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87" r:id="rId2"/>
    <p:sldMasterId id="2147483713" r:id="rId3"/>
    <p:sldMasterId id="2147483716" r:id="rId4"/>
    <p:sldMasterId id="2147483719" r:id="rId5"/>
    <p:sldMasterId id="2147483690" r:id="rId6"/>
    <p:sldMasterId id="2147483706" r:id="rId7"/>
    <p:sldMasterId id="2147483693" r:id="rId8"/>
  </p:sldMasterIdLst>
  <p:notesMasterIdLst>
    <p:notesMasterId r:id="rId28"/>
  </p:notesMasterIdLst>
  <p:handoutMasterIdLst>
    <p:handoutMasterId r:id="rId29"/>
  </p:handoutMasterIdLst>
  <p:sldIdLst>
    <p:sldId id="258" r:id="rId9"/>
    <p:sldId id="302" r:id="rId10"/>
    <p:sldId id="298" r:id="rId11"/>
    <p:sldId id="297" r:id="rId12"/>
    <p:sldId id="303" r:id="rId13"/>
    <p:sldId id="301" r:id="rId14"/>
    <p:sldId id="304" r:id="rId15"/>
    <p:sldId id="305" r:id="rId16"/>
    <p:sldId id="310" r:id="rId17"/>
    <p:sldId id="311" r:id="rId18"/>
    <p:sldId id="312" r:id="rId19"/>
    <p:sldId id="313" r:id="rId20"/>
    <p:sldId id="306" r:id="rId21"/>
    <p:sldId id="307" r:id="rId22"/>
    <p:sldId id="308" r:id="rId23"/>
    <p:sldId id="309" r:id="rId24"/>
    <p:sldId id="314" r:id="rId25"/>
    <p:sldId id="315" r:id="rId26"/>
    <p:sldId id="259" r:id="rId2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9"/>
    <a:srgbClr val="FFD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9" autoAdjust="0"/>
    <p:restoredTop sz="71919" autoAdjust="0"/>
  </p:normalViewPr>
  <p:slideViewPr>
    <p:cSldViewPr snapToGrid="0">
      <p:cViewPr>
        <p:scale>
          <a:sx n="66" d="100"/>
          <a:sy n="66" d="100"/>
        </p:scale>
        <p:origin x="1483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16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17B7B-8845-400D-AFD2-11759816B9E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C1887-DCFD-408C-B1DD-4905F90729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88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4A8C0-3800-4D97-A71F-69D122D32BDA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B3EAF-4765-4C3F-A916-656BB52D4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70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55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405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670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946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961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285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28D05C-0B1E-42A8-82DE-400A7CE3D6DA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417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35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92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573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76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038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911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753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3EAF-4765-4C3F-A916-656BB52D4B6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35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644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020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771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493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816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95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1997274"/>
            <a:ext cx="7286625" cy="13781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43316"/>
            <a:ext cx="6000750" cy="1643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8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45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48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68" y="4131473"/>
            <a:ext cx="7286625" cy="1276945"/>
          </a:xfrm>
        </p:spPr>
        <p:txBody>
          <a:bodyPr anchor="t"/>
          <a:lstStyle>
            <a:lvl1pPr algn="l">
              <a:defRPr sz="375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68" y="2725048"/>
            <a:ext cx="7286625" cy="1406425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1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43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457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072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686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8914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05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6" y="1500188"/>
            <a:ext cx="3786188" cy="4243090"/>
          </a:xfrm>
        </p:spPr>
        <p:txBody>
          <a:bodyPr/>
          <a:lstStyle>
            <a:lvl1pPr>
              <a:defRPr sz="2625"/>
            </a:lvl1pPr>
            <a:lvl2pPr>
              <a:defRPr sz="2251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7" y="1500188"/>
            <a:ext cx="3786188" cy="4243090"/>
          </a:xfrm>
        </p:spPr>
        <p:txBody>
          <a:bodyPr/>
          <a:lstStyle>
            <a:lvl1pPr>
              <a:defRPr sz="2625"/>
            </a:lvl1pPr>
            <a:lvl2pPr>
              <a:defRPr sz="2251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171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626" y="1439172"/>
            <a:ext cx="3787676" cy="599777"/>
          </a:xfrm>
        </p:spPr>
        <p:txBody>
          <a:bodyPr anchor="b"/>
          <a:lstStyle>
            <a:lvl1pPr marL="0" indent="0">
              <a:buNone/>
              <a:defRPr sz="2251" b="1"/>
            </a:lvl1pPr>
            <a:lvl2pPr marL="428615" indent="0">
              <a:buNone/>
              <a:defRPr sz="1875" b="1"/>
            </a:lvl2pPr>
            <a:lvl3pPr marL="857229" indent="0">
              <a:buNone/>
              <a:defRPr sz="1688" b="1"/>
            </a:lvl3pPr>
            <a:lvl4pPr marL="1285843" indent="0">
              <a:buNone/>
              <a:defRPr sz="1500" b="1"/>
            </a:lvl4pPr>
            <a:lvl5pPr marL="1714457" indent="0">
              <a:buNone/>
              <a:defRPr sz="1500" b="1"/>
            </a:lvl5pPr>
            <a:lvl6pPr marL="2143072" indent="0">
              <a:buNone/>
              <a:defRPr sz="1500" b="1"/>
            </a:lvl6pPr>
            <a:lvl7pPr marL="2571686" indent="0">
              <a:buNone/>
              <a:defRPr sz="1500" b="1"/>
            </a:lvl7pPr>
            <a:lvl8pPr marL="3000300" indent="0">
              <a:buNone/>
              <a:defRPr sz="1500" b="1"/>
            </a:lvl8pPr>
            <a:lvl9pPr marL="342891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626" y="2038945"/>
            <a:ext cx="3787676" cy="3704333"/>
          </a:xfrm>
        </p:spPr>
        <p:txBody>
          <a:bodyPr/>
          <a:lstStyle>
            <a:lvl1pPr>
              <a:defRPr sz="2251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4711" y="1439172"/>
            <a:ext cx="3789164" cy="599777"/>
          </a:xfrm>
        </p:spPr>
        <p:txBody>
          <a:bodyPr anchor="b"/>
          <a:lstStyle>
            <a:lvl1pPr marL="0" indent="0">
              <a:buNone/>
              <a:defRPr sz="2251" b="1"/>
            </a:lvl1pPr>
            <a:lvl2pPr marL="428615" indent="0">
              <a:buNone/>
              <a:defRPr sz="1875" b="1"/>
            </a:lvl2pPr>
            <a:lvl3pPr marL="857229" indent="0">
              <a:buNone/>
              <a:defRPr sz="1688" b="1"/>
            </a:lvl3pPr>
            <a:lvl4pPr marL="1285843" indent="0">
              <a:buNone/>
              <a:defRPr sz="1500" b="1"/>
            </a:lvl4pPr>
            <a:lvl5pPr marL="1714457" indent="0">
              <a:buNone/>
              <a:defRPr sz="1500" b="1"/>
            </a:lvl5pPr>
            <a:lvl6pPr marL="2143072" indent="0">
              <a:buNone/>
              <a:defRPr sz="1500" b="1"/>
            </a:lvl6pPr>
            <a:lvl7pPr marL="2571686" indent="0">
              <a:buNone/>
              <a:defRPr sz="1500" b="1"/>
            </a:lvl7pPr>
            <a:lvl8pPr marL="3000300" indent="0">
              <a:buNone/>
              <a:defRPr sz="1500" b="1"/>
            </a:lvl8pPr>
            <a:lvl9pPr marL="342891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711" y="2038945"/>
            <a:ext cx="3789164" cy="3704333"/>
          </a:xfrm>
        </p:spPr>
        <p:txBody>
          <a:bodyPr/>
          <a:lstStyle>
            <a:lvl1pPr>
              <a:defRPr sz="2251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1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33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68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8" y="255984"/>
            <a:ext cx="2820293" cy="1089422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609" y="255989"/>
            <a:ext cx="4792266" cy="548729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1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8" y="1345406"/>
            <a:ext cx="2820293" cy="4397872"/>
          </a:xfrm>
        </p:spPr>
        <p:txBody>
          <a:bodyPr/>
          <a:lstStyle>
            <a:lvl1pPr marL="0" indent="0">
              <a:buNone/>
              <a:defRPr sz="1313"/>
            </a:lvl1pPr>
            <a:lvl2pPr marL="428615" indent="0">
              <a:buNone/>
              <a:defRPr sz="1125"/>
            </a:lvl2pPr>
            <a:lvl3pPr marL="857229" indent="0">
              <a:buNone/>
              <a:defRPr sz="939"/>
            </a:lvl3pPr>
            <a:lvl4pPr marL="1285843" indent="0">
              <a:buNone/>
              <a:defRPr sz="844"/>
            </a:lvl4pPr>
            <a:lvl5pPr marL="1714457" indent="0">
              <a:buNone/>
              <a:defRPr sz="844"/>
            </a:lvl5pPr>
            <a:lvl6pPr marL="2143072" indent="0">
              <a:buNone/>
              <a:defRPr sz="844"/>
            </a:lvl6pPr>
            <a:lvl7pPr marL="2571686" indent="0">
              <a:buNone/>
              <a:defRPr sz="844"/>
            </a:lvl7pPr>
            <a:lvl8pPr marL="3000300" indent="0">
              <a:buNone/>
              <a:defRPr sz="844"/>
            </a:lvl8pPr>
            <a:lvl9pPr marL="3428914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30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270" y="4500566"/>
            <a:ext cx="5143500" cy="53131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0270" y="574481"/>
            <a:ext cx="5143500" cy="3857625"/>
          </a:xfrm>
        </p:spPr>
        <p:txBody>
          <a:bodyPr/>
          <a:lstStyle>
            <a:lvl1pPr marL="0" indent="0">
              <a:buNone/>
              <a:defRPr sz="3000"/>
            </a:lvl1pPr>
            <a:lvl2pPr marL="428615" indent="0">
              <a:buNone/>
              <a:defRPr sz="2625"/>
            </a:lvl2pPr>
            <a:lvl3pPr marL="857229" indent="0">
              <a:buNone/>
              <a:defRPr sz="2251"/>
            </a:lvl3pPr>
            <a:lvl4pPr marL="1285843" indent="0">
              <a:buNone/>
              <a:defRPr sz="1875"/>
            </a:lvl4pPr>
            <a:lvl5pPr marL="1714457" indent="0">
              <a:buNone/>
              <a:defRPr sz="1875"/>
            </a:lvl5pPr>
            <a:lvl6pPr marL="2143072" indent="0">
              <a:buNone/>
              <a:defRPr sz="1875"/>
            </a:lvl6pPr>
            <a:lvl7pPr marL="2571686" indent="0">
              <a:buNone/>
              <a:defRPr sz="1875"/>
            </a:lvl7pPr>
            <a:lvl8pPr marL="3000300" indent="0">
              <a:buNone/>
              <a:defRPr sz="1875"/>
            </a:lvl8pPr>
            <a:lvl9pPr marL="3428914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270" y="5031879"/>
            <a:ext cx="5143500" cy="754558"/>
          </a:xfrm>
        </p:spPr>
        <p:txBody>
          <a:bodyPr/>
          <a:lstStyle>
            <a:lvl1pPr marL="0" indent="0">
              <a:buNone/>
              <a:defRPr sz="1313"/>
            </a:lvl1pPr>
            <a:lvl2pPr marL="428615" indent="0">
              <a:buNone/>
              <a:defRPr sz="1125"/>
            </a:lvl2pPr>
            <a:lvl3pPr marL="857229" indent="0">
              <a:buNone/>
              <a:defRPr sz="939"/>
            </a:lvl3pPr>
            <a:lvl4pPr marL="1285843" indent="0">
              <a:buNone/>
              <a:defRPr sz="844"/>
            </a:lvl4pPr>
            <a:lvl5pPr marL="1714457" indent="0">
              <a:buNone/>
              <a:defRPr sz="844"/>
            </a:lvl5pPr>
            <a:lvl6pPr marL="2143072" indent="0">
              <a:buNone/>
              <a:defRPr sz="844"/>
            </a:lvl6pPr>
            <a:lvl7pPr marL="2571686" indent="0">
              <a:buNone/>
              <a:defRPr sz="844"/>
            </a:lvl7pPr>
            <a:lvl8pPr marL="3000300" indent="0">
              <a:buNone/>
              <a:defRPr sz="844"/>
            </a:lvl8pPr>
            <a:lvl9pPr marL="3428914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68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6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5064" y="257477"/>
            <a:ext cx="1928813" cy="54858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7" y="257477"/>
            <a:ext cx="5643563" cy="54858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3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08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82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90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72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4240FB9-E2BC-4354-A400-6FC13D64A6A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9FC10121-8E78-4E14-884A-DDA46DC95E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35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84240FB9-E2BC-4354-A400-6FC13D64A6A7}" type="datetimeFigureOut">
              <a:rPr lang="zh-TW" altLang="en-US" smtClean="0"/>
              <a:pPr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fld id="{9FC10121-8E78-4E14-884A-DDA46DC9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72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heme" Target="../theme/theme2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heme" Target="../theme/theme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heme" Target="../theme/theme4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heme" Target="../theme/theme5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6"/>
          <p:cNvGrpSpPr>
            <a:grpSpLocks noChangeAspect="1"/>
          </p:cNvGrpSpPr>
          <p:nvPr userDrawn="1"/>
        </p:nvGrpSpPr>
        <p:grpSpPr>
          <a:xfrm rot="-10800000">
            <a:off x="2923540" y="-3461819"/>
            <a:ext cx="6350000" cy="6339840"/>
            <a:chOff x="0" y="0"/>
            <a:chExt cx="6350000" cy="6339840"/>
          </a:xfrm>
        </p:grpSpPr>
        <p:sp>
          <p:nvSpPr>
            <p:cNvPr id="37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43"/>
            </a:solidFill>
          </p:spPr>
        </p:sp>
      </p:grpSp>
      <p:grpSp>
        <p:nvGrpSpPr>
          <p:cNvPr id="40" name="群組 39"/>
          <p:cNvGrpSpPr/>
          <p:nvPr userDrawn="1"/>
        </p:nvGrpSpPr>
        <p:grpSpPr>
          <a:xfrm>
            <a:off x="7157693" y="138096"/>
            <a:ext cx="1795373" cy="592672"/>
            <a:chOff x="7958227" y="289876"/>
            <a:chExt cx="1795373" cy="592672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42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99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2"/>
          <p:cNvGrpSpPr>
            <a:grpSpLocks noChangeAspect="1"/>
          </p:cNvGrpSpPr>
          <p:nvPr userDrawn="1"/>
        </p:nvGrpSpPr>
        <p:grpSpPr>
          <a:xfrm rot="-10800000">
            <a:off x="5919247" y="-157163"/>
            <a:ext cx="3224755" cy="3210196"/>
            <a:chOff x="0" y="0"/>
            <a:chExt cx="6350000" cy="6339840"/>
          </a:xfrm>
        </p:grpSpPr>
        <p:sp>
          <p:nvSpPr>
            <p:cNvPr id="53" name="Freeform 3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43"/>
            </a:solidFill>
          </p:spPr>
        </p:sp>
      </p:grpSp>
      <p:pic>
        <p:nvPicPr>
          <p:cNvPr id="54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4776095" y="883055"/>
            <a:ext cx="4367907" cy="3126364"/>
          </a:xfrm>
          <a:prstGeom prst="rect">
            <a:avLst/>
          </a:prstGeom>
        </p:spPr>
      </p:pic>
      <p:pic>
        <p:nvPicPr>
          <p:cNvPr id="55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16701" y="885173"/>
            <a:ext cx="9803704" cy="33574"/>
          </a:xfrm>
          <a:prstGeom prst="rect">
            <a:avLst/>
          </a:prstGeom>
        </p:spPr>
      </p:pic>
      <p:pic>
        <p:nvPicPr>
          <p:cNvPr id="57" name="Picture 1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4776093" y="3885400"/>
            <a:ext cx="4367908" cy="3079017"/>
          </a:xfrm>
          <a:prstGeom prst="rect">
            <a:avLst/>
          </a:prstGeom>
        </p:spPr>
      </p:pic>
      <p:grpSp>
        <p:nvGrpSpPr>
          <p:cNvPr id="58" name="群組 57"/>
          <p:cNvGrpSpPr/>
          <p:nvPr userDrawn="1"/>
        </p:nvGrpSpPr>
        <p:grpSpPr>
          <a:xfrm>
            <a:off x="7348629" y="214752"/>
            <a:ext cx="1795373" cy="592672"/>
            <a:chOff x="7958227" y="289876"/>
            <a:chExt cx="1795373" cy="592672"/>
          </a:xfrm>
        </p:grpSpPr>
        <p:pic>
          <p:nvPicPr>
            <p:cNvPr id="59" name="圖片 5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60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774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2367279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 rot="10800000">
            <a:off x="5831840" y="-1148082"/>
            <a:ext cx="3312160" cy="3294999"/>
          </a:xfrm>
          <a:custGeom>
            <a:avLst/>
            <a:gdLst/>
            <a:ahLst/>
            <a:cxnLst/>
            <a:rect l="l" t="t" r="r" b="b"/>
            <a:pathLst>
              <a:path w="6350000" h="633984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FFD843"/>
          </a:solidFill>
        </p:spPr>
      </p:sp>
      <p:grpSp>
        <p:nvGrpSpPr>
          <p:cNvPr id="11" name="群組 10"/>
          <p:cNvGrpSpPr/>
          <p:nvPr userDrawn="1"/>
        </p:nvGrpSpPr>
        <p:grpSpPr>
          <a:xfrm>
            <a:off x="7216549" y="123312"/>
            <a:ext cx="1795373" cy="592672"/>
            <a:chOff x="7958227" y="289876"/>
            <a:chExt cx="1795373" cy="592672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13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25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412239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-396473" y="3962398"/>
            <a:ext cx="3312160" cy="3294999"/>
          </a:xfrm>
          <a:custGeom>
            <a:avLst/>
            <a:gdLst/>
            <a:ahLst/>
            <a:cxnLst/>
            <a:rect l="l" t="t" r="r" b="b"/>
            <a:pathLst>
              <a:path w="6350000" h="633984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FFD843"/>
          </a:solidFill>
        </p:spPr>
      </p:sp>
      <p:grpSp>
        <p:nvGrpSpPr>
          <p:cNvPr id="11" name="群組 10"/>
          <p:cNvGrpSpPr/>
          <p:nvPr userDrawn="1"/>
        </p:nvGrpSpPr>
        <p:grpSpPr>
          <a:xfrm>
            <a:off x="311120" y="6121282"/>
            <a:ext cx="1795373" cy="592672"/>
            <a:chOff x="7958227" y="289876"/>
            <a:chExt cx="1795373" cy="592672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13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4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412239"/>
          </a:xfrm>
          <a:prstGeom prst="rect">
            <a:avLst/>
          </a:prstGeom>
        </p:spPr>
      </p:pic>
      <p:sp>
        <p:nvSpPr>
          <p:cNvPr id="7" name="Freeform 3"/>
          <p:cNvSpPr/>
          <p:nvPr userDrawn="1"/>
        </p:nvSpPr>
        <p:spPr>
          <a:xfrm rot="10800000">
            <a:off x="5831840" y="-1148082"/>
            <a:ext cx="3312160" cy="3294999"/>
          </a:xfrm>
          <a:custGeom>
            <a:avLst/>
            <a:gdLst/>
            <a:ahLst/>
            <a:cxnLst/>
            <a:rect l="l" t="t" r="r" b="b"/>
            <a:pathLst>
              <a:path w="6350000" h="633984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FFD843"/>
          </a:solidFill>
        </p:spPr>
      </p:sp>
      <p:grpSp>
        <p:nvGrpSpPr>
          <p:cNvPr id="8" name="群組 7"/>
          <p:cNvGrpSpPr/>
          <p:nvPr userDrawn="1"/>
        </p:nvGrpSpPr>
        <p:grpSpPr>
          <a:xfrm>
            <a:off x="7216549" y="123312"/>
            <a:ext cx="1795373" cy="592672"/>
            <a:chOff x="7958227" y="289876"/>
            <a:chExt cx="1795373" cy="592672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14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109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-647700" y="6435978"/>
            <a:ext cx="9791700" cy="422022"/>
          </a:xfrm>
          <a:prstGeom prst="rect">
            <a:avLst/>
          </a:prstGeom>
        </p:spPr>
      </p:pic>
      <p:grpSp>
        <p:nvGrpSpPr>
          <p:cNvPr id="11" name="群組 10"/>
          <p:cNvGrpSpPr/>
          <p:nvPr userDrawn="1"/>
        </p:nvGrpSpPr>
        <p:grpSpPr>
          <a:xfrm>
            <a:off x="7239002" y="6230327"/>
            <a:ext cx="1795373" cy="592672"/>
            <a:chOff x="7958227" y="289876"/>
            <a:chExt cx="1795373" cy="592672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13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40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-647700" y="6435978"/>
            <a:ext cx="9791700" cy="422022"/>
          </a:xfrm>
          <a:prstGeom prst="rect">
            <a:avLst/>
          </a:prstGeom>
        </p:spPr>
      </p:pic>
      <p:grpSp>
        <p:nvGrpSpPr>
          <p:cNvPr id="11" name="群組 10"/>
          <p:cNvGrpSpPr/>
          <p:nvPr userDrawn="1"/>
        </p:nvGrpSpPr>
        <p:grpSpPr>
          <a:xfrm>
            <a:off x="7239002" y="6230327"/>
            <a:ext cx="1795373" cy="592672"/>
            <a:chOff x="7958227" y="289876"/>
            <a:chExt cx="1795373" cy="592672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13" name="TextBox 7"/>
            <p:cNvSpPr txBox="1"/>
            <p:nvPr/>
          </p:nvSpPr>
          <p:spPr>
            <a:xfrm>
              <a:off x="8585886" y="561947"/>
              <a:ext cx="1167714" cy="3206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64"/>
                </a:lnSpc>
                <a:spcBef>
                  <a:spcPts val="1800"/>
                </a:spcBef>
              </a:pPr>
              <a:r>
                <a:rPr lang="en-US" sz="2400" b="1" spc="457" dirty="0">
                  <a:solidFill>
                    <a:srgbClr val="393939"/>
                  </a:solidFill>
                  <a:latin typeface="思源宋体 CN" panose="02020400000000000000" pitchFamily="18" charset="-128"/>
                  <a:ea typeface="思源宋体 CN" panose="02020400000000000000" pitchFamily="18" charset="-128"/>
                </a:rPr>
                <a:t>NCYU</a:t>
              </a:r>
            </a:p>
          </p:txBody>
        </p:sp>
      </p:grp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-155959" y="-36058"/>
            <a:ext cx="2787399" cy="90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0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 Light" panose="020B0304030504040204" pitchFamily="34" charset="-120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257477"/>
            <a:ext cx="771525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625" y="1500188"/>
            <a:ext cx="7715250" cy="4243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5" y="5959082"/>
            <a:ext cx="2000250" cy="34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7229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3/25/2022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38" y="5959082"/>
            <a:ext cx="2714625" cy="34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722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43625" y="5959082"/>
            <a:ext cx="2000250" cy="34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7229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722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9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857229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1" indent="-321461" algn="l" defTabSz="85722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499" indent="-267884" algn="l" defTabSz="857229" rtl="0" eaLnBrk="1" latinLnBrk="0" hangingPunct="1">
        <a:spcBef>
          <a:spcPct val="20000"/>
        </a:spcBef>
        <a:buFont typeface="Arial" pitchFamily="34" charset="0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36" indent="-214308" algn="l" defTabSz="857229" rtl="0" eaLnBrk="1" latinLnBrk="0" hangingPunct="1">
        <a:spcBef>
          <a:spcPct val="20000"/>
        </a:spcBef>
        <a:buFont typeface="Arial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3pPr>
      <a:lvl4pPr marL="1500150" indent="-214308" algn="l" defTabSz="857229" rtl="0" eaLnBrk="1" latinLnBrk="0" hangingPunct="1">
        <a:spcBef>
          <a:spcPct val="20000"/>
        </a:spcBef>
        <a:buFont typeface="Arial" pitchFamily="34" charset="0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765" indent="-214308" algn="l" defTabSz="857229" rtl="0" eaLnBrk="1" latinLnBrk="0" hangingPunct="1">
        <a:spcBef>
          <a:spcPct val="20000"/>
        </a:spcBef>
        <a:buFont typeface="Arial" pitchFamily="34" charset="0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380" indent="-214308" algn="l" defTabSz="857229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5993" indent="-214308" algn="l" defTabSz="857229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08" indent="-214308" algn="l" defTabSz="857229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222" indent="-214308" algn="l" defTabSz="857229" rtl="0" eaLnBrk="1" latinLnBrk="0" hangingPunct="1">
        <a:spcBef>
          <a:spcPct val="20000"/>
        </a:spcBef>
        <a:buFont typeface="Arial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15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43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457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072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686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00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8914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1" y="4916467"/>
            <a:ext cx="1957380" cy="1947239"/>
            <a:chOff x="0" y="0"/>
            <a:chExt cx="6350000" cy="633984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43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393659" y="6000753"/>
            <a:ext cx="2787399" cy="907765"/>
          </a:xfrm>
          <a:prstGeom prst="rect">
            <a:avLst/>
          </a:prstGeom>
        </p:spPr>
      </p:pic>
      <p:grpSp>
        <p:nvGrpSpPr>
          <p:cNvPr id="5" name="Group 5"/>
          <p:cNvGrpSpPr>
            <a:grpSpLocks noChangeAspect="1"/>
          </p:cNvGrpSpPr>
          <p:nvPr/>
        </p:nvGrpSpPr>
        <p:grpSpPr>
          <a:xfrm rot="-10800000">
            <a:off x="3936159" y="-105973"/>
            <a:ext cx="5231798" cy="5170247"/>
            <a:chOff x="0" y="0"/>
            <a:chExt cx="6350000" cy="63398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43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1310647" y="3849427"/>
            <a:ext cx="6932771" cy="16937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857229">
              <a:spcBef>
                <a:spcPts val="1688"/>
              </a:spcBef>
            </a:pPr>
            <a:r>
              <a:rPr lang="zh-TW" altLang="en-US" sz="6790" b="1" spc="475" dirty="0" smtClean="0">
                <a:solidFill>
                  <a:srgbClr val="393939"/>
                </a:solidFill>
                <a:latin typeface="思源宋体 CN" panose="02020400000000000000" pitchFamily="18" charset="-128"/>
                <a:ea typeface="思源宋体 CN" panose="02020400000000000000" pitchFamily="18" charset="-128"/>
              </a:rPr>
              <a:t>教務處</a:t>
            </a:r>
            <a:endParaRPr lang="en-US" altLang="zh-TW" sz="6790" b="1" spc="475" dirty="0" smtClean="0">
              <a:solidFill>
                <a:srgbClr val="393939"/>
              </a:solidFill>
              <a:latin typeface="思源宋体 CN" panose="02020400000000000000" pitchFamily="18" charset="-128"/>
              <a:ea typeface="思源宋体 CN" panose="02020400000000000000" pitchFamily="18" charset="-128"/>
            </a:endParaRPr>
          </a:p>
          <a:p>
            <a:pPr defTabSz="857229">
              <a:spcBef>
                <a:spcPts val="1688"/>
              </a:spcBef>
            </a:pPr>
            <a:r>
              <a:rPr lang="en-US" altLang="zh-TW" sz="2800" b="1" spc="475" dirty="0">
                <a:solidFill>
                  <a:srgbClr val="393939"/>
                </a:solidFill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Office of Academic </a:t>
            </a:r>
            <a:r>
              <a:rPr lang="en-US" altLang="zh-TW" sz="2800" b="1" spc="475" dirty="0" smtClean="0">
                <a:solidFill>
                  <a:srgbClr val="393939"/>
                </a:solidFill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Affairs</a:t>
            </a:r>
            <a:endParaRPr lang="en-US" altLang="zh-TW" sz="6790" b="1" spc="475" dirty="0" smtClean="0">
              <a:solidFill>
                <a:srgbClr val="393939"/>
              </a:solidFill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-15656" y="829851"/>
            <a:ext cx="9190973" cy="31476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28068">
            <a:off x="798932" y="1491251"/>
            <a:ext cx="1547536" cy="2286000"/>
          </a:xfrm>
          <a:prstGeom prst="rect">
            <a:avLst/>
          </a:prstGeom>
        </p:spPr>
      </p:pic>
      <p:sp>
        <p:nvSpPr>
          <p:cNvPr id="14" name="TextBox 7"/>
          <p:cNvSpPr txBox="1"/>
          <p:nvPr/>
        </p:nvSpPr>
        <p:spPr>
          <a:xfrm>
            <a:off x="7366001" y="519636"/>
            <a:ext cx="1754834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857229">
              <a:lnSpc>
                <a:spcPts val="2311"/>
              </a:lnSpc>
              <a:spcBef>
                <a:spcPts val="1688"/>
              </a:spcBef>
            </a:pPr>
            <a:r>
              <a:rPr lang="en-US" sz="3751" b="1" spc="428" dirty="0">
                <a:solidFill>
                  <a:srgbClr val="393939"/>
                </a:solidFill>
                <a:latin typeface="思源宋体 CN" panose="02020400000000000000" pitchFamily="18" charset="-128"/>
                <a:ea typeface="思源宋体 CN" panose="02020400000000000000" pitchFamily="18" charset="-128"/>
              </a:rPr>
              <a:t>NCYU</a:t>
            </a:r>
          </a:p>
        </p:txBody>
      </p:sp>
    </p:spTree>
    <p:extLst>
      <p:ext uri="{BB962C8B-B14F-4D97-AF65-F5344CB8AC3E}">
        <p14:creationId xmlns:p14="http://schemas.microsoft.com/office/powerpoint/2010/main" val="23270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00942" y="398746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產學合作培育博士級研發人才計畫</a:t>
            </a:r>
          </a:p>
        </p:txBody>
      </p:sp>
      <p:grpSp>
        <p:nvGrpSpPr>
          <p:cNvPr id="44" name="群組 43"/>
          <p:cNvGrpSpPr/>
          <p:nvPr/>
        </p:nvGrpSpPr>
        <p:grpSpPr>
          <a:xfrm>
            <a:off x="300942" y="2720050"/>
            <a:ext cx="2199190" cy="2628708"/>
            <a:chOff x="300942" y="2720050"/>
            <a:chExt cx="2199190" cy="2628708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26" name="圖片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79663" r="76076" b="4473"/>
            <a:stretch/>
          </p:blipFill>
          <p:spPr>
            <a:xfrm>
              <a:off x="390646" y="4260737"/>
              <a:ext cx="1851949" cy="1088021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897836" y="4512359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2646464" y="1256264"/>
            <a:ext cx="1877437" cy="1800000"/>
            <a:chOff x="3357159" y="3936704"/>
            <a:chExt cx="1877437" cy="1800000"/>
          </a:xfrm>
        </p:grpSpPr>
        <p:grpSp>
          <p:nvGrpSpPr>
            <p:cNvPr id="46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48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47" name="文字方塊 46"/>
            <p:cNvSpPr txBox="1"/>
            <p:nvPr/>
          </p:nvSpPr>
          <p:spPr>
            <a:xfrm>
              <a:off x="3357159" y="4497792"/>
              <a:ext cx="18774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客製化</a:t>
              </a:r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4572001" y="1637539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尋找目標客群</a:t>
            </a:r>
            <a:endParaRPr lang="en-US" altLang="zh-TW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客製化招生</a:t>
            </a:r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管道與課程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752" y="1088444"/>
            <a:ext cx="9144000" cy="506744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4559">
            <a:off x="3203071" y="2548124"/>
            <a:ext cx="771456" cy="771456"/>
          </a:xfrm>
          <a:prstGeom prst="rect">
            <a:avLst/>
          </a:prstGeom>
        </p:spPr>
      </p:pic>
      <p:grpSp>
        <p:nvGrpSpPr>
          <p:cNvPr id="3" name="群組 2"/>
          <p:cNvGrpSpPr/>
          <p:nvPr/>
        </p:nvGrpSpPr>
        <p:grpSpPr>
          <a:xfrm>
            <a:off x="954928" y="1247905"/>
            <a:ext cx="2340000" cy="2660630"/>
            <a:chOff x="84015" y="2863224"/>
            <a:chExt cx="2340000" cy="2660630"/>
          </a:xfrm>
        </p:grpSpPr>
        <p:grpSp>
          <p:nvGrpSpPr>
            <p:cNvPr id="9" name="群組 8"/>
            <p:cNvGrpSpPr/>
            <p:nvPr/>
          </p:nvGrpSpPr>
          <p:grpSpPr>
            <a:xfrm>
              <a:off x="84015" y="2863224"/>
              <a:ext cx="2340000" cy="2660630"/>
              <a:chOff x="173942" y="2373662"/>
              <a:chExt cx="2340000" cy="2660630"/>
            </a:xfrm>
          </p:grpSpPr>
          <p:sp>
            <p:nvSpPr>
              <p:cNvPr id="50" name="Freeform 14"/>
              <p:cNvSpPr>
                <a:spLocks noChangeAspect="1"/>
              </p:cNvSpPr>
              <p:nvPr/>
            </p:nvSpPr>
            <p:spPr>
              <a:xfrm>
                <a:off x="173942" y="2373662"/>
                <a:ext cx="2340000" cy="2340000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</p:sp>
          <p:sp>
            <p:nvSpPr>
              <p:cNvPr id="5" name="流程圖: 結束點 4"/>
              <p:cNvSpPr/>
              <p:nvPr/>
            </p:nvSpPr>
            <p:spPr>
              <a:xfrm>
                <a:off x="656045" y="4391323"/>
                <a:ext cx="1375794" cy="642969"/>
              </a:xfrm>
              <a:prstGeom prst="flowChartTermina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文字方塊 55"/>
              <p:cNvSpPr txBox="1"/>
              <p:nvPr/>
            </p:nvSpPr>
            <p:spPr>
              <a:xfrm>
                <a:off x="852403" y="4474935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說明</a:t>
                </a:r>
                <a:endParaRPr lang="zh-TW" altLang="en-US" sz="28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353927" y="2810856"/>
                <a:ext cx="19800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2800" dirty="0" smtClean="0">
                    <a:solidFill>
                      <a:schemeClr val="bg1"/>
                    </a:solidFill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研究發展處</a:t>
                </a:r>
                <a:endParaRPr lang="zh-TW" altLang="en-US" sz="2800" dirty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sp>
          <p:nvSpPr>
            <p:cNvPr id="30" name="文字方塊 29"/>
            <p:cNvSpPr txBox="1"/>
            <p:nvPr/>
          </p:nvSpPr>
          <p:spPr>
            <a:xfrm>
              <a:off x="665778" y="3887295"/>
              <a:ext cx="1210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4000" dirty="0" smtClean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計畫</a:t>
              </a:r>
              <a:endParaRPr lang="zh-TW" altLang="en-US" sz="40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3787299" y="2454857"/>
            <a:ext cx="2340000" cy="2660630"/>
            <a:chOff x="3406948" y="2827087"/>
            <a:chExt cx="2340000" cy="2660630"/>
          </a:xfrm>
        </p:grpSpPr>
        <p:grpSp>
          <p:nvGrpSpPr>
            <p:cNvPr id="12" name="群組 11"/>
            <p:cNvGrpSpPr/>
            <p:nvPr/>
          </p:nvGrpSpPr>
          <p:grpSpPr>
            <a:xfrm>
              <a:off x="3406948" y="2827087"/>
              <a:ext cx="2340000" cy="2660630"/>
              <a:chOff x="3483835" y="2364167"/>
              <a:chExt cx="2340000" cy="2660630"/>
            </a:xfrm>
          </p:grpSpPr>
          <p:sp>
            <p:nvSpPr>
              <p:cNvPr id="51" name="Freeform 14"/>
              <p:cNvSpPr>
                <a:spLocks noChangeAspect="1"/>
              </p:cNvSpPr>
              <p:nvPr/>
            </p:nvSpPr>
            <p:spPr>
              <a:xfrm>
                <a:off x="3483835" y="2364167"/>
                <a:ext cx="2340000" cy="2340000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</p:sp>
          <p:sp>
            <p:nvSpPr>
              <p:cNvPr id="52" name="流程圖: 結束點 51"/>
              <p:cNvSpPr/>
              <p:nvPr/>
            </p:nvSpPr>
            <p:spPr>
              <a:xfrm>
                <a:off x="3965938" y="4381828"/>
                <a:ext cx="1375794" cy="642969"/>
              </a:xfrm>
              <a:prstGeom prst="flowChartTermina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文字方塊 56"/>
              <p:cNvSpPr txBox="1"/>
              <p:nvPr/>
            </p:nvSpPr>
            <p:spPr>
              <a:xfrm>
                <a:off x="4202429" y="4451197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協商</a:t>
                </a:r>
                <a:endParaRPr lang="zh-TW" altLang="en-US" sz="28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  <p:sp>
            <p:nvSpPr>
              <p:cNvPr id="60" name="文字方塊 59"/>
              <p:cNvSpPr txBox="1"/>
              <p:nvPr/>
            </p:nvSpPr>
            <p:spPr>
              <a:xfrm>
                <a:off x="3787113" y="3425470"/>
                <a:ext cx="172354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4000" dirty="0" smtClean="0">
                    <a:solidFill>
                      <a:schemeClr val="bg1"/>
                    </a:solidFill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產業界</a:t>
                </a:r>
                <a:endParaRPr lang="en-US" altLang="zh-TW" sz="4000" dirty="0" smtClean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sp>
          <p:nvSpPr>
            <p:cNvPr id="31" name="文字方塊 30"/>
            <p:cNvSpPr txBox="1"/>
            <p:nvPr/>
          </p:nvSpPr>
          <p:spPr>
            <a:xfrm>
              <a:off x="4072495" y="3300418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800" dirty="0" smtClean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各院</a:t>
              </a:r>
              <a:endParaRPr lang="zh-TW" altLang="en-US" sz="28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6694778" y="3460368"/>
            <a:ext cx="2340000" cy="2660630"/>
            <a:chOff x="6711870" y="2827087"/>
            <a:chExt cx="2340000" cy="2660630"/>
          </a:xfrm>
        </p:grpSpPr>
        <p:grpSp>
          <p:nvGrpSpPr>
            <p:cNvPr id="13" name="群組 12"/>
            <p:cNvGrpSpPr/>
            <p:nvPr/>
          </p:nvGrpSpPr>
          <p:grpSpPr>
            <a:xfrm>
              <a:off x="6711870" y="2827087"/>
              <a:ext cx="2340000" cy="2660630"/>
              <a:chOff x="6677000" y="2373662"/>
              <a:chExt cx="2340000" cy="2660630"/>
            </a:xfrm>
          </p:grpSpPr>
          <p:sp>
            <p:nvSpPr>
              <p:cNvPr id="53" name="Freeform 14"/>
              <p:cNvSpPr>
                <a:spLocks noChangeAspect="1"/>
              </p:cNvSpPr>
              <p:nvPr/>
            </p:nvSpPr>
            <p:spPr>
              <a:xfrm>
                <a:off x="6677000" y="2373662"/>
                <a:ext cx="2340000" cy="2340000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  <p:sp>
            <p:nvSpPr>
              <p:cNvPr id="54" name="流程圖: 結束點 53"/>
              <p:cNvSpPr/>
              <p:nvPr/>
            </p:nvSpPr>
            <p:spPr>
              <a:xfrm>
                <a:off x="7159103" y="4391323"/>
                <a:ext cx="1375794" cy="642969"/>
              </a:xfrm>
              <a:prstGeom prst="flowChartTermina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文字方塊 57"/>
              <p:cNvSpPr txBox="1"/>
              <p:nvPr/>
            </p:nvSpPr>
            <p:spPr>
              <a:xfrm>
                <a:off x="7036520" y="4451197"/>
                <a:ext cx="16209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招生作業</a:t>
                </a:r>
                <a:endParaRPr lang="zh-TW" altLang="en-US" sz="28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  <p:sp>
            <p:nvSpPr>
              <p:cNvPr id="61" name="文字方塊 60"/>
              <p:cNvSpPr txBox="1"/>
              <p:nvPr/>
            </p:nvSpPr>
            <p:spPr>
              <a:xfrm>
                <a:off x="7014177" y="3433870"/>
                <a:ext cx="17276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40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40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sp>
          <p:nvSpPr>
            <p:cNvPr id="32" name="文字方塊 31"/>
            <p:cNvSpPr txBox="1"/>
            <p:nvPr/>
          </p:nvSpPr>
          <p:spPr>
            <a:xfrm>
              <a:off x="7236021" y="3307219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8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招生組</a:t>
              </a:r>
              <a:endPara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26941" y="3622168"/>
            <a:ext cx="2451121" cy="2078792"/>
            <a:chOff x="126941" y="3622168"/>
            <a:chExt cx="2451121" cy="2078792"/>
          </a:xfrm>
        </p:grpSpPr>
        <p:sp>
          <p:nvSpPr>
            <p:cNvPr id="34" name="Freeform 14"/>
            <p:cNvSpPr>
              <a:spLocks noChangeAspect="1"/>
            </p:cNvSpPr>
            <p:nvPr/>
          </p:nvSpPr>
          <p:spPr>
            <a:xfrm>
              <a:off x="330540" y="3622168"/>
              <a:ext cx="1800000" cy="1800000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D843"/>
            </a:solidFill>
          </p:spPr>
        </p:sp>
        <p:grpSp>
          <p:nvGrpSpPr>
            <p:cNvPr id="8" name="群組 7"/>
            <p:cNvGrpSpPr/>
            <p:nvPr/>
          </p:nvGrpSpPr>
          <p:grpSpPr>
            <a:xfrm>
              <a:off x="126941" y="5155433"/>
              <a:ext cx="2451121" cy="545527"/>
              <a:chOff x="2240131" y="2041266"/>
              <a:chExt cx="2451121" cy="545527"/>
            </a:xfrm>
          </p:grpSpPr>
          <p:sp>
            <p:nvSpPr>
              <p:cNvPr id="35" name="流程圖: 結束點 34"/>
              <p:cNvSpPr/>
              <p:nvPr/>
            </p:nvSpPr>
            <p:spPr>
              <a:xfrm>
                <a:off x="2240131" y="2041266"/>
                <a:ext cx="2451121" cy="545527"/>
              </a:xfrm>
              <a:prstGeom prst="flowChartTermina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文字方塊 35"/>
              <p:cNvSpPr txBox="1"/>
              <p:nvPr/>
            </p:nvSpPr>
            <p:spPr>
              <a:xfrm>
                <a:off x="2240131" y="2101140"/>
                <a:ext cx="2339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課務與招生法規</a:t>
                </a:r>
                <a:endParaRPr lang="zh-TW" altLang="en-US" sz="24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sp>
          <p:nvSpPr>
            <p:cNvPr id="37" name="文字方塊 36"/>
            <p:cNvSpPr txBox="1"/>
            <p:nvPr/>
          </p:nvSpPr>
          <p:spPr>
            <a:xfrm>
              <a:off x="354578" y="4383617"/>
              <a:ext cx="1727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40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法規</a:t>
              </a:r>
              <a:endParaRPr lang="zh-TW" altLang="en-US" sz="40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607753" y="3856227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8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教務處</a:t>
              </a:r>
              <a:endPara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77630" flipV="1">
            <a:off x="426132" y="2529056"/>
            <a:ext cx="1232298" cy="1232298"/>
          </a:xfrm>
          <a:prstGeom prst="rect">
            <a:avLst/>
          </a:prstGeom>
        </p:spPr>
      </p:pic>
      <p:pic>
        <p:nvPicPr>
          <p:cNvPr id="55" name="圖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4559">
            <a:off x="6007972" y="3909373"/>
            <a:ext cx="771456" cy="7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5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300942" y="780707"/>
            <a:ext cx="8800972" cy="5056372"/>
            <a:chOff x="300942" y="763929"/>
            <a:chExt cx="8800972" cy="5056372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32" name="群組 31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43" name="文字方塊 42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40" name="圖片 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41" name="文字方塊 40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38" name="圖片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39" name="文字方塊 38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36" name="圖片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37" name="文字方塊 3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1041052"/>
            <a:ext cx="9144000" cy="506744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25299" y="2202072"/>
            <a:ext cx="2679742" cy="3174318"/>
            <a:chOff x="300942" y="2720050"/>
            <a:chExt cx="2199190" cy="2628708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26" name="圖片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79663" r="76076" b="4473"/>
            <a:stretch/>
          </p:blipFill>
          <p:spPr>
            <a:xfrm>
              <a:off x="390646" y="4260737"/>
              <a:ext cx="1851949" cy="1088021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897836" y="4512359"/>
              <a:ext cx="909302" cy="535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6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</a:t>
              </a:r>
              <a:endParaRPr lang="zh-TW" altLang="en-US" sz="36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2646464" y="1256264"/>
            <a:ext cx="1877437" cy="1800000"/>
            <a:chOff x="3357159" y="3936704"/>
            <a:chExt cx="1877437" cy="1800000"/>
          </a:xfrm>
        </p:grpSpPr>
        <p:grpSp>
          <p:nvGrpSpPr>
            <p:cNvPr id="46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48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47" name="文字方塊 46"/>
            <p:cNvSpPr txBox="1"/>
            <p:nvPr/>
          </p:nvSpPr>
          <p:spPr>
            <a:xfrm>
              <a:off x="3357159" y="4497792"/>
              <a:ext cx="18774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客製化</a:t>
              </a:r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4572001" y="1637539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尋找目標客群</a:t>
            </a:r>
            <a:endParaRPr lang="en-US" altLang="zh-TW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客製化招生</a:t>
            </a:r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管道與課程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2659981" y="3817510"/>
            <a:ext cx="1800000" cy="1800000"/>
            <a:chOff x="3370676" y="3936704"/>
            <a:chExt cx="1800000" cy="1800000"/>
          </a:xfrm>
        </p:grpSpPr>
        <p:grpSp>
          <p:nvGrpSpPr>
            <p:cNvPr id="51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53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52" name="文字方塊 51"/>
            <p:cNvSpPr txBox="1"/>
            <p:nvPr/>
          </p:nvSpPr>
          <p:spPr>
            <a:xfrm>
              <a:off x="3634950" y="4497792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整合</a:t>
              </a:r>
              <a:endParaRPr lang="zh-TW" altLang="en-US" sz="4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54" name="文字方塊 53"/>
          <p:cNvSpPr txBox="1"/>
          <p:nvPr/>
        </p:nvSpPr>
        <p:spPr>
          <a:xfrm>
            <a:off x="4572001" y="4198785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本校既有學程優勢</a:t>
            </a: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吸引學生報考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5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44" name="群組 43"/>
          <p:cNvGrpSpPr/>
          <p:nvPr/>
        </p:nvGrpSpPr>
        <p:grpSpPr>
          <a:xfrm>
            <a:off x="300942" y="2720050"/>
            <a:ext cx="2199190" cy="2628708"/>
            <a:chOff x="300942" y="2720050"/>
            <a:chExt cx="2199190" cy="2628708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26" name="圖片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79663" r="76076" b="4473"/>
            <a:stretch/>
          </p:blipFill>
          <p:spPr>
            <a:xfrm>
              <a:off x="390646" y="4260737"/>
              <a:ext cx="1851949" cy="1088021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897836" y="4512359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2646464" y="1256264"/>
            <a:ext cx="1877437" cy="1800000"/>
            <a:chOff x="3357159" y="3936704"/>
            <a:chExt cx="1877437" cy="1800000"/>
          </a:xfrm>
        </p:grpSpPr>
        <p:grpSp>
          <p:nvGrpSpPr>
            <p:cNvPr id="46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48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47" name="文字方塊 46"/>
            <p:cNvSpPr txBox="1"/>
            <p:nvPr/>
          </p:nvSpPr>
          <p:spPr>
            <a:xfrm>
              <a:off x="3357159" y="4497792"/>
              <a:ext cx="18774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客製化</a:t>
              </a:r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4572001" y="1637539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尋找目標客群</a:t>
            </a:r>
            <a:endParaRPr lang="en-US" altLang="zh-TW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客製化招生</a:t>
            </a:r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管道與課程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2659981" y="3817510"/>
            <a:ext cx="1800000" cy="1800000"/>
            <a:chOff x="3370676" y="3936704"/>
            <a:chExt cx="1800000" cy="1800000"/>
          </a:xfrm>
        </p:grpSpPr>
        <p:grpSp>
          <p:nvGrpSpPr>
            <p:cNvPr id="51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53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52" name="文字方塊 51"/>
            <p:cNvSpPr txBox="1"/>
            <p:nvPr/>
          </p:nvSpPr>
          <p:spPr>
            <a:xfrm>
              <a:off x="3634950" y="4497792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整合</a:t>
              </a:r>
              <a:endParaRPr lang="zh-TW" altLang="en-US" sz="4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54" name="文字方塊 53"/>
          <p:cNvSpPr txBox="1"/>
          <p:nvPr/>
        </p:nvSpPr>
        <p:spPr>
          <a:xfrm>
            <a:off x="4572001" y="4198785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本校既有學程優勢</a:t>
            </a: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吸引學生報考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-185194"/>
            <a:ext cx="9144000" cy="6293694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3580845" y="2424809"/>
            <a:ext cx="2320929" cy="1869815"/>
            <a:chOff x="3580845" y="2546729"/>
            <a:chExt cx="2320929" cy="1869815"/>
          </a:xfrm>
        </p:grpSpPr>
        <p:grpSp>
          <p:nvGrpSpPr>
            <p:cNvPr id="67" name="Group 13"/>
            <p:cNvGrpSpPr>
              <a:grpSpLocks noChangeAspect="1"/>
            </p:cNvGrpSpPr>
            <p:nvPr/>
          </p:nvGrpSpPr>
          <p:grpSpPr>
            <a:xfrm>
              <a:off x="3778798" y="2546729"/>
              <a:ext cx="1869815" cy="1869815"/>
              <a:chOff x="0" y="0"/>
              <a:chExt cx="6350000" cy="6350000"/>
            </a:xfrm>
            <a:solidFill>
              <a:srgbClr val="FFD843"/>
            </a:solidFill>
          </p:grpSpPr>
          <p:sp>
            <p:nvSpPr>
              <p:cNvPr id="68" name="Freeform 14"/>
              <p:cNvSpPr/>
              <p:nvPr/>
            </p:nvSpPr>
            <p:spPr>
              <a:xfrm>
                <a:off x="-156812" y="-5088"/>
                <a:ext cx="6663624" cy="6360176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grpFill/>
              <a:ln>
                <a:solidFill>
                  <a:srgbClr val="FFD843"/>
                </a:solidFill>
              </a:ln>
            </p:spPr>
          </p:sp>
        </p:grpSp>
        <p:sp>
          <p:nvSpPr>
            <p:cNvPr id="69" name="文字方塊 68"/>
            <p:cNvSpPr txBox="1"/>
            <p:nvPr/>
          </p:nvSpPr>
          <p:spPr>
            <a:xfrm>
              <a:off x="3580845" y="3055834"/>
              <a:ext cx="23209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招生人員培訓</a:t>
              </a: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581012" y="2423311"/>
            <a:ext cx="2272079" cy="1869815"/>
            <a:chOff x="6520052" y="2545231"/>
            <a:chExt cx="2272079" cy="1869815"/>
          </a:xfrm>
        </p:grpSpPr>
        <p:grpSp>
          <p:nvGrpSpPr>
            <p:cNvPr id="70" name="Group 13"/>
            <p:cNvGrpSpPr>
              <a:grpSpLocks noChangeAspect="1"/>
            </p:cNvGrpSpPr>
            <p:nvPr/>
          </p:nvGrpSpPr>
          <p:grpSpPr>
            <a:xfrm>
              <a:off x="6721185" y="2545231"/>
              <a:ext cx="1869815" cy="1869815"/>
              <a:chOff x="0" y="0"/>
              <a:chExt cx="6350000" cy="6350000"/>
            </a:xfrm>
          </p:grpSpPr>
          <p:sp>
            <p:nvSpPr>
              <p:cNvPr id="71" name="Freeform 14"/>
              <p:cNvSpPr/>
              <p:nvPr/>
            </p:nvSpPr>
            <p:spPr>
              <a:xfrm>
                <a:off x="-156812" y="-5088"/>
                <a:ext cx="6663624" cy="6360176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72" name="文字方塊 71"/>
            <p:cNvSpPr txBox="1"/>
            <p:nvPr/>
          </p:nvSpPr>
          <p:spPr>
            <a:xfrm>
              <a:off x="6520052" y="3244669"/>
              <a:ext cx="22720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招生活動</a:t>
              </a:r>
            </a:p>
          </p:txBody>
        </p:sp>
      </p:grpSp>
      <p:grpSp>
        <p:nvGrpSpPr>
          <p:cNvPr id="73" name="群組 72"/>
          <p:cNvGrpSpPr/>
          <p:nvPr/>
        </p:nvGrpSpPr>
        <p:grpSpPr>
          <a:xfrm>
            <a:off x="505098" y="3766094"/>
            <a:ext cx="2260020" cy="1872811"/>
            <a:chOff x="540390" y="4132154"/>
            <a:chExt cx="2260020" cy="1872811"/>
          </a:xfrm>
        </p:grpSpPr>
        <p:grpSp>
          <p:nvGrpSpPr>
            <p:cNvPr id="74" name="Group 13"/>
            <p:cNvGrpSpPr>
              <a:grpSpLocks noChangeAspect="1"/>
            </p:cNvGrpSpPr>
            <p:nvPr/>
          </p:nvGrpSpPr>
          <p:grpSpPr>
            <a:xfrm>
              <a:off x="713085" y="4132154"/>
              <a:ext cx="1962164" cy="1872811"/>
              <a:chOff x="-161279" y="-127417"/>
              <a:chExt cx="6663623" cy="6360175"/>
            </a:xfrm>
            <a:solidFill>
              <a:schemeClr val="tx1"/>
            </a:solidFill>
          </p:grpSpPr>
          <p:sp>
            <p:nvSpPr>
              <p:cNvPr id="76" name="Freeform 14"/>
              <p:cNvSpPr/>
              <p:nvPr/>
            </p:nvSpPr>
            <p:spPr>
              <a:xfrm>
                <a:off x="-161279" y="-127417"/>
                <a:ext cx="6663623" cy="6360175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grpFill/>
            </p:spPr>
          </p:sp>
        </p:grpSp>
        <p:sp>
          <p:nvSpPr>
            <p:cNvPr id="75" name="文字方塊 74"/>
            <p:cNvSpPr txBox="1"/>
            <p:nvPr/>
          </p:nvSpPr>
          <p:spPr>
            <a:xfrm>
              <a:off x="540390" y="4662676"/>
              <a:ext cx="22600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dirty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本校整體資源</a:t>
              </a:r>
            </a:p>
          </p:txBody>
        </p:sp>
      </p:grpSp>
      <p:grpSp>
        <p:nvGrpSpPr>
          <p:cNvPr id="77" name="群組 76"/>
          <p:cNvGrpSpPr/>
          <p:nvPr/>
        </p:nvGrpSpPr>
        <p:grpSpPr>
          <a:xfrm>
            <a:off x="740468" y="994848"/>
            <a:ext cx="1869815" cy="1869815"/>
            <a:chOff x="818119" y="864872"/>
            <a:chExt cx="1869815" cy="1869815"/>
          </a:xfrm>
        </p:grpSpPr>
        <p:grpSp>
          <p:nvGrpSpPr>
            <p:cNvPr id="78" name="Group 13"/>
            <p:cNvGrpSpPr>
              <a:grpSpLocks noChangeAspect="1"/>
            </p:cNvGrpSpPr>
            <p:nvPr/>
          </p:nvGrpSpPr>
          <p:grpSpPr>
            <a:xfrm>
              <a:off x="818119" y="864872"/>
              <a:ext cx="1869815" cy="1869815"/>
              <a:chOff x="0" y="0"/>
              <a:chExt cx="6350000" cy="6350000"/>
            </a:xfrm>
            <a:solidFill>
              <a:schemeClr val="tx1"/>
            </a:solidFill>
          </p:grpSpPr>
          <p:sp>
            <p:nvSpPr>
              <p:cNvPr id="80" name="Freeform 14"/>
              <p:cNvSpPr/>
              <p:nvPr/>
            </p:nvSpPr>
            <p:spPr>
              <a:xfrm>
                <a:off x="-156812" y="-5088"/>
                <a:ext cx="6663624" cy="6360176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grpFill/>
            </p:spPr>
          </p:sp>
        </p:grpSp>
        <p:sp>
          <p:nvSpPr>
            <p:cNvPr id="79" name="文字方塊 78"/>
            <p:cNvSpPr txBox="1"/>
            <p:nvPr/>
          </p:nvSpPr>
          <p:spPr>
            <a:xfrm>
              <a:off x="854976" y="1276598"/>
              <a:ext cx="17401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dirty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各學程亮點</a:t>
              </a:r>
            </a:p>
          </p:txBody>
        </p:sp>
      </p:grpSp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318" y="3043559"/>
            <a:ext cx="804710" cy="80471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00" t="74889" r="18931" b="444"/>
          <a:stretch/>
        </p:blipFill>
        <p:spPr>
          <a:xfrm>
            <a:off x="970385" y="2600595"/>
            <a:ext cx="1409982" cy="1484766"/>
          </a:xfrm>
          <a:prstGeom prst="rect">
            <a:avLst/>
          </a:prstGeom>
        </p:spPr>
      </p:pic>
      <p:pic>
        <p:nvPicPr>
          <p:cNvPr id="81" name="圖片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649" y="2968729"/>
            <a:ext cx="804710" cy="80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9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13" name="群組 12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10" name="文字方塊 9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12" name="文字方塊 11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15" name="文字方塊 14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17" name="文字方塊 1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886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32" name="群組 31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43" name="文字方塊 42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40" name="圖片 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41" name="文字方塊 40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38" name="圖片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39" name="文字方塊 38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36" name="圖片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37" name="文字方塊 3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1032411"/>
            <a:ext cx="9144000" cy="506744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3004113" y="787079"/>
            <a:ext cx="3067291" cy="2141316"/>
            <a:chOff x="3004113" y="787079"/>
            <a:chExt cx="3067291" cy="2141316"/>
          </a:xfrm>
        </p:grpSpPr>
        <p:pic>
          <p:nvPicPr>
            <p:cNvPr id="24" name="圖片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40" r="37216" b="68776"/>
            <a:stretch/>
          </p:blipFill>
          <p:spPr>
            <a:xfrm>
              <a:off x="3004113" y="787079"/>
              <a:ext cx="3067291" cy="2141316"/>
            </a:xfrm>
            <a:prstGeom prst="rect">
              <a:avLst/>
            </a:prstGeom>
          </p:spPr>
        </p:pic>
        <p:sp>
          <p:nvSpPr>
            <p:cNvPr id="45" name="文字方塊 44"/>
            <p:cNvSpPr txBox="1"/>
            <p:nvPr/>
          </p:nvSpPr>
          <p:spPr>
            <a:xfrm>
              <a:off x="3492976" y="1330703"/>
              <a:ext cx="182614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教學</a:t>
              </a:r>
              <a:endParaRPr lang="en-US" altLang="zh-TW" sz="3200" dirty="0" smtClean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  <a:p>
              <a:pPr algn="ctr"/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精進支持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389801" y="2583494"/>
            <a:ext cx="1791739" cy="1791739"/>
            <a:chOff x="3414923" y="3938140"/>
            <a:chExt cx="1791739" cy="1791739"/>
          </a:xfrm>
        </p:grpSpPr>
        <p:grpSp>
          <p:nvGrpSpPr>
            <p:cNvPr id="47" name="Group 13"/>
            <p:cNvGrpSpPr>
              <a:grpSpLocks noChangeAspect="1"/>
            </p:cNvGrpSpPr>
            <p:nvPr/>
          </p:nvGrpSpPr>
          <p:grpSpPr>
            <a:xfrm>
              <a:off x="3414923" y="3938140"/>
              <a:ext cx="1791739" cy="1791739"/>
              <a:chOff x="0" y="0"/>
              <a:chExt cx="6350000" cy="6350000"/>
            </a:xfrm>
          </p:grpSpPr>
          <p:sp>
            <p:nvSpPr>
              <p:cNvPr id="49" name="Freeform 14"/>
              <p:cNvSpPr/>
              <p:nvPr/>
            </p:nvSpPr>
            <p:spPr>
              <a:xfrm>
                <a:off x="-156812" y="-5088"/>
                <a:ext cx="6663624" cy="6360176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48" name="文字方塊 47"/>
            <p:cNvSpPr txBox="1"/>
            <p:nvPr/>
          </p:nvSpPr>
          <p:spPr>
            <a:xfrm>
              <a:off x="3773173" y="4412948"/>
              <a:ext cx="10631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IR</a:t>
              </a:r>
              <a:endParaRPr lang="zh-TW" altLang="en-US" sz="60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50" name="文字方塊 49"/>
          <p:cNvSpPr txBox="1"/>
          <p:nvPr/>
        </p:nvSpPr>
        <p:spPr>
          <a:xfrm>
            <a:off x="277039" y="4631475"/>
            <a:ext cx="1972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提供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學生學習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資訊</a:t>
            </a:r>
          </a:p>
        </p:txBody>
      </p:sp>
      <p:grpSp>
        <p:nvGrpSpPr>
          <p:cNvPr id="51" name="群組 50"/>
          <p:cNvGrpSpPr/>
          <p:nvPr/>
        </p:nvGrpSpPr>
        <p:grpSpPr>
          <a:xfrm>
            <a:off x="2584860" y="2582058"/>
            <a:ext cx="1880232" cy="1794610"/>
            <a:chOff x="3199121" y="975836"/>
            <a:chExt cx="1880232" cy="1794610"/>
          </a:xfrm>
        </p:grpSpPr>
        <p:grpSp>
          <p:nvGrpSpPr>
            <p:cNvPr id="52" name="Group 13"/>
            <p:cNvGrpSpPr>
              <a:grpSpLocks noChangeAspect="1"/>
            </p:cNvGrpSpPr>
            <p:nvPr/>
          </p:nvGrpSpPr>
          <p:grpSpPr>
            <a:xfrm>
              <a:off x="3199121" y="975836"/>
              <a:ext cx="1880232" cy="1794610"/>
              <a:chOff x="-558842" y="-25446"/>
              <a:chExt cx="6663623" cy="6360175"/>
            </a:xfrm>
          </p:grpSpPr>
          <p:sp>
            <p:nvSpPr>
              <p:cNvPr id="54" name="Freeform 14"/>
              <p:cNvSpPr/>
              <p:nvPr/>
            </p:nvSpPr>
            <p:spPr>
              <a:xfrm>
                <a:off x="-558842" y="-25446"/>
                <a:ext cx="6663623" cy="6360175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</p:sp>
        </p:grpSp>
        <p:sp>
          <p:nvSpPr>
            <p:cNvPr id="53" name="文字方塊 52"/>
            <p:cNvSpPr txBox="1"/>
            <p:nvPr/>
          </p:nvSpPr>
          <p:spPr>
            <a:xfrm>
              <a:off x="3323242" y="1410040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0" dirty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數位</a:t>
              </a:r>
            </a:p>
          </p:txBody>
        </p:sp>
      </p:grpSp>
      <p:sp>
        <p:nvSpPr>
          <p:cNvPr id="55" name="文字方塊 54"/>
          <p:cNvSpPr txBox="1"/>
          <p:nvPr/>
        </p:nvSpPr>
        <p:spPr>
          <a:xfrm>
            <a:off x="2310094" y="4752539"/>
            <a:ext cx="2429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智慧教室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活用及推廣</a:t>
            </a:r>
          </a:p>
        </p:txBody>
      </p:sp>
      <p:grpSp>
        <p:nvGrpSpPr>
          <p:cNvPr id="56" name="群組 55"/>
          <p:cNvGrpSpPr/>
          <p:nvPr/>
        </p:nvGrpSpPr>
        <p:grpSpPr>
          <a:xfrm>
            <a:off x="4872234" y="2582058"/>
            <a:ext cx="1791739" cy="1791739"/>
            <a:chOff x="3414923" y="3938140"/>
            <a:chExt cx="1791739" cy="1791739"/>
          </a:xfrm>
          <a:solidFill>
            <a:srgbClr val="FFD843"/>
          </a:solidFill>
        </p:grpSpPr>
        <p:grpSp>
          <p:nvGrpSpPr>
            <p:cNvPr id="57" name="Group 13"/>
            <p:cNvGrpSpPr>
              <a:grpSpLocks noChangeAspect="1"/>
            </p:cNvGrpSpPr>
            <p:nvPr/>
          </p:nvGrpSpPr>
          <p:grpSpPr>
            <a:xfrm>
              <a:off x="3414923" y="3938140"/>
              <a:ext cx="1791739" cy="1791739"/>
              <a:chOff x="0" y="0"/>
              <a:chExt cx="6350000" cy="6350000"/>
            </a:xfrm>
            <a:grpFill/>
          </p:grpSpPr>
          <p:sp>
            <p:nvSpPr>
              <p:cNvPr id="59" name="Freeform 14"/>
              <p:cNvSpPr/>
              <p:nvPr/>
            </p:nvSpPr>
            <p:spPr>
              <a:xfrm>
                <a:off x="-156812" y="-5088"/>
                <a:ext cx="6663624" cy="6360176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grpFill/>
            </p:spPr>
          </p:sp>
        </p:grpSp>
        <p:sp>
          <p:nvSpPr>
            <p:cNvPr id="58" name="文字方塊 57"/>
            <p:cNvSpPr txBox="1"/>
            <p:nvPr/>
          </p:nvSpPr>
          <p:spPr>
            <a:xfrm>
              <a:off x="3433361" y="4335796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評量</a:t>
              </a:r>
              <a:endParaRPr lang="zh-TW" altLang="en-US" sz="60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4767829" y="4752602"/>
            <a:ext cx="1956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精緻化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教學評量</a:t>
            </a:r>
          </a:p>
        </p:txBody>
      </p:sp>
      <p:grpSp>
        <p:nvGrpSpPr>
          <p:cNvPr id="61" name="群組 60"/>
          <p:cNvGrpSpPr/>
          <p:nvPr/>
        </p:nvGrpSpPr>
        <p:grpSpPr>
          <a:xfrm>
            <a:off x="7067293" y="2583493"/>
            <a:ext cx="1791739" cy="1791739"/>
            <a:chOff x="3414923" y="3938140"/>
            <a:chExt cx="1791739" cy="1791739"/>
          </a:xfrm>
        </p:grpSpPr>
        <p:grpSp>
          <p:nvGrpSpPr>
            <p:cNvPr id="62" name="Group 13"/>
            <p:cNvGrpSpPr>
              <a:grpSpLocks noChangeAspect="1"/>
            </p:cNvGrpSpPr>
            <p:nvPr/>
          </p:nvGrpSpPr>
          <p:grpSpPr>
            <a:xfrm>
              <a:off x="3414923" y="3938140"/>
              <a:ext cx="1791739" cy="1791739"/>
              <a:chOff x="0" y="0"/>
              <a:chExt cx="6350000" cy="6350000"/>
            </a:xfrm>
          </p:grpSpPr>
          <p:sp>
            <p:nvSpPr>
              <p:cNvPr id="64" name="Freeform 14"/>
              <p:cNvSpPr/>
              <p:nvPr/>
            </p:nvSpPr>
            <p:spPr>
              <a:xfrm>
                <a:off x="-156812" y="-5088"/>
                <a:ext cx="6663624" cy="6360176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</p:sp>
        </p:grpSp>
        <p:sp>
          <p:nvSpPr>
            <p:cNvPr id="63" name="文字方塊 62"/>
            <p:cNvSpPr txBox="1"/>
            <p:nvPr/>
          </p:nvSpPr>
          <p:spPr>
            <a:xfrm>
              <a:off x="3470215" y="4346786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000" dirty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精進</a:t>
              </a:r>
            </a:p>
          </p:txBody>
        </p:sp>
      </p:grpSp>
      <p:sp>
        <p:nvSpPr>
          <p:cNvPr id="65" name="文字方塊 64"/>
          <p:cNvSpPr txBox="1"/>
          <p:nvPr/>
        </p:nvSpPr>
        <p:spPr>
          <a:xfrm>
            <a:off x="7005887" y="4451158"/>
            <a:ext cx="19569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整合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各單位之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教師</a:t>
            </a:r>
            <a:endParaRPr lang="en-US" altLang="zh-TW" sz="2800" dirty="0"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專業成長</a:t>
            </a:r>
          </a:p>
        </p:txBody>
      </p:sp>
    </p:spTree>
    <p:extLst>
      <p:ext uri="{BB962C8B-B14F-4D97-AF65-F5344CB8AC3E}">
        <p14:creationId xmlns:p14="http://schemas.microsoft.com/office/powerpoint/2010/main" val="386882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5.55556E-7 -3.33333E-6 L 0.00504 -0.08958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60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13" name="群組 12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10" name="文字方塊 9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12" name="文字方塊 11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15" name="文字方塊 14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17" name="文字方塊 1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109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32" name="群組 31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43" name="文字方塊 42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40" name="圖片 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41" name="文字方塊 40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38" name="圖片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39" name="文字方塊 38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36" name="圖片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37" name="文字方塊 3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980054"/>
            <a:ext cx="9144000" cy="506744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206062" y="1146843"/>
            <a:ext cx="1926054" cy="1860486"/>
            <a:chOff x="206062" y="1146843"/>
            <a:chExt cx="1926054" cy="1860486"/>
          </a:xfrm>
        </p:grpSpPr>
        <p:pic>
          <p:nvPicPr>
            <p:cNvPr id="46" name="圖片 4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253" b="61688"/>
            <a:stretch/>
          </p:blipFill>
          <p:spPr>
            <a:xfrm>
              <a:off x="206062" y="1146843"/>
              <a:ext cx="1926054" cy="1860486"/>
            </a:xfrm>
            <a:prstGeom prst="rect">
              <a:avLst/>
            </a:prstGeom>
          </p:spPr>
        </p:pic>
        <p:sp>
          <p:nvSpPr>
            <p:cNvPr id="49" name="文字方塊 48"/>
            <p:cNvSpPr txBox="1"/>
            <p:nvPr/>
          </p:nvSpPr>
          <p:spPr>
            <a:xfrm>
              <a:off x="436302" y="1697094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正式課程</a:t>
              </a:r>
              <a:endParaRPr lang="zh-TW" altLang="en-US" sz="2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58439" y="2479472"/>
            <a:ext cx="1926054" cy="1860486"/>
            <a:chOff x="658439" y="2479472"/>
            <a:chExt cx="1926054" cy="1860486"/>
          </a:xfrm>
        </p:grpSpPr>
        <p:pic>
          <p:nvPicPr>
            <p:cNvPr id="47" name="圖片 4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253" b="61688"/>
            <a:stretch/>
          </p:blipFill>
          <p:spPr>
            <a:xfrm>
              <a:off x="658439" y="2479472"/>
              <a:ext cx="1926054" cy="1860486"/>
            </a:xfrm>
            <a:prstGeom prst="rect">
              <a:avLst/>
            </a:prstGeom>
          </p:spPr>
        </p:pic>
        <p:sp>
          <p:nvSpPr>
            <p:cNvPr id="50" name="文字方塊 49"/>
            <p:cNvSpPr txBox="1"/>
            <p:nvPr/>
          </p:nvSpPr>
          <p:spPr>
            <a:xfrm>
              <a:off x="725108" y="3052113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非正式課程</a:t>
              </a:r>
              <a:endParaRPr lang="zh-TW" altLang="en-US" sz="2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1041313" y="3858030"/>
            <a:ext cx="1926054" cy="1860486"/>
            <a:chOff x="1041313" y="3858030"/>
            <a:chExt cx="1926054" cy="1860486"/>
          </a:xfrm>
        </p:grpSpPr>
        <p:pic>
          <p:nvPicPr>
            <p:cNvPr id="48" name="圖片 4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253" b="61688"/>
            <a:stretch/>
          </p:blipFill>
          <p:spPr>
            <a:xfrm>
              <a:off x="1041313" y="3858030"/>
              <a:ext cx="1926054" cy="1860486"/>
            </a:xfrm>
            <a:prstGeom prst="rect">
              <a:avLst/>
            </a:prstGeom>
          </p:spPr>
        </p:pic>
        <p:sp>
          <p:nvSpPr>
            <p:cNvPr id="51" name="文字方塊 50"/>
            <p:cNvSpPr txBox="1"/>
            <p:nvPr/>
          </p:nvSpPr>
          <p:spPr>
            <a:xfrm>
              <a:off x="1236124" y="4408225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潛在課程</a:t>
              </a:r>
              <a:endParaRPr lang="zh-TW" altLang="en-US" sz="2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3251285" y="1946248"/>
            <a:ext cx="1800000" cy="1800000"/>
            <a:chOff x="3370676" y="3936704"/>
            <a:chExt cx="1800000" cy="1800000"/>
          </a:xfrm>
        </p:grpSpPr>
        <p:grpSp>
          <p:nvGrpSpPr>
            <p:cNvPr id="53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55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54" name="文字方塊 53"/>
            <p:cNvSpPr txBox="1"/>
            <p:nvPr/>
          </p:nvSpPr>
          <p:spPr>
            <a:xfrm>
              <a:off x="3634950" y="4527855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支持</a:t>
              </a:r>
              <a:endParaRPr lang="zh-TW" altLang="en-US" sz="4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56" name="文字方塊 55"/>
          <p:cNvSpPr txBox="1"/>
          <p:nvPr/>
        </p:nvSpPr>
        <p:spPr>
          <a:xfrm>
            <a:off x="5488545" y="2344423"/>
            <a:ext cx="2148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學習風格</a:t>
            </a:r>
            <a:endParaRPr lang="en-US" altLang="zh-TW" sz="3200" dirty="0" smtClean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學習輔</a:t>
            </a:r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導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grpSp>
        <p:nvGrpSpPr>
          <p:cNvPr id="57" name="群組 56"/>
          <p:cNvGrpSpPr/>
          <p:nvPr/>
        </p:nvGrpSpPr>
        <p:grpSpPr>
          <a:xfrm>
            <a:off x="3256809" y="4105511"/>
            <a:ext cx="1800000" cy="1800000"/>
            <a:chOff x="3370676" y="3936704"/>
            <a:chExt cx="1800000" cy="1800000"/>
          </a:xfrm>
        </p:grpSpPr>
        <p:grpSp>
          <p:nvGrpSpPr>
            <p:cNvPr id="58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60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59" name="文字方塊 58"/>
            <p:cNvSpPr txBox="1"/>
            <p:nvPr/>
          </p:nvSpPr>
          <p:spPr>
            <a:xfrm>
              <a:off x="3634950" y="4497792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整合</a:t>
              </a:r>
              <a:endParaRPr lang="zh-TW" altLang="en-US" sz="4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61" name="文字方塊 60"/>
          <p:cNvSpPr txBox="1"/>
          <p:nvPr/>
        </p:nvSpPr>
        <p:spPr>
          <a:xfrm>
            <a:off x="5259183" y="4225445"/>
            <a:ext cx="2987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學生學習態度</a:t>
            </a:r>
            <a:endParaRPr lang="en-US" altLang="zh-TW" sz="3200" dirty="0" smtClean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國際化</a:t>
            </a:r>
            <a:endParaRPr lang="en-US" altLang="zh-TW" sz="3200" dirty="0" smtClean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專業學系</a:t>
            </a:r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課程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108811" y="5585646"/>
            <a:ext cx="2379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>
                <a:solidFill>
                  <a:srgbClr val="A35C22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整合各處室資源</a:t>
            </a:r>
            <a:endParaRPr lang="en-US" altLang="zh-TW" sz="2400" dirty="0">
              <a:solidFill>
                <a:srgbClr val="A35C22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pPr algn="ctr"/>
            <a:r>
              <a:rPr lang="zh-TW" altLang="en-US" sz="2400" dirty="0">
                <a:solidFill>
                  <a:srgbClr val="A35C22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共同培訓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3007322" y="3984032"/>
            <a:ext cx="3159888" cy="1834587"/>
            <a:chOff x="3074302" y="5071211"/>
            <a:chExt cx="3159888" cy="1834587"/>
          </a:xfrm>
        </p:grpSpPr>
        <p:pic>
          <p:nvPicPr>
            <p:cNvPr id="24" name="圖片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92" t="73249" r="34051"/>
            <a:stretch/>
          </p:blipFill>
          <p:spPr>
            <a:xfrm>
              <a:off x="3074302" y="5071211"/>
              <a:ext cx="3159888" cy="1834587"/>
            </a:xfrm>
            <a:prstGeom prst="rect">
              <a:avLst/>
            </a:prstGeom>
          </p:spPr>
        </p:pic>
        <p:sp>
          <p:nvSpPr>
            <p:cNvPr id="45" name="文字方塊 44"/>
            <p:cNvSpPr txBox="1"/>
            <p:nvPr/>
          </p:nvSpPr>
          <p:spPr>
            <a:xfrm>
              <a:off x="3624271" y="5716243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學生學習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67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-3.33333E-6 L -0.00034 -0.56412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13" name="群組 12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10" name="文字方塊 9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12" name="文字方塊 11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15" name="文字方塊 14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17" name="文字方塊 1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719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32" name="群組 31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43" name="文字方塊 42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40" name="圖片 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41" name="文字方塊 40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38" name="圖片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39" name="文字方塊 38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36" name="圖片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37" name="文字方塊 3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-274320"/>
            <a:ext cx="9144000" cy="6321821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3325389" y="2752887"/>
            <a:ext cx="1800000" cy="1800000"/>
            <a:chOff x="3370676" y="3936704"/>
            <a:chExt cx="1800000" cy="1800000"/>
          </a:xfrm>
        </p:grpSpPr>
        <p:grpSp>
          <p:nvGrpSpPr>
            <p:cNvPr id="53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55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54" name="文字方塊 53"/>
            <p:cNvSpPr txBox="1"/>
            <p:nvPr/>
          </p:nvSpPr>
          <p:spPr>
            <a:xfrm>
              <a:off x="3634950" y="4527855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行政</a:t>
              </a:r>
              <a:endParaRPr lang="zh-TW" altLang="en-US" sz="44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sp>
        <p:nvSpPr>
          <p:cNvPr id="56" name="文字方塊 55"/>
          <p:cNvSpPr txBox="1"/>
          <p:nvPr/>
        </p:nvSpPr>
        <p:spPr>
          <a:xfrm>
            <a:off x="5488544" y="2344423"/>
            <a:ext cx="2704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課務辦法更新</a:t>
            </a:r>
          </a:p>
          <a:p>
            <a:pPr algn="ctr"/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資源提供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5347500" y="4212553"/>
            <a:ext cx="2987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回饋機制</a:t>
            </a:r>
          </a:p>
          <a:p>
            <a:pPr algn="ctr"/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共同協作改善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6231392" y="738733"/>
            <a:ext cx="2870522" cy="3946967"/>
            <a:chOff x="6231392" y="738733"/>
            <a:chExt cx="2870522" cy="3946967"/>
          </a:xfrm>
        </p:grpSpPr>
        <p:pic>
          <p:nvPicPr>
            <p:cNvPr id="44" name="圖片 4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880049"/>
              <a:ext cx="2409464" cy="1805651"/>
            </a:xfrm>
            <a:prstGeom prst="rect">
              <a:avLst/>
            </a:prstGeom>
          </p:spPr>
        </p:pic>
        <p:pic>
          <p:nvPicPr>
            <p:cNvPr id="63" name="圖片 6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90" t="1688" r="3418" b="66751"/>
            <a:stretch/>
          </p:blipFill>
          <p:spPr>
            <a:xfrm>
              <a:off x="6231392" y="738733"/>
              <a:ext cx="2870522" cy="2164466"/>
            </a:xfrm>
            <a:prstGeom prst="rect">
              <a:avLst/>
            </a:prstGeom>
          </p:spPr>
        </p:pic>
        <p:sp>
          <p:nvSpPr>
            <p:cNvPr id="64" name="文字方塊 63"/>
            <p:cNvSpPr txBox="1"/>
            <p:nvPr/>
          </p:nvSpPr>
          <p:spPr>
            <a:xfrm>
              <a:off x="6397928" y="1494986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實習與就業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34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3.7037E-7 L -0.65608 0.01806 " pathEditMode="relative" rAng="0" ptsTypes="AA">
                                      <p:cBhvr>
                                        <p:cTn id="1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3" y="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9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920100" y="2256367"/>
            <a:ext cx="4824296" cy="22826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857229">
              <a:lnSpc>
                <a:spcPts val="8934"/>
              </a:lnSpc>
            </a:pPr>
            <a:r>
              <a:rPr lang="en-US" sz="6037" b="1" spc="1931" dirty="0">
                <a:solidFill>
                  <a:srgbClr val="FFFFFF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THANK </a:t>
            </a:r>
          </a:p>
          <a:p>
            <a:pPr algn="ctr" defTabSz="857229">
              <a:lnSpc>
                <a:spcPts val="8934"/>
              </a:lnSpc>
            </a:pPr>
            <a:r>
              <a:rPr lang="en-US" sz="6037" b="1" spc="1931" dirty="0">
                <a:solidFill>
                  <a:srgbClr val="FFFFFF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YOU!</a:t>
            </a:r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>
          <a:xfrm rot="-10800000">
            <a:off x="6123045" y="3"/>
            <a:ext cx="3023208" cy="3009559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43"/>
            </a:solidFill>
          </p:spPr>
        </p:sp>
      </p:grpSp>
      <p:grpSp>
        <p:nvGrpSpPr>
          <p:cNvPr id="5" name="Group 5"/>
          <p:cNvGrpSpPr>
            <a:grpSpLocks noChangeAspect="1"/>
          </p:cNvGrpSpPr>
          <p:nvPr/>
        </p:nvGrpSpPr>
        <p:grpSpPr>
          <a:xfrm>
            <a:off x="2" y="3571877"/>
            <a:ext cx="3304155" cy="3304155"/>
            <a:chOff x="0" y="0"/>
            <a:chExt cx="6350000" cy="63398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43"/>
            </a:solidFill>
          </p:spPr>
        </p:sp>
      </p:grpSp>
      <p:grpSp>
        <p:nvGrpSpPr>
          <p:cNvPr id="10" name="群組 9"/>
          <p:cNvGrpSpPr/>
          <p:nvPr/>
        </p:nvGrpSpPr>
        <p:grpSpPr>
          <a:xfrm>
            <a:off x="7460838" y="271762"/>
            <a:ext cx="1683163" cy="550019"/>
            <a:chOff x="7958227" y="289876"/>
            <a:chExt cx="1795373" cy="586687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028068">
              <a:off x="8072519" y="175584"/>
              <a:ext cx="479027" cy="707612"/>
            </a:xfrm>
            <a:prstGeom prst="rect">
              <a:avLst/>
            </a:prstGeom>
          </p:spPr>
        </p:pic>
        <p:sp>
          <p:nvSpPr>
            <p:cNvPr id="12" name="TextBox 7"/>
            <p:cNvSpPr txBox="1"/>
            <p:nvPr/>
          </p:nvSpPr>
          <p:spPr>
            <a:xfrm>
              <a:off x="8585886" y="561947"/>
              <a:ext cx="1167714" cy="31461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857229">
                <a:lnSpc>
                  <a:spcPts val="2311"/>
                </a:lnSpc>
                <a:spcBef>
                  <a:spcPts val="1688"/>
                </a:spcBef>
              </a:pPr>
              <a:r>
                <a:rPr lang="en-US" sz="2251" b="1" spc="428" dirty="0">
                  <a:solidFill>
                    <a:srgbClr val="393939"/>
                  </a:solidFill>
                  <a:latin typeface="微軟正黑體 Light" panose="020B0304030504040204" pitchFamily="34" charset="-120"/>
                  <a:ea typeface="微軟正黑體 Light" panose="020B0304030504040204" pitchFamily="34" charset="-120"/>
                </a:rPr>
                <a:t>NCYU</a:t>
              </a:r>
            </a:p>
          </p:txBody>
        </p:sp>
      </p:grpSp>
      <p:sp>
        <p:nvSpPr>
          <p:cNvPr id="13" name="TextBox 7"/>
          <p:cNvSpPr txBox="1"/>
          <p:nvPr/>
        </p:nvSpPr>
        <p:spPr>
          <a:xfrm>
            <a:off x="142875" y="6393080"/>
            <a:ext cx="4000500" cy="3607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857229"/>
            <a:r>
              <a:rPr lang="zh-TW" altLang="en-US" sz="1500" b="1" spc="475" dirty="0">
                <a:solidFill>
                  <a:srgbClr val="393939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教務處</a:t>
            </a:r>
            <a:endParaRPr lang="en-US" altLang="zh-TW" sz="1500" b="1" spc="475" dirty="0">
              <a:solidFill>
                <a:srgbClr val="393939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defTabSz="857229"/>
            <a:r>
              <a:rPr lang="en-US" sz="844" b="1" spc="428" dirty="0">
                <a:solidFill>
                  <a:srgbClr val="393939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Office of Academic Affairs</a:t>
            </a:r>
          </a:p>
        </p:txBody>
      </p:sp>
    </p:spTree>
    <p:extLst>
      <p:ext uri="{BB962C8B-B14F-4D97-AF65-F5344CB8AC3E}">
        <p14:creationId xmlns:p14="http://schemas.microsoft.com/office/powerpoint/2010/main" val="129109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組織編制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566065" y="1222688"/>
            <a:ext cx="2342509" cy="1448712"/>
            <a:chOff x="872209" y="1700385"/>
            <a:chExt cx="2342509" cy="1448712"/>
          </a:xfrm>
        </p:grpSpPr>
        <p:grpSp>
          <p:nvGrpSpPr>
            <p:cNvPr id="3" name="群組 2"/>
            <p:cNvGrpSpPr/>
            <p:nvPr/>
          </p:nvGrpSpPr>
          <p:grpSpPr>
            <a:xfrm>
              <a:off x="872209" y="1700385"/>
              <a:ext cx="2339999" cy="720000"/>
              <a:chOff x="3344932" y="4376857"/>
              <a:chExt cx="1448312" cy="871899"/>
            </a:xfrm>
          </p:grpSpPr>
          <p:grpSp>
            <p:nvGrpSpPr>
              <p:cNvPr id="4" name="Group 13"/>
              <p:cNvGrpSpPr>
                <a:grpSpLocks noChangeAspect="1"/>
              </p:cNvGrpSpPr>
              <p:nvPr/>
            </p:nvGrpSpPr>
            <p:grpSpPr>
              <a:xfrm>
                <a:off x="3344932" y="4376857"/>
                <a:ext cx="1448312" cy="871899"/>
                <a:chOff x="-248052" y="1554832"/>
                <a:chExt cx="5132881" cy="3090049"/>
              </a:xfrm>
            </p:grpSpPr>
            <p:sp>
              <p:nvSpPr>
                <p:cNvPr id="6" name="Freeform 14"/>
                <p:cNvSpPr/>
                <p:nvPr/>
              </p:nvSpPr>
              <p:spPr>
                <a:xfrm>
                  <a:off x="-248052" y="1554832"/>
                  <a:ext cx="5132881" cy="3090049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5" name="文字方塊 4"/>
              <p:cNvSpPr txBox="1"/>
              <p:nvPr/>
            </p:nvSpPr>
            <p:spPr>
              <a:xfrm>
                <a:off x="3427574" y="4548490"/>
                <a:ext cx="1273555" cy="559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招生與出版組</a:t>
                </a:r>
                <a:endParaRPr lang="zh-TW" altLang="en-US" sz="2400" dirty="0">
                  <a:solidFill>
                    <a:srgbClr val="FFD843"/>
                  </a:solidFill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874718" y="2429097"/>
              <a:ext cx="2340000" cy="720000"/>
              <a:chOff x="1270854" y="2977420"/>
              <a:chExt cx="1724958" cy="720000"/>
            </a:xfrm>
          </p:grpSpPr>
          <p:sp>
            <p:nvSpPr>
              <p:cNvPr id="7" name="Freeform 14"/>
              <p:cNvSpPr/>
              <p:nvPr/>
            </p:nvSpPr>
            <p:spPr>
              <a:xfrm>
                <a:off x="1270854" y="2977420"/>
                <a:ext cx="1724958" cy="720000"/>
              </a:xfrm>
              <a:prstGeom prst="rect">
                <a:avLst/>
              </a:prstGeom>
              <a:solidFill>
                <a:srgbClr val="FFD843"/>
              </a:solidFill>
            </p:spPr>
          </p:sp>
          <p:sp>
            <p:nvSpPr>
              <p:cNvPr id="8" name="文字方塊 7"/>
              <p:cNvSpPr txBox="1"/>
              <p:nvPr/>
            </p:nvSpPr>
            <p:spPr>
              <a:xfrm>
                <a:off x="1596552" y="2989534"/>
                <a:ext cx="10905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招生、出版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及試務業務</a:t>
                </a:r>
                <a:endParaRPr lang="zh-TW" altLang="en-US" sz="20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</p:grpSp>
      <p:grpSp>
        <p:nvGrpSpPr>
          <p:cNvPr id="18" name="群組 17"/>
          <p:cNvGrpSpPr/>
          <p:nvPr/>
        </p:nvGrpSpPr>
        <p:grpSpPr>
          <a:xfrm>
            <a:off x="3413189" y="1221697"/>
            <a:ext cx="2348760" cy="1457729"/>
            <a:chOff x="3016595" y="1320177"/>
            <a:chExt cx="2348760" cy="1457729"/>
          </a:xfrm>
        </p:grpSpPr>
        <p:grpSp>
          <p:nvGrpSpPr>
            <p:cNvPr id="10" name="群組 9"/>
            <p:cNvGrpSpPr/>
            <p:nvPr/>
          </p:nvGrpSpPr>
          <p:grpSpPr>
            <a:xfrm>
              <a:off x="3016595" y="1320177"/>
              <a:ext cx="2340000" cy="720000"/>
              <a:chOff x="3340196" y="3936703"/>
              <a:chExt cx="2340000" cy="720000"/>
            </a:xfrm>
          </p:grpSpPr>
          <p:grpSp>
            <p:nvGrpSpPr>
              <p:cNvPr id="11" name="Group 13"/>
              <p:cNvGrpSpPr>
                <a:grpSpLocks noChangeAspect="1"/>
              </p:cNvGrpSpPr>
              <p:nvPr/>
            </p:nvGrpSpPr>
            <p:grpSpPr>
              <a:xfrm>
                <a:off x="3340196" y="3936703"/>
                <a:ext cx="2340000" cy="720000"/>
                <a:chOff x="-264835" y="-5093"/>
                <a:chExt cx="8293061" cy="2551711"/>
              </a:xfrm>
            </p:grpSpPr>
            <p:sp>
              <p:nvSpPr>
                <p:cNvPr id="13" name="Freeform 14"/>
                <p:cNvSpPr/>
                <p:nvPr/>
              </p:nvSpPr>
              <p:spPr>
                <a:xfrm>
                  <a:off x="-264835" y="-5093"/>
                  <a:ext cx="8293061" cy="2551711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12" name="文字方塊 11"/>
              <p:cNvSpPr txBox="1"/>
              <p:nvPr/>
            </p:nvSpPr>
            <p:spPr>
              <a:xfrm>
                <a:off x="3528941" y="4097514"/>
                <a:ext cx="20317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註冊與課務組</a:t>
                </a:r>
                <a:endParaRPr lang="zh-TW" altLang="en-US" sz="2400" dirty="0">
                  <a:solidFill>
                    <a:srgbClr val="FFD843"/>
                  </a:solidFill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3025355" y="2057906"/>
              <a:ext cx="2340000" cy="720000"/>
              <a:chOff x="1265466" y="2277066"/>
              <a:chExt cx="1440000" cy="1440000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1265466" y="2277066"/>
                <a:ext cx="1440000" cy="1440000"/>
              </a:xfrm>
              <a:prstGeom prst="rect">
                <a:avLst/>
              </a:prstGeom>
              <a:solidFill>
                <a:srgbClr val="FFD843"/>
              </a:solidFill>
            </p:spPr>
          </p:sp>
          <p:sp>
            <p:nvSpPr>
              <p:cNvPr id="16" name="文字方塊 15"/>
              <p:cNvSpPr txBox="1"/>
              <p:nvPr/>
            </p:nvSpPr>
            <p:spPr>
              <a:xfrm>
                <a:off x="1392150" y="2581704"/>
                <a:ext cx="1218479" cy="800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註冊及課</a:t>
                </a:r>
                <a:r>
                  <a:rPr lang="zh-TW" altLang="en-US" sz="2000" dirty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務</a:t>
                </a:r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業務</a:t>
                </a:r>
                <a:endParaRPr lang="zh-TW" altLang="en-US" sz="20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</p:grpSp>
      <p:grpSp>
        <p:nvGrpSpPr>
          <p:cNvPr id="19" name="群組 18"/>
          <p:cNvGrpSpPr/>
          <p:nvPr/>
        </p:nvGrpSpPr>
        <p:grpSpPr>
          <a:xfrm>
            <a:off x="6269074" y="1221697"/>
            <a:ext cx="2346250" cy="1467251"/>
            <a:chOff x="5714419" y="1329186"/>
            <a:chExt cx="2346250" cy="1467251"/>
          </a:xfrm>
        </p:grpSpPr>
        <p:grpSp>
          <p:nvGrpSpPr>
            <p:cNvPr id="24" name="群組 23"/>
            <p:cNvGrpSpPr/>
            <p:nvPr/>
          </p:nvGrpSpPr>
          <p:grpSpPr>
            <a:xfrm>
              <a:off x="5714419" y="1329186"/>
              <a:ext cx="2340000" cy="720000"/>
              <a:chOff x="3286440" y="4260898"/>
              <a:chExt cx="1440000" cy="960000"/>
            </a:xfrm>
          </p:grpSpPr>
          <p:grpSp>
            <p:nvGrpSpPr>
              <p:cNvPr id="25" name="Group 13"/>
              <p:cNvGrpSpPr>
                <a:grpSpLocks noChangeAspect="1"/>
              </p:cNvGrpSpPr>
              <p:nvPr/>
            </p:nvGrpSpPr>
            <p:grpSpPr>
              <a:xfrm>
                <a:off x="3286440" y="4260898"/>
                <a:ext cx="1440000" cy="960000"/>
                <a:chOff x="-455350" y="1143867"/>
                <a:chExt cx="5103422" cy="3402281"/>
              </a:xfrm>
            </p:grpSpPr>
            <p:sp>
              <p:nvSpPr>
                <p:cNvPr id="27" name="Freeform 14"/>
                <p:cNvSpPr/>
                <p:nvPr/>
              </p:nvSpPr>
              <p:spPr>
                <a:xfrm>
                  <a:off x="-455350" y="1143867"/>
                  <a:ext cx="5103422" cy="3402281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26" name="文字方塊 25"/>
              <p:cNvSpPr txBox="1"/>
              <p:nvPr/>
            </p:nvSpPr>
            <p:spPr>
              <a:xfrm>
                <a:off x="3475733" y="4456082"/>
                <a:ext cx="1060646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民雄教務</a:t>
                </a:r>
                <a:r>
                  <a:rPr lang="zh-TW" altLang="en-US" sz="2400" dirty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組</a:t>
                </a:r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5720669" y="2066914"/>
              <a:ext cx="2340000" cy="729523"/>
              <a:chOff x="574664" y="2884425"/>
              <a:chExt cx="1817935" cy="1459045"/>
            </a:xfrm>
          </p:grpSpPr>
          <p:sp>
            <p:nvSpPr>
              <p:cNvPr id="29" name="Freeform 14"/>
              <p:cNvSpPr/>
              <p:nvPr/>
            </p:nvSpPr>
            <p:spPr>
              <a:xfrm>
                <a:off x="574664" y="2884425"/>
                <a:ext cx="1817935" cy="1439999"/>
              </a:xfrm>
              <a:prstGeom prst="rect">
                <a:avLst/>
              </a:prstGeom>
              <a:solidFill>
                <a:srgbClr val="FFD843"/>
              </a:solidFill>
            </p:spPr>
          </p:sp>
          <p:sp>
            <p:nvSpPr>
              <p:cNvPr id="30" name="文字方塊 29"/>
              <p:cNvSpPr txBox="1"/>
              <p:nvPr/>
            </p:nvSpPr>
            <p:spPr>
              <a:xfrm>
                <a:off x="799546" y="2927699"/>
                <a:ext cx="1339017" cy="141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轉系、輔系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及雙主修</a:t>
                </a:r>
                <a:r>
                  <a:rPr lang="zh-TW" altLang="en-US" sz="2000" dirty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業務</a:t>
                </a:r>
              </a:p>
            </p:txBody>
          </p:sp>
        </p:grpSp>
      </p:grpSp>
      <p:grpSp>
        <p:nvGrpSpPr>
          <p:cNvPr id="22" name="群組 21"/>
          <p:cNvGrpSpPr/>
          <p:nvPr/>
        </p:nvGrpSpPr>
        <p:grpSpPr>
          <a:xfrm>
            <a:off x="544474" y="3491241"/>
            <a:ext cx="2368092" cy="1973069"/>
            <a:chOff x="400796" y="3932431"/>
            <a:chExt cx="2368092" cy="1973069"/>
          </a:xfrm>
        </p:grpSpPr>
        <p:grpSp>
          <p:nvGrpSpPr>
            <p:cNvPr id="52" name="群組 51"/>
            <p:cNvGrpSpPr/>
            <p:nvPr/>
          </p:nvGrpSpPr>
          <p:grpSpPr>
            <a:xfrm>
              <a:off x="422387" y="3932431"/>
              <a:ext cx="2340000" cy="720000"/>
              <a:chOff x="3340060" y="4295353"/>
              <a:chExt cx="2340000" cy="720000"/>
            </a:xfrm>
          </p:grpSpPr>
          <p:grpSp>
            <p:nvGrpSpPr>
              <p:cNvPr id="53" name="Group 13"/>
              <p:cNvGrpSpPr>
                <a:grpSpLocks noChangeAspect="1"/>
              </p:cNvGrpSpPr>
              <p:nvPr/>
            </p:nvGrpSpPr>
            <p:grpSpPr>
              <a:xfrm>
                <a:off x="3340060" y="4295353"/>
                <a:ext cx="2340000" cy="720000"/>
                <a:chOff x="-265317" y="1265978"/>
                <a:chExt cx="8293061" cy="2551711"/>
              </a:xfrm>
            </p:grpSpPr>
            <p:sp>
              <p:nvSpPr>
                <p:cNvPr id="55" name="Freeform 14"/>
                <p:cNvSpPr/>
                <p:nvPr/>
              </p:nvSpPr>
              <p:spPr>
                <a:xfrm>
                  <a:off x="-265317" y="1265978"/>
                  <a:ext cx="8293061" cy="2551711"/>
                </a:xfrm>
                <a:prstGeom prst="flowChartProcess">
                  <a:avLst/>
                </a:prstGeom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54" name="文字方塊 53"/>
              <p:cNvSpPr txBox="1"/>
              <p:nvPr/>
            </p:nvSpPr>
            <p:spPr>
              <a:xfrm>
                <a:off x="3621954" y="4435289"/>
                <a:ext cx="172354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綜合行政組</a:t>
                </a:r>
                <a:endParaRPr lang="zh-TW" altLang="en-US" sz="2400" dirty="0">
                  <a:solidFill>
                    <a:srgbClr val="FFD843"/>
                  </a:solidFill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  <p:grpSp>
          <p:nvGrpSpPr>
            <p:cNvPr id="56" name="群組 55"/>
            <p:cNvGrpSpPr/>
            <p:nvPr/>
          </p:nvGrpSpPr>
          <p:grpSpPr>
            <a:xfrm>
              <a:off x="400796" y="4645500"/>
              <a:ext cx="2368092" cy="1260000"/>
              <a:chOff x="-10750" y="3026526"/>
              <a:chExt cx="2377725" cy="720000"/>
            </a:xfrm>
          </p:grpSpPr>
          <p:sp>
            <p:nvSpPr>
              <p:cNvPr id="57" name="Freeform 14"/>
              <p:cNvSpPr/>
              <p:nvPr/>
            </p:nvSpPr>
            <p:spPr>
              <a:xfrm>
                <a:off x="17457" y="3026526"/>
                <a:ext cx="2349518" cy="720000"/>
              </a:xfrm>
              <a:prstGeom prst="rect">
                <a:avLst/>
              </a:prstGeom>
              <a:solidFill>
                <a:srgbClr val="FFD843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</p:sp>
          <p:sp>
            <p:nvSpPr>
              <p:cNvPr id="58" name="文字方塊 57"/>
              <p:cNvSpPr txBox="1"/>
              <p:nvPr/>
            </p:nvSpPr>
            <p:spPr>
              <a:xfrm>
                <a:off x="-10750" y="3108154"/>
                <a:ext cx="2340000" cy="58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必選修科目冊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校外實習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爭取外部計畫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</p:grpSp>
      <p:grpSp>
        <p:nvGrpSpPr>
          <p:cNvPr id="21" name="群組 20"/>
          <p:cNvGrpSpPr/>
          <p:nvPr/>
        </p:nvGrpSpPr>
        <p:grpSpPr>
          <a:xfrm>
            <a:off x="6260313" y="3502709"/>
            <a:ext cx="2346408" cy="2042189"/>
            <a:chOff x="3328158" y="3955070"/>
            <a:chExt cx="2346408" cy="2042189"/>
          </a:xfrm>
        </p:grpSpPr>
        <p:grpSp>
          <p:nvGrpSpPr>
            <p:cNvPr id="59" name="群組 58"/>
            <p:cNvGrpSpPr/>
            <p:nvPr/>
          </p:nvGrpSpPr>
          <p:grpSpPr>
            <a:xfrm>
              <a:off x="3328158" y="3955070"/>
              <a:ext cx="2340000" cy="720000"/>
              <a:chOff x="3337115" y="4431067"/>
              <a:chExt cx="1440000" cy="960000"/>
            </a:xfrm>
          </p:grpSpPr>
          <p:grpSp>
            <p:nvGrpSpPr>
              <p:cNvPr id="60" name="Group 13"/>
              <p:cNvGrpSpPr>
                <a:grpSpLocks noChangeAspect="1"/>
              </p:cNvGrpSpPr>
              <p:nvPr/>
            </p:nvGrpSpPr>
            <p:grpSpPr>
              <a:xfrm>
                <a:off x="3337115" y="4431067"/>
                <a:ext cx="1440000" cy="960000"/>
                <a:chOff x="-275755" y="1746954"/>
                <a:chExt cx="5103422" cy="3402281"/>
              </a:xfrm>
            </p:grpSpPr>
            <p:sp>
              <p:nvSpPr>
                <p:cNvPr id="62" name="Freeform 14"/>
                <p:cNvSpPr/>
                <p:nvPr/>
              </p:nvSpPr>
              <p:spPr>
                <a:xfrm>
                  <a:off x="-275755" y="1746954"/>
                  <a:ext cx="5103422" cy="3402281"/>
                </a:xfrm>
                <a:prstGeom prst="flowChartProcess">
                  <a:avLst/>
                </a:prstGeom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61" name="文字方塊 60"/>
              <p:cNvSpPr txBox="1"/>
              <p:nvPr/>
            </p:nvSpPr>
            <p:spPr>
              <a:xfrm>
                <a:off x="3532948" y="4602358"/>
                <a:ext cx="1060646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教學發展</a:t>
                </a:r>
                <a:r>
                  <a:rPr lang="zh-TW" altLang="en-US" sz="2400" dirty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組</a:t>
                </a:r>
              </a:p>
            </p:txBody>
          </p:sp>
        </p:grpSp>
        <p:grpSp>
          <p:nvGrpSpPr>
            <p:cNvPr id="63" name="群組 62"/>
            <p:cNvGrpSpPr/>
            <p:nvPr/>
          </p:nvGrpSpPr>
          <p:grpSpPr>
            <a:xfrm>
              <a:off x="3334566" y="4673820"/>
              <a:ext cx="2340000" cy="1323439"/>
              <a:chOff x="1262382" y="2964526"/>
              <a:chExt cx="1440000" cy="1512500"/>
            </a:xfrm>
          </p:grpSpPr>
          <p:sp>
            <p:nvSpPr>
              <p:cNvPr id="64" name="Freeform 14"/>
              <p:cNvSpPr/>
              <p:nvPr/>
            </p:nvSpPr>
            <p:spPr>
              <a:xfrm>
                <a:off x="1262382" y="2964531"/>
                <a:ext cx="1440000" cy="1440000"/>
              </a:xfrm>
              <a:prstGeom prst="rect">
                <a:avLst/>
              </a:prstGeom>
              <a:solidFill>
                <a:srgbClr val="FFD843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</p:sp>
          <p:sp>
            <p:nvSpPr>
              <p:cNvPr id="65" name="文字方塊 64"/>
              <p:cNvSpPr txBox="1"/>
              <p:nvPr/>
            </p:nvSpPr>
            <p:spPr>
              <a:xfrm>
                <a:off x="1615188" y="2964526"/>
                <a:ext cx="744977" cy="151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教師評鑑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教學</a:t>
                </a:r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評量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教師精進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教學</a:t>
                </a:r>
                <a:r>
                  <a:rPr lang="zh-TW" altLang="en-US" sz="2000" dirty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助理</a:t>
                </a:r>
              </a:p>
            </p:txBody>
          </p:sp>
        </p:grpSp>
      </p:grpSp>
      <p:grpSp>
        <p:nvGrpSpPr>
          <p:cNvPr id="20" name="群組 19"/>
          <p:cNvGrpSpPr/>
          <p:nvPr/>
        </p:nvGrpSpPr>
        <p:grpSpPr>
          <a:xfrm>
            <a:off x="3413189" y="3491241"/>
            <a:ext cx="2342749" cy="1978643"/>
            <a:chOff x="5772025" y="3949857"/>
            <a:chExt cx="2342749" cy="1978643"/>
          </a:xfrm>
        </p:grpSpPr>
        <p:grpSp>
          <p:nvGrpSpPr>
            <p:cNvPr id="66" name="群組 65"/>
            <p:cNvGrpSpPr/>
            <p:nvPr/>
          </p:nvGrpSpPr>
          <p:grpSpPr>
            <a:xfrm>
              <a:off x="5772025" y="3949857"/>
              <a:ext cx="2340000" cy="720000"/>
              <a:chOff x="3321379" y="4424116"/>
              <a:chExt cx="1480174" cy="960000"/>
            </a:xfrm>
          </p:grpSpPr>
          <p:grpSp>
            <p:nvGrpSpPr>
              <p:cNvPr id="67" name="Group 13"/>
              <p:cNvGrpSpPr>
                <a:grpSpLocks noChangeAspect="1"/>
              </p:cNvGrpSpPr>
              <p:nvPr/>
            </p:nvGrpSpPr>
            <p:grpSpPr>
              <a:xfrm>
                <a:off x="3321379" y="4424116"/>
                <a:ext cx="1480174" cy="960000"/>
                <a:chOff x="-331521" y="1722320"/>
                <a:chExt cx="5245801" cy="3402281"/>
              </a:xfrm>
            </p:grpSpPr>
            <p:sp>
              <p:nvSpPr>
                <p:cNvPr id="69" name="Freeform 14"/>
                <p:cNvSpPr/>
                <p:nvPr/>
              </p:nvSpPr>
              <p:spPr>
                <a:xfrm>
                  <a:off x="-331521" y="1722320"/>
                  <a:ext cx="5245801" cy="3402281"/>
                </a:xfrm>
                <a:prstGeom prst="flowChartProcess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68" name="文字方塊 67"/>
              <p:cNvSpPr txBox="1"/>
              <p:nvPr/>
            </p:nvSpPr>
            <p:spPr>
              <a:xfrm>
                <a:off x="3420589" y="4595410"/>
                <a:ext cx="1284921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FFD843"/>
                    </a:solidFill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通識教育中心</a:t>
                </a:r>
                <a:endParaRPr lang="zh-TW" altLang="en-US" sz="2400" dirty="0">
                  <a:solidFill>
                    <a:srgbClr val="FFD843"/>
                  </a:solidFill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>
              <a:off x="5774774" y="4668500"/>
              <a:ext cx="2340000" cy="1260000"/>
              <a:chOff x="433565" y="3043375"/>
              <a:chExt cx="2334244" cy="1513110"/>
            </a:xfrm>
          </p:grpSpPr>
          <p:sp>
            <p:nvSpPr>
              <p:cNvPr id="71" name="Freeform 14"/>
              <p:cNvSpPr/>
              <p:nvPr/>
            </p:nvSpPr>
            <p:spPr>
              <a:xfrm>
                <a:off x="433565" y="3043375"/>
                <a:ext cx="2334244" cy="1513110"/>
              </a:xfrm>
              <a:prstGeom prst="rect">
                <a:avLst/>
              </a:prstGeom>
              <a:solidFill>
                <a:srgbClr val="FFD843"/>
              </a:solidFill>
              <a:ln>
                <a:noFill/>
              </a:ln>
            </p:spPr>
          </p:sp>
          <p:sp>
            <p:nvSpPr>
              <p:cNvPr id="72" name="文字方塊 71"/>
              <p:cNvSpPr txBox="1"/>
              <p:nvPr/>
            </p:nvSpPr>
            <p:spPr>
              <a:xfrm>
                <a:off x="461840" y="3272677"/>
                <a:ext cx="2231009" cy="12196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通識教育領域課程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共同課綱</a:t>
                </a:r>
                <a:endParaRPr lang="en-US" altLang="zh-TW" sz="20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  <a:p>
                <a:pPr algn="ctr"/>
                <a:r>
                  <a:rPr lang="zh-TW" altLang="en-US" sz="20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專業校外實習</a:t>
                </a:r>
                <a:endParaRPr lang="zh-TW" altLang="en-US" sz="20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</p:grpSp>
      <p:sp>
        <p:nvSpPr>
          <p:cNvPr id="73" name="文字方塊 72"/>
          <p:cNvSpPr txBox="1"/>
          <p:nvPr/>
        </p:nvSpPr>
        <p:spPr>
          <a:xfrm>
            <a:off x="464907" y="2712450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 招生專業化發展計畫</a:t>
            </a:r>
            <a:endParaRPr lang="en-US" altLang="zh-TW" sz="1400" dirty="0" smtClean="0">
              <a:solidFill>
                <a:srgbClr val="FF0000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1400" dirty="0" smtClean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 願景</a:t>
            </a:r>
            <a:r>
              <a:rPr lang="zh-TW" altLang="en-US" sz="1400" dirty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計畫</a:t>
            </a:r>
          </a:p>
        </p:txBody>
      </p:sp>
      <p:sp>
        <p:nvSpPr>
          <p:cNvPr id="78" name="文字方塊 77"/>
          <p:cNvSpPr txBox="1"/>
          <p:nvPr/>
        </p:nvSpPr>
        <p:spPr>
          <a:xfrm>
            <a:off x="464907" y="5582068"/>
            <a:ext cx="37753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★高等教育</a:t>
            </a:r>
            <a:r>
              <a:rPr lang="zh-TW" altLang="en-US" sz="1400" dirty="0" smtClean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深耕計畫</a:t>
            </a:r>
            <a:endParaRPr lang="en-US" altLang="zh-TW" sz="1400" dirty="0" smtClean="0">
              <a:solidFill>
                <a:srgbClr val="FF0000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1400" dirty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★學生雙語化學習之普及提升</a:t>
            </a:r>
            <a:r>
              <a:rPr lang="zh-TW" altLang="en-US" sz="1400" dirty="0" smtClean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計畫</a:t>
            </a:r>
            <a:endParaRPr lang="en-US" altLang="zh-TW" sz="1400" dirty="0" smtClean="0">
              <a:solidFill>
                <a:srgbClr val="FF0000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1400" dirty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★購置教學研究相關圖書儀器及設備改善計畫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6191455" y="558206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★教學實踐研究計畫</a:t>
            </a:r>
            <a:endParaRPr lang="en-US" altLang="zh-TW" sz="1400" dirty="0" smtClean="0">
              <a:solidFill>
                <a:srgbClr val="FF0000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98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14"/>
          <p:cNvSpPr>
            <a:spLocks noChangeAspect="1"/>
          </p:cNvSpPr>
          <p:nvPr/>
        </p:nvSpPr>
        <p:spPr>
          <a:xfrm>
            <a:off x="5299810" y="5048273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50" name="Freeform 14"/>
          <p:cNvSpPr>
            <a:spLocks noChangeAspect="1"/>
          </p:cNvSpPr>
          <p:nvPr/>
        </p:nvSpPr>
        <p:spPr>
          <a:xfrm>
            <a:off x="2067086" y="5052801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49" name="Freeform 14"/>
          <p:cNvSpPr>
            <a:spLocks noChangeAspect="1"/>
          </p:cNvSpPr>
          <p:nvPr/>
        </p:nvSpPr>
        <p:spPr>
          <a:xfrm>
            <a:off x="6432509" y="2884906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48" name="Freeform 14"/>
          <p:cNvSpPr>
            <a:spLocks noChangeAspect="1"/>
          </p:cNvSpPr>
          <p:nvPr/>
        </p:nvSpPr>
        <p:spPr>
          <a:xfrm>
            <a:off x="3613505" y="2884906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47" name="Freeform 14"/>
          <p:cNvSpPr>
            <a:spLocks noChangeAspect="1"/>
          </p:cNvSpPr>
          <p:nvPr/>
        </p:nvSpPr>
        <p:spPr>
          <a:xfrm>
            <a:off x="794501" y="2873635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7" name="矩形 6"/>
          <p:cNvSpPr/>
          <p:nvPr/>
        </p:nvSpPr>
        <p:spPr>
          <a:xfrm>
            <a:off x="333950" y="501135"/>
            <a:ext cx="5782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★高等教育深耕</a:t>
            </a:r>
            <a:r>
              <a:rPr lang="zh-TW" altLang="en-US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計畫</a:t>
            </a:r>
            <a:r>
              <a:rPr lang="en-US" altLang="zh-TW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-A</a:t>
            </a:r>
            <a:r>
              <a:rPr lang="zh-TW" altLang="en-US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主軸</a:t>
            </a:r>
            <a:endParaRPr lang="en-US" altLang="zh-TW" sz="3600" dirty="0">
              <a:solidFill>
                <a:schemeClr val="bg1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44590" y="1259226"/>
            <a:ext cx="5558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D843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落實教學創新及提升教學品質</a:t>
            </a:r>
            <a:endParaRPr lang="en-US" altLang="zh-TW" sz="3200" dirty="0">
              <a:solidFill>
                <a:srgbClr val="FFD843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925581" y="3062411"/>
            <a:ext cx="1894314" cy="1163153"/>
            <a:chOff x="925581" y="3062411"/>
            <a:chExt cx="1894314" cy="1163153"/>
          </a:xfrm>
        </p:grpSpPr>
        <p:sp>
          <p:nvSpPr>
            <p:cNvPr id="18" name="文字方塊 17"/>
            <p:cNvSpPr txBox="1"/>
            <p:nvPr/>
          </p:nvSpPr>
          <p:spPr>
            <a:xfrm>
              <a:off x="928761" y="3062411"/>
              <a:ext cx="991480" cy="343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通識深化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925581" y="3517678"/>
              <a:ext cx="18943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通識實踐課程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pPr>
                <a:lnSpc>
                  <a:spcPts val="2400"/>
                </a:lnSpc>
              </a:pPr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通識教育講座</a:t>
              </a: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3727113" y="3080827"/>
            <a:ext cx="2336921" cy="1751084"/>
            <a:chOff x="4016472" y="3074484"/>
            <a:chExt cx="2336921" cy="1751084"/>
          </a:xfrm>
        </p:grpSpPr>
        <p:sp>
          <p:nvSpPr>
            <p:cNvPr id="25" name="文字方塊 24"/>
            <p:cNvSpPr txBox="1"/>
            <p:nvPr/>
          </p:nvSpPr>
          <p:spPr>
            <a:xfrm>
              <a:off x="4016472" y="3074484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資訊達人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027377" y="3502129"/>
              <a:ext cx="232601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基礎程式設計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講座、競賽、營隊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微學程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微學分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6528751" y="3062411"/>
            <a:ext cx="2238226" cy="1163153"/>
            <a:chOff x="6945311" y="3062411"/>
            <a:chExt cx="2238226" cy="1163153"/>
          </a:xfrm>
        </p:grpSpPr>
        <p:sp>
          <p:nvSpPr>
            <p:cNvPr id="36" name="矩形 35"/>
            <p:cNvSpPr/>
            <p:nvPr/>
          </p:nvSpPr>
          <p:spPr>
            <a:xfrm>
              <a:off x="6945311" y="3517678"/>
              <a:ext cx="223822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小班制教學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寫作推廣獎勵活動</a:t>
              </a: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6945311" y="3062411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閱讀書寫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171748" y="5238555"/>
            <a:ext cx="2038959" cy="1169551"/>
            <a:chOff x="680016" y="5357131"/>
            <a:chExt cx="2038959" cy="1169551"/>
          </a:xfrm>
        </p:grpSpPr>
        <p:sp>
          <p:nvSpPr>
            <p:cNvPr id="34" name="矩形 33"/>
            <p:cNvSpPr/>
            <p:nvPr/>
          </p:nvSpPr>
          <p:spPr>
            <a:xfrm>
              <a:off x="680016" y="5818796"/>
              <a:ext cx="20389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校外實習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專業校外實習</a:t>
              </a: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80016" y="5357131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多元</a:t>
              </a:r>
              <a:r>
                <a:rPr lang="zh-TW" altLang="en-US" sz="24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實習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456555" y="5216608"/>
            <a:ext cx="2364776" cy="1144750"/>
            <a:chOff x="5456555" y="5216608"/>
            <a:chExt cx="2364776" cy="1144750"/>
          </a:xfrm>
        </p:grpSpPr>
        <p:sp>
          <p:nvSpPr>
            <p:cNvPr id="35" name="矩形 34"/>
            <p:cNvSpPr/>
            <p:nvPr/>
          </p:nvSpPr>
          <p:spPr>
            <a:xfrm>
              <a:off x="5487024" y="5653472"/>
              <a:ext cx="233430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家教中心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建置基礎學科題庫</a:t>
              </a: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456555" y="521660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基礎學</a:t>
              </a:r>
              <a:r>
                <a:rPr lang="zh-TW" altLang="en-US" sz="24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16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33950" y="501135"/>
            <a:ext cx="5782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★高等教育深耕</a:t>
            </a:r>
            <a:r>
              <a:rPr lang="zh-TW" altLang="en-US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計畫</a:t>
            </a:r>
            <a:r>
              <a:rPr lang="en-US" altLang="zh-TW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-A</a:t>
            </a:r>
            <a:r>
              <a:rPr lang="zh-TW" altLang="en-US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主軸</a:t>
            </a:r>
            <a:endParaRPr lang="en-US" altLang="zh-TW" sz="3600" dirty="0">
              <a:solidFill>
                <a:schemeClr val="bg1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44590" y="1259226"/>
            <a:ext cx="5558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D843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落實教學創新及提升教學品質</a:t>
            </a:r>
            <a:endParaRPr lang="en-US" altLang="zh-TW" sz="3200" dirty="0">
              <a:solidFill>
                <a:srgbClr val="FFD843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820259" y="3653756"/>
            <a:ext cx="2200464" cy="682103"/>
            <a:chOff x="820259" y="3653756"/>
            <a:chExt cx="2200464" cy="682103"/>
          </a:xfrm>
        </p:grpSpPr>
        <p:sp>
          <p:nvSpPr>
            <p:cNvPr id="17" name="Freeform 14"/>
            <p:cNvSpPr>
              <a:spLocks noChangeAspect="1"/>
            </p:cNvSpPr>
            <p:nvPr/>
          </p:nvSpPr>
          <p:spPr>
            <a:xfrm>
              <a:off x="820259" y="3653756"/>
              <a:ext cx="630000" cy="630000"/>
            </a:xfrm>
            <a:prstGeom prst="ellipse">
              <a:avLst/>
            </a:prstGeom>
            <a:solidFill>
              <a:srgbClr val="FFD843"/>
            </a:solidFill>
          </p:spPr>
        </p:sp>
        <p:sp>
          <p:nvSpPr>
            <p:cNvPr id="18" name="文字方塊 17"/>
            <p:cNvSpPr txBox="1"/>
            <p:nvPr/>
          </p:nvSpPr>
          <p:spPr>
            <a:xfrm>
              <a:off x="989398" y="3874194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彈性學分</a:t>
              </a:r>
              <a:r>
                <a:rPr lang="zh-TW" altLang="en-US" sz="24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課程</a:t>
              </a: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6226415" y="3608080"/>
            <a:ext cx="1871993" cy="675676"/>
            <a:chOff x="1261520" y="2971680"/>
            <a:chExt cx="1871993" cy="675676"/>
          </a:xfrm>
        </p:grpSpPr>
        <p:sp>
          <p:nvSpPr>
            <p:cNvPr id="30" name="Freeform 14"/>
            <p:cNvSpPr>
              <a:spLocks noChangeAspect="1"/>
            </p:cNvSpPr>
            <p:nvPr/>
          </p:nvSpPr>
          <p:spPr>
            <a:xfrm>
              <a:off x="1261520" y="2971680"/>
              <a:ext cx="630000" cy="630000"/>
            </a:xfrm>
            <a:prstGeom prst="ellipse">
              <a:avLst/>
            </a:prstGeom>
            <a:solidFill>
              <a:srgbClr val="FFD843"/>
            </a:solidFill>
          </p:spPr>
        </p:sp>
        <p:sp>
          <p:nvSpPr>
            <p:cNvPr id="31" name="文字方塊 30"/>
            <p:cNvSpPr txBox="1"/>
            <p:nvPr/>
          </p:nvSpPr>
          <p:spPr>
            <a:xfrm>
              <a:off x="1409964" y="318569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營運型總整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</p:grpSp>
      <p:sp>
        <p:nvSpPr>
          <p:cNvPr id="32" name="文字方塊 31"/>
          <p:cNvSpPr txBox="1"/>
          <p:nvPr/>
        </p:nvSpPr>
        <p:spPr>
          <a:xfrm>
            <a:off x="989398" y="4350291"/>
            <a:ext cx="189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微學分課程</a:t>
            </a:r>
            <a:endParaRPr lang="en-US" altLang="zh-TW" sz="20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  <a:p>
            <a:r>
              <a:rPr lang="zh-TW" altLang="en-US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深碗課程</a:t>
            </a:r>
          </a:p>
        </p:txBody>
      </p:sp>
      <p:grpSp>
        <p:nvGrpSpPr>
          <p:cNvPr id="38" name="群組 37"/>
          <p:cNvGrpSpPr/>
          <p:nvPr/>
        </p:nvGrpSpPr>
        <p:grpSpPr>
          <a:xfrm>
            <a:off x="3702561" y="3653756"/>
            <a:ext cx="1633088" cy="1404421"/>
            <a:chOff x="3523337" y="3653756"/>
            <a:chExt cx="1633088" cy="1404421"/>
          </a:xfrm>
        </p:grpSpPr>
        <p:grpSp>
          <p:nvGrpSpPr>
            <p:cNvPr id="23" name="群組 22"/>
            <p:cNvGrpSpPr/>
            <p:nvPr/>
          </p:nvGrpSpPr>
          <p:grpSpPr>
            <a:xfrm>
              <a:off x="3523337" y="3653756"/>
              <a:ext cx="778444" cy="630000"/>
              <a:chOff x="1261520" y="2971680"/>
              <a:chExt cx="1815319" cy="1440000"/>
            </a:xfrm>
          </p:grpSpPr>
          <p:sp>
            <p:nvSpPr>
              <p:cNvPr id="24" name="Freeform 14"/>
              <p:cNvSpPr>
                <a:spLocks noChangeAspect="1"/>
              </p:cNvSpPr>
              <p:nvPr/>
            </p:nvSpPr>
            <p:spPr>
              <a:xfrm>
                <a:off x="1261520" y="2971680"/>
                <a:ext cx="1469150" cy="1440000"/>
              </a:xfrm>
              <a:prstGeom prst="ellipse">
                <a:avLst/>
              </a:prstGeom>
              <a:solidFill>
                <a:srgbClr val="FFD843"/>
              </a:solidFill>
            </p:spPr>
          </p:sp>
          <p:sp>
            <p:nvSpPr>
              <p:cNvPr id="25" name="文字方塊 24"/>
              <p:cNvSpPr txBox="1"/>
              <p:nvPr/>
            </p:nvSpPr>
            <p:spPr>
              <a:xfrm>
                <a:off x="1661068" y="3460848"/>
                <a:ext cx="1415771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創新教學</a:t>
                </a:r>
                <a:endParaRPr lang="zh-TW" altLang="en-US" sz="24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3691605" y="4350291"/>
              <a:ext cx="14648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跨域共授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總整課程</a:t>
              </a:r>
              <a:endPara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6374859" y="4283756"/>
            <a:ext cx="24691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正式課程</a:t>
            </a:r>
            <a:endParaRPr lang="en-US" altLang="zh-TW" sz="20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  <a:p>
            <a:r>
              <a:rPr lang="zh-TW" altLang="en-US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非正式課程</a:t>
            </a:r>
            <a:endParaRPr lang="en-US" altLang="zh-TW" sz="20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  <a:p>
            <a:r>
              <a:rPr lang="en-US" altLang="zh-TW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(</a:t>
            </a:r>
            <a:r>
              <a:rPr lang="zh-TW" altLang="en-US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特色周、團隊輔導</a:t>
            </a:r>
            <a:r>
              <a:rPr lang="en-US" altLang="zh-TW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)</a:t>
            </a:r>
            <a:endParaRPr lang="zh-TW" altLang="en-US" sz="20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763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14"/>
          <p:cNvSpPr>
            <a:spLocks noChangeAspect="1"/>
          </p:cNvSpPr>
          <p:nvPr/>
        </p:nvSpPr>
        <p:spPr>
          <a:xfrm>
            <a:off x="5299810" y="5048273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50" name="Freeform 14"/>
          <p:cNvSpPr>
            <a:spLocks noChangeAspect="1"/>
          </p:cNvSpPr>
          <p:nvPr/>
        </p:nvSpPr>
        <p:spPr>
          <a:xfrm>
            <a:off x="2067086" y="5052801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49" name="Freeform 14"/>
          <p:cNvSpPr>
            <a:spLocks noChangeAspect="1"/>
          </p:cNvSpPr>
          <p:nvPr/>
        </p:nvSpPr>
        <p:spPr>
          <a:xfrm>
            <a:off x="6432509" y="2884906"/>
            <a:ext cx="630000" cy="630000"/>
          </a:xfrm>
          <a:prstGeom prst="ellipse">
            <a:avLst/>
          </a:prstGeom>
          <a:solidFill>
            <a:srgbClr val="FFD843"/>
          </a:solidFill>
        </p:spPr>
      </p:sp>
      <p:sp>
        <p:nvSpPr>
          <p:cNvPr id="7" name="矩形 6"/>
          <p:cNvSpPr/>
          <p:nvPr/>
        </p:nvSpPr>
        <p:spPr>
          <a:xfrm>
            <a:off x="333950" y="501135"/>
            <a:ext cx="5782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★高等教育深耕</a:t>
            </a:r>
            <a:r>
              <a:rPr lang="zh-TW" altLang="en-US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計畫</a:t>
            </a:r>
            <a:r>
              <a:rPr lang="en-US" altLang="zh-TW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-A</a:t>
            </a:r>
            <a:r>
              <a:rPr lang="zh-TW" altLang="en-US" sz="36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主軸</a:t>
            </a:r>
            <a:endParaRPr lang="en-US" altLang="zh-TW" sz="3600" dirty="0">
              <a:solidFill>
                <a:schemeClr val="bg1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44590" y="1259226"/>
            <a:ext cx="5558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D843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落實教學創新及提升教學品質</a:t>
            </a:r>
            <a:endParaRPr lang="en-US" altLang="zh-TW" sz="3200" dirty="0">
              <a:solidFill>
                <a:srgbClr val="FFD843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794501" y="2873635"/>
            <a:ext cx="2025394" cy="1659706"/>
            <a:chOff x="794501" y="2873635"/>
            <a:chExt cx="2025394" cy="1659706"/>
          </a:xfrm>
        </p:grpSpPr>
        <p:sp>
          <p:nvSpPr>
            <p:cNvPr id="47" name="Freeform 14"/>
            <p:cNvSpPr>
              <a:spLocks noChangeAspect="1"/>
            </p:cNvSpPr>
            <p:nvPr/>
          </p:nvSpPr>
          <p:spPr>
            <a:xfrm>
              <a:off x="794501" y="2873635"/>
              <a:ext cx="630000" cy="630000"/>
            </a:xfrm>
            <a:prstGeom prst="ellipse">
              <a:avLst/>
            </a:prstGeom>
            <a:solidFill>
              <a:srgbClr val="FFD843"/>
            </a:solidFill>
          </p:spPr>
        </p:sp>
        <p:grpSp>
          <p:nvGrpSpPr>
            <p:cNvPr id="5" name="群組 4"/>
            <p:cNvGrpSpPr/>
            <p:nvPr/>
          </p:nvGrpSpPr>
          <p:grpSpPr>
            <a:xfrm>
              <a:off x="925581" y="3062411"/>
              <a:ext cx="1894314" cy="1470930"/>
              <a:chOff x="925581" y="3062411"/>
              <a:chExt cx="1894314" cy="1470930"/>
            </a:xfrm>
          </p:grpSpPr>
          <p:sp>
            <p:nvSpPr>
              <p:cNvPr id="18" name="文字方塊 17"/>
              <p:cNvSpPr txBox="1"/>
              <p:nvPr/>
            </p:nvSpPr>
            <p:spPr>
              <a:xfrm>
                <a:off x="928761" y="3062411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>
                    <a:latin typeface="思源宋体 CN Heavy" panose="02020900000000000000" pitchFamily="18" charset="-128"/>
                    <a:ea typeface="思源宋体 CN Heavy" panose="02020900000000000000" pitchFamily="18" charset="-128"/>
                  </a:rPr>
                  <a:t>教師社群</a:t>
                </a:r>
                <a:endParaRPr lang="zh-TW" altLang="en-US" sz="2400" dirty="0">
                  <a:latin typeface="思源宋体 CN Heavy" panose="02020900000000000000" pitchFamily="18" charset="-128"/>
                  <a:ea typeface="思源宋体 CN Heavy" panose="02020900000000000000" pitchFamily="18" charset="-128"/>
                </a:endParaRPr>
              </a:p>
            </p:txBody>
          </p:sp>
          <p:sp>
            <p:nvSpPr>
              <p:cNvPr id="32" name="文字方塊 31"/>
              <p:cNvSpPr txBox="1"/>
              <p:nvPr/>
            </p:nvSpPr>
            <p:spPr>
              <a:xfrm>
                <a:off x="925581" y="3517678"/>
                <a:ext cx="189431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400"/>
                  </a:lnSpc>
                </a:pPr>
                <a:r>
                  <a:rPr lang="zh-TW" altLang="en-US" sz="2000" dirty="0" smtClean="0">
                    <a:latin typeface="思源宋体 CN Medium" panose="02020500000000000000" pitchFamily="18" charset="-128"/>
                    <a:ea typeface="思源宋体 CN Medium" panose="02020500000000000000" pitchFamily="18" charset="-128"/>
                  </a:rPr>
                  <a:t>經驗交流</a:t>
                </a:r>
                <a:endParaRPr lang="en-US" altLang="zh-TW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endParaRPr>
              </a:p>
              <a:p>
                <a:pPr>
                  <a:lnSpc>
                    <a:spcPts val="2400"/>
                  </a:lnSpc>
                </a:pPr>
                <a:r>
                  <a:rPr lang="zh-TW" altLang="en-US" sz="2000" dirty="0" smtClean="0">
                    <a:latin typeface="思源宋体 CN Medium" panose="02020500000000000000" pitchFamily="18" charset="-128"/>
                    <a:ea typeface="思源宋体 CN Medium" panose="02020500000000000000" pitchFamily="18" charset="-128"/>
                  </a:rPr>
                  <a:t>產學研發</a:t>
                </a:r>
                <a:endParaRPr lang="en-US" altLang="zh-TW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endParaRPr>
              </a:p>
              <a:p>
                <a:pPr>
                  <a:lnSpc>
                    <a:spcPts val="2400"/>
                  </a:lnSpc>
                </a:pPr>
                <a:r>
                  <a:rPr lang="zh-TW" altLang="en-US" sz="2000" dirty="0" smtClean="0">
                    <a:latin typeface="思源宋体 CN Medium" panose="02020500000000000000" pitchFamily="18" charset="-128"/>
                    <a:ea typeface="思源宋体 CN Medium" panose="02020500000000000000" pitchFamily="18" charset="-128"/>
                  </a:rPr>
                  <a:t>創新</a:t>
                </a:r>
                <a:r>
                  <a:rPr lang="zh-TW" altLang="en-US" sz="2000" dirty="0">
                    <a:latin typeface="思源宋体 CN Medium" panose="02020500000000000000" pitchFamily="18" charset="-128"/>
                    <a:ea typeface="思源宋体 CN Medium" panose="02020500000000000000" pitchFamily="18" charset="-128"/>
                  </a:rPr>
                  <a:t>教學</a:t>
                </a:r>
              </a:p>
            </p:txBody>
          </p:sp>
        </p:grpSp>
      </p:grpSp>
      <p:grpSp>
        <p:nvGrpSpPr>
          <p:cNvPr id="6" name="群組 5"/>
          <p:cNvGrpSpPr/>
          <p:nvPr/>
        </p:nvGrpSpPr>
        <p:grpSpPr>
          <a:xfrm>
            <a:off x="6528751" y="3062411"/>
            <a:ext cx="2238226" cy="1163153"/>
            <a:chOff x="6945311" y="3062411"/>
            <a:chExt cx="2238226" cy="1163153"/>
          </a:xfrm>
        </p:grpSpPr>
        <p:sp>
          <p:nvSpPr>
            <p:cNvPr id="36" name="矩形 35"/>
            <p:cNvSpPr/>
            <p:nvPr/>
          </p:nvSpPr>
          <p:spPr>
            <a:xfrm>
              <a:off x="6945311" y="3517678"/>
              <a:ext cx="223822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基礎培訓</a:t>
              </a:r>
              <a:endParaRPr lang="en-US" altLang="zh-TW" sz="20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專業</a:t>
              </a:r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培訓</a:t>
              </a: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6945311" y="3062411"/>
              <a:ext cx="12286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TA</a:t>
              </a:r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培訓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171748" y="5238555"/>
            <a:ext cx="2954655" cy="1169551"/>
            <a:chOff x="680016" y="5357131"/>
            <a:chExt cx="2954655" cy="1169551"/>
          </a:xfrm>
        </p:grpSpPr>
        <p:sp>
          <p:nvSpPr>
            <p:cNvPr id="34" name="矩形 33"/>
            <p:cNvSpPr/>
            <p:nvPr/>
          </p:nvSpPr>
          <p:spPr>
            <a:xfrm>
              <a:off x="680016" y="5818796"/>
              <a:ext cx="20389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座談會、工作坊</a:t>
              </a:r>
              <a:endParaRPr lang="en-US" altLang="zh-TW" sz="20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  <a:p>
              <a:r>
                <a:rPr lang="zh-TW" altLang="en-US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輔導老</a:t>
              </a:r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師</a:t>
              </a: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80016" y="5357131"/>
              <a:ext cx="29546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初任暨新進教師輔導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</p:grpSp>
      <p:sp>
        <p:nvSpPr>
          <p:cNvPr id="46" name="文字方塊 45"/>
          <p:cNvSpPr txBox="1"/>
          <p:nvPr/>
        </p:nvSpPr>
        <p:spPr>
          <a:xfrm>
            <a:off x="5456555" y="521660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同儕觀課</a:t>
            </a:r>
            <a:endParaRPr lang="zh-TW" altLang="en-US" sz="24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520905" y="2884906"/>
            <a:ext cx="2911959" cy="1055352"/>
            <a:chOff x="3520905" y="2884906"/>
            <a:chExt cx="2911959" cy="1055352"/>
          </a:xfrm>
        </p:grpSpPr>
        <p:sp>
          <p:nvSpPr>
            <p:cNvPr id="48" name="Freeform 14"/>
            <p:cNvSpPr>
              <a:spLocks noChangeAspect="1"/>
            </p:cNvSpPr>
            <p:nvPr/>
          </p:nvSpPr>
          <p:spPr>
            <a:xfrm>
              <a:off x="3520905" y="2884906"/>
              <a:ext cx="630000" cy="630000"/>
            </a:xfrm>
            <a:prstGeom prst="ellipse">
              <a:avLst/>
            </a:prstGeom>
            <a:solidFill>
              <a:srgbClr val="FFD843"/>
            </a:solidFill>
          </p:spPr>
        </p:sp>
        <p:sp>
          <p:nvSpPr>
            <p:cNvPr id="25" name="文字方塊 24"/>
            <p:cNvSpPr txBox="1"/>
            <p:nvPr/>
          </p:nvSpPr>
          <p:spPr>
            <a:xfrm>
              <a:off x="3634513" y="3080827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思源宋体 CN Heavy" panose="02020900000000000000" pitchFamily="18" charset="-128"/>
                  <a:ea typeface="思源宋体 CN Heavy" panose="02020900000000000000" pitchFamily="18" charset="-128"/>
                </a:rPr>
                <a:t>教學講座</a:t>
              </a:r>
              <a:endParaRPr lang="zh-TW" altLang="en-US" sz="2400" dirty="0">
                <a:latin typeface="思源宋体 CN Heavy" panose="02020900000000000000" pitchFamily="18" charset="-128"/>
                <a:ea typeface="思源宋体 CN Heavy" panose="02020900000000000000" pitchFamily="18" charset="-128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3634697" y="3540148"/>
              <a:ext cx="27981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zh-TW" altLang="en-US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教師教學專業</a:t>
              </a:r>
              <a:r>
                <a:rPr lang="zh-TW" altLang="en-US" sz="2000" dirty="0" smtClean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成長</a:t>
              </a:r>
              <a:r>
                <a:rPr lang="zh-TW" altLang="en-US" sz="2000" dirty="0">
                  <a:latin typeface="思源宋体 CN Medium" panose="02020500000000000000" pitchFamily="18" charset="-128"/>
                  <a:ea typeface="思源宋体 CN Medium" panose="02020500000000000000" pitchFamily="18" charset="-128"/>
                </a:rPr>
                <a:t>講座</a:t>
              </a:r>
              <a:endParaRPr lang="zh-TW" altLang="en-US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5453912" y="5653654"/>
            <a:ext cx="1894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0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經驗交流</a:t>
            </a:r>
            <a:endParaRPr lang="en-US" altLang="zh-TW" sz="2000" dirty="0" smtClean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zh-TW" altLang="en-US" sz="20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產學研發</a:t>
            </a:r>
            <a:endParaRPr lang="en-US" altLang="zh-TW" sz="2000" dirty="0" smtClean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zh-TW" altLang="en-US" sz="20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創新</a:t>
            </a:r>
            <a:r>
              <a:rPr lang="zh-TW" altLang="en-US" sz="20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教學</a:t>
            </a:r>
          </a:p>
        </p:txBody>
      </p:sp>
    </p:spTree>
    <p:extLst>
      <p:ext uri="{BB962C8B-B14F-4D97-AF65-F5344CB8AC3E}">
        <p14:creationId xmlns:p14="http://schemas.microsoft.com/office/powerpoint/2010/main" val="260697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/>
          </p:cNvSpPr>
          <p:nvPr/>
        </p:nvSpPr>
        <p:spPr>
          <a:xfrm>
            <a:off x="0" y="4159072"/>
            <a:ext cx="9144000" cy="1368000"/>
          </a:xfrm>
          <a:prstGeom prst="rect">
            <a:avLst/>
          </a:prstGeom>
          <a:solidFill>
            <a:srgbClr val="FFD843"/>
          </a:solidFill>
          <a:ln>
            <a:solidFill>
              <a:srgbClr val="FFD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78168" y="467108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★學生雙語化學習之普及提升計畫</a:t>
            </a:r>
            <a:endParaRPr lang="en-US" altLang="zh-TW" sz="3600" dirty="0">
              <a:solidFill>
                <a:schemeClr val="bg1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5" name="矩形 4"/>
          <p:cNvSpPr>
            <a:spLocks/>
          </p:cNvSpPr>
          <p:nvPr/>
        </p:nvSpPr>
        <p:spPr>
          <a:xfrm>
            <a:off x="1" y="1411442"/>
            <a:ext cx="9144000" cy="1368000"/>
          </a:xfrm>
          <a:prstGeom prst="rect">
            <a:avLst/>
          </a:prstGeom>
          <a:solidFill>
            <a:srgbClr val="FFD843"/>
          </a:solidFill>
          <a:ln>
            <a:solidFill>
              <a:srgbClr val="FFD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298058" y="1738561"/>
            <a:ext cx="1238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課程</a:t>
            </a:r>
            <a:endParaRPr lang="zh-TW" altLang="en-US" sz="24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112810" y="1935898"/>
            <a:ext cx="4547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8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開設全英語授課</a:t>
            </a:r>
            <a:r>
              <a:rPr lang="en-US" altLang="zh-TW" sz="28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(EMI)</a:t>
            </a:r>
            <a:r>
              <a:rPr lang="zh-TW" altLang="en-US" sz="28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課程</a:t>
            </a:r>
            <a:endParaRPr lang="zh-TW" altLang="en-US" sz="28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260758" y="3118191"/>
            <a:ext cx="1313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研習</a:t>
            </a:r>
            <a:endParaRPr lang="zh-TW" altLang="en-US" sz="40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112810" y="3269202"/>
            <a:ext cx="3115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8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全英師資培訓研習</a:t>
            </a:r>
            <a:endParaRPr lang="zh-TW" altLang="en-US" sz="28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291335" y="4518524"/>
            <a:ext cx="1251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能力</a:t>
            </a:r>
            <a:endParaRPr lang="zh-TW" altLang="en-US" sz="40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112810" y="4672412"/>
            <a:ext cx="305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800" dirty="0" smtClean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提高學生英語程度</a:t>
            </a:r>
            <a:endParaRPr lang="zh-TW" altLang="en-US" sz="28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2824665" y="1825460"/>
            <a:ext cx="0" cy="620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1235985" y="5789569"/>
            <a:ext cx="1300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法</a:t>
            </a:r>
            <a:r>
              <a:rPr lang="zh-TW" altLang="en-US" sz="40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</a:t>
            </a:r>
            <a:endParaRPr lang="zh-TW" altLang="en-US" sz="40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112810" y="5943457"/>
            <a:ext cx="521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800" dirty="0">
                <a:latin typeface="思源宋体 CN Medium" panose="02020500000000000000" pitchFamily="18" charset="-128"/>
                <a:ea typeface="思源宋体 CN Medium" panose="02020500000000000000" pitchFamily="18" charset="-128"/>
              </a:rPr>
              <a:t>完備推動全英語授課相關法規</a:t>
            </a:r>
            <a:endParaRPr lang="zh-TW" altLang="en-US" sz="2800" dirty="0">
              <a:latin typeface="思源宋体 CN Medium" panose="02020500000000000000" pitchFamily="18" charset="-128"/>
              <a:ea typeface="思源宋体 CN Medium" panose="02020500000000000000" pitchFamily="18" charset="-128"/>
            </a:endParaRPr>
          </a:p>
        </p:txBody>
      </p:sp>
      <p:cxnSp>
        <p:nvCxnSpPr>
          <p:cNvPr id="33" name="直線接點 32"/>
          <p:cNvCxnSpPr/>
          <p:nvPr/>
        </p:nvCxnSpPr>
        <p:spPr>
          <a:xfrm>
            <a:off x="2804530" y="3158763"/>
            <a:ext cx="0" cy="620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2784395" y="4561974"/>
            <a:ext cx="0" cy="620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2774420" y="5833019"/>
            <a:ext cx="0" cy="620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07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300942" y="763929"/>
            <a:ext cx="8800972" cy="5056372"/>
            <a:chOff x="300942" y="763929"/>
            <a:chExt cx="8800972" cy="5056372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13" name="群組 12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10" name="文字方塊 9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12" name="文字方塊 11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15" name="文字方塊 14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17" name="文字方塊 1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778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300942" y="780707"/>
            <a:ext cx="8800972" cy="5056372"/>
            <a:chOff x="300942" y="763929"/>
            <a:chExt cx="8800972" cy="5056372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60" t="44051" r="26730" b="29620"/>
            <a:stretch/>
          </p:blipFill>
          <p:spPr>
            <a:xfrm>
              <a:off x="2500132" y="2720049"/>
              <a:ext cx="4097438" cy="1805651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50" t="44051" b="29620"/>
            <a:stretch/>
          </p:blipFill>
          <p:spPr>
            <a:xfrm>
              <a:off x="6597570" y="2905245"/>
              <a:ext cx="2409464" cy="1805651"/>
            </a:xfrm>
            <a:prstGeom prst="rect">
              <a:avLst/>
            </a:prstGeom>
          </p:spPr>
        </p:pic>
        <p:grpSp>
          <p:nvGrpSpPr>
            <p:cNvPr id="32" name="群組 31"/>
            <p:cNvGrpSpPr/>
            <p:nvPr/>
          </p:nvGrpSpPr>
          <p:grpSpPr>
            <a:xfrm>
              <a:off x="390646" y="4260737"/>
              <a:ext cx="1851949" cy="1088021"/>
              <a:chOff x="390646" y="4260737"/>
              <a:chExt cx="1851949" cy="1088021"/>
            </a:xfrm>
          </p:grpSpPr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71" t="79663" r="76076" b="4473"/>
              <a:stretch/>
            </p:blipFill>
            <p:spPr>
              <a:xfrm>
                <a:off x="390646" y="4260737"/>
                <a:ext cx="1851949" cy="1088021"/>
              </a:xfrm>
              <a:prstGeom prst="rect">
                <a:avLst/>
              </a:prstGeom>
            </p:spPr>
          </p:pic>
          <p:sp>
            <p:nvSpPr>
              <p:cNvPr id="43" name="文字方塊 42"/>
              <p:cNvSpPr txBox="1"/>
              <p:nvPr/>
            </p:nvSpPr>
            <p:spPr>
              <a:xfrm>
                <a:off x="897836" y="4512359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招生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3015205" y="805572"/>
              <a:ext cx="3067291" cy="2141316"/>
              <a:chOff x="3015205" y="805572"/>
              <a:chExt cx="3067291" cy="2141316"/>
            </a:xfrm>
          </p:grpSpPr>
          <p:pic>
            <p:nvPicPr>
              <p:cNvPr id="40" name="圖片 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40" r="37216" b="68776"/>
              <a:stretch/>
            </p:blipFill>
            <p:spPr>
              <a:xfrm>
                <a:off x="3015205" y="805572"/>
                <a:ext cx="3067291" cy="2141316"/>
              </a:xfrm>
              <a:prstGeom prst="rect">
                <a:avLst/>
              </a:prstGeom>
            </p:spPr>
          </p:pic>
          <p:sp>
            <p:nvSpPr>
              <p:cNvPr id="41" name="文字方塊 40"/>
              <p:cNvSpPr txBox="1"/>
              <p:nvPr/>
            </p:nvSpPr>
            <p:spPr>
              <a:xfrm>
                <a:off x="3504068" y="1349196"/>
                <a:ext cx="182614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教學</a:t>
                </a:r>
                <a:endParaRPr lang="en-US" altLang="zh-TW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精進支持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4" name="群組 33"/>
            <p:cNvGrpSpPr/>
            <p:nvPr/>
          </p:nvGrpSpPr>
          <p:grpSpPr>
            <a:xfrm>
              <a:off x="2968906" y="3985714"/>
              <a:ext cx="3159888" cy="1834587"/>
              <a:chOff x="2968906" y="3985714"/>
              <a:chExt cx="3159888" cy="1834587"/>
            </a:xfrm>
          </p:grpSpPr>
          <p:pic>
            <p:nvPicPr>
              <p:cNvPr id="38" name="圖片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73249" r="34051"/>
              <a:stretch/>
            </p:blipFill>
            <p:spPr>
              <a:xfrm>
                <a:off x="2968906" y="3985714"/>
                <a:ext cx="3159888" cy="1834587"/>
              </a:xfrm>
              <a:prstGeom prst="rect">
                <a:avLst/>
              </a:prstGeom>
            </p:spPr>
          </p:pic>
          <p:sp>
            <p:nvSpPr>
              <p:cNvPr id="39" name="文字方塊 38"/>
              <p:cNvSpPr txBox="1"/>
              <p:nvPr/>
            </p:nvSpPr>
            <p:spPr>
              <a:xfrm>
                <a:off x="3577673" y="4634526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學生學習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6231392" y="763929"/>
              <a:ext cx="2870522" cy="2164466"/>
              <a:chOff x="6231392" y="763929"/>
              <a:chExt cx="2870522" cy="2164466"/>
            </a:xfrm>
          </p:grpSpPr>
          <p:pic>
            <p:nvPicPr>
              <p:cNvPr id="36" name="圖片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90" t="1688" r="3418" b="66751"/>
              <a:stretch/>
            </p:blipFill>
            <p:spPr>
              <a:xfrm>
                <a:off x="6231392" y="763929"/>
                <a:ext cx="2870522" cy="2164466"/>
              </a:xfrm>
              <a:prstGeom prst="rect">
                <a:avLst/>
              </a:prstGeom>
            </p:spPr>
          </p:pic>
          <p:sp>
            <p:nvSpPr>
              <p:cNvPr id="37" name="文字方塊 36"/>
              <p:cNvSpPr txBox="1"/>
              <p:nvPr/>
            </p:nvSpPr>
            <p:spPr>
              <a:xfrm>
                <a:off x="6397928" y="1520182"/>
                <a:ext cx="2236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3200" dirty="0" smtClean="0">
                    <a:latin typeface="思源宋体 CN SemiBold" panose="02020600000000000000" pitchFamily="18" charset="-128"/>
                    <a:ea typeface="思源宋体 CN SemiBold" panose="02020600000000000000" pitchFamily="18" charset="-128"/>
                  </a:rPr>
                  <a:t>實習與就業</a:t>
                </a:r>
                <a:endParaRPr lang="zh-TW" altLang="en-US" sz="32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endParaRPr>
              </a:p>
            </p:txBody>
          </p:sp>
        </p:grpSp>
      </p:grpSp>
      <p:sp>
        <p:nvSpPr>
          <p:cNvPr id="2" name="文字方塊 1"/>
          <p:cNvSpPr txBox="1"/>
          <p:nvPr/>
        </p:nvSpPr>
        <p:spPr>
          <a:xfrm>
            <a:off x="812800" y="38608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發</a:t>
            </a:r>
            <a:r>
              <a:rPr lang="zh-TW" altLang="en-US" sz="3600" dirty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展</a:t>
            </a:r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規劃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1041052"/>
            <a:ext cx="9144000" cy="506744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300942" y="2720050"/>
            <a:ext cx="2199190" cy="2628708"/>
            <a:chOff x="300942" y="2720050"/>
            <a:chExt cx="2199190" cy="2628708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26" name="圖片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79663" r="76076" b="4473"/>
            <a:stretch/>
          </p:blipFill>
          <p:spPr>
            <a:xfrm>
              <a:off x="390646" y="4260737"/>
              <a:ext cx="1851949" cy="1088021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897836" y="4512359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2646464" y="1256264"/>
            <a:ext cx="1877437" cy="1800000"/>
            <a:chOff x="3357159" y="3936704"/>
            <a:chExt cx="1877437" cy="1800000"/>
          </a:xfrm>
        </p:grpSpPr>
        <p:grpSp>
          <p:nvGrpSpPr>
            <p:cNvPr id="46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48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47" name="文字方塊 46"/>
            <p:cNvSpPr txBox="1"/>
            <p:nvPr/>
          </p:nvSpPr>
          <p:spPr>
            <a:xfrm>
              <a:off x="3357159" y="4497792"/>
              <a:ext cx="18774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客製化</a:t>
              </a:r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4572001" y="1637539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尋找目標客群</a:t>
            </a:r>
            <a:endParaRPr lang="en-US" altLang="zh-TW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客製化招生</a:t>
            </a:r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管道與課程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2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250" fill="hold"/>
                                        <p:tgtEl>
                                          <p:spTgt spid="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12800" y="386080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思源宋体 CN Heavy" panose="02020900000000000000" pitchFamily="18" charset="-128"/>
                <a:ea typeface="思源宋体 CN Heavy" panose="02020900000000000000" pitchFamily="18" charset="-128"/>
              </a:rPr>
              <a:t>進修部學士班</a:t>
            </a:r>
            <a:endParaRPr lang="zh-TW" altLang="en-US" sz="3600" dirty="0">
              <a:latin typeface="思源宋体 CN Heavy" panose="02020900000000000000" pitchFamily="18" charset="-128"/>
              <a:ea typeface="思源宋体 CN Heavy" panose="02020900000000000000" pitchFamily="18" charset="-128"/>
            </a:endParaRPr>
          </a:p>
        </p:txBody>
      </p:sp>
      <p:grpSp>
        <p:nvGrpSpPr>
          <p:cNvPr id="44" name="群組 43"/>
          <p:cNvGrpSpPr/>
          <p:nvPr/>
        </p:nvGrpSpPr>
        <p:grpSpPr>
          <a:xfrm>
            <a:off x="300942" y="2720050"/>
            <a:ext cx="2199190" cy="2628708"/>
            <a:chOff x="300942" y="2720050"/>
            <a:chExt cx="2199190" cy="2628708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51" r="75949" b="29620"/>
            <a:stretch/>
          </p:blipFill>
          <p:spPr>
            <a:xfrm>
              <a:off x="300942" y="2720050"/>
              <a:ext cx="2199190" cy="1805651"/>
            </a:xfrm>
            <a:prstGeom prst="rect">
              <a:avLst/>
            </a:prstGeom>
          </p:spPr>
        </p:pic>
        <p:pic>
          <p:nvPicPr>
            <p:cNvPr id="26" name="圖片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1" t="79663" r="76076" b="4473"/>
            <a:stretch/>
          </p:blipFill>
          <p:spPr>
            <a:xfrm>
              <a:off x="390646" y="4260737"/>
              <a:ext cx="1851949" cy="1088021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897836" y="4512359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</a:t>
              </a:r>
              <a:endParaRPr lang="zh-TW" altLang="en-US" sz="32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2646464" y="1256264"/>
            <a:ext cx="1877437" cy="1800000"/>
            <a:chOff x="3357159" y="3936704"/>
            <a:chExt cx="1877437" cy="1800000"/>
          </a:xfrm>
        </p:grpSpPr>
        <p:grpSp>
          <p:nvGrpSpPr>
            <p:cNvPr id="46" name="Group 13"/>
            <p:cNvGrpSpPr>
              <a:grpSpLocks noChangeAspect="1"/>
            </p:cNvGrpSpPr>
            <p:nvPr/>
          </p:nvGrpSpPr>
          <p:grpSpPr>
            <a:xfrm>
              <a:off x="3370676" y="3936704"/>
              <a:ext cx="1800000" cy="1800000"/>
              <a:chOff x="-156813" y="-5089"/>
              <a:chExt cx="6379277" cy="6379277"/>
            </a:xfrm>
          </p:grpSpPr>
          <p:sp>
            <p:nvSpPr>
              <p:cNvPr id="48" name="Freeform 14"/>
              <p:cNvSpPr>
                <a:spLocks noChangeAspect="1"/>
              </p:cNvSpPr>
              <p:nvPr/>
            </p:nvSpPr>
            <p:spPr>
              <a:xfrm>
                <a:off x="-156813" y="-5089"/>
                <a:ext cx="6379277" cy="6379277"/>
              </a:xfrm>
              <a:custGeom>
                <a:avLst/>
                <a:gdLst/>
                <a:ahLst/>
                <a:cxnLst/>
                <a:rect l="l" t="t" r="r" b="b"/>
                <a:pathLst>
                  <a:path w="6663624" h="6360176">
                    <a:moveTo>
                      <a:pt x="3331812" y="5088"/>
                    </a:moveTo>
                    <a:lnTo>
                      <a:pt x="3331812" y="5088"/>
                    </a:lnTo>
                    <a:cubicBezTo>
                      <a:pt x="2194111" y="0"/>
                      <a:pt x="1140649" y="604036"/>
                      <a:pt x="570324" y="1588475"/>
                    </a:cubicBezTo>
                    <a:cubicBezTo>
                      <a:pt x="0" y="2572913"/>
                      <a:pt x="0" y="3787263"/>
                      <a:pt x="570324" y="4771701"/>
                    </a:cubicBezTo>
                    <a:cubicBezTo>
                      <a:pt x="1140649" y="5756140"/>
                      <a:pt x="2194111" y="6360176"/>
                      <a:pt x="3331812" y="6355088"/>
                    </a:cubicBezTo>
                    <a:cubicBezTo>
                      <a:pt x="4469513" y="6360176"/>
                      <a:pt x="5522976" y="5756140"/>
                      <a:pt x="6093300" y="4771701"/>
                    </a:cubicBezTo>
                    <a:cubicBezTo>
                      <a:pt x="6663624" y="3787263"/>
                      <a:pt x="6663624" y="2572913"/>
                      <a:pt x="6093300" y="1588475"/>
                    </a:cubicBezTo>
                    <a:cubicBezTo>
                      <a:pt x="5522976" y="604036"/>
                      <a:pt x="4469513" y="0"/>
                      <a:pt x="3331812" y="5088"/>
                    </a:cubicBezTo>
                    <a:close/>
                  </a:path>
                </a:pathLst>
              </a:custGeom>
              <a:solidFill>
                <a:srgbClr val="FFD843"/>
              </a:solidFill>
            </p:spPr>
          </p:sp>
        </p:grpSp>
        <p:sp>
          <p:nvSpPr>
            <p:cNvPr id="47" name="文字方塊 46"/>
            <p:cNvSpPr txBox="1"/>
            <p:nvPr/>
          </p:nvSpPr>
          <p:spPr>
            <a:xfrm>
              <a:off x="3357159" y="4497792"/>
              <a:ext cx="18774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客製化</a:t>
              </a:r>
            </a:p>
          </p:txBody>
        </p:sp>
      </p:grpSp>
      <p:sp>
        <p:nvSpPr>
          <p:cNvPr id="49" name="文字方塊 48"/>
          <p:cNvSpPr txBox="1"/>
          <p:nvPr/>
        </p:nvSpPr>
        <p:spPr>
          <a:xfrm>
            <a:off x="4572001" y="1637539"/>
            <a:ext cx="4263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尋找目標客群</a:t>
            </a:r>
            <a:endParaRPr lang="en-US" altLang="zh-TW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  <a:p>
            <a:r>
              <a:rPr lang="zh-TW" altLang="en-US" sz="3200" dirty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客製化招生</a:t>
            </a:r>
            <a:r>
              <a:rPr lang="zh-TW" altLang="en-US" sz="3200" dirty="0" smtClean="0">
                <a:solidFill>
                  <a:srgbClr val="393939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rPr>
              <a:t>管道與課程</a:t>
            </a:r>
            <a:endParaRPr lang="zh-TW" altLang="en-US" sz="3200" dirty="0">
              <a:solidFill>
                <a:srgbClr val="393939"/>
              </a:solidFill>
              <a:latin typeface="思源宋体 CN SemiBold" panose="02020600000000000000" pitchFamily="18" charset="-128"/>
              <a:ea typeface="思源宋体 CN SemiBold" panose="02020600000000000000" pitchFamily="18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1041052"/>
            <a:ext cx="9144000" cy="506744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84015" y="2436504"/>
            <a:ext cx="2340000" cy="2660630"/>
            <a:chOff x="173942" y="2373662"/>
            <a:chExt cx="2340000" cy="2660630"/>
          </a:xfrm>
        </p:grpSpPr>
        <p:sp>
          <p:nvSpPr>
            <p:cNvPr id="50" name="Freeform 14"/>
            <p:cNvSpPr>
              <a:spLocks noChangeAspect="1"/>
            </p:cNvSpPr>
            <p:nvPr/>
          </p:nvSpPr>
          <p:spPr>
            <a:xfrm>
              <a:off x="173942" y="2373662"/>
              <a:ext cx="2340000" cy="2340000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D843"/>
            </a:solidFill>
          </p:spPr>
        </p:sp>
        <p:sp>
          <p:nvSpPr>
            <p:cNvPr id="5" name="流程圖: 結束點 4"/>
            <p:cNvSpPr/>
            <p:nvPr/>
          </p:nvSpPr>
          <p:spPr>
            <a:xfrm>
              <a:off x="656045" y="4391323"/>
              <a:ext cx="1375794" cy="642969"/>
            </a:xfrm>
            <a:prstGeom prst="flowChartTermina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709341" y="4474935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招生組</a:t>
              </a:r>
              <a:endPara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410522" y="3145821"/>
              <a:ext cx="198002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8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法規與程序</a:t>
              </a:r>
              <a:endParaRPr lang="en-US" altLang="zh-TW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  <a:p>
              <a:pPr algn="ctr"/>
              <a:r>
                <a:rPr lang="zh-TW" altLang="en-US" sz="2800" dirty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說明</a:t>
              </a: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3406948" y="2400367"/>
            <a:ext cx="2340000" cy="2660630"/>
            <a:chOff x="3483835" y="2364167"/>
            <a:chExt cx="2340000" cy="2660630"/>
          </a:xfrm>
        </p:grpSpPr>
        <p:sp>
          <p:nvSpPr>
            <p:cNvPr id="51" name="Freeform 14"/>
            <p:cNvSpPr>
              <a:spLocks noChangeAspect="1"/>
            </p:cNvSpPr>
            <p:nvPr/>
          </p:nvSpPr>
          <p:spPr>
            <a:xfrm>
              <a:off x="3483835" y="2364167"/>
              <a:ext cx="2340000" cy="2340000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</p:sp>
        <p:sp>
          <p:nvSpPr>
            <p:cNvPr id="52" name="流程圖: 結束點 51"/>
            <p:cNvSpPr/>
            <p:nvPr/>
          </p:nvSpPr>
          <p:spPr>
            <a:xfrm>
              <a:off x="3965938" y="4381828"/>
              <a:ext cx="1375794" cy="642969"/>
            </a:xfrm>
            <a:prstGeom prst="flowChartTermina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4202429" y="4451197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各院</a:t>
              </a:r>
              <a:endPara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3849676" y="3124128"/>
              <a:ext cx="16209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800" dirty="0" smtClean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與產業界</a:t>
              </a:r>
              <a:endParaRPr lang="en-US" altLang="zh-TW" sz="2800" dirty="0" smtClean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  <a:p>
              <a:pPr algn="ctr"/>
              <a:r>
                <a:rPr lang="zh-TW" altLang="en-US" sz="2800" dirty="0" smtClean="0">
                  <a:solidFill>
                    <a:schemeClr val="bg1"/>
                  </a:solidFill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協商</a:t>
              </a:r>
              <a:endParaRPr lang="zh-TW" altLang="en-US" sz="2800" dirty="0">
                <a:solidFill>
                  <a:schemeClr val="bg1"/>
                </a:solidFill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711870" y="2400367"/>
            <a:ext cx="2340000" cy="2660630"/>
            <a:chOff x="6677000" y="2373662"/>
            <a:chExt cx="2340000" cy="2660630"/>
          </a:xfrm>
        </p:grpSpPr>
        <p:sp>
          <p:nvSpPr>
            <p:cNvPr id="53" name="Freeform 14"/>
            <p:cNvSpPr>
              <a:spLocks noChangeAspect="1"/>
            </p:cNvSpPr>
            <p:nvPr/>
          </p:nvSpPr>
          <p:spPr>
            <a:xfrm>
              <a:off x="6677000" y="2373662"/>
              <a:ext cx="2340000" cy="2340000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D843"/>
            </a:solidFill>
          </p:spPr>
        </p:sp>
        <p:sp>
          <p:nvSpPr>
            <p:cNvPr id="54" name="流程圖: 結束點 53"/>
            <p:cNvSpPr/>
            <p:nvPr/>
          </p:nvSpPr>
          <p:spPr>
            <a:xfrm>
              <a:off x="7159103" y="4391323"/>
              <a:ext cx="1375794" cy="642969"/>
            </a:xfrm>
            <a:prstGeom prst="flowChartTermina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7216058" y="4449213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招生組</a:t>
              </a:r>
              <a:endPara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036521" y="3361264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800" dirty="0" smtClean="0">
                  <a:latin typeface="思源宋体 CN SemiBold" panose="02020600000000000000" pitchFamily="18" charset="-128"/>
                  <a:ea typeface="思源宋体 CN SemiBold" panose="02020600000000000000" pitchFamily="18" charset="-128"/>
                </a:rPr>
                <a:t>招生作業</a:t>
              </a:r>
              <a:endParaRPr lang="zh-TW" altLang="en-US" sz="2800" dirty="0">
                <a:latin typeface="思源宋体 CN SemiBold" panose="02020600000000000000" pitchFamily="18" charset="-128"/>
                <a:ea typeface="思源宋体 CN SemiBold" panose="02020600000000000000" pitchFamily="18" charset="-128"/>
              </a:endParaRPr>
            </a:p>
          </p:txBody>
        </p:sp>
      </p:grp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132" y="3220776"/>
            <a:ext cx="771456" cy="771456"/>
          </a:xfrm>
          <a:prstGeom prst="rect">
            <a:avLst/>
          </a:prstGeom>
        </p:spPr>
      </p:pic>
      <p:pic>
        <p:nvPicPr>
          <p:cNvPr id="62" name="圖片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308" y="3251653"/>
            <a:ext cx="771456" cy="7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6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691</Words>
  <Application>Microsoft Office PowerPoint</Application>
  <PresentationFormat>如螢幕大小 (4:3)</PresentationFormat>
  <Paragraphs>252</Paragraphs>
  <Slides>19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8</vt:i4>
      </vt:variant>
      <vt:variant>
        <vt:lpstr>投影片標題</vt:lpstr>
      </vt:variant>
      <vt:variant>
        <vt:i4>19</vt:i4>
      </vt:variant>
    </vt:vector>
  </HeadingPairs>
  <TitlesOfParts>
    <vt:vector size="36" baseType="lpstr">
      <vt:lpstr>思源宋体 CN</vt:lpstr>
      <vt:lpstr>思源宋体 CN Heavy</vt:lpstr>
      <vt:lpstr>思源宋体 CN Medium</vt:lpstr>
      <vt:lpstr>思源宋体 CN SemiBold</vt:lpstr>
      <vt:lpstr>新細明體</vt:lpstr>
      <vt:lpstr>Arial</vt:lpstr>
      <vt:lpstr>Calibri</vt:lpstr>
      <vt:lpstr>Times New Roman</vt:lpstr>
      <vt:lpstr>微軟正黑體 Light</vt:lpstr>
      <vt:lpstr>4_Office 佈景主題</vt:lpstr>
      <vt:lpstr>1_Office 佈景主題</vt:lpstr>
      <vt:lpstr>5_Office 佈景主題</vt:lpstr>
      <vt:lpstr>6_Office 佈景主題</vt:lpstr>
      <vt:lpstr>7_Office 佈景主題</vt:lpstr>
      <vt:lpstr>2_Office 佈景主題</vt:lpstr>
      <vt:lpstr>3_Office 佈景主題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70</cp:revision>
  <cp:lastPrinted>2022-03-23T02:41:05Z</cp:lastPrinted>
  <dcterms:created xsi:type="dcterms:W3CDTF">2022-02-22T09:36:47Z</dcterms:created>
  <dcterms:modified xsi:type="dcterms:W3CDTF">2022-03-25T06:27:40Z</dcterms:modified>
</cp:coreProperties>
</file>