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05613" cy="99393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319" autoAdjust="0"/>
  </p:normalViewPr>
  <p:slideViewPr>
    <p:cSldViewPr snapToGrid="0">
      <p:cViewPr varScale="1">
        <p:scale>
          <a:sx n="87" d="100"/>
          <a:sy n="87" d="100"/>
        </p:scale>
        <p:origin x="133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778ED42-AD9E-4BE0-B3FC-3C05057F7BA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791" cy="49672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652" tIns="45827" rIns="91652" bIns="4582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ED07C20-E04A-4215-B57B-48DE23105C5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4226" y="0"/>
            <a:ext cx="2949791" cy="49672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652" tIns="45827" rIns="91652" bIns="4582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8520396-B5D5-4EE7-8A52-947437A16E6A}" type="datetimeFigureOut">
              <a:rPr lang="zh-TW" altLang="en-US"/>
              <a:pPr>
                <a:defRPr/>
              </a:pPr>
              <a:t>43/8/21</a:t>
            </a:fld>
            <a:endParaRPr lang="en-US" altLang="zh-TW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1C5CBCE-64CC-4A52-BB77-476EE3CC1E6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7287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B1084898-2357-41DD-9CA1-F5DCFFF9F58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23" y="4721306"/>
            <a:ext cx="5444171" cy="447214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652" tIns="45827" rIns="91652" bIns="458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E4759295-6FE7-4121-BB25-4D139B68313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1023"/>
            <a:ext cx="2949791" cy="49672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652" tIns="45827" rIns="91652" bIns="4582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B2B0EA1B-2958-4331-AA7F-C12657B31B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226" y="9441023"/>
            <a:ext cx="2949791" cy="49672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652" tIns="45827" rIns="91652" bIns="458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719D677-EFA2-4DE8-84B3-BA5E0054C3A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47973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88A57BE-0A42-4FC0-9E83-15F1DB845F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C6A89E1-6CBC-4DCF-A749-0C8282491F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2544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9EA7D83-D3CE-41B1-916C-754F0B85B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02212-9E3D-4326-9C32-53EA32484A9E}" type="datetimeFigureOut">
              <a:rPr lang="zh-TW" altLang="en-US"/>
              <a:pPr>
                <a:defRPr/>
              </a:pPr>
              <a:t>43/8/21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397D393-4112-4002-AFA8-B9805EBE9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966B5FB-758D-4CBD-B909-F392C4244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FC264-F400-4214-A683-5369FB32C7F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01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7406571-9A3C-4056-BD09-39AB75B53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2A171-D676-438B-B8DA-A4659FC984CD}" type="datetimeFigureOut">
              <a:rPr lang="zh-TW" altLang="en-US"/>
              <a:pPr>
                <a:defRPr/>
              </a:pPr>
              <a:t>43/8/21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1A15AF3-7E1A-4720-8F25-4F7FBAB5C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5203495-51BD-4F5C-8EBE-FD1272238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34BD0-B1F9-4105-B59D-B1F70605B01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0035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CC08A6A-2A04-493C-819C-F66DB29CB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1CA73-5235-447B-B05C-E1EE8B97E68E}" type="datetimeFigureOut">
              <a:rPr lang="zh-TW" altLang="en-US"/>
              <a:pPr>
                <a:defRPr/>
              </a:pPr>
              <a:t>43/8/21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77E764D-9243-48A6-A224-5DEC2F44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4516767-4E99-42CB-BF94-B5FE0824D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8AFC8-D0D8-4FAA-AD80-030B2D69957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3471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03E127A-B790-49B0-A548-2CFF70D14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B85FB-D97E-4F5E-BF90-D5386B7B3D34}" type="datetimeFigureOut">
              <a:rPr lang="zh-TW" altLang="en-US"/>
              <a:pPr>
                <a:defRPr/>
              </a:pPr>
              <a:t>43/8/21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40939CA-E991-4C08-A63D-5247776A6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FE11338-AC88-49FD-A22B-E9706EE65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54FA3-B138-43C0-8760-9CC9F568572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814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F0FD0BE-85C5-49E5-9BFE-B826613CA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74447-C83E-420E-A565-350846285D7A}" type="datetimeFigureOut">
              <a:rPr lang="zh-TW" altLang="en-US"/>
              <a:pPr>
                <a:defRPr/>
              </a:pPr>
              <a:t>43/8/21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F13392C-2913-413B-B39C-011228C07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FE209F7-B2BA-436D-947B-0F0C309C7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E8981-C5EB-40FB-853D-6FF9B3BCD94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1860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BC6AC16B-E35D-41FC-884A-3DCB17847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318F8-4CF2-4FF8-9481-D98FA1DBBE94}" type="datetimeFigureOut">
              <a:rPr lang="zh-TW" altLang="en-US"/>
              <a:pPr>
                <a:defRPr/>
              </a:pPr>
              <a:t>43/8/21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3409A261-FABB-4D33-81A4-8867046D5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65AA0808-93D4-44F4-B9A9-6EA8B140C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0A43A-8175-4FB3-816B-AAA05DB1763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7866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id="{FFAC8FEF-C4BA-4704-96DF-4C1EC628E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A026E-C98E-4253-8679-FD096CA6DA0A}" type="datetimeFigureOut">
              <a:rPr lang="zh-TW" altLang="en-US"/>
              <a:pPr>
                <a:defRPr/>
              </a:pPr>
              <a:t>43/8/21</a:t>
            </a:fld>
            <a:endParaRPr lang="zh-TW" alt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id="{6A25DC6C-02F7-4995-9625-90BE7DD8E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889ADEA3-391C-4752-A573-BE2E7589F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4C3A4-B435-4794-92DA-2A7DB2DC70D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4757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id="{A54C4BAE-150B-4B31-8419-5F5893EB3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82ADF-603C-4D32-8319-CF32F2B4F717}" type="datetimeFigureOut">
              <a:rPr lang="zh-TW" altLang="en-US"/>
              <a:pPr>
                <a:defRPr/>
              </a:pPr>
              <a:t>43/8/21</a:t>
            </a:fld>
            <a:endParaRPr lang="zh-TW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id="{210C6FD4-779A-4535-AA0F-B32010808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71A4DE49-6823-49EE-89E5-73068AF0D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4785C-ED3E-40F8-AF8F-D1DC57DE0E7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9980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1D51A0FC-E14F-411A-8D08-B78A2A51F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BD5D-F45F-49DD-A242-118C14ED17AB}" type="datetimeFigureOut">
              <a:rPr lang="zh-TW" altLang="en-US"/>
              <a:pPr>
                <a:defRPr/>
              </a:pPr>
              <a:t>43/8/21</a:t>
            </a:fld>
            <a:endParaRPr lang="zh-TW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9DD71D28-BFF3-49CC-9869-F3DE72A48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15D61061-A3B5-4E8C-B255-94FD4C32B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A7305-EBB5-401A-94D6-E583AF41FDE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4989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B4C53590-A3B5-4AAA-8256-EF2D416D6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5F0AA-2627-43F1-9A27-A78957F1F267}" type="datetimeFigureOut">
              <a:rPr lang="zh-TW" altLang="en-US"/>
              <a:pPr>
                <a:defRPr/>
              </a:pPr>
              <a:t>43/8/21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40D29A4A-C78C-4749-BFE1-ED99148CC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199824C0-C51F-4E4F-881F-1AF30CF6F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3D7FC-4B3B-4877-A3C6-B28F7F6C5F9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784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4E0799BA-242B-422F-9F89-6B114A00D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5638E-C6D6-410B-BA95-A3B382146B5E}" type="datetimeFigureOut">
              <a:rPr lang="zh-TW" altLang="en-US"/>
              <a:pPr>
                <a:defRPr/>
              </a:pPr>
              <a:t>43/8/21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9DFA0E71-2018-4081-AAB6-0514830BF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CFEB683F-ADDA-4B75-9A19-A992216DB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20960-322B-43BB-8314-50745C0E2DB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80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>
            <a:extLst>
              <a:ext uri="{FF2B5EF4-FFF2-40B4-BE49-F238E27FC236}">
                <a16:creationId xmlns:a16="http://schemas.microsoft.com/office/drawing/2014/main" id="{4C773767-F1F8-48FB-B550-9A65F302F17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>
            <a:extLst>
              <a:ext uri="{FF2B5EF4-FFF2-40B4-BE49-F238E27FC236}">
                <a16:creationId xmlns:a16="http://schemas.microsoft.com/office/drawing/2014/main" id="{9CC89594-777A-47C3-A928-A51B44245C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A68EA3A-1609-42F3-A616-EF799D499C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77C6AE3-D053-431C-9130-20C9A83765CE}" type="datetimeFigureOut">
              <a:rPr lang="zh-TW" altLang="en-US"/>
              <a:pPr>
                <a:defRPr/>
              </a:pPr>
              <a:t>43/8/21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D347316-8344-451E-9269-1E53159737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EF326CC-B8A5-46A3-8997-2F653EC374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9540DFE-5FA3-41FB-846B-0B965A20A55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63">
            <a:extLst>
              <a:ext uri="{FF2B5EF4-FFF2-40B4-BE49-F238E27FC236}">
                <a16:creationId xmlns:a16="http://schemas.microsoft.com/office/drawing/2014/main" id="{0959FEB0-7F17-4750-BEE1-A850E4FE72EF}"/>
              </a:ext>
            </a:extLst>
          </p:cNvPr>
          <p:cNvGrpSpPr>
            <a:grpSpLocks/>
          </p:cNvGrpSpPr>
          <p:nvPr/>
        </p:nvGrpSpPr>
        <p:grpSpPr bwMode="auto">
          <a:xfrm>
            <a:off x="3664439" y="804480"/>
            <a:ext cx="3579813" cy="5904000"/>
            <a:chOff x="7143" y="2331"/>
            <a:chExt cx="2787" cy="4537"/>
          </a:xfrm>
        </p:grpSpPr>
        <p:sp>
          <p:nvSpPr>
            <p:cNvPr id="3105" name="Freeform 64">
              <a:extLst>
                <a:ext uri="{FF2B5EF4-FFF2-40B4-BE49-F238E27FC236}">
                  <a16:creationId xmlns:a16="http://schemas.microsoft.com/office/drawing/2014/main" id="{2017F6E1-36EC-40A3-AE01-6498CDBB1409}"/>
                </a:ext>
              </a:extLst>
            </p:cNvPr>
            <p:cNvSpPr>
              <a:spLocks/>
            </p:cNvSpPr>
            <p:nvPr/>
          </p:nvSpPr>
          <p:spPr bwMode="auto">
            <a:xfrm>
              <a:off x="7143" y="2331"/>
              <a:ext cx="2787" cy="4537"/>
            </a:xfrm>
            <a:custGeom>
              <a:avLst/>
              <a:gdLst>
                <a:gd name="T0" fmla="*/ 0 w 5325"/>
                <a:gd name="T1" fmla="*/ 3457431 h 2915"/>
                <a:gd name="T2" fmla="*/ 16 w 5325"/>
                <a:gd name="T3" fmla="*/ 3457431 h 2915"/>
                <a:gd name="T4" fmla="*/ 16 w 5325"/>
                <a:gd name="T5" fmla="*/ 0 h 2915"/>
                <a:gd name="T6" fmla="*/ 0 w 5325"/>
                <a:gd name="T7" fmla="*/ 0 h 2915"/>
                <a:gd name="T8" fmla="*/ 0 w 5325"/>
                <a:gd name="T9" fmla="*/ 3457431 h 29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25"/>
                <a:gd name="T16" fmla="*/ 0 h 2915"/>
                <a:gd name="T17" fmla="*/ 5325 w 5325"/>
                <a:gd name="T18" fmla="*/ 2915 h 29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25" h="2915">
                  <a:moveTo>
                    <a:pt x="0" y="2915"/>
                  </a:moveTo>
                  <a:lnTo>
                    <a:pt x="5325" y="2915"/>
                  </a:lnTo>
                  <a:lnTo>
                    <a:pt x="5325" y="0"/>
                  </a:lnTo>
                  <a:lnTo>
                    <a:pt x="0" y="0"/>
                  </a:lnTo>
                  <a:lnTo>
                    <a:pt x="0" y="2915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3075" name="Group 8">
            <a:extLst>
              <a:ext uri="{FF2B5EF4-FFF2-40B4-BE49-F238E27FC236}">
                <a16:creationId xmlns:a16="http://schemas.microsoft.com/office/drawing/2014/main" id="{581D7EB0-E77B-4DF2-9829-DFAB0DB6FAB0}"/>
              </a:ext>
            </a:extLst>
          </p:cNvPr>
          <p:cNvGrpSpPr>
            <a:grpSpLocks/>
          </p:cNvGrpSpPr>
          <p:nvPr/>
        </p:nvGrpSpPr>
        <p:grpSpPr bwMode="auto">
          <a:xfrm>
            <a:off x="119063" y="196850"/>
            <a:ext cx="8815387" cy="504825"/>
            <a:chOff x="660" y="-1143"/>
            <a:chExt cx="14330" cy="583"/>
          </a:xfrm>
        </p:grpSpPr>
        <p:sp>
          <p:nvSpPr>
            <p:cNvPr id="3104" name="Freeform 9">
              <a:extLst>
                <a:ext uri="{FF2B5EF4-FFF2-40B4-BE49-F238E27FC236}">
                  <a16:creationId xmlns:a16="http://schemas.microsoft.com/office/drawing/2014/main" id="{CA4F6D12-3AD4-4D30-AED6-AD31062E795A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" y="-1143"/>
              <a:ext cx="14330" cy="583"/>
            </a:xfrm>
            <a:custGeom>
              <a:avLst/>
              <a:gdLst>
                <a:gd name="T0" fmla="*/ 0 w 14330"/>
                <a:gd name="T1" fmla="*/ 583 h 583"/>
                <a:gd name="T2" fmla="*/ 14330 w 14330"/>
                <a:gd name="T3" fmla="*/ 583 h 583"/>
                <a:gd name="T4" fmla="*/ 14330 w 14330"/>
                <a:gd name="T5" fmla="*/ 0 h 583"/>
                <a:gd name="T6" fmla="*/ 0 w 14330"/>
                <a:gd name="T7" fmla="*/ 0 h 583"/>
                <a:gd name="T8" fmla="*/ 0 w 14330"/>
                <a:gd name="T9" fmla="*/ 583 h 5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330"/>
                <a:gd name="T16" fmla="*/ 0 h 583"/>
                <a:gd name="T17" fmla="*/ 14330 w 14330"/>
                <a:gd name="T18" fmla="*/ 583 h 5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330" h="583">
                  <a:moveTo>
                    <a:pt x="0" y="583"/>
                  </a:moveTo>
                  <a:lnTo>
                    <a:pt x="14330" y="583"/>
                  </a:lnTo>
                  <a:lnTo>
                    <a:pt x="14330" y="0"/>
                  </a:lnTo>
                  <a:lnTo>
                    <a:pt x="0" y="0"/>
                  </a:lnTo>
                  <a:lnTo>
                    <a:pt x="0" y="583"/>
                  </a:lnTo>
                </a:path>
              </a:pathLst>
            </a:cu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zh-TW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國立嘉義大學</a:t>
              </a:r>
              <a:r>
                <a:rPr kumimoji="0"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 理工</a:t>
              </a:r>
              <a:r>
                <a:rPr kumimoji="0" lang="zh-TW" altLang="zh-TW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學院</a:t>
              </a:r>
              <a:r>
                <a:rPr kumimoji="0"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 電子物理</a:t>
              </a:r>
              <a:r>
                <a:rPr kumimoji="0" lang="zh-TW" altLang="zh-TW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學系</a:t>
              </a:r>
              <a:r>
                <a:rPr kumimoji="0"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 學士班 </a:t>
              </a:r>
              <a:r>
                <a:rPr kumimoji="0" lang="zh-TW" altLang="zh-TW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課程</a:t>
              </a:r>
              <a:r>
                <a:rPr kumimoji="0"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架構</a:t>
              </a:r>
              <a:r>
                <a:rPr kumimoji="0" lang="zh-TW" altLang="zh-TW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圖</a:t>
              </a:r>
              <a:endParaRPr kumimoji="0"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3076" name="Group 10">
            <a:extLst>
              <a:ext uri="{FF2B5EF4-FFF2-40B4-BE49-F238E27FC236}">
                <a16:creationId xmlns:a16="http://schemas.microsoft.com/office/drawing/2014/main" id="{93EE9BBD-9A05-477A-9A2C-83E75832060C}"/>
              </a:ext>
            </a:extLst>
          </p:cNvPr>
          <p:cNvGrpSpPr>
            <a:grpSpLocks/>
          </p:cNvGrpSpPr>
          <p:nvPr/>
        </p:nvGrpSpPr>
        <p:grpSpPr bwMode="auto">
          <a:xfrm>
            <a:off x="119063" y="196850"/>
            <a:ext cx="8813800" cy="504825"/>
            <a:chOff x="660" y="-1143"/>
            <a:chExt cx="13881" cy="583"/>
          </a:xfrm>
        </p:grpSpPr>
        <p:sp>
          <p:nvSpPr>
            <p:cNvPr id="3103" name="Freeform 11">
              <a:extLst>
                <a:ext uri="{FF2B5EF4-FFF2-40B4-BE49-F238E27FC236}">
                  <a16:creationId xmlns:a16="http://schemas.microsoft.com/office/drawing/2014/main" id="{6A46F4C7-36A1-4176-882E-BAB643A288B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" y="-1143"/>
              <a:ext cx="13881" cy="583"/>
            </a:xfrm>
            <a:custGeom>
              <a:avLst/>
              <a:gdLst>
                <a:gd name="T0" fmla="*/ 0 w 14330"/>
                <a:gd name="T1" fmla="*/ 583 h 583"/>
                <a:gd name="T2" fmla="*/ 11109 w 14330"/>
                <a:gd name="T3" fmla="*/ 583 h 583"/>
                <a:gd name="T4" fmla="*/ 11109 w 14330"/>
                <a:gd name="T5" fmla="*/ 0 h 583"/>
                <a:gd name="T6" fmla="*/ 0 w 14330"/>
                <a:gd name="T7" fmla="*/ 0 h 583"/>
                <a:gd name="T8" fmla="*/ 0 w 14330"/>
                <a:gd name="T9" fmla="*/ 583 h 5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330"/>
                <a:gd name="T16" fmla="*/ 0 h 583"/>
                <a:gd name="T17" fmla="*/ 14330 w 14330"/>
                <a:gd name="T18" fmla="*/ 583 h 5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330" h="583">
                  <a:moveTo>
                    <a:pt x="0" y="583"/>
                  </a:moveTo>
                  <a:lnTo>
                    <a:pt x="14330" y="583"/>
                  </a:lnTo>
                  <a:lnTo>
                    <a:pt x="14330" y="0"/>
                  </a:lnTo>
                  <a:lnTo>
                    <a:pt x="0" y="0"/>
                  </a:lnTo>
                  <a:lnTo>
                    <a:pt x="0" y="583"/>
                  </a:lnTo>
                  <a:close/>
                </a:path>
              </a:pathLst>
            </a:custGeom>
            <a:noFill/>
            <a:ln w="1905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077" name="Freeform 14">
            <a:extLst>
              <a:ext uri="{FF2B5EF4-FFF2-40B4-BE49-F238E27FC236}">
                <a16:creationId xmlns:a16="http://schemas.microsoft.com/office/drawing/2014/main" id="{26B5E8AA-638C-47FA-9038-D16626264DC9}"/>
              </a:ext>
            </a:extLst>
          </p:cNvPr>
          <p:cNvSpPr>
            <a:spLocks/>
          </p:cNvSpPr>
          <p:nvPr/>
        </p:nvSpPr>
        <p:spPr bwMode="auto">
          <a:xfrm>
            <a:off x="120650" y="804324"/>
            <a:ext cx="1619250" cy="5010689"/>
          </a:xfrm>
          <a:custGeom>
            <a:avLst/>
            <a:gdLst>
              <a:gd name="T0" fmla="*/ 0 w 2495"/>
              <a:gd name="T1" fmla="*/ 2147483646 h 5385"/>
              <a:gd name="T2" fmla="*/ 2147483646 w 2495"/>
              <a:gd name="T3" fmla="*/ 2147483646 h 5385"/>
              <a:gd name="T4" fmla="*/ 2147483646 w 2495"/>
              <a:gd name="T5" fmla="*/ 0 h 5385"/>
              <a:gd name="T6" fmla="*/ 0 w 2495"/>
              <a:gd name="T7" fmla="*/ 0 h 5385"/>
              <a:gd name="T8" fmla="*/ 0 w 2495"/>
              <a:gd name="T9" fmla="*/ 2147483646 h 53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95"/>
              <a:gd name="T16" fmla="*/ 0 h 5385"/>
              <a:gd name="T17" fmla="*/ 2495 w 2495"/>
              <a:gd name="T18" fmla="*/ 5385 h 53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95" h="5385">
                <a:moveTo>
                  <a:pt x="0" y="5385"/>
                </a:moveTo>
                <a:lnTo>
                  <a:pt x="2495" y="5385"/>
                </a:lnTo>
                <a:lnTo>
                  <a:pt x="2495" y="0"/>
                </a:lnTo>
                <a:lnTo>
                  <a:pt x="0" y="0"/>
                </a:lnTo>
                <a:lnTo>
                  <a:pt x="0" y="5385"/>
                </a:lnTo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8" name="Freeform 18">
            <a:extLst>
              <a:ext uri="{FF2B5EF4-FFF2-40B4-BE49-F238E27FC236}">
                <a16:creationId xmlns:a16="http://schemas.microsoft.com/office/drawing/2014/main" id="{030A160E-826D-4DDF-98FA-85B9A7A887AB}"/>
              </a:ext>
            </a:extLst>
          </p:cNvPr>
          <p:cNvSpPr>
            <a:spLocks/>
          </p:cNvSpPr>
          <p:nvPr/>
        </p:nvSpPr>
        <p:spPr bwMode="auto">
          <a:xfrm>
            <a:off x="182563" y="1166495"/>
            <a:ext cx="1471612" cy="1576388"/>
          </a:xfrm>
          <a:custGeom>
            <a:avLst/>
            <a:gdLst>
              <a:gd name="T0" fmla="*/ 2147483646 w 2283"/>
              <a:gd name="T1" fmla="*/ 0 h 2000"/>
              <a:gd name="T2" fmla="*/ 2147483646 w 2283"/>
              <a:gd name="T3" fmla="*/ 0 h 2000"/>
              <a:gd name="T4" fmla="*/ 2147483646 w 2283"/>
              <a:gd name="T5" fmla="*/ 2147483646 h 2000"/>
              <a:gd name="T6" fmla="*/ 2147483646 w 2283"/>
              <a:gd name="T7" fmla="*/ 2147483646 h 2000"/>
              <a:gd name="T8" fmla="*/ 2147483646 w 2283"/>
              <a:gd name="T9" fmla="*/ 2147483646 h 2000"/>
              <a:gd name="T10" fmla="*/ 2147483646 w 2283"/>
              <a:gd name="T11" fmla="*/ 2147483646 h 2000"/>
              <a:gd name="T12" fmla="*/ 2147483646 w 2283"/>
              <a:gd name="T13" fmla="*/ 2147483646 h 2000"/>
              <a:gd name="T14" fmla="*/ 2147483646 w 2283"/>
              <a:gd name="T15" fmla="*/ 2147483646 h 2000"/>
              <a:gd name="T16" fmla="*/ 0 w 2283"/>
              <a:gd name="T17" fmla="*/ 2147483646 h 2000"/>
              <a:gd name="T18" fmla="*/ 0 w 2283"/>
              <a:gd name="T19" fmla="*/ 2147483646 h 2000"/>
              <a:gd name="T20" fmla="*/ 0 w 2283"/>
              <a:gd name="T21" fmla="*/ 2147483646 h 2000"/>
              <a:gd name="T22" fmla="*/ 2147483646 w 2283"/>
              <a:gd name="T23" fmla="*/ 2147483646 h 2000"/>
              <a:gd name="T24" fmla="*/ 2147483646 w 2283"/>
              <a:gd name="T25" fmla="*/ 2147483646 h 2000"/>
              <a:gd name="T26" fmla="*/ 2147483646 w 2283"/>
              <a:gd name="T27" fmla="*/ 2147483646 h 2000"/>
              <a:gd name="T28" fmla="*/ 2147483646 w 2283"/>
              <a:gd name="T29" fmla="*/ 2147483646 h 2000"/>
              <a:gd name="T30" fmla="*/ 2147483646 w 2283"/>
              <a:gd name="T31" fmla="*/ 2147483646 h 2000"/>
              <a:gd name="T32" fmla="*/ 2147483646 w 2283"/>
              <a:gd name="T33" fmla="*/ 2147483646 h 2000"/>
              <a:gd name="T34" fmla="*/ 2147483646 w 2283"/>
              <a:gd name="T35" fmla="*/ 2147483646 h 2000"/>
              <a:gd name="T36" fmla="*/ 2147483646 w 2283"/>
              <a:gd name="T37" fmla="*/ 2147483646 h 2000"/>
              <a:gd name="T38" fmla="*/ 2147483646 w 2283"/>
              <a:gd name="T39" fmla="*/ 2147483646 h 2000"/>
              <a:gd name="T40" fmla="*/ 2147483646 w 2283"/>
              <a:gd name="T41" fmla="*/ 2147483646 h 2000"/>
              <a:gd name="T42" fmla="*/ 2147483646 w 2283"/>
              <a:gd name="T43" fmla="*/ 2147483646 h 2000"/>
              <a:gd name="T44" fmla="*/ 2147483646 w 2283"/>
              <a:gd name="T45" fmla="*/ 2147483646 h 2000"/>
              <a:gd name="T46" fmla="*/ 2147483646 w 2283"/>
              <a:gd name="T47" fmla="*/ 2147483646 h 2000"/>
              <a:gd name="T48" fmla="*/ 2147483646 w 2283"/>
              <a:gd name="T49" fmla="*/ 2147483646 h 2000"/>
              <a:gd name="T50" fmla="*/ 2147483646 w 2283"/>
              <a:gd name="T51" fmla="*/ 2147483646 h 2000"/>
              <a:gd name="T52" fmla="*/ 2147483646 w 2283"/>
              <a:gd name="T53" fmla="*/ 2147483646 h 2000"/>
              <a:gd name="T54" fmla="*/ 2147483646 w 2283"/>
              <a:gd name="T55" fmla="*/ 2147483646 h 2000"/>
              <a:gd name="T56" fmla="*/ 2147483646 w 2283"/>
              <a:gd name="T57" fmla="*/ 2147483646 h 2000"/>
              <a:gd name="T58" fmla="*/ 2147483646 w 2283"/>
              <a:gd name="T59" fmla="*/ 2147483646 h 2000"/>
              <a:gd name="T60" fmla="*/ 2147483646 w 2283"/>
              <a:gd name="T61" fmla="*/ 2147483646 h 2000"/>
              <a:gd name="T62" fmla="*/ 2147483646 w 2283"/>
              <a:gd name="T63" fmla="*/ 2147483646 h 2000"/>
              <a:gd name="T64" fmla="*/ 2147483646 w 2283"/>
              <a:gd name="T65" fmla="*/ 2147483646 h 2000"/>
              <a:gd name="T66" fmla="*/ 2147483646 w 2283"/>
              <a:gd name="T67" fmla="*/ 0 h 200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283"/>
              <a:gd name="T103" fmla="*/ 0 h 2000"/>
              <a:gd name="T104" fmla="*/ 2283 w 2283"/>
              <a:gd name="T105" fmla="*/ 2000 h 200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283" h="2000">
                <a:moveTo>
                  <a:pt x="1949" y="0"/>
                </a:moveTo>
                <a:lnTo>
                  <a:pt x="333" y="0"/>
                </a:lnTo>
                <a:lnTo>
                  <a:pt x="306" y="2"/>
                </a:lnTo>
                <a:lnTo>
                  <a:pt x="228" y="17"/>
                </a:lnTo>
                <a:lnTo>
                  <a:pt x="158" y="50"/>
                </a:lnTo>
                <a:lnTo>
                  <a:pt x="98" y="98"/>
                </a:lnTo>
                <a:lnTo>
                  <a:pt x="50" y="158"/>
                </a:lnTo>
                <a:lnTo>
                  <a:pt x="17" y="228"/>
                </a:lnTo>
                <a:lnTo>
                  <a:pt x="1" y="306"/>
                </a:lnTo>
                <a:lnTo>
                  <a:pt x="0" y="334"/>
                </a:lnTo>
                <a:lnTo>
                  <a:pt x="0" y="1667"/>
                </a:lnTo>
                <a:lnTo>
                  <a:pt x="10" y="1747"/>
                </a:lnTo>
                <a:lnTo>
                  <a:pt x="37" y="1820"/>
                </a:lnTo>
                <a:lnTo>
                  <a:pt x="80" y="1884"/>
                </a:lnTo>
                <a:lnTo>
                  <a:pt x="136" y="1936"/>
                </a:lnTo>
                <a:lnTo>
                  <a:pt x="204" y="1974"/>
                </a:lnTo>
                <a:lnTo>
                  <a:pt x="279" y="1996"/>
                </a:lnTo>
                <a:lnTo>
                  <a:pt x="333" y="2000"/>
                </a:lnTo>
                <a:lnTo>
                  <a:pt x="1949" y="2000"/>
                </a:lnTo>
                <a:lnTo>
                  <a:pt x="2029" y="1991"/>
                </a:lnTo>
                <a:lnTo>
                  <a:pt x="2102" y="1963"/>
                </a:lnTo>
                <a:lnTo>
                  <a:pt x="2166" y="1920"/>
                </a:lnTo>
                <a:lnTo>
                  <a:pt x="2218" y="1864"/>
                </a:lnTo>
                <a:lnTo>
                  <a:pt x="2256" y="1797"/>
                </a:lnTo>
                <a:lnTo>
                  <a:pt x="2278" y="1721"/>
                </a:lnTo>
                <a:lnTo>
                  <a:pt x="2283" y="1667"/>
                </a:lnTo>
                <a:lnTo>
                  <a:pt x="2283" y="334"/>
                </a:lnTo>
                <a:lnTo>
                  <a:pt x="2273" y="254"/>
                </a:lnTo>
                <a:lnTo>
                  <a:pt x="2245" y="181"/>
                </a:lnTo>
                <a:lnTo>
                  <a:pt x="2202" y="117"/>
                </a:lnTo>
                <a:lnTo>
                  <a:pt x="2146" y="65"/>
                </a:lnTo>
                <a:lnTo>
                  <a:pt x="2079" y="27"/>
                </a:lnTo>
                <a:lnTo>
                  <a:pt x="2003" y="5"/>
                </a:lnTo>
                <a:lnTo>
                  <a:pt x="1949" y="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3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基礎素養</a:t>
            </a:r>
            <a:endParaRPr lang="en-US" altLang="zh-TW" sz="1300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zh-TW" altLang="en-US" sz="1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必修課程 </a:t>
            </a:r>
            <a:r>
              <a:rPr lang="en-US" altLang="zh-TW" sz="13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</a:t>
            </a:r>
            <a:r>
              <a:rPr lang="zh-TW" altLang="en-US" sz="13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1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學分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大學國文 </a:t>
            </a:r>
            <a:r>
              <a:rPr lang="en-US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[4]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大學英文 </a:t>
            </a:r>
            <a:r>
              <a:rPr lang="en-US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[4]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程式設計類 </a:t>
            </a:r>
            <a:r>
              <a:rPr lang="en-US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[2]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體育 </a:t>
            </a:r>
            <a:r>
              <a:rPr lang="en-US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[0]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校園服務 </a:t>
            </a:r>
            <a:r>
              <a:rPr lang="en-US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[0]</a:t>
            </a:r>
            <a:endParaRPr kumimoji="0" lang="zh-TW" altLang="en-US" sz="1300" dirty="0">
              <a:cs typeface="Times New Roman" panose="02020603050405020304" pitchFamily="18" charset="0"/>
            </a:endParaRPr>
          </a:p>
        </p:txBody>
      </p:sp>
      <p:sp>
        <p:nvSpPr>
          <p:cNvPr id="3079" name="Freeform 22">
            <a:extLst>
              <a:ext uri="{FF2B5EF4-FFF2-40B4-BE49-F238E27FC236}">
                <a16:creationId xmlns:a16="http://schemas.microsoft.com/office/drawing/2014/main" id="{AC40E0B4-0836-431E-89A2-2774CB7B6DDD}"/>
              </a:ext>
            </a:extLst>
          </p:cNvPr>
          <p:cNvSpPr>
            <a:spLocks/>
          </p:cNvSpPr>
          <p:nvPr/>
        </p:nvSpPr>
        <p:spPr bwMode="auto">
          <a:xfrm>
            <a:off x="179388" y="2876868"/>
            <a:ext cx="1471612" cy="2806700"/>
          </a:xfrm>
          <a:custGeom>
            <a:avLst/>
            <a:gdLst>
              <a:gd name="T0" fmla="*/ 2147483646 w 2273"/>
              <a:gd name="T1" fmla="*/ 0 h 2543"/>
              <a:gd name="T2" fmla="*/ 2147483646 w 2273"/>
              <a:gd name="T3" fmla="*/ 0 h 2543"/>
              <a:gd name="T4" fmla="*/ 2147483646 w 2273"/>
              <a:gd name="T5" fmla="*/ 2147483646 h 2543"/>
              <a:gd name="T6" fmla="*/ 2147483646 w 2273"/>
              <a:gd name="T7" fmla="*/ 2147483646 h 2543"/>
              <a:gd name="T8" fmla="*/ 2147483646 w 2273"/>
              <a:gd name="T9" fmla="*/ 2147483646 h 2543"/>
              <a:gd name="T10" fmla="*/ 2147483646 w 2273"/>
              <a:gd name="T11" fmla="*/ 2147483646 h 2543"/>
              <a:gd name="T12" fmla="*/ 2147483646 w 2273"/>
              <a:gd name="T13" fmla="*/ 2147483646 h 2543"/>
              <a:gd name="T14" fmla="*/ 2147483646 w 2273"/>
              <a:gd name="T15" fmla="*/ 2147483646 h 2543"/>
              <a:gd name="T16" fmla="*/ 2147483646 w 2273"/>
              <a:gd name="T17" fmla="*/ 2147483646 h 2543"/>
              <a:gd name="T18" fmla="*/ 0 w 2273"/>
              <a:gd name="T19" fmla="*/ 2147483646 h 2543"/>
              <a:gd name="T20" fmla="*/ 0 w 2273"/>
              <a:gd name="T21" fmla="*/ 2147483646 h 2543"/>
              <a:gd name="T22" fmla="*/ 2147483646 w 2273"/>
              <a:gd name="T23" fmla="*/ 2147483646 h 2543"/>
              <a:gd name="T24" fmla="*/ 2147483646 w 2273"/>
              <a:gd name="T25" fmla="*/ 2147483646 h 2543"/>
              <a:gd name="T26" fmla="*/ 2147483646 w 2273"/>
              <a:gd name="T27" fmla="*/ 2147483646 h 2543"/>
              <a:gd name="T28" fmla="*/ 2147483646 w 2273"/>
              <a:gd name="T29" fmla="*/ 2147483646 h 2543"/>
              <a:gd name="T30" fmla="*/ 2147483646 w 2273"/>
              <a:gd name="T31" fmla="*/ 2147483646 h 2543"/>
              <a:gd name="T32" fmla="*/ 2147483646 w 2273"/>
              <a:gd name="T33" fmla="*/ 2147483646 h 2543"/>
              <a:gd name="T34" fmla="*/ 2147483646 w 2273"/>
              <a:gd name="T35" fmla="*/ 2147483646 h 2543"/>
              <a:gd name="T36" fmla="*/ 2147483646 w 2273"/>
              <a:gd name="T37" fmla="*/ 2147483646 h 2543"/>
              <a:gd name="T38" fmla="*/ 2147483646 w 2273"/>
              <a:gd name="T39" fmla="*/ 2147483646 h 2543"/>
              <a:gd name="T40" fmla="*/ 2147483646 w 2273"/>
              <a:gd name="T41" fmla="*/ 2147483646 h 2543"/>
              <a:gd name="T42" fmla="*/ 2147483646 w 2273"/>
              <a:gd name="T43" fmla="*/ 2147483646 h 2543"/>
              <a:gd name="T44" fmla="*/ 2147483646 w 2273"/>
              <a:gd name="T45" fmla="*/ 2147483646 h 2543"/>
              <a:gd name="T46" fmla="*/ 2147483646 w 2273"/>
              <a:gd name="T47" fmla="*/ 2147483646 h 2543"/>
              <a:gd name="T48" fmla="*/ 2147483646 w 2273"/>
              <a:gd name="T49" fmla="*/ 2147483646 h 2543"/>
              <a:gd name="T50" fmla="*/ 2147483646 w 2273"/>
              <a:gd name="T51" fmla="*/ 2147483646 h 2543"/>
              <a:gd name="T52" fmla="*/ 2147483646 w 2273"/>
              <a:gd name="T53" fmla="*/ 2147483646 h 2543"/>
              <a:gd name="T54" fmla="*/ 2147483646 w 2273"/>
              <a:gd name="T55" fmla="*/ 2147483646 h 2543"/>
              <a:gd name="T56" fmla="*/ 2147483646 w 2273"/>
              <a:gd name="T57" fmla="*/ 2147483646 h 2543"/>
              <a:gd name="T58" fmla="*/ 2147483646 w 2273"/>
              <a:gd name="T59" fmla="*/ 2147483646 h 2543"/>
              <a:gd name="T60" fmla="*/ 2147483646 w 2273"/>
              <a:gd name="T61" fmla="*/ 2147483646 h 2543"/>
              <a:gd name="T62" fmla="*/ 2147483646 w 2273"/>
              <a:gd name="T63" fmla="*/ 2147483646 h 2543"/>
              <a:gd name="T64" fmla="*/ 2147483646 w 2273"/>
              <a:gd name="T65" fmla="*/ 2147483646 h 2543"/>
              <a:gd name="T66" fmla="*/ 2147483646 w 2273"/>
              <a:gd name="T67" fmla="*/ 2147483646 h 2543"/>
              <a:gd name="T68" fmla="*/ 2147483646 w 2273"/>
              <a:gd name="T69" fmla="*/ 2147483646 h 2543"/>
              <a:gd name="T70" fmla="*/ 2147483646 w 2273"/>
              <a:gd name="T71" fmla="*/ 2147483646 h 2543"/>
              <a:gd name="T72" fmla="*/ 2147483646 w 2273"/>
              <a:gd name="T73" fmla="*/ 0 h 254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273"/>
              <a:gd name="T112" fmla="*/ 0 h 2543"/>
              <a:gd name="T113" fmla="*/ 2273 w 2273"/>
              <a:gd name="T114" fmla="*/ 2543 h 2543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273" h="2543">
                <a:moveTo>
                  <a:pt x="1894" y="0"/>
                </a:moveTo>
                <a:lnTo>
                  <a:pt x="379" y="0"/>
                </a:lnTo>
                <a:lnTo>
                  <a:pt x="348" y="2"/>
                </a:lnTo>
                <a:lnTo>
                  <a:pt x="288" y="11"/>
                </a:lnTo>
                <a:lnTo>
                  <a:pt x="205" y="43"/>
                </a:lnTo>
                <a:lnTo>
                  <a:pt x="132" y="92"/>
                </a:lnTo>
                <a:lnTo>
                  <a:pt x="73" y="155"/>
                </a:lnTo>
                <a:lnTo>
                  <a:pt x="30" y="232"/>
                </a:lnTo>
                <a:lnTo>
                  <a:pt x="5" y="318"/>
                </a:lnTo>
                <a:lnTo>
                  <a:pt x="0" y="379"/>
                </a:lnTo>
                <a:lnTo>
                  <a:pt x="0" y="2164"/>
                </a:lnTo>
                <a:lnTo>
                  <a:pt x="5" y="2226"/>
                </a:lnTo>
                <a:lnTo>
                  <a:pt x="19" y="2284"/>
                </a:lnTo>
                <a:lnTo>
                  <a:pt x="57" y="2364"/>
                </a:lnTo>
                <a:lnTo>
                  <a:pt x="111" y="2432"/>
                </a:lnTo>
                <a:lnTo>
                  <a:pt x="179" y="2486"/>
                </a:lnTo>
                <a:lnTo>
                  <a:pt x="259" y="2524"/>
                </a:lnTo>
                <a:lnTo>
                  <a:pt x="317" y="2538"/>
                </a:lnTo>
                <a:lnTo>
                  <a:pt x="379" y="2543"/>
                </a:lnTo>
                <a:lnTo>
                  <a:pt x="1894" y="2543"/>
                </a:lnTo>
                <a:lnTo>
                  <a:pt x="1955" y="2538"/>
                </a:lnTo>
                <a:lnTo>
                  <a:pt x="2014" y="2524"/>
                </a:lnTo>
                <a:lnTo>
                  <a:pt x="2093" y="2486"/>
                </a:lnTo>
                <a:lnTo>
                  <a:pt x="2162" y="2432"/>
                </a:lnTo>
                <a:lnTo>
                  <a:pt x="2216" y="2364"/>
                </a:lnTo>
                <a:lnTo>
                  <a:pt x="2253" y="2284"/>
                </a:lnTo>
                <a:lnTo>
                  <a:pt x="2268" y="2226"/>
                </a:lnTo>
                <a:lnTo>
                  <a:pt x="2273" y="2164"/>
                </a:lnTo>
                <a:lnTo>
                  <a:pt x="2273" y="379"/>
                </a:lnTo>
                <a:lnTo>
                  <a:pt x="2268" y="318"/>
                </a:lnTo>
                <a:lnTo>
                  <a:pt x="2253" y="259"/>
                </a:lnTo>
                <a:lnTo>
                  <a:pt x="2216" y="180"/>
                </a:lnTo>
                <a:lnTo>
                  <a:pt x="2162" y="111"/>
                </a:lnTo>
                <a:lnTo>
                  <a:pt x="2093" y="57"/>
                </a:lnTo>
                <a:lnTo>
                  <a:pt x="2014" y="20"/>
                </a:lnTo>
                <a:lnTo>
                  <a:pt x="1955" y="5"/>
                </a:lnTo>
                <a:lnTo>
                  <a:pt x="1894" y="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3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博雅素養</a:t>
            </a:r>
            <a:endParaRPr lang="en-US" altLang="zh-TW" sz="1300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zh-TW" altLang="en-US" sz="13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選修</a:t>
            </a:r>
            <a:r>
              <a:rPr lang="zh-TW" altLang="en-US" sz="13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課程 </a:t>
            </a:r>
            <a:r>
              <a:rPr lang="en-US" altLang="zh-TW" sz="1300" b="1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</a:t>
            </a:r>
            <a:r>
              <a:rPr lang="zh-TW" altLang="en-US" sz="13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13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</a:t>
            </a:r>
            <a:endParaRPr lang="en-US" altLang="zh-TW" sz="1300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公民素養與社會關懷、歷史文化與藝文涵養、生命探索與環境關懷、自我發展與溝通互動、物質科學與生活應用五大領域，至少三個領域中各一門課，其他則自由選修。</a:t>
            </a:r>
            <a:endParaRPr lang="en-US" altLang="zh-TW" sz="13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080" name="Freeform 32">
            <a:extLst>
              <a:ext uri="{FF2B5EF4-FFF2-40B4-BE49-F238E27FC236}">
                <a16:creationId xmlns:a16="http://schemas.microsoft.com/office/drawing/2014/main" id="{377419DD-4910-4637-BBA6-78A98439EC4E}"/>
              </a:ext>
            </a:extLst>
          </p:cNvPr>
          <p:cNvSpPr>
            <a:spLocks/>
          </p:cNvSpPr>
          <p:nvPr/>
        </p:nvSpPr>
        <p:spPr bwMode="auto">
          <a:xfrm>
            <a:off x="120650" y="5815013"/>
            <a:ext cx="1620838" cy="895350"/>
          </a:xfrm>
          <a:custGeom>
            <a:avLst/>
            <a:gdLst>
              <a:gd name="T0" fmla="*/ 0 w 2495"/>
              <a:gd name="T1" fmla="*/ 2147483646 h 3028"/>
              <a:gd name="T2" fmla="*/ 2147483646 w 2495"/>
              <a:gd name="T3" fmla="*/ 2147483646 h 3028"/>
              <a:gd name="T4" fmla="*/ 2147483646 w 2495"/>
              <a:gd name="T5" fmla="*/ 0 h 3028"/>
              <a:gd name="T6" fmla="*/ 0 w 2495"/>
              <a:gd name="T7" fmla="*/ 0 h 3028"/>
              <a:gd name="T8" fmla="*/ 0 w 2495"/>
              <a:gd name="T9" fmla="*/ 2147483646 h 30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95"/>
              <a:gd name="T16" fmla="*/ 0 h 3028"/>
              <a:gd name="T17" fmla="*/ 2495 w 2495"/>
              <a:gd name="T18" fmla="*/ 3028 h 30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95" h="3028">
                <a:moveTo>
                  <a:pt x="0" y="3028"/>
                </a:moveTo>
                <a:lnTo>
                  <a:pt x="2495" y="3028"/>
                </a:lnTo>
                <a:lnTo>
                  <a:pt x="2495" y="0"/>
                </a:lnTo>
                <a:lnTo>
                  <a:pt x="0" y="0"/>
                </a:lnTo>
                <a:lnTo>
                  <a:pt x="0" y="3028"/>
                </a:lnTo>
              </a:path>
            </a:pathLst>
          </a:custGeom>
          <a:solidFill>
            <a:srgbClr val="CECEEE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1" name="Freeform 36">
            <a:extLst>
              <a:ext uri="{FF2B5EF4-FFF2-40B4-BE49-F238E27FC236}">
                <a16:creationId xmlns:a16="http://schemas.microsoft.com/office/drawing/2014/main" id="{E1B7AE16-427D-44E3-A787-C9D0B85B2BB8}"/>
              </a:ext>
            </a:extLst>
          </p:cNvPr>
          <p:cNvSpPr>
            <a:spLocks/>
          </p:cNvSpPr>
          <p:nvPr/>
        </p:nvSpPr>
        <p:spPr bwMode="auto">
          <a:xfrm>
            <a:off x="187325" y="6143625"/>
            <a:ext cx="1462088" cy="504000"/>
          </a:xfrm>
          <a:custGeom>
            <a:avLst/>
            <a:gdLst>
              <a:gd name="T0" fmla="*/ 2147483646 w 2303"/>
              <a:gd name="T1" fmla="*/ 0 h 2402"/>
              <a:gd name="T2" fmla="*/ 2147483646 w 2303"/>
              <a:gd name="T3" fmla="*/ 0 h 2402"/>
              <a:gd name="T4" fmla="*/ 2147483646 w 2303"/>
              <a:gd name="T5" fmla="*/ 0 h 2402"/>
              <a:gd name="T6" fmla="*/ 2147483646 w 2303"/>
              <a:gd name="T7" fmla="*/ 2147483646 h 2402"/>
              <a:gd name="T8" fmla="*/ 2147483646 w 2303"/>
              <a:gd name="T9" fmla="*/ 2147483646 h 2402"/>
              <a:gd name="T10" fmla="*/ 2147483646 w 2303"/>
              <a:gd name="T11" fmla="*/ 2147483646 h 2402"/>
              <a:gd name="T12" fmla="*/ 2147483646 w 2303"/>
              <a:gd name="T13" fmla="*/ 2147483646 h 2402"/>
              <a:gd name="T14" fmla="*/ 2147483646 w 2303"/>
              <a:gd name="T15" fmla="*/ 2147483646 h 2402"/>
              <a:gd name="T16" fmla="*/ 0 w 2303"/>
              <a:gd name="T17" fmla="*/ 2147483646 h 2402"/>
              <a:gd name="T18" fmla="*/ 0 w 2303"/>
              <a:gd name="T19" fmla="*/ 2147483646 h 2402"/>
              <a:gd name="T20" fmla="*/ 0 w 2303"/>
              <a:gd name="T21" fmla="*/ 2147483646 h 2402"/>
              <a:gd name="T22" fmla="*/ 2147483646 w 2303"/>
              <a:gd name="T23" fmla="*/ 2147483646 h 2402"/>
              <a:gd name="T24" fmla="*/ 2147483646 w 2303"/>
              <a:gd name="T25" fmla="*/ 2147483646 h 2402"/>
              <a:gd name="T26" fmla="*/ 2147483646 w 2303"/>
              <a:gd name="T27" fmla="*/ 2147483646 h 2402"/>
              <a:gd name="T28" fmla="*/ 2147483646 w 2303"/>
              <a:gd name="T29" fmla="*/ 2147483646 h 2402"/>
              <a:gd name="T30" fmla="*/ 2147483646 w 2303"/>
              <a:gd name="T31" fmla="*/ 2147483646 h 2402"/>
              <a:gd name="T32" fmla="*/ 2147483646 w 2303"/>
              <a:gd name="T33" fmla="*/ 2147483646 h 2402"/>
              <a:gd name="T34" fmla="*/ 2147483646 w 2303"/>
              <a:gd name="T35" fmla="*/ 2147483646 h 2402"/>
              <a:gd name="T36" fmla="*/ 2147483646 w 2303"/>
              <a:gd name="T37" fmla="*/ 2147483646 h 2402"/>
              <a:gd name="T38" fmla="*/ 2147483646 w 2303"/>
              <a:gd name="T39" fmla="*/ 2147483646 h 2402"/>
              <a:gd name="T40" fmla="*/ 2147483646 w 2303"/>
              <a:gd name="T41" fmla="*/ 2147483646 h 2402"/>
              <a:gd name="T42" fmla="*/ 2147483646 w 2303"/>
              <a:gd name="T43" fmla="*/ 2147483646 h 2402"/>
              <a:gd name="T44" fmla="*/ 2147483646 w 2303"/>
              <a:gd name="T45" fmla="*/ 2147483646 h 2402"/>
              <a:gd name="T46" fmla="*/ 2147483646 w 2303"/>
              <a:gd name="T47" fmla="*/ 2147483646 h 2402"/>
              <a:gd name="T48" fmla="*/ 2147483646 w 2303"/>
              <a:gd name="T49" fmla="*/ 2147483646 h 2402"/>
              <a:gd name="T50" fmla="*/ 2147483646 w 2303"/>
              <a:gd name="T51" fmla="*/ 2147483646 h 2402"/>
              <a:gd name="T52" fmla="*/ 2147483646 w 2303"/>
              <a:gd name="T53" fmla="*/ 2147483646 h 2402"/>
              <a:gd name="T54" fmla="*/ 2147483646 w 2303"/>
              <a:gd name="T55" fmla="*/ 2147483646 h 2402"/>
              <a:gd name="T56" fmla="*/ 2147483646 w 2303"/>
              <a:gd name="T57" fmla="*/ 2147483646 h 2402"/>
              <a:gd name="T58" fmla="*/ 2147483646 w 2303"/>
              <a:gd name="T59" fmla="*/ 2147483646 h 2402"/>
              <a:gd name="T60" fmla="*/ 2147483646 w 2303"/>
              <a:gd name="T61" fmla="*/ 2147483646 h 2402"/>
              <a:gd name="T62" fmla="*/ 2147483646 w 2303"/>
              <a:gd name="T63" fmla="*/ 2147483646 h 2402"/>
              <a:gd name="T64" fmla="*/ 2147483646 w 2303"/>
              <a:gd name="T65" fmla="*/ 2147483646 h 2402"/>
              <a:gd name="T66" fmla="*/ 2147483646 w 2303"/>
              <a:gd name="T67" fmla="*/ 0 h 240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303"/>
              <a:gd name="T103" fmla="*/ 0 h 2402"/>
              <a:gd name="T104" fmla="*/ 2303 w 2303"/>
              <a:gd name="T105" fmla="*/ 2402 h 240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303" h="2402">
                <a:moveTo>
                  <a:pt x="2014" y="0"/>
                </a:moveTo>
                <a:lnTo>
                  <a:pt x="289" y="0"/>
                </a:lnTo>
                <a:lnTo>
                  <a:pt x="265" y="1"/>
                </a:lnTo>
                <a:lnTo>
                  <a:pt x="197" y="14"/>
                </a:lnTo>
                <a:lnTo>
                  <a:pt x="137" y="43"/>
                </a:lnTo>
                <a:lnTo>
                  <a:pt x="85" y="84"/>
                </a:lnTo>
                <a:lnTo>
                  <a:pt x="43" y="136"/>
                </a:lnTo>
                <a:lnTo>
                  <a:pt x="15" y="197"/>
                </a:lnTo>
                <a:lnTo>
                  <a:pt x="1" y="265"/>
                </a:lnTo>
                <a:lnTo>
                  <a:pt x="0" y="288"/>
                </a:lnTo>
                <a:lnTo>
                  <a:pt x="0" y="2113"/>
                </a:lnTo>
                <a:lnTo>
                  <a:pt x="8" y="2183"/>
                </a:lnTo>
                <a:lnTo>
                  <a:pt x="32" y="2246"/>
                </a:lnTo>
                <a:lnTo>
                  <a:pt x="69" y="2301"/>
                </a:lnTo>
                <a:lnTo>
                  <a:pt x="118" y="2346"/>
                </a:lnTo>
                <a:lnTo>
                  <a:pt x="176" y="2379"/>
                </a:lnTo>
                <a:lnTo>
                  <a:pt x="242" y="2398"/>
                </a:lnTo>
                <a:lnTo>
                  <a:pt x="289" y="2402"/>
                </a:lnTo>
                <a:lnTo>
                  <a:pt x="2014" y="2402"/>
                </a:lnTo>
                <a:lnTo>
                  <a:pt x="2083" y="2394"/>
                </a:lnTo>
                <a:lnTo>
                  <a:pt x="2146" y="2370"/>
                </a:lnTo>
                <a:lnTo>
                  <a:pt x="2202" y="2333"/>
                </a:lnTo>
                <a:lnTo>
                  <a:pt x="2247" y="2284"/>
                </a:lnTo>
                <a:lnTo>
                  <a:pt x="2280" y="2226"/>
                </a:lnTo>
                <a:lnTo>
                  <a:pt x="2299" y="2160"/>
                </a:lnTo>
                <a:lnTo>
                  <a:pt x="2303" y="2113"/>
                </a:lnTo>
                <a:lnTo>
                  <a:pt x="2303" y="288"/>
                </a:lnTo>
                <a:lnTo>
                  <a:pt x="2294" y="219"/>
                </a:lnTo>
                <a:lnTo>
                  <a:pt x="2270" y="156"/>
                </a:lnTo>
                <a:lnTo>
                  <a:pt x="2233" y="101"/>
                </a:lnTo>
                <a:lnTo>
                  <a:pt x="2184" y="55"/>
                </a:lnTo>
                <a:lnTo>
                  <a:pt x="2126" y="22"/>
                </a:lnTo>
                <a:lnTo>
                  <a:pt x="2061" y="4"/>
                </a:lnTo>
                <a:lnTo>
                  <a:pt x="2014" y="0"/>
                </a:lnTo>
              </a:path>
            </a:pathLst>
          </a:custGeom>
          <a:solidFill>
            <a:srgbClr val="CCEB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75000"/>
              </a:lnSpc>
            </a:pPr>
            <a:r>
              <a:rPr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微積分</a:t>
            </a:r>
            <a:r>
              <a:rPr lang="en-US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(I)(II) [6]</a:t>
            </a:r>
          </a:p>
        </p:txBody>
      </p:sp>
      <p:sp>
        <p:nvSpPr>
          <p:cNvPr id="3082" name="矩形 40">
            <a:extLst>
              <a:ext uri="{FF2B5EF4-FFF2-40B4-BE49-F238E27FC236}">
                <a16:creationId xmlns:a16="http://schemas.microsoft.com/office/drawing/2014/main" id="{84472984-8A30-41C2-AA6E-BFA8DD692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75" y="5815013"/>
            <a:ext cx="16065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院共同課程 </a:t>
            </a:r>
            <a:r>
              <a:rPr kumimoji="0" lang="en-US" altLang="zh-TW" sz="13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(6 </a:t>
            </a:r>
            <a:r>
              <a:rPr kumimoji="0" lang="zh-TW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</a:t>
            </a:r>
            <a:r>
              <a:rPr kumimoji="0" lang="en-US" altLang="zh-TW" sz="13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kumimoji="0" lang="zh-TW" altLang="en-US" sz="13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084" name="Freeform 49">
            <a:extLst>
              <a:ext uri="{FF2B5EF4-FFF2-40B4-BE49-F238E27FC236}">
                <a16:creationId xmlns:a16="http://schemas.microsoft.com/office/drawing/2014/main" id="{F18A7156-DC03-4CB0-9A0A-DC3BE406FABA}"/>
              </a:ext>
            </a:extLst>
          </p:cNvPr>
          <p:cNvSpPr>
            <a:spLocks/>
          </p:cNvSpPr>
          <p:nvPr/>
        </p:nvSpPr>
        <p:spPr bwMode="auto">
          <a:xfrm>
            <a:off x="1711325" y="804323"/>
            <a:ext cx="1979613" cy="5904000"/>
          </a:xfrm>
          <a:custGeom>
            <a:avLst/>
            <a:gdLst>
              <a:gd name="T0" fmla="*/ 0 w 4477"/>
              <a:gd name="T1" fmla="*/ 2147483646 h 2912"/>
              <a:gd name="T2" fmla="*/ 2147483646 w 4477"/>
              <a:gd name="T3" fmla="*/ 2147483646 h 2912"/>
              <a:gd name="T4" fmla="*/ 2147483646 w 4477"/>
              <a:gd name="T5" fmla="*/ 0 h 2912"/>
              <a:gd name="T6" fmla="*/ 0 w 4477"/>
              <a:gd name="T7" fmla="*/ 0 h 2912"/>
              <a:gd name="T8" fmla="*/ 0 w 4477"/>
              <a:gd name="T9" fmla="*/ 2147483646 h 2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77"/>
              <a:gd name="T16" fmla="*/ 0 h 2912"/>
              <a:gd name="T17" fmla="*/ 4477 w 4477"/>
              <a:gd name="T18" fmla="*/ 2912 h 2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77" h="2912">
                <a:moveTo>
                  <a:pt x="0" y="2913"/>
                </a:moveTo>
                <a:lnTo>
                  <a:pt x="4477" y="2913"/>
                </a:lnTo>
                <a:lnTo>
                  <a:pt x="4477" y="0"/>
                </a:lnTo>
                <a:lnTo>
                  <a:pt x="0" y="0"/>
                </a:lnTo>
                <a:lnTo>
                  <a:pt x="0" y="2913"/>
                </a:lnTo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5" name="Freeform 53">
            <a:extLst>
              <a:ext uri="{FF2B5EF4-FFF2-40B4-BE49-F238E27FC236}">
                <a16:creationId xmlns:a16="http://schemas.microsoft.com/office/drawing/2014/main" id="{73552215-8F4D-4C0D-B991-62AD4BF25551}"/>
              </a:ext>
            </a:extLst>
          </p:cNvPr>
          <p:cNvSpPr>
            <a:spLocks/>
          </p:cNvSpPr>
          <p:nvPr/>
        </p:nvSpPr>
        <p:spPr bwMode="auto">
          <a:xfrm>
            <a:off x="1789642" y="1170746"/>
            <a:ext cx="1836000" cy="2617147"/>
          </a:xfrm>
          <a:custGeom>
            <a:avLst/>
            <a:gdLst>
              <a:gd name="T0" fmla="*/ 2147483646 w 4305"/>
              <a:gd name="T1" fmla="*/ 0 h 2035"/>
              <a:gd name="T2" fmla="*/ 2147483646 w 4305"/>
              <a:gd name="T3" fmla="*/ 0 h 2035"/>
              <a:gd name="T4" fmla="*/ 2147483646 w 4305"/>
              <a:gd name="T5" fmla="*/ 0 h 2035"/>
              <a:gd name="T6" fmla="*/ 2147483646 w 4305"/>
              <a:gd name="T7" fmla="*/ 2147483646 h 2035"/>
              <a:gd name="T8" fmla="*/ 2147483646 w 4305"/>
              <a:gd name="T9" fmla="*/ 2147483646 h 2035"/>
              <a:gd name="T10" fmla="*/ 2147483646 w 4305"/>
              <a:gd name="T11" fmla="*/ 2147483646 h 2035"/>
              <a:gd name="T12" fmla="*/ 2147483646 w 4305"/>
              <a:gd name="T13" fmla="*/ 2147483646 h 2035"/>
              <a:gd name="T14" fmla="*/ 2147483646 w 4305"/>
              <a:gd name="T15" fmla="*/ 2147483646 h 2035"/>
              <a:gd name="T16" fmla="*/ 0 w 4305"/>
              <a:gd name="T17" fmla="*/ 2147483646 h 2035"/>
              <a:gd name="T18" fmla="*/ 0 w 4305"/>
              <a:gd name="T19" fmla="*/ 2147483646 h 2035"/>
              <a:gd name="T20" fmla="*/ 0 w 4305"/>
              <a:gd name="T21" fmla="*/ 2147483646 h 2035"/>
              <a:gd name="T22" fmla="*/ 2147483646 w 4305"/>
              <a:gd name="T23" fmla="*/ 2147483646 h 2035"/>
              <a:gd name="T24" fmla="*/ 2147483646 w 4305"/>
              <a:gd name="T25" fmla="*/ 2147483646 h 2035"/>
              <a:gd name="T26" fmla="*/ 2147483646 w 4305"/>
              <a:gd name="T27" fmla="*/ 2147483646 h 2035"/>
              <a:gd name="T28" fmla="*/ 2147483646 w 4305"/>
              <a:gd name="T29" fmla="*/ 2147483646 h 2035"/>
              <a:gd name="T30" fmla="*/ 2147483646 w 4305"/>
              <a:gd name="T31" fmla="*/ 2147483646 h 2035"/>
              <a:gd name="T32" fmla="*/ 2147483646 w 4305"/>
              <a:gd name="T33" fmla="*/ 2147483646 h 2035"/>
              <a:gd name="T34" fmla="*/ 2147483646 w 4305"/>
              <a:gd name="T35" fmla="*/ 2147483646 h 2035"/>
              <a:gd name="T36" fmla="*/ 2147483646 w 4305"/>
              <a:gd name="T37" fmla="*/ 2147483646 h 2035"/>
              <a:gd name="T38" fmla="*/ 2147483646 w 4305"/>
              <a:gd name="T39" fmla="*/ 2147483646 h 2035"/>
              <a:gd name="T40" fmla="*/ 2147483646 w 4305"/>
              <a:gd name="T41" fmla="*/ 2147483646 h 2035"/>
              <a:gd name="T42" fmla="*/ 2147483646 w 4305"/>
              <a:gd name="T43" fmla="*/ 2147483646 h 2035"/>
              <a:gd name="T44" fmla="*/ 2147483646 w 4305"/>
              <a:gd name="T45" fmla="*/ 2147483646 h 2035"/>
              <a:gd name="T46" fmla="*/ 2147483646 w 4305"/>
              <a:gd name="T47" fmla="*/ 2147483646 h 2035"/>
              <a:gd name="T48" fmla="*/ 2147483646 w 4305"/>
              <a:gd name="T49" fmla="*/ 2147483646 h 2035"/>
              <a:gd name="T50" fmla="*/ 2147483646 w 4305"/>
              <a:gd name="T51" fmla="*/ 2147483646 h 2035"/>
              <a:gd name="T52" fmla="*/ 2147483646 w 4305"/>
              <a:gd name="T53" fmla="*/ 2147483646 h 2035"/>
              <a:gd name="T54" fmla="*/ 2147483646 w 4305"/>
              <a:gd name="T55" fmla="*/ 2147483646 h 2035"/>
              <a:gd name="T56" fmla="*/ 2147483646 w 4305"/>
              <a:gd name="T57" fmla="*/ 2147483646 h 2035"/>
              <a:gd name="T58" fmla="*/ 2147483646 w 4305"/>
              <a:gd name="T59" fmla="*/ 2147483646 h 2035"/>
              <a:gd name="T60" fmla="*/ 2147483646 w 4305"/>
              <a:gd name="T61" fmla="*/ 2147483646 h 2035"/>
              <a:gd name="T62" fmla="*/ 2147483646 w 4305"/>
              <a:gd name="T63" fmla="*/ 2147483646 h 2035"/>
              <a:gd name="T64" fmla="*/ 2147483646 w 4305"/>
              <a:gd name="T65" fmla="*/ 2147483646 h 2035"/>
              <a:gd name="T66" fmla="*/ 2147483646 w 4305"/>
              <a:gd name="T67" fmla="*/ 0 h 2035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4305"/>
              <a:gd name="T103" fmla="*/ 0 h 2035"/>
              <a:gd name="T104" fmla="*/ 4305 w 4305"/>
              <a:gd name="T105" fmla="*/ 2035 h 2035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4305" h="2035">
                <a:moveTo>
                  <a:pt x="3966" y="0"/>
                </a:moveTo>
                <a:lnTo>
                  <a:pt x="339" y="0"/>
                </a:lnTo>
                <a:lnTo>
                  <a:pt x="311" y="1"/>
                </a:lnTo>
                <a:lnTo>
                  <a:pt x="232" y="17"/>
                </a:lnTo>
                <a:lnTo>
                  <a:pt x="160" y="51"/>
                </a:lnTo>
                <a:lnTo>
                  <a:pt x="99" y="99"/>
                </a:lnTo>
                <a:lnTo>
                  <a:pt x="51" y="160"/>
                </a:lnTo>
                <a:lnTo>
                  <a:pt x="17" y="232"/>
                </a:lnTo>
                <a:lnTo>
                  <a:pt x="1" y="311"/>
                </a:lnTo>
                <a:lnTo>
                  <a:pt x="0" y="339"/>
                </a:lnTo>
                <a:lnTo>
                  <a:pt x="0" y="1696"/>
                </a:lnTo>
                <a:lnTo>
                  <a:pt x="10" y="1777"/>
                </a:lnTo>
                <a:lnTo>
                  <a:pt x="38" y="1851"/>
                </a:lnTo>
                <a:lnTo>
                  <a:pt x="82" y="1916"/>
                </a:lnTo>
                <a:lnTo>
                  <a:pt x="139" y="1969"/>
                </a:lnTo>
                <a:lnTo>
                  <a:pt x="207" y="2008"/>
                </a:lnTo>
                <a:lnTo>
                  <a:pt x="284" y="2030"/>
                </a:lnTo>
                <a:lnTo>
                  <a:pt x="339" y="2035"/>
                </a:lnTo>
                <a:lnTo>
                  <a:pt x="3966" y="2035"/>
                </a:lnTo>
                <a:lnTo>
                  <a:pt x="4047" y="2025"/>
                </a:lnTo>
                <a:lnTo>
                  <a:pt x="4122" y="1997"/>
                </a:lnTo>
                <a:lnTo>
                  <a:pt x="4187" y="1953"/>
                </a:lnTo>
                <a:lnTo>
                  <a:pt x="4240" y="1896"/>
                </a:lnTo>
                <a:lnTo>
                  <a:pt x="4278" y="1828"/>
                </a:lnTo>
                <a:lnTo>
                  <a:pt x="4301" y="1751"/>
                </a:lnTo>
                <a:lnTo>
                  <a:pt x="4305" y="1696"/>
                </a:lnTo>
                <a:lnTo>
                  <a:pt x="4305" y="339"/>
                </a:lnTo>
                <a:lnTo>
                  <a:pt x="4295" y="257"/>
                </a:lnTo>
                <a:lnTo>
                  <a:pt x="4267" y="183"/>
                </a:lnTo>
                <a:lnTo>
                  <a:pt x="4223" y="118"/>
                </a:lnTo>
                <a:lnTo>
                  <a:pt x="4166" y="65"/>
                </a:lnTo>
                <a:lnTo>
                  <a:pt x="4098" y="26"/>
                </a:lnTo>
                <a:lnTo>
                  <a:pt x="4021" y="4"/>
                </a:lnTo>
                <a:lnTo>
                  <a:pt x="3966" y="0"/>
                </a:lnTo>
              </a:path>
            </a:pathLst>
          </a:custGeom>
          <a:solidFill>
            <a:srgbClr val="FFCC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普通物理學</a:t>
            </a:r>
            <a:r>
              <a:rPr kumimoji="0" lang="en-US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kumimoji="0" lang="en-US" altLang="zh-TW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I)</a:t>
            </a:r>
            <a:r>
              <a:rPr kumimoji="0" lang="zh-TW" altLang="en-US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[3]</a:t>
            </a:r>
            <a:endParaRPr kumimoji="0" lang="en-US" altLang="zh-TW" sz="13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普通物理學實驗</a:t>
            </a:r>
            <a:r>
              <a:rPr kumimoji="0"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kumimoji="0" lang="en-US" altLang="zh-TW" sz="1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I)[1]</a:t>
            </a:r>
            <a:endParaRPr kumimoji="0" lang="en-US" altLang="zh-TW" sz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普通化學</a:t>
            </a:r>
            <a:r>
              <a:rPr kumimoji="0" lang="en-US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kumimoji="0" lang="en-US" altLang="zh-TW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I)</a:t>
            </a:r>
            <a:r>
              <a:rPr kumimoji="0" lang="zh-TW" altLang="en-US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[3]</a:t>
            </a:r>
            <a:endParaRPr kumimoji="0" lang="en-US" altLang="zh-TW" sz="13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普通化學實驗</a:t>
            </a:r>
            <a:r>
              <a:rPr kumimoji="0" lang="en-US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kumimoji="0" lang="en-US" altLang="zh-TW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I)</a:t>
            </a:r>
            <a:r>
              <a:rPr kumimoji="0" lang="zh-TW" altLang="en-US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[1]</a:t>
            </a:r>
            <a:endParaRPr kumimoji="0" lang="en-US" altLang="zh-TW" sz="13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普通</a:t>
            </a:r>
            <a:r>
              <a:rPr kumimoji="0" lang="zh-TW" altLang="en-US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物理學</a:t>
            </a:r>
            <a:r>
              <a:rPr kumimoji="0" lang="en-US" altLang="zh-TW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kumimoji="0" lang="en-US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II)</a:t>
            </a: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[3]</a:t>
            </a:r>
            <a:endParaRPr kumimoji="0" lang="en-US" altLang="zh-TW" sz="13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普通物理學</a:t>
            </a:r>
            <a:r>
              <a:rPr kumimoji="0" lang="zh-TW" altLang="en-US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實驗</a:t>
            </a:r>
            <a:r>
              <a:rPr kumimoji="0" lang="en-US" altLang="zh-TW" sz="1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kumimoji="0"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II</a:t>
            </a:r>
            <a:r>
              <a:rPr kumimoji="0" lang="en-US" altLang="zh-TW" sz="1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)[1]</a:t>
            </a:r>
            <a:endParaRPr kumimoji="0" lang="en-US" altLang="zh-TW" sz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普通</a:t>
            </a:r>
            <a:r>
              <a:rPr kumimoji="0" lang="zh-TW" altLang="en-US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化學</a:t>
            </a:r>
            <a:r>
              <a:rPr kumimoji="0" lang="en-US" altLang="zh-TW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kumimoji="0" lang="en-US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II)</a:t>
            </a: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[3]</a:t>
            </a:r>
            <a:endParaRPr kumimoji="0" lang="en-US" altLang="zh-TW" sz="13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普通化學</a:t>
            </a:r>
            <a:r>
              <a:rPr kumimoji="0" lang="zh-TW" altLang="en-US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實驗</a:t>
            </a:r>
            <a:r>
              <a:rPr kumimoji="0" lang="en-US" altLang="zh-TW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kumimoji="0" lang="en-US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II)</a:t>
            </a: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[1]</a:t>
            </a:r>
            <a:endParaRPr kumimoji="0" lang="en-US" altLang="zh-TW" sz="13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線性</a:t>
            </a:r>
            <a:r>
              <a:rPr kumimoji="0" lang="zh-TW" altLang="en-US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代數與向量分析 </a:t>
            </a:r>
            <a:r>
              <a:rPr kumimoji="0" lang="en-US" altLang="zh-TW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[3]</a:t>
            </a:r>
            <a:endParaRPr kumimoji="0" lang="en-US" altLang="zh-TW" sz="13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工程</a:t>
            </a:r>
            <a:r>
              <a:rPr kumimoji="0" lang="zh-TW" altLang="en-US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數學</a:t>
            </a:r>
            <a:r>
              <a:rPr kumimoji="0" lang="en-US" altLang="zh-TW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(I</a:t>
            </a:r>
            <a:r>
              <a:rPr kumimoji="0" lang="en-US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[3]</a:t>
            </a:r>
            <a:endParaRPr kumimoji="0" lang="en-US" altLang="zh-TW" sz="13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理論</a:t>
            </a: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力學</a:t>
            </a:r>
            <a:r>
              <a:rPr kumimoji="0" lang="en-US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(I)</a:t>
            </a: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電磁學</a:t>
            </a:r>
            <a:r>
              <a:rPr kumimoji="0" lang="en-US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(I)</a:t>
            </a: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[3]</a:t>
            </a:r>
          </a:p>
        </p:txBody>
      </p:sp>
      <p:sp>
        <p:nvSpPr>
          <p:cNvPr id="3086" name="矩形 64">
            <a:extLst>
              <a:ext uri="{FF2B5EF4-FFF2-40B4-BE49-F238E27FC236}">
                <a16:creationId xmlns:a16="http://schemas.microsoft.com/office/drawing/2014/main" id="{A55432E5-017F-4F58-A317-85B14DE61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3550" y="817563"/>
            <a:ext cx="19367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系基礎</a:t>
            </a: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</a:t>
            </a:r>
            <a:r>
              <a:rPr kumimoji="0" lang="zh-TW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程</a:t>
            </a: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3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(28 </a:t>
            </a:r>
            <a:r>
              <a:rPr kumimoji="0" lang="zh-TW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</a:t>
            </a:r>
            <a:r>
              <a:rPr kumimoji="0" lang="en-US" altLang="zh-TW" sz="13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kumimoji="0" lang="zh-TW" altLang="en-US" sz="13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087" name="Freeform 68">
            <a:extLst>
              <a:ext uri="{FF2B5EF4-FFF2-40B4-BE49-F238E27FC236}">
                <a16:creationId xmlns:a16="http://schemas.microsoft.com/office/drawing/2014/main" id="{E761A0F8-AC36-4876-B287-0ED9491DD780}"/>
              </a:ext>
            </a:extLst>
          </p:cNvPr>
          <p:cNvSpPr>
            <a:spLocks/>
          </p:cNvSpPr>
          <p:nvPr/>
        </p:nvSpPr>
        <p:spPr bwMode="auto">
          <a:xfrm>
            <a:off x="1778701" y="4117882"/>
            <a:ext cx="1836000" cy="2484000"/>
          </a:xfrm>
          <a:custGeom>
            <a:avLst/>
            <a:gdLst>
              <a:gd name="T0" fmla="*/ 2147483646 w 5107"/>
              <a:gd name="T1" fmla="*/ 0 h 2267"/>
              <a:gd name="T2" fmla="*/ 2147483646 w 5107"/>
              <a:gd name="T3" fmla="*/ 0 h 2267"/>
              <a:gd name="T4" fmla="*/ 2147483646 w 5107"/>
              <a:gd name="T5" fmla="*/ 2147483646 h 2267"/>
              <a:gd name="T6" fmla="*/ 2147483646 w 5107"/>
              <a:gd name="T7" fmla="*/ 2147483646 h 2267"/>
              <a:gd name="T8" fmla="*/ 2147483646 w 5107"/>
              <a:gd name="T9" fmla="*/ 2147483646 h 2267"/>
              <a:gd name="T10" fmla="*/ 2147483646 w 5107"/>
              <a:gd name="T11" fmla="*/ 2147483646 h 2267"/>
              <a:gd name="T12" fmla="*/ 2147483646 w 5107"/>
              <a:gd name="T13" fmla="*/ 2147483646 h 2267"/>
              <a:gd name="T14" fmla="*/ 0 w 5107"/>
              <a:gd name="T15" fmla="*/ 2147483646 h 2267"/>
              <a:gd name="T16" fmla="*/ 0 w 5107"/>
              <a:gd name="T17" fmla="*/ 2147483646 h 2267"/>
              <a:gd name="T18" fmla="*/ 2147483646 w 5107"/>
              <a:gd name="T19" fmla="*/ 2147483646 h 2267"/>
              <a:gd name="T20" fmla="*/ 2147483646 w 5107"/>
              <a:gd name="T21" fmla="*/ 2147483646 h 2267"/>
              <a:gd name="T22" fmla="*/ 2147483646 w 5107"/>
              <a:gd name="T23" fmla="*/ 2147483646 h 2267"/>
              <a:gd name="T24" fmla="*/ 2147483646 w 5107"/>
              <a:gd name="T25" fmla="*/ 2147483646 h 2267"/>
              <a:gd name="T26" fmla="*/ 2147483646 w 5107"/>
              <a:gd name="T27" fmla="*/ 2147483646 h 2267"/>
              <a:gd name="T28" fmla="*/ 2147483646 w 5107"/>
              <a:gd name="T29" fmla="*/ 2147483646 h 2267"/>
              <a:gd name="T30" fmla="*/ 2147483646 w 5107"/>
              <a:gd name="T31" fmla="*/ 2147483646 h 2267"/>
              <a:gd name="T32" fmla="*/ 2147483646 w 5107"/>
              <a:gd name="T33" fmla="*/ 2147483646 h 2267"/>
              <a:gd name="T34" fmla="*/ 2147483646 w 5107"/>
              <a:gd name="T35" fmla="*/ 2147483646 h 2267"/>
              <a:gd name="T36" fmla="*/ 2147483646 w 5107"/>
              <a:gd name="T37" fmla="*/ 2147483646 h 2267"/>
              <a:gd name="T38" fmla="*/ 2147483646 w 5107"/>
              <a:gd name="T39" fmla="*/ 2147483646 h 2267"/>
              <a:gd name="T40" fmla="*/ 2147483646 w 5107"/>
              <a:gd name="T41" fmla="*/ 2147483646 h 2267"/>
              <a:gd name="T42" fmla="*/ 2147483646 w 5107"/>
              <a:gd name="T43" fmla="*/ 2147483646 h 2267"/>
              <a:gd name="T44" fmla="*/ 2147483646 w 5107"/>
              <a:gd name="T45" fmla="*/ 2147483646 h 2267"/>
              <a:gd name="T46" fmla="*/ 2147483646 w 5107"/>
              <a:gd name="T47" fmla="*/ 2147483646 h 2267"/>
              <a:gd name="T48" fmla="*/ 2147483646 w 5107"/>
              <a:gd name="T49" fmla="*/ 2147483646 h 2267"/>
              <a:gd name="T50" fmla="*/ 2147483646 w 5107"/>
              <a:gd name="T51" fmla="*/ 2147483646 h 2267"/>
              <a:gd name="T52" fmla="*/ 2147483646 w 5107"/>
              <a:gd name="T53" fmla="*/ 2147483646 h 2267"/>
              <a:gd name="T54" fmla="*/ 2147483646 w 5107"/>
              <a:gd name="T55" fmla="*/ 2147483646 h 2267"/>
              <a:gd name="T56" fmla="*/ 2147483646 w 5107"/>
              <a:gd name="T57" fmla="*/ 0 h 226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5107"/>
              <a:gd name="T88" fmla="*/ 0 h 2267"/>
              <a:gd name="T89" fmla="*/ 5107 w 5107"/>
              <a:gd name="T90" fmla="*/ 2267 h 2267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5107" h="2267">
                <a:moveTo>
                  <a:pt x="4862" y="0"/>
                </a:moveTo>
                <a:lnTo>
                  <a:pt x="237" y="0"/>
                </a:lnTo>
                <a:lnTo>
                  <a:pt x="170" y="12"/>
                </a:lnTo>
                <a:lnTo>
                  <a:pt x="111" y="40"/>
                </a:lnTo>
                <a:lnTo>
                  <a:pt x="61" y="82"/>
                </a:lnTo>
                <a:lnTo>
                  <a:pt x="25" y="136"/>
                </a:lnTo>
                <a:lnTo>
                  <a:pt x="4" y="199"/>
                </a:lnTo>
                <a:lnTo>
                  <a:pt x="0" y="245"/>
                </a:lnTo>
                <a:lnTo>
                  <a:pt x="0" y="2030"/>
                </a:lnTo>
                <a:lnTo>
                  <a:pt x="11" y="2097"/>
                </a:lnTo>
                <a:lnTo>
                  <a:pt x="39" y="2156"/>
                </a:lnTo>
                <a:lnTo>
                  <a:pt x="82" y="2205"/>
                </a:lnTo>
                <a:lnTo>
                  <a:pt x="136" y="2242"/>
                </a:lnTo>
                <a:lnTo>
                  <a:pt x="199" y="2263"/>
                </a:lnTo>
                <a:lnTo>
                  <a:pt x="245" y="2267"/>
                </a:lnTo>
                <a:lnTo>
                  <a:pt x="4870" y="2267"/>
                </a:lnTo>
                <a:lnTo>
                  <a:pt x="4937" y="2256"/>
                </a:lnTo>
                <a:lnTo>
                  <a:pt x="4996" y="2227"/>
                </a:lnTo>
                <a:lnTo>
                  <a:pt x="5045" y="2185"/>
                </a:lnTo>
                <a:lnTo>
                  <a:pt x="5082" y="2131"/>
                </a:lnTo>
                <a:lnTo>
                  <a:pt x="5103" y="2068"/>
                </a:lnTo>
                <a:lnTo>
                  <a:pt x="5107" y="2022"/>
                </a:lnTo>
                <a:lnTo>
                  <a:pt x="5107" y="237"/>
                </a:lnTo>
                <a:lnTo>
                  <a:pt x="5095" y="170"/>
                </a:lnTo>
                <a:lnTo>
                  <a:pt x="5067" y="111"/>
                </a:lnTo>
                <a:lnTo>
                  <a:pt x="5025" y="62"/>
                </a:lnTo>
                <a:lnTo>
                  <a:pt x="4971" y="25"/>
                </a:lnTo>
                <a:lnTo>
                  <a:pt x="4908" y="4"/>
                </a:lnTo>
                <a:lnTo>
                  <a:pt x="4862" y="0"/>
                </a:lnTo>
              </a:path>
            </a:pathLst>
          </a:custGeom>
          <a:solidFill>
            <a:srgbClr val="FF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電路</a:t>
            </a:r>
            <a:r>
              <a:rPr kumimoji="0" lang="zh-TW" altLang="en-US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</a:t>
            </a:r>
            <a:r>
              <a:rPr kumimoji="0" lang="en-US" altLang="zh-TW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(I)</a:t>
            </a:r>
            <a:r>
              <a:rPr kumimoji="0" lang="zh-TW" altLang="en-US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[3]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實驗物理</a:t>
            </a:r>
            <a:r>
              <a:rPr kumimoji="0" lang="en-US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kumimoji="0" lang="en-US" altLang="zh-TW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I)</a:t>
            </a:r>
            <a:r>
              <a:rPr kumimoji="0" lang="zh-TW" altLang="en-US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[1]</a:t>
            </a:r>
            <a:endParaRPr kumimoji="0" lang="en-US" altLang="zh-TW" sz="13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kumimoji="0" lang="zh-TW" altLang="en-US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工程數學</a:t>
            </a:r>
            <a:r>
              <a:rPr kumimoji="0" lang="en-US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kumimoji="0" lang="en-US" altLang="zh-TW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II</a:t>
            </a:r>
            <a:r>
              <a:rPr kumimoji="0" lang="en-US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 [3]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kumimoji="0" lang="zh-TW" altLang="en-US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電子學</a:t>
            </a:r>
            <a:r>
              <a:rPr kumimoji="0" lang="en-US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(I)</a:t>
            </a: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[3]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電磁學</a:t>
            </a:r>
            <a:r>
              <a:rPr kumimoji="0" lang="en-US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(II) [3]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實驗物理</a:t>
            </a:r>
            <a:r>
              <a:rPr kumimoji="0" lang="en-US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(II)</a:t>
            </a: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[1]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kumimoji="0" lang="zh-TW" altLang="en-US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光學</a:t>
            </a:r>
            <a:r>
              <a:rPr kumimoji="0" lang="en-US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(I)</a:t>
            </a: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[3]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kumimoji="0" lang="zh-TW" altLang="en-US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量子</a:t>
            </a: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物理</a:t>
            </a:r>
            <a:r>
              <a:rPr kumimoji="0" lang="en-US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(I</a:t>
            </a:r>
            <a:r>
              <a:rPr kumimoji="0" lang="en-US" altLang="zh-TW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[3]</a:t>
            </a:r>
            <a:endParaRPr kumimoji="0" lang="en-US" altLang="zh-TW" sz="13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熱統計物理</a:t>
            </a:r>
            <a:r>
              <a:rPr kumimoji="0" lang="en-US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(I)</a:t>
            </a: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[3]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kumimoji="0" lang="zh-TW" altLang="en-US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電子學</a:t>
            </a: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實驗</a:t>
            </a:r>
            <a:r>
              <a:rPr kumimoji="0" lang="en-US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(I)</a:t>
            </a: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[1]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專題研究</a:t>
            </a:r>
            <a:r>
              <a:rPr kumimoji="0" lang="en-US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(I)</a:t>
            </a: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[1</a:t>
            </a:r>
            <a:r>
              <a:rPr kumimoji="0" lang="en-US" altLang="zh-TW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]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kumimoji="0"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量子</a:t>
            </a:r>
            <a:r>
              <a:rPr kumimoji="0" lang="zh-TW" altLang="en-US" sz="1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物理</a:t>
            </a:r>
            <a:r>
              <a:rPr kumimoji="0" lang="en-US" altLang="zh-TW" sz="1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(II</a:t>
            </a:r>
            <a:r>
              <a:rPr kumimoji="0"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[3]</a:t>
            </a:r>
            <a:endParaRPr kumimoji="0" lang="en-US" altLang="zh-TW" sz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088" name="矩形 77">
            <a:extLst>
              <a:ext uri="{FF2B5EF4-FFF2-40B4-BE49-F238E27FC236}">
                <a16:creationId xmlns:a16="http://schemas.microsoft.com/office/drawing/2014/main" id="{7E81F796-7C24-4E11-8DCE-F7801913F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342" y="3789934"/>
            <a:ext cx="1728788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系核心學程 </a:t>
            </a:r>
            <a:r>
              <a:rPr kumimoji="0" lang="en-US" altLang="zh-TW" sz="13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(28</a:t>
            </a:r>
            <a:r>
              <a:rPr kumimoji="0" lang="zh-TW" altLang="en-US" sz="13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kumimoji="0" lang="zh-TW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</a:t>
            </a:r>
            <a:r>
              <a:rPr kumimoji="0" lang="en-US" altLang="zh-TW" sz="13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kumimoji="0" lang="zh-TW" altLang="en-US" sz="13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082" name="矩形 101">
            <a:extLst>
              <a:ext uri="{FF2B5EF4-FFF2-40B4-BE49-F238E27FC236}">
                <a16:creationId xmlns:a16="http://schemas.microsoft.com/office/drawing/2014/main" id="{C9AE7466-5D9B-4946-96C3-66601E631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88" y="827088"/>
            <a:ext cx="17129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kumimoji="0" lang="zh-TW" altLang="en-US" sz="1200" spc="-150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校</a:t>
            </a:r>
            <a:r>
              <a:rPr kumimoji="0" lang="zh-TW" altLang="zh-TW" sz="1200" spc="-150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通識</a:t>
            </a:r>
            <a:r>
              <a:rPr kumimoji="0" lang="zh-TW" altLang="en-US" sz="1200" spc="-150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教育</a:t>
            </a:r>
            <a:r>
              <a:rPr kumimoji="0" lang="zh-TW" altLang="zh-TW" sz="1200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課程</a:t>
            </a:r>
            <a:r>
              <a:rPr kumimoji="0" lang="en-US" altLang="zh-TW" sz="1200" b="1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(30</a:t>
            </a:r>
            <a:r>
              <a:rPr kumimoji="0" lang="zh-TW" altLang="zh-TW" sz="1200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學分</a:t>
            </a:r>
            <a:r>
              <a:rPr kumimoji="0" lang="en-US" altLang="zh-TW" sz="1200" b="1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kumimoji="0" lang="zh-TW" altLang="en-US" sz="1200" dirty="0">
              <a:solidFill>
                <a:prstClr val="black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107" name="文字方塊 98">
            <a:extLst>
              <a:ext uri="{FF2B5EF4-FFF2-40B4-BE49-F238E27FC236}">
                <a16:creationId xmlns:a16="http://schemas.microsoft.com/office/drawing/2014/main" id="{AF2B9F46-DEEE-4676-AD03-B28B6ADB2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0113" y="809625"/>
            <a:ext cx="1836737" cy="60170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180975" indent="-1809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algn="just" eaLnBrk="1" hangingPunct="1">
              <a:spcBef>
                <a:spcPct val="0"/>
              </a:spcBef>
              <a:buFontTx/>
              <a:buNone/>
              <a:defRPr/>
            </a:pPr>
            <a:r>
              <a:rPr kumimoji="0" lang="en-US" altLang="zh-TW" sz="13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110.12.7</a:t>
            </a:r>
            <a:r>
              <a:rPr kumimoji="0" lang="zh-TW" altLang="en-US" sz="13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</a:t>
            </a: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課程規劃委員</a:t>
            </a:r>
            <a:r>
              <a:rPr kumimoji="0" lang="zh-TW" altLang="en-US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會議修訂通過</a:t>
            </a:r>
            <a:endParaRPr kumimoji="0" lang="en-US" altLang="zh-TW" sz="13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kumimoji="0" lang="en-US" altLang="zh-TW" sz="13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kumimoji="0" lang="en-US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◎</a:t>
            </a:r>
            <a:r>
              <a:rPr kumimoji="0" lang="zh-TW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課程說明</a:t>
            </a:r>
          </a:p>
          <a:p>
            <a:pPr marL="0" algn="just" eaLnBrk="1" hangingPunct="1">
              <a:spcBef>
                <a:spcPct val="0"/>
              </a:spcBef>
              <a:buFontTx/>
              <a:buNone/>
              <a:defRPr/>
            </a:pP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電子物理</a:t>
            </a:r>
            <a:r>
              <a:rPr kumimoji="0" lang="zh-TW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學系畢業學分</a:t>
            </a:r>
            <a:endParaRPr kumimoji="0" lang="en-US" altLang="zh-TW" sz="13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kumimoji="0" lang="zh-TW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至少 </a:t>
            </a:r>
            <a:r>
              <a:rPr kumimoji="0" lang="en-US" altLang="zh-TW" sz="13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128 </a:t>
            </a:r>
            <a:r>
              <a:rPr kumimoji="0" lang="zh-TW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</a:t>
            </a: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。包含：</a:t>
            </a:r>
            <a:endParaRPr kumimoji="0" lang="zh-TW" altLang="zh-TW" sz="13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08000" indent="-144000" algn="just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r>
              <a:rPr kumimoji="0" lang="zh-TW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校通</a:t>
            </a:r>
            <a:r>
              <a:rPr kumimoji="0" lang="zh-TW" altLang="zh-TW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識</a:t>
            </a:r>
            <a:r>
              <a:rPr kumimoji="0" lang="zh-TW" altLang="en-US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教育</a:t>
            </a:r>
            <a:r>
              <a:rPr kumimoji="0" lang="zh-TW" altLang="zh-TW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課程 </a:t>
            </a:r>
            <a:r>
              <a:rPr kumimoji="0" lang="en-US" altLang="zh-TW" sz="11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30 </a:t>
            </a:r>
            <a:r>
              <a:rPr kumimoji="0" lang="zh-TW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</a:t>
            </a:r>
            <a:endParaRPr kumimoji="0" lang="en-US" altLang="zh-TW" sz="1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08000" indent="-144000" algn="just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r>
              <a:rPr kumimoji="0" lang="zh-TW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院共同課程 </a:t>
            </a:r>
            <a:r>
              <a:rPr kumimoji="0" lang="en-US" altLang="zh-TW" sz="13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 </a:t>
            </a:r>
            <a:r>
              <a:rPr kumimoji="0" lang="zh-TW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</a:t>
            </a:r>
            <a:endParaRPr kumimoji="0" lang="en-US" altLang="zh-TW" sz="13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08000" indent="-144000" algn="just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r>
              <a:rPr kumimoji="0" lang="zh-TW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系基礎</a:t>
            </a: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學程</a:t>
            </a:r>
            <a:r>
              <a:rPr kumimoji="0" lang="zh-TW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3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28 </a:t>
            </a:r>
            <a:r>
              <a:rPr kumimoji="0" lang="zh-TW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</a:t>
            </a:r>
            <a:endParaRPr kumimoji="0" lang="en-US" altLang="zh-TW" sz="13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08000" indent="-144000" algn="just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系核心學程 </a:t>
            </a:r>
            <a:r>
              <a:rPr kumimoji="0" lang="en-US" altLang="zh-TW" sz="13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28 </a:t>
            </a:r>
            <a:r>
              <a:rPr kumimoji="0" lang="zh-TW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</a:t>
            </a:r>
            <a:endParaRPr kumimoji="0" lang="en-US" altLang="zh-TW" sz="1300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44000" indent="-144000" algn="just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kumimoji="0" lang="en-US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5.</a:t>
            </a: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專業選修學程 </a:t>
            </a:r>
            <a:r>
              <a:rPr kumimoji="0" lang="en-US" altLang="zh-TW" sz="13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21</a:t>
            </a:r>
            <a:r>
              <a:rPr kumimoji="0" lang="zh-TW" altLang="en-US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</a:t>
            </a:r>
            <a:endParaRPr kumimoji="0" lang="en-US" altLang="zh-TW" sz="13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44000" indent="-144000" algn="just" eaLnBrk="1" hangingPunct="1">
              <a:spcBef>
                <a:spcPct val="0"/>
              </a:spcBef>
              <a:buNone/>
              <a:defRPr/>
            </a:pP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kumimoji="0" lang="en-US" altLang="zh-TW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3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至少</a:t>
            </a:r>
            <a:r>
              <a:rPr kumimoji="0" lang="zh-TW" altLang="en-US" sz="13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擇</a:t>
            </a:r>
            <a:r>
              <a:rPr kumimoji="0" lang="en-US" altLang="zh-TW" sz="13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kumimoji="0" lang="zh-TW" altLang="en-US" sz="13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學程修畢</a:t>
            </a:r>
            <a:r>
              <a:rPr kumimoji="0" lang="en-US" altLang="zh-TW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 </a:t>
            </a:r>
            <a:endParaRPr kumimoji="0" lang="en-US" altLang="zh-TW" sz="13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44000" indent="-144000" algn="just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kumimoji="0" lang="en-US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6.</a:t>
            </a: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自由選修</a:t>
            </a:r>
            <a:r>
              <a:rPr kumimoji="0" lang="en-US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本系或外系課程皆可</a:t>
            </a:r>
            <a:r>
              <a:rPr kumimoji="0" lang="en-US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3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15</a:t>
            </a:r>
            <a:r>
              <a:rPr kumimoji="0" lang="zh-TW" altLang="en-US" sz="13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kumimoji="0" lang="zh-TW" altLang="en-US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</a:t>
            </a:r>
            <a:endParaRPr kumimoji="0" lang="zh-TW" altLang="en-US" sz="13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kumimoji="0" lang="en-US" altLang="zh-TW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◎ </a:t>
            </a:r>
            <a:r>
              <a:rPr kumimoji="0" lang="zh-TW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備註：</a:t>
            </a:r>
            <a:endParaRPr kumimoji="0" lang="en-US" altLang="zh-TW" sz="13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44000" indent="-144000" algn="just" eaLnBrk="1">
              <a:spcBef>
                <a:spcPct val="0"/>
              </a:spcBef>
              <a:buFont typeface="Arial" panose="020B0604020202020204" pitchFamily="34" charset="0"/>
              <a:buAutoNum type="arabicPeriod"/>
              <a:defRPr/>
            </a:pPr>
            <a:r>
              <a:rPr kumimoji="0"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不同專業選修學</a:t>
            </a:r>
            <a:r>
              <a:rPr kumimoji="0" lang="zh-TW" altLang="en-US" sz="1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程若有</a:t>
            </a:r>
            <a:r>
              <a:rPr kumimoji="0"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相同課程，修讀該門</a:t>
            </a:r>
            <a:r>
              <a:rPr kumimoji="0" lang="zh-TW" altLang="en-US" sz="1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課程，相關學</a:t>
            </a:r>
            <a:r>
              <a:rPr kumimoji="0"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程</a:t>
            </a:r>
            <a:r>
              <a:rPr kumimoji="0" lang="zh-TW" altLang="en-US" sz="1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皆</a:t>
            </a:r>
            <a:r>
              <a:rPr kumimoji="0"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可承認，惟畢業學分僅計算一次</a:t>
            </a:r>
            <a:r>
              <a:rPr kumimoji="0" lang="zh-TW" altLang="en-US" sz="1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kumimoji="0" lang="en-US" altLang="zh-TW" sz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44000" indent="-144000" algn="just" eaLnBrk="1">
              <a:spcBef>
                <a:spcPct val="0"/>
              </a:spcBef>
              <a:buFont typeface="Arial" panose="020B0604020202020204" pitchFamily="34" charset="0"/>
              <a:buAutoNum type="arabicPeriod"/>
              <a:defRPr/>
            </a:pPr>
            <a:r>
              <a:rPr kumimoji="0" lang="zh-TW" altLang="en-US" sz="1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加</a:t>
            </a:r>
            <a:r>
              <a:rPr kumimoji="0"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註*者為學研課程。</a:t>
            </a:r>
            <a:endParaRPr kumimoji="0" lang="en-US" altLang="zh-TW" sz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44000" indent="-144000" algn="just" eaLnBrk="1">
              <a:spcBef>
                <a:spcPct val="0"/>
              </a:spcBef>
              <a:buFont typeface="Arial" panose="020B0604020202020204" pitchFamily="34" charset="0"/>
              <a:buAutoNum type="arabicPeriod"/>
              <a:defRPr/>
            </a:pP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加註</a:t>
            </a:r>
            <a:r>
              <a:rPr lang="zh-TW" altLang="en-US" sz="1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**者</a:t>
            </a: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為</a:t>
            </a:r>
            <a:r>
              <a:rPr lang="zh-TW" altLang="en-US" sz="1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實務學程</a:t>
            </a: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之額外選修課程。</a:t>
            </a:r>
            <a:endParaRPr kumimoji="0" lang="en-US" altLang="zh-TW" sz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44000" indent="-144000" algn="just" eaLnBrk="1" hangingPunct="1">
              <a:spcBef>
                <a:spcPct val="0"/>
              </a:spcBef>
              <a:buFont typeface="Arial" panose="020B0604020202020204" pitchFamily="34" charset="0"/>
              <a:buAutoNum type="arabicPeriod"/>
              <a:defRPr/>
            </a:pPr>
            <a:r>
              <a:rPr kumimoji="0"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若修讀本</a:t>
            </a:r>
            <a:r>
              <a:rPr kumimoji="0" lang="zh-TW" altLang="en-US" sz="1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</a:t>
            </a:r>
            <a:r>
              <a:rPr kumimoji="0" lang="zh-TW" alt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碩士學位課程先修</a:t>
            </a:r>
            <a:r>
              <a:rPr kumimoji="0" lang="zh-TW" altLang="en-US" sz="1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且</a:t>
            </a:r>
            <a:r>
              <a:rPr kumimoji="0"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學業成績優異，將優先予以補助海外</a:t>
            </a: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研修、海外體驗、海外專業校外實習、交換學生、雙聯學位生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等</a:t>
            </a:r>
            <a:r>
              <a:rPr lang="zh-TW" altLang="en-US" sz="1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國</a:t>
            </a:r>
            <a:r>
              <a:rPr lang="zh-TW" altLang="en-US" sz="1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際交流獎學金</a:t>
            </a: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8" name="Freeform 53">
            <a:extLst>
              <a:ext uri="{FF2B5EF4-FFF2-40B4-BE49-F238E27FC236}">
                <a16:creationId xmlns:a16="http://schemas.microsoft.com/office/drawing/2014/main" id="{9F62C4DD-A19E-4DAD-939F-6E3972F5E254}"/>
              </a:ext>
            </a:extLst>
          </p:cNvPr>
          <p:cNvSpPr>
            <a:spLocks/>
          </p:cNvSpPr>
          <p:nvPr/>
        </p:nvSpPr>
        <p:spPr bwMode="auto">
          <a:xfrm>
            <a:off x="3751134" y="1700956"/>
            <a:ext cx="1692000" cy="4514633"/>
          </a:xfrm>
          <a:custGeom>
            <a:avLst/>
            <a:gdLst>
              <a:gd name="T0" fmla="*/ 2147483646 w 4305"/>
              <a:gd name="T1" fmla="*/ 0 h 2035"/>
              <a:gd name="T2" fmla="*/ 2147483646 w 4305"/>
              <a:gd name="T3" fmla="*/ 0 h 2035"/>
              <a:gd name="T4" fmla="*/ 2147483646 w 4305"/>
              <a:gd name="T5" fmla="*/ 2147483646 h 2035"/>
              <a:gd name="T6" fmla="*/ 2147483646 w 4305"/>
              <a:gd name="T7" fmla="*/ 2147483646 h 2035"/>
              <a:gd name="T8" fmla="*/ 2147483646 w 4305"/>
              <a:gd name="T9" fmla="*/ 2147483646 h 2035"/>
              <a:gd name="T10" fmla="*/ 2147483646 w 4305"/>
              <a:gd name="T11" fmla="*/ 2147483646 h 2035"/>
              <a:gd name="T12" fmla="*/ 2147483646 w 4305"/>
              <a:gd name="T13" fmla="*/ 2147483646 h 2035"/>
              <a:gd name="T14" fmla="*/ 2147483646 w 4305"/>
              <a:gd name="T15" fmla="*/ 2147483646 h 2035"/>
              <a:gd name="T16" fmla="*/ 0 w 4305"/>
              <a:gd name="T17" fmla="*/ 2147483646 h 2035"/>
              <a:gd name="T18" fmla="*/ 0 w 4305"/>
              <a:gd name="T19" fmla="*/ 2147483646 h 2035"/>
              <a:gd name="T20" fmla="*/ 0 w 4305"/>
              <a:gd name="T21" fmla="*/ 2147483646 h 2035"/>
              <a:gd name="T22" fmla="*/ 2147483646 w 4305"/>
              <a:gd name="T23" fmla="*/ 2147483646 h 2035"/>
              <a:gd name="T24" fmla="*/ 2147483646 w 4305"/>
              <a:gd name="T25" fmla="*/ 2147483646 h 2035"/>
              <a:gd name="T26" fmla="*/ 2147483646 w 4305"/>
              <a:gd name="T27" fmla="*/ 2147483646 h 2035"/>
              <a:gd name="T28" fmla="*/ 2147483646 w 4305"/>
              <a:gd name="T29" fmla="*/ 2147483646 h 2035"/>
              <a:gd name="T30" fmla="*/ 2147483646 w 4305"/>
              <a:gd name="T31" fmla="*/ 2147483646 h 2035"/>
              <a:gd name="T32" fmla="*/ 2147483646 w 4305"/>
              <a:gd name="T33" fmla="*/ 2147483646 h 2035"/>
              <a:gd name="T34" fmla="*/ 2147483646 w 4305"/>
              <a:gd name="T35" fmla="*/ 2147483646 h 2035"/>
              <a:gd name="T36" fmla="*/ 2147483646 w 4305"/>
              <a:gd name="T37" fmla="*/ 2147483646 h 2035"/>
              <a:gd name="T38" fmla="*/ 2147483646 w 4305"/>
              <a:gd name="T39" fmla="*/ 2147483646 h 2035"/>
              <a:gd name="T40" fmla="*/ 2147483646 w 4305"/>
              <a:gd name="T41" fmla="*/ 2147483646 h 2035"/>
              <a:gd name="T42" fmla="*/ 2147483646 w 4305"/>
              <a:gd name="T43" fmla="*/ 2147483646 h 2035"/>
              <a:gd name="T44" fmla="*/ 2147483646 w 4305"/>
              <a:gd name="T45" fmla="*/ 2147483646 h 2035"/>
              <a:gd name="T46" fmla="*/ 2147483646 w 4305"/>
              <a:gd name="T47" fmla="*/ 2147483646 h 2035"/>
              <a:gd name="T48" fmla="*/ 2147483646 w 4305"/>
              <a:gd name="T49" fmla="*/ 2147483646 h 2035"/>
              <a:gd name="T50" fmla="*/ 2147483646 w 4305"/>
              <a:gd name="T51" fmla="*/ 2147483646 h 2035"/>
              <a:gd name="T52" fmla="*/ 2147483646 w 4305"/>
              <a:gd name="T53" fmla="*/ 2147483646 h 2035"/>
              <a:gd name="T54" fmla="*/ 2147483646 w 4305"/>
              <a:gd name="T55" fmla="*/ 2147483646 h 2035"/>
              <a:gd name="T56" fmla="*/ 2147483646 w 4305"/>
              <a:gd name="T57" fmla="*/ 2147483646 h 2035"/>
              <a:gd name="T58" fmla="*/ 2147483646 w 4305"/>
              <a:gd name="T59" fmla="*/ 2147483646 h 2035"/>
              <a:gd name="T60" fmla="*/ 2147483646 w 4305"/>
              <a:gd name="T61" fmla="*/ 2147483646 h 2035"/>
              <a:gd name="T62" fmla="*/ 2147483646 w 4305"/>
              <a:gd name="T63" fmla="*/ 2147483646 h 2035"/>
              <a:gd name="T64" fmla="*/ 2147483646 w 4305"/>
              <a:gd name="T65" fmla="*/ 2147483646 h 2035"/>
              <a:gd name="T66" fmla="*/ 2147483646 w 4305"/>
              <a:gd name="T67" fmla="*/ 0 h 2035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4305"/>
              <a:gd name="T103" fmla="*/ 0 h 2035"/>
              <a:gd name="T104" fmla="*/ 4305 w 4305"/>
              <a:gd name="T105" fmla="*/ 2035 h 2035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4305" h="2035">
                <a:moveTo>
                  <a:pt x="3966" y="0"/>
                </a:moveTo>
                <a:lnTo>
                  <a:pt x="339" y="0"/>
                </a:lnTo>
                <a:lnTo>
                  <a:pt x="311" y="1"/>
                </a:lnTo>
                <a:lnTo>
                  <a:pt x="232" y="17"/>
                </a:lnTo>
                <a:lnTo>
                  <a:pt x="160" y="51"/>
                </a:lnTo>
                <a:lnTo>
                  <a:pt x="99" y="99"/>
                </a:lnTo>
                <a:lnTo>
                  <a:pt x="51" y="160"/>
                </a:lnTo>
                <a:lnTo>
                  <a:pt x="17" y="232"/>
                </a:lnTo>
                <a:lnTo>
                  <a:pt x="1" y="311"/>
                </a:lnTo>
                <a:lnTo>
                  <a:pt x="0" y="339"/>
                </a:lnTo>
                <a:lnTo>
                  <a:pt x="0" y="1696"/>
                </a:lnTo>
                <a:lnTo>
                  <a:pt x="10" y="1777"/>
                </a:lnTo>
                <a:lnTo>
                  <a:pt x="38" y="1851"/>
                </a:lnTo>
                <a:lnTo>
                  <a:pt x="82" y="1916"/>
                </a:lnTo>
                <a:lnTo>
                  <a:pt x="139" y="1969"/>
                </a:lnTo>
                <a:lnTo>
                  <a:pt x="207" y="2008"/>
                </a:lnTo>
                <a:lnTo>
                  <a:pt x="284" y="2030"/>
                </a:lnTo>
                <a:lnTo>
                  <a:pt x="339" y="2035"/>
                </a:lnTo>
                <a:lnTo>
                  <a:pt x="3966" y="2035"/>
                </a:lnTo>
                <a:lnTo>
                  <a:pt x="4047" y="2025"/>
                </a:lnTo>
                <a:lnTo>
                  <a:pt x="4122" y="1997"/>
                </a:lnTo>
                <a:lnTo>
                  <a:pt x="4187" y="1953"/>
                </a:lnTo>
                <a:lnTo>
                  <a:pt x="4240" y="1896"/>
                </a:lnTo>
                <a:lnTo>
                  <a:pt x="4278" y="1828"/>
                </a:lnTo>
                <a:lnTo>
                  <a:pt x="4301" y="1751"/>
                </a:lnTo>
                <a:lnTo>
                  <a:pt x="4305" y="1696"/>
                </a:lnTo>
                <a:lnTo>
                  <a:pt x="4305" y="339"/>
                </a:lnTo>
                <a:lnTo>
                  <a:pt x="4295" y="257"/>
                </a:lnTo>
                <a:lnTo>
                  <a:pt x="4267" y="183"/>
                </a:lnTo>
                <a:lnTo>
                  <a:pt x="4223" y="118"/>
                </a:lnTo>
                <a:lnTo>
                  <a:pt x="4166" y="65"/>
                </a:lnTo>
                <a:lnTo>
                  <a:pt x="4098" y="26"/>
                </a:lnTo>
                <a:lnTo>
                  <a:pt x="4021" y="4"/>
                </a:lnTo>
                <a:lnTo>
                  <a:pt x="3966" y="0"/>
                </a:lnTo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kumimoji="0" lang="zh-TW" altLang="en-US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基礎</a:t>
            </a:r>
            <a:r>
              <a:rPr kumimoji="0"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物理數學 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[3]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kumimoji="0"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電路學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kumimoji="0" lang="en-US" altLang="zh-TW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II)</a:t>
            </a:r>
            <a:r>
              <a:rPr kumimoji="0" lang="zh-TW" altLang="en-US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3]</a:t>
            </a:r>
            <a:endParaRPr kumimoji="0" lang="zh-TW" altLang="en-US" sz="1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kumimoji="0" lang="zh-TW" altLang="en-US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計算機</a:t>
            </a:r>
            <a:r>
              <a:rPr kumimoji="0"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在物理之應用 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[3]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電子物理入門 </a:t>
            </a:r>
            <a:r>
              <a:rPr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[2</a:t>
            </a:r>
            <a:r>
              <a:rPr lang="en-US" altLang="zh-TW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]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kumimoji="0"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理論力學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(II) [3]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zh-TW" altLang="en-US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磁光學 </a:t>
            </a:r>
            <a:r>
              <a:rPr lang="en-US" altLang="zh-TW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[2]</a:t>
            </a:r>
            <a:endParaRPr lang="en-US" altLang="zh-TW" sz="1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PBL</a:t>
            </a:r>
            <a:r>
              <a:rPr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專題實作（Ｉ）</a:t>
            </a:r>
            <a:r>
              <a:rPr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儀控工程</a:t>
            </a:r>
            <a:r>
              <a:rPr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[3]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kumimoji="0" lang="zh-TW" altLang="en-US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應用</a:t>
            </a:r>
            <a:r>
              <a:rPr kumimoji="0"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數學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(IV)</a:t>
            </a:r>
            <a:r>
              <a:rPr kumimoji="0"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[3]</a:t>
            </a:r>
            <a:endParaRPr kumimoji="0" lang="en-US" altLang="zh-TW" sz="1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kumimoji="0"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光學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(II)</a:t>
            </a:r>
            <a:r>
              <a:rPr kumimoji="0"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[3]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kumimoji="0" lang="zh-TW" altLang="en-US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半導體</a:t>
            </a:r>
            <a:r>
              <a:rPr kumimoji="0"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元件物理 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[3]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kumimoji="0"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熱統計物理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(II)</a:t>
            </a:r>
            <a:r>
              <a:rPr kumimoji="0"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[3]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kumimoji="0"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計算物理導論 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[3]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kumimoji="0"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實驗物理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(III) [1]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kumimoji="0"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專題研究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(II) [1]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kumimoji="0" lang="zh-TW" altLang="en-US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*</a:t>
            </a:r>
            <a:r>
              <a:rPr kumimoji="0"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光電科技導論 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</a:t>
            </a:r>
            <a:r>
              <a:rPr kumimoji="0" lang="en-US" altLang="zh-TW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]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kumimoji="0" lang="zh-TW" altLang="en-US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*光</a:t>
            </a:r>
            <a:r>
              <a:rPr kumimoji="0"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電子學 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[3]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kumimoji="0"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*光電半導體元件 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[3]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kumimoji="0" lang="zh-TW" altLang="en-US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*雷射</a:t>
            </a:r>
            <a:r>
              <a:rPr kumimoji="0"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光學 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[3]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kumimoji="0"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*光電實驗 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[1]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kumimoji="0" lang="zh-TW" altLang="en-US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*</a:t>
            </a:r>
            <a:r>
              <a:rPr kumimoji="0"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近代光學 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[3]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kumimoji="0" lang="zh-TW" altLang="en-US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*</a:t>
            </a:r>
            <a:r>
              <a:rPr kumimoji="0"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光電量測與分析 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[3]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kumimoji="0" lang="zh-TW" altLang="en-US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*太陽能電池 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</a:t>
            </a:r>
            <a:r>
              <a:rPr kumimoji="0" lang="en-US" altLang="zh-TW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kumimoji="0" lang="en-US" altLang="zh-TW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*</a:t>
            </a:r>
            <a:r>
              <a:rPr kumimoji="0" lang="zh-TW" altLang="en-US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書報</a:t>
            </a:r>
            <a:r>
              <a:rPr kumimoji="0"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討論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(I)(II) [2]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kumimoji="0" lang="en-US" altLang="zh-TW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*</a:t>
            </a:r>
            <a:r>
              <a:rPr kumimoji="0" lang="zh-TW" altLang="en-US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*專題</a:t>
            </a:r>
            <a:r>
              <a:rPr kumimoji="0"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研究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(III)(IV) [2]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*</a:t>
            </a:r>
            <a:r>
              <a:rPr lang="zh-TW" altLang="en-US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*專業</a:t>
            </a:r>
            <a:r>
              <a:rPr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校外實習 </a:t>
            </a:r>
            <a:r>
              <a:rPr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[9</a:t>
            </a:r>
            <a:r>
              <a:rPr lang="en-US" altLang="zh-TW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kumimoji="0" lang="en-US" altLang="zh-TW" sz="13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kumimoji="0" lang="en-US" altLang="zh-TW" sz="13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kumimoji="0" lang="en-US" altLang="zh-TW" sz="13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kumimoji="0" lang="zh-TW" altLang="en-US" sz="13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0" name="Freeform 53">
            <a:extLst>
              <a:ext uri="{FF2B5EF4-FFF2-40B4-BE49-F238E27FC236}">
                <a16:creationId xmlns:a16="http://schemas.microsoft.com/office/drawing/2014/main" id="{DEB27039-6963-461C-B463-A3E6A7B7CFEE}"/>
              </a:ext>
            </a:extLst>
          </p:cNvPr>
          <p:cNvSpPr>
            <a:spLocks/>
          </p:cNvSpPr>
          <p:nvPr/>
        </p:nvSpPr>
        <p:spPr bwMode="auto">
          <a:xfrm>
            <a:off x="5497693" y="1710557"/>
            <a:ext cx="1692000" cy="4505032"/>
          </a:xfrm>
          <a:custGeom>
            <a:avLst/>
            <a:gdLst>
              <a:gd name="T0" fmla="*/ 2147483646 w 4305"/>
              <a:gd name="T1" fmla="*/ 0 h 2035"/>
              <a:gd name="T2" fmla="*/ 2147483646 w 4305"/>
              <a:gd name="T3" fmla="*/ 0 h 2035"/>
              <a:gd name="T4" fmla="*/ 2147483646 w 4305"/>
              <a:gd name="T5" fmla="*/ 2147483646 h 2035"/>
              <a:gd name="T6" fmla="*/ 2147483646 w 4305"/>
              <a:gd name="T7" fmla="*/ 2147483646 h 2035"/>
              <a:gd name="T8" fmla="*/ 2147483646 w 4305"/>
              <a:gd name="T9" fmla="*/ 2147483646 h 2035"/>
              <a:gd name="T10" fmla="*/ 2147483646 w 4305"/>
              <a:gd name="T11" fmla="*/ 2147483646 h 2035"/>
              <a:gd name="T12" fmla="*/ 2147483646 w 4305"/>
              <a:gd name="T13" fmla="*/ 2147483646 h 2035"/>
              <a:gd name="T14" fmla="*/ 2147483646 w 4305"/>
              <a:gd name="T15" fmla="*/ 2147483646 h 2035"/>
              <a:gd name="T16" fmla="*/ 0 w 4305"/>
              <a:gd name="T17" fmla="*/ 2147483646 h 2035"/>
              <a:gd name="T18" fmla="*/ 0 w 4305"/>
              <a:gd name="T19" fmla="*/ 2147483646 h 2035"/>
              <a:gd name="T20" fmla="*/ 0 w 4305"/>
              <a:gd name="T21" fmla="*/ 2147483646 h 2035"/>
              <a:gd name="T22" fmla="*/ 2147483646 w 4305"/>
              <a:gd name="T23" fmla="*/ 2147483646 h 2035"/>
              <a:gd name="T24" fmla="*/ 2147483646 w 4305"/>
              <a:gd name="T25" fmla="*/ 2147483646 h 2035"/>
              <a:gd name="T26" fmla="*/ 2147483646 w 4305"/>
              <a:gd name="T27" fmla="*/ 2147483646 h 2035"/>
              <a:gd name="T28" fmla="*/ 2147483646 w 4305"/>
              <a:gd name="T29" fmla="*/ 2147483646 h 2035"/>
              <a:gd name="T30" fmla="*/ 2147483646 w 4305"/>
              <a:gd name="T31" fmla="*/ 2147483646 h 2035"/>
              <a:gd name="T32" fmla="*/ 2147483646 w 4305"/>
              <a:gd name="T33" fmla="*/ 2147483646 h 2035"/>
              <a:gd name="T34" fmla="*/ 2147483646 w 4305"/>
              <a:gd name="T35" fmla="*/ 2147483646 h 2035"/>
              <a:gd name="T36" fmla="*/ 2147483646 w 4305"/>
              <a:gd name="T37" fmla="*/ 2147483646 h 2035"/>
              <a:gd name="T38" fmla="*/ 2147483646 w 4305"/>
              <a:gd name="T39" fmla="*/ 2147483646 h 2035"/>
              <a:gd name="T40" fmla="*/ 2147483646 w 4305"/>
              <a:gd name="T41" fmla="*/ 2147483646 h 2035"/>
              <a:gd name="T42" fmla="*/ 2147483646 w 4305"/>
              <a:gd name="T43" fmla="*/ 2147483646 h 2035"/>
              <a:gd name="T44" fmla="*/ 2147483646 w 4305"/>
              <a:gd name="T45" fmla="*/ 2147483646 h 2035"/>
              <a:gd name="T46" fmla="*/ 2147483646 w 4305"/>
              <a:gd name="T47" fmla="*/ 2147483646 h 2035"/>
              <a:gd name="T48" fmla="*/ 2147483646 w 4305"/>
              <a:gd name="T49" fmla="*/ 2147483646 h 2035"/>
              <a:gd name="T50" fmla="*/ 2147483646 w 4305"/>
              <a:gd name="T51" fmla="*/ 2147483646 h 2035"/>
              <a:gd name="T52" fmla="*/ 2147483646 w 4305"/>
              <a:gd name="T53" fmla="*/ 2147483646 h 2035"/>
              <a:gd name="T54" fmla="*/ 2147483646 w 4305"/>
              <a:gd name="T55" fmla="*/ 2147483646 h 2035"/>
              <a:gd name="T56" fmla="*/ 2147483646 w 4305"/>
              <a:gd name="T57" fmla="*/ 2147483646 h 2035"/>
              <a:gd name="T58" fmla="*/ 2147483646 w 4305"/>
              <a:gd name="T59" fmla="*/ 2147483646 h 2035"/>
              <a:gd name="T60" fmla="*/ 2147483646 w 4305"/>
              <a:gd name="T61" fmla="*/ 2147483646 h 2035"/>
              <a:gd name="T62" fmla="*/ 2147483646 w 4305"/>
              <a:gd name="T63" fmla="*/ 2147483646 h 2035"/>
              <a:gd name="T64" fmla="*/ 2147483646 w 4305"/>
              <a:gd name="T65" fmla="*/ 2147483646 h 2035"/>
              <a:gd name="T66" fmla="*/ 2147483646 w 4305"/>
              <a:gd name="T67" fmla="*/ 0 h 2035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4305"/>
              <a:gd name="T103" fmla="*/ 0 h 2035"/>
              <a:gd name="T104" fmla="*/ 4305 w 4305"/>
              <a:gd name="T105" fmla="*/ 2035 h 2035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4305" h="2035">
                <a:moveTo>
                  <a:pt x="3966" y="0"/>
                </a:moveTo>
                <a:lnTo>
                  <a:pt x="339" y="0"/>
                </a:lnTo>
                <a:lnTo>
                  <a:pt x="311" y="1"/>
                </a:lnTo>
                <a:lnTo>
                  <a:pt x="232" y="17"/>
                </a:lnTo>
                <a:lnTo>
                  <a:pt x="160" y="51"/>
                </a:lnTo>
                <a:lnTo>
                  <a:pt x="99" y="99"/>
                </a:lnTo>
                <a:lnTo>
                  <a:pt x="51" y="160"/>
                </a:lnTo>
                <a:lnTo>
                  <a:pt x="17" y="232"/>
                </a:lnTo>
                <a:lnTo>
                  <a:pt x="1" y="311"/>
                </a:lnTo>
                <a:lnTo>
                  <a:pt x="0" y="339"/>
                </a:lnTo>
                <a:lnTo>
                  <a:pt x="0" y="1696"/>
                </a:lnTo>
                <a:lnTo>
                  <a:pt x="10" y="1777"/>
                </a:lnTo>
                <a:lnTo>
                  <a:pt x="38" y="1851"/>
                </a:lnTo>
                <a:lnTo>
                  <a:pt x="82" y="1916"/>
                </a:lnTo>
                <a:lnTo>
                  <a:pt x="139" y="1969"/>
                </a:lnTo>
                <a:lnTo>
                  <a:pt x="207" y="2008"/>
                </a:lnTo>
                <a:lnTo>
                  <a:pt x="284" y="2030"/>
                </a:lnTo>
                <a:lnTo>
                  <a:pt x="339" y="2035"/>
                </a:lnTo>
                <a:lnTo>
                  <a:pt x="3966" y="2035"/>
                </a:lnTo>
                <a:lnTo>
                  <a:pt x="4047" y="2025"/>
                </a:lnTo>
                <a:lnTo>
                  <a:pt x="4122" y="1997"/>
                </a:lnTo>
                <a:lnTo>
                  <a:pt x="4187" y="1953"/>
                </a:lnTo>
                <a:lnTo>
                  <a:pt x="4240" y="1896"/>
                </a:lnTo>
                <a:lnTo>
                  <a:pt x="4278" y="1828"/>
                </a:lnTo>
                <a:lnTo>
                  <a:pt x="4301" y="1751"/>
                </a:lnTo>
                <a:lnTo>
                  <a:pt x="4305" y="1696"/>
                </a:lnTo>
                <a:lnTo>
                  <a:pt x="4305" y="339"/>
                </a:lnTo>
                <a:lnTo>
                  <a:pt x="4295" y="257"/>
                </a:lnTo>
                <a:lnTo>
                  <a:pt x="4267" y="183"/>
                </a:lnTo>
                <a:lnTo>
                  <a:pt x="4223" y="118"/>
                </a:lnTo>
                <a:lnTo>
                  <a:pt x="4166" y="65"/>
                </a:lnTo>
                <a:lnTo>
                  <a:pt x="4098" y="26"/>
                </a:lnTo>
                <a:lnTo>
                  <a:pt x="4021" y="4"/>
                </a:lnTo>
                <a:lnTo>
                  <a:pt x="3966" y="0"/>
                </a:lnTo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kumimoji="0" lang="zh-TW" altLang="en-US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基礎</a:t>
            </a:r>
            <a:r>
              <a:rPr kumimoji="0"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物理數學 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[3]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kumimoji="0"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數位邏輯 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[3]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kumimoji="0" lang="zh-TW" altLang="en-US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電路學</a:t>
            </a:r>
            <a:r>
              <a:rPr kumimoji="0" lang="en-US" altLang="zh-TW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(II)</a:t>
            </a:r>
            <a:r>
              <a:rPr kumimoji="0" lang="zh-TW" altLang="en-US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[3]</a:t>
            </a:r>
            <a:endParaRPr kumimoji="0" lang="zh-TW" altLang="en-US" sz="1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kumimoji="0" lang="zh-TW" altLang="en-US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計算機</a:t>
            </a:r>
            <a:r>
              <a:rPr kumimoji="0"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在物理之應用 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[3]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電子物理入門 </a:t>
            </a:r>
            <a:r>
              <a:rPr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[2]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kumimoji="0"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理論力學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(II) [3]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PBL</a:t>
            </a:r>
            <a:r>
              <a:rPr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專題實作（Ｉ）</a:t>
            </a:r>
            <a:r>
              <a:rPr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儀控工程</a:t>
            </a:r>
            <a:r>
              <a:rPr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[3]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kumimoji="0" lang="zh-TW" altLang="en-US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固態</a:t>
            </a:r>
            <a:r>
              <a:rPr kumimoji="0"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電子學 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[3]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kumimoji="0"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電子學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(II) [3]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kumimoji="0"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應用數學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(IV)</a:t>
            </a:r>
            <a:r>
              <a:rPr kumimoji="0"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[3]</a:t>
            </a:r>
            <a:endParaRPr kumimoji="0" lang="en-US" altLang="zh-TW" sz="1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kumimoji="0" lang="zh-TW" altLang="en-US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半導體</a:t>
            </a:r>
            <a:r>
              <a:rPr kumimoji="0"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元件物理 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[3]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kumimoji="0"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熱統計物理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(II)</a:t>
            </a:r>
            <a:r>
              <a:rPr kumimoji="0"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[3]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kumimoji="0"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計算物理導論 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[3]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kumimoji="0"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實驗物理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(III) [1]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kumimoji="0" lang="zh-TW" altLang="en-US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電子學</a:t>
            </a:r>
            <a:r>
              <a:rPr kumimoji="0"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實驗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(II) [1</a:t>
            </a:r>
            <a:r>
              <a:rPr kumimoji="0" lang="en-US" altLang="zh-TW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]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kumimoji="0"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專題研究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(II) [1]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kumimoji="0" lang="zh-TW" altLang="en-US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量子力學</a:t>
            </a:r>
            <a:r>
              <a:rPr kumimoji="0"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導論 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[3]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kumimoji="0" lang="zh-TW" altLang="en-US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*光電半導體元件 </a:t>
            </a:r>
            <a:r>
              <a:rPr kumimoji="0" lang="en-US" altLang="zh-TW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[3]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kumimoji="0" lang="zh-TW" altLang="en-US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*</a:t>
            </a:r>
            <a:r>
              <a:rPr kumimoji="0"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材料科學概論 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[3]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kumimoji="0" lang="zh-TW" altLang="en-US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*固態物理導論 </a:t>
            </a:r>
            <a:r>
              <a:rPr kumimoji="0" lang="en-US" altLang="zh-TW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[3]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kumimoji="0" lang="zh-TW" altLang="en-US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*</a:t>
            </a:r>
            <a:r>
              <a:rPr kumimoji="0"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半導體製程技術導論 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[3]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kumimoji="0" lang="zh-TW" altLang="en-US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*太陽能電池 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[3]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*</a:t>
            </a:r>
            <a:r>
              <a:rPr kumimoji="0" lang="zh-TW" altLang="en-US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書報</a:t>
            </a:r>
            <a:r>
              <a:rPr kumimoji="0"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討論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(I)(II) [2]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kumimoji="0" lang="en-US" altLang="zh-TW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*</a:t>
            </a:r>
            <a:r>
              <a:rPr kumimoji="0" lang="zh-TW" altLang="en-US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*專題</a:t>
            </a:r>
            <a:r>
              <a:rPr kumimoji="0"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研究</a:t>
            </a:r>
            <a:r>
              <a:rPr kumimoji="0"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(III)(IV) [2]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*</a:t>
            </a:r>
            <a:r>
              <a:rPr lang="zh-TW" altLang="en-US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*專業</a:t>
            </a:r>
            <a:r>
              <a:rPr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校外實習 </a:t>
            </a:r>
            <a:r>
              <a:rPr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[9</a:t>
            </a:r>
            <a:r>
              <a:rPr lang="en-US" altLang="zh-TW" sz="1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kumimoji="0" lang="en-US" altLang="zh-TW" sz="13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kumimoji="0" lang="en-US" altLang="zh-TW" sz="13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kumimoji="0" lang="zh-TW" altLang="en-US" sz="13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6" name="矩形 77">
            <a:extLst>
              <a:ext uri="{FF2B5EF4-FFF2-40B4-BE49-F238E27FC236}">
                <a16:creationId xmlns:a16="http://schemas.microsoft.com/office/drawing/2014/main" id="{BCF4C251-1465-4C02-8080-C512D1576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4575" y="1047115"/>
            <a:ext cx="1635358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kumimoji="0" lang="zh-TW" altLang="en-US" sz="1300" kern="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光電科學技術學</a:t>
            </a:r>
            <a:r>
              <a:rPr kumimoji="0" lang="zh-TW" altLang="zh-TW" sz="1300" kern="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程</a:t>
            </a:r>
            <a:r>
              <a:rPr kumimoji="0" lang="zh-TW" altLang="en-US" sz="1300" kern="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endParaRPr kumimoji="0" lang="en-US" altLang="zh-TW" sz="1300" kern="0" dirty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defRPr/>
            </a:pPr>
            <a:r>
              <a:rPr kumimoji="0" lang="zh-TW" altLang="en-US" sz="1300" kern="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光電科學實務學程</a:t>
            </a:r>
            <a:endParaRPr kumimoji="0" lang="en-US" altLang="zh-TW" sz="1300" kern="0" dirty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kumimoji="0" lang="en-US" altLang="zh-TW" sz="1300" b="1" kern="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(21 </a:t>
            </a:r>
            <a:r>
              <a:rPr kumimoji="0" lang="zh-TW" altLang="zh-TW" sz="1300" kern="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學分</a:t>
            </a:r>
            <a:r>
              <a:rPr kumimoji="0" lang="en-US" altLang="zh-TW" sz="1300" b="1" kern="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kumimoji="0" lang="zh-TW" altLang="en-US" sz="1300" kern="0" dirty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7" name="矩形 77">
            <a:extLst>
              <a:ext uri="{FF2B5EF4-FFF2-40B4-BE49-F238E27FC236}">
                <a16:creationId xmlns:a16="http://schemas.microsoft.com/office/drawing/2014/main" id="{3104999B-6E57-4224-9B6F-2AB8EB6AD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152" y="1063203"/>
            <a:ext cx="1743075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kumimoji="0" lang="zh-TW" altLang="en-US" sz="1300" kern="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半導體電子技術學</a:t>
            </a:r>
            <a:r>
              <a:rPr kumimoji="0" lang="zh-TW" altLang="zh-TW" sz="1300" kern="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程</a:t>
            </a:r>
            <a:r>
              <a:rPr kumimoji="0" lang="zh-TW" altLang="en-US" sz="1300" kern="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endParaRPr kumimoji="0" lang="en-US" altLang="zh-TW" sz="1300" kern="0" dirty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defRPr/>
            </a:pPr>
            <a:r>
              <a:rPr kumimoji="0" lang="zh-TW" altLang="en-US" sz="1300" kern="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半導體電子實務學</a:t>
            </a:r>
            <a:r>
              <a:rPr kumimoji="0" lang="zh-TW" altLang="zh-TW" sz="1300" kern="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程</a:t>
            </a:r>
            <a:endParaRPr kumimoji="0" lang="en-US" altLang="zh-TW" sz="1300" b="1" kern="0" dirty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kumimoji="0" lang="en-US" altLang="zh-TW" sz="1300" b="1" kern="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(21 </a:t>
            </a:r>
            <a:r>
              <a:rPr kumimoji="0" lang="zh-TW" altLang="zh-TW" sz="1300" kern="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學分</a:t>
            </a:r>
            <a:r>
              <a:rPr kumimoji="0" lang="en-US" altLang="zh-TW" sz="1300" b="1" kern="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kumimoji="0" lang="zh-TW" altLang="en-US" sz="1300" kern="0" dirty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099" name="矩形 77">
            <a:extLst>
              <a:ext uri="{FF2B5EF4-FFF2-40B4-BE49-F238E27FC236}">
                <a16:creationId xmlns:a16="http://schemas.microsoft.com/office/drawing/2014/main" id="{B3BD88A5-5BF2-424C-A92E-AB9FEE3B5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2912" y="819150"/>
            <a:ext cx="2217288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專業選修學程 </a:t>
            </a:r>
            <a:r>
              <a:rPr kumimoji="0" lang="en-US" altLang="zh-TW" sz="13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(21</a:t>
            </a:r>
            <a:r>
              <a:rPr kumimoji="0" lang="zh-TW" altLang="zh-TW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</a:t>
            </a:r>
            <a:r>
              <a:rPr kumimoji="0" lang="en-US" altLang="zh-TW" sz="13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kumimoji="0" lang="zh-TW" altLang="en-US" sz="13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100" name="Freeform 32">
            <a:extLst>
              <a:ext uri="{FF2B5EF4-FFF2-40B4-BE49-F238E27FC236}">
                <a16:creationId xmlns:a16="http://schemas.microsoft.com/office/drawing/2014/main" id="{0989EE97-4DF5-4473-8306-A89D7AF28A7B}"/>
              </a:ext>
            </a:extLst>
          </p:cNvPr>
          <p:cNvSpPr>
            <a:spLocks/>
          </p:cNvSpPr>
          <p:nvPr/>
        </p:nvSpPr>
        <p:spPr bwMode="auto">
          <a:xfrm>
            <a:off x="3748088" y="6264858"/>
            <a:ext cx="3409949" cy="430929"/>
          </a:xfrm>
          <a:custGeom>
            <a:avLst/>
            <a:gdLst>
              <a:gd name="T0" fmla="*/ 0 w 2495"/>
              <a:gd name="T1" fmla="*/ 2147483646 h 3028"/>
              <a:gd name="T2" fmla="*/ 2147483646 w 2495"/>
              <a:gd name="T3" fmla="*/ 2147483646 h 3028"/>
              <a:gd name="T4" fmla="*/ 2147483646 w 2495"/>
              <a:gd name="T5" fmla="*/ 0 h 3028"/>
              <a:gd name="T6" fmla="*/ 0 w 2495"/>
              <a:gd name="T7" fmla="*/ 0 h 3028"/>
              <a:gd name="T8" fmla="*/ 0 w 2495"/>
              <a:gd name="T9" fmla="*/ 2147483646 h 30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95"/>
              <a:gd name="T16" fmla="*/ 0 h 3028"/>
              <a:gd name="T17" fmla="*/ 2495 w 2495"/>
              <a:gd name="T18" fmla="*/ 3028 h 30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95" h="3028">
                <a:moveTo>
                  <a:pt x="0" y="3028"/>
                </a:moveTo>
                <a:lnTo>
                  <a:pt x="2495" y="3028"/>
                </a:lnTo>
                <a:lnTo>
                  <a:pt x="2495" y="0"/>
                </a:lnTo>
                <a:lnTo>
                  <a:pt x="0" y="0"/>
                </a:lnTo>
                <a:lnTo>
                  <a:pt x="0" y="3028"/>
                </a:lnTo>
              </a:path>
            </a:pathLst>
          </a:custGeom>
          <a:solidFill>
            <a:srgbClr val="CECEEE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01" name="Freeform 18">
            <a:extLst>
              <a:ext uri="{FF2B5EF4-FFF2-40B4-BE49-F238E27FC236}">
                <a16:creationId xmlns:a16="http://schemas.microsoft.com/office/drawing/2014/main" id="{74339A12-77D2-4B9C-8C11-02F07BA04D95}"/>
              </a:ext>
            </a:extLst>
          </p:cNvPr>
          <p:cNvSpPr>
            <a:spLocks/>
          </p:cNvSpPr>
          <p:nvPr/>
        </p:nvSpPr>
        <p:spPr bwMode="auto">
          <a:xfrm>
            <a:off x="5408399" y="6309494"/>
            <a:ext cx="1674812" cy="342674"/>
          </a:xfrm>
          <a:custGeom>
            <a:avLst/>
            <a:gdLst>
              <a:gd name="T0" fmla="*/ 2147483646 w 2283"/>
              <a:gd name="T1" fmla="*/ 0 h 2000"/>
              <a:gd name="T2" fmla="*/ 2147483646 w 2283"/>
              <a:gd name="T3" fmla="*/ 0 h 2000"/>
              <a:gd name="T4" fmla="*/ 2147483646 w 2283"/>
              <a:gd name="T5" fmla="*/ 2147483646 h 2000"/>
              <a:gd name="T6" fmla="*/ 2147483646 w 2283"/>
              <a:gd name="T7" fmla="*/ 2147483646 h 2000"/>
              <a:gd name="T8" fmla="*/ 2147483646 w 2283"/>
              <a:gd name="T9" fmla="*/ 2147483646 h 2000"/>
              <a:gd name="T10" fmla="*/ 2147483646 w 2283"/>
              <a:gd name="T11" fmla="*/ 2147483646 h 2000"/>
              <a:gd name="T12" fmla="*/ 2147483646 w 2283"/>
              <a:gd name="T13" fmla="*/ 2147483646 h 2000"/>
              <a:gd name="T14" fmla="*/ 2147483646 w 2283"/>
              <a:gd name="T15" fmla="*/ 2147483646 h 2000"/>
              <a:gd name="T16" fmla="*/ 0 w 2283"/>
              <a:gd name="T17" fmla="*/ 2147483646 h 2000"/>
              <a:gd name="T18" fmla="*/ 0 w 2283"/>
              <a:gd name="T19" fmla="*/ 2147483646 h 2000"/>
              <a:gd name="T20" fmla="*/ 0 w 2283"/>
              <a:gd name="T21" fmla="*/ 2147483646 h 2000"/>
              <a:gd name="T22" fmla="*/ 2147483646 w 2283"/>
              <a:gd name="T23" fmla="*/ 2147483646 h 2000"/>
              <a:gd name="T24" fmla="*/ 2147483646 w 2283"/>
              <a:gd name="T25" fmla="*/ 2147483646 h 2000"/>
              <a:gd name="T26" fmla="*/ 2147483646 w 2283"/>
              <a:gd name="T27" fmla="*/ 2147483646 h 2000"/>
              <a:gd name="T28" fmla="*/ 2147483646 w 2283"/>
              <a:gd name="T29" fmla="*/ 2147483646 h 2000"/>
              <a:gd name="T30" fmla="*/ 2147483646 w 2283"/>
              <a:gd name="T31" fmla="*/ 2147483646 h 2000"/>
              <a:gd name="T32" fmla="*/ 2147483646 w 2283"/>
              <a:gd name="T33" fmla="*/ 2147483646 h 2000"/>
              <a:gd name="T34" fmla="*/ 2147483646 w 2283"/>
              <a:gd name="T35" fmla="*/ 2147483646 h 2000"/>
              <a:gd name="T36" fmla="*/ 2147483646 w 2283"/>
              <a:gd name="T37" fmla="*/ 2147483646 h 2000"/>
              <a:gd name="T38" fmla="*/ 2147483646 w 2283"/>
              <a:gd name="T39" fmla="*/ 2147483646 h 2000"/>
              <a:gd name="T40" fmla="*/ 2147483646 w 2283"/>
              <a:gd name="T41" fmla="*/ 2147483646 h 2000"/>
              <a:gd name="T42" fmla="*/ 2147483646 w 2283"/>
              <a:gd name="T43" fmla="*/ 2147483646 h 2000"/>
              <a:gd name="T44" fmla="*/ 2147483646 w 2283"/>
              <a:gd name="T45" fmla="*/ 2147483646 h 2000"/>
              <a:gd name="T46" fmla="*/ 2147483646 w 2283"/>
              <a:gd name="T47" fmla="*/ 2147483646 h 2000"/>
              <a:gd name="T48" fmla="*/ 2147483646 w 2283"/>
              <a:gd name="T49" fmla="*/ 2147483646 h 2000"/>
              <a:gd name="T50" fmla="*/ 2147483646 w 2283"/>
              <a:gd name="T51" fmla="*/ 2147483646 h 2000"/>
              <a:gd name="T52" fmla="*/ 2147483646 w 2283"/>
              <a:gd name="T53" fmla="*/ 2147483646 h 2000"/>
              <a:gd name="T54" fmla="*/ 2147483646 w 2283"/>
              <a:gd name="T55" fmla="*/ 2147483646 h 2000"/>
              <a:gd name="T56" fmla="*/ 2147483646 w 2283"/>
              <a:gd name="T57" fmla="*/ 2147483646 h 2000"/>
              <a:gd name="T58" fmla="*/ 2147483646 w 2283"/>
              <a:gd name="T59" fmla="*/ 2147483646 h 2000"/>
              <a:gd name="T60" fmla="*/ 2147483646 w 2283"/>
              <a:gd name="T61" fmla="*/ 2147483646 h 2000"/>
              <a:gd name="T62" fmla="*/ 2147483646 w 2283"/>
              <a:gd name="T63" fmla="*/ 2147483646 h 2000"/>
              <a:gd name="T64" fmla="*/ 2147483646 w 2283"/>
              <a:gd name="T65" fmla="*/ 2147483646 h 2000"/>
              <a:gd name="T66" fmla="*/ 2147483646 w 2283"/>
              <a:gd name="T67" fmla="*/ 0 h 200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283"/>
              <a:gd name="T103" fmla="*/ 0 h 2000"/>
              <a:gd name="T104" fmla="*/ 2283 w 2283"/>
              <a:gd name="T105" fmla="*/ 2000 h 200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283" h="2000">
                <a:moveTo>
                  <a:pt x="1949" y="0"/>
                </a:moveTo>
                <a:lnTo>
                  <a:pt x="333" y="0"/>
                </a:lnTo>
                <a:lnTo>
                  <a:pt x="306" y="2"/>
                </a:lnTo>
                <a:lnTo>
                  <a:pt x="228" y="17"/>
                </a:lnTo>
                <a:lnTo>
                  <a:pt x="158" y="50"/>
                </a:lnTo>
                <a:lnTo>
                  <a:pt x="98" y="98"/>
                </a:lnTo>
                <a:lnTo>
                  <a:pt x="50" y="158"/>
                </a:lnTo>
                <a:lnTo>
                  <a:pt x="17" y="228"/>
                </a:lnTo>
                <a:lnTo>
                  <a:pt x="1" y="306"/>
                </a:lnTo>
                <a:lnTo>
                  <a:pt x="0" y="334"/>
                </a:lnTo>
                <a:lnTo>
                  <a:pt x="0" y="1667"/>
                </a:lnTo>
                <a:lnTo>
                  <a:pt x="10" y="1747"/>
                </a:lnTo>
                <a:lnTo>
                  <a:pt x="37" y="1820"/>
                </a:lnTo>
                <a:lnTo>
                  <a:pt x="80" y="1884"/>
                </a:lnTo>
                <a:lnTo>
                  <a:pt x="136" y="1936"/>
                </a:lnTo>
                <a:lnTo>
                  <a:pt x="204" y="1974"/>
                </a:lnTo>
                <a:lnTo>
                  <a:pt x="279" y="1996"/>
                </a:lnTo>
                <a:lnTo>
                  <a:pt x="333" y="2000"/>
                </a:lnTo>
                <a:lnTo>
                  <a:pt x="1949" y="2000"/>
                </a:lnTo>
                <a:lnTo>
                  <a:pt x="2029" y="1991"/>
                </a:lnTo>
                <a:lnTo>
                  <a:pt x="2102" y="1963"/>
                </a:lnTo>
                <a:lnTo>
                  <a:pt x="2166" y="1920"/>
                </a:lnTo>
                <a:lnTo>
                  <a:pt x="2218" y="1864"/>
                </a:lnTo>
                <a:lnTo>
                  <a:pt x="2256" y="1797"/>
                </a:lnTo>
                <a:lnTo>
                  <a:pt x="2278" y="1721"/>
                </a:lnTo>
                <a:lnTo>
                  <a:pt x="2283" y="1667"/>
                </a:lnTo>
                <a:lnTo>
                  <a:pt x="2283" y="334"/>
                </a:lnTo>
                <a:lnTo>
                  <a:pt x="2273" y="254"/>
                </a:lnTo>
                <a:lnTo>
                  <a:pt x="2245" y="181"/>
                </a:lnTo>
                <a:lnTo>
                  <a:pt x="2202" y="117"/>
                </a:lnTo>
                <a:lnTo>
                  <a:pt x="2146" y="65"/>
                </a:lnTo>
                <a:lnTo>
                  <a:pt x="2079" y="27"/>
                </a:lnTo>
                <a:lnTo>
                  <a:pt x="2003" y="5"/>
                </a:lnTo>
                <a:lnTo>
                  <a:pt x="1949" y="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zh-TW" altLang="en-US" sz="13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本系或外系課程皆可</a:t>
            </a:r>
            <a:endParaRPr kumimoji="0" lang="zh-TW" altLang="en-US" sz="1300" dirty="0">
              <a:solidFill>
                <a:srgbClr val="FF0000"/>
              </a:solidFill>
            </a:endParaRPr>
          </a:p>
        </p:txBody>
      </p:sp>
      <p:sp>
        <p:nvSpPr>
          <p:cNvPr id="3102" name="矩形 1">
            <a:extLst>
              <a:ext uri="{FF2B5EF4-FFF2-40B4-BE49-F238E27FC236}">
                <a16:creationId xmlns:a16="http://schemas.microsoft.com/office/drawing/2014/main" id="{B02EDE7D-71BC-4D8F-8A21-F593125F8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6355" y="6309494"/>
            <a:ext cx="1547218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自由選修</a:t>
            </a:r>
            <a:r>
              <a:rPr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3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(15</a:t>
            </a:r>
            <a:r>
              <a:rPr lang="zh-TW" altLang="en-US" sz="1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</a:t>
            </a:r>
            <a:r>
              <a:rPr lang="en-US" altLang="zh-TW" sz="13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sz="13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</TotalTime>
  <Words>937</Words>
  <Application>Microsoft Office PowerPoint</Application>
  <PresentationFormat>如螢幕大小 (4:3)</PresentationFormat>
  <Paragraphs>119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149</cp:revision>
  <cp:lastPrinted>2018-04-18T01:31:35Z</cp:lastPrinted>
  <dcterms:created xsi:type="dcterms:W3CDTF">2014-10-24T02:07:55Z</dcterms:created>
  <dcterms:modified xsi:type="dcterms:W3CDTF">2021-12-08T03:44:00Z</dcterms:modified>
</cp:coreProperties>
</file>