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8" r:id="rId1"/>
  </p:sldMasterIdLst>
  <p:notesMasterIdLst>
    <p:notesMasterId r:id="rId27"/>
  </p:notesMasterIdLst>
  <p:handoutMasterIdLst>
    <p:handoutMasterId r:id="rId28"/>
  </p:handoutMasterIdLst>
  <p:sldIdLst>
    <p:sldId id="256" r:id="rId2"/>
    <p:sldId id="272" r:id="rId3"/>
    <p:sldId id="273" r:id="rId4"/>
    <p:sldId id="292" r:id="rId5"/>
    <p:sldId id="283" r:id="rId6"/>
    <p:sldId id="298" r:id="rId7"/>
    <p:sldId id="289" r:id="rId8"/>
    <p:sldId id="291" r:id="rId9"/>
    <p:sldId id="275" r:id="rId10"/>
    <p:sldId id="286" r:id="rId11"/>
    <p:sldId id="303" r:id="rId12"/>
    <p:sldId id="293" r:id="rId13"/>
    <p:sldId id="295" r:id="rId14"/>
    <p:sldId id="296" r:id="rId15"/>
    <p:sldId id="294" r:id="rId16"/>
    <p:sldId id="276" r:id="rId17"/>
    <p:sldId id="301" r:id="rId18"/>
    <p:sldId id="277" r:id="rId19"/>
    <p:sldId id="297" r:id="rId20"/>
    <p:sldId id="300" r:id="rId21"/>
    <p:sldId id="288" r:id="rId22"/>
    <p:sldId id="278" r:id="rId23"/>
    <p:sldId id="281" r:id="rId24"/>
    <p:sldId id="299" r:id="rId25"/>
    <p:sldId id="271" r:id="rId26"/>
  </p:sldIdLst>
  <p:sldSz cx="12192000" cy="6858000"/>
  <p:notesSz cx="6807200" cy="9939338"/>
  <p:defaultTextStyle>
    <a:defPPr>
      <a:defRPr lang="en-US"/>
    </a:defPPr>
    <a:lvl1pPr algn="l" defTabSz="457200"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defTabSz="457200"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defTabSz="457200"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defTabSz="457200"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defTabSz="457200"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FFCCCC"/>
    <a:srgbClr val="9999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9" autoAdjust="0"/>
    <p:restoredTop sz="83251" autoAdjust="0"/>
  </p:normalViewPr>
  <p:slideViewPr>
    <p:cSldViewPr snapToGrid="0">
      <p:cViewPr varScale="1">
        <p:scale>
          <a:sx n="73" d="100"/>
          <a:sy n="73" d="100"/>
        </p:scale>
        <p:origin x="845" y="58"/>
      </p:cViewPr>
      <p:guideLst>
        <p:guide orient="horz" pos="2160"/>
        <p:guide pos="3840"/>
      </p:guideLst>
    </p:cSldViewPr>
  </p:slideViewPr>
  <p:notesTextViewPr>
    <p:cViewPr>
      <p:scale>
        <a:sx n="1" d="1"/>
        <a:sy n="1" d="1"/>
      </p:scale>
      <p:origin x="0" y="0"/>
    </p:cViewPr>
  </p:notesTextViewPr>
  <p:notesViewPr>
    <p:cSldViewPr snapToGrid="0">
      <p:cViewPr varScale="1">
        <p:scale>
          <a:sx n="50" d="100"/>
          <a:sy n="50" d="100"/>
        </p:scale>
        <p:origin x="-2194" y="-67"/>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_rels/data2.xml.rels><?xml version="1.0" encoding="UTF-8" standalone="yes"?>
<Relationships xmlns="http://schemas.openxmlformats.org/package/2006/relationships"><Relationship Id="rId2" Type="http://schemas.openxmlformats.org/officeDocument/2006/relationships/hyperlink" Target="C-1-03&#22283;&#31435;&#22025;&#32681;&#22823;&#23416;&#25945;&#24107;&#12304;&#20316;&#21697;&#21450;&#25104;&#23601;&#35657;&#26126;&#12305;&#36865;&#23529;&#25945;&#24107;&#36039;&#26684;&#23529;&#26597;&#22522;&#28310;111.docx" TargetMode="External"/><Relationship Id="rId1" Type="http://schemas.openxmlformats.org/officeDocument/2006/relationships/slide" Target="../slides/slide6.xml"/></Relationships>
</file>

<file path=ppt/diagrams/_rels/drawing2.xml.rels><?xml version="1.0" encoding="UTF-8" standalone="yes"?>
<Relationships xmlns="http://schemas.openxmlformats.org/package/2006/relationships"><Relationship Id="rId1" Type="http://schemas.openxmlformats.org/officeDocument/2006/relationships/hyperlink" Target="C-1-03&#22283;&#31435;&#22025;&#32681;&#22823;&#23416;&#25945;&#24107;&#12304;&#20316;&#21697;&#21450;&#25104;&#23601;&#35657;&#26126;&#12305;&#36865;&#23529;&#25945;&#24107;&#36039;&#26684;&#23529;&#26597;&#22522;&#28310;111.docx" TargetMode="Externa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F3D17A-65D0-48E7-98AD-C2D3558FD3FF}" type="doc">
      <dgm:prSet loTypeId="urn:microsoft.com/office/officeart/2005/8/layout/lProcess3" loCatId="process" qsTypeId="urn:microsoft.com/office/officeart/2005/8/quickstyle/simple1" qsCatId="simple" csTypeId="urn:microsoft.com/office/officeart/2005/8/colors/colorful3" csCatId="colorful" phldr="1"/>
      <dgm:spPr/>
      <dgm:t>
        <a:bodyPr/>
        <a:lstStyle/>
        <a:p>
          <a:endParaRPr lang="zh-TW" altLang="en-US"/>
        </a:p>
      </dgm:t>
    </dgm:pt>
    <dgm:pt modelId="{ECDAAB5F-3F67-4CE9-8728-9B75BCB57B3B}">
      <dgm:prSet custT="1"/>
      <dgm:spPr>
        <a:solidFill>
          <a:schemeClr val="accent5">
            <a:lumMod val="60000"/>
            <a:lumOff val="40000"/>
          </a:schemeClr>
        </a:solidFill>
      </dgm:spPr>
      <dgm:t>
        <a:bodyPr/>
        <a:lstStyle/>
        <a:p>
          <a:pPr rtl="0"/>
          <a:r>
            <a:rPr lang="en-US" sz="2800" b="1" dirty="0">
              <a:solidFill>
                <a:schemeClr val="tx1"/>
              </a:solidFill>
              <a:latin typeface="標楷體" panose="03000509000000000000" pitchFamily="65" charset="-120"/>
              <a:ea typeface="標楷體" panose="03000509000000000000" pitchFamily="65" charset="-120"/>
            </a:rPr>
            <a:t>1.</a:t>
          </a:r>
          <a:r>
            <a:rPr lang="zh-TW" sz="2800" b="1" dirty="0">
              <a:solidFill>
                <a:schemeClr val="tx1"/>
              </a:solidFill>
              <a:latin typeface="標楷體" panose="03000509000000000000" pitchFamily="65" charset="-120"/>
              <a:ea typeface="標楷體" panose="03000509000000000000" pitchFamily="65" charset="-120"/>
            </a:rPr>
            <a:t>強化多元升等</a:t>
          </a:r>
          <a:endParaRPr lang="zh-TW" sz="2800" dirty="0">
            <a:solidFill>
              <a:schemeClr val="tx1"/>
            </a:solidFill>
            <a:latin typeface="標楷體" panose="03000509000000000000" pitchFamily="65" charset="-120"/>
            <a:ea typeface="標楷體" panose="03000509000000000000" pitchFamily="65" charset="-120"/>
          </a:endParaRPr>
        </a:p>
      </dgm:t>
    </dgm:pt>
    <dgm:pt modelId="{22938781-F638-4818-A199-8AE51F7ABCE3}" type="parTrans" cxnId="{538F2F74-4A80-404D-B012-FE06C9C1943A}">
      <dgm:prSet/>
      <dgm:spPr/>
      <dgm:t>
        <a:bodyPr/>
        <a:lstStyle/>
        <a:p>
          <a:endParaRPr lang="zh-TW" altLang="en-US"/>
        </a:p>
      </dgm:t>
    </dgm:pt>
    <dgm:pt modelId="{AF596523-53C6-4BE5-90FF-C3C6A238C9C7}" type="sibTrans" cxnId="{538F2F74-4A80-404D-B012-FE06C9C1943A}">
      <dgm:prSet/>
      <dgm:spPr/>
      <dgm:t>
        <a:bodyPr/>
        <a:lstStyle/>
        <a:p>
          <a:endParaRPr lang="zh-TW" altLang="en-US"/>
        </a:p>
      </dgm:t>
    </dgm:pt>
    <dgm:pt modelId="{5A3B51CE-85E0-4EE3-B7C5-AD65E7226B02}">
      <dgm:prSet custT="1"/>
      <dgm:spPr/>
      <dgm:t>
        <a:bodyPr/>
        <a:lstStyle/>
        <a:p>
          <a:pPr rtl="0"/>
          <a:r>
            <a:rPr lang="en-US" altLang="zh-TW" sz="2800" b="1" dirty="0" smtClean="0">
              <a:solidFill>
                <a:schemeClr val="tx1"/>
              </a:solidFill>
              <a:latin typeface="標楷體" panose="03000509000000000000" pitchFamily="65" charset="-120"/>
              <a:ea typeface="標楷體" panose="03000509000000000000" pitchFamily="65" charset="-120"/>
            </a:rPr>
            <a:t>4.</a:t>
          </a:r>
          <a:r>
            <a:rPr lang="zh-TW" altLang="en-US" sz="2800" b="1" dirty="0" smtClean="0">
              <a:solidFill>
                <a:schemeClr val="tx1"/>
              </a:solidFill>
              <a:latin typeface="標楷體" panose="03000509000000000000" pitchFamily="65" charset="-120"/>
              <a:ea typeface="標楷體" panose="03000509000000000000" pitchFamily="65" charset="-120"/>
            </a:rPr>
            <a:t>強化審查程序公平公正</a:t>
          </a:r>
          <a:endParaRPr lang="zh-TW" sz="2800" b="1" dirty="0">
            <a:solidFill>
              <a:schemeClr val="tx1"/>
            </a:solidFill>
            <a:latin typeface="標楷體" panose="03000509000000000000" pitchFamily="65" charset="-120"/>
            <a:ea typeface="標楷體" panose="03000509000000000000" pitchFamily="65" charset="-120"/>
          </a:endParaRPr>
        </a:p>
      </dgm:t>
    </dgm:pt>
    <dgm:pt modelId="{27956A0D-DB49-4F2A-8829-03707B9235F7}" type="parTrans" cxnId="{E42A1FFC-212E-4DD1-946A-6A550FC329C0}">
      <dgm:prSet/>
      <dgm:spPr/>
      <dgm:t>
        <a:bodyPr/>
        <a:lstStyle/>
        <a:p>
          <a:endParaRPr lang="zh-TW" altLang="en-US"/>
        </a:p>
      </dgm:t>
    </dgm:pt>
    <dgm:pt modelId="{089F7E93-B9FC-4446-941C-222C3ADB4711}" type="sibTrans" cxnId="{E42A1FFC-212E-4DD1-946A-6A550FC329C0}">
      <dgm:prSet/>
      <dgm:spPr/>
      <dgm:t>
        <a:bodyPr/>
        <a:lstStyle/>
        <a:p>
          <a:endParaRPr lang="zh-TW" altLang="en-US"/>
        </a:p>
      </dgm:t>
    </dgm:pt>
    <dgm:pt modelId="{27479959-2BDA-43AD-9D12-83C10580D06D}">
      <dgm:prSet custT="1"/>
      <dgm:spPr/>
      <dgm:t>
        <a:bodyPr/>
        <a:lstStyle/>
        <a:p>
          <a:pPr rtl="0"/>
          <a:r>
            <a:rPr lang="en-US" altLang="zh-TW" sz="2800" b="1" dirty="0" smtClean="0">
              <a:solidFill>
                <a:schemeClr val="tx1"/>
              </a:solidFill>
              <a:latin typeface="標楷體" panose="03000509000000000000" pitchFamily="65" charset="-120"/>
              <a:ea typeface="標楷體" panose="03000509000000000000" pitchFamily="65" charset="-120"/>
            </a:rPr>
            <a:t>5.</a:t>
          </a:r>
          <a:r>
            <a:rPr lang="zh-TW" altLang="en-US" sz="2800" b="1" dirty="0" smtClean="0">
              <a:solidFill>
                <a:schemeClr val="tx1"/>
              </a:solidFill>
              <a:latin typeface="標楷體" panose="03000509000000000000" pitchFamily="65" charset="-120"/>
              <a:ea typeface="標楷體" panose="03000509000000000000" pitchFamily="65" charset="-120"/>
            </a:rPr>
            <a:t>鬆綁送審規定</a:t>
          </a:r>
          <a:endParaRPr lang="zh-TW" sz="2800" b="1" dirty="0">
            <a:solidFill>
              <a:schemeClr val="tx1"/>
            </a:solidFill>
            <a:latin typeface="標楷體" panose="03000509000000000000" pitchFamily="65" charset="-120"/>
            <a:ea typeface="標楷體" panose="03000509000000000000" pitchFamily="65" charset="-120"/>
          </a:endParaRPr>
        </a:p>
      </dgm:t>
    </dgm:pt>
    <dgm:pt modelId="{ED9E58F6-9C17-43BC-9E96-D80E1E7DC684}" type="parTrans" cxnId="{BD6570F6-4187-4BB1-B460-955E676E05F1}">
      <dgm:prSet/>
      <dgm:spPr/>
      <dgm:t>
        <a:bodyPr/>
        <a:lstStyle/>
        <a:p>
          <a:endParaRPr lang="zh-TW" altLang="en-US"/>
        </a:p>
      </dgm:t>
    </dgm:pt>
    <dgm:pt modelId="{71E04F6F-F13B-4184-B685-26D847B42897}" type="sibTrans" cxnId="{BD6570F6-4187-4BB1-B460-955E676E05F1}">
      <dgm:prSet/>
      <dgm:spPr/>
      <dgm:t>
        <a:bodyPr/>
        <a:lstStyle/>
        <a:p>
          <a:endParaRPr lang="zh-TW" altLang="en-US"/>
        </a:p>
      </dgm:t>
    </dgm:pt>
    <dgm:pt modelId="{422457E0-5321-442C-A706-1C3B34571CF7}">
      <dgm:prSet custT="1"/>
      <dgm:spPr/>
      <dgm:t>
        <a:bodyPr/>
        <a:lstStyle/>
        <a:p>
          <a:pPr rtl="0"/>
          <a:r>
            <a:rPr lang="en-US" altLang="zh-TW" sz="2800" b="1" dirty="0" smtClean="0">
              <a:solidFill>
                <a:schemeClr val="tx1"/>
              </a:solidFill>
              <a:latin typeface="標楷體" panose="03000509000000000000" pitchFamily="65" charset="-120"/>
              <a:ea typeface="標楷體" panose="03000509000000000000" pitchFamily="65" charset="-120"/>
            </a:rPr>
            <a:t>2.</a:t>
          </a:r>
          <a:r>
            <a:rPr lang="zh-TW" altLang="en-US" sz="2800" b="1" dirty="0" smtClean="0">
              <a:solidFill>
                <a:schemeClr val="tx1"/>
              </a:solidFill>
              <a:latin typeface="標楷體" panose="03000509000000000000" pitchFamily="65" charset="-120"/>
              <a:ea typeface="標楷體" panose="03000509000000000000" pitchFamily="65" charset="-120"/>
            </a:rPr>
            <a:t>提升教師權益</a:t>
          </a:r>
          <a:endParaRPr lang="zh-TW" sz="2800" b="1" dirty="0">
            <a:solidFill>
              <a:schemeClr val="tx1"/>
            </a:solidFill>
            <a:latin typeface="標楷體" panose="03000509000000000000" pitchFamily="65" charset="-120"/>
            <a:ea typeface="標楷體" panose="03000509000000000000" pitchFamily="65" charset="-120"/>
          </a:endParaRPr>
        </a:p>
      </dgm:t>
    </dgm:pt>
    <dgm:pt modelId="{4E9C24AA-81C2-4785-B059-5FD3EEE14C18}" type="parTrans" cxnId="{A8172DC2-D5EF-4B18-9D53-8C832B974663}">
      <dgm:prSet/>
      <dgm:spPr/>
      <dgm:t>
        <a:bodyPr/>
        <a:lstStyle/>
        <a:p>
          <a:endParaRPr lang="zh-TW" altLang="en-US"/>
        </a:p>
      </dgm:t>
    </dgm:pt>
    <dgm:pt modelId="{C8AB17CA-8B09-492F-BB7D-72ED18ED11E1}" type="sibTrans" cxnId="{A8172DC2-D5EF-4B18-9D53-8C832B974663}">
      <dgm:prSet/>
      <dgm:spPr/>
      <dgm:t>
        <a:bodyPr/>
        <a:lstStyle/>
        <a:p>
          <a:endParaRPr lang="zh-TW" altLang="en-US"/>
        </a:p>
      </dgm:t>
    </dgm:pt>
    <dgm:pt modelId="{C25541E0-A8DF-4B5D-9D85-071FBC2FB486}">
      <dgm:prSet custT="1"/>
      <dgm:spPr/>
      <dgm:t>
        <a:bodyPr/>
        <a:lstStyle/>
        <a:p>
          <a:pPr rtl="0"/>
          <a:r>
            <a:rPr lang="en-US" altLang="zh-TW" sz="2800" b="1" dirty="0" smtClean="0">
              <a:solidFill>
                <a:schemeClr val="tx1"/>
              </a:solidFill>
              <a:latin typeface="標楷體" panose="03000509000000000000" pitchFamily="65" charset="-120"/>
              <a:ea typeface="標楷體" panose="03000509000000000000" pitchFamily="65" charset="-120"/>
            </a:rPr>
            <a:t>3.</a:t>
          </a:r>
          <a:r>
            <a:rPr lang="zh-TW" altLang="zh-TW" sz="2800" b="1" dirty="0" smtClean="0">
              <a:solidFill>
                <a:schemeClr val="tx1"/>
              </a:solidFill>
              <a:latin typeface="標楷體" panose="03000509000000000000" pitchFamily="65" charset="-120"/>
              <a:ea typeface="標楷體" panose="03000509000000000000" pitchFamily="65" charset="-120"/>
            </a:rPr>
            <a:t>升等評審</a:t>
          </a:r>
          <a:endParaRPr lang="zh-TW" sz="2800" b="1" dirty="0">
            <a:solidFill>
              <a:schemeClr val="tx1"/>
            </a:solidFill>
            <a:latin typeface="標楷體" panose="03000509000000000000" pitchFamily="65" charset="-120"/>
            <a:ea typeface="標楷體" panose="03000509000000000000" pitchFamily="65" charset="-120"/>
          </a:endParaRPr>
        </a:p>
      </dgm:t>
    </dgm:pt>
    <dgm:pt modelId="{DE1BC35C-DA7C-4679-B570-6F10E79D9150}" type="sibTrans" cxnId="{05252D6C-26EE-43B7-8472-FEA8C787552D}">
      <dgm:prSet/>
      <dgm:spPr/>
      <dgm:t>
        <a:bodyPr/>
        <a:lstStyle/>
        <a:p>
          <a:endParaRPr lang="zh-TW" altLang="en-US"/>
        </a:p>
      </dgm:t>
    </dgm:pt>
    <dgm:pt modelId="{7F366100-797C-4546-8595-1B3524346389}" type="parTrans" cxnId="{05252D6C-26EE-43B7-8472-FEA8C787552D}">
      <dgm:prSet/>
      <dgm:spPr/>
      <dgm:t>
        <a:bodyPr/>
        <a:lstStyle/>
        <a:p>
          <a:endParaRPr lang="zh-TW" altLang="en-US"/>
        </a:p>
      </dgm:t>
    </dgm:pt>
    <dgm:pt modelId="{3FDDE35F-909B-41A7-A69C-B53187F2BDE4}" type="pres">
      <dgm:prSet presAssocID="{79F3D17A-65D0-48E7-98AD-C2D3558FD3FF}" presName="Name0" presStyleCnt="0">
        <dgm:presLayoutVars>
          <dgm:chPref val="3"/>
          <dgm:dir/>
          <dgm:animLvl val="lvl"/>
          <dgm:resizeHandles/>
        </dgm:presLayoutVars>
      </dgm:prSet>
      <dgm:spPr/>
      <dgm:t>
        <a:bodyPr/>
        <a:lstStyle/>
        <a:p>
          <a:endParaRPr lang="zh-TW" altLang="en-US"/>
        </a:p>
      </dgm:t>
    </dgm:pt>
    <dgm:pt modelId="{8983DFCC-79C3-4692-B725-5184586B4E4D}" type="pres">
      <dgm:prSet presAssocID="{ECDAAB5F-3F67-4CE9-8728-9B75BCB57B3B}" presName="horFlow" presStyleCnt="0"/>
      <dgm:spPr/>
      <dgm:t>
        <a:bodyPr/>
        <a:lstStyle/>
        <a:p>
          <a:endParaRPr lang="zh-TW" altLang="en-US"/>
        </a:p>
      </dgm:t>
    </dgm:pt>
    <dgm:pt modelId="{6B6C53F5-D997-4084-93F2-F3B93B120CAA}" type="pres">
      <dgm:prSet presAssocID="{ECDAAB5F-3F67-4CE9-8728-9B75BCB57B3B}" presName="bigChev" presStyleLbl="node1" presStyleIdx="0" presStyleCnt="5" custScaleX="216363" custScaleY="90461" custLinFactNeighborX="-907" custLinFactNeighborY="9067"/>
      <dgm:spPr/>
      <dgm:t>
        <a:bodyPr/>
        <a:lstStyle/>
        <a:p>
          <a:endParaRPr lang="zh-TW" altLang="en-US"/>
        </a:p>
      </dgm:t>
    </dgm:pt>
    <dgm:pt modelId="{EF2FDDA6-6C98-4037-B44D-DEA2B0693B07}" type="pres">
      <dgm:prSet presAssocID="{ECDAAB5F-3F67-4CE9-8728-9B75BCB57B3B}" presName="vSp" presStyleCnt="0"/>
      <dgm:spPr/>
      <dgm:t>
        <a:bodyPr/>
        <a:lstStyle/>
        <a:p>
          <a:endParaRPr lang="zh-TW" altLang="en-US"/>
        </a:p>
      </dgm:t>
    </dgm:pt>
    <dgm:pt modelId="{7FB98B0E-2A21-43CA-85EA-E81D23E9BEE5}" type="pres">
      <dgm:prSet presAssocID="{422457E0-5321-442C-A706-1C3B34571CF7}" presName="horFlow" presStyleCnt="0"/>
      <dgm:spPr/>
    </dgm:pt>
    <dgm:pt modelId="{7CB5CCF1-0F50-4028-A263-BB69B50CD9A5}" type="pres">
      <dgm:prSet presAssocID="{422457E0-5321-442C-A706-1C3B34571CF7}" presName="bigChev" presStyleLbl="node1" presStyleIdx="1" presStyleCnt="5" custScaleX="212071"/>
      <dgm:spPr/>
      <dgm:t>
        <a:bodyPr/>
        <a:lstStyle/>
        <a:p>
          <a:endParaRPr lang="zh-TW" altLang="en-US"/>
        </a:p>
      </dgm:t>
    </dgm:pt>
    <dgm:pt modelId="{FB299288-B0C5-4C0D-A193-D2DD092DB21E}" type="pres">
      <dgm:prSet presAssocID="{422457E0-5321-442C-A706-1C3B34571CF7}" presName="vSp" presStyleCnt="0"/>
      <dgm:spPr/>
    </dgm:pt>
    <dgm:pt modelId="{A64E8503-3686-4341-97C5-A8C654502A15}" type="pres">
      <dgm:prSet presAssocID="{C25541E0-A8DF-4B5D-9D85-071FBC2FB486}" presName="horFlow" presStyleCnt="0"/>
      <dgm:spPr/>
    </dgm:pt>
    <dgm:pt modelId="{B539BB1F-6EC4-4298-9009-BE51582C78FB}" type="pres">
      <dgm:prSet presAssocID="{C25541E0-A8DF-4B5D-9D85-071FBC2FB486}" presName="bigChev" presStyleLbl="node1" presStyleIdx="2" presStyleCnt="5" custScaleX="216677" custLinFactNeighborX="-99" custLinFactNeighborY="-1"/>
      <dgm:spPr/>
      <dgm:t>
        <a:bodyPr/>
        <a:lstStyle/>
        <a:p>
          <a:endParaRPr lang="zh-TW" altLang="en-US"/>
        </a:p>
      </dgm:t>
    </dgm:pt>
    <dgm:pt modelId="{59B5BCD6-3F2E-4AF9-A143-40F3D8FC3D8C}" type="pres">
      <dgm:prSet presAssocID="{C25541E0-A8DF-4B5D-9D85-071FBC2FB486}" presName="vSp" presStyleCnt="0"/>
      <dgm:spPr/>
    </dgm:pt>
    <dgm:pt modelId="{9F6D2B86-ECEB-47B2-82D2-34190AAA9C02}" type="pres">
      <dgm:prSet presAssocID="{5A3B51CE-85E0-4EE3-B7C5-AD65E7226B02}" presName="horFlow" presStyleCnt="0"/>
      <dgm:spPr/>
      <dgm:t>
        <a:bodyPr/>
        <a:lstStyle/>
        <a:p>
          <a:endParaRPr lang="zh-TW" altLang="en-US"/>
        </a:p>
      </dgm:t>
    </dgm:pt>
    <dgm:pt modelId="{678EECC3-E1B4-4C64-9D40-2A33BDB377B1}" type="pres">
      <dgm:prSet presAssocID="{5A3B51CE-85E0-4EE3-B7C5-AD65E7226B02}" presName="bigChev" presStyleLbl="node1" presStyleIdx="3" presStyleCnt="5" custScaleX="218734" custScaleY="89590" custLinFactNeighborX="2571" custLinFactNeighborY="-1072"/>
      <dgm:spPr/>
      <dgm:t>
        <a:bodyPr/>
        <a:lstStyle/>
        <a:p>
          <a:endParaRPr lang="zh-TW" altLang="en-US"/>
        </a:p>
      </dgm:t>
    </dgm:pt>
    <dgm:pt modelId="{B82CC4C7-5CF4-4218-9E72-0C9AEC888069}" type="pres">
      <dgm:prSet presAssocID="{5A3B51CE-85E0-4EE3-B7C5-AD65E7226B02}" presName="vSp" presStyleCnt="0"/>
      <dgm:spPr/>
      <dgm:t>
        <a:bodyPr/>
        <a:lstStyle/>
        <a:p>
          <a:endParaRPr lang="zh-TW" altLang="en-US"/>
        </a:p>
      </dgm:t>
    </dgm:pt>
    <dgm:pt modelId="{DBABBB5A-9AA3-405F-ADC2-B7444805C260}" type="pres">
      <dgm:prSet presAssocID="{27479959-2BDA-43AD-9D12-83C10580D06D}" presName="horFlow" presStyleCnt="0"/>
      <dgm:spPr/>
      <dgm:t>
        <a:bodyPr/>
        <a:lstStyle/>
        <a:p>
          <a:endParaRPr lang="zh-TW" altLang="en-US"/>
        </a:p>
      </dgm:t>
    </dgm:pt>
    <dgm:pt modelId="{71BD3DCA-D2CB-419A-9A90-5DCEC541F13D}" type="pres">
      <dgm:prSet presAssocID="{27479959-2BDA-43AD-9D12-83C10580D06D}" presName="bigChev" presStyleLbl="node1" presStyleIdx="4" presStyleCnt="5" custScaleX="214996" custScaleY="83802"/>
      <dgm:spPr/>
      <dgm:t>
        <a:bodyPr/>
        <a:lstStyle/>
        <a:p>
          <a:endParaRPr lang="zh-TW" altLang="en-US"/>
        </a:p>
      </dgm:t>
    </dgm:pt>
  </dgm:ptLst>
  <dgm:cxnLst>
    <dgm:cxn modelId="{A8172DC2-D5EF-4B18-9D53-8C832B974663}" srcId="{79F3D17A-65D0-48E7-98AD-C2D3558FD3FF}" destId="{422457E0-5321-442C-A706-1C3B34571CF7}" srcOrd="1" destOrd="0" parTransId="{4E9C24AA-81C2-4785-B059-5FD3EEE14C18}" sibTransId="{C8AB17CA-8B09-492F-BB7D-72ED18ED11E1}"/>
    <dgm:cxn modelId="{538F2F74-4A80-404D-B012-FE06C9C1943A}" srcId="{79F3D17A-65D0-48E7-98AD-C2D3558FD3FF}" destId="{ECDAAB5F-3F67-4CE9-8728-9B75BCB57B3B}" srcOrd="0" destOrd="0" parTransId="{22938781-F638-4818-A199-8AE51F7ABCE3}" sibTransId="{AF596523-53C6-4BE5-90FF-C3C6A238C9C7}"/>
    <dgm:cxn modelId="{6D08FDCB-5429-4A54-9EB1-1A77B73645FA}" type="presOf" srcId="{27479959-2BDA-43AD-9D12-83C10580D06D}" destId="{71BD3DCA-D2CB-419A-9A90-5DCEC541F13D}" srcOrd="0" destOrd="0" presId="urn:microsoft.com/office/officeart/2005/8/layout/lProcess3"/>
    <dgm:cxn modelId="{B582D1D1-A8B7-419A-88E6-DAC795A07ED2}" type="presOf" srcId="{5A3B51CE-85E0-4EE3-B7C5-AD65E7226B02}" destId="{678EECC3-E1B4-4C64-9D40-2A33BDB377B1}" srcOrd="0" destOrd="0" presId="urn:microsoft.com/office/officeart/2005/8/layout/lProcess3"/>
    <dgm:cxn modelId="{D10FE624-8098-4086-8F33-93E07BDBBE9A}" type="presOf" srcId="{C25541E0-A8DF-4B5D-9D85-071FBC2FB486}" destId="{B539BB1F-6EC4-4298-9009-BE51582C78FB}" srcOrd="0" destOrd="0" presId="urn:microsoft.com/office/officeart/2005/8/layout/lProcess3"/>
    <dgm:cxn modelId="{61432B41-0674-4341-8D40-704BC749B148}" type="presOf" srcId="{79F3D17A-65D0-48E7-98AD-C2D3558FD3FF}" destId="{3FDDE35F-909B-41A7-A69C-B53187F2BDE4}" srcOrd="0" destOrd="0" presId="urn:microsoft.com/office/officeart/2005/8/layout/lProcess3"/>
    <dgm:cxn modelId="{BD6570F6-4187-4BB1-B460-955E676E05F1}" srcId="{79F3D17A-65D0-48E7-98AD-C2D3558FD3FF}" destId="{27479959-2BDA-43AD-9D12-83C10580D06D}" srcOrd="4" destOrd="0" parTransId="{ED9E58F6-9C17-43BC-9E96-D80E1E7DC684}" sibTransId="{71E04F6F-F13B-4184-B685-26D847B42897}"/>
    <dgm:cxn modelId="{7234FF84-E3ED-4C37-9773-400AD2BAEB59}" type="presOf" srcId="{ECDAAB5F-3F67-4CE9-8728-9B75BCB57B3B}" destId="{6B6C53F5-D997-4084-93F2-F3B93B120CAA}" srcOrd="0" destOrd="0" presId="urn:microsoft.com/office/officeart/2005/8/layout/lProcess3"/>
    <dgm:cxn modelId="{E42A1FFC-212E-4DD1-946A-6A550FC329C0}" srcId="{79F3D17A-65D0-48E7-98AD-C2D3558FD3FF}" destId="{5A3B51CE-85E0-4EE3-B7C5-AD65E7226B02}" srcOrd="3" destOrd="0" parTransId="{27956A0D-DB49-4F2A-8829-03707B9235F7}" sibTransId="{089F7E93-B9FC-4446-941C-222C3ADB4711}"/>
    <dgm:cxn modelId="{05252D6C-26EE-43B7-8472-FEA8C787552D}" srcId="{79F3D17A-65D0-48E7-98AD-C2D3558FD3FF}" destId="{C25541E0-A8DF-4B5D-9D85-071FBC2FB486}" srcOrd="2" destOrd="0" parTransId="{7F366100-797C-4546-8595-1B3524346389}" sibTransId="{DE1BC35C-DA7C-4679-B570-6F10E79D9150}"/>
    <dgm:cxn modelId="{6EFECCE3-8AEE-4868-83DD-3050CE993A63}" type="presOf" srcId="{422457E0-5321-442C-A706-1C3B34571CF7}" destId="{7CB5CCF1-0F50-4028-A263-BB69B50CD9A5}" srcOrd="0" destOrd="0" presId="urn:microsoft.com/office/officeart/2005/8/layout/lProcess3"/>
    <dgm:cxn modelId="{0DF7F447-B001-4ABB-B532-BF956926CF01}" type="presParOf" srcId="{3FDDE35F-909B-41A7-A69C-B53187F2BDE4}" destId="{8983DFCC-79C3-4692-B725-5184586B4E4D}" srcOrd="0" destOrd="0" presId="urn:microsoft.com/office/officeart/2005/8/layout/lProcess3"/>
    <dgm:cxn modelId="{CC265EEC-E5E6-4CB3-B16C-F90C4B10B2A4}" type="presParOf" srcId="{8983DFCC-79C3-4692-B725-5184586B4E4D}" destId="{6B6C53F5-D997-4084-93F2-F3B93B120CAA}" srcOrd="0" destOrd="0" presId="urn:microsoft.com/office/officeart/2005/8/layout/lProcess3"/>
    <dgm:cxn modelId="{C859D7ED-24D4-4BE3-9811-EAD2EF7A1C5E}" type="presParOf" srcId="{3FDDE35F-909B-41A7-A69C-B53187F2BDE4}" destId="{EF2FDDA6-6C98-4037-B44D-DEA2B0693B07}" srcOrd="1" destOrd="0" presId="urn:microsoft.com/office/officeart/2005/8/layout/lProcess3"/>
    <dgm:cxn modelId="{51EBBF39-BACB-4BB4-920C-24FC9B333BAD}" type="presParOf" srcId="{3FDDE35F-909B-41A7-A69C-B53187F2BDE4}" destId="{7FB98B0E-2A21-43CA-85EA-E81D23E9BEE5}" srcOrd="2" destOrd="0" presId="urn:microsoft.com/office/officeart/2005/8/layout/lProcess3"/>
    <dgm:cxn modelId="{1B708722-3D95-479F-B0F0-8B8F1AA5A582}" type="presParOf" srcId="{7FB98B0E-2A21-43CA-85EA-E81D23E9BEE5}" destId="{7CB5CCF1-0F50-4028-A263-BB69B50CD9A5}" srcOrd="0" destOrd="0" presId="urn:microsoft.com/office/officeart/2005/8/layout/lProcess3"/>
    <dgm:cxn modelId="{E23D2683-D8A1-4F4E-97F0-2BCEA941E8A4}" type="presParOf" srcId="{3FDDE35F-909B-41A7-A69C-B53187F2BDE4}" destId="{FB299288-B0C5-4C0D-A193-D2DD092DB21E}" srcOrd="3" destOrd="0" presId="urn:microsoft.com/office/officeart/2005/8/layout/lProcess3"/>
    <dgm:cxn modelId="{A57016FD-8B2F-43D5-B4D9-669D94D4646A}" type="presParOf" srcId="{3FDDE35F-909B-41A7-A69C-B53187F2BDE4}" destId="{A64E8503-3686-4341-97C5-A8C654502A15}" srcOrd="4" destOrd="0" presId="urn:microsoft.com/office/officeart/2005/8/layout/lProcess3"/>
    <dgm:cxn modelId="{F4B67C1C-D3E6-4862-988E-9509EFD1AAE3}" type="presParOf" srcId="{A64E8503-3686-4341-97C5-A8C654502A15}" destId="{B539BB1F-6EC4-4298-9009-BE51582C78FB}" srcOrd="0" destOrd="0" presId="urn:microsoft.com/office/officeart/2005/8/layout/lProcess3"/>
    <dgm:cxn modelId="{828D0CF4-EF9C-425F-A714-D8EE4A3F2FD5}" type="presParOf" srcId="{3FDDE35F-909B-41A7-A69C-B53187F2BDE4}" destId="{59B5BCD6-3F2E-4AF9-A143-40F3D8FC3D8C}" srcOrd="5" destOrd="0" presId="urn:microsoft.com/office/officeart/2005/8/layout/lProcess3"/>
    <dgm:cxn modelId="{59339C80-9E61-4312-99A6-18378631A77B}" type="presParOf" srcId="{3FDDE35F-909B-41A7-A69C-B53187F2BDE4}" destId="{9F6D2B86-ECEB-47B2-82D2-34190AAA9C02}" srcOrd="6" destOrd="0" presId="urn:microsoft.com/office/officeart/2005/8/layout/lProcess3"/>
    <dgm:cxn modelId="{6E31A4B7-C26B-4D2B-909E-114B3794B405}" type="presParOf" srcId="{9F6D2B86-ECEB-47B2-82D2-34190AAA9C02}" destId="{678EECC3-E1B4-4C64-9D40-2A33BDB377B1}" srcOrd="0" destOrd="0" presId="urn:microsoft.com/office/officeart/2005/8/layout/lProcess3"/>
    <dgm:cxn modelId="{D55BCB91-8B84-42F0-8608-7EAC6E1EC587}" type="presParOf" srcId="{3FDDE35F-909B-41A7-A69C-B53187F2BDE4}" destId="{B82CC4C7-5CF4-4218-9E72-0C9AEC888069}" srcOrd="7" destOrd="0" presId="urn:microsoft.com/office/officeart/2005/8/layout/lProcess3"/>
    <dgm:cxn modelId="{667DFB2D-CC35-403A-8C58-A689756ECCAF}" type="presParOf" srcId="{3FDDE35F-909B-41A7-A69C-B53187F2BDE4}" destId="{DBABBB5A-9AA3-405F-ADC2-B7444805C260}" srcOrd="8" destOrd="0" presId="urn:microsoft.com/office/officeart/2005/8/layout/lProcess3"/>
    <dgm:cxn modelId="{6B4575DD-FF5F-4DE4-BE2A-E5E9AF505DE7}" type="presParOf" srcId="{DBABBB5A-9AA3-405F-ADC2-B7444805C260}" destId="{71BD3DCA-D2CB-419A-9A90-5DCEC541F13D}"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56AEBF-CFA3-4D7E-AE0F-D55D5CA2BE9A}" type="doc">
      <dgm:prSet loTypeId="urn:microsoft.com/office/officeart/2005/8/layout/list1" loCatId="list" qsTypeId="urn:microsoft.com/office/officeart/2005/8/quickstyle/simple2" qsCatId="simple" csTypeId="urn:microsoft.com/office/officeart/2005/8/colors/colorful3" csCatId="colorful" phldr="1"/>
      <dgm:spPr/>
      <dgm:t>
        <a:bodyPr/>
        <a:lstStyle/>
        <a:p>
          <a:endParaRPr lang="zh-TW" altLang="en-US"/>
        </a:p>
      </dgm:t>
    </dgm:pt>
    <dgm:pt modelId="{41D8A2BA-A8B0-4EFE-AC45-BDC41EB87358}">
      <dgm:prSet phldrT="[文字]" custT="1">
        <dgm:style>
          <a:lnRef idx="2">
            <a:schemeClr val="accent2"/>
          </a:lnRef>
          <a:fillRef idx="1">
            <a:schemeClr val="lt1"/>
          </a:fillRef>
          <a:effectRef idx="0">
            <a:schemeClr val="accent2"/>
          </a:effectRef>
          <a:fontRef idx="minor">
            <a:schemeClr val="dk1"/>
          </a:fontRef>
        </dgm:style>
      </dgm:prSet>
      <dgm:spPr>
        <a:solidFill>
          <a:schemeClr val="accent6">
            <a:lumMod val="40000"/>
            <a:lumOff val="60000"/>
          </a:schemeClr>
        </a:solidFill>
      </dgm:spPr>
      <dgm:t>
        <a:bodyPr/>
        <a:lstStyle/>
        <a:p>
          <a:r>
            <a:rPr lang="zh-TW" altLang="en-US" sz="2400" b="1" dirty="0"/>
            <a:t>附表二  </a:t>
          </a:r>
          <a:r>
            <a:rPr lang="zh-TW" altLang="en-US" sz="2400" b="1" dirty="0">
              <a:hlinkClick xmlns:r="http://schemas.openxmlformats.org/officeDocument/2006/relationships" r:id="rId1" action="ppaction://hlinksldjump"/>
            </a:rPr>
            <a:t>教學</a:t>
          </a:r>
          <a:r>
            <a:rPr lang="zh-TW" altLang="en-US" sz="2400" b="1" dirty="0"/>
            <a:t>實踐研究</a:t>
          </a:r>
        </a:p>
      </dgm:t>
    </dgm:pt>
    <dgm:pt modelId="{E910800E-76C9-4B01-8671-EACB9406408B}" type="parTrans" cxnId="{4EBEDE84-65BF-4186-99EC-6768163D816C}">
      <dgm:prSet/>
      <dgm:spPr/>
      <dgm:t>
        <a:bodyPr/>
        <a:lstStyle/>
        <a:p>
          <a:endParaRPr lang="zh-TW" altLang="en-US" sz="2000"/>
        </a:p>
      </dgm:t>
    </dgm:pt>
    <dgm:pt modelId="{B7C45665-06FB-43C2-B8AC-8132EA5F641E}" type="sibTrans" cxnId="{4EBEDE84-65BF-4186-99EC-6768163D816C}">
      <dgm:prSet/>
      <dgm:spPr/>
      <dgm:t>
        <a:bodyPr/>
        <a:lstStyle/>
        <a:p>
          <a:endParaRPr lang="zh-TW" altLang="en-US" sz="2000"/>
        </a:p>
      </dgm:t>
    </dgm:pt>
    <dgm:pt modelId="{2F323145-A90D-4A56-9AA6-1BF143BD7846}">
      <dgm:prSet phldrT="[文字]" custT="1">
        <dgm:style>
          <a:lnRef idx="2">
            <a:schemeClr val="accent3"/>
          </a:lnRef>
          <a:fillRef idx="1">
            <a:schemeClr val="lt1"/>
          </a:fillRef>
          <a:effectRef idx="0">
            <a:schemeClr val="accent3"/>
          </a:effectRef>
          <a:fontRef idx="minor">
            <a:schemeClr val="dk1"/>
          </a:fontRef>
        </dgm:style>
      </dgm:prSet>
      <dgm:spPr>
        <a:solidFill>
          <a:srgbClr val="FFC000"/>
        </a:solidFill>
      </dgm:spPr>
      <dgm:t>
        <a:bodyPr/>
        <a:lstStyle/>
        <a:p>
          <a:r>
            <a:rPr lang="zh-TW" altLang="en-US" sz="2400" b="1" dirty="0"/>
            <a:t>附表三  </a:t>
          </a:r>
          <a:r>
            <a:rPr lang="zh-TW" altLang="en-US" sz="2400" b="1" dirty="0">
              <a:hlinkClick xmlns:r="http://schemas.openxmlformats.org/officeDocument/2006/relationships" r:id="rId2" action="ppaction://hlinkfile"/>
            </a:rPr>
            <a:t>文藝創作展演</a:t>
          </a:r>
          <a:endParaRPr lang="zh-TW" altLang="en-US" sz="2400" b="1" dirty="0"/>
        </a:p>
      </dgm:t>
    </dgm:pt>
    <dgm:pt modelId="{A55C7ABA-193D-42D6-9219-E382178E39FB}" type="parTrans" cxnId="{526010CC-19C8-41F1-940F-810331A3713F}">
      <dgm:prSet/>
      <dgm:spPr/>
      <dgm:t>
        <a:bodyPr/>
        <a:lstStyle/>
        <a:p>
          <a:endParaRPr lang="zh-TW" altLang="en-US" sz="2000"/>
        </a:p>
      </dgm:t>
    </dgm:pt>
    <dgm:pt modelId="{9DA4AB00-2BE0-4551-BD60-7D4D053C0446}" type="sibTrans" cxnId="{526010CC-19C8-41F1-940F-810331A3713F}">
      <dgm:prSet/>
      <dgm:spPr/>
      <dgm:t>
        <a:bodyPr/>
        <a:lstStyle/>
        <a:p>
          <a:endParaRPr lang="zh-TW" altLang="en-US" sz="2000"/>
        </a:p>
      </dgm:t>
    </dgm:pt>
    <dgm:pt modelId="{2E8F4EF2-1644-4607-A291-DFB280380517}">
      <dgm:prSet phldrT="[文字]" custT="1">
        <dgm:style>
          <a:lnRef idx="2">
            <a:schemeClr val="accent1"/>
          </a:lnRef>
          <a:fillRef idx="1">
            <a:schemeClr val="lt1"/>
          </a:fillRef>
          <a:effectRef idx="0">
            <a:schemeClr val="accent1"/>
          </a:effectRef>
          <a:fontRef idx="minor">
            <a:schemeClr val="dk1"/>
          </a:fontRef>
        </dgm:style>
      </dgm:prSet>
      <dgm:spPr>
        <a:solidFill>
          <a:srgbClr val="92D050"/>
        </a:solidFill>
      </dgm:spPr>
      <dgm:t>
        <a:bodyPr/>
        <a:lstStyle/>
        <a:p>
          <a:r>
            <a:rPr lang="zh-TW" altLang="en-US" sz="2400" b="1" dirty="0"/>
            <a:t>附表四  體育競賽</a:t>
          </a:r>
        </a:p>
      </dgm:t>
    </dgm:pt>
    <dgm:pt modelId="{6B7B096E-A182-496F-8298-3D9BBFFB919B}" type="parTrans" cxnId="{A11ECDA4-39D6-46C6-9405-4A6C38D1FD63}">
      <dgm:prSet/>
      <dgm:spPr/>
      <dgm:t>
        <a:bodyPr/>
        <a:lstStyle/>
        <a:p>
          <a:endParaRPr lang="zh-TW" altLang="en-US" sz="2000"/>
        </a:p>
      </dgm:t>
    </dgm:pt>
    <dgm:pt modelId="{833A4A90-9BD9-46FD-8900-3A6A4A44077F}" type="sibTrans" cxnId="{A11ECDA4-39D6-46C6-9405-4A6C38D1FD63}">
      <dgm:prSet/>
      <dgm:spPr/>
      <dgm:t>
        <a:bodyPr/>
        <a:lstStyle/>
        <a:p>
          <a:endParaRPr lang="zh-TW" altLang="en-US" sz="2000"/>
        </a:p>
      </dgm:t>
    </dgm:pt>
    <dgm:pt modelId="{89C49595-C7EB-4310-9B2E-5E27BFA8D57E}">
      <dgm:prSet custT="1"/>
      <dgm:spPr>
        <a:solidFill>
          <a:schemeClr val="accent6">
            <a:lumMod val="20000"/>
            <a:lumOff val="80000"/>
            <a:alpha val="90000"/>
          </a:schemeClr>
        </a:solidFill>
      </dgm:spPr>
      <dgm:t>
        <a:bodyPr/>
        <a:lstStyle/>
        <a:p>
          <a:r>
            <a:rPr lang="zh-TW" altLang="en-US" sz="2400" dirty="0"/>
            <a:t>修正技術報告送審內容，以貼近教學實踐研究計畫格式。</a:t>
          </a:r>
        </a:p>
      </dgm:t>
    </dgm:pt>
    <dgm:pt modelId="{5C1279A1-F3E6-43F4-A6D8-3EAC44C5F688}" type="parTrans" cxnId="{66A45E8B-8C5D-4254-A2A6-BEDF0C228FA0}">
      <dgm:prSet/>
      <dgm:spPr/>
      <dgm:t>
        <a:bodyPr/>
        <a:lstStyle/>
        <a:p>
          <a:endParaRPr lang="zh-TW" altLang="en-US" sz="2000"/>
        </a:p>
      </dgm:t>
    </dgm:pt>
    <dgm:pt modelId="{612E7629-DD46-4CDF-B4C0-61B20BA01980}" type="sibTrans" cxnId="{66A45E8B-8C5D-4254-A2A6-BEDF0C228FA0}">
      <dgm:prSet/>
      <dgm:spPr/>
      <dgm:t>
        <a:bodyPr/>
        <a:lstStyle/>
        <a:p>
          <a:endParaRPr lang="zh-TW" altLang="en-US" sz="2000"/>
        </a:p>
      </dgm:t>
    </dgm:pt>
    <dgm:pt modelId="{03EB8ADD-56E6-46FD-86BB-BDAB3ABB7AB8}">
      <dgm:prSet custT="1"/>
      <dgm:spPr>
        <a:solidFill>
          <a:schemeClr val="accent2">
            <a:lumMod val="40000"/>
            <a:lumOff val="60000"/>
            <a:alpha val="90000"/>
          </a:schemeClr>
        </a:solidFill>
      </dgm:spPr>
      <dgm:t>
        <a:bodyPr/>
        <a:lstStyle/>
        <a:p>
          <a:r>
            <a:rPr lang="zh-TW" altLang="en-US" sz="2400" dirty="0"/>
            <a:t>依現行藝術領域之學術分類及慣用名稱，修正送審範圍由</a:t>
          </a:r>
          <a:r>
            <a:rPr lang="en-US" altLang="zh-TW" sz="2400" dirty="0"/>
            <a:t>7</a:t>
          </a:r>
          <a:r>
            <a:rPr lang="zh-TW" altLang="en-US" sz="2400" dirty="0"/>
            <a:t>項改為</a:t>
          </a:r>
          <a:r>
            <a:rPr lang="en-US" altLang="zh-TW" sz="2400" dirty="0"/>
            <a:t>10</a:t>
          </a:r>
          <a:r>
            <a:rPr lang="zh-TW" altLang="en-US" sz="2400" dirty="0"/>
            <a:t>項。</a:t>
          </a:r>
        </a:p>
      </dgm:t>
    </dgm:pt>
    <dgm:pt modelId="{A2A68F66-D7CA-461A-A0D9-F7F0435E15C7}" type="parTrans" cxnId="{59B44604-D985-428D-B5D9-544A1BAD6037}">
      <dgm:prSet/>
      <dgm:spPr/>
      <dgm:t>
        <a:bodyPr/>
        <a:lstStyle/>
        <a:p>
          <a:endParaRPr lang="zh-TW" altLang="en-US" sz="2000"/>
        </a:p>
      </dgm:t>
    </dgm:pt>
    <dgm:pt modelId="{6144EC97-AEFB-4576-9074-01092F4E05F9}" type="sibTrans" cxnId="{59B44604-D985-428D-B5D9-544A1BAD6037}">
      <dgm:prSet/>
      <dgm:spPr/>
      <dgm:t>
        <a:bodyPr/>
        <a:lstStyle/>
        <a:p>
          <a:endParaRPr lang="zh-TW" altLang="en-US" sz="2000"/>
        </a:p>
      </dgm:t>
    </dgm:pt>
    <dgm:pt modelId="{CD5AEA61-CAB9-4C0E-B97C-F332EF5DD866}">
      <dgm:prSet custT="1">
        <dgm:style>
          <a:lnRef idx="2">
            <a:schemeClr val="accent1"/>
          </a:lnRef>
          <a:fillRef idx="1">
            <a:schemeClr val="lt1"/>
          </a:fillRef>
          <a:effectRef idx="0">
            <a:schemeClr val="accent1"/>
          </a:effectRef>
          <a:fontRef idx="minor">
            <a:schemeClr val="dk1"/>
          </a:fontRef>
        </dgm:style>
      </dgm:prSet>
      <dgm:spPr>
        <a:solidFill>
          <a:schemeClr val="accent1">
            <a:lumMod val="40000"/>
            <a:lumOff val="60000"/>
          </a:schemeClr>
        </a:solidFill>
      </dgm:spPr>
      <dgm:t>
        <a:bodyPr/>
        <a:lstStyle/>
        <a:p>
          <a:r>
            <a:rPr lang="zh-TW" altLang="en-US" sz="2400" dirty="0"/>
            <a:t>配合最新國際賽會組織名稱變更及舉辦次數調整修正。</a:t>
          </a:r>
        </a:p>
      </dgm:t>
    </dgm:pt>
    <dgm:pt modelId="{0BA3550E-A2E1-4F28-BA37-B4100DFEC705}" type="parTrans" cxnId="{A271A9FC-73C0-4ED1-9D4F-C4D1560AB174}">
      <dgm:prSet/>
      <dgm:spPr/>
      <dgm:t>
        <a:bodyPr/>
        <a:lstStyle/>
        <a:p>
          <a:endParaRPr lang="zh-TW" altLang="en-US" sz="2000"/>
        </a:p>
      </dgm:t>
    </dgm:pt>
    <dgm:pt modelId="{50C68369-E21F-4347-B572-06C0B2E823E8}" type="sibTrans" cxnId="{A271A9FC-73C0-4ED1-9D4F-C4D1560AB174}">
      <dgm:prSet/>
      <dgm:spPr/>
      <dgm:t>
        <a:bodyPr/>
        <a:lstStyle/>
        <a:p>
          <a:endParaRPr lang="zh-TW" altLang="en-US" sz="2000"/>
        </a:p>
      </dgm:t>
    </dgm:pt>
    <dgm:pt modelId="{23E8E961-D96E-4EEA-ACA5-77B1274D60D2}" type="pres">
      <dgm:prSet presAssocID="{9B56AEBF-CFA3-4D7E-AE0F-D55D5CA2BE9A}" presName="linear" presStyleCnt="0">
        <dgm:presLayoutVars>
          <dgm:dir/>
          <dgm:animLvl val="lvl"/>
          <dgm:resizeHandles val="exact"/>
        </dgm:presLayoutVars>
      </dgm:prSet>
      <dgm:spPr/>
      <dgm:t>
        <a:bodyPr/>
        <a:lstStyle/>
        <a:p>
          <a:endParaRPr lang="zh-TW" altLang="en-US"/>
        </a:p>
      </dgm:t>
    </dgm:pt>
    <dgm:pt modelId="{85302ED2-46DD-4DAC-8544-6B1B2F189B0D}" type="pres">
      <dgm:prSet presAssocID="{41D8A2BA-A8B0-4EFE-AC45-BDC41EB87358}" presName="parentLin" presStyleCnt="0"/>
      <dgm:spPr/>
      <dgm:t>
        <a:bodyPr/>
        <a:lstStyle/>
        <a:p>
          <a:endParaRPr lang="zh-TW" altLang="en-US"/>
        </a:p>
      </dgm:t>
    </dgm:pt>
    <dgm:pt modelId="{5B80A4E2-851D-469F-8BF9-03EC03037D54}" type="pres">
      <dgm:prSet presAssocID="{41D8A2BA-A8B0-4EFE-AC45-BDC41EB87358}" presName="parentLeftMargin" presStyleLbl="node1" presStyleIdx="0" presStyleCnt="3"/>
      <dgm:spPr/>
      <dgm:t>
        <a:bodyPr/>
        <a:lstStyle/>
        <a:p>
          <a:endParaRPr lang="zh-TW" altLang="en-US"/>
        </a:p>
      </dgm:t>
    </dgm:pt>
    <dgm:pt modelId="{7F034085-7CC1-40C8-8926-EE6D853719FC}" type="pres">
      <dgm:prSet presAssocID="{41D8A2BA-A8B0-4EFE-AC45-BDC41EB87358}" presName="parentText" presStyleLbl="node1" presStyleIdx="0" presStyleCnt="3">
        <dgm:presLayoutVars>
          <dgm:chMax val="0"/>
          <dgm:bulletEnabled val="1"/>
        </dgm:presLayoutVars>
      </dgm:prSet>
      <dgm:spPr/>
      <dgm:t>
        <a:bodyPr/>
        <a:lstStyle/>
        <a:p>
          <a:endParaRPr lang="zh-TW" altLang="en-US"/>
        </a:p>
      </dgm:t>
    </dgm:pt>
    <dgm:pt modelId="{83783B3B-282D-48E8-98E0-64F7D0A62FFB}" type="pres">
      <dgm:prSet presAssocID="{41D8A2BA-A8B0-4EFE-AC45-BDC41EB87358}" presName="negativeSpace" presStyleCnt="0"/>
      <dgm:spPr/>
      <dgm:t>
        <a:bodyPr/>
        <a:lstStyle/>
        <a:p>
          <a:endParaRPr lang="zh-TW" altLang="en-US"/>
        </a:p>
      </dgm:t>
    </dgm:pt>
    <dgm:pt modelId="{A0965539-8CF7-4C05-8394-F836AED91B1F}" type="pres">
      <dgm:prSet presAssocID="{41D8A2BA-A8B0-4EFE-AC45-BDC41EB87358}" presName="childText" presStyleLbl="conFgAcc1" presStyleIdx="0" presStyleCnt="3">
        <dgm:presLayoutVars>
          <dgm:bulletEnabled val="1"/>
        </dgm:presLayoutVars>
      </dgm:prSet>
      <dgm:spPr/>
      <dgm:t>
        <a:bodyPr/>
        <a:lstStyle/>
        <a:p>
          <a:endParaRPr lang="zh-TW" altLang="en-US"/>
        </a:p>
      </dgm:t>
    </dgm:pt>
    <dgm:pt modelId="{0C0ECBF6-C3EB-4C0E-9E9C-6EB58AE84866}" type="pres">
      <dgm:prSet presAssocID="{B7C45665-06FB-43C2-B8AC-8132EA5F641E}" presName="spaceBetweenRectangles" presStyleCnt="0"/>
      <dgm:spPr/>
      <dgm:t>
        <a:bodyPr/>
        <a:lstStyle/>
        <a:p>
          <a:endParaRPr lang="zh-TW" altLang="en-US"/>
        </a:p>
      </dgm:t>
    </dgm:pt>
    <dgm:pt modelId="{0782167C-1F87-4294-98E6-92DAEB750EFD}" type="pres">
      <dgm:prSet presAssocID="{2F323145-A90D-4A56-9AA6-1BF143BD7846}" presName="parentLin" presStyleCnt="0"/>
      <dgm:spPr/>
      <dgm:t>
        <a:bodyPr/>
        <a:lstStyle/>
        <a:p>
          <a:endParaRPr lang="zh-TW" altLang="en-US"/>
        </a:p>
      </dgm:t>
    </dgm:pt>
    <dgm:pt modelId="{4004A15E-EAEF-4113-8403-8BB32BD30707}" type="pres">
      <dgm:prSet presAssocID="{2F323145-A90D-4A56-9AA6-1BF143BD7846}" presName="parentLeftMargin" presStyleLbl="node1" presStyleIdx="0" presStyleCnt="3"/>
      <dgm:spPr/>
      <dgm:t>
        <a:bodyPr/>
        <a:lstStyle/>
        <a:p>
          <a:endParaRPr lang="zh-TW" altLang="en-US"/>
        </a:p>
      </dgm:t>
    </dgm:pt>
    <dgm:pt modelId="{69EC4AD6-8E9C-4211-A961-58528D635317}" type="pres">
      <dgm:prSet presAssocID="{2F323145-A90D-4A56-9AA6-1BF143BD7846}" presName="parentText" presStyleLbl="node1" presStyleIdx="1" presStyleCnt="3" custScaleX="101364" custLinFactNeighborX="7445" custLinFactNeighborY="11415">
        <dgm:presLayoutVars>
          <dgm:chMax val="0"/>
          <dgm:bulletEnabled val="1"/>
        </dgm:presLayoutVars>
      </dgm:prSet>
      <dgm:spPr/>
      <dgm:t>
        <a:bodyPr/>
        <a:lstStyle/>
        <a:p>
          <a:endParaRPr lang="zh-TW" altLang="en-US"/>
        </a:p>
      </dgm:t>
    </dgm:pt>
    <dgm:pt modelId="{A5CE0CF6-0960-491B-8CB9-2A875609B4F9}" type="pres">
      <dgm:prSet presAssocID="{2F323145-A90D-4A56-9AA6-1BF143BD7846}" presName="negativeSpace" presStyleCnt="0"/>
      <dgm:spPr/>
      <dgm:t>
        <a:bodyPr/>
        <a:lstStyle/>
        <a:p>
          <a:endParaRPr lang="zh-TW" altLang="en-US"/>
        </a:p>
      </dgm:t>
    </dgm:pt>
    <dgm:pt modelId="{B1B575D0-679E-4FD2-A738-3E72DDB2CE19}" type="pres">
      <dgm:prSet presAssocID="{2F323145-A90D-4A56-9AA6-1BF143BD7846}" presName="childText" presStyleLbl="conFgAcc1" presStyleIdx="1" presStyleCnt="3">
        <dgm:presLayoutVars>
          <dgm:bulletEnabled val="1"/>
        </dgm:presLayoutVars>
      </dgm:prSet>
      <dgm:spPr/>
      <dgm:t>
        <a:bodyPr/>
        <a:lstStyle/>
        <a:p>
          <a:endParaRPr lang="zh-TW" altLang="en-US"/>
        </a:p>
      </dgm:t>
    </dgm:pt>
    <dgm:pt modelId="{7FE12453-1DD1-4E7B-A142-2F1D7A637737}" type="pres">
      <dgm:prSet presAssocID="{9DA4AB00-2BE0-4551-BD60-7D4D053C0446}" presName="spaceBetweenRectangles" presStyleCnt="0"/>
      <dgm:spPr/>
      <dgm:t>
        <a:bodyPr/>
        <a:lstStyle/>
        <a:p>
          <a:endParaRPr lang="zh-TW" altLang="en-US"/>
        </a:p>
      </dgm:t>
    </dgm:pt>
    <dgm:pt modelId="{DF8C8CBF-17CC-40D1-9BDA-65671D532805}" type="pres">
      <dgm:prSet presAssocID="{2E8F4EF2-1644-4607-A291-DFB280380517}" presName="parentLin" presStyleCnt="0"/>
      <dgm:spPr/>
      <dgm:t>
        <a:bodyPr/>
        <a:lstStyle/>
        <a:p>
          <a:endParaRPr lang="zh-TW" altLang="en-US"/>
        </a:p>
      </dgm:t>
    </dgm:pt>
    <dgm:pt modelId="{39A8309B-5784-4533-A7A7-C8EB5BB5919A}" type="pres">
      <dgm:prSet presAssocID="{2E8F4EF2-1644-4607-A291-DFB280380517}" presName="parentLeftMargin" presStyleLbl="node1" presStyleIdx="1" presStyleCnt="3"/>
      <dgm:spPr/>
      <dgm:t>
        <a:bodyPr/>
        <a:lstStyle/>
        <a:p>
          <a:endParaRPr lang="zh-TW" altLang="en-US"/>
        </a:p>
      </dgm:t>
    </dgm:pt>
    <dgm:pt modelId="{F856E5F5-20A5-4E44-83CE-4DD903AC55B8}" type="pres">
      <dgm:prSet presAssocID="{2E8F4EF2-1644-4607-A291-DFB280380517}" presName="parentText" presStyleLbl="node1" presStyleIdx="2" presStyleCnt="3">
        <dgm:presLayoutVars>
          <dgm:chMax val="0"/>
          <dgm:bulletEnabled val="1"/>
        </dgm:presLayoutVars>
      </dgm:prSet>
      <dgm:spPr/>
      <dgm:t>
        <a:bodyPr/>
        <a:lstStyle/>
        <a:p>
          <a:endParaRPr lang="zh-TW" altLang="en-US"/>
        </a:p>
      </dgm:t>
    </dgm:pt>
    <dgm:pt modelId="{6E398839-A220-4391-BD0B-5FA3B943DF6E}" type="pres">
      <dgm:prSet presAssocID="{2E8F4EF2-1644-4607-A291-DFB280380517}" presName="negativeSpace" presStyleCnt="0"/>
      <dgm:spPr/>
      <dgm:t>
        <a:bodyPr/>
        <a:lstStyle/>
        <a:p>
          <a:endParaRPr lang="zh-TW" altLang="en-US"/>
        </a:p>
      </dgm:t>
    </dgm:pt>
    <dgm:pt modelId="{400D9F5C-49C7-4532-BC76-AA9F73DBD734}" type="pres">
      <dgm:prSet presAssocID="{2E8F4EF2-1644-4607-A291-DFB280380517}" presName="childText" presStyleLbl="conFgAcc1" presStyleIdx="2" presStyleCnt="3">
        <dgm:presLayoutVars>
          <dgm:bulletEnabled val="1"/>
        </dgm:presLayoutVars>
      </dgm:prSet>
      <dgm:spPr/>
      <dgm:t>
        <a:bodyPr/>
        <a:lstStyle/>
        <a:p>
          <a:endParaRPr lang="zh-TW" altLang="en-US"/>
        </a:p>
      </dgm:t>
    </dgm:pt>
  </dgm:ptLst>
  <dgm:cxnLst>
    <dgm:cxn modelId="{59B44604-D985-428D-B5D9-544A1BAD6037}" srcId="{2F323145-A90D-4A56-9AA6-1BF143BD7846}" destId="{03EB8ADD-56E6-46FD-86BB-BDAB3ABB7AB8}" srcOrd="0" destOrd="0" parTransId="{A2A68F66-D7CA-461A-A0D9-F7F0435E15C7}" sibTransId="{6144EC97-AEFB-4576-9074-01092F4E05F9}"/>
    <dgm:cxn modelId="{A11ECDA4-39D6-46C6-9405-4A6C38D1FD63}" srcId="{9B56AEBF-CFA3-4D7E-AE0F-D55D5CA2BE9A}" destId="{2E8F4EF2-1644-4607-A291-DFB280380517}" srcOrd="2" destOrd="0" parTransId="{6B7B096E-A182-496F-8298-3D9BBFFB919B}" sibTransId="{833A4A90-9BD9-46FD-8900-3A6A4A44077F}"/>
    <dgm:cxn modelId="{66A45E8B-8C5D-4254-A2A6-BEDF0C228FA0}" srcId="{41D8A2BA-A8B0-4EFE-AC45-BDC41EB87358}" destId="{89C49595-C7EB-4310-9B2E-5E27BFA8D57E}" srcOrd="0" destOrd="0" parTransId="{5C1279A1-F3E6-43F4-A6D8-3EAC44C5F688}" sibTransId="{612E7629-DD46-4CDF-B4C0-61B20BA01980}"/>
    <dgm:cxn modelId="{72BBB15E-ACB6-4192-AD1D-A5274AB0E72B}" type="presOf" srcId="{41D8A2BA-A8B0-4EFE-AC45-BDC41EB87358}" destId="{5B80A4E2-851D-469F-8BF9-03EC03037D54}" srcOrd="0" destOrd="0" presId="urn:microsoft.com/office/officeart/2005/8/layout/list1"/>
    <dgm:cxn modelId="{9D65CF1C-80A6-4A97-8196-D4E7FED171D8}" type="presOf" srcId="{89C49595-C7EB-4310-9B2E-5E27BFA8D57E}" destId="{A0965539-8CF7-4C05-8394-F836AED91B1F}" srcOrd="0" destOrd="0" presId="urn:microsoft.com/office/officeart/2005/8/layout/list1"/>
    <dgm:cxn modelId="{1A84E263-8E7D-49D6-BC09-8179865A9D53}" type="presOf" srcId="{CD5AEA61-CAB9-4C0E-B97C-F332EF5DD866}" destId="{400D9F5C-49C7-4532-BC76-AA9F73DBD734}" srcOrd="0" destOrd="0" presId="urn:microsoft.com/office/officeart/2005/8/layout/list1"/>
    <dgm:cxn modelId="{FCA52192-40FD-46D4-8494-D79EE5A5DACD}" type="presOf" srcId="{2E8F4EF2-1644-4607-A291-DFB280380517}" destId="{39A8309B-5784-4533-A7A7-C8EB5BB5919A}" srcOrd="0" destOrd="0" presId="urn:microsoft.com/office/officeart/2005/8/layout/list1"/>
    <dgm:cxn modelId="{A271A9FC-73C0-4ED1-9D4F-C4D1560AB174}" srcId="{2E8F4EF2-1644-4607-A291-DFB280380517}" destId="{CD5AEA61-CAB9-4C0E-B97C-F332EF5DD866}" srcOrd="0" destOrd="0" parTransId="{0BA3550E-A2E1-4F28-BA37-B4100DFEC705}" sibTransId="{50C68369-E21F-4347-B572-06C0B2E823E8}"/>
    <dgm:cxn modelId="{6CA8CA0F-A375-452F-835A-9EC6BB2CA098}" type="presOf" srcId="{03EB8ADD-56E6-46FD-86BB-BDAB3ABB7AB8}" destId="{B1B575D0-679E-4FD2-A738-3E72DDB2CE19}" srcOrd="0" destOrd="0" presId="urn:microsoft.com/office/officeart/2005/8/layout/list1"/>
    <dgm:cxn modelId="{C62F1859-6D26-45A2-BFB4-C1668B3FC818}" type="presOf" srcId="{9B56AEBF-CFA3-4D7E-AE0F-D55D5CA2BE9A}" destId="{23E8E961-D96E-4EEA-ACA5-77B1274D60D2}" srcOrd="0" destOrd="0" presId="urn:microsoft.com/office/officeart/2005/8/layout/list1"/>
    <dgm:cxn modelId="{D1742EA3-B204-4CCB-BBBB-7E5D8674AB18}" type="presOf" srcId="{2E8F4EF2-1644-4607-A291-DFB280380517}" destId="{F856E5F5-20A5-4E44-83CE-4DD903AC55B8}" srcOrd="1" destOrd="0" presId="urn:microsoft.com/office/officeart/2005/8/layout/list1"/>
    <dgm:cxn modelId="{526010CC-19C8-41F1-940F-810331A3713F}" srcId="{9B56AEBF-CFA3-4D7E-AE0F-D55D5CA2BE9A}" destId="{2F323145-A90D-4A56-9AA6-1BF143BD7846}" srcOrd="1" destOrd="0" parTransId="{A55C7ABA-193D-42D6-9219-E382178E39FB}" sibTransId="{9DA4AB00-2BE0-4551-BD60-7D4D053C0446}"/>
    <dgm:cxn modelId="{6F437066-F7F8-4F09-98CC-D163574214E3}" type="presOf" srcId="{41D8A2BA-A8B0-4EFE-AC45-BDC41EB87358}" destId="{7F034085-7CC1-40C8-8926-EE6D853719FC}" srcOrd="1" destOrd="0" presId="urn:microsoft.com/office/officeart/2005/8/layout/list1"/>
    <dgm:cxn modelId="{24B3786A-41DC-42EF-94A1-69C2C0C25E89}" type="presOf" srcId="{2F323145-A90D-4A56-9AA6-1BF143BD7846}" destId="{4004A15E-EAEF-4113-8403-8BB32BD30707}" srcOrd="0" destOrd="0" presId="urn:microsoft.com/office/officeart/2005/8/layout/list1"/>
    <dgm:cxn modelId="{4EBEDE84-65BF-4186-99EC-6768163D816C}" srcId="{9B56AEBF-CFA3-4D7E-AE0F-D55D5CA2BE9A}" destId="{41D8A2BA-A8B0-4EFE-AC45-BDC41EB87358}" srcOrd="0" destOrd="0" parTransId="{E910800E-76C9-4B01-8671-EACB9406408B}" sibTransId="{B7C45665-06FB-43C2-B8AC-8132EA5F641E}"/>
    <dgm:cxn modelId="{A4D921A4-4014-4682-8C8D-B7233F05A00D}" type="presOf" srcId="{2F323145-A90D-4A56-9AA6-1BF143BD7846}" destId="{69EC4AD6-8E9C-4211-A961-58528D635317}" srcOrd="1" destOrd="0" presId="urn:microsoft.com/office/officeart/2005/8/layout/list1"/>
    <dgm:cxn modelId="{6D09E0EA-5998-48C3-9E3D-F6AE64258457}" type="presParOf" srcId="{23E8E961-D96E-4EEA-ACA5-77B1274D60D2}" destId="{85302ED2-46DD-4DAC-8544-6B1B2F189B0D}" srcOrd="0" destOrd="0" presId="urn:microsoft.com/office/officeart/2005/8/layout/list1"/>
    <dgm:cxn modelId="{93355F87-3F8F-4398-95A1-50A4E78B79E7}" type="presParOf" srcId="{85302ED2-46DD-4DAC-8544-6B1B2F189B0D}" destId="{5B80A4E2-851D-469F-8BF9-03EC03037D54}" srcOrd="0" destOrd="0" presId="urn:microsoft.com/office/officeart/2005/8/layout/list1"/>
    <dgm:cxn modelId="{B2C7D460-01C9-4C2C-86B4-65274C3E3CCE}" type="presParOf" srcId="{85302ED2-46DD-4DAC-8544-6B1B2F189B0D}" destId="{7F034085-7CC1-40C8-8926-EE6D853719FC}" srcOrd="1" destOrd="0" presId="urn:microsoft.com/office/officeart/2005/8/layout/list1"/>
    <dgm:cxn modelId="{4E337FC2-6696-44E9-9E6F-138C2640EFAE}" type="presParOf" srcId="{23E8E961-D96E-4EEA-ACA5-77B1274D60D2}" destId="{83783B3B-282D-48E8-98E0-64F7D0A62FFB}" srcOrd="1" destOrd="0" presId="urn:microsoft.com/office/officeart/2005/8/layout/list1"/>
    <dgm:cxn modelId="{0D3D637C-F757-49E5-8EEE-5E49E9A8D4D9}" type="presParOf" srcId="{23E8E961-D96E-4EEA-ACA5-77B1274D60D2}" destId="{A0965539-8CF7-4C05-8394-F836AED91B1F}" srcOrd="2" destOrd="0" presId="urn:microsoft.com/office/officeart/2005/8/layout/list1"/>
    <dgm:cxn modelId="{37C4E66C-CA8B-4174-8B69-525FE8894EF9}" type="presParOf" srcId="{23E8E961-D96E-4EEA-ACA5-77B1274D60D2}" destId="{0C0ECBF6-C3EB-4C0E-9E9C-6EB58AE84866}" srcOrd="3" destOrd="0" presId="urn:microsoft.com/office/officeart/2005/8/layout/list1"/>
    <dgm:cxn modelId="{99832A32-995D-459B-9DFC-44B581FF10C6}" type="presParOf" srcId="{23E8E961-D96E-4EEA-ACA5-77B1274D60D2}" destId="{0782167C-1F87-4294-98E6-92DAEB750EFD}" srcOrd="4" destOrd="0" presId="urn:microsoft.com/office/officeart/2005/8/layout/list1"/>
    <dgm:cxn modelId="{25627989-FBCE-428A-8966-AC40FB7AFDC9}" type="presParOf" srcId="{0782167C-1F87-4294-98E6-92DAEB750EFD}" destId="{4004A15E-EAEF-4113-8403-8BB32BD30707}" srcOrd="0" destOrd="0" presId="urn:microsoft.com/office/officeart/2005/8/layout/list1"/>
    <dgm:cxn modelId="{A489E04C-FF7F-4782-A1BA-20845911576F}" type="presParOf" srcId="{0782167C-1F87-4294-98E6-92DAEB750EFD}" destId="{69EC4AD6-8E9C-4211-A961-58528D635317}" srcOrd="1" destOrd="0" presId="urn:microsoft.com/office/officeart/2005/8/layout/list1"/>
    <dgm:cxn modelId="{934CCB58-847A-4A4D-B272-4E1615BCC67D}" type="presParOf" srcId="{23E8E961-D96E-4EEA-ACA5-77B1274D60D2}" destId="{A5CE0CF6-0960-491B-8CB9-2A875609B4F9}" srcOrd="5" destOrd="0" presId="urn:microsoft.com/office/officeart/2005/8/layout/list1"/>
    <dgm:cxn modelId="{6E03A8F6-9CCB-4646-A65E-234784D87F5A}" type="presParOf" srcId="{23E8E961-D96E-4EEA-ACA5-77B1274D60D2}" destId="{B1B575D0-679E-4FD2-A738-3E72DDB2CE19}" srcOrd="6" destOrd="0" presId="urn:microsoft.com/office/officeart/2005/8/layout/list1"/>
    <dgm:cxn modelId="{47B6D243-28C3-47C5-A99D-B3A803AA9D21}" type="presParOf" srcId="{23E8E961-D96E-4EEA-ACA5-77B1274D60D2}" destId="{7FE12453-1DD1-4E7B-A142-2F1D7A637737}" srcOrd="7" destOrd="0" presId="urn:microsoft.com/office/officeart/2005/8/layout/list1"/>
    <dgm:cxn modelId="{30B21BA5-02DA-4F91-B13E-F96EA20642FD}" type="presParOf" srcId="{23E8E961-D96E-4EEA-ACA5-77B1274D60D2}" destId="{DF8C8CBF-17CC-40D1-9BDA-65671D532805}" srcOrd="8" destOrd="0" presId="urn:microsoft.com/office/officeart/2005/8/layout/list1"/>
    <dgm:cxn modelId="{30B63AF9-5298-4394-A908-5E8BFB72EB23}" type="presParOf" srcId="{DF8C8CBF-17CC-40D1-9BDA-65671D532805}" destId="{39A8309B-5784-4533-A7A7-C8EB5BB5919A}" srcOrd="0" destOrd="0" presId="urn:microsoft.com/office/officeart/2005/8/layout/list1"/>
    <dgm:cxn modelId="{DCECE530-2FAA-42CD-8E2B-7F1C077B69B1}" type="presParOf" srcId="{DF8C8CBF-17CC-40D1-9BDA-65671D532805}" destId="{F856E5F5-20A5-4E44-83CE-4DD903AC55B8}" srcOrd="1" destOrd="0" presId="urn:microsoft.com/office/officeart/2005/8/layout/list1"/>
    <dgm:cxn modelId="{039E30FE-37FE-4F21-8F31-65901402CD29}" type="presParOf" srcId="{23E8E961-D96E-4EEA-ACA5-77B1274D60D2}" destId="{6E398839-A220-4391-BD0B-5FA3B943DF6E}" srcOrd="9" destOrd="0" presId="urn:microsoft.com/office/officeart/2005/8/layout/list1"/>
    <dgm:cxn modelId="{4C144563-95FF-4E2B-B5BE-FF7B0BA3C576}" type="presParOf" srcId="{23E8E961-D96E-4EEA-ACA5-77B1274D60D2}" destId="{400D9F5C-49C7-4532-BC76-AA9F73DBD734}"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C53F5-D997-4084-93F2-F3B93B120CAA}">
      <dsp:nvSpPr>
        <dsp:cNvPr id="0" name=""/>
        <dsp:cNvSpPr/>
      </dsp:nvSpPr>
      <dsp:spPr>
        <a:xfrm>
          <a:off x="413933" y="111271"/>
          <a:ext cx="6467721" cy="1081657"/>
        </a:xfrm>
        <a:prstGeom prst="chevron">
          <a:avLst/>
        </a:prstGeom>
        <a:solidFill>
          <a:schemeClr val="accent5">
            <a:lumMod val="60000"/>
            <a:lumOff val="4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lvl="0" algn="ctr" defTabSz="1244600" rtl="0">
            <a:lnSpc>
              <a:spcPct val="90000"/>
            </a:lnSpc>
            <a:spcBef>
              <a:spcPct val="0"/>
            </a:spcBef>
            <a:spcAft>
              <a:spcPct val="35000"/>
            </a:spcAft>
          </a:pPr>
          <a:r>
            <a:rPr lang="en-US" sz="2800" b="1" kern="1200" dirty="0">
              <a:solidFill>
                <a:schemeClr val="tx1"/>
              </a:solidFill>
              <a:latin typeface="標楷體" panose="03000509000000000000" pitchFamily="65" charset="-120"/>
              <a:ea typeface="標楷體" panose="03000509000000000000" pitchFamily="65" charset="-120"/>
            </a:rPr>
            <a:t>1.</a:t>
          </a:r>
          <a:r>
            <a:rPr lang="zh-TW" sz="2800" b="1" kern="1200" dirty="0">
              <a:solidFill>
                <a:schemeClr val="tx1"/>
              </a:solidFill>
              <a:latin typeface="標楷體" panose="03000509000000000000" pitchFamily="65" charset="-120"/>
              <a:ea typeface="標楷體" panose="03000509000000000000" pitchFamily="65" charset="-120"/>
            </a:rPr>
            <a:t>強化多元升等</a:t>
          </a:r>
          <a:endParaRPr lang="zh-TW" sz="2800" kern="1200" dirty="0">
            <a:solidFill>
              <a:schemeClr val="tx1"/>
            </a:solidFill>
            <a:latin typeface="標楷體" panose="03000509000000000000" pitchFamily="65" charset="-120"/>
            <a:ea typeface="標楷體" panose="03000509000000000000" pitchFamily="65" charset="-120"/>
          </a:endParaRPr>
        </a:p>
      </dsp:txBody>
      <dsp:txXfrm>
        <a:off x="954762" y="111271"/>
        <a:ext cx="5386064" cy="1081657"/>
      </dsp:txXfrm>
    </dsp:sp>
    <dsp:sp modelId="{7CB5CCF1-0F50-4028-A263-BB69B50CD9A5}">
      <dsp:nvSpPr>
        <dsp:cNvPr id="0" name=""/>
        <dsp:cNvSpPr/>
      </dsp:nvSpPr>
      <dsp:spPr>
        <a:xfrm>
          <a:off x="441046" y="1251913"/>
          <a:ext cx="6339420" cy="1195716"/>
        </a:xfrm>
        <a:prstGeom prst="chevron">
          <a:avLst/>
        </a:prstGeom>
        <a:solidFill>
          <a:schemeClr val="accent3">
            <a:hueOff val="4398836"/>
            <a:satOff val="-10022"/>
            <a:lumOff val="402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lvl="0" algn="ctr" defTabSz="1244600" rtl="0">
            <a:lnSpc>
              <a:spcPct val="90000"/>
            </a:lnSpc>
            <a:spcBef>
              <a:spcPct val="0"/>
            </a:spcBef>
            <a:spcAft>
              <a:spcPct val="35000"/>
            </a:spcAft>
          </a:pPr>
          <a:r>
            <a:rPr lang="en-US" altLang="zh-TW" sz="2800" b="1" kern="1200" dirty="0" smtClean="0">
              <a:solidFill>
                <a:schemeClr val="tx1"/>
              </a:solidFill>
              <a:latin typeface="標楷體" panose="03000509000000000000" pitchFamily="65" charset="-120"/>
              <a:ea typeface="標楷體" panose="03000509000000000000" pitchFamily="65" charset="-120"/>
            </a:rPr>
            <a:t>2.</a:t>
          </a:r>
          <a:r>
            <a:rPr lang="zh-TW" altLang="en-US" sz="2800" b="1" kern="1200" dirty="0" smtClean="0">
              <a:solidFill>
                <a:schemeClr val="tx1"/>
              </a:solidFill>
              <a:latin typeface="標楷體" panose="03000509000000000000" pitchFamily="65" charset="-120"/>
              <a:ea typeface="標楷體" panose="03000509000000000000" pitchFamily="65" charset="-120"/>
            </a:rPr>
            <a:t>提升教師權益</a:t>
          </a:r>
          <a:endParaRPr lang="zh-TW" sz="2800" b="1" kern="1200" dirty="0">
            <a:solidFill>
              <a:schemeClr val="tx1"/>
            </a:solidFill>
            <a:latin typeface="標楷體" panose="03000509000000000000" pitchFamily="65" charset="-120"/>
            <a:ea typeface="標楷體" panose="03000509000000000000" pitchFamily="65" charset="-120"/>
          </a:endParaRPr>
        </a:p>
      </dsp:txBody>
      <dsp:txXfrm>
        <a:off x="1038904" y="1251913"/>
        <a:ext cx="5143704" cy="1195716"/>
      </dsp:txXfrm>
    </dsp:sp>
    <dsp:sp modelId="{B539BB1F-6EC4-4298-9009-BE51582C78FB}">
      <dsp:nvSpPr>
        <dsp:cNvPr id="0" name=""/>
        <dsp:cNvSpPr/>
      </dsp:nvSpPr>
      <dsp:spPr>
        <a:xfrm>
          <a:off x="438087" y="2615018"/>
          <a:ext cx="6477107" cy="1195716"/>
        </a:xfrm>
        <a:prstGeom prst="chevron">
          <a:avLst/>
        </a:prstGeom>
        <a:solidFill>
          <a:schemeClr val="accent3">
            <a:hueOff val="8797671"/>
            <a:satOff val="-20044"/>
            <a:lumOff val="804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lvl="0" algn="ctr" defTabSz="1244600" rtl="0">
            <a:lnSpc>
              <a:spcPct val="90000"/>
            </a:lnSpc>
            <a:spcBef>
              <a:spcPct val="0"/>
            </a:spcBef>
            <a:spcAft>
              <a:spcPct val="35000"/>
            </a:spcAft>
          </a:pPr>
          <a:r>
            <a:rPr lang="en-US" altLang="zh-TW" sz="2800" b="1" kern="1200" dirty="0" smtClean="0">
              <a:solidFill>
                <a:schemeClr val="tx1"/>
              </a:solidFill>
              <a:latin typeface="標楷體" panose="03000509000000000000" pitchFamily="65" charset="-120"/>
              <a:ea typeface="標楷體" panose="03000509000000000000" pitchFamily="65" charset="-120"/>
            </a:rPr>
            <a:t>3.</a:t>
          </a:r>
          <a:r>
            <a:rPr lang="zh-TW" altLang="zh-TW" sz="2800" b="1" kern="1200" dirty="0" smtClean="0">
              <a:solidFill>
                <a:schemeClr val="tx1"/>
              </a:solidFill>
              <a:latin typeface="標楷體" panose="03000509000000000000" pitchFamily="65" charset="-120"/>
              <a:ea typeface="標楷體" panose="03000509000000000000" pitchFamily="65" charset="-120"/>
            </a:rPr>
            <a:t>升等評審</a:t>
          </a:r>
          <a:endParaRPr lang="zh-TW" sz="2800" b="1" kern="1200" dirty="0">
            <a:solidFill>
              <a:schemeClr val="tx1"/>
            </a:solidFill>
            <a:latin typeface="標楷體" panose="03000509000000000000" pitchFamily="65" charset="-120"/>
            <a:ea typeface="標楷體" panose="03000509000000000000" pitchFamily="65" charset="-120"/>
          </a:endParaRPr>
        </a:p>
      </dsp:txBody>
      <dsp:txXfrm>
        <a:off x="1035945" y="2615018"/>
        <a:ext cx="5281391" cy="1195716"/>
      </dsp:txXfrm>
    </dsp:sp>
    <dsp:sp modelId="{678EECC3-E1B4-4C64-9D40-2A33BDB377B1}">
      <dsp:nvSpPr>
        <dsp:cNvPr id="0" name=""/>
        <dsp:cNvSpPr/>
      </dsp:nvSpPr>
      <dsp:spPr>
        <a:xfrm>
          <a:off x="517901" y="3965329"/>
          <a:ext cx="6538597" cy="1071242"/>
        </a:xfrm>
        <a:prstGeom prst="chevron">
          <a:avLst/>
        </a:prstGeom>
        <a:solidFill>
          <a:schemeClr val="accent3">
            <a:hueOff val="13196506"/>
            <a:satOff val="-30066"/>
            <a:lumOff val="1206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lvl="0" algn="ctr" defTabSz="1244600" rtl="0">
            <a:lnSpc>
              <a:spcPct val="90000"/>
            </a:lnSpc>
            <a:spcBef>
              <a:spcPct val="0"/>
            </a:spcBef>
            <a:spcAft>
              <a:spcPct val="35000"/>
            </a:spcAft>
          </a:pPr>
          <a:r>
            <a:rPr lang="en-US" altLang="zh-TW" sz="2800" b="1" kern="1200" dirty="0" smtClean="0">
              <a:solidFill>
                <a:schemeClr val="tx1"/>
              </a:solidFill>
              <a:latin typeface="標楷體" panose="03000509000000000000" pitchFamily="65" charset="-120"/>
              <a:ea typeface="標楷體" panose="03000509000000000000" pitchFamily="65" charset="-120"/>
            </a:rPr>
            <a:t>4.</a:t>
          </a:r>
          <a:r>
            <a:rPr lang="zh-TW" altLang="en-US" sz="2800" b="1" kern="1200" dirty="0" smtClean="0">
              <a:solidFill>
                <a:schemeClr val="tx1"/>
              </a:solidFill>
              <a:latin typeface="標楷體" panose="03000509000000000000" pitchFamily="65" charset="-120"/>
              <a:ea typeface="標楷體" panose="03000509000000000000" pitchFamily="65" charset="-120"/>
            </a:rPr>
            <a:t>強化審查程序公平公正</a:t>
          </a:r>
          <a:endParaRPr lang="zh-TW" sz="2800" b="1" kern="1200" dirty="0">
            <a:solidFill>
              <a:schemeClr val="tx1"/>
            </a:solidFill>
            <a:latin typeface="標楷體" panose="03000509000000000000" pitchFamily="65" charset="-120"/>
            <a:ea typeface="標楷體" panose="03000509000000000000" pitchFamily="65" charset="-120"/>
          </a:endParaRPr>
        </a:p>
      </dsp:txBody>
      <dsp:txXfrm>
        <a:off x="1053522" y="3965329"/>
        <a:ext cx="5467355" cy="1071242"/>
      </dsp:txXfrm>
    </dsp:sp>
    <dsp:sp modelId="{71BD3DCA-D2CB-419A-9A90-5DCEC541F13D}">
      <dsp:nvSpPr>
        <dsp:cNvPr id="0" name=""/>
        <dsp:cNvSpPr/>
      </dsp:nvSpPr>
      <dsp:spPr>
        <a:xfrm>
          <a:off x="441046" y="5216789"/>
          <a:ext cx="6426857" cy="1002034"/>
        </a:xfrm>
        <a:prstGeom prst="chevron">
          <a:avLst/>
        </a:prstGeom>
        <a:solidFill>
          <a:schemeClr val="accent3">
            <a:hueOff val="17595342"/>
            <a:satOff val="-40088"/>
            <a:lumOff val="1608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lvl="0" algn="ctr" defTabSz="1244600" rtl="0">
            <a:lnSpc>
              <a:spcPct val="90000"/>
            </a:lnSpc>
            <a:spcBef>
              <a:spcPct val="0"/>
            </a:spcBef>
            <a:spcAft>
              <a:spcPct val="35000"/>
            </a:spcAft>
          </a:pPr>
          <a:r>
            <a:rPr lang="en-US" altLang="zh-TW" sz="2800" b="1" kern="1200" dirty="0" smtClean="0">
              <a:solidFill>
                <a:schemeClr val="tx1"/>
              </a:solidFill>
              <a:latin typeface="標楷體" panose="03000509000000000000" pitchFamily="65" charset="-120"/>
              <a:ea typeface="標楷體" panose="03000509000000000000" pitchFamily="65" charset="-120"/>
            </a:rPr>
            <a:t>5.</a:t>
          </a:r>
          <a:r>
            <a:rPr lang="zh-TW" altLang="en-US" sz="2800" b="1" kern="1200" dirty="0" smtClean="0">
              <a:solidFill>
                <a:schemeClr val="tx1"/>
              </a:solidFill>
              <a:latin typeface="標楷體" panose="03000509000000000000" pitchFamily="65" charset="-120"/>
              <a:ea typeface="標楷體" panose="03000509000000000000" pitchFamily="65" charset="-120"/>
            </a:rPr>
            <a:t>鬆綁送審規定</a:t>
          </a:r>
          <a:endParaRPr lang="zh-TW" sz="2800" b="1" kern="1200" dirty="0">
            <a:solidFill>
              <a:schemeClr val="tx1"/>
            </a:solidFill>
            <a:latin typeface="標楷體" panose="03000509000000000000" pitchFamily="65" charset="-120"/>
            <a:ea typeface="標楷體" panose="03000509000000000000" pitchFamily="65" charset="-120"/>
          </a:endParaRPr>
        </a:p>
      </dsp:txBody>
      <dsp:txXfrm>
        <a:off x="942063" y="5216789"/>
        <a:ext cx="5424823" cy="10020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965539-8CF7-4C05-8394-F836AED91B1F}">
      <dsp:nvSpPr>
        <dsp:cNvPr id="0" name=""/>
        <dsp:cNvSpPr/>
      </dsp:nvSpPr>
      <dsp:spPr>
        <a:xfrm>
          <a:off x="0" y="405115"/>
          <a:ext cx="6374091" cy="1653750"/>
        </a:xfrm>
        <a:prstGeom prst="rect">
          <a:avLst/>
        </a:prstGeom>
        <a:solidFill>
          <a:schemeClr val="accent6">
            <a:lumMod val="20000"/>
            <a:lumOff val="80000"/>
            <a:alpha val="9000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4700" tIns="520700" rIns="494700" bIns="170688" numCol="1" spcCol="1270" anchor="t" anchorCtr="0">
          <a:noAutofit/>
        </a:bodyPr>
        <a:lstStyle/>
        <a:p>
          <a:pPr marL="228600" lvl="1" indent="-228600" algn="l" defTabSz="1066800">
            <a:lnSpc>
              <a:spcPct val="90000"/>
            </a:lnSpc>
            <a:spcBef>
              <a:spcPct val="0"/>
            </a:spcBef>
            <a:spcAft>
              <a:spcPct val="15000"/>
            </a:spcAft>
            <a:buChar char="••"/>
          </a:pPr>
          <a:r>
            <a:rPr lang="zh-TW" altLang="en-US" sz="2400" kern="1200" dirty="0"/>
            <a:t>修正技術報告送審內容，以貼近教學實踐研究計畫格式。</a:t>
          </a:r>
        </a:p>
      </dsp:txBody>
      <dsp:txXfrm>
        <a:off x="0" y="405115"/>
        <a:ext cx="6374091" cy="1653750"/>
      </dsp:txXfrm>
    </dsp:sp>
    <dsp:sp modelId="{7F034085-7CC1-40C8-8926-EE6D853719FC}">
      <dsp:nvSpPr>
        <dsp:cNvPr id="0" name=""/>
        <dsp:cNvSpPr/>
      </dsp:nvSpPr>
      <dsp:spPr>
        <a:xfrm>
          <a:off x="318704" y="36115"/>
          <a:ext cx="4461863" cy="738000"/>
        </a:xfrm>
        <a:prstGeom prst="roundRect">
          <a:avLst/>
        </a:prstGeom>
        <a:solidFill>
          <a:schemeClr val="accent6">
            <a:lumMod val="40000"/>
            <a:lumOff val="60000"/>
          </a:schemeClr>
        </a:solidFill>
        <a:ln w="19050" cap="rnd"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68648" tIns="0" rIns="168648" bIns="0" numCol="1" spcCol="1270" anchor="ctr" anchorCtr="0">
          <a:noAutofit/>
        </a:bodyPr>
        <a:lstStyle/>
        <a:p>
          <a:pPr lvl="0" algn="l" defTabSz="1066800">
            <a:lnSpc>
              <a:spcPct val="90000"/>
            </a:lnSpc>
            <a:spcBef>
              <a:spcPct val="0"/>
            </a:spcBef>
            <a:spcAft>
              <a:spcPct val="35000"/>
            </a:spcAft>
          </a:pPr>
          <a:r>
            <a:rPr lang="zh-TW" altLang="en-US" sz="2400" b="1" kern="1200" dirty="0"/>
            <a:t>附表二  </a:t>
          </a:r>
          <a:r>
            <a:rPr lang="zh-TW" altLang="en-US" sz="2400" b="1" kern="1200" dirty="0">
              <a:hlinkClick xmlns:r="http://schemas.openxmlformats.org/officeDocument/2006/relationships" r:id="" action="ppaction://hlinksldjump"/>
            </a:rPr>
            <a:t>教學</a:t>
          </a:r>
          <a:r>
            <a:rPr lang="zh-TW" altLang="en-US" sz="2400" b="1" kern="1200" dirty="0"/>
            <a:t>實踐研究</a:t>
          </a:r>
        </a:p>
      </dsp:txBody>
      <dsp:txXfrm>
        <a:off x="354730" y="72141"/>
        <a:ext cx="4389811" cy="665948"/>
      </dsp:txXfrm>
    </dsp:sp>
    <dsp:sp modelId="{B1B575D0-679E-4FD2-A738-3E72DDB2CE19}">
      <dsp:nvSpPr>
        <dsp:cNvPr id="0" name=""/>
        <dsp:cNvSpPr/>
      </dsp:nvSpPr>
      <dsp:spPr>
        <a:xfrm>
          <a:off x="0" y="2562865"/>
          <a:ext cx="6374091" cy="1653750"/>
        </a:xfrm>
        <a:prstGeom prst="rect">
          <a:avLst/>
        </a:prstGeom>
        <a:solidFill>
          <a:schemeClr val="accent2">
            <a:lumMod val="40000"/>
            <a:lumOff val="60000"/>
            <a:alpha val="90000"/>
          </a:schemeClr>
        </a:solidFill>
        <a:ln w="19050" cap="rnd" cmpd="sng" algn="ctr">
          <a:solidFill>
            <a:schemeClr val="accent3">
              <a:hueOff val="8797671"/>
              <a:satOff val="-20044"/>
              <a:lumOff val="804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4700" tIns="520700" rIns="494700" bIns="170688" numCol="1" spcCol="1270" anchor="t" anchorCtr="0">
          <a:noAutofit/>
        </a:bodyPr>
        <a:lstStyle/>
        <a:p>
          <a:pPr marL="228600" lvl="1" indent="-228600" algn="l" defTabSz="1066800">
            <a:lnSpc>
              <a:spcPct val="90000"/>
            </a:lnSpc>
            <a:spcBef>
              <a:spcPct val="0"/>
            </a:spcBef>
            <a:spcAft>
              <a:spcPct val="15000"/>
            </a:spcAft>
            <a:buChar char="••"/>
          </a:pPr>
          <a:r>
            <a:rPr lang="zh-TW" altLang="en-US" sz="2400" kern="1200" dirty="0"/>
            <a:t>依現行藝術領域之學術分類及慣用名稱，修正送審範圍由</a:t>
          </a:r>
          <a:r>
            <a:rPr lang="en-US" altLang="zh-TW" sz="2400" kern="1200" dirty="0"/>
            <a:t>7</a:t>
          </a:r>
          <a:r>
            <a:rPr lang="zh-TW" altLang="en-US" sz="2400" kern="1200" dirty="0"/>
            <a:t>項改為</a:t>
          </a:r>
          <a:r>
            <a:rPr lang="en-US" altLang="zh-TW" sz="2400" kern="1200" dirty="0"/>
            <a:t>10</a:t>
          </a:r>
          <a:r>
            <a:rPr lang="zh-TW" altLang="en-US" sz="2400" kern="1200" dirty="0"/>
            <a:t>項。</a:t>
          </a:r>
        </a:p>
      </dsp:txBody>
      <dsp:txXfrm>
        <a:off x="0" y="2562865"/>
        <a:ext cx="6374091" cy="1653750"/>
      </dsp:txXfrm>
    </dsp:sp>
    <dsp:sp modelId="{69EC4AD6-8E9C-4211-A961-58528D635317}">
      <dsp:nvSpPr>
        <dsp:cNvPr id="0" name=""/>
        <dsp:cNvSpPr/>
      </dsp:nvSpPr>
      <dsp:spPr>
        <a:xfrm>
          <a:off x="342432" y="2278108"/>
          <a:ext cx="4522723" cy="738000"/>
        </a:xfrm>
        <a:prstGeom prst="roundRect">
          <a:avLst/>
        </a:prstGeom>
        <a:solidFill>
          <a:srgbClr val="FFC000"/>
        </a:solidFill>
        <a:ln w="19050" cap="rnd"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68648" tIns="0" rIns="168648" bIns="0" numCol="1" spcCol="1270" anchor="ctr" anchorCtr="0">
          <a:noAutofit/>
        </a:bodyPr>
        <a:lstStyle/>
        <a:p>
          <a:pPr lvl="0" algn="l" defTabSz="1066800">
            <a:lnSpc>
              <a:spcPct val="90000"/>
            </a:lnSpc>
            <a:spcBef>
              <a:spcPct val="0"/>
            </a:spcBef>
            <a:spcAft>
              <a:spcPct val="35000"/>
            </a:spcAft>
          </a:pPr>
          <a:r>
            <a:rPr lang="zh-TW" altLang="en-US" sz="2400" b="1" kern="1200" dirty="0"/>
            <a:t>附表三  </a:t>
          </a:r>
          <a:r>
            <a:rPr lang="zh-TW" altLang="en-US" sz="2400" b="1" kern="1200" dirty="0">
              <a:hlinkClick xmlns:r="http://schemas.openxmlformats.org/officeDocument/2006/relationships" r:id="rId1" action="ppaction://hlinkfile"/>
            </a:rPr>
            <a:t>文藝創作展演</a:t>
          </a:r>
          <a:endParaRPr lang="zh-TW" altLang="en-US" sz="2400" b="1" kern="1200" dirty="0"/>
        </a:p>
      </dsp:txBody>
      <dsp:txXfrm>
        <a:off x="378458" y="2314134"/>
        <a:ext cx="4450671" cy="665948"/>
      </dsp:txXfrm>
    </dsp:sp>
    <dsp:sp modelId="{400D9F5C-49C7-4532-BC76-AA9F73DBD734}">
      <dsp:nvSpPr>
        <dsp:cNvPr id="0" name=""/>
        <dsp:cNvSpPr/>
      </dsp:nvSpPr>
      <dsp:spPr>
        <a:xfrm>
          <a:off x="0" y="4720615"/>
          <a:ext cx="6374091" cy="1653750"/>
        </a:xfrm>
        <a:prstGeom prst="rect">
          <a:avLst/>
        </a:prstGeom>
        <a:solidFill>
          <a:schemeClr val="accent1">
            <a:lumMod val="40000"/>
            <a:lumOff val="60000"/>
          </a:schemeClr>
        </a:solidFill>
        <a:ln w="19050"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494700" tIns="520700" rIns="494700" bIns="170688" numCol="1" spcCol="1270" anchor="t" anchorCtr="0">
          <a:noAutofit/>
        </a:bodyPr>
        <a:lstStyle/>
        <a:p>
          <a:pPr marL="228600" lvl="1" indent="-228600" algn="l" defTabSz="1066800">
            <a:lnSpc>
              <a:spcPct val="90000"/>
            </a:lnSpc>
            <a:spcBef>
              <a:spcPct val="0"/>
            </a:spcBef>
            <a:spcAft>
              <a:spcPct val="15000"/>
            </a:spcAft>
            <a:buChar char="••"/>
          </a:pPr>
          <a:r>
            <a:rPr lang="zh-TW" altLang="en-US" sz="2400" kern="1200" dirty="0"/>
            <a:t>配合最新國際賽會組織名稱變更及舉辦次數調整修正。</a:t>
          </a:r>
        </a:p>
      </dsp:txBody>
      <dsp:txXfrm>
        <a:off x="0" y="4720615"/>
        <a:ext cx="6374091" cy="1653750"/>
      </dsp:txXfrm>
    </dsp:sp>
    <dsp:sp modelId="{F856E5F5-20A5-4E44-83CE-4DD903AC55B8}">
      <dsp:nvSpPr>
        <dsp:cNvPr id="0" name=""/>
        <dsp:cNvSpPr/>
      </dsp:nvSpPr>
      <dsp:spPr>
        <a:xfrm>
          <a:off x="318704" y="4351615"/>
          <a:ext cx="4461863" cy="738000"/>
        </a:xfrm>
        <a:prstGeom prst="roundRect">
          <a:avLst/>
        </a:prstGeom>
        <a:solidFill>
          <a:srgbClr val="92D050"/>
        </a:solidFill>
        <a:ln w="19050" cap="rnd"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68648" tIns="0" rIns="168648" bIns="0" numCol="1" spcCol="1270" anchor="ctr" anchorCtr="0">
          <a:noAutofit/>
        </a:bodyPr>
        <a:lstStyle/>
        <a:p>
          <a:pPr lvl="0" algn="l" defTabSz="1066800">
            <a:lnSpc>
              <a:spcPct val="90000"/>
            </a:lnSpc>
            <a:spcBef>
              <a:spcPct val="0"/>
            </a:spcBef>
            <a:spcAft>
              <a:spcPct val="35000"/>
            </a:spcAft>
          </a:pPr>
          <a:r>
            <a:rPr lang="zh-TW" altLang="en-US" sz="2400" b="1" kern="1200" dirty="0"/>
            <a:t>附表四  體育競賽</a:t>
          </a:r>
        </a:p>
      </dsp:txBody>
      <dsp:txXfrm>
        <a:off x="354730" y="4387641"/>
        <a:ext cx="4389811" cy="665948"/>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a:extLst>
              <a:ext uri="{FF2B5EF4-FFF2-40B4-BE49-F238E27FC236}">
                <a16:creationId xmlns:a16="http://schemas.microsoft.com/office/drawing/2014/main" id="{7812E293-73AE-42F5-A9C4-BC84990294BD}"/>
              </a:ext>
            </a:extLst>
          </p:cNvPr>
          <p:cNvSpPr>
            <a:spLocks noGrp="1"/>
          </p:cNvSpPr>
          <p:nvPr>
            <p:ph type="hdr" sz="quarter"/>
          </p:nvPr>
        </p:nvSpPr>
        <p:spPr>
          <a:xfrm>
            <a:off x="4" y="0"/>
            <a:ext cx="2950529" cy="497524"/>
          </a:xfrm>
          <a:prstGeom prst="rect">
            <a:avLst/>
          </a:prstGeom>
        </p:spPr>
        <p:txBody>
          <a:bodyPr vert="horz" lIns="91523" tIns="45759" rIns="91523" bIns="45759" rtlCol="0"/>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3" name="日期版面配置區 2">
            <a:extLst>
              <a:ext uri="{FF2B5EF4-FFF2-40B4-BE49-F238E27FC236}">
                <a16:creationId xmlns:a16="http://schemas.microsoft.com/office/drawing/2014/main" id="{BF8496F8-9175-484A-B16D-4029B6B864F8}"/>
              </a:ext>
            </a:extLst>
          </p:cNvPr>
          <p:cNvSpPr>
            <a:spLocks noGrp="1"/>
          </p:cNvSpPr>
          <p:nvPr>
            <p:ph type="dt" sz="quarter" idx="1"/>
          </p:nvPr>
        </p:nvSpPr>
        <p:spPr>
          <a:xfrm>
            <a:off x="3855082" y="0"/>
            <a:ext cx="2950529" cy="497524"/>
          </a:xfrm>
          <a:prstGeom prst="rect">
            <a:avLst/>
          </a:prstGeom>
        </p:spPr>
        <p:txBody>
          <a:bodyPr vert="horz" lIns="91523" tIns="45759" rIns="91523" bIns="45759" rtlCol="0"/>
          <a:lstStyle>
            <a:lvl1pPr algn="r" eaLnBrk="1" fontAlgn="auto" hangingPunct="1">
              <a:spcBef>
                <a:spcPts val="0"/>
              </a:spcBef>
              <a:spcAft>
                <a:spcPts val="0"/>
              </a:spcAft>
              <a:defRPr kumimoji="0" sz="1200">
                <a:latin typeface="+mn-lt"/>
                <a:ea typeface="+mn-ea"/>
              </a:defRPr>
            </a:lvl1pPr>
          </a:lstStyle>
          <a:p>
            <a:pPr>
              <a:defRPr/>
            </a:pPr>
            <a:fld id="{D93C4B7A-8D67-4F11-B29B-FF0D7CE18954}" type="datetimeFigureOut">
              <a:rPr lang="zh-TW" altLang="en-US"/>
              <a:pPr>
                <a:defRPr/>
              </a:pPr>
              <a:t>2023/4/14</a:t>
            </a:fld>
            <a:endParaRPr lang="zh-TW" altLang="en-US"/>
          </a:p>
        </p:txBody>
      </p:sp>
      <p:sp>
        <p:nvSpPr>
          <p:cNvPr id="4" name="頁尾版面配置區 3">
            <a:extLst>
              <a:ext uri="{FF2B5EF4-FFF2-40B4-BE49-F238E27FC236}">
                <a16:creationId xmlns:a16="http://schemas.microsoft.com/office/drawing/2014/main" id="{F4981967-83A2-4AA7-B268-BE36DD7B7549}"/>
              </a:ext>
            </a:extLst>
          </p:cNvPr>
          <p:cNvSpPr>
            <a:spLocks noGrp="1"/>
          </p:cNvSpPr>
          <p:nvPr>
            <p:ph type="ftr" sz="quarter" idx="2"/>
          </p:nvPr>
        </p:nvSpPr>
        <p:spPr>
          <a:xfrm>
            <a:off x="4" y="9440230"/>
            <a:ext cx="2950529" cy="497523"/>
          </a:xfrm>
          <a:prstGeom prst="rect">
            <a:avLst/>
          </a:prstGeom>
        </p:spPr>
        <p:txBody>
          <a:bodyPr vert="horz" lIns="91523" tIns="45759" rIns="91523" bIns="45759" rtlCol="0" anchor="b"/>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5" name="投影片編號版面配置區 4">
            <a:extLst>
              <a:ext uri="{FF2B5EF4-FFF2-40B4-BE49-F238E27FC236}">
                <a16:creationId xmlns:a16="http://schemas.microsoft.com/office/drawing/2014/main" id="{752846B6-575E-4650-A869-D61CEE692656}"/>
              </a:ext>
            </a:extLst>
          </p:cNvPr>
          <p:cNvSpPr>
            <a:spLocks noGrp="1"/>
          </p:cNvSpPr>
          <p:nvPr>
            <p:ph type="sldNum" sz="quarter" idx="3"/>
          </p:nvPr>
        </p:nvSpPr>
        <p:spPr>
          <a:xfrm>
            <a:off x="3855082" y="9440230"/>
            <a:ext cx="2950529" cy="497523"/>
          </a:xfrm>
          <a:prstGeom prst="rect">
            <a:avLst/>
          </a:prstGeom>
        </p:spPr>
        <p:txBody>
          <a:bodyPr vert="horz" wrap="square" lIns="91523" tIns="45759" rIns="91523" bIns="45759" numCol="1" anchor="b" anchorCtr="0" compatLnSpc="1">
            <a:prstTxWarp prst="textNoShape">
              <a:avLst/>
            </a:prstTxWarp>
          </a:bodyPr>
          <a:lstStyle>
            <a:lvl1pPr algn="r" eaLnBrk="1" hangingPunct="1">
              <a:defRPr kumimoji="0" sz="1200">
                <a:latin typeface="Calibri" panose="020F0502020204030204" pitchFamily="34" charset="0"/>
              </a:defRPr>
            </a:lvl1pPr>
          </a:lstStyle>
          <a:p>
            <a:pPr>
              <a:defRPr/>
            </a:pPr>
            <a:fld id="{D3BE402D-2932-4FD0-A56F-B7D7E0A9563F}"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a:extLst>
              <a:ext uri="{FF2B5EF4-FFF2-40B4-BE49-F238E27FC236}">
                <a16:creationId xmlns:a16="http://schemas.microsoft.com/office/drawing/2014/main" id="{2A3E351B-ECB2-44A7-A404-F4E4F6357A0F}"/>
              </a:ext>
            </a:extLst>
          </p:cNvPr>
          <p:cNvSpPr>
            <a:spLocks noGrp="1"/>
          </p:cNvSpPr>
          <p:nvPr>
            <p:ph type="hdr" sz="quarter"/>
          </p:nvPr>
        </p:nvSpPr>
        <p:spPr>
          <a:xfrm>
            <a:off x="4" y="0"/>
            <a:ext cx="2950529" cy="497524"/>
          </a:xfrm>
          <a:prstGeom prst="rect">
            <a:avLst/>
          </a:prstGeom>
        </p:spPr>
        <p:txBody>
          <a:bodyPr vert="horz" lIns="91523" tIns="45759" rIns="91523" bIns="45759" rtlCol="0"/>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3" name="日期版面配置區 2">
            <a:extLst>
              <a:ext uri="{FF2B5EF4-FFF2-40B4-BE49-F238E27FC236}">
                <a16:creationId xmlns:a16="http://schemas.microsoft.com/office/drawing/2014/main" id="{504418BE-12EB-4725-8FC8-4F410ED23776}"/>
              </a:ext>
            </a:extLst>
          </p:cNvPr>
          <p:cNvSpPr>
            <a:spLocks noGrp="1"/>
          </p:cNvSpPr>
          <p:nvPr>
            <p:ph type="dt" idx="1"/>
          </p:nvPr>
        </p:nvSpPr>
        <p:spPr>
          <a:xfrm>
            <a:off x="3855082" y="0"/>
            <a:ext cx="2950529" cy="497524"/>
          </a:xfrm>
          <a:prstGeom prst="rect">
            <a:avLst/>
          </a:prstGeom>
        </p:spPr>
        <p:txBody>
          <a:bodyPr vert="horz" lIns="91523" tIns="45759" rIns="91523" bIns="45759" rtlCol="0"/>
          <a:lstStyle>
            <a:lvl1pPr algn="r" eaLnBrk="1" fontAlgn="auto" hangingPunct="1">
              <a:spcBef>
                <a:spcPts val="0"/>
              </a:spcBef>
              <a:spcAft>
                <a:spcPts val="0"/>
              </a:spcAft>
              <a:defRPr kumimoji="0" sz="1200">
                <a:latin typeface="+mn-lt"/>
                <a:ea typeface="+mn-ea"/>
              </a:defRPr>
            </a:lvl1pPr>
          </a:lstStyle>
          <a:p>
            <a:pPr>
              <a:defRPr/>
            </a:pPr>
            <a:fld id="{5632DC09-1F80-45C0-A065-BB2434AF9333}" type="datetimeFigureOut">
              <a:rPr lang="zh-TW" altLang="en-US"/>
              <a:pPr>
                <a:defRPr/>
              </a:pPr>
              <a:t>2023/4/14</a:t>
            </a:fld>
            <a:endParaRPr lang="zh-TW" altLang="en-US"/>
          </a:p>
        </p:txBody>
      </p:sp>
      <p:sp>
        <p:nvSpPr>
          <p:cNvPr id="4" name="投影片圖像版面配置區 3">
            <a:extLst>
              <a:ext uri="{FF2B5EF4-FFF2-40B4-BE49-F238E27FC236}">
                <a16:creationId xmlns:a16="http://schemas.microsoft.com/office/drawing/2014/main" id="{A3590141-22AC-400B-8C91-2D94696A2AA5}"/>
              </a:ext>
            </a:extLst>
          </p:cNvPr>
          <p:cNvSpPr>
            <a:spLocks noGrp="1" noRot="1" noChangeAspect="1"/>
          </p:cNvSpPr>
          <p:nvPr>
            <p:ph type="sldImg" idx="2"/>
          </p:nvPr>
        </p:nvSpPr>
        <p:spPr>
          <a:xfrm>
            <a:off x="90488" y="746125"/>
            <a:ext cx="6626225" cy="3727450"/>
          </a:xfrm>
          <a:prstGeom prst="rect">
            <a:avLst/>
          </a:prstGeom>
          <a:noFill/>
          <a:ln w="12700">
            <a:solidFill>
              <a:prstClr val="black"/>
            </a:solidFill>
          </a:ln>
        </p:spPr>
        <p:txBody>
          <a:bodyPr vert="horz" lIns="91523" tIns="45759" rIns="91523" bIns="45759" rtlCol="0" anchor="ctr"/>
          <a:lstStyle/>
          <a:p>
            <a:pPr lvl="0"/>
            <a:endParaRPr lang="zh-TW" altLang="en-US" noProof="0"/>
          </a:p>
        </p:txBody>
      </p:sp>
      <p:sp>
        <p:nvSpPr>
          <p:cNvPr id="5" name="備忘稿版面配置區 4">
            <a:extLst>
              <a:ext uri="{FF2B5EF4-FFF2-40B4-BE49-F238E27FC236}">
                <a16:creationId xmlns:a16="http://schemas.microsoft.com/office/drawing/2014/main" id="{8D40B53A-82DE-4D44-81B5-24AC33E6E03B}"/>
              </a:ext>
            </a:extLst>
          </p:cNvPr>
          <p:cNvSpPr>
            <a:spLocks noGrp="1"/>
          </p:cNvSpPr>
          <p:nvPr>
            <p:ph type="body" sz="quarter" idx="3"/>
          </p:nvPr>
        </p:nvSpPr>
        <p:spPr>
          <a:xfrm>
            <a:off x="680407" y="4720912"/>
            <a:ext cx="5446396" cy="4472940"/>
          </a:xfrm>
          <a:prstGeom prst="rect">
            <a:avLst/>
          </a:prstGeom>
        </p:spPr>
        <p:txBody>
          <a:bodyPr vert="horz" lIns="91523" tIns="45759" rIns="91523" bIns="45759" rtlCol="0">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a:extLst>
              <a:ext uri="{FF2B5EF4-FFF2-40B4-BE49-F238E27FC236}">
                <a16:creationId xmlns:a16="http://schemas.microsoft.com/office/drawing/2014/main" id="{C51E8028-5C67-4933-BA12-3E36DD776AEE}"/>
              </a:ext>
            </a:extLst>
          </p:cNvPr>
          <p:cNvSpPr>
            <a:spLocks noGrp="1"/>
          </p:cNvSpPr>
          <p:nvPr>
            <p:ph type="ftr" sz="quarter" idx="4"/>
          </p:nvPr>
        </p:nvSpPr>
        <p:spPr>
          <a:xfrm>
            <a:off x="4" y="9440230"/>
            <a:ext cx="2950529" cy="497523"/>
          </a:xfrm>
          <a:prstGeom prst="rect">
            <a:avLst/>
          </a:prstGeom>
        </p:spPr>
        <p:txBody>
          <a:bodyPr vert="horz" lIns="91523" tIns="45759" rIns="91523" bIns="45759" rtlCol="0" anchor="b"/>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7" name="投影片編號版面配置區 6">
            <a:extLst>
              <a:ext uri="{FF2B5EF4-FFF2-40B4-BE49-F238E27FC236}">
                <a16:creationId xmlns:a16="http://schemas.microsoft.com/office/drawing/2014/main" id="{A2BD9D00-EE5E-41B5-802E-9A428663B1FE}"/>
              </a:ext>
            </a:extLst>
          </p:cNvPr>
          <p:cNvSpPr>
            <a:spLocks noGrp="1"/>
          </p:cNvSpPr>
          <p:nvPr>
            <p:ph type="sldNum" sz="quarter" idx="5"/>
          </p:nvPr>
        </p:nvSpPr>
        <p:spPr>
          <a:xfrm>
            <a:off x="3855082" y="9440230"/>
            <a:ext cx="2950529" cy="497523"/>
          </a:xfrm>
          <a:prstGeom prst="rect">
            <a:avLst/>
          </a:prstGeom>
        </p:spPr>
        <p:txBody>
          <a:bodyPr vert="horz" wrap="square" lIns="91523" tIns="45759" rIns="91523" bIns="45759" numCol="1" anchor="b" anchorCtr="0" compatLnSpc="1">
            <a:prstTxWarp prst="textNoShape">
              <a:avLst/>
            </a:prstTxWarp>
          </a:bodyPr>
          <a:lstStyle>
            <a:lvl1pPr algn="r" eaLnBrk="1" hangingPunct="1">
              <a:defRPr kumimoji="0" sz="1200">
                <a:latin typeface="Calibri" panose="020F0502020204030204" pitchFamily="34" charset="0"/>
              </a:defRPr>
            </a:lvl1pPr>
          </a:lstStyle>
          <a:p>
            <a:pPr>
              <a:defRPr/>
            </a:pPr>
            <a:fld id="{E61391CB-6CF4-4D9A-9C63-B2EC89F7C146}"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E61391CB-6CF4-4D9A-9C63-B2EC89F7C146}" type="slidenum">
              <a:rPr lang="zh-TW" altLang="en-US" smtClean="0"/>
              <a:pPr>
                <a:defRPr/>
              </a:pPr>
              <a:t>10</a:t>
            </a:fld>
            <a:endParaRPr lang="zh-TW" altLang="en-US"/>
          </a:p>
        </p:txBody>
      </p:sp>
    </p:spTree>
    <p:extLst>
      <p:ext uri="{BB962C8B-B14F-4D97-AF65-F5344CB8AC3E}">
        <p14:creationId xmlns:p14="http://schemas.microsoft.com/office/powerpoint/2010/main" val="3855414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E61391CB-6CF4-4D9A-9C63-B2EC89F7C146}" type="slidenum">
              <a:rPr lang="zh-TW" altLang="en-US" smtClean="0"/>
              <a:pPr>
                <a:defRPr/>
              </a:pPr>
              <a:t>11</a:t>
            </a:fld>
            <a:endParaRPr lang="zh-TW" altLang="en-US"/>
          </a:p>
        </p:txBody>
      </p:sp>
    </p:spTree>
    <p:extLst>
      <p:ext uri="{BB962C8B-B14F-4D97-AF65-F5344CB8AC3E}">
        <p14:creationId xmlns:p14="http://schemas.microsoft.com/office/powerpoint/2010/main" val="4043193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E61391CB-6CF4-4D9A-9C63-B2EC89F7C146}" type="slidenum">
              <a:rPr lang="zh-TW" altLang="en-US" smtClean="0"/>
              <a:pPr>
                <a:defRPr/>
              </a:pPr>
              <a:t>13</a:t>
            </a:fld>
            <a:endParaRPr lang="zh-TW" altLang="en-US"/>
          </a:p>
        </p:txBody>
      </p:sp>
    </p:spTree>
    <p:extLst>
      <p:ext uri="{BB962C8B-B14F-4D97-AF65-F5344CB8AC3E}">
        <p14:creationId xmlns:p14="http://schemas.microsoft.com/office/powerpoint/2010/main" val="4177418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E61391CB-6CF4-4D9A-9C63-B2EC89F7C146}" type="slidenum">
              <a:rPr lang="zh-TW" altLang="en-US" smtClean="0"/>
              <a:pPr>
                <a:defRPr/>
              </a:pPr>
              <a:t>14</a:t>
            </a:fld>
            <a:endParaRPr lang="zh-TW" altLang="en-US"/>
          </a:p>
        </p:txBody>
      </p:sp>
    </p:spTree>
    <p:extLst>
      <p:ext uri="{BB962C8B-B14F-4D97-AF65-F5344CB8AC3E}">
        <p14:creationId xmlns:p14="http://schemas.microsoft.com/office/powerpoint/2010/main" val="608088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E61391CB-6CF4-4D9A-9C63-B2EC89F7C146}" type="slidenum">
              <a:rPr lang="zh-TW" altLang="en-US" smtClean="0"/>
              <a:pPr>
                <a:defRPr/>
              </a:pPr>
              <a:t>17</a:t>
            </a:fld>
            <a:endParaRPr lang="zh-TW" altLang="en-US"/>
          </a:p>
        </p:txBody>
      </p:sp>
    </p:spTree>
    <p:extLst>
      <p:ext uri="{BB962C8B-B14F-4D97-AF65-F5344CB8AC3E}">
        <p14:creationId xmlns:p14="http://schemas.microsoft.com/office/powerpoint/2010/main" val="4157188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pPr>
              <a:defRPr/>
            </a:pPr>
            <a:fld id="{CE520040-7F91-4195-A6D8-4189805FC918}" type="datetime1">
              <a:rPr lang="zh-TW" altLang="en-US" smtClean="0"/>
              <a:pPr>
                <a:defRPr/>
              </a:pPr>
              <a:t>2023/4/14</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pPr>
              <a:defRPr/>
            </a:pPr>
            <a:fld id="{637B3729-8776-48EB-917E-49BA95B2B594}" type="slidenum">
              <a:rPr lang="zh-TW" altLang="en-US" smtClean="0"/>
              <a:pPr>
                <a:defRPr/>
              </a:pPr>
              <a:t>‹#›</a:t>
            </a:fld>
            <a:endParaRPr lang="zh-TW" altLang="en-US"/>
          </a:p>
        </p:txBody>
      </p:sp>
    </p:spTree>
    <p:extLst>
      <p:ext uri="{BB962C8B-B14F-4D97-AF65-F5344CB8AC3E}">
        <p14:creationId xmlns:p14="http://schemas.microsoft.com/office/powerpoint/2010/main" val="2638191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pPr>
              <a:defRPr/>
            </a:pPr>
            <a:fld id="{0A691129-5B4F-4465-8EFB-718B5A417490}" type="datetime1">
              <a:rPr lang="zh-TW" altLang="en-US" smtClean="0"/>
              <a:pPr>
                <a:defRPr/>
              </a:pPr>
              <a:t>2023/4/14</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pPr>
              <a:defRPr/>
            </a:pPr>
            <a:fld id="{9844C760-CE85-4AE3-92F3-D5A646CAED71}" type="slidenum">
              <a:rPr lang="zh-TW" altLang="en-US" smtClean="0"/>
              <a:pPr>
                <a:defRPr/>
              </a:pPr>
              <a:t>‹#›</a:t>
            </a:fld>
            <a:endParaRPr lang="zh-TW" altLang="en-US"/>
          </a:p>
        </p:txBody>
      </p:sp>
    </p:spTree>
    <p:extLst>
      <p:ext uri="{BB962C8B-B14F-4D97-AF65-F5344CB8AC3E}">
        <p14:creationId xmlns:p14="http://schemas.microsoft.com/office/powerpoint/2010/main" val="136332247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pPr>
              <a:defRPr/>
            </a:pPr>
            <a:fld id="{0A691129-5B4F-4465-8EFB-718B5A417490}" type="datetime1">
              <a:rPr lang="zh-TW" altLang="en-US" smtClean="0"/>
              <a:pPr>
                <a:defRPr/>
              </a:pPr>
              <a:t>2023/4/14</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pPr>
              <a:defRPr/>
            </a:pPr>
            <a:fld id="{9844C760-CE85-4AE3-92F3-D5A646CAED71}" type="slidenum">
              <a:rPr lang="zh-TW" altLang="en-US" smtClean="0"/>
              <a:pPr>
                <a:defRPr/>
              </a:pPr>
              <a:t>‹#›</a:t>
            </a:fld>
            <a:endParaRPr lang="zh-TW"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7356285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pPr>
              <a:defRPr/>
            </a:pPr>
            <a:fld id="{0A691129-5B4F-4465-8EFB-718B5A417490}" type="datetime1">
              <a:rPr lang="zh-TW" altLang="en-US" smtClean="0"/>
              <a:pPr>
                <a:defRPr/>
              </a:pPr>
              <a:t>2023/4/14</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pPr>
              <a:defRPr/>
            </a:pPr>
            <a:fld id="{9844C760-CE85-4AE3-92F3-D5A646CAED71}" type="slidenum">
              <a:rPr lang="zh-TW" altLang="en-US" smtClean="0"/>
              <a:pPr>
                <a:defRPr/>
              </a:pPr>
              <a:t>‹#›</a:t>
            </a:fld>
            <a:endParaRPr lang="zh-TW" altLang="en-US"/>
          </a:p>
        </p:txBody>
      </p:sp>
    </p:spTree>
    <p:extLst>
      <p:ext uri="{BB962C8B-B14F-4D97-AF65-F5344CB8AC3E}">
        <p14:creationId xmlns:p14="http://schemas.microsoft.com/office/powerpoint/2010/main" val="99150886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pPr>
              <a:defRPr/>
            </a:pPr>
            <a:fld id="{0A691129-5B4F-4465-8EFB-718B5A417490}" type="datetime1">
              <a:rPr lang="zh-TW" altLang="en-US" smtClean="0"/>
              <a:pPr>
                <a:defRPr/>
              </a:pPr>
              <a:t>2023/4/14</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pPr>
              <a:defRPr/>
            </a:pPr>
            <a:fld id="{9844C760-CE85-4AE3-92F3-D5A646CAED71}" type="slidenum">
              <a:rPr lang="zh-TW" altLang="en-US" smtClean="0"/>
              <a:pPr>
                <a:defRPr/>
              </a:pPr>
              <a:t>‹#›</a:t>
            </a:fld>
            <a:endParaRPr lang="zh-TW"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7066880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pPr>
              <a:defRPr/>
            </a:pPr>
            <a:fld id="{0A691129-5B4F-4465-8EFB-718B5A417490}" type="datetime1">
              <a:rPr lang="zh-TW" altLang="en-US" smtClean="0"/>
              <a:pPr>
                <a:defRPr/>
              </a:pPr>
              <a:t>2023/4/14</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pPr>
              <a:defRPr/>
            </a:pPr>
            <a:fld id="{9844C760-CE85-4AE3-92F3-D5A646CAED71}" type="slidenum">
              <a:rPr lang="zh-TW" altLang="en-US" smtClean="0"/>
              <a:pPr>
                <a:defRPr/>
              </a:pPr>
              <a:t>‹#›</a:t>
            </a:fld>
            <a:endParaRPr lang="zh-TW" altLang="en-US"/>
          </a:p>
        </p:txBody>
      </p:sp>
    </p:spTree>
    <p:extLst>
      <p:ext uri="{BB962C8B-B14F-4D97-AF65-F5344CB8AC3E}">
        <p14:creationId xmlns:p14="http://schemas.microsoft.com/office/powerpoint/2010/main" val="238112531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pPr>
              <a:defRPr/>
            </a:pPr>
            <a:fld id="{D6AA1C91-A0C4-4D4D-9E84-CC5EAE4146ED}" type="datetime1">
              <a:rPr lang="zh-TW" altLang="en-US" smtClean="0"/>
              <a:pPr>
                <a:defRPr/>
              </a:pPr>
              <a:t>2023/4/14</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pPr>
              <a:defRPr/>
            </a:pPr>
            <a:fld id="{6270EDAE-13AA-4B45-9EAB-FE591EB6A7E7}" type="slidenum">
              <a:rPr lang="zh-TW" altLang="en-US" smtClean="0"/>
              <a:pPr>
                <a:defRPr/>
              </a:pPr>
              <a:t>‹#›</a:t>
            </a:fld>
            <a:endParaRPr lang="zh-TW" altLang="en-US"/>
          </a:p>
        </p:txBody>
      </p:sp>
    </p:spTree>
    <p:extLst>
      <p:ext uri="{BB962C8B-B14F-4D97-AF65-F5344CB8AC3E}">
        <p14:creationId xmlns:p14="http://schemas.microsoft.com/office/powerpoint/2010/main" val="8158309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pPr>
              <a:defRPr/>
            </a:pPr>
            <a:fld id="{C657E449-5887-4613-A787-2F3B39126680}" type="datetime1">
              <a:rPr lang="zh-TW" altLang="en-US" smtClean="0"/>
              <a:pPr>
                <a:defRPr/>
              </a:pPr>
              <a:t>2023/4/14</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pPr>
              <a:defRPr/>
            </a:pPr>
            <a:fld id="{14AE0103-65E3-4150-8982-942444AE42FD}" type="slidenum">
              <a:rPr lang="zh-TW" altLang="en-US" smtClean="0"/>
              <a:pPr>
                <a:defRPr/>
              </a:pPr>
              <a:t>‹#›</a:t>
            </a:fld>
            <a:endParaRPr lang="zh-TW" altLang="en-US"/>
          </a:p>
        </p:txBody>
      </p:sp>
    </p:spTree>
    <p:extLst>
      <p:ext uri="{BB962C8B-B14F-4D97-AF65-F5344CB8AC3E}">
        <p14:creationId xmlns:p14="http://schemas.microsoft.com/office/powerpoint/2010/main" val="2869487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pPr>
              <a:defRPr/>
            </a:pPr>
            <a:fld id="{2117A2DB-0585-494B-A88A-C601D82B05F6}" type="datetime1">
              <a:rPr lang="zh-TW" altLang="en-US" smtClean="0"/>
              <a:pPr>
                <a:defRPr/>
              </a:pPr>
              <a:t>2023/4/14</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pPr>
              <a:defRPr/>
            </a:pPr>
            <a:fld id="{461616D9-EA05-4353-B206-31ECB5B14AFC}" type="slidenum">
              <a:rPr lang="zh-TW" altLang="en-US" smtClean="0"/>
              <a:pPr>
                <a:defRPr/>
              </a:pPr>
              <a:t>‹#›</a:t>
            </a:fld>
            <a:endParaRPr lang="zh-TW" altLang="en-US"/>
          </a:p>
        </p:txBody>
      </p:sp>
    </p:spTree>
    <p:extLst>
      <p:ext uri="{BB962C8B-B14F-4D97-AF65-F5344CB8AC3E}">
        <p14:creationId xmlns:p14="http://schemas.microsoft.com/office/powerpoint/2010/main" val="573445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pPr>
              <a:defRPr/>
            </a:pPr>
            <a:fld id="{0A691129-5B4F-4465-8EFB-718B5A417490}" type="datetime1">
              <a:rPr lang="zh-TW" altLang="en-US" smtClean="0"/>
              <a:pPr>
                <a:defRPr/>
              </a:pPr>
              <a:t>2023/4/14</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pPr>
              <a:defRPr/>
            </a:pPr>
            <a:fld id="{9844C760-CE85-4AE3-92F3-D5A646CAED71}" type="slidenum">
              <a:rPr lang="zh-TW" altLang="en-US" smtClean="0"/>
              <a:pPr>
                <a:defRPr/>
              </a:pPr>
              <a:t>‹#›</a:t>
            </a:fld>
            <a:endParaRPr lang="zh-TW" altLang="en-US"/>
          </a:p>
        </p:txBody>
      </p:sp>
    </p:spTree>
    <p:extLst>
      <p:ext uri="{BB962C8B-B14F-4D97-AF65-F5344CB8AC3E}">
        <p14:creationId xmlns:p14="http://schemas.microsoft.com/office/powerpoint/2010/main" val="238429039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pPr>
              <a:defRPr/>
            </a:pPr>
            <a:fld id="{AA1C3DF0-A0F3-4D9A-ABB2-BDF00B8BCEDC}" type="datetime1">
              <a:rPr lang="zh-TW" altLang="en-US" smtClean="0"/>
              <a:pPr>
                <a:defRPr/>
              </a:pPr>
              <a:t>2023/4/14</a:t>
            </a:fld>
            <a:endParaRPr lang="zh-TW" altLang="en-US"/>
          </a:p>
        </p:txBody>
      </p:sp>
      <p:sp>
        <p:nvSpPr>
          <p:cNvPr id="6" name="Footer Placeholder 5"/>
          <p:cNvSpPr>
            <a:spLocks noGrp="1"/>
          </p:cNvSpPr>
          <p:nvPr>
            <p:ph type="ftr" sz="quarter" idx="11"/>
          </p:nvPr>
        </p:nvSpPr>
        <p:spPr/>
        <p:txBody>
          <a:bodyPr/>
          <a:lstStyle/>
          <a:p>
            <a:pPr>
              <a:defRPr/>
            </a:pPr>
            <a:endParaRPr lang="zh-TW" altLang="en-US"/>
          </a:p>
        </p:txBody>
      </p:sp>
      <p:sp>
        <p:nvSpPr>
          <p:cNvPr id="7" name="Slide Number Placeholder 6"/>
          <p:cNvSpPr>
            <a:spLocks noGrp="1"/>
          </p:cNvSpPr>
          <p:nvPr>
            <p:ph type="sldNum" sz="quarter" idx="12"/>
          </p:nvPr>
        </p:nvSpPr>
        <p:spPr/>
        <p:txBody>
          <a:bodyPr/>
          <a:lstStyle/>
          <a:p>
            <a:pPr>
              <a:defRPr/>
            </a:pPr>
            <a:fld id="{BDB6330F-D7A0-4358-8400-11C502CB0C87}" type="slidenum">
              <a:rPr lang="zh-TW" altLang="en-US" smtClean="0"/>
              <a:pPr>
                <a:defRPr/>
              </a:pPr>
              <a:t>‹#›</a:t>
            </a:fld>
            <a:endParaRPr lang="zh-TW" altLang="en-US"/>
          </a:p>
        </p:txBody>
      </p:sp>
    </p:spTree>
    <p:extLst>
      <p:ext uri="{BB962C8B-B14F-4D97-AF65-F5344CB8AC3E}">
        <p14:creationId xmlns:p14="http://schemas.microsoft.com/office/powerpoint/2010/main" val="1706847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pPr>
              <a:defRPr/>
            </a:pPr>
            <a:fld id="{461503DF-C010-4D18-9010-764A8D7B3E17}" type="datetime1">
              <a:rPr lang="zh-TW" altLang="en-US" smtClean="0"/>
              <a:pPr>
                <a:defRPr/>
              </a:pPr>
              <a:t>2023/4/14</a:t>
            </a:fld>
            <a:endParaRPr lang="zh-TW" altLang="en-US"/>
          </a:p>
        </p:txBody>
      </p:sp>
      <p:sp>
        <p:nvSpPr>
          <p:cNvPr id="8" name="Footer Placeholder 7"/>
          <p:cNvSpPr>
            <a:spLocks noGrp="1"/>
          </p:cNvSpPr>
          <p:nvPr>
            <p:ph type="ftr" sz="quarter" idx="11"/>
          </p:nvPr>
        </p:nvSpPr>
        <p:spPr/>
        <p:txBody>
          <a:bodyPr/>
          <a:lstStyle/>
          <a:p>
            <a:pPr>
              <a:defRPr/>
            </a:pPr>
            <a:endParaRPr lang="zh-TW" altLang="en-US"/>
          </a:p>
        </p:txBody>
      </p:sp>
      <p:sp>
        <p:nvSpPr>
          <p:cNvPr id="9" name="Slide Number Placeholder 8"/>
          <p:cNvSpPr>
            <a:spLocks noGrp="1"/>
          </p:cNvSpPr>
          <p:nvPr>
            <p:ph type="sldNum" sz="quarter" idx="12"/>
          </p:nvPr>
        </p:nvSpPr>
        <p:spPr/>
        <p:txBody>
          <a:bodyPr/>
          <a:lstStyle/>
          <a:p>
            <a:pPr>
              <a:defRPr/>
            </a:pPr>
            <a:fld id="{6ADB7029-086E-48A8-B04F-96E646DA7420}" type="slidenum">
              <a:rPr lang="zh-TW" altLang="en-US" smtClean="0"/>
              <a:pPr>
                <a:defRPr/>
              </a:pPr>
              <a:t>‹#›</a:t>
            </a:fld>
            <a:endParaRPr lang="zh-TW" altLang="en-US"/>
          </a:p>
        </p:txBody>
      </p:sp>
    </p:spTree>
    <p:extLst>
      <p:ext uri="{BB962C8B-B14F-4D97-AF65-F5344CB8AC3E}">
        <p14:creationId xmlns:p14="http://schemas.microsoft.com/office/powerpoint/2010/main" val="407030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pPr>
              <a:defRPr/>
            </a:pPr>
            <a:fld id="{0298A8BE-B815-4006-B012-DC42F5159707}" type="datetime1">
              <a:rPr lang="zh-TW" altLang="en-US" smtClean="0"/>
              <a:pPr>
                <a:defRPr/>
              </a:pPr>
              <a:t>2023/4/14</a:t>
            </a:fld>
            <a:endParaRPr lang="zh-TW" altLang="en-US"/>
          </a:p>
        </p:txBody>
      </p:sp>
      <p:sp>
        <p:nvSpPr>
          <p:cNvPr id="4" name="Footer Placeholder 3"/>
          <p:cNvSpPr>
            <a:spLocks noGrp="1"/>
          </p:cNvSpPr>
          <p:nvPr>
            <p:ph type="ftr" sz="quarter" idx="11"/>
          </p:nvPr>
        </p:nvSpPr>
        <p:spPr/>
        <p:txBody>
          <a:bodyPr/>
          <a:lstStyle/>
          <a:p>
            <a:pPr>
              <a:defRPr/>
            </a:pPr>
            <a:endParaRPr lang="zh-TW" altLang="en-US"/>
          </a:p>
        </p:txBody>
      </p:sp>
      <p:sp>
        <p:nvSpPr>
          <p:cNvPr id="5" name="Slide Number Placeholder 4"/>
          <p:cNvSpPr>
            <a:spLocks noGrp="1"/>
          </p:cNvSpPr>
          <p:nvPr>
            <p:ph type="sldNum" sz="quarter" idx="12"/>
          </p:nvPr>
        </p:nvSpPr>
        <p:spPr/>
        <p:txBody>
          <a:bodyPr/>
          <a:lstStyle/>
          <a:p>
            <a:pPr>
              <a:defRPr/>
            </a:pPr>
            <a:fld id="{E7E97A0F-CBED-48B0-BB95-FC25F6DE1451}" type="slidenum">
              <a:rPr lang="zh-TW" altLang="en-US" smtClean="0"/>
              <a:pPr>
                <a:defRPr/>
              </a:pPr>
              <a:t>‹#›</a:t>
            </a:fld>
            <a:endParaRPr lang="zh-TW" altLang="en-US"/>
          </a:p>
        </p:txBody>
      </p:sp>
    </p:spTree>
    <p:extLst>
      <p:ext uri="{BB962C8B-B14F-4D97-AF65-F5344CB8AC3E}">
        <p14:creationId xmlns:p14="http://schemas.microsoft.com/office/powerpoint/2010/main" val="2559234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E9405B6-0137-47C6-9E43-65EB9B45D4A6}" type="datetime1">
              <a:rPr lang="zh-TW" altLang="en-US" smtClean="0"/>
              <a:pPr>
                <a:defRPr/>
              </a:pPr>
              <a:t>2023/4/14</a:t>
            </a:fld>
            <a:endParaRPr lang="zh-TW" altLang="en-US"/>
          </a:p>
        </p:txBody>
      </p:sp>
      <p:sp>
        <p:nvSpPr>
          <p:cNvPr id="3" name="Footer Placeholder 2"/>
          <p:cNvSpPr>
            <a:spLocks noGrp="1"/>
          </p:cNvSpPr>
          <p:nvPr>
            <p:ph type="ftr" sz="quarter" idx="11"/>
          </p:nvPr>
        </p:nvSpPr>
        <p:spPr/>
        <p:txBody>
          <a:bodyPr/>
          <a:lstStyle/>
          <a:p>
            <a:pPr>
              <a:defRPr/>
            </a:pPr>
            <a:endParaRPr lang="zh-TW" altLang="en-US"/>
          </a:p>
        </p:txBody>
      </p:sp>
      <p:sp>
        <p:nvSpPr>
          <p:cNvPr id="4" name="Slide Number Placeholder 3"/>
          <p:cNvSpPr>
            <a:spLocks noGrp="1"/>
          </p:cNvSpPr>
          <p:nvPr>
            <p:ph type="sldNum" sz="quarter" idx="12"/>
          </p:nvPr>
        </p:nvSpPr>
        <p:spPr/>
        <p:txBody>
          <a:bodyPr/>
          <a:lstStyle/>
          <a:p>
            <a:pPr>
              <a:defRPr/>
            </a:pPr>
            <a:fld id="{151B16FE-BA40-4AB0-A8A0-97C1E2B62EB2}" type="slidenum">
              <a:rPr lang="zh-TW" altLang="en-US" smtClean="0"/>
              <a:pPr>
                <a:defRPr/>
              </a:pPr>
              <a:t>‹#›</a:t>
            </a:fld>
            <a:endParaRPr lang="zh-TW" altLang="en-US"/>
          </a:p>
        </p:txBody>
      </p:sp>
    </p:spTree>
    <p:extLst>
      <p:ext uri="{BB962C8B-B14F-4D97-AF65-F5344CB8AC3E}">
        <p14:creationId xmlns:p14="http://schemas.microsoft.com/office/powerpoint/2010/main" val="4164821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pPr>
              <a:defRPr/>
            </a:pPr>
            <a:fld id="{49FF987E-8D4F-4C8A-A2C8-9F3CB1F15134}" type="datetime1">
              <a:rPr lang="zh-TW" altLang="en-US" smtClean="0"/>
              <a:pPr>
                <a:defRPr/>
              </a:pPr>
              <a:t>2023/4/14</a:t>
            </a:fld>
            <a:endParaRPr lang="zh-TW" altLang="en-US"/>
          </a:p>
        </p:txBody>
      </p:sp>
      <p:sp>
        <p:nvSpPr>
          <p:cNvPr id="6" name="Footer Placeholder 5"/>
          <p:cNvSpPr>
            <a:spLocks noGrp="1"/>
          </p:cNvSpPr>
          <p:nvPr>
            <p:ph type="ftr" sz="quarter" idx="11"/>
          </p:nvPr>
        </p:nvSpPr>
        <p:spPr/>
        <p:txBody>
          <a:bodyPr/>
          <a:lstStyle/>
          <a:p>
            <a:pPr>
              <a:defRPr/>
            </a:pPr>
            <a:endParaRPr lang="zh-TW" altLang="en-US"/>
          </a:p>
        </p:txBody>
      </p:sp>
      <p:sp>
        <p:nvSpPr>
          <p:cNvPr id="7" name="Slide Number Placeholder 6"/>
          <p:cNvSpPr>
            <a:spLocks noGrp="1"/>
          </p:cNvSpPr>
          <p:nvPr>
            <p:ph type="sldNum" sz="quarter" idx="12"/>
          </p:nvPr>
        </p:nvSpPr>
        <p:spPr/>
        <p:txBody>
          <a:bodyPr/>
          <a:lstStyle/>
          <a:p>
            <a:pPr>
              <a:defRPr/>
            </a:pPr>
            <a:fld id="{DA149EDB-3458-45B6-A627-6EEA154FF180}" type="slidenum">
              <a:rPr lang="zh-TW" altLang="en-US" smtClean="0"/>
              <a:pPr>
                <a:defRPr/>
              </a:pPr>
              <a:t>‹#›</a:t>
            </a:fld>
            <a:endParaRPr lang="zh-TW" altLang="en-US"/>
          </a:p>
        </p:txBody>
      </p:sp>
    </p:spTree>
    <p:extLst>
      <p:ext uri="{BB962C8B-B14F-4D97-AF65-F5344CB8AC3E}">
        <p14:creationId xmlns:p14="http://schemas.microsoft.com/office/powerpoint/2010/main" val="3863937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pPr>
              <a:defRPr/>
            </a:pPr>
            <a:fld id="{37645A20-40EF-4617-AA8B-EA8B21F4FFC4}" type="datetime1">
              <a:rPr lang="zh-TW" altLang="en-US" smtClean="0"/>
              <a:pPr>
                <a:defRPr/>
              </a:pPr>
              <a:t>2023/4/14</a:t>
            </a:fld>
            <a:endParaRPr lang="zh-TW" altLang="en-US"/>
          </a:p>
        </p:txBody>
      </p:sp>
      <p:sp>
        <p:nvSpPr>
          <p:cNvPr id="6" name="Footer Placeholder 5"/>
          <p:cNvSpPr>
            <a:spLocks noGrp="1"/>
          </p:cNvSpPr>
          <p:nvPr>
            <p:ph type="ftr" sz="quarter" idx="11"/>
          </p:nvPr>
        </p:nvSpPr>
        <p:spPr/>
        <p:txBody>
          <a:bodyPr/>
          <a:lstStyle/>
          <a:p>
            <a:pPr>
              <a:defRPr/>
            </a:pPr>
            <a:endParaRPr lang="zh-TW" altLang="en-US"/>
          </a:p>
        </p:txBody>
      </p:sp>
      <p:sp>
        <p:nvSpPr>
          <p:cNvPr id="7" name="Slide Number Placeholder 6"/>
          <p:cNvSpPr>
            <a:spLocks noGrp="1"/>
          </p:cNvSpPr>
          <p:nvPr>
            <p:ph type="sldNum" sz="quarter" idx="12"/>
          </p:nvPr>
        </p:nvSpPr>
        <p:spPr/>
        <p:txBody>
          <a:bodyPr/>
          <a:lstStyle/>
          <a:p>
            <a:pPr>
              <a:defRPr/>
            </a:pPr>
            <a:fld id="{4A9F4174-D4A2-4C33-8424-94A78DF4CA7C}" type="slidenum">
              <a:rPr lang="zh-TW" altLang="en-US" smtClean="0"/>
              <a:pPr>
                <a:defRPr/>
              </a:pPr>
              <a:t>‹#›</a:t>
            </a:fld>
            <a:endParaRPr lang="zh-TW" altLang="en-US"/>
          </a:p>
        </p:txBody>
      </p:sp>
    </p:spTree>
    <p:extLst>
      <p:ext uri="{BB962C8B-B14F-4D97-AF65-F5344CB8AC3E}">
        <p14:creationId xmlns:p14="http://schemas.microsoft.com/office/powerpoint/2010/main" val="1968241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0A691129-5B4F-4465-8EFB-718B5A417490}" type="datetime1">
              <a:rPr lang="zh-TW" altLang="en-US" smtClean="0"/>
              <a:pPr>
                <a:defRPr/>
              </a:pPr>
              <a:t>2023/4/14</a:t>
            </a:fld>
            <a:endParaRPr lang="zh-TW"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zh-TW"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a:defRPr/>
            </a:pPr>
            <a:fld id="{9844C760-CE85-4AE3-92F3-D5A646CAED71}" type="slidenum">
              <a:rPr lang="zh-TW" altLang="en-US" smtClean="0"/>
              <a:pPr>
                <a:defRPr/>
              </a:pPr>
              <a:t>‹#›</a:t>
            </a:fld>
            <a:endParaRPr lang="zh-TW" altLang="en-US"/>
          </a:p>
        </p:txBody>
      </p:sp>
    </p:spTree>
    <p:extLst>
      <p:ext uri="{BB962C8B-B14F-4D97-AF65-F5344CB8AC3E}">
        <p14:creationId xmlns:p14="http://schemas.microsoft.com/office/powerpoint/2010/main" val="2848622117"/>
      </p:ext>
    </p:extLst>
  </p:cSld>
  <p:clrMap bg1="lt1" tx1="dk1" bg2="lt2" tx2="dk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89" r:id="rId11"/>
    <p:sldLayoutId id="2147483990" r:id="rId12"/>
    <p:sldLayoutId id="2147483991" r:id="rId13"/>
    <p:sldLayoutId id="2147483992" r:id="rId14"/>
    <p:sldLayoutId id="2147483993" r:id="rId15"/>
    <p:sldLayoutId id="2147483994"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F18B8A0-7C0A-4679-980E-F1789A79914F}"/>
              </a:ext>
            </a:extLst>
          </p:cNvPr>
          <p:cNvSpPr>
            <a:spLocks noGrp="1"/>
          </p:cNvSpPr>
          <p:nvPr>
            <p:ph type="ctrTitle"/>
          </p:nvPr>
        </p:nvSpPr>
        <p:spPr>
          <a:xfrm>
            <a:off x="954871" y="1268963"/>
            <a:ext cx="10832144" cy="3946849"/>
          </a:xfrm>
        </p:spPr>
        <p:txBody>
          <a:bodyPr>
            <a:normAutofit/>
          </a:bodyPr>
          <a:lstStyle/>
          <a:p>
            <a:pPr algn="ctr">
              <a:defRPr/>
            </a:pPr>
            <a:r>
              <a:rPr lang="zh-TW" altLang="zh-TW" dirty="0">
                <a:solidFill>
                  <a:srgbClr val="000000"/>
                </a:solidFill>
                <a:effectLst/>
                <a:ea typeface="標楷體" panose="03000509000000000000" pitchFamily="65" charset="-120"/>
                <a:cs typeface="Times New Roman" panose="02020603050405020304" pitchFamily="18" charset="0"/>
              </a:rPr>
              <a:t>國立嘉義</a:t>
            </a:r>
            <a:r>
              <a:rPr lang="zh-TW" altLang="zh-TW" dirty="0" smtClean="0">
                <a:solidFill>
                  <a:srgbClr val="000000"/>
                </a:solidFill>
                <a:effectLst/>
                <a:ea typeface="標楷體" panose="03000509000000000000" pitchFamily="65" charset="-120"/>
                <a:cs typeface="Times New Roman" panose="02020603050405020304" pitchFamily="18" charset="0"/>
              </a:rPr>
              <a:t>大學</a:t>
            </a:r>
            <a:r>
              <a:rPr lang="en-US" altLang="zh-TW" dirty="0" smtClean="0">
                <a:solidFill>
                  <a:srgbClr val="000000"/>
                </a:solidFill>
                <a:effectLst/>
                <a:ea typeface="標楷體" panose="03000509000000000000" pitchFamily="65" charset="-120"/>
                <a:cs typeface="Times New Roman" panose="02020603050405020304" pitchFamily="18" charset="0"/>
              </a:rPr>
              <a:t/>
            </a:r>
            <a:br>
              <a:rPr lang="en-US" altLang="zh-TW" dirty="0" smtClean="0">
                <a:solidFill>
                  <a:srgbClr val="000000"/>
                </a:solidFill>
                <a:effectLst/>
                <a:ea typeface="標楷體" panose="03000509000000000000" pitchFamily="65" charset="-120"/>
                <a:cs typeface="Times New Roman" panose="02020603050405020304" pitchFamily="18" charset="0"/>
              </a:rPr>
            </a:br>
            <a:r>
              <a:rPr lang="en-US" altLang="zh-TW" dirty="0" smtClean="0">
                <a:solidFill>
                  <a:srgbClr val="000000"/>
                </a:solidFill>
                <a:latin typeface="標楷體" panose="03000509000000000000" pitchFamily="65" charset="-120"/>
                <a:ea typeface="標楷體" panose="03000509000000000000" pitchFamily="65" charset="-120"/>
                <a:cs typeface="Times New Roman" panose="02020603050405020304" pitchFamily="18" charset="0"/>
              </a:rPr>
              <a:t>112</a:t>
            </a:r>
            <a:r>
              <a:rPr lang="zh-TW" altLang="en-US" dirty="0">
                <a:solidFill>
                  <a:srgbClr val="000000"/>
                </a:solidFill>
                <a:latin typeface="標楷體" panose="03000509000000000000" pitchFamily="65" charset="-120"/>
                <a:ea typeface="標楷體" panose="03000509000000000000" pitchFamily="65" charset="-120"/>
                <a:cs typeface="Times New Roman" panose="02020603050405020304" pitchFamily="18" charset="0"/>
              </a:rPr>
              <a:t>學年度教師升等說明會</a:t>
            </a:r>
            <a:r>
              <a:rPr lang="en-US" altLang="zh-TW"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t/>
            </a:r>
            <a:br>
              <a:rPr lang="en-US" altLang="zh-TW" dirty="0" smtClean="0">
                <a:solidFill>
                  <a:srgbClr val="000000"/>
                </a:solidFill>
                <a:effectLst/>
                <a:latin typeface="標楷體" panose="03000509000000000000" pitchFamily="65" charset="-120"/>
                <a:ea typeface="標楷體" panose="03000509000000000000" pitchFamily="65" charset="-120"/>
                <a:cs typeface="Times New Roman" panose="02020603050405020304" pitchFamily="18" charset="0"/>
              </a:rPr>
            </a:br>
            <a:endParaRPr lang="zh-TW" altLang="en-US" dirty="0"/>
          </a:p>
        </p:txBody>
      </p:sp>
      <p:sp>
        <p:nvSpPr>
          <p:cNvPr id="11267" name="副標題 2"/>
          <p:cNvSpPr>
            <a:spLocks noGrp="1"/>
          </p:cNvSpPr>
          <p:nvPr>
            <p:ph type="subTitle" idx="1"/>
          </p:nvPr>
        </p:nvSpPr>
        <p:spPr>
          <a:xfrm>
            <a:off x="954871" y="4504637"/>
            <a:ext cx="10363200" cy="1200150"/>
          </a:xfrm>
        </p:spPr>
        <p:txBody>
          <a:bodyPr>
            <a:normAutofit/>
          </a:bodyPr>
          <a:lstStyle/>
          <a:p>
            <a:pPr marR="0" eaLnBrk="1" hangingPunct="1"/>
            <a:r>
              <a:rPr lang="en-US" altLang="zh-TW" sz="2800" dirty="0" smtClean="0">
                <a:solidFill>
                  <a:srgbClr val="7030A0"/>
                </a:solidFill>
                <a:latin typeface="華康隸書體W7" panose="03000709000000000000" pitchFamily="65" charset="-120"/>
                <a:ea typeface="華康隸書體W7" panose="03000709000000000000" pitchFamily="65" charset="-120"/>
              </a:rPr>
              <a:t>112.4.12</a:t>
            </a:r>
          </a:p>
          <a:p>
            <a:pPr marR="0" eaLnBrk="1" hangingPunct="1"/>
            <a:r>
              <a:rPr lang="zh-TW" altLang="en-US" sz="2800" dirty="0" smtClean="0">
                <a:solidFill>
                  <a:srgbClr val="7030A0"/>
                </a:solidFill>
                <a:latin typeface="華康隸書體W7" panose="03000709000000000000" pitchFamily="65" charset="-120"/>
                <a:ea typeface="華康隸書體W7" panose="03000709000000000000" pitchFamily="65" charset="-120"/>
              </a:rPr>
              <a:t>人事室</a:t>
            </a:r>
          </a:p>
        </p:txBody>
      </p:sp>
      <p:sp>
        <p:nvSpPr>
          <p:cNvPr id="11269" name="投影片編號版面配置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641D3A1F-9712-4CFD-8CBD-509EA44D6EE9}" type="slidenum">
              <a:rPr lang="zh-TW" altLang="en-US" sz="1000" smtClean="0">
                <a:solidFill>
                  <a:srgbClr val="FFFFFF"/>
                </a:solidFill>
              </a:rPr>
              <a:pPr>
                <a:spcBef>
                  <a:spcPct val="0"/>
                </a:spcBef>
                <a:buClrTx/>
                <a:buSzTx/>
                <a:buFontTx/>
                <a:buNone/>
              </a:pPr>
              <a:t>1</a:t>
            </a:fld>
            <a:endParaRPr lang="zh-TW" altLang="en-US" sz="1000" smtClean="0">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412341" y="1727958"/>
            <a:ext cx="8745647" cy="4962553"/>
          </a:xfrm>
          <a:solidFill>
            <a:schemeClr val="accent5">
              <a:lumMod val="40000"/>
              <a:lumOff val="60000"/>
            </a:schemeClr>
          </a:solidFill>
        </p:spPr>
        <p:txBody>
          <a:bodyPr>
            <a:normAutofit fontScale="92500"/>
          </a:bodyPr>
          <a:lstStyle/>
          <a:p>
            <a:r>
              <a:rPr lang="zh-TW" altLang="en-US" sz="2400" dirty="0" smtClean="0">
                <a:latin typeface="華康隸書體W7" panose="03000709000000000000" pitchFamily="65" charset="-120"/>
                <a:ea typeface="華康隸書體W7" panose="03000709000000000000" pitchFamily="65" charset="-120"/>
              </a:rPr>
              <a:t>教師</a:t>
            </a:r>
            <a:r>
              <a:rPr lang="zh-TW" altLang="en-US" sz="2400" dirty="0">
                <a:latin typeface="華康隸書體W7" panose="03000709000000000000" pitchFamily="65" charset="-120"/>
                <a:ea typeface="華康隸書體W7" panose="03000709000000000000" pitchFamily="65" charset="-120"/>
              </a:rPr>
              <a:t>升等審查分初審、複審、決審三</a:t>
            </a:r>
            <a:r>
              <a:rPr lang="zh-TW" altLang="en-US" sz="2400" dirty="0" smtClean="0">
                <a:latin typeface="華康隸書體W7" panose="03000709000000000000" pitchFamily="65" charset="-120"/>
                <a:ea typeface="華康隸書體W7" panose="03000709000000000000" pitchFamily="65" charset="-120"/>
              </a:rPr>
              <a:t>級</a:t>
            </a:r>
            <a:r>
              <a:rPr lang="zh-TW" altLang="en-US" sz="2400" dirty="0" smtClean="0">
                <a:latin typeface="PMingLiU" panose="02020500000000000000" pitchFamily="18" charset="-120"/>
                <a:ea typeface="PMingLiU" panose="02020500000000000000" pitchFamily="18" charset="-120"/>
              </a:rPr>
              <a:t>，</a:t>
            </a:r>
            <a:r>
              <a:rPr lang="zh-TW" altLang="en-US" sz="2400" dirty="0" smtClean="0">
                <a:latin typeface="華康隸書體W7" panose="03000709000000000000" pitchFamily="65" charset="-120"/>
                <a:ea typeface="華康隸書體W7" panose="03000709000000000000" pitchFamily="65" charset="-120"/>
              </a:rPr>
              <a:t>升等生效日期為每年</a:t>
            </a:r>
            <a:r>
              <a:rPr lang="en-US" altLang="zh-TW" sz="2400" dirty="0" smtClean="0">
                <a:latin typeface="華康隸書體W7" panose="03000709000000000000" pitchFamily="65" charset="-120"/>
                <a:ea typeface="華康隸書體W7" panose="03000709000000000000" pitchFamily="65" charset="-120"/>
              </a:rPr>
              <a:t>8</a:t>
            </a:r>
            <a:r>
              <a:rPr lang="zh-TW" altLang="en-US" sz="2400" dirty="0" smtClean="0">
                <a:latin typeface="華康隸書體W7" panose="03000709000000000000" pitchFamily="65" charset="-120"/>
                <a:ea typeface="華康隸書體W7" panose="03000709000000000000" pitchFamily="65" charset="-120"/>
              </a:rPr>
              <a:t>月</a:t>
            </a:r>
            <a:r>
              <a:rPr lang="en-US" altLang="zh-TW" sz="2400" dirty="0" smtClean="0">
                <a:latin typeface="華康隸書體W7" panose="03000709000000000000" pitchFamily="65" charset="-120"/>
                <a:ea typeface="華康隸書體W7" panose="03000709000000000000" pitchFamily="65" charset="-120"/>
              </a:rPr>
              <a:t>1</a:t>
            </a:r>
            <a:r>
              <a:rPr lang="zh-TW" altLang="en-US" sz="2400" dirty="0" smtClean="0">
                <a:latin typeface="華康隸書體W7" panose="03000709000000000000" pitchFamily="65" charset="-120"/>
                <a:ea typeface="華康隸書體W7" panose="03000709000000000000" pitchFamily="65" charset="-120"/>
              </a:rPr>
              <a:t>日。</a:t>
            </a:r>
            <a:endParaRPr lang="en-US" altLang="zh-TW" sz="2400" dirty="0" smtClean="0">
              <a:latin typeface="華康隸書體W7" panose="03000709000000000000" pitchFamily="65" charset="-120"/>
              <a:ea typeface="華康隸書體W7" panose="03000709000000000000" pitchFamily="65" charset="-120"/>
            </a:endParaRPr>
          </a:p>
          <a:p>
            <a:r>
              <a:rPr lang="en-US" altLang="zh-TW" sz="2400" dirty="0" smtClean="0">
                <a:latin typeface="華康隸書體W7" panose="03000709000000000000" pitchFamily="65" charset="-120"/>
                <a:ea typeface="華康隸書體W7" panose="03000709000000000000" pitchFamily="65" charset="-120"/>
              </a:rPr>
              <a:t>112</a:t>
            </a:r>
            <a:r>
              <a:rPr lang="zh-TW" altLang="en-US" sz="2400" dirty="0" smtClean="0">
                <a:latin typeface="華康隸書體W7" panose="03000709000000000000" pitchFamily="65" charset="-120"/>
                <a:ea typeface="華康隸書體W7" panose="03000709000000000000" pitchFamily="65" charset="-120"/>
              </a:rPr>
              <a:t>年開始適用之教師</a:t>
            </a:r>
            <a:r>
              <a:rPr lang="zh-TW" altLang="en-US" sz="2400" dirty="0">
                <a:latin typeface="華康隸書體W7" panose="03000709000000000000" pitchFamily="65" charset="-120"/>
                <a:ea typeface="華康隸書體W7" panose="03000709000000000000" pitchFamily="65" charset="-120"/>
              </a:rPr>
              <a:t>升等作業時程</a:t>
            </a:r>
            <a:r>
              <a:rPr lang="zh-TW" altLang="en-US" sz="2400" dirty="0" smtClean="0">
                <a:latin typeface="華康隸書體W7" panose="03000709000000000000" pitchFamily="65" charset="-120"/>
                <a:ea typeface="華康隸書體W7" panose="03000709000000000000" pitchFamily="65" charset="-120"/>
              </a:rPr>
              <a:t>：</a:t>
            </a:r>
            <a:endParaRPr lang="en-US" altLang="zh-TW" sz="2400" dirty="0" smtClean="0">
              <a:latin typeface="華康隸書體W7" panose="03000709000000000000" pitchFamily="65" charset="-120"/>
              <a:ea typeface="華康隸書體W7" panose="03000709000000000000" pitchFamily="65" charset="-120"/>
            </a:endParaRPr>
          </a:p>
          <a:p>
            <a:r>
              <a:rPr lang="zh-TW" altLang="en-US" sz="2400" dirty="0" smtClean="0">
                <a:latin typeface="華康隸書體W7" panose="03000709000000000000" pitchFamily="65" charset="-120"/>
                <a:ea typeface="華康隸書體W7" panose="03000709000000000000" pitchFamily="65" charset="-120"/>
              </a:rPr>
              <a:t>一</a:t>
            </a:r>
            <a:r>
              <a:rPr lang="zh-TW" altLang="en-US" sz="2400" dirty="0">
                <a:latin typeface="華康隸書體W7" panose="03000709000000000000" pitchFamily="65" charset="-120"/>
                <a:ea typeface="華康隸書體W7" panose="03000709000000000000" pitchFamily="65" charset="-120"/>
              </a:rPr>
              <a:t>、升等申請人應於</a:t>
            </a:r>
            <a:r>
              <a:rPr lang="zh-TW" altLang="en-US" sz="2400" b="1" u="sng" dirty="0">
                <a:solidFill>
                  <a:srgbClr val="FF0000"/>
                </a:solidFill>
                <a:latin typeface="華康隸書體W7" panose="03000709000000000000" pitchFamily="65" charset="-120"/>
                <a:ea typeface="華康隸書體W7" panose="03000709000000000000" pitchFamily="65" charset="-120"/>
              </a:rPr>
              <a:t>五月二日</a:t>
            </a:r>
            <a:r>
              <a:rPr lang="zh-TW" altLang="en-US" sz="2400" dirty="0">
                <a:latin typeface="華康隸書體W7" panose="03000709000000000000" pitchFamily="65" charset="-120"/>
                <a:ea typeface="華康隸書體W7" panose="03000709000000000000" pitchFamily="65" charset="-120"/>
              </a:rPr>
              <a:t>前將</a:t>
            </a:r>
            <a:r>
              <a:rPr lang="en-US" altLang="zh-TW" sz="2400" b="1" dirty="0">
                <a:solidFill>
                  <a:schemeClr val="accent6">
                    <a:lumMod val="75000"/>
                  </a:schemeClr>
                </a:solidFill>
                <a:latin typeface="華康隸書體W7" panose="03000709000000000000" pitchFamily="65" charset="-120"/>
                <a:ea typeface="華康隸書體W7" panose="03000709000000000000" pitchFamily="65" charset="-120"/>
              </a:rPr>
              <a:t>Aa</a:t>
            </a:r>
            <a:r>
              <a:rPr lang="zh-HK" altLang="zh-TW" sz="2400" b="1" dirty="0">
                <a:solidFill>
                  <a:schemeClr val="accent6">
                    <a:lumMod val="75000"/>
                  </a:schemeClr>
                </a:solidFill>
                <a:latin typeface="華康隸書體W7" panose="03000709000000000000" pitchFamily="65" charset="-120"/>
                <a:ea typeface="華康隸書體W7" panose="03000709000000000000" pitchFamily="65" charset="-120"/>
              </a:rPr>
              <a:t>研究計畫評分</a:t>
            </a:r>
            <a:r>
              <a:rPr lang="zh-HK" altLang="zh-TW" sz="2400" b="1" dirty="0" smtClean="0">
                <a:solidFill>
                  <a:schemeClr val="accent6">
                    <a:lumMod val="75000"/>
                  </a:schemeClr>
                </a:solidFill>
                <a:latin typeface="華康隸書體W7" panose="03000709000000000000" pitchFamily="65" charset="-120"/>
                <a:ea typeface="華康隸書體W7" panose="03000709000000000000" pitchFamily="65" charset="-120"/>
              </a:rPr>
              <a:t>表</a:t>
            </a:r>
            <a:r>
              <a:rPr lang="zh-HK" altLang="zh-TW" sz="2400" dirty="0" smtClean="0">
                <a:latin typeface="華康隸書體W7" panose="03000709000000000000" pitchFamily="65" charset="-120"/>
                <a:ea typeface="華康隸書體W7" panose="03000709000000000000" pitchFamily="65" charset="-120"/>
              </a:rPr>
              <a:t>送</a:t>
            </a:r>
            <a:r>
              <a:rPr lang="zh-HK" altLang="zh-TW" sz="2400" dirty="0">
                <a:latin typeface="華康隸書體W7" panose="03000709000000000000" pitchFamily="65" charset="-120"/>
                <a:ea typeface="華康隸書體W7" panose="03000709000000000000" pitchFamily="65" charset="-120"/>
              </a:rPr>
              <a:t>請研究發展處及產學營運及推廣處查證。</a:t>
            </a:r>
            <a:r>
              <a:rPr lang="zh-TW" altLang="en-US" sz="2400" dirty="0">
                <a:latin typeface="華康隸書體W7" panose="03000709000000000000" pitchFamily="65" charset="-120"/>
                <a:ea typeface="華康隸書體W7" panose="03000709000000000000" pitchFamily="65" charset="-120"/>
              </a:rPr>
              <a:t>升等申請人應於</a:t>
            </a:r>
            <a:r>
              <a:rPr lang="zh-TW" altLang="en-US" sz="2400" b="1" u="sng" dirty="0">
                <a:solidFill>
                  <a:srgbClr val="FF0000"/>
                </a:solidFill>
                <a:latin typeface="華康隸書體W7" panose="03000709000000000000" pitchFamily="65" charset="-120"/>
                <a:ea typeface="華康隸書體W7" panose="03000709000000000000" pitchFamily="65" charset="-120"/>
              </a:rPr>
              <a:t>五月十五</a:t>
            </a:r>
            <a:r>
              <a:rPr lang="zh-TW" altLang="en-US" sz="2400" b="1" u="sng" dirty="0" smtClean="0">
                <a:solidFill>
                  <a:srgbClr val="FF0000"/>
                </a:solidFill>
                <a:latin typeface="華康隸書體W7" panose="03000709000000000000" pitchFamily="65" charset="-120"/>
                <a:ea typeface="華康隸書體W7" panose="03000709000000000000" pitchFamily="65" charset="-120"/>
              </a:rPr>
              <a:t>日</a:t>
            </a:r>
            <a:r>
              <a:rPr lang="zh-TW" altLang="en-US" sz="2400" dirty="0" smtClean="0">
                <a:latin typeface="華康隸書體W7" panose="03000709000000000000" pitchFamily="65" charset="-120"/>
                <a:ea typeface="華康隸書體W7" panose="03000709000000000000" pitchFamily="65" charset="-120"/>
              </a:rPr>
              <a:t>前檢</a:t>
            </a:r>
            <a:r>
              <a:rPr lang="zh-TW" altLang="en-US" sz="2400" dirty="0">
                <a:latin typeface="華康隸書體W7" panose="03000709000000000000" pitchFamily="65" charset="-120"/>
                <a:ea typeface="華康隸書體W7" panose="03000709000000000000" pitchFamily="65" charset="-120"/>
              </a:rPr>
              <a:t>具文件提送系級（所、中心）教評會審查，</a:t>
            </a:r>
            <a:r>
              <a:rPr lang="zh-TW" altLang="en-US" sz="2400" dirty="0" smtClean="0">
                <a:latin typeface="華康隸書體W7" panose="03000709000000000000" pitchFamily="65" charset="-120"/>
                <a:ea typeface="華康隸書體W7" panose="03000709000000000000" pitchFamily="65" charset="-120"/>
              </a:rPr>
              <a:t>逾期不予受理</a:t>
            </a:r>
            <a:r>
              <a:rPr lang="zh-TW" altLang="en-US" sz="2400" dirty="0">
                <a:latin typeface="華康隸書體W7" panose="03000709000000000000" pitchFamily="65" charset="-120"/>
                <a:ea typeface="華康隸書體W7" panose="03000709000000000000" pitchFamily="65" charset="-120"/>
              </a:rPr>
              <a:t>或補</a:t>
            </a:r>
            <a:r>
              <a:rPr lang="en-US" altLang="zh-TW" sz="2400" dirty="0">
                <a:latin typeface="華康隸書體W7" panose="03000709000000000000" pitchFamily="65" charset="-120"/>
                <a:ea typeface="華康隸書體W7" panose="03000709000000000000" pitchFamily="65" charset="-120"/>
              </a:rPr>
              <a:t>(</a:t>
            </a:r>
            <a:r>
              <a:rPr lang="zh-TW" altLang="en-US" sz="2400" dirty="0">
                <a:latin typeface="華康隸書體W7" panose="03000709000000000000" pitchFamily="65" charset="-120"/>
                <a:ea typeface="華康隸書體W7" panose="03000709000000000000" pitchFamily="65" charset="-120"/>
              </a:rPr>
              <a:t>抽</a:t>
            </a:r>
            <a:r>
              <a:rPr lang="en-US" altLang="zh-TW" sz="2400" dirty="0">
                <a:latin typeface="華康隸書體W7" panose="03000709000000000000" pitchFamily="65" charset="-120"/>
                <a:ea typeface="華康隸書體W7" panose="03000709000000000000" pitchFamily="65" charset="-120"/>
              </a:rPr>
              <a:t>)</a:t>
            </a:r>
            <a:r>
              <a:rPr lang="zh-TW" altLang="en-US" sz="2400" dirty="0">
                <a:latin typeface="華康隸書體W7" panose="03000709000000000000" pitchFamily="65" charset="-120"/>
                <a:ea typeface="華康隸書體W7" panose="03000709000000000000" pitchFamily="65" charset="-120"/>
              </a:rPr>
              <a:t>件</a:t>
            </a:r>
            <a:r>
              <a:rPr lang="zh-TW" altLang="en-US" sz="2400" dirty="0" smtClean="0">
                <a:latin typeface="華康隸書體W7" panose="03000709000000000000" pitchFamily="65" charset="-120"/>
                <a:ea typeface="華康隸書體W7" panose="03000709000000000000" pitchFamily="65" charset="-120"/>
              </a:rPr>
              <a:t>。</a:t>
            </a:r>
            <a:endParaRPr lang="en-US" altLang="zh-TW" sz="2400" dirty="0" smtClean="0">
              <a:latin typeface="華康隸書體W7" panose="03000709000000000000" pitchFamily="65" charset="-120"/>
              <a:ea typeface="華康隸書體W7" panose="03000709000000000000" pitchFamily="65" charset="-120"/>
            </a:endParaRPr>
          </a:p>
          <a:p>
            <a:r>
              <a:rPr lang="zh-TW" altLang="en-US" sz="2400" dirty="0" smtClean="0">
                <a:latin typeface="華康隸書體W7" panose="03000709000000000000" pitchFamily="65" charset="-120"/>
                <a:ea typeface="華康隸書體W7" panose="03000709000000000000" pitchFamily="65" charset="-120"/>
              </a:rPr>
              <a:t>二</a:t>
            </a:r>
            <a:r>
              <a:rPr lang="zh-TW" altLang="en-US" sz="2400" dirty="0">
                <a:latin typeface="華康隸書體W7" panose="03000709000000000000" pitchFamily="65" charset="-120"/>
                <a:ea typeface="華康隸書體W7" panose="03000709000000000000" pitchFamily="65" charset="-120"/>
              </a:rPr>
              <a:t>、</a:t>
            </a:r>
            <a:r>
              <a:rPr lang="zh-TW" altLang="en-US" sz="2400" dirty="0" smtClean="0">
                <a:latin typeface="華康隸書體W7" panose="03000709000000000000" pitchFamily="65" charset="-120"/>
                <a:ea typeface="華康隸書體W7" panose="03000709000000000000" pitchFamily="65" charset="-120"/>
              </a:rPr>
              <a:t>系級教</a:t>
            </a:r>
            <a:r>
              <a:rPr lang="zh-TW" altLang="en-US" sz="2400" dirty="0">
                <a:latin typeface="華康隸書體W7" panose="03000709000000000000" pitchFamily="65" charset="-120"/>
                <a:ea typeface="華康隸書體W7" panose="03000709000000000000" pitchFamily="65" charset="-120"/>
              </a:rPr>
              <a:t>評會應</a:t>
            </a:r>
            <a:r>
              <a:rPr lang="zh-TW" altLang="en-US" sz="2400" dirty="0" smtClean="0">
                <a:latin typeface="華康隸書體W7" panose="03000709000000000000" pitchFamily="65" charset="-120"/>
                <a:ea typeface="華康隸書體W7" panose="03000709000000000000" pitchFamily="65" charset="-120"/>
              </a:rPr>
              <a:t>於今年</a:t>
            </a:r>
            <a:r>
              <a:rPr lang="zh-TW" altLang="en-US" sz="2400" dirty="0" smtClean="0">
                <a:solidFill>
                  <a:srgbClr val="FF0000"/>
                </a:solidFill>
                <a:latin typeface="華康隸書體W7" panose="03000709000000000000" pitchFamily="65" charset="-120"/>
                <a:ea typeface="華康隸書體W7" panose="03000709000000000000" pitchFamily="65" charset="-120"/>
              </a:rPr>
              <a:t>六月十五</a:t>
            </a:r>
            <a:r>
              <a:rPr lang="zh-TW" altLang="en-US" sz="2400" dirty="0">
                <a:solidFill>
                  <a:srgbClr val="FF0000"/>
                </a:solidFill>
                <a:latin typeface="華康隸書體W7" panose="03000709000000000000" pitchFamily="65" charset="-120"/>
                <a:ea typeface="華康隸書體W7" panose="03000709000000000000" pitchFamily="65" charset="-120"/>
              </a:rPr>
              <a:t>日前</a:t>
            </a:r>
            <a:r>
              <a:rPr lang="zh-TW" altLang="en-US" sz="2400" dirty="0">
                <a:latin typeface="華康隸書體W7" panose="03000709000000000000" pitchFamily="65" charset="-120"/>
                <a:ea typeface="華康隸書體W7" panose="03000709000000000000" pitchFamily="65" charset="-120"/>
              </a:rPr>
              <a:t>將審查通過者之升等</a:t>
            </a:r>
            <a:r>
              <a:rPr lang="zh-TW" altLang="en-US" sz="2400" dirty="0" smtClean="0">
                <a:latin typeface="華康隸書體W7" panose="03000709000000000000" pitchFamily="65" charset="-120"/>
                <a:ea typeface="華康隸書體W7" panose="03000709000000000000" pitchFamily="65" charset="-120"/>
              </a:rPr>
              <a:t>資料</a:t>
            </a:r>
            <a:endParaRPr lang="en-US" altLang="zh-TW" sz="2400" dirty="0" smtClean="0">
              <a:latin typeface="華康隸書體W7" panose="03000709000000000000" pitchFamily="65" charset="-120"/>
              <a:ea typeface="華康隸書體W7" panose="03000709000000000000" pitchFamily="65" charset="-120"/>
            </a:endParaRPr>
          </a:p>
          <a:p>
            <a:r>
              <a:rPr lang="en-US" altLang="zh-TW" sz="2400" dirty="0">
                <a:latin typeface="華康隸書體W7" panose="03000709000000000000" pitchFamily="65" charset="-120"/>
                <a:ea typeface="華康隸書體W7" panose="03000709000000000000" pitchFamily="65" charset="-120"/>
              </a:rPr>
              <a:t> </a:t>
            </a:r>
            <a:r>
              <a:rPr lang="en-US" altLang="zh-TW" sz="2400" dirty="0" smtClean="0">
                <a:latin typeface="華康隸書體W7" panose="03000709000000000000" pitchFamily="65" charset="-120"/>
                <a:ea typeface="華康隸書體W7" panose="03000709000000000000" pitchFamily="65" charset="-120"/>
              </a:rPr>
              <a:t>   </a:t>
            </a:r>
            <a:r>
              <a:rPr lang="zh-TW" altLang="en-US" sz="2400" dirty="0" smtClean="0">
                <a:latin typeface="華康隸書體W7" panose="03000709000000000000" pitchFamily="65" charset="-120"/>
                <a:ea typeface="華康隸書體W7" panose="03000709000000000000" pitchFamily="65" charset="-120"/>
              </a:rPr>
              <a:t>及該</a:t>
            </a:r>
            <a:r>
              <a:rPr lang="zh-TW" altLang="en-US" sz="2400" dirty="0">
                <a:latin typeface="華康隸書體W7" panose="03000709000000000000" pitchFamily="65" charset="-120"/>
                <a:ea typeface="華康隸書體W7" panose="03000709000000000000" pitchFamily="65" charset="-120"/>
              </a:rPr>
              <a:t>會審查之結果與意見送院教評會審查</a:t>
            </a:r>
            <a:r>
              <a:rPr lang="zh-TW" altLang="en-US" sz="2400" dirty="0" smtClean="0">
                <a:latin typeface="華康隸書體W7" panose="03000709000000000000" pitchFamily="65" charset="-120"/>
                <a:ea typeface="華康隸書體W7" panose="03000709000000000000" pitchFamily="65" charset="-120"/>
              </a:rPr>
              <a:t>。</a:t>
            </a:r>
            <a:endParaRPr lang="en-US" altLang="zh-TW" sz="2400" dirty="0" smtClean="0">
              <a:latin typeface="華康隸書體W7" panose="03000709000000000000" pitchFamily="65" charset="-120"/>
              <a:ea typeface="華康隸書體W7" panose="03000709000000000000" pitchFamily="65" charset="-120"/>
            </a:endParaRPr>
          </a:p>
          <a:p>
            <a:r>
              <a:rPr lang="zh-TW" altLang="en-US" sz="2400" dirty="0">
                <a:latin typeface="華康隸書體W7" panose="03000709000000000000" pitchFamily="65" charset="-120"/>
                <a:ea typeface="華康隸書體W7" panose="03000709000000000000" pitchFamily="65" charset="-120"/>
              </a:rPr>
              <a:t>三、院教評會應</a:t>
            </a:r>
            <a:r>
              <a:rPr lang="zh-TW" altLang="en-US" sz="2400" dirty="0" smtClean="0">
                <a:latin typeface="華康隸書體W7" panose="03000709000000000000" pitchFamily="65" charset="-120"/>
                <a:ea typeface="華康隸書體W7" panose="03000709000000000000" pitchFamily="65" charset="-120"/>
              </a:rPr>
              <a:t>於</a:t>
            </a:r>
            <a:r>
              <a:rPr lang="zh-TW" altLang="en-US" sz="2400" dirty="0">
                <a:latin typeface="華康隸書體W7" panose="03000709000000000000" pitchFamily="65" charset="-120"/>
                <a:ea typeface="華康隸書體W7" panose="03000709000000000000" pitchFamily="65" charset="-120"/>
              </a:rPr>
              <a:t>今</a:t>
            </a:r>
            <a:r>
              <a:rPr lang="zh-TW" altLang="en-US" sz="2400" dirty="0" smtClean="0">
                <a:latin typeface="華康隸書體W7" panose="03000709000000000000" pitchFamily="65" charset="-120"/>
                <a:ea typeface="華康隸書體W7" panose="03000709000000000000" pitchFamily="65" charset="-120"/>
              </a:rPr>
              <a:t>年</a:t>
            </a:r>
            <a:r>
              <a:rPr lang="zh-TW" altLang="en-US" sz="2400" dirty="0" smtClean="0">
                <a:solidFill>
                  <a:srgbClr val="FF0000"/>
                </a:solidFill>
                <a:latin typeface="華康隸書體W7" panose="03000709000000000000" pitchFamily="65" charset="-120"/>
                <a:ea typeface="華康隸書體W7" panose="03000709000000000000" pitchFamily="65" charset="-120"/>
              </a:rPr>
              <a:t>九月十五</a:t>
            </a:r>
            <a:r>
              <a:rPr lang="zh-TW" altLang="en-US" sz="2400" dirty="0">
                <a:solidFill>
                  <a:srgbClr val="FF0000"/>
                </a:solidFill>
                <a:latin typeface="華康隸書體W7" panose="03000709000000000000" pitchFamily="65" charset="-120"/>
                <a:ea typeface="華康隸書體W7" panose="03000709000000000000" pitchFamily="65" charset="-120"/>
              </a:rPr>
              <a:t>日前</a:t>
            </a:r>
            <a:r>
              <a:rPr lang="zh-TW" altLang="en-US" sz="2400" dirty="0">
                <a:latin typeface="華康隸書體W7" panose="03000709000000000000" pitchFamily="65" charset="-120"/>
                <a:ea typeface="華康隸書體W7" panose="03000709000000000000" pitchFamily="65" charset="-120"/>
              </a:rPr>
              <a:t>將審查通過者之升等資料</a:t>
            </a:r>
            <a:r>
              <a:rPr lang="zh-TW" altLang="en-US" sz="2400" dirty="0" smtClean="0">
                <a:latin typeface="華康隸書體W7" panose="03000709000000000000" pitchFamily="65" charset="-120"/>
                <a:ea typeface="華康隸書體W7" panose="03000709000000000000" pitchFamily="65" charset="-120"/>
              </a:rPr>
              <a:t>及</a:t>
            </a:r>
            <a:endParaRPr lang="en-US" altLang="zh-TW" sz="2400" dirty="0" smtClean="0">
              <a:latin typeface="華康隸書體W7" panose="03000709000000000000" pitchFamily="65" charset="-120"/>
              <a:ea typeface="華康隸書體W7" panose="03000709000000000000" pitchFamily="65" charset="-120"/>
            </a:endParaRPr>
          </a:p>
          <a:p>
            <a:r>
              <a:rPr lang="en-US" altLang="zh-TW" sz="2400" dirty="0">
                <a:latin typeface="華康隸書體W7" panose="03000709000000000000" pitchFamily="65" charset="-120"/>
                <a:ea typeface="華康隸書體W7" panose="03000709000000000000" pitchFamily="65" charset="-120"/>
              </a:rPr>
              <a:t> </a:t>
            </a:r>
            <a:r>
              <a:rPr lang="en-US" altLang="zh-TW" sz="2400" dirty="0" smtClean="0">
                <a:latin typeface="華康隸書體W7" panose="03000709000000000000" pitchFamily="65" charset="-120"/>
                <a:ea typeface="華康隸書體W7" panose="03000709000000000000" pitchFamily="65" charset="-120"/>
              </a:rPr>
              <a:t>   </a:t>
            </a:r>
            <a:r>
              <a:rPr lang="zh-TW" altLang="en-US" sz="2400" dirty="0" smtClean="0">
                <a:latin typeface="華康隸書體W7" panose="03000709000000000000" pitchFamily="65" charset="-120"/>
                <a:ea typeface="華康隸書體W7" panose="03000709000000000000" pitchFamily="65" charset="-120"/>
              </a:rPr>
              <a:t>院</a:t>
            </a:r>
            <a:r>
              <a:rPr lang="zh-TW" altLang="en-US" sz="2400" dirty="0">
                <a:latin typeface="華康隸書體W7" panose="03000709000000000000" pitchFamily="65" charset="-120"/>
                <a:ea typeface="華康隸書體W7" panose="03000709000000000000" pitchFamily="65" charset="-120"/>
              </a:rPr>
              <a:t>教評會審查之結果與意見送人事室</a:t>
            </a:r>
            <a:r>
              <a:rPr lang="zh-TW" altLang="en-US" sz="2400" dirty="0" smtClean="0">
                <a:latin typeface="華康隸書體W7" panose="03000709000000000000" pitchFamily="65" charset="-120"/>
                <a:ea typeface="華康隸書體W7" panose="03000709000000000000" pitchFamily="65" charset="-120"/>
              </a:rPr>
              <a:t>。</a:t>
            </a:r>
            <a:endParaRPr lang="en-US" altLang="zh-TW" sz="2400" dirty="0" smtClean="0">
              <a:latin typeface="華康隸書體W7" panose="03000709000000000000" pitchFamily="65" charset="-120"/>
              <a:ea typeface="華康隸書體W7" panose="03000709000000000000" pitchFamily="65" charset="-120"/>
            </a:endParaRPr>
          </a:p>
          <a:p>
            <a:r>
              <a:rPr lang="zh-TW" altLang="en-US" sz="2400" dirty="0">
                <a:latin typeface="華康隸書體W7" panose="03000709000000000000" pitchFamily="65" charset="-120"/>
                <a:ea typeface="華康隸書體W7" panose="03000709000000000000" pitchFamily="65" charset="-120"/>
              </a:rPr>
              <a:t>四</a:t>
            </a:r>
            <a:r>
              <a:rPr lang="zh-TW" altLang="en-US" sz="2400" dirty="0" smtClean="0">
                <a:latin typeface="華康隸書體W7" panose="03000709000000000000" pitchFamily="65" charset="-120"/>
                <a:ea typeface="華康隸書體W7" panose="03000709000000000000" pitchFamily="65" charset="-120"/>
              </a:rPr>
              <a:t>、校</a:t>
            </a:r>
            <a:r>
              <a:rPr lang="zh-TW" altLang="en-US" sz="2400" dirty="0">
                <a:latin typeface="華康隸書體W7" panose="03000709000000000000" pitchFamily="65" charset="-120"/>
                <a:ea typeface="華康隸書體W7" panose="03000709000000000000" pitchFamily="65" charset="-120"/>
              </a:rPr>
              <a:t>教評會</a:t>
            </a:r>
            <a:r>
              <a:rPr lang="zh-TW" altLang="en-US" sz="2400" dirty="0" smtClean="0">
                <a:latin typeface="華康隸書體W7" panose="03000709000000000000" pitchFamily="65" charset="-120"/>
                <a:ea typeface="華康隸書體W7" panose="03000709000000000000" pitchFamily="65" charset="-120"/>
              </a:rPr>
              <a:t>應儘速於</a:t>
            </a:r>
            <a:r>
              <a:rPr lang="zh-TW" altLang="en-US" sz="2400" dirty="0" smtClean="0">
                <a:solidFill>
                  <a:srgbClr val="FF0000"/>
                </a:solidFill>
                <a:latin typeface="華康隸書體W7" panose="03000709000000000000" pitchFamily="65" charset="-120"/>
                <a:ea typeface="華康隸書體W7" panose="03000709000000000000" pitchFamily="65" charset="-120"/>
              </a:rPr>
              <a:t>學期開始後</a:t>
            </a:r>
            <a:r>
              <a:rPr lang="en-US" altLang="zh-TW" sz="2400" b="1" dirty="0" smtClean="0">
                <a:solidFill>
                  <a:srgbClr val="FF0000"/>
                </a:solidFill>
                <a:effectLst>
                  <a:outerShdw blurRad="38100" dist="38100" dir="2700000" algn="tl">
                    <a:srgbClr val="000000">
                      <a:alpha val="43137"/>
                    </a:srgbClr>
                  </a:outerShdw>
                </a:effectLst>
                <a:latin typeface="華康隸書體W7" panose="03000709000000000000" pitchFamily="65" charset="-120"/>
                <a:ea typeface="華康隸書體W7" panose="03000709000000000000" pitchFamily="65" charset="-120"/>
              </a:rPr>
              <a:t>3</a:t>
            </a:r>
            <a:r>
              <a:rPr lang="zh-TW" altLang="en-US" sz="2400" b="1" dirty="0" smtClean="0">
                <a:solidFill>
                  <a:srgbClr val="FF0000"/>
                </a:solidFill>
                <a:effectLst>
                  <a:outerShdw blurRad="38100" dist="38100" dir="2700000" algn="tl">
                    <a:srgbClr val="000000">
                      <a:alpha val="43137"/>
                    </a:srgbClr>
                  </a:outerShdw>
                </a:effectLst>
                <a:latin typeface="華康隸書體W7" panose="03000709000000000000" pitchFamily="65" charset="-120"/>
                <a:ea typeface="華康隸書體W7" panose="03000709000000000000" pitchFamily="65" charset="-120"/>
              </a:rPr>
              <a:t>個月內</a:t>
            </a:r>
            <a:r>
              <a:rPr lang="zh-TW" altLang="en-US" sz="2400" dirty="0" smtClean="0">
                <a:latin typeface="華康隸書體W7" panose="03000709000000000000" pitchFamily="65" charset="-120"/>
                <a:ea typeface="華康隸書體W7" panose="03000709000000000000" pitchFamily="65" charset="-120"/>
              </a:rPr>
              <a:t>完成審查。</a:t>
            </a:r>
            <a:endParaRPr lang="zh-TW" altLang="en-US" sz="2400" dirty="0">
              <a:latin typeface="華康隸書體W7" panose="03000709000000000000" pitchFamily="65" charset="-120"/>
              <a:ea typeface="華康隸書體W7" panose="03000709000000000000" pitchFamily="65" charset="-120"/>
            </a:endParaRPr>
          </a:p>
        </p:txBody>
      </p:sp>
      <p:sp>
        <p:nvSpPr>
          <p:cNvPr id="4" name="投影片編號版面配置區 3"/>
          <p:cNvSpPr>
            <a:spLocks noGrp="1"/>
          </p:cNvSpPr>
          <p:nvPr>
            <p:ph type="sldNum" sz="quarter" idx="12"/>
          </p:nvPr>
        </p:nvSpPr>
        <p:spPr/>
        <p:txBody>
          <a:bodyPr/>
          <a:lstStyle/>
          <a:p>
            <a:pPr>
              <a:defRPr/>
            </a:pPr>
            <a:fld id="{461616D9-EA05-4353-B206-31ECB5B14AFC}" type="slidenum">
              <a:rPr lang="zh-TW" altLang="en-US" smtClean="0"/>
              <a:pPr>
                <a:defRPr/>
              </a:pPr>
              <a:t>10</a:t>
            </a:fld>
            <a:endParaRPr lang="zh-TW" altLang="en-US"/>
          </a:p>
        </p:txBody>
      </p:sp>
      <p:sp>
        <p:nvSpPr>
          <p:cNvPr id="5" name="標題 2">
            <a:extLst>
              <a:ext uri="{FF2B5EF4-FFF2-40B4-BE49-F238E27FC236}">
                <a16:creationId xmlns:a16="http://schemas.microsoft.com/office/drawing/2014/main" id="{C2BBADD2-2BDC-4F05-B6D8-90FD7ABC8AB4}"/>
              </a:ext>
            </a:extLst>
          </p:cNvPr>
          <p:cNvSpPr txBox="1">
            <a:spLocks noGrp="1"/>
          </p:cNvSpPr>
          <p:nvPr>
            <p:ph type="title"/>
          </p:nvPr>
        </p:nvSpPr>
        <p:spPr>
          <a:xfrm>
            <a:off x="3147169" y="1068309"/>
            <a:ext cx="4828936" cy="561315"/>
          </a:xfrm>
          <a:prstGeom prst="rect">
            <a:avLst/>
          </a:prstGeom>
          <a:solidFill>
            <a:schemeClr val="bg2">
              <a:lumMod val="75000"/>
            </a:schemeClr>
          </a:solidFill>
          <a:ln>
            <a:noFill/>
          </a:ln>
          <a:effectLst>
            <a:outerShdw blurRad="50800" dist="38100" dir="2700000" algn="tl" rotWithShape="0">
              <a:prstClr val="black">
                <a:alpha val="40000"/>
              </a:prstClr>
            </a:outerShdw>
          </a:effectLst>
          <a:scene3d>
            <a:camera prst="orthographicFront"/>
            <a:lightRig rig="soft" dir="t"/>
          </a:scene3d>
          <a:sp3d>
            <a:bevelT/>
          </a:sp3d>
        </p:spPr>
        <p:style>
          <a:lnRef idx="2">
            <a:schemeClr val="accent1"/>
          </a:lnRef>
          <a:fillRef idx="1">
            <a:schemeClr val="lt1"/>
          </a:fillRef>
          <a:effectRef idx="0">
            <a:schemeClr val="accent1"/>
          </a:effectRef>
          <a:fontRef idx="minor">
            <a:schemeClr val="dk1"/>
          </a:fontRef>
        </p:style>
        <p:txBody>
          <a:bodyPr anchor="ctr">
            <a:normAutofit/>
            <a:sp3d prstMaterial="softEdge">
              <a:bevelT w="25400" h="25400"/>
            </a:sp3d>
          </a:bodyPr>
          <a:lstStyle/>
          <a:p>
            <a:pPr defTabSz="914400">
              <a:defRPr/>
            </a:pPr>
            <a:r>
              <a:rPr kumimoji="0" lang="en-US" altLang="zh-TW" sz="2800" b="1" dirty="0" smtClean="0">
                <a:solidFill>
                  <a:schemeClr val="tx2"/>
                </a:solidFill>
                <a:effectLst>
                  <a:outerShdw blurRad="31750" dist="25400" dir="5400000" algn="tl" rotWithShape="0">
                    <a:srgbClr val="000000">
                      <a:alpha val="25000"/>
                    </a:srgbClr>
                  </a:outerShdw>
                </a:effectLst>
                <a:latin typeface="+mj-lt"/>
                <a:ea typeface="+mj-ea"/>
                <a:cs typeface="+mj-cs"/>
              </a:rPr>
              <a:t>112</a:t>
            </a:r>
            <a:r>
              <a:rPr kumimoji="0" lang="zh-TW" altLang="en-US" sz="2800" b="1" dirty="0" smtClean="0">
                <a:solidFill>
                  <a:schemeClr val="tx2"/>
                </a:solidFill>
                <a:effectLst>
                  <a:outerShdw blurRad="31750" dist="25400" dir="5400000" algn="tl" rotWithShape="0">
                    <a:srgbClr val="000000">
                      <a:alpha val="25000"/>
                    </a:srgbClr>
                  </a:outerShdw>
                </a:effectLst>
                <a:latin typeface="+mj-lt"/>
                <a:ea typeface="+mj-ea"/>
                <a:cs typeface="+mj-cs"/>
              </a:rPr>
              <a:t>學年度教師</a:t>
            </a:r>
            <a:r>
              <a:rPr lang="zh-TW" altLang="en-US" sz="2800" b="1" dirty="0">
                <a:solidFill>
                  <a:schemeClr val="tx2"/>
                </a:solidFill>
                <a:effectLst>
                  <a:outerShdw blurRad="31750" dist="25400" dir="5400000" algn="tl" rotWithShape="0">
                    <a:srgbClr val="000000">
                      <a:alpha val="25000"/>
                    </a:srgbClr>
                  </a:outerShdw>
                </a:effectLst>
                <a:latin typeface="+mj-lt"/>
                <a:ea typeface="+mj-ea"/>
                <a:cs typeface="+mj-cs"/>
              </a:rPr>
              <a:t>升等</a:t>
            </a:r>
            <a:r>
              <a:rPr lang="zh-TW" altLang="en-US" sz="2800" b="1" dirty="0" smtClean="0">
                <a:solidFill>
                  <a:schemeClr val="tx2"/>
                </a:solidFill>
                <a:effectLst>
                  <a:outerShdw blurRad="31750" dist="25400" dir="5400000" algn="tl" rotWithShape="0">
                    <a:srgbClr val="000000">
                      <a:alpha val="25000"/>
                    </a:srgbClr>
                  </a:outerShdw>
                </a:effectLst>
                <a:latin typeface="+mj-lt"/>
                <a:ea typeface="+mj-ea"/>
                <a:cs typeface="+mj-cs"/>
              </a:rPr>
              <a:t>作業時程</a:t>
            </a:r>
            <a:endParaRPr kumimoji="0" lang="zh-TW" altLang="en-US" sz="2800" b="1" dirty="0">
              <a:solidFill>
                <a:schemeClr val="tx2"/>
              </a:solidFill>
              <a:effectLst>
                <a:outerShdw blurRad="31750" dist="25400" dir="5400000" algn="tl" rotWithShape="0">
                  <a:srgbClr val="000000">
                    <a:alpha val="25000"/>
                  </a:srgbClr>
                </a:outerShdw>
              </a:effectLst>
              <a:latin typeface="+mj-lt"/>
              <a:ea typeface="+mj-ea"/>
              <a:cs typeface="+mj-cs"/>
            </a:endParaRPr>
          </a:p>
        </p:txBody>
      </p:sp>
      <p:sp>
        <p:nvSpPr>
          <p:cNvPr id="6" name="標題 2">
            <a:extLst>
              <a:ext uri="{FF2B5EF4-FFF2-40B4-BE49-F238E27FC236}">
                <a16:creationId xmlns:a16="http://schemas.microsoft.com/office/drawing/2014/main" id="{C2BBADD2-2BDC-4F05-B6D8-90FD7ABC8AB4}"/>
              </a:ext>
            </a:extLst>
          </p:cNvPr>
          <p:cNvSpPr txBox="1">
            <a:spLocks/>
          </p:cNvSpPr>
          <p:nvPr/>
        </p:nvSpPr>
        <p:spPr>
          <a:xfrm>
            <a:off x="190122" y="158689"/>
            <a:ext cx="3395050" cy="811286"/>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scene3d>
            <a:camera prst="orthographicFront"/>
            <a:lightRig rig="soft" dir="t"/>
          </a:scene3d>
          <a:sp3d>
            <a:bevelT/>
          </a:sp3d>
        </p:spPr>
        <p:style>
          <a:lnRef idx="2">
            <a:schemeClr val="accent1"/>
          </a:lnRef>
          <a:fillRef idx="1">
            <a:schemeClr val="lt1"/>
          </a:fillRef>
          <a:effectRef idx="0">
            <a:schemeClr val="accent1"/>
          </a:effectRef>
          <a:fontRef idx="minor">
            <a:schemeClr val="dk1"/>
          </a:fontRef>
        </p:style>
        <p:txBody>
          <a:bodyPr anchor="ctr">
            <a:normAutofit fontScale="92500"/>
            <a:sp3d prstMaterial="softEdge">
              <a:bevelT w="25400" h="25400"/>
            </a:sp3d>
          </a:bodyPr>
          <a:lstStyle/>
          <a:p>
            <a:pPr defTabSz="914400" eaLnBrk="1" fontAlgn="auto" hangingPunct="1">
              <a:spcAft>
                <a:spcPts val="0"/>
              </a:spcAft>
              <a:defRPr/>
            </a:pPr>
            <a:r>
              <a:rPr kumimoji="0" lang="en-US" altLang="zh-TW" sz="3200" b="1" dirty="0" smtClean="0">
                <a:solidFill>
                  <a:schemeClr val="tx2"/>
                </a:solidFill>
                <a:effectLst>
                  <a:outerShdw blurRad="31750" dist="25400" dir="5400000" algn="tl" rotWithShape="0">
                    <a:srgbClr val="000000">
                      <a:alpha val="25000"/>
                    </a:srgbClr>
                  </a:outerShdw>
                </a:effectLst>
                <a:latin typeface="+mj-lt"/>
                <a:ea typeface="+mj-ea"/>
                <a:cs typeface="+mj-cs"/>
              </a:rPr>
              <a:t>2-2.</a:t>
            </a:r>
            <a:r>
              <a:rPr kumimoji="0" lang="zh-TW" altLang="en-US" sz="3200" b="1" dirty="0">
                <a:solidFill>
                  <a:schemeClr val="tx2"/>
                </a:solidFill>
                <a:effectLst>
                  <a:outerShdw blurRad="31750" dist="25400" dir="5400000" algn="tl" rotWithShape="0">
                    <a:srgbClr val="000000">
                      <a:alpha val="25000"/>
                    </a:srgbClr>
                  </a:outerShdw>
                </a:effectLst>
                <a:latin typeface="+mj-lt"/>
                <a:ea typeface="+mj-ea"/>
                <a:cs typeface="+mj-cs"/>
              </a:rPr>
              <a:t>提升教師權益</a:t>
            </a:r>
          </a:p>
        </p:txBody>
      </p:sp>
      <p:graphicFrame>
        <p:nvGraphicFramePr>
          <p:cNvPr id="2" name="表格 1"/>
          <p:cNvGraphicFramePr>
            <a:graphicFrameLocks noGrp="1"/>
          </p:cNvGraphicFramePr>
          <p:nvPr>
            <p:extLst>
              <p:ext uri="{D42A27DB-BD31-4B8C-83A1-F6EECF244321}">
                <p14:modId xmlns:p14="http://schemas.microsoft.com/office/powerpoint/2010/main" val="2627239629"/>
              </p:ext>
            </p:extLst>
          </p:nvPr>
        </p:nvGraphicFramePr>
        <p:xfrm>
          <a:off x="6579476" y="2091559"/>
          <a:ext cx="3338786" cy="914400"/>
        </p:xfrm>
        <a:graphic>
          <a:graphicData uri="http://schemas.openxmlformats.org/drawingml/2006/table">
            <a:tbl>
              <a:tblPr firstRow="1" bandRow="1">
                <a:tableStyleId>{5C22544A-7EE6-4342-B048-85BDC9FD1C3A}</a:tableStyleId>
              </a:tblPr>
              <a:tblGrid>
                <a:gridCol w="3338786">
                  <a:extLst>
                    <a:ext uri="{9D8B030D-6E8A-4147-A177-3AD203B41FA5}">
                      <a16:colId xmlns:a16="http://schemas.microsoft.com/office/drawing/2014/main" val="659266305"/>
                    </a:ext>
                  </a:extLst>
                </a:gridCol>
              </a:tblGrid>
              <a:tr h="617541">
                <a:tc>
                  <a:txBody>
                    <a:bodyPr/>
                    <a:lstStyle/>
                    <a:p>
                      <a:r>
                        <a:rPr lang="zh-TW" altLang="en-US" dirty="0" smtClean="0">
                          <a:solidFill>
                            <a:schemeClr val="bg1"/>
                          </a:solidFill>
                        </a:rPr>
                        <a:t>補充說明：技術研發升等者，請於</a:t>
                      </a:r>
                      <a:r>
                        <a:rPr lang="en-US" altLang="zh-TW" dirty="0" smtClean="0">
                          <a:solidFill>
                            <a:schemeClr val="bg1"/>
                          </a:solidFill>
                        </a:rPr>
                        <a:t>5</a:t>
                      </a:r>
                      <a:r>
                        <a:rPr lang="zh-TW" altLang="en-US" dirty="0" smtClean="0">
                          <a:solidFill>
                            <a:schemeClr val="bg1"/>
                          </a:solidFill>
                        </a:rPr>
                        <a:t>月</a:t>
                      </a:r>
                      <a:r>
                        <a:rPr lang="en-US" altLang="zh-TW" dirty="0" smtClean="0">
                          <a:solidFill>
                            <a:schemeClr val="bg1"/>
                          </a:solidFill>
                        </a:rPr>
                        <a:t>2</a:t>
                      </a:r>
                      <a:r>
                        <a:rPr lang="zh-TW" altLang="en-US" dirty="0" smtClean="0">
                          <a:solidFill>
                            <a:schemeClr val="bg1"/>
                          </a:solidFill>
                        </a:rPr>
                        <a:t>日將</a:t>
                      </a:r>
                      <a:r>
                        <a:rPr lang="en-US" altLang="zh-TW" dirty="0" smtClean="0">
                          <a:solidFill>
                            <a:schemeClr val="bg1"/>
                          </a:solidFill>
                        </a:rPr>
                        <a:t>【</a:t>
                      </a:r>
                      <a:r>
                        <a:rPr lang="zh-TW" altLang="en-US" dirty="0" smtClean="0">
                          <a:solidFill>
                            <a:schemeClr val="bg1"/>
                          </a:solidFill>
                        </a:rPr>
                        <a:t>技術研發</a:t>
                      </a:r>
                      <a:r>
                        <a:rPr lang="en-US" altLang="zh-TW" dirty="0" smtClean="0">
                          <a:solidFill>
                            <a:schemeClr val="bg1"/>
                          </a:solidFill>
                        </a:rPr>
                        <a:t>】</a:t>
                      </a:r>
                      <a:r>
                        <a:rPr lang="zh-TW" altLang="en-US" dirty="0" smtClean="0">
                          <a:solidFill>
                            <a:schemeClr val="bg1"/>
                          </a:solidFill>
                        </a:rPr>
                        <a:t>升等基本門檻查核表送至研發處。</a:t>
                      </a:r>
                      <a:endParaRPr lang="zh-TW" altLang="en-US" dirty="0">
                        <a:solidFill>
                          <a:schemeClr val="bg1"/>
                        </a:solidFill>
                      </a:endParaRPr>
                    </a:p>
                  </a:txBody>
                  <a:tcPr/>
                </a:tc>
                <a:extLst>
                  <a:ext uri="{0D108BD9-81ED-4DB2-BD59-A6C34878D82A}">
                    <a16:rowId xmlns:a16="http://schemas.microsoft.com/office/drawing/2014/main" val="3357719401"/>
                  </a:ext>
                </a:extLst>
              </a:tr>
            </a:tbl>
          </a:graphicData>
        </a:graphic>
      </p:graphicFrame>
    </p:spTree>
    <p:extLst>
      <p:ext uri="{BB962C8B-B14F-4D97-AF65-F5344CB8AC3E}">
        <p14:creationId xmlns:p14="http://schemas.microsoft.com/office/powerpoint/2010/main" val="1141081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412341" y="1727958"/>
            <a:ext cx="8745647" cy="4962553"/>
          </a:xfrm>
          <a:solidFill>
            <a:schemeClr val="accent5">
              <a:lumMod val="40000"/>
              <a:lumOff val="60000"/>
            </a:schemeClr>
          </a:solidFill>
        </p:spPr>
        <p:txBody>
          <a:bodyPr>
            <a:normAutofit fontScale="92500"/>
          </a:bodyPr>
          <a:lstStyle/>
          <a:p>
            <a:r>
              <a:rPr lang="zh-TW" altLang="en-US" sz="2400" dirty="0" smtClean="0">
                <a:latin typeface="華康隸書體W7" panose="03000709000000000000" pitchFamily="65" charset="-120"/>
                <a:ea typeface="華康隸書體W7" panose="03000709000000000000" pitchFamily="65" charset="-120"/>
              </a:rPr>
              <a:t>教師</a:t>
            </a:r>
            <a:r>
              <a:rPr lang="zh-TW" altLang="en-US" sz="2400" dirty="0">
                <a:latin typeface="華康隸書體W7" panose="03000709000000000000" pitchFamily="65" charset="-120"/>
                <a:ea typeface="華康隸書體W7" panose="03000709000000000000" pitchFamily="65" charset="-120"/>
              </a:rPr>
              <a:t>升等審查分初審、複審、決審三</a:t>
            </a:r>
            <a:r>
              <a:rPr lang="zh-TW" altLang="en-US" sz="2400" dirty="0" smtClean="0">
                <a:latin typeface="華康隸書體W7" panose="03000709000000000000" pitchFamily="65" charset="-120"/>
                <a:ea typeface="華康隸書體W7" panose="03000709000000000000" pitchFamily="65" charset="-120"/>
              </a:rPr>
              <a:t>級</a:t>
            </a:r>
            <a:r>
              <a:rPr lang="zh-TW" altLang="en-US" sz="2400" dirty="0" smtClean="0">
                <a:latin typeface="PMingLiU" panose="02020500000000000000" pitchFamily="18" charset="-120"/>
                <a:ea typeface="PMingLiU" panose="02020500000000000000" pitchFamily="18" charset="-120"/>
              </a:rPr>
              <a:t>，</a:t>
            </a:r>
            <a:r>
              <a:rPr lang="zh-TW" altLang="en-US" sz="2400" dirty="0" smtClean="0">
                <a:latin typeface="華康隸書體W7" panose="03000709000000000000" pitchFamily="65" charset="-120"/>
                <a:ea typeface="華康隸書體W7" panose="03000709000000000000" pitchFamily="65" charset="-120"/>
              </a:rPr>
              <a:t>升等生效日期為每年</a:t>
            </a:r>
            <a:r>
              <a:rPr lang="en-US" altLang="zh-TW" sz="2400" dirty="0" smtClean="0">
                <a:latin typeface="華康隸書體W7" panose="03000709000000000000" pitchFamily="65" charset="-120"/>
                <a:ea typeface="華康隸書體W7" panose="03000709000000000000" pitchFamily="65" charset="-120"/>
              </a:rPr>
              <a:t>8</a:t>
            </a:r>
            <a:r>
              <a:rPr lang="zh-TW" altLang="en-US" sz="2400" dirty="0" smtClean="0">
                <a:latin typeface="華康隸書體W7" panose="03000709000000000000" pitchFamily="65" charset="-120"/>
                <a:ea typeface="華康隸書體W7" panose="03000709000000000000" pitchFamily="65" charset="-120"/>
              </a:rPr>
              <a:t>月</a:t>
            </a:r>
            <a:r>
              <a:rPr lang="en-US" altLang="zh-TW" sz="2400" dirty="0" smtClean="0">
                <a:latin typeface="華康隸書體W7" panose="03000709000000000000" pitchFamily="65" charset="-120"/>
                <a:ea typeface="華康隸書體W7" panose="03000709000000000000" pitchFamily="65" charset="-120"/>
              </a:rPr>
              <a:t>1</a:t>
            </a:r>
            <a:r>
              <a:rPr lang="zh-TW" altLang="en-US" sz="2400" dirty="0" smtClean="0">
                <a:latin typeface="華康隸書體W7" panose="03000709000000000000" pitchFamily="65" charset="-120"/>
                <a:ea typeface="華康隸書體W7" panose="03000709000000000000" pitchFamily="65" charset="-120"/>
              </a:rPr>
              <a:t>日。</a:t>
            </a:r>
            <a:endParaRPr lang="en-US" altLang="zh-TW" sz="2400" dirty="0" smtClean="0">
              <a:latin typeface="華康隸書體W7" panose="03000709000000000000" pitchFamily="65" charset="-120"/>
              <a:ea typeface="華康隸書體W7" panose="03000709000000000000" pitchFamily="65" charset="-120"/>
            </a:endParaRPr>
          </a:p>
          <a:p>
            <a:r>
              <a:rPr lang="en-US" altLang="zh-TW" sz="2400" dirty="0" smtClean="0">
                <a:latin typeface="華康隸書體W7" panose="03000709000000000000" pitchFamily="65" charset="-120"/>
                <a:ea typeface="華康隸書體W7" panose="03000709000000000000" pitchFamily="65" charset="-120"/>
              </a:rPr>
              <a:t>112</a:t>
            </a:r>
            <a:r>
              <a:rPr lang="zh-TW" altLang="en-US" sz="2400" dirty="0" smtClean="0">
                <a:latin typeface="華康隸書體W7" panose="03000709000000000000" pitchFamily="65" charset="-120"/>
                <a:ea typeface="華康隸書體W7" panose="03000709000000000000" pitchFamily="65" charset="-120"/>
              </a:rPr>
              <a:t>年開始適用之教師</a:t>
            </a:r>
            <a:r>
              <a:rPr lang="zh-TW" altLang="en-US" sz="2400" dirty="0">
                <a:latin typeface="華康隸書體W7" panose="03000709000000000000" pitchFamily="65" charset="-120"/>
                <a:ea typeface="華康隸書體W7" panose="03000709000000000000" pitchFamily="65" charset="-120"/>
              </a:rPr>
              <a:t>升等作業時程</a:t>
            </a:r>
            <a:r>
              <a:rPr lang="zh-TW" altLang="en-US" sz="2400" dirty="0" smtClean="0">
                <a:latin typeface="華康隸書體W7" panose="03000709000000000000" pitchFamily="65" charset="-120"/>
                <a:ea typeface="華康隸書體W7" panose="03000709000000000000" pitchFamily="65" charset="-120"/>
              </a:rPr>
              <a:t>：</a:t>
            </a:r>
            <a:endParaRPr lang="en-US" altLang="zh-TW" sz="2400" dirty="0" smtClean="0">
              <a:latin typeface="華康隸書體W7" panose="03000709000000000000" pitchFamily="65" charset="-120"/>
              <a:ea typeface="華康隸書體W7" panose="03000709000000000000" pitchFamily="65" charset="-120"/>
            </a:endParaRPr>
          </a:p>
          <a:p>
            <a:r>
              <a:rPr lang="zh-TW" altLang="en-US" sz="2400" dirty="0" smtClean="0">
                <a:latin typeface="華康隸書體W7" panose="03000709000000000000" pitchFamily="65" charset="-120"/>
                <a:ea typeface="華康隸書體W7" panose="03000709000000000000" pitchFamily="65" charset="-120"/>
              </a:rPr>
              <a:t>一</a:t>
            </a:r>
            <a:r>
              <a:rPr lang="zh-TW" altLang="en-US" sz="2400" dirty="0">
                <a:latin typeface="華康隸書體W7" panose="03000709000000000000" pitchFamily="65" charset="-120"/>
                <a:ea typeface="華康隸書體W7" panose="03000709000000000000" pitchFamily="65" charset="-120"/>
              </a:rPr>
              <a:t>、升等申請人應</a:t>
            </a:r>
            <a:r>
              <a:rPr lang="zh-TW" altLang="en-US" sz="2400" dirty="0" smtClean="0">
                <a:latin typeface="華康隸書體W7" panose="03000709000000000000" pitchFamily="65" charset="-120"/>
                <a:ea typeface="華康隸書體W7" panose="03000709000000000000" pitchFamily="65" charset="-120"/>
              </a:rPr>
              <a:t>於</a:t>
            </a:r>
            <a:r>
              <a:rPr lang="zh-TW" altLang="en-US" sz="2400" b="1" u="sng" dirty="0" smtClean="0">
                <a:solidFill>
                  <a:srgbClr val="FF0000"/>
                </a:solidFill>
                <a:latin typeface="華康隸書體W7" panose="03000709000000000000" pitchFamily="65" charset="-120"/>
                <a:ea typeface="華康隸書體W7" panose="03000709000000000000" pitchFamily="65" charset="-120"/>
              </a:rPr>
              <a:t>三月二日</a:t>
            </a:r>
            <a:r>
              <a:rPr lang="zh-TW" altLang="en-US" sz="2400" dirty="0">
                <a:latin typeface="華康隸書體W7" panose="03000709000000000000" pitchFamily="65" charset="-120"/>
                <a:ea typeface="華康隸書體W7" panose="03000709000000000000" pitchFamily="65" charset="-120"/>
              </a:rPr>
              <a:t>前將</a:t>
            </a:r>
            <a:r>
              <a:rPr lang="en-US" altLang="zh-TW" sz="2400" b="1" dirty="0">
                <a:solidFill>
                  <a:schemeClr val="accent6">
                    <a:lumMod val="75000"/>
                  </a:schemeClr>
                </a:solidFill>
                <a:latin typeface="華康隸書體W7" panose="03000709000000000000" pitchFamily="65" charset="-120"/>
                <a:ea typeface="華康隸書體W7" panose="03000709000000000000" pitchFamily="65" charset="-120"/>
              </a:rPr>
              <a:t>Aa</a:t>
            </a:r>
            <a:r>
              <a:rPr lang="zh-HK" altLang="zh-TW" sz="2400" b="1" dirty="0">
                <a:solidFill>
                  <a:schemeClr val="accent6">
                    <a:lumMod val="75000"/>
                  </a:schemeClr>
                </a:solidFill>
                <a:latin typeface="華康隸書體W7" panose="03000709000000000000" pitchFamily="65" charset="-120"/>
                <a:ea typeface="華康隸書體W7" panose="03000709000000000000" pitchFamily="65" charset="-120"/>
              </a:rPr>
              <a:t>研究計畫評分</a:t>
            </a:r>
            <a:r>
              <a:rPr lang="zh-HK" altLang="zh-TW" sz="2400" b="1" dirty="0" smtClean="0">
                <a:solidFill>
                  <a:schemeClr val="accent6">
                    <a:lumMod val="75000"/>
                  </a:schemeClr>
                </a:solidFill>
                <a:latin typeface="華康隸書體W7" panose="03000709000000000000" pitchFamily="65" charset="-120"/>
                <a:ea typeface="華康隸書體W7" panose="03000709000000000000" pitchFamily="65" charset="-120"/>
              </a:rPr>
              <a:t>表</a:t>
            </a:r>
            <a:r>
              <a:rPr lang="zh-HK" altLang="zh-TW" sz="2400" dirty="0" smtClean="0">
                <a:latin typeface="華康隸書體W7" panose="03000709000000000000" pitchFamily="65" charset="-120"/>
                <a:ea typeface="華康隸書體W7" panose="03000709000000000000" pitchFamily="65" charset="-120"/>
              </a:rPr>
              <a:t>送</a:t>
            </a:r>
            <a:r>
              <a:rPr lang="zh-HK" altLang="zh-TW" sz="2400" dirty="0">
                <a:latin typeface="華康隸書體W7" panose="03000709000000000000" pitchFamily="65" charset="-120"/>
                <a:ea typeface="華康隸書體W7" panose="03000709000000000000" pitchFamily="65" charset="-120"/>
              </a:rPr>
              <a:t>請研究發展處及產學營運及推廣處查證。</a:t>
            </a:r>
            <a:r>
              <a:rPr lang="zh-TW" altLang="en-US" sz="2400" dirty="0">
                <a:latin typeface="華康隸書體W7" panose="03000709000000000000" pitchFamily="65" charset="-120"/>
                <a:ea typeface="華康隸書體W7" panose="03000709000000000000" pitchFamily="65" charset="-120"/>
              </a:rPr>
              <a:t>升等申請人應</a:t>
            </a:r>
            <a:r>
              <a:rPr lang="zh-TW" altLang="en-US" sz="2400" dirty="0" smtClean="0">
                <a:latin typeface="華康隸書體W7" panose="03000709000000000000" pitchFamily="65" charset="-120"/>
                <a:ea typeface="華康隸書體W7" panose="03000709000000000000" pitchFamily="65" charset="-120"/>
              </a:rPr>
              <a:t>於</a:t>
            </a:r>
            <a:r>
              <a:rPr lang="zh-TW" altLang="en-US" sz="2400" b="1" u="sng" dirty="0" smtClean="0">
                <a:solidFill>
                  <a:srgbClr val="FF0000"/>
                </a:solidFill>
                <a:latin typeface="華康隸書體W7" panose="03000709000000000000" pitchFamily="65" charset="-120"/>
                <a:ea typeface="華康隸書體W7" panose="03000709000000000000" pitchFamily="65" charset="-120"/>
              </a:rPr>
              <a:t>三月十五日</a:t>
            </a:r>
            <a:r>
              <a:rPr lang="zh-TW" altLang="en-US" sz="2400" dirty="0" smtClean="0">
                <a:latin typeface="華康隸書體W7" panose="03000709000000000000" pitchFamily="65" charset="-120"/>
                <a:ea typeface="華康隸書體W7" panose="03000709000000000000" pitchFamily="65" charset="-120"/>
              </a:rPr>
              <a:t>前檢</a:t>
            </a:r>
            <a:r>
              <a:rPr lang="zh-TW" altLang="en-US" sz="2400" dirty="0">
                <a:latin typeface="華康隸書體W7" panose="03000709000000000000" pitchFamily="65" charset="-120"/>
                <a:ea typeface="華康隸書體W7" panose="03000709000000000000" pitchFamily="65" charset="-120"/>
              </a:rPr>
              <a:t>具文件提送系級（所、中心）教評會審查，</a:t>
            </a:r>
            <a:r>
              <a:rPr lang="zh-TW" altLang="en-US" sz="2400" dirty="0" smtClean="0">
                <a:latin typeface="華康隸書體W7" panose="03000709000000000000" pitchFamily="65" charset="-120"/>
                <a:ea typeface="華康隸書體W7" panose="03000709000000000000" pitchFamily="65" charset="-120"/>
              </a:rPr>
              <a:t>逾期不予受理</a:t>
            </a:r>
            <a:r>
              <a:rPr lang="zh-TW" altLang="en-US" sz="2400" dirty="0">
                <a:latin typeface="華康隸書體W7" panose="03000709000000000000" pitchFamily="65" charset="-120"/>
                <a:ea typeface="華康隸書體W7" panose="03000709000000000000" pitchFamily="65" charset="-120"/>
              </a:rPr>
              <a:t>或補</a:t>
            </a:r>
            <a:r>
              <a:rPr lang="en-US" altLang="zh-TW" sz="2400" dirty="0">
                <a:latin typeface="華康隸書體W7" panose="03000709000000000000" pitchFamily="65" charset="-120"/>
                <a:ea typeface="華康隸書體W7" panose="03000709000000000000" pitchFamily="65" charset="-120"/>
              </a:rPr>
              <a:t>(</a:t>
            </a:r>
            <a:r>
              <a:rPr lang="zh-TW" altLang="en-US" sz="2400" dirty="0">
                <a:latin typeface="華康隸書體W7" panose="03000709000000000000" pitchFamily="65" charset="-120"/>
                <a:ea typeface="華康隸書體W7" panose="03000709000000000000" pitchFamily="65" charset="-120"/>
              </a:rPr>
              <a:t>抽</a:t>
            </a:r>
            <a:r>
              <a:rPr lang="en-US" altLang="zh-TW" sz="2400" dirty="0">
                <a:latin typeface="華康隸書體W7" panose="03000709000000000000" pitchFamily="65" charset="-120"/>
                <a:ea typeface="華康隸書體W7" panose="03000709000000000000" pitchFamily="65" charset="-120"/>
              </a:rPr>
              <a:t>)</a:t>
            </a:r>
            <a:r>
              <a:rPr lang="zh-TW" altLang="en-US" sz="2400" dirty="0">
                <a:latin typeface="華康隸書體W7" panose="03000709000000000000" pitchFamily="65" charset="-120"/>
                <a:ea typeface="華康隸書體W7" panose="03000709000000000000" pitchFamily="65" charset="-120"/>
              </a:rPr>
              <a:t>件</a:t>
            </a:r>
            <a:r>
              <a:rPr lang="zh-TW" altLang="en-US" sz="2400" dirty="0" smtClean="0">
                <a:latin typeface="華康隸書體W7" panose="03000709000000000000" pitchFamily="65" charset="-120"/>
                <a:ea typeface="華康隸書體W7" panose="03000709000000000000" pitchFamily="65" charset="-120"/>
              </a:rPr>
              <a:t>。</a:t>
            </a:r>
            <a:endParaRPr lang="en-US" altLang="zh-TW" sz="2400" dirty="0" smtClean="0">
              <a:latin typeface="華康隸書體W7" panose="03000709000000000000" pitchFamily="65" charset="-120"/>
              <a:ea typeface="華康隸書體W7" panose="03000709000000000000" pitchFamily="65" charset="-120"/>
            </a:endParaRPr>
          </a:p>
          <a:p>
            <a:r>
              <a:rPr lang="zh-TW" altLang="en-US" sz="2400" dirty="0" smtClean="0">
                <a:latin typeface="華康隸書體W7" panose="03000709000000000000" pitchFamily="65" charset="-120"/>
                <a:ea typeface="華康隸書體W7" panose="03000709000000000000" pitchFamily="65" charset="-120"/>
              </a:rPr>
              <a:t>二</a:t>
            </a:r>
            <a:r>
              <a:rPr lang="zh-TW" altLang="en-US" sz="2400" dirty="0">
                <a:latin typeface="華康隸書體W7" panose="03000709000000000000" pitchFamily="65" charset="-120"/>
                <a:ea typeface="華康隸書體W7" panose="03000709000000000000" pitchFamily="65" charset="-120"/>
              </a:rPr>
              <a:t>、</a:t>
            </a:r>
            <a:r>
              <a:rPr lang="zh-TW" altLang="en-US" sz="2400" dirty="0" smtClean="0">
                <a:latin typeface="華康隸書體W7" panose="03000709000000000000" pitchFamily="65" charset="-120"/>
                <a:ea typeface="華康隸書體W7" panose="03000709000000000000" pitchFamily="65" charset="-120"/>
              </a:rPr>
              <a:t>系級教</a:t>
            </a:r>
            <a:r>
              <a:rPr lang="zh-TW" altLang="en-US" sz="2400" dirty="0">
                <a:latin typeface="華康隸書體W7" panose="03000709000000000000" pitchFamily="65" charset="-120"/>
                <a:ea typeface="華康隸書體W7" panose="03000709000000000000" pitchFamily="65" charset="-120"/>
              </a:rPr>
              <a:t>評會應</a:t>
            </a:r>
            <a:r>
              <a:rPr lang="zh-TW" altLang="en-US" sz="2400" dirty="0" smtClean="0">
                <a:latin typeface="華康隸書體W7" panose="03000709000000000000" pitchFamily="65" charset="-120"/>
                <a:ea typeface="華康隸書體W7" panose="03000709000000000000" pitchFamily="65" charset="-120"/>
              </a:rPr>
              <a:t>於每年</a:t>
            </a:r>
            <a:r>
              <a:rPr lang="zh-TW" altLang="en-US" sz="2400" dirty="0" smtClean="0">
                <a:solidFill>
                  <a:srgbClr val="FF0000"/>
                </a:solidFill>
                <a:latin typeface="華康隸書體W7" panose="03000709000000000000" pitchFamily="65" charset="-120"/>
                <a:ea typeface="華康隸書體W7" panose="03000709000000000000" pitchFamily="65" charset="-120"/>
              </a:rPr>
              <a:t>四月十五</a:t>
            </a:r>
            <a:r>
              <a:rPr lang="zh-TW" altLang="en-US" sz="2400" dirty="0">
                <a:solidFill>
                  <a:srgbClr val="FF0000"/>
                </a:solidFill>
                <a:latin typeface="華康隸書體W7" panose="03000709000000000000" pitchFamily="65" charset="-120"/>
                <a:ea typeface="華康隸書體W7" panose="03000709000000000000" pitchFamily="65" charset="-120"/>
              </a:rPr>
              <a:t>日前</a:t>
            </a:r>
            <a:r>
              <a:rPr lang="zh-TW" altLang="en-US" sz="2400" dirty="0">
                <a:latin typeface="華康隸書體W7" panose="03000709000000000000" pitchFamily="65" charset="-120"/>
                <a:ea typeface="華康隸書體W7" panose="03000709000000000000" pitchFamily="65" charset="-120"/>
              </a:rPr>
              <a:t>將審查通過者之升等</a:t>
            </a:r>
            <a:r>
              <a:rPr lang="zh-TW" altLang="en-US" sz="2400" dirty="0" smtClean="0">
                <a:latin typeface="華康隸書體W7" panose="03000709000000000000" pitchFamily="65" charset="-120"/>
                <a:ea typeface="華康隸書體W7" panose="03000709000000000000" pitchFamily="65" charset="-120"/>
              </a:rPr>
              <a:t>資料</a:t>
            </a:r>
            <a:endParaRPr lang="en-US" altLang="zh-TW" sz="2400" dirty="0" smtClean="0">
              <a:latin typeface="華康隸書體W7" panose="03000709000000000000" pitchFamily="65" charset="-120"/>
              <a:ea typeface="華康隸書體W7" panose="03000709000000000000" pitchFamily="65" charset="-120"/>
            </a:endParaRPr>
          </a:p>
          <a:p>
            <a:r>
              <a:rPr lang="en-US" altLang="zh-TW" sz="2400" dirty="0">
                <a:latin typeface="華康隸書體W7" panose="03000709000000000000" pitchFamily="65" charset="-120"/>
                <a:ea typeface="華康隸書體W7" panose="03000709000000000000" pitchFamily="65" charset="-120"/>
              </a:rPr>
              <a:t> </a:t>
            </a:r>
            <a:r>
              <a:rPr lang="en-US" altLang="zh-TW" sz="2400" dirty="0" smtClean="0">
                <a:latin typeface="華康隸書體W7" panose="03000709000000000000" pitchFamily="65" charset="-120"/>
                <a:ea typeface="華康隸書體W7" panose="03000709000000000000" pitchFamily="65" charset="-120"/>
              </a:rPr>
              <a:t>   </a:t>
            </a:r>
            <a:r>
              <a:rPr lang="zh-TW" altLang="en-US" sz="2400" dirty="0" smtClean="0">
                <a:latin typeface="華康隸書體W7" panose="03000709000000000000" pitchFamily="65" charset="-120"/>
                <a:ea typeface="華康隸書體W7" panose="03000709000000000000" pitchFamily="65" charset="-120"/>
              </a:rPr>
              <a:t>及該</a:t>
            </a:r>
            <a:r>
              <a:rPr lang="zh-TW" altLang="en-US" sz="2400" dirty="0">
                <a:latin typeface="華康隸書體W7" panose="03000709000000000000" pitchFamily="65" charset="-120"/>
                <a:ea typeface="華康隸書體W7" panose="03000709000000000000" pitchFamily="65" charset="-120"/>
              </a:rPr>
              <a:t>會審查之結果與意見送院教評會審查</a:t>
            </a:r>
            <a:r>
              <a:rPr lang="zh-TW" altLang="en-US" sz="2400" dirty="0" smtClean="0">
                <a:latin typeface="華康隸書體W7" panose="03000709000000000000" pitchFamily="65" charset="-120"/>
                <a:ea typeface="華康隸書體W7" panose="03000709000000000000" pitchFamily="65" charset="-120"/>
              </a:rPr>
              <a:t>。</a:t>
            </a:r>
            <a:endParaRPr lang="en-US" altLang="zh-TW" sz="2400" dirty="0" smtClean="0">
              <a:latin typeface="華康隸書體W7" panose="03000709000000000000" pitchFamily="65" charset="-120"/>
              <a:ea typeface="華康隸書體W7" panose="03000709000000000000" pitchFamily="65" charset="-120"/>
            </a:endParaRPr>
          </a:p>
          <a:p>
            <a:r>
              <a:rPr lang="zh-TW" altLang="en-US" sz="2400" dirty="0">
                <a:latin typeface="華康隸書體W7" panose="03000709000000000000" pitchFamily="65" charset="-120"/>
                <a:ea typeface="華康隸書體W7" panose="03000709000000000000" pitchFamily="65" charset="-120"/>
              </a:rPr>
              <a:t>三、院教評會應</a:t>
            </a:r>
            <a:r>
              <a:rPr lang="zh-TW" altLang="en-US" sz="2400" dirty="0" smtClean="0">
                <a:latin typeface="華康隸書體W7" panose="03000709000000000000" pitchFamily="65" charset="-120"/>
                <a:ea typeface="華康隸書體W7" panose="03000709000000000000" pitchFamily="65" charset="-120"/>
              </a:rPr>
              <a:t>於每年</a:t>
            </a:r>
            <a:r>
              <a:rPr lang="zh-TW" altLang="en-US" sz="2400" dirty="0" smtClean="0">
                <a:solidFill>
                  <a:srgbClr val="FF0000"/>
                </a:solidFill>
                <a:latin typeface="華康隸書體W7" panose="03000709000000000000" pitchFamily="65" charset="-120"/>
                <a:ea typeface="華康隸書體W7" panose="03000709000000000000" pitchFamily="65" charset="-120"/>
              </a:rPr>
              <a:t>七月十五</a:t>
            </a:r>
            <a:r>
              <a:rPr lang="zh-TW" altLang="en-US" sz="2400" dirty="0">
                <a:solidFill>
                  <a:srgbClr val="FF0000"/>
                </a:solidFill>
                <a:latin typeface="華康隸書體W7" panose="03000709000000000000" pitchFamily="65" charset="-120"/>
                <a:ea typeface="華康隸書體W7" panose="03000709000000000000" pitchFamily="65" charset="-120"/>
              </a:rPr>
              <a:t>日前</a:t>
            </a:r>
            <a:r>
              <a:rPr lang="zh-TW" altLang="en-US" sz="2400" dirty="0">
                <a:latin typeface="華康隸書體W7" panose="03000709000000000000" pitchFamily="65" charset="-120"/>
                <a:ea typeface="華康隸書體W7" panose="03000709000000000000" pitchFamily="65" charset="-120"/>
              </a:rPr>
              <a:t>將審查通過者之升等資料</a:t>
            </a:r>
            <a:r>
              <a:rPr lang="zh-TW" altLang="en-US" sz="2400" dirty="0" smtClean="0">
                <a:latin typeface="華康隸書體W7" panose="03000709000000000000" pitchFamily="65" charset="-120"/>
                <a:ea typeface="華康隸書體W7" panose="03000709000000000000" pitchFamily="65" charset="-120"/>
              </a:rPr>
              <a:t>及</a:t>
            </a:r>
            <a:endParaRPr lang="en-US" altLang="zh-TW" sz="2400" dirty="0" smtClean="0">
              <a:latin typeface="華康隸書體W7" panose="03000709000000000000" pitchFamily="65" charset="-120"/>
              <a:ea typeface="華康隸書體W7" panose="03000709000000000000" pitchFamily="65" charset="-120"/>
            </a:endParaRPr>
          </a:p>
          <a:p>
            <a:r>
              <a:rPr lang="en-US" altLang="zh-TW" sz="2400" dirty="0">
                <a:latin typeface="華康隸書體W7" panose="03000709000000000000" pitchFamily="65" charset="-120"/>
                <a:ea typeface="華康隸書體W7" panose="03000709000000000000" pitchFamily="65" charset="-120"/>
              </a:rPr>
              <a:t> </a:t>
            </a:r>
            <a:r>
              <a:rPr lang="en-US" altLang="zh-TW" sz="2400" dirty="0" smtClean="0">
                <a:latin typeface="華康隸書體W7" panose="03000709000000000000" pitchFamily="65" charset="-120"/>
                <a:ea typeface="華康隸書體W7" panose="03000709000000000000" pitchFamily="65" charset="-120"/>
              </a:rPr>
              <a:t>   </a:t>
            </a:r>
            <a:r>
              <a:rPr lang="zh-TW" altLang="en-US" sz="2400" dirty="0" smtClean="0">
                <a:latin typeface="華康隸書體W7" panose="03000709000000000000" pitchFamily="65" charset="-120"/>
                <a:ea typeface="華康隸書體W7" panose="03000709000000000000" pitchFamily="65" charset="-120"/>
              </a:rPr>
              <a:t>院</a:t>
            </a:r>
            <a:r>
              <a:rPr lang="zh-TW" altLang="en-US" sz="2400" dirty="0">
                <a:latin typeface="華康隸書體W7" panose="03000709000000000000" pitchFamily="65" charset="-120"/>
                <a:ea typeface="華康隸書體W7" panose="03000709000000000000" pitchFamily="65" charset="-120"/>
              </a:rPr>
              <a:t>教評會審查之結果與意見送人事室</a:t>
            </a:r>
            <a:r>
              <a:rPr lang="zh-TW" altLang="en-US" sz="2400" dirty="0" smtClean="0">
                <a:latin typeface="華康隸書體W7" panose="03000709000000000000" pitchFamily="65" charset="-120"/>
                <a:ea typeface="華康隸書體W7" panose="03000709000000000000" pitchFamily="65" charset="-120"/>
              </a:rPr>
              <a:t>。</a:t>
            </a:r>
            <a:endParaRPr lang="en-US" altLang="zh-TW" sz="2400" dirty="0" smtClean="0">
              <a:latin typeface="華康隸書體W7" panose="03000709000000000000" pitchFamily="65" charset="-120"/>
              <a:ea typeface="華康隸書體W7" panose="03000709000000000000" pitchFamily="65" charset="-120"/>
            </a:endParaRPr>
          </a:p>
          <a:p>
            <a:r>
              <a:rPr lang="zh-TW" altLang="en-US" sz="2400" dirty="0">
                <a:latin typeface="華康隸書體W7" panose="03000709000000000000" pitchFamily="65" charset="-120"/>
                <a:ea typeface="華康隸書體W7" panose="03000709000000000000" pitchFamily="65" charset="-120"/>
              </a:rPr>
              <a:t>四</a:t>
            </a:r>
            <a:r>
              <a:rPr lang="zh-TW" altLang="en-US" sz="2400" dirty="0" smtClean="0">
                <a:latin typeface="華康隸書體W7" panose="03000709000000000000" pitchFamily="65" charset="-120"/>
                <a:ea typeface="華康隸書體W7" panose="03000709000000000000" pitchFamily="65" charset="-120"/>
              </a:rPr>
              <a:t>、校</a:t>
            </a:r>
            <a:r>
              <a:rPr lang="zh-TW" altLang="en-US" sz="2400" dirty="0">
                <a:latin typeface="華康隸書體W7" panose="03000709000000000000" pitchFamily="65" charset="-120"/>
                <a:ea typeface="華康隸書體W7" panose="03000709000000000000" pitchFamily="65" charset="-120"/>
              </a:rPr>
              <a:t>教評會</a:t>
            </a:r>
            <a:r>
              <a:rPr lang="zh-TW" altLang="en-US" sz="2400" dirty="0" smtClean="0">
                <a:latin typeface="華康隸書體W7" panose="03000709000000000000" pitchFamily="65" charset="-120"/>
                <a:ea typeface="華康隸書體W7" panose="03000709000000000000" pitchFamily="65" charset="-120"/>
              </a:rPr>
              <a:t>應儘速於每年</a:t>
            </a:r>
            <a:r>
              <a:rPr lang="zh-TW" altLang="en-US" sz="2400" b="1" dirty="0" smtClean="0">
                <a:solidFill>
                  <a:srgbClr val="FF0000"/>
                </a:solidFill>
                <a:effectLst>
                  <a:outerShdw blurRad="38100" dist="38100" dir="2700000" algn="tl">
                    <a:srgbClr val="000000">
                      <a:alpha val="43137"/>
                    </a:srgbClr>
                  </a:outerShdw>
                </a:effectLst>
                <a:latin typeface="華康隸書體W7" panose="03000709000000000000" pitchFamily="65" charset="-120"/>
                <a:ea typeface="華康隸書體W7" panose="03000709000000000000" pitchFamily="65" charset="-120"/>
              </a:rPr>
              <a:t>九月底</a:t>
            </a:r>
            <a:r>
              <a:rPr lang="zh-TW" altLang="en-US" sz="2400" b="1" dirty="0">
                <a:solidFill>
                  <a:srgbClr val="FF0000"/>
                </a:solidFill>
                <a:effectLst>
                  <a:outerShdw blurRad="38100" dist="38100" dir="2700000" algn="tl">
                    <a:srgbClr val="000000">
                      <a:alpha val="43137"/>
                    </a:srgbClr>
                  </a:outerShdw>
                </a:effectLst>
                <a:latin typeface="華康隸書體W7" panose="03000709000000000000" pitchFamily="65" charset="-120"/>
                <a:ea typeface="華康隸書體W7" panose="03000709000000000000" pitchFamily="65" charset="-120"/>
              </a:rPr>
              <a:t>前</a:t>
            </a:r>
            <a:r>
              <a:rPr lang="zh-TW" altLang="en-US" sz="2400" dirty="0" smtClean="0">
                <a:latin typeface="華康隸書體W7" panose="03000709000000000000" pitchFamily="65" charset="-120"/>
                <a:ea typeface="華康隸書體W7" panose="03000709000000000000" pitchFamily="65" charset="-120"/>
              </a:rPr>
              <a:t>完成審查。</a:t>
            </a:r>
            <a:endParaRPr lang="zh-TW" altLang="en-US" sz="2400" dirty="0">
              <a:latin typeface="華康隸書體W7" panose="03000709000000000000" pitchFamily="65" charset="-120"/>
              <a:ea typeface="華康隸書體W7" panose="03000709000000000000" pitchFamily="65" charset="-120"/>
            </a:endParaRPr>
          </a:p>
        </p:txBody>
      </p:sp>
      <p:sp>
        <p:nvSpPr>
          <p:cNvPr id="4" name="投影片編號版面配置區 3"/>
          <p:cNvSpPr>
            <a:spLocks noGrp="1"/>
          </p:cNvSpPr>
          <p:nvPr>
            <p:ph type="sldNum" sz="quarter" idx="12"/>
          </p:nvPr>
        </p:nvSpPr>
        <p:spPr/>
        <p:txBody>
          <a:bodyPr/>
          <a:lstStyle/>
          <a:p>
            <a:pPr>
              <a:defRPr/>
            </a:pPr>
            <a:fld id="{461616D9-EA05-4353-B206-31ECB5B14AFC}" type="slidenum">
              <a:rPr lang="zh-TW" altLang="en-US" smtClean="0"/>
              <a:pPr>
                <a:defRPr/>
              </a:pPr>
              <a:t>11</a:t>
            </a:fld>
            <a:endParaRPr lang="zh-TW" altLang="en-US"/>
          </a:p>
        </p:txBody>
      </p:sp>
      <p:sp>
        <p:nvSpPr>
          <p:cNvPr id="5" name="標題 2">
            <a:extLst>
              <a:ext uri="{FF2B5EF4-FFF2-40B4-BE49-F238E27FC236}">
                <a16:creationId xmlns:a16="http://schemas.microsoft.com/office/drawing/2014/main" id="{C2BBADD2-2BDC-4F05-B6D8-90FD7ABC8AB4}"/>
              </a:ext>
            </a:extLst>
          </p:cNvPr>
          <p:cNvSpPr txBox="1">
            <a:spLocks noGrp="1"/>
          </p:cNvSpPr>
          <p:nvPr>
            <p:ph type="title"/>
          </p:nvPr>
        </p:nvSpPr>
        <p:spPr>
          <a:xfrm>
            <a:off x="3147169" y="1068309"/>
            <a:ext cx="4828936" cy="561315"/>
          </a:xfrm>
          <a:prstGeom prst="rect">
            <a:avLst/>
          </a:prstGeom>
          <a:solidFill>
            <a:schemeClr val="bg2">
              <a:lumMod val="75000"/>
            </a:schemeClr>
          </a:solidFill>
          <a:ln>
            <a:noFill/>
          </a:ln>
          <a:effectLst>
            <a:outerShdw blurRad="50800" dist="38100" dir="2700000" algn="tl" rotWithShape="0">
              <a:prstClr val="black">
                <a:alpha val="40000"/>
              </a:prstClr>
            </a:outerShdw>
          </a:effectLst>
          <a:scene3d>
            <a:camera prst="orthographicFront"/>
            <a:lightRig rig="soft" dir="t"/>
          </a:scene3d>
          <a:sp3d>
            <a:bevelT/>
          </a:sp3d>
        </p:spPr>
        <p:style>
          <a:lnRef idx="2">
            <a:schemeClr val="accent1"/>
          </a:lnRef>
          <a:fillRef idx="1">
            <a:schemeClr val="lt1"/>
          </a:fillRef>
          <a:effectRef idx="0">
            <a:schemeClr val="accent1"/>
          </a:effectRef>
          <a:fontRef idx="minor">
            <a:schemeClr val="dk1"/>
          </a:fontRef>
        </p:style>
        <p:txBody>
          <a:bodyPr anchor="ctr">
            <a:normAutofit fontScale="90000"/>
            <a:sp3d prstMaterial="softEdge">
              <a:bevelT w="25400" h="25400"/>
            </a:sp3d>
          </a:bodyPr>
          <a:lstStyle/>
          <a:p>
            <a:pPr defTabSz="914400">
              <a:defRPr/>
            </a:pPr>
            <a:r>
              <a:rPr kumimoji="0" lang="en-US" altLang="zh-TW" sz="2800" b="1" dirty="0" smtClean="0">
                <a:solidFill>
                  <a:schemeClr val="tx2"/>
                </a:solidFill>
                <a:effectLst>
                  <a:outerShdw blurRad="31750" dist="25400" dir="5400000" algn="tl" rotWithShape="0">
                    <a:srgbClr val="000000">
                      <a:alpha val="25000"/>
                    </a:srgbClr>
                  </a:outerShdw>
                </a:effectLst>
                <a:latin typeface="+mj-lt"/>
                <a:ea typeface="+mj-ea"/>
                <a:cs typeface="+mj-cs"/>
              </a:rPr>
              <a:t>113</a:t>
            </a:r>
            <a:r>
              <a:rPr kumimoji="0" lang="zh-TW" altLang="en-US" sz="2800" b="1" dirty="0" smtClean="0">
                <a:solidFill>
                  <a:schemeClr val="tx2"/>
                </a:solidFill>
                <a:effectLst>
                  <a:outerShdw blurRad="31750" dist="25400" dir="5400000" algn="tl" rotWithShape="0">
                    <a:srgbClr val="000000">
                      <a:alpha val="25000"/>
                    </a:srgbClr>
                  </a:outerShdw>
                </a:effectLst>
                <a:latin typeface="+mj-lt"/>
                <a:ea typeface="+mj-ea"/>
                <a:cs typeface="+mj-cs"/>
              </a:rPr>
              <a:t>學年度</a:t>
            </a:r>
            <a:r>
              <a:rPr kumimoji="0" lang="zh-TW" altLang="en-US" sz="2800" b="1" dirty="0" smtClean="0">
                <a:solidFill>
                  <a:srgbClr val="FF0000"/>
                </a:solidFill>
                <a:effectLst>
                  <a:outerShdw blurRad="31750" dist="25400" dir="5400000" algn="tl" rotWithShape="0">
                    <a:srgbClr val="000000">
                      <a:alpha val="25000"/>
                    </a:srgbClr>
                  </a:outerShdw>
                </a:effectLst>
                <a:latin typeface="+mj-lt"/>
                <a:ea typeface="+mj-ea"/>
                <a:cs typeface="+mj-cs"/>
              </a:rPr>
              <a:t>起</a:t>
            </a:r>
            <a:r>
              <a:rPr kumimoji="0" lang="zh-TW" altLang="en-US" sz="2800" b="1" dirty="0" smtClean="0">
                <a:solidFill>
                  <a:schemeClr val="tx2"/>
                </a:solidFill>
                <a:effectLst>
                  <a:outerShdw blurRad="31750" dist="25400" dir="5400000" algn="tl" rotWithShape="0">
                    <a:srgbClr val="000000">
                      <a:alpha val="25000"/>
                    </a:srgbClr>
                  </a:outerShdw>
                </a:effectLst>
                <a:latin typeface="+mj-lt"/>
                <a:ea typeface="+mj-ea"/>
                <a:cs typeface="+mj-cs"/>
              </a:rPr>
              <a:t>教師</a:t>
            </a:r>
            <a:r>
              <a:rPr lang="zh-TW" altLang="en-US" sz="2800" b="1" dirty="0">
                <a:solidFill>
                  <a:schemeClr val="tx2"/>
                </a:solidFill>
                <a:effectLst>
                  <a:outerShdw blurRad="31750" dist="25400" dir="5400000" algn="tl" rotWithShape="0">
                    <a:srgbClr val="000000">
                      <a:alpha val="25000"/>
                    </a:srgbClr>
                  </a:outerShdw>
                </a:effectLst>
                <a:latin typeface="+mj-lt"/>
                <a:ea typeface="+mj-ea"/>
                <a:cs typeface="+mj-cs"/>
              </a:rPr>
              <a:t>升等</a:t>
            </a:r>
            <a:r>
              <a:rPr lang="zh-TW" altLang="en-US" sz="2800" b="1" dirty="0" smtClean="0">
                <a:solidFill>
                  <a:schemeClr val="tx2"/>
                </a:solidFill>
                <a:effectLst>
                  <a:outerShdw blurRad="31750" dist="25400" dir="5400000" algn="tl" rotWithShape="0">
                    <a:srgbClr val="000000">
                      <a:alpha val="25000"/>
                    </a:srgbClr>
                  </a:outerShdw>
                </a:effectLst>
                <a:latin typeface="+mj-lt"/>
                <a:ea typeface="+mj-ea"/>
                <a:cs typeface="+mj-cs"/>
              </a:rPr>
              <a:t>作業時程</a:t>
            </a:r>
            <a:endParaRPr kumimoji="0" lang="zh-TW" altLang="en-US" sz="2800" b="1" dirty="0">
              <a:solidFill>
                <a:schemeClr val="tx2"/>
              </a:solidFill>
              <a:effectLst>
                <a:outerShdw blurRad="31750" dist="25400" dir="5400000" algn="tl" rotWithShape="0">
                  <a:srgbClr val="000000">
                    <a:alpha val="25000"/>
                  </a:srgbClr>
                </a:outerShdw>
              </a:effectLst>
              <a:latin typeface="+mj-lt"/>
              <a:ea typeface="+mj-ea"/>
              <a:cs typeface="+mj-cs"/>
            </a:endParaRPr>
          </a:p>
        </p:txBody>
      </p:sp>
      <p:sp>
        <p:nvSpPr>
          <p:cNvPr id="6" name="標題 2">
            <a:extLst>
              <a:ext uri="{FF2B5EF4-FFF2-40B4-BE49-F238E27FC236}">
                <a16:creationId xmlns:a16="http://schemas.microsoft.com/office/drawing/2014/main" id="{C2BBADD2-2BDC-4F05-B6D8-90FD7ABC8AB4}"/>
              </a:ext>
            </a:extLst>
          </p:cNvPr>
          <p:cNvSpPr txBox="1">
            <a:spLocks/>
          </p:cNvSpPr>
          <p:nvPr/>
        </p:nvSpPr>
        <p:spPr>
          <a:xfrm>
            <a:off x="190122" y="158689"/>
            <a:ext cx="3395050" cy="811286"/>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scene3d>
            <a:camera prst="orthographicFront"/>
            <a:lightRig rig="soft" dir="t"/>
          </a:scene3d>
          <a:sp3d>
            <a:bevelT/>
          </a:sp3d>
        </p:spPr>
        <p:style>
          <a:lnRef idx="2">
            <a:schemeClr val="accent1"/>
          </a:lnRef>
          <a:fillRef idx="1">
            <a:schemeClr val="lt1"/>
          </a:fillRef>
          <a:effectRef idx="0">
            <a:schemeClr val="accent1"/>
          </a:effectRef>
          <a:fontRef idx="minor">
            <a:schemeClr val="dk1"/>
          </a:fontRef>
        </p:style>
        <p:txBody>
          <a:bodyPr anchor="ctr">
            <a:normAutofit fontScale="92500"/>
            <a:sp3d prstMaterial="softEdge">
              <a:bevelT w="25400" h="25400"/>
            </a:sp3d>
          </a:bodyPr>
          <a:lstStyle/>
          <a:p>
            <a:pPr defTabSz="914400" eaLnBrk="1" fontAlgn="auto" hangingPunct="1">
              <a:spcAft>
                <a:spcPts val="0"/>
              </a:spcAft>
              <a:defRPr/>
            </a:pPr>
            <a:r>
              <a:rPr kumimoji="0" lang="en-US" altLang="zh-TW" sz="3200" b="1" dirty="0" smtClean="0">
                <a:solidFill>
                  <a:schemeClr val="tx2"/>
                </a:solidFill>
                <a:effectLst>
                  <a:outerShdw blurRad="31750" dist="25400" dir="5400000" algn="tl" rotWithShape="0">
                    <a:srgbClr val="000000">
                      <a:alpha val="25000"/>
                    </a:srgbClr>
                  </a:outerShdw>
                </a:effectLst>
                <a:latin typeface="+mj-lt"/>
                <a:ea typeface="+mj-ea"/>
                <a:cs typeface="+mj-cs"/>
              </a:rPr>
              <a:t>2-2.</a:t>
            </a:r>
            <a:r>
              <a:rPr kumimoji="0" lang="zh-TW" altLang="en-US" sz="3200" b="1" dirty="0">
                <a:solidFill>
                  <a:schemeClr val="tx2"/>
                </a:solidFill>
                <a:effectLst>
                  <a:outerShdw blurRad="31750" dist="25400" dir="5400000" algn="tl" rotWithShape="0">
                    <a:srgbClr val="000000">
                      <a:alpha val="25000"/>
                    </a:srgbClr>
                  </a:outerShdw>
                </a:effectLst>
                <a:latin typeface="+mj-lt"/>
                <a:ea typeface="+mj-ea"/>
                <a:cs typeface="+mj-cs"/>
              </a:rPr>
              <a:t>提升教師權益</a:t>
            </a:r>
          </a:p>
        </p:txBody>
      </p:sp>
    </p:spTree>
    <p:extLst>
      <p:ext uri="{BB962C8B-B14F-4D97-AF65-F5344CB8AC3E}">
        <p14:creationId xmlns:p14="http://schemas.microsoft.com/office/powerpoint/2010/main" val="3689380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64913" y="1096306"/>
            <a:ext cx="5628028" cy="574839"/>
          </a:xfrm>
        </p:spPr>
        <p:txBody>
          <a:bodyPr>
            <a:normAutofit fontScale="90000"/>
          </a:bodyPr>
          <a:lstStyle/>
          <a:p>
            <a:r>
              <a:rPr lang="zh-TW" altLang="zh-TW" sz="3200" b="1" dirty="0" smtClean="0">
                <a:solidFill>
                  <a:srgbClr val="0070C0"/>
                </a:solidFill>
                <a:effectLst>
                  <a:outerShdw blurRad="31750" dist="25400" dir="5400000" algn="tl" rotWithShape="0">
                    <a:srgbClr val="000000">
                      <a:alpha val="25000"/>
                    </a:srgbClr>
                  </a:outerShdw>
                </a:effectLst>
              </a:rPr>
              <a:t>升</a:t>
            </a:r>
            <a:r>
              <a:rPr lang="zh-TW" altLang="zh-TW" sz="3200" b="1" dirty="0">
                <a:solidFill>
                  <a:srgbClr val="0070C0"/>
                </a:solidFill>
                <a:effectLst>
                  <a:outerShdw blurRad="31750" dist="25400" dir="5400000" algn="tl" rotWithShape="0">
                    <a:srgbClr val="000000">
                      <a:alpha val="25000"/>
                    </a:srgbClr>
                  </a:outerShdw>
                </a:effectLst>
              </a:rPr>
              <a:t>等評審</a:t>
            </a:r>
            <a:r>
              <a:rPr lang="zh-TW" altLang="zh-TW" sz="3200" b="1" dirty="0" smtClean="0">
                <a:solidFill>
                  <a:srgbClr val="0070C0"/>
                </a:solidFill>
                <a:effectLst>
                  <a:outerShdw blurRad="31750" dist="25400" dir="5400000" algn="tl" rotWithShape="0">
                    <a:srgbClr val="000000">
                      <a:alpha val="25000"/>
                    </a:srgbClr>
                  </a:outerShdw>
                </a:effectLst>
              </a:rPr>
              <a:t>項目</a:t>
            </a:r>
            <a:r>
              <a:rPr lang="zh-TW" altLang="en-US" sz="3200" b="1" dirty="0">
                <a:solidFill>
                  <a:srgbClr val="0070C0"/>
                </a:solidFill>
                <a:effectLst>
                  <a:outerShdw blurRad="31750" dist="25400" dir="5400000" algn="tl" rotWithShape="0">
                    <a:srgbClr val="000000">
                      <a:alpha val="25000"/>
                    </a:srgbClr>
                  </a:outerShdw>
                </a:effectLst>
              </a:rPr>
              <a:t>及配分</a:t>
            </a:r>
            <a:r>
              <a:rPr lang="zh-TW" altLang="en-US" sz="3200" b="1" dirty="0" smtClean="0">
                <a:solidFill>
                  <a:srgbClr val="0070C0"/>
                </a:solidFill>
                <a:effectLst>
                  <a:outerShdw blurRad="31750" dist="25400" dir="5400000" algn="tl" rotWithShape="0">
                    <a:srgbClr val="000000">
                      <a:alpha val="25000"/>
                    </a:srgbClr>
                  </a:outerShdw>
                </a:effectLst>
              </a:rPr>
              <a:t>標準</a:t>
            </a:r>
            <a:r>
              <a:rPr lang="en-US" altLang="zh-TW" sz="3200" b="1" dirty="0" smtClean="0">
                <a:solidFill>
                  <a:srgbClr val="0070C0"/>
                </a:solidFill>
                <a:effectLst>
                  <a:outerShdw blurRad="31750" dist="25400" dir="5400000" algn="tl" rotWithShape="0">
                    <a:srgbClr val="000000">
                      <a:alpha val="25000"/>
                    </a:srgbClr>
                  </a:outerShdw>
                </a:effectLst>
              </a:rPr>
              <a:t>:</a:t>
            </a:r>
            <a:endParaRPr lang="zh-TW" altLang="en-US" sz="3200" b="1" dirty="0">
              <a:solidFill>
                <a:srgbClr val="0070C0"/>
              </a:solidFill>
              <a:effectLst>
                <a:outerShdw blurRad="31750" dist="25400" dir="5400000" algn="tl" rotWithShape="0">
                  <a:srgbClr val="000000">
                    <a:alpha val="25000"/>
                  </a:srgbClr>
                </a:outerShdw>
              </a:effectLst>
            </a:endParaRPr>
          </a:p>
        </p:txBody>
      </p:sp>
      <p:sp>
        <p:nvSpPr>
          <p:cNvPr id="3" name="內容版面配置區 2"/>
          <p:cNvSpPr>
            <a:spLocks noGrp="1"/>
          </p:cNvSpPr>
          <p:nvPr>
            <p:ph idx="1"/>
          </p:nvPr>
        </p:nvSpPr>
        <p:spPr>
          <a:xfrm>
            <a:off x="677333" y="1671145"/>
            <a:ext cx="9160349" cy="4735342"/>
          </a:xfrm>
        </p:spPr>
        <p:txBody>
          <a:bodyPr>
            <a:normAutofit fontScale="92500" lnSpcReduction="10000"/>
          </a:bodyPr>
          <a:lstStyle/>
          <a:p>
            <a:r>
              <a:rPr lang="zh-TW" altLang="en-US" sz="2400" b="1" dirty="0" smtClean="0">
                <a:solidFill>
                  <a:schemeClr val="accent5">
                    <a:lumMod val="75000"/>
                  </a:schemeClr>
                </a:solidFill>
                <a:latin typeface="標楷體" panose="03000509000000000000" pitchFamily="65" charset="-120"/>
                <a:ea typeface="標楷體" panose="03000509000000000000" pitchFamily="65" charset="-120"/>
              </a:rPr>
              <a:t>依本校教師</a:t>
            </a:r>
            <a:r>
              <a:rPr lang="zh-TW" altLang="en-US" sz="2400" b="1" dirty="0">
                <a:solidFill>
                  <a:schemeClr val="accent5">
                    <a:lumMod val="75000"/>
                  </a:schemeClr>
                </a:solidFill>
                <a:latin typeface="標楷體" panose="03000509000000000000" pitchFamily="65" charset="-120"/>
                <a:ea typeface="標楷體" panose="03000509000000000000" pitchFamily="65" charset="-120"/>
              </a:rPr>
              <a:t>聘任及升等審查辦法</a:t>
            </a:r>
            <a:r>
              <a:rPr lang="zh-TW" altLang="en-US" sz="2400" b="1" dirty="0" smtClean="0">
                <a:solidFill>
                  <a:schemeClr val="accent5">
                    <a:lumMod val="75000"/>
                  </a:schemeClr>
                </a:solidFill>
                <a:latin typeface="標楷體" panose="03000509000000000000" pitchFamily="65" charset="-120"/>
                <a:ea typeface="標楷體" panose="03000509000000000000" pitchFamily="65" charset="-120"/>
              </a:rPr>
              <a:t>第</a:t>
            </a:r>
            <a:r>
              <a:rPr lang="en-US" altLang="zh-TW" sz="2400" b="1" dirty="0" smtClean="0">
                <a:solidFill>
                  <a:schemeClr val="accent5">
                    <a:lumMod val="75000"/>
                  </a:schemeClr>
                </a:solidFill>
                <a:latin typeface="標楷體" panose="03000509000000000000" pitchFamily="65" charset="-120"/>
                <a:ea typeface="標楷體" panose="03000509000000000000" pitchFamily="65" charset="-120"/>
              </a:rPr>
              <a:t>22</a:t>
            </a:r>
            <a:r>
              <a:rPr lang="zh-TW" altLang="en-US" sz="2400" b="1" dirty="0" smtClean="0">
                <a:solidFill>
                  <a:schemeClr val="accent5">
                    <a:lumMod val="75000"/>
                  </a:schemeClr>
                </a:solidFill>
                <a:latin typeface="標楷體" panose="03000509000000000000" pitchFamily="65" charset="-120"/>
                <a:ea typeface="標楷體" panose="03000509000000000000" pitchFamily="65" charset="-120"/>
              </a:rPr>
              <a:t>條</a:t>
            </a:r>
            <a:endParaRPr lang="en-US" altLang="zh-TW" sz="2400" dirty="0" smtClean="0">
              <a:latin typeface="華康隸書體W7" panose="03000709000000000000" pitchFamily="65" charset="-120"/>
              <a:ea typeface="華康隸書體W7" panose="03000709000000000000" pitchFamily="65" charset="-120"/>
            </a:endParaRPr>
          </a:p>
          <a:p>
            <a:r>
              <a:rPr lang="en-US" altLang="zh-TW" sz="2600" dirty="0" smtClean="0">
                <a:latin typeface="華康隸書體W7" panose="03000709000000000000" pitchFamily="65" charset="-120"/>
                <a:ea typeface="華康隸書體W7" panose="03000709000000000000" pitchFamily="65" charset="-120"/>
              </a:rPr>
              <a:t>(</a:t>
            </a:r>
            <a:r>
              <a:rPr lang="zh-TW" altLang="en-US" sz="2600" dirty="0">
                <a:latin typeface="華康隸書體W7" panose="03000709000000000000" pitchFamily="65" charset="-120"/>
                <a:ea typeface="華康隸書體W7" panose="03000709000000000000" pitchFamily="65" charset="-120"/>
              </a:rPr>
              <a:t>一</a:t>
            </a:r>
            <a:r>
              <a:rPr lang="en-US" altLang="zh-TW" sz="2600" dirty="0" smtClean="0">
                <a:latin typeface="華康隸書體W7" panose="03000709000000000000" pitchFamily="65" charset="-120"/>
                <a:ea typeface="華康隸書體W7" panose="03000709000000000000" pitchFamily="65" charset="-120"/>
              </a:rPr>
              <a:t>) </a:t>
            </a:r>
            <a:r>
              <a:rPr lang="zh-TW" altLang="en-US" sz="2600" dirty="0" smtClean="0">
                <a:latin typeface="華康隸書體W7" panose="03000709000000000000" pitchFamily="65" charset="-120"/>
                <a:ea typeface="華康隸書體W7" panose="03000709000000000000" pitchFamily="65" charset="-120"/>
              </a:rPr>
              <a:t>評審項目及配分標準為</a:t>
            </a:r>
            <a:r>
              <a:rPr lang="zh-TW" altLang="en-US" sz="2600" dirty="0">
                <a:latin typeface="華康隸書體W7" panose="03000709000000000000" pitchFamily="65" charset="-120"/>
                <a:ea typeface="華康隸書體W7" panose="03000709000000000000" pitchFamily="65" charset="-120"/>
              </a:rPr>
              <a:t>「研究」占</a:t>
            </a:r>
            <a:r>
              <a:rPr lang="en-US" altLang="zh-TW" sz="2600" dirty="0">
                <a:latin typeface="華康隸書體W7" panose="03000709000000000000" pitchFamily="65" charset="-120"/>
                <a:ea typeface="華康隸書體W7" panose="03000709000000000000" pitchFamily="65" charset="-120"/>
              </a:rPr>
              <a:t>55%</a:t>
            </a:r>
            <a:r>
              <a:rPr lang="zh-TW" altLang="en-US" sz="2600" dirty="0" smtClean="0">
                <a:latin typeface="華康隸書體W7" panose="03000709000000000000" pitchFamily="65" charset="-120"/>
                <a:ea typeface="華康隸書體W7" panose="03000709000000000000" pitchFamily="65" charset="-120"/>
              </a:rPr>
              <a:t>、</a:t>
            </a:r>
            <a:r>
              <a:rPr lang="zh-TW" altLang="en-US" sz="2600" dirty="0">
                <a:latin typeface="華康隸書體W7" panose="03000709000000000000" pitchFamily="65" charset="-120"/>
                <a:ea typeface="華康隸書體W7" panose="03000709000000000000" pitchFamily="65" charset="-120"/>
              </a:rPr>
              <a:t>「教學」占</a:t>
            </a:r>
            <a:r>
              <a:rPr lang="en-US" altLang="zh-TW" sz="2600" dirty="0">
                <a:latin typeface="華康隸書體W7" panose="03000709000000000000" pitchFamily="65" charset="-120"/>
                <a:ea typeface="華康隸書體W7" panose="03000709000000000000" pitchFamily="65" charset="-120"/>
              </a:rPr>
              <a:t>30%</a:t>
            </a:r>
            <a:r>
              <a:rPr lang="zh-TW" altLang="en-US" sz="2600" dirty="0" smtClean="0">
                <a:latin typeface="華康隸書體W7" panose="03000709000000000000" pitchFamily="65" charset="-120"/>
                <a:ea typeface="華康隸書體W7" panose="03000709000000000000" pitchFamily="65" charset="-120"/>
              </a:rPr>
              <a:t>及</a:t>
            </a:r>
            <a:r>
              <a:rPr lang="zh-TW" altLang="en-US" sz="2600" dirty="0">
                <a:latin typeface="華康隸書體W7" panose="03000709000000000000" pitchFamily="65" charset="-120"/>
                <a:ea typeface="華康隸書體W7" panose="03000709000000000000" pitchFamily="65" charset="-120"/>
              </a:rPr>
              <a:t>「服務」占</a:t>
            </a:r>
            <a:r>
              <a:rPr lang="en-US" altLang="zh-TW" sz="2600" dirty="0">
                <a:latin typeface="華康隸書體W7" panose="03000709000000000000" pitchFamily="65" charset="-120"/>
                <a:ea typeface="華康隸書體W7" panose="03000709000000000000" pitchFamily="65" charset="-120"/>
              </a:rPr>
              <a:t>15%</a:t>
            </a:r>
            <a:r>
              <a:rPr lang="zh-TW" altLang="en-US" sz="2600" dirty="0" smtClean="0">
                <a:latin typeface="華康隸書體W7" panose="03000709000000000000" pitchFamily="65" charset="-120"/>
                <a:ea typeface="華康隸書體W7" panose="03000709000000000000" pitchFamily="65" charset="-120"/>
              </a:rPr>
              <a:t>等</a:t>
            </a:r>
            <a:r>
              <a:rPr lang="zh-TW" altLang="en-US" sz="2600" dirty="0">
                <a:latin typeface="華康隸書體W7" panose="03000709000000000000" pitchFamily="65" charset="-120"/>
                <a:ea typeface="華康隸書體W7" panose="03000709000000000000" pitchFamily="65" charset="-120"/>
              </a:rPr>
              <a:t>三項，滿分各以</a:t>
            </a:r>
            <a:r>
              <a:rPr lang="en-US" altLang="zh-TW" sz="2600" dirty="0">
                <a:latin typeface="華康隸書體W7" panose="03000709000000000000" pitchFamily="65" charset="-120"/>
                <a:ea typeface="華康隸書體W7" panose="03000709000000000000" pitchFamily="65" charset="-120"/>
              </a:rPr>
              <a:t>100</a:t>
            </a:r>
            <a:r>
              <a:rPr lang="zh-TW" altLang="en-US" sz="2600" dirty="0">
                <a:latin typeface="華康隸書體W7" panose="03000709000000000000" pitchFamily="65" charset="-120"/>
                <a:ea typeface="華康隸書體W7" panose="03000709000000000000" pitchFamily="65" charset="-120"/>
              </a:rPr>
              <a:t>分計。</a:t>
            </a:r>
            <a:r>
              <a:rPr lang="en-US" altLang="zh-TW" sz="2600" dirty="0">
                <a:latin typeface="華康隸書體W7" panose="03000709000000000000" pitchFamily="65" charset="-120"/>
                <a:ea typeface="華康隸書體W7" panose="03000709000000000000" pitchFamily="65" charset="-120"/>
              </a:rPr>
              <a:t>(</a:t>
            </a:r>
            <a:r>
              <a:rPr lang="zh-TW" altLang="en-US" sz="2600" dirty="0">
                <a:latin typeface="華康隸書體W7" panose="03000709000000000000" pitchFamily="65" charset="-120"/>
                <a:ea typeface="華康隸書體W7" panose="03000709000000000000" pitchFamily="65" charset="-120"/>
              </a:rPr>
              <a:t>同</a:t>
            </a:r>
            <a:r>
              <a:rPr lang="en-US" altLang="zh-TW" sz="2600" dirty="0">
                <a:latin typeface="華康隸書體W7" panose="03000709000000000000" pitchFamily="65" charset="-120"/>
                <a:ea typeface="華康隸書體W7" panose="03000709000000000000" pitchFamily="65" charset="-120"/>
              </a:rPr>
              <a:t>111</a:t>
            </a:r>
            <a:r>
              <a:rPr lang="zh-TW" altLang="en-US" sz="2600" dirty="0">
                <a:latin typeface="華康隸書體W7" panose="03000709000000000000" pitchFamily="65" charset="-120"/>
                <a:ea typeface="華康隸書體W7" panose="03000709000000000000" pitchFamily="65" charset="-120"/>
              </a:rPr>
              <a:t>學年</a:t>
            </a:r>
            <a:r>
              <a:rPr lang="zh-TW" altLang="en-US" sz="2600" dirty="0" smtClean="0">
                <a:latin typeface="華康隸書體W7" panose="03000709000000000000" pitchFamily="65" charset="-120"/>
                <a:ea typeface="華康隸書體W7" panose="03000709000000000000" pitchFamily="65" charset="-120"/>
              </a:rPr>
              <a:t>度</a:t>
            </a:r>
            <a:r>
              <a:rPr lang="en-US" altLang="zh-TW" sz="2600" dirty="0" smtClean="0">
                <a:latin typeface="華康隸書體W7" panose="03000709000000000000" pitchFamily="65" charset="-120"/>
                <a:ea typeface="華康隸書體W7" panose="03000709000000000000" pitchFamily="65" charset="-120"/>
              </a:rPr>
              <a:t>)</a:t>
            </a:r>
            <a:endParaRPr lang="en-US" altLang="zh-TW" sz="2600" dirty="0">
              <a:latin typeface="華康隸書體W7" panose="03000709000000000000" pitchFamily="65" charset="-120"/>
              <a:ea typeface="華康隸書體W7" panose="03000709000000000000" pitchFamily="65" charset="-120"/>
            </a:endParaRPr>
          </a:p>
          <a:p>
            <a:r>
              <a:rPr lang="en-US" altLang="zh-TW" sz="2600" dirty="0" smtClean="0">
                <a:latin typeface="華康隸書體W7" panose="03000709000000000000" pitchFamily="65" charset="-120"/>
                <a:ea typeface="華康隸書體W7" panose="03000709000000000000" pitchFamily="65" charset="-120"/>
              </a:rPr>
              <a:t>(</a:t>
            </a:r>
            <a:r>
              <a:rPr lang="zh-TW" altLang="en-US" sz="2600" dirty="0">
                <a:latin typeface="華康隸書體W7" panose="03000709000000000000" pitchFamily="65" charset="-120"/>
                <a:ea typeface="華康隸書體W7" panose="03000709000000000000" pitchFamily="65" charset="-120"/>
              </a:rPr>
              <a:t>二</a:t>
            </a:r>
            <a:r>
              <a:rPr lang="en-US" altLang="zh-TW" sz="2600" dirty="0" smtClean="0">
                <a:latin typeface="華康隸書體W7" panose="03000709000000000000" pitchFamily="65" charset="-120"/>
                <a:ea typeface="華康隸書體W7" panose="03000709000000000000" pitchFamily="65" charset="-120"/>
              </a:rPr>
              <a:t>)</a:t>
            </a:r>
            <a:r>
              <a:rPr lang="zh-TW" altLang="en-US" sz="2600" dirty="0" smtClean="0">
                <a:latin typeface="華康隸書體W7" panose="03000709000000000000" pitchFamily="65" charset="-120"/>
                <a:ea typeface="華康隸書體W7" panose="03000709000000000000" pitchFamily="65" charset="-120"/>
              </a:rPr>
              <a:t>升</a:t>
            </a:r>
            <a:r>
              <a:rPr lang="zh-TW" altLang="en-US" sz="2600" dirty="0">
                <a:latin typeface="華康隸書體W7" panose="03000709000000000000" pitchFamily="65" charset="-120"/>
                <a:ea typeface="華康隸書體W7" panose="03000709000000000000" pitchFamily="65" charset="-120"/>
              </a:rPr>
              <a:t>等評審內容：</a:t>
            </a:r>
          </a:p>
          <a:p>
            <a:r>
              <a:rPr lang="en-US" altLang="zh-TW" sz="2600" dirty="0">
                <a:latin typeface="華康隸書體W7" panose="03000709000000000000" pitchFamily="65" charset="-120"/>
                <a:ea typeface="華康隸書體W7" panose="03000709000000000000" pitchFamily="65" charset="-120"/>
              </a:rPr>
              <a:t>1</a:t>
            </a:r>
            <a:r>
              <a:rPr lang="zh-TW" altLang="en-US" sz="2600" dirty="0">
                <a:latin typeface="華康隸書體W7" panose="03000709000000000000" pitchFamily="65" charset="-120"/>
                <a:ea typeface="華康隸書體W7" panose="03000709000000000000" pitchFamily="65" charset="-120"/>
              </a:rPr>
              <a:t>、研究</a:t>
            </a:r>
            <a:r>
              <a:rPr lang="zh-TW" altLang="en-US" sz="2600" dirty="0" smtClean="0">
                <a:latin typeface="華康隸書體W7" panose="03000709000000000000" pitchFamily="65" charset="-120"/>
                <a:ea typeface="華康隸書體W7" panose="03000709000000000000" pitchFamily="65" charset="-120"/>
              </a:rPr>
              <a:t>：分為</a:t>
            </a:r>
            <a:r>
              <a:rPr lang="en-US" altLang="zh-TW" sz="2600" dirty="0">
                <a:latin typeface="華康隸書體W7" panose="03000709000000000000" pitchFamily="65" charset="-120"/>
                <a:ea typeface="華康隸書體W7" panose="03000709000000000000" pitchFamily="65" charset="-120"/>
              </a:rPr>
              <a:t>A1</a:t>
            </a:r>
            <a:r>
              <a:rPr lang="zh-TW" altLang="en-US" sz="2600" dirty="0">
                <a:latin typeface="華康隸書體W7" panose="03000709000000000000" pitchFamily="65" charset="-120"/>
                <a:ea typeface="華康隸書體W7" panose="03000709000000000000" pitchFamily="65" charset="-120"/>
              </a:rPr>
              <a:t>外審成績（占</a:t>
            </a:r>
            <a:r>
              <a:rPr lang="en-US" altLang="zh-TW" sz="2600" dirty="0">
                <a:latin typeface="華康隸書體W7" panose="03000709000000000000" pitchFamily="65" charset="-120"/>
                <a:ea typeface="華康隸書體W7" panose="03000709000000000000" pitchFamily="65" charset="-120"/>
              </a:rPr>
              <a:t>70%</a:t>
            </a:r>
            <a:r>
              <a:rPr lang="zh-TW" altLang="en-US" sz="2600" dirty="0">
                <a:latin typeface="華康隸書體W7" panose="03000709000000000000" pitchFamily="65" charset="-120"/>
                <a:ea typeface="華康隸書體W7" panose="03000709000000000000" pitchFamily="65" charset="-120"/>
              </a:rPr>
              <a:t>至</a:t>
            </a:r>
            <a:r>
              <a:rPr lang="en-US" altLang="zh-TW" sz="2600" dirty="0">
                <a:latin typeface="華康隸書體W7" panose="03000709000000000000" pitchFamily="65" charset="-120"/>
                <a:ea typeface="華康隸書體W7" panose="03000709000000000000" pitchFamily="65" charset="-120"/>
              </a:rPr>
              <a:t>80%</a:t>
            </a:r>
            <a:r>
              <a:rPr lang="zh-TW" altLang="en-US" sz="2600" dirty="0">
                <a:latin typeface="華康隸書體W7" panose="03000709000000000000" pitchFamily="65" charset="-120"/>
                <a:ea typeface="華康隸書體W7" panose="03000709000000000000" pitchFamily="65" charset="-120"/>
              </a:rPr>
              <a:t>）及</a:t>
            </a:r>
            <a:r>
              <a:rPr lang="en-US" altLang="zh-TW" sz="2600" dirty="0">
                <a:latin typeface="華康隸書體W7" panose="03000709000000000000" pitchFamily="65" charset="-120"/>
                <a:ea typeface="華康隸書體W7" panose="03000709000000000000" pitchFamily="65" charset="-120"/>
              </a:rPr>
              <a:t>A2</a:t>
            </a:r>
            <a:r>
              <a:rPr lang="zh-TW" altLang="en-US" sz="2600" dirty="0">
                <a:latin typeface="華康隸書體W7" panose="03000709000000000000" pitchFamily="65" charset="-120"/>
                <a:ea typeface="華康隸書體W7" panose="03000709000000000000" pitchFamily="65" charset="-120"/>
              </a:rPr>
              <a:t>非外審成績（占</a:t>
            </a:r>
            <a:r>
              <a:rPr lang="en-US" altLang="zh-TW" sz="2600" dirty="0">
                <a:latin typeface="華康隸書體W7" panose="03000709000000000000" pitchFamily="65" charset="-120"/>
                <a:ea typeface="華康隸書體W7" panose="03000709000000000000" pitchFamily="65" charset="-120"/>
              </a:rPr>
              <a:t>20%</a:t>
            </a:r>
            <a:r>
              <a:rPr lang="zh-TW" altLang="en-US" sz="2600" dirty="0">
                <a:latin typeface="華康隸書體W7" panose="03000709000000000000" pitchFamily="65" charset="-120"/>
                <a:ea typeface="華康隸書體W7" panose="03000709000000000000" pitchFamily="65" charset="-120"/>
              </a:rPr>
              <a:t>至</a:t>
            </a:r>
            <a:r>
              <a:rPr lang="en-US" altLang="zh-TW" sz="2600" dirty="0">
                <a:latin typeface="華康隸書體W7" panose="03000709000000000000" pitchFamily="65" charset="-120"/>
                <a:ea typeface="華康隸書體W7" panose="03000709000000000000" pitchFamily="65" charset="-120"/>
              </a:rPr>
              <a:t>30%</a:t>
            </a:r>
            <a:r>
              <a:rPr lang="zh-TW" altLang="en-US" sz="2600" dirty="0">
                <a:latin typeface="華康隸書體W7" panose="03000709000000000000" pitchFamily="65" charset="-120"/>
                <a:ea typeface="華康隸書體W7" panose="03000709000000000000" pitchFamily="65" charset="-120"/>
              </a:rPr>
              <a:t>）二項，</a:t>
            </a:r>
            <a:r>
              <a:rPr lang="en-US" altLang="zh-TW" sz="2600" dirty="0">
                <a:solidFill>
                  <a:srgbClr val="FF0000"/>
                </a:solidFill>
                <a:latin typeface="華康隸書體W7" panose="03000709000000000000" pitchFamily="65" charset="-120"/>
                <a:ea typeface="華康隸書體W7" panose="03000709000000000000" pitchFamily="65" charset="-120"/>
                <a:hlinkClick r:id="rId2" action="ppaction://hlinksldjump"/>
              </a:rPr>
              <a:t>A2</a:t>
            </a:r>
            <a:r>
              <a:rPr lang="zh-TW" altLang="en-US" sz="2600" dirty="0">
                <a:solidFill>
                  <a:srgbClr val="FF0000"/>
                </a:solidFill>
                <a:latin typeface="華康隸書體W7" panose="03000709000000000000" pitchFamily="65" charset="-120"/>
                <a:ea typeface="華康隸書體W7" panose="03000709000000000000" pitchFamily="65" charset="-120"/>
                <a:hlinkClick r:id="rId2" action="ppaction://hlinksldjump"/>
              </a:rPr>
              <a:t>非外審成績分</a:t>
            </a:r>
            <a:r>
              <a:rPr lang="en-US" altLang="zh-TW" sz="2600" dirty="0">
                <a:solidFill>
                  <a:srgbClr val="FF0000"/>
                </a:solidFill>
                <a:latin typeface="華康隸書體W7" panose="03000709000000000000" pitchFamily="65" charset="-120"/>
                <a:ea typeface="華康隸書體W7" panose="03000709000000000000" pitchFamily="65" charset="-120"/>
                <a:hlinkClick r:id="rId2" action="ppaction://hlinksldjump"/>
              </a:rPr>
              <a:t>Aa</a:t>
            </a:r>
            <a:r>
              <a:rPr lang="zh-TW" altLang="en-US" sz="2600" dirty="0">
                <a:solidFill>
                  <a:srgbClr val="FF0000"/>
                </a:solidFill>
                <a:latin typeface="華康隸書體W7" panose="03000709000000000000" pitchFamily="65" charset="-120"/>
                <a:ea typeface="華康隸書體W7" panose="03000709000000000000" pitchFamily="65" charset="-120"/>
                <a:hlinkClick r:id="rId2" action="ppaction://hlinksldjump"/>
              </a:rPr>
              <a:t>及</a:t>
            </a:r>
            <a:r>
              <a:rPr lang="en-US" altLang="zh-TW" sz="2600" dirty="0">
                <a:solidFill>
                  <a:srgbClr val="FF0000"/>
                </a:solidFill>
                <a:latin typeface="華康隸書體W7" panose="03000709000000000000" pitchFamily="65" charset="-120"/>
                <a:ea typeface="華康隸書體W7" panose="03000709000000000000" pitchFamily="65" charset="-120"/>
                <a:hlinkClick r:id="rId2" action="ppaction://hlinksldjump"/>
              </a:rPr>
              <a:t>Ab</a:t>
            </a:r>
            <a:r>
              <a:rPr lang="zh-TW" altLang="en-US" sz="2600" dirty="0">
                <a:solidFill>
                  <a:srgbClr val="FF0000"/>
                </a:solidFill>
                <a:latin typeface="華康隸書體W7" panose="03000709000000000000" pitchFamily="65" charset="-120"/>
                <a:ea typeface="華康隸書體W7" panose="03000709000000000000" pitchFamily="65" charset="-120"/>
                <a:hlinkClick r:id="rId2" action="ppaction://hlinksldjump"/>
              </a:rPr>
              <a:t>二項，各占</a:t>
            </a:r>
            <a:r>
              <a:rPr lang="en-US" altLang="zh-TW" sz="2600" dirty="0">
                <a:solidFill>
                  <a:srgbClr val="FF0000"/>
                </a:solidFill>
                <a:latin typeface="華康隸書體W7" panose="03000709000000000000" pitchFamily="65" charset="-120"/>
                <a:ea typeface="華康隸書體W7" panose="03000709000000000000" pitchFamily="65" charset="-120"/>
                <a:hlinkClick r:id="rId2" action="ppaction://hlinksldjump"/>
              </a:rPr>
              <a:t>50%</a:t>
            </a:r>
            <a:r>
              <a:rPr lang="zh-TW" altLang="en-US" sz="2600" dirty="0">
                <a:latin typeface="華康隸書體W7" panose="03000709000000000000" pitchFamily="65" charset="-120"/>
                <a:ea typeface="華康隸書體W7" panose="03000709000000000000" pitchFamily="65" charset="-120"/>
              </a:rPr>
              <a:t>。</a:t>
            </a:r>
            <a:r>
              <a:rPr lang="en-US" altLang="zh-TW" sz="2600" dirty="0">
                <a:latin typeface="華康隸書體W7" panose="03000709000000000000" pitchFamily="65" charset="-120"/>
                <a:ea typeface="華康隸書體W7" panose="03000709000000000000" pitchFamily="65" charset="-120"/>
              </a:rPr>
              <a:t>(112</a:t>
            </a:r>
            <a:r>
              <a:rPr lang="zh-TW" altLang="en-US" sz="2600" dirty="0">
                <a:latin typeface="華康隸書體W7" panose="03000709000000000000" pitchFamily="65" charset="-120"/>
                <a:ea typeface="華康隸書體W7" panose="03000709000000000000" pitchFamily="65" charset="-120"/>
              </a:rPr>
              <a:t>學年</a:t>
            </a:r>
            <a:r>
              <a:rPr lang="zh-TW" altLang="en-US" sz="2600" dirty="0" smtClean="0">
                <a:latin typeface="華康隸書體W7" panose="03000709000000000000" pitchFamily="65" charset="-120"/>
                <a:ea typeface="華康隸書體W7" panose="03000709000000000000" pitchFamily="65" charset="-120"/>
              </a:rPr>
              <a:t>度修正</a:t>
            </a:r>
            <a:r>
              <a:rPr lang="en-US" altLang="zh-TW" sz="2600" dirty="0">
                <a:latin typeface="華康隸書體W7" panose="03000709000000000000" pitchFamily="65" charset="-120"/>
                <a:ea typeface="華康隸書體W7" panose="03000709000000000000" pitchFamily="65" charset="-120"/>
              </a:rPr>
              <a:t>A2</a:t>
            </a:r>
            <a:r>
              <a:rPr lang="zh-TW" altLang="en-US" sz="2600" dirty="0">
                <a:latin typeface="華康隸書體W7" panose="03000709000000000000" pitchFamily="65" charset="-120"/>
                <a:ea typeface="華康隸書體W7" panose="03000709000000000000" pitchFamily="65" charset="-120"/>
              </a:rPr>
              <a:t>之</a:t>
            </a:r>
            <a:r>
              <a:rPr lang="en-US" altLang="zh-TW" sz="2600" dirty="0">
                <a:latin typeface="華康隸書體W7" panose="03000709000000000000" pitchFamily="65" charset="-120"/>
                <a:ea typeface="華康隸書體W7" panose="03000709000000000000" pitchFamily="65" charset="-120"/>
              </a:rPr>
              <a:t>Aa</a:t>
            </a:r>
            <a:r>
              <a:rPr lang="zh-TW" altLang="en-US" sz="2600" dirty="0">
                <a:latin typeface="華康隸書體W7" panose="03000709000000000000" pitchFamily="65" charset="-120"/>
                <a:ea typeface="華康隸書體W7" panose="03000709000000000000" pitchFamily="65" charset="-120"/>
              </a:rPr>
              <a:t>及</a:t>
            </a:r>
            <a:r>
              <a:rPr lang="en-US" altLang="zh-TW" sz="2600" dirty="0">
                <a:latin typeface="華康隸書體W7" panose="03000709000000000000" pitchFamily="65" charset="-120"/>
                <a:ea typeface="華康隸書體W7" panose="03000709000000000000" pitchFamily="65" charset="-120"/>
              </a:rPr>
              <a:t>Ab</a:t>
            </a:r>
            <a:r>
              <a:rPr lang="zh-TW" altLang="en-US" sz="2600" dirty="0">
                <a:latin typeface="華康隸書體W7" panose="03000709000000000000" pitchFamily="65" charset="-120"/>
                <a:ea typeface="華康隸書體W7" panose="03000709000000000000" pitchFamily="65" charset="-120"/>
              </a:rPr>
              <a:t>比率</a:t>
            </a:r>
            <a:r>
              <a:rPr lang="en-US" altLang="zh-TW" sz="2600" dirty="0">
                <a:latin typeface="華康隸書體W7" panose="03000709000000000000" pitchFamily="65" charset="-120"/>
                <a:ea typeface="華康隸書體W7" panose="03000709000000000000" pitchFamily="65" charset="-120"/>
              </a:rPr>
              <a:t>)</a:t>
            </a:r>
            <a:r>
              <a:rPr lang="zh-TW" altLang="en-US" sz="2600" dirty="0">
                <a:latin typeface="華康隸書體W7" panose="03000709000000000000" pitchFamily="65" charset="-120"/>
                <a:ea typeface="華康隸書體W7" panose="03000709000000000000" pitchFamily="65" charset="-120"/>
              </a:rPr>
              <a:t>，</a:t>
            </a:r>
            <a:r>
              <a:rPr lang="zh-TW" altLang="en-US" sz="2600" dirty="0">
                <a:latin typeface="華康隸書體W7" panose="03000709000000000000" pitchFamily="65" charset="-120"/>
                <a:ea typeface="華康隸書體W7" panose="03000709000000000000" pitchFamily="65" charset="-120"/>
                <a:hlinkClick r:id="rId3" action="ppaction://hlinksldjump"/>
              </a:rPr>
              <a:t>另</a:t>
            </a:r>
            <a:r>
              <a:rPr lang="en-US" altLang="zh-TW" sz="2600" dirty="0">
                <a:latin typeface="華康隸書體W7" panose="03000709000000000000" pitchFamily="65" charset="-120"/>
                <a:ea typeface="華康隸書體W7" panose="03000709000000000000" pitchFamily="65" charset="-120"/>
                <a:hlinkClick r:id="rId3" action="ppaction://hlinksldjump"/>
              </a:rPr>
              <a:t>Aa</a:t>
            </a:r>
            <a:r>
              <a:rPr lang="zh-TW" altLang="en-US" sz="2600" dirty="0">
                <a:latin typeface="華康隸書體W7" panose="03000709000000000000" pitchFamily="65" charset="-120"/>
                <a:ea typeface="華康隸書體W7" panose="03000709000000000000" pitchFamily="65" charset="-120"/>
                <a:hlinkClick r:id="rId3" action="ppaction://hlinksldjump"/>
              </a:rPr>
              <a:t>表修正</a:t>
            </a:r>
            <a:r>
              <a:rPr lang="zh-TW" altLang="zh-TW" sz="2600" dirty="0">
                <a:latin typeface="華康隸書體W7" panose="03000709000000000000" pitchFamily="65" charset="-120"/>
                <a:ea typeface="華康隸書體W7" panose="03000709000000000000" pitchFamily="65" charset="-120"/>
                <a:hlinkClick r:id="rId3" action="ppaction://hlinksldjump"/>
              </a:rPr>
              <a:t>評審項目</a:t>
            </a:r>
            <a:r>
              <a:rPr lang="zh-TW" altLang="en-US" sz="2600" dirty="0">
                <a:latin typeface="華康隸書體W7" panose="03000709000000000000" pitchFamily="65" charset="-120"/>
                <a:ea typeface="華康隸書體W7" panose="03000709000000000000" pitchFamily="65" charset="-120"/>
                <a:hlinkClick r:id="rId3" action="ppaction://hlinksldjump"/>
              </a:rPr>
              <a:t>之</a:t>
            </a:r>
            <a:r>
              <a:rPr lang="zh-TW" altLang="en-US" sz="2600" dirty="0" smtClean="0">
                <a:latin typeface="華康隸書體W7" panose="03000709000000000000" pitchFamily="65" charset="-120"/>
                <a:ea typeface="華康隸書體W7" panose="03000709000000000000" pitchFamily="65" charset="-120"/>
                <a:hlinkClick r:id="rId3" action="ppaction://hlinksldjump"/>
              </a:rPr>
              <a:t>分數</a:t>
            </a:r>
            <a:r>
              <a:rPr lang="zh-TW" altLang="en-US" sz="2600" dirty="0" smtClean="0">
                <a:latin typeface="華康隸書體W7" panose="03000709000000000000" pitchFamily="65" charset="-120"/>
                <a:ea typeface="華康隸書體W7" panose="03000709000000000000" pitchFamily="65" charset="-120"/>
              </a:rPr>
              <a:t>如下頁</a:t>
            </a:r>
            <a:r>
              <a:rPr lang="en-US" altLang="zh-TW" sz="2600" dirty="0">
                <a:latin typeface="華康隸書體W7" panose="03000709000000000000" pitchFamily="65" charset="-120"/>
                <a:ea typeface="華康隸書體W7" panose="03000709000000000000" pitchFamily="65" charset="-120"/>
              </a:rPr>
              <a:t>Aa</a:t>
            </a:r>
            <a:r>
              <a:rPr lang="zh-TW" altLang="en-US" sz="2600" dirty="0">
                <a:latin typeface="華康隸書體W7" panose="03000709000000000000" pitchFamily="65" charset="-120"/>
                <a:ea typeface="華康隸書體W7" panose="03000709000000000000" pitchFamily="65" charset="-120"/>
              </a:rPr>
              <a:t>表修正</a:t>
            </a:r>
            <a:r>
              <a:rPr lang="zh-TW" altLang="en-US" sz="2600" dirty="0" smtClean="0">
                <a:latin typeface="華康隸書體W7" panose="03000709000000000000" pitchFamily="65" charset="-120"/>
                <a:ea typeface="華康隸書體W7" panose="03000709000000000000" pitchFamily="65" charset="-120"/>
              </a:rPr>
              <a:t>重點。</a:t>
            </a:r>
            <a:endParaRPr lang="zh-TW" altLang="en-US" sz="2600" dirty="0">
              <a:latin typeface="華康隸書體W7" panose="03000709000000000000" pitchFamily="65" charset="-120"/>
              <a:ea typeface="華康隸書體W7" panose="03000709000000000000" pitchFamily="65" charset="-120"/>
            </a:endParaRPr>
          </a:p>
          <a:p>
            <a:r>
              <a:rPr lang="en-US" altLang="zh-TW" sz="2600" dirty="0">
                <a:latin typeface="華康隸書體W7" panose="03000709000000000000" pitchFamily="65" charset="-120"/>
                <a:ea typeface="華康隸書體W7" panose="03000709000000000000" pitchFamily="65" charset="-120"/>
              </a:rPr>
              <a:t>2</a:t>
            </a:r>
            <a:r>
              <a:rPr lang="zh-TW" altLang="en-US" sz="2600" dirty="0">
                <a:latin typeface="華康隸書體W7" panose="03000709000000000000" pitchFamily="65" charset="-120"/>
                <a:ea typeface="華康隸書體W7" panose="03000709000000000000" pitchFamily="65" charset="-120"/>
              </a:rPr>
              <a:t>、教學：分為「教學績效」、「教學改進」、「課業輔導」、「綜合考評」等四項。</a:t>
            </a:r>
          </a:p>
          <a:p>
            <a:r>
              <a:rPr lang="en-US" altLang="zh-TW" sz="2600" dirty="0">
                <a:latin typeface="華康隸書體W7" panose="03000709000000000000" pitchFamily="65" charset="-120"/>
                <a:ea typeface="華康隸書體W7" panose="03000709000000000000" pitchFamily="65" charset="-120"/>
              </a:rPr>
              <a:t>3</a:t>
            </a:r>
            <a:r>
              <a:rPr lang="zh-TW" altLang="en-US" sz="2600" dirty="0">
                <a:latin typeface="華康隸書體W7" panose="03000709000000000000" pitchFamily="65" charset="-120"/>
                <a:ea typeface="華康隸書體W7" panose="03000709000000000000" pitchFamily="65" charset="-120"/>
              </a:rPr>
              <a:t>、服務：分為「專業服務」、「行政服務」、「輔導服務」、「綜合考評」等四項</a:t>
            </a:r>
            <a:r>
              <a:rPr lang="zh-TW" altLang="en-US" sz="2600" dirty="0" smtClean="0">
                <a:latin typeface="華康隸書體W7" panose="03000709000000000000" pitchFamily="65" charset="-120"/>
                <a:ea typeface="華康隸書體W7" panose="03000709000000000000" pitchFamily="65" charset="-120"/>
              </a:rPr>
              <a:t>。</a:t>
            </a:r>
            <a:endParaRPr lang="en-US" altLang="zh-TW" sz="2600" dirty="0" smtClean="0">
              <a:latin typeface="標楷體" panose="03000509000000000000" pitchFamily="65" charset="-120"/>
              <a:ea typeface="標楷體" panose="03000509000000000000" pitchFamily="65" charset="-120"/>
            </a:endParaRPr>
          </a:p>
          <a:p>
            <a:endParaRPr lang="en-US" altLang="zh-TW" dirty="0">
              <a:latin typeface="標楷體" panose="03000509000000000000" pitchFamily="65" charset="-120"/>
              <a:ea typeface="標楷體" panose="03000509000000000000" pitchFamily="65" charset="-120"/>
            </a:endParaRPr>
          </a:p>
          <a:p>
            <a:endParaRPr lang="en-US" altLang="zh-TW" dirty="0" smtClean="0">
              <a:latin typeface="標楷體" panose="03000509000000000000" pitchFamily="65" charset="-120"/>
              <a:ea typeface="標楷體" panose="03000509000000000000" pitchFamily="65" charset="-120"/>
            </a:endParaRPr>
          </a:p>
          <a:p>
            <a:endParaRPr lang="en-US" altLang="zh-TW" dirty="0" smtClean="0">
              <a:latin typeface="標楷體" panose="03000509000000000000" pitchFamily="65" charset="-120"/>
              <a:ea typeface="標楷體" panose="03000509000000000000" pitchFamily="65" charset="-120"/>
            </a:endParaRPr>
          </a:p>
          <a:p>
            <a:endParaRPr lang="zh-TW" altLang="zh-TW" dirty="0"/>
          </a:p>
          <a:p>
            <a:pPr marL="0" indent="0">
              <a:buNone/>
            </a:pPr>
            <a:endParaRPr lang="zh-TW" altLang="en-US" dirty="0"/>
          </a:p>
        </p:txBody>
      </p:sp>
      <p:sp>
        <p:nvSpPr>
          <p:cNvPr id="4" name="投影片編號版面配置區 3"/>
          <p:cNvSpPr>
            <a:spLocks noGrp="1"/>
          </p:cNvSpPr>
          <p:nvPr>
            <p:ph type="sldNum" sz="quarter" idx="12"/>
          </p:nvPr>
        </p:nvSpPr>
        <p:spPr/>
        <p:txBody>
          <a:bodyPr/>
          <a:lstStyle/>
          <a:p>
            <a:pPr>
              <a:defRPr/>
            </a:pPr>
            <a:fld id="{461616D9-EA05-4353-B206-31ECB5B14AFC}" type="slidenum">
              <a:rPr lang="zh-TW" altLang="en-US" smtClean="0"/>
              <a:pPr>
                <a:defRPr/>
              </a:pPr>
              <a:t>12</a:t>
            </a:fld>
            <a:endParaRPr lang="zh-TW" altLang="en-US"/>
          </a:p>
        </p:txBody>
      </p:sp>
      <p:sp>
        <p:nvSpPr>
          <p:cNvPr id="5" name="標題 2">
            <a:extLst>
              <a:ext uri="{FF2B5EF4-FFF2-40B4-BE49-F238E27FC236}">
                <a16:creationId xmlns:a16="http://schemas.microsoft.com/office/drawing/2014/main" id="{C2BBADD2-2BDC-4F05-B6D8-90FD7ABC8AB4}"/>
              </a:ext>
            </a:extLst>
          </p:cNvPr>
          <p:cNvSpPr txBox="1">
            <a:spLocks/>
          </p:cNvSpPr>
          <p:nvPr/>
        </p:nvSpPr>
        <p:spPr>
          <a:xfrm>
            <a:off x="289710" y="203957"/>
            <a:ext cx="2942377" cy="811286"/>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scene3d>
            <a:camera prst="orthographicFront"/>
            <a:lightRig rig="soft" dir="t"/>
          </a:scene3d>
          <a:sp3d>
            <a:bevelT/>
          </a:sp3d>
        </p:spPr>
        <p:style>
          <a:lnRef idx="2">
            <a:schemeClr val="accent1"/>
          </a:lnRef>
          <a:fillRef idx="1">
            <a:schemeClr val="lt1"/>
          </a:fillRef>
          <a:effectRef idx="0">
            <a:schemeClr val="accent1"/>
          </a:effectRef>
          <a:fontRef idx="minor">
            <a:schemeClr val="dk1"/>
          </a:fontRef>
        </p:style>
        <p:txBody>
          <a:bodyPr anchor="ctr">
            <a:normAutofit/>
            <a:sp3d prstMaterial="softEdge">
              <a:bevelT w="25400" h="25400"/>
            </a:sp3d>
          </a:bodyPr>
          <a:lstStyle/>
          <a:p>
            <a:pPr defTabSz="914400" eaLnBrk="1" fontAlgn="auto" hangingPunct="1">
              <a:spcAft>
                <a:spcPts val="0"/>
              </a:spcAft>
              <a:defRPr/>
            </a:pPr>
            <a:r>
              <a:rPr kumimoji="0" lang="en-US" altLang="zh-TW" sz="3200" b="1" dirty="0" smtClean="0">
                <a:solidFill>
                  <a:schemeClr val="tx2"/>
                </a:solidFill>
                <a:effectLst>
                  <a:outerShdw blurRad="31750" dist="25400" dir="5400000" algn="tl" rotWithShape="0">
                    <a:srgbClr val="000000">
                      <a:alpha val="25000"/>
                    </a:srgbClr>
                  </a:outerShdw>
                </a:effectLst>
                <a:latin typeface="+mj-lt"/>
                <a:ea typeface="+mj-ea"/>
                <a:cs typeface="+mj-cs"/>
              </a:rPr>
              <a:t>3-1.</a:t>
            </a:r>
            <a:r>
              <a:rPr kumimoji="0" lang="zh-TW" altLang="en-US" sz="3200" b="1" dirty="0" smtClean="0">
                <a:solidFill>
                  <a:schemeClr val="tx2"/>
                </a:solidFill>
                <a:effectLst>
                  <a:outerShdw blurRad="31750" dist="25400" dir="5400000" algn="tl" rotWithShape="0">
                    <a:srgbClr val="000000">
                      <a:alpha val="25000"/>
                    </a:srgbClr>
                  </a:outerShdw>
                </a:effectLst>
                <a:latin typeface="+mj-lt"/>
                <a:ea typeface="+mj-ea"/>
                <a:cs typeface="+mj-cs"/>
              </a:rPr>
              <a:t>升等評審</a:t>
            </a:r>
            <a:endParaRPr kumimoji="0" lang="zh-TW" altLang="en-US" sz="3200" b="1" dirty="0">
              <a:solidFill>
                <a:schemeClr val="tx2"/>
              </a:solidFill>
              <a:effectLst>
                <a:outerShdw blurRad="31750" dist="25400" dir="5400000" algn="tl" rotWithShape="0">
                  <a:srgbClr val="000000">
                    <a:alpha val="25000"/>
                  </a:srgbClr>
                </a:outerShdw>
              </a:effectLst>
              <a:latin typeface="+mj-lt"/>
              <a:ea typeface="+mj-ea"/>
              <a:cs typeface="+mj-cs"/>
            </a:endParaRPr>
          </a:p>
        </p:txBody>
      </p:sp>
    </p:spTree>
    <p:extLst>
      <p:ext uri="{BB962C8B-B14F-4D97-AF65-F5344CB8AC3E}">
        <p14:creationId xmlns:p14="http://schemas.microsoft.com/office/powerpoint/2010/main" val="37658861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1131682"/>
            <a:ext cx="8596668" cy="798717"/>
          </a:xfrm>
        </p:spPr>
        <p:txBody>
          <a:bodyPr/>
          <a:lstStyle/>
          <a:p>
            <a:r>
              <a:rPr lang="en-US" altLang="zh-TW" b="1" u="sng" dirty="0">
                <a:solidFill>
                  <a:srgbClr val="FF0000"/>
                </a:solidFill>
                <a:latin typeface="標楷體" panose="03000509000000000000" pitchFamily="65" charset="-120"/>
                <a:ea typeface="標楷體" panose="03000509000000000000" pitchFamily="65" charset="-120"/>
              </a:rPr>
              <a:t>A2</a:t>
            </a:r>
            <a:r>
              <a:rPr lang="zh-TW" altLang="en-US" b="1" u="sng" dirty="0">
                <a:solidFill>
                  <a:srgbClr val="FF0000"/>
                </a:solidFill>
                <a:latin typeface="標楷體" panose="03000509000000000000" pitchFamily="65" charset="-120"/>
                <a:ea typeface="標楷體" panose="03000509000000000000" pitchFamily="65" charset="-120"/>
              </a:rPr>
              <a:t>非外審成績</a:t>
            </a:r>
            <a:endParaRPr lang="zh-TW" altLang="en-US" dirty="0"/>
          </a:p>
        </p:txBody>
      </p:sp>
      <p:sp>
        <p:nvSpPr>
          <p:cNvPr id="4" name="投影片編號版面配置區 3"/>
          <p:cNvSpPr>
            <a:spLocks noGrp="1"/>
          </p:cNvSpPr>
          <p:nvPr>
            <p:ph type="sldNum" sz="quarter" idx="12"/>
          </p:nvPr>
        </p:nvSpPr>
        <p:spPr/>
        <p:txBody>
          <a:bodyPr/>
          <a:lstStyle/>
          <a:p>
            <a:pPr>
              <a:defRPr/>
            </a:pPr>
            <a:fld id="{461616D9-EA05-4353-B206-31ECB5B14AFC}" type="slidenum">
              <a:rPr lang="zh-TW" altLang="en-US" smtClean="0"/>
              <a:pPr>
                <a:defRPr/>
              </a:pPr>
              <a:t>13</a:t>
            </a:fld>
            <a:endParaRPr lang="zh-TW" altLang="en-US"/>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3041392604"/>
              </p:ext>
            </p:extLst>
          </p:nvPr>
        </p:nvGraphicFramePr>
        <p:xfrm>
          <a:off x="1051034" y="2160588"/>
          <a:ext cx="8223140" cy="3424609"/>
        </p:xfrm>
        <a:graphic>
          <a:graphicData uri="http://schemas.openxmlformats.org/drawingml/2006/table">
            <a:tbl>
              <a:tblPr firstRow="1" bandRow="1">
                <a:tableStyleId>{5C22544A-7EE6-4342-B048-85BDC9FD1C3A}</a:tableStyleId>
              </a:tblPr>
              <a:tblGrid>
                <a:gridCol w="2216977">
                  <a:extLst>
                    <a:ext uri="{9D8B030D-6E8A-4147-A177-3AD203B41FA5}">
                      <a16:colId xmlns:a16="http://schemas.microsoft.com/office/drawing/2014/main" val="627947099"/>
                    </a:ext>
                  </a:extLst>
                </a:gridCol>
                <a:gridCol w="3265116">
                  <a:extLst>
                    <a:ext uri="{9D8B030D-6E8A-4147-A177-3AD203B41FA5}">
                      <a16:colId xmlns:a16="http://schemas.microsoft.com/office/drawing/2014/main" val="2033584655"/>
                    </a:ext>
                  </a:extLst>
                </a:gridCol>
                <a:gridCol w="2741047">
                  <a:extLst>
                    <a:ext uri="{9D8B030D-6E8A-4147-A177-3AD203B41FA5}">
                      <a16:colId xmlns:a16="http://schemas.microsoft.com/office/drawing/2014/main" val="1838373696"/>
                    </a:ext>
                  </a:extLst>
                </a:gridCol>
              </a:tblGrid>
              <a:tr h="803329">
                <a:tc>
                  <a:txBody>
                    <a:bodyPr/>
                    <a:lstStyle/>
                    <a:p>
                      <a:endParaRPr lang="zh-TW" altLang="en-US" dirty="0">
                        <a:latin typeface="標楷體" panose="03000509000000000000" pitchFamily="65" charset="-120"/>
                        <a:ea typeface="標楷體" panose="03000509000000000000" pitchFamily="65" charset="-120"/>
                      </a:endParaRPr>
                    </a:p>
                  </a:txBody>
                  <a:tcPr/>
                </a:tc>
                <a:tc>
                  <a:txBody>
                    <a:bodyPr/>
                    <a:lstStyle/>
                    <a:p>
                      <a:pPr algn="ctr">
                        <a:lnSpc>
                          <a:spcPct val="200000"/>
                        </a:lnSpc>
                      </a:pPr>
                      <a:r>
                        <a:rPr lang="en-US" altLang="zh-TW" sz="2000" dirty="0" smtClean="0">
                          <a:solidFill>
                            <a:schemeClr val="tx1"/>
                          </a:solidFill>
                          <a:latin typeface="標楷體" panose="03000509000000000000" pitchFamily="65" charset="-120"/>
                          <a:ea typeface="標楷體" panose="03000509000000000000" pitchFamily="65" charset="-120"/>
                        </a:rPr>
                        <a:t>111</a:t>
                      </a:r>
                      <a:r>
                        <a:rPr lang="zh-TW" altLang="en-US" sz="2000" dirty="0" smtClean="0">
                          <a:solidFill>
                            <a:schemeClr val="tx1"/>
                          </a:solidFill>
                          <a:latin typeface="標楷體" panose="03000509000000000000" pitchFamily="65" charset="-120"/>
                          <a:ea typeface="標楷體" panose="03000509000000000000" pitchFamily="65" charset="-120"/>
                        </a:rPr>
                        <a:t>學年度升等</a:t>
                      </a:r>
                      <a:endParaRPr lang="zh-TW" altLang="en-US" sz="2000" dirty="0">
                        <a:solidFill>
                          <a:schemeClr val="tx1"/>
                        </a:solidFill>
                        <a:latin typeface="標楷體" panose="03000509000000000000" pitchFamily="65" charset="-120"/>
                        <a:ea typeface="標楷體" panose="03000509000000000000" pitchFamily="65" charset="-120"/>
                      </a:endParaRPr>
                    </a:p>
                  </a:txBody>
                  <a:tcPr/>
                </a:tc>
                <a:tc>
                  <a:txBody>
                    <a:bodyPr/>
                    <a:lstStyle/>
                    <a:p>
                      <a:pPr algn="ctr">
                        <a:lnSpc>
                          <a:spcPct val="200000"/>
                        </a:lnSpc>
                      </a:pPr>
                      <a:r>
                        <a:rPr lang="en-US" altLang="zh-TW" sz="2000" dirty="0" smtClean="0">
                          <a:solidFill>
                            <a:schemeClr val="tx1"/>
                          </a:solidFill>
                          <a:latin typeface="標楷體" panose="03000509000000000000" pitchFamily="65" charset="-120"/>
                          <a:ea typeface="標楷體" panose="03000509000000000000" pitchFamily="65" charset="-120"/>
                        </a:rPr>
                        <a:t>112</a:t>
                      </a:r>
                      <a:r>
                        <a:rPr lang="zh-TW" altLang="en-US" sz="2000" dirty="0" smtClean="0">
                          <a:solidFill>
                            <a:schemeClr val="tx1"/>
                          </a:solidFill>
                          <a:latin typeface="標楷體" panose="03000509000000000000" pitchFamily="65" charset="-120"/>
                          <a:ea typeface="標楷體" panose="03000509000000000000" pitchFamily="65" charset="-120"/>
                        </a:rPr>
                        <a:t>學年度升等</a:t>
                      </a:r>
                      <a:endParaRPr lang="zh-TW" altLang="en-US" sz="2000" dirty="0">
                        <a:solidFill>
                          <a:schemeClr val="tx1"/>
                        </a:solidFill>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3139924984"/>
                  </a:ext>
                </a:extLst>
              </a:tr>
              <a:tr h="370840">
                <a:tc>
                  <a:txBody>
                    <a:bodyPr/>
                    <a:lstStyle/>
                    <a:p>
                      <a:pPr algn="ctr">
                        <a:lnSpc>
                          <a:spcPct val="200000"/>
                        </a:lnSpc>
                      </a:pPr>
                      <a:r>
                        <a:rPr lang="en-US" altLang="zh-TW" sz="2000" dirty="0" smtClean="0">
                          <a:latin typeface="標楷體" panose="03000509000000000000" pitchFamily="65" charset="-120"/>
                          <a:ea typeface="標楷體" panose="03000509000000000000" pitchFamily="65" charset="-120"/>
                        </a:rPr>
                        <a:t>Aa</a:t>
                      </a:r>
                      <a:r>
                        <a:rPr lang="zh-TW" altLang="en-US" sz="2000" dirty="0" smtClean="0">
                          <a:latin typeface="標楷體" panose="03000509000000000000" pitchFamily="65" charset="-120"/>
                          <a:ea typeface="標楷體" panose="03000509000000000000" pitchFamily="65" charset="-120"/>
                        </a:rPr>
                        <a:t>比率</a:t>
                      </a:r>
                      <a:endParaRPr lang="zh-TW" altLang="en-US" sz="2000" dirty="0">
                        <a:latin typeface="標楷體" panose="03000509000000000000" pitchFamily="65" charset="-120"/>
                        <a:ea typeface="標楷體" panose="03000509000000000000" pitchFamily="65" charset="-120"/>
                      </a:endParaRPr>
                    </a:p>
                  </a:txBody>
                  <a:tcPr/>
                </a:tc>
                <a:tc>
                  <a:txBody>
                    <a:bodyPr/>
                    <a:lstStyle/>
                    <a:p>
                      <a:r>
                        <a:rPr lang="en-US" altLang="zh-TW" sz="2000" dirty="0" smtClean="0">
                          <a:latin typeface="標楷體" panose="03000509000000000000" pitchFamily="65" charset="-120"/>
                          <a:ea typeface="標楷體" panose="03000509000000000000" pitchFamily="65" charset="-120"/>
                        </a:rPr>
                        <a:t>1</a:t>
                      </a:r>
                      <a:r>
                        <a:rPr lang="zh-TW" altLang="en-US" sz="2000" dirty="0" smtClean="0">
                          <a:latin typeface="標楷體" panose="03000509000000000000" pitchFamily="65" charset="-120"/>
                          <a:ea typeface="標楷體" panose="03000509000000000000" pitchFamily="65" charset="-120"/>
                        </a:rPr>
                        <a:t>、學術著作</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或作品、成就證明</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、技術報告</a:t>
                      </a:r>
                      <a:r>
                        <a:rPr lang="en-US" altLang="zh-TW" sz="2000" dirty="0" smtClean="0">
                          <a:latin typeface="標楷體" panose="03000509000000000000" pitchFamily="65" charset="-120"/>
                          <a:ea typeface="標楷體" panose="03000509000000000000" pitchFamily="65" charset="-120"/>
                        </a:rPr>
                        <a:t>:50%</a:t>
                      </a:r>
                    </a:p>
                    <a:p>
                      <a:r>
                        <a:rPr lang="en-US" altLang="zh-TW" sz="2000" dirty="0" smtClean="0">
                          <a:latin typeface="標楷體" panose="03000509000000000000" pitchFamily="65" charset="-120"/>
                          <a:ea typeface="標楷體" panose="03000509000000000000" pitchFamily="65" charset="-120"/>
                        </a:rPr>
                        <a:t>2</a:t>
                      </a:r>
                      <a:r>
                        <a:rPr lang="zh-TW" altLang="en-US" sz="2000" dirty="0" smtClean="0">
                          <a:latin typeface="標楷體" panose="03000509000000000000" pitchFamily="65" charset="-120"/>
                          <a:ea typeface="標楷體" panose="03000509000000000000" pitchFamily="65" charset="-120"/>
                        </a:rPr>
                        <a:t>、</a:t>
                      </a:r>
                      <a:r>
                        <a:rPr lang="zh-TW" altLang="en-US" sz="2000" dirty="0" smtClean="0">
                          <a:solidFill>
                            <a:schemeClr val="accent4">
                              <a:lumMod val="75000"/>
                            </a:schemeClr>
                          </a:solidFill>
                          <a:latin typeface="標楷體" panose="03000509000000000000" pitchFamily="65" charset="-120"/>
                          <a:ea typeface="標楷體" panose="03000509000000000000" pitchFamily="65" charset="-120"/>
                        </a:rPr>
                        <a:t>教學實務研究報告</a:t>
                      </a:r>
                      <a:r>
                        <a:rPr lang="en-US" altLang="zh-TW" sz="2000" dirty="0" smtClean="0">
                          <a:solidFill>
                            <a:schemeClr val="accent4">
                              <a:lumMod val="75000"/>
                            </a:schemeClr>
                          </a:solidFill>
                          <a:latin typeface="標楷體" panose="03000509000000000000" pitchFamily="65" charset="-120"/>
                          <a:ea typeface="標楷體" panose="03000509000000000000" pitchFamily="65" charset="-120"/>
                        </a:rPr>
                        <a:t>:75%</a:t>
                      </a:r>
                    </a:p>
                    <a:p>
                      <a:endParaRPr lang="zh-TW" altLang="en-US" sz="2000" dirty="0">
                        <a:latin typeface="標楷體" panose="03000509000000000000" pitchFamily="65" charset="-120"/>
                        <a:ea typeface="標楷體" panose="03000509000000000000" pitchFamily="65" charset="-120"/>
                      </a:endParaRPr>
                    </a:p>
                  </a:txBody>
                  <a:tcPr/>
                </a:tc>
                <a:tc>
                  <a:txBody>
                    <a:bodyPr/>
                    <a:lstStyle/>
                    <a:p>
                      <a:pPr algn="ctr"/>
                      <a:r>
                        <a:rPr lang="zh-TW" altLang="en-US" sz="2000" dirty="0" smtClean="0">
                          <a:latin typeface="標楷體" panose="03000509000000000000" pitchFamily="65" charset="-120"/>
                          <a:ea typeface="標楷體" panose="03000509000000000000" pitchFamily="65" charset="-120"/>
                        </a:rPr>
                        <a:t>所有送審類別均為</a:t>
                      </a:r>
                      <a:r>
                        <a:rPr lang="en-US" altLang="zh-TW" sz="2000" dirty="0" smtClean="0">
                          <a:latin typeface="標楷體" panose="03000509000000000000" pitchFamily="65" charset="-120"/>
                          <a:ea typeface="標楷體" panose="03000509000000000000" pitchFamily="65" charset="-120"/>
                        </a:rPr>
                        <a:t>50%</a:t>
                      </a:r>
                      <a:endParaRPr lang="zh-TW" altLang="en-US" sz="2000" dirty="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2243877547"/>
                  </a:ext>
                </a:extLst>
              </a:tr>
              <a:tr h="370840">
                <a:tc>
                  <a:txBody>
                    <a:bodyPr/>
                    <a:lstStyle/>
                    <a:p>
                      <a:pPr algn="ctr">
                        <a:lnSpc>
                          <a:spcPct val="200000"/>
                        </a:lnSpc>
                      </a:pPr>
                      <a:r>
                        <a:rPr lang="en-US" altLang="zh-TW" sz="2000" dirty="0" smtClean="0">
                          <a:latin typeface="標楷體" panose="03000509000000000000" pitchFamily="65" charset="-120"/>
                          <a:ea typeface="標楷體" panose="03000509000000000000" pitchFamily="65" charset="-120"/>
                        </a:rPr>
                        <a:t>Ab</a:t>
                      </a:r>
                      <a:r>
                        <a:rPr lang="zh-TW" altLang="en-US" sz="2000" dirty="0" smtClean="0">
                          <a:latin typeface="標楷體" panose="03000509000000000000" pitchFamily="65" charset="-120"/>
                          <a:ea typeface="標楷體" panose="03000509000000000000" pitchFamily="65" charset="-120"/>
                        </a:rPr>
                        <a:t>比率</a:t>
                      </a:r>
                      <a:endParaRPr lang="zh-TW" altLang="en-US" sz="2000" dirty="0">
                        <a:latin typeface="標楷體" panose="03000509000000000000" pitchFamily="65" charset="-120"/>
                        <a:ea typeface="標楷體" panose="03000509000000000000" pitchFamily="65" charset="-12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TW" sz="2000" dirty="0" smtClean="0">
                          <a:latin typeface="標楷體" panose="03000509000000000000" pitchFamily="65" charset="-120"/>
                          <a:ea typeface="標楷體" panose="03000509000000000000" pitchFamily="65" charset="-120"/>
                        </a:rPr>
                        <a:t>1</a:t>
                      </a:r>
                      <a:r>
                        <a:rPr lang="zh-TW" altLang="en-US" sz="2000" dirty="0" smtClean="0">
                          <a:latin typeface="標楷體" panose="03000509000000000000" pitchFamily="65" charset="-120"/>
                          <a:ea typeface="標楷體" panose="03000509000000000000" pitchFamily="65" charset="-120"/>
                        </a:rPr>
                        <a:t>、學術著作</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或作品、成就證明</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、技術報告</a:t>
                      </a:r>
                      <a:r>
                        <a:rPr lang="en-US" altLang="zh-TW" sz="2000" dirty="0" smtClean="0">
                          <a:latin typeface="標楷體" panose="03000509000000000000" pitchFamily="65" charset="-120"/>
                          <a:ea typeface="標楷體" panose="03000509000000000000" pitchFamily="65" charset="-120"/>
                        </a:rPr>
                        <a:t>:50%</a:t>
                      </a: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TW" sz="2000" dirty="0" smtClean="0">
                          <a:latin typeface="標楷體" panose="03000509000000000000" pitchFamily="65" charset="-120"/>
                          <a:ea typeface="標楷體" panose="03000509000000000000" pitchFamily="65" charset="-120"/>
                        </a:rPr>
                        <a:t>2</a:t>
                      </a:r>
                      <a:r>
                        <a:rPr lang="zh-TW" altLang="en-US" sz="2000" dirty="0" smtClean="0">
                          <a:latin typeface="標楷體" panose="03000509000000000000" pitchFamily="65" charset="-120"/>
                          <a:ea typeface="標楷體" panose="03000509000000000000" pitchFamily="65" charset="-120"/>
                        </a:rPr>
                        <a:t>、</a:t>
                      </a:r>
                      <a:r>
                        <a:rPr lang="zh-TW" altLang="en-US" sz="2000" dirty="0" smtClean="0">
                          <a:solidFill>
                            <a:schemeClr val="accent4">
                              <a:lumMod val="75000"/>
                            </a:schemeClr>
                          </a:solidFill>
                          <a:latin typeface="標楷體" panose="03000509000000000000" pitchFamily="65" charset="-120"/>
                          <a:ea typeface="標楷體" panose="03000509000000000000" pitchFamily="65" charset="-120"/>
                        </a:rPr>
                        <a:t>教學實務研究報告</a:t>
                      </a:r>
                      <a:r>
                        <a:rPr lang="en-US" altLang="zh-TW" sz="2000" dirty="0" smtClean="0">
                          <a:solidFill>
                            <a:schemeClr val="accent4">
                              <a:lumMod val="75000"/>
                            </a:schemeClr>
                          </a:solidFill>
                          <a:latin typeface="標楷體" panose="03000509000000000000" pitchFamily="65" charset="-120"/>
                          <a:ea typeface="標楷體" panose="03000509000000000000" pitchFamily="65" charset="-120"/>
                        </a:rPr>
                        <a:t>:25%</a:t>
                      </a:r>
                      <a:endParaRPr lang="zh-TW" altLang="en-US" sz="2000" dirty="0" smtClean="0">
                        <a:latin typeface="標楷體" panose="03000509000000000000" pitchFamily="65" charset="-120"/>
                        <a:ea typeface="標楷體" panose="03000509000000000000" pitchFamily="65" charset="-120"/>
                      </a:endParaRPr>
                    </a:p>
                    <a:p>
                      <a:endParaRPr lang="zh-TW" altLang="en-US" sz="2000" dirty="0">
                        <a:latin typeface="標楷體" panose="03000509000000000000" pitchFamily="65" charset="-120"/>
                        <a:ea typeface="標楷體" panose="03000509000000000000" pitchFamily="65" charset="-120"/>
                      </a:endParaRPr>
                    </a:p>
                  </a:txBody>
                  <a:tcPr/>
                </a:tc>
                <a:tc>
                  <a:txBody>
                    <a:bodyPr/>
                    <a:lstStyle/>
                    <a:p>
                      <a:pPr algn="ctr"/>
                      <a:r>
                        <a:rPr lang="zh-TW" altLang="en-US" sz="2000" dirty="0" smtClean="0">
                          <a:latin typeface="標楷體" panose="03000509000000000000" pitchFamily="65" charset="-120"/>
                          <a:ea typeface="標楷體" panose="03000509000000000000" pitchFamily="65" charset="-120"/>
                        </a:rPr>
                        <a:t>所有送審類別均為</a:t>
                      </a:r>
                      <a:r>
                        <a:rPr lang="en-US" altLang="zh-TW" sz="2000" dirty="0" smtClean="0">
                          <a:latin typeface="標楷體" panose="03000509000000000000" pitchFamily="65" charset="-120"/>
                          <a:ea typeface="標楷體" panose="03000509000000000000" pitchFamily="65" charset="-120"/>
                        </a:rPr>
                        <a:t>50%</a:t>
                      </a:r>
                      <a:endParaRPr lang="zh-TW" altLang="en-US" sz="2000" dirty="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3762405848"/>
                  </a:ext>
                </a:extLst>
              </a:tr>
            </a:tbl>
          </a:graphicData>
        </a:graphic>
      </p:graphicFrame>
      <p:sp>
        <p:nvSpPr>
          <p:cNvPr id="5" name="標題 2">
            <a:extLst>
              <a:ext uri="{FF2B5EF4-FFF2-40B4-BE49-F238E27FC236}">
                <a16:creationId xmlns:a16="http://schemas.microsoft.com/office/drawing/2014/main" id="{C2BBADD2-2BDC-4F05-B6D8-90FD7ABC8AB4}"/>
              </a:ext>
            </a:extLst>
          </p:cNvPr>
          <p:cNvSpPr txBox="1">
            <a:spLocks/>
          </p:cNvSpPr>
          <p:nvPr/>
        </p:nvSpPr>
        <p:spPr>
          <a:xfrm>
            <a:off x="289710" y="203957"/>
            <a:ext cx="2942377" cy="811286"/>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scene3d>
            <a:camera prst="orthographicFront"/>
            <a:lightRig rig="soft" dir="t"/>
          </a:scene3d>
          <a:sp3d>
            <a:bevelT/>
          </a:sp3d>
        </p:spPr>
        <p:style>
          <a:lnRef idx="2">
            <a:schemeClr val="accent1"/>
          </a:lnRef>
          <a:fillRef idx="1">
            <a:schemeClr val="lt1"/>
          </a:fillRef>
          <a:effectRef idx="0">
            <a:schemeClr val="accent1"/>
          </a:effectRef>
          <a:fontRef idx="minor">
            <a:schemeClr val="dk1"/>
          </a:fontRef>
        </p:style>
        <p:txBody>
          <a:bodyPr anchor="ctr">
            <a:normAutofit/>
            <a:sp3d prstMaterial="softEdge">
              <a:bevelT w="25400" h="25400"/>
            </a:sp3d>
          </a:bodyPr>
          <a:lstStyle/>
          <a:p>
            <a:pPr defTabSz="914400" eaLnBrk="1" fontAlgn="auto" hangingPunct="1">
              <a:spcAft>
                <a:spcPts val="0"/>
              </a:spcAft>
              <a:defRPr/>
            </a:pPr>
            <a:r>
              <a:rPr kumimoji="0" lang="en-US" altLang="zh-TW" sz="3200" b="1" dirty="0" smtClean="0">
                <a:solidFill>
                  <a:schemeClr val="tx2"/>
                </a:solidFill>
                <a:effectLst>
                  <a:outerShdw blurRad="31750" dist="25400" dir="5400000" algn="tl" rotWithShape="0">
                    <a:srgbClr val="000000">
                      <a:alpha val="25000"/>
                    </a:srgbClr>
                  </a:outerShdw>
                </a:effectLst>
                <a:latin typeface="+mj-lt"/>
                <a:ea typeface="+mj-ea"/>
                <a:cs typeface="+mj-cs"/>
              </a:rPr>
              <a:t>3-2.</a:t>
            </a:r>
            <a:r>
              <a:rPr kumimoji="0" lang="zh-TW" altLang="en-US" sz="3200" b="1" dirty="0" smtClean="0">
                <a:solidFill>
                  <a:schemeClr val="tx2"/>
                </a:solidFill>
                <a:effectLst>
                  <a:outerShdw blurRad="31750" dist="25400" dir="5400000" algn="tl" rotWithShape="0">
                    <a:srgbClr val="000000">
                      <a:alpha val="25000"/>
                    </a:srgbClr>
                  </a:outerShdw>
                </a:effectLst>
                <a:latin typeface="+mj-lt"/>
                <a:ea typeface="+mj-ea"/>
                <a:cs typeface="+mj-cs"/>
              </a:rPr>
              <a:t>升等評審</a:t>
            </a:r>
            <a:endParaRPr kumimoji="0" lang="zh-TW" altLang="en-US" sz="3200" b="1" dirty="0">
              <a:solidFill>
                <a:schemeClr val="tx2"/>
              </a:solidFill>
              <a:effectLst>
                <a:outerShdw blurRad="31750" dist="25400" dir="5400000" algn="tl" rotWithShape="0">
                  <a:srgbClr val="000000">
                    <a:alpha val="25000"/>
                  </a:srgbClr>
                </a:outerShdw>
              </a:effectLst>
              <a:latin typeface="+mj-lt"/>
              <a:ea typeface="+mj-ea"/>
              <a:cs typeface="+mj-cs"/>
            </a:endParaRPr>
          </a:p>
        </p:txBody>
      </p:sp>
    </p:spTree>
    <p:extLst>
      <p:ext uri="{BB962C8B-B14F-4D97-AF65-F5344CB8AC3E}">
        <p14:creationId xmlns:p14="http://schemas.microsoft.com/office/powerpoint/2010/main" val="2146129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solidFill>
                  <a:srgbClr val="FF0000"/>
                </a:solidFill>
                <a:latin typeface="標楷體" panose="03000509000000000000" pitchFamily="65" charset="-120"/>
                <a:ea typeface="標楷體" panose="03000509000000000000" pitchFamily="65" charset="-120"/>
              </a:rPr>
              <a:t>Aa</a:t>
            </a:r>
            <a:r>
              <a:rPr lang="zh-TW" altLang="en-US" dirty="0">
                <a:solidFill>
                  <a:srgbClr val="FF0000"/>
                </a:solidFill>
                <a:latin typeface="標楷體" panose="03000509000000000000" pitchFamily="65" charset="-120"/>
                <a:ea typeface="標楷體" panose="03000509000000000000" pitchFamily="65" charset="-120"/>
              </a:rPr>
              <a:t>表</a:t>
            </a:r>
            <a:r>
              <a:rPr lang="zh-TW" altLang="en-US" dirty="0" smtClean="0">
                <a:solidFill>
                  <a:srgbClr val="FF0000"/>
                </a:solidFill>
                <a:latin typeface="標楷體" panose="03000509000000000000" pitchFamily="65" charset="-120"/>
                <a:ea typeface="標楷體" panose="03000509000000000000" pitchFamily="65" charset="-120"/>
              </a:rPr>
              <a:t>修正重點</a:t>
            </a:r>
            <a:endParaRPr lang="zh-TW" altLang="en-US" dirty="0"/>
          </a:p>
        </p:txBody>
      </p:sp>
      <p:sp>
        <p:nvSpPr>
          <p:cNvPr id="4" name="投影片編號版面配置區 3"/>
          <p:cNvSpPr>
            <a:spLocks noGrp="1"/>
          </p:cNvSpPr>
          <p:nvPr>
            <p:ph type="sldNum" sz="quarter" idx="12"/>
          </p:nvPr>
        </p:nvSpPr>
        <p:spPr/>
        <p:txBody>
          <a:bodyPr/>
          <a:lstStyle/>
          <a:p>
            <a:pPr>
              <a:defRPr/>
            </a:pPr>
            <a:fld id="{461616D9-EA05-4353-B206-31ECB5B14AFC}" type="slidenum">
              <a:rPr lang="zh-TW" altLang="en-US" smtClean="0"/>
              <a:pPr>
                <a:defRPr/>
              </a:pPr>
              <a:t>14</a:t>
            </a:fld>
            <a:endParaRPr lang="zh-TW" altLang="en-US"/>
          </a:p>
        </p:txBody>
      </p:sp>
      <p:pic>
        <p:nvPicPr>
          <p:cNvPr id="9" name="內容版面配置區 8"/>
          <p:cNvPicPr>
            <a:picLocks noGrp="1" noChangeAspect="1"/>
          </p:cNvPicPr>
          <p:nvPr>
            <p:ph idx="1"/>
          </p:nvPr>
        </p:nvPicPr>
        <p:blipFill>
          <a:blip r:embed="rId3"/>
          <a:stretch>
            <a:fillRect/>
          </a:stretch>
        </p:blipFill>
        <p:spPr>
          <a:xfrm>
            <a:off x="777767" y="1319845"/>
            <a:ext cx="2351819" cy="5538155"/>
          </a:xfrm>
          <a:prstGeom prst="rect">
            <a:avLst/>
          </a:prstGeom>
        </p:spPr>
      </p:pic>
      <p:pic>
        <p:nvPicPr>
          <p:cNvPr id="10" name="圖片 9"/>
          <p:cNvPicPr>
            <a:picLocks noChangeAspect="1"/>
          </p:cNvPicPr>
          <p:nvPr/>
        </p:nvPicPr>
        <p:blipFill>
          <a:blip r:embed="rId4"/>
          <a:stretch>
            <a:fillRect/>
          </a:stretch>
        </p:blipFill>
        <p:spPr>
          <a:xfrm>
            <a:off x="3405960" y="1319845"/>
            <a:ext cx="2416094" cy="4554744"/>
          </a:xfrm>
          <a:prstGeom prst="rect">
            <a:avLst/>
          </a:prstGeom>
        </p:spPr>
      </p:pic>
      <p:sp>
        <p:nvSpPr>
          <p:cNvPr id="12" name="矩形 11"/>
          <p:cNvSpPr/>
          <p:nvPr/>
        </p:nvSpPr>
        <p:spPr>
          <a:xfrm>
            <a:off x="6349042" y="1423358"/>
            <a:ext cx="4451230" cy="437359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TW" altLang="en-US" sz="1400" dirty="0" smtClean="0">
                <a:latin typeface="標楷體" panose="03000509000000000000" pitchFamily="65" charset="-120"/>
                <a:ea typeface="標楷體" panose="03000509000000000000" pitchFamily="65" charset="-120"/>
              </a:rPr>
              <a:t>主持人認定標準：</a:t>
            </a:r>
            <a:endParaRPr lang="en-US" altLang="zh-TW" sz="1400" dirty="0" smtClean="0">
              <a:latin typeface="標楷體" panose="03000509000000000000" pitchFamily="65" charset="-120"/>
              <a:ea typeface="標楷體" panose="03000509000000000000" pitchFamily="65" charset="-120"/>
            </a:endParaRPr>
          </a:p>
          <a:p>
            <a:r>
              <a:rPr lang="en-US" altLang="zh-TW" sz="1400" dirty="0" smtClean="0">
                <a:latin typeface="標楷體" panose="03000509000000000000" pitchFamily="65" charset="-120"/>
                <a:ea typeface="標楷體" panose="03000509000000000000" pitchFamily="65" charset="-120"/>
              </a:rPr>
              <a:t>Aa</a:t>
            </a:r>
            <a:r>
              <a:rPr lang="zh-TW" altLang="en-US" sz="1400" dirty="0">
                <a:latin typeface="標楷體" panose="03000509000000000000" pitchFamily="65" charset="-120"/>
                <a:ea typeface="標楷體" panose="03000509000000000000" pitchFamily="65" charset="-120"/>
              </a:rPr>
              <a:t>表共同說明：計畫主持人、共同主持人及協同主持人之分數採計比例為主持人</a:t>
            </a:r>
            <a:r>
              <a:rPr lang="en-US" altLang="zh-TW" sz="1400" dirty="0">
                <a:latin typeface="標楷體" panose="03000509000000000000" pitchFamily="65" charset="-120"/>
                <a:ea typeface="標楷體" panose="03000509000000000000" pitchFamily="65" charset="-120"/>
              </a:rPr>
              <a:t>100</a:t>
            </a:r>
            <a:r>
              <a:rPr lang="zh-TW" altLang="en-US" sz="1400" dirty="0">
                <a:latin typeface="標楷體" panose="03000509000000000000" pitchFamily="65" charset="-120"/>
                <a:ea typeface="標楷體" panose="03000509000000000000" pitchFamily="65" charset="-120"/>
              </a:rPr>
              <a:t>％；共同主持人</a:t>
            </a:r>
            <a:r>
              <a:rPr lang="en-US" altLang="zh-TW" sz="1400" dirty="0">
                <a:latin typeface="標楷體" panose="03000509000000000000" pitchFamily="65" charset="-120"/>
                <a:ea typeface="標楷體" panose="03000509000000000000" pitchFamily="65" charset="-120"/>
              </a:rPr>
              <a:t>50</a:t>
            </a:r>
            <a:r>
              <a:rPr lang="zh-TW" altLang="en-US" sz="1400" dirty="0">
                <a:latin typeface="標楷體" panose="03000509000000000000" pitchFamily="65" charset="-120"/>
                <a:ea typeface="標楷體" panose="03000509000000000000" pitchFamily="65" charset="-120"/>
              </a:rPr>
              <a:t>％；協同主持人</a:t>
            </a:r>
            <a:r>
              <a:rPr lang="en-US" altLang="zh-TW" sz="1400" dirty="0">
                <a:latin typeface="標楷體" panose="03000509000000000000" pitchFamily="65" charset="-120"/>
                <a:ea typeface="標楷體" panose="03000509000000000000" pitchFamily="65" charset="-120"/>
              </a:rPr>
              <a:t>25</a:t>
            </a:r>
            <a:r>
              <a:rPr lang="zh-TW" altLang="en-US" sz="1400" dirty="0">
                <a:latin typeface="標楷體" panose="03000509000000000000" pitchFamily="65" charset="-120"/>
                <a:ea typeface="標楷體" panose="03000509000000000000" pitchFamily="65" charset="-120"/>
              </a:rPr>
              <a:t>％。（若計畫經費未撥入共同</a:t>
            </a:r>
            <a:r>
              <a:rPr lang="en-US" altLang="zh-TW" sz="1400" dirty="0">
                <a:latin typeface="標楷體" panose="03000509000000000000" pitchFamily="65" charset="-120"/>
                <a:ea typeface="標楷體" panose="03000509000000000000" pitchFamily="65" charset="-120"/>
              </a:rPr>
              <a:t>/</a:t>
            </a:r>
            <a:r>
              <a:rPr lang="zh-TW" altLang="en-US" sz="1400" dirty="0">
                <a:latin typeface="標楷體" panose="03000509000000000000" pitchFamily="65" charset="-120"/>
                <a:ea typeface="標楷體" panose="03000509000000000000" pitchFamily="65" charset="-120"/>
              </a:rPr>
              <a:t>協同主持人帳戶下，每件研究計畫有數位共同、協同主持人時，由其平均分配該項分數；</a:t>
            </a:r>
            <a:r>
              <a:rPr lang="zh-TW" altLang="en-US" sz="1400" b="1" u="sng" dirty="0">
                <a:solidFill>
                  <a:srgbClr val="FF0000"/>
                </a:solidFill>
                <a:latin typeface="標楷體" panose="03000509000000000000" pitchFamily="65" charset="-120"/>
                <a:ea typeface="標楷體" panose="03000509000000000000" pitchFamily="65" charset="-120"/>
              </a:rPr>
              <a:t>惟國家科學及技術委員會計畫有核予共同主持人主持費者，共同主持人之分數依共同主持人主持費占計畫主持人主持費之比率採計，如主持人不支領主持費則以專題研究計畫主持人主持費為計算基礎。</a:t>
            </a:r>
            <a:r>
              <a:rPr lang="zh-TW" altLang="en-US" sz="1400" b="1" u="sng" dirty="0" smtClean="0">
                <a:solidFill>
                  <a:srgbClr val="FF0000"/>
                </a:solidFill>
                <a:latin typeface="標楷體" panose="03000509000000000000" pitchFamily="65" charset="-120"/>
                <a:ea typeface="標楷體" panose="03000509000000000000" pitchFamily="65" charset="-120"/>
              </a:rPr>
              <a:t>）</a:t>
            </a:r>
            <a:endParaRPr lang="en-US" altLang="zh-TW" sz="1400" b="1" u="sng" dirty="0" smtClean="0">
              <a:solidFill>
                <a:srgbClr val="FF0000"/>
              </a:solidFill>
              <a:latin typeface="標楷體" panose="03000509000000000000" pitchFamily="65" charset="-120"/>
              <a:ea typeface="標楷體" panose="03000509000000000000" pitchFamily="65" charset="-120"/>
            </a:endParaRPr>
          </a:p>
          <a:p>
            <a:r>
              <a:rPr lang="zh-TW" altLang="en-US" sz="1400" dirty="0">
                <a:latin typeface="標楷體" panose="03000509000000000000" pitchFamily="65" charset="-120"/>
                <a:ea typeface="標楷體" panose="03000509000000000000" pitchFamily="65" charset="-120"/>
              </a:rPr>
              <a:t>第</a:t>
            </a:r>
            <a:r>
              <a:rPr lang="en-US" altLang="zh-TW" sz="1400" dirty="0">
                <a:latin typeface="標楷體" panose="03000509000000000000" pitchFamily="65" charset="-120"/>
                <a:ea typeface="標楷體" panose="03000509000000000000" pitchFamily="65" charset="-120"/>
              </a:rPr>
              <a:t>2</a:t>
            </a:r>
            <a:r>
              <a:rPr lang="zh-TW" altLang="en-US" sz="1400" dirty="0">
                <a:latin typeface="標楷體" panose="03000509000000000000" pitchFamily="65" charset="-120"/>
                <a:ea typeface="標楷體" panose="03000509000000000000" pitchFamily="65" charset="-120"/>
              </a:rPr>
              <a:t>部分「國家科學及技術委員會（國科會）研究計畫</a:t>
            </a:r>
            <a:r>
              <a:rPr lang="zh-TW" altLang="en-US" sz="1400" dirty="0" smtClean="0">
                <a:latin typeface="標楷體" panose="03000509000000000000" pitchFamily="65" charset="-120"/>
                <a:ea typeface="標楷體" panose="03000509000000000000" pitchFamily="65" charset="-120"/>
              </a:rPr>
              <a:t>」國科會</a:t>
            </a:r>
            <a:r>
              <a:rPr lang="zh-TW" altLang="en-US" sz="1400" dirty="0">
                <a:latin typeface="標楷體" panose="03000509000000000000" pitchFamily="65" charset="-120"/>
                <a:ea typeface="標楷體" panose="03000509000000000000" pitchFamily="65" charset="-120"/>
              </a:rPr>
              <a:t>整合型研究計畫總主持人認定標準如下：整合型研究計畫需含</a:t>
            </a:r>
            <a:r>
              <a:rPr lang="en-US" altLang="zh-TW" sz="1400" b="1" u="sng" dirty="0">
                <a:solidFill>
                  <a:srgbClr val="FF0000"/>
                </a:solidFill>
                <a:latin typeface="標楷體" panose="03000509000000000000" pitchFamily="65" charset="-120"/>
                <a:ea typeface="標楷體" panose="03000509000000000000" pitchFamily="65" charset="-120"/>
              </a:rPr>
              <a:t>3</a:t>
            </a:r>
            <a:r>
              <a:rPr lang="zh-TW" altLang="en-US" sz="1400" dirty="0">
                <a:latin typeface="標楷體" panose="03000509000000000000" pitchFamily="65" charset="-120"/>
                <a:ea typeface="標楷體" panose="03000509000000000000" pitchFamily="65" charset="-120"/>
              </a:rPr>
              <a:t>個子計畫以上且為其中一項子計畫的主持人，餘雖出現整合型字樣，視為一般型計畫主持人。</a:t>
            </a:r>
            <a:r>
              <a:rPr lang="zh-TW" altLang="en-US" sz="1400" b="1" u="sng" dirty="0">
                <a:solidFill>
                  <a:srgbClr val="FF0000"/>
                </a:solidFill>
                <a:latin typeface="標楷體" panose="03000509000000000000" pitchFamily="65" charset="-120"/>
                <a:ea typeface="標楷體" panose="03000509000000000000" pitchFamily="65" charset="-120"/>
              </a:rPr>
              <a:t>國科會研究計畫金額在</a:t>
            </a:r>
            <a:r>
              <a:rPr lang="en-US" altLang="zh-TW" sz="1400" b="1" u="sng" dirty="0">
                <a:solidFill>
                  <a:srgbClr val="FF0000"/>
                </a:solidFill>
                <a:latin typeface="標楷體" panose="03000509000000000000" pitchFamily="65" charset="-120"/>
                <a:ea typeface="標楷體" panose="03000509000000000000" pitchFamily="65" charset="-120"/>
              </a:rPr>
              <a:t>500</a:t>
            </a:r>
            <a:r>
              <a:rPr lang="zh-TW" altLang="en-US" sz="1400" b="1" u="sng" dirty="0">
                <a:solidFill>
                  <a:srgbClr val="FF0000"/>
                </a:solidFill>
                <a:latin typeface="標楷體" panose="03000509000000000000" pitchFamily="65" charset="-120"/>
                <a:ea typeface="標楷體" panose="03000509000000000000" pitchFamily="65" charset="-120"/>
              </a:rPr>
              <a:t>萬元以上，且計畫徵求公告列明計畫主持人須整合既有團隊提出整體規劃者，該計畫視同整合型研究計畫，計畫主持人視同整合型研究計畫總主持人</a:t>
            </a:r>
            <a:r>
              <a:rPr lang="zh-TW" altLang="en-US" sz="1400" dirty="0">
                <a:latin typeface="標楷體" panose="03000509000000000000" pitchFamily="65" charset="-120"/>
                <a:ea typeface="標楷體" panose="03000509000000000000" pitchFamily="65" charset="-120"/>
              </a:rPr>
              <a:t>。</a:t>
            </a:r>
          </a:p>
          <a:p>
            <a:pPr algn="ctr"/>
            <a:endParaRPr lang="zh-TW" altLang="en-US" sz="14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030172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4906" y="1330859"/>
            <a:ext cx="9002694" cy="624689"/>
          </a:xfrm>
        </p:spPr>
        <p:txBody>
          <a:bodyPr>
            <a:normAutofit/>
          </a:bodyPr>
          <a:lstStyle/>
          <a:p>
            <a:r>
              <a:rPr lang="zh-TW" altLang="zh-TW" sz="3200" b="1" dirty="0" smtClean="0">
                <a:solidFill>
                  <a:schemeClr val="tx2"/>
                </a:solidFill>
                <a:effectLst>
                  <a:outerShdw blurRad="31750" dist="25400" dir="5400000" algn="tl" rotWithShape="0">
                    <a:srgbClr val="000000">
                      <a:alpha val="25000"/>
                    </a:srgbClr>
                  </a:outerShdw>
                </a:effectLst>
              </a:rPr>
              <a:t>升</a:t>
            </a:r>
            <a:r>
              <a:rPr lang="zh-TW" altLang="zh-TW" sz="3200" b="1" dirty="0">
                <a:solidFill>
                  <a:schemeClr val="tx2"/>
                </a:solidFill>
                <a:effectLst>
                  <a:outerShdw blurRad="31750" dist="25400" dir="5400000" algn="tl" rotWithShape="0">
                    <a:srgbClr val="000000">
                      <a:alpha val="25000"/>
                    </a:srgbClr>
                  </a:outerShdw>
                </a:effectLst>
              </a:rPr>
              <a:t>等</a:t>
            </a:r>
            <a:r>
              <a:rPr lang="zh-TW" altLang="zh-TW" sz="3200" b="1" dirty="0" smtClean="0">
                <a:solidFill>
                  <a:schemeClr val="tx2"/>
                </a:solidFill>
                <a:effectLst>
                  <a:outerShdw blurRad="31750" dist="25400" dir="5400000" algn="tl" rotWithShape="0">
                    <a:srgbClr val="000000">
                      <a:alpha val="25000"/>
                    </a:srgbClr>
                  </a:outerShdw>
                </a:effectLst>
              </a:rPr>
              <a:t>評審成績</a:t>
            </a:r>
            <a:r>
              <a:rPr lang="zh-TW" altLang="zh-TW" sz="3200" b="1" dirty="0">
                <a:solidFill>
                  <a:schemeClr val="tx2"/>
                </a:solidFill>
                <a:effectLst>
                  <a:outerShdw blurRad="31750" dist="25400" dir="5400000" algn="tl" rotWithShape="0">
                    <a:srgbClr val="000000">
                      <a:alpha val="25000"/>
                    </a:srgbClr>
                  </a:outerShdw>
                </a:effectLst>
              </a:rPr>
              <a:t>通過</a:t>
            </a:r>
            <a:r>
              <a:rPr lang="zh-TW" altLang="zh-TW" sz="3200" b="1" dirty="0" smtClean="0">
                <a:solidFill>
                  <a:schemeClr val="tx2"/>
                </a:solidFill>
                <a:effectLst>
                  <a:outerShdw blurRad="31750" dist="25400" dir="5400000" algn="tl" rotWithShape="0">
                    <a:srgbClr val="000000">
                      <a:alpha val="25000"/>
                    </a:srgbClr>
                  </a:outerShdw>
                </a:effectLst>
              </a:rPr>
              <a:t>標準</a:t>
            </a:r>
            <a:r>
              <a:rPr lang="en-US" altLang="zh-TW" sz="3200" b="1" dirty="0" smtClean="0">
                <a:solidFill>
                  <a:schemeClr val="tx2"/>
                </a:solidFill>
                <a:effectLst>
                  <a:outerShdw blurRad="31750" dist="25400" dir="5400000" algn="tl" rotWithShape="0">
                    <a:srgbClr val="000000">
                      <a:alpha val="25000"/>
                    </a:srgbClr>
                  </a:outerShdw>
                </a:effectLst>
              </a:rPr>
              <a:t>:</a:t>
            </a:r>
            <a:endParaRPr lang="zh-TW" altLang="en-US" sz="3200" b="1" dirty="0">
              <a:solidFill>
                <a:schemeClr val="tx2"/>
              </a:solidFill>
              <a:effectLst>
                <a:outerShdw blurRad="31750" dist="25400" dir="5400000" algn="tl" rotWithShape="0">
                  <a:srgbClr val="000000">
                    <a:alpha val="25000"/>
                  </a:srgbClr>
                </a:outerShdw>
              </a:effectLst>
            </a:endParaRPr>
          </a:p>
        </p:txBody>
      </p:sp>
      <p:sp>
        <p:nvSpPr>
          <p:cNvPr id="3" name="內容版面配置區 2"/>
          <p:cNvSpPr>
            <a:spLocks noGrp="1"/>
          </p:cNvSpPr>
          <p:nvPr>
            <p:ph idx="1"/>
          </p:nvPr>
        </p:nvSpPr>
        <p:spPr/>
        <p:txBody>
          <a:bodyPr>
            <a:normAutofit fontScale="92500"/>
          </a:bodyPr>
          <a:lstStyle/>
          <a:p>
            <a:r>
              <a:rPr lang="en-US" altLang="zh-TW" sz="2400" dirty="0" smtClean="0">
                <a:latin typeface="華康古印體" panose="03010509000000000000" pitchFamily="65" charset="-120"/>
                <a:ea typeface="華康古印體" panose="03010509000000000000" pitchFamily="65" charset="-120"/>
              </a:rPr>
              <a:t>* </a:t>
            </a:r>
            <a:r>
              <a:rPr lang="zh-TW" altLang="en-US" sz="2400" dirty="0" smtClean="0">
                <a:latin typeface="華康古印體" panose="03010509000000000000" pitchFamily="65" charset="-120"/>
                <a:ea typeface="華康古印體" panose="03010509000000000000" pitchFamily="65" charset="-120"/>
              </a:rPr>
              <a:t>外</a:t>
            </a:r>
            <a:r>
              <a:rPr lang="zh-TW" altLang="en-US" sz="2400" dirty="0">
                <a:latin typeface="華康古印體" panose="03010509000000000000" pitchFamily="65" charset="-120"/>
                <a:ea typeface="華康古印體" panose="03010509000000000000" pitchFamily="65" charset="-120"/>
              </a:rPr>
              <a:t>審成績通過標準：</a:t>
            </a:r>
            <a:r>
              <a:rPr lang="zh-TW" altLang="en-US" sz="2400" u="sng" dirty="0">
                <a:solidFill>
                  <a:srgbClr val="FF0000"/>
                </a:solidFill>
                <a:latin typeface="華康古印體" panose="03010509000000000000" pitchFamily="65" charset="-120"/>
                <a:ea typeface="華康古印體" panose="03010509000000000000" pitchFamily="65" charset="-120"/>
              </a:rPr>
              <a:t>院教評會</a:t>
            </a:r>
            <a:r>
              <a:rPr lang="zh-TW" altLang="en-US" sz="2400" dirty="0">
                <a:latin typeface="華康古印體" panose="03010509000000000000" pitchFamily="65" charset="-120"/>
                <a:ea typeface="華康古印體" panose="03010509000000000000" pitchFamily="65" charset="-120"/>
              </a:rPr>
              <a:t>送</a:t>
            </a:r>
            <a:r>
              <a:rPr lang="zh-TW" altLang="en-US" sz="2400" dirty="0" smtClean="0">
                <a:latin typeface="華康古印體" panose="03010509000000000000" pitchFamily="65" charset="-120"/>
                <a:ea typeface="華康古印體" panose="03010509000000000000" pitchFamily="65" charset="-120"/>
              </a:rPr>
              <a:t>請</a:t>
            </a:r>
            <a:r>
              <a:rPr lang="en-US" altLang="zh-TW" sz="2400" b="1" u="sng" dirty="0" smtClean="0">
                <a:solidFill>
                  <a:srgbClr val="FF0000"/>
                </a:solidFill>
                <a:latin typeface="華康古印體" panose="03010509000000000000" pitchFamily="65" charset="-120"/>
                <a:ea typeface="華康古印體" panose="03010509000000000000" pitchFamily="65" charset="-120"/>
              </a:rPr>
              <a:t>6</a:t>
            </a:r>
            <a:r>
              <a:rPr lang="zh-TW" altLang="en-US" sz="2400" dirty="0" smtClean="0">
                <a:latin typeface="華康古印體" panose="03010509000000000000" pitchFamily="65" charset="-120"/>
                <a:ea typeface="華康古印體" panose="03010509000000000000" pitchFamily="65" charset="-120"/>
              </a:rPr>
              <a:t>位</a:t>
            </a:r>
            <a:r>
              <a:rPr lang="zh-TW" altLang="en-US" sz="2400" dirty="0">
                <a:latin typeface="華康古印體" panose="03010509000000000000" pitchFamily="65" charset="-120"/>
                <a:ea typeface="華康古印體" panose="03010509000000000000" pitchFamily="65" charset="-120"/>
              </a:rPr>
              <a:t>校外學者專家審查，外審成績通過者至少須</a:t>
            </a:r>
            <a:r>
              <a:rPr lang="zh-TW" altLang="en-US" sz="2400" dirty="0" smtClean="0">
                <a:latin typeface="華康古印體" panose="03010509000000000000" pitchFamily="65" charset="-120"/>
                <a:ea typeface="華康古印體" panose="03010509000000000000" pitchFamily="65" charset="-120"/>
              </a:rPr>
              <a:t>有</a:t>
            </a:r>
            <a:r>
              <a:rPr lang="en-US" altLang="zh-TW" sz="2400" dirty="0" smtClean="0">
                <a:solidFill>
                  <a:srgbClr val="FF0000"/>
                </a:solidFill>
                <a:latin typeface="華康古印體" panose="03010509000000000000" pitchFamily="65" charset="-120"/>
                <a:ea typeface="華康古印體" panose="03010509000000000000" pitchFamily="65" charset="-120"/>
              </a:rPr>
              <a:t>4</a:t>
            </a:r>
            <a:r>
              <a:rPr lang="zh-TW" altLang="en-US" sz="2400" dirty="0" smtClean="0">
                <a:latin typeface="華康古印體" panose="03010509000000000000" pitchFamily="65" charset="-120"/>
                <a:ea typeface="華康古印體" panose="03010509000000000000" pitchFamily="65" charset="-120"/>
              </a:rPr>
              <a:t>位</a:t>
            </a:r>
            <a:r>
              <a:rPr lang="zh-TW" altLang="en-US" sz="2400" dirty="0">
                <a:latin typeface="華康古印體" panose="03010509000000000000" pitchFamily="65" charset="-120"/>
                <a:ea typeface="華康古印體" panose="03010509000000000000" pitchFamily="65" charset="-120"/>
              </a:rPr>
              <a:t>審查人</a:t>
            </a:r>
            <a:r>
              <a:rPr lang="zh-TW" altLang="en-US" sz="2400" dirty="0" smtClean="0">
                <a:latin typeface="華康古印體" panose="03010509000000000000" pitchFamily="65" charset="-120"/>
                <a:ea typeface="華康古印體" panose="03010509000000000000" pitchFamily="65" charset="-120"/>
              </a:rPr>
              <a:t>評定</a:t>
            </a:r>
            <a:r>
              <a:rPr lang="en-US" altLang="zh-TW" sz="2400" b="1" u="sng" dirty="0" smtClean="0">
                <a:solidFill>
                  <a:srgbClr val="FF0000"/>
                </a:solidFill>
                <a:latin typeface="華康古印體" panose="03010509000000000000" pitchFamily="65" charset="-120"/>
                <a:ea typeface="華康古印體" panose="03010509000000000000" pitchFamily="65" charset="-120"/>
              </a:rPr>
              <a:t>70</a:t>
            </a:r>
            <a:r>
              <a:rPr lang="zh-TW" altLang="en-US" sz="2400" dirty="0" smtClean="0">
                <a:latin typeface="華康古印體" panose="03010509000000000000" pitchFamily="65" charset="-120"/>
                <a:ea typeface="華康古印體" panose="03010509000000000000" pitchFamily="65" charset="-120"/>
              </a:rPr>
              <a:t>分</a:t>
            </a:r>
            <a:r>
              <a:rPr lang="zh-TW" altLang="en-US" sz="2400" dirty="0">
                <a:latin typeface="華康古印體" panose="03010509000000000000" pitchFamily="65" charset="-120"/>
                <a:ea typeface="華康古印體" panose="03010509000000000000" pitchFamily="65" charset="-120"/>
              </a:rPr>
              <a:t>以上</a:t>
            </a:r>
            <a:r>
              <a:rPr lang="zh-TW" altLang="en-US" sz="2400" b="1" dirty="0">
                <a:solidFill>
                  <a:srgbClr val="FF0000"/>
                </a:solidFill>
                <a:latin typeface="華康古印體" panose="03010509000000000000" pitchFamily="65" charset="-120"/>
                <a:ea typeface="華康古印體" panose="03010509000000000000" pitchFamily="65" charset="-120"/>
              </a:rPr>
              <a:t>，且剔除最高分及最低分之審查分數後</a:t>
            </a:r>
            <a:r>
              <a:rPr lang="zh-TW" altLang="en-US" sz="2400" b="1" dirty="0" smtClean="0">
                <a:solidFill>
                  <a:srgbClr val="FF0000"/>
                </a:solidFill>
                <a:latin typeface="華康古印體" panose="03010509000000000000" pitchFamily="65" charset="-120"/>
                <a:ea typeface="華康古印體" panose="03010509000000000000" pitchFamily="65" charset="-120"/>
              </a:rPr>
              <a:t>之</a:t>
            </a:r>
            <a:r>
              <a:rPr lang="en-US" altLang="zh-TW" sz="2400" b="1" dirty="0" smtClean="0">
                <a:solidFill>
                  <a:srgbClr val="FF0000"/>
                </a:solidFill>
                <a:latin typeface="華康古印體" panose="03010509000000000000" pitchFamily="65" charset="-120"/>
                <a:ea typeface="華康古印體" panose="03010509000000000000" pitchFamily="65" charset="-120"/>
              </a:rPr>
              <a:t>4</a:t>
            </a:r>
            <a:r>
              <a:rPr lang="zh-TW" altLang="en-US" sz="2400" b="1" dirty="0" smtClean="0">
                <a:solidFill>
                  <a:srgbClr val="FF0000"/>
                </a:solidFill>
                <a:latin typeface="華康古印體" panose="03010509000000000000" pitchFamily="65" charset="-120"/>
                <a:ea typeface="華康古印體" panose="03010509000000000000" pitchFamily="65" charset="-120"/>
              </a:rPr>
              <a:t>位</a:t>
            </a:r>
            <a:r>
              <a:rPr lang="zh-TW" altLang="en-US" sz="2400" b="1" dirty="0">
                <a:solidFill>
                  <a:srgbClr val="FF0000"/>
                </a:solidFill>
                <a:latin typeface="華康古印體" panose="03010509000000000000" pitchFamily="65" charset="-120"/>
                <a:ea typeface="華康古印體" panose="03010509000000000000" pitchFamily="65" charset="-120"/>
              </a:rPr>
              <a:t>審查人評定成績平均須</a:t>
            </a:r>
            <a:r>
              <a:rPr lang="zh-TW" altLang="en-US" sz="2400" b="1" dirty="0" smtClean="0">
                <a:solidFill>
                  <a:srgbClr val="FF0000"/>
                </a:solidFill>
                <a:latin typeface="華康古印體" panose="03010509000000000000" pitchFamily="65" charset="-120"/>
                <a:ea typeface="華康古印體" panose="03010509000000000000" pitchFamily="65" charset="-120"/>
              </a:rPr>
              <a:t>達</a:t>
            </a:r>
            <a:r>
              <a:rPr lang="en-US" altLang="zh-TW" sz="2400" b="1" dirty="0" smtClean="0">
                <a:solidFill>
                  <a:srgbClr val="FF0000"/>
                </a:solidFill>
                <a:latin typeface="華康古印體" panose="03010509000000000000" pitchFamily="65" charset="-120"/>
                <a:ea typeface="華康古印體" panose="03010509000000000000" pitchFamily="65" charset="-120"/>
              </a:rPr>
              <a:t>70</a:t>
            </a:r>
            <a:r>
              <a:rPr lang="zh-TW" altLang="en-US" sz="2400" b="1" dirty="0" smtClean="0">
                <a:solidFill>
                  <a:srgbClr val="FF0000"/>
                </a:solidFill>
                <a:latin typeface="華康古印體" panose="03010509000000000000" pitchFamily="65" charset="-120"/>
                <a:ea typeface="華康古印體" panose="03010509000000000000" pitchFamily="65" charset="-120"/>
              </a:rPr>
              <a:t>分</a:t>
            </a:r>
            <a:r>
              <a:rPr lang="zh-TW" altLang="en-US" sz="2400" b="1" dirty="0">
                <a:solidFill>
                  <a:srgbClr val="FF0000"/>
                </a:solidFill>
                <a:latin typeface="華康古印體" panose="03010509000000000000" pitchFamily="65" charset="-120"/>
                <a:ea typeface="華康古印體" panose="03010509000000000000" pitchFamily="65" charset="-120"/>
              </a:rPr>
              <a:t>以上</a:t>
            </a:r>
            <a:r>
              <a:rPr lang="zh-TW" altLang="en-US" sz="2400" dirty="0">
                <a:latin typeface="華康古印體" panose="03010509000000000000" pitchFamily="65" charset="-120"/>
                <a:ea typeface="華康古印體" panose="03010509000000000000" pitchFamily="65" charset="-120"/>
              </a:rPr>
              <a:t>；惟升等教授者，至少須</a:t>
            </a:r>
            <a:r>
              <a:rPr lang="zh-TW" altLang="en-US" sz="2400" dirty="0" smtClean="0">
                <a:latin typeface="華康古印體" panose="03010509000000000000" pitchFamily="65" charset="-120"/>
                <a:ea typeface="華康古印體" panose="03010509000000000000" pitchFamily="65" charset="-120"/>
              </a:rPr>
              <a:t>有</a:t>
            </a:r>
            <a:r>
              <a:rPr lang="en-US" altLang="zh-TW" sz="2400" dirty="0" smtClean="0">
                <a:latin typeface="華康古印體" panose="03010509000000000000" pitchFamily="65" charset="-120"/>
                <a:ea typeface="華康古印體" panose="03010509000000000000" pitchFamily="65" charset="-120"/>
              </a:rPr>
              <a:t>4</a:t>
            </a:r>
            <a:r>
              <a:rPr lang="zh-TW" altLang="en-US" sz="2400" dirty="0" smtClean="0">
                <a:latin typeface="華康古印體" panose="03010509000000000000" pitchFamily="65" charset="-120"/>
                <a:ea typeface="華康古印體" panose="03010509000000000000" pitchFamily="65" charset="-120"/>
              </a:rPr>
              <a:t>位</a:t>
            </a:r>
            <a:r>
              <a:rPr lang="zh-TW" altLang="en-US" sz="2400" dirty="0">
                <a:latin typeface="華康古印體" panose="03010509000000000000" pitchFamily="65" charset="-120"/>
                <a:ea typeface="華康古印體" panose="03010509000000000000" pitchFamily="65" charset="-120"/>
              </a:rPr>
              <a:t>審查人</a:t>
            </a:r>
            <a:r>
              <a:rPr lang="zh-TW" altLang="en-US" sz="2400" dirty="0" smtClean="0">
                <a:latin typeface="華康古印體" panose="03010509000000000000" pitchFamily="65" charset="-120"/>
                <a:ea typeface="華康古印體" panose="03010509000000000000" pitchFamily="65" charset="-120"/>
              </a:rPr>
              <a:t>評定</a:t>
            </a:r>
            <a:r>
              <a:rPr lang="en-US" altLang="zh-TW" sz="2400" b="1" u="sng" dirty="0" smtClean="0">
                <a:solidFill>
                  <a:srgbClr val="FF0000"/>
                </a:solidFill>
                <a:latin typeface="華康古印體" panose="03010509000000000000" pitchFamily="65" charset="-120"/>
                <a:ea typeface="華康古印體" panose="03010509000000000000" pitchFamily="65" charset="-120"/>
              </a:rPr>
              <a:t>75</a:t>
            </a:r>
            <a:r>
              <a:rPr lang="zh-TW" altLang="en-US" sz="2400" b="1" u="sng" dirty="0" smtClean="0">
                <a:solidFill>
                  <a:srgbClr val="FF0000"/>
                </a:solidFill>
                <a:latin typeface="華康古印體" panose="03010509000000000000" pitchFamily="65" charset="-120"/>
                <a:ea typeface="華康古印體" panose="03010509000000000000" pitchFamily="65" charset="-120"/>
              </a:rPr>
              <a:t>分</a:t>
            </a:r>
            <a:r>
              <a:rPr lang="zh-TW" altLang="en-US" sz="2400" dirty="0">
                <a:latin typeface="華康古印體" panose="03010509000000000000" pitchFamily="65" charset="-120"/>
                <a:ea typeface="華康古印體" panose="03010509000000000000" pitchFamily="65" charset="-120"/>
              </a:rPr>
              <a:t>以上，</a:t>
            </a:r>
            <a:r>
              <a:rPr lang="zh-TW" altLang="en-US" sz="2400" b="1" dirty="0">
                <a:solidFill>
                  <a:srgbClr val="FF0000"/>
                </a:solidFill>
                <a:latin typeface="華康古印體" panose="03010509000000000000" pitchFamily="65" charset="-120"/>
                <a:ea typeface="華康古印體" panose="03010509000000000000" pitchFamily="65" charset="-120"/>
              </a:rPr>
              <a:t>且剔除最高分及最低分之審查分數後之四位審查人評定成績平均須</a:t>
            </a:r>
            <a:r>
              <a:rPr lang="zh-TW" altLang="en-US" sz="2400" b="1" dirty="0" smtClean="0">
                <a:solidFill>
                  <a:srgbClr val="FF0000"/>
                </a:solidFill>
                <a:latin typeface="華康古印體" panose="03010509000000000000" pitchFamily="65" charset="-120"/>
                <a:ea typeface="華康古印體" panose="03010509000000000000" pitchFamily="65" charset="-120"/>
              </a:rPr>
              <a:t>達</a:t>
            </a:r>
            <a:r>
              <a:rPr lang="en-US" altLang="zh-TW" sz="2400" b="1" dirty="0" smtClean="0">
                <a:solidFill>
                  <a:srgbClr val="FF0000"/>
                </a:solidFill>
                <a:latin typeface="華康古印體" panose="03010509000000000000" pitchFamily="65" charset="-120"/>
                <a:ea typeface="華康古印體" panose="03010509000000000000" pitchFamily="65" charset="-120"/>
              </a:rPr>
              <a:t>75</a:t>
            </a:r>
            <a:r>
              <a:rPr lang="zh-TW" altLang="en-US" sz="2400" b="1" dirty="0" smtClean="0">
                <a:solidFill>
                  <a:srgbClr val="FF0000"/>
                </a:solidFill>
                <a:latin typeface="華康古印體" panose="03010509000000000000" pitchFamily="65" charset="-120"/>
                <a:ea typeface="華康古印體" panose="03010509000000000000" pitchFamily="65" charset="-120"/>
              </a:rPr>
              <a:t>分</a:t>
            </a:r>
            <a:r>
              <a:rPr lang="zh-TW" altLang="en-US" sz="2400" b="1" dirty="0">
                <a:solidFill>
                  <a:srgbClr val="FF0000"/>
                </a:solidFill>
                <a:latin typeface="華康古印體" panose="03010509000000000000" pitchFamily="65" charset="-120"/>
                <a:ea typeface="華康古印體" panose="03010509000000000000" pitchFamily="65" charset="-120"/>
              </a:rPr>
              <a:t>以上</a:t>
            </a:r>
            <a:r>
              <a:rPr lang="zh-TW" altLang="en-US" sz="2400" dirty="0">
                <a:latin typeface="華康古印體" panose="03010509000000000000" pitchFamily="65" charset="-120"/>
                <a:ea typeface="華康古印體" panose="03010509000000000000" pitchFamily="65" charset="-120"/>
              </a:rPr>
              <a:t>，並以該平均值作為研究之</a:t>
            </a:r>
            <a:r>
              <a:rPr lang="en-US" altLang="zh-TW" sz="2400" dirty="0">
                <a:latin typeface="華康古印體" panose="03010509000000000000" pitchFamily="65" charset="-120"/>
                <a:ea typeface="華康古印體" panose="03010509000000000000" pitchFamily="65" charset="-120"/>
              </a:rPr>
              <a:t>A1</a:t>
            </a:r>
            <a:r>
              <a:rPr lang="zh-TW" altLang="en-US" sz="2400" dirty="0">
                <a:latin typeface="華康古印體" panose="03010509000000000000" pitchFamily="65" charset="-120"/>
                <a:ea typeface="華康古印體" panose="03010509000000000000" pitchFamily="65" charset="-120"/>
              </a:rPr>
              <a:t>外審成績。</a:t>
            </a:r>
          </a:p>
          <a:p>
            <a:r>
              <a:rPr lang="en-US" altLang="zh-TW" sz="2400" dirty="0" smtClean="0">
                <a:latin typeface="華康古印體" panose="03010509000000000000" pitchFamily="65" charset="-120"/>
                <a:ea typeface="華康古印體" panose="03010509000000000000" pitchFamily="65" charset="-120"/>
              </a:rPr>
              <a:t>* </a:t>
            </a:r>
            <a:r>
              <a:rPr lang="zh-TW" altLang="en-US" sz="2400" dirty="0" smtClean="0">
                <a:latin typeface="華康古印體" panose="03010509000000000000" pitchFamily="65" charset="-120"/>
                <a:ea typeface="華康古印體" panose="03010509000000000000" pitchFamily="65" charset="-120"/>
              </a:rPr>
              <a:t>總</a:t>
            </a:r>
            <a:r>
              <a:rPr lang="zh-TW" altLang="en-US" sz="2400" dirty="0">
                <a:latin typeface="華康古印體" panose="03010509000000000000" pitchFamily="65" charset="-120"/>
                <a:ea typeface="華康古印體" panose="03010509000000000000" pitchFamily="65" charset="-120"/>
              </a:rPr>
              <a:t>成績通過標準：各送審類別「研究」、「教學」及「服務」等三項成績均應分別</a:t>
            </a:r>
            <a:r>
              <a:rPr lang="zh-TW" altLang="en-US" sz="2400" dirty="0" smtClean="0">
                <a:latin typeface="華康古印體" panose="03010509000000000000" pitchFamily="65" charset="-120"/>
                <a:ea typeface="華康古印體" panose="03010509000000000000" pitchFamily="65" charset="-120"/>
              </a:rPr>
              <a:t>達</a:t>
            </a:r>
            <a:r>
              <a:rPr lang="en-US" altLang="zh-TW" sz="2400" dirty="0" smtClean="0">
                <a:latin typeface="華康古印體" panose="03010509000000000000" pitchFamily="65" charset="-120"/>
                <a:ea typeface="華康古印體" panose="03010509000000000000" pitchFamily="65" charset="-120"/>
              </a:rPr>
              <a:t>70</a:t>
            </a:r>
            <a:r>
              <a:rPr lang="zh-TW" altLang="en-US" sz="2400" dirty="0" smtClean="0">
                <a:latin typeface="華康古印體" panose="03010509000000000000" pitchFamily="65" charset="-120"/>
                <a:ea typeface="華康古印體" panose="03010509000000000000" pitchFamily="65" charset="-120"/>
              </a:rPr>
              <a:t>分</a:t>
            </a:r>
            <a:r>
              <a:rPr lang="zh-TW" altLang="en-US" sz="2400" dirty="0">
                <a:latin typeface="華康古印體" panose="03010509000000000000" pitchFamily="65" charset="-120"/>
                <a:ea typeface="華康古印體" panose="03010509000000000000" pitchFamily="65" charset="-120"/>
              </a:rPr>
              <a:t>以上，且總成績</a:t>
            </a:r>
            <a:r>
              <a:rPr lang="zh-TW" altLang="en-US" sz="2400" dirty="0" smtClean="0">
                <a:latin typeface="華康古印體" panose="03010509000000000000" pitchFamily="65" charset="-120"/>
                <a:ea typeface="華康古印體" panose="03010509000000000000" pitchFamily="65" charset="-120"/>
              </a:rPr>
              <a:t>達</a:t>
            </a:r>
            <a:r>
              <a:rPr lang="en-US" altLang="zh-TW" sz="2400" dirty="0" smtClean="0">
                <a:latin typeface="華康古印體" panose="03010509000000000000" pitchFamily="65" charset="-120"/>
                <a:ea typeface="華康古印體" panose="03010509000000000000" pitchFamily="65" charset="-120"/>
              </a:rPr>
              <a:t>70</a:t>
            </a:r>
            <a:r>
              <a:rPr lang="zh-TW" altLang="en-US" sz="2400" dirty="0" smtClean="0">
                <a:latin typeface="華康古印體" panose="03010509000000000000" pitchFamily="65" charset="-120"/>
                <a:ea typeface="華康古印體" panose="03010509000000000000" pitchFamily="65" charset="-120"/>
              </a:rPr>
              <a:t>分</a:t>
            </a:r>
            <a:r>
              <a:rPr lang="zh-TW" altLang="en-US" sz="2400" dirty="0">
                <a:latin typeface="華康古印體" panose="03010509000000000000" pitchFamily="65" charset="-120"/>
                <a:ea typeface="華康古印體" panose="03010509000000000000" pitchFamily="65" charset="-120"/>
              </a:rPr>
              <a:t>以上，惟升等為教授者，其「研究」成績應</a:t>
            </a:r>
            <a:r>
              <a:rPr lang="zh-TW" altLang="en-US" sz="2400" dirty="0" smtClean="0">
                <a:latin typeface="華康古印體" panose="03010509000000000000" pitchFamily="65" charset="-120"/>
                <a:ea typeface="華康古印體" panose="03010509000000000000" pitchFamily="65" charset="-120"/>
              </a:rPr>
              <a:t>達</a:t>
            </a:r>
            <a:r>
              <a:rPr lang="en-US" altLang="zh-TW" sz="2400" dirty="0" smtClean="0">
                <a:latin typeface="華康古印體" panose="03010509000000000000" pitchFamily="65" charset="-120"/>
                <a:ea typeface="華康古印體" panose="03010509000000000000" pitchFamily="65" charset="-120"/>
              </a:rPr>
              <a:t>75</a:t>
            </a:r>
            <a:r>
              <a:rPr lang="zh-TW" altLang="en-US" sz="2400" dirty="0" smtClean="0">
                <a:latin typeface="華康古印體" panose="03010509000000000000" pitchFamily="65" charset="-120"/>
                <a:ea typeface="華康古印體" panose="03010509000000000000" pitchFamily="65" charset="-120"/>
              </a:rPr>
              <a:t>分以上。</a:t>
            </a:r>
            <a:endParaRPr lang="en-US" altLang="zh-TW" sz="2400" dirty="0" smtClean="0">
              <a:latin typeface="華康古印體" panose="03010509000000000000" pitchFamily="65" charset="-120"/>
              <a:ea typeface="華康古印體" panose="03010509000000000000" pitchFamily="65" charset="-120"/>
            </a:endParaRPr>
          </a:p>
          <a:p>
            <a:r>
              <a:rPr lang="zh-TW" altLang="en-US" sz="2400" b="1" dirty="0" smtClean="0">
                <a:solidFill>
                  <a:schemeClr val="accent5">
                    <a:lumMod val="75000"/>
                  </a:schemeClr>
                </a:solidFill>
                <a:latin typeface="標楷體" panose="03000509000000000000" pitchFamily="65" charset="-120"/>
                <a:ea typeface="標楷體" panose="03000509000000000000" pitchFamily="65" charset="-120"/>
              </a:rPr>
              <a:t>詳如本校</a:t>
            </a:r>
            <a:r>
              <a:rPr lang="zh-TW" altLang="en-US" sz="2400" b="1" dirty="0">
                <a:solidFill>
                  <a:schemeClr val="accent5">
                    <a:lumMod val="75000"/>
                  </a:schemeClr>
                </a:solidFill>
                <a:latin typeface="標楷體" panose="03000509000000000000" pitchFamily="65" charset="-120"/>
                <a:ea typeface="標楷體" panose="03000509000000000000" pitchFamily="65" charset="-120"/>
              </a:rPr>
              <a:t>教師聘任及升等審查辦法第</a:t>
            </a:r>
            <a:r>
              <a:rPr lang="en-US" altLang="zh-TW" sz="2400" b="1" dirty="0">
                <a:solidFill>
                  <a:schemeClr val="accent5">
                    <a:lumMod val="75000"/>
                  </a:schemeClr>
                </a:solidFill>
                <a:latin typeface="標楷體" panose="03000509000000000000" pitchFamily="65" charset="-120"/>
                <a:ea typeface="標楷體" panose="03000509000000000000" pitchFamily="65" charset="-120"/>
              </a:rPr>
              <a:t>22</a:t>
            </a:r>
            <a:r>
              <a:rPr lang="zh-TW" altLang="en-US" sz="2400" b="1" dirty="0">
                <a:solidFill>
                  <a:schemeClr val="accent5">
                    <a:lumMod val="75000"/>
                  </a:schemeClr>
                </a:solidFill>
                <a:latin typeface="標楷體" panose="03000509000000000000" pitchFamily="65" charset="-120"/>
                <a:ea typeface="標楷體" panose="03000509000000000000" pitchFamily="65" charset="-120"/>
              </a:rPr>
              <a:t>條</a:t>
            </a:r>
            <a:endParaRPr lang="en-US" altLang="zh-TW" sz="2400" dirty="0">
              <a:latin typeface="華康隸書體W7" panose="03000709000000000000" pitchFamily="65" charset="-120"/>
              <a:ea typeface="華康隸書體W7" panose="03000709000000000000" pitchFamily="65" charset="-120"/>
            </a:endParaRPr>
          </a:p>
          <a:p>
            <a:endParaRPr lang="zh-TW" altLang="en-US" sz="2400" dirty="0">
              <a:latin typeface="華康古印體" panose="03010509000000000000" pitchFamily="65" charset="-120"/>
              <a:ea typeface="華康古印體" panose="03010509000000000000" pitchFamily="65" charset="-120"/>
            </a:endParaRPr>
          </a:p>
          <a:p>
            <a:endParaRPr lang="zh-TW" altLang="en-US" dirty="0"/>
          </a:p>
        </p:txBody>
      </p:sp>
      <p:sp>
        <p:nvSpPr>
          <p:cNvPr id="4" name="投影片編號版面配置區 3"/>
          <p:cNvSpPr>
            <a:spLocks noGrp="1"/>
          </p:cNvSpPr>
          <p:nvPr>
            <p:ph type="sldNum" sz="quarter" idx="12"/>
          </p:nvPr>
        </p:nvSpPr>
        <p:spPr/>
        <p:txBody>
          <a:bodyPr/>
          <a:lstStyle/>
          <a:p>
            <a:pPr>
              <a:defRPr/>
            </a:pPr>
            <a:fld id="{461616D9-EA05-4353-B206-31ECB5B14AFC}" type="slidenum">
              <a:rPr lang="zh-TW" altLang="en-US" smtClean="0"/>
              <a:pPr>
                <a:defRPr/>
              </a:pPr>
              <a:t>15</a:t>
            </a:fld>
            <a:endParaRPr lang="zh-TW" altLang="en-US"/>
          </a:p>
        </p:txBody>
      </p:sp>
      <p:sp>
        <p:nvSpPr>
          <p:cNvPr id="5" name="標題 2">
            <a:extLst>
              <a:ext uri="{FF2B5EF4-FFF2-40B4-BE49-F238E27FC236}">
                <a16:creationId xmlns:a16="http://schemas.microsoft.com/office/drawing/2014/main" id="{C2BBADD2-2BDC-4F05-B6D8-90FD7ABC8AB4}"/>
              </a:ext>
            </a:extLst>
          </p:cNvPr>
          <p:cNvSpPr txBox="1">
            <a:spLocks/>
          </p:cNvSpPr>
          <p:nvPr/>
        </p:nvSpPr>
        <p:spPr>
          <a:xfrm>
            <a:off x="289710" y="203957"/>
            <a:ext cx="2942377" cy="811286"/>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scene3d>
            <a:camera prst="orthographicFront"/>
            <a:lightRig rig="soft" dir="t"/>
          </a:scene3d>
          <a:sp3d>
            <a:bevelT/>
          </a:sp3d>
        </p:spPr>
        <p:style>
          <a:lnRef idx="2">
            <a:schemeClr val="accent1"/>
          </a:lnRef>
          <a:fillRef idx="1">
            <a:schemeClr val="lt1"/>
          </a:fillRef>
          <a:effectRef idx="0">
            <a:schemeClr val="accent1"/>
          </a:effectRef>
          <a:fontRef idx="minor">
            <a:schemeClr val="dk1"/>
          </a:fontRef>
        </p:style>
        <p:txBody>
          <a:bodyPr anchor="ctr">
            <a:normAutofit/>
            <a:sp3d prstMaterial="softEdge">
              <a:bevelT w="25400" h="25400"/>
            </a:sp3d>
          </a:bodyPr>
          <a:lstStyle/>
          <a:p>
            <a:pPr defTabSz="914400" eaLnBrk="1" fontAlgn="auto" hangingPunct="1">
              <a:spcAft>
                <a:spcPts val="0"/>
              </a:spcAft>
              <a:defRPr/>
            </a:pPr>
            <a:r>
              <a:rPr kumimoji="0" lang="en-US" altLang="zh-TW" sz="3200" b="1" dirty="0" smtClean="0">
                <a:solidFill>
                  <a:schemeClr val="tx2"/>
                </a:solidFill>
                <a:effectLst>
                  <a:outerShdw blurRad="31750" dist="25400" dir="5400000" algn="tl" rotWithShape="0">
                    <a:srgbClr val="000000">
                      <a:alpha val="25000"/>
                    </a:srgbClr>
                  </a:outerShdw>
                </a:effectLst>
                <a:latin typeface="+mj-lt"/>
                <a:ea typeface="+mj-ea"/>
                <a:cs typeface="+mj-cs"/>
              </a:rPr>
              <a:t>3-3.</a:t>
            </a:r>
            <a:r>
              <a:rPr kumimoji="0" lang="zh-TW" altLang="en-US" sz="3200" b="1" dirty="0" smtClean="0">
                <a:solidFill>
                  <a:schemeClr val="tx2"/>
                </a:solidFill>
                <a:effectLst>
                  <a:outerShdw blurRad="31750" dist="25400" dir="5400000" algn="tl" rotWithShape="0">
                    <a:srgbClr val="000000">
                      <a:alpha val="25000"/>
                    </a:srgbClr>
                  </a:outerShdw>
                </a:effectLst>
                <a:latin typeface="+mj-lt"/>
                <a:ea typeface="+mj-ea"/>
                <a:cs typeface="+mj-cs"/>
              </a:rPr>
              <a:t>升等評審</a:t>
            </a:r>
            <a:endParaRPr kumimoji="0" lang="zh-TW" altLang="en-US" sz="3200" b="1" dirty="0">
              <a:solidFill>
                <a:schemeClr val="tx2"/>
              </a:solidFill>
              <a:effectLst>
                <a:outerShdw blurRad="31750" dist="25400" dir="5400000" algn="tl" rotWithShape="0">
                  <a:srgbClr val="000000">
                    <a:alpha val="25000"/>
                  </a:srgbClr>
                </a:outerShdw>
              </a:effectLst>
              <a:latin typeface="+mj-lt"/>
              <a:ea typeface="+mj-ea"/>
              <a:cs typeface="+mj-cs"/>
            </a:endParaRPr>
          </a:p>
        </p:txBody>
      </p:sp>
    </p:spTree>
    <p:extLst>
      <p:ext uri="{BB962C8B-B14F-4D97-AF65-F5344CB8AC3E}">
        <p14:creationId xmlns:p14="http://schemas.microsoft.com/office/powerpoint/2010/main" val="40383392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投影片編號版面配置區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5081346A-4256-4F1A-8D88-2F0155121331}" type="slidenum">
              <a:rPr lang="zh-TW" altLang="en-US" sz="1000" smtClean="0"/>
              <a:pPr>
                <a:spcBef>
                  <a:spcPct val="0"/>
                </a:spcBef>
                <a:buClrTx/>
                <a:buSzTx/>
                <a:buFontTx/>
                <a:buNone/>
              </a:pPr>
              <a:t>16</a:t>
            </a:fld>
            <a:endParaRPr lang="zh-TW" altLang="en-US" sz="1000" smtClean="0"/>
          </a:p>
        </p:txBody>
      </p:sp>
      <p:sp>
        <p:nvSpPr>
          <p:cNvPr id="5" name="標題 2">
            <a:extLst>
              <a:ext uri="{FF2B5EF4-FFF2-40B4-BE49-F238E27FC236}">
                <a16:creationId xmlns:a16="http://schemas.microsoft.com/office/drawing/2014/main" id="{6639BD75-9531-4E56-AFC5-9B15BACB60BC}"/>
              </a:ext>
            </a:extLst>
          </p:cNvPr>
          <p:cNvSpPr txBox="1">
            <a:spLocks/>
          </p:cNvSpPr>
          <p:nvPr/>
        </p:nvSpPr>
        <p:spPr>
          <a:xfrm>
            <a:off x="411693" y="295546"/>
            <a:ext cx="5222010" cy="813459"/>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scene3d>
            <a:camera prst="orthographicFront"/>
            <a:lightRig rig="soft" dir="t"/>
          </a:scene3d>
          <a:sp3d>
            <a:bevelT/>
          </a:sp3d>
        </p:spPr>
        <p:style>
          <a:lnRef idx="2">
            <a:schemeClr val="accent1"/>
          </a:lnRef>
          <a:fillRef idx="1">
            <a:schemeClr val="lt1"/>
          </a:fillRef>
          <a:effectRef idx="0">
            <a:schemeClr val="accent1"/>
          </a:effectRef>
          <a:fontRef idx="minor">
            <a:schemeClr val="dk1"/>
          </a:fontRef>
        </p:style>
        <p:txBody>
          <a:bodyPr anchor="ctr">
            <a:sp3d prstMaterial="softEdge">
              <a:bevelT w="25400" h="25400"/>
            </a:sp3d>
          </a:bodyPr>
          <a:lstStyle/>
          <a:p>
            <a:pPr defTabSz="914400" eaLnBrk="1" fontAlgn="auto" hangingPunct="1">
              <a:spcAft>
                <a:spcPts val="0"/>
              </a:spcAft>
              <a:defRPr/>
            </a:pPr>
            <a:r>
              <a:rPr kumimoji="0" lang="en-US" altLang="zh-TW" sz="3200" b="1" dirty="0" smtClean="0">
                <a:solidFill>
                  <a:schemeClr val="tx2"/>
                </a:solidFill>
                <a:effectLst>
                  <a:outerShdw blurRad="31750" dist="25400" dir="5400000" algn="tl" rotWithShape="0">
                    <a:srgbClr val="000000">
                      <a:alpha val="25000"/>
                    </a:srgbClr>
                  </a:outerShdw>
                </a:effectLst>
                <a:latin typeface="+mj-lt"/>
                <a:ea typeface="+mj-ea"/>
                <a:cs typeface="+mj-cs"/>
              </a:rPr>
              <a:t>4-1.</a:t>
            </a:r>
            <a:r>
              <a:rPr kumimoji="0" lang="zh-TW" altLang="en-US" sz="3200" b="1" dirty="0">
                <a:solidFill>
                  <a:schemeClr val="tx2"/>
                </a:solidFill>
                <a:effectLst>
                  <a:outerShdw blurRad="31750" dist="25400" dir="5400000" algn="tl" rotWithShape="0">
                    <a:srgbClr val="000000">
                      <a:alpha val="25000"/>
                    </a:srgbClr>
                  </a:outerShdw>
                </a:effectLst>
                <a:latin typeface="+mj-lt"/>
                <a:ea typeface="+mj-ea"/>
                <a:cs typeface="+mj-cs"/>
              </a:rPr>
              <a:t>強化審查程序公平公正</a:t>
            </a:r>
          </a:p>
        </p:txBody>
      </p:sp>
      <p:sp>
        <p:nvSpPr>
          <p:cNvPr id="7" name="圓角矩形 6">
            <a:extLst>
              <a:ext uri="{FF2B5EF4-FFF2-40B4-BE49-F238E27FC236}">
                <a16:creationId xmlns:a16="http://schemas.microsoft.com/office/drawing/2014/main" id="{7EF11DDD-B310-4894-93CA-CFBEC80181C4}"/>
              </a:ext>
            </a:extLst>
          </p:cNvPr>
          <p:cNvSpPr/>
          <p:nvPr/>
        </p:nvSpPr>
        <p:spPr>
          <a:xfrm>
            <a:off x="5633703" y="4487158"/>
            <a:ext cx="5337269" cy="1597024"/>
          </a:xfrm>
          <a:prstGeom prst="roundRect">
            <a:avLst/>
          </a:prstGeom>
          <a:solidFill>
            <a:schemeClr val="tx2">
              <a:lumMod val="20000"/>
              <a:lumOff val="80000"/>
            </a:schemeClr>
          </a:solidFill>
        </p:spPr>
        <p:style>
          <a:lnRef idx="2">
            <a:schemeClr val="accent3"/>
          </a:lnRef>
          <a:fillRef idx="1">
            <a:schemeClr val="lt1"/>
          </a:fillRef>
          <a:effectRef idx="0">
            <a:schemeClr val="accent3"/>
          </a:effectRef>
          <a:fontRef idx="minor">
            <a:schemeClr val="dk1"/>
          </a:fontRef>
        </p:style>
        <p:txBody>
          <a:bodyPr anchor="ctr"/>
          <a:lstStyle/>
          <a:p>
            <a:pPr marL="285750" indent="-285750" eaLnBrk="1" fontAlgn="auto" hangingPunct="1">
              <a:spcBef>
                <a:spcPts val="0"/>
              </a:spcBef>
              <a:spcAft>
                <a:spcPts val="0"/>
              </a:spcAft>
              <a:buFont typeface="Arial" panose="020B0604020202020204" pitchFamily="34" charset="0"/>
              <a:buChar char="•"/>
              <a:defRPr/>
            </a:pPr>
            <a:r>
              <a:rPr kumimoji="0" lang="zh-TW" altLang="en-US" sz="2400" b="1" dirty="0">
                <a:solidFill>
                  <a:schemeClr val="tx1"/>
                </a:solidFill>
              </a:rPr>
              <a:t>外審委員名單由</a:t>
            </a:r>
            <a:r>
              <a:rPr kumimoji="0" lang="zh-TW" altLang="en-US" sz="2400" b="1" dirty="0">
                <a:solidFill>
                  <a:srgbClr val="0070C0"/>
                </a:solidFill>
              </a:rPr>
              <a:t>教評會</a:t>
            </a:r>
            <a:r>
              <a:rPr kumimoji="0" lang="zh-TW" altLang="en-US" sz="2400" b="1" dirty="0">
                <a:solidFill>
                  <a:schemeClr val="tx1"/>
                </a:solidFill>
              </a:rPr>
              <a:t>選任，選任程序</a:t>
            </a:r>
            <a:r>
              <a:rPr kumimoji="0" lang="zh-TW" altLang="en-US" sz="2400" b="1" dirty="0">
                <a:solidFill>
                  <a:srgbClr val="FF0000"/>
                </a:solidFill>
              </a:rPr>
              <a:t>應循專業、公正及保密</a:t>
            </a:r>
            <a:r>
              <a:rPr kumimoji="0" lang="zh-TW" altLang="en-US" sz="2400" b="1" dirty="0" smtClean="0">
                <a:solidFill>
                  <a:srgbClr val="FF0000"/>
                </a:solidFill>
              </a:rPr>
              <a:t>原則</a:t>
            </a:r>
            <a:r>
              <a:rPr kumimoji="0" lang="zh-TW" altLang="en-US" sz="2400" b="1" dirty="0" smtClean="0">
                <a:solidFill>
                  <a:schemeClr val="tx1"/>
                </a:solidFill>
              </a:rPr>
              <a:t>。</a:t>
            </a:r>
            <a:endParaRPr kumimoji="0" lang="en-US" altLang="zh-TW" sz="2400" b="1" dirty="0">
              <a:solidFill>
                <a:schemeClr val="tx1"/>
              </a:solidFill>
            </a:endParaRPr>
          </a:p>
        </p:txBody>
      </p:sp>
      <p:sp>
        <p:nvSpPr>
          <p:cNvPr id="8" name="圓角矩形 7">
            <a:extLst>
              <a:ext uri="{FF2B5EF4-FFF2-40B4-BE49-F238E27FC236}">
                <a16:creationId xmlns:a16="http://schemas.microsoft.com/office/drawing/2014/main" id="{A3DEB94B-61F2-450E-AFFD-36C4CC6F181F}"/>
              </a:ext>
            </a:extLst>
          </p:cNvPr>
          <p:cNvSpPr/>
          <p:nvPr/>
        </p:nvSpPr>
        <p:spPr>
          <a:xfrm>
            <a:off x="3513207" y="4522873"/>
            <a:ext cx="1609725" cy="1597025"/>
          </a:xfrm>
          <a:prstGeom prst="round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anchor="ctr"/>
          <a:lstStyle/>
          <a:p>
            <a:pPr algn="ctr" eaLnBrk="1" fontAlgn="auto" hangingPunct="1">
              <a:spcBef>
                <a:spcPts val="0"/>
              </a:spcBef>
              <a:spcAft>
                <a:spcPts val="0"/>
              </a:spcAft>
              <a:defRPr/>
            </a:pPr>
            <a:r>
              <a:rPr kumimoji="0" lang="zh-TW" altLang="en-US" sz="3200" dirty="0">
                <a:hlinkClick r:id="rId2" action="ppaction://hlinksldjump"/>
              </a:rPr>
              <a:t>外審</a:t>
            </a:r>
            <a:endParaRPr kumimoji="0" lang="en-US" altLang="zh-TW" sz="3200" dirty="0">
              <a:hlinkClick r:id="rId2" action="ppaction://hlinksldjump"/>
            </a:endParaRPr>
          </a:p>
          <a:p>
            <a:pPr algn="ctr" eaLnBrk="1" fontAlgn="auto" hangingPunct="1">
              <a:spcBef>
                <a:spcPts val="0"/>
              </a:spcBef>
              <a:spcAft>
                <a:spcPts val="0"/>
              </a:spcAft>
              <a:defRPr/>
            </a:pPr>
            <a:r>
              <a:rPr kumimoji="0" lang="zh-TW" altLang="en-US" sz="3200" dirty="0">
                <a:hlinkClick r:id="rId2" action="ppaction://hlinksldjump"/>
              </a:rPr>
              <a:t>選任</a:t>
            </a:r>
            <a:endParaRPr kumimoji="0" lang="zh-TW" altLang="en-US" sz="3200" dirty="0"/>
          </a:p>
        </p:txBody>
      </p:sp>
      <p:sp>
        <p:nvSpPr>
          <p:cNvPr id="9" name="圓角矩形 8">
            <a:extLst>
              <a:ext uri="{FF2B5EF4-FFF2-40B4-BE49-F238E27FC236}">
                <a16:creationId xmlns:a16="http://schemas.microsoft.com/office/drawing/2014/main" id="{E0F26835-BC4A-44FE-BC01-94E8E8E69AE5}"/>
              </a:ext>
            </a:extLst>
          </p:cNvPr>
          <p:cNvSpPr/>
          <p:nvPr/>
        </p:nvSpPr>
        <p:spPr>
          <a:xfrm>
            <a:off x="5586104" y="1280454"/>
            <a:ext cx="5432469" cy="2486026"/>
          </a:xfrm>
          <a:prstGeom prst="roundRect">
            <a:avLst/>
          </a:prstGeom>
          <a:solidFill>
            <a:schemeClr val="accent3">
              <a:lumMod val="40000"/>
              <a:lumOff val="60000"/>
            </a:schemeClr>
          </a:solidFill>
        </p:spPr>
        <p:style>
          <a:lnRef idx="2">
            <a:schemeClr val="accent3"/>
          </a:lnRef>
          <a:fillRef idx="1">
            <a:schemeClr val="lt1"/>
          </a:fillRef>
          <a:effectRef idx="0">
            <a:schemeClr val="accent3"/>
          </a:effectRef>
          <a:fontRef idx="minor">
            <a:schemeClr val="dk1"/>
          </a:fontRef>
        </p:style>
        <p:txBody>
          <a:bodyPr anchor="ctr"/>
          <a:lstStyle/>
          <a:p>
            <a:pPr marL="285750" indent="-285750" eaLnBrk="1" fontAlgn="auto" hangingPunct="1">
              <a:spcBef>
                <a:spcPts val="0"/>
              </a:spcBef>
              <a:spcAft>
                <a:spcPts val="0"/>
              </a:spcAft>
              <a:buFont typeface="Arial" panose="020B0604020202020204" pitchFamily="34" charset="0"/>
              <a:buChar char="•"/>
              <a:defRPr/>
            </a:pPr>
            <a:r>
              <a:rPr kumimoji="0" lang="zh-TW" altLang="en-US" sz="2400" b="1" dirty="0" smtClean="0">
                <a:solidFill>
                  <a:schemeClr val="tx1"/>
                </a:solidFill>
              </a:rPr>
              <a:t>各</a:t>
            </a:r>
            <a:r>
              <a:rPr kumimoji="0" lang="zh-TW" altLang="en-US" sz="2400" b="1" dirty="0">
                <a:solidFill>
                  <a:schemeClr val="tx1"/>
                </a:solidFill>
              </a:rPr>
              <a:t>級教評會辦理資格審查著作</a:t>
            </a:r>
            <a:r>
              <a:rPr kumimoji="0" lang="zh-TW" altLang="en-US" sz="2400" b="1" dirty="0">
                <a:solidFill>
                  <a:srgbClr val="7030A0"/>
                </a:solidFill>
              </a:rPr>
              <a:t>外審審查人</a:t>
            </a:r>
            <a:r>
              <a:rPr kumimoji="0" lang="zh-TW" altLang="en-US" sz="2400" b="1" dirty="0">
                <a:solidFill>
                  <a:schemeClr val="tx1"/>
                </a:solidFill>
              </a:rPr>
              <a:t>及</a:t>
            </a:r>
            <a:r>
              <a:rPr kumimoji="0" lang="zh-TW" altLang="en-US" sz="2400" b="1" dirty="0">
                <a:solidFill>
                  <a:srgbClr val="7030A0"/>
                </a:solidFill>
              </a:rPr>
              <a:t>教評會委員</a:t>
            </a:r>
            <a:r>
              <a:rPr kumimoji="0" lang="zh-TW" altLang="en-US" sz="2400" b="1" dirty="0">
                <a:solidFill>
                  <a:schemeClr val="tx1"/>
                </a:solidFill>
              </a:rPr>
              <a:t>均</a:t>
            </a:r>
            <a:r>
              <a:rPr kumimoji="0" lang="zh-TW" altLang="en-US" sz="2400" b="1" u="sng" dirty="0">
                <a:solidFill>
                  <a:srgbClr val="00B050"/>
                </a:solidFill>
                <a:hlinkClick r:id="rId3" action="ppaction://hlinksldjump"/>
              </a:rPr>
              <a:t>不得低階高審</a:t>
            </a:r>
            <a:r>
              <a:rPr kumimoji="0" lang="zh-TW" altLang="en-US" sz="2400" b="1" dirty="0">
                <a:solidFill>
                  <a:schemeClr val="tx1"/>
                </a:solidFill>
              </a:rPr>
              <a:t>。教評會委員人數不足者，得聘請校內或校外學者專家補足</a:t>
            </a:r>
            <a:r>
              <a:rPr kumimoji="0" lang="zh-TW" altLang="en-US" sz="2400" b="1" dirty="0" smtClean="0">
                <a:solidFill>
                  <a:schemeClr val="tx1"/>
                </a:solidFill>
              </a:rPr>
              <a:t>。</a:t>
            </a:r>
            <a:endParaRPr kumimoji="0" lang="en-US" altLang="zh-TW" sz="2400" b="1" dirty="0" smtClean="0">
              <a:solidFill>
                <a:schemeClr val="tx1"/>
              </a:solidFill>
            </a:endParaRPr>
          </a:p>
        </p:txBody>
      </p:sp>
      <p:sp>
        <p:nvSpPr>
          <p:cNvPr id="10" name="圓角矩形 9">
            <a:extLst>
              <a:ext uri="{FF2B5EF4-FFF2-40B4-BE49-F238E27FC236}">
                <a16:creationId xmlns:a16="http://schemas.microsoft.com/office/drawing/2014/main" id="{39A999A5-012E-4BD1-A2C5-B542F29E7C77}"/>
              </a:ext>
            </a:extLst>
          </p:cNvPr>
          <p:cNvSpPr/>
          <p:nvPr/>
        </p:nvSpPr>
        <p:spPr>
          <a:xfrm>
            <a:off x="3513207" y="1638943"/>
            <a:ext cx="1608137" cy="1590675"/>
          </a:xfrm>
          <a:prstGeom prst="roundRect">
            <a:avLst/>
          </a:prstGeom>
          <a:solidFill>
            <a:schemeClr val="accent4">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kumimoji="0" lang="zh-TW" altLang="en-US" sz="3200" dirty="0"/>
              <a:t>教評會組織</a:t>
            </a:r>
          </a:p>
        </p:txBody>
      </p:sp>
      <p:sp>
        <p:nvSpPr>
          <p:cNvPr id="12" name="向右箭號 11">
            <a:extLst>
              <a:ext uri="{FF2B5EF4-FFF2-40B4-BE49-F238E27FC236}">
                <a16:creationId xmlns:a16="http://schemas.microsoft.com/office/drawing/2014/main" id="{29E73708-6CF0-4E4A-9426-E1DD97C02317}"/>
              </a:ext>
            </a:extLst>
          </p:cNvPr>
          <p:cNvSpPr/>
          <p:nvPr/>
        </p:nvSpPr>
        <p:spPr>
          <a:xfrm>
            <a:off x="584940" y="2616285"/>
            <a:ext cx="2553676" cy="1906588"/>
          </a:xfrm>
          <a:prstGeom prst="rightArrow">
            <a:avLst/>
          </a:prstGeom>
          <a:solidFill>
            <a:srgbClr val="CCCCFF"/>
          </a:solidFill>
        </p:spPr>
        <p:style>
          <a:lnRef idx="2">
            <a:schemeClr val="accent2"/>
          </a:lnRef>
          <a:fillRef idx="1">
            <a:schemeClr val="lt1"/>
          </a:fillRef>
          <a:effectRef idx="0">
            <a:schemeClr val="accent2"/>
          </a:effectRef>
          <a:fontRef idx="minor">
            <a:schemeClr val="dk1"/>
          </a:fontRef>
        </p:style>
        <p:txBody>
          <a:bodyPr anchor="ctr"/>
          <a:lstStyle/>
          <a:p>
            <a:pPr eaLnBrk="1" fontAlgn="auto" hangingPunct="1">
              <a:spcBef>
                <a:spcPts val="0"/>
              </a:spcBef>
              <a:spcAft>
                <a:spcPts val="0"/>
              </a:spcAft>
              <a:defRPr/>
            </a:pPr>
            <a:r>
              <a:rPr kumimoji="0" lang="zh-TW" altLang="en-US" sz="2800" b="1" dirty="0">
                <a:solidFill>
                  <a:schemeClr val="tx1"/>
                </a:solidFill>
                <a:latin typeface="華康隸書體W7" panose="03000709000000000000" pitchFamily="65" charset="-120"/>
                <a:ea typeface="華康隸書體W7" panose="03000709000000000000" pitchFamily="65" charset="-120"/>
              </a:rPr>
              <a:t>明定教評</a:t>
            </a:r>
            <a:r>
              <a:rPr kumimoji="0" lang="zh-TW" altLang="en-US" sz="2800" b="1" dirty="0" smtClean="0">
                <a:solidFill>
                  <a:schemeClr val="tx1"/>
                </a:solidFill>
                <a:latin typeface="華康隸書體W7" panose="03000709000000000000" pitchFamily="65" charset="-120"/>
                <a:ea typeface="華康隸書體W7" panose="03000709000000000000" pitchFamily="65" charset="-120"/>
              </a:rPr>
              <a:t>會</a:t>
            </a:r>
            <a:endParaRPr kumimoji="0" lang="en-US" altLang="zh-TW" sz="2800" b="1" dirty="0" smtClean="0">
              <a:solidFill>
                <a:schemeClr val="tx1"/>
              </a:solidFill>
              <a:latin typeface="華康隸書體W7" panose="03000709000000000000" pitchFamily="65" charset="-120"/>
              <a:ea typeface="華康隸書體W7" panose="03000709000000000000" pitchFamily="65" charset="-120"/>
            </a:endParaRPr>
          </a:p>
          <a:p>
            <a:pPr eaLnBrk="1" fontAlgn="auto" hangingPunct="1">
              <a:spcBef>
                <a:spcPts val="0"/>
              </a:spcBef>
              <a:spcAft>
                <a:spcPts val="0"/>
              </a:spcAft>
              <a:defRPr/>
            </a:pPr>
            <a:r>
              <a:rPr kumimoji="0" lang="zh-TW" altLang="en-US" sz="2800" b="1" dirty="0" smtClean="0">
                <a:solidFill>
                  <a:schemeClr val="tx1"/>
                </a:solidFill>
                <a:latin typeface="華康隸書體W7" panose="03000709000000000000" pitchFamily="65" charset="-120"/>
                <a:ea typeface="華康隸書體W7" panose="03000709000000000000" pitchFamily="65" charset="-120"/>
              </a:rPr>
              <a:t>審查</a:t>
            </a:r>
            <a:r>
              <a:rPr kumimoji="0" lang="zh-TW" altLang="en-US" sz="2800" b="1" dirty="0">
                <a:solidFill>
                  <a:schemeClr val="tx1"/>
                </a:solidFill>
                <a:latin typeface="華康隸書體W7" panose="03000709000000000000" pitchFamily="65" charset="-120"/>
                <a:ea typeface="華康隸書體W7" panose="03000709000000000000" pitchFamily="65" charset="-120"/>
              </a:rPr>
              <a:t>程序</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841972"/>
            <a:ext cx="8596668" cy="1088428"/>
          </a:xfrm>
        </p:spPr>
        <p:txBody>
          <a:bodyPr>
            <a:normAutofit/>
          </a:bodyPr>
          <a:lstStyle/>
          <a:p>
            <a:r>
              <a:rPr lang="en-US" altLang="zh-TW" dirty="0" smtClean="0"/>
              <a:t>Q</a:t>
            </a:r>
            <a:r>
              <a:rPr lang="zh-TW" altLang="en-US" dirty="0" smtClean="0"/>
              <a:t>：</a:t>
            </a:r>
            <a:r>
              <a:rPr lang="zh-TW" altLang="en-US" dirty="0">
                <a:solidFill>
                  <a:srgbClr val="7030A0"/>
                </a:solidFill>
              </a:rPr>
              <a:t>不低階高審原則之</a:t>
            </a:r>
            <a:r>
              <a:rPr lang="zh-TW" altLang="en-US" dirty="0" smtClean="0">
                <a:solidFill>
                  <a:srgbClr val="7030A0"/>
                </a:solidFill>
              </a:rPr>
              <a:t>範圍</a:t>
            </a:r>
            <a:endParaRPr lang="zh-TW" altLang="en-US" dirty="0">
              <a:solidFill>
                <a:srgbClr val="7030A0"/>
              </a:solidFill>
            </a:endParaRPr>
          </a:p>
        </p:txBody>
      </p:sp>
      <p:sp>
        <p:nvSpPr>
          <p:cNvPr id="3" name="內容版面配置區 2"/>
          <p:cNvSpPr>
            <a:spLocks noGrp="1"/>
          </p:cNvSpPr>
          <p:nvPr>
            <p:ph idx="1"/>
          </p:nvPr>
        </p:nvSpPr>
        <p:spPr>
          <a:xfrm>
            <a:off x="677334" y="2160589"/>
            <a:ext cx="8596668" cy="3371078"/>
          </a:xfrm>
        </p:spPr>
        <p:txBody>
          <a:bodyPr>
            <a:noAutofit/>
          </a:bodyPr>
          <a:lstStyle/>
          <a:p>
            <a:r>
              <a:rPr lang="zh-TW" altLang="en-US" sz="3200" dirty="0" smtClean="0">
                <a:latin typeface="華康隸書體W7" panose="03000709000000000000" pitchFamily="65" charset="-120"/>
                <a:ea typeface="華康隸書體W7" panose="03000709000000000000" pitchFamily="65" charset="-120"/>
              </a:rPr>
              <a:t>一、學校</a:t>
            </a:r>
            <a:r>
              <a:rPr lang="zh-TW" altLang="en-US" sz="3200" dirty="0">
                <a:latin typeface="華康隸書體W7" panose="03000709000000000000" pitchFamily="65" charset="-120"/>
                <a:ea typeface="華康隸書體W7" panose="03000709000000000000" pitchFamily="65" charset="-120"/>
              </a:rPr>
              <a:t>辦理教師資格審定之實質審查人員，應遵守不低階高審原則</a:t>
            </a:r>
            <a:r>
              <a:rPr lang="zh-TW" altLang="en-US" sz="3200" dirty="0" smtClean="0">
                <a:latin typeface="華康隸書體W7" panose="03000709000000000000" pitchFamily="65" charset="-120"/>
                <a:ea typeface="華康隸書體W7" panose="03000709000000000000" pitchFamily="65" charset="-120"/>
              </a:rPr>
              <a:t>。</a:t>
            </a:r>
            <a:endParaRPr lang="en-US" altLang="zh-TW" sz="3200" dirty="0" smtClean="0">
              <a:latin typeface="華康隸書體W7" panose="03000709000000000000" pitchFamily="65" charset="-120"/>
              <a:ea typeface="華康隸書體W7" panose="03000709000000000000" pitchFamily="65" charset="-120"/>
            </a:endParaRPr>
          </a:p>
          <a:p>
            <a:r>
              <a:rPr lang="zh-TW" altLang="en-US" sz="3200" dirty="0" smtClean="0">
                <a:latin typeface="華康隸書體W7" panose="03000709000000000000" pitchFamily="65" charset="-120"/>
                <a:ea typeface="華康隸書體W7" panose="03000709000000000000" pitchFamily="65" charset="-120"/>
              </a:rPr>
              <a:t>二、學校</a:t>
            </a:r>
            <a:r>
              <a:rPr lang="zh-TW" altLang="en-US" sz="3200" dirty="0">
                <a:latin typeface="華康隸書體W7" panose="03000709000000000000" pitchFamily="65" charset="-120"/>
                <a:ea typeface="華康隸書體W7" panose="03000709000000000000" pitchFamily="65" charset="-120"/>
              </a:rPr>
              <a:t>行政人員僅辦理送審作業之行政事務，非進行實質審查認定，不在迴避範圍內，</a:t>
            </a:r>
            <a:r>
              <a:rPr lang="zh-TW" altLang="en-US" sz="3200" u="sng" dirty="0">
                <a:solidFill>
                  <a:srgbClr val="FF0000"/>
                </a:solidFill>
                <a:latin typeface="華康隸書體W7" panose="03000709000000000000" pitchFamily="65" charset="-120"/>
                <a:ea typeface="華康隸書體W7" panose="03000709000000000000" pitchFamily="65" charset="-120"/>
              </a:rPr>
              <a:t>惟如行政主管亦有參與實質審議者，仍應符合上開原則</a:t>
            </a:r>
            <a:r>
              <a:rPr lang="zh-TW" altLang="en-US" sz="3200" dirty="0">
                <a:latin typeface="華康隸書體W7" panose="03000709000000000000" pitchFamily="65" charset="-120"/>
                <a:ea typeface="華康隸書體W7" panose="03000709000000000000" pitchFamily="65" charset="-120"/>
              </a:rPr>
              <a:t>。</a:t>
            </a:r>
          </a:p>
        </p:txBody>
      </p:sp>
      <p:sp>
        <p:nvSpPr>
          <p:cNvPr id="4" name="投影片編號版面配置區 3"/>
          <p:cNvSpPr>
            <a:spLocks noGrp="1"/>
          </p:cNvSpPr>
          <p:nvPr>
            <p:ph type="sldNum" sz="quarter" idx="12"/>
          </p:nvPr>
        </p:nvSpPr>
        <p:spPr/>
        <p:txBody>
          <a:bodyPr/>
          <a:lstStyle/>
          <a:p>
            <a:pPr>
              <a:defRPr/>
            </a:pPr>
            <a:fld id="{461616D9-EA05-4353-B206-31ECB5B14AFC}" type="slidenum">
              <a:rPr lang="zh-TW" altLang="en-US" smtClean="0"/>
              <a:pPr>
                <a:defRPr/>
              </a:pPr>
              <a:t>17</a:t>
            </a:fld>
            <a:endParaRPr lang="zh-TW" altLang="en-US"/>
          </a:p>
        </p:txBody>
      </p:sp>
    </p:spTree>
    <p:extLst>
      <p:ext uri="{BB962C8B-B14F-4D97-AF65-F5344CB8AC3E}">
        <p14:creationId xmlns:p14="http://schemas.microsoft.com/office/powerpoint/2010/main" val="251681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投影片編號版面配置區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54614FB5-0B67-4295-92F8-28C4454C48D4}" type="slidenum">
              <a:rPr lang="zh-TW" altLang="en-US" sz="1000" smtClean="0"/>
              <a:pPr>
                <a:spcBef>
                  <a:spcPct val="0"/>
                </a:spcBef>
                <a:buClrTx/>
                <a:buSzTx/>
                <a:buFontTx/>
                <a:buNone/>
              </a:pPr>
              <a:t>18</a:t>
            </a:fld>
            <a:endParaRPr lang="zh-TW" altLang="en-US" sz="1000" smtClean="0"/>
          </a:p>
        </p:txBody>
      </p:sp>
      <p:sp>
        <p:nvSpPr>
          <p:cNvPr id="5" name="標題 2">
            <a:extLst>
              <a:ext uri="{FF2B5EF4-FFF2-40B4-BE49-F238E27FC236}">
                <a16:creationId xmlns:a16="http://schemas.microsoft.com/office/drawing/2014/main" id="{33E3058F-4174-4155-9AD0-A5F3959E5904}"/>
              </a:ext>
            </a:extLst>
          </p:cNvPr>
          <p:cNvSpPr txBox="1">
            <a:spLocks/>
          </p:cNvSpPr>
          <p:nvPr/>
        </p:nvSpPr>
        <p:spPr>
          <a:xfrm>
            <a:off x="345790" y="279071"/>
            <a:ext cx="5272415" cy="813459"/>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scene3d>
            <a:camera prst="orthographicFront"/>
            <a:lightRig rig="soft" dir="t"/>
          </a:scene3d>
          <a:sp3d>
            <a:bevelT/>
          </a:sp3d>
        </p:spPr>
        <p:style>
          <a:lnRef idx="2">
            <a:schemeClr val="accent1"/>
          </a:lnRef>
          <a:fillRef idx="1">
            <a:schemeClr val="lt1"/>
          </a:fillRef>
          <a:effectRef idx="0">
            <a:schemeClr val="accent1"/>
          </a:effectRef>
          <a:fontRef idx="minor">
            <a:schemeClr val="dk1"/>
          </a:fontRef>
        </p:style>
        <p:txBody>
          <a:bodyPr anchor="ctr">
            <a:sp3d prstMaterial="softEdge">
              <a:bevelT w="25400" h="25400"/>
            </a:sp3d>
          </a:bodyPr>
          <a:lstStyle/>
          <a:p>
            <a:pPr defTabSz="914400" eaLnBrk="1" fontAlgn="auto" hangingPunct="1">
              <a:spcAft>
                <a:spcPts val="0"/>
              </a:spcAft>
              <a:defRPr/>
            </a:pPr>
            <a:r>
              <a:rPr kumimoji="0" lang="en-US" altLang="zh-TW" sz="3200" b="1" dirty="0" smtClean="0">
                <a:solidFill>
                  <a:schemeClr val="tx2"/>
                </a:solidFill>
                <a:effectLst>
                  <a:outerShdw blurRad="31750" dist="25400" dir="5400000" algn="tl" rotWithShape="0">
                    <a:srgbClr val="000000">
                      <a:alpha val="25000"/>
                    </a:srgbClr>
                  </a:outerShdw>
                </a:effectLst>
                <a:latin typeface="+mj-lt"/>
                <a:ea typeface="+mj-ea"/>
                <a:cs typeface="+mj-cs"/>
              </a:rPr>
              <a:t>4-2.</a:t>
            </a:r>
            <a:r>
              <a:rPr kumimoji="0" lang="zh-TW" altLang="en-US" sz="3200" b="1" dirty="0">
                <a:solidFill>
                  <a:schemeClr val="tx2"/>
                </a:solidFill>
                <a:effectLst>
                  <a:outerShdw blurRad="31750" dist="25400" dir="5400000" algn="tl" rotWithShape="0">
                    <a:srgbClr val="000000">
                      <a:alpha val="25000"/>
                    </a:srgbClr>
                  </a:outerShdw>
                </a:effectLst>
                <a:latin typeface="+mj-lt"/>
                <a:ea typeface="+mj-ea"/>
                <a:cs typeface="+mj-cs"/>
              </a:rPr>
              <a:t>強化審查程序公平公正</a:t>
            </a:r>
          </a:p>
        </p:txBody>
      </p:sp>
      <p:sp>
        <p:nvSpPr>
          <p:cNvPr id="12" name="向右箭號 11">
            <a:extLst>
              <a:ext uri="{FF2B5EF4-FFF2-40B4-BE49-F238E27FC236}">
                <a16:creationId xmlns:a16="http://schemas.microsoft.com/office/drawing/2014/main" id="{F063C019-1414-4ED9-8824-D40CEF639A8A}"/>
              </a:ext>
            </a:extLst>
          </p:cNvPr>
          <p:cNvSpPr/>
          <p:nvPr/>
        </p:nvSpPr>
        <p:spPr>
          <a:xfrm>
            <a:off x="1060644" y="2302199"/>
            <a:ext cx="2497009" cy="1906588"/>
          </a:xfrm>
          <a:prstGeom prst="rightArrow">
            <a:avLst/>
          </a:prstGeom>
          <a:solidFill>
            <a:schemeClr val="accent4">
              <a:lumMod val="40000"/>
              <a:lumOff val="60000"/>
            </a:schemeClr>
          </a:solidFill>
        </p:spPr>
        <p:style>
          <a:lnRef idx="2">
            <a:schemeClr val="accent2"/>
          </a:lnRef>
          <a:fillRef idx="1">
            <a:schemeClr val="lt1"/>
          </a:fillRef>
          <a:effectRef idx="0">
            <a:schemeClr val="accent2"/>
          </a:effectRef>
          <a:fontRef idx="minor">
            <a:schemeClr val="dk1"/>
          </a:fontRef>
        </p:style>
        <p:txBody>
          <a:bodyPr anchor="ctr"/>
          <a:lstStyle/>
          <a:p>
            <a:pPr eaLnBrk="1" fontAlgn="auto" hangingPunct="1">
              <a:spcBef>
                <a:spcPts val="0"/>
              </a:spcBef>
              <a:spcAft>
                <a:spcPts val="0"/>
              </a:spcAft>
              <a:defRPr/>
            </a:pPr>
            <a:r>
              <a:rPr kumimoji="0" lang="zh-TW" altLang="en-US" sz="2400" b="1" dirty="0">
                <a:solidFill>
                  <a:schemeClr val="tx1"/>
                </a:solidFill>
                <a:latin typeface="華康隸書體W7" panose="03000709000000000000" pitchFamily="65" charset="-120"/>
                <a:ea typeface="華康隸書體W7" panose="03000709000000000000" pitchFamily="65" charset="-120"/>
              </a:rPr>
              <a:t>明定教評會審查程序</a:t>
            </a:r>
          </a:p>
        </p:txBody>
      </p:sp>
      <p:sp>
        <p:nvSpPr>
          <p:cNvPr id="13" name="圓角矩形 9">
            <a:extLst>
              <a:ext uri="{FF2B5EF4-FFF2-40B4-BE49-F238E27FC236}">
                <a16:creationId xmlns:a16="http://schemas.microsoft.com/office/drawing/2014/main" id="{CBB92861-5D7D-45DD-8634-81C576E90FD0}"/>
              </a:ext>
            </a:extLst>
          </p:cNvPr>
          <p:cNvSpPr/>
          <p:nvPr/>
        </p:nvSpPr>
        <p:spPr>
          <a:xfrm>
            <a:off x="4212545" y="2460155"/>
            <a:ext cx="1609725" cy="1590675"/>
          </a:xfrm>
          <a:prstGeom prst="roundRect">
            <a:avLst/>
          </a:prstGeom>
          <a:solidFill>
            <a:schemeClr val="bg2">
              <a:lumMod val="50000"/>
            </a:schemeClr>
          </a:solidFill>
        </p:spPr>
        <p:style>
          <a:lnRef idx="2">
            <a:schemeClr val="accent2"/>
          </a:lnRef>
          <a:fillRef idx="1">
            <a:schemeClr val="lt1"/>
          </a:fillRef>
          <a:effectRef idx="0">
            <a:schemeClr val="accent2"/>
          </a:effectRef>
          <a:fontRef idx="minor">
            <a:schemeClr val="dk1"/>
          </a:fontRef>
        </p:style>
        <p:txBody>
          <a:bodyPr anchor="ctr"/>
          <a:lstStyle/>
          <a:p>
            <a:pPr algn="ctr" eaLnBrk="1" fontAlgn="auto" hangingPunct="1">
              <a:spcBef>
                <a:spcPts val="0"/>
              </a:spcBef>
              <a:spcAft>
                <a:spcPts val="0"/>
              </a:spcAft>
              <a:defRPr/>
            </a:pPr>
            <a:r>
              <a:rPr kumimoji="0" lang="zh-TW" altLang="en-US" sz="3200" dirty="0"/>
              <a:t>外審</a:t>
            </a:r>
            <a:endParaRPr kumimoji="0" lang="en-US" altLang="zh-TW" sz="3200" dirty="0"/>
          </a:p>
          <a:p>
            <a:pPr algn="ctr" eaLnBrk="1" fontAlgn="auto" hangingPunct="1">
              <a:spcBef>
                <a:spcPts val="0"/>
              </a:spcBef>
              <a:spcAft>
                <a:spcPts val="0"/>
              </a:spcAft>
              <a:defRPr/>
            </a:pPr>
            <a:r>
              <a:rPr kumimoji="0" lang="en-US" altLang="zh-TW" sz="3200" dirty="0" smtClean="0"/>
              <a:t>1</a:t>
            </a:r>
            <a:r>
              <a:rPr kumimoji="0" lang="zh-TW" altLang="en-US" sz="3200" dirty="0" smtClean="0"/>
              <a:t>次</a:t>
            </a:r>
            <a:endParaRPr kumimoji="0" lang="zh-TW" altLang="en-US" sz="3200" dirty="0"/>
          </a:p>
        </p:txBody>
      </p:sp>
      <p:sp>
        <p:nvSpPr>
          <p:cNvPr id="14" name="圓角矩形 13">
            <a:extLst>
              <a:ext uri="{FF2B5EF4-FFF2-40B4-BE49-F238E27FC236}">
                <a16:creationId xmlns:a16="http://schemas.microsoft.com/office/drawing/2014/main" id="{0565F331-57E6-4CF3-8390-0E0F0516CA06}"/>
              </a:ext>
            </a:extLst>
          </p:cNvPr>
          <p:cNvSpPr/>
          <p:nvPr/>
        </p:nvSpPr>
        <p:spPr>
          <a:xfrm>
            <a:off x="6347459" y="979715"/>
            <a:ext cx="5345113" cy="4702628"/>
          </a:xfrm>
          <a:prstGeom prst="roundRect">
            <a:avLst/>
          </a:prstGeom>
          <a:solidFill>
            <a:schemeClr val="accent5">
              <a:lumMod val="40000"/>
              <a:lumOff val="60000"/>
            </a:schemeClr>
          </a:solidFill>
        </p:spPr>
        <p:style>
          <a:lnRef idx="2">
            <a:schemeClr val="accent3"/>
          </a:lnRef>
          <a:fillRef idx="1">
            <a:schemeClr val="lt1"/>
          </a:fillRef>
          <a:effectRef idx="0">
            <a:schemeClr val="accent3"/>
          </a:effectRef>
          <a:fontRef idx="minor">
            <a:schemeClr val="dk1"/>
          </a:fontRef>
        </p:style>
        <p:txBody>
          <a:bodyPr anchor="ctr"/>
          <a:lstStyle/>
          <a:p>
            <a:pPr marL="285750" indent="-285750" eaLnBrk="1" fontAlgn="auto" hangingPunct="1">
              <a:spcBef>
                <a:spcPts val="0"/>
              </a:spcBef>
              <a:spcAft>
                <a:spcPts val="0"/>
              </a:spcAft>
              <a:buFont typeface="Arial" panose="020B0604020202020204" pitchFamily="34" charset="0"/>
              <a:buChar char="•"/>
              <a:defRPr/>
            </a:pPr>
            <a:r>
              <a:rPr kumimoji="0" lang="zh-TW" altLang="en-US" sz="2400" b="1" dirty="0" smtClean="0">
                <a:latin typeface="微軟正黑體" panose="020B0604030504040204" pitchFamily="34" charset="-120"/>
                <a:ea typeface="微軟正黑體" panose="020B0604030504040204" pitchFamily="34" charset="-120"/>
              </a:rPr>
              <a:t>外審案</a:t>
            </a:r>
            <a:r>
              <a:rPr kumimoji="0" lang="zh-TW" altLang="en-US" sz="2400" b="1" dirty="0">
                <a:latin typeface="微軟正黑體" panose="020B0604030504040204" pitchFamily="34" charset="-120"/>
                <a:ea typeface="微軟正黑體" panose="020B0604030504040204" pitchFamily="34" charset="-120"/>
              </a:rPr>
              <a:t>件：為避免專業意見相左及審查公正性，原二級外審程序者</a:t>
            </a:r>
            <a:r>
              <a:rPr kumimoji="0" lang="zh-TW" altLang="en-US" sz="2400" b="1" dirty="0" smtClean="0">
                <a:latin typeface="微軟正黑體" panose="020B0604030504040204" pitchFamily="34" charset="-120"/>
                <a:ea typeface="微軟正黑體" panose="020B0604030504040204" pitchFamily="34" charset="-120"/>
              </a:rPr>
              <a:t>，</a:t>
            </a:r>
            <a:r>
              <a:rPr kumimoji="0" lang="zh-TW" altLang="en-US" sz="2400" b="1" dirty="0" smtClean="0">
                <a:solidFill>
                  <a:srgbClr val="FF0000"/>
                </a:solidFill>
                <a:latin typeface="微軟正黑體" panose="020B0604030504040204" pitchFamily="34" charset="-120"/>
                <a:ea typeface="微軟正黑體" panose="020B0604030504040204" pitchFamily="34" charset="-120"/>
              </a:rPr>
              <a:t>改</a:t>
            </a:r>
            <a:r>
              <a:rPr kumimoji="0" lang="zh-TW" altLang="en-US" sz="2400" b="1" dirty="0">
                <a:solidFill>
                  <a:srgbClr val="FF0000"/>
                </a:solidFill>
                <a:latin typeface="微軟正黑體" panose="020B0604030504040204" pitchFamily="34" charset="-120"/>
                <a:ea typeface="微軟正黑體" panose="020B0604030504040204" pitchFamily="34" charset="-120"/>
              </a:rPr>
              <a:t>為一級外</a:t>
            </a:r>
            <a:r>
              <a:rPr kumimoji="0" lang="zh-TW" altLang="en-US" sz="2400" b="1" dirty="0" smtClean="0">
                <a:solidFill>
                  <a:srgbClr val="FF0000"/>
                </a:solidFill>
                <a:latin typeface="微軟正黑體" panose="020B0604030504040204" pitchFamily="34" charset="-120"/>
                <a:ea typeface="微軟正黑體" panose="020B0604030504040204" pitchFamily="34" charset="-120"/>
              </a:rPr>
              <a:t>審，並由院教評會辦理外審</a:t>
            </a:r>
            <a:r>
              <a:rPr kumimoji="0" lang="zh-TW" altLang="en-US" sz="2400" b="1" dirty="0" smtClean="0">
                <a:latin typeface="微軟正黑體" panose="020B0604030504040204" pitchFamily="34" charset="-120"/>
                <a:ea typeface="微軟正黑體" panose="020B0604030504040204" pitchFamily="34" charset="-120"/>
              </a:rPr>
              <a:t>。</a:t>
            </a:r>
            <a:r>
              <a:rPr kumimoji="0" lang="zh-TW" altLang="en-US" sz="2400" b="1" dirty="0">
                <a:latin typeface="微軟正黑體" panose="020B0604030504040204" pitchFamily="34" charset="-120"/>
                <a:ea typeface="微軟正黑體" panose="020B0604030504040204" pitchFamily="34" charset="-120"/>
              </a:rPr>
              <a:t>外審</a:t>
            </a:r>
            <a:r>
              <a:rPr kumimoji="0" lang="zh-TW" altLang="en-US" sz="2400" b="1" dirty="0" smtClean="0">
                <a:latin typeface="微軟正黑體" panose="020B0604030504040204" pitchFamily="34" charset="-120"/>
                <a:ea typeface="微軟正黑體" panose="020B0604030504040204" pitchFamily="34" charset="-120"/>
              </a:rPr>
              <a:t>人數</a:t>
            </a:r>
            <a:r>
              <a:rPr kumimoji="0" lang="en-US" altLang="zh-TW" sz="2400" b="1" dirty="0" smtClean="0">
                <a:latin typeface="微軟正黑體" panose="020B0604030504040204" pitchFamily="34" charset="-120"/>
                <a:ea typeface="微軟正黑體" panose="020B0604030504040204" pitchFamily="34" charset="-120"/>
              </a:rPr>
              <a:t>6</a:t>
            </a:r>
            <a:r>
              <a:rPr kumimoji="0" lang="zh-TW" altLang="en-US" sz="2400" b="1" dirty="0" smtClean="0">
                <a:latin typeface="微軟正黑體" panose="020B0604030504040204" pitchFamily="34" charset="-120"/>
                <a:ea typeface="微軟正黑體" panose="020B0604030504040204" pitchFamily="34" charset="-120"/>
              </a:rPr>
              <a:t>人，</a:t>
            </a:r>
            <a:r>
              <a:rPr kumimoji="0" lang="en-US" altLang="zh-TW" sz="2400" b="1" dirty="0">
                <a:solidFill>
                  <a:srgbClr val="0070C0"/>
                </a:solidFill>
                <a:latin typeface="微軟正黑體" panose="020B0604030504040204" pitchFamily="34" charset="-120"/>
                <a:ea typeface="微軟正黑體" panose="020B0604030504040204" pitchFamily="34" charset="-120"/>
              </a:rPr>
              <a:t>2/3</a:t>
            </a:r>
            <a:r>
              <a:rPr kumimoji="0" lang="zh-TW" altLang="en-US" sz="2400" b="1" dirty="0">
                <a:solidFill>
                  <a:srgbClr val="0070C0"/>
                </a:solidFill>
                <a:latin typeface="微軟正黑體" panose="020B0604030504040204" pitchFamily="34" charset="-120"/>
                <a:ea typeface="微軟正黑體" panose="020B0604030504040204" pitchFamily="34" charset="-120"/>
              </a:rPr>
              <a:t>以上及格</a:t>
            </a:r>
            <a:r>
              <a:rPr kumimoji="0" lang="zh-TW" altLang="en-US" sz="2400" b="1" dirty="0">
                <a:latin typeface="微軟正黑體" panose="020B0604030504040204" pitchFamily="34" charset="-120"/>
                <a:ea typeface="微軟正黑體" panose="020B0604030504040204" pitchFamily="34" charset="-120"/>
              </a:rPr>
              <a:t>為合格。</a:t>
            </a:r>
            <a:endParaRPr kumimoji="0" lang="en-US" altLang="zh-TW" sz="2400" b="1" dirty="0">
              <a:latin typeface="微軟正黑體" panose="020B0604030504040204" pitchFamily="34" charset="-120"/>
              <a:ea typeface="微軟正黑體" panose="020B0604030504040204" pitchFamily="34" charset="-120"/>
            </a:endParaRPr>
          </a:p>
          <a:p>
            <a:pPr marL="342900" indent="-342900" eaLnBrk="1" fontAlgn="auto" hangingPunct="1">
              <a:spcBef>
                <a:spcPts val="0"/>
              </a:spcBef>
              <a:spcAft>
                <a:spcPts val="0"/>
              </a:spcAft>
              <a:buFont typeface="Wingdings" panose="05000000000000000000" pitchFamily="2" charset="2"/>
              <a:buChar char="l"/>
              <a:defRPr/>
            </a:pPr>
            <a:r>
              <a:rPr kumimoji="0" lang="zh-TW" altLang="en-US" sz="2400" b="1" dirty="0">
                <a:solidFill>
                  <a:srgbClr val="FF0000"/>
                </a:solidFill>
                <a:latin typeface="微軟正黑體" panose="020B0604030504040204" pitchFamily="34" charset="-120"/>
                <a:ea typeface="微軟正黑體" panose="020B0604030504040204" pitchFamily="34" charset="-120"/>
              </a:rPr>
              <a:t>外</a:t>
            </a:r>
            <a:r>
              <a:rPr kumimoji="0" lang="zh-TW" altLang="en-US" sz="2400" b="1" dirty="0" smtClean="0">
                <a:solidFill>
                  <a:srgbClr val="FF0000"/>
                </a:solidFill>
                <a:latin typeface="微軟正黑體" panose="020B0604030504040204" pitchFamily="34" charset="-120"/>
                <a:ea typeface="微軟正黑體" panose="020B0604030504040204" pitchFamily="34" charset="-120"/>
              </a:rPr>
              <a:t>審</a:t>
            </a:r>
            <a:r>
              <a:rPr kumimoji="0" lang="en-US" altLang="zh-TW" sz="2400" b="1" dirty="0" smtClean="0">
                <a:solidFill>
                  <a:srgbClr val="FF0000"/>
                </a:solidFill>
                <a:latin typeface="微軟正黑體" panose="020B0604030504040204" pitchFamily="34" charset="-120"/>
                <a:ea typeface="微軟正黑體" panose="020B0604030504040204" pitchFamily="34" charset="-120"/>
              </a:rPr>
              <a:t>6</a:t>
            </a:r>
            <a:r>
              <a:rPr kumimoji="0" lang="zh-TW" altLang="en-US" sz="2400" b="1" dirty="0" smtClean="0">
                <a:solidFill>
                  <a:srgbClr val="FF0000"/>
                </a:solidFill>
                <a:latin typeface="微軟正黑體" panose="020B0604030504040204" pitchFamily="34" charset="-120"/>
                <a:ea typeface="微軟正黑體" panose="020B0604030504040204" pitchFamily="34" charset="-120"/>
              </a:rPr>
              <a:t>人：</a:t>
            </a:r>
            <a:r>
              <a:rPr kumimoji="0" lang="en-US" altLang="zh-TW" sz="2400" b="1" dirty="0">
                <a:solidFill>
                  <a:srgbClr val="FF0000"/>
                </a:solidFill>
                <a:latin typeface="微軟正黑體" panose="020B0604030504040204" pitchFamily="34" charset="-120"/>
                <a:ea typeface="微軟正黑體" panose="020B0604030504040204" pitchFamily="34" charset="-120"/>
              </a:rPr>
              <a:t>4</a:t>
            </a:r>
            <a:r>
              <a:rPr kumimoji="0" lang="zh-TW" altLang="en-US" sz="2400" b="1" dirty="0">
                <a:solidFill>
                  <a:srgbClr val="FF0000"/>
                </a:solidFill>
                <a:latin typeface="微軟正黑體" panose="020B0604030504040204" pitchFamily="34" charset="-120"/>
                <a:ea typeface="微軟正黑體" panose="020B0604030504040204" pitchFamily="34" charset="-120"/>
              </a:rPr>
              <a:t>人</a:t>
            </a:r>
            <a:r>
              <a:rPr kumimoji="0" lang="en-US" altLang="zh-TW" sz="2400" b="1" dirty="0">
                <a:solidFill>
                  <a:srgbClr val="FF0000"/>
                </a:solidFill>
                <a:latin typeface="微軟正黑體" panose="020B0604030504040204" pitchFamily="34" charset="-120"/>
                <a:ea typeface="微軟正黑體" panose="020B0604030504040204" pitchFamily="34" charset="-120"/>
              </a:rPr>
              <a:t>(</a:t>
            </a:r>
            <a:r>
              <a:rPr kumimoji="0" lang="zh-TW" altLang="en-US" sz="2400" b="1" dirty="0">
                <a:solidFill>
                  <a:srgbClr val="FF0000"/>
                </a:solidFill>
                <a:latin typeface="微軟正黑體" panose="020B0604030504040204" pitchFamily="34" charset="-120"/>
                <a:ea typeface="微軟正黑體" panose="020B0604030504040204" pitchFamily="34" charset="-120"/>
              </a:rPr>
              <a:t>含</a:t>
            </a:r>
            <a:r>
              <a:rPr kumimoji="0" lang="en-US" altLang="zh-TW" sz="2400" b="1" dirty="0">
                <a:solidFill>
                  <a:srgbClr val="FF0000"/>
                </a:solidFill>
                <a:latin typeface="微軟正黑體" panose="020B0604030504040204" pitchFamily="34" charset="-120"/>
                <a:ea typeface="微軟正黑體" panose="020B0604030504040204" pitchFamily="34" charset="-120"/>
              </a:rPr>
              <a:t>)</a:t>
            </a:r>
            <a:r>
              <a:rPr kumimoji="0" lang="zh-TW" altLang="en-US" sz="2400" b="1" dirty="0">
                <a:solidFill>
                  <a:srgbClr val="FF0000"/>
                </a:solidFill>
                <a:latin typeface="微軟正黑體" panose="020B0604030504040204" pitchFamily="34" charset="-120"/>
                <a:ea typeface="微軟正黑體" panose="020B0604030504040204" pitchFamily="34" charset="-120"/>
              </a:rPr>
              <a:t>以上及格為合格</a:t>
            </a:r>
            <a:r>
              <a:rPr kumimoji="0" lang="zh-TW" altLang="en-US" sz="2400" b="1" dirty="0" smtClean="0">
                <a:solidFill>
                  <a:srgbClr val="FF0000"/>
                </a:solidFill>
                <a:latin typeface="微軟正黑體" panose="020B0604030504040204" pitchFamily="34" charset="-120"/>
                <a:ea typeface="微軟正黑體" panose="020B0604030504040204" pitchFamily="34" charset="-120"/>
              </a:rPr>
              <a:t>。</a:t>
            </a:r>
            <a:endParaRPr kumimoji="0" lang="en-US" altLang="zh-TW" sz="2400" b="1" dirty="0" smtClean="0">
              <a:solidFill>
                <a:srgbClr val="FF0000"/>
              </a:solidFill>
              <a:latin typeface="微軟正黑體" panose="020B0604030504040204" pitchFamily="34" charset="-120"/>
              <a:ea typeface="微軟正黑體" panose="020B0604030504040204" pitchFamily="34" charset="-120"/>
            </a:endParaRPr>
          </a:p>
          <a:p>
            <a:pPr marL="342900" indent="-342900" eaLnBrk="1" fontAlgn="auto" hangingPunct="1">
              <a:spcBef>
                <a:spcPts val="0"/>
              </a:spcBef>
              <a:spcAft>
                <a:spcPts val="0"/>
              </a:spcAft>
              <a:buFont typeface="Wingdings" panose="05000000000000000000" pitchFamily="2" charset="2"/>
              <a:buChar char="l"/>
              <a:defRPr/>
            </a:pPr>
            <a:r>
              <a:rPr kumimoji="0" lang="zh-TW" altLang="en-US" sz="2400" b="1" dirty="0">
                <a:solidFill>
                  <a:srgbClr val="0070C0"/>
                </a:solidFill>
                <a:latin typeface="微軟正黑體" panose="020B0604030504040204" pitchFamily="34" charset="-120"/>
                <a:ea typeface="微軟正黑體" panose="020B0604030504040204" pitchFamily="34" charset="-120"/>
              </a:rPr>
              <a:t>即外審人數</a:t>
            </a:r>
            <a:r>
              <a:rPr kumimoji="0" lang="en-US" altLang="zh-TW" sz="2400" b="1" dirty="0">
                <a:solidFill>
                  <a:srgbClr val="0070C0"/>
                </a:solidFill>
                <a:latin typeface="微軟正黑體" panose="020B0604030504040204" pitchFamily="34" charset="-120"/>
                <a:ea typeface="微軟正黑體" panose="020B0604030504040204" pitchFamily="34" charset="-120"/>
              </a:rPr>
              <a:t>6</a:t>
            </a:r>
            <a:r>
              <a:rPr kumimoji="0" lang="zh-TW" altLang="en-US" sz="2400" b="1" dirty="0">
                <a:solidFill>
                  <a:srgbClr val="0070C0"/>
                </a:solidFill>
                <a:latin typeface="微軟正黑體" panose="020B0604030504040204" pitchFamily="34" charset="-120"/>
                <a:ea typeface="微軟正黑體" panose="020B0604030504040204" pitchFamily="34" charset="-120"/>
              </a:rPr>
              <a:t>人至少須</a:t>
            </a:r>
            <a:r>
              <a:rPr kumimoji="0" lang="zh-TW" altLang="en-US" sz="2400" b="1" dirty="0" smtClean="0">
                <a:solidFill>
                  <a:srgbClr val="0070C0"/>
                </a:solidFill>
                <a:latin typeface="微軟正黑體" panose="020B0604030504040204" pitchFamily="34" charset="-120"/>
                <a:ea typeface="微軟正黑體" panose="020B0604030504040204" pitchFamily="34" charset="-120"/>
              </a:rPr>
              <a:t>有</a:t>
            </a:r>
            <a:r>
              <a:rPr kumimoji="0" lang="en-US" altLang="zh-TW" sz="2400" b="1" dirty="0" smtClean="0">
                <a:solidFill>
                  <a:srgbClr val="0070C0"/>
                </a:solidFill>
                <a:latin typeface="微軟正黑體" panose="020B0604030504040204" pitchFamily="34" charset="-120"/>
                <a:ea typeface="微軟正黑體" panose="020B0604030504040204" pitchFamily="34" charset="-120"/>
              </a:rPr>
              <a:t>4</a:t>
            </a:r>
            <a:r>
              <a:rPr kumimoji="0" lang="zh-TW" altLang="en-US" sz="2400" b="1" dirty="0" smtClean="0">
                <a:solidFill>
                  <a:srgbClr val="0070C0"/>
                </a:solidFill>
                <a:latin typeface="微軟正黑體" panose="020B0604030504040204" pitchFamily="34" charset="-120"/>
                <a:ea typeface="微軟正黑體" panose="020B0604030504040204" pitchFamily="34" charset="-120"/>
              </a:rPr>
              <a:t>位</a:t>
            </a:r>
            <a:r>
              <a:rPr kumimoji="0" lang="zh-TW" altLang="en-US" sz="2400" b="1" dirty="0">
                <a:solidFill>
                  <a:srgbClr val="0070C0"/>
                </a:solidFill>
                <a:latin typeface="微軟正黑體" panose="020B0604030504040204" pitchFamily="34" charset="-120"/>
                <a:ea typeface="微軟正黑體" panose="020B0604030504040204" pitchFamily="34" charset="-120"/>
              </a:rPr>
              <a:t>評定七十分</a:t>
            </a:r>
            <a:r>
              <a:rPr kumimoji="0" lang="zh-TW" altLang="en-US" sz="2400" b="1" dirty="0" smtClean="0">
                <a:solidFill>
                  <a:srgbClr val="0070C0"/>
                </a:solidFill>
                <a:latin typeface="微軟正黑體" panose="020B0604030504040204" pitchFamily="34" charset="-120"/>
                <a:ea typeface="微軟正黑體" panose="020B0604030504040204" pitchFamily="34" charset="-120"/>
              </a:rPr>
              <a:t>以上</a:t>
            </a:r>
            <a:r>
              <a:rPr kumimoji="0" lang="zh-TW" altLang="en-US" sz="2400" b="1" dirty="0" smtClean="0">
                <a:solidFill>
                  <a:srgbClr val="FF0000"/>
                </a:solidFill>
                <a:latin typeface="微軟正黑體" panose="020B0604030504040204" pitchFamily="34" charset="-120"/>
                <a:ea typeface="微軟正黑體" panose="020B0604030504040204" pitchFamily="34" charset="-120"/>
              </a:rPr>
              <a:t>，升等教授</a:t>
            </a:r>
            <a:r>
              <a:rPr kumimoji="0" lang="zh-TW" altLang="en-US" sz="2400" b="1" dirty="0">
                <a:solidFill>
                  <a:srgbClr val="FF0000"/>
                </a:solidFill>
                <a:latin typeface="微軟正黑體" panose="020B0604030504040204" pitchFamily="34" charset="-120"/>
                <a:ea typeface="微軟正黑體" panose="020B0604030504040204" pitchFamily="34" charset="-120"/>
              </a:rPr>
              <a:t>者，至少須</a:t>
            </a:r>
            <a:r>
              <a:rPr kumimoji="0" lang="zh-TW" altLang="en-US" sz="2400" b="1" dirty="0" smtClean="0">
                <a:solidFill>
                  <a:srgbClr val="FF0000"/>
                </a:solidFill>
                <a:latin typeface="微軟正黑體" panose="020B0604030504040204" pitchFamily="34" charset="-120"/>
                <a:ea typeface="微軟正黑體" panose="020B0604030504040204" pitchFamily="34" charset="-120"/>
              </a:rPr>
              <a:t>有</a:t>
            </a:r>
            <a:r>
              <a:rPr kumimoji="0" lang="en-US" altLang="zh-TW" sz="2400" b="1" dirty="0" smtClean="0">
                <a:solidFill>
                  <a:srgbClr val="FF0000"/>
                </a:solidFill>
                <a:latin typeface="微軟正黑體" panose="020B0604030504040204" pitchFamily="34" charset="-120"/>
                <a:ea typeface="微軟正黑體" panose="020B0604030504040204" pitchFamily="34" charset="-120"/>
              </a:rPr>
              <a:t>4</a:t>
            </a:r>
            <a:r>
              <a:rPr kumimoji="0" lang="zh-TW" altLang="en-US" sz="2400" b="1" dirty="0" smtClean="0">
                <a:solidFill>
                  <a:srgbClr val="FF0000"/>
                </a:solidFill>
                <a:latin typeface="微軟正黑體" panose="020B0604030504040204" pitchFamily="34" charset="-120"/>
                <a:ea typeface="微軟正黑體" panose="020B0604030504040204" pitchFamily="34" charset="-120"/>
              </a:rPr>
              <a:t>位</a:t>
            </a:r>
            <a:r>
              <a:rPr kumimoji="0" lang="zh-TW" altLang="en-US" sz="2400" b="1" dirty="0">
                <a:solidFill>
                  <a:srgbClr val="FF0000"/>
                </a:solidFill>
                <a:latin typeface="微軟正黑體" panose="020B0604030504040204" pitchFamily="34" charset="-120"/>
                <a:ea typeface="微軟正黑體" panose="020B0604030504040204" pitchFamily="34" charset="-120"/>
              </a:rPr>
              <a:t>審查人評定七十五分</a:t>
            </a:r>
            <a:r>
              <a:rPr kumimoji="0" lang="zh-TW" altLang="en-US" sz="2400" b="1" dirty="0" smtClean="0">
                <a:solidFill>
                  <a:srgbClr val="FF0000"/>
                </a:solidFill>
                <a:latin typeface="微軟正黑體" panose="020B0604030504040204" pitchFamily="34" charset="-120"/>
                <a:ea typeface="微軟正黑體" panose="020B0604030504040204" pitchFamily="34" charset="-120"/>
              </a:rPr>
              <a:t>以上。</a:t>
            </a:r>
            <a:endParaRPr kumimoji="0" lang="en-US" altLang="zh-TW" sz="2400" b="1" dirty="0">
              <a:latin typeface="微軟正黑體" panose="020B0604030504040204" pitchFamily="34" charset="-120"/>
              <a:ea typeface="微軟正黑體" panose="020B0604030504040204" pitchFamily="34" charset="-120"/>
            </a:endParaRPr>
          </a:p>
        </p:txBody>
      </p:sp>
      <p:sp>
        <p:nvSpPr>
          <p:cNvPr id="18441" name="Google Shape;9018;p61"/>
          <p:cNvSpPr>
            <a:spLocks noChangeAspect="1"/>
          </p:cNvSpPr>
          <p:nvPr/>
        </p:nvSpPr>
        <p:spPr bwMode="auto">
          <a:xfrm>
            <a:off x="931001" y="5008085"/>
            <a:ext cx="924121" cy="1140787"/>
          </a:xfrm>
          <a:custGeom>
            <a:avLst/>
            <a:gdLst>
              <a:gd name="T0" fmla="*/ 2147483646 w 11847"/>
              <a:gd name="T1" fmla="*/ 2147483646 h 11815"/>
              <a:gd name="T2" fmla="*/ 2147483646 w 11847"/>
              <a:gd name="T3" fmla="*/ 2147483646 h 11815"/>
              <a:gd name="T4" fmla="*/ 2147483646 w 11847"/>
              <a:gd name="T5" fmla="*/ 2147483646 h 11815"/>
              <a:gd name="T6" fmla="*/ 2147483646 w 11847"/>
              <a:gd name="T7" fmla="*/ 2147483646 h 11815"/>
              <a:gd name="T8" fmla="*/ 2147483646 w 11847"/>
              <a:gd name="T9" fmla="*/ 2147483646 h 11815"/>
              <a:gd name="T10" fmla="*/ 2147483646 w 11847"/>
              <a:gd name="T11" fmla="*/ 2147483646 h 11815"/>
              <a:gd name="T12" fmla="*/ 2147483646 w 11847"/>
              <a:gd name="T13" fmla="*/ 2147483646 h 11815"/>
              <a:gd name="T14" fmla="*/ 2147483646 w 11847"/>
              <a:gd name="T15" fmla="*/ 2147483646 h 11815"/>
              <a:gd name="T16" fmla="*/ 2147483646 w 11847"/>
              <a:gd name="T17" fmla="*/ 2147483646 h 11815"/>
              <a:gd name="T18" fmla="*/ 2147483646 w 11847"/>
              <a:gd name="T19" fmla="*/ 2147483646 h 11815"/>
              <a:gd name="T20" fmla="*/ 2147483646 w 11847"/>
              <a:gd name="T21" fmla="*/ 2147483646 h 11815"/>
              <a:gd name="T22" fmla="*/ 2147483646 w 11847"/>
              <a:gd name="T23" fmla="*/ 2147483646 h 11815"/>
              <a:gd name="T24" fmla="*/ 2147483646 w 11847"/>
              <a:gd name="T25" fmla="*/ 2147483646 h 11815"/>
              <a:gd name="T26" fmla="*/ 2147483646 w 11847"/>
              <a:gd name="T27" fmla="*/ 2147483646 h 11815"/>
              <a:gd name="T28" fmla="*/ 2147483646 w 11847"/>
              <a:gd name="T29" fmla="*/ 2147483646 h 11815"/>
              <a:gd name="T30" fmla="*/ 2147483646 w 11847"/>
              <a:gd name="T31" fmla="*/ 2147483646 h 11815"/>
              <a:gd name="T32" fmla="*/ 2147483646 w 11847"/>
              <a:gd name="T33" fmla="*/ 2147483646 h 11815"/>
              <a:gd name="T34" fmla="*/ 2147483646 w 11847"/>
              <a:gd name="T35" fmla="*/ 2147483646 h 11815"/>
              <a:gd name="T36" fmla="*/ 2147483646 w 11847"/>
              <a:gd name="T37" fmla="*/ 2147483646 h 11815"/>
              <a:gd name="T38" fmla="*/ 2147483646 w 11847"/>
              <a:gd name="T39" fmla="*/ 2147483646 h 11815"/>
              <a:gd name="T40" fmla="*/ 2147483646 w 11847"/>
              <a:gd name="T41" fmla="*/ 2147483646 h 11815"/>
              <a:gd name="T42" fmla="*/ 2147483646 w 11847"/>
              <a:gd name="T43" fmla="*/ 2147483646 h 11815"/>
              <a:gd name="T44" fmla="*/ 2147483646 w 11847"/>
              <a:gd name="T45" fmla="*/ 2147483646 h 11815"/>
              <a:gd name="T46" fmla="*/ 2147483646 w 11847"/>
              <a:gd name="T47" fmla="*/ 2147483646 h 11815"/>
              <a:gd name="T48" fmla="*/ 2147483646 w 11847"/>
              <a:gd name="T49" fmla="*/ 2147483646 h 11815"/>
              <a:gd name="T50" fmla="*/ 2147483646 w 11847"/>
              <a:gd name="T51" fmla="*/ 2147483646 h 11815"/>
              <a:gd name="T52" fmla="*/ 2147483646 w 11847"/>
              <a:gd name="T53" fmla="*/ 2147483646 h 11815"/>
              <a:gd name="T54" fmla="*/ 2147483646 w 11847"/>
              <a:gd name="T55" fmla="*/ 2147483646 h 11815"/>
              <a:gd name="T56" fmla="*/ 22809666 w 11847"/>
              <a:gd name="T57" fmla="*/ 2147483646 h 11815"/>
              <a:gd name="T58" fmla="*/ 2147483646 w 11847"/>
              <a:gd name="T59" fmla="*/ 2147483646 h 11815"/>
              <a:gd name="T60" fmla="*/ 2147483646 w 11847"/>
              <a:gd name="T61" fmla="*/ 2147483646 h 11815"/>
              <a:gd name="T62" fmla="*/ 2147483646 w 11847"/>
              <a:gd name="T63" fmla="*/ 2147483646 h 11815"/>
              <a:gd name="T64" fmla="*/ 2147483646 w 11847"/>
              <a:gd name="T65" fmla="*/ 2147483646 h 11815"/>
              <a:gd name="T66" fmla="*/ 2147483646 w 11847"/>
              <a:gd name="T67" fmla="*/ 2147483646 h 11815"/>
              <a:gd name="T68" fmla="*/ 2147483646 w 11847"/>
              <a:gd name="T69" fmla="*/ 2147483646 h 11815"/>
              <a:gd name="T70" fmla="*/ 2147483646 w 11847"/>
              <a:gd name="T71" fmla="*/ 0 h 1181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847"/>
              <a:gd name="T109" fmla="*/ 0 h 11815"/>
              <a:gd name="T110" fmla="*/ 11847 w 11847"/>
              <a:gd name="T111" fmla="*/ 11815 h 1181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847" h="11815" extrusionOk="0">
                <a:moveTo>
                  <a:pt x="5892" y="693"/>
                </a:moveTo>
                <a:cubicBezTo>
                  <a:pt x="6491" y="693"/>
                  <a:pt x="6932" y="1134"/>
                  <a:pt x="6932" y="1701"/>
                </a:cubicBezTo>
                <a:cubicBezTo>
                  <a:pt x="6932" y="2269"/>
                  <a:pt x="6459" y="2710"/>
                  <a:pt x="5892" y="2710"/>
                </a:cubicBezTo>
                <a:cubicBezTo>
                  <a:pt x="5325" y="2710"/>
                  <a:pt x="4884" y="2269"/>
                  <a:pt x="4884" y="1701"/>
                </a:cubicBezTo>
                <a:cubicBezTo>
                  <a:pt x="4884" y="1134"/>
                  <a:pt x="5325" y="693"/>
                  <a:pt x="5892" y="693"/>
                </a:cubicBezTo>
                <a:close/>
                <a:moveTo>
                  <a:pt x="5892" y="3466"/>
                </a:moveTo>
                <a:cubicBezTo>
                  <a:pt x="6176" y="3466"/>
                  <a:pt x="6428" y="3497"/>
                  <a:pt x="6680" y="3592"/>
                </a:cubicBezTo>
                <a:lnTo>
                  <a:pt x="5892" y="4631"/>
                </a:lnTo>
                <a:lnTo>
                  <a:pt x="5104" y="3592"/>
                </a:lnTo>
                <a:cubicBezTo>
                  <a:pt x="5357" y="3529"/>
                  <a:pt x="5609" y="3466"/>
                  <a:pt x="5892" y="3466"/>
                </a:cubicBezTo>
                <a:close/>
                <a:moveTo>
                  <a:pt x="4222" y="2048"/>
                </a:moveTo>
                <a:cubicBezTo>
                  <a:pt x="4285" y="2426"/>
                  <a:pt x="4474" y="2710"/>
                  <a:pt x="4726" y="2962"/>
                </a:cubicBezTo>
                <a:cubicBezTo>
                  <a:pt x="4632" y="2993"/>
                  <a:pt x="4537" y="3056"/>
                  <a:pt x="4443" y="3088"/>
                </a:cubicBezTo>
                <a:cubicBezTo>
                  <a:pt x="4443" y="3088"/>
                  <a:pt x="4411" y="3088"/>
                  <a:pt x="4411" y="3119"/>
                </a:cubicBezTo>
                <a:cubicBezTo>
                  <a:pt x="3403" y="3623"/>
                  <a:pt x="2773" y="4694"/>
                  <a:pt x="2773" y="5829"/>
                </a:cubicBezTo>
                <a:lnTo>
                  <a:pt x="2773" y="6207"/>
                </a:lnTo>
                <a:lnTo>
                  <a:pt x="2143" y="6207"/>
                </a:lnTo>
                <a:lnTo>
                  <a:pt x="2647" y="2300"/>
                </a:lnTo>
                <a:cubicBezTo>
                  <a:pt x="2679" y="2174"/>
                  <a:pt x="2836" y="2048"/>
                  <a:pt x="2962" y="2048"/>
                </a:cubicBezTo>
                <a:lnTo>
                  <a:pt x="4222" y="2048"/>
                </a:lnTo>
                <a:close/>
                <a:moveTo>
                  <a:pt x="4474" y="3907"/>
                </a:moveTo>
                <a:lnTo>
                  <a:pt x="5546" y="5325"/>
                </a:lnTo>
                <a:lnTo>
                  <a:pt x="5546" y="6238"/>
                </a:lnTo>
                <a:lnTo>
                  <a:pt x="3466" y="6238"/>
                </a:lnTo>
                <a:lnTo>
                  <a:pt x="3466" y="5892"/>
                </a:lnTo>
                <a:cubicBezTo>
                  <a:pt x="3466" y="5041"/>
                  <a:pt x="3844" y="4348"/>
                  <a:pt x="4474" y="3907"/>
                </a:cubicBezTo>
                <a:close/>
                <a:moveTo>
                  <a:pt x="7278" y="3907"/>
                </a:moveTo>
                <a:cubicBezTo>
                  <a:pt x="7908" y="4348"/>
                  <a:pt x="8318" y="5104"/>
                  <a:pt x="8318" y="5892"/>
                </a:cubicBezTo>
                <a:lnTo>
                  <a:pt x="8318" y="6238"/>
                </a:lnTo>
                <a:lnTo>
                  <a:pt x="6207" y="6238"/>
                </a:lnTo>
                <a:lnTo>
                  <a:pt x="6207" y="5325"/>
                </a:lnTo>
                <a:lnTo>
                  <a:pt x="7278" y="3907"/>
                </a:lnTo>
                <a:close/>
                <a:moveTo>
                  <a:pt x="8854" y="2048"/>
                </a:moveTo>
                <a:cubicBezTo>
                  <a:pt x="9011" y="2048"/>
                  <a:pt x="9137" y="2143"/>
                  <a:pt x="9169" y="2300"/>
                </a:cubicBezTo>
                <a:lnTo>
                  <a:pt x="9673" y="6238"/>
                </a:lnTo>
                <a:lnTo>
                  <a:pt x="9043" y="6238"/>
                </a:lnTo>
                <a:lnTo>
                  <a:pt x="9043" y="5860"/>
                </a:lnTo>
                <a:cubicBezTo>
                  <a:pt x="9043" y="4694"/>
                  <a:pt x="8381" y="3655"/>
                  <a:pt x="7436" y="3151"/>
                </a:cubicBezTo>
                <a:cubicBezTo>
                  <a:pt x="7436" y="3151"/>
                  <a:pt x="7404" y="3151"/>
                  <a:pt x="7404" y="3119"/>
                </a:cubicBezTo>
                <a:cubicBezTo>
                  <a:pt x="7310" y="3088"/>
                  <a:pt x="7184" y="3056"/>
                  <a:pt x="7121" y="2993"/>
                </a:cubicBezTo>
                <a:cubicBezTo>
                  <a:pt x="7310" y="2773"/>
                  <a:pt x="7530" y="2458"/>
                  <a:pt x="7593" y="2048"/>
                </a:cubicBezTo>
                <a:lnTo>
                  <a:pt x="8854" y="2048"/>
                </a:lnTo>
                <a:close/>
                <a:moveTo>
                  <a:pt x="10744" y="6900"/>
                </a:moveTo>
                <a:cubicBezTo>
                  <a:pt x="10933" y="6900"/>
                  <a:pt x="11090" y="7057"/>
                  <a:pt x="11090" y="7246"/>
                </a:cubicBezTo>
                <a:cubicBezTo>
                  <a:pt x="11090" y="7435"/>
                  <a:pt x="10933" y="7624"/>
                  <a:pt x="10744" y="7624"/>
                </a:cubicBezTo>
                <a:lnTo>
                  <a:pt x="1009" y="7624"/>
                </a:lnTo>
                <a:cubicBezTo>
                  <a:pt x="820" y="7624"/>
                  <a:pt x="662" y="7435"/>
                  <a:pt x="662" y="7246"/>
                </a:cubicBezTo>
                <a:cubicBezTo>
                  <a:pt x="662" y="7057"/>
                  <a:pt x="820" y="6900"/>
                  <a:pt x="1009" y="6900"/>
                </a:cubicBezTo>
                <a:lnTo>
                  <a:pt x="10744" y="6900"/>
                </a:lnTo>
                <a:close/>
                <a:moveTo>
                  <a:pt x="10397" y="8317"/>
                </a:moveTo>
                <a:lnTo>
                  <a:pt x="10397" y="11121"/>
                </a:lnTo>
                <a:lnTo>
                  <a:pt x="1387" y="11121"/>
                </a:lnTo>
                <a:lnTo>
                  <a:pt x="1387" y="8317"/>
                </a:lnTo>
                <a:lnTo>
                  <a:pt x="10397" y="8317"/>
                </a:lnTo>
                <a:close/>
                <a:moveTo>
                  <a:pt x="5892" y="0"/>
                </a:moveTo>
                <a:cubicBezTo>
                  <a:pt x="5073" y="0"/>
                  <a:pt x="4380" y="599"/>
                  <a:pt x="4222" y="1386"/>
                </a:cubicBezTo>
                <a:lnTo>
                  <a:pt x="2962" y="1386"/>
                </a:lnTo>
                <a:cubicBezTo>
                  <a:pt x="2458" y="1386"/>
                  <a:pt x="2080" y="1701"/>
                  <a:pt x="1954" y="2143"/>
                </a:cubicBezTo>
                <a:lnTo>
                  <a:pt x="1954" y="2174"/>
                </a:lnTo>
                <a:lnTo>
                  <a:pt x="1450" y="6238"/>
                </a:lnTo>
                <a:lnTo>
                  <a:pt x="1072" y="6238"/>
                </a:lnTo>
                <a:cubicBezTo>
                  <a:pt x="473" y="6238"/>
                  <a:pt x="1" y="6711"/>
                  <a:pt x="1" y="7246"/>
                </a:cubicBezTo>
                <a:cubicBezTo>
                  <a:pt x="1" y="7719"/>
                  <a:pt x="316" y="8065"/>
                  <a:pt x="694" y="8254"/>
                </a:cubicBezTo>
                <a:lnTo>
                  <a:pt x="694" y="11468"/>
                </a:lnTo>
                <a:cubicBezTo>
                  <a:pt x="694" y="11657"/>
                  <a:pt x="851" y="11815"/>
                  <a:pt x="1040" y="11815"/>
                </a:cubicBezTo>
                <a:lnTo>
                  <a:pt x="10775" y="11815"/>
                </a:lnTo>
                <a:cubicBezTo>
                  <a:pt x="10996" y="11815"/>
                  <a:pt x="11153" y="11657"/>
                  <a:pt x="11153" y="11468"/>
                </a:cubicBezTo>
                <a:lnTo>
                  <a:pt x="11153" y="8254"/>
                </a:lnTo>
                <a:cubicBezTo>
                  <a:pt x="11531" y="8065"/>
                  <a:pt x="11847" y="7719"/>
                  <a:pt x="11847" y="7246"/>
                </a:cubicBezTo>
                <a:cubicBezTo>
                  <a:pt x="11815" y="6711"/>
                  <a:pt x="11342" y="6238"/>
                  <a:pt x="10744" y="6238"/>
                </a:cubicBezTo>
                <a:lnTo>
                  <a:pt x="10366" y="6238"/>
                </a:lnTo>
                <a:lnTo>
                  <a:pt x="9830" y="2174"/>
                </a:lnTo>
                <a:lnTo>
                  <a:pt x="9830" y="2143"/>
                </a:lnTo>
                <a:cubicBezTo>
                  <a:pt x="9736" y="1701"/>
                  <a:pt x="9295" y="1386"/>
                  <a:pt x="8854" y="1386"/>
                </a:cubicBezTo>
                <a:lnTo>
                  <a:pt x="7593" y="1386"/>
                </a:lnTo>
                <a:cubicBezTo>
                  <a:pt x="7436" y="599"/>
                  <a:pt x="6711" y="0"/>
                  <a:pt x="5892" y="0"/>
                </a:cubicBezTo>
                <a:close/>
              </a:path>
            </a:pathLst>
          </a:custGeom>
          <a:solidFill>
            <a:srgbClr val="00B050"/>
          </a:solidFill>
          <a:ln>
            <a:noFill/>
          </a:ln>
          <a:extLst/>
        </p:spPr>
        <p:txBody>
          <a:bodyPr lIns="60950" tIns="60950" rIns="60950" bIns="60950" anchor="ctr"/>
          <a:lstStyle/>
          <a:p>
            <a:endParaRPr lang="zh-TW" altLang="en-US"/>
          </a:p>
        </p:txBody>
      </p:sp>
      <p:sp>
        <p:nvSpPr>
          <p:cNvPr id="18442" name="Google Shape;9018;p61"/>
          <p:cNvSpPr>
            <a:spLocks noChangeAspect="1"/>
          </p:cNvSpPr>
          <p:nvPr/>
        </p:nvSpPr>
        <p:spPr bwMode="auto">
          <a:xfrm>
            <a:off x="1923315" y="5037524"/>
            <a:ext cx="819150" cy="1111348"/>
          </a:xfrm>
          <a:custGeom>
            <a:avLst/>
            <a:gdLst>
              <a:gd name="T0" fmla="*/ 2147483646 w 11847"/>
              <a:gd name="T1" fmla="*/ 2147483646 h 11815"/>
              <a:gd name="T2" fmla="*/ 2147483646 w 11847"/>
              <a:gd name="T3" fmla="*/ 2147483646 h 11815"/>
              <a:gd name="T4" fmla="*/ 2147483646 w 11847"/>
              <a:gd name="T5" fmla="*/ 2147483646 h 11815"/>
              <a:gd name="T6" fmla="*/ 2147483646 w 11847"/>
              <a:gd name="T7" fmla="*/ 2147483646 h 11815"/>
              <a:gd name="T8" fmla="*/ 2147483646 w 11847"/>
              <a:gd name="T9" fmla="*/ 2147483646 h 11815"/>
              <a:gd name="T10" fmla="*/ 2147483646 w 11847"/>
              <a:gd name="T11" fmla="*/ 2147483646 h 11815"/>
              <a:gd name="T12" fmla="*/ 2147483646 w 11847"/>
              <a:gd name="T13" fmla="*/ 2147483646 h 11815"/>
              <a:gd name="T14" fmla="*/ 2147483646 w 11847"/>
              <a:gd name="T15" fmla="*/ 2147483646 h 11815"/>
              <a:gd name="T16" fmla="*/ 2147483646 w 11847"/>
              <a:gd name="T17" fmla="*/ 2147483646 h 11815"/>
              <a:gd name="T18" fmla="*/ 2147483646 w 11847"/>
              <a:gd name="T19" fmla="*/ 2147483646 h 11815"/>
              <a:gd name="T20" fmla="*/ 2147483646 w 11847"/>
              <a:gd name="T21" fmla="*/ 2147483646 h 11815"/>
              <a:gd name="T22" fmla="*/ 2147483646 w 11847"/>
              <a:gd name="T23" fmla="*/ 2147483646 h 11815"/>
              <a:gd name="T24" fmla="*/ 2147483646 w 11847"/>
              <a:gd name="T25" fmla="*/ 2147483646 h 11815"/>
              <a:gd name="T26" fmla="*/ 2147483646 w 11847"/>
              <a:gd name="T27" fmla="*/ 2147483646 h 11815"/>
              <a:gd name="T28" fmla="*/ 2147483646 w 11847"/>
              <a:gd name="T29" fmla="*/ 2147483646 h 11815"/>
              <a:gd name="T30" fmla="*/ 2147483646 w 11847"/>
              <a:gd name="T31" fmla="*/ 2147483646 h 11815"/>
              <a:gd name="T32" fmla="*/ 2147483646 w 11847"/>
              <a:gd name="T33" fmla="*/ 2147483646 h 11815"/>
              <a:gd name="T34" fmla="*/ 2147483646 w 11847"/>
              <a:gd name="T35" fmla="*/ 2147483646 h 11815"/>
              <a:gd name="T36" fmla="*/ 2147483646 w 11847"/>
              <a:gd name="T37" fmla="*/ 2147483646 h 11815"/>
              <a:gd name="T38" fmla="*/ 2147483646 w 11847"/>
              <a:gd name="T39" fmla="*/ 2147483646 h 11815"/>
              <a:gd name="T40" fmla="*/ 2147483646 w 11847"/>
              <a:gd name="T41" fmla="*/ 2147483646 h 11815"/>
              <a:gd name="T42" fmla="*/ 2147483646 w 11847"/>
              <a:gd name="T43" fmla="*/ 2147483646 h 11815"/>
              <a:gd name="T44" fmla="*/ 2147483646 w 11847"/>
              <a:gd name="T45" fmla="*/ 2147483646 h 11815"/>
              <a:gd name="T46" fmla="*/ 2147483646 w 11847"/>
              <a:gd name="T47" fmla="*/ 2147483646 h 11815"/>
              <a:gd name="T48" fmla="*/ 2147483646 w 11847"/>
              <a:gd name="T49" fmla="*/ 2147483646 h 11815"/>
              <a:gd name="T50" fmla="*/ 2147483646 w 11847"/>
              <a:gd name="T51" fmla="*/ 2147483646 h 11815"/>
              <a:gd name="T52" fmla="*/ 2147483646 w 11847"/>
              <a:gd name="T53" fmla="*/ 2147483646 h 11815"/>
              <a:gd name="T54" fmla="*/ 2147483646 w 11847"/>
              <a:gd name="T55" fmla="*/ 2147483646 h 11815"/>
              <a:gd name="T56" fmla="*/ 22809666 w 11847"/>
              <a:gd name="T57" fmla="*/ 2147483646 h 11815"/>
              <a:gd name="T58" fmla="*/ 2147483646 w 11847"/>
              <a:gd name="T59" fmla="*/ 2147483646 h 11815"/>
              <a:gd name="T60" fmla="*/ 2147483646 w 11847"/>
              <a:gd name="T61" fmla="*/ 2147483646 h 11815"/>
              <a:gd name="T62" fmla="*/ 2147483646 w 11847"/>
              <a:gd name="T63" fmla="*/ 2147483646 h 11815"/>
              <a:gd name="T64" fmla="*/ 2147483646 w 11847"/>
              <a:gd name="T65" fmla="*/ 2147483646 h 11815"/>
              <a:gd name="T66" fmla="*/ 2147483646 w 11847"/>
              <a:gd name="T67" fmla="*/ 2147483646 h 11815"/>
              <a:gd name="T68" fmla="*/ 2147483646 w 11847"/>
              <a:gd name="T69" fmla="*/ 2147483646 h 11815"/>
              <a:gd name="T70" fmla="*/ 2147483646 w 11847"/>
              <a:gd name="T71" fmla="*/ 0 h 1181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847"/>
              <a:gd name="T109" fmla="*/ 0 h 11815"/>
              <a:gd name="T110" fmla="*/ 11847 w 11847"/>
              <a:gd name="T111" fmla="*/ 11815 h 1181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847" h="11815" extrusionOk="0">
                <a:moveTo>
                  <a:pt x="5892" y="693"/>
                </a:moveTo>
                <a:cubicBezTo>
                  <a:pt x="6491" y="693"/>
                  <a:pt x="6932" y="1134"/>
                  <a:pt x="6932" y="1701"/>
                </a:cubicBezTo>
                <a:cubicBezTo>
                  <a:pt x="6932" y="2269"/>
                  <a:pt x="6459" y="2710"/>
                  <a:pt x="5892" y="2710"/>
                </a:cubicBezTo>
                <a:cubicBezTo>
                  <a:pt x="5325" y="2710"/>
                  <a:pt x="4884" y="2269"/>
                  <a:pt x="4884" y="1701"/>
                </a:cubicBezTo>
                <a:cubicBezTo>
                  <a:pt x="4884" y="1134"/>
                  <a:pt x="5325" y="693"/>
                  <a:pt x="5892" y="693"/>
                </a:cubicBezTo>
                <a:close/>
                <a:moveTo>
                  <a:pt x="5892" y="3466"/>
                </a:moveTo>
                <a:cubicBezTo>
                  <a:pt x="6176" y="3466"/>
                  <a:pt x="6428" y="3497"/>
                  <a:pt x="6680" y="3592"/>
                </a:cubicBezTo>
                <a:lnTo>
                  <a:pt x="5892" y="4631"/>
                </a:lnTo>
                <a:lnTo>
                  <a:pt x="5104" y="3592"/>
                </a:lnTo>
                <a:cubicBezTo>
                  <a:pt x="5357" y="3529"/>
                  <a:pt x="5609" y="3466"/>
                  <a:pt x="5892" y="3466"/>
                </a:cubicBezTo>
                <a:close/>
                <a:moveTo>
                  <a:pt x="4222" y="2048"/>
                </a:moveTo>
                <a:cubicBezTo>
                  <a:pt x="4285" y="2426"/>
                  <a:pt x="4474" y="2710"/>
                  <a:pt x="4726" y="2962"/>
                </a:cubicBezTo>
                <a:cubicBezTo>
                  <a:pt x="4632" y="2993"/>
                  <a:pt x="4537" y="3056"/>
                  <a:pt x="4443" y="3088"/>
                </a:cubicBezTo>
                <a:cubicBezTo>
                  <a:pt x="4443" y="3088"/>
                  <a:pt x="4411" y="3088"/>
                  <a:pt x="4411" y="3119"/>
                </a:cubicBezTo>
                <a:cubicBezTo>
                  <a:pt x="3403" y="3623"/>
                  <a:pt x="2773" y="4694"/>
                  <a:pt x="2773" y="5829"/>
                </a:cubicBezTo>
                <a:lnTo>
                  <a:pt x="2773" y="6207"/>
                </a:lnTo>
                <a:lnTo>
                  <a:pt x="2143" y="6207"/>
                </a:lnTo>
                <a:lnTo>
                  <a:pt x="2647" y="2300"/>
                </a:lnTo>
                <a:cubicBezTo>
                  <a:pt x="2679" y="2174"/>
                  <a:pt x="2836" y="2048"/>
                  <a:pt x="2962" y="2048"/>
                </a:cubicBezTo>
                <a:lnTo>
                  <a:pt x="4222" y="2048"/>
                </a:lnTo>
                <a:close/>
                <a:moveTo>
                  <a:pt x="4474" y="3907"/>
                </a:moveTo>
                <a:lnTo>
                  <a:pt x="5546" y="5325"/>
                </a:lnTo>
                <a:lnTo>
                  <a:pt x="5546" y="6238"/>
                </a:lnTo>
                <a:lnTo>
                  <a:pt x="3466" y="6238"/>
                </a:lnTo>
                <a:lnTo>
                  <a:pt x="3466" y="5892"/>
                </a:lnTo>
                <a:cubicBezTo>
                  <a:pt x="3466" y="5041"/>
                  <a:pt x="3844" y="4348"/>
                  <a:pt x="4474" y="3907"/>
                </a:cubicBezTo>
                <a:close/>
                <a:moveTo>
                  <a:pt x="7278" y="3907"/>
                </a:moveTo>
                <a:cubicBezTo>
                  <a:pt x="7908" y="4348"/>
                  <a:pt x="8318" y="5104"/>
                  <a:pt x="8318" y="5892"/>
                </a:cubicBezTo>
                <a:lnTo>
                  <a:pt x="8318" y="6238"/>
                </a:lnTo>
                <a:lnTo>
                  <a:pt x="6207" y="6238"/>
                </a:lnTo>
                <a:lnTo>
                  <a:pt x="6207" y="5325"/>
                </a:lnTo>
                <a:lnTo>
                  <a:pt x="7278" y="3907"/>
                </a:lnTo>
                <a:close/>
                <a:moveTo>
                  <a:pt x="8854" y="2048"/>
                </a:moveTo>
                <a:cubicBezTo>
                  <a:pt x="9011" y="2048"/>
                  <a:pt x="9137" y="2143"/>
                  <a:pt x="9169" y="2300"/>
                </a:cubicBezTo>
                <a:lnTo>
                  <a:pt x="9673" y="6238"/>
                </a:lnTo>
                <a:lnTo>
                  <a:pt x="9043" y="6238"/>
                </a:lnTo>
                <a:lnTo>
                  <a:pt x="9043" y="5860"/>
                </a:lnTo>
                <a:cubicBezTo>
                  <a:pt x="9043" y="4694"/>
                  <a:pt x="8381" y="3655"/>
                  <a:pt x="7436" y="3151"/>
                </a:cubicBezTo>
                <a:cubicBezTo>
                  <a:pt x="7436" y="3151"/>
                  <a:pt x="7404" y="3151"/>
                  <a:pt x="7404" y="3119"/>
                </a:cubicBezTo>
                <a:cubicBezTo>
                  <a:pt x="7310" y="3088"/>
                  <a:pt x="7184" y="3056"/>
                  <a:pt x="7121" y="2993"/>
                </a:cubicBezTo>
                <a:cubicBezTo>
                  <a:pt x="7310" y="2773"/>
                  <a:pt x="7530" y="2458"/>
                  <a:pt x="7593" y="2048"/>
                </a:cubicBezTo>
                <a:lnTo>
                  <a:pt x="8854" y="2048"/>
                </a:lnTo>
                <a:close/>
                <a:moveTo>
                  <a:pt x="10744" y="6900"/>
                </a:moveTo>
                <a:cubicBezTo>
                  <a:pt x="10933" y="6900"/>
                  <a:pt x="11090" y="7057"/>
                  <a:pt x="11090" y="7246"/>
                </a:cubicBezTo>
                <a:cubicBezTo>
                  <a:pt x="11090" y="7435"/>
                  <a:pt x="10933" y="7624"/>
                  <a:pt x="10744" y="7624"/>
                </a:cubicBezTo>
                <a:lnTo>
                  <a:pt x="1009" y="7624"/>
                </a:lnTo>
                <a:cubicBezTo>
                  <a:pt x="820" y="7624"/>
                  <a:pt x="662" y="7435"/>
                  <a:pt x="662" y="7246"/>
                </a:cubicBezTo>
                <a:cubicBezTo>
                  <a:pt x="662" y="7057"/>
                  <a:pt x="820" y="6900"/>
                  <a:pt x="1009" y="6900"/>
                </a:cubicBezTo>
                <a:lnTo>
                  <a:pt x="10744" y="6900"/>
                </a:lnTo>
                <a:close/>
                <a:moveTo>
                  <a:pt x="10397" y="8317"/>
                </a:moveTo>
                <a:lnTo>
                  <a:pt x="10397" y="11121"/>
                </a:lnTo>
                <a:lnTo>
                  <a:pt x="1387" y="11121"/>
                </a:lnTo>
                <a:lnTo>
                  <a:pt x="1387" y="8317"/>
                </a:lnTo>
                <a:lnTo>
                  <a:pt x="10397" y="8317"/>
                </a:lnTo>
                <a:close/>
                <a:moveTo>
                  <a:pt x="5892" y="0"/>
                </a:moveTo>
                <a:cubicBezTo>
                  <a:pt x="5073" y="0"/>
                  <a:pt x="4380" y="599"/>
                  <a:pt x="4222" y="1386"/>
                </a:cubicBezTo>
                <a:lnTo>
                  <a:pt x="2962" y="1386"/>
                </a:lnTo>
                <a:cubicBezTo>
                  <a:pt x="2458" y="1386"/>
                  <a:pt x="2080" y="1701"/>
                  <a:pt x="1954" y="2143"/>
                </a:cubicBezTo>
                <a:lnTo>
                  <a:pt x="1954" y="2174"/>
                </a:lnTo>
                <a:lnTo>
                  <a:pt x="1450" y="6238"/>
                </a:lnTo>
                <a:lnTo>
                  <a:pt x="1072" y="6238"/>
                </a:lnTo>
                <a:cubicBezTo>
                  <a:pt x="473" y="6238"/>
                  <a:pt x="1" y="6711"/>
                  <a:pt x="1" y="7246"/>
                </a:cubicBezTo>
                <a:cubicBezTo>
                  <a:pt x="1" y="7719"/>
                  <a:pt x="316" y="8065"/>
                  <a:pt x="694" y="8254"/>
                </a:cubicBezTo>
                <a:lnTo>
                  <a:pt x="694" y="11468"/>
                </a:lnTo>
                <a:cubicBezTo>
                  <a:pt x="694" y="11657"/>
                  <a:pt x="851" y="11815"/>
                  <a:pt x="1040" y="11815"/>
                </a:cubicBezTo>
                <a:lnTo>
                  <a:pt x="10775" y="11815"/>
                </a:lnTo>
                <a:cubicBezTo>
                  <a:pt x="10996" y="11815"/>
                  <a:pt x="11153" y="11657"/>
                  <a:pt x="11153" y="11468"/>
                </a:cubicBezTo>
                <a:lnTo>
                  <a:pt x="11153" y="8254"/>
                </a:lnTo>
                <a:cubicBezTo>
                  <a:pt x="11531" y="8065"/>
                  <a:pt x="11847" y="7719"/>
                  <a:pt x="11847" y="7246"/>
                </a:cubicBezTo>
                <a:cubicBezTo>
                  <a:pt x="11815" y="6711"/>
                  <a:pt x="11342" y="6238"/>
                  <a:pt x="10744" y="6238"/>
                </a:cubicBezTo>
                <a:lnTo>
                  <a:pt x="10366" y="6238"/>
                </a:lnTo>
                <a:lnTo>
                  <a:pt x="9830" y="2174"/>
                </a:lnTo>
                <a:lnTo>
                  <a:pt x="9830" y="2143"/>
                </a:lnTo>
                <a:cubicBezTo>
                  <a:pt x="9736" y="1701"/>
                  <a:pt x="9295" y="1386"/>
                  <a:pt x="8854" y="1386"/>
                </a:cubicBezTo>
                <a:lnTo>
                  <a:pt x="7593" y="1386"/>
                </a:lnTo>
                <a:cubicBezTo>
                  <a:pt x="7436" y="599"/>
                  <a:pt x="6711" y="0"/>
                  <a:pt x="5892" y="0"/>
                </a:cubicBezTo>
                <a:close/>
              </a:path>
            </a:pathLst>
          </a:custGeom>
          <a:solidFill>
            <a:srgbClr val="7030A0"/>
          </a:solidFill>
          <a:ln>
            <a:noFill/>
          </a:ln>
          <a:extLst/>
        </p:spPr>
        <p:txBody>
          <a:bodyPr lIns="60950" tIns="60950" rIns="60950" bIns="60950" anchor="ctr"/>
          <a:lstStyle/>
          <a:p>
            <a:endParaRPr lang="zh-TW" altLang="en-US"/>
          </a:p>
        </p:txBody>
      </p:sp>
      <p:sp>
        <p:nvSpPr>
          <p:cNvPr id="18443" name="Google Shape;9018;p61"/>
          <p:cNvSpPr>
            <a:spLocks noChangeAspect="1"/>
          </p:cNvSpPr>
          <p:nvPr/>
        </p:nvSpPr>
        <p:spPr bwMode="auto">
          <a:xfrm>
            <a:off x="3894512" y="5008085"/>
            <a:ext cx="819150" cy="1139198"/>
          </a:xfrm>
          <a:custGeom>
            <a:avLst/>
            <a:gdLst>
              <a:gd name="T0" fmla="*/ 2147483646 w 11847"/>
              <a:gd name="T1" fmla="*/ 2147483646 h 11815"/>
              <a:gd name="T2" fmla="*/ 2147483646 w 11847"/>
              <a:gd name="T3" fmla="*/ 2147483646 h 11815"/>
              <a:gd name="T4" fmla="*/ 2147483646 w 11847"/>
              <a:gd name="T5" fmla="*/ 2147483646 h 11815"/>
              <a:gd name="T6" fmla="*/ 2147483646 w 11847"/>
              <a:gd name="T7" fmla="*/ 2147483646 h 11815"/>
              <a:gd name="T8" fmla="*/ 2147483646 w 11847"/>
              <a:gd name="T9" fmla="*/ 2147483646 h 11815"/>
              <a:gd name="T10" fmla="*/ 2147483646 w 11847"/>
              <a:gd name="T11" fmla="*/ 2147483646 h 11815"/>
              <a:gd name="T12" fmla="*/ 2147483646 w 11847"/>
              <a:gd name="T13" fmla="*/ 2147483646 h 11815"/>
              <a:gd name="T14" fmla="*/ 2147483646 w 11847"/>
              <a:gd name="T15" fmla="*/ 2147483646 h 11815"/>
              <a:gd name="T16" fmla="*/ 2147483646 w 11847"/>
              <a:gd name="T17" fmla="*/ 2147483646 h 11815"/>
              <a:gd name="T18" fmla="*/ 2147483646 w 11847"/>
              <a:gd name="T19" fmla="*/ 2147483646 h 11815"/>
              <a:gd name="T20" fmla="*/ 2147483646 w 11847"/>
              <a:gd name="T21" fmla="*/ 2147483646 h 11815"/>
              <a:gd name="T22" fmla="*/ 2147483646 w 11847"/>
              <a:gd name="T23" fmla="*/ 2147483646 h 11815"/>
              <a:gd name="T24" fmla="*/ 2147483646 w 11847"/>
              <a:gd name="T25" fmla="*/ 2147483646 h 11815"/>
              <a:gd name="T26" fmla="*/ 2147483646 w 11847"/>
              <a:gd name="T27" fmla="*/ 2147483646 h 11815"/>
              <a:gd name="T28" fmla="*/ 2147483646 w 11847"/>
              <a:gd name="T29" fmla="*/ 2147483646 h 11815"/>
              <a:gd name="T30" fmla="*/ 2147483646 w 11847"/>
              <a:gd name="T31" fmla="*/ 2147483646 h 11815"/>
              <a:gd name="T32" fmla="*/ 2147483646 w 11847"/>
              <a:gd name="T33" fmla="*/ 2147483646 h 11815"/>
              <a:gd name="T34" fmla="*/ 2147483646 w 11847"/>
              <a:gd name="T35" fmla="*/ 2147483646 h 11815"/>
              <a:gd name="T36" fmla="*/ 2147483646 w 11847"/>
              <a:gd name="T37" fmla="*/ 2147483646 h 11815"/>
              <a:gd name="T38" fmla="*/ 2147483646 w 11847"/>
              <a:gd name="T39" fmla="*/ 2147483646 h 11815"/>
              <a:gd name="T40" fmla="*/ 2147483646 w 11847"/>
              <a:gd name="T41" fmla="*/ 2147483646 h 11815"/>
              <a:gd name="T42" fmla="*/ 2147483646 w 11847"/>
              <a:gd name="T43" fmla="*/ 2147483646 h 11815"/>
              <a:gd name="T44" fmla="*/ 2147483646 w 11847"/>
              <a:gd name="T45" fmla="*/ 2147483646 h 11815"/>
              <a:gd name="T46" fmla="*/ 2147483646 w 11847"/>
              <a:gd name="T47" fmla="*/ 2147483646 h 11815"/>
              <a:gd name="T48" fmla="*/ 2147483646 w 11847"/>
              <a:gd name="T49" fmla="*/ 2147483646 h 11815"/>
              <a:gd name="T50" fmla="*/ 2147483646 w 11847"/>
              <a:gd name="T51" fmla="*/ 2147483646 h 11815"/>
              <a:gd name="T52" fmla="*/ 2147483646 w 11847"/>
              <a:gd name="T53" fmla="*/ 2147483646 h 11815"/>
              <a:gd name="T54" fmla="*/ 2147483646 w 11847"/>
              <a:gd name="T55" fmla="*/ 2147483646 h 11815"/>
              <a:gd name="T56" fmla="*/ 22809666 w 11847"/>
              <a:gd name="T57" fmla="*/ 2147483646 h 11815"/>
              <a:gd name="T58" fmla="*/ 2147483646 w 11847"/>
              <a:gd name="T59" fmla="*/ 2147483646 h 11815"/>
              <a:gd name="T60" fmla="*/ 2147483646 w 11847"/>
              <a:gd name="T61" fmla="*/ 2147483646 h 11815"/>
              <a:gd name="T62" fmla="*/ 2147483646 w 11847"/>
              <a:gd name="T63" fmla="*/ 2147483646 h 11815"/>
              <a:gd name="T64" fmla="*/ 2147483646 w 11847"/>
              <a:gd name="T65" fmla="*/ 2147483646 h 11815"/>
              <a:gd name="T66" fmla="*/ 2147483646 w 11847"/>
              <a:gd name="T67" fmla="*/ 2147483646 h 11815"/>
              <a:gd name="T68" fmla="*/ 2147483646 w 11847"/>
              <a:gd name="T69" fmla="*/ 2147483646 h 11815"/>
              <a:gd name="T70" fmla="*/ 2147483646 w 11847"/>
              <a:gd name="T71" fmla="*/ 0 h 1181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847"/>
              <a:gd name="T109" fmla="*/ 0 h 11815"/>
              <a:gd name="T110" fmla="*/ 11847 w 11847"/>
              <a:gd name="T111" fmla="*/ 11815 h 1181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847" h="11815" extrusionOk="0">
                <a:moveTo>
                  <a:pt x="5892" y="693"/>
                </a:moveTo>
                <a:cubicBezTo>
                  <a:pt x="6491" y="693"/>
                  <a:pt x="6932" y="1134"/>
                  <a:pt x="6932" y="1701"/>
                </a:cubicBezTo>
                <a:cubicBezTo>
                  <a:pt x="6932" y="2269"/>
                  <a:pt x="6459" y="2710"/>
                  <a:pt x="5892" y="2710"/>
                </a:cubicBezTo>
                <a:cubicBezTo>
                  <a:pt x="5325" y="2710"/>
                  <a:pt x="4884" y="2269"/>
                  <a:pt x="4884" y="1701"/>
                </a:cubicBezTo>
                <a:cubicBezTo>
                  <a:pt x="4884" y="1134"/>
                  <a:pt x="5325" y="693"/>
                  <a:pt x="5892" y="693"/>
                </a:cubicBezTo>
                <a:close/>
                <a:moveTo>
                  <a:pt x="5892" y="3466"/>
                </a:moveTo>
                <a:cubicBezTo>
                  <a:pt x="6176" y="3466"/>
                  <a:pt x="6428" y="3497"/>
                  <a:pt x="6680" y="3592"/>
                </a:cubicBezTo>
                <a:lnTo>
                  <a:pt x="5892" y="4631"/>
                </a:lnTo>
                <a:lnTo>
                  <a:pt x="5104" y="3592"/>
                </a:lnTo>
                <a:cubicBezTo>
                  <a:pt x="5357" y="3529"/>
                  <a:pt x="5609" y="3466"/>
                  <a:pt x="5892" y="3466"/>
                </a:cubicBezTo>
                <a:close/>
                <a:moveTo>
                  <a:pt x="4222" y="2048"/>
                </a:moveTo>
                <a:cubicBezTo>
                  <a:pt x="4285" y="2426"/>
                  <a:pt x="4474" y="2710"/>
                  <a:pt x="4726" y="2962"/>
                </a:cubicBezTo>
                <a:cubicBezTo>
                  <a:pt x="4632" y="2993"/>
                  <a:pt x="4537" y="3056"/>
                  <a:pt x="4443" y="3088"/>
                </a:cubicBezTo>
                <a:cubicBezTo>
                  <a:pt x="4443" y="3088"/>
                  <a:pt x="4411" y="3088"/>
                  <a:pt x="4411" y="3119"/>
                </a:cubicBezTo>
                <a:cubicBezTo>
                  <a:pt x="3403" y="3623"/>
                  <a:pt x="2773" y="4694"/>
                  <a:pt x="2773" y="5829"/>
                </a:cubicBezTo>
                <a:lnTo>
                  <a:pt x="2773" y="6207"/>
                </a:lnTo>
                <a:lnTo>
                  <a:pt x="2143" y="6207"/>
                </a:lnTo>
                <a:lnTo>
                  <a:pt x="2647" y="2300"/>
                </a:lnTo>
                <a:cubicBezTo>
                  <a:pt x="2679" y="2174"/>
                  <a:pt x="2836" y="2048"/>
                  <a:pt x="2962" y="2048"/>
                </a:cubicBezTo>
                <a:lnTo>
                  <a:pt x="4222" y="2048"/>
                </a:lnTo>
                <a:close/>
                <a:moveTo>
                  <a:pt x="4474" y="3907"/>
                </a:moveTo>
                <a:lnTo>
                  <a:pt x="5546" y="5325"/>
                </a:lnTo>
                <a:lnTo>
                  <a:pt x="5546" y="6238"/>
                </a:lnTo>
                <a:lnTo>
                  <a:pt x="3466" y="6238"/>
                </a:lnTo>
                <a:lnTo>
                  <a:pt x="3466" y="5892"/>
                </a:lnTo>
                <a:cubicBezTo>
                  <a:pt x="3466" y="5041"/>
                  <a:pt x="3844" y="4348"/>
                  <a:pt x="4474" y="3907"/>
                </a:cubicBezTo>
                <a:close/>
                <a:moveTo>
                  <a:pt x="7278" y="3907"/>
                </a:moveTo>
                <a:cubicBezTo>
                  <a:pt x="7908" y="4348"/>
                  <a:pt x="8318" y="5104"/>
                  <a:pt x="8318" y="5892"/>
                </a:cubicBezTo>
                <a:lnTo>
                  <a:pt x="8318" y="6238"/>
                </a:lnTo>
                <a:lnTo>
                  <a:pt x="6207" y="6238"/>
                </a:lnTo>
                <a:lnTo>
                  <a:pt x="6207" y="5325"/>
                </a:lnTo>
                <a:lnTo>
                  <a:pt x="7278" y="3907"/>
                </a:lnTo>
                <a:close/>
                <a:moveTo>
                  <a:pt x="8854" y="2048"/>
                </a:moveTo>
                <a:cubicBezTo>
                  <a:pt x="9011" y="2048"/>
                  <a:pt x="9137" y="2143"/>
                  <a:pt x="9169" y="2300"/>
                </a:cubicBezTo>
                <a:lnTo>
                  <a:pt x="9673" y="6238"/>
                </a:lnTo>
                <a:lnTo>
                  <a:pt x="9043" y="6238"/>
                </a:lnTo>
                <a:lnTo>
                  <a:pt x="9043" y="5860"/>
                </a:lnTo>
                <a:cubicBezTo>
                  <a:pt x="9043" y="4694"/>
                  <a:pt x="8381" y="3655"/>
                  <a:pt x="7436" y="3151"/>
                </a:cubicBezTo>
                <a:cubicBezTo>
                  <a:pt x="7436" y="3151"/>
                  <a:pt x="7404" y="3151"/>
                  <a:pt x="7404" y="3119"/>
                </a:cubicBezTo>
                <a:cubicBezTo>
                  <a:pt x="7310" y="3088"/>
                  <a:pt x="7184" y="3056"/>
                  <a:pt x="7121" y="2993"/>
                </a:cubicBezTo>
                <a:cubicBezTo>
                  <a:pt x="7310" y="2773"/>
                  <a:pt x="7530" y="2458"/>
                  <a:pt x="7593" y="2048"/>
                </a:cubicBezTo>
                <a:lnTo>
                  <a:pt x="8854" y="2048"/>
                </a:lnTo>
                <a:close/>
                <a:moveTo>
                  <a:pt x="10744" y="6900"/>
                </a:moveTo>
                <a:cubicBezTo>
                  <a:pt x="10933" y="6900"/>
                  <a:pt x="11090" y="7057"/>
                  <a:pt x="11090" y="7246"/>
                </a:cubicBezTo>
                <a:cubicBezTo>
                  <a:pt x="11090" y="7435"/>
                  <a:pt x="10933" y="7624"/>
                  <a:pt x="10744" y="7624"/>
                </a:cubicBezTo>
                <a:lnTo>
                  <a:pt x="1009" y="7624"/>
                </a:lnTo>
                <a:cubicBezTo>
                  <a:pt x="820" y="7624"/>
                  <a:pt x="662" y="7435"/>
                  <a:pt x="662" y="7246"/>
                </a:cubicBezTo>
                <a:cubicBezTo>
                  <a:pt x="662" y="7057"/>
                  <a:pt x="820" y="6900"/>
                  <a:pt x="1009" y="6900"/>
                </a:cubicBezTo>
                <a:lnTo>
                  <a:pt x="10744" y="6900"/>
                </a:lnTo>
                <a:close/>
                <a:moveTo>
                  <a:pt x="10397" y="8317"/>
                </a:moveTo>
                <a:lnTo>
                  <a:pt x="10397" y="11121"/>
                </a:lnTo>
                <a:lnTo>
                  <a:pt x="1387" y="11121"/>
                </a:lnTo>
                <a:lnTo>
                  <a:pt x="1387" y="8317"/>
                </a:lnTo>
                <a:lnTo>
                  <a:pt x="10397" y="8317"/>
                </a:lnTo>
                <a:close/>
                <a:moveTo>
                  <a:pt x="5892" y="0"/>
                </a:moveTo>
                <a:cubicBezTo>
                  <a:pt x="5073" y="0"/>
                  <a:pt x="4380" y="599"/>
                  <a:pt x="4222" y="1386"/>
                </a:cubicBezTo>
                <a:lnTo>
                  <a:pt x="2962" y="1386"/>
                </a:lnTo>
                <a:cubicBezTo>
                  <a:pt x="2458" y="1386"/>
                  <a:pt x="2080" y="1701"/>
                  <a:pt x="1954" y="2143"/>
                </a:cubicBezTo>
                <a:lnTo>
                  <a:pt x="1954" y="2174"/>
                </a:lnTo>
                <a:lnTo>
                  <a:pt x="1450" y="6238"/>
                </a:lnTo>
                <a:lnTo>
                  <a:pt x="1072" y="6238"/>
                </a:lnTo>
                <a:cubicBezTo>
                  <a:pt x="473" y="6238"/>
                  <a:pt x="1" y="6711"/>
                  <a:pt x="1" y="7246"/>
                </a:cubicBezTo>
                <a:cubicBezTo>
                  <a:pt x="1" y="7719"/>
                  <a:pt x="316" y="8065"/>
                  <a:pt x="694" y="8254"/>
                </a:cubicBezTo>
                <a:lnTo>
                  <a:pt x="694" y="11468"/>
                </a:lnTo>
                <a:cubicBezTo>
                  <a:pt x="694" y="11657"/>
                  <a:pt x="851" y="11815"/>
                  <a:pt x="1040" y="11815"/>
                </a:cubicBezTo>
                <a:lnTo>
                  <a:pt x="10775" y="11815"/>
                </a:lnTo>
                <a:cubicBezTo>
                  <a:pt x="10996" y="11815"/>
                  <a:pt x="11153" y="11657"/>
                  <a:pt x="11153" y="11468"/>
                </a:cubicBezTo>
                <a:lnTo>
                  <a:pt x="11153" y="8254"/>
                </a:lnTo>
                <a:cubicBezTo>
                  <a:pt x="11531" y="8065"/>
                  <a:pt x="11847" y="7719"/>
                  <a:pt x="11847" y="7246"/>
                </a:cubicBezTo>
                <a:cubicBezTo>
                  <a:pt x="11815" y="6711"/>
                  <a:pt x="11342" y="6238"/>
                  <a:pt x="10744" y="6238"/>
                </a:cubicBezTo>
                <a:lnTo>
                  <a:pt x="10366" y="6238"/>
                </a:lnTo>
                <a:lnTo>
                  <a:pt x="9830" y="2174"/>
                </a:lnTo>
                <a:lnTo>
                  <a:pt x="9830" y="2143"/>
                </a:lnTo>
                <a:cubicBezTo>
                  <a:pt x="9736" y="1701"/>
                  <a:pt x="9295" y="1386"/>
                  <a:pt x="8854" y="1386"/>
                </a:cubicBezTo>
                <a:lnTo>
                  <a:pt x="7593" y="1386"/>
                </a:lnTo>
                <a:cubicBezTo>
                  <a:pt x="7436" y="599"/>
                  <a:pt x="6711" y="0"/>
                  <a:pt x="5892" y="0"/>
                </a:cubicBezTo>
                <a:close/>
              </a:path>
            </a:pathLst>
          </a:custGeom>
          <a:solidFill>
            <a:srgbClr val="FFC000"/>
          </a:solidFill>
          <a:ln>
            <a:noFill/>
          </a:ln>
          <a:extLst/>
        </p:spPr>
        <p:txBody>
          <a:bodyPr lIns="60950" tIns="60950" rIns="60950" bIns="60950" anchor="ctr"/>
          <a:lstStyle/>
          <a:p>
            <a:endParaRPr lang="zh-TW" altLang="en-US"/>
          </a:p>
        </p:txBody>
      </p:sp>
      <p:sp>
        <p:nvSpPr>
          <p:cNvPr id="16" name="Google Shape;9018;p61"/>
          <p:cNvSpPr>
            <a:spLocks noChangeAspect="1"/>
          </p:cNvSpPr>
          <p:nvPr/>
        </p:nvSpPr>
        <p:spPr bwMode="auto">
          <a:xfrm>
            <a:off x="2858079" y="5037524"/>
            <a:ext cx="920819" cy="1111348"/>
          </a:xfrm>
          <a:custGeom>
            <a:avLst/>
            <a:gdLst>
              <a:gd name="T0" fmla="*/ 2147483646 w 11847"/>
              <a:gd name="T1" fmla="*/ 2147483646 h 11815"/>
              <a:gd name="T2" fmla="*/ 2147483646 w 11847"/>
              <a:gd name="T3" fmla="*/ 2147483646 h 11815"/>
              <a:gd name="T4" fmla="*/ 2147483646 w 11847"/>
              <a:gd name="T5" fmla="*/ 2147483646 h 11815"/>
              <a:gd name="T6" fmla="*/ 2147483646 w 11847"/>
              <a:gd name="T7" fmla="*/ 2147483646 h 11815"/>
              <a:gd name="T8" fmla="*/ 2147483646 w 11847"/>
              <a:gd name="T9" fmla="*/ 2147483646 h 11815"/>
              <a:gd name="T10" fmla="*/ 2147483646 w 11847"/>
              <a:gd name="T11" fmla="*/ 2147483646 h 11815"/>
              <a:gd name="T12" fmla="*/ 2147483646 w 11847"/>
              <a:gd name="T13" fmla="*/ 2147483646 h 11815"/>
              <a:gd name="T14" fmla="*/ 2147483646 w 11847"/>
              <a:gd name="T15" fmla="*/ 2147483646 h 11815"/>
              <a:gd name="T16" fmla="*/ 2147483646 w 11847"/>
              <a:gd name="T17" fmla="*/ 2147483646 h 11815"/>
              <a:gd name="T18" fmla="*/ 2147483646 w 11847"/>
              <a:gd name="T19" fmla="*/ 2147483646 h 11815"/>
              <a:gd name="T20" fmla="*/ 2147483646 w 11847"/>
              <a:gd name="T21" fmla="*/ 2147483646 h 11815"/>
              <a:gd name="T22" fmla="*/ 2147483646 w 11847"/>
              <a:gd name="T23" fmla="*/ 2147483646 h 11815"/>
              <a:gd name="T24" fmla="*/ 2147483646 w 11847"/>
              <a:gd name="T25" fmla="*/ 2147483646 h 11815"/>
              <a:gd name="T26" fmla="*/ 2147483646 w 11847"/>
              <a:gd name="T27" fmla="*/ 2147483646 h 11815"/>
              <a:gd name="T28" fmla="*/ 2147483646 w 11847"/>
              <a:gd name="T29" fmla="*/ 2147483646 h 11815"/>
              <a:gd name="T30" fmla="*/ 2147483646 w 11847"/>
              <a:gd name="T31" fmla="*/ 2147483646 h 11815"/>
              <a:gd name="T32" fmla="*/ 2147483646 w 11847"/>
              <a:gd name="T33" fmla="*/ 2147483646 h 11815"/>
              <a:gd name="T34" fmla="*/ 2147483646 w 11847"/>
              <a:gd name="T35" fmla="*/ 2147483646 h 11815"/>
              <a:gd name="T36" fmla="*/ 2147483646 w 11847"/>
              <a:gd name="T37" fmla="*/ 2147483646 h 11815"/>
              <a:gd name="T38" fmla="*/ 2147483646 w 11847"/>
              <a:gd name="T39" fmla="*/ 2147483646 h 11815"/>
              <a:gd name="T40" fmla="*/ 2147483646 w 11847"/>
              <a:gd name="T41" fmla="*/ 2147483646 h 11815"/>
              <a:gd name="T42" fmla="*/ 2147483646 w 11847"/>
              <a:gd name="T43" fmla="*/ 2147483646 h 11815"/>
              <a:gd name="T44" fmla="*/ 2147483646 w 11847"/>
              <a:gd name="T45" fmla="*/ 2147483646 h 11815"/>
              <a:gd name="T46" fmla="*/ 2147483646 w 11847"/>
              <a:gd name="T47" fmla="*/ 2147483646 h 11815"/>
              <a:gd name="T48" fmla="*/ 2147483646 w 11847"/>
              <a:gd name="T49" fmla="*/ 2147483646 h 11815"/>
              <a:gd name="T50" fmla="*/ 2147483646 w 11847"/>
              <a:gd name="T51" fmla="*/ 2147483646 h 11815"/>
              <a:gd name="T52" fmla="*/ 2147483646 w 11847"/>
              <a:gd name="T53" fmla="*/ 2147483646 h 11815"/>
              <a:gd name="T54" fmla="*/ 2147483646 w 11847"/>
              <a:gd name="T55" fmla="*/ 2147483646 h 11815"/>
              <a:gd name="T56" fmla="*/ 22809666 w 11847"/>
              <a:gd name="T57" fmla="*/ 2147483646 h 11815"/>
              <a:gd name="T58" fmla="*/ 2147483646 w 11847"/>
              <a:gd name="T59" fmla="*/ 2147483646 h 11815"/>
              <a:gd name="T60" fmla="*/ 2147483646 w 11847"/>
              <a:gd name="T61" fmla="*/ 2147483646 h 11815"/>
              <a:gd name="T62" fmla="*/ 2147483646 w 11847"/>
              <a:gd name="T63" fmla="*/ 2147483646 h 11815"/>
              <a:gd name="T64" fmla="*/ 2147483646 w 11847"/>
              <a:gd name="T65" fmla="*/ 2147483646 h 11815"/>
              <a:gd name="T66" fmla="*/ 2147483646 w 11847"/>
              <a:gd name="T67" fmla="*/ 2147483646 h 11815"/>
              <a:gd name="T68" fmla="*/ 2147483646 w 11847"/>
              <a:gd name="T69" fmla="*/ 2147483646 h 11815"/>
              <a:gd name="T70" fmla="*/ 2147483646 w 11847"/>
              <a:gd name="T71" fmla="*/ 0 h 1181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847"/>
              <a:gd name="T109" fmla="*/ 0 h 11815"/>
              <a:gd name="T110" fmla="*/ 11847 w 11847"/>
              <a:gd name="T111" fmla="*/ 11815 h 1181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847" h="11815" extrusionOk="0">
                <a:moveTo>
                  <a:pt x="5892" y="693"/>
                </a:moveTo>
                <a:cubicBezTo>
                  <a:pt x="6491" y="693"/>
                  <a:pt x="6932" y="1134"/>
                  <a:pt x="6932" y="1701"/>
                </a:cubicBezTo>
                <a:cubicBezTo>
                  <a:pt x="6932" y="2269"/>
                  <a:pt x="6459" y="2710"/>
                  <a:pt x="5892" y="2710"/>
                </a:cubicBezTo>
                <a:cubicBezTo>
                  <a:pt x="5325" y="2710"/>
                  <a:pt x="4884" y="2269"/>
                  <a:pt x="4884" y="1701"/>
                </a:cubicBezTo>
                <a:cubicBezTo>
                  <a:pt x="4884" y="1134"/>
                  <a:pt x="5325" y="693"/>
                  <a:pt x="5892" y="693"/>
                </a:cubicBezTo>
                <a:close/>
                <a:moveTo>
                  <a:pt x="5892" y="3466"/>
                </a:moveTo>
                <a:cubicBezTo>
                  <a:pt x="6176" y="3466"/>
                  <a:pt x="6428" y="3497"/>
                  <a:pt x="6680" y="3592"/>
                </a:cubicBezTo>
                <a:lnTo>
                  <a:pt x="5892" y="4631"/>
                </a:lnTo>
                <a:lnTo>
                  <a:pt x="5104" y="3592"/>
                </a:lnTo>
                <a:cubicBezTo>
                  <a:pt x="5357" y="3529"/>
                  <a:pt x="5609" y="3466"/>
                  <a:pt x="5892" y="3466"/>
                </a:cubicBezTo>
                <a:close/>
                <a:moveTo>
                  <a:pt x="4222" y="2048"/>
                </a:moveTo>
                <a:cubicBezTo>
                  <a:pt x="4285" y="2426"/>
                  <a:pt x="4474" y="2710"/>
                  <a:pt x="4726" y="2962"/>
                </a:cubicBezTo>
                <a:cubicBezTo>
                  <a:pt x="4632" y="2993"/>
                  <a:pt x="4537" y="3056"/>
                  <a:pt x="4443" y="3088"/>
                </a:cubicBezTo>
                <a:cubicBezTo>
                  <a:pt x="4443" y="3088"/>
                  <a:pt x="4411" y="3088"/>
                  <a:pt x="4411" y="3119"/>
                </a:cubicBezTo>
                <a:cubicBezTo>
                  <a:pt x="3403" y="3623"/>
                  <a:pt x="2773" y="4694"/>
                  <a:pt x="2773" y="5829"/>
                </a:cubicBezTo>
                <a:lnTo>
                  <a:pt x="2773" y="6207"/>
                </a:lnTo>
                <a:lnTo>
                  <a:pt x="2143" y="6207"/>
                </a:lnTo>
                <a:lnTo>
                  <a:pt x="2647" y="2300"/>
                </a:lnTo>
                <a:cubicBezTo>
                  <a:pt x="2679" y="2174"/>
                  <a:pt x="2836" y="2048"/>
                  <a:pt x="2962" y="2048"/>
                </a:cubicBezTo>
                <a:lnTo>
                  <a:pt x="4222" y="2048"/>
                </a:lnTo>
                <a:close/>
                <a:moveTo>
                  <a:pt x="4474" y="3907"/>
                </a:moveTo>
                <a:lnTo>
                  <a:pt x="5546" y="5325"/>
                </a:lnTo>
                <a:lnTo>
                  <a:pt x="5546" y="6238"/>
                </a:lnTo>
                <a:lnTo>
                  <a:pt x="3466" y="6238"/>
                </a:lnTo>
                <a:lnTo>
                  <a:pt x="3466" y="5892"/>
                </a:lnTo>
                <a:cubicBezTo>
                  <a:pt x="3466" y="5041"/>
                  <a:pt x="3844" y="4348"/>
                  <a:pt x="4474" y="3907"/>
                </a:cubicBezTo>
                <a:close/>
                <a:moveTo>
                  <a:pt x="7278" y="3907"/>
                </a:moveTo>
                <a:cubicBezTo>
                  <a:pt x="7908" y="4348"/>
                  <a:pt x="8318" y="5104"/>
                  <a:pt x="8318" y="5892"/>
                </a:cubicBezTo>
                <a:lnTo>
                  <a:pt x="8318" y="6238"/>
                </a:lnTo>
                <a:lnTo>
                  <a:pt x="6207" y="6238"/>
                </a:lnTo>
                <a:lnTo>
                  <a:pt x="6207" y="5325"/>
                </a:lnTo>
                <a:lnTo>
                  <a:pt x="7278" y="3907"/>
                </a:lnTo>
                <a:close/>
                <a:moveTo>
                  <a:pt x="8854" y="2048"/>
                </a:moveTo>
                <a:cubicBezTo>
                  <a:pt x="9011" y="2048"/>
                  <a:pt x="9137" y="2143"/>
                  <a:pt x="9169" y="2300"/>
                </a:cubicBezTo>
                <a:lnTo>
                  <a:pt x="9673" y="6238"/>
                </a:lnTo>
                <a:lnTo>
                  <a:pt x="9043" y="6238"/>
                </a:lnTo>
                <a:lnTo>
                  <a:pt x="9043" y="5860"/>
                </a:lnTo>
                <a:cubicBezTo>
                  <a:pt x="9043" y="4694"/>
                  <a:pt x="8381" y="3655"/>
                  <a:pt x="7436" y="3151"/>
                </a:cubicBezTo>
                <a:cubicBezTo>
                  <a:pt x="7436" y="3151"/>
                  <a:pt x="7404" y="3151"/>
                  <a:pt x="7404" y="3119"/>
                </a:cubicBezTo>
                <a:cubicBezTo>
                  <a:pt x="7310" y="3088"/>
                  <a:pt x="7184" y="3056"/>
                  <a:pt x="7121" y="2993"/>
                </a:cubicBezTo>
                <a:cubicBezTo>
                  <a:pt x="7310" y="2773"/>
                  <a:pt x="7530" y="2458"/>
                  <a:pt x="7593" y="2048"/>
                </a:cubicBezTo>
                <a:lnTo>
                  <a:pt x="8854" y="2048"/>
                </a:lnTo>
                <a:close/>
                <a:moveTo>
                  <a:pt x="10744" y="6900"/>
                </a:moveTo>
                <a:cubicBezTo>
                  <a:pt x="10933" y="6900"/>
                  <a:pt x="11090" y="7057"/>
                  <a:pt x="11090" y="7246"/>
                </a:cubicBezTo>
                <a:cubicBezTo>
                  <a:pt x="11090" y="7435"/>
                  <a:pt x="10933" y="7624"/>
                  <a:pt x="10744" y="7624"/>
                </a:cubicBezTo>
                <a:lnTo>
                  <a:pt x="1009" y="7624"/>
                </a:lnTo>
                <a:cubicBezTo>
                  <a:pt x="820" y="7624"/>
                  <a:pt x="662" y="7435"/>
                  <a:pt x="662" y="7246"/>
                </a:cubicBezTo>
                <a:cubicBezTo>
                  <a:pt x="662" y="7057"/>
                  <a:pt x="820" y="6900"/>
                  <a:pt x="1009" y="6900"/>
                </a:cubicBezTo>
                <a:lnTo>
                  <a:pt x="10744" y="6900"/>
                </a:lnTo>
                <a:close/>
                <a:moveTo>
                  <a:pt x="10397" y="8317"/>
                </a:moveTo>
                <a:lnTo>
                  <a:pt x="10397" y="11121"/>
                </a:lnTo>
                <a:lnTo>
                  <a:pt x="1387" y="11121"/>
                </a:lnTo>
                <a:lnTo>
                  <a:pt x="1387" y="8317"/>
                </a:lnTo>
                <a:lnTo>
                  <a:pt x="10397" y="8317"/>
                </a:lnTo>
                <a:close/>
                <a:moveTo>
                  <a:pt x="5892" y="0"/>
                </a:moveTo>
                <a:cubicBezTo>
                  <a:pt x="5073" y="0"/>
                  <a:pt x="4380" y="599"/>
                  <a:pt x="4222" y="1386"/>
                </a:cubicBezTo>
                <a:lnTo>
                  <a:pt x="2962" y="1386"/>
                </a:lnTo>
                <a:cubicBezTo>
                  <a:pt x="2458" y="1386"/>
                  <a:pt x="2080" y="1701"/>
                  <a:pt x="1954" y="2143"/>
                </a:cubicBezTo>
                <a:lnTo>
                  <a:pt x="1954" y="2174"/>
                </a:lnTo>
                <a:lnTo>
                  <a:pt x="1450" y="6238"/>
                </a:lnTo>
                <a:lnTo>
                  <a:pt x="1072" y="6238"/>
                </a:lnTo>
                <a:cubicBezTo>
                  <a:pt x="473" y="6238"/>
                  <a:pt x="1" y="6711"/>
                  <a:pt x="1" y="7246"/>
                </a:cubicBezTo>
                <a:cubicBezTo>
                  <a:pt x="1" y="7719"/>
                  <a:pt x="316" y="8065"/>
                  <a:pt x="694" y="8254"/>
                </a:cubicBezTo>
                <a:lnTo>
                  <a:pt x="694" y="11468"/>
                </a:lnTo>
                <a:cubicBezTo>
                  <a:pt x="694" y="11657"/>
                  <a:pt x="851" y="11815"/>
                  <a:pt x="1040" y="11815"/>
                </a:cubicBezTo>
                <a:lnTo>
                  <a:pt x="10775" y="11815"/>
                </a:lnTo>
                <a:cubicBezTo>
                  <a:pt x="10996" y="11815"/>
                  <a:pt x="11153" y="11657"/>
                  <a:pt x="11153" y="11468"/>
                </a:cubicBezTo>
                <a:lnTo>
                  <a:pt x="11153" y="8254"/>
                </a:lnTo>
                <a:cubicBezTo>
                  <a:pt x="11531" y="8065"/>
                  <a:pt x="11847" y="7719"/>
                  <a:pt x="11847" y="7246"/>
                </a:cubicBezTo>
                <a:cubicBezTo>
                  <a:pt x="11815" y="6711"/>
                  <a:pt x="11342" y="6238"/>
                  <a:pt x="10744" y="6238"/>
                </a:cubicBezTo>
                <a:lnTo>
                  <a:pt x="10366" y="6238"/>
                </a:lnTo>
                <a:lnTo>
                  <a:pt x="9830" y="2174"/>
                </a:lnTo>
                <a:lnTo>
                  <a:pt x="9830" y="2143"/>
                </a:lnTo>
                <a:cubicBezTo>
                  <a:pt x="9736" y="1701"/>
                  <a:pt x="9295" y="1386"/>
                  <a:pt x="8854" y="1386"/>
                </a:cubicBezTo>
                <a:lnTo>
                  <a:pt x="7593" y="1386"/>
                </a:lnTo>
                <a:cubicBezTo>
                  <a:pt x="7436" y="599"/>
                  <a:pt x="6711" y="0"/>
                  <a:pt x="5892" y="0"/>
                </a:cubicBezTo>
                <a:close/>
              </a:path>
            </a:pathLst>
          </a:custGeom>
          <a:solidFill>
            <a:srgbClr val="00B0F0"/>
          </a:solidFill>
          <a:ln>
            <a:noFill/>
          </a:ln>
          <a:extLst/>
        </p:spPr>
        <p:txBody>
          <a:bodyPr lIns="60950" tIns="60950" rIns="60950" bIns="60950" anchor="ctr"/>
          <a:lstStyle/>
          <a:p>
            <a:endParaRPr lang="zh-TW"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39885" y="1092530"/>
            <a:ext cx="8596668" cy="564254"/>
          </a:xfrm>
        </p:spPr>
        <p:txBody>
          <a:bodyPr>
            <a:normAutofit fontScale="90000"/>
          </a:bodyPr>
          <a:lstStyle/>
          <a:p>
            <a:pPr algn="ctr"/>
            <a:r>
              <a:rPr lang="zh-TW" altLang="en-US" dirty="0">
                <a:solidFill>
                  <a:srgbClr val="0070C0"/>
                </a:solidFill>
                <a:latin typeface="華康隸書體W7" panose="03000709000000000000" pitchFamily="65" charset="-120"/>
                <a:ea typeface="華康隸書體W7" panose="03000709000000000000" pitchFamily="65" charset="-120"/>
              </a:rPr>
              <a:t>外審審查人選任</a:t>
            </a:r>
          </a:p>
        </p:txBody>
      </p:sp>
      <p:sp>
        <p:nvSpPr>
          <p:cNvPr id="3" name="內容版面配置區 2"/>
          <p:cNvSpPr>
            <a:spLocks noGrp="1"/>
          </p:cNvSpPr>
          <p:nvPr>
            <p:ph idx="1"/>
          </p:nvPr>
        </p:nvSpPr>
        <p:spPr>
          <a:xfrm>
            <a:off x="780527" y="1748602"/>
            <a:ext cx="9675356" cy="4475322"/>
          </a:xfrm>
        </p:spPr>
        <p:txBody>
          <a:bodyPr>
            <a:noAutofit/>
          </a:bodyPr>
          <a:lstStyle/>
          <a:p>
            <a:r>
              <a:rPr lang="zh-TW" altLang="en-US" sz="2400" dirty="0" smtClean="0">
                <a:latin typeface="華康隸書體W7" panose="03000709000000000000" pitchFamily="65" charset="-120"/>
                <a:ea typeface="華康隸書體W7" panose="03000709000000000000" pitchFamily="65" charset="-120"/>
              </a:rPr>
              <a:t>一、外審資料庫建立</a:t>
            </a:r>
            <a:r>
              <a:rPr lang="en-US" altLang="zh-TW" sz="2400" dirty="0" smtClean="0">
                <a:latin typeface="華康隸書體W7" panose="03000709000000000000" pitchFamily="65" charset="-120"/>
                <a:ea typeface="華康隸書體W7" panose="03000709000000000000" pitchFamily="65" charset="-120"/>
                <a:sym typeface="Wingdings" panose="05000000000000000000" pitchFamily="2" charset="2"/>
              </a:rPr>
              <a:t>:</a:t>
            </a:r>
            <a:r>
              <a:rPr lang="zh-TW" altLang="en-US" sz="2400" dirty="0" smtClean="0">
                <a:latin typeface="華康隸書體W7" panose="03000709000000000000" pitchFamily="65" charset="-120"/>
                <a:ea typeface="華康隸書體W7" panose="03000709000000000000" pitchFamily="65" charset="-120"/>
                <a:sym typeface="Wingdings" panose="05000000000000000000" pitchFamily="2" charset="2"/>
              </a:rPr>
              <a:t> </a:t>
            </a:r>
            <a:r>
              <a:rPr lang="en-US" altLang="zh-TW" sz="2400" dirty="0" smtClean="0">
                <a:latin typeface="華康隸書體W7" panose="03000709000000000000" pitchFamily="65" charset="-120"/>
                <a:ea typeface="華康隸書體W7" panose="03000709000000000000" pitchFamily="65" charset="-120"/>
                <a:sym typeface="Wingdings" panose="05000000000000000000" pitchFamily="2" charset="2"/>
              </a:rPr>
              <a:t>(</a:t>
            </a:r>
            <a:r>
              <a:rPr lang="zh-TW" altLang="en-US" sz="2400" dirty="0">
                <a:latin typeface="華康隸書體W7" panose="03000709000000000000" pitchFamily="65" charset="-120"/>
                <a:ea typeface="華康隸書體W7" panose="03000709000000000000" pitchFamily="65" charset="-120"/>
                <a:sym typeface="Wingdings" panose="05000000000000000000" pitchFamily="2" charset="2"/>
              </a:rPr>
              <a:t>本校</a:t>
            </a:r>
            <a:r>
              <a:rPr lang="zh-TW" altLang="zh-TW" sz="2400" dirty="0">
                <a:latin typeface="華康隸書體W7" panose="03000709000000000000" pitchFamily="65" charset="-120"/>
                <a:ea typeface="華康隸書體W7" panose="03000709000000000000" pitchFamily="65" charset="-120"/>
              </a:rPr>
              <a:t>辦理教師著作外審作業注意事項</a:t>
            </a:r>
            <a:r>
              <a:rPr lang="zh-TW" altLang="en-US" sz="2400" dirty="0">
                <a:latin typeface="華康隸書體W7" panose="03000709000000000000" pitchFamily="65" charset="-120"/>
                <a:ea typeface="華康隸書體W7" panose="03000709000000000000" pitchFamily="65" charset="-120"/>
              </a:rPr>
              <a:t>第</a:t>
            </a:r>
            <a:r>
              <a:rPr lang="en-US" altLang="zh-TW" sz="2400" dirty="0">
                <a:latin typeface="華康隸書體W7" panose="03000709000000000000" pitchFamily="65" charset="-120"/>
                <a:ea typeface="華康隸書體W7" panose="03000709000000000000" pitchFamily="65" charset="-120"/>
              </a:rPr>
              <a:t>2</a:t>
            </a:r>
            <a:r>
              <a:rPr lang="zh-TW" altLang="en-US" sz="2400" dirty="0">
                <a:latin typeface="華康隸書體W7" panose="03000709000000000000" pitchFamily="65" charset="-120"/>
                <a:ea typeface="華康隸書體W7" panose="03000709000000000000" pitchFamily="65" charset="-120"/>
              </a:rPr>
              <a:t>點</a:t>
            </a:r>
            <a:r>
              <a:rPr lang="en-US" altLang="zh-TW" sz="2400" dirty="0">
                <a:latin typeface="華康隸書體W7" panose="03000709000000000000" pitchFamily="65" charset="-120"/>
                <a:ea typeface="華康隸書體W7" panose="03000709000000000000" pitchFamily="65" charset="-120"/>
                <a:sym typeface="Wingdings" panose="05000000000000000000" pitchFamily="2" charset="2"/>
              </a:rPr>
              <a:t>)</a:t>
            </a:r>
            <a:endParaRPr lang="en-US" altLang="zh-TW" sz="2400" dirty="0">
              <a:latin typeface="華康隸書體W7" panose="03000709000000000000" pitchFamily="65" charset="-120"/>
              <a:ea typeface="華康隸書體W7" panose="03000709000000000000" pitchFamily="65" charset="-120"/>
            </a:endParaRPr>
          </a:p>
          <a:p>
            <a:r>
              <a:rPr lang="en-US" altLang="zh-TW" sz="2400" dirty="0" smtClean="0">
                <a:latin typeface="華康隸書體W7" panose="03000709000000000000" pitchFamily="65" charset="-120"/>
                <a:ea typeface="華康隸書體W7" panose="03000709000000000000" pitchFamily="65" charset="-120"/>
              </a:rPr>
              <a:t>(</a:t>
            </a:r>
            <a:r>
              <a:rPr lang="zh-TW" altLang="en-US" sz="2400" dirty="0" smtClean="0">
                <a:latin typeface="華康隸書體W7" panose="03000709000000000000" pitchFamily="65" charset="-120"/>
                <a:ea typeface="華康隸書體W7" panose="03000709000000000000" pitchFamily="65" charset="-120"/>
              </a:rPr>
              <a:t>一</a:t>
            </a:r>
            <a:r>
              <a:rPr lang="en-US" altLang="zh-TW" sz="2400" dirty="0" smtClean="0">
                <a:latin typeface="華康隸書體W7" panose="03000709000000000000" pitchFamily="65" charset="-120"/>
                <a:ea typeface="華康隸書體W7" panose="03000709000000000000" pitchFamily="65" charset="-120"/>
              </a:rPr>
              <a:t>)</a:t>
            </a:r>
            <a:r>
              <a:rPr lang="x-none" altLang="zh-TW" sz="2400" dirty="0" smtClean="0">
                <a:latin typeface="華康隸書體W7" panose="03000709000000000000" pitchFamily="65" charset="-120"/>
                <a:ea typeface="華康隸書體W7" panose="03000709000000000000" pitchFamily="65" charset="-120"/>
              </a:rPr>
              <a:t>由系</a:t>
            </a:r>
            <a:r>
              <a:rPr lang="zh-TW" altLang="en-US" sz="2400" dirty="0" smtClean="0">
                <a:latin typeface="華康隸書體W7" panose="03000709000000000000" pitchFamily="65" charset="-120"/>
                <a:ea typeface="華康隸書體W7" panose="03000709000000000000" pitchFamily="65" charset="-120"/>
              </a:rPr>
              <a:t>教評會</a:t>
            </a:r>
            <a:r>
              <a:rPr lang="zh-TW" altLang="zh-TW" sz="2400" dirty="0" smtClean="0">
                <a:latin typeface="華康隸書體W7" panose="03000709000000000000" pitchFamily="65" charset="-120"/>
                <a:ea typeface="華康隸書體W7" panose="03000709000000000000" pitchFamily="65" charset="-120"/>
              </a:rPr>
              <a:t>自</a:t>
            </a:r>
            <a:r>
              <a:rPr lang="zh-TW" altLang="zh-TW" sz="2400" dirty="0">
                <a:latin typeface="華康隸書體W7" panose="03000709000000000000" pitchFamily="65" charset="-120"/>
                <a:ea typeface="華康隸書體W7" panose="03000709000000000000" pitchFamily="65" charset="-120"/>
              </a:rPr>
              <a:t>該</a:t>
            </a:r>
            <a:r>
              <a:rPr lang="zh-TW" altLang="zh-TW" sz="2400" dirty="0" smtClean="0">
                <a:latin typeface="華康隸書體W7" panose="03000709000000000000" pitchFamily="65" charset="-120"/>
                <a:ea typeface="華康隸書體W7" panose="03000709000000000000" pitchFamily="65" charset="-120"/>
              </a:rPr>
              <a:t>系</a:t>
            </a:r>
            <a:r>
              <a:rPr lang="zh-TW" altLang="en-US" sz="2400" dirty="0" smtClean="0">
                <a:latin typeface="華康隸書體W7" panose="03000709000000000000" pitchFamily="65" charset="-120"/>
                <a:ea typeface="華康隸書體W7" panose="03000709000000000000" pitchFamily="65" charset="-120"/>
              </a:rPr>
              <a:t>外審審查人</a:t>
            </a:r>
            <a:r>
              <a:rPr lang="x-none" altLang="zh-TW" sz="2400" dirty="0" smtClean="0">
                <a:latin typeface="華康隸書體W7" panose="03000709000000000000" pitchFamily="65" charset="-120"/>
                <a:ea typeface="華康隸書體W7" panose="03000709000000000000" pitchFamily="65" charset="-120"/>
              </a:rPr>
              <a:t>資料庫中向院長推薦</a:t>
            </a:r>
            <a:r>
              <a:rPr lang="en-US" altLang="zh-TW" sz="2400" dirty="0" smtClean="0">
                <a:latin typeface="華康隸書體W7" panose="03000709000000000000" pitchFamily="65" charset="-120"/>
                <a:ea typeface="華康隸書體W7" panose="03000709000000000000" pitchFamily="65" charset="-120"/>
              </a:rPr>
              <a:t>10</a:t>
            </a:r>
            <a:r>
              <a:rPr lang="x-none" altLang="zh-TW" sz="2400" dirty="0" smtClean="0">
                <a:latin typeface="華康隸書體W7" panose="03000709000000000000" pitchFamily="65" charset="-120"/>
                <a:ea typeface="華康隸書體W7" panose="03000709000000000000" pitchFamily="65" charset="-120"/>
              </a:rPr>
              <a:t>人至</a:t>
            </a:r>
            <a:r>
              <a:rPr lang="en-US" altLang="zh-TW" sz="2400" dirty="0" smtClean="0">
                <a:latin typeface="華康隸書體W7" panose="03000709000000000000" pitchFamily="65" charset="-120"/>
                <a:ea typeface="華康隸書體W7" panose="03000709000000000000" pitchFamily="65" charset="-120"/>
              </a:rPr>
              <a:t>30</a:t>
            </a:r>
            <a:r>
              <a:rPr lang="x-none" altLang="zh-TW" sz="2400" dirty="0" smtClean="0">
                <a:latin typeface="華康隸書體W7" panose="03000709000000000000" pitchFamily="65" charset="-120"/>
                <a:ea typeface="華康隸書體W7" panose="03000709000000000000" pitchFamily="65" charset="-120"/>
              </a:rPr>
              <a:t>人</a:t>
            </a:r>
            <a:r>
              <a:rPr lang="zh-TW" altLang="en-US" sz="2400" dirty="0" smtClean="0">
                <a:latin typeface="華康隸書體W7" panose="03000709000000000000" pitchFamily="65" charset="-120"/>
                <a:ea typeface="華康隸書體W7" panose="03000709000000000000" pitchFamily="65" charset="-120"/>
              </a:rPr>
              <a:t>為</a:t>
            </a:r>
            <a:r>
              <a:rPr lang="x-none" altLang="zh-TW" sz="2400" dirty="0" smtClean="0">
                <a:latin typeface="華康隸書體W7" panose="03000709000000000000" pitchFamily="65" charset="-120"/>
                <a:ea typeface="華康隸書體W7" panose="03000709000000000000" pitchFamily="65" charset="-120"/>
              </a:rPr>
              <a:t>審查人送院教評會組成之</a:t>
            </a:r>
            <a:r>
              <a:rPr lang="zh-TW" altLang="zh-TW" sz="2400" dirty="0">
                <a:latin typeface="華康隸書體W7" panose="03000709000000000000" pitchFamily="65" charset="-120"/>
                <a:ea typeface="華康隸書體W7" panose="03000709000000000000" pitchFamily="65" charset="-120"/>
              </a:rPr>
              <a:t>外審</a:t>
            </a:r>
            <a:r>
              <a:rPr lang="x-none" altLang="zh-TW" sz="2400" dirty="0" smtClean="0">
                <a:latin typeface="華康隸書體W7" panose="03000709000000000000" pitchFamily="65" charset="-120"/>
                <a:ea typeface="華康隸書體W7" panose="03000709000000000000" pitchFamily="65" charset="-120"/>
              </a:rPr>
              <a:t>審查小組</a:t>
            </a:r>
            <a:r>
              <a:rPr lang="zh-TW" altLang="en-US" sz="2400" dirty="0">
                <a:latin typeface="華康隸書體W7" panose="03000709000000000000" pitchFamily="65" charset="-120"/>
                <a:ea typeface="華康隸書體W7" panose="03000709000000000000" pitchFamily="65" charset="-120"/>
              </a:rPr>
              <a:t>。</a:t>
            </a:r>
            <a:endParaRPr lang="en-US" altLang="zh-TW" sz="2400" dirty="0" smtClean="0">
              <a:latin typeface="華康隸書體W7" panose="03000709000000000000" pitchFamily="65" charset="-120"/>
              <a:ea typeface="華康隸書體W7" panose="03000709000000000000" pitchFamily="65" charset="-120"/>
            </a:endParaRPr>
          </a:p>
          <a:p>
            <a:r>
              <a:rPr lang="en-US" altLang="zh-TW" sz="2400" dirty="0" smtClean="0">
                <a:latin typeface="華康隸書體W7" panose="03000709000000000000" pitchFamily="65" charset="-120"/>
                <a:ea typeface="華康隸書體W7" panose="03000709000000000000" pitchFamily="65" charset="-120"/>
              </a:rPr>
              <a:t>(</a:t>
            </a:r>
            <a:r>
              <a:rPr lang="zh-TW" altLang="en-US" sz="2400" dirty="0" smtClean="0">
                <a:latin typeface="華康隸書體W7" panose="03000709000000000000" pitchFamily="65" charset="-120"/>
                <a:ea typeface="華康隸書體W7" panose="03000709000000000000" pitchFamily="65" charset="-120"/>
              </a:rPr>
              <a:t>二</a:t>
            </a:r>
            <a:r>
              <a:rPr lang="en-US" altLang="zh-TW" sz="2400" dirty="0" smtClean="0">
                <a:latin typeface="華康隸書體W7" panose="03000709000000000000" pitchFamily="65" charset="-120"/>
                <a:ea typeface="華康隸書體W7" panose="03000709000000000000" pitchFamily="65" charset="-120"/>
              </a:rPr>
              <a:t>)</a:t>
            </a:r>
            <a:r>
              <a:rPr lang="x-none" altLang="zh-TW" sz="2400" dirty="0" smtClean="0">
                <a:latin typeface="華康隸書體W7" panose="03000709000000000000" pitchFamily="65" charset="-120"/>
                <a:ea typeface="華康隸書體W7" panose="03000709000000000000" pitchFamily="65" charset="-120"/>
              </a:rPr>
              <a:t>升等申請人得向院教評會提出</a:t>
            </a:r>
            <a:r>
              <a:rPr lang="en-US" altLang="zh-TW" sz="2400" b="1" u="sng" dirty="0">
                <a:solidFill>
                  <a:srgbClr val="FF0000"/>
                </a:solidFill>
                <a:latin typeface="華康隸書體W7" panose="03000709000000000000" pitchFamily="65" charset="-120"/>
                <a:ea typeface="華康隸書體W7" panose="03000709000000000000" pitchFamily="65" charset="-120"/>
              </a:rPr>
              <a:t>3</a:t>
            </a:r>
            <a:r>
              <a:rPr lang="zh-TW" altLang="en-US" sz="2400" b="1" u="sng" dirty="0" smtClean="0">
                <a:solidFill>
                  <a:srgbClr val="FF0000"/>
                </a:solidFill>
                <a:latin typeface="華康隸書體W7" panose="03000709000000000000" pitchFamily="65" charset="-120"/>
                <a:ea typeface="華康隸書體W7" panose="03000709000000000000" pitchFamily="65" charset="-120"/>
              </a:rPr>
              <a:t>位審查人之</a:t>
            </a:r>
            <a:r>
              <a:rPr lang="x-none" altLang="zh-TW" sz="2400" b="1" u="sng" dirty="0" smtClean="0">
                <a:solidFill>
                  <a:srgbClr val="FF0000"/>
                </a:solidFill>
                <a:latin typeface="華康隸書體W7" panose="03000709000000000000" pitchFamily="65" charset="-120"/>
                <a:ea typeface="華康隸書體W7" panose="03000709000000000000" pitchFamily="65" charset="-120"/>
              </a:rPr>
              <a:t>迴避名單</a:t>
            </a:r>
            <a:r>
              <a:rPr lang="zh-TW" altLang="en-US" sz="2400" dirty="0" smtClean="0">
                <a:solidFill>
                  <a:schemeClr val="tx1"/>
                </a:solidFill>
                <a:latin typeface="華康隸書體W7" panose="03000709000000000000" pitchFamily="65" charset="-120"/>
                <a:ea typeface="華康隸書體W7" panose="03000709000000000000" pitchFamily="65" charset="-120"/>
              </a:rPr>
              <a:t>，並應敘明理由</a:t>
            </a:r>
            <a:r>
              <a:rPr lang="zh-TW" altLang="en-US" sz="2400" dirty="0" smtClean="0">
                <a:latin typeface="華康隸書體W7" panose="03000709000000000000" pitchFamily="65" charset="-120"/>
                <a:ea typeface="華康隸書體W7" panose="03000709000000000000" pitchFamily="65" charset="-120"/>
              </a:rPr>
              <a:t>。</a:t>
            </a:r>
            <a:endParaRPr lang="en-US" altLang="zh-TW" sz="2400" dirty="0" smtClean="0">
              <a:latin typeface="華康隸書體W7" panose="03000709000000000000" pitchFamily="65" charset="-120"/>
              <a:ea typeface="華康隸書體W7" panose="03000709000000000000" pitchFamily="65" charset="-120"/>
            </a:endParaRPr>
          </a:p>
          <a:p>
            <a:r>
              <a:rPr lang="en-US" altLang="zh-TW" sz="2400" dirty="0" smtClean="0">
                <a:latin typeface="華康隸書體W7" panose="03000709000000000000" pitchFamily="65" charset="-120"/>
                <a:ea typeface="華康隸書體W7" panose="03000709000000000000" pitchFamily="65" charset="-120"/>
              </a:rPr>
              <a:t>(</a:t>
            </a:r>
            <a:r>
              <a:rPr lang="zh-TW" altLang="en-US" sz="2400" dirty="0" smtClean="0">
                <a:latin typeface="華康隸書體W7" panose="03000709000000000000" pitchFamily="65" charset="-120"/>
                <a:ea typeface="華康隸書體W7" panose="03000709000000000000" pitchFamily="65" charset="-120"/>
              </a:rPr>
              <a:t>三</a:t>
            </a:r>
            <a:r>
              <a:rPr lang="en-US" altLang="zh-TW" sz="2400" dirty="0" smtClean="0">
                <a:latin typeface="華康隸書體W7" panose="03000709000000000000" pitchFamily="65" charset="-120"/>
                <a:ea typeface="華康隸書體W7" panose="03000709000000000000" pitchFamily="65" charset="-120"/>
              </a:rPr>
              <a:t>)</a:t>
            </a:r>
            <a:r>
              <a:rPr lang="zh-TW" altLang="en-US" sz="2400" dirty="0" smtClean="0">
                <a:latin typeface="華康隸書體W7" panose="03000709000000000000" pitchFamily="65" charset="-120"/>
                <a:ea typeface="華康隸書體W7" panose="03000709000000000000" pitchFamily="65" charset="-120"/>
              </a:rPr>
              <a:t>院教評會</a:t>
            </a:r>
            <a:r>
              <a:rPr lang="zh-TW" altLang="zh-TW" sz="2400" dirty="0" smtClean="0">
                <a:latin typeface="華康隸書體W7" panose="03000709000000000000" pitchFamily="65" charset="-120"/>
                <a:ea typeface="華康隸書體W7" panose="03000709000000000000" pitchFamily="65" charset="-120"/>
              </a:rPr>
              <a:t>得明</a:t>
            </a:r>
            <a:r>
              <a:rPr lang="zh-TW" altLang="zh-TW" sz="2400" dirty="0">
                <a:latin typeface="華康隸書體W7" panose="03000709000000000000" pitchFamily="65" charset="-120"/>
                <a:ea typeface="華康隸書體W7" panose="03000709000000000000" pitchFamily="65" charset="-120"/>
              </a:rPr>
              <a:t>訂自院資料庫</a:t>
            </a:r>
            <a:r>
              <a:rPr lang="x-none" altLang="zh-TW" sz="2400" dirty="0" smtClean="0">
                <a:latin typeface="華康隸書體W7" panose="03000709000000000000" pitchFamily="65" charset="-120"/>
                <a:ea typeface="華康隸書體W7" panose="03000709000000000000" pitchFamily="65" charset="-120"/>
              </a:rPr>
              <a:t>增列</a:t>
            </a:r>
            <a:r>
              <a:rPr lang="en-US" altLang="zh-TW" sz="2400" dirty="0" smtClean="0">
                <a:latin typeface="華康隸書體W7" panose="03000709000000000000" pitchFamily="65" charset="-120"/>
                <a:ea typeface="華康隸書體W7" panose="03000709000000000000" pitchFamily="65" charset="-120"/>
              </a:rPr>
              <a:t>6</a:t>
            </a:r>
            <a:r>
              <a:rPr lang="x-none" altLang="zh-TW" sz="2400" dirty="0" smtClean="0">
                <a:latin typeface="華康隸書體W7" panose="03000709000000000000" pitchFamily="65" charset="-120"/>
                <a:ea typeface="華康隸書體W7" panose="03000709000000000000" pitchFamily="65" charset="-120"/>
              </a:rPr>
              <a:t>至</a:t>
            </a:r>
            <a:r>
              <a:rPr lang="en-US" altLang="zh-TW" sz="2400" dirty="0" smtClean="0">
                <a:latin typeface="華康隸書體W7" panose="03000709000000000000" pitchFamily="65" charset="-120"/>
                <a:ea typeface="華康隸書體W7" panose="03000709000000000000" pitchFamily="65" charset="-120"/>
              </a:rPr>
              <a:t>10</a:t>
            </a:r>
            <a:r>
              <a:rPr lang="zh-TW" altLang="en-US" sz="2400" dirty="0">
                <a:latin typeface="華康隸書體W7" panose="03000709000000000000" pitchFamily="65" charset="-120"/>
                <a:ea typeface="華康隸書體W7" panose="03000709000000000000" pitchFamily="65" charset="-120"/>
              </a:rPr>
              <a:t>位</a:t>
            </a:r>
            <a:r>
              <a:rPr lang="zh-TW" altLang="en-US" sz="2400" dirty="0" smtClean="0">
                <a:latin typeface="華康隸書體W7" panose="03000709000000000000" pitchFamily="65" charset="-120"/>
                <a:ea typeface="華康隸書體W7" panose="03000709000000000000" pitchFamily="65" charset="-120"/>
              </a:rPr>
              <a:t>審查</a:t>
            </a:r>
            <a:r>
              <a:rPr lang="zh-TW" altLang="en-US" sz="2400" dirty="0">
                <a:latin typeface="華康隸書體W7" panose="03000709000000000000" pitchFamily="65" charset="-120"/>
                <a:ea typeface="華康隸書體W7" panose="03000709000000000000" pitchFamily="65" charset="-120"/>
              </a:rPr>
              <a:t>人</a:t>
            </a:r>
            <a:r>
              <a:rPr lang="zh-TW" altLang="zh-TW" sz="2400" dirty="0" smtClean="0">
                <a:latin typeface="華康隸書體W7" panose="03000709000000000000" pitchFamily="65" charset="-120"/>
                <a:ea typeface="華康隸書體W7" panose="03000709000000000000" pitchFamily="65" charset="-120"/>
              </a:rPr>
              <a:t>列入</a:t>
            </a:r>
            <a:r>
              <a:rPr lang="zh-TW" altLang="zh-TW" sz="2400" dirty="0">
                <a:latin typeface="華康隸書體W7" panose="03000709000000000000" pitchFamily="65" charset="-120"/>
                <a:ea typeface="華康隸書體W7" panose="03000709000000000000" pitchFamily="65" charset="-120"/>
              </a:rPr>
              <a:t>候送名冊</a:t>
            </a:r>
            <a:r>
              <a:rPr lang="x-none" altLang="zh-TW" sz="2400" dirty="0" smtClean="0">
                <a:latin typeface="華康隸書體W7" panose="03000709000000000000" pitchFamily="65" charset="-120"/>
                <a:ea typeface="華康隸書體W7" panose="03000709000000000000" pitchFamily="65" charset="-120"/>
              </a:rPr>
              <a:t>。</a:t>
            </a:r>
            <a:endParaRPr lang="en-US" altLang="zh-TW" sz="2400" dirty="0">
              <a:latin typeface="華康隸書體W7" panose="03000709000000000000" pitchFamily="65" charset="-120"/>
              <a:ea typeface="華康隸書體W7" panose="03000709000000000000" pitchFamily="65" charset="-120"/>
            </a:endParaRPr>
          </a:p>
          <a:p>
            <a:r>
              <a:rPr lang="zh-TW" altLang="en-US" sz="2400" dirty="0" smtClean="0">
                <a:latin typeface="華康隸書體W7" panose="03000709000000000000" pitchFamily="65" charset="-120"/>
                <a:ea typeface="華康隸書體W7" panose="03000709000000000000" pitchFamily="65" charset="-120"/>
              </a:rPr>
              <a:t>審查</a:t>
            </a:r>
            <a:r>
              <a:rPr lang="zh-TW" altLang="en-US" sz="2400" dirty="0">
                <a:latin typeface="華康隸書體W7" panose="03000709000000000000" pitchFamily="65" charset="-120"/>
                <a:ea typeface="華康隸書體W7" panose="03000709000000000000" pitchFamily="65" charset="-120"/>
              </a:rPr>
              <a:t>時，由</a:t>
            </a:r>
            <a:r>
              <a:rPr lang="zh-TW" altLang="en-US" sz="2400" dirty="0">
                <a:solidFill>
                  <a:schemeClr val="tx1"/>
                </a:solidFill>
                <a:latin typeface="華康隸書體W7" panose="03000709000000000000" pitchFamily="65" charset="-120"/>
                <a:ea typeface="華康隸書體W7" panose="03000709000000000000" pitchFamily="65" charset="-120"/>
              </a:rPr>
              <a:t>外審審查小組</a:t>
            </a:r>
            <a:r>
              <a:rPr lang="zh-TW" altLang="en-US" sz="2400" b="1" dirty="0">
                <a:solidFill>
                  <a:schemeClr val="tx1"/>
                </a:solidFill>
                <a:latin typeface="華康隸書體W7" panose="03000709000000000000" pitchFamily="65" charset="-120"/>
                <a:ea typeface="華康隸書體W7" panose="03000709000000000000" pitchFamily="65" charset="-120"/>
              </a:rPr>
              <a:t>保密</a:t>
            </a:r>
            <a:r>
              <a:rPr lang="zh-TW" altLang="en-US" sz="2400" dirty="0">
                <a:solidFill>
                  <a:schemeClr val="tx1"/>
                </a:solidFill>
                <a:latin typeface="華康隸書體W7" panose="03000709000000000000" pitchFamily="65" charset="-120"/>
                <a:ea typeface="華康隸書體W7" panose="03000709000000000000" pitchFamily="65" charset="-120"/>
              </a:rPr>
              <a:t>作業</a:t>
            </a:r>
            <a:r>
              <a:rPr lang="zh-TW" altLang="en-US" sz="2400" b="1" u="sng" dirty="0">
                <a:solidFill>
                  <a:schemeClr val="tx1"/>
                </a:solidFill>
                <a:latin typeface="華康隸書體W7" panose="03000709000000000000" pitchFamily="65" charset="-120"/>
                <a:ea typeface="華康隸書體W7" panose="03000709000000000000" pitchFamily="65" charset="-120"/>
              </a:rPr>
              <a:t>隨機</a:t>
            </a:r>
            <a:r>
              <a:rPr lang="zh-TW" altLang="en-US" sz="2400" dirty="0">
                <a:solidFill>
                  <a:schemeClr val="tx1"/>
                </a:solidFill>
                <a:latin typeface="華康隸書體W7" panose="03000709000000000000" pitchFamily="65" charset="-120"/>
                <a:ea typeface="華康隸書體W7" panose="03000709000000000000" pitchFamily="65" charset="-120"/>
              </a:rPr>
              <a:t>決定</a:t>
            </a:r>
            <a:r>
              <a:rPr lang="zh-TW" altLang="en-US" sz="2400" dirty="0">
                <a:latin typeface="華康隸書體W7" panose="03000709000000000000" pitchFamily="65" charset="-120"/>
                <a:ea typeface="華康隸書體W7" panose="03000709000000000000" pitchFamily="65" charset="-120"/>
              </a:rPr>
              <a:t>審查</a:t>
            </a:r>
            <a:r>
              <a:rPr lang="zh-TW" altLang="en-US" sz="2400" dirty="0" smtClean="0">
                <a:latin typeface="華康隸書體W7" panose="03000709000000000000" pitchFamily="65" charset="-120"/>
                <a:ea typeface="華康隸書體W7" panose="03000709000000000000" pitchFamily="65" charset="-120"/>
              </a:rPr>
              <a:t>人順序</a:t>
            </a:r>
            <a:r>
              <a:rPr lang="zh-TW" altLang="en-US" sz="2400" dirty="0">
                <a:latin typeface="華康隸書體W7" panose="03000709000000000000" pitchFamily="65" charset="-120"/>
                <a:ea typeface="華康隸書體W7" panose="03000709000000000000" pitchFamily="65" charset="-120"/>
              </a:rPr>
              <a:t>，依序送</a:t>
            </a:r>
            <a:r>
              <a:rPr lang="zh-TW" altLang="en-US" sz="2400" dirty="0" smtClean="0">
                <a:latin typeface="華康隸書體W7" panose="03000709000000000000" pitchFamily="65" charset="-120"/>
                <a:ea typeface="華康隸書體W7" panose="03000709000000000000" pitchFamily="65" charset="-120"/>
              </a:rPr>
              <a:t>請</a:t>
            </a:r>
            <a:r>
              <a:rPr lang="en-US" altLang="zh-TW" sz="2400" b="1" u="sng" dirty="0">
                <a:solidFill>
                  <a:srgbClr val="FF0000"/>
                </a:solidFill>
                <a:latin typeface="華康隸書體W7" panose="03000709000000000000" pitchFamily="65" charset="-120"/>
                <a:ea typeface="華康隸書體W7" panose="03000709000000000000" pitchFamily="65" charset="-120"/>
              </a:rPr>
              <a:t>6</a:t>
            </a:r>
            <a:r>
              <a:rPr lang="zh-TW" altLang="en-US" sz="2400" b="1" u="sng" dirty="0" smtClean="0">
                <a:solidFill>
                  <a:srgbClr val="FF0000"/>
                </a:solidFill>
                <a:latin typeface="華康隸書體W7" panose="03000709000000000000" pitchFamily="65" charset="-120"/>
                <a:ea typeface="華康隸書體W7" panose="03000709000000000000" pitchFamily="65" charset="-120"/>
              </a:rPr>
              <a:t>位</a:t>
            </a:r>
            <a:r>
              <a:rPr lang="zh-TW" altLang="en-US" sz="2400" dirty="0">
                <a:latin typeface="華康隸書體W7" panose="03000709000000000000" pitchFamily="65" charset="-120"/>
                <a:ea typeface="華康隸書體W7" panose="03000709000000000000" pitchFamily="65" charset="-120"/>
              </a:rPr>
              <a:t>審查人審查。惟以</a:t>
            </a:r>
            <a:r>
              <a:rPr lang="zh-TW" altLang="en-US" sz="2400" b="1" u="sng" dirty="0">
                <a:solidFill>
                  <a:srgbClr val="FF0000"/>
                </a:solidFill>
                <a:latin typeface="華康隸書體W7" panose="03000709000000000000" pitchFamily="65" charset="-120"/>
                <a:ea typeface="華康隸書體W7" panose="03000709000000000000" pitchFamily="65" charset="-120"/>
              </a:rPr>
              <a:t>教學實踐研究</a:t>
            </a:r>
            <a:r>
              <a:rPr lang="en-US" altLang="zh-TW" sz="2400" b="1" u="sng" dirty="0">
                <a:solidFill>
                  <a:srgbClr val="FF0000"/>
                </a:solidFill>
                <a:latin typeface="華康隸書體W7" panose="03000709000000000000" pitchFamily="65" charset="-120"/>
                <a:ea typeface="華康隸書體W7" panose="03000709000000000000" pitchFamily="65" charset="-120"/>
              </a:rPr>
              <a:t>(</a:t>
            </a:r>
            <a:r>
              <a:rPr lang="zh-TW" altLang="en-US" sz="2400" b="1" u="sng" dirty="0">
                <a:solidFill>
                  <a:srgbClr val="FF0000"/>
                </a:solidFill>
                <a:latin typeface="華康隸書體W7" panose="03000709000000000000" pitchFamily="65" charset="-120"/>
                <a:ea typeface="華康隸書體W7" panose="03000709000000000000" pitchFamily="65" charset="-120"/>
              </a:rPr>
              <a:t>發</a:t>
            </a:r>
            <a:r>
              <a:rPr lang="en-US" altLang="zh-TW" sz="2400" b="1" u="sng" dirty="0">
                <a:solidFill>
                  <a:srgbClr val="FF0000"/>
                </a:solidFill>
                <a:latin typeface="華康隸書體W7" panose="03000709000000000000" pitchFamily="65" charset="-120"/>
                <a:ea typeface="華康隸書體W7" panose="03000709000000000000" pitchFamily="65" charset="-120"/>
              </a:rPr>
              <a:t>)</a:t>
            </a:r>
            <a:r>
              <a:rPr lang="zh-TW" altLang="en-US" sz="2400" b="1" u="sng" dirty="0">
                <a:solidFill>
                  <a:srgbClr val="FF0000"/>
                </a:solidFill>
                <a:latin typeface="華康隸書體W7" panose="03000709000000000000" pitchFamily="65" charset="-120"/>
                <a:ea typeface="華康隸書體W7" panose="03000709000000000000" pitchFamily="65" charset="-120"/>
              </a:rPr>
              <a:t>成果升等</a:t>
            </a:r>
            <a:r>
              <a:rPr lang="zh-TW" altLang="en-US" sz="2400" dirty="0">
                <a:latin typeface="華康隸書體W7" panose="03000709000000000000" pitchFamily="65" charset="-120"/>
                <a:ea typeface="華康隸書體W7" panose="03000709000000000000" pitchFamily="65" charset="-120"/>
              </a:rPr>
              <a:t>者</a:t>
            </a:r>
            <a:r>
              <a:rPr lang="zh-TW" altLang="en-US" sz="2400" dirty="0" smtClean="0">
                <a:latin typeface="華康隸書體W7" panose="03000709000000000000" pitchFamily="65" charset="-120"/>
                <a:ea typeface="華康隸書體W7" panose="03000709000000000000" pitchFamily="65" charset="-120"/>
              </a:rPr>
              <a:t>，</a:t>
            </a:r>
            <a:r>
              <a:rPr lang="en-US" altLang="zh-TW" sz="2400" dirty="0" smtClean="0">
                <a:latin typeface="華康隸書體W7" panose="03000709000000000000" pitchFamily="65" charset="-120"/>
                <a:ea typeface="華康隸書體W7" panose="03000709000000000000" pitchFamily="65" charset="-120"/>
              </a:rPr>
              <a:t>6</a:t>
            </a:r>
            <a:r>
              <a:rPr lang="zh-TW" altLang="en-US" sz="2400" dirty="0" smtClean="0">
                <a:latin typeface="華康隸書體W7" panose="03000709000000000000" pitchFamily="65" charset="-120"/>
                <a:ea typeface="華康隸書體W7" panose="03000709000000000000" pitchFamily="65" charset="-120"/>
              </a:rPr>
              <a:t>位</a:t>
            </a:r>
            <a:r>
              <a:rPr lang="zh-TW" altLang="en-US" sz="2400" dirty="0">
                <a:latin typeface="華康隸書體W7" panose="03000709000000000000" pitchFamily="65" charset="-120"/>
                <a:ea typeface="華康隸書體W7" panose="03000709000000000000" pitchFamily="65" charset="-120"/>
              </a:rPr>
              <a:t>外審審查人中，</a:t>
            </a:r>
            <a:r>
              <a:rPr lang="zh-TW" altLang="en-US" sz="2400" b="1" u="sng" dirty="0">
                <a:solidFill>
                  <a:srgbClr val="FF0000"/>
                </a:solidFill>
                <a:latin typeface="華康隸書體W7" panose="03000709000000000000" pitchFamily="65" charset="-120"/>
                <a:ea typeface="華康隸書體W7" panose="03000709000000000000" pitchFamily="65" charset="-120"/>
              </a:rPr>
              <a:t>應至少</a:t>
            </a:r>
            <a:r>
              <a:rPr lang="zh-TW" altLang="en-US" sz="2400" b="1" u="sng" dirty="0" smtClean="0">
                <a:solidFill>
                  <a:srgbClr val="FF0000"/>
                </a:solidFill>
                <a:latin typeface="華康隸書體W7" panose="03000709000000000000" pitchFamily="65" charset="-120"/>
                <a:ea typeface="華康隸書體W7" panose="03000709000000000000" pitchFamily="65" charset="-120"/>
              </a:rPr>
              <a:t>有</a:t>
            </a:r>
            <a:r>
              <a:rPr lang="en-US" altLang="zh-TW" sz="2400" b="1" u="sng" dirty="0" smtClean="0">
                <a:solidFill>
                  <a:srgbClr val="FF0000"/>
                </a:solidFill>
                <a:latin typeface="華康隸書體W7" panose="03000709000000000000" pitchFamily="65" charset="-120"/>
                <a:ea typeface="華康隸書體W7" panose="03000709000000000000" pitchFamily="65" charset="-120"/>
              </a:rPr>
              <a:t>3</a:t>
            </a:r>
            <a:r>
              <a:rPr lang="zh-TW" altLang="en-US" sz="2400" b="1" u="sng" dirty="0" smtClean="0">
                <a:solidFill>
                  <a:srgbClr val="FF0000"/>
                </a:solidFill>
                <a:latin typeface="華康隸書體W7" panose="03000709000000000000" pitchFamily="65" charset="-120"/>
                <a:ea typeface="華康隸書體W7" panose="03000709000000000000" pitchFamily="65" charset="-120"/>
              </a:rPr>
              <a:t>位</a:t>
            </a:r>
            <a:r>
              <a:rPr lang="zh-TW" altLang="en-US" sz="2400" b="1" u="sng" dirty="0">
                <a:solidFill>
                  <a:srgbClr val="FF0000"/>
                </a:solidFill>
                <a:latin typeface="華康隸書體W7" panose="03000709000000000000" pitchFamily="65" charset="-120"/>
                <a:ea typeface="華康隸書體W7" panose="03000709000000000000" pitchFamily="65" charset="-120"/>
              </a:rPr>
              <a:t>外審審查人係自</a:t>
            </a:r>
            <a:r>
              <a:rPr lang="zh-TW" altLang="en-US" sz="2400" b="1" u="sng" dirty="0">
                <a:solidFill>
                  <a:srgbClr val="00B050"/>
                </a:solidFill>
                <a:latin typeface="華康隸書體W7" panose="03000709000000000000" pitchFamily="65" charset="-120"/>
                <a:ea typeface="華康隸書體W7" panose="03000709000000000000" pitchFamily="65" charset="-120"/>
                <a:hlinkClick r:id="rId2" action="ppaction://hlinksldjump"/>
              </a:rPr>
              <a:t>教育部所建置之專家學者資料庫</a:t>
            </a:r>
            <a:r>
              <a:rPr lang="zh-TW" altLang="en-US" sz="2400" b="1" u="sng" dirty="0">
                <a:solidFill>
                  <a:srgbClr val="7030A0"/>
                </a:solidFill>
                <a:latin typeface="華康隸書體W7" panose="03000709000000000000" pitchFamily="65" charset="-120"/>
                <a:ea typeface="華康隸書體W7" panose="03000709000000000000" pitchFamily="65" charset="-120"/>
              </a:rPr>
              <a:t>中</a:t>
            </a:r>
            <a:r>
              <a:rPr lang="zh-TW" altLang="en-US" sz="2400" dirty="0">
                <a:latin typeface="華康隸書體W7" panose="03000709000000000000" pitchFamily="65" charset="-120"/>
                <a:ea typeface="華康隸書體W7" panose="03000709000000000000" pitchFamily="65" charset="-120"/>
              </a:rPr>
              <a:t>，以保密作業隨機</a:t>
            </a:r>
            <a:r>
              <a:rPr lang="zh-TW" altLang="en-US" sz="2400" dirty="0" smtClean="0">
                <a:latin typeface="華康隸書體W7" panose="03000709000000000000" pitchFamily="65" charset="-120"/>
                <a:ea typeface="華康隸書體W7" panose="03000709000000000000" pitchFamily="65" charset="-120"/>
              </a:rPr>
              <a:t>決定之。</a:t>
            </a:r>
            <a:endParaRPr lang="zh-TW" altLang="en-US" sz="2400" dirty="0">
              <a:latin typeface="華康隸書體W7" panose="03000709000000000000" pitchFamily="65" charset="-120"/>
              <a:ea typeface="華康隸書體W7" panose="03000709000000000000" pitchFamily="65" charset="-120"/>
            </a:endParaRPr>
          </a:p>
        </p:txBody>
      </p:sp>
      <p:sp>
        <p:nvSpPr>
          <p:cNvPr id="4" name="投影片編號版面配置區 3"/>
          <p:cNvSpPr>
            <a:spLocks noGrp="1"/>
          </p:cNvSpPr>
          <p:nvPr>
            <p:ph type="sldNum" sz="quarter" idx="12"/>
          </p:nvPr>
        </p:nvSpPr>
        <p:spPr/>
        <p:txBody>
          <a:bodyPr/>
          <a:lstStyle/>
          <a:p>
            <a:pPr>
              <a:defRPr/>
            </a:pPr>
            <a:fld id="{461616D9-EA05-4353-B206-31ECB5B14AFC}" type="slidenum">
              <a:rPr lang="zh-TW" altLang="en-US" smtClean="0"/>
              <a:pPr>
                <a:defRPr/>
              </a:pPr>
              <a:t>19</a:t>
            </a:fld>
            <a:endParaRPr lang="zh-TW" altLang="en-US"/>
          </a:p>
        </p:txBody>
      </p:sp>
      <p:sp>
        <p:nvSpPr>
          <p:cNvPr id="5" name="標題 2">
            <a:extLst>
              <a:ext uri="{FF2B5EF4-FFF2-40B4-BE49-F238E27FC236}">
                <a16:creationId xmlns:a16="http://schemas.microsoft.com/office/drawing/2014/main" id="{33E3058F-4174-4155-9AD0-A5F3959E5904}"/>
              </a:ext>
            </a:extLst>
          </p:cNvPr>
          <p:cNvSpPr txBox="1">
            <a:spLocks/>
          </p:cNvSpPr>
          <p:nvPr/>
        </p:nvSpPr>
        <p:spPr>
          <a:xfrm>
            <a:off x="345790" y="279071"/>
            <a:ext cx="5272415" cy="813459"/>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scene3d>
            <a:camera prst="orthographicFront"/>
            <a:lightRig rig="soft" dir="t"/>
          </a:scene3d>
          <a:sp3d>
            <a:bevelT/>
          </a:sp3d>
        </p:spPr>
        <p:style>
          <a:lnRef idx="2">
            <a:schemeClr val="accent1"/>
          </a:lnRef>
          <a:fillRef idx="1">
            <a:schemeClr val="lt1"/>
          </a:fillRef>
          <a:effectRef idx="0">
            <a:schemeClr val="accent1"/>
          </a:effectRef>
          <a:fontRef idx="minor">
            <a:schemeClr val="dk1"/>
          </a:fontRef>
        </p:style>
        <p:txBody>
          <a:bodyPr anchor="ctr">
            <a:sp3d prstMaterial="softEdge">
              <a:bevelT w="25400" h="25400"/>
            </a:sp3d>
          </a:bodyPr>
          <a:lstStyle/>
          <a:p>
            <a:pPr defTabSz="914400" eaLnBrk="1" fontAlgn="auto" hangingPunct="1">
              <a:spcAft>
                <a:spcPts val="0"/>
              </a:spcAft>
              <a:defRPr/>
            </a:pPr>
            <a:r>
              <a:rPr kumimoji="0" lang="en-US" altLang="zh-TW" sz="3200" b="1" dirty="0" smtClean="0">
                <a:solidFill>
                  <a:schemeClr val="tx2"/>
                </a:solidFill>
                <a:effectLst>
                  <a:outerShdw blurRad="31750" dist="25400" dir="5400000" algn="tl" rotWithShape="0">
                    <a:srgbClr val="000000">
                      <a:alpha val="25000"/>
                    </a:srgbClr>
                  </a:outerShdw>
                </a:effectLst>
                <a:latin typeface="+mj-lt"/>
                <a:ea typeface="+mj-ea"/>
                <a:cs typeface="+mj-cs"/>
              </a:rPr>
              <a:t>4-3.</a:t>
            </a:r>
            <a:r>
              <a:rPr kumimoji="0" lang="zh-TW" altLang="en-US" sz="3200" b="1" dirty="0">
                <a:solidFill>
                  <a:schemeClr val="tx2"/>
                </a:solidFill>
                <a:effectLst>
                  <a:outerShdw blurRad="31750" dist="25400" dir="5400000" algn="tl" rotWithShape="0">
                    <a:srgbClr val="000000">
                      <a:alpha val="25000"/>
                    </a:srgbClr>
                  </a:outerShdw>
                </a:effectLst>
                <a:latin typeface="+mj-lt"/>
                <a:ea typeface="+mj-ea"/>
                <a:cs typeface="+mj-cs"/>
              </a:rPr>
              <a:t>強化審查程序公平公正</a:t>
            </a:r>
          </a:p>
        </p:txBody>
      </p:sp>
    </p:spTree>
    <p:extLst>
      <p:ext uri="{BB962C8B-B14F-4D97-AF65-F5344CB8AC3E}">
        <p14:creationId xmlns:p14="http://schemas.microsoft.com/office/powerpoint/2010/main" val="17983017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資料庫圖表 13">
            <a:extLst>
              <a:ext uri="{FF2B5EF4-FFF2-40B4-BE49-F238E27FC236}">
                <a16:creationId xmlns:a16="http://schemas.microsoft.com/office/drawing/2014/main" id="{7D357082-60D9-4673-9E37-DB25F35421AE}"/>
              </a:ext>
            </a:extLst>
          </p:cNvPr>
          <p:cNvGraphicFramePr/>
          <p:nvPr>
            <p:extLst>
              <p:ext uri="{D42A27DB-BD31-4B8C-83A1-F6EECF244321}">
                <p14:modId xmlns:p14="http://schemas.microsoft.com/office/powerpoint/2010/main" val="997336468"/>
              </p:ext>
            </p:extLst>
          </p:nvPr>
        </p:nvGraphicFramePr>
        <p:xfrm>
          <a:off x="3415476" y="320634"/>
          <a:ext cx="7420690" cy="6221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向右箭號 11">
            <a:extLst>
              <a:ext uri="{FF2B5EF4-FFF2-40B4-BE49-F238E27FC236}">
                <a16:creationId xmlns:a16="http://schemas.microsoft.com/office/drawing/2014/main" id="{A4444217-3707-4928-8754-C9E5AB0E5153}"/>
              </a:ext>
            </a:extLst>
          </p:cNvPr>
          <p:cNvSpPr/>
          <p:nvPr/>
        </p:nvSpPr>
        <p:spPr>
          <a:xfrm>
            <a:off x="993200" y="2106184"/>
            <a:ext cx="2824163" cy="2426687"/>
          </a:xfrm>
          <a:prstGeom prst="rightArrow">
            <a:avLst/>
          </a:prstGeom>
          <a:solidFill>
            <a:schemeClr val="bg2">
              <a:lumMod val="75000"/>
            </a:schemeClr>
          </a:solidFill>
          <a:ln/>
        </p:spPr>
        <p:style>
          <a:lnRef idx="2">
            <a:schemeClr val="accent2"/>
          </a:lnRef>
          <a:fillRef idx="1">
            <a:schemeClr val="lt1"/>
          </a:fillRef>
          <a:effectRef idx="0">
            <a:schemeClr val="accent2"/>
          </a:effectRef>
          <a:fontRef idx="minor">
            <a:schemeClr val="dk1"/>
          </a:fontRef>
        </p:style>
        <p:txBody>
          <a:bodyPr anchor="ctr"/>
          <a:lstStyle/>
          <a:p>
            <a:pPr algn="ctr" eaLnBrk="1" fontAlgn="auto" hangingPunct="1">
              <a:spcBef>
                <a:spcPts val="0"/>
              </a:spcBef>
              <a:spcAft>
                <a:spcPts val="0"/>
              </a:spcAft>
              <a:defRPr/>
            </a:pPr>
            <a:r>
              <a:rPr kumimoji="0" lang="zh-TW" altLang="en-US" sz="2800" dirty="0">
                <a:latin typeface="華康隸書體W7" panose="03000709000000000000" pitchFamily="65" charset="-120"/>
                <a:ea typeface="華康隸書體W7" panose="03000709000000000000" pitchFamily="65" charset="-120"/>
              </a:rPr>
              <a:t>本</a:t>
            </a:r>
            <a:r>
              <a:rPr kumimoji="0" lang="zh-TW" altLang="en-US" sz="2800" dirty="0" smtClean="0">
                <a:latin typeface="華康隸書體W7" panose="03000709000000000000" pitchFamily="65" charset="-120"/>
                <a:ea typeface="華康隸書體W7" panose="03000709000000000000" pitchFamily="65" charset="-120"/>
              </a:rPr>
              <a:t>次法規修正重點說明</a:t>
            </a:r>
            <a:endParaRPr kumimoji="0" lang="zh-TW" altLang="en-US" sz="2800" dirty="0">
              <a:latin typeface="華康隸書體W7" panose="03000709000000000000" pitchFamily="65" charset="-120"/>
              <a:ea typeface="華康隸書體W7" panose="03000709000000000000" pitchFamily="65" charset="-120"/>
            </a:endParaRPr>
          </a:p>
        </p:txBody>
      </p:sp>
      <p:sp>
        <p:nvSpPr>
          <p:cNvPr id="13316" name="投影片編號版面配置區 1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32484A65-C83C-4C30-89BB-72A9B1B9CD7E}" type="slidenum">
              <a:rPr lang="zh-TW" altLang="en-US" sz="1000" smtClean="0"/>
              <a:pPr>
                <a:spcBef>
                  <a:spcPct val="0"/>
                </a:spcBef>
                <a:buClrTx/>
                <a:buSzTx/>
                <a:buFontTx/>
                <a:buNone/>
              </a:pPr>
              <a:t>2</a:t>
            </a:fld>
            <a:endParaRPr lang="zh-TW" altLang="en-US" sz="10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84740" y="1135064"/>
            <a:ext cx="8596668" cy="1320800"/>
          </a:xfrm>
        </p:spPr>
        <p:txBody>
          <a:bodyPr>
            <a:normAutofit/>
          </a:bodyPr>
          <a:lstStyle/>
          <a:p>
            <a:r>
              <a:rPr lang="zh-TW" altLang="en-US" sz="4400" b="1" u="sng" dirty="0">
                <a:solidFill>
                  <a:srgbClr val="00B050"/>
                </a:solidFill>
                <a:latin typeface="華康隸書體W7" panose="03000709000000000000" pitchFamily="65" charset="-120"/>
                <a:ea typeface="華康隸書體W7" panose="03000709000000000000" pitchFamily="65" charset="-120"/>
              </a:rPr>
              <a:t>教育部所建置之專家學者資料庫</a:t>
            </a:r>
            <a:endParaRPr lang="zh-TW" altLang="en-US" sz="4400" dirty="0"/>
          </a:p>
        </p:txBody>
      </p:sp>
      <p:sp>
        <p:nvSpPr>
          <p:cNvPr id="3" name="內容版面配置區 2"/>
          <p:cNvSpPr>
            <a:spLocks noGrp="1"/>
          </p:cNvSpPr>
          <p:nvPr>
            <p:ph idx="1"/>
          </p:nvPr>
        </p:nvSpPr>
        <p:spPr>
          <a:xfrm>
            <a:off x="1084740" y="2381062"/>
            <a:ext cx="8189262" cy="2987644"/>
          </a:xfrm>
        </p:spPr>
        <p:txBody>
          <a:bodyPr>
            <a:normAutofit/>
          </a:bodyPr>
          <a:lstStyle/>
          <a:p>
            <a:r>
              <a:rPr lang="zh-TW" altLang="en-US" sz="3200" dirty="0" smtClean="0">
                <a:latin typeface="華康隸書體W7" panose="03000709000000000000" pitchFamily="65" charset="-120"/>
                <a:ea typeface="華康隸書體W7" panose="03000709000000000000" pitchFamily="65" charset="-120"/>
              </a:rPr>
              <a:t>教育部</a:t>
            </a:r>
            <a:r>
              <a:rPr lang="zh-TW" altLang="en-US" sz="3200" dirty="0">
                <a:latin typeface="華康隸書體W7" panose="03000709000000000000" pitchFamily="65" charset="-120"/>
                <a:ea typeface="華康隸書體W7" panose="03000709000000000000" pitchFamily="65" charset="-120"/>
              </a:rPr>
              <a:t>業委託教學實踐專案辦公室蒐集多元升等人才名單置</a:t>
            </a:r>
            <a:r>
              <a:rPr lang="zh-TW" altLang="en-US" sz="3200" dirty="0" smtClean="0">
                <a:latin typeface="華康隸書體W7" panose="03000709000000000000" pitchFamily="65" charset="-120"/>
                <a:ea typeface="華康隸書體W7" panose="03000709000000000000" pitchFamily="65" charset="-120"/>
              </a:rPr>
              <a:t>於教育部</a:t>
            </a:r>
            <a:r>
              <a:rPr lang="zh-TW" altLang="en-US" sz="3200" dirty="0">
                <a:latin typeface="華康隸書體W7" panose="03000709000000000000" pitchFamily="65" charset="-120"/>
                <a:ea typeface="華康隸書體W7" panose="03000709000000000000" pitchFamily="65" charset="-120"/>
              </a:rPr>
              <a:t>教學實踐研究計畫網站</a:t>
            </a:r>
            <a:r>
              <a:rPr lang="en-US" altLang="zh-TW" sz="3200" dirty="0">
                <a:latin typeface="華康隸書體W7" panose="03000709000000000000" pitchFamily="65" charset="-120"/>
                <a:ea typeface="華康隸書體W7" panose="03000709000000000000" pitchFamily="65" charset="-120"/>
              </a:rPr>
              <a:t>(https://tpr.moe.edu.tw/)</a:t>
            </a:r>
            <a:r>
              <a:rPr lang="zh-TW" altLang="en-US" sz="3200" dirty="0" smtClean="0">
                <a:latin typeface="華康隸書體W7" panose="03000709000000000000" pitchFamily="65" charset="-120"/>
                <a:ea typeface="華康隸書體W7" panose="03000709000000000000" pitchFamily="65" charset="-120"/>
              </a:rPr>
              <a:t>，請參考</a:t>
            </a:r>
            <a:r>
              <a:rPr lang="zh-TW" altLang="en-US" sz="3200" dirty="0">
                <a:latin typeface="華康隸書體W7" panose="03000709000000000000" pitchFamily="65" charset="-120"/>
                <a:ea typeface="華康隸書體W7" panose="03000709000000000000" pitchFamily="65" charset="-120"/>
              </a:rPr>
              <a:t>利用。</a:t>
            </a:r>
          </a:p>
        </p:txBody>
      </p:sp>
      <p:sp>
        <p:nvSpPr>
          <p:cNvPr id="4" name="投影片編號版面配置區 3"/>
          <p:cNvSpPr>
            <a:spLocks noGrp="1"/>
          </p:cNvSpPr>
          <p:nvPr>
            <p:ph type="sldNum" sz="quarter" idx="12"/>
          </p:nvPr>
        </p:nvSpPr>
        <p:spPr/>
        <p:txBody>
          <a:bodyPr/>
          <a:lstStyle/>
          <a:p>
            <a:pPr>
              <a:defRPr/>
            </a:pPr>
            <a:fld id="{461616D9-EA05-4353-B206-31ECB5B14AFC}" type="slidenum">
              <a:rPr lang="zh-TW" altLang="en-US" smtClean="0"/>
              <a:pPr>
                <a:defRPr/>
              </a:pPr>
              <a:t>20</a:t>
            </a:fld>
            <a:endParaRPr lang="zh-TW" altLang="en-US"/>
          </a:p>
        </p:txBody>
      </p:sp>
    </p:spTree>
    <p:extLst>
      <p:ext uri="{BB962C8B-B14F-4D97-AF65-F5344CB8AC3E}">
        <p14:creationId xmlns:p14="http://schemas.microsoft.com/office/powerpoint/2010/main" val="5582643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投影片編號版面配置區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54614FB5-0B67-4295-92F8-28C4454C48D4}" type="slidenum">
              <a:rPr lang="zh-TW" altLang="en-US" sz="1000" smtClean="0"/>
              <a:pPr>
                <a:spcBef>
                  <a:spcPct val="0"/>
                </a:spcBef>
                <a:buClrTx/>
                <a:buSzTx/>
                <a:buFontTx/>
                <a:buNone/>
              </a:pPr>
              <a:t>21</a:t>
            </a:fld>
            <a:endParaRPr lang="zh-TW" altLang="en-US" sz="1000" smtClean="0"/>
          </a:p>
        </p:txBody>
      </p:sp>
      <p:sp>
        <p:nvSpPr>
          <p:cNvPr id="5" name="標題 2">
            <a:extLst>
              <a:ext uri="{FF2B5EF4-FFF2-40B4-BE49-F238E27FC236}">
                <a16:creationId xmlns:a16="http://schemas.microsoft.com/office/drawing/2014/main" id="{33E3058F-4174-4155-9AD0-A5F3959E5904}"/>
              </a:ext>
            </a:extLst>
          </p:cNvPr>
          <p:cNvSpPr txBox="1">
            <a:spLocks/>
          </p:cNvSpPr>
          <p:nvPr/>
        </p:nvSpPr>
        <p:spPr>
          <a:xfrm>
            <a:off x="345790" y="279071"/>
            <a:ext cx="5272415" cy="813459"/>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scene3d>
            <a:camera prst="orthographicFront"/>
            <a:lightRig rig="soft" dir="t"/>
          </a:scene3d>
          <a:sp3d>
            <a:bevelT/>
          </a:sp3d>
        </p:spPr>
        <p:style>
          <a:lnRef idx="2">
            <a:schemeClr val="accent1"/>
          </a:lnRef>
          <a:fillRef idx="1">
            <a:schemeClr val="lt1"/>
          </a:fillRef>
          <a:effectRef idx="0">
            <a:schemeClr val="accent1"/>
          </a:effectRef>
          <a:fontRef idx="minor">
            <a:schemeClr val="dk1"/>
          </a:fontRef>
        </p:style>
        <p:txBody>
          <a:bodyPr anchor="ctr">
            <a:sp3d prstMaterial="softEdge">
              <a:bevelT w="25400" h="25400"/>
            </a:sp3d>
          </a:bodyPr>
          <a:lstStyle/>
          <a:p>
            <a:pPr defTabSz="914400" eaLnBrk="1" fontAlgn="auto" hangingPunct="1">
              <a:spcAft>
                <a:spcPts val="0"/>
              </a:spcAft>
              <a:defRPr/>
            </a:pPr>
            <a:r>
              <a:rPr kumimoji="0" lang="en-US" altLang="zh-TW" sz="3200" b="1" dirty="0" smtClean="0">
                <a:solidFill>
                  <a:schemeClr val="tx2"/>
                </a:solidFill>
                <a:effectLst>
                  <a:outerShdw blurRad="31750" dist="25400" dir="5400000" algn="tl" rotWithShape="0">
                    <a:srgbClr val="000000">
                      <a:alpha val="25000"/>
                    </a:srgbClr>
                  </a:outerShdw>
                </a:effectLst>
                <a:latin typeface="+mj-lt"/>
                <a:ea typeface="+mj-ea"/>
                <a:cs typeface="+mj-cs"/>
              </a:rPr>
              <a:t>4-4.</a:t>
            </a:r>
            <a:r>
              <a:rPr kumimoji="0" lang="zh-TW" altLang="en-US" sz="3200" b="1" dirty="0">
                <a:solidFill>
                  <a:schemeClr val="tx2"/>
                </a:solidFill>
                <a:effectLst>
                  <a:outerShdw blurRad="31750" dist="25400" dir="5400000" algn="tl" rotWithShape="0">
                    <a:srgbClr val="000000">
                      <a:alpha val="25000"/>
                    </a:srgbClr>
                  </a:outerShdw>
                </a:effectLst>
                <a:latin typeface="+mj-lt"/>
                <a:ea typeface="+mj-ea"/>
                <a:cs typeface="+mj-cs"/>
              </a:rPr>
              <a:t>強化審查程序公平公正</a:t>
            </a:r>
          </a:p>
        </p:txBody>
      </p:sp>
      <p:sp>
        <p:nvSpPr>
          <p:cNvPr id="12" name="向右箭號 11">
            <a:extLst>
              <a:ext uri="{FF2B5EF4-FFF2-40B4-BE49-F238E27FC236}">
                <a16:creationId xmlns:a16="http://schemas.microsoft.com/office/drawing/2014/main" id="{F063C019-1414-4ED9-8824-D40CEF639A8A}"/>
              </a:ext>
            </a:extLst>
          </p:cNvPr>
          <p:cNvSpPr/>
          <p:nvPr/>
        </p:nvSpPr>
        <p:spPr>
          <a:xfrm>
            <a:off x="923732" y="1889826"/>
            <a:ext cx="3656052" cy="2272647"/>
          </a:xfrm>
          <a:prstGeom prst="rightArrow">
            <a:avLst/>
          </a:prstGeom>
          <a:solidFill>
            <a:srgbClr val="CCCCFF"/>
          </a:solidFill>
        </p:spPr>
        <p:style>
          <a:lnRef idx="2">
            <a:schemeClr val="accent2"/>
          </a:lnRef>
          <a:fillRef idx="1">
            <a:schemeClr val="lt1"/>
          </a:fillRef>
          <a:effectRef idx="0">
            <a:schemeClr val="accent2"/>
          </a:effectRef>
          <a:fontRef idx="minor">
            <a:schemeClr val="dk1"/>
          </a:fontRef>
        </p:style>
        <p:txBody>
          <a:bodyPr anchor="ctr"/>
          <a:lstStyle/>
          <a:p>
            <a:pPr eaLnBrk="1" fontAlgn="auto" hangingPunct="1">
              <a:spcBef>
                <a:spcPts val="0"/>
              </a:spcBef>
              <a:spcAft>
                <a:spcPts val="0"/>
              </a:spcAft>
              <a:defRPr/>
            </a:pPr>
            <a:r>
              <a:rPr kumimoji="0" lang="zh-TW" altLang="en-US" sz="2800" b="1" dirty="0" smtClean="0">
                <a:solidFill>
                  <a:schemeClr val="tx1"/>
                </a:solidFill>
                <a:latin typeface="華康隸書體W7" panose="03000709000000000000" pitchFamily="65" charset="-120"/>
                <a:ea typeface="華康隸書體W7" panose="03000709000000000000" pitchFamily="65" charset="-120"/>
              </a:rPr>
              <a:t>明定外審疑義處理</a:t>
            </a:r>
            <a:endParaRPr kumimoji="0" lang="zh-TW" altLang="en-US" sz="2800" b="1" dirty="0">
              <a:solidFill>
                <a:schemeClr val="tx1"/>
              </a:solidFill>
              <a:latin typeface="華康隸書體W7" panose="03000709000000000000" pitchFamily="65" charset="-120"/>
              <a:ea typeface="華康隸書體W7" panose="03000709000000000000" pitchFamily="65" charset="-120"/>
            </a:endParaRPr>
          </a:p>
        </p:txBody>
      </p:sp>
      <p:sp>
        <p:nvSpPr>
          <p:cNvPr id="13" name="圓角矩形 9">
            <a:extLst>
              <a:ext uri="{FF2B5EF4-FFF2-40B4-BE49-F238E27FC236}">
                <a16:creationId xmlns:a16="http://schemas.microsoft.com/office/drawing/2014/main" id="{CBB92861-5D7D-45DD-8634-81C576E90FD0}"/>
              </a:ext>
            </a:extLst>
          </p:cNvPr>
          <p:cNvSpPr/>
          <p:nvPr/>
        </p:nvSpPr>
        <p:spPr>
          <a:xfrm>
            <a:off x="5326895" y="1451839"/>
            <a:ext cx="5744818" cy="2967135"/>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eaLnBrk="1" fontAlgn="auto" hangingPunct="1">
              <a:spcBef>
                <a:spcPts val="0"/>
              </a:spcBef>
              <a:spcAft>
                <a:spcPts val="0"/>
              </a:spcAft>
              <a:defRPr/>
            </a:pPr>
            <a:r>
              <a:rPr kumimoji="0" lang="zh-TW" altLang="en-US" sz="2400" b="1" dirty="0" smtClean="0"/>
              <a:t>*審查</a:t>
            </a:r>
            <a:r>
              <a:rPr kumimoji="0" lang="zh-TW" altLang="en-US" sz="2400" b="1" dirty="0"/>
              <a:t>程序中，發現外審意見有疑義者應依</a:t>
            </a:r>
            <a:r>
              <a:rPr kumimoji="0" lang="zh-TW" altLang="en-US" sz="2400" b="1" dirty="0">
                <a:solidFill>
                  <a:srgbClr val="FF0000"/>
                </a:solidFill>
              </a:rPr>
              <a:t>專科以上學校教師資格審定辦法</a:t>
            </a:r>
            <a:r>
              <a:rPr kumimoji="0" lang="zh-TW" altLang="en-US" sz="2400" b="1" dirty="0">
                <a:solidFill>
                  <a:srgbClr val="00B0F0"/>
                </a:solidFill>
              </a:rPr>
              <a:t>第三十九</a:t>
            </a:r>
            <a:r>
              <a:rPr kumimoji="0" lang="zh-TW" altLang="en-US" sz="2400" b="1" dirty="0" smtClean="0">
                <a:solidFill>
                  <a:srgbClr val="00B0F0"/>
                </a:solidFill>
              </a:rPr>
              <a:t>條</a:t>
            </a:r>
            <a:r>
              <a:rPr kumimoji="0" lang="zh-TW" altLang="en-US" sz="2400" b="1" dirty="0" smtClean="0"/>
              <a:t>規定辦理</a:t>
            </a:r>
            <a:r>
              <a:rPr kumimoji="0" lang="zh-TW" altLang="en-US" sz="2400" b="1" dirty="0" smtClean="0">
                <a:latin typeface="PMingLiU" panose="02020500000000000000" pitchFamily="18" charset="-120"/>
                <a:ea typeface="PMingLiU" panose="02020500000000000000" pitchFamily="18" charset="-120"/>
              </a:rPr>
              <a:t>。</a:t>
            </a:r>
            <a:endParaRPr kumimoji="0" lang="en-US" altLang="zh-TW" sz="2400" b="1" dirty="0" smtClean="0">
              <a:latin typeface="新細明體" panose="02020500000000000000" pitchFamily="18" charset="-120"/>
              <a:ea typeface="新細明體" panose="02020500000000000000" pitchFamily="18" charset="-120"/>
            </a:endParaRPr>
          </a:p>
          <a:p>
            <a:pPr eaLnBrk="1" fontAlgn="auto" hangingPunct="1">
              <a:spcBef>
                <a:spcPts val="0"/>
              </a:spcBef>
              <a:spcAft>
                <a:spcPts val="0"/>
              </a:spcAft>
              <a:defRPr/>
            </a:pPr>
            <a:endParaRPr kumimoji="0" lang="en-US" altLang="zh-TW" sz="2400" b="1" dirty="0" smtClean="0"/>
          </a:p>
          <a:p>
            <a:pPr eaLnBrk="1" fontAlgn="auto" hangingPunct="1">
              <a:spcBef>
                <a:spcPts val="0"/>
              </a:spcBef>
              <a:spcAft>
                <a:spcPts val="0"/>
              </a:spcAft>
              <a:defRPr/>
            </a:pPr>
            <a:r>
              <a:rPr kumimoji="0" lang="zh-TW" altLang="en-US" sz="2400" b="1" dirty="0" smtClean="0"/>
              <a:t>*</a:t>
            </a:r>
            <a:r>
              <a:rPr kumimoji="0" lang="zh-TW" altLang="en-US" sz="2400" b="1" dirty="0" smtClean="0">
                <a:solidFill>
                  <a:srgbClr val="00B0F0"/>
                </a:solidFill>
              </a:rPr>
              <a:t>第三十九條</a:t>
            </a:r>
            <a:r>
              <a:rPr kumimoji="0" lang="zh-TW" altLang="en-US" sz="2400" b="1" dirty="0" smtClean="0"/>
              <a:t>第二項規定</a:t>
            </a:r>
            <a:r>
              <a:rPr kumimoji="0" lang="zh-TW" altLang="en-US" sz="2400" b="1" dirty="0" smtClean="0">
                <a:latin typeface="PMingLiU" panose="02020500000000000000" pitchFamily="18" charset="-120"/>
                <a:ea typeface="PMingLiU" panose="02020500000000000000" pitchFamily="18" charset="-120"/>
              </a:rPr>
              <a:t>，</a:t>
            </a:r>
            <a:r>
              <a:rPr kumimoji="0" lang="zh-TW" altLang="en-US" sz="2400" b="1" dirty="0" smtClean="0">
                <a:solidFill>
                  <a:srgbClr val="00B050"/>
                </a:solidFill>
              </a:rPr>
              <a:t>專業</a:t>
            </a:r>
            <a:r>
              <a:rPr kumimoji="0" lang="zh-TW" altLang="en-US" sz="2400" b="1" dirty="0">
                <a:solidFill>
                  <a:srgbClr val="00B050"/>
                </a:solidFill>
              </a:rPr>
              <a:t>審查小組，</a:t>
            </a:r>
            <a:r>
              <a:rPr kumimoji="0" lang="zh-TW" altLang="en-US" sz="2400" b="1" dirty="0">
                <a:solidFill>
                  <a:srgbClr val="FF0000"/>
                </a:solidFill>
              </a:rPr>
              <a:t>應由</a:t>
            </a:r>
            <a:r>
              <a:rPr kumimoji="0" lang="zh-TW" altLang="en-US" sz="2400" b="1" dirty="0">
                <a:solidFill>
                  <a:srgbClr val="7030A0"/>
                </a:solidFill>
              </a:rPr>
              <a:t>送審著作專業領域</a:t>
            </a:r>
            <a:r>
              <a:rPr kumimoji="0" lang="zh-TW" altLang="en-US" sz="2400" b="1" dirty="0">
                <a:solidFill>
                  <a:srgbClr val="FF0000"/>
                </a:solidFill>
              </a:rPr>
              <a:t>具有充分專業能力之學者專家組成</a:t>
            </a:r>
            <a:r>
              <a:rPr kumimoji="0" lang="zh-TW" altLang="en-US" sz="2400" b="1" dirty="0" smtClean="0">
                <a:solidFill>
                  <a:srgbClr val="FF0000"/>
                </a:solidFill>
              </a:rPr>
              <a:t>。</a:t>
            </a:r>
            <a:endParaRPr kumimoji="0" lang="en-US" altLang="zh-TW" sz="2400" b="1" dirty="0" smtClean="0">
              <a:solidFill>
                <a:srgbClr val="FF0000"/>
              </a:solidFill>
            </a:endParaRPr>
          </a:p>
        </p:txBody>
      </p:sp>
      <p:sp>
        <p:nvSpPr>
          <p:cNvPr id="15" name="圓角矩形 14">
            <a:extLst>
              <a:ext uri="{FF2B5EF4-FFF2-40B4-BE49-F238E27FC236}">
                <a16:creationId xmlns:a16="http://schemas.microsoft.com/office/drawing/2014/main" id="{4A51CFEB-E062-45EC-B8EC-F969257D91F2}"/>
              </a:ext>
            </a:extLst>
          </p:cNvPr>
          <p:cNvSpPr/>
          <p:nvPr/>
        </p:nvSpPr>
        <p:spPr>
          <a:xfrm>
            <a:off x="4907018" y="4959770"/>
            <a:ext cx="6728256" cy="1081592"/>
          </a:xfrm>
          <a:prstGeom prst="roundRect">
            <a:avLst/>
          </a:prstGeom>
          <a:solidFill>
            <a:schemeClr val="bg2">
              <a:lumMod val="90000"/>
            </a:schemeClr>
          </a:solidFill>
        </p:spPr>
        <p:style>
          <a:lnRef idx="2">
            <a:schemeClr val="accent1"/>
          </a:lnRef>
          <a:fillRef idx="1">
            <a:schemeClr val="lt1"/>
          </a:fillRef>
          <a:effectRef idx="0">
            <a:schemeClr val="accent1"/>
          </a:effectRef>
          <a:fontRef idx="minor">
            <a:schemeClr val="dk1"/>
          </a:fontRef>
        </p:style>
        <p:txBody>
          <a:bodyPr anchor="ctr"/>
          <a:lstStyle/>
          <a:p>
            <a:pPr marL="285750" indent="-285750" eaLnBrk="1" fontAlgn="auto" hangingPunct="1">
              <a:spcBef>
                <a:spcPts val="0"/>
              </a:spcBef>
              <a:spcAft>
                <a:spcPts val="0"/>
              </a:spcAft>
              <a:buFont typeface="Arial" panose="020B0604020202020204" pitchFamily="34" charset="0"/>
              <a:buChar char="•"/>
              <a:defRPr/>
            </a:pPr>
            <a:r>
              <a:rPr kumimoji="0" lang="zh-TW" altLang="en-US" sz="2400" b="1" dirty="0" smtClean="0">
                <a:solidFill>
                  <a:srgbClr val="0070C0"/>
                </a:solidFill>
              </a:rPr>
              <a:t>教</a:t>
            </a:r>
            <a:r>
              <a:rPr kumimoji="0" lang="zh-TW" altLang="en-US" sz="2400" b="1" dirty="0">
                <a:solidFill>
                  <a:srgbClr val="0070C0"/>
                </a:solidFill>
              </a:rPr>
              <a:t>評會</a:t>
            </a:r>
            <a:r>
              <a:rPr kumimoji="0" lang="zh-TW" altLang="en-US" sz="2400" b="1" dirty="0">
                <a:solidFill>
                  <a:schemeClr val="tx1"/>
                </a:solidFill>
              </a:rPr>
              <a:t>應尊重審查人就送審著作之專業審查意見，</a:t>
            </a:r>
            <a:r>
              <a:rPr kumimoji="0" lang="zh-TW" altLang="en-US" sz="2400" b="1" dirty="0">
                <a:solidFill>
                  <a:srgbClr val="FF0000"/>
                </a:solidFill>
              </a:rPr>
              <a:t>不得僅以投票方式推翻外審結果</a:t>
            </a:r>
            <a:r>
              <a:rPr kumimoji="0" lang="zh-TW" altLang="en-US" sz="2400" b="1" dirty="0" smtClean="0">
                <a:solidFill>
                  <a:schemeClr val="tx1"/>
                </a:solidFill>
              </a:rPr>
              <a:t>。</a:t>
            </a:r>
            <a:endParaRPr kumimoji="0" lang="en-US" altLang="zh-TW" sz="2400" b="1" dirty="0">
              <a:solidFill>
                <a:schemeClr val="tx1"/>
              </a:solidFill>
            </a:endParaRPr>
          </a:p>
        </p:txBody>
      </p:sp>
      <p:sp>
        <p:nvSpPr>
          <p:cNvPr id="18441" name="Google Shape;9018;p61"/>
          <p:cNvSpPr>
            <a:spLocks noChangeAspect="1"/>
          </p:cNvSpPr>
          <p:nvPr/>
        </p:nvSpPr>
        <p:spPr bwMode="auto">
          <a:xfrm>
            <a:off x="840506" y="5036730"/>
            <a:ext cx="819150" cy="819150"/>
          </a:xfrm>
          <a:custGeom>
            <a:avLst/>
            <a:gdLst>
              <a:gd name="T0" fmla="*/ 2147483646 w 11847"/>
              <a:gd name="T1" fmla="*/ 2147483646 h 11815"/>
              <a:gd name="T2" fmla="*/ 2147483646 w 11847"/>
              <a:gd name="T3" fmla="*/ 2147483646 h 11815"/>
              <a:gd name="T4" fmla="*/ 2147483646 w 11847"/>
              <a:gd name="T5" fmla="*/ 2147483646 h 11815"/>
              <a:gd name="T6" fmla="*/ 2147483646 w 11847"/>
              <a:gd name="T7" fmla="*/ 2147483646 h 11815"/>
              <a:gd name="T8" fmla="*/ 2147483646 w 11847"/>
              <a:gd name="T9" fmla="*/ 2147483646 h 11815"/>
              <a:gd name="T10" fmla="*/ 2147483646 w 11847"/>
              <a:gd name="T11" fmla="*/ 2147483646 h 11815"/>
              <a:gd name="T12" fmla="*/ 2147483646 w 11847"/>
              <a:gd name="T13" fmla="*/ 2147483646 h 11815"/>
              <a:gd name="T14" fmla="*/ 2147483646 w 11847"/>
              <a:gd name="T15" fmla="*/ 2147483646 h 11815"/>
              <a:gd name="T16" fmla="*/ 2147483646 w 11847"/>
              <a:gd name="T17" fmla="*/ 2147483646 h 11815"/>
              <a:gd name="T18" fmla="*/ 2147483646 w 11847"/>
              <a:gd name="T19" fmla="*/ 2147483646 h 11815"/>
              <a:gd name="T20" fmla="*/ 2147483646 w 11847"/>
              <a:gd name="T21" fmla="*/ 2147483646 h 11815"/>
              <a:gd name="T22" fmla="*/ 2147483646 w 11847"/>
              <a:gd name="T23" fmla="*/ 2147483646 h 11815"/>
              <a:gd name="T24" fmla="*/ 2147483646 w 11847"/>
              <a:gd name="T25" fmla="*/ 2147483646 h 11815"/>
              <a:gd name="T26" fmla="*/ 2147483646 w 11847"/>
              <a:gd name="T27" fmla="*/ 2147483646 h 11815"/>
              <a:gd name="T28" fmla="*/ 2147483646 w 11847"/>
              <a:gd name="T29" fmla="*/ 2147483646 h 11815"/>
              <a:gd name="T30" fmla="*/ 2147483646 w 11847"/>
              <a:gd name="T31" fmla="*/ 2147483646 h 11815"/>
              <a:gd name="T32" fmla="*/ 2147483646 w 11847"/>
              <a:gd name="T33" fmla="*/ 2147483646 h 11815"/>
              <a:gd name="T34" fmla="*/ 2147483646 w 11847"/>
              <a:gd name="T35" fmla="*/ 2147483646 h 11815"/>
              <a:gd name="T36" fmla="*/ 2147483646 w 11847"/>
              <a:gd name="T37" fmla="*/ 2147483646 h 11815"/>
              <a:gd name="T38" fmla="*/ 2147483646 w 11847"/>
              <a:gd name="T39" fmla="*/ 2147483646 h 11815"/>
              <a:gd name="T40" fmla="*/ 2147483646 w 11847"/>
              <a:gd name="T41" fmla="*/ 2147483646 h 11815"/>
              <a:gd name="T42" fmla="*/ 2147483646 w 11847"/>
              <a:gd name="T43" fmla="*/ 2147483646 h 11815"/>
              <a:gd name="T44" fmla="*/ 2147483646 w 11847"/>
              <a:gd name="T45" fmla="*/ 2147483646 h 11815"/>
              <a:gd name="T46" fmla="*/ 2147483646 w 11847"/>
              <a:gd name="T47" fmla="*/ 2147483646 h 11815"/>
              <a:gd name="T48" fmla="*/ 2147483646 w 11847"/>
              <a:gd name="T49" fmla="*/ 2147483646 h 11815"/>
              <a:gd name="T50" fmla="*/ 2147483646 w 11847"/>
              <a:gd name="T51" fmla="*/ 2147483646 h 11815"/>
              <a:gd name="T52" fmla="*/ 2147483646 w 11847"/>
              <a:gd name="T53" fmla="*/ 2147483646 h 11815"/>
              <a:gd name="T54" fmla="*/ 2147483646 w 11847"/>
              <a:gd name="T55" fmla="*/ 2147483646 h 11815"/>
              <a:gd name="T56" fmla="*/ 22809666 w 11847"/>
              <a:gd name="T57" fmla="*/ 2147483646 h 11815"/>
              <a:gd name="T58" fmla="*/ 2147483646 w 11847"/>
              <a:gd name="T59" fmla="*/ 2147483646 h 11815"/>
              <a:gd name="T60" fmla="*/ 2147483646 w 11847"/>
              <a:gd name="T61" fmla="*/ 2147483646 h 11815"/>
              <a:gd name="T62" fmla="*/ 2147483646 w 11847"/>
              <a:gd name="T63" fmla="*/ 2147483646 h 11815"/>
              <a:gd name="T64" fmla="*/ 2147483646 w 11847"/>
              <a:gd name="T65" fmla="*/ 2147483646 h 11815"/>
              <a:gd name="T66" fmla="*/ 2147483646 w 11847"/>
              <a:gd name="T67" fmla="*/ 2147483646 h 11815"/>
              <a:gd name="T68" fmla="*/ 2147483646 w 11847"/>
              <a:gd name="T69" fmla="*/ 2147483646 h 11815"/>
              <a:gd name="T70" fmla="*/ 2147483646 w 11847"/>
              <a:gd name="T71" fmla="*/ 0 h 1181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847"/>
              <a:gd name="T109" fmla="*/ 0 h 11815"/>
              <a:gd name="T110" fmla="*/ 11847 w 11847"/>
              <a:gd name="T111" fmla="*/ 11815 h 1181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847" h="11815" extrusionOk="0">
                <a:moveTo>
                  <a:pt x="5892" y="693"/>
                </a:moveTo>
                <a:cubicBezTo>
                  <a:pt x="6491" y="693"/>
                  <a:pt x="6932" y="1134"/>
                  <a:pt x="6932" y="1701"/>
                </a:cubicBezTo>
                <a:cubicBezTo>
                  <a:pt x="6932" y="2269"/>
                  <a:pt x="6459" y="2710"/>
                  <a:pt x="5892" y="2710"/>
                </a:cubicBezTo>
                <a:cubicBezTo>
                  <a:pt x="5325" y="2710"/>
                  <a:pt x="4884" y="2269"/>
                  <a:pt x="4884" y="1701"/>
                </a:cubicBezTo>
                <a:cubicBezTo>
                  <a:pt x="4884" y="1134"/>
                  <a:pt x="5325" y="693"/>
                  <a:pt x="5892" y="693"/>
                </a:cubicBezTo>
                <a:close/>
                <a:moveTo>
                  <a:pt x="5892" y="3466"/>
                </a:moveTo>
                <a:cubicBezTo>
                  <a:pt x="6176" y="3466"/>
                  <a:pt x="6428" y="3497"/>
                  <a:pt x="6680" y="3592"/>
                </a:cubicBezTo>
                <a:lnTo>
                  <a:pt x="5892" y="4631"/>
                </a:lnTo>
                <a:lnTo>
                  <a:pt x="5104" y="3592"/>
                </a:lnTo>
                <a:cubicBezTo>
                  <a:pt x="5357" y="3529"/>
                  <a:pt x="5609" y="3466"/>
                  <a:pt x="5892" y="3466"/>
                </a:cubicBezTo>
                <a:close/>
                <a:moveTo>
                  <a:pt x="4222" y="2048"/>
                </a:moveTo>
                <a:cubicBezTo>
                  <a:pt x="4285" y="2426"/>
                  <a:pt x="4474" y="2710"/>
                  <a:pt x="4726" y="2962"/>
                </a:cubicBezTo>
                <a:cubicBezTo>
                  <a:pt x="4632" y="2993"/>
                  <a:pt x="4537" y="3056"/>
                  <a:pt x="4443" y="3088"/>
                </a:cubicBezTo>
                <a:cubicBezTo>
                  <a:pt x="4443" y="3088"/>
                  <a:pt x="4411" y="3088"/>
                  <a:pt x="4411" y="3119"/>
                </a:cubicBezTo>
                <a:cubicBezTo>
                  <a:pt x="3403" y="3623"/>
                  <a:pt x="2773" y="4694"/>
                  <a:pt x="2773" y="5829"/>
                </a:cubicBezTo>
                <a:lnTo>
                  <a:pt x="2773" y="6207"/>
                </a:lnTo>
                <a:lnTo>
                  <a:pt x="2143" y="6207"/>
                </a:lnTo>
                <a:lnTo>
                  <a:pt x="2647" y="2300"/>
                </a:lnTo>
                <a:cubicBezTo>
                  <a:pt x="2679" y="2174"/>
                  <a:pt x="2836" y="2048"/>
                  <a:pt x="2962" y="2048"/>
                </a:cubicBezTo>
                <a:lnTo>
                  <a:pt x="4222" y="2048"/>
                </a:lnTo>
                <a:close/>
                <a:moveTo>
                  <a:pt x="4474" y="3907"/>
                </a:moveTo>
                <a:lnTo>
                  <a:pt x="5546" y="5325"/>
                </a:lnTo>
                <a:lnTo>
                  <a:pt x="5546" y="6238"/>
                </a:lnTo>
                <a:lnTo>
                  <a:pt x="3466" y="6238"/>
                </a:lnTo>
                <a:lnTo>
                  <a:pt x="3466" y="5892"/>
                </a:lnTo>
                <a:cubicBezTo>
                  <a:pt x="3466" y="5041"/>
                  <a:pt x="3844" y="4348"/>
                  <a:pt x="4474" y="3907"/>
                </a:cubicBezTo>
                <a:close/>
                <a:moveTo>
                  <a:pt x="7278" y="3907"/>
                </a:moveTo>
                <a:cubicBezTo>
                  <a:pt x="7908" y="4348"/>
                  <a:pt x="8318" y="5104"/>
                  <a:pt x="8318" y="5892"/>
                </a:cubicBezTo>
                <a:lnTo>
                  <a:pt x="8318" y="6238"/>
                </a:lnTo>
                <a:lnTo>
                  <a:pt x="6207" y="6238"/>
                </a:lnTo>
                <a:lnTo>
                  <a:pt x="6207" y="5325"/>
                </a:lnTo>
                <a:lnTo>
                  <a:pt x="7278" y="3907"/>
                </a:lnTo>
                <a:close/>
                <a:moveTo>
                  <a:pt x="8854" y="2048"/>
                </a:moveTo>
                <a:cubicBezTo>
                  <a:pt x="9011" y="2048"/>
                  <a:pt x="9137" y="2143"/>
                  <a:pt x="9169" y="2300"/>
                </a:cubicBezTo>
                <a:lnTo>
                  <a:pt x="9673" y="6238"/>
                </a:lnTo>
                <a:lnTo>
                  <a:pt x="9043" y="6238"/>
                </a:lnTo>
                <a:lnTo>
                  <a:pt x="9043" y="5860"/>
                </a:lnTo>
                <a:cubicBezTo>
                  <a:pt x="9043" y="4694"/>
                  <a:pt x="8381" y="3655"/>
                  <a:pt x="7436" y="3151"/>
                </a:cubicBezTo>
                <a:cubicBezTo>
                  <a:pt x="7436" y="3151"/>
                  <a:pt x="7404" y="3151"/>
                  <a:pt x="7404" y="3119"/>
                </a:cubicBezTo>
                <a:cubicBezTo>
                  <a:pt x="7310" y="3088"/>
                  <a:pt x="7184" y="3056"/>
                  <a:pt x="7121" y="2993"/>
                </a:cubicBezTo>
                <a:cubicBezTo>
                  <a:pt x="7310" y="2773"/>
                  <a:pt x="7530" y="2458"/>
                  <a:pt x="7593" y="2048"/>
                </a:cubicBezTo>
                <a:lnTo>
                  <a:pt x="8854" y="2048"/>
                </a:lnTo>
                <a:close/>
                <a:moveTo>
                  <a:pt x="10744" y="6900"/>
                </a:moveTo>
                <a:cubicBezTo>
                  <a:pt x="10933" y="6900"/>
                  <a:pt x="11090" y="7057"/>
                  <a:pt x="11090" y="7246"/>
                </a:cubicBezTo>
                <a:cubicBezTo>
                  <a:pt x="11090" y="7435"/>
                  <a:pt x="10933" y="7624"/>
                  <a:pt x="10744" y="7624"/>
                </a:cubicBezTo>
                <a:lnTo>
                  <a:pt x="1009" y="7624"/>
                </a:lnTo>
                <a:cubicBezTo>
                  <a:pt x="820" y="7624"/>
                  <a:pt x="662" y="7435"/>
                  <a:pt x="662" y="7246"/>
                </a:cubicBezTo>
                <a:cubicBezTo>
                  <a:pt x="662" y="7057"/>
                  <a:pt x="820" y="6900"/>
                  <a:pt x="1009" y="6900"/>
                </a:cubicBezTo>
                <a:lnTo>
                  <a:pt x="10744" y="6900"/>
                </a:lnTo>
                <a:close/>
                <a:moveTo>
                  <a:pt x="10397" y="8317"/>
                </a:moveTo>
                <a:lnTo>
                  <a:pt x="10397" y="11121"/>
                </a:lnTo>
                <a:lnTo>
                  <a:pt x="1387" y="11121"/>
                </a:lnTo>
                <a:lnTo>
                  <a:pt x="1387" y="8317"/>
                </a:lnTo>
                <a:lnTo>
                  <a:pt x="10397" y="8317"/>
                </a:lnTo>
                <a:close/>
                <a:moveTo>
                  <a:pt x="5892" y="0"/>
                </a:moveTo>
                <a:cubicBezTo>
                  <a:pt x="5073" y="0"/>
                  <a:pt x="4380" y="599"/>
                  <a:pt x="4222" y="1386"/>
                </a:cubicBezTo>
                <a:lnTo>
                  <a:pt x="2962" y="1386"/>
                </a:lnTo>
                <a:cubicBezTo>
                  <a:pt x="2458" y="1386"/>
                  <a:pt x="2080" y="1701"/>
                  <a:pt x="1954" y="2143"/>
                </a:cubicBezTo>
                <a:lnTo>
                  <a:pt x="1954" y="2174"/>
                </a:lnTo>
                <a:lnTo>
                  <a:pt x="1450" y="6238"/>
                </a:lnTo>
                <a:lnTo>
                  <a:pt x="1072" y="6238"/>
                </a:lnTo>
                <a:cubicBezTo>
                  <a:pt x="473" y="6238"/>
                  <a:pt x="1" y="6711"/>
                  <a:pt x="1" y="7246"/>
                </a:cubicBezTo>
                <a:cubicBezTo>
                  <a:pt x="1" y="7719"/>
                  <a:pt x="316" y="8065"/>
                  <a:pt x="694" y="8254"/>
                </a:cubicBezTo>
                <a:lnTo>
                  <a:pt x="694" y="11468"/>
                </a:lnTo>
                <a:cubicBezTo>
                  <a:pt x="694" y="11657"/>
                  <a:pt x="851" y="11815"/>
                  <a:pt x="1040" y="11815"/>
                </a:cubicBezTo>
                <a:lnTo>
                  <a:pt x="10775" y="11815"/>
                </a:lnTo>
                <a:cubicBezTo>
                  <a:pt x="10996" y="11815"/>
                  <a:pt x="11153" y="11657"/>
                  <a:pt x="11153" y="11468"/>
                </a:cubicBezTo>
                <a:lnTo>
                  <a:pt x="11153" y="8254"/>
                </a:lnTo>
                <a:cubicBezTo>
                  <a:pt x="11531" y="8065"/>
                  <a:pt x="11847" y="7719"/>
                  <a:pt x="11847" y="7246"/>
                </a:cubicBezTo>
                <a:cubicBezTo>
                  <a:pt x="11815" y="6711"/>
                  <a:pt x="11342" y="6238"/>
                  <a:pt x="10744" y="6238"/>
                </a:cubicBezTo>
                <a:lnTo>
                  <a:pt x="10366" y="6238"/>
                </a:lnTo>
                <a:lnTo>
                  <a:pt x="9830" y="2174"/>
                </a:lnTo>
                <a:lnTo>
                  <a:pt x="9830" y="2143"/>
                </a:lnTo>
                <a:cubicBezTo>
                  <a:pt x="9736" y="1701"/>
                  <a:pt x="9295" y="1386"/>
                  <a:pt x="8854" y="1386"/>
                </a:cubicBezTo>
                <a:lnTo>
                  <a:pt x="7593" y="1386"/>
                </a:lnTo>
                <a:cubicBezTo>
                  <a:pt x="7436" y="599"/>
                  <a:pt x="6711" y="0"/>
                  <a:pt x="5892" y="0"/>
                </a:cubicBezTo>
                <a:close/>
              </a:path>
            </a:pathLst>
          </a:custGeom>
          <a:solidFill>
            <a:srgbClr val="00B050"/>
          </a:solidFill>
          <a:ln>
            <a:noFill/>
          </a:ln>
          <a:extLst/>
        </p:spPr>
        <p:txBody>
          <a:bodyPr lIns="60950" tIns="60950" rIns="60950" bIns="60950" anchor="ctr"/>
          <a:lstStyle/>
          <a:p>
            <a:endParaRPr lang="zh-TW" altLang="en-US"/>
          </a:p>
        </p:txBody>
      </p:sp>
      <p:sp>
        <p:nvSpPr>
          <p:cNvPr id="18442" name="Google Shape;9018;p61"/>
          <p:cNvSpPr>
            <a:spLocks noChangeAspect="1"/>
          </p:cNvSpPr>
          <p:nvPr/>
        </p:nvSpPr>
        <p:spPr bwMode="auto">
          <a:xfrm>
            <a:off x="1857572" y="5038318"/>
            <a:ext cx="819150" cy="817562"/>
          </a:xfrm>
          <a:custGeom>
            <a:avLst/>
            <a:gdLst>
              <a:gd name="T0" fmla="*/ 2147483646 w 11847"/>
              <a:gd name="T1" fmla="*/ 2147483646 h 11815"/>
              <a:gd name="T2" fmla="*/ 2147483646 w 11847"/>
              <a:gd name="T3" fmla="*/ 2147483646 h 11815"/>
              <a:gd name="T4" fmla="*/ 2147483646 w 11847"/>
              <a:gd name="T5" fmla="*/ 2147483646 h 11815"/>
              <a:gd name="T6" fmla="*/ 2147483646 w 11847"/>
              <a:gd name="T7" fmla="*/ 2147483646 h 11815"/>
              <a:gd name="T8" fmla="*/ 2147483646 w 11847"/>
              <a:gd name="T9" fmla="*/ 2147483646 h 11815"/>
              <a:gd name="T10" fmla="*/ 2147483646 w 11847"/>
              <a:gd name="T11" fmla="*/ 2147483646 h 11815"/>
              <a:gd name="T12" fmla="*/ 2147483646 w 11847"/>
              <a:gd name="T13" fmla="*/ 2147483646 h 11815"/>
              <a:gd name="T14" fmla="*/ 2147483646 w 11847"/>
              <a:gd name="T15" fmla="*/ 2147483646 h 11815"/>
              <a:gd name="T16" fmla="*/ 2147483646 w 11847"/>
              <a:gd name="T17" fmla="*/ 2147483646 h 11815"/>
              <a:gd name="T18" fmla="*/ 2147483646 w 11847"/>
              <a:gd name="T19" fmla="*/ 2147483646 h 11815"/>
              <a:gd name="T20" fmla="*/ 2147483646 w 11847"/>
              <a:gd name="T21" fmla="*/ 2147483646 h 11815"/>
              <a:gd name="T22" fmla="*/ 2147483646 w 11847"/>
              <a:gd name="T23" fmla="*/ 2147483646 h 11815"/>
              <a:gd name="T24" fmla="*/ 2147483646 w 11847"/>
              <a:gd name="T25" fmla="*/ 2147483646 h 11815"/>
              <a:gd name="T26" fmla="*/ 2147483646 w 11847"/>
              <a:gd name="T27" fmla="*/ 2147483646 h 11815"/>
              <a:gd name="T28" fmla="*/ 2147483646 w 11847"/>
              <a:gd name="T29" fmla="*/ 2147483646 h 11815"/>
              <a:gd name="T30" fmla="*/ 2147483646 w 11847"/>
              <a:gd name="T31" fmla="*/ 2147483646 h 11815"/>
              <a:gd name="T32" fmla="*/ 2147483646 w 11847"/>
              <a:gd name="T33" fmla="*/ 2147483646 h 11815"/>
              <a:gd name="T34" fmla="*/ 2147483646 w 11847"/>
              <a:gd name="T35" fmla="*/ 2147483646 h 11815"/>
              <a:gd name="T36" fmla="*/ 2147483646 w 11847"/>
              <a:gd name="T37" fmla="*/ 2147483646 h 11815"/>
              <a:gd name="T38" fmla="*/ 2147483646 w 11847"/>
              <a:gd name="T39" fmla="*/ 2147483646 h 11815"/>
              <a:gd name="T40" fmla="*/ 2147483646 w 11847"/>
              <a:gd name="T41" fmla="*/ 2147483646 h 11815"/>
              <a:gd name="T42" fmla="*/ 2147483646 w 11847"/>
              <a:gd name="T43" fmla="*/ 2147483646 h 11815"/>
              <a:gd name="T44" fmla="*/ 2147483646 w 11847"/>
              <a:gd name="T45" fmla="*/ 2147483646 h 11815"/>
              <a:gd name="T46" fmla="*/ 2147483646 w 11847"/>
              <a:gd name="T47" fmla="*/ 2147483646 h 11815"/>
              <a:gd name="T48" fmla="*/ 2147483646 w 11847"/>
              <a:gd name="T49" fmla="*/ 2147483646 h 11815"/>
              <a:gd name="T50" fmla="*/ 2147483646 w 11847"/>
              <a:gd name="T51" fmla="*/ 2147483646 h 11815"/>
              <a:gd name="T52" fmla="*/ 2147483646 w 11847"/>
              <a:gd name="T53" fmla="*/ 2147483646 h 11815"/>
              <a:gd name="T54" fmla="*/ 2147483646 w 11847"/>
              <a:gd name="T55" fmla="*/ 2147483646 h 11815"/>
              <a:gd name="T56" fmla="*/ 22809666 w 11847"/>
              <a:gd name="T57" fmla="*/ 2147483646 h 11815"/>
              <a:gd name="T58" fmla="*/ 2147483646 w 11847"/>
              <a:gd name="T59" fmla="*/ 2147483646 h 11815"/>
              <a:gd name="T60" fmla="*/ 2147483646 w 11847"/>
              <a:gd name="T61" fmla="*/ 2147483646 h 11815"/>
              <a:gd name="T62" fmla="*/ 2147483646 w 11847"/>
              <a:gd name="T63" fmla="*/ 2147483646 h 11815"/>
              <a:gd name="T64" fmla="*/ 2147483646 w 11847"/>
              <a:gd name="T65" fmla="*/ 2147483646 h 11815"/>
              <a:gd name="T66" fmla="*/ 2147483646 w 11847"/>
              <a:gd name="T67" fmla="*/ 2147483646 h 11815"/>
              <a:gd name="T68" fmla="*/ 2147483646 w 11847"/>
              <a:gd name="T69" fmla="*/ 2147483646 h 11815"/>
              <a:gd name="T70" fmla="*/ 2147483646 w 11847"/>
              <a:gd name="T71" fmla="*/ 0 h 1181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847"/>
              <a:gd name="T109" fmla="*/ 0 h 11815"/>
              <a:gd name="T110" fmla="*/ 11847 w 11847"/>
              <a:gd name="T111" fmla="*/ 11815 h 1181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847" h="11815" extrusionOk="0">
                <a:moveTo>
                  <a:pt x="5892" y="693"/>
                </a:moveTo>
                <a:cubicBezTo>
                  <a:pt x="6491" y="693"/>
                  <a:pt x="6932" y="1134"/>
                  <a:pt x="6932" y="1701"/>
                </a:cubicBezTo>
                <a:cubicBezTo>
                  <a:pt x="6932" y="2269"/>
                  <a:pt x="6459" y="2710"/>
                  <a:pt x="5892" y="2710"/>
                </a:cubicBezTo>
                <a:cubicBezTo>
                  <a:pt x="5325" y="2710"/>
                  <a:pt x="4884" y="2269"/>
                  <a:pt x="4884" y="1701"/>
                </a:cubicBezTo>
                <a:cubicBezTo>
                  <a:pt x="4884" y="1134"/>
                  <a:pt x="5325" y="693"/>
                  <a:pt x="5892" y="693"/>
                </a:cubicBezTo>
                <a:close/>
                <a:moveTo>
                  <a:pt x="5892" y="3466"/>
                </a:moveTo>
                <a:cubicBezTo>
                  <a:pt x="6176" y="3466"/>
                  <a:pt x="6428" y="3497"/>
                  <a:pt x="6680" y="3592"/>
                </a:cubicBezTo>
                <a:lnTo>
                  <a:pt x="5892" y="4631"/>
                </a:lnTo>
                <a:lnTo>
                  <a:pt x="5104" y="3592"/>
                </a:lnTo>
                <a:cubicBezTo>
                  <a:pt x="5357" y="3529"/>
                  <a:pt x="5609" y="3466"/>
                  <a:pt x="5892" y="3466"/>
                </a:cubicBezTo>
                <a:close/>
                <a:moveTo>
                  <a:pt x="4222" y="2048"/>
                </a:moveTo>
                <a:cubicBezTo>
                  <a:pt x="4285" y="2426"/>
                  <a:pt x="4474" y="2710"/>
                  <a:pt x="4726" y="2962"/>
                </a:cubicBezTo>
                <a:cubicBezTo>
                  <a:pt x="4632" y="2993"/>
                  <a:pt x="4537" y="3056"/>
                  <a:pt x="4443" y="3088"/>
                </a:cubicBezTo>
                <a:cubicBezTo>
                  <a:pt x="4443" y="3088"/>
                  <a:pt x="4411" y="3088"/>
                  <a:pt x="4411" y="3119"/>
                </a:cubicBezTo>
                <a:cubicBezTo>
                  <a:pt x="3403" y="3623"/>
                  <a:pt x="2773" y="4694"/>
                  <a:pt x="2773" y="5829"/>
                </a:cubicBezTo>
                <a:lnTo>
                  <a:pt x="2773" y="6207"/>
                </a:lnTo>
                <a:lnTo>
                  <a:pt x="2143" y="6207"/>
                </a:lnTo>
                <a:lnTo>
                  <a:pt x="2647" y="2300"/>
                </a:lnTo>
                <a:cubicBezTo>
                  <a:pt x="2679" y="2174"/>
                  <a:pt x="2836" y="2048"/>
                  <a:pt x="2962" y="2048"/>
                </a:cubicBezTo>
                <a:lnTo>
                  <a:pt x="4222" y="2048"/>
                </a:lnTo>
                <a:close/>
                <a:moveTo>
                  <a:pt x="4474" y="3907"/>
                </a:moveTo>
                <a:lnTo>
                  <a:pt x="5546" y="5325"/>
                </a:lnTo>
                <a:lnTo>
                  <a:pt x="5546" y="6238"/>
                </a:lnTo>
                <a:lnTo>
                  <a:pt x="3466" y="6238"/>
                </a:lnTo>
                <a:lnTo>
                  <a:pt x="3466" y="5892"/>
                </a:lnTo>
                <a:cubicBezTo>
                  <a:pt x="3466" y="5041"/>
                  <a:pt x="3844" y="4348"/>
                  <a:pt x="4474" y="3907"/>
                </a:cubicBezTo>
                <a:close/>
                <a:moveTo>
                  <a:pt x="7278" y="3907"/>
                </a:moveTo>
                <a:cubicBezTo>
                  <a:pt x="7908" y="4348"/>
                  <a:pt x="8318" y="5104"/>
                  <a:pt x="8318" y="5892"/>
                </a:cubicBezTo>
                <a:lnTo>
                  <a:pt x="8318" y="6238"/>
                </a:lnTo>
                <a:lnTo>
                  <a:pt x="6207" y="6238"/>
                </a:lnTo>
                <a:lnTo>
                  <a:pt x="6207" y="5325"/>
                </a:lnTo>
                <a:lnTo>
                  <a:pt x="7278" y="3907"/>
                </a:lnTo>
                <a:close/>
                <a:moveTo>
                  <a:pt x="8854" y="2048"/>
                </a:moveTo>
                <a:cubicBezTo>
                  <a:pt x="9011" y="2048"/>
                  <a:pt x="9137" y="2143"/>
                  <a:pt x="9169" y="2300"/>
                </a:cubicBezTo>
                <a:lnTo>
                  <a:pt x="9673" y="6238"/>
                </a:lnTo>
                <a:lnTo>
                  <a:pt x="9043" y="6238"/>
                </a:lnTo>
                <a:lnTo>
                  <a:pt x="9043" y="5860"/>
                </a:lnTo>
                <a:cubicBezTo>
                  <a:pt x="9043" y="4694"/>
                  <a:pt x="8381" y="3655"/>
                  <a:pt x="7436" y="3151"/>
                </a:cubicBezTo>
                <a:cubicBezTo>
                  <a:pt x="7436" y="3151"/>
                  <a:pt x="7404" y="3151"/>
                  <a:pt x="7404" y="3119"/>
                </a:cubicBezTo>
                <a:cubicBezTo>
                  <a:pt x="7310" y="3088"/>
                  <a:pt x="7184" y="3056"/>
                  <a:pt x="7121" y="2993"/>
                </a:cubicBezTo>
                <a:cubicBezTo>
                  <a:pt x="7310" y="2773"/>
                  <a:pt x="7530" y="2458"/>
                  <a:pt x="7593" y="2048"/>
                </a:cubicBezTo>
                <a:lnTo>
                  <a:pt x="8854" y="2048"/>
                </a:lnTo>
                <a:close/>
                <a:moveTo>
                  <a:pt x="10744" y="6900"/>
                </a:moveTo>
                <a:cubicBezTo>
                  <a:pt x="10933" y="6900"/>
                  <a:pt x="11090" y="7057"/>
                  <a:pt x="11090" y="7246"/>
                </a:cubicBezTo>
                <a:cubicBezTo>
                  <a:pt x="11090" y="7435"/>
                  <a:pt x="10933" y="7624"/>
                  <a:pt x="10744" y="7624"/>
                </a:cubicBezTo>
                <a:lnTo>
                  <a:pt x="1009" y="7624"/>
                </a:lnTo>
                <a:cubicBezTo>
                  <a:pt x="820" y="7624"/>
                  <a:pt x="662" y="7435"/>
                  <a:pt x="662" y="7246"/>
                </a:cubicBezTo>
                <a:cubicBezTo>
                  <a:pt x="662" y="7057"/>
                  <a:pt x="820" y="6900"/>
                  <a:pt x="1009" y="6900"/>
                </a:cubicBezTo>
                <a:lnTo>
                  <a:pt x="10744" y="6900"/>
                </a:lnTo>
                <a:close/>
                <a:moveTo>
                  <a:pt x="10397" y="8317"/>
                </a:moveTo>
                <a:lnTo>
                  <a:pt x="10397" y="11121"/>
                </a:lnTo>
                <a:lnTo>
                  <a:pt x="1387" y="11121"/>
                </a:lnTo>
                <a:lnTo>
                  <a:pt x="1387" y="8317"/>
                </a:lnTo>
                <a:lnTo>
                  <a:pt x="10397" y="8317"/>
                </a:lnTo>
                <a:close/>
                <a:moveTo>
                  <a:pt x="5892" y="0"/>
                </a:moveTo>
                <a:cubicBezTo>
                  <a:pt x="5073" y="0"/>
                  <a:pt x="4380" y="599"/>
                  <a:pt x="4222" y="1386"/>
                </a:cubicBezTo>
                <a:lnTo>
                  <a:pt x="2962" y="1386"/>
                </a:lnTo>
                <a:cubicBezTo>
                  <a:pt x="2458" y="1386"/>
                  <a:pt x="2080" y="1701"/>
                  <a:pt x="1954" y="2143"/>
                </a:cubicBezTo>
                <a:lnTo>
                  <a:pt x="1954" y="2174"/>
                </a:lnTo>
                <a:lnTo>
                  <a:pt x="1450" y="6238"/>
                </a:lnTo>
                <a:lnTo>
                  <a:pt x="1072" y="6238"/>
                </a:lnTo>
                <a:cubicBezTo>
                  <a:pt x="473" y="6238"/>
                  <a:pt x="1" y="6711"/>
                  <a:pt x="1" y="7246"/>
                </a:cubicBezTo>
                <a:cubicBezTo>
                  <a:pt x="1" y="7719"/>
                  <a:pt x="316" y="8065"/>
                  <a:pt x="694" y="8254"/>
                </a:cubicBezTo>
                <a:lnTo>
                  <a:pt x="694" y="11468"/>
                </a:lnTo>
                <a:cubicBezTo>
                  <a:pt x="694" y="11657"/>
                  <a:pt x="851" y="11815"/>
                  <a:pt x="1040" y="11815"/>
                </a:cubicBezTo>
                <a:lnTo>
                  <a:pt x="10775" y="11815"/>
                </a:lnTo>
                <a:cubicBezTo>
                  <a:pt x="10996" y="11815"/>
                  <a:pt x="11153" y="11657"/>
                  <a:pt x="11153" y="11468"/>
                </a:cubicBezTo>
                <a:lnTo>
                  <a:pt x="11153" y="8254"/>
                </a:lnTo>
                <a:cubicBezTo>
                  <a:pt x="11531" y="8065"/>
                  <a:pt x="11847" y="7719"/>
                  <a:pt x="11847" y="7246"/>
                </a:cubicBezTo>
                <a:cubicBezTo>
                  <a:pt x="11815" y="6711"/>
                  <a:pt x="11342" y="6238"/>
                  <a:pt x="10744" y="6238"/>
                </a:cubicBezTo>
                <a:lnTo>
                  <a:pt x="10366" y="6238"/>
                </a:lnTo>
                <a:lnTo>
                  <a:pt x="9830" y="2174"/>
                </a:lnTo>
                <a:lnTo>
                  <a:pt x="9830" y="2143"/>
                </a:lnTo>
                <a:cubicBezTo>
                  <a:pt x="9736" y="1701"/>
                  <a:pt x="9295" y="1386"/>
                  <a:pt x="8854" y="1386"/>
                </a:cubicBezTo>
                <a:lnTo>
                  <a:pt x="7593" y="1386"/>
                </a:lnTo>
                <a:cubicBezTo>
                  <a:pt x="7436" y="599"/>
                  <a:pt x="6711" y="0"/>
                  <a:pt x="5892" y="0"/>
                </a:cubicBezTo>
                <a:close/>
              </a:path>
            </a:pathLst>
          </a:custGeom>
          <a:solidFill>
            <a:srgbClr val="7030A0"/>
          </a:solidFill>
          <a:ln>
            <a:noFill/>
          </a:ln>
          <a:extLst/>
        </p:spPr>
        <p:txBody>
          <a:bodyPr lIns="60950" tIns="60950" rIns="60950" bIns="60950" anchor="ctr"/>
          <a:lstStyle/>
          <a:p>
            <a:endParaRPr lang="zh-TW" altLang="en-US"/>
          </a:p>
        </p:txBody>
      </p:sp>
      <p:sp>
        <p:nvSpPr>
          <p:cNvPr id="18443" name="Google Shape;9018;p61"/>
          <p:cNvSpPr>
            <a:spLocks noChangeAspect="1"/>
          </p:cNvSpPr>
          <p:nvPr/>
        </p:nvSpPr>
        <p:spPr bwMode="auto">
          <a:xfrm>
            <a:off x="3752466" y="5038318"/>
            <a:ext cx="819150" cy="817562"/>
          </a:xfrm>
          <a:custGeom>
            <a:avLst/>
            <a:gdLst>
              <a:gd name="T0" fmla="*/ 2147483646 w 11847"/>
              <a:gd name="T1" fmla="*/ 2147483646 h 11815"/>
              <a:gd name="T2" fmla="*/ 2147483646 w 11847"/>
              <a:gd name="T3" fmla="*/ 2147483646 h 11815"/>
              <a:gd name="T4" fmla="*/ 2147483646 w 11847"/>
              <a:gd name="T5" fmla="*/ 2147483646 h 11815"/>
              <a:gd name="T6" fmla="*/ 2147483646 w 11847"/>
              <a:gd name="T7" fmla="*/ 2147483646 h 11815"/>
              <a:gd name="T8" fmla="*/ 2147483646 w 11847"/>
              <a:gd name="T9" fmla="*/ 2147483646 h 11815"/>
              <a:gd name="T10" fmla="*/ 2147483646 w 11847"/>
              <a:gd name="T11" fmla="*/ 2147483646 h 11815"/>
              <a:gd name="T12" fmla="*/ 2147483646 w 11847"/>
              <a:gd name="T13" fmla="*/ 2147483646 h 11815"/>
              <a:gd name="T14" fmla="*/ 2147483646 w 11847"/>
              <a:gd name="T15" fmla="*/ 2147483646 h 11815"/>
              <a:gd name="T16" fmla="*/ 2147483646 w 11847"/>
              <a:gd name="T17" fmla="*/ 2147483646 h 11815"/>
              <a:gd name="T18" fmla="*/ 2147483646 w 11847"/>
              <a:gd name="T19" fmla="*/ 2147483646 h 11815"/>
              <a:gd name="T20" fmla="*/ 2147483646 w 11847"/>
              <a:gd name="T21" fmla="*/ 2147483646 h 11815"/>
              <a:gd name="T22" fmla="*/ 2147483646 w 11847"/>
              <a:gd name="T23" fmla="*/ 2147483646 h 11815"/>
              <a:gd name="T24" fmla="*/ 2147483646 w 11847"/>
              <a:gd name="T25" fmla="*/ 2147483646 h 11815"/>
              <a:gd name="T26" fmla="*/ 2147483646 w 11847"/>
              <a:gd name="T27" fmla="*/ 2147483646 h 11815"/>
              <a:gd name="T28" fmla="*/ 2147483646 w 11847"/>
              <a:gd name="T29" fmla="*/ 2147483646 h 11815"/>
              <a:gd name="T30" fmla="*/ 2147483646 w 11847"/>
              <a:gd name="T31" fmla="*/ 2147483646 h 11815"/>
              <a:gd name="T32" fmla="*/ 2147483646 w 11847"/>
              <a:gd name="T33" fmla="*/ 2147483646 h 11815"/>
              <a:gd name="T34" fmla="*/ 2147483646 w 11847"/>
              <a:gd name="T35" fmla="*/ 2147483646 h 11815"/>
              <a:gd name="T36" fmla="*/ 2147483646 w 11847"/>
              <a:gd name="T37" fmla="*/ 2147483646 h 11815"/>
              <a:gd name="T38" fmla="*/ 2147483646 w 11847"/>
              <a:gd name="T39" fmla="*/ 2147483646 h 11815"/>
              <a:gd name="T40" fmla="*/ 2147483646 w 11847"/>
              <a:gd name="T41" fmla="*/ 2147483646 h 11815"/>
              <a:gd name="T42" fmla="*/ 2147483646 w 11847"/>
              <a:gd name="T43" fmla="*/ 2147483646 h 11815"/>
              <a:gd name="T44" fmla="*/ 2147483646 w 11847"/>
              <a:gd name="T45" fmla="*/ 2147483646 h 11815"/>
              <a:gd name="T46" fmla="*/ 2147483646 w 11847"/>
              <a:gd name="T47" fmla="*/ 2147483646 h 11815"/>
              <a:gd name="T48" fmla="*/ 2147483646 w 11847"/>
              <a:gd name="T49" fmla="*/ 2147483646 h 11815"/>
              <a:gd name="T50" fmla="*/ 2147483646 w 11847"/>
              <a:gd name="T51" fmla="*/ 2147483646 h 11815"/>
              <a:gd name="T52" fmla="*/ 2147483646 w 11847"/>
              <a:gd name="T53" fmla="*/ 2147483646 h 11815"/>
              <a:gd name="T54" fmla="*/ 2147483646 w 11847"/>
              <a:gd name="T55" fmla="*/ 2147483646 h 11815"/>
              <a:gd name="T56" fmla="*/ 22809666 w 11847"/>
              <a:gd name="T57" fmla="*/ 2147483646 h 11815"/>
              <a:gd name="T58" fmla="*/ 2147483646 w 11847"/>
              <a:gd name="T59" fmla="*/ 2147483646 h 11815"/>
              <a:gd name="T60" fmla="*/ 2147483646 w 11847"/>
              <a:gd name="T61" fmla="*/ 2147483646 h 11815"/>
              <a:gd name="T62" fmla="*/ 2147483646 w 11847"/>
              <a:gd name="T63" fmla="*/ 2147483646 h 11815"/>
              <a:gd name="T64" fmla="*/ 2147483646 w 11847"/>
              <a:gd name="T65" fmla="*/ 2147483646 h 11815"/>
              <a:gd name="T66" fmla="*/ 2147483646 w 11847"/>
              <a:gd name="T67" fmla="*/ 2147483646 h 11815"/>
              <a:gd name="T68" fmla="*/ 2147483646 w 11847"/>
              <a:gd name="T69" fmla="*/ 2147483646 h 11815"/>
              <a:gd name="T70" fmla="*/ 2147483646 w 11847"/>
              <a:gd name="T71" fmla="*/ 0 h 1181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847"/>
              <a:gd name="T109" fmla="*/ 0 h 11815"/>
              <a:gd name="T110" fmla="*/ 11847 w 11847"/>
              <a:gd name="T111" fmla="*/ 11815 h 1181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847" h="11815" extrusionOk="0">
                <a:moveTo>
                  <a:pt x="5892" y="693"/>
                </a:moveTo>
                <a:cubicBezTo>
                  <a:pt x="6491" y="693"/>
                  <a:pt x="6932" y="1134"/>
                  <a:pt x="6932" y="1701"/>
                </a:cubicBezTo>
                <a:cubicBezTo>
                  <a:pt x="6932" y="2269"/>
                  <a:pt x="6459" y="2710"/>
                  <a:pt x="5892" y="2710"/>
                </a:cubicBezTo>
                <a:cubicBezTo>
                  <a:pt x="5325" y="2710"/>
                  <a:pt x="4884" y="2269"/>
                  <a:pt x="4884" y="1701"/>
                </a:cubicBezTo>
                <a:cubicBezTo>
                  <a:pt x="4884" y="1134"/>
                  <a:pt x="5325" y="693"/>
                  <a:pt x="5892" y="693"/>
                </a:cubicBezTo>
                <a:close/>
                <a:moveTo>
                  <a:pt x="5892" y="3466"/>
                </a:moveTo>
                <a:cubicBezTo>
                  <a:pt x="6176" y="3466"/>
                  <a:pt x="6428" y="3497"/>
                  <a:pt x="6680" y="3592"/>
                </a:cubicBezTo>
                <a:lnTo>
                  <a:pt x="5892" y="4631"/>
                </a:lnTo>
                <a:lnTo>
                  <a:pt x="5104" y="3592"/>
                </a:lnTo>
                <a:cubicBezTo>
                  <a:pt x="5357" y="3529"/>
                  <a:pt x="5609" y="3466"/>
                  <a:pt x="5892" y="3466"/>
                </a:cubicBezTo>
                <a:close/>
                <a:moveTo>
                  <a:pt x="4222" y="2048"/>
                </a:moveTo>
                <a:cubicBezTo>
                  <a:pt x="4285" y="2426"/>
                  <a:pt x="4474" y="2710"/>
                  <a:pt x="4726" y="2962"/>
                </a:cubicBezTo>
                <a:cubicBezTo>
                  <a:pt x="4632" y="2993"/>
                  <a:pt x="4537" y="3056"/>
                  <a:pt x="4443" y="3088"/>
                </a:cubicBezTo>
                <a:cubicBezTo>
                  <a:pt x="4443" y="3088"/>
                  <a:pt x="4411" y="3088"/>
                  <a:pt x="4411" y="3119"/>
                </a:cubicBezTo>
                <a:cubicBezTo>
                  <a:pt x="3403" y="3623"/>
                  <a:pt x="2773" y="4694"/>
                  <a:pt x="2773" y="5829"/>
                </a:cubicBezTo>
                <a:lnTo>
                  <a:pt x="2773" y="6207"/>
                </a:lnTo>
                <a:lnTo>
                  <a:pt x="2143" y="6207"/>
                </a:lnTo>
                <a:lnTo>
                  <a:pt x="2647" y="2300"/>
                </a:lnTo>
                <a:cubicBezTo>
                  <a:pt x="2679" y="2174"/>
                  <a:pt x="2836" y="2048"/>
                  <a:pt x="2962" y="2048"/>
                </a:cubicBezTo>
                <a:lnTo>
                  <a:pt x="4222" y="2048"/>
                </a:lnTo>
                <a:close/>
                <a:moveTo>
                  <a:pt x="4474" y="3907"/>
                </a:moveTo>
                <a:lnTo>
                  <a:pt x="5546" y="5325"/>
                </a:lnTo>
                <a:lnTo>
                  <a:pt x="5546" y="6238"/>
                </a:lnTo>
                <a:lnTo>
                  <a:pt x="3466" y="6238"/>
                </a:lnTo>
                <a:lnTo>
                  <a:pt x="3466" y="5892"/>
                </a:lnTo>
                <a:cubicBezTo>
                  <a:pt x="3466" y="5041"/>
                  <a:pt x="3844" y="4348"/>
                  <a:pt x="4474" y="3907"/>
                </a:cubicBezTo>
                <a:close/>
                <a:moveTo>
                  <a:pt x="7278" y="3907"/>
                </a:moveTo>
                <a:cubicBezTo>
                  <a:pt x="7908" y="4348"/>
                  <a:pt x="8318" y="5104"/>
                  <a:pt x="8318" y="5892"/>
                </a:cubicBezTo>
                <a:lnTo>
                  <a:pt x="8318" y="6238"/>
                </a:lnTo>
                <a:lnTo>
                  <a:pt x="6207" y="6238"/>
                </a:lnTo>
                <a:lnTo>
                  <a:pt x="6207" y="5325"/>
                </a:lnTo>
                <a:lnTo>
                  <a:pt x="7278" y="3907"/>
                </a:lnTo>
                <a:close/>
                <a:moveTo>
                  <a:pt x="8854" y="2048"/>
                </a:moveTo>
                <a:cubicBezTo>
                  <a:pt x="9011" y="2048"/>
                  <a:pt x="9137" y="2143"/>
                  <a:pt x="9169" y="2300"/>
                </a:cubicBezTo>
                <a:lnTo>
                  <a:pt x="9673" y="6238"/>
                </a:lnTo>
                <a:lnTo>
                  <a:pt x="9043" y="6238"/>
                </a:lnTo>
                <a:lnTo>
                  <a:pt x="9043" y="5860"/>
                </a:lnTo>
                <a:cubicBezTo>
                  <a:pt x="9043" y="4694"/>
                  <a:pt x="8381" y="3655"/>
                  <a:pt x="7436" y="3151"/>
                </a:cubicBezTo>
                <a:cubicBezTo>
                  <a:pt x="7436" y="3151"/>
                  <a:pt x="7404" y="3151"/>
                  <a:pt x="7404" y="3119"/>
                </a:cubicBezTo>
                <a:cubicBezTo>
                  <a:pt x="7310" y="3088"/>
                  <a:pt x="7184" y="3056"/>
                  <a:pt x="7121" y="2993"/>
                </a:cubicBezTo>
                <a:cubicBezTo>
                  <a:pt x="7310" y="2773"/>
                  <a:pt x="7530" y="2458"/>
                  <a:pt x="7593" y="2048"/>
                </a:cubicBezTo>
                <a:lnTo>
                  <a:pt x="8854" y="2048"/>
                </a:lnTo>
                <a:close/>
                <a:moveTo>
                  <a:pt x="10744" y="6900"/>
                </a:moveTo>
                <a:cubicBezTo>
                  <a:pt x="10933" y="6900"/>
                  <a:pt x="11090" y="7057"/>
                  <a:pt x="11090" y="7246"/>
                </a:cubicBezTo>
                <a:cubicBezTo>
                  <a:pt x="11090" y="7435"/>
                  <a:pt x="10933" y="7624"/>
                  <a:pt x="10744" y="7624"/>
                </a:cubicBezTo>
                <a:lnTo>
                  <a:pt x="1009" y="7624"/>
                </a:lnTo>
                <a:cubicBezTo>
                  <a:pt x="820" y="7624"/>
                  <a:pt x="662" y="7435"/>
                  <a:pt x="662" y="7246"/>
                </a:cubicBezTo>
                <a:cubicBezTo>
                  <a:pt x="662" y="7057"/>
                  <a:pt x="820" y="6900"/>
                  <a:pt x="1009" y="6900"/>
                </a:cubicBezTo>
                <a:lnTo>
                  <a:pt x="10744" y="6900"/>
                </a:lnTo>
                <a:close/>
                <a:moveTo>
                  <a:pt x="10397" y="8317"/>
                </a:moveTo>
                <a:lnTo>
                  <a:pt x="10397" y="11121"/>
                </a:lnTo>
                <a:lnTo>
                  <a:pt x="1387" y="11121"/>
                </a:lnTo>
                <a:lnTo>
                  <a:pt x="1387" y="8317"/>
                </a:lnTo>
                <a:lnTo>
                  <a:pt x="10397" y="8317"/>
                </a:lnTo>
                <a:close/>
                <a:moveTo>
                  <a:pt x="5892" y="0"/>
                </a:moveTo>
                <a:cubicBezTo>
                  <a:pt x="5073" y="0"/>
                  <a:pt x="4380" y="599"/>
                  <a:pt x="4222" y="1386"/>
                </a:cubicBezTo>
                <a:lnTo>
                  <a:pt x="2962" y="1386"/>
                </a:lnTo>
                <a:cubicBezTo>
                  <a:pt x="2458" y="1386"/>
                  <a:pt x="2080" y="1701"/>
                  <a:pt x="1954" y="2143"/>
                </a:cubicBezTo>
                <a:lnTo>
                  <a:pt x="1954" y="2174"/>
                </a:lnTo>
                <a:lnTo>
                  <a:pt x="1450" y="6238"/>
                </a:lnTo>
                <a:lnTo>
                  <a:pt x="1072" y="6238"/>
                </a:lnTo>
                <a:cubicBezTo>
                  <a:pt x="473" y="6238"/>
                  <a:pt x="1" y="6711"/>
                  <a:pt x="1" y="7246"/>
                </a:cubicBezTo>
                <a:cubicBezTo>
                  <a:pt x="1" y="7719"/>
                  <a:pt x="316" y="8065"/>
                  <a:pt x="694" y="8254"/>
                </a:cubicBezTo>
                <a:lnTo>
                  <a:pt x="694" y="11468"/>
                </a:lnTo>
                <a:cubicBezTo>
                  <a:pt x="694" y="11657"/>
                  <a:pt x="851" y="11815"/>
                  <a:pt x="1040" y="11815"/>
                </a:cubicBezTo>
                <a:lnTo>
                  <a:pt x="10775" y="11815"/>
                </a:lnTo>
                <a:cubicBezTo>
                  <a:pt x="10996" y="11815"/>
                  <a:pt x="11153" y="11657"/>
                  <a:pt x="11153" y="11468"/>
                </a:cubicBezTo>
                <a:lnTo>
                  <a:pt x="11153" y="8254"/>
                </a:lnTo>
                <a:cubicBezTo>
                  <a:pt x="11531" y="8065"/>
                  <a:pt x="11847" y="7719"/>
                  <a:pt x="11847" y="7246"/>
                </a:cubicBezTo>
                <a:cubicBezTo>
                  <a:pt x="11815" y="6711"/>
                  <a:pt x="11342" y="6238"/>
                  <a:pt x="10744" y="6238"/>
                </a:cubicBezTo>
                <a:lnTo>
                  <a:pt x="10366" y="6238"/>
                </a:lnTo>
                <a:lnTo>
                  <a:pt x="9830" y="2174"/>
                </a:lnTo>
                <a:lnTo>
                  <a:pt x="9830" y="2143"/>
                </a:lnTo>
                <a:cubicBezTo>
                  <a:pt x="9736" y="1701"/>
                  <a:pt x="9295" y="1386"/>
                  <a:pt x="8854" y="1386"/>
                </a:cubicBezTo>
                <a:lnTo>
                  <a:pt x="7593" y="1386"/>
                </a:lnTo>
                <a:cubicBezTo>
                  <a:pt x="7436" y="599"/>
                  <a:pt x="6711" y="0"/>
                  <a:pt x="5892" y="0"/>
                </a:cubicBezTo>
                <a:close/>
              </a:path>
            </a:pathLst>
          </a:custGeom>
          <a:solidFill>
            <a:srgbClr val="FFC000"/>
          </a:solidFill>
          <a:ln>
            <a:noFill/>
          </a:ln>
          <a:extLst/>
        </p:spPr>
        <p:txBody>
          <a:bodyPr lIns="60950" tIns="60950" rIns="60950" bIns="60950" anchor="ctr"/>
          <a:lstStyle/>
          <a:p>
            <a:endParaRPr lang="zh-TW" altLang="en-US"/>
          </a:p>
        </p:txBody>
      </p:sp>
      <p:sp>
        <p:nvSpPr>
          <p:cNvPr id="16" name="Google Shape;9018;p61"/>
          <p:cNvSpPr>
            <a:spLocks noChangeAspect="1"/>
          </p:cNvSpPr>
          <p:nvPr/>
        </p:nvSpPr>
        <p:spPr bwMode="auto">
          <a:xfrm>
            <a:off x="2805019" y="5038318"/>
            <a:ext cx="819150" cy="817562"/>
          </a:xfrm>
          <a:custGeom>
            <a:avLst/>
            <a:gdLst>
              <a:gd name="T0" fmla="*/ 2147483646 w 11847"/>
              <a:gd name="T1" fmla="*/ 2147483646 h 11815"/>
              <a:gd name="T2" fmla="*/ 2147483646 w 11847"/>
              <a:gd name="T3" fmla="*/ 2147483646 h 11815"/>
              <a:gd name="T4" fmla="*/ 2147483646 w 11847"/>
              <a:gd name="T5" fmla="*/ 2147483646 h 11815"/>
              <a:gd name="T6" fmla="*/ 2147483646 w 11847"/>
              <a:gd name="T7" fmla="*/ 2147483646 h 11815"/>
              <a:gd name="T8" fmla="*/ 2147483646 w 11847"/>
              <a:gd name="T9" fmla="*/ 2147483646 h 11815"/>
              <a:gd name="T10" fmla="*/ 2147483646 w 11847"/>
              <a:gd name="T11" fmla="*/ 2147483646 h 11815"/>
              <a:gd name="T12" fmla="*/ 2147483646 w 11847"/>
              <a:gd name="T13" fmla="*/ 2147483646 h 11815"/>
              <a:gd name="T14" fmla="*/ 2147483646 w 11847"/>
              <a:gd name="T15" fmla="*/ 2147483646 h 11815"/>
              <a:gd name="T16" fmla="*/ 2147483646 w 11847"/>
              <a:gd name="T17" fmla="*/ 2147483646 h 11815"/>
              <a:gd name="T18" fmla="*/ 2147483646 w 11847"/>
              <a:gd name="T19" fmla="*/ 2147483646 h 11815"/>
              <a:gd name="T20" fmla="*/ 2147483646 w 11847"/>
              <a:gd name="T21" fmla="*/ 2147483646 h 11815"/>
              <a:gd name="T22" fmla="*/ 2147483646 w 11847"/>
              <a:gd name="T23" fmla="*/ 2147483646 h 11815"/>
              <a:gd name="T24" fmla="*/ 2147483646 w 11847"/>
              <a:gd name="T25" fmla="*/ 2147483646 h 11815"/>
              <a:gd name="T26" fmla="*/ 2147483646 w 11847"/>
              <a:gd name="T27" fmla="*/ 2147483646 h 11815"/>
              <a:gd name="T28" fmla="*/ 2147483646 w 11847"/>
              <a:gd name="T29" fmla="*/ 2147483646 h 11815"/>
              <a:gd name="T30" fmla="*/ 2147483646 w 11847"/>
              <a:gd name="T31" fmla="*/ 2147483646 h 11815"/>
              <a:gd name="T32" fmla="*/ 2147483646 w 11847"/>
              <a:gd name="T33" fmla="*/ 2147483646 h 11815"/>
              <a:gd name="T34" fmla="*/ 2147483646 w 11847"/>
              <a:gd name="T35" fmla="*/ 2147483646 h 11815"/>
              <a:gd name="T36" fmla="*/ 2147483646 w 11847"/>
              <a:gd name="T37" fmla="*/ 2147483646 h 11815"/>
              <a:gd name="T38" fmla="*/ 2147483646 w 11847"/>
              <a:gd name="T39" fmla="*/ 2147483646 h 11815"/>
              <a:gd name="T40" fmla="*/ 2147483646 w 11847"/>
              <a:gd name="T41" fmla="*/ 2147483646 h 11815"/>
              <a:gd name="T42" fmla="*/ 2147483646 w 11847"/>
              <a:gd name="T43" fmla="*/ 2147483646 h 11815"/>
              <a:gd name="T44" fmla="*/ 2147483646 w 11847"/>
              <a:gd name="T45" fmla="*/ 2147483646 h 11815"/>
              <a:gd name="T46" fmla="*/ 2147483646 w 11847"/>
              <a:gd name="T47" fmla="*/ 2147483646 h 11815"/>
              <a:gd name="T48" fmla="*/ 2147483646 w 11847"/>
              <a:gd name="T49" fmla="*/ 2147483646 h 11815"/>
              <a:gd name="T50" fmla="*/ 2147483646 w 11847"/>
              <a:gd name="T51" fmla="*/ 2147483646 h 11815"/>
              <a:gd name="T52" fmla="*/ 2147483646 w 11847"/>
              <a:gd name="T53" fmla="*/ 2147483646 h 11815"/>
              <a:gd name="T54" fmla="*/ 2147483646 w 11847"/>
              <a:gd name="T55" fmla="*/ 2147483646 h 11815"/>
              <a:gd name="T56" fmla="*/ 22809666 w 11847"/>
              <a:gd name="T57" fmla="*/ 2147483646 h 11815"/>
              <a:gd name="T58" fmla="*/ 2147483646 w 11847"/>
              <a:gd name="T59" fmla="*/ 2147483646 h 11815"/>
              <a:gd name="T60" fmla="*/ 2147483646 w 11847"/>
              <a:gd name="T61" fmla="*/ 2147483646 h 11815"/>
              <a:gd name="T62" fmla="*/ 2147483646 w 11847"/>
              <a:gd name="T63" fmla="*/ 2147483646 h 11815"/>
              <a:gd name="T64" fmla="*/ 2147483646 w 11847"/>
              <a:gd name="T65" fmla="*/ 2147483646 h 11815"/>
              <a:gd name="T66" fmla="*/ 2147483646 w 11847"/>
              <a:gd name="T67" fmla="*/ 2147483646 h 11815"/>
              <a:gd name="T68" fmla="*/ 2147483646 w 11847"/>
              <a:gd name="T69" fmla="*/ 2147483646 h 11815"/>
              <a:gd name="T70" fmla="*/ 2147483646 w 11847"/>
              <a:gd name="T71" fmla="*/ 0 h 1181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847"/>
              <a:gd name="T109" fmla="*/ 0 h 11815"/>
              <a:gd name="T110" fmla="*/ 11847 w 11847"/>
              <a:gd name="T111" fmla="*/ 11815 h 1181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847" h="11815" extrusionOk="0">
                <a:moveTo>
                  <a:pt x="5892" y="693"/>
                </a:moveTo>
                <a:cubicBezTo>
                  <a:pt x="6491" y="693"/>
                  <a:pt x="6932" y="1134"/>
                  <a:pt x="6932" y="1701"/>
                </a:cubicBezTo>
                <a:cubicBezTo>
                  <a:pt x="6932" y="2269"/>
                  <a:pt x="6459" y="2710"/>
                  <a:pt x="5892" y="2710"/>
                </a:cubicBezTo>
                <a:cubicBezTo>
                  <a:pt x="5325" y="2710"/>
                  <a:pt x="4884" y="2269"/>
                  <a:pt x="4884" y="1701"/>
                </a:cubicBezTo>
                <a:cubicBezTo>
                  <a:pt x="4884" y="1134"/>
                  <a:pt x="5325" y="693"/>
                  <a:pt x="5892" y="693"/>
                </a:cubicBezTo>
                <a:close/>
                <a:moveTo>
                  <a:pt x="5892" y="3466"/>
                </a:moveTo>
                <a:cubicBezTo>
                  <a:pt x="6176" y="3466"/>
                  <a:pt x="6428" y="3497"/>
                  <a:pt x="6680" y="3592"/>
                </a:cubicBezTo>
                <a:lnTo>
                  <a:pt x="5892" y="4631"/>
                </a:lnTo>
                <a:lnTo>
                  <a:pt x="5104" y="3592"/>
                </a:lnTo>
                <a:cubicBezTo>
                  <a:pt x="5357" y="3529"/>
                  <a:pt x="5609" y="3466"/>
                  <a:pt x="5892" y="3466"/>
                </a:cubicBezTo>
                <a:close/>
                <a:moveTo>
                  <a:pt x="4222" y="2048"/>
                </a:moveTo>
                <a:cubicBezTo>
                  <a:pt x="4285" y="2426"/>
                  <a:pt x="4474" y="2710"/>
                  <a:pt x="4726" y="2962"/>
                </a:cubicBezTo>
                <a:cubicBezTo>
                  <a:pt x="4632" y="2993"/>
                  <a:pt x="4537" y="3056"/>
                  <a:pt x="4443" y="3088"/>
                </a:cubicBezTo>
                <a:cubicBezTo>
                  <a:pt x="4443" y="3088"/>
                  <a:pt x="4411" y="3088"/>
                  <a:pt x="4411" y="3119"/>
                </a:cubicBezTo>
                <a:cubicBezTo>
                  <a:pt x="3403" y="3623"/>
                  <a:pt x="2773" y="4694"/>
                  <a:pt x="2773" y="5829"/>
                </a:cubicBezTo>
                <a:lnTo>
                  <a:pt x="2773" y="6207"/>
                </a:lnTo>
                <a:lnTo>
                  <a:pt x="2143" y="6207"/>
                </a:lnTo>
                <a:lnTo>
                  <a:pt x="2647" y="2300"/>
                </a:lnTo>
                <a:cubicBezTo>
                  <a:pt x="2679" y="2174"/>
                  <a:pt x="2836" y="2048"/>
                  <a:pt x="2962" y="2048"/>
                </a:cubicBezTo>
                <a:lnTo>
                  <a:pt x="4222" y="2048"/>
                </a:lnTo>
                <a:close/>
                <a:moveTo>
                  <a:pt x="4474" y="3907"/>
                </a:moveTo>
                <a:lnTo>
                  <a:pt x="5546" y="5325"/>
                </a:lnTo>
                <a:lnTo>
                  <a:pt x="5546" y="6238"/>
                </a:lnTo>
                <a:lnTo>
                  <a:pt x="3466" y="6238"/>
                </a:lnTo>
                <a:lnTo>
                  <a:pt x="3466" y="5892"/>
                </a:lnTo>
                <a:cubicBezTo>
                  <a:pt x="3466" y="5041"/>
                  <a:pt x="3844" y="4348"/>
                  <a:pt x="4474" y="3907"/>
                </a:cubicBezTo>
                <a:close/>
                <a:moveTo>
                  <a:pt x="7278" y="3907"/>
                </a:moveTo>
                <a:cubicBezTo>
                  <a:pt x="7908" y="4348"/>
                  <a:pt x="8318" y="5104"/>
                  <a:pt x="8318" y="5892"/>
                </a:cubicBezTo>
                <a:lnTo>
                  <a:pt x="8318" y="6238"/>
                </a:lnTo>
                <a:lnTo>
                  <a:pt x="6207" y="6238"/>
                </a:lnTo>
                <a:lnTo>
                  <a:pt x="6207" y="5325"/>
                </a:lnTo>
                <a:lnTo>
                  <a:pt x="7278" y="3907"/>
                </a:lnTo>
                <a:close/>
                <a:moveTo>
                  <a:pt x="8854" y="2048"/>
                </a:moveTo>
                <a:cubicBezTo>
                  <a:pt x="9011" y="2048"/>
                  <a:pt x="9137" y="2143"/>
                  <a:pt x="9169" y="2300"/>
                </a:cubicBezTo>
                <a:lnTo>
                  <a:pt x="9673" y="6238"/>
                </a:lnTo>
                <a:lnTo>
                  <a:pt x="9043" y="6238"/>
                </a:lnTo>
                <a:lnTo>
                  <a:pt x="9043" y="5860"/>
                </a:lnTo>
                <a:cubicBezTo>
                  <a:pt x="9043" y="4694"/>
                  <a:pt x="8381" y="3655"/>
                  <a:pt x="7436" y="3151"/>
                </a:cubicBezTo>
                <a:cubicBezTo>
                  <a:pt x="7436" y="3151"/>
                  <a:pt x="7404" y="3151"/>
                  <a:pt x="7404" y="3119"/>
                </a:cubicBezTo>
                <a:cubicBezTo>
                  <a:pt x="7310" y="3088"/>
                  <a:pt x="7184" y="3056"/>
                  <a:pt x="7121" y="2993"/>
                </a:cubicBezTo>
                <a:cubicBezTo>
                  <a:pt x="7310" y="2773"/>
                  <a:pt x="7530" y="2458"/>
                  <a:pt x="7593" y="2048"/>
                </a:cubicBezTo>
                <a:lnTo>
                  <a:pt x="8854" y="2048"/>
                </a:lnTo>
                <a:close/>
                <a:moveTo>
                  <a:pt x="10744" y="6900"/>
                </a:moveTo>
                <a:cubicBezTo>
                  <a:pt x="10933" y="6900"/>
                  <a:pt x="11090" y="7057"/>
                  <a:pt x="11090" y="7246"/>
                </a:cubicBezTo>
                <a:cubicBezTo>
                  <a:pt x="11090" y="7435"/>
                  <a:pt x="10933" y="7624"/>
                  <a:pt x="10744" y="7624"/>
                </a:cubicBezTo>
                <a:lnTo>
                  <a:pt x="1009" y="7624"/>
                </a:lnTo>
                <a:cubicBezTo>
                  <a:pt x="820" y="7624"/>
                  <a:pt x="662" y="7435"/>
                  <a:pt x="662" y="7246"/>
                </a:cubicBezTo>
                <a:cubicBezTo>
                  <a:pt x="662" y="7057"/>
                  <a:pt x="820" y="6900"/>
                  <a:pt x="1009" y="6900"/>
                </a:cubicBezTo>
                <a:lnTo>
                  <a:pt x="10744" y="6900"/>
                </a:lnTo>
                <a:close/>
                <a:moveTo>
                  <a:pt x="10397" y="8317"/>
                </a:moveTo>
                <a:lnTo>
                  <a:pt x="10397" y="11121"/>
                </a:lnTo>
                <a:lnTo>
                  <a:pt x="1387" y="11121"/>
                </a:lnTo>
                <a:lnTo>
                  <a:pt x="1387" y="8317"/>
                </a:lnTo>
                <a:lnTo>
                  <a:pt x="10397" y="8317"/>
                </a:lnTo>
                <a:close/>
                <a:moveTo>
                  <a:pt x="5892" y="0"/>
                </a:moveTo>
                <a:cubicBezTo>
                  <a:pt x="5073" y="0"/>
                  <a:pt x="4380" y="599"/>
                  <a:pt x="4222" y="1386"/>
                </a:cubicBezTo>
                <a:lnTo>
                  <a:pt x="2962" y="1386"/>
                </a:lnTo>
                <a:cubicBezTo>
                  <a:pt x="2458" y="1386"/>
                  <a:pt x="2080" y="1701"/>
                  <a:pt x="1954" y="2143"/>
                </a:cubicBezTo>
                <a:lnTo>
                  <a:pt x="1954" y="2174"/>
                </a:lnTo>
                <a:lnTo>
                  <a:pt x="1450" y="6238"/>
                </a:lnTo>
                <a:lnTo>
                  <a:pt x="1072" y="6238"/>
                </a:lnTo>
                <a:cubicBezTo>
                  <a:pt x="473" y="6238"/>
                  <a:pt x="1" y="6711"/>
                  <a:pt x="1" y="7246"/>
                </a:cubicBezTo>
                <a:cubicBezTo>
                  <a:pt x="1" y="7719"/>
                  <a:pt x="316" y="8065"/>
                  <a:pt x="694" y="8254"/>
                </a:cubicBezTo>
                <a:lnTo>
                  <a:pt x="694" y="11468"/>
                </a:lnTo>
                <a:cubicBezTo>
                  <a:pt x="694" y="11657"/>
                  <a:pt x="851" y="11815"/>
                  <a:pt x="1040" y="11815"/>
                </a:cubicBezTo>
                <a:lnTo>
                  <a:pt x="10775" y="11815"/>
                </a:lnTo>
                <a:cubicBezTo>
                  <a:pt x="10996" y="11815"/>
                  <a:pt x="11153" y="11657"/>
                  <a:pt x="11153" y="11468"/>
                </a:cubicBezTo>
                <a:lnTo>
                  <a:pt x="11153" y="8254"/>
                </a:lnTo>
                <a:cubicBezTo>
                  <a:pt x="11531" y="8065"/>
                  <a:pt x="11847" y="7719"/>
                  <a:pt x="11847" y="7246"/>
                </a:cubicBezTo>
                <a:cubicBezTo>
                  <a:pt x="11815" y="6711"/>
                  <a:pt x="11342" y="6238"/>
                  <a:pt x="10744" y="6238"/>
                </a:cubicBezTo>
                <a:lnTo>
                  <a:pt x="10366" y="6238"/>
                </a:lnTo>
                <a:lnTo>
                  <a:pt x="9830" y="2174"/>
                </a:lnTo>
                <a:lnTo>
                  <a:pt x="9830" y="2143"/>
                </a:lnTo>
                <a:cubicBezTo>
                  <a:pt x="9736" y="1701"/>
                  <a:pt x="9295" y="1386"/>
                  <a:pt x="8854" y="1386"/>
                </a:cubicBezTo>
                <a:lnTo>
                  <a:pt x="7593" y="1386"/>
                </a:lnTo>
                <a:cubicBezTo>
                  <a:pt x="7436" y="599"/>
                  <a:pt x="6711" y="0"/>
                  <a:pt x="5892" y="0"/>
                </a:cubicBezTo>
                <a:close/>
              </a:path>
            </a:pathLst>
          </a:custGeom>
          <a:solidFill>
            <a:srgbClr val="00B0F0"/>
          </a:solidFill>
          <a:ln>
            <a:noFill/>
          </a:ln>
          <a:extLst/>
        </p:spPr>
        <p:txBody>
          <a:bodyPr lIns="60950" tIns="60950" rIns="60950" bIns="60950" anchor="ctr"/>
          <a:lstStyle/>
          <a:p>
            <a:endParaRPr lang="zh-TW" altLang="en-US"/>
          </a:p>
        </p:txBody>
      </p:sp>
    </p:spTree>
    <p:extLst>
      <p:ext uri="{BB962C8B-B14F-4D97-AF65-F5344CB8AC3E}">
        <p14:creationId xmlns:p14="http://schemas.microsoft.com/office/powerpoint/2010/main" val="30115866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投影片編號版面配置區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70316515-5788-460F-A37B-1E0EB278C964}" type="slidenum">
              <a:rPr lang="zh-TW" altLang="en-US" sz="1000" smtClean="0"/>
              <a:pPr>
                <a:spcBef>
                  <a:spcPct val="0"/>
                </a:spcBef>
                <a:buClrTx/>
                <a:buSzTx/>
                <a:buFontTx/>
                <a:buNone/>
              </a:pPr>
              <a:t>22</a:t>
            </a:fld>
            <a:endParaRPr lang="zh-TW" altLang="en-US" sz="1000" smtClean="0"/>
          </a:p>
        </p:txBody>
      </p:sp>
      <p:sp>
        <p:nvSpPr>
          <p:cNvPr id="5" name="標題 2">
            <a:extLst>
              <a:ext uri="{FF2B5EF4-FFF2-40B4-BE49-F238E27FC236}">
                <a16:creationId xmlns:a16="http://schemas.microsoft.com/office/drawing/2014/main" id="{3CCA6843-B5B5-47FC-87F8-9F6DE5F31368}"/>
              </a:ext>
            </a:extLst>
          </p:cNvPr>
          <p:cNvSpPr txBox="1">
            <a:spLocks/>
          </p:cNvSpPr>
          <p:nvPr/>
        </p:nvSpPr>
        <p:spPr>
          <a:xfrm>
            <a:off x="345790" y="279071"/>
            <a:ext cx="5601929" cy="813459"/>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scene3d>
            <a:camera prst="orthographicFront"/>
            <a:lightRig rig="soft" dir="t"/>
          </a:scene3d>
          <a:sp3d>
            <a:bevelT/>
          </a:sp3d>
        </p:spPr>
        <p:style>
          <a:lnRef idx="2">
            <a:schemeClr val="accent1"/>
          </a:lnRef>
          <a:fillRef idx="1">
            <a:schemeClr val="lt1"/>
          </a:fillRef>
          <a:effectRef idx="0">
            <a:schemeClr val="accent1"/>
          </a:effectRef>
          <a:fontRef idx="minor">
            <a:schemeClr val="dk1"/>
          </a:fontRef>
        </p:style>
        <p:txBody>
          <a:bodyPr anchor="ctr">
            <a:sp3d prstMaterial="softEdge">
              <a:bevelT w="25400" h="25400"/>
            </a:sp3d>
          </a:bodyPr>
          <a:lstStyle/>
          <a:p>
            <a:pPr defTabSz="914400" eaLnBrk="1" fontAlgn="auto" hangingPunct="1">
              <a:spcAft>
                <a:spcPts val="0"/>
              </a:spcAft>
              <a:defRPr/>
            </a:pPr>
            <a:r>
              <a:rPr kumimoji="0" lang="en-US" altLang="zh-TW" sz="3200" b="1" dirty="0" smtClean="0">
                <a:solidFill>
                  <a:schemeClr val="tx2"/>
                </a:solidFill>
                <a:effectLst>
                  <a:outerShdw blurRad="31750" dist="25400" dir="5400000" algn="tl" rotWithShape="0">
                    <a:srgbClr val="000000">
                      <a:alpha val="25000"/>
                    </a:srgbClr>
                  </a:outerShdw>
                </a:effectLst>
                <a:latin typeface="+mj-lt"/>
                <a:ea typeface="+mj-ea"/>
                <a:cs typeface="+mj-cs"/>
              </a:rPr>
              <a:t>4-5.</a:t>
            </a:r>
            <a:r>
              <a:rPr kumimoji="0" lang="zh-TW" altLang="en-US" sz="3200" b="1" dirty="0">
                <a:solidFill>
                  <a:schemeClr val="tx2"/>
                </a:solidFill>
                <a:effectLst>
                  <a:outerShdw blurRad="31750" dist="25400" dir="5400000" algn="tl" rotWithShape="0">
                    <a:srgbClr val="000000">
                      <a:alpha val="25000"/>
                    </a:srgbClr>
                  </a:outerShdw>
                </a:effectLst>
                <a:latin typeface="+mj-lt"/>
                <a:ea typeface="+mj-ea"/>
                <a:cs typeface="+mj-cs"/>
              </a:rPr>
              <a:t>強化審查程序公平公正</a:t>
            </a:r>
          </a:p>
        </p:txBody>
      </p:sp>
      <p:sp>
        <p:nvSpPr>
          <p:cNvPr id="11" name="文字版面配置區 3">
            <a:extLst>
              <a:ext uri="{FF2B5EF4-FFF2-40B4-BE49-F238E27FC236}">
                <a16:creationId xmlns:a16="http://schemas.microsoft.com/office/drawing/2014/main" id="{A3966AFD-EF6E-4D17-ADBC-2E0A8E9E8325}"/>
              </a:ext>
            </a:extLst>
          </p:cNvPr>
          <p:cNvSpPr txBox="1">
            <a:spLocks/>
          </p:cNvSpPr>
          <p:nvPr/>
        </p:nvSpPr>
        <p:spPr>
          <a:xfrm>
            <a:off x="3479800" y="1311275"/>
            <a:ext cx="1330325" cy="647700"/>
          </a:xfrm>
          <a:prstGeom prst="rect">
            <a:avLst/>
          </a:prstGeom>
        </p:spPr>
        <p:txBody>
          <a:bodyPr>
            <a:normAutofit/>
          </a:bodyPr>
          <a:lstStyle/>
          <a:p>
            <a:pPr marL="365760" indent="-256032" defTabSz="914400" eaLnBrk="1" fontAlgn="auto" hangingPunct="1">
              <a:spcBef>
                <a:spcPts val="400"/>
              </a:spcBef>
              <a:spcAft>
                <a:spcPts val="0"/>
              </a:spcAft>
              <a:buClr>
                <a:schemeClr val="accent1"/>
              </a:buClr>
              <a:buSzPct val="68000"/>
              <a:buFont typeface="Wingdings 3"/>
              <a:buChar char=""/>
              <a:defRPr/>
            </a:pPr>
            <a:endParaRPr kumimoji="0" lang="en-US" altLang="zh-TW" sz="2700" dirty="0">
              <a:latin typeface="+mn-lt"/>
              <a:ea typeface="+mn-ea"/>
            </a:endParaRPr>
          </a:p>
          <a:p>
            <a:pPr marL="365760" indent="-256032" defTabSz="914400" eaLnBrk="1" fontAlgn="auto" hangingPunct="1">
              <a:spcBef>
                <a:spcPts val="400"/>
              </a:spcBef>
              <a:spcAft>
                <a:spcPts val="0"/>
              </a:spcAft>
              <a:buClr>
                <a:schemeClr val="accent1"/>
              </a:buClr>
              <a:buSzPct val="68000"/>
              <a:buFont typeface="Wingdings 3"/>
              <a:buChar char=""/>
              <a:defRPr/>
            </a:pPr>
            <a:endParaRPr kumimoji="0" lang="en-US" altLang="zh-TW" sz="2400" dirty="0">
              <a:latin typeface="+mn-lt"/>
              <a:ea typeface="+mn-ea"/>
            </a:endParaRPr>
          </a:p>
          <a:p>
            <a:pPr marL="365760" indent="-256032" defTabSz="914400" eaLnBrk="1" fontAlgn="auto" hangingPunct="1">
              <a:spcBef>
                <a:spcPts val="400"/>
              </a:spcBef>
              <a:spcAft>
                <a:spcPts val="0"/>
              </a:spcAft>
              <a:buClr>
                <a:schemeClr val="accent1"/>
              </a:buClr>
              <a:buSzPct val="68000"/>
              <a:buFont typeface="Wingdings 3"/>
              <a:buChar char=""/>
              <a:defRPr/>
            </a:pPr>
            <a:endParaRPr kumimoji="0" lang="zh-TW" altLang="en-US" sz="2700" dirty="0">
              <a:latin typeface="+mn-lt"/>
              <a:ea typeface="+mn-ea"/>
            </a:endParaRPr>
          </a:p>
        </p:txBody>
      </p:sp>
      <p:sp>
        <p:nvSpPr>
          <p:cNvPr id="12" name="圓角矩形 11">
            <a:extLst>
              <a:ext uri="{FF2B5EF4-FFF2-40B4-BE49-F238E27FC236}">
                <a16:creationId xmlns:a16="http://schemas.microsoft.com/office/drawing/2014/main" id="{A25C607E-4478-4668-8329-074837A0F3AC}"/>
              </a:ext>
            </a:extLst>
          </p:cNvPr>
          <p:cNvSpPr/>
          <p:nvPr/>
        </p:nvSpPr>
        <p:spPr>
          <a:xfrm>
            <a:off x="1822450" y="1283030"/>
            <a:ext cx="4475377" cy="611188"/>
          </a:xfrm>
          <a:prstGeom prst="roundRect">
            <a:avLst/>
          </a:prstGeom>
          <a:solidFill>
            <a:schemeClr val="accent2">
              <a:lumMod val="40000"/>
              <a:lumOff val="60000"/>
            </a:schemeClr>
          </a:solidFill>
          <a:ln>
            <a:solidFill>
              <a:schemeClr val="accent2">
                <a:lumMod val="20000"/>
                <a:lumOff val="80000"/>
              </a:schemeClr>
            </a:solidFill>
          </a:ln>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chor="ctr"/>
          <a:lstStyle/>
          <a:p>
            <a:pPr algn="ctr" eaLnBrk="1" fontAlgn="auto" hangingPunct="1">
              <a:spcBef>
                <a:spcPts val="0"/>
              </a:spcBef>
              <a:spcAft>
                <a:spcPts val="0"/>
              </a:spcAft>
              <a:defRPr/>
            </a:pPr>
            <a:r>
              <a:rPr kumimoji="0" lang="zh-TW" altLang="en-US" sz="2400" b="1" dirty="0">
                <a:solidFill>
                  <a:schemeClr val="tx1"/>
                </a:solidFill>
              </a:rPr>
              <a:t>外審疑義處理方式</a:t>
            </a:r>
          </a:p>
        </p:txBody>
      </p:sp>
      <p:sp>
        <p:nvSpPr>
          <p:cNvPr id="10" name="向右箭號 9">
            <a:extLst>
              <a:ext uri="{FF2B5EF4-FFF2-40B4-BE49-F238E27FC236}">
                <a16:creationId xmlns:a16="http://schemas.microsoft.com/office/drawing/2014/main" id="{1864E266-68A8-4022-8B86-BE243D6B3E31}"/>
              </a:ext>
            </a:extLst>
          </p:cNvPr>
          <p:cNvSpPr/>
          <p:nvPr/>
        </p:nvSpPr>
        <p:spPr>
          <a:xfrm>
            <a:off x="3384550" y="2543325"/>
            <a:ext cx="1130300" cy="892175"/>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0" lang="zh-TW" altLang="en-US"/>
          </a:p>
        </p:txBody>
      </p:sp>
      <p:sp>
        <p:nvSpPr>
          <p:cNvPr id="16" name="圓角矩形 15">
            <a:extLst>
              <a:ext uri="{FF2B5EF4-FFF2-40B4-BE49-F238E27FC236}">
                <a16:creationId xmlns:a16="http://schemas.microsoft.com/office/drawing/2014/main" id="{F816FCB7-8710-42FA-8D85-FD57630E92DF}"/>
              </a:ext>
            </a:extLst>
          </p:cNvPr>
          <p:cNvSpPr/>
          <p:nvPr/>
        </p:nvSpPr>
        <p:spPr>
          <a:xfrm>
            <a:off x="4519613" y="2147323"/>
            <a:ext cx="2843212" cy="1660525"/>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285750" indent="-285750" eaLnBrk="1" fontAlgn="auto" hangingPunct="1">
              <a:spcBef>
                <a:spcPts val="0"/>
              </a:spcBef>
              <a:spcAft>
                <a:spcPts val="0"/>
              </a:spcAft>
              <a:buFont typeface="Arial" panose="020B0604020202020204" pitchFamily="34" charset="0"/>
              <a:buChar char="•"/>
              <a:defRPr/>
            </a:pPr>
            <a:r>
              <a:rPr kumimoji="0" lang="zh-TW" altLang="en-US" sz="2400" b="1" dirty="0"/>
              <a:t>送</a:t>
            </a:r>
            <a:r>
              <a:rPr kumimoji="0" lang="zh-TW" altLang="en-US" sz="2400" b="1" dirty="0">
                <a:solidFill>
                  <a:srgbClr val="FF0000"/>
                </a:solidFill>
              </a:rPr>
              <a:t>原審查人</a:t>
            </a:r>
            <a:r>
              <a:rPr kumimoji="0" lang="zh-TW" altLang="en-US" sz="2400" b="1" dirty="0"/>
              <a:t>釐清更正後，</a:t>
            </a:r>
            <a:r>
              <a:rPr kumimoji="0" lang="zh-TW" altLang="en-US" sz="2400" b="1" dirty="0" smtClean="0"/>
              <a:t>由院教</a:t>
            </a:r>
            <a:r>
              <a:rPr kumimoji="0" lang="zh-TW" altLang="en-US" sz="2400" b="1" dirty="0"/>
              <a:t>評會認定。</a:t>
            </a:r>
            <a:endParaRPr kumimoji="0" lang="en-US" altLang="zh-TW" sz="2400" b="1" dirty="0"/>
          </a:p>
        </p:txBody>
      </p:sp>
      <p:sp>
        <p:nvSpPr>
          <p:cNvPr id="17" name="向右箭號 16">
            <a:extLst>
              <a:ext uri="{FF2B5EF4-FFF2-40B4-BE49-F238E27FC236}">
                <a16:creationId xmlns:a16="http://schemas.microsoft.com/office/drawing/2014/main" id="{4D03C333-C5CE-4120-9C48-877F42975E87}"/>
              </a:ext>
            </a:extLst>
          </p:cNvPr>
          <p:cNvSpPr/>
          <p:nvPr/>
        </p:nvSpPr>
        <p:spPr>
          <a:xfrm>
            <a:off x="3384550" y="4765675"/>
            <a:ext cx="1173613" cy="89217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0" lang="zh-TW" altLang="en-US"/>
          </a:p>
        </p:txBody>
      </p:sp>
      <p:sp>
        <p:nvSpPr>
          <p:cNvPr id="18" name="圓角矩形 17">
            <a:extLst>
              <a:ext uri="{FF2B5EF4-FFF2-40B4-BE49-F238E27FC236}">
                <a16:creationId xmlns:a16="http://schemas.microsoft.com/office/drawing/2014/main" id="{F5D99F46-105F-4945-8462-35347F13DFE1}"/>
              </a:ext>
            </a:extLst>
          </p:cNvPr>
          <p:cNvSpPr/>
          <p:nvPr/>
        </p:nvSpPr>
        <p:spPr>
          <a:xfrm>
            <a:off x="4563268" y="4184822"/>
            <a:ext cx="2784475" cy="2221665"/>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285750" indent="-285750" eaLnBrk="1" fontAlgn="auto" hangingPunct="1">
              <a:spcBef>
                <a:spcPts val="0"/>
              </a:spcBef>
              <a:spcAft>
                <a:spcPts val="0"/>
              </a:spcAft>
              <a:buFont typeface="Arial" panose="020B0604020202020204" pitchFamily="34" charset="0"/>
              <a:buChar char="•"/>
              <a:defRPr/>
            </a:pPr>
            <a:r>
              <a:rPr kumimoji="0" lang="zh-TW" altLang="zh-TW" sz="2400" b="1" dirty="0">
                <a:solidFill>
                  <a:srgbClr val="00B050"/>
                </a:solidFill>
              </a:rPr>
              <a:t>組成專業審查</a:t>
            </a:r>
            <a:r>
              <a:rPr kumimoji="0" lang="zh-TW" altLang="zh-TW" sz="2400" b="1" dirty="0" smtClean="0">
                <a:solidFill>
                  <a:srgbClr val="00B050"/>
                </a:solidFill>
              </a:rPr>
              <a:t>小組</a:t>
            </a:r>
            <a:r>
              <a:rPr kumimoji="0" lang="zh-TW" altLang="zh-TW" sz="2400" b="1" dirty="0" smtClean="0"/>
              <a:t>審查</a:t>
            </a:r>
            <a:r>
              <a:rPr kumimoji="0" lang="zh-TW" altLang="zh-TW" sz="2400" b="1" dirty="0"/>
              <a:t>後，送</a:t>
            </a:r>
            <a:r>
              <a:rPr kumimoji="0" lang="zh-TW" altLang="zh-TW" sz="2400" b="1" dirty="0">
                <a:solidFill>
                  <a:srgbClr val="C00000"/>
                </a:solidFill>
              </a:rPr>
              <a:t>原審查人</a:t>
            </a:r>
            <a:r>
              <a:rPr kumimoji="0" lang="zh-TW" altLang="zh-TW" sz="2400" b="1" dirty="0"/>
              <a:t>釐清，並由專業審查小組</a:t>
            </a:r>
            <a:r>
              <a:rPr kumimoji="0" lang="zh-TW" altLang="zh-TW" sz="2400" b="1" dirty="0" smtClean="0"/>
              <a:t>及</a:t>
            </a:r>
            <a:r>
              <a:rPr kumimoji="0" lang="zh-TW" altLang="en-US" sz="2400" b="1" dirty="0" smtClean="0"/>
              <a:t>院</a:t>
            </a:r>
            <a:r>
              <a:rPr kumimoji="0" lang="zh-TW" altLang="zh-TW" sz="2400" b="1" dirty="0" smtClean="0"/>
              <a:t>教</a:t>
            </a:r>
            <a:r>
              <a:rPr kumimoji="0" lang="zh-TW" altLang="en-US" sz="2400" b="1" dirty="0"/>
              <a:t>評會</a:t>
            </a:r>
            <a:r>
              <a:rPr kumimoji="0" lang="zh-TW" altLang="en-US" sz="2400" b="1" dirty="0" smtClean="0"/>
              <a:t>認定</a:t>
            </a:r>
            <a:r>
              <a:rPr kumimoji="0" lang="zh-TW" altLang="en-US" sz="2400" b="1" dirty="0" smtClean="0">
                <a:latin typeface="PMingLiU" panose="02020500000000000000" pitchFamily="18" charset="-120"/>
                <a:ea typeface="PMingLiU" panose="02020500000000000000" pitchFamily="18" charset="-120"/>
              </a:rPr>
              <a:t>。</a:t>
            </a:r>
            <a:endParaRPr kumimoji="0" lang="en-US" altLang="zh-TW" sz="2400" b="1" dirty="0"/>
          </a:p>
        </p:txBody>
      </p:sp>
      <p:sp>
        <p:nvSpPr>
          <p:cNvPr id="19" name="向右箭號 18">
            <a:extLst>
              <a:ext uri="{FF2B5EF4-FFF2-40B4-BE49-F238E27FC236}">
                <a16:creationId xmlns:a16="http://schemas.microsoft.com/office/drawing/2014/main" id="{300E5A56-0ADC-453A-914F-810B61CD8F15}"/>
              </a:ext>
            </a:extLst>
          </p:cNvPr>
          <p:cNvSpPr/>
          <p:nvPr/>
        </p:nvSpPr>
        <p:spPr>
          <a:xfrm>
            <a:off x="7440237" y="2387269"/>
            <a:ext cx="1644650" cy="3376612"/>
          </a:xfrm>
          <a:prstGeom prst="rightArrow">
            <a:avLst>
              <a:gd name="adj1" fmla="val 50000"/>
              <a:gd name="adj2" fmla="val 56272"/>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kumimoji="0" lang="zh-TW" altLang="en-US" sz="2200" b="1" dirty="0">
                <a:solidFill>
                  <a:srgbClr val="FF0000"/>
                </a:solidFill>
                <a:latin typeface="+mn-ea"/>
              </a:rPr>
              <a:t>釐清後仍有疑義，或無法釐清。</a:t>
            </a:r>
          </a:p>
        </p:txBody>
      </p:sp>
      <p:sp>
        <p:nvSpPr>
          <p:cNvPr id="20" name="圓角矩形 19">
            <a:extLst>
              <a:ext uri="{FF2B5EF4-FFF2-40B4-BE49-F238E27FC236}">
                <a16:creationId xmlns:a16="http://schemas.microsoft.com/office/drawing/2014/main" id="{666E8443-2E91-4BA8-9622-B6FEEC852D3B}"/>
              </a:ext>
            </a:extLst>
          </p:cNvPr>
          <p:cNvSpPr/>
          <p:nvPr/>
        </p:nvSpPr>
        <p:spPr>
          <a:xfrm>
            <a:off x="9147218" y="2732088"/>
            <a:ext cx="2670175" cy="2754312"/>
          </a:xfrm>
          <a:prstGeom prst="roundRect">
            <a:avLst/>
          </a:prstGeo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lstStyle/>
          <a:p>
            <a:pPr marL="285750" indent="-285750" eaLnBrk="1" fontAlgn="auto" hangingPunct="1">
              <a:spcBef>
                <a:spcPts val="0"/>
              </a:spcBef>
              <a:spcAft>
                <a:spcPts val="0"/>
              </a:spcAft>
              <a:buFont typeface="Arial" panose="020B0604020202020204" pitchFamily="34" charset="0"/>
              <a:buChar char="•"/>
              <a:defRPr/>
            </a:pPr>
            <a:r>
              <a:rPr kumimoji="0" lang="zh-TW" altLang="en-US" sz="2400" b="1" dirty="0"/>
              <a:t>剔除疑義意見後加送外審，剔除以一次為限。</a:t>
            </a:r>
            <a:endParaRPr kumimoji="0" lang="en-US" altLang="zh-TW" sz="2400" b="1" dirty="0"/>
          </a:p>
          <a:p>
            <a:pPr marL="285750" indent="-285750" eaLnBrk="1" fontAlgn="auto" hangingPunct="1">
              <a:spcBef>
                <a:spcPts val="0"/>
              </a:spcBef>
              <a:spcAft>
                <a:spcPts val="0"/>
              </a:spcAft>
              <a:buFont typeface="Arial" panose="020B0604020202020204" pitchFamily="34" charset="0"/>
              <a:buChar char="•"/>
              <a:defRPr/>
            </a:pPr>
            <a:r>
              <a:rPr kumimoji="0" lang="zh-TW" altLang="en-US" sz="2400" b="1" dirty="0"/>
              <a:t>依最終外審結果予以認定。</a:t>
            </a:r>
            <a:endParaRPr kumimoji="0" lang="en-US" altLang="zh-TW" sz="2400" b="1" dirty="0"/>
          </a:p>
        </p:txBody>
      </p:sp>
      <p:sp>
        <p:nvSpPr>
          <p:cNvPr id="23" name="圓角矩形 22">
            <a:extLst>
              <a:ext uri="{FF2B5EF4-FFF2-40B4-BE49-F238E27FC236}">
                <a16:creationId xmlns:a16="http://schemas.microsoft.com/office/drawing/2014/main" id="{250DA944-E354-46F0-AA5E-903BD568FAF2}"/>
              </a:ext>
            </a:extLst>
          </p:cNvPr>
          <p:cNvSpPr/>
          <p:nvPr/>
        </p:nvSpPr>
        <p:spPr>
          <a:xfrm>
            <a:off x="362480" y="2174846"/>
            <a:ext cx="3005379" cy="1605477"/>
          </a:xfrm>
          <a:prstGeom prst="roundRect">
            <a:avLst/>
          </a:prstGeo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lstStyle/>
          <a:p>
            <a:pPr marL="285750" indent="-285750" eaLnBrk="1" fontAlgn="auto" hangingPunct="1">
              <a:spcBef>
                <a:spcPts val="0"/>
              </a:spcBef>
              <a:spcAft>
                <a:spcPts val="0"/>
              </a:spcAft>
              <a:buFont typeface="Arial" panose="020B0604020202020204" pitchFamily="34" charset="0"/>
              <a:buChar char="•"/>
              <a:defRPr/>
            </a:pPr>
            <a:r>
              <a:rPr kumimoji="0" lang="zh-TW" altLang="en-US" sz="2400" b="1" dirty="0"/>
              <a:t>分數或評語有誤寫、誤算或其他類此之顯然錯誤</a:t>
            </a:r>
            <a:endParaRPr kumimoji="0" lang="en-US" altLang="zh-TW" sz="2400" b="1" dirty="0"/>
          </a:p>
        </p:txBody>
      </p:sp>
      <p:sp>
        <p:nvSpPr>
          <p:cNvPr id="24" name="圓角矩形 23">
            <a:extLst>
              <a:ext uri="{FF2B5EF4-FFF2-40B4-BE49-F238E27FC236}">
                <a16:creationId xmlns:a16="http://schemas.microsoft.com/office/drawing/2014/main" id="{4DAB2B26-2A9A-4702-AA3B-D54CDEAF7BBA}"/>
              </a:ext>
            </a:extLst>
          </p:cNvPr>
          <p:cNvSpPr/>
          <p:nvPr/>
        </p:nvSpPr>
        <p:spPr>
          <a:xfrm>
            <a:off x="305422" y="4184822"/>
            <a:ext cx="3076575" cy="2226318"/>
          </a:xfrm>
          <a:prstGeom prst="roundRect">
            <a:avLst/>
          </a:prstGeom>
          <a:solidFill>
            <a:srgbClr val="CCCCFF"/>
          </a:solidFill>
        </p:spPr>
        <p:style>
          <a:lnRef idx="2">
            <a:schemeClr val="accent1"/>
          </a:lnRef>
          <a:fillRef idx="1">
            <a:schemeClr val="lt1"/>
          </a:fillRef>
          <a:effectRef idx="0">
            <a:schemeClr val="accent1"/>
          </a:effectRef>
          <a:fontRef idx="minor">
            <a:schemeClr val="dk1"/>
          </a:fontRef>
        </p:style>
        <p:txBody>
          <a:bodyPr anchor="ctr"/>
          <a:lstStyle/>
          <a:p>
            <a:pPr marL="285750" indent="-285750" eaLnBrk="1" fontAlgn="auto" hangingPunct="1">
              <a:spcBef>
                <a:spcPts val="0"/>
              </a:spcBef>
              <a:spcAft>
                <a:spcPts val="0"/>
              </a:spcAft>
              <a:buFont typeface="Arial" panose="020B0604020202020204" pitchFamily="34" charset="0"/>
              <a:buChar char="•"/>
              <a:defRPr/>
            </a:pPr>
            <a:r>
              <a:rPr kumimoji="0" lang="zh-TW" altLang="en-US" sz="2400" b="1" dirty="0"/>
              <a:t>分數與評語矛盾、涉及研究方法或研究內容，或有其他足以動搖該專業</a:t>
            </a:r>
            <a:r>
              <a:rPr kumimoji="0" lang="zh-TW" altLang="en-US" sz="2400" b="1" dirty="0" smtClean="0"/>
              <a:t>審查可信度</a:t>
            </a:r>
            <a:r>
              <a:rPr kumimoji="0" lang="zh-TW" altLang="en-US" sz="2400" b="1" dirty="0"/>
              <a:t>與正確性之疑義</a:t>
            </a:r>
            <a:endParaRPr kumimoji="0" lang="en-US" altLang="zh-TW" sz="24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編號版面配置區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9B8F7AFC-499B-4427-8AE1-E40FED3E993D}" type="slidenum">
              <a:rPr lang="zh-TW" altLang="en-US" sz="1000" smtClean="0"/>
              <a:pPr>
                <a:spcBef>
                  <a:spcPct val="0"/>
                </a:spcBef>
                <a:buClrTx/>
                <a:buSzTx/>
                <a:buFontTx/>
                <a:buNone/>
              </a:pPr>
              <a:t>23</a:t>
            </a:fld>
            <a:endParaRPr lang="zh-TW" altLang="en-US" sz="1000" smtClean="0"/>
          </a:p>
        </p:txBody>
      </p:sp>
      <p:sp>
        <p:nvSpPr>
          <p:cNvPr id="5" name="標題 2">
            <a:extLst>
              <a:ext uri="{FF2B5EF4-FFF2-40B4-BE49-F238E27FC236}">
                <a16:creationId xmlns:a16="http://schemas.microsoft.com/office/drawing/2014/main" id="{29C1C7EA-A43E-4957-8BEC-3CE71B293006}"/>
              </a:ext>
            </a:extLst>
          </p:cNvPr>
          <p:cNvSpPr txBox="1">
            <a:spLocks/>
          </p:cNvSpPr>
          <p:nvPr/>
        </p:nvSpPr>
        <p:spPr>
          <a:xfrm>
            <a:off x="337552" y="320260"/>
            <a:ext cx="3690751" cy="813459"/>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scene3d>
            <a:camera prst="orthographicFront"/>
            <a:lightRig rig="soft" dir="t"/>
          </a:scene3d>
          <a:sp3d>
            <a:bevelT/>
          </a:sp3d>
        </p:spPr>
        <p:style>
          <a:lnRef idx="2">
            <a:schemeClr val="accent1"/>
          </a:lnRef>
          <a:fillRef idx="1">
            <a:schemeClr val="lt1"/>
          </a:fillRef>
          <a:effectRef idx="0">
            <a:schemeClr val="accent1"/>
          </a:effectRef>
          <a:fontRef idx="minor">
            <a:schemeClr val="dk1"/>
          </a:fontRef>
        </p:style>
        <p:txBody>
          <a:bodyPr anchor="ctr">
            <a:sp3d prstMaterial="softEdge">
              <a:bevelT w="25400" h="25400"/>
            </a:sp3d>
          </a:bodyPr>
          <a:lstStyle/>
          <a:p>
            <a:pPr defTabSz="914400" eaLnBrk="1" fontAlgn="auto" hangingPunct="1">
              <a:spcAft>
                <a:spcPts val="0"/>
              </a:spcAft>
              <a:defRPr/>
            </a:pPr>
            <a:r>
              <a:rPr kumimoji="0" lang="en-US" altLang="zh-TW" sz="3200" b="1" dirty="0" smtClean="0">
                <a:solidFill>
                  <a:srgbClr val="002060"/>
                </a:solidFill>
                <a:effectLst>
                  <a:outerShdw blurRad="31750" dist="25400" dir="5400000" algn="tl" rotWithShape="0">
                    <a:srgbClr val="000000">
                      <a:alpha val="25000"/>
                    </a:srgbClr>
                  </a:outerShdw>
                </a:effectLst>
                <a:latin typeface="+mj-lt"/>
                <a:ea typeface="+mj-ea"/>
                <a:cs typeface="+mj-cs"/>
              </a:rPr>
              <a:t>5.</a:t>
            </a:r>
            <a:r>
              <a:rPr kumimoji="0" lang="zh-TW" altLang="en-US" sz="3200" b="1" dirty="0">
                <a:solidFill>
                  <a:srgbClr val="002060"/>
                </a:solidFill>
                <a:effectLst>
                  <a:outerShdw blurRad="31750" dist="25400" dir="5400000" algn="tl" rotWithShape="0">
                    <a:srgbClr val="000000">
                      <a:alpha val="25000"/>
                    </a:srgbClr>
                  </a:outerShdw>
                </a:effectLst>
                <a:latin typeface="+mj-lt"/>
                <a:ea typeface="+mj-ea"/>
                <a:cs typeface="+mj-cs"/>
              </a:rPr>
              <a:t>鬆綁送審規定</a:t>
            </a:r>
          </a:p>
        </p:txBody>
      </p:sp>
      <p:sp>
        <p:nvSpPr>
          <p:cNvPr id="15" name="圓角矩形 14">
            <a:extLst>
              <a:ext uri="{FF2B5EF4-FFF2-40B4-BE49-F238E27FC236}">
                <a16:creationId xmlns:a16="http://schemas.microsoft.com/office/drawing/2014/main" id="{1BDE87C2-6444-4FD4-8901-6BDB968F41FC}"/>
              </a:ext>
            </a:extLst>
          </p:cNvPr>
          <p:cNvSpPr/>
          <p:nvPr/>
        </p:nvSpPr>
        <p:spPr>
          <a:xfrm>
            <a:off x="555954" y="1724218"/>
            <a:ext cx="3253946" cy="1695492"/>
          </a:xfrm>
          <a:prstGeom prst="roundRect">
            <a:avLst/>
          </a:prstGeom>
          <a:solidFill>
            <a:schemeClr val="accent2">
              <a:lumMod val="40000"/>
              <a:lumOff val="60000"/>
            </a:schemeClr>
          </a:solidFill>
          <a:ln>
            <a:solidFill>
              <a:schemeClr val="accent2">
                <a:lumMod val="20000"/>
                <a:lumOff val="80000"/>
              </a:schemeClr>
            </a:solidFill>
          </a:ln>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chor="ctr"/>
          <a:lstStyle/>
          <a:p>
            <a:pPr eaLnBrk="1" fontAlgn="auto" hangingPunct="1">
              <a:spcBef>
                <a:spcPts val="0"/>
              </a:spcBef>
              <a:spcAft>
                <a:spcPts val="0"/>
              </a:spcAft>
              <a:defRPr/>
            </a:pPr>
            <a:r>
              <a:rPr kumimoji="0" lang="zh-TW" altLang="en-US" sz="3200" b="1" dirty="0">
                <a:solidFill>
                  <a:schemeClr val="tx1"/>
                </a:solidFill>
                <a:latin typeface="華康隸書體W7" panose="03000709000000000000" pitchFamily="65" charset="-120"/>
                <a:ea typeface="華康隸書體W7" panose="03000709000000000000" pitchFamily="65" charset="-120"/>
              </a:rPr>
              <a:t>放寬代表作規定</a:t>
            </a:r>
          </a:p>
        </p:txBody>
      </p:sp>
      <p:sp>
        <p:nvSpPr>
          <p:cNvPr id="8" name="圓角矩形 4">
            <a:extLst>
              <a:ext uri="{FF2B5EF4-FFF2-40B4-BE49-F238E27FC236}">
                <a16:creationId xmlns:a16="http://schemas.microsoft.com/office/drawing/2014/main" id="{887F7E66-39E7-4F6D-9399-0B04B9B67F12}"/>
              </a:ext>
            </a:extLst>
          </p:cNvPr>
          <p:cNvSpPr/>
          <p:nvPr/>
        </p:nvSpPr>
        <p:spPr>
          <a:xfrm>
            <a:off x="4466410" y="1392172"/>
            <a:ext cx="6203950" cy="946150"/>
          </a:xfrm>
          <a:prstGeom prst="roundRect">
            <a:avLst/>
          </a:prstGeom>
          <a:solidFill>
            <a:srgbClr val="CCCCFF"/>
          </a:solidFill>
        </p:spPr>
        <p:style>
          <a:lnRef idx="2">
            <a:schemeClr val="accent2"/>
          </a:lnRef>
          <a:fillRef idx="1">
            <a:schemeClr val="lt1"/>
          </a:fillRef>
          <a:effectRef idx="0">
            <a:schemeClr val="accent2"/>
          </a:effectRef>
          <a:fontRef idx="minor">
            <a:schemeClr val="dk1"/>
          </a:fontRef>
        </p:style>
        <p:txBody>
          <a:bodyPr anchor="ctr"/>
          <a:lstStyle/>
          <a:p>
            <a:pPr algn="ctr" eaLnBrk="1" fontAlgn="auto" hangingPunct="1">
              <a:spcBef>
                <a:spcPts val="0"/>
              </a:spcBef>
              <a:spcAft>
                <a:spcPts val="0"/>
              </a:spcAft>
              <a:defRPr/>
            </a:pPr>
            <a:r>
              <a:rPr kumimoji="0" lang="zh-TW" altLang="en-US" sz="2800" b="1" dirty="0">
                <a:solidFill>
                  <a:schemeClr val="tx1"/>
                </a:solidFill>
              </a:rPr>
              <a:t>放寬</a:t>
            </a:r>
            <a:r>
              <a:rPr kumimoji="0" lang="zh-TW" altLang="en-US" sz="2800" b="1" dirty="0">
                <a:solidFill>
                  <a:srgbClr val="FF0000"/>
                </a:solidFill>
              </a:rPr>
              <a:t>送審不通過</a:t>
            </a:r>
            <a:r>
              <a:rPr kumimoji="0" lang="zh-TW" altLang="en-US" sz="2800" b="1" dirty="0">
                <a:solidFill>
                  <a:schemeClr val="tx1"/>
                </a:solidFill>
              </a:rPr>
              <a:t>之</a:t>
            </a:r>
            <a:r>
              <a:rPr kumimoji="0" lang="zh-TW" altLang="en-US" sz="2800" b="1" dirty="0">
                <a:solidFill>
                  <a:srgbClr val="FF0000"/>
                </a:solidFill>
              </a:rPr>
              <a:t>代表作</a:t>
            </a:r>
            <a:r>
              <a:rPr kumimoji="0" lang="zh-TW" altLang="en-US" sz="2800" b="1" dirty="0">
                <a:solidFill>
                  <a:schemeClr val="tx1"/>
                </a:solidFill>
              </a:rPr>
              <a:t>得再次送審</a:t>
            </a:r>
            <a:endParaRPr kumimoji="0" lang="en-US" altLang="zh-TW" sz="2800" b="1" dirty="0">
              <a:solidFill>
                <a:schemeClr val="tx1"/>
              </a:solidFill>
            </a:endParaRPr>
          </a:p>
        </p:txBody>
      </p:sp>
      <p:sp>
        <p:nvSpPr>
          <p:cNvPr id="9" name="圓角矩形 5">
            <a:extLst>
              <a:ext uri="{FF2B5EF4-FFF2-40B4-BE49-F238E27FC236}">
                <a16:creationId xmlns:a16="http://schemas.microsoft.com/office/drawing/2014/main" id="{CAE96C24-304C-4F40-A19D-9BE7E9F6CB37}"/>
              </a:ext>
            </a:extLst>
          </p:cNvPr>
          <p:cNvSpPr/>
          <p:nvPr/>
        </p:nvSpPr>
        <p:spPr>
          <a:xfrm>
            <a:off x="4565264" y="2876508"/>
            <a:ext cx="6203950" cy="3038261"/>
          </a:xfrm>
          <a:prstGeom prst="roundRect">
            <a:avLst/>
          </a:prstGeom>
          <a:solidFill>
            <a:schemeClr val="accent4">
              <a:lumMod val="60000"/>
              <a:lumOff val="40000"/>
            </a:schemeClr>
          </a:solidFill>
        </p:spPr>
        <p:style>
          <a:lnRef idx="2">
            <a:schemeClr val="accent3"/>
          </a:lnRef>
          <a:fillRef idx="1">
            <a:schemeClr val="lt1"/>
          </a:fillRef>
          <a:effectRef idx="0">
            <a:schemeClr val="accent3"/>
          </a:effectRef>
          <a:fontRef idx="minor">
            <a:schemeClr val="dk1"/>
          </a:fontRef>
        </p:style>
        <p:txBody>
          <a:bodyPr anchor="ctr"/>
          <a:lstStyle/>
          <a:p>
            <a:pPr marL="285750" indent="-285750" eaLnBrk="1" fontAlgn="auto" hangingPunct="1">
              <a:spcBef>
                <a:spcPts val="0"/>
              </a:spcBef>
              <a:spcAft>
                <a:spcPts val="0"/>
              </a:spcAft>
              <a:buFont typeface="Arial" panose="020B0604020202020204" pitchFamily="34" charset="0"/>
              <a:buChar char="•"/>
              <a:defRPr/>
            </a:pPr>
            <a:r>
              <a:rPr kumimoji="0" lang="zh-TW" altLang="en-US" sz="2800" b="1" dirty="0">
                <a:solidFill>
                  <a:srgbClr val="7030A0"/>
                </a:solidFill>
              </a:rPr>
              <a:t>同一職級審定不合格</a:t>
            </a:r>
            <a:r>
              <a:rPr kumimoji="0" lang="zh-TW" altLang="en-US" sz="2800" b="1" dirty="0"/>
              <a:t>，</a:t>
            </a:r>
            <a:r>
              <a:rPr kumimoji="0" lang="zh-TW" altLang="en-US" sz="2800" b="1" dirty="0">
                <a:solidFill>
                  <a:srgbClr val="7030A0"/>
                </a:solidFill>
              </a:rPr>
              <a:t>重新</a:t>
            </a:r>
            <a:r>
              <a:rPr kumimoji="0" lang="zh-TW" altLang="en-US" sz="2800" b="1" dirty="0"/>
              <a:t>提出申請時，送審著作</a:t>
            </a:r>
            <a:r>
              <a:rPr kumimoji="0" lang="zh-TW" altLang="en-US" sz="2800" b="1" dirty="0" smtClean="0"/>
              <a:t>應</a:t>
            </a:r>
            <a:r>
              <a:rPr kumimoji="0" lang="zh-TW" altLang="en-US" sz="2800" b="1" dirty="0" smtClean="0">
                <a:solidFill>
                  <a:srgbClr val="7030A0"/>
                </a:solidFill>
              </a:rPr>
              <a:t>更換</a:t>
            </a:r>
            <a:r>
              <a:rPr kumimoji="0" lang="zh-TW" altLang="en-US" sz="2800" b="1" dirty="0"/>
              <a:t>一件以上。</a:t>
            </a:r>
            <a:r>
              <a:rPr kumimoji="0" lang="zh-TW" altLang="en-US" sz="2800" b="1" dirty="0">
                <a:solidFill>
                  <a:srgbClr val="FF0000"/>
                </a:solidFill>
                <a:hlinkClick r:id="rId2" action="ppaction://hlinksldjump"/>
              </a:rPr>
              <a:t>不再限制代表作不得重複</a:t>
            </a:r>
            <a:r>
              <a:rPr kumimoji="0" lang="zh-TW" altLang="en-US" sz="2800" b="1" dirty="0" smtClean="0"/>
              <a:t>。</a:t>
            </a:r>
            <a:endParaRPr kumimoji="0" lang="en-US" altLang="zh-TW" sz="2800" b="1" dirty="0" smtClean="0"/>
          </a:p>
          <a:p>
            <a:pPr marL="285750" indent="-285750" eaLnBrk="1" fontAlgn="auto" hangingPunct="1">
              <a:spcBef>
                <a:spcPts val="0"/>
              </a:spcBef>
              <a:spcAft>
                <a:spcPts val="0"/>
              </a:spcAft>
              <a:buFont typeface="Arial" panose="020B0604020202020204" pitchFamily="34" charset="0"/>
              <a:buChar char="•"/>
              <a:defRPr/>
            </a:pPr>
            <a:endParaRPr kumimoji="0" lang="en-US" altLang="zh-TW" sz="2800" b="1" dirty="0"/>
          </a:p>
          <a:p>
            <a:pPr marL="285750" indent="-285750" eaLnBrk="1" fontAlgn="auto" hangingPunct="1">
              <a:spcBef>
                <a:spcPts val="0"/>
              </a:spcBef>
              <a:spcAft>
                <a:spcPts val="0"/>
              </a:spcAft>
              <a:buFont typeface="Arial" panose="020B0604020202020204" pitchFamily="34" charset="0"/>
              <a:buChar char="•"/>
              <a:defRPr/>
            </a:pPr>
            <a:r>
              <a:rPr kumimoji="0" lang="zh-TW" altLang="en-US" sz="2800" b="1" dirty="0"/>
              <a:t>教師應於履歷表載明前次送審之著作，以利審查人核對</a:t>
            </a:r>
            <a:r>
              <a:rPr kumimoji="0" lang="zh-TW" altLang="en-US" sz="2800" b="1" dirty="0" smtClean="0"/>
              <a:t>。</a:t>
            </a:r>
            <a:endParaRPr kumimoji="0" lang="en-US" altLang="zh-TW" sz="28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5400" dirty="0">
                <a:solidFill>
                  <a:srgbClr val="0070C0"/>
                </a:solidFill>
                <a:latin typeface="標楷體" panose="03000509000000000000" pitchFamily="65" charset="-120"/>
                <a:ea typeface="標楷體" panose="03000509000000000000" pitchFamily="65" charset="-120"/>
                <a:cs typeface="+mn-cs"/>
              </a:rPr>
              <a:t>舉例</a:t>
            </a:r>
          </a:p>
        </p:txBody>
      </p:sp>
      <p:sp>
        <p:nvSpPr>
          <p:cNvPr id="3" name="內容版面配置區 2"/>
          <p:cNvSpPr>
            <a:spLocks noGrp="1"/>
          </p:cNvSpPr>
          <p:nvPr>
            <p:ph idx="1"/>
          </p:nvPr>
        </p:nvSpPr>
        <p:spPr>
          <a:xfrm>
            <a:off x="677334" y="2160590"/>
            <a:ext cx="8596668" cy="2411410"/>
          </a:xfrm>
        </p:spPr>
        <p:txBody>
          <a:bodyPr/>
          <a:lstStyle/>
          <a:p>
            <a:r>
              <a:rPr lang="zh-TW" altLang="en-US" sz="3600" dirty="0">
                <a:latin typeface="華康隸書體W7" panose="03000709000000000000" pitchFamily="65" charset="-120"/>
                <a:ea typeface="華康隸書體W7" panose="03000709000000000000" pitchFamily="65" charset="-120"/>
              </a:rPr>
              <a:t>原送審</a:t>
            </a:r>
            <a:r>
              <a:rPr lang="zh-TW" altLang="en-US" sz="3600" dirty="0" smtClean="0">
                <a:solidFill>
                  <a:srgbClr val="FF0000"/>
                </a:solidFill>
                <a:latin typeface="華康隸書體W7" panose="03000709000000000000" pitchFamily="65" charset="-120"/>
                <a:ea typeface="華康隸書體W7" panose="03000709000000000000" pitchFamily="65" charset="-120"/>
              </a:rPr>
              <a:t>代表作</a:t>
            </a:r>
            <a:r>
              <a:rPr lang="en-US" altLang="zh-TW" sz="3600" dirty="0" smtClean="0">
                <a:solidFill>
                  <a:srgbClr val="FF0000"/>
                </a:solidFill>
                <a:latin typeface="華康隸書體W7" panose="03000709000000000000" pitchFamily="65" charset="-120"/>
                <a:ea typeface="華康隸書體W7" panose="03000709000000000000" pitchFamily="65" charset="-120"/>
              </a:rPr>
              <a:t>A</a:t>
            </a:r>
            <a:r>
              <a:rPr lang="en-US" altLang="zh-TW" sz="3600" dirty="0">
                <a:solidFill>
                  <a:srgbClr val="7030A0"/>
                </a:solidFill>
                <a:latin typeface="華康隸書體W7" panose="03000709000000000000" pitchFamily="65" charset="-120"/>
                <a:ea typeface="華康隸書體W7" panose="03000709000000000000" pitchFamily="65" charset="-120"/>
              </a:rPr>
              <a:t>+</a:t>
            </a:r>
            <a:r>
              <a:rPr lang="zh-TW" altLang="en-US" sz="3600" dirty="0">
                <a:solidFill>
                  <a:srgbClr val="7030A0"/>
                </a:solidFill>
                <a:latin typeface="華康隸書體W7" panose="03000709000000000000" pitchFamily="65" charset="-120"/>
                <a:ea typeface="華康隸書體W7" panose="03000709000000000000" pitchFamily="65" charset="-120"/>
              </a:rPr>
              <a:t>參考作 </a:t>
            </a:r>
            <a:r>
              <a:rPr lang="en-US" altLang="zh-TW" sz="3600" dirty="0">
                <a:solidFill>
                  <a:srgbClr val="7030A0"/>
                </a:solidFill>
                <a:latin typeface="華康隸書體W7" panose="03000709000000000000" pitchFamily="65" charset="-120"/>
                <a:ea typeface="華康隸書體W7" panose="03000709000000000000" pitchFamily="65" charset="-120"/>
              </a:rPr>
              <a:t>BCDE</a:t>
            </a:r>
            <a:r>
              <a:rPr lang="zh-TW" altLang="en-US" sz="3600" dirty="0">
                <a:latin typeface="華康隸書體W7" panose="03000709000000000000" pitchFamily="65" charset="-120"/>
                <a:ea typeface="華康隸書體W7" panose="03000709000000000000" pitchFamily="65" charset="-120"/>
              </a:rPr>
              <a:t>，送審</a:t>
            </a:r>
            <a:r>
              <a:rPr lang="zh-TW" altLang="en-US" sz="3600" dirty="0" smtClean="0">
                <a:latin typeface="華康隸書體W7" panose="03000709000000000000" pitchFamily="65" charset="-120"/>
                <a:ea typeface="華康隸書體W7" panose="03000709000000000000" pitchFamily="65" charset="-120"/>
              </a:rPr>
              <a:t>未通過時</a:t>
            </a:r>
            <a:r>
              <a:rPr lang="zh-TW" altLang="en-US" sz="3600" dirty="0">
                <a:latin typeface="華康隸書體W7" panose="03000709000000000000" pitchFamily="65" charset="-120"/>
                <a:ea typeface="華康隸書體W7" panose="03000709000000000000" pitchFamily="65" charset="-120"/>
              </a:rPr>
              <a:t>，得重新以</a:t>
            </a:r>
            <a:r>
              <a:rPr lang="zh-TW" altLang="en-US" sz="3600" dirty="0">
                <a:solidFill>
                  <a:srgbClr val="FF0000"/>
                </a:solidFill>
                <a:latin typeface="華康隸書體W7" panose="03000709000000000000" pitchFamily="65" charset="-120"/>
                <a:ea typeface="華康隸書體W7" panose="03000709000000000000" pitchFamily="65" charset="-120"/>
              </a:rPr>
              <a:t>代表作</a:t>
            </a:r>
            <a:r>
              <a:rPr lang="en-US" altLang="zh-TW" sz="3600" dirty="0">
                <a:solidFill>
                  <a:srgbClr val="FF0000"/>
                </a:solidFill>
                <a:latin typeface="華康隸書體W7" panose="03000709000000000000" pitchFamily="65" charset="-120"/>
                <a:ea typeface="華康隸書體W7" panose="03000709000000000000" pitchFamily="65" charset="-120"/>
              </a:rPr>
              <a:t>A</a:t>
            </a:r>
            <a:r>
              <a:rPr lang="en-US" altLang="zh-TW" sz="3600" dirty="0">
                <a:latin typeface="華康隸書體W7" panose="03000709000000000000" pitchFamily="65" charset="-120"/>
                <a:ea typeface="華康隸書體W7" panose="03000709000000000000" pitchFamily="65" charset="-120"/>
              </a:rPr>
              <a:t>+</a:t>
            </a:r>
            <a:r>
              <a:rPr lang="zh-TW" altLang="en-US" sz="3600" dirty="0">
                <a:solidFill>
                  <a:srgbClr val="7030A0"/>
                </a:solidFill>
                <a:latin typeface="華康隸書體W7" panose="03000709000000000000" pitchFamily="65" charset="-120"/>
                <a:ea typeface="華康隸書體W7" panose="03000709000000000000" pitchFamily="65" charset="-120"/>
              </a:rPr>
              <a:t>參考作 </a:t>
            </a:r>
            <a:r>
              <a:rPr lang="en-US" altLang="zh-TW" sz="3600" dirty="0">
                <a:solidFill>
                  <a:srgbClr val="7030A0"/>
                </a:solidFill>
                <a:latin typeface="華康隸書體W7" panose="03000709000000000000" pitchFamily="65" charset="-120"/>
                <a:ea typeface="華康隸書體W7" panose="03000709000000000000" pitchFamily="65" charset="-120"/>
              </a:rPr>
              <a:t>BCD</a:t>
            </a:r>
            <a:r>
              <a:rPr lang="en-US" altLang="zh-TW" sz="3600" dirty="0">
                <a:solidFill>
                  <a:srgbClr val="00B050"/>
                </a:solidFill>
                <a:latin typeface="華康隸書體W7" panose="03000709000000000000" pitchFamily="65" charset="-120"/>
                <a:ea typeface="華康隸書體W7" panose="03000709000000000000" pitchFamily="65" charset="-120"/>
              </a:rPr>
              <a:t>F</a:t>
            </a:r>
            <a:r>
              <a:rPr lang="en-US" altLang="zh-TW" sz="3600" dirty="0">
                <a:latin typeface="華康隸書體W7" panose="03000709000000000000" pitchFamily="65" charset="-120"/>
                <a:ea typeface="華康隸書體W7" panose="03000709000000000000" pitchFamily="65" charset="-120"/>
              </a:rPr>
              <a:t> </a:t>
            </a:r>
            <a:r>
              <a:rPr lang="zh-TW" altLang="en-US" sz="3600" dirty="0">
                <a:latin typeface="華康隸書體W7" panose="03000709000000000000" pitchFamily="65" charset="-120"/>
                <a:ea typeface="華康隸書體W7" panose="03000709000000000000" pitchFamily="65" charset="-120"/>
              </a:rPr>
              <a:t>提出申請。</a:t>
            </a:r>
            <a:endParaRPr lang="en-US" altLang="zh-TW" sz="3600" dirty="0">
              <a:latin typeface="華康隸書體W7" panose="03000709000000000000" pitchFamily="65" charset="-120"/>
              <a:ea typeface="華康隸書體W7" panose="03000709000000000000" pitchFamily="65" charset="-120"/>
            </a:endParaRPr>
          </a:p>
          <a:p>
            <a:endParaRPr lang="zh-TW" altLang="en-US" dirty="0"/>
          </a:p>
          <a:p>
            <a:endParaRPr lang="zh-TW" altLang="en-US" dirty="0"/>
          </a:p>
        </p:txBody>
      </p:sp>
      <p:sp>
        <p:nvSpPr>
          <p:cNvPr id="4" name="投影片編號版面配置區 3"/>
          <p:cNvSpPr>
            <a:spLocks noGrp="1"/>
          </p:cNvSpPr>
          <p:nvPr>
            <p:ph type="sldNum" sz="quarter" idx="12"/>
          </p:nvPr>
        </p:nvSpPr>
        <p:spPr/>
        <p:txBody>
          <a:bodyPr/>
          <a:lstStyle/>
          <a:p>
            <a:pPr>
              <a:defRPr/>
            </a:pPr>
            <a:fld id="{461616D9-EA05-4353-B206-31ECB5B14AFC}" type="slidenum">
              <a:rPr lang="zh-TW" altLang="en-US" smtClean="0"/>
              <a:pPr>
                <a:defRPr/>
              </a:pPr>
              <a:t>24</a:t>
            </a:fld>
            <a:endParaRPr lang="zh-TW" altLang="en-US"/>
          </a:p>
        </p:txBody>
      </p:sp>
    </p:spTree>
    <p:extLst>
      <p:ext uri="{BB962C8B-B14F-4D97-AF65-F5344CB8AC3E}">
        <p14:creationId xmlns:p14="http://schemas.microsoft.com/office/powerpoint/2010/main" val="2664022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a:extLst>
              <a:ext uri="{FF2B5EF4-FFF2-40B4-BE49-F238E27FC236}">
                <a16:creationId xmlns:a16="http://schemas.microsoft.com/office/drawing/2014/main" id="{E1DC1EE7-013D-4646-91BA-064A78AD37C5}"/>
              </a:ext>
            </a:extLst>
          </p:cNvPr>
          <p:cNvSpPr>
            <a:spLocks noGrp="1"/>
          </p:cNvSpPr>
          <p:nvPr>
            <p:ph type="ctrTitle"/>
          </p:nvPr>
        </p:nvSpPr>
        <p:spPr>
          <a:xfrm>
            <a:off x="2652584" y="2315183"/>
            <a:ext cx="6013621" cy="2626468"/>
          </a:xfrm>
        </p:spPr>
        <p:txBody>
          <a:bodyPr>
            <a:normAutofit/>
          </a:bodyPr>
          <a:lstStyle/>
          <a:p>
            <a:pPr algn="ctr" eaLnBrk="1" fontAlgn="auto" hangingPunct="1">
              <a:spcAft>
                <a:spcPts val="0"/>
              </a:spcAft>
              <a:defRPr/>
            </a:pPr>
            <a:r>
              <a:rPr lang="zh-TW" altLang="en-US" sz="10700" dirty="0">
                <a:solidFill>
                  <a:srgbClr val="002060"/>
                </a:solidFill>
                <a:latin typeface="華康隸書體W7" panose="03000709000000000000" pitchFamily="65" charset="-120"/>
                <a:ea typeface="華康隸書體W7" panose="03000709000000000000" pitchFamily="65" charset="-120"/>
              </a:rPr>
              <a:t>報告完畢</a:t>
            </a:r>
            <a:r>
              <a:rPr lang="en-US" altLang="zh-TW" dirty="0">
                <a:solidFill>
                  <a:srgbClr val="002060"/>
                </a:solidFill>
              </a:rPr>
              <a:t/>
            </a:r>
            <a:br>
              <a:rPr lang="en-US" altLang="zh-TW" dirty="0">
                <a:solidFill>
                  <a:srgbClr val="002060"/>
                </a:solidFill>
              </a:rPr>
            </a:br>
            <a:endParaRPr lang="zh-TW" altLang="en-US" dirty="0">
              <a:solidFill>
                <a:srgbClr val="002060"/>
              </a:solidFill>
            </a:endParaRPr>
          </a:p>
        </p:txBody>
      </p:sp>
      <p:sp>
        <p:nvSpPr>
          <p:cNvPr id="26627"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E1960155-2079-4DCC-9294-997EE9F2C893}" type="slidenum">
              <a:rPr lang="zh-TW" altLang="en-US" sz="1000" smtClean="0">
                <a:solidFill>
                  <a:srgbClr val="FFFFFF"/>
                </a:solidFill>
              </a:rPr>
              <a:pPr>
                <a:spcBef>
                  <a:spcPct val="0"/>
                </a:spcBef>
                <a:buClrTx/>
                <a:buSzTx/>
                <a:buFontTx/>
                <a:buNone/>
              </a:pPr>
              <a:t>25</a:t>
            </a:fld>
            <a:endParaRPr lang="zh-TW" altLang="en-US" sz="1000" smtClean="0">
              <a:solidFill>
                <a:srgbClr val="FFFF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投影片編號版面配置區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56321E58-0C46-4893-98FB-846C817A552C}" type="slidenum">
              <a:rPr lang="zh-TW" altLang="en-US" sz="1000" smtClean="0"/>
              <a:pPr>
                <a:spcBef>
                  <a:spcPct val="0"/>
                </a:spcBef>
                <a:buClrTx/>
                <a:buSzTx/>
                <a:buFontTx/>
                <a:buNone/>
              </a:pPr>
              <a:t>3</a:t>
            </a:fld>
            <a:endParaRPr lang="zh-TW" altLang="en-US" sz="1000" smtClean="0"/>
          </a:p>
        </p:txBody>
      </p:sp>
      <p:sp>
        <p:nvSpPr>
          <p:cNvPr id="5" name="標題 2">
            <a:extLst>
              <a:ext uri="{FF2B5EF4-FFF2-40B4-BE49-F238E27FC236}">
                <a16:creationId xmlns:a16="http://schemas.microsoft.com/office/drawing/2014/main" id="{65DDCC65-E7ED-4FA3-B02C-E98BB9F622DD}"/>
              </a:ext>
            </a:extLst>
          </p:cNvPr>
          <p:cNvSpPr txBox="1">
            <a:spLocks/>
          </p:cNvSpPr>
          <p:nvPr/>
        </p:nvSpPr>
        <p:spPr>
          <a:xfrm>
            <a:off x="801545" y="315475"/>
            <a:ext cx="3217862" cy="849086"/>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scene3d>
            <a:camera prst="orthographicFront"/>
            <a:lightRig rig="soft" dir="t"/>
          </a:scene3d>
          <a:sp3d>
            <a:bevelT/>
          </a:sp3d>
        </p:spPr>
        <p:style>
          <a:lnRef idx="2">
            <a:schemeClr val="accent1"/>
          </a:lnRef>
          <a:fillRef idx="1">
            <a:schemeClr val="lt1"/>
          </a:fillRef>
          <a:effectRef idx="0">
            <a:schemeClr val="accent1"/>
          </a:effectRef>
          <a:fontRef idx="minor">
            <a:schemeClr val="dk1"/>
          </a:fontRef>
        </p:style>
        <p:txBody>
          <a:bodyPr anchor="ctr">
            <a:normAutofit fontScale="92500"/>
            <a:sp3d prstMaterial="softEdge">
              <a:bevelT w="25400" h="25400"/>
            </a:sp3d>
          </a:bodyPr>
          <a:lstStyle/>
          <a:p>
            <a:pPr defTabSz="914400" eaLnBrk="1" fontAlgn="auto" hangingPunct="1">
              <a:spcAft>
                <a:spcPts val="0"/>
              </a:spcAft>
              <a:defRPr/>
            </a:pPr>
            <a:r>
              <a:rPr kumimoji="0" lang="en-US" altLang="zh-TW" sz="3200" b="1" dirty="0" smtClean="0">
                <a:solidFill>
                  <a:schemeClr val="tx2"/>
                </a:solidFill>
                <a:effectLst>
                  <a:outerShdw blurRad="31750" dist="25400" dir="5400000" algn="tl" rotWithShape="0">
                    <a:srgbClr val="000000">
                      <a:alpha val="25000"/>
                    </a:srgbClr>
                  </a:outerShdw>
                </a:effectLst>
                <a:latin typeface="+mj-lt"/>
                <a:ea typeface="+mj-ea"/>
                <a:cs typeface="+mj-cs"/>
              </a:rPr>
              <a:t>1-1.</a:t>
            </a:r>
            <a:r>
              <a:rPr kumimoji="0" lang="zh-TW" altLang="en-US" sz="3200" b="1" dirty="0">
                <a:solidFill>
                  <a:schemeClr val="tx2"/>
                </a:solidFill>
                <a:effectLst>
                  <a:outerShdw blurRad="31750" dist="25400" dir="5400000" algn="tl" rotWithShape="0">
                    <a:srgbClr val="000000">
                      <a:alpha val="25000"/>
                    </a:srgbClr>
                  </a:outerShdw>
                </a:effectLst>
                <a:latin typeface="+mj-lt"/>
                <a:ea typeface="+mj-ea"/>
                <a:cs typeface="+mj-cs"/>
              </a:rPr>
              <a:t>強化多元升等</a:t>
            </a:r>
          </a:p>
        </p:txBody>
      </p:sp>
      <p:graphicFrame>
        <p:nvGraphicFramePr>
          <p:cNvPr id="7" name="表格 6">
            <a:extLst>
              <a:ext uri="{FF2B5EF4-FFF2-40B4-BE49-F238E27FC236}">
                <a16:creationId xmlns:a16="http://schemas.microsoft.com/office/drawing/2014/main" id="{E863467D-AAF1-4740-8B4B-5A30D6111A9B}"/>
              </a:ext>
            </a:extLst>
          </p:cNvPr>
          <p:cNvGraphicFramePr>
            <a:graphicFrameLocks noGrp="1"/>
          </p:cNvGraphicFramePr>
          <p:nvPr>
            <p:extLst>
              <p:ext uri="{D42A27DB-BD31-4B8C-83A1-F6EECF244321}">
                <p14:modId xmlns:p14="http://schemas.microsoft.com/office/powerpoint/2010/main" val="3129363641"/>
              </p:ext>
            </p:extLst>
          </p:nvPr>
        </p:nvGraphicFramePr>
        <p:xfrm>
          <a:off x="4176584" y="1164561"/>
          <a:ext cx="7121913" cy="4708288"/>
        </p:xfrm>
        <a:graphic>
          <a:graphicData uri="http://schemas.openxmlformats.org/drawingml/2006/table">
            <a:tbl>
              <a:tblPr firstRow="1" bandRow="1">
                <a:tableStyleId>{7DF18680-E054-41AD-8BC1-D1AEF772440D}</a:tableStyleId>
              </a:tblPr>
              <a:tblGrid>
                <a:gridCol w="3063237">
                  <a:extLst>
                    <a:ext uri="{9D8B030D-6E8A-4147-A177-3AD203B41FA5}">
                      <a16:colId xmlns:a16="http://schemas.microsoft.com/office/drawing/2014/main" val="20000"/>
                    </a:ext>
                  </a:extLst>
                </a:gridCol>
                <a:gridCol w="4058676">
                  <a:extLst>
                    <a:ext uri="{9D8B030D-6E8A-4147-A177-3AD203B41FA5}">
                      <a16:colId xmlns:a16="http://schemas.microsoft.com/office/drawing/2014/main" val="20001"/>
                    </a:ext>
                  </a:extLst>
                </a:gridCol>
              </a:tblGrid>
              <a:tr h="787665">
                <a:tc>
                  <a:txBody>
                    <a:bodyPr/>
                    <a:lstStyle/>
                    <a:p>
                      <a:pPr algn="ctr"/>
                      <a:r>
                        <a:rPr lang="zh-TW" altLang="en-US" sz="2800" dirty="0"/>
                        <a:t>多元升等管道</a:t>
                      </a:r>
                    </a:p>
                  </a:txBody>
                  <a:tcPr marL="91436" marR="91436" marT="45714" marB="45714"/>
                </a:tc>
                <a:tc>
                  <a:txBody>
                    <a:bodyPr/>
                    <a:lstStyle/>
                    <a:p>
                      <a:pPr algn="ctr"/>
                      <a:r>
                        <a:rPr lang="zh-TW" altLang="en-US" sz="2800" dirty="0"/>
                        <a:t>送審類型</a:t>
                      </a:r>
                      <a:r>
                        <a:rPr lang="en-US" altLang="zh-TW" sz="2800" dirty="0"/>
                        <a:t>(</a:t>
                      </a:r>
                      <a:r>
                        <a:rPr lang="zh-TW" altLang="en-US" sz="2800" dirty="0"/>
                        <a:t>代表作</a:t>
                      </a:r>
                      <a:r>
                        <a:rPr lang="en-US" altLang="zh-TW" sz="2800" dirty="0"/>
                        <a:t>)</a:t>
                      </a:r>
                      <a:endParaRPr lang="zh-TW" altLang="en-US" sz="2800" dirty="0"/>
                    </a:p>
                  </a:txBody>
                  <a:tcPr marL="91436" marR="91436" marT="45714" marB="45714"/>
                </a:tc>
                <a:extLst>
                  <a:ext uri="{0D108BD9-81ED-4DB2-BD59-A6C34878D82A}">
                    <a16:rowId xmlns:a16="http://schemas.microsoft.com/office/drawing/2014/main" val="10000"/>
                  </a:ext>
                </a:extLst>
              </a:tr>
              <a:tr h="787665">
                <a:tc>
                  <a:txBody>
                    <a:bodyPr/>
                    <a:lstStyle/>
                    <a:p>
                      <a:pPr algn="ctr"/>
                      <a:r>
                        <a:rPr lang="zh-TW" altLang="en-US" sz="2800" dirty="0"/>
                        <a:t>學術研究</a:t>
                      </a:r>
                      <a:endParaRPr lang="zh-TW" altLang="en-US" sz="2800" dirty="0">
                        <a:latin typeface="標楷體" panose="03000509000000000000" pitchFamily="65" charset="-120"/>
                        <a:ea typeface="標楷體" panose="03000509000000000000" pitchFamily="65" charset="-120"/>
                      </a:endParaRPr>
                    </a:p>
                  </a:txBody>
                  <a:tcPr marL="91436" marR="91436" marT="45714" marB="45714"/>
                </a:tc>
                <a:tc>
                  <a:txBody>
                    <a:bodyPr/>
                    <a:lstStyle/>
                    <a:p>
                      <a:pPr algn="ctr"/>
                      <a:r>
                        <a:rPr lang="zh-TW" altLang="en-US" sz="2800" dirty="0"/>
                        <a:t>專門著作</a:t>
                      </a:r>
                    </a:p>
                  </a:txBody>
                  <a:tcPr marL="91436" marR="91436" marT="45714" marB="45714"/>
                </a:tc>
                <a:extLst>
                  <a:ext uri="{0D108BD9-81ED-4DB2-BD59-A6C34878D82A}">
                    <a16:rowId xmlns:a16="http://schemas.microsoft.com/office/drawing/2014/main" val="10001"/>
                  </a:ext>
                </a:extLst>
              </a:tr>
              <a:tr h="787665">
                <a:tc>
                  <a:txBody>
                    <a:bodyPr/>
                    <a:lstStyle/>
                    <a:p>
                      <a:pPr algn="ctr"/>
                      <a:r>
                        <a:rPr lang="zh-TW" altLang="en-US" sz="2800" dirty="0"/>
                        <a:t>技術研發</a:t>
                      </a:r>
                      <a:endParaRPr lang="zh-TW" altLang="en-US" sz="2800" dirty="0">
                        <a:latin typeface="標楷體" panose="03000509000000000000" pitchFamily="65" charset="-120"/>
                        <a:ea typeface="標楷體" panose="03000509000000000000" pitchFamily="65" charset="-120"/>
                      </a:endParaRPr>
                    </a:p>
                  </a:txBody>
                  <a:tcPr marL="91436" marR="91436" marT="45714" marB="45714"/>
                </a:tc>
                <a:tc>
                  <a:txBody>
                    <a:bodyPr/>
                    <a:lstStyle/>
                    <a:p>
                      <a:pPr algn="ctr"/>
                      <a:r>
                        <a:rPr lang="zh-TW" altLang="en-US" sz="2800" dirty="0"/>
                        <a:t>技術報告</a:t>
                      </a:r>
                    </a:p>
                  </a:txBody>
                  <a:tcPr marL="91436" marR="91436" marT="45714" marB="45714"/>
                </a:tc>
                <a:extLst>
                  <a:ext uri="{0D108BD9-81ED-4DB2-BD59-A6C34878D82A}">
                    <a16:rowId xmlns:a16="http://schemas.microsoft.com/office/drawing/2014/main" val="10002"/>
                  </a:ext>
                </a:extLst>
              </a:tr>
              <a:tr h="787665">
                <a:tc>
                  <a:txBody>
                    <a:bodyPr/>
                    <a:lstStyle/>
                    <a:p>
                      <a:pPr algn="ctr"/>
                      <a:r>
                        <a:rPr lang="zh-TW" altLang="en-US" sz="2800" dirty="0">
                          <a:latin typeface="+mn-ea"/>
                          <a:ea typeface="+mn-ea"/>
                        </a:rPr>
                        <a:t>教學實踐</a:t>
                      </a:r>
                      <a:r>
                        <a:rPr lang="zh-TW" altLang="en-US" sz="2800" dirty="0" smtClean="0">
                          <a:latin typeface="+mn-ea"/>
                          <a:ea typeface="+mn-ea"/>
                        </a:rPr>
                        <a:t>研究</a:t>
                      </a:r>
                      <a:r>
                        <a:rPr lang="en-US" altLang="zh-TW" sz="2800" dirty="0" smtClean="0">
                          <a:latin typeface="+mn-ea"/>
                          <a:ea typeface="+mn-ea"/>
                        </a:rPr>
                        <a:t>(</a:t>
                      </a:r>
                      <a:r>
                        <a:rPr lang="zh-TW" altLang="en-US" sz="2800" dirty="0" smtClean="0">
                          <a:latin typeface="+mn-ea"/>
                          <a:ea typeface="+mn-ea"/>
                        </a:rPr>
                        <a:t>發</a:t>
                      </a:r>
                      <a:r>
                        <a:rPr lang="en-US" altLang="zh-TW" sz="2800" dirty="0" smtClean="0">
                          <a:latin typeface="+mn-ea"/>
                          <a:ea typeface="+mn-ea"/>
                        </a:rPr>
                        <a:t>)</a:t>
                      </a:r>
                      <a:endParaRPr lang="zh-TW" altLang="en-US" sz="2800" b="1" dirty="0">
                        <a:solidFill>
                          <a:srgbClr val="7030A0"/>
                        </a:solidFill>
                        <a:latin typeface="+mn-ea"/>
                        <a:ea typeface="+mn-ea"/>
                      </a:endParaRPr>
                    </a:p>
                  </a:txBody>
                  <a:tcPr marL="91436" marR="91436" marT="45714" marB="45714"/>
                </a:tc>
                <a:tc>
                  <a:txBody>
                    <a:bodyPr/>
                    <a:lstStyle/>
                    <a:p>
                      <a:pPr algn="ctr"/>
                      <a:r>
                        <a:rPr lang="zh-TW" altLang="en-US" sz="2800" b="1" dirty="0">
                          <a:solidFill>
                            <a:srgbClr val="FF0000"/>
                          </a:solidFill>
                        </a:rPr>
                        <a:t>專門</a:t>
                      </a:r>
                      <a:r>
                        <a:rPr lang="zh-TW" altLang="en-US" sz="2800" b="1" dirty="0" smtClean="0">
                          <a:solidFill>
                            <a:srgbClr val="FF0000"/>
                          </a:solidFill>
                        </a:rPr>
                        <a:t>著作</a:t>
                      </a:r>
                      <a:r>
                        <a:rPr lang="zh-TW" altLang="en-US" sz="2800" dirty="0" smtClean="0">
                          <a:latin typeface="新細明體" panose="02020500000000000000" pitchFamily="18" charset="-120"/>
                          <a:ea typeface="新細明體" panose="02020500000000000000" pitchFamily="18" charset="-120"/>
                        </a:rPr>
                        <a:t>（</a:t>
                      </a:r>
                      <a:r>
                        <a:rPr lang="zh-TW" altLang="en-US" sz="2800" dirty="0" smtClean="0"/>
                        <a:t>技術報告</a:t>
                      </a:r>
                      <a:r>
                        <a:rPr lang="en-US" altLang="zh-TW" sz="2800" dirty="0" smtClean="0">
                          <a:latin typeface="標楷體" panose="03000509000000000000" pitchFamily="65" charset="-120"/>
                          <a:ea typeface="標楷體" panose="03000509000000000000" pitchFamily="65" charset="-120"/>
                        </a:rPr>
                        <a:t>)</a:t>
                      </a:r>
                      <a:endParaRPr lang="zh-TW" altLang="en-US" sz="2800" b="1" dirty="0">
                        <a:solidFill>
                          <a:srgbClr val="FF0000"/>
                        </a:solidFill>
                      </a:endParaRPr>
                    </a:p>
                  </a:txBody>
                  <a:tcPr marL="91436" marR="91436" marT="45714" marB="45714"/>
                </a:tc>
                <a:extLst>
                  <a:ext uri="{0D108BD9-81ED-4DB2-BD59-A6C34878D82A}">
                    <a16:rowId xmlns:a16="http://schemas.microsoft.com/office/drawing/2014/main" val="10003"/>
                  </a:ext>
                </a:extLst>
              </a:tr>
              <a:tr h="769963">
                <a:tc>
                  <a:txBody>
                    <a:bodyPr/>
                    <a:lstStyle/>
                    <a:p>
                      <a:pPr algn="ctr"/>
                      <a:r>
                        <a:rPr lang="zh-TW" altLang="en-US" sz="2800" dirty="0"/>
                        <a:t>文藝創作展演</a:t>
                      </a:r>
                      <a:endParaRPr lang="zh-TW" altLang="en-US" sz="2800" dirty="0">
                        <a:latin typeface="標楷體" panose="03000509000000000000" pitchFamily="65" charset="-120"/>
                        <a:ea typeface="標楷體" panose="03000509000000000000" pitchFamily="65" charset="-120"/>
                      </a:endParaRPr>
                    </a:p>
                  </a:txBody>
                  <a:tcPr marL="91436" marR="91436" marT="45714" marB="45714"/>
                </a:tc>
                <a:tc>
                  <a:txBody>
                    <a:bodyPr/>
                    <a:lstStyle/>
                    <a:p>
                      <a:pPr algn="ctr"/>
                      <a:r>
                        <a:rPr lang="zh-TW" altLang="en-US" sz="2800" dirty="0" smtClean="0"/>
                        <a:t>作品及成就證明</a:t>
                      </a:r>
                      <a:endParaRPr lang="zh-TW" altLang="en-US" sz="2800" dirty="0"/>
                    </a:p>
                  </a:txBody>
                  <a:tcPr marL="91436" marR="91436" marT="45714" marB="45714"/>
                </a:tc>
                <a:extLst>
                  <a:ext uri="{0D108BD9-81ED-4DB2-BD59-A6C34878D82A}">
                    <a16:rowId xmlns:a16="http://schemas.microsoft.com/office/drawing/2014/main" val="10004"/>
                  </a:ext>
                </a:extLst>
              </a:tr>
              <a:tr h="787665">
                <a:tc>
                  <a:txBody>
                    <a:bodyPr/>
                    <a:lstStyle/>
                    <a:p>
                      <a:pPr algn="ctr"/>
                      <a:r>
                        <a:rPr lang="zh-TW" altLang="en-US" sz="2800" dirty="0"/>
                        <a:t>體育競賽領域</a:t>
                      </a:r>
                      <a:endParaRPr lang="zh-TW" altLang="en-US" sz="2800" dirty="0">
                        <a:latin typeface="標楷體" panose="03000509000000000000" pitchFamily="65" charset="-120"/>
                        <a:ea typeface="標楷體" panose="03000509000000000000" pitchFamily="65" charset="-120"/>
                      </a:endParaRPr>
                    </a:p>
                  </a:txBody>
                  <a:tcPr marL="91436" marR="91436" marT="45714" marB="45714"/>
                </a:tc>
                <a:tc>
                  <a:txBody>
                    <a:bodyPr/>
                    <a:lstStyle/>
                    <a:p>
                      <a:pPr algn="ctr"/>
                      <a:r>
                        <a:rPr lang="zh-TW" altLang="en-US" sz="2800" dirty="0"/>
                        <a:t>成就證明</a:t>
                      </a:r>
                    </a:p>
                  </a:txBody>
                  <a:tcPr marL="91436" marR="91436" marT="45714" marB="45714"/>
                </a:tc>
                <a:extLst>
                  <a:ext uri="{0D108BD9-81ED-4DB2-BD59-A6C34878D82A}">
                    <a16:rowId xmlns:a16="http://schemas.microsoft.com/office/drawing/2014/main" val="10005"/>
                  </a:ext>
                </a:extLst>
              </a:tr>
            </a:tbl>
          </a:graphicData>
        </a:graphic>
      </p:graphicFrame>
      <p:sp>
        <p:nvSpPr>
          <p:cNvPr id="9" name="向右箭號 8">
            <a:extLst>
              <a:ext uri="{FF2B5EF4-FFF2-40B4-BE49-F238E27FC236}">
                <a16:creationId xmlns:a16="http://schemas.microsoft.com/office/drawing/2014/main" id="{30B82269-2F63-4EC5-B9D2-7F4209631E03}"/>
              </a:ext>
            </a:extLst>
          </p:cNvPr>
          <p:cNvSpPr/>
          <p:nvPr/>
        </p:nvSpPr>
        <p:spPr>
          <a:xfrm>
            <a:off x="801545" y="2619506"/>
            <a:ext cx="3217862" cy="2643158"/>
          </a:xfrm>
          <a:prstGeom prst="rightArrow">
            <a:avLst/>
          </a:prstGeom>
          <a:solidFill>
            <a:schemeClr val="accent4">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lstStyle/>
          <a:p>
            <a:pPr algn="ctr" eaLnBrk="1" fontAlgn="auto" hangingPunct="1">
              <a:spcBef>
                <a:spcPts val="0"/>
              </a:spcBef>
              <a:spcAft>
                <a:spcPts val="0"/>
              </a:spcAft>
              <a:defRPr/>
            </a:pPr>
            <a:r>
              <a:rPr kumimoji="0" lang="en-US" altLang="zh-TW" sz="3200" dirty="0" smtClean="0">
                <a:solidFill>
                  <a:schemeClr val="accent5">
                    <a:lumMod val="75000"/>
                  </a:schemeClr>
                </a:solidFill>
                <a:latin typeface="華康隸書體W7" panose="03000709000000000000" pitchFamily="65" charset="-120"/>
                <a:ea typeface="華康隸書體W7" panose="03000709000000000000" pitchFamily="65" charset="-120"/>
              </a:rPr>
              <a:t>5</a:t>
            </a:r>
            <a:r>
              <a:rPr kumimoji="0" lang="zh-TW" altLang="en-US" sz="3200" dirty="0">
                <a:solidFill>
                  <a:schemeClr val="accent5">
                    <a:lumMod val="75000"/>
                  </a:schemeClr>
                </a:solidFill>
                <a:latin typeface="華康隸書體W7" panose="03000709000000000000" pitchFamily="65" charset="-120"/>
                <a:ea typeface="華康隸書體W7" panose="03000709000000000000" pitchFamily="65" charset="-120"/>
              </a:rPr>
              <a:t>種多元升等管道</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461616D9-EA05-4353-B206-31ECB5B14AFC}" type="slidenum">
              <a:rPr lang="zh-TW" altLang="en-US" smtClean="0"/>
              <a:pPr>
                <a:defRPr/>
              </a:pPr>
              <a:t>4</a:t>
            </a:fld>
            <a:endParaRPr lang="zh-TW" altLang="en-US"/>
          </a:p>
        </p:txBody>
      </p:sp>
      <p:sp>
        <p:nvSpPr>
          <p:cNvPr id="5" name="標題 2">
            <a:extLst>
              <a:ext uri="{FF2B5EF4-FFF2-40B4-BE49-F238E27FC236}">
                <a16:creationId xmlns:a16="http://schemas.microsoft.com/office/drawing/2014/main" id="{65DDCC65-E7ED-4FA3-B02C-E98BB9F622DD}"/>
              </a:ext>
            </a:extLst>
          </p:cNvPr>
          <p:cNvSpPr txBox="1">
            <a:spLocks noGrp="1"/>
          </p:cNvSpPr>
          <p:nvPr>
            <p:ph type="title"/>
          </p:nvPr>
        </p:nvSpPr>
        <p:spPr>
          <a:xfrm>
            <a:off x="677334" y="691081"/>
            <a:ext cx="3378618" cy="1146772"/>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scene3d>
            <a:camera prst="orthographicFront"/>
            <a:lightRig rig="soft" dir="t"/>
          </a:scene3d>
          <a:sp3d>
            <a:bevelT/>
          </a:sp3d>
        </p:spPr>
        <p:style>
          <a:lnRef idx="2">
            <a:schemeClr val="accent1"/>
          </a:lnRef>
          <a:fillRef idx="1">
            <a:schemeClr val="lt1"/>
          </a:fillRef>
          <a:effectRef idx="0">
            <a:schemeClr val="accent1"/>
          </a:effectRef>
          <a:fontRef idx="minor">
            <a:schemeClr val="dk1"/>
          </a:fontRef>
        </p:style>
        <p:txBody>
          <a:bodyPr anchor="ctr">
            <a:normAutofit/>
            <a:sp3d prstMaterial="softEdge">
              <a:bevelT w="25400" h="25400"/>
            </a:sp3d>
          </a:bodyPr>
          <a:lstStyle/>
          <a:p>
            <a:pPr defTabSz="914400" eaLnBrk="1" fontAlgn="auto" hangingPunct="1">
              <a:spcAft>
                <a:spcPts val="0"/>
              </a:spcAft>
              <a:defRPr/>
            </a:pPr>
            <a:r>
              <a:rPr kumimoji="0" lang="en-US" altLang="zh-TW" sz="3200" b="1" dirty="0" smtClean="0">
                <a:solidFill>
                  <a:schemeClr val="tx2"/>
                </a:solidFill>
                <a:effectLst>
                  <a:outerShdw blurRad="31750" dist="25400" dir="5400000" algn="tl" rotWithShape="0">
                    <a:srgbClr val="000000">
                      <a:alpha val="25000"/>
                    </a:srgbClr>
                  </a:outerShdw>
                </a:effectLst>
                <a:latin typeface="+mj-lt"/>
                <a:ea typeface="+mj-ea"/>
                <a:cs typeface="+mj-cs"/>
              </a:rPr>
              <a:t>1-2</a:t>
            </a:r>
            <a:r>
              <a:rPr kumimoji="0" lang="zh-TW" altLang="en-US" sz="3200" b="1" dirty="0" smtClean="0">
                <a:solidFill>
                  <a:schemeClr val="tx2"/>
                </a:solidFill>
                <a:effectLst>
                  <a:outerShdw blurRad="31750" dist="25400" dir="5400000" algn="tl" rotWithShape="0">
                    <a:srgbClr val="000000">
                      <a:alpha val="25000"/>
                    </a:srgbClr>
                  </a:outerShdw>
                </a:effectLst>
                <a:latin typeface="+mj-lt"/>
                <a:ea typeface="+mj-ea"/>
                <a:cs typeface="+mj-cs"/>
              </a:rPr>
              <a:t>強化</a:t>
            </a:r>
            <a:r>
              <a:rPr kumimoji="0" lang="zh-TW" altLang="en-US" sz="3200" b="1" dirty="0">
                <a:solidFill>
                  <a:schemeClr val="tx2"/>
                </a:solidFill>
                <a:effectLst>
                  <a:outerShdw blurRad="31750" dist="25400" dir="5400000" algn="tl" rotWithShape="0">
                    <a:srgbClr val="000000">
                      <a:alpha val="25000"/>
                    </a:srgbClr>
                  </a:outerShdw>
                </a:effectLst>
                <a:latin typeface="+mj-lt"/>
                <a:ea typeface="+mj-ea"/>
                <a:cs typeface="+mj-cs"/>
              </a:rPr>
              <a:t>多元升等</a:t>
            </a:r>
          </a:p>
        </p:txBody>
      </p:sp>
      <p:pic>
        <p:nvPicPr>
          <p:cNvPr id="8" name="內容版面配置區 7"/>
          <p:cNvPicPr>
            <a:picLocks noGrp="1" noChangeAspect="1"/>
          </p:cNvPicPr>
          <p:nvPr>
            <p:ph idx="1"/>
          </p:nvPr>
        </p:nvPicPr>
        <p:blipFill>
          <a:blip r:embed="rId2"/>
          <a:stretch>
            <a:fillRect/>
          </a:stretch>
        </p:blipFill>
        <p:spPr>
          <a:xfrm>
            <a:off x="677334" y="2211294"/>
            <a:ext cx="9109462" cy="3830068"/>
          </a:xfrm>
          <a:prstGeom prst="rect">
            <a:avLst/>
          </a:prstGeom>
        </p:spPr>
      </p:pic>
    </p:spTree>
    <p:extLst>
      <p:ext uri="{BB962C8B-B14F-4D97-AF65-F5344CB8AC3E}">
        <p14:creationId xmlns:p14="http://schemas.microsoft.com/office/powerpoint/2010/main" val="3751633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投影片編號版面配置區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69B6623C-AC1E-4016-98D1-633833D2B50F}" type="slidenum">
              <a:rPr lang="zh-TW" altLang="en-US" sz="1000" smtClean="0"/>
              <a:pPr>
                <a:spcBef>
                  <a:spcPct val="0"/>
                </a:spcBef>
                <a:buClrTx/>
                <a:buSzTx/>
                <a:buFontTx/>
                <a:buNone/>
              </a:pPr>
              <a:t>5</a:t>
            </a:fld>
            <a:endParaRPr lang="zh-TW" altLang="en-US" sz="1000" smtClean="0"/>
          </a:p>
        </p:txBody>
      </p:sp>
      <p:sp>
        <p:nvSpPr>
          <p:cNvPr id="5" name="標題 2">
            <a:extLst>
              <a:ext uri="{FF2B5EF4-FFF2-40B4-BE49-F238E27FC236}">
                <a16:creationId xmlns:a16="http://schemas.microsoft.com/office/drawing/2014/main" id="{C4F8CA15-F722-4D29-A745-CE6D3402654E}"/>
              </a:ext>
            </a:extLst>
          </p:cNvPr>
          <p:cNvSpPr txBox="1">
            <a:spLocks/>
          </p:cNvSpPr>
          <p:nvPr/>
        </p:nvSpPr>
        <p:spPr>
          <a:xfrm>
            <a:off x="371193" y="668312"/>
            <a:ext cx="3467476" cy="813459"/>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scene3d>
            <a:camera prst="orthographicFront"/>
            <a:lightRig rig="soft" dir="t"/>
          </a:scene3d>
          <a:sp3d>
            <a:bevelT/>
          </a:sp3d>
        </p:spPr>
        <p:style>
          <a:lnRef idx="2">
            <a:schemeClr val="accent1"/>
          </a:lnRef>
          <a:fillRef idx="1">
            <a:schemeClr val="lt1"/>
          </a:fillRef>
          <a:effectRef idx="0">
            <a:schemeClr val="accent1"/>
          </a:effectRef>
          <a:fontRef idx="minor">
            <a:schemeClr val="dk1"/>
          </a:fontRef>
        </p:style>
        <p:txBody>
          <a:bodyPr anchor="ctr">
            <a:sp3d prstMaterial="softEdge">
              <a:bevelT w="25400" h="25400"/>
            </a:sp3d>
          </a:bodyPr>
          <a:lstStyle/>
          <a:p>
            <a:pPr defTabSz="914400" eaLnBrk="1" fontAlgn="auto" hangingPunct="1">
              <a:spcAft>
                <a:spcPts val="0"/>
              </a:spcAft>
              <a:defRPr/>
            </a:pPr>
            <a:r>
              <a:rPr kumimoji="0" lang="en-US" altLang="zh-TW" sz="3200" b="1" dirty="0" smtClean="0">
                <a:solidFill>
                  <a:schemeClr val="tx2"/>
                </a:solidFill>
                <a:effectLst>
                  <a:outerShdw blurRad="31750" dist="25400" dir="5400000" algn="tl" rotWithShape="0">
                    <a:srgbClr val="000000">
                      <a:alpha val="25000"/>
                    </a:srgbClr>
                  </a:outerShdw>
                </a:effectLst>
                <a:latin typeface="+mj-lt"/>
                <a:ea typeface="+mj-ea"/>
                <a:cs typeface="+mj-cs"/>
              </a:rPr>
              <a:t>1-3.</a:t>
            </a:r>
            <a:r>
              <a:rPr kumimoji="0" lang="zh-TW" altLang="en-US" sz="3200" b="1" dirty="0">
                <a:solidFill>
                  <a:schemeClr val="tx2"/>
                </a:solidFill>
                <a:effectLst>
                  <a:outerShdw blurRad="31750" dist="25400" dir="5400000" algn="tl" rotWithShape="0">
                    <a:srgbClr val="000000">
                      <a:alpha val="25000"/>
                    </a:srgbClr>
                  </a:outerShdw>
                </a:effectLst>
              </a:rPr>
              <a:t>強化多元升等</a:t>
            </a:r>
          </a:p>
        </p:txBody>
      </p:sp>
      <p:graphicFrame>
        <p:nvGraphicFramePr>
          <p:cNvPr id="10" name="資料庫圖表 9">
            <a:extLst>
              <a:ext uri="{FF2B5EF4-FFF2-40B4-BE49-F238E27FC236}">
                <a16:creationId xmlns:a16="http://schemas.microsoft.com/office/drawing/2014/main" id="{B31143E4-BCCE-4F1A-B742-1979EC118CBB}"/>
              </a:ext>
            </a:extLst>
          </p:cNvPr>
          <p:cNvGraphicFramePr/>
          <p:nvPr>
            <p:extLst>
              <p:ext uri="{D42A27DB-BD31-4B8C-83A1-F6EECF244321}">
                <p14:modId xmlns:p14="http://schemas.microsoft.com/office/powerpoint/2010/main" val="4188368887"/>
              </p:ext>
            </p:extLst>
          </p:nvPr>
        </p:nvGraphicFramePr>
        <p:xfrm>
          <a:off x="4259841" y="204503"/>
          <a:ext cx="6374091" cy="6410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向右箭號 6">
            <a:extLst>
              <a:ext uri="{FF2B5EF4-FFF2-40B4-BE49-F238E27FC236}">
                <a16:creationId xmlns:a16="http://schemas.microsoft.com/office/drawing/2014/main" id="{F063C019-1414-4ED9-8824-D40CEF639A8A}"/>
              </a:ext>
            </a:extLst>
          </p:cNvPr>
          <p:cNvSpPr/>
          <p:nvPr/>
        </p:nvSpPr>
        <p:spPr>
          <a:xfrm>
            <a:off x="559837" y="2299353"/>
            <a:ext cx="3170449" cy="3168386"/>
          </a:xfrm>
          <a:prstGeom prst="rightArrow">
            <a:avLst/>
          </a:prstGeom>
          <a:solidFill>
            <a:srgbClr val="CCCCFF"/>
          </a:solidFill>
        </p:spPr>
        <p:style>
          <a:lnRef idx="2">
            <a:schemeClr val="accent2"/>
          </a:lnRef>
          <a:fillRef idx="1">
            <a:schemeClr val="lt1"/>
          </a:fillRef>
          <a:effectRef idx="0">
            <a:schemeClr val="accent2"/>
          </a:effectRef>
          <a:fontRef idx="minor">
            <a:schemeClr val="dk1"/>
          </a:fontRef>
        </p:style>
        <p:txBody>
          <a:bodyPr anchor="ctr"/>
          <a:lstStyle/>
          <a:p>
            <a:pPr eaLnBrk="1" fontAlgn="auto" hangingPunct="1">
              <a:spcBef>
                <a:spcPts val="0"/>
              </a:spcBef>
              <a:spcAft>
                <a:spcPts val="0"/>
              </a:spcAft>
              <a:defRPr/>
            </a:pPr>
            <a:r>
              <a:rPr kumimoji="0" lang="zh-TW" altLang="en-US" sz="2400" b="1" dirty="0">
                <a:solidFill>
                  <a:schemeClr val="tx1"/>
                </a:solidFill>
                <a:latin typeface="華康隸書體W7" panose="03000709000000000000" pitchFamily="65" charset="-120"/>
                <a:ea typeface="華康隸書體W7" panose="03000709000000000000" pitchFamily="65" charset="-120"/>
              </a:rPr>
              <a:t>專科以上學校教師資格審定</a:t>
            </a:r>
            <a:r>
              <a:rPr kumimoji="0" lang="zh-TW" altLang="en-US" sz="2400" b="1" dirty="0" smtClean="0">
                <a:solidFill>
                  <a:schemeClr val="tx1"/>
                </a:solidFill>
                <a:latin typeface="華康隸書體W7" panose="03000709000000000000" pitchFamily="65" charset="-120"/>
                <a:ea typeface="華康隸書體W7" panose="03000709000000000000" pitchFamily="65" charset="-120"/>
              </a:rPr>
              <a:t>辦法附表修正</a:t>
            </a:r>
            <a:endParaRPr kumimoji="0" lang="zh-TW" altLang="en-US" sz="2400" b="1" dirty="0">
              <a:solidFill>
                <a:schemeClr val="tx1"/>
              </a:solidFill>
              <a:latin typeface="華康隸書體W7" panose="03000709000000000000" pitchFamily="65" charset="-120"/>
              <a:ea typeface="華康隸書體W7" panose="03000709000000000000" pitchFamily="65" charset="-12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標題 1"/>
          <p:cNvSpPr>
            <a:spLocks noGrp="1"/>
          </p:cNvSpPr>
          <p:nvPr>
            <p:ph type="title"/>
          </p:nvPr>
        </p:nvSpPr>
        <p:spPr>
          <a:xfrm>
            <a:off x="4381878" y="706169"/>
            <a:ext cx="3358836" cy="805760"/>
          </a:xfrm>
        </p:spPr>
        <p:txBody>
          <a:bodyPr>
            <a:normAutofit/>
          </a:bodyPr>
          <a:lstStyle/>
          <a:p>
            <a:pPr algn="ctr"/>
            <a:r>
              <a:rPr lang="zh-TW" altLang="en-US" sz="3200" dirty="0">
                <a:solidFill>
                  <a:schemeClr val="accent6">
                    <a:lumMod val="75000"/>
                  </a:schemeClr>
                </a:solidFill>
                <a:latin typeface="標楷體" panose="03000509000000000000" pitchFamily="65" charset="-120"/>
                <a:ea typeface="標楷體" panose="03000509000000000000" pitchFamily="65" charset="-120"/>
              </a:rPr>
              <a:t>教學實踐</a:t>
            </a:r>
            <a:r>
              <a:rPr lang="zh-TW" altLang="en-US" sz="3200" dirty="0" smtClean="0">
                <a:solidFill>
                  <a:schemeClr val="accent6">
                    <a:lumMod val="75000"/>
                  </a:schemeClr>
                </a:solidFill>
                <a:latin typeface="標楷體" panose="03000509000000000000" pitchFamily="65" charset="-120"/>
                <a:ea typeface="標楷體" panose="03000509000000000000" pitchFamily="65" charset="-120"/>
              </a:rPr>
              <a:t>研究</a:t>
            </a:r>
            <a:endParaRPr lang="zh-TW" altLang="en-US" sz="3200" dirty="0">
              <a:solidFill>
                <a:schemeClr val="accent6">
                  <a:lumMod val="75000"/>
                </a:schemeClr>
              </a:solidFill>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461616D9-EA05-4353-B206-31ECB5B14AFC}" type="slidenum">
              <a:rPr lang="zh-TW" altLang="en-US" smtClean="0"/>
              <a:pPr>
                <a:defRPr/>
              </a:pPr>
              <a:t>6</a:t>
            </a:fld>
            <a:endParaRPr lang="zh-TW" altLang="en-US"/>
          </a:p>
        </p:txBody>
      </p:sp>
      <p:pic>
        <p:nvPicPr>
          <p:cNvPr id="7" name="內容版面配置區 6"/>
          <p:cNvPicPr>
            <a:picLocks noGrp="1" noChangeAspect="1"/>
          </p:cNvPicPr>
          <p:nvPr>
            <p:ph idx="1"/>
          </p:nvPr>
        </p:nvPicPr>
        <p:blipFill>
          <a:blip r:embed="rId2"/>
          <a:stretch>
            <a:fillRect/>
          </a:stretch>
        </p:blipFill>
        <p:spPr>
          <a:xfrm>
            <a:off x="1397876" y="1294646"/>
            <a:ext cx="9375747" cy="5563354"/>
          </a:xfrm>
          <a:prstGeom prst="rect">
            <a:avLst/>
          </a:prstGeom>
        </p:spPr>
      </p:pic>
      <p:sp>
        <p:nvSpPr>
          <p:cNvPr id="5" name="標題 2">
            <a:extLst>
              <a:ext uri="{FF2B5EF4-FFF2-40B4-BE49-F238E27FC236}">
                <a16:creationId xmlns:a16="http://schemas.microsoft.com/office/drawing/2014/main" id="{C4F8CA15-F722-4D29-A745-CE6D3402654E}"/>
              </a:ext>
            </a:extLst>
          </p:cNvPr>
          <p:cNvSpPr txBox="1">
            <a:spLocks/>
          </p:cNvSpPr>
          <p:nvPr/>
        </p:nvSpPr>
        <p:spPr>
          <a:xfrm>
            <a:off x="353086" y="417812"/>
            <a:ext cx="3467476" cy="813459"/>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scene3d>
            <a:camera prst="orthographicFront"/>
            <a:lightRig rig="soft" dir="t"/>
          </a:scene3d>
          <a:sp3d>
            <a:bevelT/>
          </a:sp3d>
        </p:spPr>
        <p:style>
          <a:lnRef idx="2">
            <a:schemeClr val="accent1"/>
          </a:lnRef>
          <a:fillRef idx="1">
            <a:schemeClr val="lt1"/>
          </a:fillRef>
          <a:effectRef idx="0">
            <a:schemeClr val="accent1"/>
          </a:effectRef>
          <a:fontRef idx="minor">
            <a:schemeClr val="dk1"/>
          </a:fontRef>
        </p:style>
        <p:txBody>
          <a:bodyPr anchor="ctr">
            <a:sp3d prstMaterial="softEdge">
              <a:bevelT w="25400" h="25400"/>
            </a:sp3d>
          </a:bodyPr>
          <a:lstStyle/>
          <a:p>
            <a:pPr defTabSz="914400" eaLnBrk="1" fontAlgn="auto" hangingPunct="1">
              <a:spcAft>
                <a:spcPts val="0"/>
              </a:spcAft>
              <a:defRPr/>
            </a:pPr>
            <a:r>
              <a:rPr kumimoji="0" lang="en-US" altLang="zh-TW" sz="3200" b="1" dirty="0" smtClean="0">
                <a:solidFill>
                  <a:schemeClr val="tx2"/>
                </a:solidFill>
                <a:effectLst>
                  <a:outerShdw blurRad="31750" dist="25400" dir="5400000" algn="tl" rotWithShape="0">
                    <a:srgbClr val="000000">
                      <a:alpha val="25000"/>
                    </a:srgbClr>
                  </a:outerShdw>
                </a:effectLst>
                <a:latin typeface="+mj-lt"/>
                <a:ea typeface="+mj-ea"/>
                <a:cs typeface="+mj-cs"/>
              </a:rPr>
              <a:t>1-4.</a:t>
            </a:r>
            <a:r>
              <a:rPr kumimoji="0" lang="zh-TW" altLang="en-US" sz="3200" b="1" dirty="0">
                <a:solidFill>
                  <a:schemeClr val="tx2"/>
                </a:solidFill>
                <a:effectLst>
                  <a:outerShdw blurRad="31750" dist="25400" dir="5400000" algn="tl" rotWithShape="0">
                    <a:srgbClr val="000000">
                      <a:alpha val="25000"/>
                    </a:srgbClr>
                  </a:outerShdw>
                </a:effectLst>
              </a:rPr>
              <a:t>強化多元升等</a:t>
            </a:r>
          </a:p>
        </p:txBody>
      </p:sp>
    </p:spTree>
    <p:extLst>
      <p:ext uri="{BB962C8B-B14F-4D97-AF65-F5344CB8AC3E}">
        <p14:creationId xmlns:p14="http://schemas.microsoft.com/office/powerpoint/2010/main" val="22029493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CD02075C-EC23-49B1-ABF9-55A669CCEF5E}" type="slidenum">
              <a:rPr lang="zh-TW" altLang="en-US" sz="1000" smtClean="0"/>
              <a:pPr>
                <a:spcBef>
                  <a:spcPct val="0"/>
                </a:spcBef>
                <a:buClrTx/>
                <a:buSzTx/>
                <a:buFontTx/>
                <a:buNone/>
              </a:pPr>
              <a:t>7</a:t>
            </a:fld>
            <a:endParaRPr lang="zh-TW" altLang="en-US" sz="1000" smtClean="0"/>
          </a:p>
        </p:txBody>
      </p:sp>
      <p:sp>
        <p:nvSpPr>
          <p:cNvPr id="5" name="標題 2">
            <a:extLst>
              <a:ext uri="{FF2B5EF4-FFF2-40B4-BE49-F238E27FC236}">
                <a16:creationId xmlns:a16="http://schemas.microsoft.com/office/drawing/2014/main" id="{C2BBADD2-2BDC-4F05-B6D8-90FD7ABC8AB4}"/>
              </a:ext>
            </a:extLst>
          </p:cNvPr>
          <p:cNvSpPr txBox="1">
            <a:spLocks/>
          </p:cNvSpPr>
          <p:nvPr/>
        </p:nvSpPr>
        <p:spPr>
          <a:xfrm>
            <a:off x="345790" y="279071"/>
            <a:ext cx="3637735" cy="849086"/>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scene3d>
            <a:camera prst="orthographicFront"/>
            <a:lightRig rig="soft" dir="t"/>
          </a:scene3d>
          <a:sp3d>
            <a:bevelT/>
          </a:sp3d>
        </p:spPr>
        <p:style>
          <a:lnRef idx="2">
            <a:schemeClr val="accent1"/>
          </a:lnRef>
          <a:fillRef idx="1">
            <a:schemeClr val="lt1"/>
          </a:fillRef>
          <a:effectRef idx="0">
            <a:schemeClr val="accent1"/>
          </a:effectRef>
          <a:fontRef idx="minor">
            <a:schemeClr val="dk1"/>
          </a:fontRef>
        </p:style>
        <p:txBody>
          <a:bodyPr anchor="ctr">
            <a:normAutofit/>
            <a:sp3d prstMaterial="softEdge">
              <a:bevelT w="25400" h="25400"/>
            </a:sp3d>
          </a:bodyPr>
          <a:lstStyle/>
          <a:p>
            <a:pPr defTabSz="914400" eaLnBrk="1" fontAlgn="auto" hangingPunct="1">
              <a:spcAft>
                <a:spcPts val="0"/>
              </a:spcAft>
              <a:defRPr/>
            </a:pPr>
            <a:r>
              <a:rPr kumimoji="0" lang="en-US" altLang="zh-TW" sz="3200" b="1" dirty="0" smtClean="0">
                <a:solidFill>
                  <a:schemeClr val="tx2"/>
                </a:solidFill>
                <a:effectLst>
                  <a:outerShdw blurRad="31750" dist="25400" dir="5400000" algn="tl" rotWithShape="0">
                    <a:srgbClr val="000000">
                      <a:alpha val="25000"/>
                    </a:srgbClr>
                  </a:outerShdw>
                </a:effectLst>
                <a:latin typeface="+mj-lt"/>
                <a:ea typeface="+mj-ea"/>
                <a:cs typeface="+mj-cs"/>
              </a:rPr>
              <a:t>1-5.</a:t>
            </a:r>
            <a:r>
              <a:rPr kumimoji="0" lang="zh-TW" altLang="en-US" sz="3200" b="1" dirty="0" smtClean="0">
                <a:solidFill>
                  <a:schemeClr val="tx2"/>
                </a:solidFill>
                <a:effectLst>
                  <a:outerShdw blurRad="31750" dist="25400" dir="5400000" algn="tl" rotWithShape="0">
                    <a:srgbClr val="000000">
                      <a:alpha val="25000"/>
                    </a:srgbClr>
                  </a:outerShdw>
                </a:effectLst>
                <a:latin typeface="+mj-lt"/>
                <a:ea typeface="+mj-ea"/>
                <a:cs typeface="+mj-cs"/>
              </a:rPr>
              <a:t>強化多元升等</a:t>
            </a:r>
            <a:endParaRPr kumimoji="0" lang="zh-TW" altLang="en-US" sz="3200" b="1" dirty="0">
              <a:solidFill>
                <a:schemeClr val="tx2"/>
              </a:solidFill>
              <a:effectLst>
                <a:outerShdw blurRad="31750" dist="25400" dir="5400000" algn="tl" rotWithShape="0">
                  <a:srgbClr val="000000">
                    <a:alpha val="25000"/>
                  </a:srgbClr>
                </a:outerShdw>
              </a:effectLst>
              <a:latin typeface="+mj-lt"/>
              <a:ea typeface="+mj-ea"/>
              <a:cs typeface="+mj-cs"/>
            </a:endParaRPr>
          </a:p>
        </p:txBody>
      </p:sp>
      <p:sp>
        <p:nvSpPr>
          <p:cNvPr id="16" name="圓角矩形 15">
            <a:extLst>
              <a:ext uri="{FF2B5EF4-FFF2-40B4-BE49-F238E27FC236}">
                <a16:creationId xmlns:a16="http://schemas.microsoft.com/office/drawing/2014/main" id="{7367B63F-A399-4C4B-8EFA-4EC1062D2BBF}"/>
              </a:ext>
            </a:extLst>
          </p:cNvPr>
          <p:cNvSpPr/>
          <p:nvPr/>
        </p:nvSpPr>
        <p:spPr>
          <a:xfrm>
            <a:off x="470781" y="1453381"/>
            <a:ext cx="10610662" cy="1363391"/>
          </a:xfrm>
          <a:prstGeom prst="roundRect">
            <a:avLst/>
          </a:prstGeom>
          <a:solidFill>
            <a:schemeClr val="accent6">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r>
              <a:rPr kumimoji="0" lang="zh-TW" altLang="en-US" sz="2400" b="1" dirty="0" smtClean="0">
                <a:solidFill>
                  <a:schemeClr val="accent5">
                    <a:lumMod val="75000"/>
                  </a:schemeClr>
                </a:solidFill>
                <a:latin typeface="標楷體" panose="03000509000000000000" pitchFamily="65" charset="-120"/>
                <a:ea typeface="標楷體" panose="03000509000000000000" pitchFamily="65" charset="-120"/>
              </a:rPr>
              <a:t>教師升等資格消極條件</a:t>
            </a:r>
            <a:r>
              <a:rPr kumimoji="0" lang="en-US" altLang="zh-TW" sz="2400" b="1" dirty="0" smtClean="0">
                <a:solidFill>
                  <a:schemeClr val="accent5">
                    <a:lumMod val="75000"/>
                  </a:schemeClr>
                </a:solidFill>
                <a:latin typeface="標楷體" panose="03000509000000000000" pitchFamily="65" charset="-120"/>
                <a:ea typeface="標楷體" panose="03000509000000000000" pitchFamily="65" charset="-120"/>
              </a:rPr>
              <a:t>:</a:t>
            </a:r>
          </a:p>
          <a:p>
            <a:r>
              <a:rPr kumimoji="0" lang="zh-TW" altLang="en-US" sz="2400" b="1" dirty="0" smtClean="0">
                <a:solidFill>
                  <a:schemeClr val="accent5">
                    <a:lumMod val="75000"/>
                  </a:schemeClr>
                </a:solidFill>
                <a:latin typeface="標楷體" panose="03000509000000000000" pitchFamily="65" charset="-120"/>
                <a:ea typeface="標楷體" panose="03000509000000000000" pitchFamily="65" charset="-120"/>
              </a:rPr>
              <a:t>不得有本校教師</a:t>
            </a:r>
            <a:r>
              <a:rPr kumimoji="0" lang="zh-TW" altLang="en-US" sz="2400" b="1" dirty="0">
                <a:solidFill>
                  <a:schemeClr val="accent5">
                    <a:lumMod val="75000"/>
                  </a:schemeClr>
                </a:solidFill>
                <a:latin typeface="標楷體" panose="03000509000000000000" pitchFamily="65" charset="-120"/>
                <a:ea typeface="標楷體" panose="03000509000000000000" pitchFamily="65" charset="-120"/>
              </a:rPr>
              <a:t>聘任及升等審查</a:t>
            </a:r>
            <a:r>
              <a:rPr kumimoji="0" lang="zh-TW" altLang="en-US" sz="2400" b="1" dirty="0" smtClean="0">
                <a:solidFill>
                  <a:schemeClr val="accent5">
                    <a:lumMod val="75000"/>
                  </a:schemeClr>
                </a:solidFill>
                <a:latin typeface="標楷體" panose="03000509000000000000" pitchFamily="65" charset="-120"/>
                <a:ea typeface="標楷體" panose="03000509000000000000" pitchFamily="65" charset="-120"/>
              </a:rPr>
              <a:t>辦法第</a:t>
            </a:r>
            <a:r>
              <a:rPr kumimoji="0" lang="en-US" altLang="zh-TW" sz="2400" b="1" dirty="0" smtClean="0">
                <a:solidFill>
                  <a:schemeClr val="accent5">
                    <a:lumMod val="75000"/>
                  </a:schemeClr>
                </a:solidFill>
                <a:latin typeface="標楷體" panose="03000509000000000000" pitchFamily="65" charset="-120"/>
                <a:ea typeface="標楷體" panose="03000509000000000000" pitchFamily="65" charset="-120"/>
              </a:rPr>
              <a:t>14</a:t>
            </a:r>
            <a:r>
              <a:rPr kumimoji="0" lang="zh-TW" altLang="en-US" sz="2400" b="1" dirty="0" smtClean="0">
                <a:solidFill>
                  <a:schemeClr val="accent5">
                    <a:lumMod val="75000"/>
                  </a:schemeClr>
                </a:solidFill>
                <a:latin typeface="標楷體" panose="03000509000000000000" pitchFamily="65" charset="-120"/>
                <a:ea typeface="標楷體" panose="03000509000000000000" pitchFamily="65" charset="-120"/>
              </a:rPr>
              <a:t>條規定之情事。</a:t>
            </a:r>
            <a:endParaRPr kumimoji="0" lang="zh-TW" altLang="en-US" sz="2400" b="1" dirty="0">
              <a:solidFill>
                <a:schemeClr val="accent5">
                  <a:lumMod val="75000"/>
                </a:schemeClr>
              </a:solidFill>
              <a:latin typeface="標楷體" panose="03000509000000000000" pitchFamily="65" charset="-120"/>
              <a:ea typeface="標楷體" panose="03000509000000000000" pitchFamily="65" charset="-120"/>
            </a:endParaRPr>
          </a:p>
        </p:txBody>
      </p:sp>
      <p:sp>
        <p:nvSpPr>
          <p:cNvPr id="7" name="圓角矩形 6">
            <a:extLst>
              <a:ext uri="{FF2B5EF4-FFF2-40B4-BE49-F238E27FC236}">
                <a16:creationId xmlns:a16="http://schemas.microsoft.com/office/drawing/2014/main" id="{7367B63F-A399-4C4B-8EFA-4EC1062D2BBF}"/>
              </a:ext>
            </a:extLst>
          </p:cNvPr>
          <p:cNvSpPr/>
          <p:nvPr/>
        </p:nvSpPr>
        <p:spPr>
          <a:xfrm>
            <a:off x="440819" y="3607473"/>
            <a:ext cx="10864159" cy="2580238"/>
          </a:xfrm>
          <a:prstGeom prst="roundRect">
            <a:avLst/>
          </a:prstGeom>
          <a:solidFill>
            <a:schemeClr val="accent6">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r>
              <a:rPr kumimoji="0" lang="en-US" altLang="zh-TW" sz="2400" b="1" dirty="0">
                <a:solidFill>
                  <a:schemeClr val="accent5">
                    <a:lumMod val="75000"/>
                  </a:schemeClr>
                </a:solidFill>
                <a:latin typeface="標楷體" panose="03000509000000000000" pitchFamily="65" charset="-120"/>
                <a:ea typeface="標楷體" panose="03000509000000000000" pitchFamily="65" charset="-120"/>
              </a:rPr>
              <a:t>【</a:t>
            </a:r>
            <a:r>
              <a:rPr kumimoji="0" lang="zh-TW" altLang="en-US" sz="2400" b="1" dirty="0">
                <a:solidFill>
                  <a:schemeClr val="accent5">
                    <a:lumMod val="75000"/>
                  </a:schemeClr>
                </a:solidFill>
                <a:latin typeface="標楷體" panose="03000509000000000000" pitchFamily="65" charset="-120"/>
                <a:ea typeface="標楷體" panose="03000509000000000000" pitchFamily="65" charset="-120"/>
              </a:rPr>
              <a:t>技術研發</a:t>
            </a:r>
            <a:r>
              <a:rPr kumimoji="0" lang="en-US" altLang="zh-TW" sz="2400" b="1" dirty="0">
                <a:solidFill>
                  <a:schemeClr val="accent5">
                    <a:lumMod val="75000"/>
                  </a:schemeClr>
                </a:solidFill>
                <a:latin typeface="標楷體" panose="03000509000000000000" pitchFamily="65" charset="-120"/>
                <a:ea typeface="標楷體" panose="03000509000000000000" pitchFamily="65" charset="-120"/>
              </a:rPr>
              <a:t>】</a:t>
            </a:r>
            <a:r>
              <a:rPr kumimoji="0" lang="zh-TW" altLang="en-US" sz="2400" b="1" dirty="0">
                <a:solidFill>
                  <a:schemeClr val="accent5">
                    <a:lumMod val="75000"/>
                  </a:schemeClr>
                </a:solidFill>
                <a:latin typeface="標楷體" panose="03000509000000000000" pitchFamily="65" charset="-120"/>
                <a:ea typeface="標楷體" panose="03000509000000000000" pitchFamily="65" charset="-120"/>
              </a:rPr>
              <a:t>升等基本</a:t>
            </a:r>
            <a:r>
              <a:rPr kumimoji="0" lang="zh-TW" altLang="en-US" sz="2400" b="1" dirty="0" smtClean="0">
                <a:solidFill>
                  <a:schemeClr val="accent5">
                    <a:lumMod val="75000"/>
                  </a:schemeClr>
                </a:solidFill>
                <a:latin typeface="標楷體" panose="03000509000000000000" pitchFamily="65" charset="-120"/>
                <a:ea typeface="標楷體" panose="03000509000000000000" pitchFamily="65" charset="-120"/>
              </a:rPr>
              <a:t>門檻：</a:t>
            </a:r>
            <a:endParaRPr kumimoji="0" lang="en-US" altLang="zh-TW" sz="2400" b="1" dirty="0" smtClean="0">
              <a:solidFill>
                <a:schemeClr val="accent5">
                  <a:lumMod val="75000"/>
                </a:schemeClr>
              </a:solidFill>
              <a:latin typeface="標楷體" panose="03000509000000000000" pitchFamily="65" charset="-120"/>
              <a:ea typeface="標楷體" panose="03000509000000000000" pitchFamily="65" charset="-120"/>
            </a:endParaRPr>
          </a:p>
          <a:p>
            <a:r>
              <a:rPr lang="zh-TW" altLang="zh-TW" dirty="0">
                <a:latin typeface="標楷體" panose="03000509000000000000" pitchFamily="65" charset="-120"/>
                <a:ea typeface="標楷體" panose="03000509000000000000" pitchFamily="65" charset="-120"/>
              </a:rPr>
              <a:t>（一）升等教授職級者：具有至少</a:t>
            </a:r>
            <a:r>
              <a:rPr lang="en-US" altLang="zh-TW" dirty="0">
                <a:latin typeface="標楷體" panose="03000509000000000000" pitchFamily="65" charset="-120"/>
                <a:ea typeface="標楷體" panose="03000509000000000000" pitchFamily="65" charset="-120"/>
              </a:rPr>
              <a:t>2</a:t>
            </a:r>
            <a:r>
              <a:rPr lang="zh-TW" altLang="zh-TW" dirty="0">
                <a:latin typeface="標楷體" panose="03000509000000000000" pitchFamily="65" charset="-120"/>
                <a:ea typeface="標楷體" panose="03000509000000000000" pitchFamily="65" charset="-120"/>
              </a:rPr>
              <a:t>件發明專利及</a:t>
            </a:r>
            <a:r>
              <a:rPr lang="en-US" altLang="zh-TW" dirty="0">
                <a:latin typeface="標楷體" panose="03000509000000000000" pitchFamily="65" charset="-120"/>
                <a:ea typeface="標楷體" panose="03000509000000000000" pitchFamily="65" charset="-120"/>
              </a:rPr>
              <a:t>2</a:t>
            </a:r>
            <a:r>
              <a:rPr lang="zh-TW" altLang="zh-TW" dirty="0">
                <a:latin typeface="標楷體" panose="03000509000000000000" pitchFamily="65" charset="-120"/>
                <a:ea typeface="標楷體" panose="03000509000000000000" pitchFamily="65" charset="-120"/>
              </a:rPr>
              <a:t>件智財技轉</a:t>
            </a:r>
            <a:r>
              <a:rPr lang="zh-TW" altLang="zh-TW" dirty="0" smtClean="0">
                <a:latin typeface="標楷體" panose="03000509000000000000" pitchFamily="65" charset="-120"/>
                <a:ea typeface="標楷體" panose="03000509000000000000" pitchFamily="65" charset="-120"/>
              </a:rPr>
              <a:t>案，且技</a:t>
            </a:r>
            <a:r>
              <a:rPr lang="zh-TW" altLang="zh-TW" dirty="0">
                <a:latin typeface="標楷體" panose="03000509000000000000" pitchFamily="65" charset="-120"/>
                <a:ea typeface="標楷體" panose="03000509000000000000" pitchFamily="65" charset="-120"/>
              </a:rPr>
              <a:t>轉金額</a:t>
            </a:r>
            <a:r>
              <a:rPr lang="zh-TW" altLang="zh-TW" dirty="0" smtClean="0">
                <a:latin typeface="標楷體" panose="03000509000000000000" pitchFamily="65" charset="-120"/>
                <a:ea typeface="標楷體" panose="03000509000000000000" pitchFamily="65" charset="-120"/>
              </a:rPr>
              <a:t>需達</a:t>
            </a:r>
            <a:r>
              <a:rPr lang="en-US" altLang="zh-TW" dirty="0">
                <a:latin typeface="標楷體" panose="03000509000000000000" pitchFamily="65" charset="-120"/>
                <a:ea typeface="標楷體" panose="03000509000000000000" pitchFamily="65" charset="-120"/>
              </a:rPr>
              <a:t>70</a:t>
            </a:r>
            <a:r>
              <a:rPr lang="zh-TW" altLang="zh-TW" dirty="0">
                <a:latin typeface="標楷體" panose="03000509000000000000" pitchFamily="65" charset="-120"/>
                <a:ea typeface="標楷體" panose="03000509000000000000" pitchFamily="65" charset="-120"/>
              </a:rPr>
              <a:t>萬元以上。</a:t>
            </a:r>
          </a:p>
          <a:p>
            <a:r>
              <a:rPr lang="zh-TW" altLang="zh-TW" dirty="0">
                <a:latin typeface="標楷體" panose="03000509000000000000" pitchFamily="65" charset="-120"/>
                <a:ea typeface="標楷體" panose="03000509000000000000" pitchFamily="65" charset="-120"/>
              </a:rPr>
              <a:t>（二</a:t>
            </a:r>
            <a:r>
              <a:rPr lang="zh-TW"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升</a:t>
            </a:r>
            <a:r>
              <a:rPr lang="zh-TW" altLang="zh-TW" dirty="0" smtClean="0">
                <a:latin typeface="標楷體" panose="03000509000000000000" pitchFamily="65" charset="-120"/>
                <a:ea typeface="標楷體" panose="03000509000000000000" pitchFamily="65" charset="-120"/>
              </a:rPr>
              <a:t>等</a:t>
            </a:r>
            <a:r>
              <a:rPr lang="zh-TW" altLang="zh-TW" dirty="0">
                <a:latin typeface="標楷體" panose="03000509000000000000" pitchFamily="65" charset="-120"/>
                <a:ea typeface="標楷體" panose="03000509000000000000" pitchFamily="65" charset="-120"/>
              </a:rPr>
              <a:t>副教授職級以下者：具有至少</a:t>
            </a:r>
            <a:r>
              <a:rPr lang="en-US" altLang="zh-TW" dirty="0">
                <a:latin typeface="標楷體" panose="03000509000000000000" pitchFamily="65" charset="-120"/>
                <a:ea typeface="標楷體" panose="03000509000000000000" pitchFamily="65" charset="-120"/>
              </a:rPr>
              <a:t>2</a:t>
            </a:r>
            <a:r>
              <a:rPr lang="zh-TW" altLang="zh-TW" dirty="0">
                <a:latin typeface="標楷體" panose="03000509000000000000" pitchFamily="65" charset="-120"/>
                <a:ea typeface="標楷體" panose="03000509000000000000" pitchFamily="65" charset="-120"/>
              </a:rPr>
              <a:t>件發明專利及</a:t>
            </a:r>
            <a:r>
              <a:rPr lang="en-US" altLang="zh-TW" dirty="0">
                <a:latin typeface="標楷體" panose="03000509000000000000" pitchFamily="65" charset="-120"/>
                <a:ea typeface="標楷體" panose="03000509000000000000" pitchFamily="65" charset="-120"/>
              </a:rPr>
              <a:t>2</a:t>
            </a:r>
            <a:r>
              <a:rPr lang="zh-TW" altLang="zh-TW" dirty="0">
                <a:latin typeface="標楷體" panose="03000509000000000000" pitchFamily="65" charset="-120"/>
                <a:ea typeface="標楷體" panose="03000509000000000000" pitchFamily="65" charset="-120"/>
              </a:rPr>
              <a:t>件智財技轉案，</a:t>
            </a:r>
            <a:r>
              <a:rPr lang="zh-TW" altLang="zh-TW" dirty="0" smtClean="0">
                <a:latin typeface="標楷體" panose="03000509000000000000" pitchFamily="65" charset="-120"/>
                <a:ea typeface="標楷體" panose="03000509000000000000" pitchFamily="65" charset="-120"/>
              </a:rPr>
              <a:t>且技</a:t>
            </a:r>
            <a:r>
              <a:rPr lang="zh-TW" altLang="zh-TW" dirty="0">
                <a:latin typeface="標楷體" panose="03000509000000000000" pitchFamily="65" charset="-120"/>
                <a:ea typeface="標楷體" panose="03000509000000000000" pitchFamily="65" charset="-120"/>
              </a:rPr>
              <a:t>轉金額</a:t>
            </a:r>
            <a:r>
              <a:rPr lang="zh-TW" altLang="zh-TW" dirty="0" smtClean="0">
                <a:latin typeface="標楷體" panose="03000509000000000000" pitchFamily="65" charset="-120"/>
                <a:ea typeface="標楷體" panose="03000509000000000000" pitchFamily="65" charset="-120"/>
              </a:rPr>
              <a:t>需達</a:t>
            </a:r>
            <a:r>
              <a:rPr lang="en-US" altLang="zh-TW" dirty="0">
                <a:latin typeface="標楷體" panose="03000509000000000000" pitchFamily="65" charset="-120"/>
                <a:ea typeface="標楷體" panose="03000509000000000000" pitchFamily="65" charset="-120"/>
              </a:rPr>
              <a:t>45</a:t>
            </a:r>
            <a:r>
              <a:rPr lang="zh-TW" altLang="zh-TW" dirty="0">
                <a:latin typeface="標楷體" panose="03000509000000000000" pitchFamily="65" charset="-120"/>
                <a:ea typeface="標楷體" panose="03000509000000000000" pitchFamily="65" charset="-120"/>
              </a:rPr>
              <a:t>萬元以上</a:t>
            </a:r>
            <a:r>
              <a:rPr lang="zh-TW" altLang="zh-TW"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三</a:t>
            </a:r>
            <a:r>
              <a:rPr lang="en-US" altLang="zh-TW" dirty="0" smtClean="0">
                <a:latin typeface="標楷體" panose="03000509000000000000" pitchFamily="65" charset="-120"/>
                <a:ea typeface="標楷體" panose="03000509000000000000" pitchFamily="65" charset="-120"/>
              </a:rPr>
              <a:t>)</a:t>
            </a:r>
            <a:r>
              <a:rPr lang="zh-TW" altLang="zh-TW" dirty="0" smtClean="0">
                <a:latin typeface="標楷體" panose="03000509000000000000" pitchFamily="65" charset="-120"/>
                <a:ea typeface="標楷體" panose="03000509000000000000" pitchFamily="65" charset="-120"/>
              </a:rPr>
              <a:t>應</a:t>
            </a:r>
            <a:r>
              <a:rPr lang="zh-TW" altLang="zh-TW" dirty="0">
                <a:latin typeface="標楷體" panose="03000509000000000000" pitchFamily="65" charset="-120"/>
                <a:ea typeface="標楷體" panose="03000509000000000000" pitchFamily="65" charset="-120"/>
              </a:rPr>
              <a:t>自行擇定於取得前一等級教師資格後之參考作</a:t>
            </a:r>
            <a:r>
              <a:rPr lang="zh-TW" altLang="zh-TW" dirty="0" smtClean="0">
                <a:latin typeface="標楷體" panose="03000509000000000000" pitchFamily="65" charset="-120"/>
                <a:ea typeface="標楷體" panose="03000509000000000000" pitchFamily="65" charset="-120"/>
              </a:rPr>
              <a:t>：</a:t>
            </a:r>
            <a:r>
              <a:rPr lang="en-US" altLang="zh-TW" dirty="0" smtClean="0">
                <a:latin typeface="標楷體" panose="03000509000000000000" pitchFamily="65" charset="-120"/>
                <a:ea typeface="標楷體" panose="03000509000000000000" pitchFamily="65" charset="-120"/>
              </a:rPr>
              <a:t>1</a:t>
            </a:r>
            <a:r>
              <a:rPr lang="zh-TW" altLang="en-US" dirty="0" smtClean="0">
                <a:latin typeface="標楷體" panose="03000509000000000000" pitchFamily="65" charset="-120"/>
                <a:ea typeface="標楷體" panose="03000509000000000000" pitchFamily="65" charset="-120"/>
              </a:rPr>
              <a:t>、</a:t>
            </a:r>
            <a:r>
              <a:rPr lang="zh-TW" altLang="zh-TW" dirty="0" smtClean="0">
                <a:latin typeface="標楷體" panose="03000509000000000000" pitchFamily="65" charset="-120"/>
                <a:ea typeface="標楷體" panose="03000509000000000000" pitchFamily="65" charset="-120"/>
              </a:rPr>
              <a:t>升</a:t>
            </a:r>
            <a:r>
              <a:rPr lang="zh-TW" altLang="zh-TW" dirty="0">
                <a:latin typeface="標楷體" panose="03000509000000000000" pitchFamily="65" charset="-120"/>
                <a:ea typeface="標楷體" panose="03000509000000000000" pitchFamily="65" charset="-120"/>
              </a:rPr>
              <a:t>等</a:t>
            </a:r>
            <a:r>
              <a:rPr lang="zh-TW" altLang="zh-TW" dirty="0" smtClean="0">
                <a:latin typeface="標楷體" panose="03000509000000000000" pitchFamily="65" charset="-120"/>
                <a:ea typeface="標楷體" panose="03000509000000000000" pitchFamily="65" charset="-120"/>
              </a:rPr>
              <a:t>教授者</a:t>
            </a:r>
            <a:r>
              <a:rPr lang="en-US" altLang="zh-TW" dirty="0">
                <a:latin typeface="標楷體" panose="03000509000000000000" pitchFamily="65" charset="-120"/>
                <a:ea typeface="標楷體" panose="03000509000000000000" pitchFamily="65" charset="-120"/>
              </a:rPr>
              <a:t>:</a:t>
            </a:r>
            <a:r>
              <a:rPr lang="zh-TW" altLang="zh-TW" dirty="0">
                <a:latin typeface="標楷體" panose="03000509000000000000" pitchFamily="65" charset="-120"/>
                <a:ea typeface="標楷體" panose="03000509000000000000" pitchFamily="65" charset="-120"/>
              </a:rPr>
              <a:t>二篇參考作</a:t>
            </a:r>
            <a:r>
              <a:rPr lang="zh-TW" altLang="zh-TW" dirty="0" smtClean="0">
                <a:latin typeface="標楷體" panose="03000509000000000000" pitchFamily="65" charset="-120"/>
                <a:ea typeface="標楷體" panose="03000509000000000000" pitchFamily="65" charset="-120"/>
              </a:rPr>
              <a:t>。</a:t>
            </a:r>
            <a:r>
              <a:rPr lang="en-US" altLang="zh-TW" dirty="0" smtClean="0">
                <a:latin typeface="標楷體" panose="03000509000000000000" pitchFamily="65" charset="-120"/>
                <a:ea typeface="標楷體" panose="03000509000000000000" pitchFamily="65" charset="-120"/>
              </a:rPr>
              <a:t>2</a:t>
            </a:r>
            <a:r>
              <a:rPr lang="zh-TW" altLang="en-US" dirty="0" smtClean="0">
                <a:latin typeface="標楷體" panose="03000509000000000000" pitchFamily="65" charset="-120"/>
                <a:ea typeface="標楷體" panose="03000509000000000000" pitchFamily="65" charset="-120"/>
              </a:rPr>
              <a:t>、</a:t>
            </a:r>
            <a:r>
              <a:rPr lang="zh-TW" altLang="zh-TW" dirty="0" smtClean="0">
                <a:latin typeface="標楷體" panose="03000509000000000000" pitchFamily="65" charset="-120"/>
                <a:ea typeface="標楷體" panose="03000509000000000000" pitchFamily="65" charset="-120"/>
              </a:rPr>
              <a:t>升</a:t>
            </a:r>
            <a:r>
              <a:rPr lang="zh-TW" altLang="zh-TW" dirty="0">
                <a:latin typeface="標楷體" panose="03000509000000000000" pitchFamily="65" charset="-120"/>
                <a:ea typeface="標楷體" panose="03000509000000000000" pitchFamily="65" charset="-120"/>
              </a:rPr>
              <a:t>等副教授</a:t>
            </a:r>
            <a:r>
              <a:rPr lang="zh-TW" altLang="zh-TW" dirty="0" smtClean="0">
                <a:latin typeface="標楷體" panose="03000509000000000000" pitchFamily="65" charset="-120"/>
                <a:ea typeface="標楷體" panose="03000509000000000000" pitchFamily="65" charset="-120"/>
              </a:rPr>
              <a:t>以下者</a:t>
            </a:r>
            <a:r>
              <a:rPr lang="zh-TW" altLang="zh-TW" dirty="0">
                <a:latin typeface="標楷體" panose="03000509000000000000" pitchFamily="65" charset="-120"/>
                <a:ea typeface="標楷體" panose="03000509000000000000" pitchFamily="65" charset="-120"/>
              </a:rPr>
              <a:t>：一篇參考作。</a:t>
            </a:r>
          </a:p>
          <a:p>
            <a:r>
              <a:rPr lang="zh-TW" altLang="zh-TW" b="1" u="sng" dirty="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技術報告如為發明專利衍生者，至少應有一件發明專利係以本校為申請人。</a:t>
            </a:r>
            <a:endParaRPr kumimoji="0" lang="zh-TW" altLang="en-US" b="1" dirty="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456702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9105" y="1267485"/>
            <a:ext cx="9244432" cy="787652"/>
          </a:xfrm>
        </p:spPr>
        <p:txBody>
          <a:bodyPr/>
          <a:lstStyle/>
          <a:p>
            <a:r>
              <a:rPr lang="en-US" altLang="zh-TW" dirty="0" smtClean="0">
                <a:solidFill>
                  <a:schemeClr val="tx1"/>
                </a:solidFill>
                <a:latin typeface="標楷體" panose="03000509000000000000" pitchFamily="65" charset="-120"/>
                <a:ea typeface="標楷體" panose="03000509000000000000" pitchFamily="65" charset="-120"/>
              </a:rPr>
              <a:t>112</a:t>
            </a:r>
            <a:r>
              <a:rPr lang="zh-TW" altLang="en-US" dirty="0" smtClean="0">
                <a:solidFill>
                  <a:schemeClr val="tx1"/>
                </a:solidFill>
                <a:latin typeface="標楷體" panose="03000509000000000000" pitchFamily="65" charset="-120"/>
                <a:ea typeface="標楷體" panose="03000509000000000000" pitchFamily="65" charset="-120"/>
              </a:rPr>
              <a:t>學年度「</a:t>
            </a:r>
            <a:r>
              <a:rPr lang="zh-TW" altLang="en-US" b="1" u="sng" dirty="0" smtClean="0">
                <a:solidFill>
                  <a:srgbClr val="FF0000"/>
                </a:solidFill>
                <a:latin typeface="標楷體" panose="03000509000000000000" pitchFamily="65" charset="-120"/>
                <a:ea typeface="標楷體" panose="03000509000000000000" pitchFamily="65" charset="-120"/>
              </a:rPr>
              <a:t>刪除」</a:t>
            </a:r>
            <a:r>
              <a:rPr lang="zh-TW" altLang="en-US" dirty="0" smtClean="0">
                <a:solidFill>
                  <a:schemeClr val="tx1"/>
                </a:solidFill>
                <a:latin typeface="標楷體" panose="03000509000000000000" pitchFamily="65" charset="-120"/>
                <a:ea typeface="標楷體" panose="03000509000000000000" pitchFamily="65" charset="-120"/>
              </a:rPr>
              <a:t>之教學實踐研究基本門檻</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65760" y="2951430"/>
            <a:ext cx="8596668" cy="3455056"/>
          </a:xfrm>
        </p:spPr>
        <p:txBody>
          <a:bodyPr/>
          <a:lstStyle/>
          <a:p>
            <a:r>
              <a:rPr lang="zh-TW" altLang="en-US" sz="2000" dirty="0">
                <a:latin typeface="標楷體" panose="03000509000000000000" pitchFamily="65" charset="-120"/>
                <a:ea typeface="標楷體" panose="03000509000000000000" pitchFamily="65" charset="-120"/>
              </a:rPr>
              <a:t>「刪除」之</a:t>
            </a:r>
            <a:r>
              <a:rPr lang="zh-TW" altLang="zh-TW" sz="2000" dirty="0" smtClean="0">
                <a:latin typeface="標楷體" panose="03000509000000000000" pitchFamily="65" charset="-120"/>
                <a:ea typeface="標楷體" panose="03000509000000000000" pitchFamily="65" charset="-120"/>
              </a:rPr>
              <a:t>門檻</a:t>
            </a:r>
            <a:endParaRPr lang="en-US" altLang="zh-TW" sz="2000" dirty="0" smtClean="0">
              <a:latin typeface="標楷體" panose="03000509000000000000" pitchFamily="65" charset="-120"/>
              <a:ea typeface="標楷體" panose="03000509000000000000" pitchFamily="65" charset="-120"/>
            </a:endParaRPr>
          </a:p>
          <a:p>
            <a:endParaRPr lang="en-US" altLang="zh-TW" dirty="0" smtClean="0"/>
          </a:p>
          <a:p>
            <a:endParaRPr lang="zh-TW" altLang="en-US" dirty="0"/>
          </a:p>
        </p:txBody>
      </p:sp>
      <p:sp>
        <p:nvSpPr>
          <p:cNvPr id="4" name="投影片編號版面配置區 3"/>
          <p:cNvSpPr>
            <a:spLocks noGrp="1"/>
          </p:cNvSpPr>
          <p:nvPr>
            <p:ph type="sldNum" sz="quarter" idx="12"/>
          </p:nvPr>
        </p:nvSpPr>
        <p:spPr/>
        <p:txBody>
          <a:bodyPr/>
          <a:lstStyle/>
          <a:p>
            <a:pPr>
              <a:defRPr/>
            </a:pPr>
            <a:fld id="{461616D9-EA05-4353-B206-31ECB5B14AFC}" type="slidenum">
              <a:rPr lang="zh-TW" altLang="en-US" smtClean="0"/>
              <a:pPr>
                <a:defRPr/>
              </a:pPr>
              <a:t>8</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345917607"/>
              </p:ext>
            </p:extLst>
          </p:nvPr>
        </p:nvGraphicFramePr>
        <p:xfrm>
          <a:off x="579422" y="2055137"/>
          <a:ext cx="8809022" cy="3683589"/>
        </p:xfrm>
        <a:graphic>
          <a:graphicData uri="http://schemas.openxmlformats.org/drawingml/2006/table">
            <a:tbl>
              <a:tblPr firstRow="1" bandRow="1">
                <a:tableStyleId>{5C22544A-7EE6-4342-B048-85BDC9FD1C3A}</a:tableStyleId>
              </a:tblPr>
              <a:tblGrid>
                <a:gridCol w="8809022">
                  <a:extLst>
                    <a:ext uri="{9D8B030D-6E8A-4147-A177-3AD203B41FA5}">
                      <a16:colId xmlns:a16="http://schemas.microsoft.com/office/drawing/2014/main" val="484668889"/>
                    </a:ext>
                  </a:extLst>
                </a:gridCol>
              </a:tblGrid>
              <a:tr h="2714223">
                <a:tc>
                  <a:txBody>
                    <a:bodyPr/>
                    <a:lstStyle/>
                    <a:p>
                      <a:r>
                        <a:rPr lang="zh-TW" altLang="en-US" u="none" dirty="0" smtClean="0">
                          <a:solidFill>
                            <a:schemeClr val="tx1"/>
                          </a:solidFill>
                          <a:latin typeface="標楷體" panose="03000509000000000000" pitchFamily="65" charset="-120"/>
                          <a:ea typeface="標楷體" panose="03000509000000000000" pitchFamily="65" charset="-120"/>
                        </a:rPr>
                        <a:t>一、下列兩項需符合一項：</a:t>
                      </a:r>
                      <a:endParaRPr lang="en-US" altLang="zh-TW" u="none" dirty="0" smtClean="0">
                        <a:solidFill>
                          <a:schemeClr val="tx1"/>
                        </a:solidFill>
                        <a:latin typeface="標楷體" panose="03000509000000000000" pitchFamily="65" charset="-120"/>
                        <a:ea typeface="標楷體" panose="03000509000000000000" pitchFamily="65" charset="-120"/>
                      </a:endParaRPr>
                    </a:p>
                    <a:p>
                      <a:r>
                        <a:rPr lang="en-US" altLang="zh-TW" u="none" dirty="0" smtClean="0">
                          <a:solidFill>
                            <a:schemeClr val="tx1"/>
                          </a:solidFill>
                          <a:latin typeface="標楷體" panose="03000509000000000000" pitchFamily="65" charset="-120"/>
                          <a:ea typeface="標楷體" panose="03000509000000000000" pitchFamily="65" charset="-120"/>
                        </a:rPr>
                        <a:t>(</a:t>
                      </a:r>
                      <a:r>
                        <a:rPr lang="zh-TW" altLang="en-US" b="0" u="none" dirty="0" smtClean="0">
                          <a:solidFill>
                            <a:schemeClr val="tx1"/>
                          </a:solidFill>
                          <a:latin typeface="標楷體" panose="03000509000000000000" pitchFamily="65" charset="-120"/>
                          <a:ea typeface="標楷體" panose="03000509000000000000" pitchFamily="65" charset="-120"/>
                        </a:rPr>
                        <a:t>一</a:t>
                      </a:r>
                      <a:r>
                        <a:rPr lang="en-US" altLang="zh-TW" b="0" u="none" dirty="0" smtClean="0">
                          <a:solidFill>
                            <a:schemeClr val="tx1"/>
                          </a:solidFill>
                          <a:latin typeface="標楷體" panose="03000509000000000000" pitchFamily="65" charset="-120"/>
                          <a:ea typeface="標楷體" panose="03000509000000000000" pitchFamily="65" charset="-120"/>
                        </a:rPr>
                        <a:t>)</a:t>
                      </a:r>
                      <a:r>
                        <a:rPr lang="zh-TW"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現任職級獲教學績優點數達</a:t>
                      </a:r>
                      <a:r>
                        <a:rPr lang="en-US"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3</a:t>
                      </a:r>
                      <a:r>
                        <a:rPr lang="zh-TW"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點。</a:t>
                      </a:r>
                      <a:endParaRPr lang="en-US" altLang="zh-TW" b="0" u="none" dirty="0" smtClean="0">
                        <a:solidFill>
                          <a:schemeClr val="tx1"/>
                        </a:solidFill>
                        <a:latin typeface="標楷體" panose="03000509000000000000" pitchFamily="65" charset="-120"/>
                        <a:ea typeface="標楷體" panose="03000509000000000000" pitchFamily="65" charset="-120"/>
                      </a:endParaRPr>
                    </a:p>
                    <a:p>
                      <a:r>
                        <a:rPr lang="en-US" altLang="zh-TW" b="0" u="none" dirty="0" smtClean="0">
                          <a:solidFill>
                            <a:schemeClr val="tx1"/>
                          </a:solidFill>
                          <a:latin typeface="標楷體" panose="03000509000000000000" pitchFamily="65" charset="-120"/>
                          <a:ea typeface="標楷體" panose="03000509000000000000" pitchFamily="65" charset="-120"/>
                        </a:rPr>
                        <a:t>(</a:t>
                      </a:r>
                      <a:r>
                        <a:rPr lang="zh-TW" altLang="en-US" b="0" u="none" dirty="0" smtClean="0">
                          <a:solidFill>
                            <a:schemeClr val="tx1"/>
                          </a:solidFill>
                          <a:latin typeface="標楷體" panose="03000509000000000000" pitchFamily="65" charset="-120"/>
                          <a:ea typeface="標楷體" panose="03000509000000000000" pitchFamily="65" charset="-120"/>
                        </a:rPr>
                        <a:t>二</a:t>
                      </a:r>
                      <a:r>
                        <a:rPr lang="en-US" altLang="zh-TW" b="0" u="none" dirty="0" smtClean="0">
                          <a:solidFill>
                            <a:schemeClr val="tx1"/>
                          </a:solidFill>
                          <a:latin typeface="標楷體" panose="03000509000000000000" pitchFamily="65" charset="-120"/>
                          <a:ea typeface="標楷體" panose="03000509000000000000" pitchFamily="65" charset="-120"/>
                        </a:rPr>
                        <a:t>)</a:t>
                      </a:r>
                      <a:r>
                        <a:rPr lang="zh-HK"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具</a:t>
                      </a:r>
                      <a:r>
                        <a:rPr lang="zh-TW"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磨課師</a:t>
                      </a:r>
                      <a:r>
                        <a:rPr lang="en-US"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(MOOCs)</a:t>
                      </a:r>
                      <a:r>
                        <a:rPr lang="zh-TW"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課程</a:t>
                      </a:r>
                      <a:r>
                        <a:rPr lang="zh-HK"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完課證明</a:t>
                      </a:r>
                      <a:r>
                        <a:rPr lang="zh-TW"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a:t>
                      </a:r>
                      <a:r>
                        <a:rPr lang="zh-HK"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即完成以下</a:t>
                      </a:r>
                      <a:r>
                        <a:rPr lang="en-US"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3</a:t>
                      </a:r>
                      <a:r>
                        <a:rPr lang="zh-HK"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項條件</a:t>
                      </a:r>
                      <a:r>
                        <a:rPr lang="zh-TW"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a:t>
                      </a:r>
                    </a:p>
                    <a:p>
                      <a:r>
                        <a:rPr lang="en-US"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1.</a:t>
                      </a:r>
                      <a:r>
                        <a:rPr lang="zh-TW"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該課程須合乎國立嘉義大學磨課師</a:t>
                      </a:r>
                      <a:r>
                        <a:rPr lang="en-US"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(MOOCs)</a:t>
                      </a:r>
                      <a:r>
                        <a:rPr lang="zh-TW"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課程實施要點規定且線上課程經營至少六週</a:t>
                      </a:r>
                      <a:r>
                        <a:rPr lang="en-US"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a:t>
                      </a:r>
                      <a:r>
                        <a:rPr lang="zh-TW"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含</a:t>
                      </a:r>
                      <a:r>
                        <a:rPr lang="en-US"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a:t>
                      </a:r>
                      <a:r>
                        <a:rPr lang="zh-TW"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以上。</a:t>
                      </a:r>
                    </a:p>
                    <a:p>
                      <a:r>
                        <a:rPr lang="en-US"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2</a:t>
                      </a:r>
                      <a:r>
                        <a:rPr lang="zh-TW"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該課程開課人數達</a:t>
                      </a:r>
                      <a:r>
                        <a:rPr lang="en-US"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1000</a:t>
                      </a:r>
                      <a:r>
                        <a:rPr lang="zh-TW"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人以上，並完成課程教學且完課人數要達</a:t>
                      </a:r>
                      <a:r>
                        <a:rPr lang="en-US"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 120</a:t>
                      </a:r>
                      <a:r>
                        <a:rPr lang="zh-TW"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人以上</a:t>
                      </a:r>
                      <a:r>
                        <a:rPr lang="en-US"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a:t>
                      </a:r>
                      <a:r>
                        <a:rPr lang="zh-TW"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至少</a:t>
                      </a:r>
                      <a:r>
                        <a:rPr lang="en-US"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60</a:t>
                      </a:r>
                      <a:r>
                        <a:rPr lang="zh-TW"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人為校外人士</a:t>
                      </a:r>
                      <a:r>
                        <a:rPr lang="en-US"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a:t>
                      </a:r>
                      <a:r>
                        <a:rPr lang="zh-TW"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a:t>
                      </a:r>
                    </a:p>
                    <a:p>
                      <a:r>
                        <a:rPr lang="en-US"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3.</a:t>
                      </a:r>
                      <a:r>
                        <a:rPr lang="zh-TW"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該課程須於學期結束後提出</a:t>
                      </a:r>
                      <a:r>
                        <a:rPr lang="en-US"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MOOCs</a:t>
                      </a:r>
                      <a:r>
                        <a:rPr lang="zh-TW"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教學平台課後教學意見表且教學滿意度達到</a:t>
                      </a:r>
                      <a:r>
                        <a:rPr lang="en-US"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 4.0</a:t>
                      </a:r>
                      <a:r>
                        <a:rPr lang="zh-TW" altLang="zh-TW" sz="1800" b="0" u="none" kern="1200" dirty="0" smtClean="0">
                          <a:solidFill>
                            <a:schemeClr val="tx1"/>
                          </a:solidFill>
                          <a:effectLst/>
                          <a:latin typeface="標楷體" panose="03000509000000000000" pitchFamily="65" charset="-120"/>
                          <a:ea typeface="標楷體" panose="03000509000000000000" pitchFamily="65" charset="-120"/>
                          <a:cs typeface="+mn-cs"/>
                        </a:rPr>
                        <a:t>以上</a:t>
                      </a:r>
                      <a:r>
                        <a:rPr lang="zh-TW" altLang="zh-TW" sz="1800" b="1" u="none" kern="1200" dirty="0" smtClean="0">
                          <a:solidFill>
                            <a:schemeClr val="tx1"/>
                          </a:solidFill>
                          <a:effectLst/>
                          <a:latin typeface="標楷體" panose="03000509000000000000" pitchFamily="65" charset="-120"/>
                          <a:ea typeface="標楷體" panose="03000509000000000000" pitchFamily="65" charset="-120"/>
                          <a:cs typeface="+mn-cs"/>
                        </a:rPr>
                        <a:t>。</a:t>
                      </a:r>
                    </a:p>
                  </a:txBody>
                  <a:tcPr/>
                </a:tc>
                <a:extLst>
                  <a:ext uri="{0D108BD9-81ED-4DB2-BD59-A6C34878D82A}">
                    <a16:rowId xmlns:a16="http://schemas.microsoft.com/office/drawing/2014/main" val="3968966978"/>
                  </a:ext>
                </a:extLst>
              </a:tr>
              <a:tr h="969366">
                <a:tc>
                  <a:txBody>
                    <a:bodyPr/>
                    <a:lstStyle/>
                    <a:p>
                      <a:r>
                        <a:rPr lang="zh-TW" altLang="en-US" sz="1800" u="none" kern="1200" dirty="0" smtClean="0">
                          <a:solidFill>
                            <a:schemeClr val="dk1"/>
                          </a:solidFill>
                          <a:effectLst/>
                          <a:latin typeface="標楷體" panose="03000509000000000000" pitchFamily="65" charset="-120"/>
                          <a:ea typeface="標楷體" panose="03000509000000000000" pitchFamily="65" charset="-120"/>
                          <a:cs typeface="+mn-cs"/>
                        </a:rPr>
                        <a:t>二、</a:t>
                      </a:r>
                      <a:r>
                        <a:rPr lang="zh-HK" altLang="zh-TW" sz="1800" u="none" kern="1200" dirty="0" smtClean="0">
                          <a:solidFill>
                            <a:schemeClr val="dk1"/>
                          </a:solidFill>
                          <a:effectLst/>
                          <a:latin typeface="標楷體" panose="03000509000000000000" pitchFamily="65" charset="-120"/>
                          <a:ea typeface="標楷體" panose="03000509000000000000" pitchFamily="65" charset="-120"/>
                          <a:cs typeface="+mn-cs"/>
                        </a:rPr>
                        <a:t>現任職級</a:t>
                      </a:r>
                      <a:r>
                        <a:rPr lang="zh-TW" altLang="zh-TW" sz="1800" u="none" kern="1200" dirty="0" smtClean="0">
                          <a:solidFill>
                            <a:schemeClr val="dk1"/>
                          </a:solidFill>
                          <a:effectLst/>
                          <a:latin typeface="標楷體" panose="03000509000000000000" pitchFamily="65" charset="-120"/>
                          <a:ea typeface="標楷體" panose="03000509000000000000" pitchFamily="65" charset="-120"/>
                          <a:cs typeface="+mn-cs"/>
                        </a:rPr>
                        <a:t>教學意見調查近六學期</a:t>
                      </a:r>
                      <a:r>
                        <a:rPr lang="en-US" altLang="zh-TW" sz="1800" u="none" kern="1200" dirty="0" smtClean="0">
                          <a:solidFill>
                            <a:schemeClr val="dk1"/>
                          </a:solidFill>
                          <a:effectLst/>
                          <a:latin typeface="標楷體" panose="03000509000000000000" pitchFamily="65" charset="-120"/>
                          <a:ea typeface="標楷體" panose="03000509000000000000" pitchFamily="65" charset="-120"/>
                          <a:cs typeface="+mn-cs"/>
                        </a:rPr>
                        <a:t>(</a:t>
                      </a:r>
                      <a:r>
                        <a:rPr lang="zh-TW" altLang="zh-TW" sz="1800" u="none" kern="1200" dirty="0" smtClean="0">
                          <a:solidFill>
                            <a:schemeClr val="dk1"/>
                          </a:solidFill>
                          <a:effectLst/>
                          <a:latin typeface="標楷體" panose="03000509000000000000" pitchFamily="65" charset="-120"/>
                          <a:ea typeface="標楷體" panose="03000509000000000000" pitchFamily="65" charset="-120"/>
                          <a:cs typeface="+mn-cs"/>
                        </a:rPr>
                        <a:t>或職級未滿三年者， 以前五學期計</a:t>
                      </a:r>
                      <a:r>
                        <a:rPr lang="en-US" altLang="zh-TW" sz="1800" u="none" kern="1200" dirty="0" smtClean="0">
                          <a:solidFill>
                            <a:schemeClr val="dk1"/>
                          </a:solidFill>
                          <a:effectLst/>
                          <a:latin typeface="標楷體" panose="03000509000000000000" pitchFamily="65" charset="-120"/>
                          <a:ea typeface="標楷體" panose="03000509000000000000" pitchFamily="65" charset="-120"/>
                          <a:cs typeface="+mn-cs"/>
                        </a:rPr>
                        <a:t>)</a:t>
                      </a:r>
                      <a:r>
                        <a:rPr lang="zh-TW" altLang="zh-TW" sz="1800" u="none" kern="1200" dirty="0" smtClean="0">
                          <a:solidFill>
                            <a:schemeClr val="dk1"/>
                          </a:solidFill>
                          <a:effectLst/>
                          <a:latin typeface="標楷體" panose="03000509000000000000" pitchFamily="65" charset="-120"/>
                          <a:ea typeface="標楷體" panose="03000509000000000000" pitchFamily="65" charset="-120"/>
                          <a:cs typeface="+mn-cs"/>
                        </a:rPr>
                        <a:t>內教學意見調查</a:t>
                      </a:r>
                      <a:r>
                        <a:rPr lang="zh-HK" altLang="zh-TW" sz="1800" u="none" kern="1200" dirty="0" smtClean="0">
                          <a:solidFill>
                            <a:schemeClr val="dk1"/>
                          </a:solidFill>
                          <a:effectLst/>
                          <a:latin typeface="標楷體" panose="03000509000000000000" pitchFamily="65" charset="-120"/>
                          <a:ea typeface="標楷體" panose="03000509000000000000" pitchFamily="65" charset="-120"/>
                          <a:cs typeface="+mn-cs"/>
                        </a:rPr>
                        <a:t>總</a:t>
                      </a:r>
                      <a:r>
                        <a:rPr lang="zh-TW" altLang="zh-TW" sz="1800" u="none" kern="1200" dirty="0" smtClean="0">
                          <a:solidFill>
                            <a:schemeClr val="dk1"/>
                          </a:solidFill>
                          <a:effectLst/>
                          <a:latin typeface="標楷體" panose="03000509000000000000" pitchFamily="65" charset="-120"/>
                          <a:ea typeface="標楷體" panose="03000509000000000000" pitchFamily="65" charset="-120"/>
                          <a:cs typeface="+mn-cs"/>
                        </a:rPr>
                        <a:t>平均分數高於全院近六學期</a:t>
                      </a:r>
                      <a:r>
                        <a:rPr lang="en-US" altLang="zh-TW" sz="1800" u="none" kern="1200" dirty="0" smtClean="0">
                          <a:solidFill>
                            <a:schemeClr val="dk1"/>
                          </a:solidFill>
                          <a:effectLst/>
                          <a:latin typeface="標楷體" panose="03000509000000000000" pitchFamily="65" charset="-120"/>
                          <a:ea typeface="標楷體" panose="03000509000000000000" pitchFamily="65" charset="-120"/>
                          <a:cs typeface="+mn-cs"/>
                        </a:rPr>
                        <a:t>(</a:t>
                      </a:r>
                      <a:r>
                        <a:rPr lang="zh-TW" altLang="zh-TW" sz="1800" u="none" kern="1200" dirty="0" smtClean="0">
                          <a:solidFill>
                            <a:schemeClr val="dk1"/>
                          </a:solidFill>
                          <a:effectLst/>
                          <a:latin typeface="標楷體" panose="03000509000000000000" pitchFamily="65" charset="-120"/>
                          <a:ea typeface="標楷體" panose="03000509000000000000" pitchFamily="65" charset="-120"/>
                          <a:cs typeface="+mn-cs"/>
                        </a:rPr>
                        <a:t>或職級未滿三年者，以前五學期計</a:t>
                      </a:r>
                      <a:r>
                        <a:rPr lang="en-US" altLang="zh-TW" sz="1800" u="none" kern="1200" dirty="0" smtClean="0">
                          <a:solidFill>
                            <a:schemeClr val="dk1"/>
                          </a:solidFill>
                          <a:effectLst/>
                          <a:latin typeface="標楷體" panose="03000509000000000000" pitchFamily="65" charset="-120"/>
                          <a:ea typeface="標楷體" panose="03000509000000000000" pitchFamily="65" charset="-120"/>
                          <a:cs typeface="+mn-cs"/>
                        </a:rPr>
                        <a:t>)</a:t>
                      </a:r>
                      <a:r>
                        <a:rPr lang="zh-HK" altLang="zh-TW" sz="1800" u="none" kern="1200" dirty="0" smtClean="0">
                          <a:solidFill>
                            <a:schemeClr val="dk1"/>
                          </a:solidFill>
                          <a:effectLst/>
                          <a:latin typeface="標楷體" panose="03000509000000000000" pitchFamily="65" charset="-120"/>
                          <a:ea typeface="標楷體" panose="03000509000000000000" pitchFamily="65" charset="-120"/>
                          <a:cs typeface="+mn-cs"/>
                        </a:rPr>
                        <a:t>總</a:t>
                      </a:r>
                      <a:r>
                        <a:rPr lang="zh-TW" altLang="zh-TW" sz="1800" u="none" kern="1200" dirty="0" smtClean="0">
                          <a:solidFill>
                            <a:schemeClr val="dk1"/>
                          </a:solidFill>
                          <a:effectLst/>
                          <a:latin typeface="標楷體" panose="03000509000000000000" pitchFamily="65" charset="-120"/>
                          <a:ea typeface="標楷體" panose="03000509000000000000" pitchFamily="65" charset="-120"/>
                          <a:cs typeface="+mn-cs"/>
                        </a:rPr>
                        <a:t>平均數。</a:t>
                      </a:r>
                      <a:endParaRPr lang="zh-TW" altLang="en-US" u="none" dirty="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2412969958"/>
                  </a:ext>
                </a:extLst>
              </a:tr>
            </a:tbl>
          </a:graphicData>
        </a:graphic>
      </p:graphicFrame>
      <p:sp>
        <p:nvSpPr>
          <p:cNvPr id="6" name="標題 2">
            <a:extLst>
              <a:ext uri="{FF2B5EF4-FFF2-40B4-BE49-F238E27FC236}">
                <a16:creationId xmlns:a16="http://schemas.microsoft.com/office/drawing/2014/main" id="{C2BBADD2-2BDC-4F05-B6D8-90FD7ABC8AB4}"/>
              </a:ext>
            </a:extLst>
          </p:cNvPr>
          <p:cNvSpPr txBox="1">
            <a:spLocks/>
          </p:cNvSpPr>
          <p:nvPr/>
        </p:nvSpPr>
        <p:spPr>
          <a:xfrm>
            <a:off x="345790" y="279071"/>
            <a:ext cx="3637735" cy="849086"/>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scene3d>
            <a:camera prst="orthographicFront"/>
            <a:lightRig rig="soft" dir="t"/>
          </a:scene3d>
          <a:sp3d>
            <a:bevelT/>
          </a:sp3d>
        </p:spPr>
        <p:style>
          <a:lnRef idx="2">
            <a:schemeClr val="accent1"/>
          </a:lnRef>
          <a:fillRef idx="1">
            <a:schemeClr val="lt1"/>
          </a:fillRef>
          <a:effectRef idx="0">
            <a:schemeClr val="accent1"/>
          </a:effectRef>
          <a:fontRef idx="minor">
            <a:schemeClr val="dk1"/>
          </a:fontRef>
        </p:style>
        <p:txBody>
          <a:bodyPr anchor="ctr">
            <a:normAutofit/>
            <a:sp3d prstMaterial="softEdge">
              <a:bevelT w="25400" h="25400"/>
            </a:sp3d>
          </a:bodyPr>
          <a:lstStyle/>
          <a:p>
            <a:pPr defTabSz="914400" eaLnBrk="1" fontAlgn="auto" hangingPunct="1">
              <a:spcAft>
                <a:spcPts val="0"/>
              </a:spcAft>
              <a:defRPr/>
            </a:pPr>
            <a:r>
              <a:rPr kumimoji="0" lang="en-US" altLang="zh-TW" sz="3200" b="1" dirty="0" smtClean="0">
                <a:solidFill>
                  <a:schemeClr val="tx2"/>
                </a:solidFill>
                <a:effectLst>
                  <a:outerShdw blurRad="31750" dist="25400" dir="5400000" algn="tl" rotWithShape="0">
                    <a:srgbClr val="000000">
                      <a:alpha val="25000"/>
                    </a:srgbClr>
                  </a:outerShdw>
                </a:effectLst>
                <a:latin typeface="+mj-lt"/>
                <a:ea typeface="+mj-ea"/>
                <a:cs typeface="+mj-cs"/>
              </a:rPr>
              <a:t>1-6.</a:t>
            </a:r>
            <a:r>
              <a:rPr kumimoji="0" lang="zh-TW" altLang="en-US" sz="3200" b="1" dirty="0" smtClean="0">
                <a:solidFill>
                  <a:schemeClr val="tx2"/>
                </a:solidFill>
                <a:effectLst>
                  <a:outerShdw blurRad="31750" dist="25400" dir="5400000" algn="tl" rotWithShape="0">
                    <a:srgbClr val="000000">
                      <a:alpha val="25000"/>
                    </a:srgbClr>
                  </a:outerShdw>
                </a:effectLst>
                <a:latin typeface="+mj-lt"/>
                <a:ea typeface="+mj-ea"/>
                <a:cs typeface="+mj-cs"/>
              </a:rPr>
              <a:t>強化多元升等</a:t>
            </a:r>
            <a:endParaRPr kumimoji="0" lang="zh-TW" altLang="en-US" sz="3200" b="1" dirty="0">
              <a:solidFill>
                <a:schemeClr val="tx2"/>
              </a:solidFill>
              <a:effectLst>
                <a:outerShdw blurRad="31750" dist="25400" dir="5400000" algn="tl" rotWithShape="0">
                  <a:srgbClr val="000000">
                    <a:alpha val="25000"/>
                  </a:srgbClr>
                </a:outerShdw>
              </a:effectLst>
              <a:latin typeface="+mj-lt"/>
              <a:ea typeface="+mj-ea"/>
              <a:cs typeface="+mj-cs"/>
            </a:endParaRPr>
          </a:p>
        </p:txBody>
      </p:sp>
    </p:spTree>
    <p:extLst>
      <p:ext uri="{BB962C8B-B14F-4D97-AF65-F5344CB8AC3E}">
        <p14:creationId xmlns:p14="http://schemas.microsoft.com/office/powerpoint/2010/main" val="14246375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defTabSz="4572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buClrTx/>
              <a:buSzTx/>
              <a:buFontTx/>
              <a:buNone/>
            </a:pPr>
            <a:fld id="{CD02075C-EC23-49B1-ABF9-55A669CCEF5E}" type="slidenum">
              <a:rPr lang="zh-TW" altLang="en-US" sz="1000" smtClean="0"/>
              <a:pPr>
                <a:spcBef>
                  <a:spcPct val="0"/>
                </a:spcBef>
                <a:buClrTx/>
                <a:buSzTx/>
                <a:buFontTx/>
                <a:buNone/>
              </a:pPr>
              <a:t>9</a:t>
            </a:fld>
            <a:endParaRPr lang="zh-TW" altLang="en-US" sz="1000" smtClean="0"/>
          </a:p>
        </p:txBody>
      </p:sp>
      <p:sp>
        <p:nvSpPr>
          <p:cNvPr id="5" name="標題 2">
            <a:extLst>
              <a:ext uri="{FF2B5EF4-FFF2-40B4-BE49-F238E27FC236}">
                <a16:creationId xmlns:a16="http://schemas.microsoft.com/office/drawing/2014/main" id="{C2BBADD2-2BDC-4F05-B6D8-90FD7ABC8AB4}"/>
              </a:ext>
            </a:extLst>
          </p:cNvPr>
          <p:cNvSpPr txBox="1">
            <a:spLocks/>
          </p:cNvSpPr>
          <p:nvPr/>
        </p:nvSpPr>
        <p:spPr>
          <a:xfrm>
            <a:off x="371192" y="316871"/>
            <a:ext cx="3395050" cy="811286"/>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scene3d>
            <a:camera prst="orthographicFront"/>
            <a:lightRig rig="soft" dir="t"/>
          </a:scene3d>
          <a:sp3d>
            <a:bevelT/>
          </a:sp3d>
        </p:spPr>
        <p:style>
          <a:lnRef idx="2">
            <a:schemeClr val="accent1"/>
          </a:lnRef>
          <a:fillRef idx="1">
            <a:schemeClr val="lt1"/>
          </a:fillRef>
          <a:effectRef idx="0">
            <a:schemeClr val="accent1"/>
          </a:effectRef>
          <a:fontRef idx="minor">
            <a:schemeClr val="dk1"/>
          </a:fontRef>
        </p:style>
        <p:txBody>
          <a:bodyPr anchor="ctr">
            <a:normAutofit fontScale="92500"/>
            <a:sp3d prstMaterial="softEdge">
              <a:bevelT w="25400" h="25400"/>
            </a:sp3d>
          </a:bodyPr>
          <a:lstStyle/>
          <a:p>
            <a:pPr defTabSz="914400" eaLnBrk="1" fontAlgn="auto" hangingPunct="1">
              <a:spcAft>
                <a:spcPts val="0"/>
              </a:spcAft>
              <a:defRPr/>
            </a:pPr>
            <a:r>
              <a:rPr kumimoji="0" lang="en-US" altLang="zh-TW" sz="3200" b="1" dirty="0" smtClean="0">
                <a:solidFill>
                  <a:schemeClr val="tx2"/>
                </a:solidFill>
                <a:effectLst>
                  <a:outerShdw blurRad="31750" dist="25400" dir="5400000" algn="tl" rotWithShape="0">
                    <a:srgbClr val="000000">
                      <a:alpha val="25000"/>
                    </a:srgbClr>
                  </a:outerShdw>
                </a:effectLst>
                <a:latin typeface="+mj-lt"/>
                <a:ea typeface="+mj-ea"/>
                <a:cs typeface="+mj-cs"/>
              </a:rPr>
              <a:t>2-1.</a:t>
            </a:r>
            <a:r>
              <a:rPr kumimoji="0" lang="zh-TW" altLang="en-US" sz="3200" b="1" dirty="0">
                <a:solidFill>
                  <a:schemeClr val="tx2"/>
                </a:solidFill>
                <a:effectLst>
                  <a:outerShdw blurRad="31750" dist="25400" dir="5400000" algn="tl" rotWithShape="0">
                    <a:srgbClr val="000000">
                      <a:alpha val="25000"/>
                    </a:srgbClr>
                  </a:outerShdw>
                </a:effectLst>
                <a:latin typeface="+mj-lt"/>
                <a:ea typeface="+mj-ea"/>
                <a:cs typeface="+mj-cs"/>
              </a:rPr>
              <a:t>提升教師權益</a:t>
            </a:r>
          </a:p>
        </p:txBody>
      </p:sp>
      <p:sp>
        <p:nvSpPr>
          <p:cNvPr id="14" name="圓角矩形 13">
            <a:extLst>
              <a:ext uri="{FF2B5EF4-FFF2-40B4-BE49-F238E27FC236}">
                <a16:creationId xmlns:a16="http://schemas.microsoft.com/office/drawing/2014/main" id="{F08840BD-A22E-48C1-BF14-EA1560DBAEB3}"/>
              </a:ext>
            </a:extLst>
          </p:cNvPr>
          <p:cNvSpPr/>
          <p:nvPr/>
        </p:nvSpPr>
        <p:spPr>
          <a:xfrm>
            <a:off x="5848350" y="1281113"/>
            <a:ext cx="5564188" cy="1597889"/>
          </a:xfrm>
          <a:prstGeom prst="roundRect">
            <a:avLst/>
          </a:prstGeom>
          <a:solidFill>
            <a:schemeClr val="bg2">
              <a:lumMod val="90000"/>
            </a:schemeClr>
          </a:solidFill>
        </p:spPr>
        <p:style>
          <a:lnRef idx="2">
            <a:schemeClr val="accent3"/>
          </a:lnRef>
          <a:fillRef idx="1">
            <a:schemeClr val="lt1"/>
          </a:fillRef>
          <a:effectRef idx="0">
            <a:schemeClr val="accent3"/>
          </a:effectRef>
          <a:fontRef idx="minor">
            <a:schemeClr val="dk1"/>
          </a:fontRef>
        </p:style>
        <p:txBody>
          <a:bodyPr anchor="ctr"/>
          <a:lstStyle/>
          <a:p>
            <a:pPr marL="285750" indent="-285750" eaLnBrk="1" fontAlgn="auto" hangingPunct="1">
              <a:spcBef>
                <a:spcPts val="0"/>
              </a:spcBef>
              <a:spcAft>
                <a:spcPts val="0"/>
              </a:spcAft>
              <a:buFont typeface="Arial" panose="020B0604020202020204" pitchFamily="34" charset="0"/>
              <a:buChar char="•"/>
              <a:defRPr/>
            </a:pPr>
            <a:r>
              <a:rPr kumimoji="0" lang="zh-TW" altLang="en-US" sz="2800" b="1" dirty="0" smtClean="0">
                <a:solidFill>
                  <a:srgbClr val="0070C0"/>
                </a:solidFill>
              </a:rPr>
              <a:t>自升等之學期開始年月起計</a:t>
            </a:r>
            <a:endParaRPr kumimoji="0" lang="en-US" altLang="zh-TW" sz="2800" b="1" dirty="0">
              <a:solidFill>
                <a:schemeClr val="tx1"/>
              </a:solidFill>
            </a:endParaRPr>
          </a:p>
        </p:txBody>
      </p:sp>
      <p:sp>
        <p:nvSpPr>
          <p:cNvPr id="15" name="圓角矩形 14">
            <a:extLst>
              <a:ext uri="{FF2B5EF4-FFF2-40B4-BE49-F238E27FC236}">
                <a16:creationId xmlns:a16="http://schemas.microsoft.com/office/drawing/2014/main" id="{01D03B97-E728-41B4-97B0-FB765EDBFA92}"/>
              </a:ext>
            </a:extLst>
          </p:cNvPr>
          <p:cNvSpPr/>
          <p:nvPr/>
        </p:nvSpPr>
        <p:spPr>
          <a:xfrm>
            <a:off x="4122051" y="1408544"/>
            <a:ext cx="1463675" cy="1343025"/>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eaLnBrk="1" fontAlgn="auto" hangingPunct="1">
              <a:spcBef>
                <a:spcPts val="0"/>
              </a:spcBef>
              <a:spcAft>
                <a:spcPts val="0"/>
              </a:spcAft>
              <a:defRPr/>
            </a:pPr>
            <a:r>
              <a:rPr kumimoji="0" lang="zh-TW" altLang="en-US" sz="3200" dirty="0">
                <a:solidFill>
                  <a:srgbClr val="FF0000"/>
                </a:solidFill>
              </a:rPr>
              <a:t>年資起計</a:t>
            </a:r>
          </a:p>
        </p:txBody>
      </p:sp>
      <p:sp>
        <p:nvSpPr>
          <p:cNvPr id="16" name="圓角矩形 15">
            <a:extLst>
              <a:ext uri="{FF2B5EF4-FFF2-40B4-BE49-F238E27FC236}">
                <a16:creationId xmlns:a16="http://schemas.microsoft.com/office/drawing/2014/main" id="{7367B63F-A399-4C4B-8EFA-4EC1062D2BBF}"/>
              </a:ext>
            </a:extLst>
          </p:cNvPr>
          <p:cNvSpPr/>
          <p:nvPr/>
        </p:nvSpPr>
        <p:spPr>
          <a:xfrm>
            <a:off x="4122051" y="3688314"/>
            <a:ext cx="7290487" cy="2121791"/>
          </a:xfrm>
          <a:prstGeom prst="roundRect">
            <a:avLst/>
          </a:prstGeom>
          <a:solidFill>
            <a:schemeClr val="accent6">
              <a:lumMod val="40000"/>
              <a:lumOff val="60000"/>
            </a:schemeClr>
          </a:solidFill>
        </p:spPr>
        <p:style>
          <a:lnRef idx="2">
            <a:schemeClr val="accent1"/>
          </a:lnRef>
          <a:fillRef idx="1">
            <a:schemeClr val="lt1"/>
          </a:fillRef>
          <a:effectRef idx="0">
            <a:schemeClr val="accent1"/>
          </a:effectRef>
          <a:fontRef idx="minor">
            <a:schemeClr val="dk1"/>
          </a:fontRef>
        </p:style>
        <p:txBody>
          <a:bodyPr anchor="ctr"/>
          <a:lstStyle/>
          <a:p>
            <a:pPr eaLnBrk="1" fontAlgn="auto" hangingPunct="1">
              <a:spcBef>
                <a:spcPts val="0"/>
              </a:spcBef>
              <a:spcAft>
                <a:spcPts val="0"/>
              </a:spcAft>
              <a:defRPr/>
            </a:pPr>
            <a:r>
              <a:rPr kumimoji="0" lang="zh-TW" altLang="en-US" sz="2800" b="1" dirty="0" smtClean="0">
                <a:solidFill>
                  <a:schemeClr val="accent5">
                    <a:lumMod val="75000"/>
                  </a:schemeClr>
                </a:solidFill>
              </a:rPr>
              <a:t>*</a:t>
            </a:r>
            <a:r>
              <a:rPr kumimoji="0" lang="zh-TW" altLang="en-US" sz="2800" b="1" dirty="0">
                <a:solidFill>
                  <a:schemeClr val="accent5">
                    <a:lumMod val="75000"/>
                  </a:schemeClr>
                </a:solidFill>
              </a:rPr>
              <a:t>升等</a:t>
            </a:r>
            <a:r>
              <a:rPr kumimoji="0" lang="zh-TW" altLang="en-US" sz="2800" b="1" dirty="0" smtClean="0">
                <a:solidFill>
                  <a:schemeClr val="accent5">
                    <a:lumMod val="75000"/>
                  </a:schemeClr>
                </a:solidFill>
              </a:rPr>
              <a:t>案件</a:t>
            </a:r>
            <a:r>
              <a:rPr kumimoji="0" lang="en-US" altLang="zh-TW" sz="2800" b="1" dirty="0" smtClean="0">
                <a:solidFill>
                  <a:schemeClr val="accent5">
                    <a:lumMod val="75000"/>
                  </a:schemeClr>
                </a:solidFill>
              </a:rPr>
              <a:t>:</a:t>
            </a:r>
            <a:r>
              <a:rPr kumimoji="0" lang="zh-TW" altLang="en-US" sz="2800" b="1" dirty="0" smtClean="0">
                <a:solidFill>
                  <a:schemeClr val="accent5">
                    <a:lumMod val="75000"/>
                  </a:schemeClr>
                </a:solidFill>
              </a:rPr>
              <a:t>學校</a:t>
            </a:r>
            <a:r>
              <a:rPr kumimoji="0" lang="zh-TW" altLang="en-US" sz="2800" b="1" dirty="0">
                <a:solidFill>
                  <a:schemeClr val="accent5">
                    <a:lumMod val="75000"/>
                  </a:schemeClr>
                </a:solidFill>
              </a:rPr>
              <a:t>應</a:t>
            </a:r>
            <a:r>
              <a:rPr kumimoji="0" lang="zh-TW" altLang="en-US" sz="2800" b="1" dirty="0">
                <a:solidFill>
                  <a:srgbClr val="FF0000"/>
                </a:solidFill>
              </a:rPr>
              <a:t>自學期開始後 </a:t>
            </a:r>
            <a:r>
              <a:rPr kumimoji="0" lang="en-US" altLang="zh-TW" sz="2800" b="1" dirty="0">
                <a:solidFill>
                  <a:srgbClr val="FF0000"/>
                </a:solidFill>
              </a:rPr>
              <a:t>3 </a:t>
            </a:r>
            <a:r>
              <a:rPr kumimoji="0" lang="zh-TW" altLang="en-US" sz="2800" b="1" dirty="0">
                <a:solidFill>
                  <a:srgbClr val="FF0000"/>
                </a:solidFill>
              </a:rPr>
              <a:t>個月</a:t>
            </a:r>
            <a:r>
              <a:rPr kumimoji="0" lang="zh-TW" altLang="en-US" sz="2800" b="1" dirty="0" smtClean="0">
                <a:solidFill>
                  <a:srgbClr val="FF0000"/>
                </a:solidFill>
              </a:rPr>
              <a:t>內      </a:t>
            </a:r>
            <a:r>
              <a:rPr kumimoji="0" lang="zh-TW" altLang="en-US" sz="2800" b="1" dirty="0" smtClean="0">
                <a:solidFill>
                  <a:schemeClr val="accent5">
                    <a:lumMod val="75000"/>
                  </a:schemeClr>
                </a:solidFill>
              </a:rPr>
              <a:t>報教育部</a:t>
            </a:r>
            <a:r>
              <a:rPr kumimoji="0" lang="zh-TW" altLang="en-US" sz="2800" b="1" dirty="0">
                <a:solidFill>
                  <a:schemeClr val="accent5">
                    <a:lumMod val="75000"/>
                  </a:schemeClr>
                </a:solidFill>
              </a:rPr>
              <a:t>。</a:t>
            </a:r>
          </a:p>
        </p:txBody>
      </p:sp>
      <p:sp>
        <p:nvSpPr>
          <p:cNvPr id="18" name="向右箭號 17">
            <a:extLst>
              <a:ext uri="{FF2B5EF4-FFF2-40B4-BE49-F238E27FC236}">
                <a16:creationId xmlns:a16="http://schemas.microsoft.com/office/drawing/2014/main" id="{5608FBE4-1408-40EB-B54E-9B5AC5724349}"/>
              </a:ext>
            </a:extLst>
          </p:cNvPr>
          <p:cNvSpPr/>
          <p:nvPr/>
        </p:nvSpPr>
        <p:spPr>
          <a:xfrm>
            <a:off x="793450" y="2684333"/>
            <a:ext cx="2895600" cy="2225418"/>
          </a:xfrm>
          <a:prstGeom prst="rightArrow">
            <a:avLst/>
          </a:prstGeom>
          <a:solidFill>
            <a:schemeClr val="accent2">
              <a:lumMod val="40000"/>
              <a:lumOff val="60000"/>
            </a:schemeClr>
          </a:solidFill>
        </p:spPr>
        <p:style>
          <a:lnRef idx="2">
            <a:schemeClr val="accent2"/>
          </a:lnRef>
          <a:fillRef idx="1">
            <a:schemeClr val="lt1"/>
          </a:fillRef>
          <a:effectRef idx="0">
            <a:schemeClr val="accent2"/>
          </a:effectRef>
          <a:fontRef idx="minor">
            <a:schemeClr val="dk1"/>
          </a:fontRef>
        </p:style>
        <p:txBody>
          <a:bodyPr anchor="ctr"/>
          <a:lstStyle/>
          <a:p>
            <a:pPr eaLnBrk="1" fontAlgn="auto" hangingPunct="1">
              <a:spcBef>
                <a:spcPts val="0"/>
              </a:spcBef>
              <a:spcAft>
                <a:spcPts val="0"/>
              </a:spcAft>
              <a:defRPr/>
            </a:pPr>
            <a:r>
              <a:rPr kumimoji="0" lang="zh-TW" altLang="en-US" sz="2800" dirty="0">
                <a:solidFill>
                  <a:schemeClr val="accent5">
                    <a:lumMod val="75000"/>
                  </a:schemeClr>
                </a:solidFill>
                <a:latin typeface="華康隸書體W7" panose="03000709000000000000" pitchFamily="65" charset="-120"/>
                <a:ea typeface="華康隸書體W7" panose="03000709000000000000" pitchFamily="65" charset="-120"/>
              </a:rPr>
              <a:t>保障教師年資</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多面向">
  <a:themeElements>
    <a:clrScheme name="宣紙">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多面向">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多面向">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2378</TotalTime>
  <Words>2615</Words>
  <Application>Microsoft Office PowerPoint</Application>
  <PresentationFormat>寬螢幕</PresentationFormat>
  <Paragraphs>192</Paragraphs>
  <Slides>25</Slides>
  <Notes>5</Notes>
  <HiddenSlides>1</HiddenSlides>
  <MMClips>0</MMClips>
  <ScaleCrop>false</ScaleCrop>
  <HeadingPairs>
    <vt:vector size="6" baseType="variant">
      <vt:variant>
        <vt:lpstr>使用字型</vt:lpstr>
      </vt:variant>
      <vt:variant>
        <vt:i4>13</vt:i4>
      </vt:variant>
      <vt:variant>
        <vt:lpstr>佈景主題</vt:lpstr>
      </vt:variant>
      <vt:variant>
        <vt:i4>1</vt:i4>
      </vt:variant>
      <vt:variant>
        <vt:lpstr>投影片標題</vt:lpstr>
      </vt:variant>
      <vt:variant>
        <vt:i4>25</vt:i4>
      </vt:variant>
    </vt:vector>
  </HeadingPairs>
  <TitlesOfParts>
    <vt:vector size="39" baseType="lpstr">
      <vt:lpstr>華康古印體</vt:lpstr>
      <vt:lpstr>華康隸書體W7</vt:lpstr>
      <vt:lpstr>微軟正黑體</vt:lpstr>
      <vt:lpstr>PMingLiU</vt:lpstr>
      <vt:lpstr>PMingLiU</vt:lpstr>
      <vt:lpstr>標楷體</vt:lpstr>
      <vt:lpstr>Arial</vt:lpstr>
      <vt:lpstr>Calibri</vt:lpstr>
      <vt:lpstr>Lucida Sans Unicode</vt:lpstr>
      <vt:lpstr>Times New Roman</vt:lpstr>
      <vt:lpstr>Trebuchet MS</vt:lpstr>
      <vt:lpstr>Wingdings</vt:lpstr>
      <vt:lpstr>Wingdings 3</vt:lpstr>
      <vt:lpstr>多面向</vt:lpstr>
      <vt:lpstr>國立嘉義大學 112學年度教師升等說明會 </vt:lpstr>
      <vt:lpstr>PowerPoint 簡報</vt:lpstr>
      <vt:lpstr>PowerPoint 簡報</vt:lpstr>
      <vt:lpstr>1-2強化多元升等</vt:lpstr>
      <vt:lpstr>PowerPoint 簡報</vt:lpstr>
      <vt:lpstr>教學實踐研究</vt:lpstr>
      <vt:lpstr>PowerPoint 簡報</vt:lpstr>
      <vt:lpstr>112學年度「刪除」之教學實踐研究基本門檻</vt:lpstr>
      <vt:lpstr>PowerPoint 簡報</vt:lpstr>
      <vt:lpstr>112學年度教師升等作業時程</vt:lpstr>
      <vt:lpstr>113學年度起教師升等作業時程</vt:lpstr>
      <vt:lpstr>升等評審項目及配分標準:</vt:lpstr>
      <vt:lpstr>A2非外審成績</vt:lpstr>
      <vt:lpstr>Aa表修正重點</vt:lpstr>
      <vt:lpstr>升等評審成績通過標準:</vt:lpstr>
      <vt:lpstr>PowerPoint 簡報</vt:lpstr>
      <vt:lpstr>Q：不低階高審原則之範圍</vt:lpstr>
      <vt:lpstr>PowerPoint 簡報</vt:lpstr>
      <vt:lpstr>外審審查人選任</vt:lpstr>
      <vt:lpstr>教育部所建置之專家學者資料庫</vt:lpstr>
      <vt:lpstr>PowerPoint 簡報</vt:lpstr>
      <vt:lpstr>PowerPoint 簡報</vt:lpstr>
      <vt:lpstr>PowerPoint 簡報</vt:lpstr>
      <vt:lpstr>舉例</vt:lpstr>
      <vt:lpstr>報告完畢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專科以上學校教師資格審定辦法說明會</dc:title>
  <dc:creator>陳佳妏</dc:creator>
  <cp:lastModifiedBy>USER</cp:lastModifiedBy>
  <cp:revision>334</cp:revision>
  <cp:lastPrinted>2023-04-14T02:10:44Z</cp:lastPrinted>
  <dcterms:created xsi:type="dcterms:W3CDTF">2022-08-15T03:48:45Z</dcterms:created>
  <dcterms:modified xsi:type="dcterms:W3CDTF">2023-04-14T02:11:45Z</dcterms:modified>
</cp:coreProperties>
</file>