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0" r:id="rId3"/>
    <p:sldId id="287" r:id="rId4"/>
    <p:sldId id="288" r:id="rId5"/>
    <p:sldId id="292" r:id="rId6"/>
    <p:sldId id="290" r:id="rId7"/>
    <p:sldId id="289" r:id="rId8"/>
    <p:sldId id="291" r:id="rId9"/>
    <p:sldId id="296" r:id="rId10"/>
    <p:sldId id="295" r:id="rId11"/>
    <p:sldId id="294" r:id="rId12"/>
    <p:sldId id="274" r:id="rId13"/>
    <p:sldId id="275" r:id="rId14"/>
    <p:sldId id="283" r:id="rId15"/>
    <p:sldId id="284" r:id="rId16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4A0"/>
    <a:srgbClr val="00CC00"/>
    <a:srgbClr val="3A6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00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8086-42CF-4B9E-AD1F-CC697EEB82B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11CA-ACC0-4DB4-BC6A-B111DFF28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98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C3A0-2501-43FB-A1AC-42913FE97B79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4336-3C39-4ADF-8E85-0B91AD07CA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4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4336-3C39-4ADF-8E85-0B91AD07CA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4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676400" y="2495008"/>
            <a:ext cx="7489902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 rot="21178449">
            <a:off x="3591959" y="2294286"/>
            <a:ext cx="5006897" cy="132556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1094580" y="1170530"/>
            <a:ext cx="10002837" cy="4795837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男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短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BEE46C-6B54-45D0-A639-D264AAB60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長髮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3"/>
          <p:cNvSpPr>
            <a:spLocks noGrp="1"/>
          </p:cNvSpPr>
          <p:nvPr>
            <p:ph sz="quarter" idx="11"/>
          </p:nvPr>
        </p:nvSpPr>
        <p:spPr>
          <a:xfrm>
            <a:off x="2017643" y="1170530"/>
            <a:ext cx="9203635" cy="479583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B08A8-0FC0-4779-A1AD-86FF6AC70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老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1871662" y="1037063"/>
            <a:ext cx="8086376" cy="50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2021A1-4DBE-4987-B065-BF0CD3C2E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869C2-B8F3-4D18-AC98-FFF33D6021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42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B598-8EEC-4E86-9F1E-E03DA099362C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948-DD96-4E0F-8E19-8DDDA44F3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0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gradation.aspx?site_content_sn=8734" TargetMode="External"/><Relationship Id="rId5" Type="http://schemas.openxmlformats.org/officeDocument/2006/relationships/image" Target="../media/image1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7" Type="http://schemas.openxmlformats.org/officeDocument/2006/relationships/hyperlink" Target="https://www.taiwanbus.tw/eBusPag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content.aspx?site_content_sn=8818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11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ncyuweb.ncyu.edu.tw/pldl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gif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us.cyhg.gov.tw/News_Content.aspx?n=E48559FB736F4FF6&amp;sms=6A15CF989DC4949A&amp;s=0D2AE892404CA98B" TargetMode="External"/><Relationship Id="rId5" Type="http://schemas.openxmlformats.org/officeDocument/2006/relationships/hyperlink" Target="https://traffic.chiayi.gov.tw/cp.aspx?n=4138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url.cc/rR5k2b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reurl.cc/W1GzQ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hier.ncyu.edu.tw:88/" TargetMode="External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10.svg"/><Relationship Id="rId10" Type="http://schemas.openxmlformats.org/officeDocument/2006/relationships/image" Target="../media/image13.gif"/><Relationship Id="rId9" Type="http://schemas.openxmlformats.org/officeDocument/2006/relationships/hyperlink" Target="https://traffic.chiayi.gov.tw/cp.aspx?n=41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gif"/><Relationship Id="rId5" Type="http://schemas.openxmlformats.org/officeDocument/2006/relationships/image" Target="../media/image1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hyperlink" Target="https://www.ncyu.edu.tw/fooda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hyperlink" Target="https://ncyu.edu.tw/ctmc/" TargetMode="External"/><Relationship Id="rId5" Type="http://schemas.openxmlformats.org/officeDocument/2006/relationships/image" Target="NULL"/><Relationship Id="rId10" Type="http://schemas.openxmlformats.org/officeDocument/2006/relationships/hyperlink" Target="https://ncyuweb.ncyu.edu.tw/cartulary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yu.edu.tw/ms1300/" TargetMode="External"/><Relationship Id="rId5" Type="http://schemas.openxmlformats.org/officeDocument/2006/relationships/image" Target="../media/image1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F99FD-1953-41E8-A4E2-96E7530455FD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/>
          </a:p>
        </p:txBody>
      </p:sp>
      <p:pic>
        <p:nvPicPr>
          <p:cNvPr id="410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24000" y="1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24000" y="1735138"/>
            <a:ext cx="8853488" cy="6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國立嘉義大學</a:t>
            </a:r>
          </a:p>
        </p:txBody>
      </p:sp>
      <p:sp>
        <p:nvSpPr>
          <p:cNvPr id="4102" name="矩形 3"/>
          <p:cNvSpPr>
            <a:spLocks noChangeArrowheads="1"/>
          </p:cNvSpPr>
          <p:nvPr/>
        </p:nvSpPr>
        <p:spPr bwMode="auto">
          <a:xfrm>
            <a:off x="2080086" y="2708610"/>
            <a:ext cx="7913228" cy="1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總務處業務簡報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698763" y="4065588"/>
            <a:ext cx="6442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 金 龍 組長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05-2263411#1320</a:t>
            </a:r>
          </a:p>
        </p:txBody>
      </p:sp>
    </p:spTree>
    <p:extLst>
      <p:ext uri="{BB962C8B-B14F-4D97-AF65-F5344CB8AC3E}">
        <p14:creationId xmlns:p14="http://schemas.microsoft.com/office/powerpoint/2010/main" val="1432279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71" y="1002980"/>
            <a:ext cx="2114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451871" y="1373863"/>
            <a:ext cx="10093301" cy="4833059"/>
            <a:chOff x="1451872" y="1459588"/>
            <a:chExt cx="9815896" cy="4833059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451872" y="1459588"/>
              <a:ext cx="9815896" cy="483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有關民雄校區掛號信件、包裹及注意事項可至民雄總務組網頁信件專區查詢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學校首頁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→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總務處→民雄總務組→信件專區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6"/>
                </a:rPr>
                <a:t>https://www.ncyu.edu.tw/ms1300/gradation.aspx?site_content_sn=8734</a:t>
              </a: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領取時請務必攜帶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證明收件人身分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之有相片證件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3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★所有郵件及貨運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包裹，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請務必註明</a:t>
              </a:r>
              <a:r>
                <a:rPr lang="zh-TW" altLang="en-US" sz="22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收件人之宿舍、房號或所屬系所單位</a:t>
              </a:r>
              <a:r>
                <a:rPr lang="zh-TW" altLang="en-US" sz="22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</a:t>
              </a: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ts val="6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範例：</a:t>
              </a: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綠園一舍○○○寢室○床○○○同學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r>
                <a:rPr lang="zh-TW" altLang="en-US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■</a:t>
              </a:r>
              <a:r>
                <a:rPr lang="en-US" altLang="zh-TW" sz="22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621302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嘉義縣民雄鄉文隆村</a:t>
              </a:r>
              <a:r>
                <a:rPr lang="en-US" altLang="zh-TW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</a:t>
              </a:r>
              <a:r>
                <a:rPr lang="zh-TW" altLang="en-US" sz="22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○○系○○○同學 收</a:t>
              </a:r>
              <a:endParaRPr lang="en-US" altLang="zh-TW" sz="2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 fontAlgn="base">
                <a:spcBef>
                  <a:spcPct val="40000"/>
                </a:spcBef>
                <a:spcAft>
                  <a:spcPct val="0"/>
                </a:spcAft>
                <a:buClr>
                  <a:srgbClr val="99CC00"/>
                </a:buClr>
                <a:buSzPct val="90000"/>
                <a:buNone/>
              </a:pPr>
              <a:endParaRPr lang="en-US" altLang="zh-TW" sz="22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9767395" y="3287823"/>
              <a:ext cx="13845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/>
                <a:t>◄</a:t>
              </a:r>
              <a:r>
                <a:rPr lang="zh-TW" altLang="en-US" dirty="0" smtClean="0"/>
                <a:t>信件專區  </a:t>
              </a:r>
              <a:endParaRPr lang="en-US" altLang="zh-TW" dirty="0" smtClean="0"/>
            </a:p>
            <a:p>
              <a:r>
                <a:rPr lang="zh-TW" altLang="en-US" dirty="0"/>
                <a:t> </a:t>
              </a:r>
              <a:r>
                <a:rPr lang="zh-TW" altLang="en-US" dirty="0" smtClean="0"/>
                <a:t>  網頁</a:t>
              </a:r>
              <a:endParaRPr lang="zh-TW" altLang="en-US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7" name="群組 16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8" y="3098207"/>
            <a:ext cx="1008000" cy="1008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5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589" y="948073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05058" y="1168205"/>
            <a:ext cx="10538370" cy="48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口斜坡下方馬路旁設有公車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站牌、馬路對面設有公車亭，站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名為「嘉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民雄校區」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於民雄總務組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網頁查閱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學校首頁→總務處→民雄總務組→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區平面圖及交通資訊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民雄校區交通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https://www.ncyu.edu.tw/ms1300/content.aspx?site_content_sn=8818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最新資訊請以公路客運即時動態資訊網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https://www.taiwanbus.tw/eBusPage/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公告為準，可於該網頁輸入「嘉大民雄校區」搜尋停靠本站之公車路線、時刻表及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相關動態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fontAlgn="base">
              <a:spcBef>
                <a:spcPct val="40000"/>
              </a:spcBef>
              <a:spcAft>
                <a:spcPct val="0"/>
              </a:spcAft>
              <a:buClr>
                <a:srgbClr val="99CC00"/>
              </a:buClr>
              <a:buSzPct val="90000"/>
              <a:buNone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20" name="群組 1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3" name="橢圓 22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2759050" y="4275679"/>
            <a:ext cx="4189834" cy="1833041"/>
            <a:chOff x="2724150" y="3762132"/>
            <a:chExt cx="4189834" cy="1833041"/>
          </a:xfrm>
        </p:grpSpPr>
        <p:grpSp>
          <p:nvGrpSpPr>
            <p:cNvPr id="12" name="群組 11"/>
            <p:cNvGrpSpPr/>
            <p:nvPr/>
          </p:nvGrpSpPr>
          <p:grpSpPr>
            <a:xfrm>
              <a:off x="2724150" y="4978767"/>
              <a:ext cx="4189834" cy="616406"/>
              <a:chOff x="5181502" y="6255212"/>
              <a:chExt cx="4089847" cy="65861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7701655" y="6255212"/>
                <a:ext cx="1569694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▲公路客運即時動態資訊網</a:t>
                </a:r>
                <a:endParaRPr lang="zh-TW" altLang="en-US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181502" y="6267496"/>
                <a:ext cx="1677322" cy="646331"/>
              </a:xfrm>
              <a:prstGeom prst="rect">
                <a:avLst/>
              </a:prstGeom>
              <a:solidFill>
                <a:srgbClr val="F4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▲</a:t>
                </a:r>
                <a:r>
                  <a:rPr lang="zh-TW" altLang="en-US" dirty="0"/>
                  <a:t>民雄</a:t>
                </a:r>
                <a:r>
                  <a:rPr lang="zh-TW" altLang="en-US" dirty="0" smtClean="0"/>
                  <a:t>校區</a:t>
                </a:r>
                <a:endParaRPr lang="en-US" altLang="zh-TW" dirty="0" smtClean="0"/>
              </a:p>
              <a:p>
                <a:pPr algn="ctr"/>
                <a:r>
                  <a:rPr lang="zh-TW" altLang="en-US" dirty="0"/>
                  <a:t> </a:t>
                </a:r>
                <a:r>
                  <a:rPr lang="zh-TW" altLang="en-US" dirty="0" smtClean="0"/>
                  <a:t>   交通資訊</a:t>
                </a:r>
                <a:endParaRPr lang="zh-TW" altLang="en-US" dirty="0"/>
              </a:p>
            </p:txBody>
          </p:sp>
        </p:grp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500" y="3762132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625" y="3788736"/>
              <a:ext cx="1008000" cy="1008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pic>
        <p:nvPicPr>
          <p:cNvPr id="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2" y="1168205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4" y="14126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593945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含各校區警衛室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12" y="1084628"/>
            <a:ext cx="395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406" y="1636228"/>
            <a:ext cx="5099136" cy="27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對外服務及諮詢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汽、機車入校管制，來賓車輛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校園安全安寧之維護及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巡邏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處理各類緊急、突發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校園可疑人、事、物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各類野生動物之通報與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718" y="4314777"/>
            <a:ext cx="4560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05-2717151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895" y="1084627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駐衛警察隊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42" y="1584495"/>
            <a:ext cx="5041055" cy="46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深夜後欲離開系、館，若有任何安全上的疑慮，可電話聯絡警衛室協助，警衛人員將至現場陪同離開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各類緊急、突發、意外 事件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小時連絡電話 各校區校園內皆設有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緊急聯絡電話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潭警衛室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05-271-7155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05-226-9610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05-273-2964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05-273-2416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3" y="4214445"/>
            <a:ext cx="1004400" cy="10044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598208" y="5218845"/>
            <a:ext cx="488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https://ncyuweb.ncyu.edu.tw/pldll/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7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000"/>
            <a:ext cx="341272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566" y="1243991"/>
            <a:ext cx="1989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業務職掌：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309" y="5071967"/>
            <a:ext cx="591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新民聯合辦公室總務電話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:2731961-2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263566" y="1797378"/>
            <a:ext cx="3906522" cy="3974489"/>
            <a:chOff x="753267" y="1870305"/>
            <a:chExt cx="5541855" cy="4861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六邊形 14"/>
            <p:cNvSpPr/>
            <p:nvPr/>
          </p:nvSpPr>
          <p:spPr>
            <a:xfrm>
              <a:off x="753267" y="1913498"/>
              <a:ext cx="2073519" cy="1613650"/>
            </a:xfrm>
            <a:prstGeom prst="hexagon">
              <a:avLst/>
            </a:prstGeom>
            <a:solidFill>
              <a:srgbClr val="9FC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公文信件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收發管理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六邊形 15"/>
            <p:cNvSpPr/>
            <p:nvPr/>
          </p:nvSpPr>
          <p:spPr>
            <a:xfrm>
              <a:off x="753270" y="3699983"/>
              <a:ext cx="2073518" cy="1486582"/>
            </a:xfrm>
            <a:prstGeom prst="hexagon">
              <a:avLst/>
            </a:prstGeom>
            <a:solidFill>
              <a:srgbClr val="82D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出納款項代收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六邊形 16"/>
            <p:cNvSpPr/>
            <p:nvPr/>
          </p:nvSpPr>
          <p:spPr>
            <a:xfrm>
              <a:off x="2525651" y="4403136"/>
              <a:ext cx="2022325" cy="1541942"/>
            </a:xfrm>
            <a:prstGeom prst="hexagon">
              <a:avLst/>
            </a:prstGeom>
            <a:solidFill>
              <a:srgbClr val="749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區等場地借用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六邊形 17"/>
            <p:cNvSpPr/>
            <p:nvPr/>
          </p:nvSpPr>
          <p:spPr>
            <a:xfrm>
              <a:off x="4160660" y="3546095"/>
              <a:ext cx="1906656" cy="1442475"/>
            </a:xfrm>
            <a:prstGeom prst="hexagon">
              <a:avLst/>
            </a:prstGeom>
            <a:solidFill>
              <a:srgbClr val="D2B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學位服</a:t>
              </a:r>
              <a:endPara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管理借用</a:t>
              </a:r>
              <a:endPara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六邊形 18"/>
            <p:cNvSpPr/>
            <p:nvPr/>
          </p:nvSpPr>
          <p:spPr>
            <a:xfrm>
              <a:off x="2469912" y="2813618"/>
              <a:ext cx="1938596" cy="1507392"/>
            </a:xfrm>
            <a:prstGeom prst="hexagon">
              <a:avLst/>
            </a:prstGeom>
            <a:solidFill>
              <a:srgbClr val="57C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區環境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綠美化</a:t>
              </a:r>
              <a:endPara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六邊形 19"/>
            <p:cNvSpPr/>
            <p:nvPr/>
          </p:nvSpPr>
          <p:spPr>
            <a:xfrm>
              <a:off x="4104616" y="1870305"/>
              <a:ext cx="1962699" cy="1593662"/>
            </a:xfrm>
            <a:prstGeom prst="hexagon">
              <a:avLst/>
            </a:prstGeom>
            <a:solidFill>
              <a:srgbClr val="DBA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環保工作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垃圾清運、資源回收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4285184" y="5158513"/>
              <a:ext cx="2009938" cy="1573130"/>
            </a:xfrm>
            <a:prstGeom prst="hexagon">
              <a:avLst/>
            </a:prstGeom>
            <a:solidFill>
              <a:srgbClr val="539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新民校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區修繕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業務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1" y="1616302"/>
            <a:ext cx="5829300" cy="2157854"/>
          </a:xfrm>
          <a:prstGeom prst="rect">
            <a:avLst/>
          </a:prstGeom>
        </p:spPr>
      </p:pic>
      <p:sp>
        <p:nvSpPr>
          <p:cNvPr id="23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830" y="1102333"/>
            <a:ext cx="2876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20002" y="3410173"/>
            <a:ext cx="446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新民校</a:t>
            </a:r>
            <a:r>
              <a:rPr lang="zh-TW" altLang="en-US" sz="1400" b="1" dirty="0" smtClean="0">
                <a:latin typeface="+mn-ea"/>
              </a:rPr>
              <a:t>區地址：嘉義市</a:t>
            </a:r>
            <a:r>
              <a:rPr lang="zh-TW" altLang="en-US" sz="1400" b="1" dirty="0">
                <a:latin typeface="+mn-ea"/>
              </a:rPr>
              <a:t>新民路</a:t>
            </a:r>
            <a:r>
              <a:rPr lang="en-US" altLang="zh-TW" sz="1400" b="1" dirty="0">
                <a:latin typeface="+mn-ea"/>
              </a:rPr>
              <a:t>580</a:t>
            </a:r>
            <a:r>
              <a:rPr lang="zh-TW" altLang="en-US" sz="1400" b="1" dirty="0" smtClean="0">
                <a:latin typeface="+mn-ea"/>
              </a:rPr>
              <a:t>號。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04309" y="384746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+mn-ea"/>
              </a:rPr>
              <a:t>公車資訊</a:t>
            </a:r>
          </a:p>
          <a:p>
            <a:r>
              <a:rPr lang="zh-TW" altLang="zh-TW" sz="1600" b="1" dirty="0">
                <a:latin typeface="+mn-ea"/>
              </a:rPr>
              <a:t>嘉義市公車</a:t>
            </a:r>
            <a:r>
              <a:rPr lang="en-US" altLang="zh-TW" sz="1600" b="1" dirty="0">
                <a:latin typeface="+mn-ea"/>
              </a:rPr>
              <a:t>  </a:t>
            </a:r>
            <a:r>
              <a:rPr lang="en-US" altLang="zh-TW" sz="1600" b="1" u="sng" dirty="0" err="1">
                <a:latin typeface="+mn-ea"/>
                <a:hlinkClick r:id="rId5"/>
              </a:rPr>
              <a:t>嘉義市政府交通處-市區公車路線圖、即時動態及時刻表</a:t>
            </a:r>
            <a:r>
              <a:rPr lang="en-US" altLang="zh-TW" sz="1600" b="1" u="sng" dirty="0">
                <a:latin typeface="+mn-ea"/>
                <a:hlinkClick r:id="rId5"/>
              </a:rPr>
              <a:t> (chiayi.gov.tw)</a:t>
            </a:r>
            <a:endParaRPr lang="zh-TW" altLang="zh-TW" sz="1600" b="1" dirty="0">
              <a:latin typeface="+mn-ea"/>
            </a:endParaRPr>
          </a:p>
          <a:p>
            <a:r>
              <a:rPr lang="zh-TW" altLang="zh-TW" sz="1600" b="1" dirty="0">
                <a:latin typeface="+mn-ea"/>
              </a:rPr>
              <a:t>嘉義縣公車處</a:t>
            </a:r>
            <a:r>
              <a:rPr lang="en-US" altLang="zh-TW" sz="1600" b="1" dirty="0">
                <a:latin typeface="+mn-ea"/>
              </a:rPr>
              <a:t>   </a:t>
            </a:r>
            <a:r>
              <a:rPr lang="en-US" altLang="zh-TW" sz="1600" b="1" u="sng" dirty="0" smtClean="0">
                <a:latin typeface="+mn-ea"/>
                <a:hlinkClick r:id="rId6"/>
              </a:rPr>
              <a:t>●</a:t>
            </a:r>
            <a:r>
              <a:rPr lang="en-US" altLang="zh-TW" sz="1600" b="1" u="sng" dirty="0" err="1" smtClean="0">
                <a:latin typeface="+mn-ea"/>
                <a:hlinkClick r:id="rId6"/>
              </a:rPr>
              <a:t>各路線時刻表</a:t>
            </a:r>
            <a:r>
              <a:rPr lang="en-US" altLang="zh-TW" sz="1600" b="1" u="sng" dirty="0" smtClean="0">
                <a:latin typeface="+mn-ea"/>
                <a:hlinkClick r:id="rId6"/>
              </a:rPr>
              <a:t> </a:t>
            </a:r>
            <a:r>
              <a:rPr lang="en-US" altLang="zh-TW" sz="1600" b="1" u="sng" dirty="0">
                <a:latin typeface="+mn-ea"/>
                <a:hlinkClick r:id="rId6"/>
              </a:rPr>
              <a:t>(cyhg.gov.tw)</a:t>
            </a:r>
            <a:endParaRPr lang="zh-TW" altLang="zh-TW" sz="1600" b="1" dirty="0">
              <a:latin typeface="+mn-ea"/>
            </a:endParaRPr>
          </a:p>
          <a:p>
            <a:r>
              <a:rPr lang="en-US" altLang="zh-TW" b="1" dirty="0">
                <a:latin typeface="+mn-ea"/>
              </a:rPr>
              <a:t> </a:t>
            </a:r>
            <a:endParaRPr lang="zh-TW" altLang="zh-TW" b="1" dirty="0">
              <a:latin typeface="+mn-ea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8525169" y="328201"/>
            <a:ext cx="2825344" cy="626400"/>
            <a:chOff x="8522426" y="356170"/>
            <a:chExt cx="2825344" cy="626400"/>
          </a:xfrm>
        </p:grpSpPr>
        <p:grpSp>
          <p:nvGrpSpPr>
            <p:cNvPr id="25" name="群組 2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8" name="橢圓 2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5889"/>
            <a:ext cx="9144001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D6BEA-50C6-429E-A7D2-12AC9DAC6B38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3"/>
          <p:cNvSpPr>
            <a:spLocks noChangeArrowheads="1"/>
          </p:cNvSpPr>
          <p:nvPr/>
        </p:nvSpPr>
        <p:spPr bwMode="auto">
          <a:xfrm>
            <a:off x="3935413" y="3425826"/>
            <a:ext cx="4248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6000" b="1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8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9" name="矩形 2"/>
          <p:cNvSpPr>
            <a:spLocks noChangeArrowheads="1"/>
          </p:cNvSpPr>
          <p:nvPr/>
        </p:nvSpPr>
        <p:spPr bwMode="auto">
          <a:xfrm>
            <a:off x="2279651" y="1387476"/>
            <a:ext cx="7858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公共設施及安全反應事項請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general@mail.ncyu.edu.tw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560" name="Picture 12" descr="懿緯校園美景得獎作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367089"/>
            <a:ext cx="7188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310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8" b="2941"/>
          <a:stretch/>
        </p:blipFill>
        <p:spPr>
          <a:xfrm>
            <a:off x="0" y="2258291"/>
            <a:ext cx="12192000" cy="4599709"/>
          </a:xfrm>
          <a:prstGeom prst="rect">
            <a:avLst/>
          </a:prstGeom>
          <a:effectLst>
            <a:glow rad="12700">
              <a:schemeClr val="accent4">
                <a:lumMod val="20000"/>
                <a:lumOff val="80000"/>
                <a:alpha val="30000"/>
              </a:schemeClr>
            </a:glow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727848"/>
          </a:xfrm>
          <a:prstGeom prst="rect">
            <a:avLst/>
          </a:prstGeom>
          <a:gradFill flip="none" rotWithShape="1">
            <a:gsLst>
              <a:gs pos="61000">
                <a:srgbClr val="FFF2CC">
                  <a:alpha val="75000"/>
                  <a:lumMod val="90000"/>
                  <a:lumOff val="10000"/>
                </a:srgbClr>
              </a:gs>
              <a:gs pos="0">
                <a:schemeClr val="accent4">
                  <a:lumMod val="99000"/>
                  <a:lumOff val="1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31000"/>
                  <a:lumOff val="6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完 畢</a:t>
            </a:r>
            <a:endParaRPr lang="en-US" altLang="zh-TW" sz="6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正</a:t>
            </a:r>
            <a:endParaRPr lang="zh-TW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" y="204366"/>
            <a:ext cx="2451606" cy="47121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347201" y="275468"/>
            <a:ext cx="277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誠樸  力行  創新  服務</a:t>
            </a:r>
            <a:endParaRPr lang="en-US" altLang="zh-TW" sz="2000" dirty="0" smtClean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algn="just"/>
            <a:r>
              <a:rPr lang="en-US" altLang="zh-TW" sz="1200" dirty="0" smtClean="0">
                <a:latin typeface="華康細圓體(P)" panose="020F0300000000000000" pitchFamily="34" charset="-120"/>
                <a:ea typeface="華康細圓體(P)" panose="020F0300000000000000" pitchFamily="34" charset="-120"/>
              </a:rPr>
              <a:t>Sincerity     Action   Innovation  Service</a:t>
            </a:r>
            <a:endParaRPr lang="zh-TW" altLang="en-US" sz="12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18" name="流程圖: 程序 17"/>
          <p:cNvSpPr/>
          <p:nvPr/>
        </p:nvSpPr>
        <p:spPr>
          <a:xfrm>
            <a:off x="0" y="832826"/>
            <a:ext cx="12192000" cy="45719"/>
          </a:xfrm>
          <a:prstGeom prst="flowChart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0"/>
          <a:stretch/>
        </p:blipFill>
        <p:spPr>
          <a:xfrm>
            <a:off x="4983352" y="-66503"/>
            <a:ext cx="2340160" cy="8993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6" y="5396038"/>
            <a:ext cx="1885020" cy="13477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8" y="5396039"/>
            <a:ext cx="1775746" cy="1331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90" y="5396038"/>
            <a:ext cx="2002722" cy="13318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32" y="5405554"/>
            <a:ext cx="2007412" cy="13382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3" y="5405554"/>
            <a:ext cx="2007412" cy="13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12125" y="62896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90BEC-AC18-4427-9973-DAC466D1D262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37155"/>
          <a:stretch>
            <a:fillRect/>
          </a:stretch>
        </p:blipFill>
        <p:spPr bwMode="auto">
          <a:xfrm>
            <a:off x="1500188" y="-26988"/>
            <a:ext cx="9144001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279651" y="1266826"/>
            <a:ext cx="791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Rectangle 52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Rectangle 63"/>
          <p:cNvSpPr>
            <a:spLocks noChangeArrowheads="1"/>
          </p:cNvSpPr>
          <p:nvPr/>
        </p:nvSpPr>
        <p:spPr bwMode="auto">
          <a:xfrm>
            <a:off x="1524000" y="501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7" name="文字方塊 27"/>
          <p:cNvSpPr txBox="1">
            <a:spLocks noChangeArrowheads="1"/>
          </p:cNvSpPr>
          <p:nvPr/>
        </p:nvSpPr>
        <p:spPr bwMode="auto">
          <a:xfrm>
            <a:off x="2921001" y="217488"/>
            <a:ext cx="5724525" cy="646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嘉義大學總務處職掌與編制</a:t>
            </a:r>
          </a:p>
        </p:txBody>
      </p:sp>
      <p:grpSp>
        <p:nvGrpSpPr>
          <p:cNvPr id="5128" name="群組 30"/>
          <p:cNvGrpSpPr>
            <a:grpSpLocks/>
          </p:cNvGrpSpPr>
          <p:nvPr/>
        </p:nvGrpSpPr>
        <p:grpSpPr bwMode="auto">
          <a:xfrm>
            <a:off x="3435350" y="1314451"/>
            <a:ext cx="6985000" cy="4975225"/>
            <a:chOff x="1555399" y="1226921"/>
            <a:chExt cx="6983714" cy="4974860"/>
          </a:xfrm>
        </p:grpSpPr>
        <p:grpSp>
          <p:nvGrpSpPr>
            <p:cNvPr id="5130" name="群組 30"/>
            <p:cNvGrpSpPr>
              <a:grpSpLocks/>
            </p:cNvGrpSpPr>
            <p:nvPr/>
          </p:nvGrpSpPr>
          <p:grpSpPr bwMode="auto">
            <a:xfrm>
              <a:off x="1555399" y="1226921"/>
              <a:ext cx="6983714" cy="4974860"/>
              <a:chOff x="1933" y="2655"/>
              <a:chExt cx="10834" cy="6789"/>
            </a:xfrm>
          </p:grpSpPr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2908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出納組</a:t>
                </a:r>
              </a:p>
            </p:txBody>
          </p:sp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7451" y="6747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駐衛警察隊</a:t>
                </a:r>
              </a:p>
            </p:txBody>
          </p:sp>
          <p:sp>
            <p:nvSpPr>
              <p:cNvPr id="35" name="AutoShape 7" descr="文書組"/>
              <p:cNvSpPr>
                <a:spLocks noChangeArrowheads="1"/>
              </p:cNvSpPr>
              <p:nvPr/>
            </p:nvSpPr>
            <p:spPr bwMode="auto">
              <a:xfrm>
                <a:off x="1933" y="6745"/>
                <a:ext cx="719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書組</a:t>
                </a:r>
              </a:p>
            </p:txBody>
          </p:sp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3866" y="6747"/>
                <a:ext cx="721" cy="2439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事務組</a:t>
                </a:r>
              </a:p>
            </p:txBody>
          </p:sp>
          <p:sp>
            <p:nvSpPr>
              <p:cNvPr id="37" name="AutoShape 9"/>
              <p:cNvSpPr>
                <a:spLocks noChangeArrowheads="1"/>
              </p:cNvSpPr>
              <p:nvPr/>
            </p:nvSpPr>
            <p:spPr bwMode="auto">
              <a:xfrm>
                <a:off x="4752" y="6747"/>
                <a:ext cx="724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HK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資產經營管理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6545" y="6747"/>
                <a:ext cx="719" cy="2697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民雄校區總務組</a:t>
                </a:r>
              </a:p>
            </p:txBody>
          </p:sp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3969" y="2655"/>
                <a:ext cx="2157" cy="84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ctr">
                  <a:defRPr/>
                </a:pPr>
                <a:r>
                  <a:rPr lang="zh-TW" altLang="en-US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總務長</a:t>
                </a:r>
                <a:endPara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b="1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朱健松</a:t>
                </a:r>
                <a:endParaRPr lang="zh-TW" altLang="en-US" b="1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12"/>
              <p:cNvSpPr>
                <a:spLocks noChangeArrowheads="1"/>
              </p:cNvSpPr>
              <p:nvPr/>
            </p:nvSpPr>
            <p:spPr bwMode="auto">
              <a:xfrm>
                <a:off x="6574" y="3545"/>
                <a:ext cx="6193" cy="243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總務會議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檔案保存鑑定小組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膳食管理委員會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教職員宿舍管理委員會</a:t>
                </a:r>
              </a:p>
              <a:p>
                <a:pPr algn="just">
                  <a:defRPr/>
                </a:pPr>
                <a:r>
                  <a:rPr 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珍貴動產不動產評審委員會</a:t>
                </a:r>
              </a:p>
              <a:p>
                <a:pPr algn="just">
                  <a:defRPr/>
                </a:pPr>
                <a:r>
                  <a:rPr 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6.</a:t>
                </a:r>
                <a:r>
                  <a:rPr lang="zh-TW" altLang="en-US" b="1" kern="1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車輛管理委員會</a:t>
                </a:r>
              </a:p>
            </p:txBody>
          </p:sp>
          <p:cxnSp>
            <p:nvCxnSpPr>
              <p:cNvPr id="5141" name="Line 13"/>
              <p:cNvCxnSpPr>
                <a:cxnSpLocks noChangeShapeType="1"/>
              </p:cNvCxnSpPr>
              <p:nvPr/>
            </p:nvCxnSpPr>
            <p:spPr bwMode="auto">
              <a:xfrm>
                <a:off x="2340" y="6024"/>
                <a:ext cx="550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2" name="Line 14"/>
              <p:cNvCxnSpPr>
                <a:cxnSpLocks noChangeShapeType="1"/>
              </p:cNvCxnSpPr>
              <p:nvPr/>
            </p:nvCxnSpPr>
            <p:spPr bwMode="auto">
              <a:xfrm>
                <a:off x="2340" y="6026"/>
                <a:ext cx="4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3" name="Line 15"/>
              <p:cNvCxnSpPr>
                <a:cxnSpLocks noChangeShapeType="1"/>
              </p:cNvCxnSpPr>
              <p:nvPr/>
            </p:nvCxnSpPr>
            <p:spPr bwMode="auto">
              <a:xfrm>
                <a:off x="3312" y="6027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4" name="Line 16"/>
              <p:cNvCxnSpPr>
                <a:cxnSpLocks noChangeShapeType="1"/>
              </p:cNvCxnSpPr>
              <p:nvPr/>
            </p:nvCxnSpPr>
            <p:spPr bwMode="auto">
              <a:xfrm>
                <a:off x="4241" y="6026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5" name="Line 17"/>
              <p:cNvCxnSpPr>
                <a:cxnSpLocks noChangeShapeType="1"/>
              </p:cNvCxnSpPr>
              <p:nvPr/>
            </p:nvCxnSpPr>
            <p:spPr bwMode="auto">
              <a:xfrm>
                <a:off x="5136" y="6030"/>
                <a:ext cx="5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6" name="Line 18"/>
              <p:cNvCxnSpPr>
                <a:cxnSpLocks noChangeShapeType="1"/>
              </p:cNvCxnSpPr>
              <p:nvPr/>
            </p:nvCxnSpPr>
            <p:spPr bwMode="auto">
              <a:xfrm>
                <a:off x="6940" y="6030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7" name="Line 19"/>
              <p:cNvCxnSpPr>
                <a:cxnSpLocks noChangeShapeType="1"/>
              </p:cNvCxnSpPr>
              <p:nvPr/>
            </p:nvCxnSpPr>
            <p:spPr bwMode="auto">
              <a:xfrm>
                <a:off x="7840" y="6030"/>
                <a:ext cx="1" cy="7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8" name="Line 20"/>
              <p:cNvCxnSpPr>
                <a:cxnSpLocks noChangeShapeType="1"/>
              </p:cNvCxnSpPr>
              <p:nvPr/>
            </p:nvCxnSpPr>
            <p:spPr bwMode="auto">
              <a:xfrm flipH="1">
                <a:off x="5107" y="3498"/>
                <a:ext cx="9" cy="25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9" name="Line 21"/>
              <p:cNvCxnSpPr>
                <a:cxnSpLocks noChangeShapeType="1"/>
              </p:cNvCxnSpPr>
              <p:nvPr/>
            </p:nvCxnSpPr>
            <p:spPr bwMode="auto">
              <a:xfrm>
                <a:off x="5107" y="5145"/>
                <a:ext cx="144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50" name="Line 22"/>
              <p:cNvCxnSpPr>
                <a:cxnSpLocks noChangeShapeType="1"/>
              </p:cNvCxnSpPr>
              <p:nvPr/>
            </p:nvCxnSpPr>
            <p:spPr bwMode="auto">
              <a:xfrm>
                <a:off x="6041" y="6030"/>
                <a:ext cx="3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AutoShape 23"/>
              <p:cNvSpPr>
                <a:spLocks noChangeArrowheads="1"/>
              </p:cNvSpPr>
              <p:nvPr/>
            </p:nvSpPr>
            <p:spPr bwMode="auto">
              <a:xfrm>
                <a:off x="5649" y="6747"/>
                <a:ext cx="719" cy="2493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>
                  <a:defRPr/>
                </a:pP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營繕組</a:t>
                </a:r>
              </a:p>
            </p:txBody>
          </p:sp>
        </p:grpSp>
        <p:sp>
          <p:nvSpPr>
            <p:cNvPr id="5131" name="圓角矩形 21"/>
            <p:cNvSpPr>
              <a:spLocks noChangeArrowheads="1"/>
            </p:cNvSpPr>
            <p:nvPr/>
          </p:nvSpPr>
          <p:spPr bwMode="auto">
            <a:xfrm>
              <a:off x="2886391" y="2217328"/>
              <a:ext cx="1492405" cy="6686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副總務長</a:t>
              </a:r>
              <a:r>
                <a:rPr lang="en-US" altLang="zh-TW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&amp;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簡任秘書</a:t>
              </a:r>
              <a:endPara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132" name="文字方塊 28"/>
            <p:cNvSpPr txBox="1">
              <a:spLocks noChangeArrowheads="1"/>
            </p:cNvSpPr>
            <p:nvPr/>
          </p:nvSpPr>
          <p:spPr bwMode="auto">
            <a:xfrm>
              <a:off x="5799732" y="4810196"/>
              <a:ext cx="1787099" cy="120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新民校區聯辦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另派駐有職員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1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技工同仁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助各項總務事務</a:t>
              </a:r>
            </a:p>
          </p:txBody>
        </p:sp>
      </p:grpSp>
      <p:sp>
        <p:nvSpPr>
          <p:cNvPr id="5129" name="矩形 29"/>
          <p:cNvSpPr>
            <a:spLocks noChangeArrowheads="1"/>
          </p:cNvSpPr>
          <p:nvPr/>
        </p:nvSpPr>
        <p:spPr bwMode="auto">
          <a:xfrm>
            <a:off x="1668463" y="1419225"/>
            <a:ext cx="2286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總務處掌理全校文書、出納、事務、資產、營繕、駐衛警及其他總務事項。</a:t>
            </a:r>
          </a:p>
        </p:txBody>
      </p:sp>
    </p:spTree>
    <p:extLst>
      <p:ext uri="{BB962C8B-B14F-4D97-AF65-F5344CB8AC3E}">
        <p14:creationId xmlns:p14="http://schemas.microsoft.com/office/powerpoint/2010/main" val="320550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總務處</a:t>
              </a:r>
            </a:p>
          </p:txBody>
        </p:sp>
      </p:grpSp>
      <p:sp>
        <p:nvSpPr>
          <p:cNvPr id="6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26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文書</a:t>
            </a:r>
            <a:r>
              <a:rPr lang="zh-TW" altLang="en-US" sz="3600" dirty="0">
                <a:solidFill>
                  <a:schemeClr val="bg1"/>
                </a:solidFill>
                <a:latin typeface="+mn-ea"/>
                <a:ea typeface="+mn-ea"/>
              </a:rPr>
              <a:t>組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45" y="1130230"/>
            <a:ext cx="2008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職掌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1652184"/>
            <a:ext cx="4224151" cy="341632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400"/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印信典守及使用。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公文處理及用印。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檔案保管等事項。 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校區區間傳遞公文及信件轉分事項。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蘭潭校區信件點收、登錄分發處理。信件查詢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ttps</a:t>
            </a:r>
            <a:r>
              <a:rPr lang="en-US" altLang="zh-TW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://reurl.cc/W1GzQO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60D3FC0-11CB-6777-A3C5-FCC99FA5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0821"/>
            <a:ext cx="4247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+mn-ea"/>
                <a:ea typeface="+mn-ea"/>
              </a:rPr>
              <a:t>文書組聯絡電話</a:t>
            </a:r>
            <a:r>
              <a:rPr lang="en-US" altLang="zh-TW" sz="2800" b="1" dirty="0">
                <a:solidFill>
                  <a:srgbClr val="002060"/>
                </a:solidFill>
                <a:latin typeface="+mn-ea"/>
                <a:ea typeface="+mn-ea"/>
              </a:rPr>
              <a:t>2717090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6421"/>
            <a:ext cx="1931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  <a:ea typeface="+mn-ea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+mn-ea"/>
                <a:ea typeface="+mn-ea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+mn-ea"/>
                <a:ea typeface="+mn-ea"/>
              </a:rPr>
              <a:t>!!!</a:t>
            </a:r>
            <a:endParaRPr lang="zh-TW" altLang="en-US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481" y="1528328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掛號信件以電子郵件及網路公告等通知，請同學親自攜帶證件領取信件。</a:t>
            </a:r>
            <a:endParaRPr lang="en-US" altLang="zh-TW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latin typeface="+mn-ea"/>
                <a:ea typeface="+mn-ea"/>
              </a:rPr>
              <a:t>請一律書明系所別、年級，以利平信信件轉送作業。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大型包裹如棉被、電腦、腳踏車等， 可逕寄宿舍</a:t>
            </a:r>
            <a:r>
              <a:rPr lang="zh-TW" altLang="en-US" sz="2400" b="1" dirty="0">
                <a:latin typeface="+mn-ea"/>
                <a:ea typeface="+mn-ea"/>
              </a:rPr>
              <a:t>，並書明宿舍名稱、房號及聯絡電話，由宿舍管理人員代收及轉發。蘭潭校區地址</a:t>
            </a:r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400" b="1" dirty="0">
                <a:latin typeface="+mn-ea"/>
                <a:ea typeface="+mn-ea"/>
              </a:rPr>
              <a:t>嘉義市學府路</a:t>
            </a:r>
            <a:r>
              <a:rPr lang="en-US" altLang="zh-TW" sz="2400" b="1" dirty="0">
                <a:latin typeface="+mn-ea"/>
                <a:ea typeface="+mn-ea"/>
              </a:rPr>
              <a:t>300</a:t>
            </a:r>
            <a:r>
              <a:rPr lang="zh-TW" altLang="en-US" sz="2400" b="1" dirty="0">
                <a:latin typeface="+mn-ea"/>
                <a:ea typeface="+mn-ea"/>
              </a:rPr>
              <a:t>號。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B20BA2-845A-37EF-2663-8D85924F3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4141923"/>
            <a:ext cx="770875" cy="7361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3011C4B-E595-115A-0931-7284ACDEF7D2}"/>
              </a:ext>
            </a:extLst>
          </p:cNvPr>
          <p:cNvSpPr txBox="1"/>
          <p:nvPr/>
        </p:nvSpPr>
        <p:spPr>
          <a:xfrm>
            <a:off x="1560839" y="4962241"/>
            <a:ext cx="301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6"/>
              </a:rPr>
              <a:t>https://reurl.cc/rR5k2b</a:t>
            </a:r>
            <a:endParaRPr lang="zh-TW" altLang="en-US" sz="2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19A4CAD-7659-E037-20E1-4E38D6026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9" y="5068504"/>
            <a:ext cx="818741" cy="745458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8716403" y="421019"/>
            <a:ext cx="2631367" cy="4736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112</a:t>
            </a:r>
            <a:r>
              <a:rPr lang="zh-TW" altLang="en-US" dirty="0" smtClean="0"/>
              <a:t>新生始業輔導</a:t>
            </a:r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8522426" y="34669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0" name="橢圓 19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8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  <a:latin typeface="微軟正黑體" pitchFamily="34" charset="-120"/>
                  <a:ea typeface="微軟正黑體" pitchFamily="34" charset="-120"/>
                </a:rPr>
                <a:t>務處</a:t>
              </a:r>
              <a:endParaRPr lang="zh-TW" altLang="en-US" b="1" dirty="0">
                <a:solidFill>
                  <a:srgbClr val="3A686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71674" y="5137400"/>
            <a:ext cx="9242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出  納  組  聯  絡  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2717120~7122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新民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區出納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聯絡電話 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2732962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網頁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http://www.ncyu.edu.tw/pay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出納組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4874AA2F-35A0-E3B7-C693-A4267A38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0" y="1173860"/>
            <a:ext cx="19783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職掌</a:t>
            </a:r>
            <a:endParaRPr lang="zh-TW" altLang="en-US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46810890-BEDA-7FAB-FBED-DAFB3C2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118" y="1130351"/>
            <a:ext cx="1949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叮嚀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BEA1B6-2CF4-E50B-9661-1AF35FD0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151" y="1577656"/>
            <a:ext cx="5487960" cy="3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繳納學雜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費，請於繳費期間持繳費單至郵局、便利超商（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7-11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、全家、萊爾富、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OK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、美廉社）或以信用卡、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ATM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轉帳繳費。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各項匯款明細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通知及網路查詢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「學校首頁」→「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化校園」→「出納組付款查詢系統」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6"/>
              </a:rPr>
              <a:t>https://cashier.ncyu.edu.tw:88/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請尚未提供</a:t>
            </a:r>
            <a:r>
              <a:rPr lang="en-US" altLang="zh-TW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同學將資料送至總務處出納組建檔，以利即時撥款通知。</a:t>
            </a: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F4E083-1087-62A5-4675-A0DE8AD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15126"/>
            <a:ext cx="4400550" cy="26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學雜費製單、收繳。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教職員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工薪資、鐘點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費發放。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現金、票據之收繳、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開   立收據。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所得稅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彙整扣繳及二代健保補充保費收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扣繳。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各類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款項匯付等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業務。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1" name="橢圓 2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612" y="5226796"/>
            <a:ext cx="764798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131348" y="1358326"/>
            <a:ext cx="1878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業務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職掌</a:t>
            </a:r>
            <a:endParaRPr kumimoji="1" lang="zh-TW" alt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823008" y="1933177"/>
            <a:ext cx="401204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統籌各項採購業務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校園環境綠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美化工作。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技工及工友人事管理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buNone/>
              <a:defRPr/>
            </a:pPr>
            <a:r>
              <a:rPr lang="en-US" altLang="zh-TW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公務車輛管理及調派</a:t>
            </a:r>
            <a:r>
              <a:rPr lang="zh-TW" altLang="en-US" sz="28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1887210" y="5453790"/>
            <a:ext cx="1816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2717110-7112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4982867" y="1003873"/>
            <a:ext cx="186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小叮嚀</a:t>
            </a:r>
            <a:r>
              <a:rPr kumimoji="1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!!!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156966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事務組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6"/>
          <p:cNvSpPr txBox="1">
            <a:spLocks/>
          </p:cNvSpPr>
          <p:nvPr/>
        </p:nvSpPr>
        <p:spPr>
          <a:xfrm>
            <a:off x="4982867" y="2057658"/>
            <a:ext cx="6338969" cy="376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本校校門口、校園內及宿舍區各設有一公車停靠站。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7" name="圖片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60" y="3699481"/>
            <a:ext cx="1692669" cy="158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647" y="4387199"/>
            <a:ext cx="1820118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29" y="3699481"/>
            <a:ext cx="1714714" cy="1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標題 6"/>
          <p:cNvSpPr txBox="1">
            <a:spLocks/>
          </p:cNvSpPr>
          <p:nvPr/>
        </p:nvSpPr>
        <p:spPr>
          <a:xfrm>
            <a:off x="4982867" y="2346074"/>
            <a:ext cx="5848634" cy="1172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00" b="1" dirty="0" smtClean="0"/>
              <a:t>嘉義市市區公車行經本校蘭潭校區內為中山幹線，發車時間相關資訊可至</a:t>
            </a:r>
            <a:r>
              <a:rPr lang="zh-TW" altLang="zh-TW" sz="2000" b="1" dirty="0" smtClean="0"/>
              <a:t>本校</a:t>
            </a:r>
            <a:r>
              <a:rPr lang="zh-TW" altLang="zh-TW" sz="2000" b="1" dirty="0"/>
              <a:t>網站首頁→關於嘉大→校園生活→往本校市內</a:t>
            </a:r>
            <a:r>
              <a:rPr lang="zh-TW" altLang="zh-TW" sz="2000" b="1" dirty="0" smtClean="0"/>
              <a:t>公車</a:t>
            </a:r>
            <a:r>
              <a:rPr lang="zh-TW" altLang="en-US" sz="2000" b="1" dirty="0" smtClean="0"/>
              <a:t>→</a:t>
            </a:r>
            <a:r>
              <a:rPr lang="zh-TW" altLang="en-US" sz="2000" b="1" dirty="0" smtClean="0">
                <a:hlinkClick r:id="rId9"/>
              </a:rPr>
              <a:t>蘭潭校區公車路線圖及站序表</a:t>
            </a:r>
            <a:r>
              <a:rPr lang="en-US" altLang="zh-TW" sz="2000" b="1" dirty="0" smtClean="0"/>
              <a:t> </a:t>
            </a:r>
            <a:r>
              <a:rPr lang="zh-TW" altLang="zh-TW" sz="2000" b="1" dirty="0" smtClean="0"/>
              <a:t>查詢。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  <p:sp>
        <p:nvSpPr>
          <p:cNvPr id="32" name="標題 6"/>
          <p:cNvSpPr txBox="1">
            <a:spLocks/>
          </p:cNvSpPr>
          <p:nvPr/>
        </p:nvSpPr>
        <p:spPr>
          <a:xfrm>
            <a:off x="4917103" y="4387199"/>
            <a:ext cx="3754662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21" name="標題 6"/>
          <p:cNvSpPr txBox="1">
            <a:spLocks/>
          </p:cNvSpPr>
          <p:nvPr/>
        </p:nvSpPr>
        <p:spPr>
          <a:xfrm>
            <a:off x="4982867" y="1657743"/>
            <a:ext cx="2844603" cy="674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嘉義市公車</a:t>
            </a:r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30" name="群組 29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34" name="圓角矩形 33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>
                    <a:latin typeface="+mn-ea"/>
                  </a:rPr>
                  <a:t>112</a:t>
                </a:r>
                <a:r>
                  <a:rPr lang="zh-TW" altLang="en-US" dirty="0">
                    <a:latin typeface="+mn-ea"/>
                  </a:rPr>
                  <a:t>新生始業輔導</a:t>
                </a:r>
              </a:p>
            </p:txBody>
          </p:sp>
          <p:sp>
            <p:nvSpPr>
              <p:cNvPr id="35" name="橢圓 34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1" y="4222922"/>
            <a:ext cx="1218669" cy="121866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21" y="3254423"/>
            <a:ext cx="890116" cy="890116"/>
          </a:xfrm>
          <a:prstGeom prst="rect">
            <a:avLst/>
          </a:prstGeom>
        </p:spPr>
      </p:pic>
      <p:pic>
        <p:nvPicPr>
          <p:cNvPr id="1026" name="Picture 2" descr="https://tse1.mm.bing.net/th?id=OIP.PDGXDNs7TJYE0cRy5URTIQHaE5&amp;pid=Api&amp;P=0&amp;h=180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07" y="1622633"/>
            <a:ext cx="596074" cy="3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2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45603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89196" y="955095"/>
            <a:ext cx="9071467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業務</a:t>
            </a:r>
            <a:r>
              <a:rPr lang="zh-TW" altLang="zh-TW" sz="3200" b="1" dirty="0" smtClean="0">
                <a:solidFill>
                  <a:srgbClr val="7030A0"/>
                </a:solidFill>
                <a:latin typeface="+mj-ea"/>
                <a:ea typeface="+mj-ea"/>
              </a:rPr>
              <a:t>職掌</a:t>
            </a:r>
            <a:endParaRPr lang="en-US" altLang="zh-TW" sz="3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動產及不動產財產管理業務。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學校首長、職務及眷屬宿舍管理業務。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消耗物品領用管理。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學位服借用及管理。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5.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辦理各場館及場地長期租用及短期借用服務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含招待所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6.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  <a:ea typeface="+mj-ea"/>
              </a:rPr>
              <a:t>車輛管理委員會業務。 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zh-TW" sz="3200" b="1" dirty="0">
                <a:solidFill>
                  <a:srgbClr val="7030A0"/>
                </a:solidFill>
                <a:latin typeface="+mj-ea"/>
                <a:ea typeface="+mj-ea"/>
              </a:rPr>
              <a:t>小叮嚀</a:t>
            </a:r>
            <a:r>
              <a:rPr lang="en-US" altLang="zh-TW" sz="3200" b="1" dirty="0">
                <a:solidFill>
                  <a:srgbClr val="7030A0"/>
                </a:solidFill>
                <a:latin typeface="+mj-ea"/>
                <a:ea typeface="+mj-ea"/>
              </a:rPr>
              <a:t> !!!</a:t>
            </a:r>
            <a:endParaRPr lang="zh-TW" altLang="zh-TW" sz="3200" dirty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本校教職員工生使用教室及研究室時以不過夜為原則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否則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應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依規定申請。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zh-TW" sz="2000" b="1" dirty="0">
                <a:solidFill>
                  <a:srgbClr val="7030A0"/>
                </a:solidFill>
                <a:latin typeface="+mj-ea"/>
                <a:ea typeface="+mj-ea"/>
              </a:rPr>
              <a:t>汽機車停車證辦理請洽車輛管理委員會</a:t>
            </a:r>
            <a:r>
              <a:rPr lang="en-US" altLang="zh-TW" sz="2000" b="1" dirty="0">
                <a:solidFill>
                  <a:srgbClr val="7030A0"/>
                </a:solidFill>
                <a:latin typeface="+mj-ea"/>
                <a:ea typeface="+mj-ea"/>
              </a:rPr>
              <a:t>2717148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zh-TW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蘭潭招待所</a:t>
            </a:r>
            <a:r>
              <a:rPr lang="en-US" altLang="zh-TW" sz="2000" b="1" dirty="0">
                <a:solidFill>
                  <a:srgbClr val="0070C0"/>
                </a:solidFill>
                <a:latin typeface="+mj-ea"/>
                <a:ea typeface="+mj-ea"/>
              </a:rPr>
              <a:t>--</a:t>
            </a:r>
            <a:r>
              <a:rPr lang="zh-TW" altLang="zh-TW" sz="2000" b="1" dirty="0">
                <a:solidFill>
                  <a:srgbClr val="0070C0"/>
                </a:solidFill>
                <a:latin typeface="+mj-ea"/>
                <a:ea typeface="+mj-ea"/>
              </a:rPr>
              <a:t>服務本校教職員工生及其眷屬、訪客與來校洽公之貴賓或</a:t>
            </a:r>
            <a:r>
              <a:rPr lang="zh-TW" altLang="zh-TW" sz="2000" b="1" dirty="0" smtClean="0">
                <a:solidFill>
                  <a:srgbClr val="0070C0"/>
                </a:solidFill>
                <a:latin typeface="+mj-ea"/>
                <a:ea typeface="+mj-ea"/>
              </a:rPr>
              <a:t>校友。</a:t>
            </a:r>
            <a:endParaRPr lang="en-US" altLang="zh-TW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資產經營管理組連絡電話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2717141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8" name="群組 7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1" name="橢圓 10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5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5765" y="17289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126594" y="1207057"/>
            <a:ext cx="9293087" cy="611555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資產經營管理組與學生相關業務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3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53848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資產經營管理組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58001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車輛管理委員會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362154" y="580368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膳食</a:t>
            </a:r>
            <a:r>
              <a:rPr lang="zh-TW" altLang="en-US" dirty="0" smtClean="0"/>
              <a:t>管理委員會</a:t>
            </a:r>
            <a:endParaRPr lang="zh-TW" altLang="en-US" dirty="0"/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1440000" y="288000"/>
            <a:ext cx="3386235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資產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經營管理</a:t>
            </a: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6" name="群組 15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9" name="橢圓 18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61" y="4221984"/>
            <a:ext cx="1405644" cy="140564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83" y="4221984"/>
            <a:ext cx="1463051" cy="146305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3" y="4249653"/>
            <a:ext cx="1423014" cy="142301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1534774" y="1700194"/>
            <a:ext cx="9815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j-ea"/>
                <a:ea typeface="+mj-ea"/>
              </a:rPr>
              <a:t>一、</a:t>
            </a:r>
            <a:r>
              <a:rPr lang="zh-TW" altLang="en-US" sz="2400" b="1" dirty="0" smtClean="0">
                <a:latin typeface="+mj-ea"/>
                <a:ea typeface="+mj-ea"/>
              </a:rPr>
              <a:t>辦理場地使用管理 </a:t>
            </a:r>
            <a:r>
              <a:rPr lang="en-US" altLang="zh-TW" sz="2400" dirty="0">
                <a:latin typeface="+mj-ea"/>
                <a:ea typeface="+mj-ea"/>
                <a:hlinkClick r:id="rId10"/>
              </a:rPr>
              <a:t>https://ncyuweb.ncyu.edu.tw/cartulary</a:t>
            </a:r>
            <a:r>
              <a:rPr lang="en-US" altLang="zh-TW" sz="2400" dirty="0" smtClean="0">
                <a:latin typeface="+mj-ea"/>
                <a:ea typeface="+mj-ea"/>
                <a:hlinkClick r:id="rId10"/>
              </a:rPr>
              <a:t>/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二</a:t>
            </a:r>
            <a:r>
              <a:rPr lang="zh-TW" altLang="en-US" sz="2400" b="1" dirty="0">
                <a:latin typeface="+mj-ea"/>
                <a:ea typeface="+mj-ea"/>
              </a:rPr>
              <a:t>、辦理招待所借住</a:t>
            </a:r>
            <a:r>
              <a:rPr lang="zh-TW" altLang="en-US" sz="2400" b="1" dirty="0" smtClean="0">
                <a:latin typeface="+mj-ea"/>
                <a:ea typeface="+mj-ea"/>
              </a:rPr>
              <a:t>管理 </a:t>
            </a:r>
            <a:r>
              <a:rPr lang="en-US" altLang="zh-TW" sz="2400" dirty="0">
                <a:latin typeface="+mj-ea"/>
                <a:hlinkClick r:id="rId10"/>
              </a:rPr>
              <a:t>https://ncyuweb.ncyu.edu.tw/cartulary/</a:t>
            </a:r>
            <a:endParaRPr lang="en-US" altLang="zh-TW" sz="240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j-ea"/>
                <a:ea typeface="+mj-ea"/>
              </a:rPr>
              <a:t>三</a:t>
            </a:r>
            <a:r>
              <a:rPr lang="zh-TW" altLang="en-US" sz="2400" b="1" dirty="0">
                <a:latin typeface="+mj-ea"/>
                <a:ea typeface="+mj-ea"/>
              </a:rPr>
              <a:t>、兼辦車輛管理委員會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https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://</a:t>
            </a:r>
            <a:r>
              <a:rPr lang="en-US" altLang="zh-TW" sz="2400" dirty="0">
                <a:latin typeface="+mj-ea"/>
                <a:hlinkClick r:id="rId10"/>
              </a:rPr>
              <a:t>ncyuweb.</a:t>
            </a:r>
            <a:r>
              <a:rPr lang="en-US" altLang="zh-TW" sz="2400" dirty="0" smtClean="0">
                <a:latin typeface="+mj-ea"/>
                <a:ea typeface="+mj-ea"/>
                <a:hlinkClick r:id="rId11"/>
              </a:rPr>
              <a:t>ncyu.edu.tw/ctmc</a:t>
            </a:r>
            <a:r>
              <a:rPr lang="en-US" altLang="zh-TW" sz="2400" dirty="0">
                <a:latin typeface="+mj-ea"/>
                <a:ea typeface="+mj-ea"/>
                <a:hlinkClick r:id="rId11"/>
              </a:rPr>
              <a:t>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zh-TW" altLang="en-US" sz="2400" b="1" dirty="0" smtClean="0">
                <a:latin typeface="+mj-ea"/>
                <a:ea typeface="+mj-ea"/>
              </a:rPr>
              <a:t>四</a:t>
            </a:r>
            <a:r>
              <a:rPr lang="zh-TW" altLang="en-US" sz="2400" b="1" dirty="0">
                <a:latin typeface="+mj-ea"/>
                <a:ea typeface="+mj-ea"/>
              </a:rPr>
              <a:t>、兼辦膳食管理委員會</a:t>
            </a:r>
            <a:r>
              <a:rPr lang="zh-TW" altLang="en-US" sz="2400" b="1" dirty="0" smtClean="0">
                <a:latin typeface="+mj-ea"/>
                <a:ea typeface="+mj-ea"/>
              </a:rPr>
              <a:t>業務 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https://</a:t>
            </a:r>
            <a:r>
              <a:rPr lang="en-US" altLang="zh-TW" sz="2400" dirty="0">
                <a:latin typeface="+mj-ea"/>
                <a:hlinkClick r:id="rId10"/>
              </a:rPr>
              <a:t>ncyuweb</a:t>
            </a:r>
            <a:r>
              <a:rPr lang="en-US" altLang="zh-TW" sz="2400" dirty="0" smtClean="0">
                <a:latin typeface="+mj-ea"/>
                <a:ea typeface="+mj-ea"/>
                <a:hlinkClick r:id="rId12"/>
              </a:rPr>
              <a:t>.ncyu.edu.tw/foodaid/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  <a:hlinkClick r:id="rId12"/>
              </a:rPr>
              <a:t/>
            </a:r>
            <a:br>
              <a:rPr lang="en-US" altLang="zh-TW" sz="2400" dirty="0">
                <a:latin typeface="+mj-ea"/>
                <a:ea typeface="+mj-ea"/>
                <a:hlinkClick r:id="rId12"/>
              </a:rPr>
            </a:b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9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326888" y="1120636"/>
            <a:ext cx="185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6147710" y="1277671"/>
            <a:ext cx="2012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小叮嚀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kumimoji="1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9" name="群組 18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   </a:t>
                </a:r>
                <a:r>
                  <a:rPr lang="en-US" altLang="zh-TW" dirty="0" smtClean="0">
                    <a:latin typeface="+mn-ea"/>
                  </a:rPr>
                  <a:t>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22" name="橢圓 21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4269499"/>
            <a:ext cx="830407" cy="83040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26" y="5208729"/>
            <a:ext cx="828000" cy="828000"/>
          </a:xfrm>
          <a:prstGeom prst="rect">
            <a:avLst/>
          </a:prstGeom>
        </p:spPr>
      </p:pic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2005611" y="4310742"/>
            <a:ext cx="61541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營繕組聯絡電話</a:t>
            </a:r>
            <a:r>
              <a:rPr kumimoji="1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2717130-2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網頁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https://reurl.cc/o7lmVD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公共設施</a:t>
            </a: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維修</a:t>
            </a:r>
            <a:r>
              <a:rPr kumimoji="1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通報</a:t>
            </a:r>
            <a:endParaRPr kumimoji="1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https://reurl.cc/01LkD6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6" name="文字方塊 11"/>
          <p:cNvSpPr txBox="1">
            <a:spLocks noChangeArrowheads="1"/>
          </p:cNvSpPr>
          <p:nvPr/>
        </p:nvSpPr>
        <p:spPr bwMode="auto">
          <a:xfrm>
            <a:off x="1440001" y="288000"/>
            <a:ext cx="158938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營繕組</a:t>
            </a:r>
            <a:endParaRPr lang="zh-TW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Rectangle 10"/>
          <p:cNvSpPr txBox="1">
            <a:spLocks noChangeArrowheads="1"/>
          </p:cNvSpPr>
          <p:nvPr/>
        </p:nvSpPr>
        <p:spPr bwMode="auto">
          <a:xfrm>
            <a:off x="1022835" y="1706899"/>
            <a:ext cx="5007068" cy="2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ts val="3500"/>
              </a:lnSpc>
              <a:spcBef>
                <a:spcPct val="30000"/>
              </a:spcBef>
            </a:pP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辦理校園營繕業務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土木、建築、水電工程業務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營繕工程年度工作計畫 </a:t>
            </a:r>
            <a:b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各單位工程需求之協調 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其他營繕交辦事項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834860" y="1846238"/>
            <a:ext cx="5179821" cy="2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如有工程施工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請勿進入工區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，以維安全。</a:t>
            </a:r>
          </a:p>
          <a:p>
            <a:pPr lvl="0" algn="just" eaLnBrk="1" fontAlgn="base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維護需求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，請向</a:t>
            </a:r>
            <a:r>
              <a:rPr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使用、管理單位提出</a:t>
            </a:r>
            <a:r>
              <a:rPr kumimoji="0" lang="zh-TW" altLang="en-US" sz="2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，以利協助通報。</a:t>
            </a:r>
            <a:endParaRPr lang="zh-TW" altLang="en-US" sz="2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宿舍維修請逕洽生活輔導組。</a:t>
            </a:r>
          </a:p>
        </p:txBody>
      </p:sp>
    </p:spTree>
    <p:extLst>
      <p:ext uri="{BB962C8B-B14F-4D97-AF65-F5344CB8AC3E}">
        <p14:creationId xmlns:p14="http://schemas.microsoft.com/office/powerpoint/2010/main" val="1730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49725" y="179870"/>
            <a:ext cx="877163" cy="1036924"/>
            <a:chOff x="449725" y="179870"/>
            <a:chExt cx="877163" cy="1036924"/>
          </a:xfrm>
        </p:grpSpPr>
        <p:pic>
          <p:nvPicPr>
            <p:cNvPr id="13" name="圖形 7">
              <a:extLst>
                <a:ext uri="{FF2B5EF4-FFF2-40B4-BE49-F238E27FC236}">
                  <a16:creationId xmlns:a16="http://schemas.microsoft.com/office/drawing/2014/main" id="{75D20B4E-D217-4D4E-8997-2073A8BDF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44372"/>
            <a:stretch/>
          </p:blipFill>
          <p:spPr>
            <a:xfrm>
              <a:off x="502545" y="179870"/>
              <a:ext cx="771525" cy="66762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49725" y="84746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3A686C"/>
                  </a:solidFill>
                </a:rPr>
                <a:t>總</a:t>
              </a:r>
              <a:r>
                <a:rPr lang="zh-TW" altLang="en-US" b="1" dirty="0" smtClean="0">
                  <a:solidFill>
                    <a:srgbClr val="3A686C"/>
                  </a:solidFill>
                </a:rPr>
                <a:t>務處</a:t>
              </a:r>
              <a:endParaRPr lang="zh-TW" altLang="en-US" b="1" dirty="0">
                <a:solidFill>
                  <a:srgbClr val="3A686C"/>
                </a:solidFill>
              </a:endParaRPr>
            </a:p>
          </p:txBody>
        </p:sp>
      </p:grp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3369828" y="5005941"/>
            <a:ext cx="5687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2263411-1312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1320</a:t>
            </a:r>
          </a:p>
        </p:txBody>
      </p:sp>
      <p:sp>
        <p:nvSpPr>
          <p:cNvPr id="9" name="文字方塊 11">
            <a:extLst>
              <a:ext uri="{FF2B5EF4-FFF2-40B4-BE49-F238E27FC236}">
                <a16:creationId xmlns:a16="http://schemas.microsoft.com/office/drawing/2014/main" id="{813C74EA-9513-0C57-8D66-FA00C2FBC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288672"/>
            <a:ext cx="24929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民雄</a:t>
            </a: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總務組</a:t>
            </a:r>
          </a:p>
        </p:txBody>
      </p:sp>
      <p:sp>
        <p:nvSpPr>
          <p:cNvPr id="2" name="矩形 1"/>
          <p:cNvSpPr/>
          <p:nvPr/>
        </p:nvSpPr>
        <p:spPr>
          <a:xfrm>
            <a:off x="1755017" y="10467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職掌</a:t>
            </a:r>
            <a:endParaRPr lang="en-US" altLang="zh-TW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8087" y="5467606"/>
            <a:ext cx="691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組網頁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://www.ncyu.edu.tw/ms1300/</a:t>
            </a:r>
            <a:endParaRPr lang="zh-TW" altLang="en-US" sz="1200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538134" y="1631522"/>
            <a:ext cx="9558584" cy="322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lnSpc>
                <a:spcPts val="3600"/>
              </a:lnSpc>
              <a:spcBef>
                <a:spcPts val="1200"/>
              </a:spcBef>
            </a:pP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公文傳遞及信件代收、轉分及代寄。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代收款項服務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含校際跨選、申請成績單、補發校園 </a:t>
            </a:r>
            <a:r>
              <a:rPr lang="en-US" altLang="zh-TW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 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卡、學位服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</a:t>
            </a:r>
            <a:endParaRPr lang="en-US" altLang="zh-TW" sz="2400" b="1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3600"/>
              </a:lnSpc>
              <a:spcBef>
                <a:spcPts val="0"/>
              </a:spcBef>
            </a:pP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潔</a:t>
            </a:r>
            <a:r>
              <a:rPr lang="zh-TW" altLang="en-US" sz="2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及賠償、汽機車通行證、場地及儀器設備租借等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戶外公共設施維護及管理。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校園公共環境清潔及綠美化。</a:t>
            </a:r>
            <a:b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大學館、民雄招待所及公共區域等場地短期借用服務。</a:t>
            </a: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b="1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學位服借用服務。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525169" y="321851"/>
            <a:ext cx="2825344" cy="626400"/>
            <a:chOff x="8522426" y="356170"/>
            <a:chExt cx="2825344" cy="626400"/>
          </a:xfrm>
        </p:grpSpPr>
        <p:grpSp>
          <p:nvGrpSpPr>
            <p:cNvPr id="15" name="群組 14"/>
            <p:cNvGrpSpPr/>
            <p:nvPr/>
          </p:nvGrpSpPr>
          <p:grpSpPr>
            <a:xfrm>
              <a:off x="8543818" y="363192"/>
              <a:ext cx="2803952" cy="619200"/>
              <a:chOff x="8543818" y="363192"/>
              <a:chExt cx="2803952" cy="619200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8716403" y="432369"/>
                <a:ext cx="2631367" cy="47364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+mn-ea"/>
                  </a:rPr>
                  <a:t>   112</a:t>
                </a:r>
                <a:r>
                  <a:rPr lang="zh-TW" altLang="en-US" dirty="0" smtClean="0">
                    <a:latin typeface="+mn-ea"/>
                  </a:rPr>
                  <a:t>新生始業輔導</a:t>
                </a:r>
                <a:endParaRPr lang="zh-TW" altLang="en-US" dirty="0">
                  <a:latin typeface="+mn-ea"/>
                </a:endParaRPr>
              </a:p>
            </p:txBody>
          </p:sp>
          <p:sp>
            <p:nvSpPr>
              <p:cNvPr id="18" name="橢圓 17"/>
              <p:cNvSpPr>
                <a:spLocks/>
              </p:cNvSpPr>
              <p:nvPr/>
            </p:nvSpPr>
            <p:spPr>
              <a:xfrm>
                <a:off x="8543818" y="363192"/>
                <a:ext cx="619200" cy="6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6" y="356170"/>
              <a:ext cx="669423" cy="626400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7" y="5001045"/>
            <a:ext cx="1080000" cy="108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47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1434</Words>
  <Application>Microsoft Office PowerPoint</Application>
  <PresentationFormat>寬螢幕</PresentationFormat>
  <Paragraphs>211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華康細圓體(P)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資產經營管理組與學生相關業務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忠寬 林</dc:creator>
  <cp:lastModifiedBy>user</cp:lastModifiedBy>
  <cp:revision>90</cp:revision>
  <cp:lastPrinted>2022-08-23T10:12:26Z</cp:lastPrinted>
  <dcterms:created xsi:type="dcterms:W3CDTF">2021-08-02T08:56:24Z</dcterms:created>
  <dcterms:modified xsi:type="dcterms:W3CDTF">2023-08-29T04:16:42Z</dcterms:modified>
</cp:coreProperties>
</file>