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DA98F-FA67-459B-BA1B-EF1862B7DA9C}" type="datetimeFigureOut">
              <a:rPr lang="zh-TW" altLang="en-US" smtClean="0"/>
              <a:t>2019/1/29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9DBBB-4F72-4BBF-B777-8B64C1E60F69}" type="slidenum">
              <a:rPr lang="zh-TW" altLang="en-US" smtClean="0"/>
              <a:t>‹#›</a:t>
            </a:fld>
            <a:endParaRPr lang="zh-TW" altLang="en-US"/>
          </a:p>
        </p:txBody>
      </p:sp>
    </p:spTree>
    <p:extLst>
      <p:ext uri="{BB962C8B-B14F-4D97-AF65-F5344CB8AC3E}">
        <p14:creationId xmlns:p14="http://schemas.microsoft.com/office/powerpoint/2010/main" val="118517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2275" y="1241425"/>
            <a:ext cx="5957888" cy="3352800"/>
          </a:xfrm>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The GMPLS is dedicated to providing a research-oriented, all-English Master Degree Program for both domestic and international graduates. In the first year, lecture courses as well as laboratory practical training are offered for students from all biological related fields worldwide. In the second year, the students are expected to complete their research in the designated laboratories, with finalized theses. The global master program of life sciences involves diverse research interests. Perspective students are encouraged to visit the research introduction webpages of the respective professors listed in the five departments of the college of life sciences to peruse particular research topics in advance. Major research advisor for each student shall be determined from over 60 professors across the five departments of the college of life sciences in the first semester, with the research proposal established as well. Research proposals will then be orally presented to the research committees. In the second semester and the following registered semesters, students are expected to orally present their research progress report each semester. Research thesis must be completed and submitted electronically to the National Digital Library of Thesis and Dissertations Taiwan in less than 8 academic semesters (4 years). The entire master research training in GMPLS include lectures, practical laboratory techniques, and research work leading to specific theses. Inter-discipline researches or cross-field studies are the merit for the research-oriented all-English GMPLS. Meanwhile, students can also fully enjoy Chinese culture, and Mandarin learning and researching environments.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F1220A-E7E8-4133-8C5E-71249441ED46}"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44531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521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18412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70348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2550433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67979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31733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40728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26432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3002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9988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0601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2694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1877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7122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5699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2059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36398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1/29/2019</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884516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群組 5"/>
          <p:cNvGrpSpPr/>
          <p:nvPr/>
        </p:nvGrpSpPr>
        <p:grpSpPr>
          <a:xfrm>
            <a:off x="201792" y="1205183"/>
            <a:ext cx="11675572" cy="5551866"/>
            <a:chOff x="201792" y="1205183"/>
            <a:chExt cx="11675572" cy="5551866"/>
          </a:xfrm>
        </p:grpSpPr>
        <p:grpSp>
          <p:nvGrpSpPr>
            <p:cNvPr id="5" name="群組 4"/>
            <p:cNvGrpSpPr/>
            <p:nvPr/>
          </p:nvGrpSpPr>
          <p:grpSpPr>
            <a:xfrm>
              <a:off x="750807" y="1205183"/>
              <a:ext cx="11126557" cy="5551866"/>
              <a:chOff x="750807" y="1205183"/>
              <a:chExt cx="11126557" cy="5551866"/>
            </a:xfrm>
          </p:grpSpPr>
          <p:grpSp>
            <p:nvGrpSpPr>
              <p:cNvPr id="3" name="群組 2"/>
              <p:cNvGrpSpPr/>
              <p:nvPr/>
            </p:nvGrpSpPr>
            <p:grpSpPr>
              <a:xfrm>
                <a:off x="750807" y="1205183"/>
                <a:ext cx="11126557" cy="5551866"/>
                <a:chOff x="694702" y="1126525"/>
                <a:chExt cx="11126557" cy="5551866"/>
              </a:xfrm>
            </p:grpSpPr>
            <p:grpSp>
              <p:nvGrpSpPr>
                <p:cNvPr id="10" name="群組 9"/>
                <p:cNvGrpSpPr/>
                <p:nvPr/>
              </p:nvGrpSpPr>
              <p:grpSpPr>
                <a:xfrm>
                  <a:off x="3275868" y="1126525"/>
                  <a:ext cx="5442532" cy="5393690"/>
                  <a:chOff x="2110490" y="1034669"/>
                  <a:chExt cx="5442532" cy="5393690"/>
                </a:xfrm>
              </p:grpSpPr>
              <p:sp>
                <p:nvSpPr>
                  <p:cNvPr id="11" name="手繪多邊形 10"/>
                  <p:cNvSpPr/>
                  <p:nvPr/>
                </p:nvSpPr>
                <p:spPr>
                  <a:xfrm>
                    <a:off x="2110490" y="1034669"/>
                    <a:ext cx="2700000" cy="2700000"/>
                  </a:xfrm>
                  <a:custGeom>
                    <a:avLst/>
                    <a:gdLst>
                      <a:gd name="connsiteX0" fmla="*/ 0 w 2838982"/>
                      <a:gd name="connsiteY0" fmla="*/ 2553242 h 2553242"/>
                      <a:gd name="connsiteX1" fmla="*/ 2838982 w 2838982"/>
                      <a:gd name="connsiteY1" fmla="*/ 0 h 2553242"/>
                      <a:gd name="connsiteX2" fmla="*/ 2838982 w 2838982"/>
                      <a:gd name="connsiteY2" fmla="*/ 2553242 h 2553242"/>
                      <a:gd name="connsiteX3" fmla="*/ 0 w 2838982"/>
                      <a:gd name="connsiteY3" fmla="*/ 2553242 h 2553242"/>
                    </a:gdLst>
                    <a:ahLst/>
                    <a:cxnLst>
                      <a:cxn ang="0">
                        <a:pos x="connsiteX0" y="connsiteY0"/>
                      </a:cxn>
                      <a:cxn ang="0">
                        <a:pos x="connsiteX1" y="connsiteY1"/>
                      </a:cxn>
                      <a:cxn ang="0">
                        <a:pos x="connsiteX2" y="connsiteY2"/>
                      </a:cxn>
                      <a:cxn ang="0">
                        <a:pos x="connsiteX3" y="connsiteY3"/>
                      </a:cxn>
                    </a:cxnLst>
                    <a:rect l="l" t="t" r="r" b="b"/>
                    <a:pathLst>
                      <a:path w="2838982" h="2553242">
                        <a:moveTo>
                          <a:pt x="0" y="2553242"/>
                        </a:moveTo>
                        <a:cubicBezTo>
                          <a:pt x="0" y="1143125"/>
                          <a:pt x="1271056" y="0"/>
                          <a:pt x="2838982" y="0"/>
                        </a:cubicBezTo>
                        <a:lnTo>
                          <a:pt x="2838982" y="2553242"/>
                        </a:lnTo>
                        <a:lnTo>
                          <a:pt x="0" y="2553242"/>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73759" tIns="890067" rIns="142240" bIns="142240" numCol="1" spcCol="1270" anchor="ctr" anchorCtr="0">
                    <a:noAutofit/>
                  </a:bodyPr>
                  <a:lstStyle/>
                  <a:p>
                    <a:pPr marL="355600" marR="0" lvl="0" indent="0" algn="l" defTabSz="8890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Program required courses </a:t>
                    </a:r>
                  </a:p>
                  <a:p>
                    <a:pPr marL="355600" marR="0" lvl="0" indent="0" algn="l" defTabSz="8890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16 credits</a:t>
                    </a:r>
                  </a:p>
                </p:txBody>
              </p:sp>
              <p:sp>
                <p:nvSpPr>
                  <p:cNvPr id="12" name="手繪多邊形 11"/>
                  <p:cNvSpPr/>
                  <p:nvPr/>
                </p:nvSpPr>
                <p:spPr>
                  <a:xfrm>
                    <a:off x="4839712" y="1034669"/>
                    <a:ext cx="2700000" cy="2700000"/>
                  </a:xfrm>
                  <a:custGeom>
                    <a:avLst/>
                    <a:gdLst>
                      <a:gd name="connsiteX0" fmla="*/ 0 w 2384748"/>
                      <a:gd name="connsiteY0" fmla="*/ 2530939 h 2530939"/>
                      <a:gd name="connsiteX1" fmla="*/ 2384748 w 2384748"/>
                      <a:gd name="connsiteY1" fmla="*/ 0 h 2530939"/>
                      <a:gd name="connsiteX2" fmla="*/ 2384748 w 2384748"/>
                      <a:gd name="connsiteY2" fmla="*/ 2530939 h 2530939"/>
                      <a:gd name="connsiteX3" fmla="*/ 0 w 2384748"/>
                      <a:gd name="connsiteY3" fmla="*/ 2530939 h 2530939"/>
                    </a:gdLst>
                    <a:ahLst/>
                    <a:cxnLst>
                      <a:cxn ang="0">
                        <a:pos x="connsiteX0" y="connsiteY0"/>
                      </a:cxn>
                      <a:cxn ang="0">
                        <a:pos x="connsiteX1" y="connsiteY1"/>
                      </a:cxn>
                      <a:cxn ang="0">
                        <a:pos x="connsiteX2" y="connsiteY2"/>
                      </a:cxn>
                      <a:cxn ang="0">
                        <a:pos x="connsiteX3" y="connsiteY3"/>
                      </a:cxn>
                    </a:cxnLst>
                    <a:rect l="l" t="t" r="r" b="b"/>
                    <a:pathLst>
                      <a:path w="2384748" h="2530939">
                        <a:moveTo>
                          <a:pt x="0" y="1"/>
                        </a:moveTo>
                        <a:cubicBezTo>
                          <a:pt x="1317060" y="1"/>
                          <a:pt x="2384748" y="1133140"/>
                          <a:pt x="2384748" y="2530938"/>
                        </a:cubicBezTo>
                        <a:lnTo>
                          <a:pt x="0" y="2530938"/>
                        </a:lnTo>
                        <a:lnTo>
                          <a:pt x="0" y="1"/>
                        </a:lnTo>
                        <a:close/>
                      </a:path>
                    </a:pathLst>
                  </a:custGeom>
                  <a:solidFill>
                    <a:srgbClr val="B6884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0001" tIns="840717" rIns="883535" bIns="142241" numCol="1" spcCol="1270" anchor="ctr" anchorCtr="0">
                    <a:noAutofit/>
                  </a:bodyPr>
                  <a:lstStyle/>
                  <a:p>
                    <a:pPr marL="0" marR="0" lvl="0" indent="0" algn="l" defTabSz="8890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College core </a:t>
                    </a:r>
                    <a:r>
                      <a:rPr kumimoji="0" lang="en-US" altLang="zh-TW" sz="2000" b="1" i="0" u="none" strike="noStrike" kern="1200" cap="none" spc="0" normalizeH="0" baseline="0" noProof="0" dirty="0" smtClean="0">
                        <a:ln>
                          <a:noFill/>
                        </a:ln>
                        <a:solidFill>
                          <a:prstClr val="white"/>
                        </a:solidFill>
                        <a:effectLst/>
                        <a:uLnTx/>
                        <a:uFillTx/>
                        <a:latin typeface="Century Gothic" panose="020B0502020202020204"/>
                        <a:ea typeface="微軟正黑體" panose="020B0604030504040204" pitchFamily="34" charset="-120"/>
                        <a:cs typeface="+mn-cs"/>
                      </a:rPr>
                      <a:t>courses </a:t>
                    </a:r>
                  </a:p>
                  <a:p>
                    <a:pPr marL="0" marR="0" lvl="0" indent="0" algn="l" defTabSz="8890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uLnTx/>
                        <a:uFillTx/>
                        <a:latin typeface="Century Gothic" panose="020B0502020202020204"/>
                        <a:ea typeface="微軟正黑體" panose="020B0604030504040204" pitchFamily="34" charset="-120"/>
                        <a:cs typeface="+mn-cs"/>
                      </a:rPr>
                      <a:t>4 </a:t>
                    </a: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credits</a:t>
                    </a:r>
                  </a:p>
                  <a:p>
                    <a:pPr marL="0" marR="0" lvl="0" indent="0" algn="ctr" defTabSz="889000" rtl="0" eaLnBrk="1" fontAlgn="auto" latinLnBrk="0" hangingPunct="1">
                      <a:lnSpc>
                        <a:spcPct val="100000"/>
                      </a:lnSpc>
                      <a:spcBef>
                        <a:spcPct val="0"/>
                      </a:spcBef>
                      <a:spcAft>
                        <a:spcPts val="0"/>
                      </a:spcAft>
                      <a:buClrTx/>
                      <a:buSzTx/>
                      <a:buFontTx/>
                      <a:buNone/>
                      <a:tabLst/>
                      <a:defRPr/>
                    </a:pPr>
                    <a:endParaRPr kumimoji="0" lang="zh-TW" altLang="en-US"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p:txBody>
              </p:sp>
              <p:sp>
                <p:nvSpPr>
                  <p:cNvPr id="13" name="手繪多邊形 12"/>
                  <p:cNvSpPr/>
                  <p:nvPr/>
                </p:nvSpPr>
                <p:spPr>
                  <a:xfrm>
                    <a:off x="4853022" y="3728359"/>
                    <a:ext cx="2700000" cy="2700000"/>
                  </a:xfrm>
                  <a:custGeom>
                    <a:avLst/>
                    <a:gdLst>
                      <a:gd name="connsiteX0" fmla="*/ 0 w 2448011"/>
                      <a:gd name="connsiteY0" fmla="*/ 2421056 h 2421056"/>
                      <a:gd name="connsiteX1" fmla="*/ 2448011 w 2448011"/>
                      <a:gd name="connsiteY1" fmla="*/ 0 h 2421056"/>
                      <a:gd name="connsiteX2" fmla="*/ 2448011 w 2448011"/>
                      <a:gd name="connsiteY2" fmla="*/ 2421056 h 2421056"/>
                      <a:gd name="connsiteX3" fmla="*/ 0 w 2448011"/>
                      <a:gd name="connsiteY3" fmla="*/ 2421056 h 2421056"/>
                    </a:gdLst>
                    <a:ahLst/>
                    <a:cxnLst>
                      <a:cxn ang="0">
                        <a:pos x="connsiteX0" y="connsiteY0"/>
                      </a:cxn>
                      <a:cxn ang="0">
                        <a:pos x="connsiteX1" y="connsiteY1"/>
                      </a:cxn>
                      <a:cxn ang="0">
                        <a:pos x="connsiteX2" y="connsiteY2"/>
                      </a:cxn>
                      <a:cxn ang="0">
                        <a:pos x="connsiteX3" y="connsiteY3"/>
                      </a:cxn>
                    </a:cxnLst>
                    <a:rect l="l" t="t" r="r" b="b"/>
                    <a:pathLst>
                      <a:path w="2448011" h="2421056">
                        <a:moveTo>
                          <a:pt x="2448011" y="0"/>
                        </a:moveTo>
                        <a:cubicBezTo>
                          <a:pt x="2448011" y="1337112"/>
                          <a:pt x="1351999" y="2421056"/>
                          <a:pt x="0" y="2421056"/>
                        </a:cubicBezTo>
                        <a:lnTo>
                          <a:pt x="0" y="0"/>
                        </a:lnTo>
                        <a:lnTo>
                          <a:pt x="2448011" y="0"/>
                        </a:lnTo>
                        <a:close/>
                      </a:path>
                    </a:pathLst>
                  </a:cu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2240" tIns="142241" rIns="859246" bIns="851351" numCol="1" spcCol="1270" anchor="ctr" anchorCtr="0">
                    <a:noAutofit/>
                  </a:bodyPr>
                  <a:lstStyle/>
                  <a:p>
                    <a:pPr marL="0" marR="0" lvl="0" indent="0" algn="ctr" defTabSz="889000" rtl="0" eaLnBrk="1" fontAlgn="auto" latinLnBrk="0" hangingPunct="1">
                      <a:lnSpc>
                        <a:spcPct val="100000"/>
                      </a:lnSpc>
                      <a:spcBef>
                        <a:spcPct val="0"/>
                      </a:spcBef>
                      <a:spcAft>
                        <a:spcPts val="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PP微軟正黑體 (本文)"/>
                      <a:ea typeface="微軟正黑體" panose="020B0604030504040204" pitchFamily="34" charset="-120"/>
                      <a:cs typeface="+mn-cs"/>
                    </a:endParaRPr>
                  </a:p>
                  <a:p>
                    <a:pPr marL="0" marR="0" lvl="0" indent="0" algn="ctr" defTabSz="889000" rtl="0" eaLnBrk="1" fontAlgn="auto" latinLnBrk="0" hangingPunct="1">
                      <a:lnSpc>
                        <a:spcPct val="100000"/>
                      </a:lnSpc>
                      <a:spcBef>
                        <a:spcPct val="0"/>
                      </a:spcBef>
                      <a:spcAft>
                        <a:spcPts val="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PP微軟正黑體 (本文)"/>
                      <a:ea typeface="微軟正黑體" panose="020B0604030504040204" pitchFamily="34" charset="-120"/>
                      <a:cs typeface="+mn-cs"/>
                    </a:endParaRPr>
                  </a:p>
                  <a:p>
                    <a:pPr marL="0" marR="0" lvl="0" indent="0" algn="l" defTabSz="17018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Professional </a:t>
                    </a:r>
                    <a:r>
                      <a:rPr kumimoji="0" lang="en-US" altLang="zh-TW" sz="2000" b="1" i="0" u="none" strike="noStrike" kern="1200" cap="none" spc="0" normalizeH="0" baseline="0" noProof="0" dirty="0" smtClean="0">
                        <a:ln>
                          <a:noFill/>
                        </a:ln>
                        <a:solidFill>
                          <a:prstClr val="white"/>
                        </a:solidFill>
                        <a:effectLst/>
                        <a:uLnTx/>
                        <a:uFillTx/>
                        <a:latin typeface="Century Gothic" panose="020B0502020202020204"/>
                        <a:ea typeface="微軟正黑體" panose="020B0604030504040204" pitchFamily="34" charset="-120"/>
                        <a:cs typeface="+mn-cs"/>
                      </a:rPr>
                      <a:t>elective courses</a:t>
                    </a:r>
                    <a:endPar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l" defTabSz="8890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4 </a:t>
                    </a:r>
                    <a:r>
                      <a:rPr kumimoji="0" lang="en-US" altLang="zh-TW" sz="2000" b="1" i="0" u="none" strike="noStrike" kern="1200" cap="none" spc="0" normalizeH="0" baseline="0" noProof="0" dirty="0" smtClean="0">
                        <a:ln>
                          <a:noFill/>
                        </a:ln>
                        <a:solidFill>
                          <a:prstClr val="white"/>
                        </a:solidFill>
                        <a:effectLst/>
                        <a:uLnTx/>
                        <a:uFillTx/>
                        <a:latin typeface="Century Gothic" panose="020B0502020202020204"/>
                        <a:ea typeface="微軟正黑體" panose="020B0604030504040204" pitchFamily="34" charset="-120"/>
                        <a:cs typeface="+mn-cs"/>
                      </a:rPr>
                      <a:t>credits</a:t>
                    </a:r>
                  </a:p>
                  <a:p>
                    <a:pPr marL="0" marR="0" lvl="0" indent="0" algn="l" defTabSz="889000" rtl="0" eaLnBrk="1" fontAlgn="auto" latinLnBrk="0" hangingPunct="1">
                      <a:lnSpc>
                        <a:spcPct val="100000"/>
                      </a:lnSpc>
                      <a:spcBef>
                        <a:spcPct val="0"/>
                      </a:spcBef>
                      <a:spcAft>
                        <a:spcPts val="0"/>
                      </a:spcAft>
                      <a:buClrTx/>
                      <a:buSzTx/>
                      <a:buFontTx/>
                      <a:buNone/>
                      <a:tabLst/>
                      <a:defRPr/>
                    </a:pPr>
                    <a:endParaRPr kumimoji="0" lang="zh-TW" altLang="en-US"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p:txBody>
              </p:sp>
              <p:sp>
                <p:nvSpPr>
                  <p:cNvPr id="14" name="手繪多邊形 13"/>
                  <p:cNvSpPr/>
                  <p:nvPr/>
                </p:nvSpPr>
                <p:spPr>
                  <a:xfrm>
                    <a:off x="2121123" y="3728359"/>
                    <a:ext cx="2700000" cy="2700000"/>
                  </a:xfrm>
                  <a:custGeom>
                    <a:avLst/>
                    <a:gdLst>
                      <a:gd name="connsiteX0" fmla="*/ 0 w 2448634"/>
                      <a:gd name="connsiteY0" fmla="*/ 2828622 h 2828622"/>
                      <a:gd name="connsiteX1" fmla="*/ 2448634 w 2448634"/>
                      <a:gd name="connsiteY1" fmla="*/ 0 h 2828622"/>
                      <a:gd name="connsiteX2" fmla="*/ 2448634 w 2448634"/>
                      <a:gd name="connsiteY2" fmla="*/ 2828622 h 2828622"/>
                      <a:gd name="connsiteX3" fmla="*/ 0 w 2448634"/>
                      <a:gd name="connsiteY3" fmla="*/ 2828622 h 2828622"/>
                    </a:gdLst>
                    <a:ahLst/>
                    <a:cxnLst>
                      <a:cxn ang="0">
                        <a:pos x="connsiteX0" y="connsiteY0"/>
                      </a:cxn>
                      <a:cxn ang="0">
                        <a:pos x="connsiteX1" y="connsiteY1"/>
                      </a:cxn>
                      <a:cxn ang="0">
                        <a:pos x="connsiteX2" y="connsiteY2"/>
                      </a:cxn>
                      <a:cxn ang="0">
                        <a:pos x="connsiteX3" y="connsiteY3"/>
                      </a:cxn>
                    </a:cxnLst>
                    <a:rect l="l" t="t" r="r" b="b"/>
                    <a:pathLst>
                      <a:path w="2448634" h="2828622">
                        <a:moveTo>
                          <a:pt x="2448634" y="2828622"/>
                        </a:moveTo>
                        <a:cubicBezTo>
                          <a:pt x="1096291" y="2828622"/>
                          <a:pt x="0" y="1562205"/>
                          <a:pt x="0" y="0"/>
                        </a:cubicBezTo>
                        <a:lnTo>
                          <a:pt x="2448634" y="0"/>
                        </a:lnTo>
                        <a:lnTo>
                          <a:pt x="2448634" y="2828622"/>
                        </a:lnTo>
                        <a:close/>
                      </a:path>
                    </a:pathLst>
                  </a:custGeom>
                  <a:solidFill>
                    <a:srgbClr val="7AB60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70724" tIns="142240" rIns="142240" bIns="859428"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93663" marR="0" lvl="0" indent="0" algn="l" defTabSz="14351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Department core courses </a:t>
                    </a:r>
                  </a:p>
                  <a:p>
                    <a:pPr marL="93663" marR="0" lvl="0" indent="0" algn="l" defTabSz="1435100" rtl="0" eaLnBrk="1" fontAlgn="auto" latinLnBrk="0" hangingPunct="1">
                      <a:lnSpc>
                        <a:spcPct val="100000"/>
                      </a:lnSpc>
                      <a:spcBef>
                        <a:spcPct val="0"/>
                      </a:spcBef>
                      <a:spcAft>
                        <a:spcPts val="0"/>
                      </a:spcAft>
                      <a:buClrTx/>
                      <a:buSzTx/>
                      <a:buFontTx/>
                      <a:buNone/>
                      <a:tabLst/>
                      <a:defRPr/>
                    </a:pPr>
                    <a:r>
                      <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rPr>
                      <a:t>6 </a:t>
                    </a:r>
                    <a:r>
                      <a:rPr kumimoji="0" lang="en-US" altLang="zh-TW" sz="2000" b="1" i="0" u="none" strike="noStrike" kern="1200" cap="none" spc="0" normalizeH="0" baseline="0" noProof="0" dirty="0" smtClean="0">
                        <a:ln>
                          <a:noFill/>
                        </a:ln>
                        <a:solidFill>
                          <a:prstClr val="white"/>
                        </a:solidFill>
                        <a:effectLst/>
                        <a:uLnTx/>
                        <a:uFillTx/>
                        <a:latin typeface="Century Gothic" panose="020B0502020202020204"/>
                        <a:ea typeface="微軟正黑體" panose="020B0604030504040204" pitchFamily="34" charset="-120"/>
                        <a:cs typeface="+mn-cs"/>
                      </a:rPr>
                      <a:t>credits</a:t>
                    </a:r>
                    <a:endPar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l" defTabSz="1435100" rtl="0" eaLnBrk="1" fontAlgn="auto" latinLnBrk="0" hangingPunct="1">
                      <a:lnSpc>
                        <a:spcPct val="90000"/>
                      </a:lnSpc>
                      <a:spcBef>
                        <a:spcPct val="0"/>
                      </a:spcBef>
                      <a:spcAft>
                        <a:spcPct val="35000"/>
                      </a:spcAft>
                      <a:buClrTx/>
                      <a:buSzTx/>
                      <a:buFontTx/>
                      <a:buNone/>
                      <a:tabLst/>
                      <a:defRPr/>
                    </a:pPr>
                    <a:endParaRPr kumimoji="0" lang="en-US" altLang="zh-TW" sz="2000" b="1"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l" defTabSz="1435100" rtl="0" eaLnBrk="1" fontAlgn="auto" latinLnBrk="0" hangingPunct="1">
                      <a:lnSpc>
                        <a:spcPct val="90000"/>
                      </a:lnSpc>
                      <a:spcBef>
                        <a:spcPct val="0"/>
                      </a:spcBef>
                      <a:spcAft>
                        <a:spcPct val="35000"/>
                      </a:spcAft>
                      <a:buClrTx/>
                      <a:buSzTx/>
                      <a:buFontTx/>
                      <a:buNone/>
                      <a:tabLst/>
                      <a:defRPr/>
                    </a:pPr>
                    <a:endParaRPr kumimoji="0" lang="en-US" altLang="zh-TW" sz="2000" b="0"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a:p>
                    <a:pPr marL="0" marR="0" lvl="0" indent="0" algn="l" defTabSz="889000" rtl="0" eaLnBrk="1" fontAlgn="auto" latinLnBrk="0" hangingPunct="1">
                      <a:lnSpc>
                        <a:spcPct val="90000"/>
                      </a:lnSpc>
                      <a:spcBef>
                        <a:spcPct val="0"/>
                      </a:spcBef>
                      <a:spcAft>
                        <a:spcPct val="35000"/>
                      </a:spcAft>
                      <a:buClrTx/>
                      <a:buSzTx/>
                      <a:buFontTx/>
                      <a:buNone/>
                      <a:tabLst/>
                      <a:defRPr/>
                    </a:pPr>
                    <a:endParaRPr kumimoji="0" lang="zh-TW" altLang="en-US" sz="2000" b="0" i="0" u="none" strike="noStrike" kern="1200" cap="none" spc="0" normalizeH="0" baseline="0" noProof="0" dirty="0">
                      <a:ln>
                        <a:noFill/>
                      </a:ln>
                      <a:solidFill>
                        <a:prstClr val="white"/>
                      </a:solidFill>
                      <a:effectLst/>
                      <a:uLnTx/>
                      <a:uFillTx/>
                      <a:latin typeface="Century Gothic" panose="020B0502020202020204"/>
                      <a:ea typeface="微軟正黑體" panose="020B0604030504040204" pitchFamily="34" charset="-120"/>
                      <a:cs typeface="+mn-cs"/>
                    </a:endParaRPr>
                  </a:p>
                </p:txBody>
              </p:sp>
              <p:sp>
                <p:nvSpPr>
                  <p:cNvPr id="15" name="圓形箭號 14"/>
                  <p:cNvSpPr/>
                  <p:nvPr/>
                </p:nvSpPr>
                <p:spPr>
                  <a:xfrm>
                    <a:off x="4376158" y="3270390"/>
                    <a:ext cx="921148" cy="774227"/>
                  </a:xfrm>
                  <a:prstGeom prst="circularArrow">
                    <a:avLst/>
                  </a:prstGeom>
                  <a:solidFill>
                    <a:schemeClr val="tx1"/>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grpSp>
            <p:sp>
              <p:nvSpPr>
                <p:cNvPr id="20" name="文字方塊 19"/>
                <p:cNvSpPr txBox="1"/>
                <p:nvPr/>
              </p:nvSpPr>
              <p:spPr>
                <a:xfrm>
                  <a:off x="694702" y="1362603"/>
                  <a:ext cx="3775586" cy="1077218"/>
                </a:xfrm>
                <a:prstGeom prst="rect">
                  <a:avLst/>
                </a:prstGeom>
                <a:solidFill>
                  <a:schemeClr val="accent5">
                    <a:lumMod val="75000"/>
                  </a:schemeClr>
                </a:solid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Thesis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6 Seminar(</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I/II)</a:t>
                  </a: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		           	2/2 Special </a:t>
                  </a: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topics in life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sciences  	3 Biostatistics</a:t>
                  </a: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Times New Roman" panose="02020603050405020304" pitchFamily="18" charset="0"/>
                    </a:rPr>
                    <a:t>			   	3</a:t>
                  </a:r>
                  <a:endParaRPr kumimoji="0" lang="zh-TW" altLang="en-US"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endParaRPr>
                </a:p>
              </p:txBody>
            </p:sp>
            <p:sp>
              <p:nvSpPr>
                <p:cNvPr id="17" name="文字方塊 16"/>
                <p:cNvSpPr txBox="1"/>
                <p:nvPr/>
              </p:nvSpPr>
              <p:spPr>
                <a:xfrm>
                  <a:off x="7391836" y="1340063"/>
                  <a:ext cx="3079896" cy="584775"/>
                </a:xfrm>
                <a:prstGeom prst="rect">
                  <a:avLst/>
                </a:prstGeom>
                <a:solidFill>
                  <a:srgbClr val="B6884A"/>
                </a:solid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Thesis proposal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2  </a:t>
                  </a:r>
                  <a:endPar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Progress report	</a:t>
                  </a:r>
                  <a:r>
                    <a:rPr kumimoji="0" lang="en-US" altLang="zh-TW" sz="1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2</a:t>
                  </a:r>
                  <a:endParaRPr kumimoji="0" lang="zh-TW" altLang="en-US" sz="1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endParaRPr>
                </a:p>
              </p:txBody>
            </p:sp>
            <p:sp>
              <p:nvSpPr>
                <p:cNvPr id="19" name="文字方塊 18"/>
                <p:cNvSpPr txBox="1"/>
                <p:nvPr/>
              </p:nvSpPr>
              <p:spPr>
                <a:xfrm>
                  <a:off x="7751315" y="4000735"/>
                  <a:ext cx="4069944" cy="2677656"/>
                </a:xfrm>
                <a:prstGeom prst="rect">
                  <a:avLst/>
                </a:prstGeom>
                <a:solidFill>
                  <a:schemeClr val="accent4">
                    <a:lumMod val="75000"/>
                  </a:schemeClr>
                </a:solid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Molecular medical research method</a:t>
                  </a:r>
                  <a:r>
                    <a:rPr kumimoji="0" lang="en-US" altLang="zh-TW" sz="14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	</a:t>
                  </a: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Principles of diseases and immunity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Community ecology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Advanced nutrition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Pharmaceutical residues in environment	2 Advanced landscape ecology</a:t>
                  </a:r>
                  <a:r>
                    <a:rPr kumimoji="0" lang="en-US" altLang="zh-TW" sz="14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	</a:t>
                  </a: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Scientific English writing</a:t>
                  </a:r>
                  <a:r>
                    <a:rPr kumimoji="0" lang="en-US" altLang="zh-TW" sz="14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rPr>
                    <a:t>	</a:t>
                  </a: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Methodologies in diseases and immunity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Theory and application of health food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Fish nutrition						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smtClean="0">
                      <a:ln>
                        <a:noFill/>
                      </a:ln>
                      <a:solidFill>
                        <a:schemeClr val="bg1"/>
                      </a:solidFill>
                      <a:effectLst/>
                      <a:uLnTx/>
                      <a:uFillTx/>
                      <a:latin typeface="Century Gothic" panose="020B0502020202020204"/>
                      <a:ea typeface="微軟正黑體" panose="020B0604030504040204" pitchFamily="34" charset="-120"/>
                      <a:cs typeface="+mn-cs"/>
                    </a:rPr>
                    <a:t>Cell biology essentials and cell culture techniques					  	2</a:t>
                  </a:r>
                </a:p>
              </p:txBody>
            </p:sp>
            <p:sp>
              <p:nvSpPr>
                <p:cNvPr id="21" name="圓形箭號 20"/>
                <p:cNvSpPr/>
                <p:nvPr/>
              </p:nvSpPr>
              <p:spPr>
                <a:xfrm rot="10800000">
                  <a:off x="5547896" y="3527024"/>
                  <a:ext cx="904955" cy="777134"/>
                </a:xfrm>
                <a:prstGeom prst="circularArrow">
                  <a:avLst/>
                </a:prstGeom>
                <a:solidFill>
                  <a:schemeClr val="tx1"/>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grpSp>
          <p:sp>
            <p:nvSpPr>
              <p:cNvPr id="4" name="文字方塊 3"/>
              <p:cNvSpPr txBox="1"/>
              <p:nvPr/>
            </p:nvSpPr>
            <p:spPr>
              <a:xfrm>
                <a:off x="5702710" y="3595850"/>
                <a:ext cx="80972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600" b="1" i="0" u="none" strike="noStrike" kern="1200" cap="none" spc="0" normalizeH="0" baseline="0" noProof="0" dirty="0" smtClean="0">
                    <a:ln>
                      <a:noFill/>
                    </a:ln>
                    <a:solidFill>
                      <a:prstClr val="black"/>
                    </a:solidFill>
                    <a:effectLst/>
                    <a:uLnTx/>
                    <a:uFillTx/>
                    <a:latin typeface="Century Gothic" panose="020B0502020202020204"/>
                    <a:ea typeface="微軟正黑體" panose="020B0604030504040204" pitchFamily="34" charset="-120"/>
                    <a:cs typeface="+mn-cs"/>
                  </a:rPr>
                  <a:t>30</a:t>
                </a:r>
                <a:endParaRPr kumimoji="0" lang="zh-TW" altLang="en-US" sz="3600" b="1" i="0" u="none" strike="noStrike" kern="1200" cap="none" spc="0" normalizeH="0" baseline="0" noProof="0" dirty="0">
                  <a:ln>
                    <a:noFill/>
                  </a:ln>
                  <a:solidFill>
                    <a:prstClr val="black"/>
                  </a:solidFill>
                  <a:effectLst/>
                  <a:uLnTx/>
                  <a:uFillTx/>
                  <a:latin typeface="Century Gothic" panose="020B0502020202020204"/>
                  <a:ea typeface="微軟正黑體" panose="020B0604030504040204" pitchFamily="34" charset="-120"/>
                  <a:cs typeface="+mn-cs"/>
                </a:endParaRPr>
              </a:p>
            </p:txBody>
          </p:sp>
        </p:grpSp>
        <p:sp>
          <p:nvSpPr>
            <p:cNvPr id="23" name="文字方塊 22"/>
            <p:cNvSpPr txBox="1"/>
            <p:nvPr/>
          </p:nvSpPr>
          <p:spPr>
            <a:xfrm>
              <a:off x="201792" y="4108888"/>
              <a:ext cx="4140000" cy="523220"/>
            </a:xfrm>
            <a:prstGeom prst="rect">
              <a:avLst/>
            </a:prstGeom>
            <a:solidFill>
              <a:srgbClr val="92D050"/>
            </a:solidFill>
            <a:ln w="19050">
              <a:solidFill>
                <a:schemeClr val="tx1"/>
              </a:solidFill>
            </a:ln>
          </p:spPr>
          <p:txBody>
            <a:bodyPr wrap="square" rtlCol="0">
              <a:spAutoFit/>
            </a:bodyPr>
            <a:lstStyle/>
            <a:p>
              <a:pPr lvl="0" defTabSz="457200">
                <a:defRPr/>
              </a:pPr>
              <a:r>
                <a:rPr lang="en-US" altLang="zh-TW" sz="1400" b="1" dirty="0">
                  <a:solidFill>
                    <a:schemeClr val="bg1"/>
                  </a:solidFill>
                </a:rPr>
                <a:t>Practical techniques and theory in life sciences</a:t>
              </a:r>
              <a:r>
                <a:rPr lang="en-US" altLang="zh-TW" sz="1400" dirty="0">
                  <a:solidFill>
                    <a:schemeClr val="bg1"/>
                  </a:solidFill>
                </a:rPr>
                <a:t> </a:t>
              </a:r>
              <a:r>
                <a:rPr kumimoji="0" lang="en-US" altLang="zh-TW" sz="1400" b="1" i="0" u="none" strike="noStrike" kern="1200" cap="none" spc="0" normalizeH="0" baseline="0" noProof="0" dirty="0" smtClean="0">
                  <a:ln>
                    <a:noFill/>
                  </a:ln>
                  <a:solidFill>
                    <a:schemeClr val="bg1"/>
                  </a:solidFill>
                  <a:effectLst/>
                  <a:uLnTx/>
                  <a:uFillTx/>
                  <a:latin typeface="Century Gothic" panose="020B0502020202020204"/>
                  <a:ea typeface="微軟正黑體" panose="020B0604030504040204" pitchFamily="34" charset="-120"/>
                  <a:cs typeface="+mn-cs"/>
                </a:rPr>
                <a:t>(</a:t>
              </a:r>
              <a:r>
                <a:rPr kumimoji="0" lang="en-US" altLang="zh-TW" sz="1400" b="1" i="0" u="none" strike="noStrike" kern="1200" cap="none" spc="0" normalizeH="0" baseline="0" noProof="0" dirty="0" smtClean="0">
                  <a:ln>
                    <a:noFill/>
                  </a:ln>
                  <a:solidFill>
                    <a:schemeClr val="bg1"/>
                  </a:solidFill>
                  <a:effectLst/>
                  <a:uLnTx/>
                  <a:uFillTx/>
                  <a:latin typeface="Century Gothic" panose="020B0502020202020204"/>
                  <a:ea typeface="微軟正黑體" panose="020B0604030504040204" pitchFamily="34" charset="-120"/>
                  <a:cs typeface="Times New Roman" panose="02020603050405020304" pitchFamily="18" charset="0"/>
                </a:rPr>
                <a:t>/Ⅱ) 				3/3 </a:t>
              </a:r>
            </a:p>
          </p:txBody>
        </p:sp>
      </p:grpSp>
      <p:sp>
        <p:nvSpPr>
          <p:cNvPr id="24" name="文字方塊 23"/>
          <p:cNvSpPr txBox="1"/>
          <p:nvPr/>
        </p:nvSpPr>
        <p:spPr>
          <a:xfrm>
            <a:off x="0" y="0"/>
            <a:ext cx="12192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1" i="0" u="none" strike="noStrike" kern="1200" cap="none" spc="0" normalizeH="0" baseline="0" noProof="0" dirty="0">
                <a:ln>
                  <a:noFill/>
                </a:ln>
                <a:solidFill>
                  <a:schemeClr val="bg1"/>
                </a:solidFill>
                <a:effectLst/>
                <a:uLnTx/>
                <a:uFillTx/>
                <a:latin typeface="Arial" panose="020B0604020202020204" pitchFamily="34" charset="0"/>
                <a:ea typeface="微軟正黑體" panose="020B0604030504040204" pitchFamily="34" charset="-120"/>
                <a:cs typeface="Arial" panose="020B0604020202020204" pitchFamily="34" charset="0"/>
              </a:rPr>
              <a:t>Course Structure of GMPLS </a:t>
            </a:r>
            <a:endParaRPr kumimoji="0" lang="zh-TW" altLang="en-US" sz="3600" b="1" i="0" u="none" strike="noStrike" kern="1200" cap="none" spc="0" normalizeH="0" baseline="0" noProof="0" dirty="0">
              <a:ln>
                <a:noFill/>
              </a:ln>
              <a:solidFill>
                <a:schemeClr val="bg1"/>
              </a:solidFill>
              <a:effectLst/>
              <a:uLnTx/>
              <a:uFillTx/>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578949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割線">
  <a:themeElements>
    <a:clrScheme name="切割線">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割線">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割線">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303</Words>
  <Application>Microsoft Office PowerPoint</Application>
  <PresentationFormat>寬螢幕</PresentationFormat>
  <Paragraphs>32</Paragraphs>
  <Slides>1</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vt:i4>
      </vt:variant>
    </vt:vector>
  </HeadingPairs>
  <TitlesOfParts>
    <vt:vector size="10" baseType="lpstr">
      <vt:lpstr>PP微軟正黑體 (本文)</vt:lpstr>
      <vt:lpstr>微軟正黑體</vt:lpstr>
      <vt:lpstr>新細明體</vt:lpstr>
      <vt:lpstr>Arial</vt:lpstr>
      <vt:lpstr>Calibri</vt:lpstr>
      <vt:lpstr>Century Gothic</vt:lpstr>
      <vt:lpstr>Times New Roman</vt:lpstr>
      <vt:lpstr>Wingdings 3</vt:lpstr>
      <vt:lpstr>切割線</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shumei01</dc:creator>
  <cp:lastModifiedBy>靜芬 鄭</cp:lastModifiedBy>
  <cp:revision>7</cp:revision>
  <dcterms:created xsi:type="dcterms:W3CDTF">2018-12-12T02:18:25Z</dcterms:created>
  <dcterms:modified xsi:type="dcterms:W3CDTF">2019-01-29T00:56:12Z</dcterms:modified>
</cp:coreProperties>
</file>