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9BBB59"/>
    <a:srgbClr val="0000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1F0A-215A-4061-8429-4934326A0332}" type="datetimeFigureOut">
              <a:rPr lang="zh-TW" altLang="en-US" smtClean="0"/>
              <a:t>2011/12/9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86D5-7D10-4653-999A-4C2576AEF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1F0A-215A-4061-8429-4934326A0332}" type="datetimeFigureOut">
              <a:rPr lang="zh-TW" altLang="en-US" smtClean="0"/>
              <a:t>2011/12/9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86D5-7D10-4653-999A-4C2576AEF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1F0A-215A-4061-8429-4934326A0332}" type="datetimeFigureOut">
              <a:rPr lang="zh-TW" altLang="en-US" smtClean="0"/>
              <a:t>2011/12/9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86D5-7D10-4653-999A-4C2576AEF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1F0A-215A-4061-8429-4934326A0332}" type="datetimeFigureOut">
              <a:rPr lang="zh-TW" altLang="en-US" smtClean="0"/>
              <a:t>2011/12/9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86D5-7D10-4653-999A-4C2576AEF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1F0A-215A-4061-8429-4934326A0332}" type="datetimeFigureOut">
              <a:rPr lang="zh-TW" altLang="en-US" smtClean="0"/>
              <a:t>2011/12/9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86D5-7D10-4653-999A-4C2576AEF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1F0A-215A-4061-8429-4934326A0332}" type="datetimeFigureOut">
              <a:rPr lang="zh-TW" altLang="en-US" smtClean="0"/>
              <a:t>2011/12/9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86D5-7D10-4653-999A-4C2576AEF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1F0A-215A-4061-8429-4934326A0332}" type="datetimeFigureOut">
              <a:rPr lang="zh-TW" altLang="en-US" smtClean="0"/>
              <a:t>2011/12/9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86D5-7D10-4653-999A-4C2576AEF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1F0A-215A-4061-8429-4934326A0332}" type="datetimeFigureOut">
              <a:rPr lang="zh-TW" altLang="en-US" smtClean="0"/>
              <a:t>2011/12/9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86D5-7D10-4653-999A-4C2576AEF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1F0A-215A-4061-8429-4934326A0332}" type="datetimeFigureOut">
              <a:rPr lang="zh-TW" altLang="en-US" smtClean="0"/>
              <a:t>2011/12/9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86D5-7D10-4653-999A-4C2576AEF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1F0A-215A-4061-8429-4934326A0332}" type="datetimeFigureOut">
              <a:rPr lang="zh-TW" altLang="en-US" smtClean="0"/>
              <a:t>2011/12/9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86D5-7D10-4653-999A-4C2576AEF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1F0A-215A-4061-8429-4934326A0332}" type="datetimeFigureOut">
              <a:rPr lang="zh-TW" altLang="en-US" smtClean="0"/>
              <a:t>2011/12/9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386D5-7D10-4653-999A-4C2576AEF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A1F0A-215A-4061-8429-4934326A0332}" type="datetimeFigureOut">
              <a:rPr lang="zh-TW" altLang="en-US" smtClean="0"/>
              <a:t>2011/12/9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386D5-7D10-4653-999A-4C2576AEFE4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es.tn.edu.tw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hsps.kh.edu.tw/xoops/index.php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0"/>
            <a:ext cx="7772400" cy="2160240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國立嘉義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大學</a:t>
            </a:r>
            <a:r>
              <a:rPr lang="en-US" altLang="zh-TW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級</a:t>
            </a:r>
            <a:r>
              <a:rPr lang="en-US" altLang="zh-TW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小教四甲外埠教育參觀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1760" y="5877272"/>
            <a:ext cx="4248472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指導老師：許家驊老師</a:t>
            </a:r>
            <a:endParaRPr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zh-TW" altLang="en-US" dirty="0"/>
          </a:p>
        </p:txBody>
      </p:sp>
      <p:pic>
        <p:nvPicPr>
          <p:cNvPr id="4" name="圖片 3" descr="2.jpg"/>
          <p:cNvPicPr>
            <a:picLocks noChangeAspect="1"/>
          </p:cNvPicPr>
          <p:nvPr/>
        </p:nvPicPr>
        <p:blipFill>
          <a:blip r:embed="rId2" cstate="print"/>
          <a:srcRect l="6688" t="4326" r="16925" b="9051"/>
          <a:stretch>
            <a:fillRect/>
          </a:stretch>
        </p:blipFill>
        <p:spPr>
          <a:xfrm>
            <a:off x="0" y="1844824"/>
            <a:ext cx="914400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高雄青山國小</a:t>
            </a:r>
            <a:endParaRPr lang="zh-TW" altLang="en-US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創建築採圓弧設計，展現活潑、人見化的教育理念「創新」。明亮的現代校園，造型新穎的圓弧設計，寬敞、「開放」、人性化的學習空間。綠色、健康氣息的集會場所；專業、人性化的藝術創作，安全、舒適、多元化的空間。</a:t>
            </a:r>
          </a:p>
          <a:p>
            <a:pPr lvl="0"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屬於都會型學校，學區家長社經地位頗高。全面採取教師班群經營的協同模式與有系統地來推動學校本位課程。</a:t>
            </a:r>
            <a:endParaRPr lang="zh-TW" altLang="en-US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內容版面配置區 6" descr="IMG_55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0" y="6080939"/>
            <a:ext cx="9144000" cy="777061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校長向大家介紹新上</a:t>
            </a:r>
            <a:r>
              <a:rPr lang="en-US" altLang="zh-TW" sz="32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! </a:t>
            </a:r>
            <a:r>
              <a:rPr lang="zh-TW" altLang="en-US" sz="32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讓大家對新上有初步了解。</a:t>
            </a:r>
            <a:endParaRPr lang="zh-TW" altLang="en-US" sz="3200" b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DSC036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179512" y="332656"/>
            <a:ext cx="8712968" cy="578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00B0F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參觀校園環境，路遇好奇但有禮貌的可愛小朋友們</a:t>
            </a:r>
            <a:r>
              <a:rPr lang="zh-TW" altLang="en-US" sz="28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</a:t>
            </a:r>
            <a:endParaRPr lang="zh-TW" altLang="en-US" sz="2800" b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00B050">
                <a:alpha val="4500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IMG_0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13312" y="3273258"/>
            <a:ext cx="4830688" cy="3584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內容版面配置區 4" descr="DSC0367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4572000" y="2132856"/>
            <a:ext cx="4176464" cy="1161633"/>
          </a:xfrm>
          <a:prstGeom prst="leftArrow">
            <a:avLst>
              <a:gd name="adj1" fmla="val 56235"/>
              <a:gd name="adj2" fmla="val 26730"/>
            </a:avLst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四年級英語教學觀摩</a:t>
            </a:r>
            <a:endParaRPr lang="zh-TW" altLang="en-US" sz="3200" b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 flipH="1">
            <a:off x="179512" y="4293096"/>
            <a:ext cx="4176464" cy="1031558"/>
          </a:xfrm>
          <a:prstGeom prst="leftArrow">
            <a:avLst>
              <a:gd name="adj1" fmla="val 56235"/>
              <a:gd name="adj2" fmla="val 26730"/>
            </a:avLst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32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年級英語教學觀摩</a:t>
            </a:r>
            <a:endParaRPr lang="zh-TW" altLang="en-US" sz="3200" b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IMG_00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內容版面配置區 5" descr="IMG_00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29336" y="0"/>
            <a:ext cx="4614664" cy="3460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IMG_0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57200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 descr="IMG_0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文字方塊 8"/>
          <p:cNvSpPr txBox="1"/>
          <p:nvPr/>
        </p:nvSpPr>
        <p:spPr>
          <a:xfrm>
            <a:off x="2051720" y="2924944"/>
            <a:ext cx="4896544" cy="1161633"/>
          </a:xfrm>
          <a:prstGeom prst="star6">
            <a:avLst/>
          </a:prstGeom>
          <a:solidFill>
            <a:srgbClr val="7030A0"/>
          </a:solidFill>
          <a:ln w="38100">
            <a:solidFill>
              <a:srgbClr val="00B0F0"/>
            </a:solidFill>
            <a:prstDash val="sysDash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分享交流會</a:t>
            </a:r>
            <a:endParaRPr lang="zh-TW" altLang="en-US" sz="3200" b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IMG_55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7308304" y="58316"/>
            <a:ext cx="899755" cy="6741368"/>
          </a:xfrm>
          <a:prstGeom prst="vertic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家驊老師致贈嘉大刊物及伴手禮！</a:t>
            </a:r>
            <a:endParaRPr lang="zh-TW" altLang="en-US" sz="3200" b="1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 descr="IMG_55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字方塊 5"/>
          <p:cNvSpPr txBox="1"/>
          <p:nvPr/>
        </p:nvSpPr>
        <p:spPr>
          <a:xfrm>
            <a:off x="179512" y="6160115"/>
            <a:ext cx="7560840" cy="697885"/>
          </a:xfrm>
          <a:prstGeom prst="foldedCorner">
            <a:avLst>
              <a:gd name="adj" fmla="val 43910"/>
            </a:avLst>
          </a:prstGeom>
          <a:solidFill>
            <a:srgbClr val="7030A0"/>
          </a:solidFill>
          <a:ln w="38100">
            <a:solidFill>
              <a:schemeClr val="accent4">
                <a:lumMod val="60000"/>
                <a:lumOff val="40000"/>
              </a:schemeClr>
            </a:solidFill>
            <a:prstDash val="sysDot"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與校長共同合照，留下新上紀念的一影</a:t>
            </a:r>
            <a:r>
              <a:rPr lang="zh-TW" altLang="en-US" sz="3200" dirty="0" smtClean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</a:t>
            </a:r>
            <a:endParaRPr lang="zh-TW" altLang="en-US" sz="32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t="-51000" b="-6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副標題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2" name="標題 6"/>
          <p:cNvSpPr>
            <a:spLocks noGrp="1"/>
          </p:cNvSpPr>
          <p:nvPr>
            <p:ph type="ctrTitle"/>
          </p:nvPr>
        </p:nvSpPr>
        <p:spPr>
          <a:xfrm>
            <a:off x="395536" y="3933056"/>
            <a:ext cx="5904656" cy="936103"/>
          </a:xfrm>
          <a:solidFill>
            <a:srgbClr val="0070C0"/>
          </a:solidFill>
          <a:ln>
            <a:solidFill>
              <a:srgbClr val="00B0F0">
                <a:alpha val="30196"/>
              </a:srgb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TW" sz="7200" b="1" dirty="0" smtClean="0">
                <a:solidFill>
                  <a:srgbClr val="66FF33"/>
                </a:solidFill>
                <a:latin typeface="Comic Sans MS" pitchFamily="66" charset="0"/>
              </a:rPr>
              <a:t>THE  END </a:t>
            </a:r>
            <a:r>
              <a:rPr lang="zh-TW" altLang="en-US" sz="7200" b="1" dirty="0" smtClean="0">
                <a:solidFill>
                  <a:srgbClr val="66FF33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zh-TW" altLang="en-US" sz="7200" b="1" dirty="0">
              <a:solidFill>
                <a:srgbClr val="66FF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參訪學校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204864"/>
            <a:ext cx="8784976" cy="3096344"/>
          </a:xfrm>
          <a:solidFill>
            <a:srgbClr val="99FF99">
              <a:alpha val="63922"/>
            </a:srgbClr>
          </a:solidFill>
          <a:ln w="28575">
            <a:solidFill>
              <a:srgbClr val="66FF33"/>
            </a:solidFill>
            <a:prstDash val="lgDash"/>
          </a:ln>
          <a:effectLst>
            <a:glow rad="101600">
              <a:srgbClr val="00B050">
                <a:alpha val="60000"/>
              </a:srgbClr>
            </a:glow>
          </a:effectLst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台南忠義國小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3"/>
              </a:rPr>
              <a:t>://www.cies.tn.edu.tw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3"/>
              </a:rPr>
              <a:t>/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高雄青山國小</a:t>
            </a:r>
            <a:endParaRPr lang="en-US" altLang="zh-TW" b="1" dirty="0" smtClean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4"/>
              </a:rPr>
              <a:t>http://</a:t>
            </a:r>
            <a:r>
              <a:rPr lang="en-US" altLang="zh-TW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hlinkClick r:id="rId4"/>
              </a:rPr>
              <a:t>www.shsps.kh.edu.tw/xoops/index.php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2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台南忠義國小</a:t>
            </a:r>
            <a:endParaRPr lang="zh-TW" altLang="en-US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忠義</a:t>
            </a:r>
            <a:r>
              <a:rPr lang="zh-TW" altLang="zh-TW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國小是一所與古蹟並存的小學，校園規劃結合「建築美學」，融入「古蹟」與「文化」，兼顧古蹟保存與都市發展；規劃景觀步道，串聯各古蹟景點；守護校園文化資產，讓古蹟活化再利用；兼具優質校園景觀與城市景觀，校園即是教材園，為孩子營造優質的成長樂園，亦成為府城觀光景點。</a:t>
            </a:r>
            <a:endParaRPr lang="zh-TW" altLang="en-US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IMG_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4283968" y="4581128"/>
            <a:ext cx="4860032" cy="220724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000066"/>
            </a:solidFill>
            <a:prstDash val="lgDash"/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一進校門便見到主任老師們列隊迎接，真讓我們受寵若驚</a:t>
            </a:r>
            <a:r>
              <a:rPr lang="en-US" altLang="zh-TW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7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 descr="IMG_52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 flipH="1">
            <a:off x="323528" y="5805264"/>
            <a:ext cx="7776864" cy="584775"/>
          </a:xfrm>
          <a:prstGeom prst="flowChartOnlineStorag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校園導覽，預備，</a:t>
            </a:r>
            <a:r>
              <a:rPr lang="en-US" altLang="zh-TW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GO~!!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 descr="IMG_52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539552" y="188640"/>
            <a:ext cx="899755" cy="648072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參觀忠義國小禮堂，古蹟</a:t>
            </a:r>
            <a:r>
              <a:rPr lang="en-US" altLang="zh-TW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武德殿。</a:t>
            </a:r>
            <a:endParaRPr lang="en-US" altLang="zh-TW" sz="32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6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IMG_5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 rot="16200000">
            <a:off x="-457048" y="3053087"/>
            <a:ext cx="4261961" cy="3347865"/>
          </a:xfrm>
          <a:prstGeom prst="notchedRightArrow">
            <a:avLst>
              <a:gd name="adj1" fmla="val 61610"/>
              <a:gd name="adj2" fmla="val 45133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  <a:prstDash val="solid"/>
          </a:ln>
          <a:effectLst>
            <a:softEdge rad="31750"/>
          </a:effectLst>
        </p:spPr>
        <p:txBody>
          <a:bodyPr vert="eaVert"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說故事達人，示範三分鐘說故事，將大家逗得笑呵呵</a:t>
            </a:r>
            <a:r>
              <a:rPr lang="zh-TW" altLang="en-US" sz="28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</a:t>
            </a:r>
            <a:endParaRPr lang="zh-TW" altLang="en-US" sz="28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>
            <a:alpha val="6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IMG_0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161764" y="404664"/>
            <a:ext cx="8820472" cy="777061"/>
          </a:xfrm>
          <a:prstGeom prst="doubleWav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校本位課程，主任正詳細的一一向大家介紹內容。</a:t>
            </a:r>
            <a:endParaRPr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IMG_53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323528" y="5805264"/>
            <a:ext cx="8496944" cy="890171"/>
          </a:xfrm>
          <a:prstGeom prst="cloud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5715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與忠義國小主任來個大合照</a:t>
            </a:r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</a:t>
            </a:r>
            <a:endParaRPr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362</Words>
  <Application>Microsoft Office PowerPoint</Application>
  <PresentationFormat>如螢幕大小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國立嘉義大學 101級 小教四甲外埠教育參觀</vt:lpstr>
      <vt:lpstr>參訪學校</vt:lpstr>
      <vt:lpstr>台南忠義國小</vt:lpstr>
      <vt:lpstr>投影片 4</vt:lpstr>
      <vt:lpstr>投影片 5</vt:lpstr>
      <vt:lpstr>投影片 6</vt:lpstr>
      <vt:lpstr>投影片 7</vt:lpstr>
      <vt:lpstr>投影片 8</vt:lpstr>
      <vt:lpstr>投影片 9</vt:lpstr>
      <vt:lpstr>高雄青山國小</vt:lpstr>
      <vt:lpstr>投影片 11</vt:lpstr>
      <vt:lpstr>投影片 12</vt:lpstr>
      <vt:lpstr>投影片 13</vt:lpstr>
      <vt:lpstr>投影片 14</vt:lpstr>
      <vt:lpstr>投影片 15</vt:lpstr>
      <vt:lpstr>投影片 16</vt:lpstr>
      <vt:lpstr>THE  END 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國立嘉義大學 101級 小教四甲外埠教育參觀</dc:title>
  <dc:creator>hp</dc:creator>
  <cp:lastModifiedBy>hp</cp:lastModifiedBy>
  <cp:revision>29</cp:revision>
  <dcterms:created xsi:type="dcterms:W3CDTF">2011-12-08T21:54:11Z</dcterms:created>
  <dcterms:modified xsi:type="dcterms:W3CDTF">2011-12-08T23:17:52Z</dcterms:modified>
</cp:coreProperties>
</file>