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2" r:id="rId7"/>
    <p:sldId id="261" r:id="rId8"/>
    <p:sldId id="265" r:id="rId9"/>
    <p:sldId id="259" r:id="rId10"/>
    <p:sldId id="267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FE7C-64F1-44EB-BB03-D788F0E07041}" type="datetimeFigureOut">
              <a:rPr lang="zh-TW" altLang="en-US" smtClean="0"/>
              <a:t>17/28/21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4681-A80C-46AE-893B-812E235E21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328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FE7C-64F1-44EB-BB03-D788F0E07041}" type="datetimeFigureOut">
              <a:rPr lang="zh-TW" altLang="en-US" smtClean="0"/>
              <a:t>17/28/21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4681-A80C-46AE-893B-812E235E21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000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FE7C-64F1-44EB-BB03-D788F0E07041}" type="datetimeFigureOut">
              <a:rPr lang="zh-TW" altLang="en-US" smtClean="0"/>
              <a:t>17/28/21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4681-A80C-46AE-893B-812E235E21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271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FE7C-64F1-44EB-BB03-D788F0E07041}" type="datetimeFigureOut">
              <a:rPr lang="zh-TW" altLang="en-US" smtClean="0"/>
              <a:t>17/28/21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4681-A80C-46AE-893B-812E235E21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748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FE7C-64F1-44EB-BB03-D788F0E07041}" type="datetimeFigureOut">
              <a:rPr lang="zh-TW" altLang="en-US" smtClean="0"/>
              <a:t>17/28/21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4681-A80C-46AE-893B-812E235E21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767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FE7C-64F1-44EB-BB03-D788F0E07041}" type="datetimeFigureOut">
              <a:rPr lang="zh-TW" altLang="en-US" smtClean="0"/>
              <a:t>17/28/21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4681-A80C-46AE-893B-812E235E21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9655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FE7C-64F1-44EB-BB03-D788F0E07041}" type="datetimeFigureOut">
              <a:rPr lang="zh-TW" altLang="en-US" smtClean="0"/>
              <a:t>17/28/21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4681-A80C-46AE-893B-812E235E21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069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FE7C-64F1-44EB-BB03-D788F0E07041}" type="datetimeFigureOut">
              <a:rPr lang="zh-TW" altLang="en-US" smtClean="0"/>
              <a:t>17/28/21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4681-A80C-46AE-893B-812E235E21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860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FE7C-64F1-44EB-BB03-D788F0E07041}" type="datetimeFigureOut">
              <a:rPr lang="zh-TW" altLang="en-US" smtClean="0"/>
              <a:t>17/28/21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4681-A80C-46AE-893B-812E235E21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6166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FE7C-64F1-44EB-BB03-D788F0E07041}" type="datetimeFigureOut">
              <a:rPr lang="zh-TW" altLang="en-US" smtClean="0"/>
              <a:t>17/28/21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4681-A80C-46AE-893B-812E235E21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87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4FE7C-64F1-44EB-BB03-D788F0E07041}" type="datetimeFigureOut">
              <a:rPr lang="zh-TW" altLang="en-US" smtClean="0"/>
              <a:t>17/28/21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4681-A80C-46AE-893B-812E235E21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220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4FE7C-64F1-44EB-BB03-D788F0E07041}" type="datetimeFigureOut">
              <a:rPr lang="zh-TW" altLang="en-US" smtClean="0"/>
              <a:t>17/28/21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94681-A80C-46AE-893B-812E235E21C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434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eb085004.adm.ncyu.edu.tw/course/CouCross.aspx" TargetMode="External"/><Relationship Id="rId5" Type="http://schemas.openxmlformats.org/officeDocument/2006/relationships/hyperlink" Target="https://www.ncyu.edu.tw/files/law2/academic/%E5%9C%8B%E7%AB%8B%E5%98%89%E7%BE%A9%E5%A4%A7%E5%AD%B8%E5%AD%B8%E7%A8%8B%E5%AF%A6%E6%96%BD%E8%BE%A6%E6%B3%95.pdf" TargetMode="External"/><Relationship Id="rId4" Type="http://schemas.openxmlformats.org/officeDocument/2006/relationships/hyperlink" Target="https://www.ncyu.edu.tw/files/law2/academic/%E5%9C%8B%E7%AB%8B%E5%98%89%E7%BE%A9%E5%A4%A7%E5%AD%B8%E8%B7%A8%E9%A0%98%E5%9F%9F%E5%AD%B8%E5%88%86%E5%AD%B8%E7%A8%8B%E8%A8%AD%E7%BD%AE%E8%BE%A6%E6%B3%95(1100518%E4%BF%AE%E8%A8%82)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857" y="131884"/>
            <a:ext cx="3857143" cy="6726115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3669695" y="3167390"/>
            <a:ext cx="4852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/>
              <a:t>幼兒數位教材研發</a:t>
            </a:r>
            <a:r>
              <a:rPr lang="zh-TW" altLang="en-US" sz="2800" b="1" u="sng" dirty="0"/>
              <a:t>跨領域學程</a:t>
            </a:r>
          </a:p>
        </p:txBody>
      </p:sp>
    </p:spTree>
    <p:extLst>
      <p:ext uri="{BB962C8B-B14F-4D97-AF65-F5344CB8AC3E}">
        <p14:creationId xmlns:p14="http://schemas.microsoft.com/office/powerpoint/2010/main" val="259323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857" y="131884"/>
            <a:ext cx="3857143" cy="6726115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5501927" y="3167390"/>
            <a:ext cx="11881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 smtClean="0"/>
              <a:t>END</a:t>
            </a:r>
            <a:endParaRPr lang="zh-TW" altLang="en-US" sz="4400" b="1" u="sng" dirty="0"/>
          </a:p>
        </p:txBody>
      </p:sp>
    </p:spTree>
    <p:extLst>
      <p:ext uri="{BB962C8B-B14F-4D97-AF65-F5344CB8AC3E}">
        <p14:creationId xmlns:p14="http://schemas.microsoft.com/office/powerpoint/2010/main" val="406241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857" y="131884"/>
            <a:ext cx="3857143" cy="6726115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762000" y="1896896"/>
            <a:ext cx="792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面對現今日益競爭的知識經濟時代，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培養第二專長至為重要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。本校為了培養學生具備適應環境的智識與能力，鼓勵學生跨領域學習，除了有輔系、雙主修制度外， 更整合校內院系資源及特色，規劃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個多元化的學分學程、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個微學程，以因應 學生能力多元化發展的需求，提供發揮潛能的學習管道。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在修畢規定科目學分後，畢業時除了可領到畢業證書外，又可以額外取得學分學程證明書，增進學生在未來生涯規劃上的就業競爭力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2. 104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學年度起大學部課程模組化，每系專業選修課程分流成若干個專業選修學程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學分數約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16~24)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，全校學系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學年度共計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個專業選修學程，此外自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99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 年度起大學部各學系承認外系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15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學分，即是鼓勵同學善用這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15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學分，有系統的修習上述學分學程及它系專業選修學程，培養第二專長。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762000" y="1213428"/>
            <a:ext cx="5388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Q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為什麼要修讀跨領域學分學程、專業選修學程？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645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857" y="131884"/>
            <a:ext cx="3857143" cy="6726115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762000" y="1213428"/>
            <a:ext cx="4233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Q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修讀跨領域學分學程，要如何申請？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62000" y="1721843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填寫學分學程申請表（請向各學程索取或至學分學程網頁下載），依學程規定時間（確切之申請時間由各學程公告）繳交申請表後經過甄選，核准者具有修讀學分學程身分。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762000" y="3307435"/>
            <a:ext cx="4695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Q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如何查詢跨領域學分學程的課程規劃？？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62000" y="3789473"/>
            <a:ext cx="792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查詢跨領域學分學程的課程規劃，以下有這些操作方式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請至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【E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化校園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】→【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嘉大學分學程資訊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網頁。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請至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本校網頁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】→【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行政單位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 →【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教務處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 →【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學分學程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請至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幼教官網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】→【】  →【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學分學程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705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857" y="131884"/>
            <a:ext cx="3857143" cy="6726115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762000" y="1213428"/>
            <a:ext cx="4003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Q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如何進行跨領域學分學程的選課？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62000" y="1703466"/>
            <a:ext cx="7924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跨領域學分學程或專業選修學程的選課方式與</a:t>
            </a:r>
            <a:r>
              <a:rPr lang="zh-TW" altLang="en-US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一般選課方式相同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可從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本校網頁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】→【E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化校園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】→【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全校課程查詢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】→【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跨領域（微）學程課程查詢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必選修科目冊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，查詢到當學期各學程的開課情形。而學生若已完成申請修讀的程序，將由教務處註記身份，選課時則由電腦直接列出該學程的課程，提高查詢課程及選課效率。 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762000" y="3688360"/>
            <a:ext cx="4695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Q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修習跨領域學分學程可否延長修業年限？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62000" y="4196775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學生得因修習本系或外系學程、跨領域學分學程而申請延長修業年限，惟最長仍以</a:t>
            </a:r>
            <a:r>
              <a:rPr lang="en-US" altLang="zh-TW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年為限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，但總修業年限仍應符合大學法修業年限及本校學則規定。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336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857" y="131884"/>
            <a:ext cx="3857143" cy="6726115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762000" y="1213428"/>
            <a:ext cx="4233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Q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修畢跨領域學分學程可否申請證明？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62000" y="1703466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經核准修習學程之學生，於</a:t>
            </a:r>
            <a:r>
              <a:rPr lang="zh-TW" altLang="en-US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規定期限內修畢學程規定之科目與學分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，成績及格者， 由學校發給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「學程證明書」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 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641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857" y="131884"/>
            <a:ext cx="3857143" cy="6726115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762000" y="1213428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學分學程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申請流程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圓角矩形 1"/>
          <p:cNvSpPr/>
          <p:nvPr/>
        </p:nvSpPr>
        <p:spPr>
          <a:xfrm>
            <a:off x="815786" y="2395996"/>
            <a:ext cx="2073339" cy="1169377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學分學程</a:t>
            </a:r>
            <a:endParaRPr lang="en-US" altLang="zh-TW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申請表</a:t>
            </a:r>
            <a:endParaRPr lang="zh-TW" altLang="en-US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向右箭號 3"/>
          <p:cNvSpPr/>
          <p:nvPr/>
        </p:nvSpPr>
        <p:spPr>
          <a:xfrm>
            <a:off x="3045459" y="2804837"/>
            <a:ext cx="429177" cy="351693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3630970" y="2395994"/>
            <a:ext cx="2073339" cy="1169377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提出申請</a:t>
            </a:r>
            <a:endParaRPr lang="en-US" altLang="zh-TW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幼教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</a:t>
            </a:r>
            <a:r>
              <a:rPr lang="en-US" altLang="zh-TW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數位</a:t>
            </a:r>
            <a:r>
              <a:rPr lang="zh-TW" altLang="en-US" sz="1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</a:t>
            </a:r>
            <a:r>
              <a:rPr lang="en-US" altLang="zh-TW" sz="1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向右箭號 6"/>
          <p:cNvSpPr/>
          <p:nvPr/>
        </p:nvSpPr>
        <p:spPr>
          <a:xfrm>
            <a:off x="5860643" y="2737429"/>
            <a:ext cx="429177" cy="351693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6446154" y="2328586"/>
            <a:ext cx="2073339" cy="1169377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主辦單位審核</a:t>
            </a:r>
            <a:endParaRPr lang="en-US" altLang="zh-TW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師範學院</a:t>
            </a:r>
            <a:r>
              <a:rPr lang="en-US" altLang="zh-TW" sz="1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向右箭號 8"/>
          <p:cNvSpPr/>
          <p:nvPr/>
        </p:nvSpPr>
        <p:spPr>
          <a:xfrm>
            <a:off x="1423282" y="4592606"/>
            <a:ext cx="429177" cy="351693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2151852" y="4183763"/>
            <a:ext cx="2073339" cy="1169377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公告核准修讀</a:t>
            </a:r>
            <a:endParaRPr lang="en-US" altLang="zh-TW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名單</a:t>
            </a:r>
            <a:endParaRPr lang="zh-TW" altLang="en-US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向右箭號 10"/>
          <p:cNvSpPr/>
          <p:nvPr/>
        </p:nvSpPr>
        <p:spPr>
          <a:xfrm>
            <a:off x="4524584" y="4592606"/>
            <a:ext cx="429177" cy="351693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5253154" y="4183763"/>
            <a:ext cx="2073339" cy="1169377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學生每學期自行上網選課</a:t>
            </a:r>
            <a:endParaRPr lang="zh-TW" altLang="en-US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272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857" y="131884"/>
            <a:ext cx="3857143" cy="6726115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762000" y="1213428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學分學程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修課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要點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62000" y="1703466"/>
            <a:ext cx="7924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修習本學程之學生，應通過本委員會之甄選，每學年辦理兩次，每年名額由該年度可供使用之場地器材與儀器等容量決定招生名額，以規劃</a:t>
            </a:r>
            <a:r>
              <a:rPr lang="zh-TW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本學程之幼兒教育學系、數位學習設計與管理學系二系學生優先錄取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。各課程其他修習條件，依據授課老師要求訂定之。</a:t>
            </a: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修習本學程學生，應修課程至少有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學分不屬於學生主修、雙主修、輔系之必修科目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zh-TW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TW" altLang="zh-TW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程修習至少</a:t>
            </a:r>
            <a:r>
              <a:rPr lang="en-US" altLang="zh-TW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zh-TW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學分，包括</a:t>
            </a:r>
            <a:r>
              <a:rPr lang="zh-TW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必修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</a:t>
            </a:r>
            <a:r>
              <a:rPr lang="zh-TW" altLang="zh-TW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選修</a:t>
            </a:r>
            <a:r>
              <a:rPr lang="en-US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14</a:t>
            </a:r>
            <a:r>
              <a:rPr lang="zh-TW" altLang="zh-TW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學分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。修習本學程之學生得以原主修科系</a:t>
            </a:r>
            <a:r>
              <a:rPr lang="zh-TW" altLang="zh-TW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抵免本學程學分，至多可承認</a:t>
            </a:r>
            <a:r>
              <a:rPr lang="en-US" altLang="zh-TW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學分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825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857" y="131884"/>
            <a:ext cx="3857143" cy="6726115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762000" y="1213428"/>
            <a:ext cx="3286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學分學程修畢證明書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申請流程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圓角矩形 1"/>
          <p:cNvSpPr/>
          <p:nvPr/>
        </p:nvSpPr>
        <p:spPr>
          <a:xfrm>
            <a:off x="815786" y="2395996"/>
            <a:ext cx="2073339" cy="1169377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學生修畢學程所規定之課程與學分</a:t>
            </a:r>
            <a:endParaRPr lang="zh-TW" altLang="en-US" sz="1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向右箭號 3"/>
          <p:cNvSpPr/>
          <p:nvPr/>
        </p:nvSpPr>
        <p:spPr>
          <a:xfrm>
            <a:off x="3045459" y="2804837"/>
            <a:ext cx="429177" cy="351693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3630970" y="2395994"/>
            <a:ext cx="2073339" cy="1169377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填寫</a:t>
            </a:r>
            <a:r>
              <a:rPr lang="en-US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『</a:t>
            </a:r>
            <a:r>
              <a:rPr lang="zh-TW" altLang="en-US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學程成績審核報告單</a:t>
            </a:r>
            <a:r>
              <a:rPr lang="en-US" altLang="zh-TW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』</a:t>
            </a:r>
            <a:endParaRPr lang="zh-TW" altLang="en-US" sz="1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向右箭號 6"/>
          <p:cNvSpPr/>
          <p:nvPr/>
        </p:nvSpPr>
        <p:spPr>
          <a:xfrm>
            <a:off x="5860643" y="2737429"/>
            <a:ext cx="429177" cy="351693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6446154" y="2328586"/>
            <a:ext cx="2073339" cy="1169377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主辦單位初審</a:t>
            </a:r>
            <a:endParaRPr lang="en-US" altLang="zh-TW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師範學院</a:t>
            </a:r>
            <a:r>
              <a:rPr lang="en-US" altLang="zh-TW" sz="14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4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向右箭號 8"/>
          <p:cNvSpPr/>
          <p:nvPr/>
        </p:nvSpPr>
        <p:spPr>
          <a:xfrm>
            <a:off x="1423282" y="4592606"/>
            <a:ext cx="429177" cy="351693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2151852" y="4183763"/>
            <a:ext cx="2073339" cy="1169377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教務單位複審</a:t>
            </a:r>
            <a:endParaRPr lang="en-US" altLang="zh-TW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合格</a:t>
            </a:r>
            <a:endParaRPr lang="zh-TW" altLang="en-US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向右箭號 10"/>
          <p:cNvSpPr/>
          <p:nvPr/>
        </p:nvSpPr>
        <p:spPr>
          <a:xfrm>
            <a:off x="4524584" y="4592606"/>
            <a:ext cx="429177" cy="351693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5253154" y="4183763"/>
            <a:ext cx="2073339" cy="1169377"/>
          </a:xfrm>
          <a:prstGeom prst="roundRect">
            <a:avLst/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學生於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畢業或離校</a:t>
            </a:r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時核發</a:t>
            </a:r>
            <a:endParaRPr lang="zh-TW" altLang="en-US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830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857" y="131884"/>
            <a:ext cx="3857143" cy="6726115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762000" y="1213428"/>
            <a:ext cx="2132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學分學程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資料來源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762000" y="2197894"/>
            <a:ext cx="7924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hlinkClick r:id="rId4"/>
              </a:rPr>
              <a:t>國立嘉義大學跨領域學分學程設置</a:t>
            </a:r>
            <a:r>
              <a:rPr lang="zh-TW" altLang="en-US" dirty="0" smtClean="0">
                <a:hlinkClick r:id="rId4"/>
              </a:rPr>
              <a:t>辦法</a:t>
            </a:r>
            <a:endParaRPr lang="en-US" altLang="zh-TW" dirty="0" smtClean="0"/>
          </a:p>
          <a:p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本校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網站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→行政單位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→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教務處→法規彙編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hlinkClick r:id="rId5"/>
              </a:rPr>
              <a:t>國立嘉義大學學程實施辦法</a:t>
            </a:r>
            <a:endParaRPr lang="en-US" altLang="zh-TW" dirty="0" smtClean="0"/>
          </a:p>
          <a:p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本校網站→行政單位→教務處→法規彙編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6"/>
              </a:rPr>
              <a:t>各類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6"/>
              </a:rPr>
              <a:t>學分學成課程規劃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  <a:hlinkClick r:id="rId6"/>
              </a:rPr>
              <a:t>表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本校網站→行政單位→教務處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→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學分學程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135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413</Words>
  <Application>Microsoft Office PowerPoint</Application>
  <PresentationFormat>寬螢幕</PresentationFormat>
  <Paragraphs>52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10</cp:revision>
  <dcterms:created xsi:type="dcterms:W3CDTF">2021-12-27T08:37:52Z</dcterms:created>
  <dcterms:modified xsi:type="dcterms:W3CDTF">2021-12-28T02:21:52Z</dcterms:modified>
</cp:coreProperties>
</file>