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269" r:id="rId2"/>
    <p:sldId id="263" r:id="rId3"/>
    <p:sldId id="407" r:id="rId4"/>
    <p:sldId id="331" r:id="rId5"/>
    <p:sldId id="332" r:id="rId6"/>
    <p:sldId id="424" r:id="rId7"/>
    <p:sldId id="425" r:id="rId8"/>
    <p:sldId id="409" r:id="rId9"/>
    <p:sldId id="404" r:id="rId10"/>
    <p:sldId id="390" r:id="rId11"/>
    <p:sldId id="341" r:id="rId12"/>
    <p:sldId id="405" r:id="rId13"/>
    <p:sldId id="426" r:id="rId14"/>
    <p:sldId id="427" r:id="rId15"/>
    <p:sldId id="433" r:id="rId16"/>
    <p:sldId id="434" r:id="rId17"/>
    <p:sldId id="428" r:id="rId18"/>
    <p:sldId id="429" r:id="rId19"/>
    <p:sldId id="430" r:id="rId20"/>
    <p:sldId id="431" r:id="rId21"/>
    <p:sldId id="432" r:id="rId22"/>
    <p:sldId id="414" r:id="rId23"/>
    <p:sldId id="365" r:id="rId24"/>
    <p:sldId id="415" r:id="rId25"/>
    <p:sldId id="436" r:id="rId26"/>
    <p:sldId id="416" r:id="rId27"/>
    <p:sldId id="417" r:id="rId28"/>
    <p:sldId id="418" r:id="rId29"/>
    <p:sldId id="419" r:id="rId30"/>
    <p:sldId id="420" r:id="rId31"/>
    <p:sldId id="422" r:id="rId32"/>
    <p:sldId id="423" r:id="rId33"/>
    <p:sldId id="435" r:id="rId34"/>
    <p:sldId id="411" r:id="rId35"/>
    <p:sldId id="358" r:id="rId36"/>
    <p:sldId id="379" r:id="rId37"/>
    <p:sldId id="356" r:id="rId38"/>
    <p:sldId id="304" r:id="rId39"/>
  </p:sldIdLst>
  <p:sldSz cx="9144000" cy="6858000" type="screen4x3"/>
  <p:notesSz cx="6797675" cy="9856788"/>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300">
          <p15:clr>
            <a:srgbClr val="A4A3A4"/>
          </p15:clr>
        </p15:guide>
        <p15:guide id="2" orient="horz" pos="4020">
          <p15:clr>
            <a:srgbClr val="A4A3A4"/>
          </p15:clr>
        </p15:guide>
        <p15:guide id="3" orient="horz" pos="663">
          <p15:clr>
            <a:srgbClr val="A4A3A4"/>
          </p15:clr>
        </p15:guide>
        <p15:guide id="4" pos="317">
          <p15:clr>
            <a:srgbClr val="A4A3A4"/>
          </p15:clr>
        </p15:guide>
        <p15:guide id="5" pos="5443">
          <p15:clr>
            <a:srgbClr val="A4A3A4"/>
          </p15:clr>
        </p15:guide>
        <p15:guide id="6" pos="2880">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98F3C"/>
    <a:srgbClr val="FF6800"/>
    <a:srgbClr val="FF6600"/>
    <a:srgbClr val="48D1E4"/>
    <a:srgbClr val="66B9E1"/>
    <a:srgbClr val="D9CBBD"/>
    <a:srgbClr val="D9CBE4"/>
    <a:srgbClr val="82A5D9"/>
    <a:srgbClr val="3E495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3463" autoAdjust="0"/>
  </p:normalViewPr>
  <p:slideViewPr>
    <p:cSldViewPr>
      <p:cViewPr varScale="1">
        <p:scale>
          <a:sx n="115" d="100"/>
          <a:sy n="115" d="100"/>
        </p:scale>
        <p:origin x="1284" y="102"/>
      </p:cViewPr>
      <p:guideLst>
        <p:guide orient="horz" pos="300"/>
        <p:guide orient="horz" pos="4020"/>
        <p:guide orient="horz" pos="663"/>
        <p:guide pos="317"/>
        <p:guide pos="5443"/>
        <p:guide pos="2880"/>
      </p:guideLst>
    </p:cSldViewPr>
  </p:slideViewPr>
  <p:notesTextViewPr>
    <p:cViewPr>
      <p:scale>
        <a:sx n="100" d="100"/>
        <a:sy n="100" d="100"/>
      </p:scale>
      <p:origin x="0" y="0"/>
    </p:cViewPr>
  </p:notesTextViewPr>
  <p:notesViewPr>
    <p:cSldViewPr>
      <p:cViewPr varScale="1">
        <p:scale>
          <a:sx n="101" d="100"/>
          <a:sy n="101" d="100"/>
        </p:scale>
        <p:origin x="-2616" y="-96"/>
      </p:cViewPr>
      <p:guideLst>
        <p:guide orient="horz" pos="3105"/>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pPr>
              <a:defRPr/>
            </a:pPr>
            <a:endParaRPr lang="ko-KR" altLang="en-US"/>
          </a:p>
        </p:txBody>
      </p:sp>
      <p:sp>
        <p:nvSpPr>
          <p:cNvPr id="3" name="날짜 개체 틀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pPr>
              <a:defRPr/>
            </a:pPr>
            <a:fld id="{EBF533BA-406A-433E-90AC-06664312DDB9}" type="datetimeFigureOut">
              <a:rPr lang="ko-KR" altLang="en-US"/>
              <a:pPr>
                <a:defRPr/>
              </a:pPr>
              <a:t>2022-08-25</a:t>
            </a:fld>
            <a:endParaRPr lang="ko-KR" altLang="en-US"/>
          </a:p>
        </p:txBody>
      </p:sp>
      <p:sp>
        <p:nvSpPr>
          <p:cNvPr id="4" name="슬라이드 이미지 개체 틀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pPr>
              <a:defRPr/>
            </a:pPr>
            <a:endParaRPr lang="ko-KR" altLang="en-US"/>
          </a:p>
        </p:txBody>
      </p:sp>
      <p:sp>
        <p:nvSpPr>
          <p:cNvPr id="7" name="슬라이드 번호 개체 틀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pPr>
              <a:defRPr/>
            </a:pPr>
            <a:fld id="{4937BA6B-D23D-4E2E-BB67-E7965620EE38}" type="slidenum">
              <a:rPr lang="ko-KR" altLang="en-US"/>
              <a:pPr>
                <a:defRPr/>
              </a:pPr>
              <a:t>‹#›</a:t>
            </a:fld>
            <a:endParaRPr lang="ko-KR" altLang="en-US"/>
          </a:p>
        </p:txBody>
      </p:sp>
    </p:spTree>
    <p:extLst>
      <p:ext uri="{BB962C8B-B14F-4D97-AF65-F5344CB8AC3E}">
        <p14:creationId xmlns:p14="http://schemas.microsoft.com/office/powerpoint/2010/main" val="1580515676"/>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rotWithShape="0">
          <a:gsLst>
            <a:gs pos="0">
              <a:srgbClr val="2D529B"/>
            </a:gs>
            <a:gs pos="100000">
              <a:srgbClr val="66B9E1"/>
            </a:gs>
          </a:gsLst>
          <a:lin ang="5400000" scaled="1"/>
        </a:gradFill>
        <a:effectLst/>
      </p:bgPr>
    </p:bg>
    <p:spTree>
      <p:nvGrpSpPr>
        <p:cNvPr id="1" name=""/>
        <p:cNvGrpSpPr/>
        <p:nvPr/>
      </p:nvGrpSpPr>
      <p:grpSpPr>
        <a:xfrm>
          <a:off x="0" y="0"/>
          <a:ext cx="0" cy="0"/>
          <a:chOff x="0" y="0"/>
          <a:chExt cx="0" cy="0"/>
        </a:xfrm>
      </p:grpSpPr>
      <p:sp>
        <p:nvSpPr>
          <p:cNvPr id="3" name="投影片編號版面配置區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n-ea"/>
                <a:ea typeface="+mn-ea"/>
              </a:defRPr>
            </a:lvl1pPr>
          </a:lstStyle>
          <a:p>
            <a:fld id="{2CA1EE79-37A1-4BD2-A12D-EE35CA847EF8}" type="slidenum">
              <a:rPr lang="zh-TW" altLang="en-US" smtClean="0"/>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0" y="1052513"/>
            <a:ext cx="9144000" cy="5329237"/>
          </a:xfrm>
          <a:prstGeom prst="rect">
            <a:avLst/>
          </a:prstGeom>
          <a:solidFill>
            <a:schemeClr val="bg1"/>
          </a:solidFill>
          <a:ln w="9525">
            <a:noFill/>
            <a:miter lim="800000"/>
            <a:headEnd/>
            <a:tailEnd/>
          </a:ln>
          <a:effectLst/>
        </p:spPr>
        <p:txBody>
          <a:bodyPr wrap="none" anchor="ctr"/>
          <a:lstStyle/>
          <a:p>
            <a:pPr>
              <a:defRPr/>
            </a:pPr>
            <a:endParaRPr lang="ko-KR" altLang="en-US"/>
          </a:p>
        </p:txBody>
      </p:sp>
      <p:sp>
        <p:nvSpPr>
          <p:cNvPr id="3" name="Rectangle 14"/>
          <p:cNvSpPr>
            <a:spLocks noChangeArrowheads="1"/>
          </p:cNvSpPr>
          <p:nvPr userDrawn="1"/>
        </p:nvSpPr>
        <p:spPr bwMode="auto">
          <a:xfrm>
            <a:off x="0" y="476250"/>
            <a:ext cx="9144000" cy="574675"/>
          </a:xfrm>
          <a:prstGeom prst="rect">
            <a:avLst/>
          </a:prstGeom>
          <a:solidFill>
            <a:srgbClr val="2D529B"/>
          </a:solidFill>
          <a:ln w="9525">
            <a:noFill/>
            <a:miter lim="800000"/>
            <a:headEnd/>
            <a:tailEnd/>
          </a:ln>
          <a:effectLst/>
        </p:spPr>
        <p:txBody>
          <a:bodyPr wrap="none" anchor="ctr"/>
          <a:lstStyle/>
          <a:p>
            <a:pPr>
              <a:defRPr/>
            </a:pPr>
            <a:endParaRPr lang="ko-KR" altLang="en-US"/>
          </a:p>
        </p:txBody>
      </p:sp>
      <p:sp>
        <p:nvSpPr>
          <p:cNvPr id="4" name="Rectangle 21"/>
          <p:cNvSpPr>
            <a:spLocks noChangeArrowheads="1"/>
          </p:cNvSpPr>
          <p:nvPr userDrawn="1"/>
        </p:nvSpPr>
        <p:spPr bwMode="auto">
          <a:xfrm>
            <a:off x="0" y="0"/>
            <a:ext cx="9144000" cy="476250"/>
          </a:xfrm>
          <a:prstGeom prst="rect">
            <a:avLst/>
          </a:prstGeom>
          <a:solidFill>
            <a:srgbClr val="4F6BAB"/>
          </a:solidFill>
          <a:ln w="9525">
            <a:noFill/>
            <a:miter lim="800000"/>
            <a:headEnd/>
            <a:tailEnd/>
          </a:ln>
          <a:effectLst/>
        </p:spPr>
        <p:txBody>
          <a:bodyPr wrap="none" anchor="ctr"/>
          <a:lstStyle/>
          <a:p>
            <a:pPr>
              <a:defRPr/>
            </a:pPr>
            <a:endParaRPr lang="ko-KR" altLang="en-US"/>
          </a:p>
        </p:txBody>
      </p:sp>
      <p:sp>
        <p:nvSpPr>
          <p:cNvPr id="5" name="Rectangle 22"/>
          <p:cNvSpPr>
            <a:spLocks noChangeArrowheads="1"/>
          </p:cNvSpPr>
          <p:nvPr userDrawn="1"/>
        </p:nvSpPr>
        <p:spPr bwMode="auto">
          <a:xfrm>
            <a:off x="0" y="6381750"/>
            <a:ext cx="9144000" cy="476250"/>
          </a:xfrm>
          <a:prstGeom prst="rect">
            <a:avLst/>
          </a:prstGeom>
          <a:solidFill>
            <a:srgbClr val="66B9E1"/>
          </a:solidFill>
          <a:ln w="9525">
            <a:noFill/>
            <a:miter lim="800000"/>
            <a:headEnd/>
            <a:tailEnd/>
          </a:ln>
          <a:effectLst/>
        </p:spPr>
        <p:txBody>
          <a:bodyPr wrap="none" anchor="ctr"/>
          <a:lstStyle/>
          <a:p>
            <a:pPr>
              <a:defRPr/>
            </a:pPr>
            <a:endParaRPr lang="ko-KR" altLang="en-US"/>
          </a:p>
        </p:txBody>
      </p:sp>
      <p:sp>
        <p:nvSpPr>
          <p:cNvPr id="7" name="投影片編號版面配置區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n-ea"/>
                <a:ea typeface="+mn-ea"/>
              </a:defRPr>
            </a:lvl1pPr>
          </a:lstStyle>
          <a:p>
            <a:fld id="{2CA1EE79-37A1-4BD2-A12D-EE35CA847EF8}" type="slidenum">
              <a:rPr lang="zh-TW" altLang="en-US" smtClean="0"/>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n-ea"/>
                <a:ea typeface="+mn-ea"/>
              </a:defRPr>
            </a:lvl1pPr>
          </a:lstStyle>
          <a:p>
            <a:fld id="{2CA1EE79-37A1-4BD2-A12D-EE35CA847EF8}"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Lst>
  <p:hf hdr="0" ftr="0" dt="0"/>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jpeg"/><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2.wmf"/><Relationship Id="rId4" Type="http://schemas.openxmlformats.org/officeDocument/2006/relationships/oleObject" Target="../embeddings/oleObject3.bin"/><Relationship Id="rId9" Type="http://schemas.openxmlformats.org/officeDocument/2006/relationships/image" Target="../media/image2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8.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jpeg"/><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3.emf"/><Relationship Id="rId4" Type="http://schemas.openxmlformats.org/officeDocument/2006/relationships/oleObject" Target="../embeddings/oleObject9.bin"/><Relationship Id="rId9"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aout.epa.gov.tw/law/LawContent.aspx?id=GL007778" TargetMode="External"/><Relationship Id="rId2" Type="http://schemas.openxmlformats.org/officeDocument/2006/relationships/hyperlink" Target="https://oaout.epa.gov.tw/law/LawContent.aspx?id=GL006016"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emf"/><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3" descr="Untitled-1"/>
          <p:cNvPicPr>
            <a:picLocks noChangeAspect="1" noChangeArrowheads="1"/>
          </p:cNvPicPr>
          <p:nvPr/>
        </p:nvPicPr>
        <p:blipFill>
          <a:blip r:embed="rId2"/>
          <a:srcRect/>
          <a:stretch>
            <a:fillRect/>
          </a:stretch>
        </p:blipFill>
        <p:spPr bwMode="auto">
          <a:xfrm>
            <a:off x="0" y="3498850"/>
            <a:ext cx="9144000" cy="3359150"/>
          </a:xfrm>
          <a:prstGeom prst="rect">
            <a:avLst/>
          </a:prstGeom>
          <a:noFill/>
          <a:ln w="9525">
            <a:noFill/>
            <a:miter lim="800000"/>
            <a:headEnd/>
            <a:tailEnd/>
          </a:ln>
        </p:spPr>
      </p:pic>
      <p:sp>
        <p:nvSpPr>
          <p:cNvPr id="2052" name="WordArt 3"/>
          <p:cNvSpPr>
            <a:spLocks noChangeArrowheads="1" noChangeShapeType="1" noTextEdit="1"/>
          </p:cNvSpPr>
          <p:nvPr/>
        </p:nvSpPr>
        <p:spPr bwMode="auto">
          <a:xfrm>
            <a:off x="0" y="1664804"/>
            <a:ext cx="9144000" cy="1476375"/>
          </a:xfrm>
          <a:prstGeom prst="rect">
            <a:avLst/>
          </a:prstGeom>
        </p:spPr>
        <p:txBody>
          <a:bodyPr wrap="none" fromWordArt="1">
            <a:prstTxWarp prst="textPlain">
              <a:avLst>
                <a:gd name="adj" fmla="val 50000"/>
              </a:avLst>
            </a:prstTxWarp>
          </a:bodyPr>
          <a:lstStyle/>
          <a:p>
            <a:pPr algn="ctr"/>
            <a:r>
              <a:rPr lang="en-US" altLang="ko-KR" b="1" kern="10" dirty="0">
                <a:ln w="9525">
                  <a:noFill/>
                  <a:round/>
                  <a:headEnd/>
                  <a:tailEnd/>
                </a:ln>
                <a:solidFill>
                  <a:schemeClr val="tx1">
                    <a:alpha val="10196"/>
                  </a:schemeClr>
                </a:solidFill>
                <a:latin typeface="微軟正黑體" panose="020B0604030504040204" pitchFamily="34" charset="-120"/>
                <a:ea typeface="微軟正黑體" panose="020B0604030504040204" pitchFamily="34" charset="-120"/>
                <a:cs typeface="Times New Roman"/>
              </a:rPr>
              <a:t>NCYU</a:t>
            </a:r>
            <a:endParaRPr lang="ko-KR" altLang="en-US" b="1" kern="10" dirty="0">
              <a:ln w="9525">
                <a:noFill/>
                <a:round/>
                <a:headEnd/>
                <a:tailEnd/>
              </a:ln>
              <a:solidFill>
                <a:schemeClr val="tx1">
                  <a:alpha val="10196"/>
                </a:schemeClr>
              </a:solidFill>
              <a:latin typeface="微軟正黑體" panose="020B0604030504040204" pitchFamily="34" charset="-120"/>
              <a:cs typeface="Times New Roman"/>
            </a:endParaRPr>
          </a:p>
        </p:txBody>
      </p:sp>
      <p:sp>
        <p:nvSpPr>
          <p:cNvPr id="26637" name="WordArt 13"/>
          <p:cNvSpPr>
            <a:spLocks noChangeArrowheads="1" noChangeShapeType="1" noTextEdit="1"/>
          </p:cNvSpPr>
          <p:nvPr/>
        </p:nvSpPr>
        <p:spPr bwMode="auto">
          <a:xfrm>
            <a:off x="143508" y="2497146"/>
            <a:ext cx="9000492" cy="523882"/>
          </a:xfrm>
          <a:prstGeom prst="rect">
            <a:avLst/>
          </a:prstGeom>
        </p:spPr>
        <p:txBody>
          <a:bodyPr wrap="none" fromWordArt="1">
            <a:prstTxWarp prst="textPlain">
              <a:avLst>
                <a:gd name="adj" fmla="val 50000"/>
              </a:avLst>
            </a:prstTxWarp>
          </a:bodyPr>
          <a:lstStyle/>
          <a:p>
            <a:pPr algn="ctr">
              <a:defRPr/>
            </a:pPr>
            <a:endParaRPr lang="ko-KR" altLang="en-US" kern="10" spc="-150" dirty="0">
              <a:ln w="9525">
                <a:noFill/>
                <a:round/>
                <a:headEnd/>
                <a:tailEnd/>
              </a:ln>
              <a:solidFill>
                <a:schemeClr val="bg1"/>
              </a:solidFill>
              <a:effectLst>
                <a:outerShdw dist="12700" dir="5400000" algn="ctr" rotWithShape="0">
                  <a:schemeClr val="tx1">
                    <a:alpha val="50000"/>
                  </a:schemeClr>
                </a:outerShdw>
              </a:effectLst>
              <a:latin typeface="微軟正黑體" pitchFamily="34" charset="-120"/>
              <a:ea typeface="HY헤드라인M"/>
            </a:endParaRPr>
          </a:p>
        </p:txBody>
      </p:sp>
      <p:sp>
        <p:nvSpPr>
          <p:cNvPr id="2066" name="WordArt 11" descr="01"/>
          <p:cNvSpPr>
            <a:spLocks noChangeArrowheads="1" noChangeShapeType="1" noTextEdit="1"/>
          </p:cNvSpPr>
          <p:nvPr/>
        </p:nvSpPr>
        <p:spPr bwMode="auto">
          <a:xfrm>
            <a:off x="2843916" y="2127402"/>
            <a:ext cx="3456169" cy="582614"/>
          </a:xfrm>
          <a:prstGeom prst="rect">
            <a:avLst/>
          </a:prstGeom>
        </p:spPr>
        <p:txBody>
          <a:bodyPr wrap="none" fromWordArt="1">
            <a:prstTxWarp prst="textPlain">
              <a:avLst>
                <a:gd name="adj" fmla="val 50000"/>
              </a:avLst>
            </a:prstTxWarp>
          </a:bodyPr>
          <a:lstStyle/>
          <a:p>
            <a:pPr algn="ct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國立嘉義大學</a:t>
            </a:r>
            <a:endParaRPr lang="ko-KR"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4" name="矩形 3"/>
          <p:cNvSpPr/>
          <p:nvPr/>
        </p:nvSpPr>
        <p:spPr>
          <a:xfrm>
            <a:off x="971600" y="3221685"/>
            <a:ext cx="7200800" cy="1323439"/>
          </a:xfrm>
          <a:prstGeom prst="rect">
            <a:avLst/>
          </a:prstGeom>
        </p:spPr>
        <p:txBody>
          <a:bodyPr wrap="square">
            <a:spAutoFit/>
          </a:bodyPr>
          <a:lstStyle/>
          <a:p>
            <a:pPr algn="ctr">
              <a:defRPr/>
            </a:pPr>
            <a:r>
              <a:rPr lang="zh-TW" altLang="en-US" sz="4000" kern="10" spc="-150" dirty="0">
                <a:ln w="9525">
                  <a:noFill/>
                  <a:round/>
                  <a:headEnd/>
                  <a:tailEnd/>
                </a:ln>
                <a:effectLst>
                  <a:outerShdw dist="12700" dir="5400000" algn="ctr" rotWithShape="0">
                    <a:schemeClr val="tx1">
                      <a:alpha val="50000"/>
                    </a:schemeClr>
                  </a:outerShdw>
                </a:effectLst>
                <a:latin typeface="微軟正黑體" pitchFamily="34" charset="-120"/>
                <a:ea typeface="微軟正黑體" pitchFamily="34" charset="-120"/>
              </a:rPr>
              <a:t>毒性及關注化學物質</a:t>
            </a:r>
            <a:endParaRPr lang="en-US" altLang="zh-TW" sz="4000" kern="10" spc="-150" dirty="0">
              <a:ln w="9525">
                <a:noFill/>
                <a:round/>
                <a:headEnd/>
                <a:tailEnd/>
              </a:ln>
              <a:effectLst>
                <a:outerShdw dist="12700" dir="5400000" algn="ctr" rotWithShape="0">
                  <a:schemeClr val="tx1">
                    <a:alpha val="50000"/>
                  </a:schemeClr>
                </a:outerShdw>
              </a:effectLst>
              <a:latin typeface="微軟正黑體" pitchFamily="34" charset="-120"/>
              <a:ea typeface="微軟正黑體" pitchFamily="34" charset="-120"/>
            </a:endParaRPr>
          </a:p>
          <a:p>
            <a:pPr algn="ctr">
              <a:defRPr/>
            </a:pPr>
            <a:r>
              <a:rPr lang="zh-TW" altLang="en-US" sz="4000" kern="10" spc="-150" dirty="0">
                <a:ln w="9525">
                  <a:noFill/>
                  <a:round/>
                  <a:headEnd/>
                  <a:tailEnd/>
                </a:ln>
                <a:effectLst>
                  <a:outerShdw dist="12700" dir="5400000" algn="ctr" rotWithShape="0">
                    <a:schemeClr val="tx1">
                      <a:alpha val="50000"/>
                    </a:schemeClr>
                  </a:outerShdw>
                </a:effectLst>
                <a:latin typeface="微軟正黑體" pitchFamily="34" charset="-120"/>
                <a:ea typeface="微軟正黑體" pitchFamily="34" charset="-120"/>
              </a:rPr>
              <a:t>運作場所管理說明</a:t>
            </a:r>
            <a:endParaRPr lang="ko-KR" altLang="en-US" sz="4000" kern="10" spc="-150" dirty="0">
              <a:ln w="9525">
                <a:noFill/>
                <a:round/>
                <a:headEnd/>
                <a:tailEnd/>
              </a:ln>
              <a:effectLst>
                <a:outerShdw dist="12700" dir="5400000" algn="ctr" rotWithShape="0">
                  <a:schemeClr val="tx1">
                    <a:alpha val="50000"/>
                  </a:schemeClr>
                </a:outerShdw>
              </a:effectLst>
              <a:latin typeface="微軟正黑體" pitchFamily="34" charset="-120"/>
              <a:ea typeface="HY헤드라인M"/>
            </a:endParaRPr>
          </a:p>
        </p:txBody>
      </p:sp>
      <p:sp>
        <p:nvSpPr>
          <p:cNvPr id="9" name="文字方塊 8"/>
          <p:cNvSpPr txBox="1"/>
          <p:nvPr/>
        </p:nvSpPr>
        <p:spPr>
          <a:xfrm>
            <a:off x="3671753" y="5805264"/>
            <a:ext cx="1800493" cy="646331"/>
          </a:xfrm>
          <a:prstGeom prst="rect">
            <a:avLst/>
          </a:prstGeom>
          <a:noFill/>
        </p:spPr>
        <p:txBody>
          <a:bodyPr wrap="none" rtlCol="0">
            <a:spAutoFit/>
          </a:bodyPr>
          <a:lstStyle/>
          <a:p>
            <a:pPr algn="ctr"/>
            <a:r>
              <a:rPr lang="zh-TW" altLang="en-US" dirty="0">
                <a:latin typeface="+mj-ea"/>
                <a:ea typeface="+mj-ea"/>
              </a:rPr>
              <a:t>環安中心環保組</a:t>
            </a:r>
            <a:endParaRPr lang="en-US" altLang="zh-TW" dirty="0">
              <a:latin typeface="+mj-ea"/>
              <a:ea typeface="+mj-ea"/>
            </a:endParaRPr>
          </a:p>
          <a:p>
            <a:pPr algn="ctr"/>
            <a:r>
              <a:rPr lang="en-US" altLang="zh-TW" dirty="0">
                <a:latin typeface="+mj-ea"/>
                <a:ea typeface="+mj-ea"/>
              </a:rPr>
              <a:t>111.8.26</a:t>
            </a: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845586" y="1442229"/>
            <a:ext cx="7452828" cy="646331"/>
          </a:xfrm>
          <a:prstGeom prst="rect">
            <a:avLst/>
          </a:prstGeom>
          <a:solidFill>
            <a:srgbClr val="92D050"/>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購買許可單空白表單以及已取得核可文件之毒性及關注化學物質一覽表，</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請至環安中心環保組網站下載與查詢</a:t>
            </a:r>
          </a:p>
        </p:txBody>
      </p:sp>
      <p:sp>
        <p:nvSpPr>
          <p:cNvPr id="4" name="投影片編號版面配置區 3"/>
          <p:cNvSpPr>
            <a:spLocks noGrp="1"/>
          </p:cNvSpPr>
          <p:nvPr>
            <p:ph type="sldNum" sz="quarter" idx="4"/>
          </p:nvPr>
        </p:nvSpPr>
        <p:spPr/>
        <p:txBody>
          <a:bodyPr/>
          <a:lstStyle/>
          <a:p>
            <a:fld id="{2CA1EE79-37A1-4BD2-A12D-EE35CA847EF8}" type="slidenum">
              <a:rPr lang="zh-TW" altLang="en-US" smtClean="0"/>
              <a:pPr/>
              <a:t>10</a:t>
            </a:fld>
            <a:endParaRPr lang="zh-TW" altLang="en-US" dirty="0"/>
          </a:p>
        </p:txBody>
      </p:sp>
      <p:sp>
        <p:nvSpPr>
          <p:cNvPr id="14" name="WordArt 5" descr="01"/>
          <p:cNvSpPr>
            <a:spLocks noChangeArrowheads="1" noChangeShapeType="1" noTextEdit="1"/>
          </p:cNvSpPr>
          <p:nvPr/>
        </p:nvSpPr>
        <p:spPr bwMode="auto">
          <a:xfrm>
            <a:off x="1531622" y="261667"/>
            <a:ext cx="6080756"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毒性及關注化學物質請購流程</a:t>
            </a:r>
          </a:p>
        </p:txBody>
      </p:sp>
      <p:grpSp>
        <p:nvGrpSpPr>
          <p:cNvPr id="18" name="群組 17"/>
          <p:cNvGrpSpPr/>
          <p:nvPr/>
        </p:nvGrpSpPr>
        <p:grpSpPr>
          <a:xfrm>
            <a:off x="1587587" y="2384884"/>
            <a:ext cx="5968826" cy="3599584"/>
            <a:chOff x="1259818" y="2384884"/>
            <a:chExt cx="5968826" cy="3599584"/>
          </a:xfrm>
        </p:grpSpPr>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59818" y="2384884"/>
              <a:ext cx="5968826" cy="3599584"/>
            </a:xfrm>
            <a:prstGeom prst="rect">
              <a:avLst/>
            </a:prstGeom>
            <a:ln w="3175">
              <a:solidFill>
                <a:schemeClr val="tx1"/>
              </a:solidFill>
            </a:ln>
          </p:spPr>
        </p:pic>
        <p:sp>
          <p:nvSpPr>
            <p:cNvPr id="12" name="圓角矩形 11"/>
            <p:cNvSpPr/>
            <p:nvPr/>
          </p:nvSpPr>
          <p:spPr bwMode="auto">
            <a:xfrm>
              <a:off x="1475656" y="5691692"/>
              <a:ext cx="1404156"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3" name="圓角矩形 12"/>
            <p:cNvSpPr/>
            <p:nvPr/>
          </p:nvSpPr>
          <p:spPr bwMode="auto">
            <a:xfrm>
              <a:off x="3311860" y="4689140"/>
              <a:ext cx="3916784" cy="448609"/>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cxnSp>
          <p:nvCxnSpPr>
            <p:cNvPr id="15" name="直線單箭頭接點 14"/>
            <p:cNvCxnSpPr>
              <a:stCxn id="12" idx="3"/>
              <a:endCxn id="13" idx="1"/>
            </p:cNvCxnSpPr>
            <p:nvPr/>
          </p:nvCxnSpPr>
          <p:spPr bwMode="auto">
            <a:xfrm flipV="1">
              <a:off x="2879812" y="4913445"/>
              <a:ext cx="432048" cy="922263"/>
            </a:xfrm>
            <a:prstGeom prst="straightConnector1">
              <a:avLst/>
            </a:prstGeom>
            <a:solidFill>
              <a:srgbClr val="489896"/>
            </a:solidFill>
            <a:ln w="254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1610971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038" y="1052736"/>
            <a:ext cx="8425924" cy="53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bwMode="auto">
          <a:xfrm>
            <a:off x="1372407" y="1874795"/>
            <a:ext cx="4572508" cy="684076"/>
          </a:xfrm>
          <a:prstGeom prst="rect">
            <a:avLst/>
          </a:prstGeom>
          <a:no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6" name="矩形 15"/>
          <p:cNvSpPr/>
          <p:nvPr/>
        </p:nvSpPr>
        <p:spPr bwMode="auto">
          <a:xfrm>
            <a:off x="401886" y="3268030"/>
            <a:ext cx="7308812" cy="467756"/>
          </a:xfrm>
          <a:prstGeom prst="rect">
            <a:avLst/>
          </a:prstGeom>
          <a:no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7" name="矩形 16"/>
          <p:cNvSpPr/>
          <p:nvPr/>
        </p:nvSpPr>
        <p:spPr bwMode="auto">
          <a:xfrm>
            <a:off x="359038" y="4947518"/>
            <a:ext cx="8353422" cy="432048"/>
          </a:xfrm>
          <a:prstGeom prst="rect">
            <a:avLst/>
          </a:prstGeom>
          <a:noFill/>
          <a:ln w="254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nvGrpSpPr>
          <p:cNvPr id="8" name="群組 7"/>
          <p:cNvGrpSpPr/>
          <p:nvPr/>
        </p:nvGrpSpPr>
        <p:grpSpPr>
          <a:xfrm>
            <a:off x="1483276" y="1880828"/>
            <a:ext cx="3579985" cy="692497"/>
            <a:chOff x="1483276" y="1880828"/>
            <a:chExt cx="3579985" cy="692497"/>
          </a:xfrm>
        </p:grpSpPr>
        <p:sp>
          <p:nvSpPr>
            <p:cNvPr id="7" name="文字方塊 6"/>
            <p:cNvSpPr txBox="1"/>
            <p:nvPr/>
          </p:nvSpPr>
          <p:spPr>
            <a:xfrm>
              <a:off x="1483276" y="1895713"/>
              <a:ext cx="1665841" cy="646331"/>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王大明實驗室</a:t>
              </a:r>
              <a:r>
                <a:rPr lang="en-US" altLang="zh-TW" b="1" dirty="0">
                  <a:latin typeface="微軟正黑體" panose="020B0604030504040204" pitchFamily="34" charset="-120"/>
                  <a:ea typeface="微軟正黑體" panose="020B0604030504040204" pitchFamily="34" charset="-120"/>
                </a:rPr>
                <a:t>/</a:t>
              </a:r>
            </a:p>
            <a:p>
              <a:r>
                <a:rPr lang="en-US" altLang="zh-TW" b="1" dirty="0">
                  <a:latin typeface="微軟正黑體" panose="020B0604030504040204" pitchFamily="34" charset="-120"/>
                  <a:ea typeface="微軟正黑體" panose="020B0604030504040204" pitchFamily="34" charset="-120"/>
                </a:rPr>
                <a:t>A01-404</a:t>
              </a:r>
              <a:endParaRPr lang="zh-TW" altLang="en-US" b="1"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4010088" y="1880828"/>
              <a:ext cx="1053173" cy="692497"/>
            </a:xfrm>
            <a:prstGeom prst="rect">
              <a:avLst/>
            </a:prstGeom>
            <a:noFill/>
          </p:spPr>
          <p:txBody>
            <a:bodyPr wrap="none" lIns="0" tIns="0" rIns="0" bIns="0" rtlCol="0">
              <a:spAutoFit/>
            </a:bodyPr>
            <a:lstStyle/>
            <a:p>
              <a:r>
                <a:rPr lang="zh-TW" altLang="en-US" sz="1500" b="1" dirty="0">
                  <a:latin typeface="微軟正黑體" panose="020B0604030504040204" pitchFamily="34" charset="-120"/>
                  <a:ea typeface="微軟正黑體" panose="020B0604030504040204" pitchFamily="34" charset="-120"/>
                </a:rPr>
                <a:t>陳小明</a:t>
              </a:r>
              <a:endParaRPr lang="en-US" altLang="zh-TW" sz="1500" b="1" dirty="0">
                <a:latin typeface="微軟正黑體" panose="020B0604030504040204" pitchFamily="34" charset="-120"/>
                <a:ea typeface="微軟正黑體" panose="020B0604030504040204" pitchFamily="34" charset="-120"/>
              </a:endParaRPr>
            </a:p>
            <a:p>
              <a:r>
                <a:rPr lang="en-US" altLang="zh-TW" sz="1500" b="1" dirty="0">
                  <a:latin typeface="微軟正黑體" panose="020B0604030504040204" pitchFamily="34" charset="-120"/>
                  <a:ea typeface="微軟正黑體" panose="020B0604030504040204" pitchFamily="34" charset="-120"/>
                </a:rPr>
                <a:t>271-OOOO</a:t>
              </a:r>
              <a:br>
                <a:rPr lang="en-US" altLang="zh-TW" sz="1500" b="1" dirty="0">
                  <a:latin typeface="微軟正黑體" panose="020B0604030504040204" pitchFamily="34" charset="-120"/>
                  <a:ea typeface="微軟正黑體" panose="020B0604030504040204" pitchFamily="34" charset="-120"/>
                </a:rPr>
              </a:br>
              <a:r>
                <a:rPr lang="en-US" altLang="zh-TW" sz="1500" b="1" dirty="0">
                  <a:latin typeface="微軟正黑體" panose="020B0604030504040204" pitchFamily="34" charset="-120"/>
                  <a:ea typeface="微軟正黑體" panose="020B0604030504040204" pitchFamily="34" charset="-120"/>
                </a:rPr>
                <a:t>111.8.26</a:t>
              </a:r>
              <a:endParaRPr lang="zh-TW" altLang="en-US" sz="1500" b="1" dirty="0">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572071" y="3319517"/>
            <a:ext cx="7060269" cy="358336"/>
            <a:chOff x="572071" y="3319517"/>
            <a:chExt cx="7060269" cy="358336"/>
          </a:xfrm>
        </p:grpSpPr>
        <p:sp>
          <p:nvSpPr>
            <p:cNvPr id="20" name="文字方塊 19"/>
            <p:cNvSpPr txBox="1"/>
            <p:nvPr/>
          </p:nvSpPr>
          <p:spPr>
            <a:xfrm>
              <a:off x="572071" y="3413321"/>
              <a:ext cx="615553" cy="184666"/>
            </a:xfrm>
            <a:prstGeom prst="rect">
              <a:avLst/>
            </a:prstGeom>
            <a:noFill/>
          </p:spPr>
          <p:txBody>
            <a:bodyPr wrap="none" lIns="0" tIns="0" rIns="0" bIns="0" rtlCol="0">
              <a:spAutoFit/>
            </a:bodyPr>
            <a:lstStyle/>
            <a:p>
              <a:r>
                <a:rPr lang="zh-TW" altLang="en-US" sz="1200" b="1" dirty="0">
                  <a:latin typeface="微軟正黑體" panose="020B0604030504040204" pitchFamily="34" charset="-120"/>
                  <a:ea typeface="微軟正黑體" panose="020B0604030504040204" pitchFamily="34" charset="-120"/>
                </a:rPr>
                <a:t>三氯甲烷</a:t>
              </a:r>
            </a:p>
          </p:txBody>
        </p:sp>
        <p:sp>
          <p:nvSpPr>
            <p:cNvPr id="21" name="文字方塊 20"/>
            <p:cNvSpPr txBox="1"/>
            <p:nvPr/>
          </p:nvSpPr>
          <p:spPr>
            <a:xfrm>
              <a:off x="1419004" y="3413321"/>
              <a:ext cx="524182" cy="184666"/>
            </a:xfrm>
            <a:prstGeom prst="rect">
              <a:avLst/>
            </a:prstGeom>
            <a:noFill/>
          </p:spPr>
          <p:txBody>
            <a:bodyPr wrap="none" lIns="0" tIns="0" rIns="0" bIns="0" rtlCol="0">
              <a:spAutoFit/>
            </a:bodyPr>
            <a:lstStyle/>
            <a:p>
              <a:r>
                <a:rPr lang="en-US" altLang="zh-TW" sz="1200" b="1" dirty="0">
                  <a:latin typeface="微軟正黑體" panose="020B0604030504040204" pitchFamily="34" charset="-120"/>
                  <a:ea typeface="微軟正黑體" panose="020B0604030504040204" pitchFamily="34" charset="-120"/>
                </a:rPr>
                <a:t>054-01</a:t>
              </a:r>
              <a:endParaRPr lang="zh-TW" altLang="en-US" sz="1200" b="1"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2024819" y="3413321"/>
              <a:ext cx="403957" cy="184666"/>
            </a:xfrm>
            <a:prstGeom prst="rect">
              <a:avLst/>
            </a:prstGeom>
            <a:noFill/>
          </p:spPr>
          <p:txBody>
            <a:bodyPr wrap="none" lIns="0" tIns="0" rIns="0" bIns="0" rtlCol="0">
              <a:spAutoFit/>
            </a:bodyPr>
            <a:lstStyle/>
            <a:p>
              <a:r>
                <a:rPr lang="en-US" altLang="zh-TW" sz="1200" b="1" dirty="0">
                  <a:latin typeface="微軟正黑體" panose="020B0604030504040204" pitchFamily="34" charset="-120"/>
                  <a:ea typeface="微軟正黑體" panose="020B0604030504040204" pitchFamily="34" charset="-120"/>
                </a:rPr>
                <a:t>0.735</a:t>
              </a:r>
              <a:endParaRPr lang="zh-TW" altLang="en-US" sz="1200" b="1"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2479632" y="3319517"/>
              <a:ext cx="105798" cy="184666"/>
            </a:xfrm>
            <a:prstGeom prst="rect">
              <a:avLst/>
            </a:prstGeom>
            <a:noFill/>
          </p:spPr>
          <p:txBody>
            <a:bodyPr wrap="none" lIns="0" tIns="0" rIns="0" bIns="0" rtlCol="0">
              <a:spAutoFit/>
            </a:bodyPr>
            <a:lstStyle/>
            <a:p>
              <a:r>
                <a:rPr lang="en-US" altLang="zh-TW" sz="1200" b="1" dirty="0">
                  <a:latin typeface="微軟正黑體" panose="020B0604030504040204" pitchFamily="34" charset="-120"/>
                  <a:ea typeface="微軟正黑體" panose="020B0604030504040204" pitchFamily="34" charset="-120"/>
                </a:rPr>
                <a:t>V</a:t>
              </a:r>
              <a:endParaRPr lang="zh-TW" altLang="en-US" sz="1200" b="1"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347864" y="3413321"/>
              <a:ext cx="312586" cy="184666"/>
            </a:xfrm>
            <a:prstGeom prst="rect">
              <a:avLst/>
            </a:prstGeom>
            <a:noFill/>
          </p:spPr>
          <p:txBody>
            <a:bodyPr wrap="none" lIns="0" tIns="0" rIns="0" bIns="0" rtlCol="0">
              <a:spAutoFit/>
            </a:bodyPr>
            <a:lstStyle/>
            <a:p>
              <a:r>
                <a:rPr lang="en-US" altLang="zh-TW" sz="1200" b="1" dirty="0">
                  <a:latin typeface="微軟正黑體" panose="020B0604030504040204" pitchFamily="34" charset="-120"/>
                  <a:ea typeface="微軟正黑體" panose="020B0604030504040204" pitchFamily="34" charset="-120"/>
                </a:rPr>
                <a:t>99.8</a:t>
              </a:r>
              <a:endParaRPr lang="zh-TW" altLang="en-US" sz="1200" b="1"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811780" y="3493187"/>
              <a:ext cx="105798" cy="184666"/>
            </a:xfrm>
            <a:prstGeom prst="rect">
              <a:avLst/>
            </a:prstGeom>
            <a:noFill/>
          </p:spPr>
          <p:txBody>
            <a:bodyPr wrap="none" lIns="0" tIns="0" rIns="0" bIns="0" rtlCol="0">
              <a:spAutoFit/>
            </a:bodyPr>
            <a:lstStyle/>
            <a:p>
              <a:r>
                <a:rPr lang="en-US" altLang="zh-TW" sz="1200" b="1" dirty="0">
                  <a:latin typeface="微軟正黑體" panose="020B0604030504040204" pitchFamily="34" charset="-120"/>
                  <a:ea typeface="微軟正黑體" panose="020B0604030504040204" pitchFamily="34" charset="-120"/>
                </a:rPr>
                <a:t>V</a:t>
              </a:r>
              <a:endParaRPr lang="zh-TW" altLang="en-US" sz="1200" b="1" dirty="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4525107" y="3429000"/>
              <a:ext cx="730969" cy="153888"/>
            </a:xfrm>
            <a:prstGeom prst="rect">
              <a:avLst/>
            </a:prstGeom>
            <a:noFill/>
          </p:spPr>
          <p:txBody>
            <a:bodyPr wrap="none" lIns="0" tIns="0" rIns="0" bIns="0" rtlCol="0">
              <a:spAutoFit/>
            </a:bodyPr>
            <a:lstStyle/>
            <a:p>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請詢問廠商</a:t>
              </a:r>
              <a:r>
                <a:rPr lang="en-US" altLang="zh-TW" sz="1000" b="1" dirty="0">
                  <a:latin typeface="微軟正黑體" panose="020B0604030504040204" pitchFamily="34" charset="-120"/>
                  <a:ea typeface="微軟正黑體" panose="020B0604030504040204" pitchFamily="34" charset="-120"/>
                </a:rPr>
                <a:t>)</a:t>
              </a:r>
            </a:p>
          </p:txBody>
        </p:sp>
        <p:sp>
          <p:nvSpPr>
            <p:cNvPr id="27" name="文字方塊 26"/>
            <p:cNvSpPr txBox="1"/>
            <p:nvPr/>
          </p:nvSpPr>
          <p:spPr>
            <a:xfrm>
              <a:off x="6124091" y="3413321"/>
              <a:ext cx="500137" cy="184666"/>
            </a:xfrm>
            <a:prstGeom prst="rect">
              <a:avLst/>
            </a:prstGeom>
            <a:noFill/>
          </p:spPr>
          <p:txBody>
            <a:bodyPr wrap="none" lIns="0" tIns="0" rIns="0" bIns="0" rtlCol="0">
              <a:spAutoFit/>
            </a:bodyPr>
            <a:lstStyle/>
            <a:p>
              <a:r>
                <a:rPr lang="en-US" altLang="zh-TW" sz="1200" b="1" dirty="0">
                  <a:latin typeface="微軟正黑體" panose="020B0604030504040204" pitchFamily="34" charset="-120"/>
                  <a:ea typeface="微軟正黑體" panose="020B0604030504040204" pitchFamily="34" charset="-120"/>
                </a:rPr>
                <a:t>OOOO</a:t>
              </a:r>
              <a:endParaRPr lang="zh-TW" altLang="en-US" sz="1200" b="1"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6882135" y="3413321"/>
              <a:ext cx="750205" cy="184666"/>
            </a:xfrm>
            <a:prstGeom prst="rect">
              <a:avLst/>
            </a:prstGeom>
            <a:noFill/>
          </p:spPr>
          <p:txBody>
            <a:bodyPr wrap="none" lIns="0" tIns="0" rIns="0" bIns="0" rtlCol="0">
              <a:spAutoFit/>
            </a:bodyPr>
            <a:lstStyle/>
            <a:p>
              <a:r>
                <a:rPr lang="en-US" altLang="zh-TW" sz="1200" b="1" dirty="0">
                  <a:latin typeface="微軟正黑體" panose="020B0604030504040204" pitchFamily="34" charset="-120"/>
                  <a:ea typeface="微軟正黑體" panose="020B0604030504040204" pitchFamily="34" charset="-120"/>
                </a:rPr>
                <a:t>OOOOOO</a:t>
              </a:r>
              <a:endParaRPr lang="zh-TW" altLang="en-US" sz="1200" b="1" dirty="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1395227" y="5024208"/>
            <a:ext cx="6158718" cy="276999"/>
            <a:chOff x="1395227" y="5024208"/>
            <a:chExt cx="6158718" cy="276999"/>
          </a:xfrm>
        </p:grpSpPr>
        <p:sp>
          <p:nvSpPr>
            <p:cNvPr id="10" name="矩形 9"/>
            <p:cNvSpPr/>
            <p:nvPr/>
          </p:nvSpPr>
          <p:spPr>
            <a:xfrm>
              <a:off x="1395227" y="5024208"/>
              <a:ext cx="692497" cy="276999"/>
            </a:xfrm>
            <a:prstGeom prst="rect">
              <a:avLst/>
            </a:prstGeom>
            <a:ln>
              <a:solidFill>
                <a:srgbClr val="FF6600"/>
              </a:solidFill>
            </a:ln>
          </p:spPr>
          <p:txBody>
            <a:bodyPr wrap="none" lIns="0" tIns="0" rIns="0" bIns="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王大明</a:t>
              </a:r>
              <a:endParaRPr lang="zh-TW" altLang="en-US" dirty="0">
                <a:solidFill>
                  <a:srgbClr val="FF0000"/>
                </a:solidFill>
              </a:endParaRPr>
            </a:p>
          </p:txBody>
        </p:sp>
        <p:sp>
          <p:nvSpPr>
            <p:cNvPr id="32" name="矩形 31"/>
            <p:cNvSpPr/>
            <p:nvPr/>
          </p:nvSpPr>
          <p:spPr>
            <a:xfrm>
              <a:off x="4290355" y="5024208"/>
              <a:ext cx="461665" cy="276999"/>
            </a:xfrm>
            <a:prstGeom prst="rect">
              <a:avLst/>
            </a:prstGeom>
            <a:ln>
              <a:solidFill>
                <a:srgbClr val="FF6600"/>
              </a:solidFill>
            </a:ln>
          </p:spPr>
          <p:txBody>
            <a:bodyPr wrap="none" lIns="0" tIns="0" rIns="0" bIns="0">
              <a:spAutoFit/>
            </a:bodyPr>
            <a:lstStyle/>
            <a:p>
              <a:r>
                <a:rPr lang="zh-TW" altLang="en-US" b="1" dirty="0">
                  <a:solidFill>
                    <a:srgbClr val="FF0000"/>
                  </a:solidFill>
                  <a:latin typeface="+mj-ea"/>
                  <a:ea typeface="+mj-ea"/>
                </a:rPr>
                <a:t>用印</a:t>
              </a:r>
            </a:p>
          </p:txBody>
        </p:sp>
        <p:sp>
          <p:nvSpPr>
            <p:cNvPr id="33" name="矩形 32"/>
            <p:cNvSpPr/>
            <p:nvPr/>
          </p:nvSpPr>
          <p:spPr>
            <a:xfrm>
              <a:off x="7092280" y="5024208"/>
              <a:ext cx="461665" cy="276999"/>
            </a:xfrm>
            <a:prstGeom prst="rect">
              <a:avLst/>
            </a:prstGeom>
            <a:ln>
              <a:solidFill>
                <a:srgbClr val="FF6600"/>
              </a:solidFill>
            </a:ln>
          </p:spPr>
          <p:txBody>
            <a:bodyPr wrap="none" lIns="0" tIns="0" rIns="0" bIns="0">
              <a:spAutoFit/>
            </a:bodyPr>
            <a:lstStyle/>
            <a:p>
              <a:r>
                <a:rPr lang="zh-TW" altLang="en-US" b="1" dirty="0">
                  <a:solidFill>
                    <a:srgbClr val="FF0000"/>
                  </a:solidFill>
                  <a:latin typeface="+mj-ea"/>
                  <a:ea typeface="+mj-ea"/>
                </a:rPr>
                <a:t>用印</a:t>
              </a:r>
            </a:p>
          </p:txBody>
        </p:sp>
      </p:grpSp>
      <p:sp>
        <p:nvSpPr>
          <p:cNvPr id="3" name="投影片編號版面配置區 2"/>
          <p:cNvSpPr>
            <a:spLocks noGrp="1"/>
          </p:cNvSpPr>
          <p:nvPr>
            <p:ph type="sldNum" sz="quarter" idx="4"/>
          </p:nvPr>
        </p:nvSpPr>
        <p:spPr/>
        <p:txBody>
          <a:bodyPr/>
          <a:lstStyle/>
          <a:p>
            <a:fld id="{2CA1EE79-37A1-4BD2-A12D-EE35CA847EF8}" type="slidenum">
              <a:rPr lang="zh-TW" altLang="en-US" smtClean="0"/>
              <a:pPr/>
              <a:t>11</a:t>
            </a:fld>
            <a:endParaRPr lang="zh-TW" altLang="en-US" dirty="0"/>
          </a:p>
        </p:txBody>
      </p:sp>
      <p:sp>
        <p:nvSpPr>
          <p:cNvPr id="34" name="文字方塊 33"/>
          <p:cNvSpPr txBox="1"/>
          <p:nvPr/>
        </p:nvSpPr>
        <p:spPr>
          <a:xfrm>
            <a:off x="6784870" y="1103378"/>
            <a:ext cx="2304256" cy="369332"/>
          </a:xfrm>
          <a:prstGeom prst="rect">
            <a:avLst/>
          </a:prstGeom>
          <a:solidFill>
            <a:srgbClr val="92D050"/>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許可單填寫參考範例</a:t>
            </a:r>
          </a:p>
        </p:txBody>
      </p:sp>
      <p:sp>
        <p:nvSpPr>
          <p:cNvPr id="30" name="WordArt 5" descr="01"/>
          <p:cNvSpPr>
            <a:spLocks noChangeArrowheads="1" noChangeShapeType="1" noTextEdit="1"/>
          </p:cNvSpPr>
          <p:nvPr/>
        </p:nvSpPr>
        <p:spPr bwMode="auto">
          <a:xfrm>
            <a:off x="1531622" y="261667"/>
            <a:ext cx="6080756"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毒性及關注化學物質請購流程</a:t>
            </a:r>
          </a:p>
        </p:txBody>
      </p:sp>
    </p:spTree>
    <p:extLst>
      <p:ext uri="{BB962C8B-B14F-4D97-AF65-F5344CB8AC3E}">
        <p14:creationId xmlns:p14="http://schemas.microsoft.com/office/powerpoint/2010/main" val="190053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12</a:t>
            </a:fld>
            <a:endParaRPr lang="zh-TW" altLang="en-US" dirty="0"/>
          </a:p>
        </p:txBody>
      </p:sp>
      <p:sp>
        <p:nvSpPr>
          <p:cNvPr id="3" name="WordArt 5" descr="01"/>
          <p:cNvSpPr>
            <a:spLocks noChangeArrowheads="1" noChangeShapeType="1" noTextEdit="1"/>
          </p:cNvSpPr>
          <p:nvPr/>
        </p:nvSpPr>
        <p:spPr bwMode="auto">
          <a:xfrm>
            <a:off x="1531622" y="261667"/>
            <a:ext cx="6080756"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毒性及關注化學物質請購流程</a:t>
            </a:r>
          </a:p>
        </p:txBody>
      </p:sp>
      <p:sp>
        <p:nvSpPr>
          <p:cNvPr id="4" name="文字方塊 3"/>
          <p:cNvSpPr txBox="1"/>
          <p:nvPr/>
        </p:nvSpPr>
        <p:spPr>
          <a:xfrm>
            <a:off x="1511660" y="1196752"/>
            <a:ext cx="6264696" cy="646331"/>
          </a:xfrm>
          <a:prstGeom prst="rect">
            <a:avLst/>
          </a:prstGeom>
          <a:solidFill>
            <a:srgbClr val="92D050"/>
          </a:solid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廠商出貨毒化物或關注化學物質至實驗室後，請將廠商出貨紀錄影本提供給環安中心，完成買入申報作業。</a:t>
            </a: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93" y="1938497"/>
            <a:ext cx="7352413" cy="4322439"/>
          </a:xfrm>
          <a:prstGeom prst="rect">
            <a:avLst/>
          </a:prstGeom>
        </p:spPr>
      </p:pic>
    </p:spTree>
    <p:extLst>
      <p:ext uri="{BB962C8B-B14F-4D97-AF65-F5344CB8AC3E}">
        <p14:creationId xmlns:p14="http://schemas.microsoft.com/office/powerpoint/2010/main" val="1899944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5" name="AutoShape 25"/>
          <p:cNvSpPr>
            <a:spLocks noChangeArrowheads="1"/>
          </p:cNvSpPr>
          <p:nvPr/>
        </p:nvSpPr>
        <p:spPr bwMode="auto">
          <a:xfrm>
            <a:off x="808831" y="3264694"/>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lgn="ctr">
              <a:defRPr/>
            </a:pPr>
            <a:r>
              <a:rPr lang="en-US" altLang="zh-TW" sz="2400" b="1" kern="10" spc="-150" dirty="0">
                <a:ln w="9525">
                  <a:noFill/>
                  <a:round/>
                  <a:headEnd/>
                  <a:tailEnd/>
                </a:ln>
                <a:solidFill>
                  <a:schemeClr val="bg1"/>
                </a:solidFill>
                <a:latin typeface="微軟正黑體" pitchFamily="34" charset="-120"/>
                <a:ea typeface="微軟正黑體" pitchFamily="34" charset="-120"/>
              </a:rPr>
              <a:t>3</a:t>
            </a:r>
            <a:r>
              <a:rPr lang="en-US" altLang="ko-KR" sz="2400" b="1" kern="10" spc="-150" dirty="0">
                <a:ln w="9525">
                  <a:noFill/>
                  <a:round/>
                  <a:headEnd/>
                  <a:tailEnd/>
                </a:ln>
                <a:solidFill>
                  <a:schemeClr val="bg1"/>
                </a:solidFill>
                <a:latin typeface="微軟正黑體" pitchFamily="34" charset="-120"/>
                <a:ea typeface="微軟正黑體" pitchFamily="34" charset="-120"/>
              </a:rPr>
              <a:t>. </a:t>
            </a:r>
            <a:r>
              <a:rPr lang="zh-TW" altLang="en-US" sz="2400" b="1" kern="10" spc="-150" dirty="0">
                <a:ln w="9525">
                  <a:noFill/>
                  <a:round/>
                  <a:headEnd/>
                  <a:tailEnd/>
                </a:ln>
                <a:solidFill>
                  <a:schemeClr val="bg1"/>
                </a:solidFill>
                <a:latin typeface="微軟正黑體" pitchFamily="34" charset="-120"/>
                <a:ea typeface="微軟正黑體" pitchFamily="34" charset="-120"/>
              </a:rPr>
              <a:t>毒性及關注化學物質運作線上申報說明</a:t>
            </a:r>
            <a:endParaRPr lang="ko-KR" altLang="en-US" sz="2400" b="1" kern="10" spc="-150" dirty="0">
              <a:ln w="9525">
                <a:noFill/>
                <a:round/>
                <a:headEnd/>
                <a:tailEnd/>
              </a:ln>
              <a:solidFill>
                <a:schemeClr val="bg1"/>
              </a:solidFill>
              <a:latin typeface="微軟正黑體" pitchFamily="34" charset="-120"/>
              <a:ea typeface="HY헤드라인M"/>
            </a:endParaRPr>
          </a:p>
        </p:txBody>
      </p:sp>
    </p:spTree>
    <p:extLst>
      <p:ext uri="{BB962C8B-B14F-4D97-AF65-F5344CB8AC3E}">
        <p14:creationId xmlns:p14="http://schemas.microsoft.com/office/powerpoint/2010/main" val="2487313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124744"/>
            <a:ext cx="5220072" cy="2908489"/>
          </a:xfrm>
          <a:prstGeom prst="rect">
            <a:avLst/>
          </a:prstGeom>
        </p:spPr>
        <p:txBody>
          <a:bodyPr wrap="square">
            <a:spAutoFit/>
          </a:bodyPr>
          <a:lstStyle/>
          <a:p>
            <a:pPr algn="ctr"/>
            <a:r>
              <a:rPr lang="zh-TW" altLang="en-US" sz="2400" b="1" dirty="0">
                <a:solidFill>
                  <a:srgbClr val="0070C0"/>
                </a:solidFill>
                <a:latin typeface="微軟正黑體" panose="020B0604030504040204" pitchFamily="34" charset="-120"/>
                <a:ea typeface="微軟正黑體" panose="020B0604030504040204" pitchFamily="34" charset="-120"/>
              </a:rPr>
              <a:t>每年</a:t>
            </a:r>
            <a:r>
              <a:rPr lang="en-US" altLang="zh-TW" sz="2400" b="1" dirty="0">
                <a:solidFill>
                  <a:srgbClr val="0070C0"/>
                </a:solidFill>
                <a:latin typeface="微軟正黑體" panose="020B0604030504040204" pitchFamily="34" charset="-120"/>
                <a:ea typeface="微軟正黑體" panose="020B0604030504040204" pitchFamily="34" charset="-120"/>
              </a:rPr>
              <a:t>4</a:t>
            </a:r>
            <a:r>
              <a:rPr lang="zh-TW" altLang="en-US" sz="2400" b="1" dirty="0">
                <a:solidFill>
                  <a:srgbClr val="0070C0"/>
                </a:solidFill>
                <a:latin typeface="微軟正黑體" panose="020B0604030504040204" pitchFamily="34" charset="-120"/>
                <a:ea typeface="微軟正黑體" panose="020B0604030504040204" pitchFamily="34" charset="-120"/>
              </a:rPr>
              <a:t>月</a:t>
            </a:r>
            <a:r>
              <a:rPr lang="en-US" altLang="zh-TW" sz="2400" b="1" dirty="0">
                <a:solidFill>
                  <a:srgbClr val="0070C0"/>
                </a:solidFill>
                <a:latin typeface="微軟正黑體" panose="020B0604030504040204" pitchFamily="34" charset="-120"/>
                <a:ea typeface="微軟正黑體" panose="020B0604030504040204" pitchFamily="34" charset="-120"/>
              </a:rPr>
              <a:t>1</a:t>
            </a:r>
            <a:r>
              <a:rPr lang="zh-TW" altLang="en-US" sz="2400" b="1" dirty="0">
                <a:solidFill>
                  <a:srgbClr val="0070C0"/>
                </a:solidFill>
                <a:latin typeface="微軟正黑體" panose="020B0604030504040204" pitchFamily="34" charset="-120"/>
                <a:ea typeface="微軟正黑體" panose="020B0604030504040204" pitchFamily="34" charset="-120"/>
              </a:rPr>
              <a:t>日</a:t>
            </a:r>
            <a:r>
              <a:rPr lang="en-US" altLang="zh-TW" sz="2400" b="1" dirty="0">
                <a:solidFill>
                  <a:srgbClr val="0070C0"/>
                </a:solidFill>
                <a:latin typeface="微軟正黑體" panose="020B0604030504040204" pitchFamily="34" charset="-120"/>
                <a:ea typeface="微軟正黑體" panose="020B0604030504040204" pitchFamily="34" charset="-120"/>
              </a:rPr>
              <a:t>~4</a:t>
            </a:r>
            <a:r>
              <a:rPr lang="zh-TW" altLang="en-US" sz="2400" b="1" dirty="0">
                <a:solidFill>
                  <a:srgbClr val="0070C0"/>
                </a:solidFill>
                <a:latin typeface="微軟正黑體" panose="020B0604030504040204" pitchFamily="34" charset="-120"/>
                <a:ea typeface="微軟正黑體" panose="020B0604030504040204" pitchFamily="34" charset="-120"/>
              </a:rPr>
              <a:t>月</a:t>
            </a:r>
            <a:r>
              <a:rPr lang="en-US" altLang="zh-TW" sz="2400" b="1" dirty="0">
                <a:solidFill>
                  <a:srgbClr val="0070C0"/>
                </a:solidFill>
                <a:latin typeface="微軟正黑體" panose="020B0604030504040204" pitchFamily="34" charset="-120"/>
                <a:ea typeface="微軟正黑體" panose="020B0604030504040204" pitchFamily="34" charset="-120"/>
              </a:rPr>
              <a:t>5</a:t>
            </a:r>
            <a:r>
              <a:rPr lang="zh-TW" altLang="en-US" sz="2400" b="1" dirty="0">
                <a:solidFill>
                  <a:srgbClr val="0070C0"/>
                </a:solidFill>
                <a:latin typeface="微軟正黑體" panose="020B0604030504040204" pitchFamily="34" charset="-120"/>
                <a:ea typeface="微軟正黑體" panose="020B0604030504040204" pitchFamily="34" charset="-120"/>
              </a:rPr>
              <a:t>日期間</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R="48460" algn="ctr">
              <a:spcAft>
                <a:spcPts val="600"/>
              </a:spcAft>
            </a:pPr>
            <a:r>
              <a:rPr lang="zh-TW" altLang="en-US" b="1" dirty="0">
                <a:solidFill>
                  <a:srgbClr val="0070C0"/>
                </a:solidFill>
                <a:latin typeface="微軟正黑體" panose="020B0604030504040204" pitchFamily="34" charset="-120"/>
                <a:ea typeface="微軟正黑體" panose="020B0604030504040204" pitchFamily="34" charset="-120"/>
              </a:rPr>
              <a:t>★申報當年</a:t>
            </a:r>
            <a:r>
              <a:rPr lang="en-US" altLang="zh-TW" b="1" dirty="0">
                <a:solidFill>
                  <a:srgbClr val="0070C0"/>
                </a:solidFill>
                <a:latin typeface="微軟正黑體" panose="020B0604030504040204" pitchFamily="34" charset="-120"/>
                <a:ea typeface="微軟正黑體" panose="020B0604030504040204" pitchFamily="34" charset="-120"/>
              </a:rPr>
              <a:t>1</a:t>
            </a:r>
            <a:r>
              <a:rPr lang="zh-TW" altLang="en-US" b="1" dirty="0">
                <a:solidFill>
                  <a:srgbClr val="0070C0"/>
                </a:solidFill>
                <a:latin typeface="微軟正黑體" panose="020B0604030504040204" pitchFamily="34" charset="-120"/>
                <a:ea typeface="微軟正黑體" panose="020B0604030504040204" pitchFamily="34" charset="-120"/>
              </a:rPr>
              <a:t>月</a:t>
            </a:r>
            <a:r>
              <a:rPr lang="en-US" altLang="zh-TW" b="1" dirty="0">
                <a:solidFill>
                  <a:srgbClr val="0070C0"/>
                </a:solidFill>
                <a:latin typeface="微軟正黑體" panose="020B0604030504040204" pitchFamily="34" charset="-120"/>
                <a:ea typeface="微軟正黑體" panose="020B0604030504040204" pitchFamily="34" charset="-120"/>
              </a:rPr>
              <a:t>1</a:t>
            </a:r>
            <a:r>
              <a:rPr lang="zh-TW" altLang="en-US" b="1" dirty="0">
                <a:solidFill>
                  <a:srgbClr val="0070C0"/>
                </a:solidFill>
                <a:latin typeface="微軟正黑體" panose="020B0604030504040204" pitchFamily="34" charset="-120"/>
                <a:ea typeface="微軟正黑體" panose="020B0604030504040204" pitchFamily="34" charset="-120"/>
              </a:rPr>
              <a:t>日</a:t>
            </a:r>
            <a:r>
              <a:rPr lang="en-US" altLang="zh-TW" b="1" dirty="0">
                <a:solidFill>
                  <a:srgbClr val="0070C0"/>
                </a:solidFill>
                <a:latin typeface="微軟正黑體" panose="020B0604030504040204" pitchFamily="34" charset="-120"/>
                <a:ea typeface="微軟正黑體" panose="020B0604030504040204" pitchFamily="34" charset="-120"/>
              </a:rPr>
              <a:t>~3</a:t>
            </a:r>
            <a:r>
              <a:rPr lang="zh-TW" altLang="en-US" b="1" dirty="0">
                <a:solidFill>
                  <a:srgbClr val="0070C0"/>
                </a:solidFill>
                <a:latin typeface="微軟正黑體" panose="020B0604030504040204" pitchFamily="34" charset="-120"/>
                <a:ea typeface="微軟正黑體" panose="020B0604030504040204" pitchFamily="34" charset="-120"/>
              </a:rPr>
              <a:t>月</a:t>
            </a:r>
            <a:r>
              <a:rPr lang="en-US" altLang="zh-TW" b="1" dirty="0">
                <a:solidFill>
                  <a:srgbClr val="0070C0"/>
                </a:solidFill>
                <a:latin typeface="微軟正黑體" panose="020B0604030504040204" pitchFamily="34" charset="-120"/>
                <a:ea typeface="微軟正黑體" panose="020B0604030504040204" pitchFamily="34" charset="-120"/>
              </a:rPr>
              <a:t>31</a:t>
            </a:r>
            <a:r>
              <a:rPr lang="zh-TW" altLang="en-US" b="1" dirty="0">
                <a:solidFill>
                  <a:srgbClr val="0070C0"/>
                </a:solidFill>
                <a:latin typeface="微軟正黑體" panose="020B0604030504040204" pitchFamily="34" charset="-120"/>
                <a:ea typeface="微軟正黑體" panose="020B0604030504040204" pitchFamily="34" charset="-120"/>
              </a:rPr>
              <a:t>日</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第一季</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運作紀錄</a:t>
            </a:r>
          </a:p>
          <a:p>
            <a:pPr algn="ctr"/>
            <a:r>
              <a:rPr lang="zh-TW" altLang="en-US" sz="2400" b="1" dirty="0">
                <a:solidFill>
                  <a:srgbClr val="00B050"/>
                </a:solidFill>
                <a:latin typeface="微軟正黑體" panose="020B0604030504040204" pitchFamily="34" charset="-120"/>
                <a:ea typeface="微軟正黑體" panose="020B0604030504040204" pitchFamily="34" charset="-120"/>
              </a:rPr>
              <a:t>每年</a:t>
            </a:r>
            <a:r>
              <a:rPr lang="en-US" altLang="zh-TW" sz="2400" b="1" dirty="0">
                <a:solidFill>
                  <a:srgbClr val="00B050"/>
                </a:solidFill>
                <a:latin typeface="微軟正黑體" panose="020B0604030504040204" pitchFamily="34" charset="-120"/>
                <a:ea typeface="微軟正黑體" panose="020B0604030504040204" pitchFamily="34" charset="-120"/>
              </a:rPr>
              <a:t>7</a:t>
            </a:r>
            <a:r>
              <a:rPr lang="zh-TW" altLang="en-US" sz="2400" b="1" dirty="0">
                <a:solidFill>
                  <a:srgbClr val="00B050"/>
                </a:solidFill>
                <a:latin typeface="微軟正黑體" panose="020B0604030504040204" pitchFamily="34" charset="-120"/>
                <a:ea typeface="微軟正黑體" panose="020B0604030504040204" pitchFamily="34" charset="-120"/>
              </a:rPr>
              <a:t>月</a:t>
            </a:r>
            <a:r>
              <a:rPr lang="en-US" altLang="zh-TW" sz="2400" b="1" dirty="0">
                <a:solidFill>
                  <a:srgbClr val="00B050"/>
                </a:solidFill>
                <a:latin typeface="微軟正黑體" panose="020B0604030504040204" pitchFamily="34" charset="-120"/>
                <a:ea typeface="微軟正黑體" panose="020B0604030504040204" pitchFamily="34" charset="-120"/>
              </a:rPr>
              <a:t>1</a:t>
            </a:r>
            <a:r>
              <a:rPr lang="zh-TW" altLang="en-US" sz="2400" b="1" dirty="0">
                <a:solidFill>
                  <a:srgbClr val="00B050"/>
                </a:solidFill>
                <a:latin typeface="微軟正黑體" panose="020B0604030504040204" pitchFamily="34" charset="-120"/>
                <a:ea typeface="微軟正黑體" panose="020B0604030504040204" pitchFamily="34" charset="-120"/>
              </a:rPr>
              <a:t>日</a:t>
            </a:r>
            <a:r>
              <a:rPr lang="en-US" altLang="zh-TW" sz="2400" b="1" dirty="0">
                <a:solidFill>
                  <a:srgbClr val="00B050"/>
                </a:solidFill>
                <a:latin typeface="微軟正黑體" panose="020B0604030504040204" pitchFamily="34" charset="-120"/>
                <a:ea typeface="微軟正黑體" panose="020B0604030504040204" pitchFamily="34" charset="-120"/>
              </a:rPr>
              <a:t>~7</a:t>
            </a:r>
            <a:r>
              <a:rPr lang="zh-TW" altLang="en-US" sz="2400" b="1" dirty="0">
                <a:solidFill>
                  <a:srgbClr val="00B050"/>
                </a:solidFill>
                <a:latin typeface="微軟正黑體" panose="020B0604030504040204" pitchFamily="34" charset="-120"/>
                <a:ea typeface="微軟正黑體" panose="020B0604030504040204" pitchFamily="34" charset="-120"/>
              </a:rPr>
              <a:t>月</a:t>
            </a:r>
            <a:r>
              <a:rPr lang="en-US" altLang="zh-TW" sz="2400" b="1" dirty="0">
                <a:solidFill>
                  <a:srgbClr val="00B050"/>
                </a:solidFill>
                <a:latin typeface="微軟正黑體" panose="020B0604030504040204" pitchFamily="34" charset="-120"/>
                <a:ea typeface="微軟正黑體" panose="020B0604030504040204" pitchFamily="34" charset="-120"/>
              </a:rPr>
              <a:t>5</a:t>
            </a:r>
            <a:r>
              <a:rPr lang="zh-TW" altLang="en-US" sz="2400" b="1" dirty="0">
                <a:solidFill>
                  <a:srgbClr val="00B050"/>
                </a:solidFill>
                <a:latin typeface="微軟正黑體" panose="020B0604030504040204" pitchFamily="34" charset="-120"/>
                <a:ea typeface="微軟正黑體" panose="020B0604030504040204" pitchFamily="34" charset="-120"/>
              </a:rPr>
              <a:t>日期間</a:t>
            </a:r>
            <a:endParaRPr lang="en-US" altLang="zh-TW" sz="2400" b="1" dirty="0">
              <a:solidFill>
                <a:srgbClr val="00B050"/>
              </a:solidFill>
              <a:latin typeface="微軟正黑體" panose="020B0604030504040204" pitchFamily="34" charset="-120"/>
              <a:ea typeface="微軟正黑體" panose="020B0604030504040204" pitchFamily="34" charset="-120"/>
            </a:endParaRPr>
          </a:p>
          <a:p>
            <a:pPr algn="ctr">
              <a:spcAft>
                <a:spcPts val="600"/>
              </a:spcAft>
            </a:pPr>
            <a:r>
              <a:rPr lang="zh-TW" altLang="en-US" b="1" dirty="0">
                <a:solidFill>
                  <a:srgbClr val="00B050"/>
                </a:solidFill>
                <a:latin typeface="微軟正黑體" panose="020B0604030504040204" pitchFamily="34" charset="-120"/>
                <a:ea typeface="微軟正黑體" panose="020B0604030504040204" pitchFamily="34" charset="-120"/>
              </a:rPr>
              <a:t>★申報當年</a:t>
            </a:r>
            <a:r>
              <a:rPr lang="en-US" altLang="zh-TW" b="1" dirty="0">
                <a:solidFill>
                  <a:srgbClr val="00B050"/>
                </a:solidFill>
                <a:latin typeface="微軟正黑體" panose="020B0604030504040204" pitchFamily="34" charset="-120"/>
                <a:ea typeface="微軟正黑體" panose="020B0604030504040204" pitchFamily="34" charset="-120"/>
              </a:rPr>
              <a:t>4</a:t>
            </a:r>
            <a:r>
              <a:rPr lang="zh-TW" altLang="en-US" b="1" dirty="0">
                <a:solidFill>
                  <a:srgbClr val="00B050"/>
                </a:solidFill>
                <a:latin typeface="微軟正黑體" panose="020B0604030504040204" pitchFamily="34" charset="-120"/>
                <a:ea typeface="微軟正黑體" panose="020B0604030504040204" pitchFamily="34" charset="-120"/>
              </a:rPr>
              <a:t>月</a:t>
            </a:r>
            <a:r>
              <a:rPr lang="en-US" altLang="zh-TW" b="1" dirty="0">
                <a:solidFill>
                  <a:srgbClr val="00B050"/>
                </a:solidFill>
                <a:latin typeface="微軟正黑體" panose="020B0604030504040204" pitchFamily="34" charset="-120"/>
                <a:ea typeface="微軟正黑體" panose="020B0604030504040204" pitchFamily="34" charset="-120"/>
              </a:rPr>
              <a:t>1</a:t>
            </a:r>
            <a:r>
              <a:rPr lang="zh-TW" altLang="en-US" b="1" dirty="0">
                <a:solidFill>
                  <a:srgbClr val="00B050"/>
                </a:solidFill>
                <a:latin typeface="微軟正黑體" panose="020B0604030504040204" pitchFamily="34" charset="-120"/>
                <a:ea typeface="微軟正黑體" panose="020B0604030504040204" pitchFamily="34" charset="-120"/>
              </a:rPr>
              <a:t>日</a:t>
            </a:r>
            <a:r>
              <a:rPr lang="en-US" altLang="zh-TW" b="1" dirty="0">
                <a:solidFill>
                  <a:srgbClr val="00B050"/>
                </a:solidFill>
                <a:latin typeface="微軟正黑體" panose="020B0604030504040204" pitchFamily="34" charset="-120"/>
                <a:ea typeface="微軟正黑體" panose="020B0604030504040204" pitchFamily="34" charset="-120"/>
              </a:rPr>
              <a:t>~6</a:t>
            </a:r>
            <a:r>
              <a:rPr lang="zh-TW" altLang="en-US" b="1" dirty="0">
                <a:solidFill>
                  <a:srgbClr val="00B050"/>
                </a:solidFill>
                <a:latin typeface="微軟正黑體" panose="020B0604030504040204" pitchFamily="34" charset="-120"/>
                <a:ea typeface="微軟正黑體" panose="020B0604030504040204" pitchFamily="34" charset="-120"/>
              </a:rPr>
              <a:t>月</a:t>
            </a:r>
            <a:r>
              <a:rPr lang="en-US" altLang="zh-TW" b="1" dirty="0">
                <a:solidFill>
                  <a:srgbClr val="00B050"/>
                </a:solidFill>
                <a:latin typeface="微軟正黑體" panose="020B0604030504040204" pitchFamily="34" charset="-120"/>
                <a:ea typeface="微軟正黑體" panose="020B0604030504040204" pitchFamily="34" charset="-120"/>
              </a:rPr>
              <a:t>30</a:t>
            </a:r>
            <a:r>
              <a:rPr lang="zh-TW" altLang="en-US" b="1" dirty="0">
                <a:solidFill>
                  <a:srgbClr val="00B050"/>
                </a:solidFill>
                <a:latin typeface="微軟正黑體" panose="020B0604030504040204" pitchFamily="34" charset="-120"/>
                <a:ea typeface="微軟正黑體" panose="020B0604030504040204" pitchFamily="34" charset="-120"/>
              </a:rPr>
              <a:t>日</a:t>
            </a:r>
            <a:r>
              <a:rPr lang="en-US" altLang="zh-TW" b="1" dirty="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rPr>
              <a:t>第二季</a:t>
            </a:r>
            <a:r>
              <a:rPr lang="en-US" altLang="zh-TW" b="1" dirty="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rPr>
              <a:t>運作紀錄</a:t>
            </a:r>
          </a:p>
          <a:p>
            <a:pPr algn="ctr"/>
            <a:r>
              <a:rPr lang="zh-TW" altLang="en-US" sz="2400" b="1" dirty="0">
                <a:solidFill>
                  <a:srgbClr val="0070C0"/>
                </a:solidFill>
                <a:latin typeface="微軟正黑體" panose="020B0604030504040204" pitchFamily="34" charset="-120"/>
                <a:ea typeface="微軟正黑體" panose="020B0604030504040204" pitchFamily="34" charset="-120"/>
              </a:rPr>
              <a:t>每年</a:t>
            </a:r>
            <a:r>
              <a:rPr lang="en-US" altLang="zh-TW" sz="2400" b="1" dirty="0">
                <a:solidFill>
                  <a:srgbClr val="0070C0"/>
                </a:solidFill>
                <a:latin typeface="微軟正黑體" panose="020B0604030504040204" pitchFamily="34" charset="-120"/>
                <a:ea typeface="微軟正黑體" panose="020B0604030504040204" pitchFamily="34" charset="-120"/>
              </a:rPr>
              <a:t>10</a:t>
            </a:r>
            <a:r>
              <a:rPr lang="zh-TW" altLang="en-US" sz="2400" b="1" dirty="0">
                <a:solidFill>
                  <a:srgbClr val="0070C0"/>
                </a:solidFill>
                <a:latin typeface="微軟正黑體" panose="020B0604030504040204" pitchFamily="34" charset="-120"/>
                <a:ea typeface="微軟正黑體" panose="020B0604030504040204" pitchFamily="34" charset="-120"/>
              </a:rPr>
              <a:t>月</a:t>
            </a:r>
            <a:r>
              <a:rPr lang="en-US" altLang="zh-TW" sz="2400" b="1" dirty="0">
                <a:solidFill>
                  <a:srgbClr val="0070C0"/>
                </a:solidFill>
                <a:latin typeface="微軟正黑體" panose="020B0604030504040204" pitchFamily="34" charset="-120"/>
                <a:ea typeface="微軟正黑體" panose="020B0604030504040204" pitchFamily="34" charset="-120"/>
              </a:rPr>
              <a:t>1</a:t>
            </a:r>
            <a:r>
              <a:rPr lang="zh-TW" altLang="en-US" sz="2400" b="1" dirty="0">
                <a:solidFill>
                  <a:srgbClr val="0070C0"/>
                </a:solidFill>
                <a:latin typeface="微軟正黑體" panose="020B0604030504040204" pitchFamily="34" charset="-120"/>
                <a:ea typeface="微軟正黑體" panose="020B0604030504040204" pitchFamily="34" charset="-120"/>
              </a:rPr>
              <a:t>日</a:t>
            </a:r>
            <a:r>
              <a:rPr lang="en-US" altLang="zh-TW" sz="2400" b="1" dirty="0">
                <a:solidFill>
                  <a:srgbClr val="0070C0"/>
                </a:solidFill>
                <a:latin typeface="微軟正黑體" panose="020B0604030504040204" pitchFamily="34" charset="-120"/>
                <a:ea typeface="微軟正黑體" panose="020B0604030504040204" pitchFamily="34" charset="-120"/>
              </a:rPr>
              <a:t>~10</a:t>
            </a:r>
            <a:r>
              <a:rPr lang="zh-TW" altLang="en-US" sz="2400" b="1" dirty="0">
                <a:solidFill>
                  <a:srgbClr val="0070C0"/>
                </a:solidFill>
                <a:latin typeface="微軟正黑體" panose="020B0604030504040204" pitchFamily="34" charset="-120"/>
                <a:ea typeface="微軟正黑體" panose="020B0604030504040204" pitchFamily="34" charset="-120"/>
              </a:rPr>
              <a:t>月</a:t>
            </a:r>
            <a:r>
              <a:rPr lang="en-US" altLang="zh-TW" sz="2400" b="1" dirty="0">
                <a:solidFill>
                  <a:srgbClr val="0070C0"/>
                </a:solidFill>
                <a:latin typeface="微軟正黑體" panose="020B0604030504040204" pitchFamily="34" charset="-120"/>
                <a:ea typeface="微軟正黑體" panose="020B0604030504040204" pitchFamily="34" charset="-120"/>
              </a:rPr>
              <a:t>5</a:t>
            </a:r>
            <a:r>
              <a:rPr lang="zh-TW" altLang="en-US" sz="2400" b="1" dirty="0">
                <a:solidFill>
                  <a:srgbClr val="0070C0"/>
                </a:solidFill>
                <a:latin typeface="微軟正黑體" panose="020B0604030504040204" pitchFamily="34" charset="-120"/>
                <a:ea typeface="微軟正黑體" panose="020B0604030504040204" pitchFamily="34" charset="-120"/>
              </a:rPr>
              <a:t>日期間</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spcAft>
                <a:spcPts val="600"/>
              </a:spcAft>
            </a:pPr>
            <a:r>
              <a:rPr lang="zh-TW" altLang="en-US" b="1" dirty="0">
                <a:solidFill>
                  <a:srgbClr val="0070C0"/>
                </a:solidFill>
                <a:latin typeface="微軟正黑體" panose="020B0604030504040204" pitchFamily="34" charset="-120"/>
                <a:ea typeface="微軟正黑體" panose="020B0604030504040204" pitchFamily="34" charset="-120"/>
              </a:rPr>
              <a:t>★申報當年</a:t>
            </a:r>
            <a:r>
              <a:rPr lang="en-US" altLang="zh-TW" b="1" dirty="0">
                <a:solidFill>
                  <a:srgbClr val="0070C0"/>
                </a:solidFill>
                <a:latin typeface="微軟正黑體" panose="020B0604030504040204" pitchFamily="34" charset="-120"/>
                <a:ea typeface="微軟正黑體" panose="020B0604030504040204" pitchFamily="34" charset="-120"/>
              </a:rPr>
              <a:t>7</a:t>
            </a:r>
            <a:r>
              <a:rPr lang="zh-TW" altLang="en-US" b="1" dirty="0">
                <a:solidFill>
                  <a:srgbClr val="0070C0"/>
                </a:solidFill>
                <a:latin typeface="微軟正黑體" panose="020B0604030504040204" pitchFamily="34" charset="-120"/>
                <a:ea typeface="微軟正黑體" panose="020B0604030504040204" pitchFamily="34" charset="-120"/>
              </a:rPr>
              <a:t>月</a:t>
            </a:r>
            <a:r>
              <a:rPr lang="en-US" altLang="zh-TW" b="1" dirty="0">
                <a:solidFill>
                  <a:srgbClr val="0070C0"/>
                </a:solidFill>
                <a:latin typeface="微軟正黑體" panose="020B0604030504040204" pitchFamily="34" charset="-120"/>
                <a:ea typeface="微軟正黑體" panose="020B0604030504040204" pitchFamily="34" charset="-120"/>
              </a:rPr>
              <a:t>1</a:t>
            </a:r>
            <a:r>
              <a:rPr lang="zh-TW" altLang="en-US" b="1" dirty="0">
                <a:solidFill>
                  <a:srgbClr val="0070C0"/>
                </a:solidFill>
                <a:latin typeface="微軟正黑體" panose="020B0604030504040204" pitchFamily="34" charset="-120"/>
                <a:ea typeface="微軟正黑體" panose="020B0604030504040204" pitchFamily="34" charset="-120"/>
              </a:rPr>
              <a:t>日</a:t>
            </a:r>
            <a:r>
              <a:rPr lang="en-US" altLang="zh-TW" b="1" dirty="0">
                <a:solidFill>
                  <a:srgbClr val="0070C0"/>
                </a:solidFill>
                <a:latin typeface="微軟正黑體" panose="020B0604030504040204" pitchFamily="34" charset="-120"/>
                <a:ea typeface="微軟正黑體" panose="020B0604030504040204" pitchFamily="34" charset="-120"/>
              </a:rPr>
              <a:t>~9</a:t>
            </a:r>
            <a:r>
              <a:rPr lang="zh-TW" altLang="en-US" b="1" dirty="0">
                <a:solidFill>
                  <a:srgbClr val="0070C0"/>
                </a:solidFill>
                <a:latin typeface="微軟正黑體" panose="020B0604030504040204" pitchFamily="34" charset="-120"/>
                <a:ea typeface="微軟正黑體" panose="020B0604030504040204" pitchFamily="34" charset="-120"/>
              </a:rPr>
              <a:t>月</a:t>
            </a:r>
            <a:r>
              <a:rPr lang="en-US" altLang="zh-TW" b="1" dirty="0">
                <a:solidFill>
                  <a:srgbClr val="0070C0"/>
                </a:solidFill>
                <a:latin typeface="微軟正黑體" panose="020B0604030504040204" pitchFamily="34" charset="-120"/>
                <a:ea typeface="微軟正黑體" panose="020B0604030504040204" pitchFamily="34" charset="-120"/>
              </a:rPr>
              <a:t>30</a:t>
            </a:r>
            <a:r>
              <a:rPr lang="zh-TW" altLang="en-US" b="1" dirty="0">
                <a:solidFill>
                  <a:srgbClr val="0070C0"/>
                </a:solidFill>
                <a:latin typeface="微軟正黑體" panose="020B0604030504040204" pitchFamily="34" charset="-120"/>
                <a:ea typeface="微軟正黑體" panose="020B0604030504040204" pitchFamily="34" charset="-120"/>
              </a:rPr>
              <a:t>日</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第三季</a:t>
            </a:r>
            <a:r>
              <a:rPr lang="en-US" altLang="zh-TW" b="1" dirty="0">
                <a:solidFill>
                  <a:srgbClr val="0070C0"/>
                </a:solidFill>
                <a:latin typeface="微軟正黑體" panose="020B0604030504040204" pitchFamily="34" charset="-120"/>
                <a:ea typeface="微軟正黑體" panose="020B0604030504040204" pitchFamily="34" charset="-120"/>
              </a:rPr>
              <a:t>)</a:t>
            </a:r>
            <a:r>
              <a:rPr lang="zh-TW" altLang="en-US" b="1" dirty="0">
                <a:solidFill>
                  <a:srgbClr val="0070C0"/>
                </a:solidFill>
                <a:latin typeface="微軟正黑體" panose="020B0604030504040204" pitchFamily="34" charset="-120"/>
                <a:ea typeface="微軟正黑體" panose="020B0604030504040204" pitchFamily="34" charset="-120"/>
              </a:rPr>
              <a:t>運作紀錄</a:t>
            </a:r>
            <a:endParaRPr lang="en-US" altLang="zh-TW"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B050"/>
                </a:solidFill>
                <a:latin typeface="微軟正黑體" panose="020B0604030504040204" pitchFamily="34" charset="-120"/>
                <a:ea typeface="微軟正黑體" panose="020B0604030504040204" pitchFamily="34" charset="-120"/>
              </a:rPr>
              <a:t>每年</a:t>
            </a:r>
            <a:r>
              <a:rPr lang="en-US" altLang="zh-TW" sz="2400" b="1" dirty="0">
                <a:solidFill>
                  <a:srgbClr val="00B050"/>
                </a:solidFill>
                <a:latin typeface="微軟正黑體" panose="020B0604030504040204" pitchFamily="34" charset="-120"/>
                <a:ea typeface="微軟正黑體" panose="020B0604030504040204" pitchFamily="34" charset="-120"/>
              </a:rPr>
              <a:t>1</a:t>
            </a:r>
            <a:r>
              <a:rPr lang="zh-TW" altLang="en-US" sz="2400" b="1" dirty="0">
                <a:solidFill>
                  <a:srgbClr val="00B050"/>
                </a:solidFill>
                <a:latin typeface="微軟正黑體" panose="020B0604030504040204" pitchFamily="34" charset="-120"/>
                <a:ea typeface="微軟正黑體" panose="020B0604030504040204" pitchFamily="34" charset="-120"/>
              </a:rPr>
              <a:t>月</a:t>
            </a:r>
            <a:r>
              <a:rPr lang="en-US" altLang="zh-TW" sz="2400" b="1" dirty="0">
                <a:solidFill>
                  <a:srgbClr val="00B050"/>
                </a:solidFill>
                <a:latin typeface="微軟正黑體" panose="020B0604030504040204" pitchFamily="34" charset="-120"/>
                <a:ea typeface="微軟正黑體" panose="020B0604030504040204" pitchFamily="34" charset="-120"/>
              </a:rPr>
              <a:t>1</a:t>
            </a:r>
            <a:r>
              <a:rPr lang="zh-TW" altLang="en-US" sz="2400" b="1" dirty="0">
                <a:solidFill>
                  <a:srgbClr val="00B050"/>
                </a:solidFill>
                <a:latin typeface="微軟正黑體" panose="020B0604030504040204" pitchFamily="34" charset="-120"/>
                <a:ea typeface="微軟正黑體" panose="020B0604030504040204" pitchFamily="34" charset="-120"/>
              </a:rPr>
              <a:t>日</a:t>
            </a:r>
            <a:r>
              <a:rPr lang="en-US" altLang="zh-TW" sz="2400" b="1" dirty="0">
                <a:solidFill>
                  <a:srgbClr val="00B050"/>
                </a:solidFill>
                <a:latin typeface="微軟正黑體" panose="020B0604030504040204" pitchFamily="34" charset="-120"/>
                <a:ea typeface="微軟正黑體" panose="020B0604030504040204" pitchFamily="34" charset="-120"/>
              </a:rPr>
              <a:t>~1</a:t>
            </a:r>
            <a:r>
              <a:rPr lang="zh-TW" altLang="en-US" sz="2400" b="1" dirty="0">
                <a:solidFill>
                  <a:srgbClr val="00B050"/>
                </a:solidFill>
                <a:latin typeface="微軟正黑體" panose="020B0604030504040204" pitchFamily="34" charset="-120"/>
                <a:ea typeface="微軟正黑體" panose="020B0604030504040204" pitchFamily="34" charset="-120"/>
              </a:rPr>
              <a:t>月</a:t>
            </a:r>
            <a:r>
              <a:rPr lang="en-US" altLang="zh-TW" sz="2400" b="1" dirty="0">
                <a:solidFill>
                  <a:srgbClr val="00B050"/>
                </a:solidFill>
                <a:latin typeface="微軟正黑體" panose="020B0604030504040204" pitchFamily="34" charset="-120"/>
                <a:ea typeface="微軟正黑體" panose="020B0604030504040204" pitchFamily="34" charset="-120"/>
              </a:rPr>
              <a:t>5</a:t>
            </a:r>
            <a:r>
              <a:rPr lang="zh-TW" altLang="en-US" sz="2400" b="1" dirty="0">
                <a:solidFill>
                  <a:srgbClr val="00B050"/>
                </a:solidFill>
                <a:latin typeface="微軟正黑體" panose="020B0604030504040204" pitchFamily="34" charset="-120"/>
                <a:ea typeface="微軟正黑體" panose="020B0604030504040204" pitchFamily="34" charset="-120"/>
              </a:rPr>
              <a:t>日期間</a:t>
            </a:r>
            <a:endParaRPr lang="en-US" altLang="zh-TW" sz="2400" b="1" dirty="0">
              <a:solidFill>
                <a:srgbClr val="00B050"/>
              </a:solidFill>
              <a:latin typeface="微軟正黑體" panose="020B0604030504040204" pitchFamily="34" charset="-120"/>
              <a:ea typeface="微軟正黑體" panose="020B0604030504040204" pitchFamily="34" charset="-120"/>
            </a:endParaRPr>
          </a:p>
          <a:p>
            <a:pPr algn="ctr"/>
            <a:r>
              <a:rPr lang="zh-TW" altLang="en-US" b="1" dirty="0">
                <a:solidFill>
                  <a:srgbClr val="00B050"/>
                </a:solidFill>
                <a:latin typeface="微軟正黑體" panose="020B0604030504040204" pitchFamily="34" charset="-120"/>
                <a:ea typeface="微軟正黑體" panose="020B0604030504040204" pitchFamily="34" charset="-120"/>
              </a:rPr>
              <a:t>★申報去年</a:t>
            </a:r>
            <a:r>
              <a:rPr lang="en-US" altLang="zh-TW" b="1" dirty="0">
                <a:solidFill>
                  <a:srgbClr val="00B050"/>
                </a:solidFill>
                <a:latin typeface="微軟正黑體" panose="020B0604030504040204" pitchFamily="34" charset="-120"/>
                <a:ea typeface="微軟正黑體" panose="020B0604030504040204" pitchFamily="34" charset="-120"/>
              </a:rPr>
              <a:t>10</a:t>
            </a:r>
            <a:r>
              <a:rPr lang="zh-TW" altLang="en-US" b="1" dirty="0">
                <a:solidFill>
                  <a:srgbClr val="00B050"/>
                </a:solidFill>
                <a:latin typeface="微軟正黑體" panose="020B0604030504040204" pitchFamily="34" charset="-120"/>
                <a:ea typeface="微軟正黑體" panose="020B0604030504040204" pitchFamily="34" charset="-120"/>
              </a:rPr>
              <a:t>月</a:t>
            </a:r>
            <a:r>
              <a:rPr lang="en-US" altLang="zh-TW" b="1" dirty="0">
                <a:solidFill>
                  <a:srgbClr val="00B050"/>
                </a:solidFill>
                <a:latin typeface="微軟正黑體" panose="020B0604030504040204" pitchFamily="34" charset="-120"/>
                <a:ea typeface="微軟正黑體" panose="020B0604030504040204" pitchFamily="34" charset="-120"/>
              </a:rPr>
              <a:t>1</a:t>
            </a:r>
            <a:r>
              <a:rPr lang="zh-TW" altLang="en-US" b="1" dirty="0">
                <a:solidFill>
                  <a:srgbClr val="00B050"/>
                </a:solidFill>
                <a:latin typeface="微軟正黑體" panose="020B0604030504040204" pitchFamily="34" charset="-120"/>
                <a:ea typeface="微軟正黑體" panose="020B0604030504040204" pitchFamily="34" charset="-120"/>
              </a:rPr>
              <a:t>日</a:t>
            </a:r>
            <a:r>
              <a:rPr lang="en-US" altLang="zh-TW" b="1" dirty="0">
                <a:solidFill>
                  <a:srgbClr val="00B050"/>
                </a:solidFill>
                <a:latin typeface="微軟正黑體" panose="020B0604030504040204" pitchFamily="34" charset="-120"/>
                <a:ea typeface="微軟正黑體" panose="020B0604030504040204" pitchFamily="34" charset="-120"/>
              </a:rPr>
              <a:t>~12</a:t>
            </a:r>
            <a:r>
              <a:rPr lang="zh-TW" altLang="en-US" b="1" dirty="0">
                <a:solidFill>
                  <a:srgbClr val="00B050"/>
                </a:solidFill>
                <a:latin typeface="微軟正黑體" panose="020B0604030504040204" pitchFamily="34" charset="-120"/>
                <a:ea typeface="微軟正黑體" panose="020B0604030504040204" pitchFamily="34" charset="-120"/>
              </a:rPr>
              <a:t>月</a:t>
            </a:r>
            <a:r>
              <a:rPr lang="en-US" altLang="zh-TW" b="1" dirty="0">
                <a:solidFill>
                  <a:srgbClr val="00B050"/>
                </a:solidFill>
                <a:latin typeface="微軟正黑體" panose="020B0604030504040204" pitchFamily="34" charset="-120"/>
                <a:ea typeface="微軟正黑體" panose="020B0604030504040204" pitchFamily="34" charset="-120"/>
              </a:rPr>
              <a:t>31</a:t>
            </a:r>
            <a:r>
              <a:rPr lang="zh-TW" altLang="en-US" b="1" dirty="0">
                <a:solidFill>
                  <a:srgbClr val="00B050"/>
                </a:solidFill>
                <a:latin typeface="微軟正黑體" panose="020B0604030504040204" pitchFamily="34" charset="-120"/>
                <a:ea typeface="微軟正黑體" panose="020B0604030504040204" pitchFamily="34" charset="-120"/>
              </a:rPr>
              <a:t>日</a:t>
            </a:r>
            <a:r>
              <a:rPr lang="en-US" altLang="zh-TW" b="1" dirty="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rPr>
              <a:t>第四季</a:t>
            </a:r>
            <a:r>
              <a:rPr lang="en-US" altLang="zh-TW" b="1" dirty="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rPr>
              <a:t>運作紀錄 </a:t>
            </a:r>
          </a:p>
        </p:txBody>
      </p:sp>
      <p:sp>
        <p:nvSpPr>
          <p:cNvPr id="4" name="文字方塊 3"/>
          <p:cNvSpPr txBox="1"/>
          <p:nvPr/>
        </p:nvSpPr>
        <p:spPr>
          <a:xfrm>
            <a:off x="251520" y="4149080"/>
            <a:ext cx="8640960" cy="2031325"/>
          </a:xfrm>
          <a:prstGeom prst="rect">
            <a:avLst/>
          </a:prstGeom>
          <a:noFill/>
          <a:ln w="28575">
            <a:solidFill>
              <a:srgbClr val="FF0000"/>
            </a:solidFill>
          </a:ln>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申報作業提醒：</a:t>
            </a:r>
            <a:endParaRPr lang="en-US" altLang="zh-TW" b="1" dirty="0">
              <a:latin typeface="微軟正黑體" panose="020B0604030504040204" pitchFamily="34" charset="-120"/>
              <a:ea typeface="微軟正黑體" panose="020B0604030504040204" pitchFamily="34" charset="-120"/>
            </a:endParaRPr>
          </a:p>
          <a:p>
            <a:pPr marL="342000" indent="-457200"/>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、向廠商購買取得毒關物時，須將出貨單影本送環安中心，由</a:t>
            </a:r>
            <a:r>
              <a:rPr lang="zh-TW" altLang="en-US" b="1" dirty="0">
                <a:solidFill>
                  <a:srgbClr val="0000FF"/>
                </a:solidFill>
                <a:latin typeface="微軟正黑體" panose="020B0604030504040204" pitchFamily="34" charset="-120"/>
                <a:ea typeface="微軟正黑體" panose="020B0604030504040204" pitchFamily="34" charset="-120"/>
              </a:rPr>
              <a:t>環安中心統一申報買入情形</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各單位系所僅需</a:t>
            </a:r>
            <a:r>
              <a:rPr lang="zh-TW" altLang="en-US" b="1" dirty="0" smtClean="0">
                <a:solidFill>
                  <a:srgbClr val="0000FF"/>
                </a:solidFill>
                <a:latin typeface="微軟正黑體" panose="020B0604030504040204" pitchFamily="34" charset="-120"/>
                <a:ea typeface="微軟正黑體" panose="020B0604030504040204" pitchFamily="34" charset="-120"/>
              </a:rPr>
              <a:t>申報使用情形</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342000" indent="-457200"/>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、各單位系所毒關物</a:t>
            </a:r>
            <a:r>
              <a:rPr lang="zh-TW" altLang="en-US" b="1" dirty="0">
                <a:solidFill>
                  <a:srgbClr val="0000FF"/>
                </a:solidFill>
                <a:latin typeface="微軟正黑體" panose="020B0604030504040204" pitchFamily="34" charset="-120"/>
                <a:ea typeface="微軟正黑體" panose="020B0604030504040204" pitchFamily="34" charset="-120"/>
              </a:rPr>
              <a:t>使用情形應</a:t>
            </a:r>
            <a:r>
              <a:rPr lang="zh-TW" altLang="en-US" b="1" u="sng" dirty="0">
                <a:solidFill>
                  <a:srgbClr val="0000FF"/>
                </a:solidFill>
                <a:latin typeface="微軟正黑體" panose="020B0604030504040204" pitchFamily="34" charset="-120"/>
                <a:ea typeface="微軟正黑體" panose="020B0604030504040204" pitchFamily="34" charset="-120"/>
              </a:rPr>
              <a:t>即時紀錄</a:t>
            </a:r>
            <a:r>
              <a:rPr lang="en-US" altLang="zh-TW" b="1" u="sng" dirty="0">
                <a:solidFill>
                  <a:srgbClr val="FF0000"/>
                </a:solidFill>
                <a:latin typeface="微軟正黑體" panose="020B0604030504040204" pitchFamily="34" charset="-120"/>
                <a:ea typeface="微軟正黑體" panose="020B0604030504040204" pitchFamily="34" charset="-120"/>
              </a:rPr>
              <a:t>(</a:t>
            </a:r>
            <a:r>
              <a:rPr lang="zh-TW" altLang="en-US" b="1" u="sng" dirty="0">
                <a:solidFill>
                  <a:srgbClr val="FF0000"/>
                </a:solidFill>
                <a:latin typeface="微軟正黑體" panose="020B0604030504040204" pitchFamily="34" charset="-120"/>
                <a:ea typeface="微軟正黑體" panose="020B0604030504040204" pitchFamily="34" charset="-120"/>
              </a:rPr>
              <a:t>儲存</a:t>
            </a:r>
            <a:r>
              <a:rPr lang="en-US" altLang="zh-TW" b="1" u="sng" dirty="0">
                <a:solidFill>
                  <a:srgbClr val="FF000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，於</a:t>
            </a:r>
            <a:r>
              <a:rPr lang="zh-TW" altLang="en-US" b="1" dirty="0">
                <a:solidFill>
                  <a:srgbClr val="0000FF"/>
                </a:solidFill>
                <a:latin typeface="微軟正黑體" panose="020B0604030504040204" pitchFamily="34" charset="-120"/>
                <a:ea typeface="微軟正黑體" panose="020B0604030504040204" pitchFamily="34" charset="-120"/>
              </a:rPr>
              <a:t>每季初</a:t>
            </a:r>
            <a:r>
              <a:rPr lang="zh-TW" altLang="en-US" b="1" u="sng" dirty="0">
                <a:solidFill>
                  <a:srgbClr val="0000FF"/>
                </a:solidFill>
                <a:latin typeface="微軟正黑體" panose="020B0604030504040204" pitchFamily="34" charset="-120"/>
                <a:ea typeface="微軟正黑體" panose="020B0604030504040204" pitchFamily="34" charset="-120"/>
              </a:rPr>
              <a:t>申報</a:t>
            </a:r>
            <a:r>
              <a:rPr lang="en-US" altLang="zh-TW" b="1" u="sng" dirty="0">
                <a:solidFill>
                  <a:srgbClr val="FF0000"/>
                </a:solidFill>
                <a:latin typeface="微軟正黑體" panose="020B0604030504040204" pitchFamily="34" charset="-120"/>
                <a:ea typeface="微軟正黑體" panose="020B0604030504040204" pitchFamily="34" charset="-120"/>
              </a:rPr>
              <a:t>(</a:t>
            </a:r>
            <a:r>
              <a:rPr lang="zh-TW" altLang="en-US" b="1" u="sng" dirty="0">
                <a:solidFill>
                  <a:srgbClr val="FF0000"/>
                </a:solidFill>
                <a:latin typeface="微軟正黑體" panose="020B0604030504040204" pitchFamily="34" charset="-120"/>
                <a:ea typeface="微軟正黑體" panose="020B0604030504040204" pitchFamily="34" charset="-120"/>
              </a:rPr>
              <a:t>送出</a:t>
            </a:r>
            <a:r>
              <a:rPr lang="en-US" altLang="zh-TW" b="1" u="sng" dirty="0">
                <a:solidFill>
                  <a:srgbClr val="FF0000"/>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；即使前一季</a:t>
            </a:r>
            <a:r>
              <a:rPr lang="zh-TW" altLang="en-US" b="1" dirty="0">
                <a:solidFill>
                  <a:srgbClr val="0000FF"/>
                </a:solidFill>
                <a:latin typeface="微軟正黑體" panose="020B0604030504040204" pitchFamily="34" charset="-120"/>
                <a:ea typeface="微軟正黑體" panose="020B0604030504040204" pitchFamily="34" charset="-120"/>
              </a:rPr>
              <a:t>無使用情形，亦須申報「無異動」 </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342000" indent="-457200"/>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、如</a:t>
            </a:r>
            <a:r>
              <a:rPr lang="zh-TW" altLang="en-US" b="1" dirty="0">
                <a:solidFill>
                  <a:srgbClr val="0000FF"/>
                </a:solidFill>
                <a:latin typeface="微軟正黑體" panose="020B0604030504040204" pitchFamily="34" charset="-120"/>
                <a:ea typeface="微軟正黑體" panose="020B0604030504040204" pitchFamily="34" charset="-120"/>
              </a:rPr>
              <a:t>先前申報的毒關物結餘量已歸零</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，且確定日後不再買入使用該物質時，</a:t>
            </a:r>
            <a:r>
              <a:rPr lang="zh-TW" altLang="en-US" b="1"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請通知環安中心解除列管</a:t>
            </a:r>
            <a:r>
              <a:rPr lang="zh-TW" altLang="en-US" b="1" dirty="0">
                <a:latin typeface="微軟正黑體" panose="020B0604030504040204" pitchFamily="34" charset="-120"/>
                <a:ea typeface="微軟正黑體" panose="020B0604030504040204" pitchFamily="34" charset="-120"/>
                <a:sym typeface="Wingdings" panose="05000000000000000000" pitchFamily="2" charset="2"/>
              </a:rPr>
              <a:t>，免除之後</a:t>
            </a:r>
            <a:r>
              <a:rPr lang="zh-TW" altLang="en-US" b="1" dirty="0">
                <a:latin typeface="微軟正黑體" panose="020B0604030504040204" pitchFamily="34" charset="-120"/>
                <a:ea typeface="微軟正黑體" panose="020B0604030504040204" pitchFamily="34" charset="-120"/>
              </a:rPr>
              <a:t>申報要求。</a:t>
            </a:r>
          </a:p>
        </p:txBody>
      </p:sp>
      <p:sp>
        <p:nvSpPr>
          <p:cNvPr id="5"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sp>
        <p:nvSpPr>
          <p:cNvPr id="8" name="雲朵形圖說文字 7"/>
          <p:cNvSpPr/>
          <p:nvPr/>
        </p:nvSpPr>
        <p:spPr bwMode="auto">
          <a:xfrm>
            <a:off x="5760132" y="1221313"/>
            <a:ext cx="3311860" cy="2027667"/>
          </a:xfrm>
          <a:prstGeom prst="cloudCallout">
            <a:avLst>
              <a:gd name="adj1" fmla="val -50672"/>
              <a:gd name="adj2" fmla="val 62384"/>
            </a:avLst>
          </a:prstGeom>
          <a:noFill/>
          <a:ln w="25400" cap="flat" cmpd="sng" algn="ctr">
            <a:solidFill>
              <a:schemeClr val="bg2"/>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spcBef>
                <a:spcPts val="1200"/>
              </a:spcBef>
            </a:pPr>
            <a:r>
              <a:rPr lang="zh-TW" altLang="en-US" dirty="0">
                <a:latin typeface="微軟正黑體" panose="020B0604030504040204" pitchFamily="34" charset="-120"/>
                <a:ea typeface="微軟正黑體" panose="020B0604030504040204" pitchFamily="34" charset="-120"/>
              </a:rPr>
              <a:t>環安中心會發文通知系所，提醒各運作場所於期限內申報</a:t>
            </a:r>
            <a:endParaRPr kumimoji="1" lang="zh-TW" altLang="en-US" sz="1800" b="0" i="0" u="none" strike="noStrike" cap="none" normalizeH="0" baseline="0" dirty="0">
              <a:ln>
                <a:noFill/>
              </a:ln>
              <a:solidFill>
                <a:schemeClr val="tx1"/>
              </a:solidFill>
              <a:effectLst/>
              <a:latin typeface="굴림" charset="-127"/>
              <a:ea typeface="굴림" charset="-127"/>
            </a:endParaRPr>
          </a:p>
        </p:txBody>
      </p:sp>
      <p:sp>
        <p:nvSpPr>
          <p:cNvPr id="9" name="投影片編號版面配置區 8"/>
          <p:cNvSpPr>
            <a:spLocks noGrp="1"/>
          </p:cNvSpPr>
          <p:nvPr>
            <p:ph type="sldNum" sz="quarter" idx="4"/>
          </p:nvPr>
        </p:nvSpPr>
        <p:spPr/>
        <p:txBody>
          <a:bodyPr/>
          <a:lstStyle/>
          <a:p>
            <a:fld id="{2CA1EE79-37A1-4BD2-A12D-EE35CA847EF8}" type="slidenum">
              <a:rPr lang="zh-TW" altLang="en-US" smtClean="0"/>
              <a:pPr/>
              <a:t>14</a:t>
            </a:fld>
            <a:endParaRPr lang="zh-TW" altLang="en-US" dirty="0"/>
          </a:p>
        </p:txBody>
      </p:sp>
    </p:spTree>
    <p:extLst>
      <p:ext uri="{BB962C8B-B14F-4D97-AF65-F5344CB8AC3E}">
        <p14:creationId xmlns:p14="http://schemas.microsoft.com/office/powerpoint/2010/main" val="29211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
          <a:stretch/>
        </p:blipFill>
        <p:spPr bwMode="auto">
          <a:xfrm>
            <a:off x="820800" y="1916655"/>
            <a:ext cx="7502400" cy="39606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矩形 9"/>
          <p:cNvSpPr/>
          <p:nvPr/>
        </p:nvSpPr>
        <p:spPr>
          <a:xfrm>
            <a:off x="323528" y="1224851"/>
            <a:ext cx="2031325" cy="461665"/>
          </a:xfrm>
          <a:prstGeom prst="rect">
            <a:avLst/>
          </a:prstGeom>
        </p:spPr>
        <p:txBody>
          <a:bodyPr wrap="none">
            <a:spAutoFit/>
          </a:bodyPr>
          <a:lstStyle/>
          <a:p>
            <a:r>
              <a:rPr lang="zh-TW" altLang="en-US" sz="2400" b="1" dirty="0">
                <a:solidFill>
                  <a:srgbClr val="0000FF"/>
                </a:solidFill>
                <a:latin typeface="微軟正黑體" panose="020B0604030504040204" pitchFamily="34" charset="-120"/>
                <a:ea typeface="微軟正黑體" panose="020B0604030504040204" pitchFamily="34" charset="-120"/>
              </a:rPr>
              <a:t>申報步驟說明</a:t>
            </a:r>
            <a:endParaRPr lang="zh-TW" altLang="en-US" sz="2400" dirty="0">
              <a:solidFill>
                <a:srgbClr val="0000FF"/>
              </a:solidFill>
            </a:endParaRPr>
          </a:p>
        </p:txBody>
      </p:sp>
      <p:sp>
        <p:nvSpPr>
          <p:cNvPr id="5" name="投影片編號版面配置區 4"/>
          <p:cNvSpPr>
            <a:spLocks noGrp="1"/>
          </p:cNvSpPr>
          <p:nvPr>
            <p:ph type="sldNum" sz="quarter" idx="4"/>
          </p:nvPr>
        </p:nvSpPr>
        <p:spPr/>
        <p:txBody>
          <a:bodyPr/>
          <a:lstStyle/>
          <a:p>
            <a:fld id="{2CA1EE79-37A1-4BD2-A12D-EE35CA847EF8}" type="slidenum">
              <a:rPr lang="zh-TW" altLang="en-US" smtClean="0"/>
              <a:pPr/>
              <a:t>15</a:t>
            </a:fld>
            <a:endParaRPr lang="zh-TW" altLang="en-US" dirty="0"/>
          </a:p>
        </p:txBody>
      </p:sp>
      <p:grpSp>
        <p:nvGrpSpPr>
          <p:cNvPr id="6" name="群組 5"/>
          <p:cNvGrpSpPr/>
          <p:nvPr/>
        </p:nvGrpSpPr>
        <p:grpSpPr>
          <a:xfrm>
            <a:off x="7538536" y="1736812"/>
            <a:ext cx="765594" cy="612068"/>
            <a:chOff x="7538536" y="1736812"/>
            <a:chExt cx="765594" cy="612068"/>
          </a:xfrm>
        </p:grpSpPr>
        <p:sp>
          <p:nvSpPr>
            <p:cNvPr id="2" name="圓角矩形 1"/>
            <p:cNvSpPr/>
            <p:nvPr/>
          </p:nvSpPr>
          <p:spPr bwMode="auto">
            <a:xfrm>
              <a:off x="7577266" y="2060848"/>
              <a:ext cx="726864"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4" name="文字方塊 3"/>
            <p:cNvSpPr txBox="1"/>
            <p:nvPr/>
          </p:nvSpPr>
          <p:spPr>
            <a:xfrm>
              <a:off x="7538536" y="1736812"/>
              <a:ext cx="381836" cy="369332"/>
            </a:xfrm>
            <a:prstGeom prst="rect">
              <a:avLst/>
            </a:prstGeom>
            <a:noFill/>
          </p:spPr>
          <p:txBody>
            <a:bodyPr wrap="none" rtlCol="0">
              <a:spAutoFit/>
            </a:bodyPr>
            <a:lstStyle/>
            <a:p>
              <a:r>
                <a:rPr lang="en-US" altLang="zh-TW" b="1" dirty="0">
                  <a:solidFill>
                    <a:srgbClr val="FF0000"/>
                  </a:solidFill>
                  <a:latin typeface="+mn-ea"/>
                  <a:ea typeface="+mn-ea"/>
                </a:rPr>
                <a:t>1.</a:t>
              </a:r>
              <a:endParaRPr lang="zh-TW" altLang="en-US" b="1" dirty="0">
                <a:solidFill>
                  <a:srgbClr val="FF0000"/>
                </a:solidFill>
                <a:latin typeface="+mn-ea"/>
                <a:ea typeface="+mn-ea"/>
              </a:endParaRPr>
            </a:p>
          </p:txBody>
        </p:sp>
      </p:grpSp>
      <p:grpSp>
        <p:nvGrpSpPr>
          <p:cNvPr id="7" name="群組 6"/>
          <p:cNvGrpSpPr/>
          <p:nvPr/>
        </p:nvGrpSpPr>
        <p:grpSpPr>
          <a:xfrm>
            <a:off x="1575355" y="3573283"/>
            <a:ext cx="4856676" cy="636973"/>
            <a:chOff x="1575355" y="3573283"/>
            <a:chExt cx="4856676" cy="636973"/>
          </a:xfrm>
        </p:grpSpPr>
        <p:sp>
          <p:nvSpPr>
            <p:cNvPr id="3" name="矩形 2"/>
            <p:cNvSpPr/>
            <p:nvPr/>
          </p:nvSpPr>
          <p:spPr>
            <a:xfrm>
              <a:off x="2627784" y="3871702"/>
              <a:ext cx="3804247" cy="338554"/>
            </a:xfrm>
            <a:prstGeom prst="rect">
              <a:avLst/>
            </a:prstGeom>
          </p:spPr>
          <p:txBody>
            <a:bodyPr wrap="none">
              <a:spAutoFit/>
            </a:bodyPr>
            <a:lstStyle/>
            <a:p>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使用實驗室負責人</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教師</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帳號密碼登入</a:t>
              </a:r>
            </a:p>
          </p:txBody>
        </p:sp>
        <p:sp>
          <p:nvSpPr>
            <p:cNvPr id="11" name="圓角矩形 10"/>
            <p:cNvSpPr/>
            <p:nvPr/>
          </p:nvSpPr>
          <p:spPr bwMode="auto">
            <a:xfrm>
              <a:off x="1583668" y="3896963"/>
              <a:ext cx="1044116"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4" name="文字方塊 13"/>
            <p:cNvSpPr txBox="1"/>
            <p:nvPr/>
          </p:nvSpPr>
          <p:spPr>
            <a:xfrm>
              <a:off x="1575355" y="3573283"/>
              <a:ext cx="381836" cy="369332"/>
            </a:xfrm>
            <a:prstGeom prst="rect">
              <a:avLst/>
            </a:prstGeom>
            <a:noFill/>
          </p:spPr>
          <p:txBody>
            <a:bodyPr wrap="none" rtlCol="0">
              <a:spAutoFit/>
            </a:bodyPr>
            <a:lstStyle/>
            <a:p>
              <a:r>
                <a:rPr lang="en-US" altLang="zh-TW" b="1" dirty="0">
                  <a:solidFill>
                    <a:srgbClr val="FF0000"/>
                  </a:solidFill>
                  <a:latin typeface="+mn-ea"/>
                  <a:ea typeface="+mn-ea"/>
                </a:rPr>
                <a:t>2.</a:t>
              </a:r>
              <a:endParaRPr lang="zh-TW" altLang="en-US" b="1" dirty="0">
                <a:solidFill>
                  <a:srgbClr val="FF0000"/>
                </a:solidFill>
                <a:latin typeface="+mn-ea"/>
                <a:ea typeface="+mn-ea"/>
              </a:endParaRPr>
            </a:p>
          </p:txBody>
        </p:sp>
      </p:grpSp>
      <p:sp>
        <p:nvSpPr>
          <p:cNvPr id="15"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spTree>
    <p:extLst>
      <p:ext uri="{BB962C8B-B14F-4D97-AF65-F5344CB8AC3E}">
        <p14:creationId xmlns:p14="http://schemas.microsoft.com/office/powerpoint/2010/main" val="322486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06590" y="1089320"/>
            <a:ext cx="7330820" cy="5220000"/>
          </a:xfrm>
          <a:prstGeom prst="rect">
            <a:avLst/>
          </a:prstGeom>
        </p:spPr>
      </p:pic>
      <p:cxnSp>
        <p:nvCxnSpPr>
          <p:cNvPr id="8" name="直線單箭頭接點 7"/>
          <p:cNvCxnSpPr/>
          <p:nvPr/>
        </p:nvCxnSpPr>
        <p:spPr bwMode="auto">
          <a:xfrm>
            <a:off x="8121156" y="4612486"/>
            <a:ext cx="0" cy="1188132"/>
          </a:xfrm>
          <a:prstGeom prst="straightConnector1">
            <a:avLst/>
          </a:prstGeom>
          <a:solidFill>
            <a:srgbClr val="489896"/>
          </a:solidFill>
          <a:ln w="25400" cap="flat" cmpd="sng" algn="ctr">
            <a:solidFill>
              <a:srgbClr val="FF0000"/>
            </a:solidFill>
            <a:prstDash val="solid"/>
            <a:round/>
            <a:headEnd type="none" w="med" len="med"/>
            <a:tailEnd type="arrow"/>
          </a:ln>
          <a:effectLst/>
        </p:spPr>
      </p:cxnSp>
      <p:sp>
        <p:nvSpPr>
          <p:cNvPr id="3" name="投影片編號版面配置區 2"/>
          <p:cNvSpPr>
            <a:spLocks noGrp="1"/>
          </p:cNvSpPr>
          <p:nvPr>
            <p:ph type="sldNum" sz="quarter" idx="4"/>
          </p:nvPr>
        </p:nvSpPr>
        <p:spPr/>
        <p:txBody>
          <a:bodyPr/>
          <a:lstStyle/>
          <a:p>
            <a:fld id="{2CA1EE79-37A1-4BD2-A12D-EE35CA847EF8}" type="slidenum">
              <a:rPr lang="zh-TW" altLang="en-US" smtClean="0"/>
              <a:pPr/>
              <a:t>16</a:t>
            </a:fld>
            <a:endParaRPr lang="zh-TW" altLang="en-US" dirty="0"/>
          </a:p>
        </p:txBody>
      </p:sp>
      <p:grpSp>
        <p:nvGrpSpPr>
          <p:cNvPr id="2" name="群組 1"/>
          <p:cNvGrpSpPr/>
          <p:nvPr/>
        </p:nvGrpSpPr>
        <p:grpSpPr>
          <a:xfrm>
            <a:off x="3203848" y="5206552"/>
            <a:ext cx="1715048" cy="620878"/>
            <a:chOff x="3203848" y="5206552"/>
            <a:chExt cx="1715048" cy="620878"/>
          </a:xfrm>
        </p:grpSpPr>
        <p:sp>
          <p:nvSpPr>
            <p:cNvPr id="7" name="圓角矩形 6"/>
            <p:cNvSpPr/>
            <p:nvPr/>
          </p:nvSpPr>
          <p:spPr bwMode="auto">
            <a:xfrm>
              <a:off x="3269727" y="5539398"/>
              <a:ext cx="1649169"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2" name="文字方塊 11"/>
            <p:cNvSpPr txBox="1"/>
            <p:nvPr/>
          </p:nvSpPr>
          <p:spPr>
            <a:xfrm>
              <a:off x="3203848" y="5206552"/>
              <a:ext cx="381836" cy="369332"/>
            </a:xfrm>
            <a:prstGeom prst="rect">
              <a:avLst/>
            </a:prstGeom>
            <a:noFill/>
          </p:spPr>
          <p:txBody>
            <a:bodyPr wrap="none" rtlCol="0">
              <a:spAutoFit/>
            </a:bodyPr>
            <a:lstStyle/>
            <a:p>
              <a:r>
                <a:rPr lang="en-US" altLang="zh-TW" b="1" dirty="0">
                  <a:solidFill>
                    <a:srgbClr val="FF0000"/>
                  </a:solidFill>
                  <a:latin typeface="+mn-ea"/>
                  <a:ea typeface="+mn-ea"/>
                </a:rPr>
                <a:t>3.</a:t>
              </a:r>
              <a:endParaRPr lang="zh-TW" altLang="en-US" b="1" dirty="0">
                <a:solidFill>
                  <a:srgbClr val="FF0000"/>
                </a:solidFill>
                <a:latin typeface="+mn-ea"/>
                <a:ea typeface="+mn-ea"/>
              </a:endParaRPr>
            </a:p>
          </p:txBody>
        </p:sp>
      </p:grpSp>
      <p:sp>
        <p:nvSpPr>
          <p:cNvPr id="9"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spTree>
    <p:extLst>
      <p:ext uri="{BB962C8B-B14F-4D97-AF65-F5344CB8AC3E}">
        <p14:creationId xmlns:p14="http://schemas.microsoft.com/office/powerpoint/2010/main" val="264335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2000" y="3007168"/>
            <a:ext cx="8640000" cy="2978116"/>
          </a:xfrm>
          <a:prstGeom prst="rect">
            <a:avLst/>
          </a:prstGeom>
        </p:spPr>
      </p:pic>
      <p:grpSp>
        <p:nvGrpSpPr>
          <p:cNvPr id="21" name="群組 20"/>
          <p:cNvGrpSpPr/>
          <p:nvPr/>
        </p:nvGrpSpPr>
        <p:grpSpPr>
          <a:xfrm>
            <a:off x="1502908" y="1297047"/>
            <a:ext cx="6138185" cy="1296111"/>
            <a:chOff x="287223" y="1101934"/>
            <a:chExt cx="6138185" cy="1296111"/>
          </a:xfrm>
        </p:grpSpPr>
        <p:pic>
          <p:nvPicPr>
            <p:cNvPr id="24" name="圖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7223" y="1101934"/>
              <a:ext cx="6138185" cy="1296111"/>
            </a:xfrm>
            <a:prstGeom prst="rect">
              <a:avLst/>
            </a:prstGeom>
            <a:ln>
              <a:solidFill>
                <a:schemeClr val="tx1"/>
              </a:solidFill>
            </a:ln>
          </p:spPr>
        </p:pic>
        <p:sp>
          <p:nvSpPr>
            <p:cNvPr id="25" name="矩形 24"/>
            <p:cNvSpPr/>
            <p:nvPr/>
          </p:nvSpPr>
          <p:spPr bwMode="auto">
            <a:xfrm>
              <a:off x="2619414" y="1819091"/>
              <a:ext cx="324036" cy="12543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grpSp>
        <p:nvGrpSpPr>
          <p:cNvPr id="5" name="群組 4"/>
          <p:cNvGrpSpPr/>
          <p:nvPr/>
        </p:nvGrpSpPr>
        <p:grpSpPr>
          <a:xfrm>
            <a:off x="1511660" y="1891044"/>
            <a:ext cx="1765745" cy="648036"/>
            <a:chOff x="1511660" y="1736812"/>
            <a:chExt cx="1765745" cy="648036"/>
          </a:xfrm>
        </p:grpSpPr>
        <p:sp>
          <p:nvSpPr>
            <p:cNvPr id="12" name="圓角矩形 11"/>
            <p:cNvSpPr/>
            <p:nvPr/>
          </p:nvSpPr>
          <p:spPr bwMode="auto">
            <a:xfrm>
              <a:off x="1611359" y="2060848"/>
              <a:ext cx="1666046" cy="324000"/>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2" name="矩形 1"/>
            <p:cNvSpPr/>
            <p:nvPr/>
          </p:nvSpPr>
          <p:spPr>
            <a:xfrm>
              <a:off x="1511660" y="1736812"/>
              <a:ext cx="381836"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4.</a:t>
              </a:r>
              <a:endParaRPr lang="zh-TW" altLang="en-US" dirty="0">
                <a:solidFill>
                  <a:srgbClr val="FF0000"/>
                </a:solidFill>
              </a:endParaRPr>
            </a:p>
          </p:txBody>
        </p:sp>
      </p:grpSp>
      <p:grpSp>
        <p:nvGrpSpPr>
          <p:cNvPr id="7" name="群組 6"/>
          <p:cNvGrpSpPr/>
          <p:nvPr/>
        </p:nvGrpSpPr>
        <p:grpSpPr>
          <a:xfrm>
            <a:off x="1187624" y="3575803"/>
            <a:ext cx="2258727" cy="1410486"/>
            <a:chOff x="1229523" y="2557789"/>
            <a:chExt cx="2258727" cy="1410486"/>
          </a:xfrm>
        </p:grpSpPr>
        <p:sp>
          <p:nvSpPr>
            <p:cNvPr id="13" name="圓角矩形 12"/>
            <p:cNvSpPr/>
            <p:nvPr/>
          </p:nvSpPr>
          <p:spPr bwMode="auto">
            <a:xfrm>
              <a:off x="1292006" y="2925258"/>
              <a:ext cx="2196244" cy="1043017"/>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6" name="矩形 15"/>
            <p:cNvSpPr/>
            <p:nvPr/>
          </p:nvSpPr>
          <p:spPr>
            <a:xfrm>
              <a:off x="1229523" y="2557789"/>
              <a:ext cx="381836"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5.</a:t>
              </a:r>
              <a:endParaRPr lang="zh-TW" altLang="en-US" dirty="0">
                <a:solidFill>
                  <a:srgbClr val="FF0000"/>
                </a:solidFill>
              </a:endParaRPr>
            </a:p>
          </p:txBody>
        </p:sp>
      </p:grpSp>
      <p:grpSp>
        <p:nvGrpSpPr>
          <p:cNvPr id="8" name="群組 7"/>
          <p:cNvGrpSpPr/>
          <p:nvPr/>
        </p:nvGrpSpPr>
        <p:grpSpPr>
          <a:xfrm>
            <a:off x="61082" y="4535522"/>
            <a:ext cx="1126542" cy="369332"/>
            <a:chOff x="535653" y="3243888"/>
            <a:chExt cx="1126542" cy="369332"/>
          </a:xfrm>
        </p:grpSpPr>
        <p:sp>
          <p:nvSpPr>
            <p:cNvPr id="14" name="圓角矩形 13"/>
            <p:cNvSpPr/>
            <p:nvPr/>
          </p:nvSpPr>
          <p:spPr bwMode="auto">
            <a:xfrm>
              <a:off x="855275" y="3291618"/>
              <a:ext cx="806920" cy="288740"/>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7" name="矩形 16"/>
            <p:cNvSpPr/>
            <p:nvPr/>
          </p:nvSpPr>
          <p:spPr>
            <a:xfrm>
              <a:off x="535653" y="3243888"/>
              <a:ext cx="381836"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6.</a:t>
              </a:r>
              <a:endParaRPr lang="zh-TW" altLang="en-US" dirty="0">
                <a:solidFill>
                  <a:srgbClr val="FF0000"/>
                </a:solidFill>
              </a:endParaRPr>
            </a:p>
          </p:txBody>
        </p:sp>
      </p:grpSp>
      <p:sp>
        <p:nvSpPr>
          <p:cNvPr id="10" name="投影片編號版面配置區 9"/>
          <p:cNvSpPr>
            <a:spLocks noGrp="1"/>
          </p:cNvSpPr>
          <p:nvPr>
            <p:ph type="sldNum" sz="quarter" idx="4"/>
          </p:nvPr>
        </p:nvSpPr>
        <p:spPr/>
        <p:txBody>
          <a:bodyPr/>
          <a:lstStyle/>
          <a:p>
            <a:fld id="{2CA1EE79-37A1-4BD2-A12D-EE35CA847EF8}" type="slidenum">
              <a:rPr lang="zh-TW" altLang="en-US" smtClean="0"/>
              <a:pPr/>
              <a:t>17</a:t>
            </a:fld>
            <a:endParaRPr lang="zh-TW" altLang="en-US" dirty="0"/>
          </a:p>
        </p:txBody>
      </p:sp>
      <p:sp>
        <p:nvSpPr>
          <p:cNvPr id="19"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4"/>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spTree>
    <p:extLst>
      <p:ext uri="{BB962C8B-B14F-4D97-AF65-F5344CB8AC3E}">
        <p14:creationId xmlns:p14="http://schemas.microsoft.com/office/powerpoint/2010/main" val="4282963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l="828" r="828"/>
          <a:stretch/>
        </p:blipFill>
        <p:spPr>
          <a:xfrm>
            <a:off x="323528" y="1144456"/>
            <a:ext cx="8496944" cy="3449558"/>
          </a:xfrm>
          <a:prstGeom prst="rect">
            <a:avLst/>
          </a:prstGeom>
        </p:spPr>
      </p:pic>
      <p:sp>
        <p:nvSpPr>
          <p:cNvPr id="14" name="投影片編號版面配置區 13"/>
          <p:cNvSpPr>
            <a:spLocks noGrp="1"/>
          </p:cNvSpPr>
          <p:nvPr>
            <p:ph type="sldNum" sz="quarter" idx="4"/>
          </p:nvPr>
        </p:nvSpPr>
        <p:spPr/>
        <p:txBody>
          <a:bodyPr/>
          <a:lstStyle/>
          <a:p>
            <a:fld id="{2CA1EE79-37A1-4BD2-A12D-EE35CA847EF8}" type="slidenum">
              <a:rPr lang="zh-TW" altLang="en-US" smtClean="0"/>
              <a:pPr/>
              <a:t>18</a:t>
            </a:fld>
            <a:endParaRPr lang="zh-TW" altLang="en-US" dirty="0"/>
          </a:p>
        </p:txBody>
      </p:sp>
      <p:grpSp>
        <p:nvGrpSpPr>
          <p:cNvPr id="2" name="群組 1"/>
          <p:cNvGrpSpPr/>
          <p:nvPr/>
        </p:nvGrpSpPr>
        <p:grpSpPr>
          <a:xfrm>
            <a:off x="471219" y="3141260"/>
            <a:ext cx="7694162" cy="2899631"/>
            <a:chOff x="579412" y="3141260"/>
            <a:chExt cx="7694162" cy="2899631"/>
          </a:xfrm>
        </p:grpSpPr>
        <p:sp>
          <p:nvSpPr>
            <p:cNvPr id="12" name="圓角矩形 11"/>
            <p:cNvSpPr/>
            <p:nvPr/>
          </p:nvSpPr>
          <p:spPr bwMode="auto">
            <a:xfrm>
              <a:off x="1625284" y="3442840"/>
              <a:ext cx="2790988" cy="958268"/>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0" name="矩形 9"/>
            <p:cNvSpPr/>
            <p:nvPr/>
          </p:nvSpPr>
          <p:spPr>
            <a:xfrm>
              <a:off x="579412" y="4649963"/>
              <a:ext cx="1664686" cy="369332"/>
            </a:xfrm>
            <a:prstGeom prst="rect">
              <a:avLst/>
            </a:prstGeom>
          </p:spPr>
          <p:txBody>
            <a:bodyPr wrap="square">
              <a:spAutoFit/>
            </a:bodyPr>
            <a:lstStyle/>
            <a:p>
              <a:r>
                <a:rPr lang="zh-TW" altLang="en-US" dirty="0">
                  <a:latin typeface="+mn-ea"/>
                  <a:ea typeface="+mn-ea"/>
                </a:rPr>
                <a:t>輸入使用日期</a:t>
              </a:r>
            </a:p>
          </p:txBody>
        </p:sp>
        <p:cxnSp>
          <p:nvCxnSpPr>
            <p:cNvPr id="18" name="直線單箭頭接點 17"/>
            <p:cNvCxnSpPr/>
            <p:nvPr/>
          </p:nvCxnSpPr>
          <p:spPr bwMode="auto">
            <a:xfrm flipV="1">
              <a:off x="1521296" y="3906487"/>
              <a:ext cx="381836" cy="771285"/>
            </a:xfrm>
            <a:prstGeom prst="straightConnector1">
              <a:avLst/>
            </a:prstGeom>
            <a:solidFill>
              <a:srgbClr val="489896"/>
            </a:solidFill>
            <a:ln w="25400" cap="flat" cmpd="sng" algn="ctr">
              <a:solidFill>
                <a:srgbClr val="00B0F0"/>
              </a:solidFill>
              <a:prstDash val="solid"/>
              <a:round/>
              <a:headEnd type="none" w="med" len="med"/>
              <a:tailEnd type="arrow"/>
            </a:ln>
            <a:effectLst/>
          </p:spPr>
        </p:cxnSp>
        <p:sp>
          <p:nvSpPr>
            <p:cNvPr id="3" name="矩形 2"/>
            <p:cNvSpPr/>
            <p:nvPr/>
          </p:nvSpPr>
          <p:spPr>
            <a:xfrm>
              <a:off x="6011416" y="4103388"/>
              <a:ext cx="2262158" cy="646331"/>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目前系統至多輸入到</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小數點後第</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位</a:t>
              </a:r>
            </a:p>
          </p:txBody>
        </p:sp>
        <p:cxnSp>
          <p:nvCxnSpPr>
            <p:cNvPr id="20" name="直線單箭頭接點 19"/>
            <p:cNvCxnSpPr/>
            <p:nvPr/>
          </p:nvCxnSpPr>
          <p:spPr bwMode="auto">
            <a:xfrm flipH="1" flipV="1">
              <a:off x="3912971" y="3851631"/>
              <a:ext cx="2098445" cy="440498"/>
            </a:xfrm>
            <a:prstGeom prst="straightConnector1">
              <a:avLst/>
            </a:prstGeom>
            <a:solidFill>
              <a:srgbClr val="489896"/>
            </a:solidFill>
            <a:ln w="25400" cap="flat" cmpd="sng" algn="ctr">
              <a:solidFill>
                <a:srgbClr val="00B0F0"/>
              </a:solidFill>
              <a:prstDash val="solid"/>
              <a:round/>
              <a:headEnd type="none" w="med" len="med"/>
              <a:tailEnd type="arrow"/>
            </a:ln>
            <a:effectLst/>
          </p:spPr>
        </p:cxnSp>
        <p:sp>
          <p:nvSpPr>
            <p:cNvPr id="4" name="矩形 3"/>
            <p:cNvSpPr/>
            <p:nvPr/>
          </p:nvSpPr>
          <p:spPr>
            <a:xfrm>
              <a:off x="2303004" y="4758045"/>
              <a:ext cx="3708412" cy="369332"/>
            </a:xfrm>
            <a:prstGeom prst="rect">
              <a:avLst/>
            </a:prstGeom>
          </p:spPr>
          <p:txBody>
            <a:bodyPr wrap="square">
              <a:spAutoFit/>
            </a:bodyPr>
            <a:lstStyle/>
            <a:p>
              <a:r>
                <a:rPr lang="zh-TW" altLang="en-US" b="1" dirty="0">
                  <a:solidFill>
                    <a:srgbClr val="006EC0"/>
                  </a:solidFill>
                  <a:latin typeface="+mn-ea"/>
                  <a:ea typeface="+mn-ea"/>
                </a:rPr>
                <a:t>運作行為可下拉選擇使用或無變動</a:t>
              </a:r>
              <a:endParaRPr lang="zh-TW" altLang="en-US" b="1" dirty="0">
                <a:latin typeface="+mn-ea"/>
                <a:ea typeface="+mn-ea"/>
              </a:endParaRPr>
            </a:p>
          </p:txBody>
        </p:sp>
        <p:sp>
          <p:nvSpPr>
            <p:cNvPr id="11" name="矩形 10"/>
            <p:cNvSpPr/>
            <p:nvPr/>
          </p:nvSpPr>
          <p:spPr>
            <a:xfrm>
              <a:off x="2303004" y="5117561"/>
              <a:ext cx="4393468"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如該季皆無使用該毒關物，請至少於該季最後一日</a:t>
              </a:r>
              <a:r>
                <a:rPr lang="en-US" altLang="zh-TW" dirty="0">
                  <a:latin typeface="微軟正黑體" panose="020B0604030504040204" pitchFamily="34" charset="-120"/>
                  <a:ea typeface="微軟正黑體" panose="020B0604030504040204" pitchFamily="34" charset="-120"/>
                </a:rPr>
                <a:t>(3/31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6/30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9/30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12/31)</a:t>
              </a:r>
            </a:p>
            <a:p>
              <a:r>
                <a:rPr lang="zh-TW" altLang="en-US" dirty="0">
                  <a:latin typeface="微軟正黑體" panose="020B0604030504040204" pitchFamily="34" charset="-120"/>
                  <a:ea typeface="微軟正黑體" panose="020B0604030504040204" pitchFamily="34" charset="-120"/>
                </a:rPr>
                <a:t>紀錄</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無變動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，重量欄位填寫</a:t>
              </a:r>
              <a:r>
                <a:rPr lang="en-US" altLang="zh-TW" dirty="0">
                  <a:latin typeface="微軟正黑體" panose="020B0604030504040204" pitchFamily="34" charset="-120"/>
                  <a:ea typeface="微軟正黑體" panose="020B0604030504040204" pitchFamily="34" charset="-120"/>
                </a:rPr>
                <a:t>0</a:t>
              </a:r>
              <a:r>
                <a:rPr lang="zh-TW" altLang="en-US" dirty="0">
                  <a:latin typeface="微軟正黑體" panose="020B0604030504040204" pitchFamily="34" charset="-120"/>
                  <a:ea typeface="微軟正黑體" panose="020B0604030504040204" pitchFamily="34" charset="-120"/>
                </a:rPr>
                <a:t>。</a:t>
              </a:r>
            </a:p>
          </p:txBody>
        </p:sp>
        <p:cxnSp>
          <p:nvCxnSpPr>
            <p:cNvPr id="23" name="直線單箭頭接點 22"/>
            <p:cNvCxnSpPr/>
            <p:nvPr/>
          </p:nvCxnSpPr>
          <p:spPr bwMode="auto">
            <a:xfrm flipV="1">
              <a:off x="2843808" y="4326339"/>
              <a:ext cx="0" cy="480682"/>
            </a:xfrm>
            <a:prstGeom prst="straightConnector1">
              <a:avLst/>
            </a:prstGeom>
            <a:solidFill>
              <a:srgbClr val="489896"/>
            </a:solidFill>
            <a:ln w="25400" cap="flat" cmpd="sng" algn="ctr">
              <a:solidFill>
                <a:srgbClr val="00B0F0"/>
              </a:solidFill>
              <a:prstDash val="solid"/>
              <a:round/>
              <a:headEnd type="none" w="med" len="med"/>
              <a:tailEnd type="arrow"/>
            </a:ln>
            <a:effectLst/>
          </p:spPr>
        </p:cxnSp>
        <p:sp>
          <p:nvSpPr>
            <p:cNvPr id="28" name="矩形 27"/>
            <p:cNvSpPr/>
            <p:nvPr/>
          </p:nvSpPr>
          <p:spPr>
            <a:xfrm>
              <a:off x="1457585" y="3141260"/>
              <a:ext cx="381836"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7.</a:t>
              </a:r>
              <a:endParaRPr lang="zh-TW" altLang="en-US" dirty="0">
                <a:solidFill>
                  <a:srgbClr val="FF0000"/>
                </a:solidFill>
              </a:endParaRPr>
            </a:p>
          </p:txBody>
        </p:sp>
      </p:grpSp>
      <p:grpSp>
        <p:nvGrpSpPr>
          <p:cNvPr id="5" name="群組 4"/>
          <p:cNvGrpSpPr/>
          <p:nvPr/>
        </p:nvGrpSpPr>
        <p:grpSpPr>
          <a:xfrm>
            <a:off x="179512" y="3591628"/>
            <a:ext cx="807306" cy="427152"/>
            <a:chOff x="168075" y="3376274"/>
            <a:chExt cx="655238" cy="369332"/>
          </a:xfrm>
        </p:grpSpPr>
        <p:sp>
          <p:nvSpPr>
            <p:cNvPr id="29" name="矩形 28"/>
            <p:cNvSpPr/>
            <p:nvPr/>
          </p:nvSpPr>
          <p:spPr>
            <a:xfrm>
              <a:off x="168075" y="3376274"/>
              <a:ext cx="381836"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8.</a:t>
              </a:r>
              <a:endParaRPr lang="zh-TW" altLang="en-US" dirty="0">
                <a:solidFill>
                  <a:srgbClr val="FF0000"/>
                </a:solidFill>
              </a:endParaRPr>
            </a:p>
          </p:txBody>
        </p:sp>
        <p:sp>
          <p:nvSpPr>
            <p:cNvPr id="30" name="圓角矩形 29"/>
            <p:cNvSpPr/>
            <p:nvPr/>
          </p:nvSpPr>
          <p:spPr bwMode="auto">
            <a:xfrm>
              <a:off x="404835" y="3453574"/>
              <a:ext cx="418478" cy="27169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sp>
        <p:nvSpPr>
          <p:cNvPr id="35"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spTree>
    <p:extLst>
      <p:ext uri="{BB962C8B-B14F-4D97-AF65-F5344CB8AC3E}">
        <p14:creationId xmlns:p14="http://schemas.microsoft.com/office/powerpoint/2010/main" val="310696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2077" t="40916" r="2912"/>
          <a:stretch/>
        </p:blipFill>
        <p:spPr>
          <a:xfrm>
            <a:off x="431540" y="1478352"/>
            <a:ext cx="8208912" cy="3151859"/>
          </a:xfrm>
          <a:prstGeom prst="rect">
            <a:avLst/>
          </a:prstGeom>
        </p:spPr>
      </p:pic>
      <p:sp>
        <p:nvSpPr>
          <p:cNvPr id="16" name="投影片編號版面配置區 15"/>
          <p:cNvSpPr>
            <a:spLocks noGrp="1"/>
          </p:cNvSpPr>
          <p:nvPr>
            <p:ph type="sldNum" sz="quarter" idx="4"/>
          </p:nvPr>
        </p:nvSpPr>
        <p:spPr/>
        <p:txBody>
          <a:bodyPr/>
          <a:lstStyle/>
          <a:p>
            <a:fld id="{2CA1EE79-37A1-4BD2-A12D-EE35CA847EF8}" type="slidenum">
              <a:rPr lang="zh-TW" altLang="en-US" smtClean="0"/>
              <a:pPr/>
              <a:t>19</a:t>
            </a:fld>
            <a:endParaRPr lang="zh-TW" altLang="en-US" dirty="0"/>
          </a:p>
        </p:txBody>
      </p:sp>
      <p:sp>
        <p:nvSpPr>
          <p:cNvPr id="19" name="矩形 18"/>
          <p:cNvSpPr/>
          <p:nvPr/>
        </p:nvSpPr>
        <p:spPr>
          <a:xfrm>
            <a:off x="192290" y="4630211"/>
            <a:ext cx="4536504" cy="1200329"/>
          </a:xfrm>
          <a:prstGeom prst="rect">
            <a:avLst/>
          </a:prstGeom>
        </p:spPr>
        <p:txBody>
          <a:bodyPr wrap="square">
            <a:spAutoFit/>
          </a:bodyPr>
          <a:lstStyle/>
          <a:p>
            <a:r>
              <a:rPr lang="zh-TW" altLang="en-US" dirty="0">
                <a:solidFill>
                  <a:srgbClr val="FF0000"/>
                </a:solidFill>
                <a:latin typeface="+mn-ea"/>
                <a:ea typeface="+mn-ea"/>
              </a:rPr>
              <a:t>注意：</a:t>
            </a:r>
            <a:endParaRPr lang="en-US" altLang="zh-TW" dirty="0">
              <a:solidFill>
                <a:srgbClr val="FF0000"/>
              </a:solidFill>
              <a:latin typeface="+mn-ea"/>
              <a:ea typeface="+mn-ea"/>
            </a:endParaRPr>
          </a:p>
          <a:p>
            <a:r>
              <a:rPr lang="en-US" altLang="zh-TW" dirty="0">
                <a:solidFill>
                  <a:srgbClr val="0000FF"/>
                </a:solidFill>
                <a:latin typeface="+mn-ea"/>
                <a:ea typeface="+mn-ea"/>
              </a:rPr>
              <a:t>1.</a:t>
            </a:r>
            <a:r>
              <a:rPr lang="zh-TW" altLang="en-US" dirty="0">
                <a:solidFill>
                  <a:srgbClr val="0000FF"/>
                </a:solidFill>
                <a:latin typeface="+mn-ea"/>
                <a:ea typeface="+mn-ea"/>
              </a:rPr>
              <a:t>使用日期應與事實相符</a:t>
            </a:r>
            <a:endParaRPr lang="en-US" altLang="zh-TW" dirty="0">
              <a:solidFill>
                <a:srgbClr val="0000FF"/>
              </a:solidFill>
              <a:latin typeface="+mn-ea"/>
              <a:ea typeface="+mn-ea"/>
            </a:endParaRPr>
          </a:p>
          <a:p>
            <a:r>
              <a:rPr lang="en-US" altLang="zh-TW" dirty="0">
                <a:solidFill>
                  <a:srgbClr val="0000FF"/>
                </a:solidFill>
                <a:latin typeface="+mn-ea"/>
                <a:ea typeface="+mn-ea"/>
              </a:rPr>
              <a:t>2.</a:t>
            </a:r>
            <a:r>
              <a:rPr lang="zh-TW" altLang="en-US" dirty="0">
                <a:solidFill>
                  <a:srgbClr val="0000FF"/>
                </a:solidFill>
                <a:latin typeface="+mn-ea"/>
                <a:ea typeface="+mn-ea"/>
              </a:rPr>
              <a:t>申報期限前運作紀錄可自行維護</a:t>
            </a:r>
            <a:endParaRPr lang="en-US" altLang="zh-TW" dirty="0">
              <a:solidFill>
                <a:srgbClr val="0000FF"/>
              </a:solidFill>
              <a:latin typeface="+mn-ea"/>
              <a:ea typeface="+mn-ea"/>
            </a:endParaRPr>
          </a:p>
          <a:p>
            <a:r>
              <a:rPr lang="en-US" altLang="zh-TW" dirty="0">
                <a:solidFill>
                  <a:srgbClr val="FF0000"/>
                </a:solidFill>
                <a:latin typeface="+mn-ea"/>
                <a:ea typeface="+mn-ea"/>
              </a:rPr>
              <a:t>3.</a:t>
            </a:r>
            <a:r>
              <a:rPr lang="zh-TW" altLang="en-US" dirty="0">
                <a:solidFill>
                  <a:srgbClr val="FF0000"/>
                </a:solidFill>
                <a:latin typeface="+mn-ea"/>
                <a:ea typeface="+mn-ea"/>
              </a:rPr>
              <a:t>於每季申報期限前</a:t>
            </a:r>
            <a:r>
              <a:rPr lang="zh-TW" altLang="en-US" b="1" dirty="0">
                <a:solidFill>
                  <a:srgbClr val="FF0000"/>
                </a:solidFill>
                <a:effectLst>
                  <a:outerShdw blurRad="38100" dist="38100" dir="2700000" algn="tl">
                    <a:srgbClr val="000000">
                      <a:alpha val="43137"/>
                    </a:srgbClr>
                  </a:outerShdw>
                </a:effectLst>
                <a:latin typeface="+mn-ea"/>
                <a:ea typeface="+mn-ea"/>
              </a:rPr>
              <a:t>確認申報</a:t>
            </a:r>
            <a:r>
              <a:rPr lang="en-US" altLang="zh-TW" dirty="0">
                <a:solidFill>
                  <a:srgbClr val="FF0000"/>
                </a:solidFill>
                <a:latin typeface="+mn-ea"/>
                <a:ea typeface="+mn-ea"/>
              </a:rPr>
              <a:t>(</a:t>
            </a:r>
            <a:r>
              <a:rPr lang="zh-TW" altLang="en-US" dirty="0">
                <a:solidFill>
                  <a:srgbClr val="FF0000"/>
                </a:solidFill>
                <a:latin typeface="+mn-ea"/>
                <a:ea typeface="+mn-ea"/>
              </a:rPr>
              <a:t>送出申請</a:t>
            </a:r>
            <a:r>
              <a:rPr lang="en-US" altLang="zh-TW" dirty="0">
                <a:solidFill>
                  <a:srgbClr val="FF0000"/>
                </a:solidFill>
                <a:latin typeface="+mn-ea"/>
                <a:ea typeface="+mn-ea"/>
              </a:rPr>
              <a:t>) </a:t>
            </a:r>
            <a:endParaRPr lang="zh-TW" altLang="en-US" dirty="0">
              <a:latin typeface="+mn-ea"/>
              <a:ea typeface="+mn-ea"/>
            </a:endParaRPr>
          </a:p>
        </p:txBody>
      </p:sp>
      <p:grpSp>
        <p:nvGrpSpPr>
          <p:cNvPr id="3" name="群組 2"/>
          <p:cNvGrpSpPr/>
          <p:nvPr/>
        </p:nvGrpSpPr>
        <p:grpSpPr>
          <a:xfrm>
            <a:off x="71500" y="4042164"/>
            <a:ext cx="1733925" cy="404905"/>
            <a:chOff x="10113" y="3921941"/>
            <a:chExt cx="1595411" cy="404905"/>
          </a:xfrm>
        </p:grpSpPr>
        <p:sp>
          <p:nvSpPr>
            <p:cNvPr id="12" name="圓角矩形 11"/>
            <p:cNvSpPr/>
            <p:nvPr/>
          </p:nvSpPr>
          <p:spPr bwMode="auto">
            <a:xfrm>
              <a:off x="308263" y="3956849"/>
              <a:ext cx="1297261" cy="369997"/>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30" name="矩形 29"/>
            <p:cNvSpPr/>
            <p:nvPr/>
          </p:nvSpPr>
          <p:spPr>
            <a:xfrm>
              <a:off x="10113" y="3921941"/>
              <a:ext cx="351333"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9.</a:t>
              </a:r>
              <a:endParaRPr lang="zh-TW" altLang="en-US" dirty="0">
                <a:solidFill>
                  <a:srgbClr val="FF0000"/>
                </a:solidFill>
              </a:endParaRPr>
            </a:p>
          </p:txBody>
        </p:sp>
      </p:grpSp>
      <p:grpSp>
        <p:nvGrpSpPr>
          <p:cNvPr id="4" name="群組 3"/>
          <p:cNvGrpSpPr/>
          <p:nvPr/>
        </p:nvGrpSpPr>
        <p:grpSpPr>
          <a:xfrm>
            <a:off x="4728794" y="4552136"/>
            <a:ext cx="4238171" cy="1325136"/>
            <a:chOff x="4728794" y="4476448"/>
            <a:chExt cx="4238171" cy="1325136"/>
          </a:xfrm>
        </p:grpSpPr>
        <p:grpSp>
          <p:nvGrpSpPr>
            <p:cNvPr id="10" name="群組 9"/>
            <p:cNvGrpSpPr/>
            <p:nvPr/>
          </p:nvGrpSpPr>
          <p:grpSpPr>
            <a:xfrm>
              <a:off x="4728794" y="4476448"/>
              <a:ext cx="4238171" cy="1325136"/>
              <a:chOff x="4574918" y="4862609"/>
              <a:chExt cx="4238171" cy="1325136"/>
            </a:xfrm>
          </p:grpSpPr>
          <p:pic>
            <p:nvPicPr>
              <p:cNvPr id="820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38492" t="6649" r="38333" b="80469"/>
              <a:stretch/>
            </p:blipFill>
            <p:spPr bwMode="auto">
              <a:xfrm>
                <a:off x="4574918" y="4862609"/>
                <a:ext cx="4238171" cy="1325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圓角矩形 14"/>
              <p:cNvSpPr/>
              <p:nvPr/>
            </p:nvSpPr>
            <p:spPr bwMode="auto">
              <a:xfrm>
                <a:off x="7281585" y="5740323"/>
                <a:ext cx="759150" cy="3693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sp>
          <p:nvSpPr>
            <p:cNvPr id="31" name="矩形 30"/>
            <p:cNvSpPr/>
            <p:nvPr/>
          </p:nvSpPr>
          <p:spPr>
            <a:xfrm>
              <a:off x="6984268" y="5121188"/>
              <a:ext cx="519694"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10.</a:t>
              </a:r>
              <a:endParaRPr lang="zh-TW" altLang="en-US" dirty="0">
                <a:solidFill>
                  <a:srgbClr val="FF0000"/>
                </a:solidFill>
              </a:endParaRPr>
            </a:p>
          </p:txBody>
        </p:sp>
      </p:grpSp>
      <p:sp>
        <p:nvSpPr>
          <p:cNvPr id="32"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4"/>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spTree>
    <p:extLst>
      <p:ext uri="{BB962C8B-B14F-4D97-AF65-F5344CB8AC3E}">
        <p14:creationId xmlns:p14="http://schemas.microsoft.com/office/powerpoint/2010/main" val="196493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12"/>
          <p:cNvSpPr>
            <a:spLocks noChangeArrowheads="1" noChangeShapeType="1" noTextEdit="1"/>
          </p:cNvSpPr>
          <p:nvPr/>
        </p:nvSpPr>
        <p:spPr bwMode="auto">
          <a:xfrm>
            <a:off x="431540" y="1592796"/>
            <a:ext cx="1801812" cy="395288"/>
          </a:xfrm>
          <a:prstGeom prst="rect">
            <a:avLst/>
          </a:prstGeom>
        </p:spPr>
        <p:txBody>
          <a:bodyPr wrap="none" fromWordArt="1">
            <a:prstTxWarp prst="textPlain">
              <a:avLst>
                <a:gd name="adj" fmla="val 50000"/>
              </a:avLst>
            </a:prstTxWarp>
          </a:bodyPr>
          <a:lstStyle/>
          <a:p>
            <a:pPr algn="ctr"/>
            <a:r>
              <a:rPr lang="en-US" altLang="ko-KR" b="1" kern="10" dirty="0">
                <a:ln w="9525">
                  <a:noFill/>
                  <a:round/>
                  <a:headEnd/>
                  <a:tailEnd/>
                </a:ln>
                <a:solidFill>
                  <a:schemeClr val="bg1">
                    <a:alpha val="74901"/>
                  </a:schemeClr>
                </a:solidFill>
                <a:latin typeface="微軟正黑體" panose="020B0604030504040204" pitchFamily="34" charset="-120"/>
                <a:ea typeface="微軟正黑體" panose="020B0604030504040204" pitchFamily="34" charset="-120"/>
                <a:cs typeface="Times New Roman"/>
              </a:rPr>
              <a:t>OUTLINE</a:t>
            </a:r>
            <a:endParaRPr lang="ko-KR" altLang="en-US" b="1" kern="10" dirty="0">
              <a:ln w="9525">
                <a:noFill/>
                <a:round/>
                <a:headEnd/>
                <a:tailEnd/>
              </a:ln>
              <a:solidFill>
                <a:schemeClr val="bg1">
                  <a:alpha val="74901"/>
                </a:schemeClr>
              </a:solidFill>
              <a:latin typeface="微軟正黑體" panose="020B0604030504040204" pitchFamily="34" charset="-120"/>
              <a:cs typeface="Times New Roman"/>
            </a:endParaRPr>
          </a:p>
        </p:txBody>
      </p:sp>
      <p:sp>
        <p:nvSpPr>
          <p:cNvPr id="10261" name="AutoShape 21"/>
          <p:cNvSpPr>
            <a:spLocks noChangeArrowheads="1"/>
          </p:cNvSpPr>
          <p:nvPr/>
        </p:nvSpPr>
        <p:spPr bwMode="auto">
          <a:xfrm>
            <a:off x="800144" y="2321174"/>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defRPr/>
            </a:pPr>
            <a:r>
              <a:rPr lang="en-US" altLang="zh-TW" sz="2400" b="1" kern="10" spc="-150" dirty="0">
                <a:ln w="9525">
                  <a:noFill/>
                  <a:round/>
                  <a:headEnd/>
                  <a:tailEnd/>
                </a:ln>
                <a:solidFill>
                  <a:srgbClr val="FFFFFF"/>
                </a:solidFill>
                <a:latin typeface="微軟正黑體" pitchFamily="34" charset="-120"/>
                <a:ea typeface="微軟正黑體" pitchFamily="34" charset="-120"/>
              </a:rPr>
              <a:t>1. </a:t>
            </a:r>
            <a:r>
              <a:rPr lang="zh-TW" altLang="en-US" sz="2400" b="1" kern="10" spc="-150" dirty="0">
                <a:ln w="9525">
                  <a:noFill/>
                  <a:round/>
                  <a:headEnd/>
                  <a:tailEnd/>
                </a:ln>
                <a:solidFill>
                  <a:srgbClr val="FFFFFF"/>
                </a:solidFill>
                <a:latin typeface="微軟正黑體" pitchFamily="34" charset="-120"/>
                <a:ea typeface="微軟正黑體" pitchFamily="34" charset="-120"/>
              </a:rPr>
              <a:t>公告列管之毒性及關注化學物質與運作核可</a:t>
            </a:r>
            <a:endParaRPr lang="ko-KR" altLang="en-US" sz="2400" b="1" spc="-150" dirty="0">
              <a:latin typeface="微軟正黑體" panose="020B0604030504040204" pitchFamily="34" charset="-120"/>
            </a:endParaRPr>
          </a:p>
        </p:txBody>
      </p:sp>
      <p:sp>
        <p:nvSpPr>
          <p:cNvPr id="10263" name="AutoShape 23"/>
          <p:cNvSpPr>
            <a:spLocks noChangeArrowheads="1"/>
          </p:cNvSpPr>
          <p:nvPr/>
        </p:nvSpPr>
        <p:spPr bwMode="auto">
          <a:xfrm>
            <a:off x="800144" y="2903021"/>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defRPr/>
            </a:pPr>
            <a:r>
              <a:rPr lang="en-US" altLang="zh-TW" sz="2400" b="1" kern="10" spc="-150" dirty="0">
                <a:ln w="9525">
                  <a:noFill/>
                  <a:round/>
                  <a:headEnd/>
                  <a:tailEnd/>
                </a:ln>
                <a:solidFill>
                  <a:schemeClr val="bg1"/>
                </a:solidFill>
                <a:latin typeface="微軟正黑體" pitchFamily="34" charset="-120"/>
                <a:ea typeface="微軟正黑體" pitchFamily="34" charset="-120"/>
              </a:rPr>
              <a:t>2</a:t>
            </a:r>
            <a:r>
              <a:rPr lang="en-US" altLang="ko-KR" sz="2400" b="1" kern="10" spc="-150" dirty="0">
                <a:ln w="9525">
                  <a:noFill/>
                  <a:round/>
                  <a:headEnd/>
                  <a:tailEnd/>
                </a:ln>
                <a:solidFill>
                  <a:schemeClr val="bg1"/>
                </a:solidFill>
                <a:latin typeface="微軟正黑體" pitchFamily="34" charset="-120"/>
                <a:ea typeface="微軟正黑體" pitchFamily="34" charset="-120"/>
              </a:rPr>
              <a:t>. </a:t>
            </a:r>
            <a:r>
              <a:rPr lang="zh-TW" altLang="en-US" sz="2400" b="1" kern="10" spc="-150" dirty="0">
                <a:ln w="9525">
                  <a:noFill/>
                  <a:round/>
                  <a:headEnd/>
                  <a:tailEnd/>
                </a:ln>
                <a:solidFill>
                  <a:schemeClr val="bg1"/>
                </a:solidFill>
                <a:latin typeface="微軟正黑體" pitchFamily="34" charset="-120"/>
                <a:ea typeface="微軟正黑體" pitchFamily="34" charset="-120"/>
              </a:rPr>
              <a:t>毒性及關注化學物質請購流程說明</a:t>
            </a:r>
            <a:endParaRPr lang="ko-KR" altLang="en-US" sz="2400" b="1" kern="10" spc="-150" dirty="0">
              <a:ln w="9525">
                <a:noFill/>
                <a:round/>
                <a:headEnd/>
                <a:tailEnd/>
              </a:ln>
              <a:solidFill>
                <a:schemeClr val="bg1"/>
              </a:solidFill>
              <a:latin typeface="微軟正黑體" pitchFamily="34" charset="-120"/>
              <a:ea typeface="HY헤드라인M"/>
            </a:endParaRPr>
          </a:p>
        </p:txBody>
      </p:sp>
      <p:sp>
        <p:nvSpPr>
          <p:cNvPr id="10265" name="AutoShape 25"/>
          <p:cNvSpPr>
            <a:spLocks noChangeArrowheads="1"/>
          </p:cNvSpPr>
          <p:nvPr/>
        </p:nvSpPr>
        <p:spPr bwMode="auto">
          <a:xfrm>
            <a:off x="800144" y="3484868"/>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defRPr/>
            </a:pPr>
            <a:r>
              <a:rPr lang="en-US" altLang="zh-TW" sz="2400" b="1" kern="10" spc="-150" dirty="0">
                <a:ln w="9525">
                  <a:noFill/>
                  <a:round/>
                  <a:headEnd/>
                  <a:tailEnd/>
                </a:ln>
                <a:solidFill>
                  <a:schemeClr val="bg1"/>
                </a:solidFill>
                <a:latin typeface="微軟正黑體" pitchFamily="34" charset="-120"/>
                <a:ea typeface="微軟正黑體" pitchFamily="34" charset="-120"/>
              </a:rPr>
              <a:t>3</a:t>
            </a:r>
            <a:r>
              <a:rPr lang="en-US" altLang="ko-KR" sz="2400" b="1" kern="10" spc="-150" dirty="0">
                <a:ln w="9525">
                  <a:noFill/>
                  <a:round/>
                  <a:headEnd/>
                  <a:tailEnd/>
                </a:ln>
                <a:solidFill>
                  <a:schemeClr val="bg1"/>
                </a:solidFill>
                <a:latin typeface="微軟正黑體" pitchFamily="34" charset="-120"/>
                <a:ea typeface="微軟正黑體" pitchFamily="34" charset="-120"/>
              </a:rPr>
              <a:t>. </a:t>
            </a:r>
            <a:r>
              <a:rPr lang="zh-TW" altLang="en-US" sz="2400" b="1" kern="10" spc="-150" dirty="0">
                <a:ln w="9525">
                  <a:noFill/>
                  <a:round/>
                  <a:headEnd/>
                  <a:tailEnd/>
                </a:ln>
                <a:solidFill>
                  <a:schemeClr val="bg1"/>
                </a:solidFill>
                <a:latin typeface="微軟正黑體" pitchFamily="34" charset="-120"/>
                <a:ea typeface="微軟正黑體" pitchFamily="34" charset="-120"/>
              </a:rPr>
              <a:t>毒性及關注化學物質運作線上申報說明</a:t>
            </a:r>
            <a:endParaRPr lang="ko-KR" altLang="en-US" sz="2400" b="1" kern="10" spc="-150" dirty="0">
              <a:ln w="9525">
                <a:noFill/>
                <a:round/>
                <a:headEnd/>
                <a:tailEnd/>
              </a:ln>
              <a:solidFill>
                <a:schemeClr val="bg1"/>
              </a:solidFill>
              <a:latin typeface="微軟正黑體" pitchFamily="34" charset="-120"/>
              <a:ea typeface="HY헤드라인M"/>
            </a:endParaRPr>
          </a:p>
        </p:txBody>
      </p:sp>
      <p:sp>
        <p:nvSpPr>
          <p:cNvPr id="32" name="AutoShape 23"/>
          <p:cNvSpPr>
            <a:spLocks noChangeArrowheads="1"/>
          </p:cNvSpPr>
          <p:nvPr/>
        </p:nvSpPr>
        <p:spPr bwMode="auto">
          <a:xfrm>
            <a:off x="800144" y="4648560"/>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defRPr/>
            </a:pPr>
            <a:r>
              <a:rPr lang="en-US" altLang="zh-TW" sz="2400" b="1" kern="10" spc="-150" dirty="0">
                <a:ln w="9525">
                  <a:noFill/>
                  <a:round/>
                  <a:headEnd/>
                  <a:tailEnd/>
                </a:ln>
                <a:solidFill>
                  <a:schemeClr val="bg1"/>
                </a:solidFill>
                <a:latin typeface="微軟正黑體" pitchFamily="34" charset="-120"/>
                <a:ea typeface="微軟正黑體" pitchFamily="34" charset="-120"/>
              </a:rPr>
              <a:t>5</a:t>
            </a:r>
            <a:r>
              <a:rPr lang="en-US" altLang="ko-KR" sz="2400" b="1" kern="10" spc="-150" dirty="0">
                <a:ln w="9525">
                  <a:noFill/>
                  <a:round/>
                  <a:headEnd/>
                  <a:tailEnd/>
                </a:ln>
                <a:solidFill>
                  <a:schemeClr val="bg1"/>
                </a:solidFill>
                <a:latin typeface="微軟正黑體" pitchFamily="34" charset="-120"/>
                <a:ea typeface="微軟正黑體" pitchFamily="34" charset="-120"/>
              </a:rPr>
              <a:t>. </a:t>
            </a:r>
            <a:r>
              <a:rPr lang="zh-TW" altLang="en-US" sz="2400" b="1" kern="10" spc="-150" dirty="0" smtClean="0">
                <a:ln w="9525">
                  <a:noFill/>
                  <a:round/>
                  <a:headEnd/>
                  <a:tailEnd/>
                </a:ln>
                <a:solidFill>
                  <a:schemeClr val="bg1"/>
                </a:solidFill>
                <a:latin typeface="微軟正黑體" pitchFamily="34" charset="-120"/>
                <a:ea typeface="微軟正黑體" pitchFamily="34" charset="-120"/>
              </a:rPr>
              <a:t>主管機關查核重點及發生毒災通報</a:t>
            </a:r>
            <a:endParaRPr lang="ko-KR" altLang="en-US" sz="2400" b="1" kern="10" spc="-150" dirty="0">
              <a:ln w="9525">
                <a:noFill/>
                <a:round/>
                <a:headEnd/>
                <a:tailEnd/>
              </a:ln>
              <a:solidFill>
                <a:schemeClr val="bg1"/>
              </a:solidFill>
              <a:latin typeface="微軟正黑體" pitchFamily="34" charset="-120"/>
              <a:ea typeface="HY헤드라인M"/>
            </a:endParaRPr>
          </a:p>
        </p:txBody>
      </p:sp>
      <p:sp>
        <p:nvSpPr>
          <p:cNvPr id="9" name="AutoShape 23"/>
          <p:cNvSpPr>
            <a:spLocks noChangeArrowheads="1"/>
          </p:cNvSpPr>
          <p:nvPr/>
        </p:nvSpPr>
        <p:spPr bwMode="auto">
          <a:xfrm>
            <a:off x="800144" y="4066715"/>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defRPr/>
            </a:pPr>
            <a:r>
              <a:rPr lang="en-US" altLang="zh-TW" sz="2400" b="1" kern="10" spc="-150" dirty="0">
                <a:ln w="9525">
                  <a:noFill/>
                  <a:round/>
                  <a:headEnd/>
                  <a:tailEnd/>
                </a:ln>
                <a:solidFill>
                  <a:schemeClr val="bg1"/>
                </a:solidFill>
                <a:latin typeface="微軟正黑體" pitchFamily="34" charset="-120"/>
                <a:ea typeface="微軟正黑體" pitchFamily="34" charset="-120"/>
              </a:rPr>
              <a:t>4</a:t>
            </a:r>
            <a:r>
              <a:rPr lang="en-US" altLang="ko-KR" sz="2400" b="1" kern="10" spc="-150" dirty="0">
                <a:ln w="9525">
                  <a:noFill/>
                  <a:round/>
                  <a:headEnd/>
                  <a:tailEnd/>
                </a:ln>
                <a:solidFill>
                  <a:schemeClr val="bg1"/>
                </a:solidFill>
                <a:latin typeface="微軟正黑體" pitchFamily="34" charset="-120"/>
                <a:ea typeface="微軟正黑體" pitchFamily="34" charset="-120"/>
              </a:rPr>
              <a:t>. </a:t>
            </a:r>
            <a:r>
              <a:rPr lang="zh-TW" altLang="en-US" sz="2400" b="1" kern="10" spc="-150" dirty="0">
                <a:ln w="9525">
                  <a:noFill/>
                  <a:round/>
                  <a:headEnd/>
                  <a:tailEnd/>
                </a:ln>
                <a:solidFill>
                  <a:schemeClr val="bg1"/>
                </a:solidFill>
                <a:latin typeface="微軟正黑體" pitchFamily="34" charset="-120"/>
                <a:ea typeface="微軟正黑體" pitchFamily="34" charset="-120"/>
              </a:rPr>
              <a:t>毒性及關注化學物質防災基本資料表填寫</a:t>
            </a:r>
            <a:endParaRPr lang="ko-KR" altLang="en-US" sz="2400" b="1" kern="10" spc="-150" dirty="0">
              <a:ln w="9525">
                <a:noFill/>
                <a:round/>
                <a:headEnd/>
                <a:tailEnd/>
              </a:ln>
              <a:solidFill>
                <a:schemeClr val="bg1"/>
              </a:solidFill>
              <a:latin typeface="微軟正黑體" pitchFamily="34" charset="-120"/>
              <a:ea typeface="HY헤드라인M"/>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72000" y="1052737"/>
            <a:ext cx="6480000" cy="2858503"/>
          </a:xfrm>
          <a:prstGeom prst="rect">
            <a:avLst/>
          </a:prstGeom>
        </p:spPr>
      </p:pic>
      <p:sp>
        <p:nvSpPr>
          <p:cNvPr id="3" name="矩形 2"/>
          <p:cNvSpPr/>
          <p:nvPr/>
        </p:nvSpPr>
        <p:spPr>
          <a:xfrm>
            <a:off x="457361" y="4261441"/>
            <a:ext cx="2160240" cy="2031325"/>
          </a:xfrm>
          <a:prstGeom prst="rect">
            <a:avLst/>
          </a:prstGeom>
        </p:spPr>
        <p:txBody>
          <a:bodyPr wrap="square">
            <a:spAutoFit/>
          </a:bodyPr>
          <a:lstStyle/>
          <a:p>
            <a:pPr algn="just"/>
            <a:r>
              <a:rPr lang="zh-TW" altLang="en-US" dirty="0">
                <a:solidFill>
                  <a:srgbClr val="0000FF"/>
                </a:solidFill>
                <a:latin typeface="+mn-ea"/>
                <a:ea typeface="+mn-ea"/>
              </a:rPr>
              <a:t>依據毒性及關注化學物質運作與釋放量紀錄管理辦法第</a:t>
            </a:r>
            <a:r>
              <a:rPr lang="en-US" altLang="zh-TW" dirty="0">
                <a:solidFill>
                  <a:srgbClr val="0000FF"/>
                </a:solidFill>
                <a:latin typeface="+mn-ea"/>
                <a:ea typeface="+mn-ea"/>
              </a:rPr>
              <a:t>9</a:t>
            </a:r>
            <a:r>
              <a:rPr lang="zh-TW" altLang="en-US" dirty="0">
                <a:solidFill>
                  <a:srgbClr val="0000FF"/>
                </a:solidFill>
                <a:latin typeface="+mn-ea"/>
                <a:ea typeface="+mn-ea"/>
              </a:rPr>
              <a:t>條規定，運作紀錄需保存</a:t>
            </a:r>
            <a:r>
              <a:rPr lang="en-US" altLang="zh-TW" dirty="0">
                <a:solidFill>
                  <a:srgbClr val="0000FF"/>
                </a:solidFill>
                <a:latin typeface="+mn-ea"/>
                <a:ea typeface="+mn-ea"/>
              </a:rPr>
              <a:t>3</a:t>
            </a:r>
            <a:r>
              <a:rPr lang="zh-TW" altLang="en-US" dirty="0">
                <a:solidFill>
                  <a:srgbClr val="0000FF"/>
                </a:solidFill>
                <a:latin typeface="+mn-ea"/>
                <a:ea typeface="+mn-ea"/>
              </a:rPr>
              <a:t>年</a:t>
            </a:r>
            <a:r>
              <a:rPr lang="en-US" altLang="zh-TW" dirty="0">
                <a:solidFill>
                  <a:srgbClr val="0000FF"/>
                </a:solidFill>
                <a:latin typeface="+mn-ea"/>
                <a:ea typeface="+mn-ea"/>
              </a:rPr>
              <a:t>(</a:t>
            </a:r>
            <a:r>
              <a:rPr lang="zh-TW" altLang="en-US" dirty="0">
                <a:solidFill>
                  <a:srgbClr val="0000FF"/>
                </a:solidFill>
                <a:latin typeface="+mn-ea"/>
                <a:ea typeface="+mn-ea"/>
              </a:rPr>
              <a:t>書面或電子</a:t>
            </a:r>
            <a:r>
              <a:rPr lang="en-US" altLang="zh-TW" dirty="0">
                <a:solidFill>
                  <a:srgbClr val="0000FF"/>
                </a:solidFill>
                <a:latin typeface="+mn-ea"/>
                <a:ea typeface="+mn-ea"/>
              </a:rPr>
              <a:t>)</a:t>
            </a:r>
            <a:r>
              <a:rPr lang="zh-TW" altLang="en-US" dirty="0">
                <a:solidFill>
                  <a:srgbClr val="0000FF"/>
                </a:solidFill>
                <a:latin typeface="+mn-ea"/>
                <a:ea typeface="+mn-ea"/>
              </a:rPr>
              <a:t>，如需紙本備查請自行列印保存。 </a:t>
            </a:r>
          </a:p>
        </p:txBody>
      </p:sp>
      <p:sp>
        <p:nvSpPr>
          <p:cNvPr id="10" name="投影片編號版面配置區 9"/>
          <p:cNvSpPr>
            <a:spLocks noGrp="1"/>
          </p:cNvSpPr>
          <p:nvPr>
            <p:ph type="sldNum" sz="quarter" idx="4"/>
          </p:nvPr>
        </p:nvSpPr>
        <p:spPr/>
        <p:txBody>
          <a:bodyPr/>
          <a:lstStyle/>
          <a:p>
            <a:fld id="{2CA1EE79-37A1-4BD2-A12D-EE35CA847EF8}" type="slidenum">
              <a:rPr lang="zh-TW" altLang="en-US" smtClean="0"/>
              <a:pPr/>
              <a:t>20</a:t>
            </a:fld>
            <a:endParaRPr lang="zh-TW" altLang="en-US" dirty="0"/>
          </a:p>
        </p:txBody>
      </p:sp>
      <p:sp>
        <p:nvSpPr>
          <p:cNvPr id="13"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grpSp>
        <p:nvGrpSpPr>
          <p:cNvPr id="2" name="群組 1"/>
          <p:cNvGrpSpPr/>
          <p:nvPr/>
        </p:nvGrpSpPr>
        <p:grpSpPr>
          <a:xfrm>
            <a:off x="575556" y="1228927"/>
            <a:ext cx="1476164" cy="369332"/>
            <a:chOff x="575556" y="1228927"/>
            <a:chExt cx="1476164" cy="369332"/>
          </a:xfrm>
        </p:grpSpPr>
        <p:sp>
          <p:nvSpPr>
            <p:cNvPr id="8" name="圓角矩形 7"/>
            <p:cNvSpPr/>
            <p:nvPr/>
          </p:nvSpPr>
          <p:spPr bwMode="auto">
            <a:xfrm>
              <a:off x="1023242" y="1299081"/>
              <a:ext cx="1028478" cy="240757"/>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4" name="矩形 13"/>
            <p:cNvSpPr/>
            <p:nvPr/>
          </p:nvSpPr>
          <p:spPr>
            <a:xfrm>
              <a:off x="575556" y="1228927"/>
              <a:ext cx="519694" cy="369332"/>
            </a:xfrm>
            <a:prstGeom prst="rect">
              <a:avLst/>
            </a:prstGeom>
          </p:spPr>
          <p:txBody>
            <a:bodyPr wrap="none">
              <a:spAutoFit/>
            </a:bodyPr>
            <a:lstStyle/>
            <a:p>
              <a:r>
                <a:rPr lang="en-US" altLang="zh-TW" b="1" dirty="0">
                  <a:solidFill>
                    <a:srgbClr val="FF0000"/>
                  </a:solidFill>
                  <a:latin typeface="微軟正黑體" panose="020B0604030504040204" pitchFamily="34" charset="-120"/>
                  <a:ea typeface="微軟正黑體" panose="020B0604030504040204" pitchFamily="34" charset="-120"/>
                </a:rPr>
                <a:t>11.</a:t>
              </a:r>
              <a:endParaRPr lang="zh-TW" altLang="en-US" dirty="0">
                <a:solidFill>
                  <a:srgbClr val="FF0000"/>
                </a:solidFill>
              </a:endParaRPr>
            </a:p>
          </p:txBody>
        </p:sp>
      </p:grpSp>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07804" y="3465004"/>
            <a:ext cx="5898082" cy="2880000"/>
          </a:xfrm>
          <a:prstGeom prst="rect">
            <a:avLst/>
          </a:prstGeom>
          <a:ln>
            <a:solidFill>
              <a:schemeClr val="tx1"/>
            </a:solidFill>
          </a:ln>
        </p:spPr>
      </p:pic>
    </p:spTree>
    <p:extLst>
      <p:ext uri="{BB962C8B-B14F-4D97-AF65-F5344CB8AC3E}">
        <p14:creationId xmlns:p14="http://schemas.microsoft.com/office/powerpoint/2010/main" val="3722952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21</a:t>
            </a:fld>
            <a:endParaRPr lang="zh-TW" altLang="en-US" dirty="0"/>
          </a:p>
        </p:txBody>
      </p:sp>
      <p:sp>
        <p:nvSpPr>
          <p:cNvPr id="3" name="矩形 2"/>
          <p:cNvSpPr/>
          <p:nvPr/>
        </p:nvSpPr>
        <p:spPr>
          <a:xfrm>
            <a:off x="323528" y="2111368"/>
            <a:ext cx="8604956" cy="1569660"/>
          </a:xfrm>
          <a:prstGeom prst="rect">
            <a:avLst/>
          </a:prstGeom>
        </p:spPr>
        <p:txBody>
          <a:bodyPr wrap="square">
            <a:spAutoFit/>
          </a:bodyPr>
          <a:lstStyle/>
          <a:p>
            <a:r>
              <a:rPr lang="zh-TW" altLang="en-US" sz="2400" b="1" dirty="0" smtClean="0">
                <a:latin typeface="+mn-ea"/>
                <a:ea typeface="+mn-ea"/>
              </a:rPr>
              <a:t>除申報使用以外，如欲</a:t>
            </a:r>
            <a:r>
              <a:rPr lang="zh-TW" altLang="en-US" sz="2400" b="1" dirty="0" smtClean="0">
                <a:solidFill>
                  <a:srgbClr val="0000FF"/>
                </a:solidFill>
                <a:latin typeface="+mn-ea"/>
                <a:ea typeface="+mn-ea"/>
              </a:rPr>
              <a:t>轉讓</a:t>
            </a:r>
            <a:r>
              <a:rPr lang="zh-TW" altLang="en-US" sz="2400" b="1" dirty="0" smtClean="0">
                <a:latin typeface="+mn-ea"/>
                <a:ea typeface="+mn-ea"/>
              </a:rPr>
              <a:t>毒關物給校區內其他實驗室，請聯繫環安中心辦理相關作業；如自行</a:t>
            </a:r>
            <a:r>
              <a:rPr lang="zh-TW" altLang="en-US" sz="2400" b="1" dirty="0" smtClean="0">
                <a:solidFill>
                  <a:srgbClr val="0000FF"/>
                </a:solidFill>
                <a:latin typeface="+mn-ea"/>
                <a:ea typeface="+mn-ea"/>
              </a:rPr>
              <a:t>盤點</a:t>
            </a:r>
            <a:r>
              <a:rPr lang="zh-TW" altLang="en-US" sz="2400" b="1" dirty="0" smtClean="0">
                <a:latin typeface="+mn-ea"/>
                <a:ea typeface="+mn-ea"/>
              </a:rPr>
              <a:t>時發現毒關物有</a:t>
            </a:r>
            <a:r>
              <a:rPr lang="zh-TW" altLang="en-US" sz="2400" b="1" dirty="0" smtClean="0">
                <a:solidFill>
                  <a:srgbClr val="0000FF"/>
                </a:solidFill>
                <a:latin typeface="+mn-ea"/>
                <a:ea typeface="+mn-ea"/>
              </a:rPr>
              <a:t>增加</a:t>
            </a:r>
            <a:r>
              <a:rPr lang="zh-TW" altLang="en-US" sz="2400" b="1" dirty="0" smtClean="0">
                <a:latin typeface="+mn-ea"/>
                <a:ea typeface="+mn-ea"/>
              </a:rPr>
              <a:t>情形，亦請告知環安中心。環安中心亦不定期通知辦理毒關物</a:t>
            </a:r>
            <a:r>
              <a:rPr lang="zh-TW" altLang="en-US" sz="2400" b="1" dirty="0" smtClean="0">
                <a:solidFill>
                  <a:srgbClr val="0000FF"/>
                </a:solidFill>
                <a:latin typeface="+mn-ea"/>
                <a:ea typeface="+mn-ea"/>
              </a:rPr>
              <a:t>報廢</a:t>
            </a:r>
            <a:r>
              <a:rPr lang="zh-TW" altLang="en-US" sz="2400" b="1" dirty="0" smtClean="0">
                <a:latin typeface="+mn-ea"/>
                <a:ea typeface="+mn-ea"/>
              </a:rPr>
              <a:t>清運，如有報廢毒關物需求，亦請連繫環安中心。</a:t>
            </a:r>
            <a:endParaRPr lang="en-US" altLang="zh-TW" sz="2400" b="1" dirty="0">
              <a:latin typeface="+mn-ea"/>
              <a:ea typeface="+mn-ea"/>
            </a:endParaRPr>
          </a:p>
        </p:txBody>
      </p:sp>
      <p:sp>
        <p:nvSpPr>
          <p:cNvPr id="4" name="WordArt 5" descr="01"/>
          <p:cNvSpPr>
            <a:spLocks noChangeArrowheads="1" noChangeShapeType="1" noTextEdit="1"/>
          </p:cNvSpPr>
          <p:nvPr/>
        </p:nvSpPr>
        <p:spPr bwMode="auto">
          <a:xfrm>
            <a:off x="890591" y="259847"/>
            <a:ext cx="7362818"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毒性及關注化學物質運作線上申報說明</a:t>
            </a:r>
          </a:p>
        </p:txBody>
      </p:sp>
      <p:graphicFrame>
        <p:nvGraphicFramePr>
          <p:cNvPr id="5" name="物件 4"/>
          <p:cNvGraphicFramePr>
            <a:graphicFrameLocks noChangeAspect="1"/>
          </p:cNvGraphicFramePr>
          <p:nvPr>
            <p:extLst>
              <p:ext uri="{D42A27DB-BD31-4B8C-83A1-F6EECF244321}">
                <p14:modId xmlns:p14="http://schemas.microsoft.com/office/powerpoint/2010/main" val="326667501"/>
              </p:ext>
            </p:extLst>
          </p:nvPr>
        </p:nvGraphicFramePr>
        <p:xfrm>
          <a:off x="4462394" y="4869160"/>
          <a:ext cx="914400" cy="800100"/>
        </p:xfrm>
        <a:graphic>
          <a:graphicData uri="http://schemas.openxmlformats.org/presentationml/2006/ole">
            <mc:AlternateContent xmlns:mc="http://schemas.openxmlformats.org/markup-compatibility/2006">
              <mc:Choice xmlns:v="urn:schemas-microsoft-com:vml" Requires="v">
                <p:oleObj spid="_x0000_s3107" name="Document" showAsIcon="1" r:id="rId4" imgW="914400" imgH="800280" progId="Word.Document.8">
                  <p:embed/>
                </p:oleObj>
              </mc:Choice>
              <mc:Fallback>
                <p:oleObj name="Document" showAsIcon="1" r:id="rId4" imgW="914400" imgH="800280" progId="Word.Document.8">
                  <p:embed/>
                  <p:pic>
                    <p:nvPicPr>
                      <p:cNvPr id="5" name="物件 4"/>
                      <p:cNvPicPr/>
                      <p:nvPr/>
                    </p:nvPicPr>
                    <p:blipFill>
                      <a:blip r:embed="rId5"/>
                      <a:stretch>
                        <a:fillRect/>
                      </a:stretch>
                    </p:blipFill>
                    <p:spPr>
                      <a:xfrm>
                        <a:off x="4462394" y="4869160"/>
                        <a:ext cx="914400" cy="800100"/>
                      </a:xfrm>
                      <a:prstGeom prst="rect">
                        <a:avLst/>
                      </a:prstGeom>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4101197657"/>
              </p:ext>
            </p:extLst>
          </p:nvPr>
        </p:nvGraphicFramePr>
        <p:xfrm>
          <a:off x="4449003" y="5552050"/>
          <a:ext cx="914400" cy="800100"/>
        </p:xfrm>
        <a:graphic>
          <a:graphicData uri="http://schemas.openxmlformats.org/presentationml/2006/ole">
            <mc:AlternateContent xmlns:mc="http://schemas.openxmlformats.org/markup-compatibility/2006">
              <mc:Choice xmlns:v="urn:schemas-microsoft-com:vml" Requires="v">
                <p:oleObj spid="_x0000_s3108" name="Document" showAsIcon="1" r:id="rId6" imgW="914400" imgH="800280" progId="Word.Document.8">
                  <p:embed/>
                </p:oleObj>
              </mc:Choice>
              <mc:Fallback>
                <p:oleObj name="Document" showAsIcon="1" r:id="rId6" imgW="914400" imgH="800280" progId="Word.Document.8">
                  <p:embed/>
                  <p:pic>
                    <p:nvPicPr>
                      <p:cNvPr id="6" name="物件 5"/>
                      <p:cNvPicPr/>
                      <p:nvPr/>
                    </p:nvPicPr>
                    <p:blipFill>
                      <a:blip r:embed="rId7"/>
                      <a:stretch>
                        <a:fillRect/>
                      </a:stretch>
                    </p:blipFill>
                    <p:spPr>
                      <a:xfrm>
                        <a:off x="4449003" y="5552050"/>
                        <a:ext cx="914400" cy="800100"/>
                      </a:xfrm>
                      <a:prstGeom prst="rect">
                        <a:avLst/>
                      </a:prstGeom>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635671995"/>
              </p:ext>
            </p:extLst>
          </p:nvPr>
        </p:nvGraphicFramePr>
        <p:xfrm>
          <a:off x="5169083" y="5552050"/>
          <a:ext cx="914400" cy="800100"/>
        </p:xfrm>
        <a:graphic>
          <a:graphicData uri="http://schemas.openxmlformats.org/presentationml/2006/ole">
            <mc:AlternateContent xmlns:mc="http://schemas.openxmlformats.org/markup-compatibility/2006">
              <mc:Choice xmlns:v="urn:schemas-microsoft-com:vml" Requires="v">
                <p:oleObj spid="_x0000_s3109" name="Document" showAsIcon="1" r:id="rId8" imgW="914400" imgH="800280" progId="Word.Document.8">
                  <p:embed/>
                </p:oleObj>
              </mc:Choice>
              <mc:Fallback>
                <p:oleObj name="Document" showAsIcon="1" r:id="rId8" imgW="914400" imgH="800280" progId="Word.Document.8">
                  <p:embed/>
                  <p:pic>
                    <p:nvPicPr>
                      <p:cNvPr id="7" name="物件 6"/>
                      <p:cNvPicPr/>
                      <p:nvPr/>
                    </p:nvPicPr>
                    <p:blipFill>
                      <a:blip r:embed="rId9"/>
                      <a:stretch>
                        <a:fillRect/>
                      </a:stretch>
                    </p:blipFill>
                    <p:spPr>
                      <a:xfrm>
                        <a:off x="5169083" y="5552050"/>
                        <a:ext cx="914400" cy="800100"/>
                      </a:xfrm>
                      <a:prstGeom prst="rect">
                        <a:avLst/>
                      </a:prstGeom>
                    </p:spPr>
                  </p:pic>
                </p:oleObj>
              </mc:Fallback>
            </mc:AlternateContent>
          </a:graphicData>
        </a:graphic>
      </p:graphicFrame>
      <p:sp>
        <p:nvSpPr>
          <p:cNvPr id="8" name="文字方塊 7"/>
          <p:cNvSpPr txBox="1"/>
          <p:nvPr/>
        </p:nvSpPr>
        <p:spPr>
          <a:xfrm>
            <a:off x="2969025" y="4904863"/>
            <a:ext cx="1800493" cy="369332"/>
          </a:xfrm>
          <a:prstGeom prst="rect">
            <a:avLst/>
          </a:prstGeom>
          <a:noFill/>
        </p:spPr>
        <p:txBody>
          <a:bodyPr wrap="none" rtlCol="0">
            <a:spAutoFit/>
          </a:bodyPr>
          <a:lstStyle/>
          <a:p>
            <a:r>
              <a:rPr lang="zh-TW" altLang="en-US" dirty="0">
                <a:latin typeface="+mj-ea"/>
                <a:ea typeface="+mj-ea"/>
              </a:rPr>
              <a:t>轉讓表單填寫：</a:t>
            </a:r>
          </a:p>
        </p:txBody>
      </p:sp>
      <p:sp>
        <p:nvSpPr>
          <p:cNvPr id="9" name="文字方塊 8"/>
          <p:cNvSpPr txBox="1"/>
          <p:nvPr/>
        </p:nvSpPr>
        <p:spPr>
          <a:xfrm>
            <a:off x="2969025" y="5587753"/>
            <a:ext cx="1800493" cy="369332"/>
          </a:xfrm>
          <a:prstGeom prst="rect">
            <a:avLst/>
          </a:prstGeom>
          <a:noFill/>
        </p:spPr>
        <p:txBody>
          <a:bodyPr wrap="none" rtlCol="0">
            <a:spAutoFit/>
          </a:bodyPr>
          <a:lstStyle/>
          <a:p>
            <a:r>
              <a:rPr lang="zh-TW" altLang="en-US" dirty="0">
                <a:latin typeface="+mj-ea"/>
                <a:ea typeface="+mj-ea"/>
              </a:rPr>
              <a:t>報廢表單填寫：</a:t>
            </a:r>
          </a:p>
        </p:txBody>
      </p:sp>
    </p:spTree>
    <p:extLst>
      <p:ext uri="{BB962C8B-B14F-4D97-AF65-F5344CB8AC3E}">
        <p14:creationId xmlns:p14="http://schemas.microsoft.com/office/powerpoint/2010/main" val="4155400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auto">
          <a:xfrm>
            <a:off x="808831" y="3264694"/>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lgn="ctr">
              <a:defRPr/>
            </a:pPr>
            <a:r>
              <a:rPr lang="en-US" altLang="zh-TW" sz="2400" b="1" kern="10" spc="-150" dirty="0">
                <a:ln w="9525">
                  <a:noFill/>
                  <a:round/>
                  <a:headEnd/>
                  <a:tailEnd/>
                </a:ln>
                <a:solidFill>
                  <a:schemeClr val="bg1"/>
                </a:solidFill>
                <a:latin typeface="微軟正黑體" pitchFamily="34" charset="-120"/>
                <a:ea typeface="微軟正黑體" pitchFamily="34" charset="-120"/>
              </a:rPr>
              <a:t>4</a:t>
            </a:r>
            <a:r>
              <a:rPr lang="en-US" altLang="ko-KR" sz="2400" b="1" kern="10" spc="-150" dirty="0">
                <a:ln w="9525">
                  <a:noFill/>
                  <a:round/>
                  <a:headEnd/>
                  <a:tailEnd/>
                </a:ln>
                <a:solidFill>
                  <a:schemeClr val="bg1"/>
                </a:solidFill>
                <a:latin typeface="微軟正黑體" pitchFamily="34" charset="-120"/>
                <a:ea typeface="微軟正黑體" pitchFamily="34" charset="-120"/>
              </a:rPr>
              <a:t>. </a:t>
            </a:r>
            <a:r>
              <a:rPr lang="zh-TW" altLang="en-US" sz="2400" b="1" kern="10" spc="-150" dirty="0">
                <a:ln w="9525">
                  <a:noFill/>
                  <a:round/>
                  <a:headEnd/>
                  <a:tailEnd/>
                </a:ln>
                <a:solidFill>
                  <a:schemeClr val="bg1"/>
                </a:solidFill>
                <a:latin typeface="微軟正黑體" pitchFamily="34" charset="-120"/>
                <a:ea typeface="微軟正黑體" pitchFamily="34" charset="-120"/>
              </a:rPr>
              <a:t>毒性及關注化學物質防災基本資料表填寫</a:t>
            </a:r>
            <a:endParaRPr lang="ko-KR" altLang="en-US" sz="2400" b="1" kern="10" spc="-150" dirty="0">
              <a:ln w="9525">
                <a:noFill/>
                <a:round/>
                <a:headEnd/>
                <a:tailEnd/>
              </a:ln>
              <a:solidFill>
                <a:schemeClr val="bg1"/>
              </a:solidFill>
              <a:latin typeface="微軟正黑體" pitchFamily="34" charset="-120"/>
              <a:ea typeface="HY헤드라인M"/>
            </a:endParaRPr>
          </a:p>
        </p:txBody>
      </p:sp>
    </p:spTree>
    <p:extLst>
      <p:ext uri="{BB962C8B-B14F-4D97-AF65-F5344CB8AC3E}">
        <p14:creationId xmlns:p14="http://schemas.microsoft.com/office/powerpoint/2010/main" val="394961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495890" y="2406107"/>
            <a:ext cx="8190910" cy="2462213"/>
          </a:xfrm>
          <a:prstGeom prst="rect">
            <a:avLst/>
          </a:prstGeom>
          <a:noFill/>
        </p:spPr>
        <p:txBody>
          <a:bodyPr wrap="square" rtlCol="0">
            <a:spAutoFit/>
          </a:bodyPr>
          <a:lstStyle/>
          <a:p>
            <a:r>
              <a:rPr lang="zh-TW" altLang="en-US" sz="2200" b="1" dirty="0">
                <a:latin typeface="微軟正黑體" panose="020B0604030504040204" pitchFamily="34" charset="-120"/>
                <a:ea typeface="微軟正黑體" panose="020B0604030504040204" pitchFamily="34" charset="-120"/>
              </a:rPr>
              <a:t>因研究、試驗、教育之用途，運作使用毒化物或關注化學物質：</a:t>
            </a:r>
            <a:endParaRPr lang="en-US" altLang="zh-TW" sz="2200" b="1" dirty="0">
              <a:latin typeface="微軟正黑體" panose="020B0604030504040204" pitchFamily="34" charset="-120"/>
              <a:ea typeface="微軟正黑體" panose="020B0604030504040204" pitchFamily="34" charset="-120"/>
            </a:endParaRPr>
          </a:p>
          <a:p>
            <a:endParaRPr lang="en-US" altLang="zh-TW" sz="2200" b="1" dirty="0">
              <a:latin typeface="微軟正黑體" panose="020B0604030504040204" pitchFamily="34" charset="-120"/>
              <a:ea typeface="微軟正黑體" panose="020B0604030504040204" pitchFamily="34" charset="-120"/>
            </a:endParaRPr>
          </a:p>
          <a:p>
            <a:pPr marL="468000" indent="-457200"/>
            <a:r>
              <a:rPr lang="zh-TW" altLang="en-US" sz="2200" b="1" dirty="0">
                <a:latin typeface="微軟正黑體" panose="020B0604030504040204" pitchFamily="34" charset="-120"/>
                <a:ea typeface="微軟正黑體" panose="020B0604030504040204" pitchFamily="34" charset="-120"/>
              </a:rPr>
              <a:t>　</a:t>
            </a:r>
            <a:r>
              <a:rPr lang="en-US" altLang="zh-TW" sz="2200" b="1" dirty="0">
                <a:latin typeface="微軟正黑體" panose="020B0604030504040204" pitchFamily="34" charset="-120"/>
                <a:ea typeface="微軟正黑體" panose="020B0604030504040204" pitchFamily="34" charset="-120"/>
              </a:rPr>
              <a:t>1.</a:t>
            </a:r>
            <a:r>
              <a:rPr lang="zh-TW" altLang="en-US" sz="2200" b="1" dirty="0">
                <a:latin typeface="微軟正黑體" panose="020B0604030504040204" pitchFamily="34" charset="-120"/>
                <a:ea typeface="微軟正黑體" panose="020B0604030504040204" pitchFamily="34" charset="-120"/>
              </a:rPr>
              <a:t>應填寫</a:t>
            </a:r>
            <a:r>
              <a:rPr lang="en-US" altLang="zh-TW" sz="2200" b="1" dirty="0">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毒性及關注化學物質防災基本資料表</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，應依實際狀況檢討正確性，適時更新，並至少</a:t>
            </a:r>
            <a:r>
              <a:rPr lang="zh-TW" altLang="en-US" sz="2200" b="1" dirty="0">
                <a:solidFill>
                  <a:srgbClr val="FF0000"/>
                </a:solidFill>
                <a:latin typeface="微軟正黑體" panose="020B0604030504040204" pitchFamily="34" charset="-120"/>
                <a:ea typeface="微軟正黑體" panose="020B0604030504040204" pitchFamily="34" charset="-120"/>
              </a:rPr>
              <a:t>每半年</a:t>
            </a:r>
            <a:r>
              <a:rPr lang="zh-TW" altLang="en-US" sz="2200" b="1" dirty="0">
                <a:latin typeface="微軟正黑體" panose="020B0604030504040204" pitchFamily="34" charset="-120"/>
                <a:ea typeface="微軟正黑體" panose="020B0604030504040204" pitchFamily="34" charset="-120"/>
              </a:rPr>
              <a:t>檢討一次。</a:t>
            </a:r>
            <a:endParaRPr lang="en-US" altLang="zh-TW" sz="2200" b="1" dirty="0">
              <a:latin typeface="微軟正黑體" panose="020B0604030504040204" pitchFamily="34" charset="-120"/>
              <a:ea typeface="微軟正黑體" panose="020B0604030504040204" pitchFamily="34" charset="-120"/>
            </a:endParaRPr>
          </a:p>
          <a:p>
            <a:pPr marL="468000" indent="-457200"/>
            <a:r>
              <a:rPr lang="zh-TW" altLang="en-US" sz="2200" b="1" dirty="0">
                <a:latin typeface="微軟正黑體" panose="020B0604030504040204" pitchFamily="34" charset="-120"/>
                <a:ea typeface="微軟正黑體" panose="020B0604030504040204" pitchFamily="34" charset="-120"/>
              </a:rPr>
              <a:t>　</a:t>
            </a:r>
            <a:r>
              <a:rPr lang="en-US" altLang="zh-TW" sz="2200" b="1" dirty="0">
                <a:latin typeface="微軟正黑體" panose="020B0604030504040204" pitchFamily="34" charset="-120"/>
                <a:ea typeface="微軟正黑體" panose="020B0604030504040204" pitchFamily="34" charset="-120"/>
              </a:rPr>
              <a:t>2.</a:t>
            </a:r>
            <a:r>
              <a:rPr lang="zh-TW" altLang="en-US" sz="2200" b="1" dirty="0">
                <a:latin typeface="微軟正黑體" panose="020B0604030504040204" pitchFamily="34" charset="-120"/>
                <a:ea typeface="微軟正黑體" panose="020B0604030504040204" pitchFamily="34" charset="-120"/>
              </a:rPr>
              <a:t>請將防災資料表</a:t>
            </a:r>
            <a:r>
              <a:rPr lang="zh-TW" altLang="en-US" sz="2200" b="1" dirty="0">
                <a:solidFill>
                  <a:srgbClr val="FF0000"/>
                </a:solidFill>
                <a:latin typeface="微軟正黑體" panose="020B0604030504040204" pitchFamily="34" charset="-120"/>
                <a:ea typeface="微軟正黑體" panose="020B0604030504040204" pitchFamily="34" charset="-120"/>
              </a:rPr>
              <a:t>上傳</a:t>
            </a:r>
            <a:r>
              <a:rPr lang="zh-TW" altLang="en-US" sz="2200" b="1" dirty="0">
                <a:latin typeface="微軟正黑體" panose="020B0604030504040204" pitchFamily="34" charset="-120"/>
                <a:ea typeface="微軟正黑體" panose="020B0604030504040204" pitchFamily="34" charset="-120"/>
              </a:rPr>
              <a:t>至校務行政系統</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毒性及關注化學物質系統，由環安中心彙整本校各運作場所資料，配合主管機關稽查作業及辦理核可文件申請、變更展延等事宜。</a:t>
            </a:r>
            <a:endParaRPr lang="en-US" altLang="zh-TW" sz="2200" b="1" dirty="0">
              <a:latin typeface="微軟正黑體" panose="020B0604030504040204" pitchFamily="34" charset="-120"/>
              <a:ea typeface="微軟正黑體" panose="020B0604030504040204" pitchFamily="34" charset="-120"/>
            </a:endParaRPr>
          </a:p>
        </p:txBody>
      </p:sp>
      <p:sp>
        <p:nvSpPr>
          <p:cNvPr id="16" name="投影片編號版面配置區 15"/>
          <p:cNvSpPr>
            <a:spLocks noGrp="1"/>
          </p:cNvSpPr>
          <p:nvPr>
            <p:ph type="sldNum" sz="quarter" idx="4"/>
          </p:nvPr>
        </p:nvSpPr>
        <p:spPr/>
        <p:txBody>
          <a:bodyPr/>
          <a:lstStyle/>
          <a:p>
            <a:fld id="{2CA1EE79-37A1-4BD2-A12D-EE35CA847EF8}" type="slidenum">
              <a:rPr lang="zh-TW" altLang="en-US" smtClean="0"/>
              <a:pPr/>
              <a:t>23</a:t>
            </a:fld>
            <a:endParaRPr lang="zh-TW" altLang="en-US" dirty="0"/>
          </a:p>
        </p:txBody>
      </p:sp>
      <p:sp>
        <p:nvSpPr>
          <p:cNvPr id="6"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Tree>
    <p:extLst>
      <p:ext uri="{BB962C8B-B14F-4D97-AF65-F5344CB8AC3E}">
        <p14:creationId xmlns:p14="http://schemas.microsoft.com/office/powerpoint/2010/main" val="1500257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24</a:t>
            </a:fld>
            <a:endParaRPr lang="zh-TW" altLang="en-US" dirty="0"/>
          </a:p>
        </p:txBody>
      </p:sp>
      <p:sp>
        <p:nvSpPr>
          <p:cNvPr id="3"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
        <p:nvSpPr>
          <p:cNvPr id="4" name="矩形 3"/>
          <p:cNvSpPr/>
          <p:nvPr/>
        </p:nvSpPr>
        <p:spPr>
          <a:xfrm>
            <a:off x="1248013" y="1907504"/>
            <a:ext cx="5929828" cy="523220"/>
          </a:xfrm>
          <a:prstGeom prst="rect">
            <a:avLst/>
          </a:prstGeom>
        </p:spPr>
        <p:txBody>
          <a:bodyPr wrap="none">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毒性及關注化學物質防災基本資料表</a:t>
            </a:r>
            <a:endParaRPr lang="zh-TW" altLang="en-US" sz="2800" dirty="0"/>
          </a:p>
        </p:txBody>
      </p:sp>
      <p:sp>
        <p:nvSpPr>
          <p:cNvPr id="5" name="矩形 4"/>
          <p:cNvSpPr/>
          <p:nvPr/>
        </p:nvSpPr>
        <p:spPr>
          <a:xfrm>
            <a:off x="1248013" y="2890679"/>
            <a:ext cx="6647974" cy="2554545"/>
          </a:xfrm>
          <a:prstGeom prst="rect">
            <a:avLst/>
          </a:prstGeom>
        </p:spPr>
        <p:txBody>
          <a:bodyPr wrap="none">
            <a:spAutoFit/>
          </a:bodyPr>
          <a:lstStyle/>
          <a:p>
            <a:pPr>
              <a:spcBef>
                <a:spcPts val="600"/>
              </a:spcBef>
              <a:spcAft>
                <a:spcPts val="600"/>
              </a:spcAft>
            </a:pPr>
            <a:r>
              <a:rPr lang="zh-TW" altLang="en-US" sz="2400" b="1" dirty="0">
                <a:latin typeface="+mj-ea"/>
                <a:ea typeface="+mj-ea"/>
              </a:rPr>
              <a:t>壹、運作場所基本資料</a:t>
            </a:r>
            <a:endParaRPr lang="en-US" altLang="zh-TW" sz="2400" b="1" dirty="0">
              <a:latin typeface="+mj-ea"/>
              <a:ea typeface="+mj-ea"/>
            </a:endParaRPr>
          </a:p>
          <a:p>
            <a:pPr>
              <a:spcBef>
                <a:spcPts val="600"/>
              </a:spcBef>
              <a:spcAft>
                <a:spcPts val="600"/>
              </a:spcAft>
            </a:pPr>
            <a:r>
              <a:rPr lang="zh-TW" altLang="en-US" sz="2400" b="1" dirty="0">
                <a:latin typeface="+mj-ea"/>
                <a:ea typeface="+mj-ea"/>
              </a:rPr>
              <a:t>貳、毒性及關注化學物質資料</a:t>
            </a:r>
            <a:endParaRPr lang="en-US" altLang="zh-TW" sz="2400" b="1" dirty="0">
              <a:latin typeface="+mj-ea"/>
              <a:ea typeface="+mj-ea"/>
            </a:endParaRPr>
          </a:p>
          <a:p>
            <a:pPr>
              <a:spcBef>
                <a:spcPts val="600"/>
              </a:spcBef>
              <a:spcAft>
                <a:spcPts val="600"/>
              </a:spcAft>
            </a:pPr>
            <a:r>
              <a:rPr lang="zh-TW" altLang="en-US" sz="2400" b="1" dirty="0">
                <a:latin typeface="+mj-ea"/>
                <a:ea typeface="+mj-ea"/>
              </a:rPr>
              <a:t>參、</a:t>
            </a:r>
            <a:r>
              <a:rPr lang="zh-TW" altLang="zh-TW" sz="2400" b="1" dirty="0">
                <a:latin typeface="+mj-ea"/>
                <a:ea typeface="+mj-ea"/>
              </a:rPr>
              <a:t>可能波及毒性及關注化學物質之其他化學品</a:t>
            </a:r>
            <a:endParaRPr lang="en-US" altLang="zh-TW" sz="2400" b="1" dirty="0">
              <a:latin typeface="+mj-ea"/>
              <a:ea typeface="+mj-ea"/>
            </a:endParaRPr>
          </a:p>
          <a:p>
            <a:pPr>
              <a:spcBef>
                <a:spcPts val="600"/>
              </a:spcBef>
              <a:spcAft>
                <a:spcPts val="600"/>
              </a:spcAft>
            </a:pPr>
            <a:r>
              <a:rPr lang="zh-TW" altLang="en-US" sz="2400" b="1" dirty="0">
                <a:latin typeface="+mj-ea"/>
                <a:ea typeface="+mj-ea"/>
              </a:rPr>
              <a:t>肆、</a:t>
            </a:r>
            <a:r>
              <a:rPr lang="zh-TW" altLang="zh-TW" sz="2400" b="1" dirty="0">
                <a:latin typeface="+mj-ea"/>
                <a:ea typeface="+mj-ea"/>
              </a:rPr>
              <a:t>運作場所內緊急防災應變器材</a:t>
            </a:r>
            <a:endParaRPr lang="en-US" altLang="zh-TW" sz="2400" b="1" dirty="0">
              <a:latin typeface="+mj-ea"/>
              <a:ea typeface="+mj-ea"/>
            </a:endParaRPr>
          </a:p>
          <a:p>
            <a:pPr>
              <a:spcBef>
                <a:spcPts val="600"/>
              </a:spcBef>
              <a:spcAft>
                <a:spcPts val="600"/>
              </a:spcAft>
            </a:pPr>
            <a:r>
              <a:rPr lang="zh-TW" altLang="en-US" sz="2400" b="1" dirty="0">
                <a:latin typeface="+mj-ea"/>
                <a:ea typeface="+mj-ea"/>
              </a:rPr>
              <a:t>伍、運作場所內部配置圖</a:t>
            </a:r>
          </a:p>
        </p:txBody>
      </p:sp>
      <p:graphicFrame>
        <p:nvGraphicFramePr>
          <p:cNvPr id="7" name="物件 6"/>
          <p:cNvGraphicFramePr>
            <a:graphicFrameLocks noChangeAspect="1"/>
          </p:cNvGraphicFramePr>
          <p:nvPr>
            <p:extLst>
              <p:ext uri="{D42A27DB-BD31-4B8C-83A1-F6EECF244321}">
                <p14:modId xmlns:p14="http://schemas.microsoft.com/office/powerpoint/2010/main" val="2971156592"/>
              </p:ext>
            </p:extLst>
          </p:nvPr>
        </p:nvGraphicFramePr>
        <p:xfrm>
          <a:off x="7344308" y="1635016"/>
          <a:ext cx="914400" cy="800100"/>
        </p:xfrm>
        <a:graphic>
          <a:graphicData uri="http://schemas.openxmlformats.org/presentationml/2006/ole">
            <mc:AlternateContent xmlns:mc="http://schemas.openxmlformats.org/markup-compatibility/2006">
              <mc:Choice xmlns:v="urn:schemas-microsoft-com:vml" Requires="v">
                <p:oleObj spid="_x0000_s4112" name="工作表" showAsIcon="1" r:id="rId4" imgW="914400" imgH="800280" progId="Excel.Sheet.8">
                  <p:embed/>
                </p:oleObj>
              </mc:Choice>
              <mc:Fallback>
                <p:oleObj name="工作表" showAsIcon="1" r:id="rId4" imgW="914400" imgH="800280" progId="Excel.Sheet.8">
                  <p:embed/>
                  <p:pic>
                    <p:nvPicPr>
                      <p:cNvPr id="0" name=""/>
                      <p:cNvPicPr/>
                      <p:nvPr/>
                    </p:nvPicPr>
                    <p:blipFill>
                      <a:blip r:embed="rId5"/>
                      <a:stretch>
                        <a:fillRect/>
                      </a:stretch>
                    </p:blipFill>
                    <p:spPr>
                      <a:xfrm>
                        <a:off x="7344308" y="1635016"/>
                        <a:ext cx="914400" cy="8001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956296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2000" y="1304764"/>
            <a:ext cx="8640000" cy="4744678"/>
          </a:xfrm>
          <a:prstGeom prst="rect">
            <a:avLst/>
          </a:prstGeom>
        </p:spPr>
      </p:pic>
      <p:sp>
        <p:nvSpPr>
          <p:cNvPr id="2" name="投影片編號版面配置區 1"/>
          <p:cNvSpPr>
            <a:spLocks noGrp="1"/>
          </p:cNvSpPr>
          <p:nvPr>
            <p:ph type="sldNum" sz="quarter" idx="4"/>
          </p:nvPr>
        </p:nvSpPr>
        <p:spPr/>
        <p:txBody>
          <a:bodyPr/>
          <a:lstStyle/>
          <a:p>
            <a:fld id="{2CA1EE79-37A1-4BD2-A12D-EE35CA847EF8}" type="slidenum">
              <a:rPr lang="zh-TW" altLang="en-US" smtClean="0"/>
              <a:pPr/>
              <a:t>25</a:t>
            </a:fld>
            <a:endParaRPr lang="zh-TW" altLang="en-US" dirty="0"/>
          </a:p>
        </p:txBody>
      </p:sp>
      <p:sp>
        <p:nvSpPr>
          <p:cNvPr id="4"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
        <p:nvSpPr>
          <p:cNvPr id="5" name="圓角矩形 4"/>
          <p:cNvSpPr/>
          <p:nvPr/>
        </p:nvSpPr>
        <p:spPr bwMode="auto">
          <a:xfrm>
            <a:off x="611560" y="4185084"/>
            <a:ext cx="1152128"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6" name="圓角矩形 5"/>
          <p:cNvSpPr/>
          <p:nvPr/>
        </p:nvSpPr>
        <p:spPr bwMode="auto">
          <a:xfrm>
            <a:off x="2231740" y="3933057"/>
            <a:ext cx="2448271" cy="180019"/>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cxnSp>
        <p:nvCxnSpPr>
          <p:cNvPr id="7" name="直線單箭頭接點 6"/>
          <p:cNvCxnSpPr>
            <a:stCxn id="5" idx="3"/>
            <a:endCxn id="6" idx="1"/>
          </p:cNvCxnSpPr>
          <p:nvPr/>
        </p:nvCxnSpPr>
        <p:spPr bwMode="auto">
          <a:xfrm flipV="1">
            <a:off x="1763688" y="4023067"/>
            <a:ext cx="468052" cy="306033"/>
          </a:xfrm>
          <a:prstGeom prst="straightConnector1">
            <a:avLst/>
          </a:prstGeom>
          <a:solidFill>
            <a:srgbClr val="489896"/>
          </a:solidFill>
          <a:ln w="25400" cap="flat" cmpd="sng" algn="ctr">
            <a:solidFill>
              <a:srgbClr val="FF0000"/>
            </a:solidFill>
            <a:prstDash val="solid"/>
            <a:round/>
            <a:headEnd type="none" w="med" len="med"/>
            <a:tailEnd type="triangle"/>
          </a:ln>
          <a:effectLst/>
        </p:spPr>
      </p:cxnSp>
      <p:sp>
        <p:nvSpPr>
          <p:cNvPr id="12" name="文字方塊 11"/>
          <p:cNvSpPr txBox="1"/>
          <p:nvPr/>
        </p:nvSpPr>
        <p:spPr>
          <a:xfrm>
            <a:off x="6281711" y="2600908"/>
            <a:ext cx="2340739" cy="1200329"/>
          </a:xfrm>
          <a:prstGeom prst="rect">
            <a:avLst/>
          </a:prstGeom>
          <a:solidFill>
            <a:srgbClr val="92D050"/>
          </a:solid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毒性及關注化學物質防災基本資料表單</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請至環安中心環保組網站</a:t>
            </a:r>
            <a:r>
              <a:rPr lang="zh-TW" altLang="en-US" b="1" dirty="0" smtClean="0">
                <a:latin typeface="微軟正黑體" panose="020B0604030504040204" pitchFamily="34" charset="-120"/>
                <a:ea typeface="微軟正黑體" panose="020B0604030504040204" pitchFamily="34" charset="-120"/>
              </a:rPr>
              <a:t>下載</a:t>
            </a:r>
            <a:endParaRPr lang="zh-TW" altLang="en-US" b="1" dirty="0">
              <a:latin typeface="微軟正黑體" panose="020B0604030504040204" pitchFamily="34" charset="-120"/>
              <a:ea typeface="微軟正黑體" panose="020B0604030504040204" pitchFamily="34" charset="-120"/>
            </a:endParaRPr>
          </a:p>
        </p:txBody>
      </p:sp>
      <p:sp>
        <p:nvSpPr>
          <p:cNvPr id="15" name="矩形 14"/>
          <p:cNvSpPr/>
          <p:nvPr/>
        </p:nvSpPr>
        <p:spPr>
          <a:xfrm>
            <a:off x="6768244" y="5478079"/>
            <a:ext cx="1891287" cy="276999"/>
          </a:xfrm>
          <a:prstGeom prst="rect">
            <a:avLst/>
          </a:prstGeom>
        </p:spPr>
        <p:txBody>
          <a:bodyPr wrap="none">
            <a:spAutoFit/>
          </a:bodyPr>
          <a:lstStyle/>
          <a:p>
            <a:r>
              <a:rPr lang="en-US" altLang="zh-TW" sz="1200" dirty="0">
                <a:latin typeface="+mj-ea"/>
                <a:ea typeface="+mj-ea"/>
              </a:rPr>
              <a:t>https://reurl.cc/0XxMxK</a:t>
            </a:r>
          </a:p>
        </p:txBody>
      </p:sp>
      <p:sp>
        <p:nvSpPr>
          <p:cNvPr id="16" name="文字方塊 15"/>
          <p:cNvSpPr txBox="1"/>
          <p:nvPr/>
        </p:nvSpPr>
        <p:spPr>
          <a:xfrm>
            <a:off x="6768244" y="4365104"/>
            <a:ext cx="2037737" cy="276999"/>
          </a:xfrm>
          <a:prstGeom prst="rect">
            <a:avLst/>
          </a:prstGeom>
          <a:noFill/>
        </p:spPr>
        <p:txBody>
          <a:bodyPr wrap="none" rtlCol="0">
            <a:spAutoFit/>
          </a:bodyPr>
          <a:lstStyle/>
          <a:p>
            <a:r>
              <a:rPr lang="zh-TW" altLang="en-US" sz="1200" dirty="0" smtClean="0">
                <a:latin typeface="+mj-ea"/>
                <a:ea typeface="+mj-ea"/>
              </a:rPr>
              <a:t>或掃描以下</a:t>
            </a:r>
            <a:r>
              <a:rPr lang="en-US" altLang="zh-TW" sz="1200" dirty="0" smtClean="0">
                <a:latin typeface="+mj-ea"/>
                <a:ea typeface="+mj-ea"/>
              </a:rPr>
              <a:t>QR</a:t>
            </a:r>
            <a:r>
              <a:rPr lang="zh-TW" altLang="en-US" sz="1200" dirty="0" smtClean="0">
                <a:latin typeface="+mj-ea"/>
                <a:ea typeface="+mj-ea"/>
              </a:rPr>
              <a:t> </a:t>
            </a:r>
            <a:r>
              <a:rPr lang="en-US" altLang="zh-TW" sz="1200" dirty="0" smtClean="0">
                <a:latin typeface="+mj-ea"/>
                <a:ea typeface="+mj-ea"/>
              </a:rPr>
              <a:t>code</a:t>
            </a:r>
            <a:r>
              <a:rPr lang="zh-TW" altLang="en-US" sz="1200" dirty="0" smtClean="0">
                <a:latin typeface="+mj-ea"/>
                <a:ea typeface="+mj-ea"/>
              </a:rPr>
              <a:t>下載</a:t>
            </a:r>
            <a:r>
              <a:rPr lang="zh-TW" altLang="en-US" sz="1200" dirty="0">
                <a:latin typeface="+mj-ea"/>
                <a:ea typeface="+mj-ea"/>
              </a:rPr>
              <a:t>：</a:t>
            </a:r>
          </a:p>
        </p:txBody>
      </p:sp>
      <p:pic>
        <p:nvPicPr>
          <p:cNvPr id="17" name="圖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887" y="4702285"/>
            <a:ext cx="720000" cy="720000"/>
          </a:xfrm>
          <a:prstGeom prst="rect">
            <a:avLst/>
          </a:prstGeom>
        </p:spPr>
      </p:pic>
    </p:spTree>
    <p:extLst>
      <p:ext uri="{BB962C8B-B14F-4D97-AF65-F5344CB8AC3E}">
        <p14:creationId xmlns:p14="http://schemas.microsoft.com/office/powerpoint/2010/main" val="1882650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26</a:t>
            </a:fld>
            <a:endParaRPr lang="zh-TW" altLang="en-US" dirty="0"/>
          </a:p>
        </p:txBody>
      </p:sp>
      <p:sp>
        <p:nvSpPr>
          <p:cNvPr id="3"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
        <p:nvSpPr>
          <p:cNvPr id="4" name="矩形 3"/>
          <p:cNvSpPr/>
          <p:nvPr/>
        </p:nvSpPr>
        <p:spPr>
          <a:xfrm>
            <a:off x="215516" y="1268760"/>
            <a:ext cx="2492990"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壹、運作場所基本資料</a:t>
            </a:r>
            <a:endParaRPr lang="en-US" altLang="zh-TW" b="1" dirty="0">
              <a:latin typeface="微軟正黑體" panose="020B0604030504040204" pitchFamily="34" charset="-120"/>
              <a:ea typeface="微軟正黑體" panose="020B0604030504040204" pitchFamily="34" charset="-12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880317038"/>
              </p:ext>
            </p:extLst>
          </p:nvPr>
        </p:nvGraphicFramePr>
        <p:xfrm>
          <a:off x="61975" y="2901995"/>
          <a:ext cx="3857625" cy="1266825"/>
        </p:xfrm>
        <a:graphic>
          <a:graphicData uri="http://schemas.openxmlformats.org/presentationml/2006/ole">
            <mc:AlternateContent xmlns:mc="http://schemas.openxmlformats.org/markup-compatibility/2006">
              <mc:Choice xmlns:v="urn:schemas-microsoft-com:vml" Requires="v">
                <p:oleObj spid="_x0000_s5146" name="工作表" r:id="rId4" imgW="3857498" imgH="1266840" progId="Excel.Sheet.8">
                  <p:embed/>
                </p:oleObj>
              </mc:Choice>
              <mc:Fallback>
                <p:oleObj name="工作表" r:id="rId4" imgW="3857498" imgH="1266840" progId="Excel.Sheet.8">
                  <p:embed/>
                  <p:pic>
                    <p:nvPicPr>
                      <p:cNvPr id="6" name="物件 5"/>
                      <p:cNvPicPr/>
                      <p:nvPr/>
                    </p:nvPicPr>
                    <p:blipFill>
                      <a:blip r:embed="rId5"/>
                      <a:stretch>
                        <a:fillRect/>
                      </a:stretch>
                    </p:blipFill>
                    <p:spPr>
                      <a:xfrm>
                        <a:off x="61975" y="2901995"/>
                        <a:ext cx="3857625" cy="1266825"/>
                      </a:xfrm>
                      <a:prstGeom prst="rect">
                        <a:avLst/>
                      </a:prstGeom>
                    </p:spPr>
                  </p:pic>
                </p:oleObj>
              </mc:Fallback>
            </mc:AlternateContent>
          </a:graphicData>
        </a:graphic>
      </p:graphicFrame>
      <p:sp>
        <p:nvSpPr>
          <p:cNvPr id="11" name="矩形 10"/>
          <p:cNvSpPr/>
          <p:nvPr/>
        </p:nvSpPr>
        <p:spPr>
          <a:xfrm>
            <a:off x="5508104" y="4257092"/>
            <a:ext cx="3384376" cy="923330"/>
          </a:xfrm>
          <a:prstGeom prst="rect">
            <a:avLst/>
          </a:prstGeom>
        </p:spPr>
        <p:txBody>
          <a:bodyPr wrap="square">
            <a:spAutoFit/>
          </a:bodyPr>
          <a:lstStyle/>
          <a:p>
            <a:r>
              <a:rPr lang="zh-TW" altLang="en-US" dirty="0">
                <a:latin typeface="+mj-ea"/>
                <a:ea typeface="+mj-ea"/>
              </a:rPr>
              <a:t>支援事項：</a:t>
            </a:r>
          </a:p>
          <a:p>
            <a:r>
              <a:rPr lang="zh-TW" altLang="en-US" dirty="0">
                <a:latin typeface="+mj-ea"/>
                <a:ea typeface="+mj-ea"/>
              </a:rPr>
              <a:t>如應變資訊</a:t>
            </a:r>
            <a:r>
              <a:rPr lang="zh-TW" altLang="en-US" dirty="0" smtClean="0">
                <a:latin typeface="+mj-ea"/>
                <a:ea typeface="+mj-ea"/>
              </a:rPr>
              <a:t>、安全</a:t>
            </a:r>
            <a:r>
              <a:rPr lang="zh-TW" altLang="en-US" dirty="0">
                <a:latin typeface="+mj-ea"/>
                <a:ea typeface="+mj-ea"/>
              </a:rPr>
              <a:t>資料表</a:t>
            </a:r>
            <a:r>
              <a:rPr lang="zh-TW" altLang="en-US" dirty="0" smtClean="0">
                <a:latin typeface="+mj-ea"/>
                <a:ea typeface="+mj-ea"/>
              </a:rPr>
              <a:t>、應變</a:t>
            </a:r>
            <a:r>
              <a:rPr lang="zh-TW" altLang="en-US" dirty="0">
                <a:latin typeface="+mj-ea"/>
                <a:ea typeface="+mj-ea"/>
              </a:rPr>
              <a:t>諮詢</a:t>
            </a:r>
            <a:r>
              <a:rPr lang="zh-TW" altLang="en-US" dirty="0" smtClean="0">
                <a:latin typeface="+mj-ea"/>
                <a:ea typeface="+mj-ea"/>
              </a:rPr>
              <a:t>、應變</a:t>
            </a:r>
            <a:r>
              <a:rPr lang="zh-TW" altLang="en-US" dirty="0">
                <a:latin typeface="+mj-ea"/>
                <a:ea typeface="+mj-ea"/>
              </a:rPr>
              <a:t>器材</a:t>
            </a:r>
            <a:r>
              <a:rPr lang="zh-TW" altLang="en-US" dirty="0" smtClean="0">
                <a:latin typeface="+mj-ea"/>
                <a:ea typeface="+mj-ea"/>
              </a:rPr>
              <a:t>、緊急</a:t>
            </a:r>
            <a:r>
              <a:rPr lang="zh-TW" altLang="en-US" dirty="0">
                <a:latin typeface="+mj-ea"/>
                <a:ea typeface="+mj-ea"/>
              </a:rPr>
              <a:t>救災等</a:t>
            </a:r>
          </a:p>
        </p:txBody>
      </p:sp>
      <p:graphicFrame>
        <p:nvGraphicFramePr>
          <p:cNvPr id="15" name="物件 14"/>
          <p:cNvGraphicFramePr>
            <a:graphicFrameLocks noChangeAspect="1"/>
          </p:cNvGraphicFramePr>
          <p:nvPr>
            <p:extLst>
              <p:ext uri="{D42A27DB-BD31-4B8C-83A1-F6EECF244321}">
                <p14:modId xmlns:p14="http://schemas.microsoft.com/office/powerpoint/2010/main" val="3419249101"/>
              </p:ext>
            </p:extLst>
          </p:nvPr>
        </p:nvGraphicFramePr>
        <p:xfrm>
          <a:off x="3919600" y="2901995"/>
          <a:ext cx="5153025" cy="1266825"/>
        </p:xfrm>
        <a:graphic>
          <a:graphicData uri="http://schemas.openxmlformats.org/presentationml/2006/ole">
            <mc:AlternateContent xmlns:mc="http://schemas.openxmlformats.org/markup-compatibility/2006">
              <mc:Choice xmlns:v="urn:schemas-microsoft-com:vml" Requires="v">
                <p:oleObj spid="_x0000_s5147" name="工作表" r:id="rId6" imgW="5153056" imgH="1266840" progId="Excel.Sheet.8">
                  <p:embed/>
                </p:oleObj>
              </mc:Choice>
              <mc:Fallback>
                <p:oleObj name="工作表" r:id="rId6" imgW="5153056" imgH="1266840" progId="Excel.Sheet.8">
                  <p:embed/>
                  <p:pic>
                    <p:nvPicPr>
                      <p:cNvPr id="15" name="物件 14"/>
                      <p:cNvPicPr/>
                      <p:nvPr/>
                    </p:nvPicPr>
                    <p:blipFill>
                      <a:blip r:embed="rId7"/>
                      <a:stretch>
                        <a:fillRect/>
                      </a:stretch>
                    </p:blipFill>
                    <p:spPr>
                      <a:xfrm>
                        <a:off x="3919600" y="2901995"/>
                        <a:ext cx="5153025" cy="1266825"/>
                      </a:xfrm>
                      <a:prstGeom prst="rect">
                        <a:avLst/>
                      </a:prstGeom>
                    </p:spPr>
                  </p:pic>
                </p:oleObj>
              </mc:Fallback>
            </mc:AlternateContent>
          </a:graphicData>
        </a:graphic>
      </p:graphicFrame>
    </p:spTree>
    <p:extLst>
      <p:ext uri="{BB962C8B-B14F-4D97-AF65-F5344CB8AC3E}">
        <p14:creationId xmlns:p14="http://schemas.microsoft.com/office/powerpoint/2010/main" val="577639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27</a:t>
            </a:fld>
            <a:endParaRPr lang="zh-TW" altLang="en-US" dirty="0"/>
          </a:p>
        </p:txBody>
      </p:sp>
      <p:sp>
        <p:nvSpPr>
          <p:cNvPr id="3"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
        <p:nvSpPr>
          <p:cNvPr id="4" name="矩形 3"/>
          <p:cNvSpPr/>
          <p:nvPr/>
        </p:nvSpPr>
        <p:spPr>
          <a:xfrm>
            <a:off x="215516" y="1268760"/>
            <a:ext cx="3185487"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貳、毒性及關注化學物質資料</a:t>
            </a:r>
            <a:endParaRPr lang="en-US" altLang="zh-TW" b="1"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stretch>
            <a:fillRect/>
          </a:stretch>
        </p:blipFill>
        <p:spPr>
          <a:xfrm>
            <a:off x="617739" y="3316357"/>
            <a:ext cx="6675120" cy="1386840"/>
          </a:xfrm>
          <a:prstGeom prst="rect">
            <a:avLst/>
          </a:prstGeom>
        </p:spPr>
      </p:pic>
      <p:pic>
        <p:nvPicPr>
          <p:cNvPr id="13" name="圖片 12"/>
          <p:cNvPicPr>
            <a:picLocks noChangeAspect="1"/>
          </p:cNvPicPr>
          <p:nvPr/>
        </p:nvPicPr>
        <p:blipFill>
          <a:blip r:embed="rId4"/>
          <a:stretch>
            <a:fillRect/>
          </a:stretch>
        </p:blipFill>
        <p:spPr>
          <a:xfrm>
            <a:off x="617739" y="4808260"/>
            <a:ext cx="5158740" cy="1386840"/>
          </a:xfrm>
          <a:prstGeom prst="rect">
            <a:avLst/>
          </a:prstGeom>
        </p:spPr>
      </p:pic>
      <p:pic>
        <p:nvPicPr>
          <p:cNvPr id="15" name="圖片 14"/>
          <p:cNvPicPr>
            <a:picLocks noChangeAspect="1"/>
          </p:cNvPicPr>
          <p:nvPr/>
        </p:nvPicPr>
        <p:blipFill>
          <a:blip r:embed="rId5"/>
          <a:stretch>
            <a:fillRect/>
          </a:stretch>
        </p:blipFill>
        <p:spPr>
          <a:xfrm>
            <a:off x="617739" y="1824454"/>
            <a:ext cx="7780020" cy="1386840"/>
          </a:xfrm>
          <a:prstGeom prst="rect">
            <a:avLst/>
          </a:prstGeom>
        </p:spPr>
      </p:pic>
      <p:sp>
        <p:nvSpPr>
          <p:cNvPr id="19" name="矩形 18"/>
          <p:cNvSpPr/>
          <p:nvPr/>
        </p:nvSpPr>
        <p:spPr>
          <a:xfrm>
            <a:off x="8226406" y="1268760"/>
            <a:ext cx="792088" cy="369332"/>
          </a:xfrm>
          <a:prstGeom prst="rect">
            <a:avLst/>
          </a:prstGeom>
        </p:spPr>
        <p:txBody>
          <a:bodyPr wrap="square">
            <a:spAutoFit/>
          </a:bodyPr>
          <a:lstStyle/>
          <a:p>
            <a:r>
              <a:rPr lang="en-US" altLang="zh-TW" dirty="0" smtClean="0">
                <a:latin typeface="+mj-ea"/>
                <a:ea typeface="+mj-ea"/>
              </a:rPr>
              <a:t>(</a:t>
            </a:r>
            <a:r>
              <a:rPr lang="zh-TW" altLang="en-US" dirty="0" smtClean="0">
                <a:latin typeface="+mj-ea"/>
                <a:ea typeface="+mj-ea"/>
              </a:rPr>
              <a:t>範例</a:t>
            </a:r>
            <a:r>
              <a:rPr lang="en-US" altLang="zh-TW"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2980505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28</a:t>
            </a:fld>
            <a:endParaRPr lang="zh-TW" altLang="en-US" dirty="0"/>
          </a:p>
        </p:txBody>
      </p:sp>
      <p:sp>
        <p:nvSpPr>
          <p:cNvPr id="3"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
        <p:nvSpPr>
          <p:cNvPr id="4" name="矩形 3"/>
          <p:cNvSpPr/>
          <p:nvPr/>
        </p:nvSpPr>
        <p:spPr>
          <a:xfrm>
            <a:off x="215516" y="1268760"/>
            <a:ext cx="5032147" cy="369332"/>
          </a:xfrm>
          <a:prstGeom prst="rect">
            <a:avLst/>
          </a:prstGeom>
        </p:spPr>
        <p:txBody>
          <a:bodyPr wrap="none">
            <a:spAutoFit/>
          </a:bodyPr>
          <a:lstStyle/>
          <a:p>
            <a:r>
              <a:rPr lang="zh-TW" altLang="en-US" b="1" dirty="0">
                <a:latin typeface="+mj-ea"/>
                <a:ea typeface="+mj-ea"/>
              </a:rPr>
              <a:t>參、</a:t>
            </a:r>
            <a:r>
              <a:rPr lang="zh-TW" altLang="zh-TW" b="1" dirty="0">
                <a:latin typeface="+mj-ea"/>
                <a:ea typeface="+mj-ea"/>
              </a:rPr>
              <a:t>可能波及毒性及關注化學物質之其他化學品</a:t>
            </a:r>
            <a:endParaRPr lang="en-US" altLang="zh-TW" b="1" dirty="0">
              <a:latin typeface="+mj-ea"/>
              <a:ea typeface="+mj-ea"/>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1610277986"/>
              </p:ext>
            </p:extLst>
          </p:nvPr>
        </p:nvGraphicFramePr>
        <p:xfrm>
          <a:off x="346942" y="2260504"/>
          <a:ext cx="8473530" cy="1181088"/>
        </p:xfrm>
        <a:graphic>
          <a:graphicData uri="http://schemas.openxmlformats.org/presentationml/2006/ole">
            <mc:AlternateContent xmlns:mc="http://schemas.openxmlformats.org/markup-compatibility/2006">
              <mc:Choice xmlns:v="urn:schemas-microsoft-com:vml" Requires="v">
                <p:oleObj spid="_x0000_s7209" name="工作表" r:id="rId4" imgW="10591913" imgH="1476360" progId="Excel.Sheet.8">
                  <p:embed/>
                </p:oleObj>
              </mc:Choice>
              <mc:Fallback>
                <p:oleObj name="工作表" r:id="rId4" imgW="10591913" imgH="1476360" progId="Excel.Sheet.8">
                  <p:embed/>
                  <p:pic>
                    <p:nvPicPr>
                      <p:cNvPr id="6" name="物件 5"/>
                      <p:cNvPicPr/>
                      <p:nvPr/>
                    </p:nvPicPr>
                    <p:blipFill>
                      <a:blip r:embed="rId5"/>
                      <a:stretch>
                        <a:fillRect/>
                      </a:stretch>
                    </p:blipFill>
                    <p:spPr>
                      <a:xfrm>
                        <a:off x="346942" y="2260504"/>
                        <a:ext cx="8473530" cy="1181088"/>
                      </a:xfrm>
                      <a:prstGeom prst="rect">
                        <a:avLst/>
                      </a:prstGeom>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705295704"/>
              </p:ext>
            </p:extLst>
          </p:nvPr>
        </p:nvGraphicFramePr>
        <p:xfrm>
          <a:off x="346942" y="3553126"/>
          <a:ext cx="6896170" cy="1181088"/>
        </p:xfrm>
        <a:graphic>
          <a:graphicData uri="http://schemas.openxmlformats.org/presentationml/2006/ole">
            <mc:AlternateContent xmlns:mc="http://schemas.openxmlformats.org/markup-compatibility/2006">
              <mc:Choice xmlns:v="urn:schemas-microsoft-com:vml" Requires="v">
                <p:oleObj spid="_x0000_s7210" name="工作表" r:id="rId6" imgW="8620212" imgH="1476360" progId="Excel.Sheet.8">
                  <p:embed/>
                </p:oleObj>
              </mc:Choice>
              <mc:Fallback>
                <p:oleObj name="工作表" r:id="rId6" imgW="8620212" imgH="1476360" progId="Excel.Sheet.8">
                  <p:embed/>
                  <p:pic>
                    <p:nvPicPr>
                      <p:cNvPr id="8" name="物件 7"/>
                      <p:cNvPicPr/>
                      <p:nvPr/>
                    </p:nvPicPr>
                    <p:blipFill>
                      <a:blip r:embed="rId7"/>
                      <a:stretch>
                        <a:fillRect/>
                      </a:stretch>
                    </p:blipFill>
                    <p:spPr>
                      <a:xfrm>
                        <a:off x="346942" y="3553126"/>
                        <a:ext cx="6896170" cy="1181088"/>
                      </a:xfrm>
                      <a:prstGeom prst="rect">
                        <a:avLst/>
                      </a:prstGeom>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458552596"/>
              </p:ext>
            </p:extLst>
          </p:nvPr>
        </p:nvGraphicFramePr>
        <p:xfrm>
          <a:off x="346942" y="4845748"/>
          <a:ext cx="7246694" cy="1211544"/>
        </p:xfrm>
        <a:graphic>
          <a:graphicData uri="http://schemas.openxmlformats.org/presentationml/2006/ole">
            <mc:AlternateContent xmlns:mc="http://schemas.openxmlformats.org/markup-compatibility/2006">
              <mc:Choice xmlns:v="urn:schemas-microsoft-com:vml" Requires="v">
                <p:oleObj spid="_x0000_s7211" name="工作表" r:id="rId8" imgW="9058368" imgH="1514430" progId="Excel.Sheet.8">
                  <p:embed/>
                </p:oleObj>
              </mc:Choice>
              <mc:Fallback>
                <p:oleObj name="工作表" r:id="rId8" imgW="9058368" imgH="1514430" progId="Excel.Sheet.8">
                  <p:embed/>
                  <p:pic>
                    <p:nvPicPr>
                      <p:cNvPr id="7" name="物件 6"/>
                      <p:cNvPicPr/>
                      <p:nvPr/>
                    </p:nvPicPr>
                    <p:blipFill>
                      <a:blip r:embed="rId9"/>
                      <a:stretch>
                        <a:fillRect/>
                      </a:stretch>
                    </p:blipFill>
                    <p:spPr>
                      <a:xfrm>
                        <a:off x="346942" y="4845748"/>
                        <a:ext cx="7246694" cy="1211544"/>
                      </a:xfrm>
                      <a:prstGeom prst="rect">
                        <a:avLst/>
                      </a:prstGeom>
                    </p:spPr>
                  </p:pic>
                </p:oleObj>
              </mc:Fallback>
            </mc:AlternateContent>
          </a:graphicData>
        </a:graphic>
      </p:graphicFrame>
      <p:sp>
        <p:nvSpPr>
          <p:cNvPr id="5" name="文字方塊 4"/>
          <p:cNvSpPr txBox="1"/>
          <p:nvPr/>
        </p:nvSpPr>
        <p:spPr>
          <a:xfrm>
            <a:off x="831233" y="1700808"/>
            <a:ext cx="7481535" cy="369332"/>
          </a:xfrm>
          <a:prstGeom prst="rect">
            <a:avLst/>
          </a:prstGeom>
          <a:noFill/>
        </p:spPr>
        <p:txBody>
          <a:bodyPr wrap="none" rtlCol="0">
            <a:spAutoFit/>
          </a:bodyPr>
          <a:lstStyle/>
          <a:p>
            <a:r>
              <a:rPr lang="zh-TW" altLang="en-US" dirty="0" smtClean="0">
                <a:solidFill>
                  <a:srgbClr val="0000FF"/>
                </a:solidFill>
                <a:latin typeface="+mn-ea"/>
                <a:ea typeface="+mn-ea"/>
              </a:rPr>
              <a:t>化學品氣態未達</a:t>
            </a:r>
            <a:r>
              <a:rPr lang="en-US" altLang="zh-TW" dirty="0" smtClean="0">
                <a:solidFill>
                  <a:srgbClr val="0000FF"/>
                </a:solidFill>
                <a:latin typeface="+mn-ea"/>
                <a:ea typeface="+mn-ea"/>
              </a:rPr>
              <a:t>10</a:t>
            </a:r>
            <a:r>
              <a:rPr lang="zh-TW" altLang="en-US" dirty="0" smtClean="0">
                <a:solidFill>
                  <a:srgbClr val="0000FF"/>
                </a:solidFill>
                <a:latin typeface="+mn-ea"/>
                <a:ea typeface="+mn-ea"/>
              </a:rPr>
              <a:t>公斤、液態未達</a:t>
            </a:r>
            <a:r>
              <a:rPr lang="en-US" altLang="zh-TW" dirty="0" smtClean="0">
                <a:solidFill>
                  <a:srgbClr val="0000FF"/>
                </a:solidFill>
                <a:latin typeface="+mn-ea"/>
                <a:ea typeface="+mn-ea"/>
              </a:rPr>
              <a:t>208</a:t>
            </a:r>
            <a:r>
              <a:rPr lang="zh-TW" altLang="en-US" dirty="0" smtClean="0">
                <a:solidFill>
                  <a:srgbClr val="0000FF"/>
                </a:solidFill>
                <a:latin typeface="+mn-ea"/>
                <a:ea typeface="+mn-ea"/>
              </a:rPr>
              <a:t>公升、固態未達</a:t>
            </a:r>
            <a:r>
              <a:rPr lang="en-US" altLang="zh-TW" dirty="0" smtClean="0">
                <a:solidFill>
                  <a:srgbClr val="0000FF"/>
                </a:solidFill>
                <a:latin typeface="+mn-ea"/>
                <a:ea typeface="+mn-ea"/>
              </a:rPr>
              <a:t>200</a:t>
            </a:r>
            <a:r>
              <a:rPr lang="zh-TW" altLang="en-US" dirty="0" smtClean="0">
                <a:solidFill>
                  <a:srgbClr val="0000FF"/>
                </a:solidFill>
                <a:latin typeface="+mn-ea"/>
                <a:ea typeface="+mn-ea"/>
              </a:rPr>
              <a:t>公斤者可免填</a:t>
            </a:r>
            <a:endParaRPr lang="zh-TW" altLang="en-US" dirty="0">
              <a:solidFill>
                <a:srgbClr val="0000FF"/>
              </a:solidFill>
              <a:latin typeface="+mn-ea"/>
              <a:ea typeface="+mn-ea"/>
            </a:endParaRPr>
          </a:p>
        </p:txBody>
      </p:sp>
    </p:spTree>
    <p:extLst>
      <p:ext uri="{BB962C8B-B14F-4D97-AF65-F5344CB8AC3E}">
        <p14:creationId xmlns:p14="http://schemas.microsoft.com/office/powerpoint/2010/main" val="1469454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29</a:t>
            </a:fld>
            <a:endParaRPr lang="zh-TW" altLang="en-US" dirty="0"/>
          </a:p>
        </p:txBody>
      </p:sp>
      <p:sp>
        <p:nvSpPr>
          <p:cNvPr id="3"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
        <p:nvSpPr>
          <p:cNvPr id="4" name="矩形 3"/>
          <p:cNvSpPr/>
          <p:nvPr/>
        </p:nvSpPr>
        <p:spPr>
          <a:xfrm>
            <a:off x="215516" y="1268760"/>
            <a:ext cx="3647152"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肆、運作場所內緊急防災應變器材</a:t>
            </a:r>
          </a:p>
        </p:txBody>
      </p:sp>
      <p:sp>
        <p:nvSpPr>
          <p:cNvPr id="11" name="矩形 10"/>
          <p:cNvSpPr/>
          <p:nvPr/>
        </p:nvSpPr>
        <p:spPr>
          <a:xfrm>
            <a:off x="8226406" y="1268760"/>
            <a:ext cx="792088" cy="369332"/>
          </a:xfrm>
          <a:prstGeom prst="rect">
            <a:avLst/>
          </a:prstGeom>
        </p:spPr>
        <p:txBody>
          <a:bodyPr wrap="square">
            <a:spAutoFit/>
          </a:bodyPr>
          <a:lstStyle/>
          <a:p>
            <a:r>
              <a:rPr lang="en-US" altLang="zh-TW" dirty="0" smtClean="0">
                <a:latin typeface="+mj-ea"/>
                <a:ea typeface="+mj-ea"/>
              </a:rPr>
              <a:t>(</a:t>
            </a:r>
            <a:r>
              <a:rPr lang="zh-TW" altLang="en-US" dirty="0" smtClean="0">
                <a:latin typeface="+mj-ea"/>
                <a:ea typeface="+mj-ea"/>
              </a:rPr>
              <a:t>範例</a:t>
            </a:r>
            <a:r>
              <a:rPr lang="en-US" altLang="zh-TW" dirty="0" smtClean="0">
                <a:latin typeface="+mj-ea"/>
                <a:ea typeface="+mj-ea"/>
              </a:rPr>
              <a:t>)</a:t>
            </a:r>
            <a:endParaRPr lang="zh-TW" altLang="en-US" dirty="0">
              <a:latin typeface="+mj-ea"/>
              <a:ea typeface="+mj-ea"/>
            </a:endParaRPr>
          </a:p>
        </p:txBody>
      </p:sp>
      <p:pic>
        <p:nvPicPr>
          <p:cNvPr id="7" name="圖片 6"/>
          <p:cNvPicPr>
            <a:picLocks noChangeAspect="1"/>
          </p:cNvPicPr>
          <p:nvPr/>
        </p:nvPicPr>
        <p:blipFill>
          <a:blip r:embed="rId3"/>
          <a:stretch>
            <a:fillRect/>
          </a:stretch>
        </p:blipFill>
        <p:spPr>
          <a:xfrm>
            <a:off x="431540" y="1736725"/>
            <a:ext cx="4110038" cy="4619625"/>
          </a:xfrm>
          <a:prstGeom prst="rect">
            <a:avLst/>
          </a:prstGeom>
        </p:spPr>
      </p:pic>
      <p:pic>
        <p:nvPicPr>
          <p:cNvPr id="14" name="圖片 13"/>
          <p:cNvPicPr>
            <a:picLocks noChangeAspect="1"/>
          </p:cNvPicPr>
          <p:nvPr/>
        </p:nvPicPr>
        <p:blipFill>
          <a:blip r:embed="rId4"/>
          <a:stretch>
            <a:fillRect/>
          </a:stretch>
        </p:blipFill>
        <p:spPr>
          <a:xfrm>
            <a:off x="4612766" y="1736724"/>
            <a:ext cx="4110038" cy="4619625"/>
          </a:xfrm>
          <a:prstGeom prst="rect">
            <a:avLst/>
          </a:prstGeom>
        </p:spPr>
      </p:pic>
    </p:spTree>
    <p:extLst>
      <p:ext uri="{BB962C8B-B14F-4D97-AF65-F5344CB8AC3E}">
        <p14:creationId xmlns:p14="http://schemas.microsoft.com/office/powerpoint/2010/main" val="300621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1" name="AutoShape 21"/>
          <p:cNvSpPr>
            <a:spLocks noChangeArrowheads="1"/>
          </p:cNvSpPr>
          <p:nvPr/>
        </p:nvSpPr>
        <p:spPr bwMode="auto">
          <a:xfrm>
            <a:off x="808831" y="3264694"/>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lgn="ctr">
              <a:defRPr/>
            </a:pPr>
            <a:r>
              <a:rPr lang="en-US" altLang="zh-TW" sz="2400" b="1" kern="10" spc="-150" dirty="0">
                <a:ln w="9525">
                  <a:noFill/>
                  <a:round/>
                  <a:headEnd/>
                  <a:tailEnd/>
                </a:ln>
                <a:solidFill>
                  <a:srgbClr val="FFFFFF"/>
                </a:solidFill>
                <a:latin typeface="微軟正黑體" pitchFamily="34" charset="-120"/>
                <a:ea typeface="微軟正黑體" pitchFamily="34" charset="-120"/>
              </a:rPr>
              <a:t>1. </a:t>
            </a:r>
            <a:r>
              <a:rPr lang="zh-TW" altLang="en-US" sz="2400" b="1" kern="10" spc="-150" dirty="0">
                <a:ln w="9525">
                  <a:noFill/>
                  <a:round/>
                  <a:headEnd/>
                  <a:tailEnd/>
                </a:ln>
                <a:solidFill>
                  <a:srgbClr val="FFFFFF"/>
                </a:solidFill>
                <a:latin typeface="微軟正黑體" pitchFamily="34" charset="-120"/>
                <a:ea typeface="微軟正黑體" pitchFamily="34" charset="-120"/>
              </a:rPr>
              <a:t>公告列管之毒性及關注化學物質與運作管理</a:t>
            </a:r>
            <a:endParaRPr lang="ko-KR" altLang="en-US" sz="2400" b="1" spc="-150" dirty="0">
              <a:latin typeface="微軟正黑體" panose="020B0604030504040204" pitchFamily="34" charset="-120"/>
            </a:endParaRPr>
          </a:p>
        </p:txBody>
      </p:sp>
    </p:spTree>
    <p:extLst>
      <p:ext uri="{BB962C8B-B14F-4D97-AF65-F5344CB8AC3E}">
        <p14:creationId xmlns:p14="http://schemas.microsoft.com/office/powerpoint/2010/main" val="1302466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30</a:t>
            </a:fld>
            <a:endParaRPr lang="zh-TW" altLang="en-US" dirty="0"/>
          </a:p>
        </p:txBody>
      </p:sp>
      <p:sp>
        <p:nvSpPr>
          <p:cNvPr id="3"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毒性及關注化學物質防災基本資料表填寫</a:t>
            </a:r>
          </a:p>
        </p:txBody>
      </p:sp>
      <p:sp>
        <p:nvSpPr>
          <p:cNvPr id="4" name="矩形 3"/>
          <p:cNvSpPr/>
          <p:nvPr/>
        </p:nvSpPr>
        <p:spPr>
          <a:xfrm>
            <a:off x="215516" y="1268760"/>
            <a:ext cx="2723823" cy="369332"/>
          </a:xfrm>
          <a:prstGeom prst="rect">
            <a:avLst/>
          </a:prstGeom>
        </p:spPr>
        <p:txBody>
          <a:bodyPr wrap="none">
            <a:spAutoFit/>
          </a:bodyPr>
          <a:lstStyle/>
          <a:p>
            <a:r>
              <a:rPr lang="zh-TW" altLang="en-US" b="1" dirty="0">
                <a:latin typeface="微軟正黑體" panose="020B0604030504040204" pitchFamily="34" charset="-120"/>
                <a:ea typeface="微軟正黑體" panose="020B0604030504040204" pitchFamily="34" charset="-120"/>
              </a:rPr>
              <a:t>伍、運作場所內部配置圖</a:t>
            </a:r>
          </a:p>
        </p:txBody>
      </p:sp>
      <p:grpSp>
        <p:nvGrpSpPr>
          <p:cNvPr id="11286" name="群組 74"/>
          <p:cNvGrpSpPr>
            <a:grpSpLocks/>
          </p:cNvGrpSpPr>
          <p:nvPr/>
        </p:nvGrpSpPr>
        <p:grpSpPr bwMode="auto">
          <a:xfrm>
            <a:off x="2116138" y="69148325"/>
            <a:ext cx="27251025" cy="6773863"/>
            <a:chOff x="1409" y="59711"/>
            <a:chExt cx="18137" cy="4267"/>
          </a:xfrm>
        </p:grpSpPr>
      </p:grpSp>
      <p:grpSp>
        <p:nvGrpSpPr>
          <p:cNvPr id="11268" name="群組 65"/>
          <p:cNvGrpSpPr>
            <a:grpSpLocks/>
          </p:cNvGrpSpPr>
          <p:nvPr/>
        </p:nvGrpSpPr>
        <p:grpSpPr bwMode="auto">
          <a:xfrm>
            <a:off x="1857375" y="67238563"/>
            <a:ext cx="70605650" cy="14414500"/>
            <a:chOff x="0" y="0"/>
            <a:chExt cx="44476" cy="9080"/>
          </a:xfrm>
        </p:grpSpPr>
      </p:grpSp>
      <p:sp>
        <p:nvSpPr>
          <p:cNvPr id="12" name="矩形 11"/>
          <p:cNvSpPr/>
          <p:nvPr/>
        </p:nvSpPr>
        <p:spPr>
          <a:xfrm>
            <a:off x="8226406" y="1268760"/>
            <a:ext cx="792088" cy="369332"/>
          </a:xfrm>
          <a:prstGeom prst="rect">
            <a:avLst/>
          </a:prstGeom>
        </p:spPr>
        <p:txBody>
          <a:bodyPr wrap="square">
            <a:spAutoFit/>
          </a:bodyPr>
          <a:lstStyle/>
          <a:p>
            <a:r>
              <a:rPr lang="en-US" altLang="zh-TW" dirty="0" smtClean="0">
                <a:latin typeface="+mj-ea"/>
                <a:ea typeface="+mj-ea"/>
              </a:rPr>
              <a:t>(</a:t>
            </a:r>
            <a:r>
              <a:rPr lang="zh-TW" altLang="en-US" dirty="0" smtClean="0">
                <a:latin typeface="+mj-ea"/>
                <a:ea typeface="+mj-ea"/>
              </a:rPr>
              <a:t>範例</a:t>
            </a:r>
            <a:r>
              <a:rPr lang="en-US" altLang="zh-TW" dirty="0" smtClean="0">
                <a:latin typeface="+mj-ea"/>
                <a:ea typeface="+mj-ea"/>
              </a:rPr>
              <a:t>)</a:t>
            </a:r>
            <a:endParaRPr lang="zh-TW" altLang="en-US" dirty="0">
              <a:latin typeface="+mj-ea"/>
              <a:ea typeface="+mj-ea"/>
            </a:endParaRPr>
          </a:p>
        </p:txBody>
      </p:sp>
      <p:pic>
        <p:nvPicPr>
          <p:cNvPr id="8" name="圖片 7"/>
          <p:cNvPicPr>
            <a:picLocks noChangeAspect="1"/>
          </p:cNvPicPr>
          <p:nvPr/>
        </p:nvPicPr>
        <p:blipFill>
          <a:blip r:embed="rId3"/>
          <a:stretch>
            <a:fillRect/>
          </a:stretch>
        </p:blipFill>
        <p:spPr>
          <a:xfrm>
            <a:off x="4649674" y="1521599"/>
            <a:ext cx="4369167" cy="3222795"/>
          </a:xfrm>
          <a:prstGeom prst="rect">
            <a:avLst/>
          </a:prstGeom>
        </p:spPr>
      </p:pic>
      <p:pic>
        <p:nvPicPr>
          <p:cNvPr id="9" name="圖片 8"/>
          <p:cNvPicPr>
            <a:picLocks noChangeAspect="1"/>
          </p:cNvPicPr>
          <p:nvPr/>
        </p:nvPicPr>
        <p:blipFill>
          <a:blip r:embed="rId4"/>
          <a:stretch>
            <a:fillRect/>
          </a:stretch>
        </p:blipFill>
        <p:spPr>
          <a:xfrm>
            <a:off x="216476" y="1772816"/>
            <a:ext cx="4320000" cy="740949"/>
          </a:xfrm>
          <a:prstGeom prst="rect">
            <a:avLst/>
          </a:prstGeom>
        </p:spPr>
      </p:pic>
      <p:pic>
        <p:nvPicPr>
          <p:cNvPr id="10" name="圖片 9"/>
          <p:cNvPicPr>
            <a:picLocks noChangeAspect="1"/>
          </p:cNvPicPr>
          <p:nvPr/>
        </p:nvPicPr>
        <p:blipFill>
          <a:blip r:embed="rId5"/>
          <a:stretch>
            <a:fillRect/>
          </a:stretch>
        </p:blipFill>
        <p:spPr>
          <a:xfrm>
            <a:off x="216476" y="2515092"/>
            <a:ext cx="4320000" cy="3593217"/>
          </a:xfrm>
          <a:prstGeom prst="rect">
            <a:avLst/>
          </a:prstGeom>
        </p:spPr>
      </p:pic>
      <p:pic>
        <p:nvPicPr>
          <p:cNvPr id="11" name="圖片 10"/>
          <p:cNvPicPr>
            <a:picLocks noChangeAspect="1"/>
          </p:cNvPicPr>
          <p:nvPr/>
        </p:nvPicPr>
        <p:blipFill>
          <a:blip r:embed="rId6"/>
          <a:stretch>
            <a:fillRect/>
          </a:stretch>
        </p:blipFill>
        <p:spPr>
          <a:xfrm>
            <a:off x="4536476" y="4945456"/>
            <a:ext cx="4320000" cy="1162853"/>
          </a:xfrm>
          <a:prstGeom prst="rect">
            <a:avLst/>
          </a:prstGeom>
        </p:spPr>
      </p:pic>
    </p:spTree>
    <p:extLst>
      <p:ext uri="{BB962C8B-B14F-4D97-AF65-F5344CB8AC3E}">
        <p14:creationId xmlns:p14="http://schemas.microsoft.com/office/powerpoint/2010/main" val="3841304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13094"/>
          <a:stretch/>
        </p:blipFill>
        <p:spPr>
          <a:xfrm>
            <a:off x="906590" y="1772816"/>
            <a:ext cx="7330820" cy="4536504"/>
          </a:xfrm>
          <a:prstGeom prst="rect">
            <a:avLst/>
          </a:prstGeom>
        </p:spPr>
      </p:pic>
      <p:sp>
        <p:nvSpPr>
          <p:cNvPr id="3" name="投影片編號版面配置區 2"/>
          <p:cNvSpPr>
            <a:spLocks noGrp="1"/>
          </p:cNvSpPr>
          <p:nvPr>
            <p:ph type="sldNum" sz="quarter" idx="4"/>
          </p:nvPr>
        </p:nvSpPr>
        <p:spPr/>
        <p:txBody>
          <a:bodyPr/>
          <a:lstStyle/>
          <a:p>
            <a:fld id="{2CA1EE79-37A1-4BD2-A12D-EE35CA847EF8}" type="slidenum">
              <a:rPr lang="zh-TW" altLang="en-US" smtClean="0"/>
              <a:pPr/>
              <a:t>31</a:t>
            </a:fld>
            <a:endParaRPr lang="zh-TW" altLang="en-US" dirty="0"/>
          </a:p>
        </p:txBody>
      </p:sp>
      <p:sp>
        <p:nvSpPr>
          <p:cNvPr id="11"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a:t>
            </a:r>
            <a:r>
              <a:rPr lang="zh-TW" altLang="en-US" kern="10" spc="-150" dirty="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表上</a:t>
            </a: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傳</a:t>
            </a:r>
          </a:p>
        </p:txBody>
      </p:sp>
      <p:grpSp>
        <p:nvGrpSpPr>
          <p:cNvPr id="2" name="群組 1"/>
          <p:cNvGrpSpPr/>
          <p:nvPr/>
        </p:nvGrpSpPr>
        <p:grpSpPr>
          <a:xfrm>
            <a:off x="3203848" y="5206552"/>
            <a:ext cx="1715048" cy="620878"/>
            <a:chOff x="3203848" y="5206552"/>
            <a:chExt cx="1715048" cy="620878"/>
          </a:xfrm>
        </p:grpSpPr>
        <p:sp>
          <p:nvSpPr>
            <p:cNvPr id="7" name="圓角矩形 6"/>
            <p:cNvSpPr/>
            <p:nvPr/>
          </p:nvSpPr>
          <p:spPr bwMode="auto">
            <a:xfrm>
              <a:off x="3269727" y="5539398"/>
              <a:ext cx="1649169"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2" name="文字方塊 11"/>
            <p:cNvSpPr txBox="1"/>
            <p:nvPr/>
          </p:nvSpPr>
          <p:spPr>
            <a:xfrm>
              <a:off x="3203848" y="5206552"/>
              <a:ext cx="381836" cy="369332"/>
            </a:xfrm>
            <a:prstGeom prst="rect">
              <a:avLst/>
            </a:prstGeom>
            <a:noFill/>
          </p:spPr>
          <p:txBody>
            <a:bodyPr wrap="none" rtlCol="0">
              <a:spAutoFit/>
            </a:bodyPr>
            <a:lstStyle/>
            <a:p>
              <a:r>
                <a:rPr lang="en-US" altLang="zh-TW" b="1" dirty="0">
                  <a:solidFill>
                    <a:srgbClr val="FF0000"/>
                  </a:solidFill>
                  <a:latin typeface="+mn-ea"/>
                  <a:ea typeface="+mn-ea"/>
                </a:rPr>
                <a:t>1.</a:t>
              </a:r>
              <a:endParaRPr lang="zh-TW" altLang="en-US" b="1" dirty="0">
                <a:solidFill>
                  <a:srgbClr val="FF0000"/>
                </a:solidFill>
                <a:latin typeface="+mn-ea"/>
                <a:ea typeface="+mn-ea"/>
              </a:endParaRPr>
            </a:p>
          </p:txBody>
        </p:sp>
      </p:grpSp>
      <p:sp>
        <p:nvSpPr>
          <p:cNvPr id="9" name="矩形 8"/>
          <p:cNvSpPr/>
          <p:nvPr/>
        </p:nvSpPr>
        <p:spPr>
          <a:xfrm>
            <a:off x="1709678" y="1224851"/>
            <a:ext cx="5724644" cy="461665"/>
          </a:xfrm>
          <a:prstGeom prst="rect">
            <a:avLst/>
          </a:prstGeom>
        </p:spPr>
        <p:txBody>
          <a:bodyPr wrap="none">
            <a:spAutoFit/>
          </a:bodyPr>
          <a:lstStyle/>
          <a:p>
            <a:r>
              <a:rPr lang="zh-TW" altLang="en-US" sz="2400" b="1" dirty="0">
                <a:solidFill>
                  <a:srgbClr val="0000FF"/>
                </a:solidFill>
                <a:latin typeface="微軟正黑體" panose="020B0604030504040204" pitchFamily="34" charset="-120"/>
                <a:ea typeface="微軟正黑體" panose="020B0604030504040204" pitchFamily="34" charset="-120"/>
              </a:rPr>
              <a:t>毒性及關注化學物質防災基本資料表上傳</a:t>
            </a:r>
            <a:endParaRPr lang="zh-TW" altLang="en-US" sz="2400" dirty="0">
              <a:solidFill>
                <a:srgbClr val="0000FF"/>
              </a:solidFill>
            </a:endParaRPr>
          </a:p>
        </p:txBody>
      </p:sp>
    </p:spTree>
    <p:extLst>
      <p:ext uri="{BB962C8B-B14F-4D97-AF65-F5344CB8AC3E}">
        <p14:creationId xmlns:p14="http://schemas.microsoft.com/office/powerpoint/2010/main" val="3645540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72026" y="2448496"/>
            <a:ext cx="7200000" cy="2928000"/>
          </a:xfrm>
          <a:prstGeom prst="rect">
            <a:avLst/>
          </a:prstGeom>
        </p:spPr>
      </p:pic>
      <p:sp>
        <p:nvSpPr>
          <p:cNvPr id="19" name="投影片編號版面配置區 18"/>
          <p:cNvSpPr>
            <a:spLocks noGrp="1"/>
          </p:cNvSpPr>
          <p:nvPr>
            <p:ph type="sldNum" sz="quarter" idx="4"/>
          </p:nvPr>
        </p:nvSpPr>
        <p:spPr/>
        <p:txBody>
          <a:bodyPr/>
          <a:lstStyle/>
          <a:p>
            <a:fld id="{2CA1EE79-37A1-4BD2-A12D-EE35CA847EF8}" type="slidenum">
              <a:rPr lang="zh-TW" altLang="en-US" smtClean="0"/>
              <a:pPr/>
              <a:t>32</a:t>
            </a:fld>
            <a:endParaRPr lang="zh-TW" altLang="en-US" dirty="0"/>
          </a:p>
        </p:txBody>
      </p:sp>
      <p:grpSp>
        <p:nvGrpSpPr>
          <p:cNvPr id="5" name="群組 4"/>
          <p:cNvGrpSpPr/>
          <p:nvPr/>
        </p:nvGrpSpPr>
        <p:grpSpPr>
          <a:xfrm>
            <a:off x="1502934" y="1088740"/>
            <a:ext cx="6138185" cy="1296111"/>
            <a:chOff x="244297" y="1142815"/>
            <a:chExt cx="6138185" cy="1296111"/>
          </a:xfrm>
        </p:grpSpPr>
        <p:grpSp>
          <p:nvGrpSpPr>
            <p:cNvPr id="20" name="群組 19"/>
            <p:cNvGrpSpPr/>
            <p:nvPr/>
          </p:nvGrpSpPr>
          <p:grpSpPr>
            <a:xfrm>
              <a:off x="244297" y="1142815"/>
              <a:ext cx="6138185" cy="1296111"/>
              <a:chOff x="403987" y="1101934"/>
              <a:chExt cx="6138185" cy="1296111"/>
            </a:xfrm>
          </p:grpSpPr>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3987" y="1101934"/>
                <a:ext cx="6138185" cy="1296111"/>
              </a:xfrm>
              <a:prstGeom prst="rect">
                <a:avLst/>
              </a:prstGeom>
              <a:ln>
                <a:solidFill>
                  <a:schemeClr val="tx1"/>
                </a:solidFill>
              </a:ln>
            </p:spPr>
          </p:pic>
          <p:sp>
            <p:nvSpPr>
              <p:cNvPr id="18" name="矩形 17"/>
              <p:cNvSpPr/>
              <p:nvPr/>
            </p:nvSpPr>
            <p:spPr bwMode="auto">
              <a:xfrm>
                <a:off x="2735796" y="1827404"/>
                <a:ext cx="324036" cy="125432"/>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grpSp>
          <p:nvGrpSpPr>
            <p:cNvPr id="2" name="群組 1"/>
            <p:cNvGrpSpPr/>
            <p:nvPr/>
          </p:nvGrpSpPr>
          <p:grpSpPr>
            <a:xfrm>
              <a:off x="535775" y="1490611"/>
              <a:ext cx="1176236" cy="603553"/>
              <a:chOff x="535775" y="1490611"/>
              <a:chExt cx="1176236" cy="603553"/>
            </a:xfrm>
          </p:grpSpPr>
          <p:sp>
            <p:nvSpPr>
              <p:cNvPr id="30" name="圓角矩形 29"/>
              <p:cNvSpPr/>
              <p:nvPr/>
            </p:nvSpPr>
            <p:spPr bwMode="auto">
              <a:xfrm>
                <a:off x="552679" y="1806132"/>
                <a:ext cx="1159332"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31" name="文字方塊 30"/>
              <p:cNvSpPr txBox="1"/>
              <p:nvPr/>
            </p:nvSpPr>
            <p:spPr>
              <a:xfrm>
                <a:off x="535775" y="1490611"/>
                <a:ext cx="397119" cy="369332"/>
              </a:xfrm>
              <a:prstGeom prst="rect">
                <a:avLst/>
              </a:prstGeom>
              <a:noFill/>
            </p:spPr>
            <p:txBody>
              <a:bodyPr wrap="square" rtlCol="0">
                <a:spAutoFit/>
              </a:bodyPr>
              <a:lstStyle/>
              <a:p>
                <a:r>
                  <a:rPr lang="en-US" altLang="zh-TW" b="1" dirty="0">
                    <a:solidFill>
                      <a:srgbClr val="FF0000"/>
                    </a:solidFill>
                    <a:latin typeface="+mn-ea"/>
                    <a:ea typeface="+mn-ea"/>
                  </a:rPr>
                  <a:t>2.</a:t>
                </a:r>
                <a:endParaRPr lang="zh-TW" altLang="en-US" b="1" dirty="0">
                  <a:solidFill>
                    <a:srgbClr val="FF0000"/>
                  </a:solidFill>
                  <a:latin typeface="+mn-ea"/>
                  <a:ea typeface="+mn-ea"/>
                </a:endParaRPr>
              </a:p>
            </p:txBody>
          </p:sp>
        </p:grpSp>
      </p:grpSp>
      <p:grpSp>
        <p:nvGrpSpPr>
          <p:cNvPr id="12" name="群組 11">
            <a:extLst>
              <a:ext uri="{FF2B5EF4-FFF2-40B4-BE49-F238E27FC236}">
                <a16:creationId xmlns:a16="http://schemas.microsoft.com/office/drawing/2014/main" id="{D93E09C2-6707-E4A0-B2A9-E63B851D19C8}"/>
              </a:ext>
            </a:extLst>
          </p:cNvPr>
          <p:cNvGrpSpPr/>
          <p:nvPr/>
        </p:nvGrpSpPr>
        <p:grpSpPr>
          <a:xfrm>
            <a:off x="2267744" y="3522032"/>
            <a:ext cx="4126522" cy="830997"/>
            <a:chOff x="1578398" y="3348544"/>
            <a:chExt cx="4126522" cy="830997"/>
          </a:xfrm>
        </p:grpSpPr>
        <p:sp>
          <p:nvSpPr>
            <p:cNvPr id="13" name="圓角矩形 5">
              <a:extLst>
                <a:ext uri="{FF2B5EF4-FFF2-40B4-BE49-F238E27FC236}">
                  <a16:creationId xmlns:a16="http://schemas.microsoft.com/office/drawing/2014/main" id="{37984C55-E04C-0090-9EF7-C68CEC756E48}"/>
                </a:ext>
              </a:extLst>
            </p:cNvPr>
            <p:cNvSpPr/>
            <p:nvPr/>
          </p:nvSpPr>
          <p:spPr bwMode="auto">
            <a:xfrm>
              <a:off x="1578398" y="3394102"/>
              <a:ext cx="1870962" cy="739880"/>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rgbClr val="FF0000"/>
                </a:solidFill>
                <a:effectLst/>
                <a:latin typeface="굴림" charset="-127"/>
                <a:ea typeface="굴림" charset="-127"/>
              </a:endParaRPr>
            </a:p>
          </p:txBody>
        </p:sp>
        <p:sp>
          <p:nvSpPr>
            <p:cNvPr id="16" name="文字方塊 15">
              <a:extLst>
                <a:ext uri="{FF2B5EF4-FFF2-40B4-BE49-F238E27FC236}">
                  <a16:creationId xmlns:a16="http://schemas.microsoft.com/office/drawing/2014/main" id="{F5F54840-F8AC-23E0-0C29-F11CDECBD3FE}"/>
                </a:ext>
              </a:extLst>
            </p:cNvPr>
            <p:cNvSpPr txBox="1"/>
            <p:nvPr/>
          </p:nvSpPr>
          <p:spPr>
            <a:xfrm>
              <a:off x="3468410" y="3348544"/>
              <a:ext cx="2236510" cy="830997"/>
            </a:xfrm>
            <a:prstGeom prst="rect">
              <a:avLst/>
            </a:prstGeom>
            <a:noFill/>
          </p:spPr>
          <p:txBody>
            <a:bodyPr wrap="none" rtlCol="0">
              <a:spAutoFit/>
            </a:bodyPr>
            <a:lstStyle/>
            <a:p>
              <a:r>
                <a:rPr lang="en-US" altLang="zh-TW" sz="1600" b="1" dirty="0">
                  <a:solidFill>
                    <a:srgbClr val="FF0000"/>
                  </a:solidFill>
                  <a:latin typeface="微軟正黑體" panose="020B0604030504040204" pitchFamily="34" charset="-120"/>
                  <a:ea typeface="微軟正黑體" panose="020B0604030504040204" pitchFamily="34" charset="-120"/>
                </a:rPr>
                <a:t>3.</a:t>
              </a:r>
            </a:p>
            <a:p>
              <a:r>
                <a:rPr lang="zh-TW" altLang="en-US" sz="1600" b="1" dirty="0">
                  <a:solidFill>
                    <a:srgbClr val="FF0000"/>
                  </a:solidFill>
                  <a:latin typeface="微軟正黑體" panose="020B0604030504040204" pitchFamily="34" charset="-120"/>
                  <a:ea typeface="微軟正黑體" panose="020B0604030504040204" pitchFamily="34" charset="-120"/>
                </a:rPr>
                <a:t>填寫實驗室編號、電話</a:t>
              </a:r>
              <a:endParaRPr lang="en-US" altLang="zh-TW" sz="1600" b="1" dirty="0">
                <a:solidFill>
                  <a:srgbClr val="FF0000"/>
                </a:solidFill>
                <a:latin typeface="微軟正黑體" panose="020B0604030504040204" pitchFamily="34" charset="-120"/>
                <a:ea typeface="微軟正黑體" panose="020B0604030504040204" pitchFamily="34" charset="-120"/>
              </a:endParaRPr>
            </a:p>
            <a:p>
              <a:r>
                <a:rPr lang="zh-TW" altLang="en-US" sz="1600" b="1" dirty="0">
                  <a:solidFill>
                    <a:srgbClr val="FF0000"/>
                  </a:solidFill>
                  <a:latin typeface="微軟正黑體" panose="020B0604030504040204" pitchFamily="34" charset="-120"/>
                  <a:ea typeface="微軟正黑體" panose="020B0604030504040204" pitchFamily="34" charset="-120"/>
                </a:rPr>
                <a:t>並上傳防災資料表</a:t>
              </a:r>
            </a:p>
          </p:txBody>
        </p:sp>
      </p:grpSp>
      <p:grpSp>
        <p:nvGrpSpPr>
          <p:cNvPr id="17" name="群組 16">
            <a:extLst>
              <a:ext uri="{FF2B5EF4-FFF2-40B4-BE49-F238E27FC236}">
                <a16:creationId xmlns:a16="http://schemas.microsoft.com/office/drawing/2014/main" id="{2E552F8B-6312-65A1-CC14-0F54D32E58CB}"/>
              </a:ext>
            </a:extLst>
          </p:cNvPr>
          <p:cNvGrpSpPr/>
          <p:nvPr/>
        </p:nvGrpSpPr>
        <p:grpSpPr>
          <a:xfrm>
            <a:off x="1606529" y="5070666"/>
            <a:ext cx="1993363" cy="338554"/>
            <a:chOff x="892193" y="5024016"/>
            <a:chExt cx="1993363" cy="338554"/>
          </a:xfrm>
        </p:grpSpPr>
        <p:sp>
          <p:nvSpPr>
            <p:cNvPr id="21" name="文字方塊 20">
              <a:extLst>
                <a:ext uri="{FF2B5EF4-FFF2-40B4-BE49-F238E27FC236}">
                  <a16:creationId xmlns:a16="http://schemas.microsoft.com/office/drawing/2014/main" id="{0C185C1E-4A30-6770-433F-45A1B45926FA}"/>
                </a:ext>
              </a:extLst>
            </p:cNvPr>
            <p:cNvSpPr txBox="1"/>
            <p:nvPr/>
          </p:nvSpPr>
          <p:spPr>
            <a:xfrm>
              <a:off x="892193" y="5024016"/>
              <a:ext cx="974947" cy="338554"/>
            </a:xfrm>
            <a:prstGeom prst="rect">
              <a:avLst/>
            </a:prstGeom>
            <a:noFill/>
          </p:spPr>
          <p:txBody>
            <a:bodyPr wrap="none" rtlCol="0">
              <a:spAutoFit/>
            </a:bodyPr>
            <a:lstStyle/>
            <a:p>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按儲存</a:t>
              </a:r>
            </a:p>
          </p:txBody>
        </p:sp>
        <p:sp>
          <p:nvSpPr>
            <p:cNvPr id="24" name="圓角矩形 14">
              <a:extLst>
                <a:ext uri="{FF2B5EF4-FFF2-40B4-BE49-F238E27FC236}">
                  <a16:creationId xmlns:a16="http://schemas.microsoft.com/office/drawing/2014/main" id="{AE89EEDE-4F02-1472-810B-CA85AE5F34F2}"/>
                </a:ext>
              </a:extLst>
            </p:cNvPr>
            <p:cNvSpPr/>
            <p:nvPr/>
          </p:nvSpPr>
          <p:spPr bwMode="auto">
            <a:xfrm>
              <a:off x="1803141" y="5051033"/>
              <a:ext cx="1082415" cy="284520"/>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grpSp>
        <p:nvGrpSpPr>
          <p:cNvPr id="6" name="群組 5"/>
          <p:cNvGrpSpPr/>
          <p:nvPr/>
        </p:nvGrpSpPr>
        <p:grpSpPr>
          <a:xfrm>
            <a:off x="972026" y="5381529"/>
            <a:ext cx="7200000" cy="920290"/>
            <a:chOff x="972026" y="5381529"/>
            <a:chExt cx="7200000" cy="920290"/>
          </a:xfrm>
        </p:grpSpPr>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2026" y="5605819"/>
              <a:ext cx="7200000" cy="696000"/>
            </a:xfrm>
            <a:prstGeom prst="rect">
              <a:avLst/>
            </a:prstGeom>
          </p:spPr>
        </p:pic>
        <p:sp>
          <p:nvSpPr>
            <p:cNvPr id="23" name="向右箭號 22"/>
            <p:cNvSpPr/>
            <p:nvPr/>
          </p:nvSpPr>
          <p:spPr bwMode="auto">
            <a:xfrm rot="5400000">
              <a:off x="2842272" y="5479160"/>
              <a:ext cx="432049" cy="236788"/>
            </a:xfrm>
            <a:prstGeom prst="rightArrow">
              <a:avLst/>
            </a:prstGeom>
            <a:solidFill>
              <a:srgbClr val="489896"/>
            </a:solid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sp>
        <p:nvSpPr>
          <p:cNvPr id="26"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a:t>
            </a:r>
            <a:r>
              <a:rPr lang="zh-TW" altLang="en-US" kern="10" spc="-150" dirty="0" smtClean="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表上</a:t>
            </a:r>
            <a:r>
              <a:rPr lang="zh-TW" altLang="en-US" kern="10" spc="-150" dirty="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傳</a:t>
            </a:r>
          </a:p>
        </p:txBody>
      </p:sp>
    </p:spTree>
    <p:extLst>
      <p:ext uri="{BB962C8B-B14F-4D97-AF65-F5344CB8AC3E}">
        <p14:creationId xmlns:p14="http://schemas.microsoft.com/office/powerpoint/2010/main" val="175880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33</a:t>
            </a:fld>
            <a:endParaRPr lang="zh-TW" altLang="en-US" dirty="0"/>
          </a:p>
        </p:txBody>
      </p:sp>
      <p:sp>
        <p:nvSpPr>
          <p:cNvPr id="3" name="矩形 2"/>
          <p:cNvSpPr/>
          <p:nvPr/>
        </p:nvSpPr>
        <p:spPr>
          <a:xfrm>
            <a:off x="71409" y="1115452"/>
            <a:ext cx="9001182" cy="369332"/>
          </a:xfrm>
          <a:prstGeom prst="rect">
            <a:avLst/>
          </a:prstGeom>
        </p:spPr>
        <p:txBody>
          <a:bodyPr wrap="none">
            <a:spAutoFit/>
          </a:bodyPr>
          <a:lstStyle/>
          <a:p>
            <a:r>
              <a:rPr lang="zh-TW" altLang="en-US" b="1" dirty="0" smtClean="0">
                <a:latin typeface="微軟正黑體" panose="020B0604030504040204" pitchFamily="34" charset="-120"/>
                <a:ea typeface="微軟正黑體" panose="020B0604030504040204" pitchFamily="34" charset="-120"/>
              </a:rPr>
              <a:t>日後防災</a:t>
            </a:r>
            <a:r>
              <a:rPr lang="zh-TW" altLang="en-US" b="1" dirty="0">
                <a:latin typeface="微軟正黑體" panose="020B0604030504040204" pitchFamily="34" charset="-120"/>
                <a:ea typeface="微軟正黑體" panose="020B0604030504040204" pitchFamily="34" charset="-120"/>
              </a:rPr>
              <a:t>基本資料</a:t>
            </a:r>
            <a:r>
              <a:rPr lang="zh-TW" altLang="en-US" b="1" dirty="0" smtClean="0">
                <a:latin typeface="微軟正黑體" panose="020B0604030504040204" pitchFamily="34" charset="-120"/>
                <a:ea typeface="微軟正黑體" panose="020B0604030504040204" pitchFamily="34" charset="-120"/>
              </a:rPr>
              <a:t>表</a:t>
            </a:r>
            <a:r>
              <a:rPr lang="zh-TW" altLang="en-US" b="1" dirty="0">
                <a:solidFill>
                  <a:srgbClr val="0000FF"/>
                </a:solidFill>
                <a:latin typeface="微軟正黑體" panose="020B0604030504040204" pitchFamily="34" charset="-120"/>
                <a:ea typeface="微軟正黑體" panose="020B0604030504040204" pitchFamily="34" charset="-120"/>
              </a:rPr>
              <a:t>有異動</a:t>
            </a:r>
            <a:r>
              <a:rPr lang="zh-TW" altLang="en-US" b="1" dirty="0" smtClean="0">
                <a:solidFill>
                  <a:srgbClr val="0000FF"/>
                </a:solidFill>
                <a:latin typeface="微軟正黑體" panose="020B0604030504040204" pitchFamily="34" charset="-120"/>
                <a:ea typeface="微軟正黑體" panose="020B0604030504040204" pitchFamily="34" charset="-120"/>
              </a:rPr>
              <a:t>者</a:t>
            </a:r>
            <a:r>
              <a:rPr lang="zh-TW" altLang="en-US" b="1" dirty="0" smtClean="0">
                <a:latin typeface="微軟正黑體" panose="020B0604030504040204" pitchFamily="34" charset="-120"/>
                <a:ea typeface="微軟正黑體" panose="020B0604030504040204" pitchFamily="34" charset="-120"/>
              </a:rPr>
              <a:t>，請</a:t>
            </a:r>
            <a:r>
              <a:rPr lang="zh-TW" altLang="en-US" b="1" dirty="0">
                <a:latin typeface="微軟正黑體" panose="020B0604030504040204" pitchFamily="34" charset="-120"/>
                <a:ea typeface="微軟正黑體" panose="020B0604030504040204" pitchFamily="34" charset="-120"/>
              </a:rPr>
              <a:t>於</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日內</a:t>
            </a:r>
            <a:r>
              <a:rPr lang="zh-TW" altLang="en-US" b="1" dirty="0">
                <a:solidFill>
                  <a:srgbClr val="0000FF"/>
                </a:solidFill>
                <a:latin typeface="微軟正黑體" panose="020B0604030504040204" pitchFamily="34" charset="-120"/>
                <a:ea typeface="微軟正黑體" panose="020B0604030504040204" pitchFamily="34" charset="-120"/>
              </a:rPr>
              <a:t>上傳新版</a:t>
            </a:r>
            <a:r>
              <a:rPr lang="zh-TW" altLang="en-US" b="1" dirty="0" smtClean="0">
                <a:solidFill>
                  <a:srgbClr val="0000FF"/>
                </a:solidFill>
                <a:latin typeface="微軟正黑體" panose="020B0604030504040204" pitchFamily="34" charset="-120"/>
                <a:ea typeface="微軟正黑體" panose="020B0604030504040204" pitchFamily="34" charset="-120"/>
              </a:rPr>
              <a:t>修正更新</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並至少每半</a:t>
            </a:r>
            <a:r>
              <a:rPr lang="zh-TW" altLang="en-US" b="1" dirty="0" smtClean="0">
                <a:latin typeface="微軟正黑體" panose="020B0604030504040204" pitchFamily="34" charset="-120"/>
                <a:ea typeface="微軟正黑體" panose="020B0604030504040204" pitchFamily="34" charset="-120"/>
              </a:rPr>
              <a:t>年檢討</a:t>
            </a:r>
            <a:r>
              <a:rPr lang="en-US" altLang="zh-TW" b="1" dirty="0" smtClean="0">
                <a:latin typeface="微軟正黑體" panose="020B0604030504040204" pitchFamily="34" charset="-120"/>
                <a:ea typeface="微軟正黑體" panose="020B0604030504040204" pitchFamily="34" charset="-120"/>
              </a:rPr>
              <a:t>1</a:t>
            </a:r>
            <a:r>
              <a:rPr lang="zh-TW" altLang="en-US" b="1" dirty="0" smtClean="0">
                <a:latin typeface="微軟正黑體" panose="020B0604030504040204" pitchFamily="34" charset="-120"/>
                <a:ea typeface="微軟正黑體" panose="020B0604030504040204" pitchFamily="34" charset="-120"/>
              </a:rPr>
              <a:t>次。</a:t>
            </a:r>
            <a:endParaRPr lang="zh-TW" altLang="en-US" dirty="0"/>
          </a:p>
        </p:txBody>
      </p:sp>
      <p:pic>
        <p:nvPicPr>
          <p:cNvPr id="10" name="圖片 9"/>
          <p:cNvPicPr>
            <a:picLocks noChangeAspect="1"/>
          </p:cNvPicPr>
          <p:nvPr/>
        </p:nvPicPr>
        <p:blipFill rotWithShape="1">
          <a:blip r:embed="rId2"/>
          <a:srcRect l="24830" t="54949" r="16305" b="34901"/>
          <a:stretch/>
        </p:blipFill>
        <p:spPr>
          <a:xfrm>
            <a:off x="972000" y="5481228"/>
            <a:ext cx="7200000" cy="698328"/>
          </a:xfrm>
          <a:prstGeom prst="rect">
            <a:avLst/>
          </a:prstGeom>
        </p:spPr>
      </p:pic>
      <p:pic>
        <p:nvPicPr>
          <p:cNvPr id="5" name="圖片 4"/>
          <p:cNvPicPr>
            <a:picLocks noChangeAspect="1"/>
          </p:cNvPicPr>
          <p:nvPr/>
        </p:nvPicPr>
        <p:blipFill rotWithShape="1">
          <a:blip r:embed="rId3"/>
          <a:srcRect l="24603" t="14126" r="16335" b="46850"/>
          <a:stretch/>
        </p:blipFill>
        <p:spPr>
          <a:xfrm>
            <a:off x="972000" y="2528900"/>
            <a:ext cx="7200000" cy="2675956"/>
          </a:xfrm>
          <a:prstGeom prst="rect">
            <a:avLst/>
          </a:prstGeom>
        </p:spPr>
      </p:pic>
      <p:sp>
        <p:nvSpPr>
          <p:cNvPr id="14" name="向右箭號 13"/>
          <p:cNvSpPr/>
          <p:nvPr/>
        </p:nvSpPr>
        <p:spPr bwMode="auto">
          <a:xfrm rot="5400000">
            <a:off x="7544235" y="2368107"/>
            <a:ext cx="432049" cy="236788"/>
          </a:xfrm>
          <a:prstGeom prst="rightArrow">
            <a:avLst/>
          </a:prstGeom>
          <a:solidFill>
            <a:srgbClr val="489896"/>
          </a:solid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5" name="向右箭號 14"/>
          <p:cNvSpPr/>
          <p:nvPr/>
        </p:nvSpPr>
        <p:spPr bwMode="auto">
          <a:xfrm rot="5400000">
            <a:off x="2548905" y="5300709"/>
            <a:ext cx="432049" cy="236788"/>
          </a:xfrm>
          <a:prstGeom prst="rightArrow">
            <a:avLst/>
          </a:prstGeom>
          <a:solidFill>
            <a:srgbClr val="489896"/>
          </a:solid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7" name="圓角矩形 5">
            <a:extLst>
              <a:ext uri="{FF2B5EF4-FFF2-40B4-BE49-F238E27FC236}">
                <a16:creationId xmlns:a16="http://schemas.microsoft.com/office/drawing/2014/main" id="{37984C55-E04C-0090-9EF7-C68CEC756E48}"/>
              </a:ext>
            </a:extLst>
          </p:cNvPr>
          <p:cNvSpPr/>
          <p:nvPr/>
        </p:nvSpPr>
        <p:spPr bwMode="auto">
          <a:xfrm>
            <a:off x="1756259" y="3729138"/>
            <a:ext cx="604713" cy="238144"/>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rgbClr val="FF0000"/>
              </a:solidFill>
              <a:effectLst/>
              <a:latin typeface="굴림" charset="-127"/>
              <a:ea typeface="굴림" charset="-127"/>
            </a:endParaRPr>
          </a:p>
        </p:txBody>
      </p:sp>
      <p:sp>
        <p:nvSpPr>
          <p:cNvPr id="18" name="文字方塊 17">
            <a:extLst>
              <a:ext uri="{FF2B5EF4-FFF2-40B4-BE49-F238E27FC236}">
                <a16:creationId xmlns:a16="http://schemas.microsoft.com/office/drawing/2014/main" id="{F5F54840-F8AC-23E0-0C29-F11CDECBD3FE}"/>
              </a:ext>
            </a:extLst>
          </p:cNvPr>
          <p:cNvSpPr txBox="1"/>
          <p:nvPr/>
        </p:nvSpPr>
        <p:spPr>
          <a:xfrm>
            <a:off x="3049928" y="3649222"/>
            <a:ext cx="3877985" cy="338554"/>
          </a:xfrm>
          <a:prstGeom prst="rect">
            <a:avLst/>
          </a:prstGeom>
          <a:noFill/>
        </p:spPr>
        <p:txBody>
          <a:bodyPr wrap="none" rtlCol="0">
            <a:spAutoFit/>
          </a:bodyPr>
          <a:lstStyle/>
          <a:p>
            <a:r>
              <a:rPr lang="zh-TW" altLang="en-US" sz="1600" b="1" dirty="0" smtClean="0">
                <a:solidFill>
                  <a:srgbClr val="FF0000"/>
                </a:solidFill>
                <a:latin typeface="微軟正黑體" panose="020B0604030504040204" pitchFamily="34" charset="-120"/>
                <a:ea typeface="微軟正黑體" panose="020B0604030504040204" pitchFamily="34" charset="-120"/>
              </a:rPr>
              <a:t>選擇修正後防災資料表上傳覆蓋原先版本</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0C185C1E-4A30-6770-433F-45A1B45926FA}"/>
              </a:ext>
            </a:extLst>
          </p:cNvPr>
          <p:cNvSpPr txBox="1"/>
          <p:nvPr/>
        </p:nvSpPr>
        <p:spPr>
          <a:xfrm>
            <a:off x="2268390" y="4895957"/>
            <a:ext cx="359394" cy="338554"/>
          </a:xfrm>
          <a:prstGeom prst="rect">
            <a:avLst/>
          </a:prstGeom>
          <a:noFill/>
        </p:spPr>
        <p:txBody>
          <a:bodyPr wrap="none" rtlCol="0">
            <a:spAutoFit/>
          </a:bodyPr>
          <a:lstStyle/>
          <a:p>
            <a:r>
              <a:rPr lang="en-US" altLang="zh-TW" sz="1600" b="1" dirty="0">
                <a:solidFill>
                  <a:srgbClr val="FF0000"/>
                </a:solidFill>
                <a:latin typeface="微軟正黑體" panose="020B0604030504040204" pitchFamily="34" charset="-120"/>
                <a:ea typeface="微軟正黑體" panose="020B0604030504040204" pitchFamily="34" charset="-120"/>
              </a:rPr>
              <a:t>3</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21" name="圓角矩形 14">
            <a:extLst>
              <a:ext uri="{FF2B5EF4-FFF2-40B4-BE49-F238E27FC236}">
                <a16:creationId xmlns:a16="http://schemas.microsoft.com/office/drawing/2014/main" id="{AE89EEDE-4F02-1472-810B-CA85AE5F34F2}"/>
              </a:ext>
            </a:extLst>
          </p:cNvPr>
          <p:cNvSpPr/>
          <p:nvPr/>
        </p:nvSpPr>
        <p:spPr bwMode="auto">
          <a:xfrm>
            <a:off x="2574751" y="4936363"/>
            <a:ext cx="987156" cy="261068"/>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grpSp>
        <p:nvGrpSpPr>
          <p:cNvPr id="6" name="群組 5"/>
          <p:cNvGrpSpPr/>
          <p:nvPr/>
        </p:nvGrpSpPr>
        <p:grpSpPr>
          <a:xfrm>
            <a:off x="972000" y="1556792"/>
            <a:ext cx="7200000" cy="726857"/>
            <a:chOff x="755576" y="1556792"/>
            <a:chExt cx="7200000" cy="726857"/>
          </a:xfrm>
        </p:grpSpPr>
        <p:pic>
          <p:nvPicPr>
            <p:cNvPr id="12" name="圖片 1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5576" y="1556792"/>
              <a:ext cx="7200000" cy="696000"/>
            </a:xfrm>
            <a:prstGeom prst="rect">
              <a:avLst/>
            </a:prstGeom>
          </p:spPr>
        </p:pic>
        <p:sp>
          <p:nvSpPr>
            <p:cNvPr id="7" name="圓角矩形 6"/>
            <p:cNvSpPr/>
            <p:nvPr/>
          </p:nvSpPr>
          <p:spPr bwMode="auto">
            <a:xfrm>
              <a:off x="7308304" y="1952836"/>
              <a:ext cx="432049" cy="284520"/>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22" name="文字方塊 21"/>
            <p:cNvSpPr txBox="1"/>
            <p:nvPr/>
          </p:nvSpPr>
          <p:spPr>
            <a:xfrm>
              <a:off x="6983193" y="1914317"/>
              <a:ext cx="397119" cy="369332"/>
            </a:xfrm>
            <a:prstGeom prst="rect">
              <a:avLst/>
            </a:prstGeom>
            <a:noFill/>
          </p:spPr>
          <p:txBody>
            <a:bodyPr wrap="square" rtlCol="0">
              <a:spAutoFit/>
            </a:bodyPr>
            <a:lstStyle/>
            <a:p>
              <a:r>
                <a:rPr lang="en-US" altLang="zh-TW" b="1" dirty="0" smtClean="0">
                  <a:solidFill>
                    <a:srgbClr val="FF0000"/>
                  </a:solidFill>
                  <a:latin typeface="+mn-ea"/>
                  <a:ea typeface="+mn-ea"/>
                </a:rPr>
                <a:t>1.</a:t>
              </a:r>
              <a:endParaRPr lang="zh-TW" altLang="en-US" b="1" dirty="0">
                <a:solidFill>
                  <a:srgbClr val="FF0000"/>
                </a:solidFill>
                <a:latin typeface="+mn-ea"/>
                <a:ea typeface="+mn-ea"/>
              </a:endParaRPr>
            </a:p>
          </p:txBody>
        </p:sp>
      </p:grpSp>
      <p:sp>
        <p:nvSpPr>
          <p:cNvPr id="23" name="WordArt 5" descr="01"/>
          <p:cNvSpPr>
            <a:spLocks noChangeArrowheads="1" noChangeShapeType="1" noTextEdit="1"/>
          </p:cNvSpPr>
          <p:nvPr/>
        </p:nvSpPr>
        <p:spPr bwMode="auto">
          <a:xfrm>
            <a:off x="521550" y="257720"/>
            <a:ext cx="8100900"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毒性及關注化學物質防災基本資料</a:t>
            </a:r>
            <a:r>
              <a:rPr lang="zh-TW" altLang="en-US" kern="10" spc="-150" dirty="0" smtClean="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表更新</a:t>
            </a:r>
            <a:endParaRPr lang="zh-TW" altLang="en-US" kern="10" spc="-150" dirty="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endParaRPr>
          </a:p>
        </p:txBody>
      </p:sp>
      <p:sp>
        <p:nvSpPr>
          <p:cNvPr id="24" name="文字方塊 23"/>
          <p:cNvSpPr txBox="1"/>
          <p:nvPr/>
        </p:nvSpPr>
        <p:spPr>
          <a:xfrm>
            <a:off x="1448102" y="3609020"/>
            <a:ext cx="397119" cy="369332"/>
          </a:xfrm>
          <a:prstGeom prst="rect">
            <a:avLst/>
          </a:prstGeom>
          <a:noFill/>
        </p:spPr>
        <p:txBody>
          <a:bodyPr wrap="square" rtlCol="0">
            <a:spAutoFit/>
          </a:bodyPr>
          <a:lstStyle/>
          <a:p>
            <a:r>
              <a:rPr lang="en-US" altLang="zh-TW" b="1" dirty="0" smtClean="0">
                <a:solidFill>
                  <a:srgbClr val="FF0000"/>
                </a:solidFill>
                <a:latin typeface="+mn-ea"/>
                <a:ea typeface="+mn-ea"/>
              </a:rPr>
              <a:t>2.</a:t>
            </a:r>
            <a:endParaRPr lang="zh-TW" altLang="en-US" b="1" dirty="0">
              <a:solidFill>
                <a:srgbClr val="FF0000"/>
              </a:solidFill>
              <a:latin typeface="+mn-ea"/>
              <a:ea typeface="+mn-ea"/>
            </a:endParaRPr>
          </a:p>
        </p:txBody>
      </p:sp>
      <p:sp>
        <p:nvSpPr>
          <p:cNvPr id="25" name="文字方塊 24">
            <a:extLst>
              <a:ext uri="{FF2B5EF4-FFF2-40B4-BE49-F238E27FC236}">
                <a16:creationId xmlns:a16="http://schemas.microsoft.com/office/drawing/2014/main" id="{F5F54840-F8AC-23E0-0C29-F11CDECBD3FE}"/>
              </a:ext>
            </a:extLst>
          </p:cNvPr>
          <p:cNvSpPr txBox="1"/>
          <p:nvPr/>
        </p:nvSpPr>
        <p:spPr>
          <a:xfrm>
            <a:off x="2821065" y="5194718"/>
            <a:ext cx="2441694" cy="338554"/>
          </a:xfrm>
          <a:prstGeom prst="rect">
            <a:avLst/>
          </a:prstGeom>
          <a:noFill/>
        </p:spPr>
        <p:txBody>
          <a:bodyPr wrap="none" rtlCol="0">
            <a:spAutoFit/>
          </a:bodyPr>
          <a:lstStyle/>
          <a:p>
            <a:r>
              <a:rPr lang="zh-TW" altLang="en-US" sz="1600" b="1" dirty="0" smtClean="0">
                <a:solidFill>
                  <a:srgbClr val="FF0000"/>
                </a:solidFill>
                <a:latin typeface="微軟正黑體" panose="020B0604030504040204" pitchFamily="34" charset="-120"/>
                <a:ea typeface="微軟正黑體" panose="020B0604030504040204" pitchFamily="34" charset="-120"/>
              </a:rPr>
              <a:t>按下儲存完成新版本上傳</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763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3"/>
          <p:cNvSpPr>
            <a:spLocks noChangeArrowheads="1"/>
          </p:cNvSpPr>
          <p:nvPr/>
        </p:nvSpPr>
        <p:spPr bwMode="auto">
          <a:xfrm>
            <a:off x="808831" y="3264694"/>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lgn="ctr">
              <a:defRPr/>
            </a:pPr>
            <a:r>
              <a:rPr lang="en-US" altLang="zh-TW" sz="2400" b="1" kern="10" spc="-150" dirty="0">
                <a:ln w="9525">
                  <a:noFill/>
                  <a:round/>
                  <a:headEnd/>
                  <a:tailEnd/>
                </a:ln>
                <a:solidFill>
                  <a:schemeClr val="bg1"/>
                </a:solidFill>
                <a:latin typeface="微軟正黑體" pitchFamily="34" charset="-120"/>
                <a:ea typeface="微軟正黑體" pitchFamily="34" charset="-120"/>
              </a:rPr>
              <a:t>5</a:t>
            </a:r>
            <a:r>
              <a:rPr lang="en-US" altLang="ko-KR" sz="2400" b="1" kern="10" spc="-150" dirty="0">
                <a:ln w="9525">
                  <a:noFill/>
                  <a:round/>
                  <a:headEnd/>
                  <a:tailEnd/>
                </a:ln>
                <a:solidFill>
                  <a:schemeClr val="bg1"/>
                </a:solidFill>
                <a:latin typeface="微軟正黑體" pitchFamily="34" charset="-120"/>
                <a:ea typeface="微軟正黑體" pitchFamily="34" charset="-120"/>
              </a:rPr>
              <a:t>. </a:t>
            </a:r>
            <a:r>
              <a:rPr lang="zh-TW" altLang="en-US" sz="2400" b="1" kern="10" spc="-150" dirty="0" smtClean="0">
                <a:ln w="9525">
                  <a:noFill/>
                  <a:round/>
                  <a:headEnd/>
                  <a:tailEnd/>
                </a:ln>
                <a:solidFill>
                  <a:schemeClr val="bg1"/>
                </a:solidFill>
                <a:latin typeface="微軟正黑體" pitchFamily="34" charset="-120"/>
                <a:ea typeface="微軟正黑體" pitchFamily="34" charset="-120"/>
              </a:rPr>
              <a:t>主管機關查核重點及重大毒災通報</a:t>
            </a:r>
            <a:endParaRPr lang="ko-KR" altLang="en-US" sz="2400" b="1" kern="10" spc="-150" dirty="0">
              <a:ln w="9525">
                <a:noFill/>
                <a:round/>
                <a:headEnd/>
                <a:tailEnd/>
              </a:ln>
              <a:solidFill>
                <a:schemeClr val="bg1"/>
              </a:solidFill>
              <a:latin typeface="微軟正黑體" pitchFamily="34" charset="-120"/>
              <a:ea typeface="HY헤드라인M"/>
            </a:endParaRPr>
          </a:p>
        </p:txBody>
      </p:sp>
    </p:spTree>
    <p:extLst>
      <p:ext uri="{BB962C8B-B14F-4D97-AF65-F5344CB8AC3E}">
        <p14:creationId xmlns:p14="http://schemas.microsoft.com/office/powerpoint/2010/main" val="236693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2CA1EE79-37A1-4BD2-A12D-EE35CA847EF8}" type="slidenum">
              <a:rPr lang="zh-TW" altLang="en-US" smtClean="0"/>
              <a:pPr/>
              <a:t>35</a:t>
            </a:fld>
            <a:endParaRPr lang="zh-TW" altLang="en-US" dirty="0"/>
          </a:p>
        </p:txBody>
      </p:sp>
      <p:sp>
        <p:nvSpPr>
          <p:cNvPr id="10" name="內容版面配置區 1"/>
          <p:cNvSpPr txBox="1">
            <a:spLocks/>
          </p:cNvSpPr>
          <p:nvPr/>
        </p:nvSpPr>
        <p:spPr>
          <a:xfrm>
            <a:off x="161511" y="1124744"/>
            <a:ext cx="8820979" cy="5228469"/>
          </a:xfrm>
        </p:spPr>
        <p:txBody>
          <a:bodyPr>
            <a:noAutofit/>
          </a:bodyPr>
          <a:lst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0" indent="0">
              <a:buNone/>
            </a:pPr>
            <a:r>
              <a:rPr lang="zh-TW" altLang="en-US" sz="1800" b="1" kern="0" dirty="0">
                <a:latin typeface="+mj-ea"/>
                <a:ea typeface="+mj-ea"/>
              </a:rPr>
              <a:t>查核頻率</a:t>
            </a:r>
            <a:endParaRPr lang="en-US" altLang="zh-TW" sz="1800" b="1" kern="0" dirty="0">
              <a:latin typeface="+mj-ea"/>
              <a:ea typeface="+mj-ea"/>
            </a:endParaRPr>
          </a:p>
          <a:p>
            <a:r>
              <a:rPr lang="zh-TW" altLang="en-US" sz="1800" b="1" kern="0" dirty="0">
                <a:latin typeface="+mj-ea"/>
                <a:ea typeface="+mj-ea"/>
              </a:rPr>
              <a:t>環安中心校內輔導訪視：每年各實驗室輪流</a:t>
            </a:r>
            <a:r>
              <a:rPr lang="en-US" altLang="zh-TW" sz="1800" b="1" kern="0" dirty="0">
                <a:latin typeface="+mj-ea"/>
                <a:ea typeface="+mj-ea"/>
              </a:rPr>
              <a:t>(35</a:t>
            </a:r>
            <a:r>
              <a:rPr lang="zh-TW" altLang="en-US" sz="1800" b="1" kern="0" dirty="0">
                <a:latin typeface="+mj-ea"/>
                <a:ea typeface="+mj-ea"/>
              </a:rPr>
              <a:t>場次以上</a:t>
            </a:r>
            <a:r>
              <a:rPr lang="en-US" altLang="zh-TW" sz="1800" b="1" kern="0" dirty="0">
                <a:latin typeface="+mj-ea"/>
                <a:ea typeface="+mj-ea"/>
              </a:rPr>
              <a:t>)</a:t>
            </a:r>
          </a:p>
          <a:p>
            <a:r>
              <a:rPr lang="zh-TW" altLang="en-US" sz="1800" b="1" kern="0" dirty="0">
                <a:latin typeface="+mj-ea"/>
                <a:ea typeface="+mj-ea"/>
              </a:rPr>
              <a:t>嘉義市環保局查核：</a:t>
            </a:r>
            <a:r>
              <a:rPr lang="en-US" altLang="zh-TW" sz="1800" b="1" kern="0" dirty="0">
                <a:latin typeface="+mj-ea"/>
                <a:ea typeface="+mj-ea"/>
              </a:rPr>
              <a:t>1</a:t>
            </a:r>
            <a:r>
              <a:rPr lang="zh-TW" altLang="en-US" sz="1800" b="1" kern="0" dirty="0">
                <a:latin typeface="+mj-ea"/>
                <a:ea typeface="+mj-ea"/>
              </a:rPr>
              <a:t>年</a:t>
            </a:r>
            <a:r>
              <a:rPr lang="en-US" altLang="zh-TW" sz="1800" b="1" kern="0" dirty="0">
                <a:latin typeface="+mj-ea"/>
                <a:ea typeface="+mj-ea"/>
              </a:rPr>
              <a:t>2</a:t>
            </a:r>
            <a:r>
              <a:rPr lang="zh-TW" altLang="en-US" sz="1800" b="1" kern="0" dirty="0" smtClean="0">
                <a:latin typeface="+mj-ea"/>
                <a:ea typeface="+mj-ea"/>
              </a:rPr>
              <a:t>次以上，</a:t>
            </a:r>
            <a:r>
              <a:rPr lang="zh-TW" altLang="en-US" sz="1800" b="1" kern="0" dirty="0">
                <a:latin typeface="+mj-ea"/>
                <a:ea typeface="+mj-ea"/>
              </a:rPr>
              <a:t>當日抽查實驗室</a:t>
            </a:r>
            <a:endParaRPr lang="en-US" altLang="zh-TW" sz="1800" b="1" kern="0" dirty="0">
              <a:latin typeface="+mj-ea"/>
              <a:ea typeface="+mj-ea"/>
            </a:endParaRPr>
          </a:p>
          <a:p>
            <a:r>
              <a:rPr lang="zh-TW" altLang="en-US" sz="1800" b="1" kern="0" dirty="0">
                <a:latin typeface="+mj-ea"/>
                <a:ea typeface="+mj-ea"/>
              </a:rPr>
              <a:t>行政院環保署查核</a:t>
            </a:r>
            <a:r>
              <a:rPr lang="zh-TW" altLang="en-US" sz="1800" b="1" kern="0" dirty="0" smtClean="0">
                <a:latin typeface="+mj-ea"/>
                <a:ea typeface="+mj-ea"/>
              </a:rPr>
              <a:t>：約</a:t>
            </a:r>
            <a:r>
              <a:rPr lang="en-US" altLang="zh-TW" sz="1800" b="1" kern="0" dirty="0" smtClean="0">
                <a:latin typeface="+mj-ea"/>
                <a:ea typeface="+mj-ea"/>
              </a:rPr>
              <a:t>2</a:t>
            </a:r>
            <a:r>
              <a:rPr lang="zh-TW" altLang="en-US" sz="1800" b="1" kern="0" dirty="0">
                <a:latin typeface="+mj-ea"/>
                <a:ea typeface="+mj-ea"/>
              </a:rPr>
              <a:t>年</a:t>
            </a:r>
            <a:r>
              <a:rPr lang="en-US" altLang="zh-TW" sz="1800" b="1" kern="0" dirty="0">
                <a:latin typeface="+mj-ea"/>
                <a:ea typeface="+mj-ea"/>
              </a:rPr>
              <a:t>1</a:t>
            </a:r>
            <a:r>
              <a:rPr lang="zh-TW" altLang="en-US" sz="1800" b="1" kern="0" dirty="0">
                <a:latin typeface="+mj-ea"/>
                <a:ea typeface="+mj-ea"/>
              </a:rPr>
              <a:t>次</a:t>
            </a:r>
            <a:r>
              <a:rPr lang="zh-TW" altLang="en-US" sz="1800" b="1" kern="0" dirty="0">
                <a:latin typeface="+mj-ea"/>
              </a:rPr>
              <a:t>，當日抽查</a:t>
            </a:r>
            <a:r>
              <a:rPr lang="zh-TW" altLang="en-US" sz="1800" b="1" kern="0" dirty="0" smtClean="0">
                <a:latin typeface="+mj-ea"/>
              </a:rPr>
              <a:t>實驗室</a:t>
            </a:r>
            <a:endParaRPr lang="en-US" altLang="zh-TW" sz="1800" b="1" kern="0" dirty="0">
              <a:latin typeface="+mj-ea"/>
              <a:ea typeface="+mj-ea"/>
            </a:endParaRPr>
          </a:p>
          <a:p>
            <a:pPr marL="0" indent="0">
              <a:spcBef>
                <a:spcPts val="1200"/>
              </a:spcBef>
              <a:buNone/>
            </a:pPr>
            <a:r>
              <a:rPr lang="zh-TW" altLang="en-US" sz="1800" b="1" kern="0" dirty="0">
                <a:latin typeface="+mj-ea"/>
                <a:ea typeface="+mj-ea"/>
              </a:rPr>
              <a:t>查核重點</a:t>
            </a:r>
            <a:endParaRPr lang="en-US" altLang="zh-TW" sz="1800" b="1" kern="0" dirty="0">
              <a:latin typeface="+mj-ea"/>
              <a:ea typeface="+mj-ea"/>
            </a:endParaRPr>
          </a:p>
          <a:p>
            <a:r>
              <a:rPr lang="zh-TW" altLang="en-US" sz="1800" b="1" kern="0" dirty="0">
                <a:latin typeface="+mj-ea"/>
                <a:ea typeface="+mj-ea"/>
              </a:rPr>
              <a:t>毒性及關注化學物質運作紀錄表保存</a:t>
            </a:r>
            <a:r>
              <a:rPr lang="en-US" altLang="zh-TW" sz="1800" b="1" kern="0" dirty="0">
                <a:latin typeface="+mj-ea"/>
                <a:ea typeface="+mj-ea"/>
              </a:rPr>
              <a:t>(3</a:t>
            </a:r>
            <a:r>
              <a:rPr lang="zh-TW" altLang="en-US" sz="1800" b="1" kern="0" dirty="0">
                <a:latin typeface="+mj-ea"/>
                <a:ea typeface="+mj-ea"/>
              </a:rPr>
              <a:t>年</a:t>
            </a:r>
            <a:r>
              <a:rPr lang="en-US" altLang="zh-TW" sz="1800" b="1" kern="0" dirty="0">
                <a:latin typeface="+mj-ea"/>
                <a:ea typeface="+mj-ea"/>
              </a:rPr>
              <a:t>)</a:t>
            </a:r>
          </a:p>
          <a:p>
            <a:r>
              <a:rPr lang="zh-TW" altLang="en-US" sz="1800" b="1" kern="0" dirty="0">
                <a:latin typeface="+mj-ea"/>
                <a:ea typeface="+mj-ea"/>
              </a:rPr>
              <a:t>毒性及關注化學物質現場存量是否符合申報情形及運作紀錄</a:t>
            </a:r>
            <a:endParaRPr lang="en-US" altLang="zh-TW" sz="1800" b="1" kern="0" dirty="0">
              <a:latin typeface="+mj-ea"/>
              <a:ea typeface="+mj-ea"/>
            </a:endParaRPr>
          </a:p>
          <a:p>
            <a:r>
              <a:rPr lang="zh-TW" altLang="en-US" sz="1800" b="1" kern="0" dirty="0">
                <a:latin typeface="+mj-ea"/>
                <a:ea typeface="+mj-ea"/>
              </a:rPr>
              <a:t>包裝容器標示及運作場所</a:t>
            </a:r>
            <a:r>
              <a:rPr lang="zh-TW" altLang="en-US" sz="1800" b="1" kern="0" dirty="0" smtClean="0">
                <a:latin typeface="+mj-ea"/>
                <a:ea typeface="+mj-ea"/>
              </a:rPr>
              <a:t>標示完整</a:t>
            </a:r>
            <a:endParaRPr lang="en-US" altLang="zh-TW" sz="1800" b="1" kern="0" dirty="0">
              <a:latin typeface="+mj-ea"/>
              <a:ea typeface="+mj-ea"/>
            </a:endParaRPr>
          </a:p>
          <a:p>
            <a:r>
              <a:rPr lang="zh-TW" altLang="en-US" sz="1800" b="1" kern="0" dirty="0">
                <a:latin typeface="+mj-ea"/>
              </a:rPr>
              <a:t>安全資料表正確性、更新紀錄、放置於易取得處</a:t>
            </a:r>
            <a:endParaRPr lang="en-US" altLang="zh-TW" sz="1800" b="1" kern="0" dirty="0">
              <a:latin typeface="+mj-ea"/>
            </a:endParaRPr>
          </a:p>
          <a:p>
            <a:r>
              <a:rPr lang="zh-TW" altLang="en-US" sz="1800" b="1" kern="0" dirty="0" smtClean="0">
                <a:latin typeface="+mj-ea"/>
              </a:rPr>
              <a:t>毒性及關注化學物質防災基本資料表內容確實</a:t>
            </a:r>
            <a:r>
              <a:rPr lang="en-US" altLang="zh-TW" sz="1800" b="1" kern="0" dirty="0" smtClean="0">
                <a:latin typeface="+mj-ea"/>
              </a:rPr>
              <a:t>(</a:t>
            </a:r>
            <a:r>
              <a:rPr lang="zh-TW" altLang="en-US" sz="1800" b="1" kern="0" dirty="0" smtClean="0">
                <a:latin typeface="+mj-ea"/>
              </a:rPr>
              <a:t>含內部</a:t>
            </a:r>
            <a:r>
              <a:rPr lang="zh-TW" altLang="en-US" sz="1800" b="1" kern="0" dirty="0">
                <a:latin typeface="+mj-ea"/>
              </a:rPr>
              <a:t>配置圖與現場是否</a:t>
            </a:r>
            <a:r>
              <a:rPr lang="zh-TW" altLang="en-US" sz="1800" b="1" kern="0" dirty="0" smtClean="0">
                <a:latin typeface="+mj-ea"/>
              </a:rPr>
              <a:t>符合</a:t>
            </a:r>
            <a:r>
              <a:rPr lang="en-US" altLang="zh-TW" sz="1800" b="1" kern="0" dirty="0" smtClean="0">
                <a:latin typeface="+mj-ea"/>
              </a:rPr>
              <a:t>)</a:t>
            </a:r>
            <a:endParaRPr lang="en-US" altLang="zh-TW" sz="1800" b="1" kern="0" dirty="0">
              <a:latin typeface="+mj-ea"/>
            </a:endParaRPr>
          </a:p>
          <a:p>
            <a:r>
              <a:rPr lang="zh-TW" altLang="en-US" sz="1800" b="1" kern="0" dirty="0" smtClean="0">
                <a:latin typeface="+mj-ea"/>
              </a:rPr>
              <a:t>毒性</a:t>
            </a:r>
            <a:r>
              <a:rPr lang="zh-TW" altLang="en-US" sz="1800" b="1" kern="0" dirty="0">
                <a:latin typeface="+mj-ea"/>
              </a:rPr>
              <a:t>及關注化學物質藥櫃上鎖或專人管理</a:t>
            </a:r>
            <a:endParaRPr lang="en-US" altLang="zh-TW" sz="1800" b="1" kern="0" dirty="0">
              <a:latin typeface="+mj-ea"/>
            </a:endParaRPr>
          </a:p>
          <a:p>
            <a:r>
              <a:rPr lang="zh-TW" altLang="en-US" sz="1800" b="1" kern="0" dirty="0">
                <a:latin typeface="+mj-ea"/>
              </a:rPr>
              <a:t>緊急應變器材使用效期、種類及</a:t>
            </a:r>
            <a:r>
              <a:rPr lang="zh-TW" altLang="en-US" sz="1800" b="1" kern="0" dirty="0" smtClean="0">
                <a:latin typeface="+mj-ea"/>
              </a:rPr>
              <a:t>數量檢點</a:t>
            </a:r>
            <a:endParaRPr lang="en-US" altLang="zh-TW" sz="1800" b="1" kern="0" dirty="0" smtClean="0">
              <a:latin typeface="+mj-ea"/>
              <a:ea typeface="+mj-ea"/>
            </a:endParaRPr>
          </a:p>
          <a:p>
            <a:r>
              <a:rPr lang="zh-TW" altLang="en-US" sz="1800" b="1" kern="0" dirty="0" smtClean="0">
                <a:latin typeface="+mj-ea"/>
                <a:ea typeface="+mj-ea"/>
              </a:rPr>
              <a:t>化學品</a:t>
            </a:r>
            <a:r>
              <a:rPr lang="zh-TW" altLang="en-US" sz="1800" b="1" kern="0" dirty="0">
                <a:latin typeface="+mj-ea"/>
                <a:ea typeface="+mj-ea"/>
              </a:rPr>
              <a:t>分類貯存</a:t>
            </a:r>
            <a:r>
              <a:rPr lang="en-US" altLang="zh-TW" sz="1800" b="1" kern="0" dirty="0" smtClean="0">
                <a:latin typeface="+mj-ea"/>
                <a:ea typeface="+mj-ea"/>
              </a:rPr>
              <a:t>(</a:t>
            </a:r>
            <a:r>
              <a:rPr lang="zh-TW" altLang="en-US" sz="1800" b="1" kern="0" dirty="0">
                <a:latin typeface="+mj-ea"/>
                <a:ea typeface="+mj-ea"/>
              </a:rPr>
              <a:t>例</a:t>
            </a:r>
            <a:r>
              <a:rPr lang="zh-TW" altLang="en-US" sz="1800" b="1" kern="0" dirty="0" smtClean="0">
                <a:latin typeface="+mj-ea"/>
                <a:ea typeface="+mj-ea"/>
              </a:rPr>
              <a:t>如酸</a:t>
            </a:r>
            <a:r>
              <a:rPr lang="zh-TW" altLang="en-US" sz="1800" b="1" kern="0" dirty="0">
                <a:latin typeface="+mj-ea"/>
                <a:ea typeface="+mj-ea"/>
              </a:rPr>
              <a:t>鹼分開、氰化物與酸分開、氧化物與還原物</a:t>
            </a:r>
            <a:r>
              <a:rPr lang="zh-TW" altLang="en-US" sz="1800" b="1" kern="0" dirty="0" smtClean="0">
                <a:latin typeface="+mj-ea"/>
                <a:ea typeface="+mj-ea"/>
              </a:rPr>
              <a:t>分開貯放等</a:t>
            </a:r>
            <a:r>
              <a:rPr lang="en-US" altLang="zh-TW" sz="1800" b="1" kern="0" dirty="0" smtClean="0">
                <a:latin typeface="+mj-ea"/>
                <a:ea typeface="+mj-ea"/>
              </a:rPr>
              <a:t>)</a:t>
            </a:r>
            <a:endParaRPr lang="en-US" altLang="zh-TW" sz="1800" b="1" kern="0" dirty="0">
              <a:latin typeface="+mj-ea"/>
              <a:ea typeface="+mj-ea"/>
            </a:endParaRPr>
          </a:p>
          <a:p>
            <a:r>
              <a:rPr lang="zh-TW" altLang="en-US" sz="1800" b="1" kern="0" dirty="0">
                <a:latin typeface="+mj-ea"/>
                <a:ea typeface="+mj-ea"/>
              </a:rPr>
              <a:t>腐蝕性藥品櫃應有托盤裝置，或者以耐蝕塑膠盆分別隔離放置</a:t>
            </a:r>
            <a:endParaRPr lang="en-US" altLang="zh-TW" sz="1800" b="1" kern="0" dirty="0">
              <a:latin typeface="+mj-ea"/>
              <a:ea typeface="+mj-ea"/>
            </a:endParaRPr>
          </a:p>
          <a:p>
            <a:r>
              <a:rPr lang="zh-TW" altLang="en-US" sz="1800" b="1" kern="0" dirty="0" smtClean="0">
                <a:latin typeface="+mj-ea"/>
                <a:ea typeface="+mj-ea"/>
              </a:rPr>
              <a:t>廢</a:t>
            </a:r>
            <a:r>
              <a:rPr lang="zh-TW" altLang="en-US" sz="1800" b="1" kern="0" dirty="0">
                <a:latin typeface="+mj-ea"/>
                <a:ea typeface="+mj-ea"/>
              </a:rPr>
              <a:t>液</a:t>
            </a:r>
            <a:r>
              <a:rPr lang="zh-TW" altLang="en-US" sz="1800" b="1" kern="0" dirty="0" smtClean="0">
                <a:latin typeface="+mj-ea"/>
                <a:ea typeface="+mj-ea"/>
              </a:rPr>
              <a:t>儲存是否標示，及下方</a:t>
            </a:r>
            <a:r>
              <a:rPr lang="zh-TW" altLang="en-US" sz="1800" b="1" kern="0" dirty="0">
                <a:latin typeface="+mj-ea"/>
                <a:ea typeface="+mj-ea"/>
              </a:rPr>
              <a:t>放置容積</a:t>
            </a:r>
            <a:r>
              <a:rPr lang="en-US" altLang="zh-TW" sz="1800" b="1" kern="0" dirty="0">
                <a:latin typeface="+mj-ea"/>
                <a:ea typeface="+mj-ea"/>
              </a:rPr>
              <a:t>1.1</a:t>
            </a:r>
            <a:r>
              <a:rPr lang="zh-TW" altLang="en-US" sz="1800" b="1" kern="0" dirty="0">
                <a:latin typeface="+mj-ea"/>
                <a:ea typeface="+mj-ea"/>
              </a:rPr>
              <a:t>倍以上盛接盤</a:t>
            </a:r>
            <a:endParaRPr lang="en-US" altLang="zh-TW" sz="1800" b="1" kern="0" dirty="0">
              <a:latin typeface="+mj-ea"/>
              <a:ea typeface="+mj-ea"/>
            </a:endParaRPr>
          </a:p>
        </p:txBody>
      </p:sp>
      <p:sp>
        <p:nvSpPr>
          <p:cNvPr id="11" name="WordArt 5" descr="01"/>
          <p:cNvSpPr>
            <a:spLocks noChangeArrowheads="1" noChangeShapeType="1" noTextEdit="1"/>
          </p:cNvSpPr>
          <p:nvPr/>
        </p:nvSpPr>
        <p:spPr bwMode="auto">
          <a:xfrm>
            <a:off x="1561166" y="259847"/>
            <a:ext cx="6021669"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主管機關查核重點</a:t>
            </a:r>
            <a:r>
              <a:rPr lang="zh-TW" altLang="en-US" kern="10" spc="-150" dirty="0" smtClean="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及注意事項</a:t>
            </a:r>
            <a:endPar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4096435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2CA1EE79-37A1-4BD2-A12D-EE35CA847EF8}" type="slidenum">
              <a:rPr lang="zh-TW" altLang="en-US" smtClean="0"/>
              <a:pPr/>
              <a:t>36</a:t>
            </a:fld>
            <a:endParaRPr lang="zh-TW" altLang="en-US" dirty="0"/>
          </a:p>
        </p:txBody>
      </p:sp>
      <p:sp>
        <p:nvSpPr>
          <p:cNvPr id="3" name="矩形 2"/>
          <p:cNvSpPr/>
          <p:nvPr/>
        </p:nvSpPr>
        <p:spPr>
          <a:xfrm>
            <a:off x="259933" y="1052736"/>
            <a:ext cx="5032147" cy="369332"/>
          </a:xfrm>
          <a:prstGeom prst="rect">
            <a:avLst/>
          </a:prstGeom>
        </p:spPr>
        <p:txBody>
          <a:bodyPr wrap="none">
            <a:spAutoFit/>
          </a:bodyPr>
          <a:lstStyle/>
          <a:p>
            <a:r>
              <a:rPr lang="zh-TW" altLang="en-US" b="1" dirty="0">
                <a:latin typeface="+mn-ea"/>
                <a:ea typeface="+mn-ea"/>
              </a:rPr>
              <a:t>毒性及關注化學物質標示與安全資料表管理辦法</a:t>
            </a:r>
          </a:p>
        </p:txBody>
      </p:sp>
      <p:sp>
        <p:nvSpPr>
          <p:cNvPr id="4" name="矩形 3"/>
          <p:cNvSpPr/>
          <p:nvPr/>
        </p:nvSpPr>
        <p:spPr>
          <a:xfrm>
            <a:off x="259933" y="1513232"/>
            <a:ext cx="4572000" cy="4832092"/>
          </a:xfrm>
          <a:prstGeom prst="rect">
            <a:avLst/>
          </a:prstGeom>
        </p:spPr>
        <p:txBody>
          <a:bodyPr>
            <a:spAutoFit/>
          </a:bodyPr>
          <a:lstStyle/>
          <a:p>
            <a:r>
              <a:rPr lang="zh-TW" altLang="en-US" b="1" dirty="0">
                <a:latin typeface="+mn-ea"/>
                <a:ea typeface="+mn-ea"/>
              </a:rPr>
              <a:t>第</a:t>
            </a:r>
            <a:r>
              <a:rPr lang="en-US" altLang="zh-TW" b="1" dirty="0">
                <a:latin typeface="+mn-ea"/>
                <a:ea typeface="+mn-ea"/>
              </a:rPr>
              <a:t>3</a:t>
            </a:r>
            <a:r>
              <a:rPr lang="zh-TW" altLang="en-US" b="1" dirty="0">
                <a:latin typeface="+mn-ea"/>
                <a:ea typeface="+mn-ea"/>
              </a:rPr>
              <a:t>條第</a:t>
            </a:r>
            <a:r>
              <a:rPr lang="en-US" altLang="zh-TW" b="1" dirty="0">
                <a:latin typeface="+mn-ea"/>
                <a:ea typeface="+mn-ea"/>
              </a:rPr>
              <a:t>1</a:t>
            </a:r>
            <a:r>
              <a:rPr lang="zh-TW" altLang="en-US" b="1" dirty="0">
                <a:latin typeface="+mn-ea"/>
                <a:ea typeface="+mn-ea"/>
              </a:rPr>
              <a:t>項</a:t>
            </a:r>
            <a:endParaRPr lang="en-US" altLang="zh-TW" b="1" dirty="0">
              <a:latin typeface="+mn-ea"/>
              <a:ea typeface="+mn-ea"/>
            </a:endParaRPr>
          </a:p>
          <a:p>
            <a:r>
              <a:rPr lang="zh-TW" altLang="en-US" sz="1400" b="1" dirty="0">
                <a:latin typeface="+mn-ea"/>
                <a:ea typeface="+mn-ea"/>
              </a:rPr>
              <a:t>毒性及關注化學物質之</a:t>
            </a:r>
            <a:r>
              <a:rPr lang="zh-TW" altLang="en-US" b="1" dirty="0">
                <a:solidFill>
                  <a:srgbClr val="0000FF"/>
                </a:solidFill>
                <a:latin typeface="+mn-ea"/>
                <a:ea typeface="+mn-ea"/>
              </a:rPr>
              <a:t>容器</a:t>
            </a:r>
            <a:r>
              <a:rPr lang="zh-TW" altLang="en-US" sz="1400" b="1" dirty="0">
                <a:latin typeface="+mn-ea"/>
                <a:ea typeface="+mn-ea"/>
              </a:rPr>
              <a:t>、</a:t>
            </a:r>
            <a:r>
              <a:rPr lang="zh-TW" altLang="en-US" b="1" dirty="0">
                <a:solidFill>
                  <a:srgbClr val="0000FF"/>
                </a:solidFill>
                <a:latin typeface="+mn-ea"/>
                <a:ea typeface="+mn-ea"/>
              </a:rPr>
              <a:t>包裝</a:t>
            </a:r>
            <a:r>
              <a:rPr lang="zh-TW" altLang="en-US" sz="1400" b="1" dirty="0">
                <a:latin typeface="+mn-ea"/>
                <a:ea typeface="+mn-ea"/>
              </a:rPr>
              <a:t>，應符合中華民國國家標準 </a:t>
            </a:r>
            <a:r>
              <a:rPr lang="en-US" altLang="zh-TW" sz="1400" b="1" dirty="0">
                <a:latin typeface="+mn-ea"/>
                <a:ea typeface="+mn-ea"/>
              </a:rPr>
              <a:t>CNS 15030</a:t>
            </a:r>
            <a:r>
              <a:rPr lang="zh-TW" altLang="en-US" sz="1400" b="1" dirty="0">
                <a:latin typeface="+mn-ea"/>
                <a:ea typeface="+mn-ea"/>
              </a:rPr>
              <a:t>所定分類、標示要項，並依附表格式明顯</a:t>
            </a:r>
            <a:r>
              <a:rPr lang="zh-TW" altLang="en-US" b="1" dirty="0">
                <a:solidFill>
                  <a:srgbClr val="0000FF"/>
                </a:solidFill>
                <a:latin typeface="+mn-ea"/>
                <a:ea typeface="+mn-ea"/>
              </a:rPr>
              <a:t>標示</a:t>
            </a:r>
            <a:r>
              <a:rPr lang="zh-TW" altLang="en-US" sz="1400" b="1" dirty="0">
                <a:latin typeface="+mn-ea"/>
                <a:ea typeface="+mn-ea"/>
              </a:rPr>
              <a:t>下列事項：</a:t>
            </a:r>
            <a:br>
              <a:rPr lang="zh-TW" altLang="en-US" sz="1400" b="1" dirty="0">
                <a:latin typeface="+mn-ea"/>
                <a:ea typeface="+mn-ea"/>
              </a:rPr>
            </a:br>
            <a:r>
              <a:rPr lang="zh-TW" altLang="en-US" b="1" dirty="0">
                <a:latin typeface="+mn-ea"/>
                <a:ea typeface="+mn-ea"/>
              </a:rPr>
              <a:t>一、</a:t>
            </a:r>
            <a:r>
              <a:rPr lang="zh-TW" altLang="en-US" b="1" dirty="0">
                <a:solidFill>
                  <a:srgbClr val="FF0000"/>
                </a:solidFill>
                <a:latin typeface="+mn-ea"/>
                <a:ea typeface="+mn-ea"/>
              </a:rPr>
              <a:t>危害圖式</a:t>
            </a:r>
            <a:r>
              <a:rPr lang="zh-TW" altLang="en-US" b="1" dirty="0">
                <a:latin typeface="+mn-ea"/>
                <a:ea typeface="+mn-ea"/>
              </a:rPr>
              <a:t>：直立四十五度角之</a:t>
            </a:r>
            <a:r>
              <a:rPr lang="zh-TW" altLang="en-US" b="1" dirty="0">
                <a:solidFill>
                  <a:srgbClr val="0000FF"/>
                </a:solidFill>
                <a:latin typeface="+mn-ea"/>
                <a:ea typeface="+mn-ea"/>
              </a:rPr>
              <a:t>白底紅</a:t>
            </a:r>
            <a:r>
              <a:rPr lang="zh-TW" altLang="en-US" b="1" dirty="0">
                <a:latin typeface="+mn-ea"/>
                <a:ea typeface="+mn-ea"/>
              </a:rPr>
              <a:t>色粗</a:t>
            </a:r>
            <a:r>
              <a:rPr lang="zh-TW" altLang="en-US" b="1" dirty="0">
                <a:solidFill>
                  <a:srgbClr val="0000FF"/>
                </a:solidFill>
                <a:latin typeface="+mn-ea"/>
                <a:ea typeface="+mn-ea"/>
              </a:rPr>
              <a:t>框</a:t>
            </a:r>
            <a:r>
              <a:rPr lang="zh-TW" altLang="en-US" b="1" dirty="0">
                <a:latin typeface="+mn-ea"/>
                <a:ea typeface="+mn-ea"/>
              </a:rPr>
              <a:t>正方形，內為</a:t>
            </a:r>
            <a:r>
              <a:rPr lang="zh-TW" altLang="en-US" b="1" dirty="0">
                <a:solidFill>
                  <a:srgbClr val="0000FF"/>
                </a:solidFill>
                <a:latin typeface="+mn-ea"/>
                <a:ea typeface="+mn-ea"/>
              </a:rPr>
              <a:t>黑色</a:t>
            </a:r>
            <a:r>
              <a:rPr lang="zh-TW" altLang="en-US" b="1" dirty="0">
                <a:latin typeface="+mn-ea"/>
                <a:ea typeface="+mn-ea"/>
              </a:rPr>
              <a:t>象徵</a:t>
            </a:r>
            <a:r>
              <a:rPr lang="zh-TW" altLang="en-US" b="1" dirty="0">
                <a:solidFill>
                  <a:srgbClr val="0000FF"/>
                </a:solidFill>
                <a:latin typeface="+mn-ea"/>
                <a:ea typeface="+mn-ea"/>
              </a:rPr>
              <a:t>符號</a:t>
            </a:r>
            <a:r>
              <a:rPr lang="zh-TW" altLang="en-US" b="1" dirty="0">
                <a:latin typeface="+mn-ea"/>
                <a:ea typeface="+mn-ea"/>
              </a:rPr>
              <a:t>，大小以能辨識清楚為度。</a:t>
            </a:r>
            <a:br>
              <a:rPr lang="zh-TW" altLang="en-US" b="1" dirty="0">
                <a:latin typeface="+mn-ea"/>
                <a:ea typeface="+mn-ea"/>
              </a:rPr>
            </a:br>
            <a:r>
              <a:rPr lang="zh-TW" altLang="en-US" b="1" dirty="0">
                <a:latin typeface="+mn-ea"/>
                <a:ea typeface="+mn-ea"/>
              </a:rPr>
              <a:t>二、</a:t>
            </a:r>
            <a:r>
              <a:rPr lang="zh-TW" altLang="en-US" b="1" dirty="0">
                <a:solidFill>
                  <a:srgbClr val="FF0000"/>
                </a:solidFill>
                <a:latin typeface="+mn-ea"/>
                <a:ea typeface="+mn-ea"/>
              </a:rPr>
              <a:t>內容</a:t>
            </a:r>
            <a:r>
              <a:rPr lang="zh-TW" altLang="en-US" b="1" dirty="0">
                <a:latin typeface="+mn-ea"/>
                <a:ea typeface="+mn-ea"/>
              </a:rPr>
              <a:t>：</a:t>
            </a:r>
            <a:br>
              <a:rPr lang="zh-TW" altLang="en-US" b="1" dirty="0">
                <a:latin typeface="+mn-ea"/>
                <a:ea typeface="+mn-ea"/>
              </a:rPr>
            </a:br>
            <a:r>
              <a:rPr lang="zh-TW" altLang="en-US" b="1" dirty="0">
                <a:latin typeface="+mn-ea"/>
                <a:ea typeface="+mn-ea"/>
              </a:rPr>
              <a:t>（一）</a:t>
            </a:r>
            <a:r>
              <a:rPr lang="zh-TW" altLang="en-US" b="1" dirty="0">
                <a:solidFill>
                  <a:srgbClr val="0000FF"/>
                </a:solidFill>
                <a:latin typeface="+mn-ea"/>
                <a:ea typeface="+mn-ea"/>
              </a:rPr>
              <a:t>名稱</a:t>
            </a:r>
            <a:r>
              <a:rPr lang="zh-TW" altLang="en-US" b="1" dirty="0">
                <a:latin typeface="+mn-ea"/>
                <a:ea typeface="+mn-ea"/>
              </a:rPr>
              <a:t>。</a:t>
            </a:r>
            <a:br>
              <a:rPr lang="zh-TW" altLang="en-US" b="1" dirty="0">
                <a:latin typeface="+mn-ea"/>
                <a:ea typeface="+mn-ea"/>
              </a:rPr>
            </a:br>
            <a:r>
              <a:rPr lang="zh-TW" altLang="en-US" b="1" dirty="0">
                <a:latin typeface="+mn-ea"/>
                <a:ea typeface="+mn-ea"/>
              </a:rPr>
              <a:t>（二）</a:t>
            </a:r>
            <a:r>
              <a:rPr lang="zh-TW" altLang="en-US" b="1" dirty="0">
                <a:solidFill>
                  <a:srgbClr val="0000FF"/>
                </a:solidFill>
                <a:latin typeface="+mn-ea"/>
                <a:ea typeface="+mn-ea"/>
              </a:rPr>
              <a:t>危害成分</a:t>
            </a:r>
            <a:r>
              <a:rPr lang="zh-TW" altLang="en-US" b="1" dirty="0">
                <a:latin typeface="+mn-ea"/>
                <a:ea typeface="+mn-ea"/>
              </a:rPr>
              <a:t>：</a:t>
            </a:r>
            <a:r>
              <a:rPr lang="zh-TW" altLang="en-US" sz="1400" b="1" dirty="0">
                <a:latin typeface="+mn-ea"/>
                <a:ea typeface="+mn-ea"/>
              </a:rPr>
              <a:t>所含毒性及關注化學物質達管制濃度以上之成分，應以中央主管機關公告之</a:t>
            </a:r>
            <a:r>
              <a:rPr lang="zh-TW" altLang="en-US" b="1" dirty="0">
                <a:solidFill>
                  <a:srgbClr val="0000FF"/>
                </a:solidFill>
                <a:latin typeface="+mn-ea"/>
                <a:ea typeface="+mn-ea"/>
              </a:rPr>
              <a:t>名稱（中英文）</a:t>
            </a:r>
            <a:r>
              <a:rPr lang="zh-TW" altLang="en-US" b="1" dirty="0">
                <a:latin typeface="+mn-ea"/>
                <a:ea typeface="+mn-ea"/>
              </a:rPr>
              <a:t>及</a:t>
            </a:r>
            <a:r>
              <a:rPr lang="zh-TW" altLang="en-US" b="1" dirty="0">
                <a:solidFill>
                  <a:srgbClr val="0000FF"/>
                </a:solidFill>
                <a:latin typeface="+mn-ea"/>
                <a:ea typeface="+mn-ea"/>
              </a:rPr>
              <a:t>化學文摘社登記號碼</a:t>
            </a:r>
            <a:r>
              <a:rPr lang="zh-TW" altLang="en-US" b="1" dirty="0">
                <a:latin typeface="+mn-ea"/>
                <a:ea typeface="+mn-ea"/>
              </a:rPr>
              <a:t>標示，並加註毒性及關注化學物質等字樣及所含毒性及關注化學物質</a:t>
            </a:r>
            <a:r>
              <a:rPr lang="zh-TW" altLang="en-US" b="1" dirty="0">
                <a:solidFill>
                  <a:srgbClr val="0000FF"/>
                </a:solidFill>
                <a:latin typeface="+mn-ea"/>
                <a:ea typeface="+mn-ea"/>
              </a:rPr>
              <a:t>重量百分比</a:t>
            </a:r>
            <a:r>
              <a:rPr lang="en-US" altLang="zh-TW" b="1" dirty="0">
                <a:solidFill>
                  <a:srgbClr val="0000FF"/>
                </a:solidFill>
                <a:latin typeface="+mn-ea"/>
                <a:ea typeface="+mn-ea"/>
              </a:rPr>
              <a:t>(w/w)</a:t>
            </a:r>
            <a:r>
              <a:rPr lang="zh-TW" altLang="en-US" b="1" dirty="0">
                <a:latin typeface="+mn-ea"/>
                <a:ea typeface="+mn-ea"/>
              </a:rPr>
              <a:t>。</a:t>
            </a:r>
            <a:br>
              <a:rPr lang="zh-TW" altLang="en-US" b="1" dirty="0">
                <a:latin typeface="+mn-ea"/>
                <a:ea typeface="+mn-ea"/>
              </a:rPr>
            </a:br>
            <a:r>
              <a:rPr lang="zh-TW" altLang="en-US" b="1" dirty="0">
                <a:latin typeface="+mn-ea"/>
                <a:ea typeface="+mn-ea"/>
              </a:rPr>
              <a:t>（三）</a:t>
            </a:r>
            <a:r>
              <a:rPr lang="zh-TW" altLang="en-US" b="1" dirty="0">
                <a:solidFill>
                  <a:srgbClr val="0000FF"/>
                </a:solidFill>
                <a:latin typeface="+mn-ea"/>
                <a:ea typeface="+mn-ea"/>
              </a:rPr>
              <a:t>警示語或警語</a:t>
            </a:r>
            <a:r>
              <a:rPr lang="zh-TW" altLang="en-US" b="1" dirty="0">
                <a:latin typeface="+mn-ea"/>
                <a:ea typeface="+mn-ea"/>
              </a:rPr>
              <a:t>。</a:t>
            </a:r>
            <a:br>
              <a:rPr lang="zh-TW" altLang="en-US" b="1" dirty="0">
                <a:latin typeface="+mn-ea"/>
                <a:ea typeface="+mn-ea"/>
              </a:rPr>
            </a:br>
            <a:r>
              <a:rPr lang="zh-TW" altLang="en-US" sz="1400" b="1" dirty="0">
                <a:latin typeface="+mn-ea"/>
                <a:ea typeface="+mn-ea"/>
              </a:rPr>
              <a:t>（四）危害警告訊息。</a:t>
            </a:r>
            <a:br>
              <a:rPr lang="zh-TW" altLang="en-US" sz="1400" b="1" dirty="0">
                <a:latin typeface="+mn-ea"/>
                <a:ea typeface="+mn-ea"/>
              </a:rPr>
            </a:br>
            <a:r>
              <a:rPr lang="zh-TW" altLang="en-US" sz="1400" b="1" dirty="0">
                <a:latin typeface="+mn-ea"/>
                <a:ea typeface="+mn-ea"/>
              </a:rPr>
              <a:t>（五）危害防範措施。</a:t>
            </a:r>
            <a:br>
              <a:rPr lang="zh-TW" altLang="en-US" sz="1400" b="1" dirty="0">
                <a:latin typeface="+mn-ea"/>
                <a:ea typeface="+mn-ea"/>
              </a:rPr>
            </a:br>
            <a:r>
              <a:rPr lang="zh-TW" altLang="en-US" sz="1400" b="1" dirty="0">
                <a:latin typeface="+mn-ea"/>
                <a:ea typeface="+mn-ea"/>
              </a:rPr>
              <a:t>（六）製造者、輸入者或供應者名稱、地址及電話。</a:t>
            </a:r>
          </a:p>
        </p:txBody>
      </p:sp>
      <p:sp>
        <p:nvSpPr>
          <p:cNvPr id="12" name="圓角矩形 11"/>
          <p:cNvSpPr/>
          <p:nvPr/>
        </p:nvSpPr>
        <p:spPr bwMode="auto">
          <a:xfrm>
            <a:off x="1259632" y="4499594"/>
            <a:ext cx="2070372"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pic>
        <p:nvPicPr>
          <p:cNvPr id="92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344" t="40164" r="25553" b="27907"/>
          <a:stretch/>
        </p:blipFill>
        <p:spPr bwMode="auto">
          <a:xfrm>
            <a:off x="5616116" y="1197232"/>
            <a:ext cx="3176488" cy="418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矩形 21"/>
          <p:cNvSpPr/>
          <p:nvPr/>
        </p:nvSpPr>
        <p:spPr>
          <a:xfrm>
            <a:off x="5427629" y="5550331"/>
            <a:ext cx="3533340" cy="830997"/>
          </a:xfrm>
          <a:prstGeom prst="rect">
            <a:avLst/>
          </a:prstGeom>
        </p:spPr>
        <p:txBody>
          <a:bodyPr wrap="none">
            <a:spAutoFit/>
          </a:bodyPr>
          <a:lstStyle/>
          <a:p>
            <a:r>
              <a:rPr lang="zh-TW" altLang="en-US" sz="1600" dirty="0">
                <a:latin typeface="+mn-ea"/>
                <a:ea typeface="+mn-ea"/>
              </a:rPr>
              <a:t>警語之內容文字應依其特性標示說明</a:t>
            </a:r>
            <a:endParaRPr lang="en-US" altLang="zh-TW" sz="1600" dirty="0">
              <a:latin typeface="+mn-ea"/>
              <a:ea typeface="+mn-ea"/>
            </a:endParaRPr>
          </a:p>
          <a:p>
            <a:r>
              <a:rPr lang="en-US" altLang="zh-TW" sz="1600" dirty="0">
                <a:latin typeface="+mn-ea"/>
                <a:ea typeface="+mn-ea"/>
              </a:rPr>
              <a:t>(</a:t>
            </a:r>
            <a:r>
              <a:rPr lang="zh-TW" altLang="en-US" sz="1600" dirty="0">
                <a:latin typeface="+mn-ea"/>
                <a:ea typeface="+mn-ea"/>
              </a:rPr>
              <a:t>如避免吸入、食入或皮膚直接接觸，</a:t>
            </a:r>
            <a:endParaRPr lang="en-US" altLang="zh-TW" sz="1600" dirty="0">
              <a:latin typeface="+mn-ea"/>
              <a:ea typeface="+mn-ea"/>
            </a:endParaRPr>
          </a:p>
          <a:p>
            <a:r>
              <a:rPr lang="zh-TW" altLang="en-US" sz="1600" dirty="0">
                <a:latin typeface="+mn-ea"/>
                <a:ea typeface="+mn-ea"/>
              </a:rPr>
              <a:t>或禁止用於食品及飼料等</a:t>
            </a:r>
            <a:r>
              <a:rPr lang="en-US" altLang="zh-TW" sz="1600" dirty="0">
                <a:latin typeface="+mn-ea"/>
                <a:ea typeface="+mn-ea"/>
              </a:rPr>
              <a:t>)</a:t>
            </a:r>
            <a:endParaRPr lang="zh-TW" altLang="en-US" sz="1600" dirty="0">
              <a:latin typeface="+mn-ea"/>
              <a:ea typeface="+mn-ea"/>
            </a:endParaRPr>
          </a:p>
        </p:txBody>
      </p:sp>
      <p:sp>
        <p:nvSpPr>
          <p:cNvPr id="13" name="圓角矩形 12"/>
          <p:cNvSpPr/>
          <p:nvPr/>
        </p:nvSpPr>
        <p:spPr bwMode="auto">
          <a:xfrm>
            <a:off x="998079" y="5341024"/>
            <a:ext cx="1460804" cy="268980"/>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5" name="橢圓 4"/>
          <p:cNvSpPr/>
          <p:nvPr/>
        </p:nvSpPr>
        <p:spPr bwMode="auto">
          <a:xfrm>
            <a:off x="6048164" y="2897552"/>
            <a:ext cx="829072" cy="474402"/>
          </a:xfrm>
          <a:prstGeom prst="ellipse">
            <a:avLst/>
          </a:prstGeom>
          <a:no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6" name="圓角矩形 5"/>
          <p:cNvSpPr/>
          <p:nvPr/>
        </p:nvSpPr>
        <p:spPr bwMode="auto">
          <a:xfrm>
            <a:off x="7869128" y="2019320"/>
            <a:ext cx="706936" cy="3384376"/>
          </a:xfrm>
          <a:prstGeom prst="roundRect">
            <a:avLst/>
          </a:prstGeom>
          <a:noFill/>
          <a:ln w="254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6" name="WordArt 5" descr="01"/>
          <p:cNvSpPr>
            <a:spLocks noChangeArrowheads="1" noChangeShapeType="1" noTextEdit="1"/>
          </p:cNvSpPr>
          <p:nvPr/>
        </p:nvSpPr>
        <p:spPr bwMode="auto">
          <a:xfrm>
            <a:off x="1561166" y="259847"/>
            <a:ext cx="6021669" cy="459328"/>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主管機關查核重點</a:t>
            </a:r>
            <a:r>
              <a:rPr lang="zh-TW" altLang="en-US" kern="10" spc="-150" dirty="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及注意事項</a:t>
            </a:r>
            <a:endPar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42997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151163"/>
            <a:ext cx="8712968" cy="2169825"/>
          </a:xfrm>
          <a:prstGeom prst="rect">
            <a:avLst/>
          </a:prstGeom>
        </p:spPr>
        <p:txBody>
          <a:bodyPr wrap="square">
            <a:spAutoFit/>
          </a:bodyPr>
          <a:lstStyle/>
          <a:p>
            <a:pPr>
              <a:spcBef>
                <a:spcPts val="600"/>
              </a:spcBef>
            </a:pPr>
            <a:r>
              <a:rPr lang="zh-TW" altLang="en-US" b="1" dirty="0">
                <a:solidFill>
                  <a:srgbClr val="000000"/>
                </a:solidFill>
                <a:latin typeface="+mn-ea"/>
                <a:ea typeface="+mn-ea"/>
              </a:rPr>
              <a:t>依毒性及關注化學物質管理法第</a:t>
            </a:r>
            <a:r>
              <a:rPr lang="en-US" altLang="zh-TW" b="1" dirty="0">
                <a:solidFill>
                  <a:srgbClr val="000000"/>
                </a:solidFill>
                <a:latin typeface="+mn-ea"/>
                <a:ea typeface="+mn-ea"/>
              </a:rPr>
              <a:t>41</a:t>
            </a:r>
            <a:r>
              <a:rPr lang="zh-TW" altLang="en-US" b="1" dirty="0">
                <a:solidFill>
                  <a:srgbClr val="000000"/>
                </a:solidFill>
                <a:latin typeface="+mn-ea"/>
                <a:ea typeface="+mn-ea"/>
              </a:rPr>
              <a:t>條，</a:t>
            </a:r>
            <a:r>
              <a:rPr lang="zh-TW" altLang="en-US" b="1" dirty="0">
                <a:solidFill>
                  <a:srgbClr val="0000FF"/>
                </a:solidFill>
                <a:latin typeface="+mn-ea"/>
                <a:ea typeface="+mn-ea"/>
              </a:rPr>
              <a:t>毒性化學物質</a:t>
            </a:r>
            <a:r>
              <a:rPr lang="zh-TW" altLang="en-US" b="1" dirty="0">
                <a:solidFill>
                  <a:srgbClr val="000000"/>
                </a:solidFill>
                <a:latin typeface="+mn-ea"/>
                <a:ea typeface="+mn-ea"/>
              </a:rPr>
              <a:t>及經中央主管機關指定公告</a:t>
            </a:r>
            <a:r>
              <a:rPr lang="zh-TW" altLang="en-US" b="1" dirty="0">
                <a:solidFill>
                  <a:srgbClr val="0000FF"/>
                </a:solidFill>
                <a:latin typeface="+mn-ea"/>
                <a:ea typeface="+mn-ea"/>
              </a:rPr>
              <a:t>具有危害性之關注化學物質</a:t>
            </a:r>
            <a:r>
              <a:rPr lang="zh-TW" altLang="en-US" b="1" dirty="0">
                <a:solidFill>
                  <a:srgbClr val="000000"/>
                </a:solidFill>
                <a:latin typeface="+mn-ea"/>
                <a:ea typeface="+mn-ea"/>
              </a:rPr>
              <a:t>，有下列情形之一者，運作人應立即</a:t>
            </a:r>
            <a:r>
              <a:rPr lang="zh-TW" altLang="en-US" b="1" dirty="0">
                <a:solidFill>
                  <a:srgbClr val="0000FF"/>
                </a:solidFill>
                <a:latin typeface="+mn-ea"/>
                <a:ea typeface="+mn-ea"/>
              </a:rPr>
              <a:t>採取緊急防治措施</a:t>
            </a:r>
            <a:r>
              <a:rPr lang="zh-TW" altLang="en-US" b="1" dirty="0">
                <a:solidFill>
                  <a:srgbClr val="000000"/>
                </a:solidFill>
                <a:latin typeface="+mn-ea"/>
                <a:ea typeface="+mn-ea"/>
              </a:rPr>
              <a:t>，並至遲於</a:t>
            </a:r>
            <a:r>
              <a:rPr lang="zh-TW" altLang="en-US" b="1" dirty="0">
                <a:solidFill>
                  <a:srgbClr val="FF0000"/>
                </a:solidFill>
                <a:latin typeface="+mn-ea"/>
                <a:ea typeface="+mn-ea"/>
              </a:rPr>
              <a:t>三十分鐘內</a:t>
            </a:r>
            <a:r>
              <a:rPr lang="zh-TW" altLang="en-US" b="1" dirty="0">
                <a:solidFill>
                  <a:srgbClr val="000000"/>
                </a:solidFill>
                <a:latin typeface="+mn-ea"/>
                <a:ea typeface="+mn-ea"/>
              </a:rPr>
              <a:t>，</a:t>
            </a:r>
            <a:r>
              <a:rPr lang="zh-TW" altLang="en-US" b="1" dirty="0">
                <a:solidFill>
                  <a:srgbClr val="FF0000"/>
                </a:solidFill>
                <a:latin typeface="+mn-ea"/>
                <a:ea typeface="+mn-ea"/>
              </a:rPr>
              <a:t>報知</a:t>
            </a:r>
            <a:r>
              <a:rPr lang="zh-TW" altLang="en-US" b="1" dirty="0">
                <a:solidFill>
                  <a:srgbClr val="000000"/>
                </a:solidFill>
                <a:latin typeface="+mn-ea"/>
                <a:ea typeface="+mn-ea"/>
              </a:rPr>
              <a:t>事故發生所在地之直轄市、縣（市）主管機關：</a:t>
            </a:r>
            <a:r>
              <a:rPr lang="en-US" altLang="zh-TW" dirty="0">
                <a:solidFill>
                  <a:srgbClr val="000000"/>
                </a:solidFill>
                <a:latin typeface="+mn-ea"/>
                <a:ea typeface="+mn-ea"/>
              </a:rPr>
              <a:t/>
            </a:r>
            <a:br>
              <a:rPr lang="en-US" altLang="zh-TW" dirty="0">
                <a:solidFill>
                  <a:srgbClr val="000000"/>
                </a:solidFill>
                <a:latin typeface="+mn-ea"/>
                <a:ea typeface="+mn-ea"/>
              </a:rPr>
            </a:br>
            <a:r>
              <a:rPr lang="zh-TW" altLang="en-US" b="1" dirty="0">
                <a:solidFill>
                  <a:srgbClr val="000000"/>
                </a:solidFill>
                <a:latin typeface="+mn-ea"/>
                <a:ea typeface="+mn-ea"/>
              </a:rPr>
              <a:t>一、因</a:t>
            </a:r>
            <a:r>
              <a:rPr lang="zh-TW" altLang="en-US" b="1" dirty="0">
                <a:solidFill>
                  <a:srgbClr val="0000FF"/>
                </a:solidFill>
                <a:latin typeface="+mn-ea"/>
                <a:ea typeface="+mn-ea"/>
              </a:rPr>
              <a:t>洩漏</a:t>
            </a:r>
            <a:r>
              <a:rPr lang="zh-TW" altLang="en-US" b="1" dirty="0">
                <a:solidFill>
                  <a:srgbClr val="000000"/>
                </a:solidFill>
                <a:latin typeface="+mn-ea"/>
                <a:ea typeface="+mn-ea"/>
              </a:rPr>
              <a:t>、</a:t>
            </a:r>
            <a:r>
              <a:rPr lang="zh-TW" altLang="en-US" b="1" dirty="0">
                <a:solidFill>
                  <a:srgbClr val="0000FF"/>
                </a:solidFill>
                <a:latin typeface="+mn-ea"/>
                <a:ea typeface="+mn-ea"/>
              </a:rPr>
              <a:t>化學反應</a:t>
            </a:r>
            <a:r>
              <a:rPr lang="zh-TW" altLang="en-US" b="1" dirty="0">
                <a:solidFill>
                  <a:srgbClr val="000000"/>
                </a:solidFill>
                <a:latin typeface="+mn-ea"/>
                <a:ea typeface="+mn-ea"/>
              </a:rPr>
              <a:t>或</a:t>
            </a:r>
            <a:r>
              <a:rPr lang="zh-TW" altLang="en-US" b="1" dirty="0">
                <a:solidFill>
                  <a:srgbClr val="0000FF"/>
                </a:solidFill>
                <a:latin typeface="+mn-ea"/>
                <a:ea typeface="+mn-ea"/>
              </a:rPr>
              <a:t>其他突發事故</a:t>
            </a:r>
            <a:r>
              <a:rPr lang="zh-TW" altLang="en-US" b="1" dirty="0">
                <a:solidFill>
                  <a:srgbClr val="000000"/>
                </a:solidFill>
                <a:latin typeface="+mn-ea"/>
                <a:ea typeface="+mn-ea"/>
              </a:rPr>
              <a:t>而有</a:t>
            </a:r>
            <a:r>
              <a:rPr lang="zh-TW" altLang="en-US" sz="2400" b="1" dirty="0">
                <a:solidFill>
                  <a:srgbClr val="FF0000"/>
                </a:solidFill>
                <a:latin typeface="+mn-ea"/>
                <a:ea typeface="+mn-ea"/>
              </a:rPr>
              <a:t>污染運作場所周界外之環境</a:t>
            </a:r>
            <a:r>
              <a:rPr lang="zh-TW" altLang="en-US" b="1" dirty="0">
                <a:solidFill>
                  <a:srgbClr val="000000"/>
                </a:solidFill>
                <a:latin typeface="+mn-ea"/>
                <a:ea typeface="+mn-ea"/>
              </a:rPr>
              <a:t>之虞。 </a:t>
            </a:r>
            <a:r>
              <a:rPr lang="en-US" altLang="zh-TW" dirty="0">
                <a:solidFill>
                  <a:srgbClr val="000000"/>
                </a:solidFill>
                <a:latin typeface="+mn-ea"/>
                <a:ea typeface="+mn-ea"/>
              </a:rPr>
              <a:t/>
            </a:r>
            <a:br>
              <a:rPr lang="en-US" altLang="zh-TW" dirty="0">
                <a:solidFill>
                  <a:srgbClr val="000000"/>
                </a:solidFill>
                <a:latin typeface="+mn-ea"/>
                <a:ea typeface="+mn-ea"/>
              </a:rPr>
            </a:br>
            <a:r>
              <a:rPr lang="zh-TW" altLang="en-US" sz="1600" dirty="0">
                <a:latin typeface="+mn-ea"/>
                <a:ea typeface="+mn-ea"/>
              </a:rPr>
              <a:t>二、於運送過程中，發生突發事故而有污染環境或危害人體健康之虞。</a:t>
            </a:r>
            <a:r>
              <a:rPr lang="en-US" altLang="zh-TW" sz="1600" dirty="0">
                <a:latin typeface="+mn-ea"/>
                <a:ea typeface="+mn-ea"/>
              </a:rPr>
              <a:t>(</a:t>
            </a:r>
            <a:r>
              <a:rPr lang="zh-TW" altLang="en-US" sz="1600" dirty="0">
                <a:latin typeface="+mn-ea"/>
                <a:ea typeface="+mn-ea"/>
              </a:rPr>
              <a:t>本校無</a:t>
            </a:r>
            <a:r>
              <a:rPr lang="en-US" altLang="zh-TW" sz="1600" dirty="0">
                <a:latin typeface="+mn-ea"/>
                <a:ea typeface="+mn-ea"/>
              </a:rPr>
              <a:t>『</a:t>
            </a:r>
            <a:r>
              <a:rPr lang="zh-TW" altLang="en-US" sz="1600" dirty="0">
                <a:latin typeface="+mn-ea"/>
                <a:ea typeface="+mn-ea"/>
              </a:rPr>
              <a:t>運送</a:t>
            </a:r>
            <a:r>
              <a:rPr lang="en-US" altLang="zh-TW" sz="1600" dirty="0">
                <a:latin typeface="+mn-ea"/>
                <a:ea typeface="+mn-ea"/>
              </a:rPr>
              <a:t>』</a:t>
            </a:r>
            <a:r>
              <a:rPr lang="zh-TW" altLang="en-US" sz="1600" dirty="0">
                <a:latin typeface="+mn-ea"/>
                <a:ea typeface="+mn-ea"/>
              </a:rPr>
              <a:t>權</a:t>
            </a:r>
            <a:r>
              <a:rPr lang="en-US" altLang="zh-TW" sz="1600" dirty="0">
                <a:latin typeface="+mn-ea"/>
                <a:ea typeface="+mn-ea"/>
              </a:rPr>
              <a:t>)</a:t>
            </a:r>
          </a:p>
          <a:p>
            <a:pPr>
              <a:spcBef>
                <a:spcPts val="600"/>
              </a:spcBef>
            </a:pPr>
            <a:r>
              <a:rPr lang="zh-TW" altLang="en-US" dirty="0">
                <a:solidFill>
                  <a:srgbClr val="1F7335"/>
                </a:solidFill>
                <a:latin typeface="+mn-ea"/>
                <a:ea typeface="+mn-ea"/>
              </a:rPr>
              <a:t>違反上述規定，最嚴重者</a:t>
            </a:r>
            <a:r>
              <a:rPr lang="en-US" altLang="zh-TW" dirty="0">
                <a:solidFill>
                  <a:srgbClr val="1F7335"/>
                </a:solidFill>
                <a:latin typeface="+mn-ea"/>
                <a:ea typeface="+mn-ea"/>
              </a:rPr>
              <a:t>(</a:t>
            </a:r>
            <a:r>
              <a:rPr lang="zh-TW" altLang="en-US" dirty="0">
                <a:solidFill>
                  <a:srgbClr val="1F7335"/>
                </a:solidFill>
                <a:latin typeface="+mn-ea"/>
                <a:ea typeface="+mn-ea"/>
              </a:rPr>
              <a:t>致危害人體健康導致疾病</a:t>
            </a:r>
            <a:r>
              <a:rPr lang="en-US" altLang="zh-TW" dirty="0">
                <a:solidFill>
                  <a:srgbClr val="1F7335"/>
                </a:solidFill>
                <a:latin typeface="+mn-ea"/>
                <a:ea typeface="+mn-ea"/>
              </a:rPr>
              <a:t>)</a:t>
            </a:r>
            <a:r>
              <a:rPr lang="zh-TW" altLang="en-US" dirty="0">
                <a:solidFill>
                  <a:srgbClr val="1F7335"/>
                </a:solidFill>
                <a:latin typeface="+mn-ea"/>
                <a:ea typeface="+mn-ea"/>
              </a:rPr>
              <a:t>，依同法第</a:t>
            </a:r>
            <a:r>
              <a:rPr lang="en-US" altLang="zh-TW" dirty="0">
                <a:solidFill>
                  <a:srgbClr val="1F7335"/>
                </a:solidFill>
                <a:latin typeface="+mn-ea"/>
                <a:ea typeface="+mn-ea"/>
              </a:rPr>
              <a:t>50</a:t>
            </a:r>
            <a:r>
              <a:rPr lang="zh-TW" altLang="en-US" dirty="0">
                <a:solidFill>
                  <a:srgbClr val="1F7335"/>
                </a:solidFill>
                <a:latin typeface="+mn-ea"/>
                <a:ea typeface="+mn-ea"/>
              </a:rPr>
              <a:t>條處六月以上五年以下有期徒刑，得併科新臺幣一百萬元以上四百萬元以下罰金。 </a:t>
            </a:r>
            <a:endParaRPr lang="zh-TW" altLang="en-US" dirty="0">
              <a:latin typeface="+mn-ea"/>
              <a:ea typeface="+mn-ea"/>
            </a:endParaRPr>
          </a:p>
        </p:txBody>
      </p:sp>
      <p:sp>
        <p:nvSpPr>
          <p:cNvPr id="1639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6435" name="Picture 5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4"/>
          <a:stretch/>
        </p:blipFill>
        <p:spPr bwMode="auto">
          <a:xfrm>
            <a:off x="0" y="3465004"/>
            <a:ext cx="6723063"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6" name="Rectangle 52"/>
          <p:cNvSpPr>
            <a:spLocks noChangeArrowheads="1"/>
          </p:cNvSpPr>
          <p:nvPr/>
        </p:nvSpPr>
        <p:spPr bwMode="auto">
          <a:xfrm>
            <a:off x="6814851" y="3062572"/>
            <a:ext cx="2232000" cy="3210744"/>
          </a:xfrm>
          <a:prstGeom prst="rect">
            <a:avLst/>
          </a:prstGeom>
          <a:solidFill>
            <a:srgbClr val="FFFFFF"/>
          </a:solidFill>
          <a:ln w="9525">
            <a:solidFill>
              <a:srgbClr val="000000"/>
            </a:solidFill>
            <a:miter lim="800000"/>
            <a:headEnd/>
            <a:tailEnd/>
          </a:ln>
        </p:spPr>
        <p:txBody>
          <a:bodyPr vert="horz" wrap="square" lIns="36000" tIns="36000" rIns="36000"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緊急聯絡電話</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校安中心：</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05-2717373</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環安中心：</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05-2717137</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7886</a:t>
            </a:r>
          </a:p>
          <a:p>
            <a:pPr marL="0" marR="0" lvl="1"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駐警隊：</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
            </a:r>
            <a:b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b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05-2717155</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7151(</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蘭潭</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05-2732964(</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新民</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p>
          <a:p>
            <a:pPr marL="0" marR="0" lvl="2"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健康中心：</a:t>
            </a:r>
            <a:endPar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2"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05-2717069(</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蘭潭</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endPar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2"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05-2732957(</a:t>
            </a: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新民</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消防局：</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119</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警察局：</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110</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中區環境事故專業技術小組：</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0800-329690</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嘉義市環境保護局：</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
            </a:r>
            <a:b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b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05-2251775</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聖馬爾定醫院：</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05-2756000</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嘉義基督教醫院：</a:t>
            </a:r>
            <a:r>
              <a:rPr kumimoji="1" lang="en-US" altLang="zh-TW" sz="12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rPr>
              <a:t>05-2765041</a:t>
            </a:r>
            <a:endParaRPr kumimoji="1" lang="zh-TW"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p:txBody>
      </p:sp>
      <p:sp>
        <p:nvSpPr>
          <p:cNvPr id="4" name="投影片編號版面配置區 3"/>
          <p:cNvSpPr>
            <a:spLocks noGrp="1"/>
          </p:cNvSpPr>
          <p:nvPr>
            <p:ph type="sldNum" sz="quarter" idx="4"/>
          </p:nvPr>
        </p:nvSpPr>
        <p:spPr/>
        <p:txBody>
          <a:bodyPr/>
          <a:lstStyle/>
          <a:p>
            <a:fld id="{2CA1EE79-37A1-4BD2-A12D-EE35CA847EF8}" type="slidenum">
              <a:rPr lang="zh-TW" altLang="en-US" smtClean="0"/>
              <a:pPr/>
              <a:t>37</a:t>
            </a:fld>
            <a:endParaRPr lang="zh-TW" altLang="en-US" dirty="0"/>
          </a:p>
        </p:txBody>
      </p:sp>
      <p:sp>
        <p:nvSpPr>
          <p:cNvPr id="10" name="WordArt 5" descr="01"/>
          <p:cNvSpPr>
            <a:spLocks noChangeArrowheads="1" noChangeShapeType="1" noTextEdit="1"/>
          </p:cNvSpPr>
          <p:nvPr/>
        </p:nvSpPr>
        <p:spPr bwMode="auto">
          <a:xfrm>
            <a:off x="1079612" y="259847"/>
            <a:ext cx="6984776" cy="459328"/>
          </a:xfrm>
          <a:prstGeom prst="rect">
            <a:avLst/>
          </a:prstGeom>
        </p:spPr>
        <p:txBody>
          <a:bodyPr wrap="none" fromWordArt="1">
            <a:prstTxWarp prst="textPlain">
              <a:avLst>
                <a:gd name="adj" fmla="val 50000"/>
              </a:avLst>
            </a:prstTxWarp>
          </a:bodyPr>
          <a:lstStyle/>
          <a:p>
            <a:pPr algn="ctr">
              <a:defRPr/>
            </a:pPr>
            <a:r>
              <a:rPr lang="zh-TW" altLang="en-US" kern="10" spc="-150" smtClean="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發生毒性</a:t>
            </a: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及關注化學物質災害通報</a:t>
            </a:r>
          </a:p>
        </p:txBody>
      </p:sp>
    </p:spTree>
    <p:extLst>
      <p:ext uri="{BB962C8B-B14F-4D97-AF65-F5344CB8AC3E}">
        <p14:creationId xmlns:p14="http://schemas.microsoft.com/office/powerpoint/2010/main" val="4265133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6"/>
          <p:cNvGrpSpPr>
            <a:grpSpLocks/>
          </p:cNvGrpSpPr>
          <p:nvPr/>
        </p:nvGrpSpPr>
        <p:grpSpPr bwMode="auto">
          <a:xfrm>
            <a:off x="1619250" y="1988803"/>
            <a:ext cx="5905500" cy="2700337"/>
            <a:chOff x="1088" y="300"/>
            <a:chExt cx="3720" cy="1701"/>
          </a:xfrm>
        </p:grpSpPr>
        <p:sp>
          <p:nvSpPr>
            <p:cNvPr id="13323" name="WordArt 84"/>
            <p:cNvSpPr>
              <a:spLocks noChangeArrowheads="1" noChangeShapeType="1" noTextEdit="1"/>
            </p:cNvSpPr>
            <p:nvPr/>
          </p:nvSpPr>
          <p:spPr bwMode="auto">
            <a:xfrm>
              <a:off x="1088" y="300"/>
              <a:ext cx="3720" cy="816"/>
            </a:xfrm>
            <a:prstGeom prst="rect">
              <a:avLst/>
            </a:prstGeom>
          </p:spPr>
          <p:txBody>
            <a:bodyPr wrap="none" fromWordArt="1">
              <a:prstTxWarp prst="textPlain">
                <a:avLst>
                  <a:gd name="adj" fmla="val 50000"/>
                </a:avLst>
              </a:prstTxWarp>
            </a:bodyPr>
            <a:lstStyle/>
            <a:p>
              <a:pPr algn="ctr"/>
              <a:r>
                <a:rPr lang="en-US" altLang="ko-KR" b="1" kern="10" dirty="0">
                  <a:ln w="9525">
                    <a:noFill/>
                    <a:round/>
                    <a:headEnd/>
                    <a:tailEnd/>
                  </a:ln>
                  <a:solidFill>
                    <a:schemeClr val="tx1">
                      <a:alpha val="10196"/>
                    </a:schemeClr>
                  </a:solidFill>
                  <a:latin typeface="Times New Roman"/>
                  <a:cs typeface="Times New Roman"/>
                </a:rPr>
                <a:t>THANK</a:t>
              </a:r>
              <a:endParaRPr lang="ko-KR" altLang="en-US" b="1" kern="10" dirty="0">
                <a:ln w="9525">
                  <a:noFill/>
                  <a:round/>
                  <a:headEnd/>
                  <a:tailEnd/>
                </a:ln>
                <a:solidFill>
                  <a:schemeClr val="tx1">
                    <a:alpha val="10196"/>
                  </a:schemeClr>
                </a:solidFill>
                <a:latin typeface="Times New Roman"/>
                <a:cs typeface="Times New Roman"/>
              </a:endParaRPr>
            </a:p>
          </p:txBody>
        </p:sp>
        <p:sp>
          <p:nvSpPr>
            <p:cNvPr id="13324" name="WordArt 85"/>
            <p:cNvSpPr>
              <a:spLocks noChangeArrowheads="1" noChangeShapeType="1" noTextEdit="1"/>
            </p:cNvSpPr>
            <p:nvPr/>
          </p:nvSpPr>
          <p:spPr bwMode="auto">
            <a:xfrm>
              <a:off x="1814" y="1185"/>
              <a:ext cx="2268" cy="816"/>
            </a:xfrm>
            <a:prstGeom prst="rect">
              <a:avLst/>
            </a:prstGeom>
          </p:spPr>
          <p:txBody>
            <a:bodyPr wrap="none" fromWordArt="1">
              <a:prstTxWarp prst="textPlain">
                <a:avLst>
                  <a:gd name="adj" fmla="val 50000"/>
                </a:avLst>
              </a:prstTxWarp>
            </a:bodyPr>
            <a:lstStyle/>
            <a:p>
              <a:pPr algn="ctr"/>
              <a:r>
                <a:rPr lang="en-US" altLang="ko-KR" b="1" kern="10" dirty="0">
                  <a:ln w="9525">
                    <a:noFill/>
                    <a:round/>
                    <a:headEnd/>
                    <a:tailEnd/>
                  </a:ln>
                  <a:solidFill>
                    <a:schemeClr val="tx1">
                      <a:alpha val="10196"/>
                    </a:schemeClr>
                  </a:solidFill>
                  <a:latin typeface="Times New Roman"/>
                  <a:cs typeface="Times New Roman"/>
                </a:rPr>
                <a:t>YOU</a:t>
              </a:r>
              <a:endParaRPr lang="ko-KR" altLang="en-US" b="1" kern="10" dirty="0">
                <a:ln w="9525">
                  <a:noFill/>
                  <a:round/>
                  <a:headEnd/>
                  <a:tailEnd/>
                </a:ln>
                <a:solidFill>
                  <a:schemeClr val="tx1">
                    <a:alpha val="10196"/>
                  </a:schemeClr>
                </a:solidFill>
                <a:latin typeface="Times New Roman"/>
                <a:cs typeface="Times New Roman"/>
              </a:endParaRPr>
            </a:p>
          </p:txBody>
        </p:sp>
      </p:grpSp>
      <p:sp>
        <p:nvSpPr>
          <p:cNvPr id="13316" name="WordArt 11" descr="01"/>
          <p:cNvSpPr>
            <a:spLocks noChangeArrowheads="1" noChangeShapeType="1" noTextEdit="1"/>
          </p:cNvSpPr>
          <p:nvPr/>
        </p:nvSpPr>
        <p:spPr bwMode="auto">
          <a:xfrm>
            <a:off x="3024188" y="3104468"/>
            <a:ext cx="3095625" cy="649288"/>
          </a:xfrm>
          <a:prstGeom prst="rect">
            <a:avLst/>
          </a:prstGeom>
        </p:spPr>
        <p:txBody>
          <a:bodyPr wrap="none" fromWordArt="1">
            <a:prstTxWarp prst="textPlain">
              <a:avLst>
                <a:gd name="adj" fmla="val 50000"/>
              </a:avLst>
            </a:prstTxWarp>
          </a:bodyPr>
          <a:lstStyle/>
          <a:p>
            <a:pPr algn="ct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謝謝聆聽</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pic>
        <p:nvPicPr>
          <p:cNvPr id="13" name="Picture 123" descr="Untitled-1"/>
          <p:cNvPicPr>
            <a:picLocks noChangeAspect="1" noChangeArrowheads="1"/>
          </p:cNvPicPr>
          <p:nvPr/>
        </p:nvPicPr>
        <p:blipFill>
          <a:blip r:embed="rId3"/>
          <a:srcRect/>
          <a:stretch>
            <a:fillRect/>
          </a:stretch>
        </p:blipFill>
        <p:spPr bwMode="auto">
          <a:xfrm>
            <a:off x="0" y="3498850"/>
            <a:ext cx="9144000"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59384" y="2775367"/>
            <a:ext cx="9025230" cy="2454983"/>
            <a:chOff x="59384" y="2775367"/>
            <a:chExt cx="9025230" cy="2454983"/>
          </a:xfrm>
        </p:grpSpPr>
        <p:sp>
          <p:nvSpPr>
            <p:cNvPr id="3" name="Rectangle 11"/>
            <p:cNvSpPr>
              <a:spLocks noChangeArrowheads="1"/>
            </p:cNvSpPr>
            <p:nvPr/>
          </p:nvSpPr>
          <p:spPr bwMode="auto">
            <a:xfrm>
              <a:off x="59384" y="2775367"/>
              <a:ext cx="1424006" cy="626481"/>
            </a:xfrm>
            <a:prstGeom prst="rect">
              <a:avLst/>
            </a:prstGeom>
            <a:solidFill>
              <a:srgbClr val="354935"/>
            </a:solidFill>
            <a:ln w="12700" algn="ctr">
              <a:solidFill>
                <a:srgbClr val="FFFFFF"/>
              </a:solidFill>
              <a:miter lim="800000"/>
              <a:headEnd/>
              <a:tailEnd/>
            </a:ln>
            <a:effectLst/>
          </p:spPr>
          <p:txBody>
            <a:bodyPr wrap="none" anchor="ctr"/>
            <a:lstStyle/>
            <a:p>
              <a:pPr algn="ctr" fontAlgn="base">
                <a:spcBef>
                  <a:spcPct val="0"/>
                </a:spcBef>
                <a:spcAft>
                  <a:spcPct val="0"/>
                </a:spcAft>
                <a:defRPr/>
              </a:pPr>
              <a:r>
                <a:rPr kumimoji="1" lang="zh-TW" altLang="en-US" sz="1600" b="1" dirty="0">
                  <a:solidFill>
                    <a:srgbClr val="FFFFFF"/>
                  </a:solidFill>
                  <a:latin typeface="微軟正黑體" pitchFamily="34" charset="-120"/>
                  <a:ea typeface="微軟正黑體" pitchFamily="34" charset="-120"/>
                </a:rPr>
                <a:t>毒性及關注</a:t>
              </a:r>
              <a:r>
                <a:rPr kumimoji="1" lang="en-US" altLang="zh-TW" sz="1600" b="1" dirty="0">
                  <a:solidFill>
                    <a:srgbClr val="FFFFFF"/>
                  </a:solidFill>
                  <a:latin typeface="微軟正黑體" pitchFamily="34" charset="-120"/>
                  <a:ea typeface="微軟正黑體" pitchFamily="34" charset="-120"/>
                </a:rPr>
                <a:t/>
              </a:r>
              <a:br>
                <a:rPr kumimoji="1" lang="en-US" altLang="zh-TW" sz="1600" b="1" dirty="0">
                  <a:solidFill>
                    <a:srgbClr val="FFFFFF"/>
                  </a:solidFill>
                  <a:latin typeface="微軟正黑體" pitchFamily="34" charset="-120"/>
                  <a:ea typeface="微軟正黑體" pitchFamily="34" charset="-120"/>
                </a:rPr>
              </a:br>
              <a:r>
                <a:rPr kumimoji="1" lang="zh-TW" altLang="en-US" sz="1600" b="1" dirty="0">
                  <a:solidFill>
                    <a:srgbClr val="FFFFFF"/>
                  </a:solidFill>
                  <a:latin typeface="微軟正黑體" pitchFamily="34" charset="-120"/>
                  <a:ea typeface="微軟正黑體" pitchFamily="34" charset="-120"/>
                </a:rPr>
                <a:t>物質類別</a:t>
              </a:r>
              <a:endParaRPr kumimoji="1" lang="en-US" altLang="en-US" sz="1600" b="1" dirty="0">
                <a:solidFill>
                  <a:srgbClr val="FFFFFF"/>
                </a:solidFill>
                <a:latin typeface="微軟正黑體" pitchFamily="34" charset="-120"/>
                <a:ea typeface="微軟正黑體" pitchFamily="34" charset="-120"/>
              </a:endParaRPr>
            </a:p>
          </p:txBody>
        </p:sp>
        <p:sp>
          <p:nvSpPr>
            <p:cNvPr id="4" name="Rectangle 11"/>
            <p:cNvSpPr>
              <a:spLocks noChangeArrowheads="1"/>
            </p:cNvSpPr>
            <p:nvPr/>
          </p:nvSpPr>
          <p:spPr bwMode="auto">
            <a:xfrm>
              <a:off x="59384" y="3401848"/>
              <a:ext cx="1424006" cy="1821467"/>
            </a:xfrm>
            <a:prstGeom prst="rect">
              <a:avLst/>
            </a:prstGeom>
            <a:solidFill>
              <a:srgbClr val="4A664A"/>
            </a:solidFill>
            <a:ln w="12700" algn="ctr">
              <a:solidFill>
                <a:srgbClr val="FFFFFF"/>
              </a:solidFill>
              <a:miter lim="800000"/>
              <a:headEnd/>
              <a:tailEnd/>
            </a:ln>
            <a:effectLst/>
          </p:spPr>
          <p:txBody>
            <a:bodyPr wrap="none" anchor="ctr"/>
            <a:lstStyle/>
            <a:p>
              <a:pPr algn="ctr" fontAlgn="base">
                <a:spcBef>
                  <a:spcPct val="0"/>
                </a:spcBef>
                <a:spcAft>
                  <a:spcPct val="0"/>
                </a:spcAft>
                <a:defRPr/>
              </a:pPr>
              <a:r>
                <a:rPr kumimoji="1" lang="zh-TW" altLang="en-US" sz="1600" b="1" dirty="0">
                  <a:solidFill>
                    <a:srgbClr val="FFFFFF"/>
                  </a:solidFill>
                  <a:latin typeface="微軟正黑體" pitchFamily="34" charset="-120"/>
                  <a:ea typeface="微軟正黑體" pitchFamily="34" charset="-120"/>
                </a:rPr>
                <a:t>特性</a:t>
              </a:r>
              <a:endParaRPr kumimoji="1" lang="en-US" altLang="en-US" sz="1600" b="1" dirty="0">
                <a:solidFill>
                  <a:srgbClr val="FFFFFF"/>
                </a:solidFill>
                <a:latin typeface="微軟正黑體" pitchFamily="34" charset="-120"/>
                <a:ea typeface="微軟正黑體" pitchFamily="34" charset="-120"/>
              </a:endParaRPr>
            </a:p>
          </p:txBody>
        </p:sp>
        <p:sp>
          <p:nvSpPr>
            <p:cNvPr id="7" name="Rectangle 11"/>
            <p:cNvSpPr>
              <a:spLocks noChangeArrowheads="1"/>
            </p:cNvSpPr>
            <p:nvPr/>
          </p:nvSpPr>
          <p:spPr bwMode="auto">
            <a:xfrm>
              <a:off x="1483390" y="2775367"/>
              <a:ext cx="1520245" cy="626481"/>
            </a:xfrm>
            <a:prstGeom prst="rect">
              <a:avLst/>
            </a:prstGeom>
            <a:solidFill>
              <a:srgbClr val="4A664A"/>
            </a:solidFill>
            <a:ln w="12700" algn="ctr">
              <a:solidFill>
                <a:srgbClr val="FFFFFF"/>
              </a:solidFill>
              <a:miter lim="800000"/>
              <a:headEnd/>
              <a:tailEnd/>
            </a:ln>
            <a:effectLst/>
          </p:spPr>
          <p:txBody>
            <a:bodyPr wrap="none" anchor="ctr"/>
            <a:lstStyle/>
            <a:p>
              <a:pPr algn="ctr" fontAlgn="base">
                <a:spcBef>
                  <a:spcPct val="0"/>
                </a:spcBef>
                <a:spcAft>
                  <a:spcPct val="0"/>
                </a:spcAft>
                <a:defRPr/>
              </a:pPr>
              <a:r>
                <a:rPr lang="zh-TW" altLang="en-US" sz="1600" b="1" dirty="0">
                  <a:solidFill>
                    <a:srgbClr val="FFFFFF"/>
                  </a:solidFill>
                  <a:latin typeface="微軟正黑體" pitchFamily="34" charset="-120"/>
                  <a:ea typeface="微軟正黑體" pitchFamily="34" charset="-120"/>
                </a:rPr>
                <a:t>第一類毒化物</a:t>
              </a:r>
              <a:r>
                <a:rPr lang="en-US" altLang="zh-TW" sz="1600" b="1" dirty="0">
                  <a:solidFill>
                    <a:srgbClr val="FFFFFF"/>
                  </a:solidFill>
                  <a:latin typeface="微軟正黑體" pitchFamily="34" charset="-120"/>
                  <a:ea typeface="微軟正黑體" pitchFamily="34" charset="-120"/>
                </a:rPr>
                <a:t/>
              </a:r>
              <a:br>
                <a:rPr lang="en-US" altLang="zh-TW" sz="1600" b="1" dirty="0">
                  <a:solidFill>
                    <a:srgbClr val="FFFFFF"/>
                  </a:solidFill>
                  <a:latin typeface="微軟正黑體" pitchFamily="34" charset="-120"/>
                  <a:ea typeface="微軟正黑體" pitchFamily="34" charset="-120"/>
                </a:rPr>
              </a:br>
              <a:r>
                <a:rPr lang="en-US" altLang="zh-TW" sz="1600" b="1" dirty="0">
                  <a:solidFill>
                    <a:srgbClr val="FFFFFF"/>
                  </a:solidFill>
                  <a:latin typeface="微軟正黑體" pitchFamily="34" charset="-120"/>
                  <a:ea typeface="微軟正黑體" pitchFamily="34" charset="-120"/>
                </a:rPr>
                <a:t>(</a:t>
              </a:r>
              <a:r>
                <a:rPr lang="zh-TW" altLang="en-US" sz="1600" b="1" dirty="0">
                  <a:solidFill>
                    <a:srgbClr val="FFFFFF"/>
                  </a:solidFill>
                  <a:latin typeface="微軟正黑體" pitchFamily="34" charset="-120"/>
                  <a:ea typeface="微軟正黑體" pitchFamily="34" charset="-120"/>
                </a:rPr>
                <a:t>難分解物質</a:t>
              </a:r>
              <a:r>
                <a:rPr lang="en-US" altLang="zh-TW" sz="1600" b="1" dirty="0">
                  <a:solidFill>
                    <a:srgbClr val="FFFFFF"/>
                  </a:solidFill>
                  <a:latin typeface="微軟正黑體" pitchFamily="34" charset="-120"/>
                  <a:ea typeface="微軟正黑體" pitchFamily="34" charset="-120"/>
                </a:rPr>
                <a:t>)</a:t>
              </a:r>
              <a:endParaRPr kumimoji="1" lang="en-US" altLang="en-US" sz="1600" b="1" dirty="0">
                <a:solidFill>
                  <a:srgbClr val="FFFFFF"/>
                </a:solidFill>
                <a:latin typeface="微軟正黑體" pitchFamily="34" charset="-120"/>
                <a:ea typeface="微軟正黑體" pitchFamily="34" charset="-120"/>
              </a:endParaRPr>
            </a:p>
          </p:txBody>
        </p:sp>
        <p:sp>
          <p:nvSpPr>
            <p:cNvPr id="8" name="Rectangle 11"/>
            <p:cNvSpPr>
              <a:spLocks noChangeArrowheads="1"/>
            </p:cNvSpPr>
            <p:nvPr/>
          </p:nvSpPr>
          <p:spPr bwMode="auto">
            <a:xfrm>
              <a:off x="1483390" y="3401848"/>
              <a:ext cx="1520245" cy="182146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a:lnSpc>
                  <a:spcPct val="110000"/>
                </a:lnSpc>
                <a:defRPr/>
              </a:pPr>
              <a:endParaRPr lang="zh-TW" altLang="en-US" sz="1600" b="1" dirty="0">
                <a:solidFill>
                  <a:srgbClr val="000000"/>
                </a:solidFill>
                <a:latin typeface="微軟正黑體" panose="020B0604030504040204" pitchFamily="34" charset="-120"/>
                <a:ea typeface="微軟正黑體" panose="020B0604030504040204" pitchFamily="34" charset="-120"/>
              </a:endParaRPr>
            </a:p>
          </p:txBody>
        </p:sp>
        <p:sp>
          <p:nvSpPr>
            <p:cNvPr id="21" name="Rectangle 11"/>
            <p:cNvSpPr>
              <a:spLocks noChangeArrowheads="1"/>
            </p:cNvSpPr>
            <p:nvPr/>
          </p:nvSpPr>
          <p:spPr bwMode="auto">
            <a:xfrm>
              <a:off x="3003635" y="2775367"/>
              <a:ext cx="1520245" cy="626481"/>
            </a:xfrm>
            <a:prstGeom prst="rect">
              <a:avLst/>
            </a:prstGeom>
            <a:solidFill>
              <a:srgbClr val="4A664A"/>
            </a:solidFill>
            <a:ln w="12700" algn="ctr">
              <a:solidFill>
                <a:srgbClr val="FFFFFF"/>
              </a:solidFill>
              <a:miter lim="800000"/>
              <a:headEnd/>
              <a:tailEnd/>
            </a:ln>
            <a:effectLst/>
          </p:spPr>
          <p:txBody>
            <a:bodyPr wrap="none" anchor="ctr"/>
            <a:lstStyle/>
            <a:p>
              <a:pPr algn="ctr">
                <a:defRPr/>
              </a:pPr>
              <a:r>
                <a:rPr lang="zh-TW" altLang="en-US" sz="1600" b="1" dirty="0">
                  <a:solidFill>
                    <a:srgbClr val="FFFFFF"/>
                  </a:solidFill>
                  <a:latin typeface="微軟正黑體" pitchFamily="34" charset="-120"/>
                  <a:ea typeface="微軟正黑體" pitchFamily="34" charset="-120"/>
                </a:rPr>
                <a:t>第二類毒化物</a:t>
              </a:r>
              <a:r>
                <a:rPr lang="en-US" altLang="zh-TW" sz="1600" b="1" dirty="0">
                  <a:solidFill>
                    <a:srgbClr val="FFFFFF"/>
                  </a:solidFill>
                  <a:latin typeface="微軟正黑體" pitchFamily="34" charset="-120"/>
                  <a:ea typeface="微軟正黑體" pitchFamily="34" charset="-120"/>
                </a:rPr>
                <a:t/>
              </a:r>
              <a:br>
                <a:rPr lang="en-US" altLang="zh-TW" sz="1600" b="1" dirty="0">
                  <a:solidFill>
                    <a:srgbClr val="FFFFFF"/>
                  </a:solidFill>
                  <a:latin typeface="微軟正黑體" pitchFamily="34" charset="-120"/>
                  <a:ea typeface="微軟正黑體" pitchFamily="34" charset="-120"/>
                </a:rPr>
              </a:br>
              <a:r>
                <a:rPr lang="en-US" altLang="zh-TW" sz="1600" b="1" dirty="0">
                  <a:solidFill>
                    <a:srgbClr val="FFFFFF"/>
                  </a:solidFill>
                  <a:latin typeface="微軟正黑體" pitchFamily="34" charset="-120"/>
                  <a:ea typeface="微軟正黑體" pitchFamily="34" charset="-120"/>
                </a:rPr>
                <a:t>(</a:t>
              </a:r>
              <a:r>
                <a:rPr lang="zh-TW" altLang="en-US" sz="1600" b="1" dirty="0">
                  <a:solidFill>
                    <a:srgbClr val="FFFFFF"/>
                  </a:solidFill>
                  <a:latin typeface="微軟正黑體" pitchFamily="34" charset="-120"/>
                  <a:ea typeface="微軟正黑體" pitchFamily="34" charset="-120"/>
                </a:rPr>
                <a:t>慢毒性物質</a:t>
              </a:r>
              <a:r>
                <a:rPr lang="en-US" altLang="zh-TW" sz="1600" b="1" dirty="0">
                  <a:solidFill>
                    <a:srgbClr val="FFFFFF"/>
                  </a:solidFill>
                  <a:latin typeface="微軟正黑體" pitchFamily="34" charset="-120"/>
                  <a:ea typeface="微軟正黑體" pitchFamily="34" charset="-120"/>
                </a:rPr>
                <a:t>)</a:t>
              </a:r>
              <a:endParaRPr lang="en-US" altLang="en-US" sz="1600" b="1" dirty="0">
                <a:solidFill>
                  <a:srgbClr val="FFFFFF"/>
                </a:solidFill>
                <a:latin typeface="微軟正黑體" pitchFamily="34" charset="-120"/>
                <a:ea typeface="微軟正黑體" pitchFamily="34" charset="-120"/>
              </a:endParaRPr>
            </a:p>
          </p:txBody>
        </p:sp>
        <p:sp>
          <p:nvSpPr>
            <p:cNvPr id="22" name="Rectangle 11"/>
            <p:cNvSpPr>
              <a:spLocks noChangeArrowheads="1"/>
            </p:cNvSpPr>
            <p:nvPr/>
          </p:nvSpPr>
          <p:spPr bwMode="auto">
            <a:xfrm>
              <a:off x="3003635" y="3401848"/>
              <a:ext cx="1520245" cy="182146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solidFill>
                  <a:srgbClr val="000000"/>
                </a:solidFill>
                <a:latin typeface="微軟正黑體" pitchFamily="34" charset="-120"/>
                <a:ea typeface="微軟正黑體" pitchFamily="34" charset="-120"/>
              </a:endParaRPr>
            </a:p>
          </p:txBody>
        </p:sp>
        <p:sp>
          <p:nvSpPr>
            <p:cNvPr id="26" name="Rectangle 11"/>
            <p:cNvSpPr>
              <a:spLocks noChangeArrowheads="1"/>
            </p:cNvSpPr>
            <p:nvPr/>
          </p:nvSpPr>
          <p:spPr bwMode="auto">
            <a:xfrm>
              <a:off x="4523880" y="2775367"/>
              <a:ext cx="1520245" cy="626481"/>
            </a:xfrm>
            <a:prstGeom prst="rect">
              <a:avLst/>
            </a:prstGeom>
            <a:solidFill>
              <a:srgbClr val="4A664A"/>
            </a:solidFill>
            <a:ln w="12700" algn="ctr">
              <a:solidFill>
                <a:srgbClr val="FFFFFF"/>
              </a:solidFill>
              <a:miter lim="800000"/>
              <a:headEnd/>
              <a:tailEnd/>
            </a:ln>
            <a:effectLst/>
          </p:spPr>
          <p:txBody>
            <a:bodyPr wrap="none" anchor="ctr"/>
            <a:lstStyle/>
            <a:p>
              <a:pPr algn="ctr">
                <a:defRPr/>
              </a:pPr>
              <a:r>
                <a:rPr lang="zh-TW" altLang="en-US" sz="1600" b="1" dirty="0">
                  <a:solidFill>
                    <a:srgbClr val="FFFFFF"/>
                  </a:solidFill>
                  <a:latin typeface="微軟正黑體" pitchFamily="34" charset="-120"/>
                  <a:ea typeface="微軟正黑體" pitchFamily="34" charset="-120"/>
                </a:rPr>
                <a:t>第三類毒化物</a:t>
              </a:r>
              <a:r>
                <a:rPr lang="en-US" altLang="zh-TW" sz="1600" b="1" dirty="0">
                  <a:solidFill>
                    <a:srgbClr val="FFFFFF"/>
                  </a:solidFill>
                  <a:latin typeface="微軟正黑體" pitchFamily="34" charset="-120"/>
                  <a:ea typeface="微軟正黑體" pitchFamily="34" charset="-120"/>
                </a:rPr>
                <a:t/>
              </a:r>
              <a:br>
                <a:rPr lang="en-US" altLang="zh-TW" sz="1600" b="1" dirty="0">
                  <a:solidFill>
                    <a:srgbClr val="FFFFFF"/>
                  </a:solidFill>
                  <a:latin typeface="微軟正黑體" pitchFamily="34" charset="-120"/>
                  <a:ea typeface="微軟正黑體" pitchFamily="34" charset="-120"/>
                </a:rPr>
              </a:br>
              <a:r>
                <a:rPr lang="en-US" altLang="zh-TW" sz="1600" b="1" dirty="0">
                  <a:solidFill>
                    <a:srgbClr val="FFFFFF"/>
                  </a:solidFill>
                  <a:latin typeface="微軟正黑體" pitchFamily="34" charset="-120"/>
                  <a:ea typeface="微軟正黑體" pitchFamily="34" charset="-120"/>
                </a:rPr>
                <a:t>(</a:t>
              </a:r>
              <a:r>
                <a:rPr lang="zh-TW" altLang="en-US" sz="1600" b="1" dirty="0">
                  <a:solidFill>
                    <a:srgbClr val="FFFFFF"/>
                  </a:solidFill>
                  <a:latin typeface="微軟正黑體" pitchFamily="34" charset="-120"/>
                  <a:ea typeface="微軟正黑體" pitchFamily="34" charset="-120"/>
                </a:rPr>
                <a:t>急毒性物質</a:t>
              </a:r>
              <a:r>
                <a:rPr lang="en-US" altLang="zh-TW" sz="1600" b="1" dirty="0">
                  <a:solidFill>
                    <a:srgbClr val="FFFFFF"/>
                  </a:solidFill>
                  <a:latin typeface="微軟正黑體" pitchFamily="34" charset="-120"/>
                  <a:ea typeface="微軟正黑體" pitchFamily="34" charset="-120"/>
                </a:rPr>
                <a:t>)</a:t>
              </a:r>
              <a:endParaRPr lang="en-US" altLang="en-US" sz="1600" b="1" dirty="0">
                <a:solidFill>
                  <a:srgbClr val="FFFFFF"/>
                </a:solidFill>
                <a:latin typeface="微軟正黑體" pitchFamily="34" charset="-120"/>
                <a:ea typeface="微軟正黑體" pitchFamily="34" charset="-120"/>
              </a:endParaRPr>
            </a:p>
          </p:txBody>
        </p:sp>
        <p:sp>
          <p:nvSpPr>
            <p:cNvPr id="27" name="Rectangle 11"/>
            <p:cNvSpPr>
              <a:spLocks noChangeArrowheads="1"/>
            </p:cNvSpPr>
            <p:nvPr/>
          </p:nvSpPr>
          <p:spPr bwMode="auto">
            <a:xfrm>
              <a:off x="4523880" y="3401848"/>
              <a:ext cx="1520245" cy="182146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solidFill>
                  <a:srgbClr val="000000"/>
                </a:solidFill>
                <a:latin typeface="微軟正黑體" pitchFamily="34" charset="-120"/>
                <a:ea typeface="微軟正黑體" pitchFamily="34" charset="-120"/>
              </a:endParaRPr>
            </a:p>
          </p:txBody>
        </p:sp>
        <p:sp>
          <p:nvSpPr>
            <p:cNvPr id="31" name="Rectangle 11"/>
            <p:cNvSpPr>
              <a:spLocks noChangeArrowheads="1"/>
            </p:cNvSpPr>
            <p:nvPr/>
          </p:nvSpPr>
          <p:spPr bwMode="auto">
            <a:xfrm>
              <a:off x="6044125" y="2775367"/>
              <a:ext cx="1520245" cy="626481"/>
            </a:xfrm>
            <a:prstGeom prst="rect">
              <a:avLst/>
            </a:prstGeom>
            <a:solidFill>
              <a:srgbClr val="4A664A"/>
            </a:solidFill>
            <a:ln w="12700" algn="ctr">
              <a:solidFill>
                <a:srgbClr val="FFFFFF"/>
              </a:solidFill>
              <a:miter lim="800000"/>
              <a:headEnd/>
              <a:tailEnd/>
            </a:ln>
            <a:effectLst/>
          </p:spPr>
          <p:txBody>
            <a:bodyPr wrap="none" anchor="ctr"/>
            <a:lstStyle/>
            <a:p>
              <a:pPr algn="ctr">
                <a:defRPr/>
              </a:pPr>
              <a:r>
                <a:rPr lang="zh-TW" altLang="en-US" sz="1600" b="1" dirty="0">
                  <a:solidFill>
                    <a:srgbClr val="FFFFFF"/>
                  </a:solidFill>
                  <a:latin typeface="微軟正黑體" pitchFamily="34" charset="-120"/>
                  <a:ea typeface="微軟正黑體" pitchFamily="34" charset="-120"/>
                </a:rPr>
                <a:t>第四類毒化物</a:t>
              </a:r>
              <a:endParaRPr lang="en-US" altLang="en-US" sz="1600" b="1" dirty="0">
                <a:solidFill>
                  <a:srgbClr val="FFFFFF"/>
                </a:solidFill>
                <a:latin typeface="微軟正黑體" pitchFamily="34" charset="-120"/>
                <a:ea typeface="微軟正黑體" pitchFamily="34" charset="-120"/>
              </a:endParaRPr>
            </a:p>
          </p:txBody>
        </p:sp>
        <p:sp>
          <p:nvSpPr>
            <p:cNvPr id="32" name="Rectangle 11"/>
            <p:cNvSpPr>
              <a:spLocks noChangeArrowheads="1"/>
            </p:cNvSpPr>
            <p:nvPr/>
          </p:nvSpPr>
          <p:spPr bwMode="auto">
            <a:xfrm>
              <a:off x="6044125" y="3401848"/>
              <a:ext cx="1520245" cy="182146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solidFill>
                  <a:srgbClr val="000000"/>
                </a:solidFill>
                <a:latin typeface="微軟正黑體" pitchFamily="34" charset="-120"/>
                <a:ea typeface="微軟正黑體" pitchFamily="34" charset="-120"/>
              </a:endParaRPr>
            </a:p>
          </p:txBody>
        </p:sp>
        <p:sp>
          <p:nvSpPr>
            <p:cNvPr id="36" name="Rectangle 11"/>
            <p:cNvSpPr>
              <a:spLocks noChangeArrowheads="1"/>
            </p:cNvSpPr>
            <p:nvPr/>
          </p:nvSpPr>
          <p:spPr bwMode="auto">
            <a:xfrm>
              <a:off x="7564369" y="2775367"/>
              <a:ext cx="1520245" cy="626481"/>
            </a:xfrm>
            <a:prstGeom prst="rect">
              <a:avLst/>
            </a:prstGeom>
            <a:solidFill>
              <a:srgbClr val="4A664A"/>
            </a:solidFill>
            <a:ln w="12700" algn="ctr">
              <a:solidFill>
                <a:srgbClr val="FFFFFF"/>
              </a:solidFill>
              <a:miter lim="800000"/>
              <a:headEnd/>
              <a:tailEnd/>
            </a:ln>
            <a:effectLst/>
          </p:spPr>
          <p:txBody>
            <a:bodyPr wrap="none" anchor="ctr"/>
            <a:lstStyle/>
            <a:p>
              <a:pPr algn="ctr" fontAlgn="base">
                <a:spcBef>
                  <a:spcPct val="0"/>
                </a:spcBef>
                <a:spcAft>
                  <a:spcPct val="0"/>
                </a:spcAft>
                <a:defRPr/>
              </a:pPr>
              <a:r>
                <a:rPr lang="zh-TW" altLang="en-US" sz="1600" b="1" dirty="0">
                  <a:solidFill>
                    <a:srgbClr val="FFFFFF"/>
                  </a:solidFill>
                  <a:latin typeface="微軟正黑體" pitchFamily="34" charset="-120"/>
                  <a:ea typeface="微軟正黑體" pitchFamily="34" charset="-120"/>
                </a:rPr>
                <a:t>關注化學物</a:t>
              </a:r>
              <a:endParaRPr kumimoji="1" lang="en-US" altLang="en-US" sz="1600" b="1" dirty="0">
                <a:solidFill>
                  <a:srgbClr val="FFFFFF"/>
                </a:solidFill>
                <a:latin typeface="微軟正黑體" pitchFamily="34" charset="-120"/>
                <a:ea typeface="微軟正黑體" pitchFamily="34" charset="-120"/>
              </a:endParaRPr>
            </a:p>
          </p:txBody>
        </p:sp>
        <p:sp>
          <p:nvSpPr>
            <p:cNvPr id="37" name="Rectangle 11"/>
            <p:cNvSpPr>
              <a:spLocks noChangeArrowheads="1"/>
            </p:cNvSpPr>
            <p:nvPr/>
          </p:nvSpPr>
          <p:spPr bwMode="auto">
            <a:xfrm>
              <a:off x="7564369" y="3401848"/>
              <a:ext cx="1520245" cy="182146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solidFill>
                  <a:srgbClr val="000000"/>
                </a:solidFill>
                <a:latin typeface="微軟正黑體" pitchFamily="34" charset="-120"/>
                <a:ea typeface="微軟正黑體" pitchFamily="34" charset="-120"/>
              </a:endParaRPr>
            </a:p>
          </p:txBody>
        </p:sp>
        <p:sp>
          <p:nvSpPr>
            <p:cNvPr id="44" name="矩形 43"/>
            <p:cNvSpPr/>
            <p:nvPr/>
          </p:nvSpPr>
          <p:spPr>
            <a:xfrm>
              <a:off x="1472123" y="3407433"/>
              <a:ext cx="1520245" cy="1815882"/>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在環境中不易分解或因生物蓄積、生物濃縮、生物轉化等作用，致污染環境或危害人體健康者。</a:t>
              </a:r>
            </a:p>
          </p:txBody>
        </p:sp>
        <p:sp>
          <p:nvSpPr>
            <p:cNvPr id="53" name="矩形 52"/>
            <p:cNvSpPr/>
            <p:nvPr/>
          </p:nvSpPr>
          <p:spPr>
            <a:xfrm>
              <a:off x="2981102" y="3407433"/>
              <a:ext cx="1531511" cy="1569660"/>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有致腫瘤、生育能力受損、畸胎、遺傳因子突變或其他慢性疾病等作用者。</a:t>
              </a:r>
            </a:p>
          </p:txBody>
        </p:sp>
        <p:sp>
          <p:nvSpPr>
            <p:cNvPr id="58" name="矩形 57"/>
            <p:cNvSpPr/>
            <p:nvPr/>
          </p:nvSpPr>
          <p:spPr>
            <a:xfrm>
              <a:off x="4512613" y="3414468"/>
              <a:ext cx="1520246" cy="1077218"/>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化學物質經暴露，將立即危害人體健康或生物生命者。</a:t>
              </a:r>
            </a:p>
          </p:txBody>
        </p:sp>
        <p:sp>
          <p:nvSpPr>
            <p:cNvPr id="59" name="矩形 58"/>
            <p:cNvSpPr/>
            <p:nvPr/>
          </p:nvSpPr>
          <p:spPr>
            <a:xfrm>
              <a:off x="6032858" y="3407433"/>
              <a:ext cx="1520246" cy="1323439"/>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化學物質具有內分泌干擾素特性或有污染環境、危害人體健康者。</a:t>
              </a:r>
            </a:p>
          </p:txBody>
        </p:sp>
        <p:sp>
          <p:nvSpPr>
            <p:cNvPr id="61" name="矩形 60"/>
            <p:cNvSpPr/>
            <p:nvPr/>
          </p:nvSpPr>
          <p:spPr>
            <a:xfrm>
              <a:off x="7553101" y="3414468"/>
              <a:ext cx="1520246" cy="1815882"/>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毒化物以外之物質，基於其特性或關注之民生消費議題，經認定有污染環境或危害人體健康之虞者。</a:t>
              </a:r>
            </a:p>
          </p:txBody>
        </p:sp>
      </p:grpSp>
      <p:grpSp>
        <p:nvGrpSpPr>
          <p:cNvPr id="9" name="群組 8"/>
          <p:cNvGrpSpPr/>
          <p:nvPr/>
        </p:nvGrpSpPr>
        <p:grpSpPr>
          <a:xfrm>
            <a:off x="59384" y="5230350"/>
            <a:ext cx="9025232" cy="1145417"/>
            <a:chOff x="59384" y="5230350"/>
            <a:chExt cx="9025232" cy="1145417"/>
          </a:xfrm>
        </p:grpSpPr>
        <p:sp>
          <p:nvSpPr>
            <p:cNvPr id="62" name="Rectangle 11"/>
            <p:cNvSpPr>
              <a:spLocks noChangeArrowheads="1"/>
            </p:cNvSpPr>
            <p:nvPr/>
          </p:nvSpPr>
          <p:spPr bwMode="auto">
            <a:xfrm>
              <a:off x="59384" y="5230350"/>
              <a:ext cx="1424006" cy="1145417"/>
            </a:xfrm>
            <a:prstGeom prst="rect">
              <a:avLst/>
            </a:prstGeom>
            <a:solidFill>
              <a:srgbClr val="4A664A"/>
            </a:solidFill>
            <a:ln w="12700" algn="ctr">
              <a:solidFill>
                <a:srgbClr val="FFFFFF"/>
              </a:solidFill>
              <a:miter lim="800000"/>
              <a:headEnd/>
              <a:tailEnd/>
            </a:ln>
            <a:effectLst/>
          </p:spPr>
          <p:txBody>
            <a:bodyPr wrap="none" anchor="ctr"/>
            <a:lstStyle/>
            <a:p>
              <a:pPr algn="ctr" fontAlgn="base">
                <a:spcBef>
                  <a:spcPct val="0"/>
                </a:spcBef>
                <a:spcAft>
                  <a:spcPct val="0"/>
                </a:spcAft>
                <a:defRPr/>
              </a:pPr>
              <a:r>
                <a:rPr kumimoji="1" lang="zh-TW" altLang="en-US" sz="1600" b="1" dirty="0">
                  <a:solidFill>
                    <a:srgbClr val="FFFFFF"/>
                  </a:solidFill>
                  <a:latin typeface="微軟正黑體" pitchFamily="34" charset="-120"/>
                  <a:ea typeface="微軟正黑體" pitchFamily="34" charset="-120"/>
                </a:rPr>
                <a:t>本校</a:t>
              </a:r>
              <a:endParaRPr kumimoji="1" lang="en-US" altLang="zh-TW" sz="1600" b="1" dirty="0">
                <a:solidFill>
                  <a:srgbClr val="FFFFFF"/>
                </a:solidFill>
                <a:latin typeface="微軟正黑體" pitchFamily="34" charset="-120"/>
                <a:ea typeface="微軟正黑體" pitchFamily="34" charset="-120"/>
              </a:endParaRPr>
            </a:p>
            <a:p>
              <a:pPr algn="ctr" fontAlgn="base">
                <a:spcBef>
                  <a:spcPct val="0"/>
                </a:spcBef>
                <a:spcAft>
                  <a:spcPct val="0"/>
                </a:spcAft>
                <a:defRPr/>
              </a:pPr>
              <a:r>
                <a:rPr kumimoji="1" lang="zh-TW" altLang="en-US" sz="1600" b="1" dirty="0">
                  <a:solidFill>
                    <a:srgbClr val="FFFFFF"/>
                  </a:solidFill>
                  <a:latin typeface="微軟正黑體" pitchFamily="34" charset="-120"/>
                  <a:ea typeface="微軟正黑體" pitchFamily="34" charset="-120"/>
                </a:rPr>
                <a:t>常見舉例</a:t>
              </a:r>
              <a:endParaRPr kumimoji="1" lang="en-US" altLang="en-US" sz="1600" b="1" dirty="0">
                <a:solidFill>
                  <a:srgbClr val="FFFFFF"/>
                </a:solidFill>
                <a:latin typeface="微軟正黑體" pitchFamily="34" charset="-120"/>
                <a:ea typeface="微軟正黑體" pitchFamily="34" charset="-120"/>
              </a:endParaRPr>
            </a:p>
          </p:txBody>
        </p:sp>
        <p:sp>
          <p:nvSpPr>
            <p:cNvPr id="63" name="Rectangle 11"/>
            <p:cNvSpPr>
              <a:spLocks noChangeArrowheads="1"/>
            </p:cNvSpPr>
            <p:nvPr/>
          </p:nvSpPr>
          <p:spPr bwMode="auto">
            <a:xfrm>
              <a:off x="1483390" y="5230350"/>
              <a:ext cx="1520245" cy="114541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a:lnSpc>
                  <a:spcPct val="110000"/>
                </a:lnSpc>
                <a:defRPr/>
              </a:pPr>
              <a:endParaRPr lang="zh-TW" altLang="en-US" sz="1600" b="1" dirty="0">
                <a:latin typeface="微軟正黑體" panose="020B0604030504040204" pitchFamily="34" charset="-120"/>
                <a:ea typeface="微軟正黑體" panose="020B0604030504040204" pitchFamily="34" charset="-120"/>
              </a:endParaRPr>
            </a:p>
          </p:txBody>
        </p:sp>
        <p:sp>
          <p:nvSpPr>
            <p:cNvPr id="64" name="Rectangle 11"/>
            <p:cNvSpPr>
              <a:spLocks noChangeArrowheads="1"/>
            </p:cNvSpPr>
            <p:nvPr/>
          </p:nvSpPr>
          <p:spPr bwMode="auto">
            <a:xfrm>
              <a:off x="3003635" y="5230350"/>
              <a:ext cx="1520245" cy="114541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latin typeface="微軟正黑體" pitchFamily="34" charset="-120"/>
                <a:ea typeface="微軟正黑體" pitchFamily="34" charset="-120"/>
              </a:endParaRPr>
            </a:p>
          </p:txBody>
        </p:sp>
        <p:sp>
          <p:nvSpPr>
            <p:cNvPr id="65" name="Rectangle 11"/>
            <p:cNvSpPr>
              <a:spLocks noChangeArrowheads="1"/>
            </p:cNvSpPr>
            <p:nvPr/>
          </p:nvSpPr>
          <p:spPr bwMode="auto">
            <a:xfrm>
              <a:off x="4523880" y="5230350"/>
              <a:ext cx="1520245" cy="114541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latin typeface="微軟正黑體" pitchFamily="34" charset="-120"/>
                <a:ea typeface="微軟正黑體" pitchFamily="34" charset="-120"/>
              </a:endParaRPr>
            </a:p>
          </p:txBody>
        </p:sp>
        <p:sp>
          <p:nvSpPr>
            <p:cNvPr id="66" name="Rectangle 11"/>
            <p:cNvSpPr>
              <a:spLocks noChangeArrowheads="1"/>
            </p:cNvSpPr>
            <p:nvPr/>
          </p:nvSpPr>
          <p:spPr bwMode="auto">
            <a:xfrm>
              <a:off x="6044125" y="5230350"/>
              <a:ext cx="1520245" cy="114541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latin typeface="微軟正黑體" pitchFamily="34" charset="-120"/>
                <a:ea typeface="微軟正黑體" pitchFamily="34" charset="-120"/>
              </a:endParaRPr>
            </a:p>
          </p:txBody>
        </p:sp>
        <p:sp>
          <p:nvSpPr>
            <p:cNvPr id="67" name="Rectangle 11"/>
            <p:cNvSpPr>
              <a:spLocks noChangeArrowheads="1"/>
            </p:cNvSpPr>
            <p:nvPr/>
          </p:nvSpPr>
          <p:spPr bwMode="auto">
            <a:xfrm>
              <a:off x="7564369" y="5230350"/>
              <a:ext cx="1520245" cy="1145417"/>
            </a:xfrm>
            <a:prstGeom prst="rect">
              <a:avLst/>
            </a:prstGeom>
            <a:solidFill>
              <a:srgbClr val="BAC2BB"/>
            </a:solidFill>
            <a:ln w="12700" algn="ctr">
              <a:solidFill>
                <a:srgbClr val="FFFFFF"/>
              </a:solidFill>
              <a:miter lim="800000"/>
              <a:headEnd/>
              <a:tailEnd/>
            </a:ln>
            <a:effectLst/>
          </p:spPr>
          <p:txBody>
            <a:bodyPr wrap="none" lIns="90000" tIns="46800" anchor="ctr"/>
            <a:lstStyle/>
            <a:p>
              <a:pPr algn="ctr" fontAlgn="base">
                <a:lnSpc>
                  <a:spcPct val="110000"/>
                </a:lnSpc>
                <a:spcBef>
                  <a:spcPct val="0"/>
                </a:spcBef>
                <a:spcAft>
                  <a:spcPct val="0"/>
                </a:spcAft>
                <a:defRPr/>
              </a:pPr>
              <a:endParaRPr lang="en-US" altLang="en-US" sz="1600" b="1" dirty="0">
                <a:latin typeface="微軟正黑體" pitchFamily="34" charset="-120"/>
                <a:ea typeface="微軟正黑體" pitchFamily="34" charset="-120"/>
              </a:endParaRPr>
            </a:p>
          </p:txBody>
        </p:sp>
        <p:sp>
          <p:nvSpPr>
            <p:cNvPr id="68" name="矩形 67"/>
            <p:cNvSpPr/>
            <p:nvPr/>
          </p:nvSpPr>
          <p:spPr>
            <a:xfrm>
              <a:off x="1472123" y="5265204"/>
              <a:ext cx="1520245" cy="830997"/>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汞、苯、三氯甲烷、碘甲烷、吡啶</a:t>
              </a:r>
            </a:p>
          </p:txBody>
        </p:sp>
        <p:sp>
          <p:nvSpPr>
            <p:cNvPr id="69" name="矩形 68"/>
            <p:cNvSpPr/>
            <p:nvPr/>
          </p:nvSpPr>
          <p:spPr>
            <a:xfrm>
              <a:off x="2981102" y="5265204"/>
              <a:ext cx="1531511" cy="1077218"/>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丙烯醯胺、苯、重鉻酸鉀、鉻酸鉀、甲醛、二甲基甲醯胺</a:t>
              </a:r>
            </a:p>
          </p:txBody>
        </p:sp>
        <p:sp>
          <p:nvSpPr>
            <p:cNvPr id="71" name="矩形 70"/>
            <p:cNvSpPr/>
            <p:nvPr/>
          </p:nvSpPr>
          <p:spPr>
            <a:xfrm>
              <a:off x="6032858" y="5265204"/>
              <a:ext cx="1520246" cy="584775"/>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二氯甲烷、環己烷、乙腈</a:t>
              </a:r>
            </a:p>
          </p:txBody>
        </p:sp>
        <p:sp>
          <p:nvSpPr>
            <p:cNvPr id="94" name="矩形 93"/>
            <p:cNvSpPr/>
            <p:nvPr/>
          </p:nvSpPr>
          <p:spPr>
            <a:xfrm>
              <a:off x="7564370" y="5265204"/>
              <a:ext cx="1520246" cy="584775"/>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笑氣、硝酸銨、氫氟酸</a:t>
              </a:r>
            </a:p>
          </p:txBody>
        </p:sp>
        <p:sp>
          <p:nvSpPr>
            <p:cNvPr id="95" name="矩形 94"/>
            <p:cNvSpPr/>
            <p:nvPr/>
          </p:nvSpPr>
          <p:spPr>
            <a:xfrm>
              <a:off x="4523880" y="5265204"/>
              <a:ext cx="1531511" cy="830997"/>
            </a:xfrm>
            <a:prstGeom prst="rect">
              <a:avLst/>
            </a:prstGeom>
          </p:spPr>
          <p:txBody>
            <a:bodyPr wrap="square">
              <a:spAutoFit/>
            </a:bodyPr>
            <a:lstStyle/>
            <a:p>
              <a:r>
                <a:rPr lang="zh-TW" altLang="en-US" sz="1600" b="1" dirty="0">
                  <a:latin typeface="微軟正黑體" panose="020B0604030504040204" pitchFamily="34" charset="-120"/>
                  <a:ea typeface="微軟正黑體" panose="020B0604030504040204" pitchFamily="34" charset="-120"/>
                </a:rPr>
                <a:t>苯胺、氰化鉀、丙烯醯胺、甲醛</a:t>
              </a:r>
            </a:p>
          </p:txBody>
        </p:sp>
      </p:grpSp>
      <p:sp>
        <p:nvSpPr>
          <p:cNvPr id="33" name="WordArt 5" descr="01"/>
          <p:cNvSpPr>
            <a:spLocks noChangeArrowheads="1" noChangeShapeType="1" noTextEdit="1"/>
          </p:cNvSpPr>
          <p:nvPr/>
        </p:nvSpPr>
        <p:spPr bwMode="auto">
          <a:xfrm>
            <a:off x="701737" y="255190"/>
            <a:ext cx="7740526" cy="445819"/>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公告列管之毒性及關注化學物質與運作核可</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
        <p:nvSpPr>
          <p:cNvPr id="2" name="文字方塊 1"/>
          <p:cNvSpPr txBox="1"/>
          <p:nvPr/>
        </p:nvSpPr>
        <p:spPr>
          <a:xfrm>
            <a:off x="342000" y="1058471"/>
            <a:ext cx="8460000" cy="1754326"/>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基於防制化學物質污染環境或危害人體健康，我國環保署制定毒性及關注化學物質管理法，並訂有分類篩選認定基準，公告列管毒性及關注化學物質種類。</a:t>
            </a:r>
            <a:endParaRPr lang="en-US" altLang="zh-TW" b="1" dirty="0">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毒性化學物質</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依特性區分為第一類至第四類毒化物，目前共列管</a:t>
            </a:r>
            <a:r>
              <a:rPr lang="en-US" altLang="zh-TW" b="1" dirty="0">
                <a:solidFill>
                  <a:srgbClr val="FF0000"/>
                </a:solidFill>
                <a:latin typeface="微軟正黑體" panose="020B0604030504040204" pitchFamily="34" charset="-120"/>
                <a:ea typeface="微軟正黑體" panose="020B0604030504040204" pitchFamily="34" charset="-120"/>
              </a:rPr>
              <a:t>341</a:t>
            </a:r>
            <a:r>
              <a:rPr lang="zh-TW" altLang="en-US" b="1" dirty="0">
                <a:solidFill>
                  <a:srgbClr val="FF0000"/>
                </a:solidFill>
                <a:latin typeface="微軟正黑體" panose="020B0604030504040204" pitchFamily="34" charset="-120"/>
                <a:ea typeface="微軟正黑體" panose="020B0604030504040204" pitchFamily="34" charset="-120"/>
              </a:rPr>
              <a:t>種</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en-US" b="1" dirty="0">
                <a:solidFill>
                  <a:srgbClr val="FF0000"/>
                </a:solidFill>
                <a:latin typeface="微軟正黑體" panose="020B0604030504040204" pitchFamily="34" charset="-120"/>
                <a:ea typeface="微軟正黑體" panose="020B0604030504040204" pitchFamily="34" charset="-120"/>
              </a:rPr>
              <a:t>關注化學物質</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目前列管</a:t>
            </a:r>
            <a:r>
              <a:rPr lang="zh-TW" altLang="en-US" b="1" dirty="0">
                <a:solidFill>
                  <a:srgbClr val="FF0000"/>
                </a:solidFill>
                <a:latin typeface="微軟正黑體" panose="020B0604030504040204" pitchFamily="34" charset="-120"/>
                <a:ea typeface="微軟正黑體" panose="020B0604030504040204" pitchFamily="34" charset="-120"/>
              </a:rPr>
              <a:t>笑氣</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一氧化二氮</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、硝酸銨、氫氟酸</a:t>
            </a:r>
            <a:r>
              <a:rPr lang="zh-TW" altLang="en-US" b="1" dirty="0">
                <a:latin typeface="微軟正黑體" panose="020B0604030504040204" pitchFamily="34" charset="-120"/>
                <a:ea typeface="微軟正黑體" panose="020B0604030504040204" pitchFamily="34" charset="-120"/>
              </a:rPr>
              <a:t>。</a:t>
            </a:r>
          </a:p>
        </p:txBody>
      </p:sp>
      <p:sp>
        <p:nvSpPr>
          <p:cNvPr id="6" name="投影片編號版面配置區 5"/>
          <p:cNvSpPr>
            <a:spLocks noGrp="1"/>
          </p:cNvSpPr>
          <p:nvPr>
            <p:ph type="sldNum" sz="quarter" idx="4"/>
          </p:nvPr>
        </p:nvSpPr>
        <p:spPr/>
        <p:txBody>
          <a:bodyPr/>
          <a:lstStyle/>
          <a:p>
            <a:fld id="{2CA1EE79-37A1-4BD2-A12D-EE35CA847EF8}" type="slidenum">
              <a:rPr lang="zh-TW" altLang="en-US" smtClean="0"/>
              <a:pPr/>
              <a:t>4</a:t>
            </a:fld>
            <a:endParaRPr lang="zh-TW" altLang="en-US" dirty="0"/>
          </a:p>
        </p:txBody>
      </p:sp>
    </p:spTree>
    <p:extLst>
      <p:ext uri="{BB962C8B-B14F-4D97-AF65-F5344CB8AC3E}">
        <p14:creationId xmlns:p14="http://schemas.microsoft.com/office/powerpoint/2010/main" val="3711237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4"/>
          </p:nvPr>
        </p:nvSpPr>
        <p:spPr/>
        <p:txBody>
          <a:bodyPr/>
          <a:lstStyle/>
          <a:p>
            <a:fld id="{2CA1EE79-37A1-4BD2-A12D-EE35CA847EF8}" type="slidenum">
              <a:rPr lang="zh-TW" altLang="en-US" smtClean="0"/>
              <a:pPr/>
              <a:t>5</a:t>
            </a:fld>
            <a:endParaRPr lang="zh-TW" altLang="en-US" dirty="0"/>
          </a:p>
        </p:txBody>
      </p:sp>
      <p:sp>
        <p:nvSpPr>
          <p:cNvPr id="13" name="文字方塊 12"/>
          <p:cNvSpPr txBox="1"/>
          <p:nvPr/>
        </p:nvSpPr>
        <p:spPr>
          <a:xfrm>
            <a:off x="647564" y="1304764"/>
            <a:ext cx="7830282" cy="1477328"/>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環保署列管毒性化學物質一覽</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目前</a:t>
            </a:r>
            <a:r>
              <a:rPr lang="en-US" altLang="zh-TW" b="1" dirty="0">
                <a:latin typeface="微軟正黑體" panose="020B0604030504040204" pitchFamily="34" charset="-120"/>
                <a:ea typeface="微軟正黑體" panose="020B0604030504040204" pitchFamily="34" charset="-120"/>
              </a:rPr>
              <a:t>341</a:t>
            </a:r>
            <a:r>
              <a:rPr lang="zh-TW" altLang="en-US" b="1" dirty="0">
                <a:latin typeface="微軟正黑體" panose="020B0604030504040204" pitchFamily="34" charset="-120"/>
                <a:ea typeface="微軟正黑體" panose="020B0604030504040204" pitchFamily="34" charset="-120"/>
              </a:rPr>
              <a:t>種</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hlinkClick r:id="rId2"/>
              </a:rPr>
              <a:t>https://oaout.epa.gov.tw/law/LawContent.aspx?id=GL006016</a:t>
            </a:r>
            <a:endParaRPr lang="en-US" altLang="zh-TW" b="1" dirty="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環保署列管關注化學物質一覽</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目前</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種</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hlinkClick r:id="rId3"/>
              </a:rPr>
              <a:t>https://oaout.epa.gov.tw/law/LawContent.aspx?id=GL007778</a:t>
            </a:r>
            <a:endParaRPr lang="en-US" altLang="zh-TW" b="1"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813312" y="3105284"/>
            <a:ext cx="7498787" cy="2880000"/>
            <a:chOff x="647564" y="3476350"/>
            <a:chExt cx="7498787" cy="2880000"/>
          </a:xfrm>
        </p:grpSpPr>
        <p:sp>
          <p:nvSpPr>
            <p:cNvPr id="7" name="文字方塊 6"/>
            <p:cNvSpPr txBox="1"/>
            <p:nvPr/>
          </p:nvSpPr>
          <p:spPr>
            <a:xfrm>
              <a:off x="647564" y="4297428"/>
              <a:ext cx="2604632" cy="923330"/>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或者從環安中心環保組網頁亦可查詢最新公告列管毒性及關注物質</a:t>
              </a:r>
            </a:p>
          </p:txBody>
        </p:sp>
        <p:pic>
          <p:nvPicPr>
            <p:cNvPr id="15" name="圖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67667" y="3476350"/>
              <a:ext cx="4778684" cy="2880000"/>
            </a:xfrm>
            <a:prstGeom prst="rect">
              <a:avLst/>
            </a:prstGeom>
            <a:ln w="3175">
              <a:solidFill>
                <a:schemeClr val="tx1"/>
              </a:solidFill>
            </a:ln>
          </p:spPr>
        </p:pic>
        <p:sp>
          <p:nvSpPr>
            <p:cNvPr id="10" name="圓角矩形 9"/>
            <p:cNvSpPr/>
            <p:nvPr/>
          </p:nvSpPr>
          <p:spPr bwMode="auto">
            <a:xfrm>
              <a:off x="3516958" y="6068318"/>
              <a:ext cx="1235062" cy="288032"/>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3" name="圓角矩形 2"/>
            <p:cNvSpPr/>
            <p:nvPr/>
          </p:nvSpPr>
          <p:spPr bwMode="auto">
            <a:xfrm>
              <a:off x="5014003" y="4960291"/>
              <a:ext cx="3132348" cy="351944"/>
            </a:xfrm>
            <a:prstGeom prst="round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cxnSp>
          <p:nvCxnSpPr>
            <p:cNvPr id="17" name="直線單箭頭接點 16"/>
            <p:cNvCxnSpPr>
              <a:cxnSpLocks/>
              <a:stCxn id="10" idx="3"/>
              <a:endCxn id="3" idx="1"/>
            </p:cNvCxnSpPr>
            <p:nvPr/>
          </p:nvCxnSpPr>
          <p:spPr bwMode="auto">
            <a:xfrm flipV="1">
              <a:off x="4752020" y="5136263"/>
              <a:ext cx="261983" cy="1076071"/>
            </a:xfrm>
            <a:prstGeom prst="straightConnector1">
              <a:avLst/>
            </a:prstGeom>
            <a:solidFill>
              <a:srgbClr val="489896"/>
            </a:solidFill>
            <a:ln w="25400" cap="flat" cmpd="sng" algn="ctr">
              <a:solidFill>
                <a:srgbClr val="FF0000"/>
              </a:solidFill>
              <a:prstDash val="solid"/>
              <a:round/>
              <a:headEnd type="none" w="med" len="med"/>
              <a:tailEnd type="triangle"/>
            </a:ln>
            <a:effectLst/>
          </p:spPr>
        </p:cxnSp>
      </p:grpSp>
      <p:sp>
        <p:nvSpPr>
          <p:cNvPr id="11" name="WordArt 5" descr="01"/>
          <p:cNvSpPr>
            <a:spLocks noChangeArrowheads="1" noChangeShapeType="1" noTextEdit="1"/>
          </p:cNvSpPr>
          <p:nvPr/>
        </p:nvSpPr>
        <p:spPr bwMode="auto">
          <a:xfrm>
            <a:off x="701737" y="255190"/>
            <a:ext cx="7740526" cy="445819"/>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公告列管之毒性及關注化學物質與運作核可</a:t>
            </a:r>
            <a:endParaRPr lang="ko-KR" altLang="en-US" kern="10" spc="-150" dirty="0">
              <a:ln w="9525">
                <a:noFill/>
                <a:round/>
                <a:headEnd/>
                <a:tailEnd/>
              </a:ln>
              <a:blipFill dpi="0" rotWithShape="1">
                <a:blip r:embed="rId5"/>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spTree>
    <p:extLst>
      <p:ext uri="{BB962C8B-B14F-4D97-AF65-F5344CB8AC3E}">
        <p14:creationId xmlns:p14="http://schemas.microsoft.com/office/powerpoint/2010/main" val="362324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群組 19">
            <a:extLst>
              <a:ext uri="{FF2B5EF4-FFF2-40B4-BE49-F238E27FC236}">
                <a16:creationId xmlns:a16="http://schemas.microsoft.com/office/drawing/2014/main" id="{29F9CD9B-99FE-4A40-7188-164A005DBD42}"/>
              </a:ext>
            </a:extLst>
          </p:cNvPr>
          <p:cNvGrpSpPr/>
          <p:nvPr/>
        </p:nvGrpSpPr>
        <p:grpSpPr>
          <a:xfrm>
            <a:off x="182" y="2096852"/>
            <a:ext cx="9145016" cy="3034392"/>
            <a:chOff x="-508" y="2374828"/>
            <a:chExt cx="9145016" cy="3034392"/>
          </a:xfrm>
        </p:grpSpPr>
        <p:pic>
          <p:nvPicPr>
            <p:cNvPr id="7" name="圖片 6">
              <a:extLst>
                <a:ext uri="{FF2B5EF4-FFF2-40B4-BE49-F238E27FC236}">
                  <a16:creationId xmlns:a16="http://schemas.microsoft.com/office/drawing/2014/main" id="{9FEE6AA4-EB9D-5A45-5317-F7BBD8E4C1C9}"/>
                </a:ext>
              </a:extLst>
            </p:cNvPr>
            <p:cNvPicPr>
              <a:picLocks noChangeAspect="1"/>
            </p:cNvPicPr>
            <p:nvPr/>
          </p:nvPicPr>
          <p:blipFill>
            <a:blip r:embed="rId3"/>
            <a:stretch>
              <a:fillRect/>
            </a:stretch>
          </p:blipFill>
          <p:spPr>
            <a:xfrm>
              <a:off x="508" y="2374828"/>
              <a:ext cx="9144000" cy="1734878"/>
            </a:xfrm>
            <a:prstGeom prst="rect">
              <a:avLst/>
            </a:prstGeom>
          </p:spPr>
        </p:pic>
        <p:pic>
          <p:nvPicPr>
            <p:cNvPr id="9" name="圖片 8">
              <a:extLst>
                <a:ext uri="{FF2B5EF4-FFF2-40B4-BE49-F238E27FC236}">
                  <a16:creationId xmlns:a16="http://schemas.microsoft.com/office/drawing/2014/main" id="{546BB9DA-B2AE-06A8-E60F-7929FEA469F7}"/>
                </a:ext>
              </a:extLst>
            </p:cNvPr>
            <p:cNvPicPr>
              <a:picLocks noChangeAspect="1"/>
            </p:cNvPicPr>
            <p:nvPr/>
          </p:nvPicPr>
          <p:blipFill>
            <a:blip r:embed="rId4"/>
            <a:stretch>
              <a:fillRect/>
            </a:stretch>
          </p:blipFill>
          <p:spPr>
            <a:xfrm>
              <a:off x="-508" y="4280811"/>
              <a:ext cx="9144000" cy="1128409"/>
            </a:xfrm>
            <a:prstGeom prst="rect">
              <a:avLst/>
            </a:prstGeom>
          </p:spPr>
        </p:pic>
        <p:pic>
          <p:nvPicPr>
            <p:cNvPr id="11" name="圖片 10">
              <a:extLst>
                <a:ext uri="{FF2B5EF4-FFF2-40B4-BE49-F238E27FC236}">
                  <a16:creationId xmlns:a16="http://schemas.microsoft.com/office/drawing/2014/main" id="{2ECCF6AE-12E5-A86D-04FC-07B5DB3F8E35}"/>
                </a:ext>
              </a:extLst>
            </p:cNvPr>
            <p:cNvPicPr>
              <a:picLocks noChangeAspect="1"/>
            </p:cNvPicPr>
            <p:nvPr/>
          </p:nvPicPr>
          <p:blipFill>
            <a:blip r:embed="rId5"/>
            <a:stretch>
              <a:fillRect/>
            </a:stretch>
          </p:blipFill>
          <p:spPr>
            <a:xfrm>
              <a:off x="-508" y="3414468"/>
              <a:ext cx="9144000" cy="1128409"/>
            </a:xfrm>
            <a:prstGeom prst="rect">
              <a:avLst/>
            </a:prstGeom>
          </p:spPr>
        </p:pic>
        <p:pic>
          <p:nvPicPr>
            <p:cNvPr id="13" name="圖片 12">
              <a:extLst>
                <a:ext uri="{FF2B5EF4-FFF2-40B4-BE49-F238E27FC236}">
                  <a16:creationId xmlns:a16="http://schemas.microsoft.com/office/drawing/2014/main" id="{AB17819B-FF8F-1BDC-54C5-31A71EB10563}"/>
                </a:ext>
              </a:extLst>
            </p:cNvPr>
            <p:cNvPicPr>
              <a:picLocks noChangeAspect="1"/>
            </p:cNvPicPr>
            <p:nvPr/>
          </p:nvPicPr>
          <p:blipFill>
            <a:blip r:embed="rId6"/>
            <a:stretch>
              <a:fillRect/>
            </a:stretch>
          </p:blipFill>
          <p:spPr>
            <a:xfrm>
              <a:off x="-508" y="3847639"/>
              <a:ext cx="9144000" cy="1128409"/>
            </a:xfrm>
            <a:prstGeom prst="rect">
              <a:avLst/>
            </a:prstGeom>
          </p:spPr>
        </p:pic>
      </p:grpSp>
      <p:sp>
        <p:nvSpPr>
          <p:cNvPr id="2" name="投影片編號版面配置區 1">
            <a:extLst>
              <a:ext uri="{FF2B5EF4-FFF2-40B4-BE49-F238E27FC236}">
                <a16:creationId xmlns:a16="http://schemas.microsoft.com/office/drawing/2014/main" id="{895B513B-F58C-69E6-92A0-8C21BACD7570}"/>
              </a:ext>
            </a:extLst>
          </p:cNvPr>
          <p:cNvSpPr>
            <a:spLocks noGrp="1"/>
          </p:cNvSpPr>
          <p:nvPr>
            <p:ph type="sldNum" sz="quarter" idx="4"/>
          </p:nvPr>
        </p:nvSpPr>
        <p:spPr/>
        <p:txBody>
          <a:bodyPr/>
          <a:lstStyle/>
          <a:p>
            <a:fld id="{2CA1EE79-37A1-4BD2-A12D-EE35CA847EF8}" type="slidenum">
              <a:rPr lang="zh-TW" altLang="en-US" smtClean="0"/>
              <a:pPr/>
              <a:t>6</a:t>
            </a:fld>
            <a:endParaRPr lang="zh-TW" altLang="en-US" dirty="0"/>
          </a:p>
        </p:txBody>
      </p:sp>
      <p:sp>
        <p:nvSpPr>
          <p:cNvPr id="4" name="矩形 3">
            <a:extLst>
              <a:ext uri="{FF2B5EF4-FFF2-40B4-BE49-F238E27FC236}">
                <a16:creationId xmlns:a16="http://schemas.microsoft.com/office/drawing/2014/main" id="{6AB76C4F-417E-834C-C6DA-406FBB9AB2C3}"/>
              </a:ext>
            </a:extLst>
          </p:cNvPr>
          <p:cNvSpPr/>
          <p:nvPr/>
        </p:nvSpPr>
        <p:spPr>
          <a:xfrm>
            <a:off x="647564" y="2052196"/>
            <a:ext cx="6045972" cy="369332"/>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rPr>
              <a:t>嘉義大學</a:t>
            </a:r>
            <a:r>
              <a:rPr lang="zh-TW" altLang="en-US" b="1" dirty="0">
                <a:solidFill>
                  <a:srgbClr val="0000FF"/>
                </a:solidFill>
                <a:latin typeface="微軟正黑體" panose="020B0604030504040204" pitchFamily="34" charset="-120"/>
                <a:ea typeface="微軟正黑體" panose="020B0604030504040204" pitchFamily="34" charset="-120"/>
              </a:rPr>
              <a:t>已取得運作核可文件</a:t>
            </a:r>
            <a:r>
              <a:rPr lang="zh-TW" altLang="en-US" b="1" dirty="0">
                <a:latin typeface="微軟正黑體" panose="020B0604030504040204" pitchFamily="34" charset="-120"/>
                <a:ea typeface="微軟正黑體" panose="020B0604030504040204" pitchFamily="34" charset="-120"/>
              </a:rPr>
              <a:t>之毒性及關注化學物質一覽：</a:t>
            </a:r>
            <a:endParaRPr lang="en-US" altLang="zh-TW" b="1" dirty="0">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9B2E438F-1B86-FC78-4844-C4C736BF6A0C}"/>
              </a:ext>
            </a:extLst>
          </p:cNvPr>
          <p:cNvSpPr/>
          <p:nvPr/>
        </p:nvSpPr>
        <p:spPr>
          <a:xfrm>
            <a:off x="647563" y="1207572"/>
            <a:ext cx="7560841" cy="646331"/>
          </a:xfrm>
          <a:prstGeom prst="rect">
            <a:avLst/>
          </a:prstGeom>
        </p:spPr>
        <p:txBody>
          <a:bodyPr wrap="square">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屬於公告列管之毒性及關注物質，無特別規定者，運作人需取得核可文件始可運作。</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DB7A3D26-0783-7281-8A17-1B778887087D}"/>
              </a:ext>
            </a:extLst>
          </p:cNvPr>
          <p:cNvSpPr txBox="1"/>
          <p:nvPr/>
        </p:nvSpPr>
        <p:spPr>
          <a:xfrm>
            <a:off x="4355976" y="5290602"/>
            <a:ext cx="2628292" cy="646331"/>
          </a:xfrm>
          <a:prstGeom prst="rect">
            <a:avLst/>
          </a:prstGeom>
          <a:noFill/>
          <a:ln w="19050">
            <a:solidFill>
              <a:srgbClr val="0000FF"/>
            </a:solidFill>
          </a:ln>
        </p:spPr>
        <p:txBody>
          <a:bodyPr wrap="square" rtlCol="0">
            <a:spAutoFit/>
          </a:bodyPr>
          <a:lstStyle/>
          <a:p>
            <a:pPr algn="ctr"/>
            <a:r>
              <a:rPr lang="zh-TW" altLang="en-US" dirty="0">
                <a:latin typeface="+mj-ea"/>
                <a:ea typeface="+mj-ea"/>
              </a:rPr>
              <a:t>該</a:t>
            </a:r>
            <a:r>
              <a:rPr lang="zh-TW" altLang="en-US" dirty="0" smtClean="0">
                <a:latin typeface="+mj-ea"/>
                <a:ea typeface="+mj-ea"/>
              </a:rPr>
              <a:t>物質重量</a:t>
            </a:r>
            <a:r>
              <a:rPr lang="zh-TW" altLang="en-US" dirty="0">
                <a:latin typeface="+mj-ea"/>
                <a:ea typeface="+mj-ea"/>
              </a:rPr>
              <a:t>百分</a:t>
            </a:r>
            <a:r>
              <a:rPr lang="zh-TW" altLang="en-US" dirty="0" smtClean="0">
                <a:latin typeface="+mj-ea"/>
                <a:ea typeface="+mj-ea"/>
              </a:rPr>
              <a:t>濃度</a:t>
            </a:r>
            <a:endParaRPr lang="en-US" altLang="zh-TW" dirty="0" smtClean="0">
              <a:latin typeface="+mj-ea"/>
              <a:ea typeface="+mj-ea"/>
            </a:endParaRPr>
          </a:p>
          <a:p>
            <a:pPr algn="ctr"/>
            <a:r>
              <a:rPr lang="zh-TW" altLang="en-US" dirty="0" smtClean="0">
                <a:latin typeface="+mj-ea"/>
                <a:ea typeface="+mj-ea"/>
              </a:rPr>
              <a:t>未達此濃度</a:t>
            </a:r>
            <a:r>
              <a:rPr lang="zh-TW" altLang="en-US" dirty="0">
                <a:latin typeface="+mj-ea"/>
                <a:ea typeface="+mj-ea"/>
              </a:rPr>
              <a:t>者</a:t>
            </a:r>
            <a:r>
              <a:rPr lang="zh-TW" altLang="en-US" dirty="0" smtClean="0">
                <a:latin typeface="+mj-ea"/>
                <a:ea typeface="+mj-ea"/>
              </a:rPr>
              <a:t>不</a:t>
            </a:r>
            <a:r>
              <a:rPr lang="zh-TW" altLang="en-US" dirty="0">
                <a:latin typeface="+mj-ea"/>
                <a:ea typeface="+mj-ea"/>
              </a:rPr>
              <a:t>受管制</a:t>
            </a:r>
          </a:p>
        </p:txBody>
      </p:sp>
      <p:sp>
        <p:nvSpPr>
          <p:cNvPr id="26" name="矩形: 圓角 25">
            <a:extLst>
              <a:ext uri="{FF2B5EF4-FFF2-40B4-BE49-F238E27FC236}">
                <a16:creationId xmlns:a16="http://schemas.microsoft.com/office/drawing/2014/main" id="{F3750D0C-C764-FDB6-BBC1-2CECBE1C2B81}"/>
              </a:ext>
            </a:extLst>
          </p:cNvPr>
          <p:cNvSpPr/>
          <p:nvPr/>
        </p:nvSpPr>
        <p:spPr bwMode="auto">
          <a:xfrm>
            <a:off x="5085368" y="2775311"/>
            <a:ext cx="1130424" cy="2386320"/>
          </a:xfrm>
          <a:prstGeom prst="roundRect">
            <a:avLst/>
          </a:prstGeom>
          <a:noFill/>
          <a:ln w="254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굴림" charset="-127"/>
              <a:ea typeface="굴림" charset="-127"/>
            </a:endParaRPr>
          </a:p>
        </p:txBody>
      </p:sp>
      <p:sp>
        <p:nvSpPr>
          <p:cNvPr id="17" name="WordArt 5" descr="01"/>
          <p:cNvSpPr>
            <a:spLocks noChangeArrowheads="1" noChangeShapeType="1" noTextEdit="1"/>
          </p:cNvSpPr>
          <p:nvPr/>
        </p:nvSpPr>
        <p:spPr bwMode="auto">
          <a:xfrm>
            <a:off x="701737" y="255190"/>
            <a:ext cx="7740526" cy="445819"/>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7"/>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公告列管之毒性及關注化學物質與運作核可</a:t>
            </a:r>
            <a:endParaRPr lang="ko-KR" altLang="en-US" kern="10" spc="-150" dirty="0">
              <a:ln w="9525">
                <a:noFill/>
                <a:round/>
                <a:headEnd/>
                <a:tailEnd/>
              </a:ln>
              <a:blipFill dpi="0" rotWithShape="1">
                <a:blip r:embed="rId7"/>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graphicFrame>
        <p:nvGraphicFramePr>
          <p:cNvPr id="8" name="物件 7"/>
          <p:cNvGraphicFramePr>
            <a:graphicFrameLocks noChangeAspect="1"/>
          </p:cNvGraphicFramePr>
          <p:nvPr>
            <p:extLst>
              <p:ext uri="{D42A27DB-BD31-4B8C-83A1-F6EECF244321}">
                <p14:modId xmlns:p14="http://schemas.microsoft.com/office/powerpoint/2010/main" val="302507223"/>
              </p:ext>
            </p:extLst>
          </p:nvPr>
        </p:nvGraphicFramePr>
        <p:xfrm>
          <a:off x="6761472" y="1781737"/>
          <a:ext cx="914400" cy="800100"/>
        </p:xfrm>
        <a:graphic>
          <a:graphicData uri="http://schemas.openxmlformats.org/presentationml/2006/ole">
            <mc:AlternateContent xmlns:mc="http://schemas.openxmlformats.org/markup-compatibility/2006">
              <mc:Choice xmlns:v="urn:schemas-microsoft-com:vml" Requires="v">
                <p:oleObj spid="_x0000_s1036" name="Document" showAsIcon="1" r:id="rId8" imgW="914400" imgH="800280" progId="Word.Document.8">
                  <p:embed/>
                </p:oleObj>
              </mc:Choice>
              <mc:Fallback>
                <p:oleObj name="Document" showAsIcon="1" r:id="rId8" imgW="914400" imgH="800280" progId="Word.Document.8">
                  <p:embed/>
                  <p:pic>
                    <p:nvPicPr>
                      <p:cNvPr id="0" name=""/>
                      <p:cNvPicPr/>
                      <p:nvPr/>
                    </p:nvPicPr>
                    <p:blipFill>
                      <a:blip r:embed="rId9"/>
                      <a:stretch>
                        <a:fillRect/>
                      </a:stretch>
                    </p:blipFill>
                    <p:spPr>
                      <a:xfrm>
                        <a:off x="6761472" y="1781737"/>
                        <a:ext cx="914400" cy="8001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07236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1BF03F7-EF66-93D8-1F93-1B7933308F21}"/>
              </a:ext>
            </a:extLst>
          </p:cNvPr>
          <p:cNvSpPr>
            <a:spLocks noGrp="1"/>
          </p:cNvSpPr>
          <p:nvPr>
            <p:ph type="sldNum" sz="quarter" idx="4"/>
          </p:nvPr>
        </p:nvSpPr>
        <p:spPr/>
        <p:txBody>
          <a:bodyPr/>
          <a:lstStyle/>
          <a:p>
            <a:fld id="{2CA1EE79-37A1-4BD2-A12D-EE35CA847EF8}" type="slidenum">
              <a:rPr lang="zh-TW" altLang="en-US" smtClean="0"/>
              <a:pPr/>
              <a:t>7</a:t>
            </a:fld>
            <a:endParaRPr lang="zh-TW" altLang="en-US" dirty="0"/>
          </a:p>
        </p:txBody>
      </p:sp>
      <p:sp>
        <p:nvSpPr>
          <p:cNvPr id="7" name="WordArt 5" descr="01"/>
          <p:cNvSpPr>
            <a:spLocks noChangeArrowheads="1" noChangeShapeType="1" noTextEdit="1"/>
          </p:cNvSpPr>
          <p:nvPr/>
        </p:nvSpPr>
        <p:spPr bwMode="auto">
          <a:xfrm>
            <a:off x="701737" y="255190"/>
            <a:ext cx="7740526" cy="445819"/>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公告列管之毒性及關注化學物質與運作核可</a:t>
            </a:r>
            <a:endParaRPr lang="ko-KR" altLang="en-US" kern="10" spc="-150" dirty="0">
              <a:ln w="9525">
                <a:noFill/>
                <a:round/>
                <a:headEnd/>
                <a:tailEnd/>
              </a:ln>
              <a:blipFill dpi="0" rotWithShape="1">
                <a:blip r:embed="rId2"/>
                <a:srcRect/>
                <a:stretch>
                  <a:fillRect/>
                </a:stretch>
              </a:blipFill>
              <a:effectLst>
                <a:outerShdw dist="12700" dir="5400000" algn="ctr" rotWithShape="0">
                  <a:schemeClr val="tx1">
                    <a:alpha val="50000"/>
                  </a:schemeClr>
                </a:outerShdw>
              </a:effectLst>
              <a:latin typeface="微軟正黑體" pitchFamily="34" charset="-120"/>
              <a:ea typeface="HY헤드라인M"/>
            </a:endParaRPr>
          </a:p>
        </p:txBody>
      </p:sp>
      <p:graphicFrame>
        <p:nvGraphicFramePr>
          <p:cNvPr id="8" name="表格 7"/>
          <p:cNvGraphicFramePr>
            <a:graphicFrameLocks noGrp="1"/>
          </p:cNvGraphicFramePr>
          <p:nvPr>
            <p:extLst>
              <p:ext uri="{D42A27DB-BD31-4B8C-83A1-F6EECF244321}">
                <p14:modId xmlns:p14="http://schemas.microsoft.com/office/powerpoint/2010/main" val="3838684806"/>
              </p:ext>
            </p:extLst>
          </p:nvPr>
        </p:nvGraphicFramePr>
        <p:xfrm>
          <a:off x="845586" y="1803360"/>
          <a:ext cx="7452828" cy="4231640"/>
        </p:xfrm>
        <a:graphic>
          <a:graphicData uri="http://schemas.openxmlformats.org/drawingml/2006/table">
            <a:tbl>
              <a:tblPr firstRow="1" bandRow="1">
                <a:tableStyleId>{3C2FFA5D-87B4-456A-9821-1D502468CF0F}</a:tableStyleId>
              </a:tblPr>
              <a:tblGrid>
                <a:gridCol w="3726414">
                  <a:extLst>
                    <a:ext uri="{9D8B030D-6E8A-4147-A177-3AD203B41FA5}">
                      <a16:colId xmlns:a16="http://schemas.microsoft.com/office/drawing/2014/main" val="24171645"/>
                    </a:ext>
                  </a:extLst>
                </a:gridCol>
                <a:gridCol w="3726414">
                  <a:extLst>
                    <a:ext uri="{9D8B030D-6E8A-4147-A177-3AD203B41FA5}">
                      <a16:colId xmlns:a16="http://schemas.microsoft.com/office/drawing/2014/main" val="3920724942"/>
                    </a:ext>
                  </a:extLst>
                </a:gridCol>
              </a:tblGrid>
              <a:tr h="370840">
                <a:tc>
                  <a:txBody>
                    <a:bodyPr/>
                    <a:lstStyle/>
                    <a:p>
                      <a:r>
                        <a:rPr lang="zh-TW" altLang="en-US" sz="2400" dirty="0">
                          <a:solidFill>
                            <a:schemeClr val="tx1"/>
                          </a:solidFill>
                        </a:rPr>
                        <a:t>物質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a:solidFill>
                            <a:schemeClr val="tx1"/>
                          </a:solidFill>
                        </a:rPr>
                        <a:t>是否需運作核可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579950"/>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甲醇</a:t>
                      </a:r>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597112"/>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丙烯醯胺 </a:t>
                      </a:r>
                      <a:r>
                        <a:rPr lang="en-US" altLang="zh-TW" dirty="0"/>
                        <a:t>20% w/w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41619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丙烯醯胺 </a:t>
                      </a:r>
                      <a:r>
                        <a:rPr lang="en-US" altLang="zh-TW" dirty="0"/>
                        <a:t>30% w/w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356820"/>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丙烯醯胺 </a:t>
                      </a:r>
                      <a:r>
                        <a:rPr lang="en-US" altLang="zh-TW" dirty="0"/>
                        <a:t>99% w/w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58388"/>
                  </a:ext>
                </a:extLst>
              </a:tr>
              <a:tr h="3708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甲醛 </a:t>
                      </a:r>
                      <a:r>
                        <a:rPr lang="en-US" altLang="zh-TW" dirty="0"/>
                        <a:t>37%</a:t>
                      </a:r>
                      <a:r>
                        <a:rPr lang="zh-TW" altLang="en-US" dirty="0"/>
                        <a:t> </a:t>
                      </a:r>
                      <a:r>
                        <a:rPr lang="en-US" altLang="zh-TW" dirty="0"/>
                        <a:t>w/w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913"/>
                  </a:ext>
                </a:extLst>
              </a:tr>
              <a:tr h="18542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甲醛 </a:t>
                      </a:r>
                      <a:r>
                        <a:rPr lang="en-US" altLang="zh-TW" dirty="0"/>
                        <a:t>99.9% w/w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869992"/>
                  </a:ext>
                </a:extLst>
              </a:tr>
              <a:tr h="3200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苯酚</a:t>
                      </a:r>
                      <a:r>
                        <a:rPr lang="en-US" altLang="zh-TW" dirty="0"/>
                        <a:t>/</a:t>
                      </a:r>
                      <a:r>
                        <a:rPr lang="zh-TW" altLang="en-US" dirty="0"/>
                        <a:t>三氯甲烷</a:t>
                      </a:r>
                      <a:r>
                        <a:rPr lang="en-US" altLang="zh-TW" dirty="0"/>
                        <a:t>/</a:t>
                      </a:r>
                      <a:r>
                        <a:rPr lang="zh-TW" altLang="en-US" dirty="0"/>
                        <a:t>異戊醇混合液 </a:t>
                      </a:r>
                      <a:r>
                        <a:rPr lang="en-US" altLang="zh-TW" dirty="0"/>
                        <a:t>25:24:1 (v/v)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493419"/>
                  </a:ext>
                </a:extLst>
              </a:tr>
              <a:tr h="32004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TW" altLang="en-US" dirty="0"/>
                        <a:t>硝酸銨 </a:t>
                      </a:r>
                      <a:r>
                        <a:rPr lang="en-US" altLang="zh-TW" dirty="0"/>
                        <a:t>95%</a:t>
                      </a:r>
                      <a:r>
                        <a:rPr lang="zh-TW" altLang="en-US" dirty="0"/>
                        <a:t> </a:t>
                      </a:r>
                      <a:r>
                        <a:rPr lang="en-US" altLang="zh-TW" dirty="0"/>
                        <a:t>w/w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1800" kern="1200" dirty="0">
                        <a:solidFill>
                          <a:schemeClr val="dk1"/>
                        </a:solidFill>
                        <a:effectLst/>
                        <a:latin typeface="+mn-lt"/>
                        <a:ea typeface="+mn-ea"/>
                        <a:cs typeface="+mn-cs"/>
                      </a:endParaRPr>
                    </a:p>
                    <a:p>
                      <a:endParaRPr lang="en-US" altLang="zh-TW" sz="1800" kern="1200" dirty="0">
                        <a:solidFill>
                          <a:schemeClr val="dk1"/>
                        </a:solidFill>
                        <a:effectLst/>
                        <a:latin typeface="+mn-lt"/>
                        <a:ea typeface="+mn-ea"/>
                        <a:cs typeface="+mn-cs"/>
                      </a:endParaRPr>
                    </a:p>
                    <a:p>
                      <a:endParaRPr lang="en-US" altLang="zh-TW"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6484853"/>
                  </a:ext>
                </a:extLst>
              </a:tr>
            </a:tbl>
          </a:graphicData>
        </a:graphic>
      </p:graphicFrame>
      <p:sp>
        <p:nvSpPr>
          <p:cNvPr id="9" name="矩形 8"/>
          <p:cNvSpPr/>
          <p:nvPr/>
        </p:nvSpPr>
        <p:spPr>
          <a:xfrm>
            <a:off x="4576170" y="2263099"/>
            <a:ext cx="3647152" cy="369332"/>
          </a:xfrm>
          <a:prstGeom prst="rect">
            <a:avLst/>
          </a:prstGeom>
        </p:spPr>
        <p:txBody>
          <a:bodyPr wrap="none">
            <a:spAutoFit/>
          </a:bodyPr>
          <a:lstStyle/>
          <a:p>
            <a:pPr lvl="0" fontAlgn="auto">
              <a:spcBef>
                <a:spcPts val="0"/>
              </a:spcBef>
              <a:spcAft>
                <a:spcPts val="0"/>
              </a:spcAft>
              <a:defRPr/>
            </a:pPr>
            <a:r>
              <a:rPr lang="zh-TW" altLang="en-US" dirty="0">
                <a:latin typeface="+mn-ea"/>
                <a:ea typeface="+mn-ea"/>
              </a:rPr>
              <a:t>非毒性及關注化學物質，不需核可</a:t>
            </a:r>
            <a:endParaRPr lang="en-US" altLang="zh-TW" dirty="0">
              <a:latin typeface="+mn-ea"/>
              <a:ea typeface="+mn-ea"/>
            </a:endParaRPr>
          </a:p>
        </p:txBody>
      </p:sp>
      <p:sp>
        <p:nvSpPr>
          <p:cNvPr id="10" name="矩形 9"/>
          <p:cNvSpPr/>
          <p:nvPr/>
        </p:nvSpPr>
        <p:spPr>
          <a:xfrm>
            <a:off x="4569890" y="2630473"/>
            <a:ext cx="3185487" cy="369332"/>
          </a:xfrm>
          <a:prstGeom prst="rect">
            <a:avLst/>
          </a:prstGeom>
        </p:spPr>
        <p:txBody>
          <a:bodyPr wrap="none">
            <a:spAutoFit/>
          </a:bodyPr>
          <a:lstStyle/>
          <a:p>
            <a:pPr lvl="0" fontAlgn="auto">
              <a:spcBef>
                <a:spcPts val="0"/>
              </a:spcBef>
              <a:spcAft>
                <a:spcPts val="0"/>
              </a:spcAft>
              <a:defRPr/>
            </a:pPr>
            <a:r>
              <a:rPr lang="zh-TW" altLang="en-US" dirty="0" smtClean="0">
                <a:latin typeface="+mn-ea"/>
                <a:ea typeface="+mn-ea"/>
              </a:rPr>
              <a:t>未</a:t>
            </a:r>
            <a:r>
              <a:rPr lang="zh-TW" altLang="en-US" dirty="0">
                <a:latin typeface="+mn-ea"/>
                <a:ea typeface="+mn-ea"/>
              </a:rPr>
              <a:t>達</a:t>
            </a:r>
            <a:r>
              <a:rPr lang="zh-TW" altLang="en-US" dirty="0" smtClean="0">
                <a:latin typeface="+mn-ea"/>
                <a:ea typeface="+mn-ea"/>
              </a:rPr>
              <a:t>管制</a:t>
            </a:r>
            <a:r>
              <a:rPr lang="zh-TW" altLang="en-US" dirty="0">
                <a:latin typeface="+mn-ea"/>
                <a:ea typeface="+mn-ea"/>
              </a:rPr>
              <a:t>濃度，不需核可文件</a:t>
            </a:r>
            <a:endParaRPr lang="en-US" altLang="zh-TW" dirty="0">
              <a:latin typeface="+mn-ea"/>
              <a:ea typeface="+mn-ea"/>
            </a:endParaRPr>
          </a:p>
        </p:txBody>
      </p:sp>
      <p:sp>
        <p:nvSpPr>
          <p:cNvPr id="11" name="矩形 10"/>
          <p:cNvSpPr/>
          <p:nvPr/>
        </p:nvSpPr>
        <p:spPr>
          <a:xfrm>
            <a:off x="4574751" y="2999805"/>
            <a:ext cx="2896947" cy="369332"/>
          </a:xfrm>
          <a:prstGeom prst="rect">
            <a:avLst/>
          </a:prstGeom>
        </p:spPr>
        <p:txBody>
          <a:bodyPr wrap="none">
            <a:spAutoFit/>
          </a:bodyPr>
          <a:lstStyle/>
          <a:p>
            <a:pPr lvl="0" fontAlgn="auto">
              <a:spcBef>
                <a:spcPts val="0"/>
              </a:spcBef>
              <a:spcAft>
                <a:spcPts val="0"/>
              </a:spcAft>
              <a:defRPr/>
            </a:pPr>
            <a:r>
              <a:rPr lang="zh-TW" altLang="en-US" dirty="0">
                <a:latin typeface="+mn-ea"/>
                <a:ea typeface="+mn-ea"/>
              </a:rPr>
              <a:t>需運作核可文件</a:t>
            </a:r>
            <a:r>
              <a:rPr lang="en-US" altLang="zh-TW" dirty="0">
                <a:latin typeface="+mn-ea"/>
                <a:ea typeface="+mn-ea"/>
              </a:rPr>
              <a:t>(</a:t>
            </a:r>
            <a:r>
              <a:rPr lang="zh-TW" altLang="en-US" dirty="0">
                <a:latin typeface="+mn-ea"/>
                <a:ea typeface="+mn-ea"/>
              </a:rPr>
              <a:t>本校現無</a:t>
            </a:r>
            <a:r>
              <a:rPr lang="en-US" altLang="zh-TW" dirty="0">
                <a:latin typeface="+mn-ea"/>
                <a:ea typeface="+mn-ea"/>
              </a:rPr>
              <a:t>)</a:t>
            </a:r>
          </a:p>
        </p:txBody>
      </p:sp>
      <p:sp>
        <p:nvSpPr>
          <p:cNvPr id="12" name="矩形 11"/>
          <p:cNvSpPr/>
          <p:nvPr/>
        </p:nvSpPr>
        <p:spPr>
          <a:xfrm>
            <a:off x="830293" y="1189622"/>
            <a:ext cx="1005403" cy="584775"/>
          </a:xfrm>
          <a:prstGeom prst="rect">
            <a:avLst/>
          </a:prstGeom>
        </p:spPr>
        <p:txBody>
          <a:bodyPr wrap="none">
            <a:spAutoFit/>
          </a:bodyPr>
          <a:lstStyle/>
          <a:p>
            <a:r>
              <a:rPr lang="zh-TW" altLang="en-US" sz="3200" b="1" dirty="0">
                <a:latin typeface="+mn-ea"/>
                <a:ea typeface="+mn-ea"/>
              </a:rPr>
              <a:t>舉例</a:t>
            </a:r>
          </a:p>
        </p:txBody>
      </p:sp>
      <p:sp>
        <p:nvSpPr>
          <p:cNvPr id="13" name="矩形 12"/>
          <p:cNvSpPr/>
          <p:nvPr/>
        </p:nvSpPr>
        <p:spPr>
          <a:xfrm>
            <a:off x="4572000" y="3373763"/>
            <a:ext cx="2896947" cy="369332"/>
          </a:xfrm>
          <a:prstGeom prst="rect">
            <a:avLst/>
          </a:prstGeom>
        </p:spPr>
        <p:txBody>
          <a:bodyPr wrap="none">
            <a:spAutoFit/>
          </a:bodyPr>
          <a:lstStyle/>
          <a:p>
            <a:pPr lvl="0" fontAlgn="auto">
              <a:spcBef>
                <a:spcPts val="0"/>
              </a:spcBef>
              <a:spcAft>
                <a:spcPts val="0"/>
              </a:spcAft>
              <a:defRPr/>
            </a:pPr>
            <a:r>
              <a:rPr lang="zh-TW" altLang="en-US" dirty="0">
                <a:latin typeface="+mn-ea"/>
                <a:ea typeface="+mn-ea"/>
              </a:rPr>
              <a:t>需運作核可文件</a:t>
            </a:r>
            <a:r>
              <a:rPr lang="en-US" altLang="zh-TW" dirty="0">
                <a:latin typeface="+mn-ea"/>
                <a:ea typeface="+mn-ea"/>
              </a:rPr>
              <a:t>(</a:t>
            </a:r>
            <a:r>
              <a:rPr lang="zh-TW" altLang="en-US" dirty="0">
                <a:latin typeface="+mn-ea"/>
                <a:ea typeface="+mn-ea"/>
              </a:rPr>
              <a:t>本校現有</a:t>
            </a:r>
            <a:r>
              <a:rPr lang="en-US" altLang="zh-TW" dirty="0">
                <a:latin typeface="+mn-ea"/>
                <a:ea typeface="+mn-ea"/>
              </a:rPr>
              <a:t>)</a:t>
            </a:r>
          </a:p>
        </p:txBody>
      </p:sp>
      <p:sp>
        <p:nvSpPr>
          <p:cNvPr id="14" name="矩形 13"/>
          <p:cNvSpPr/>
          <p:nvPr/>
        </p:nvSpPr>
        <p:spPr>
          <a:xfrm>
            <a:off x="4572000" y="3743744"/>
            <a:ext cx="2896947" cy="369332"/>
          </a:xfrm>
          <a:prstGeom prst="rect">
            <a:avLst/>
          </a:prstGeom>
        </p:spPr>
        <p:txBody>
          <a:bodyPr wrap="none">
            <a:spAutoFit/>
          </a:bodyPr>
          <a:lstStyle/>
          <a:p>
            <a:pPr lvl="0" fontAlgn="auto">
              <a:spcBef>
                <a:spcPts val="0"/>
              </a:spcBef>
              <a:spcAft>
                <a:spcPts val="0"/>
              </a:spcAft>
              <a:defRPr/>
            </a:pPr>
            <a:r>
              <a:rPr lang="zh-TW" altLang="en-US" dirty="0">
                <a:latin typeface="+mn-ea"/>
                <a:ea typeface="+mn-ea"/>
              </a:rPr>
              <a:t>需運作核可文件</a:t>
            </a:r>
            <a:r>
              <a:rPr lang="en-US" altLang="zh-TW" dirty="0">
                <a:latin typeface="+mn-ea"/>
                <a:ea typeface="+mn-ea"/>
              </a:rPr>
              <a:t>(</a:t>
            </a:r>
            <a:r>
              <a:rPr lang="zh-TW" altLang="en-US" dirty="0">
                <a:latin typeface="+mn-ea"/>
                <a:ea typeface="+mn-ea"/>
              </a:rPr>
              <a:t>本校現有</a:t>
            </a:r>
            <a:r>
              <a:rPr lang="en-US" altLang="zh-TW" dirty="0">
                <a:latin typeface="+mn-ea"/>
                <a:ea typeface="+mn-ea"/>
              </a:rPr>
              <a:t>)</a:t>
            </a:r>
          </a:p>
        </p:txBody>
      </p:sp>
      <p:sp>
        <p:nvSpPr>
          <p:cNvPr id="15" name="矩形 14"/>
          <p:cNvSpPr/>
          <p:nvPr/>
        </p:nvSpPr>
        <p:spPr>
          <a:xfrm>
            <a:off x="4572000" y="4113076"/>
            <a:ext cx="2896947" cy="369332"/>
          </a:xfrm>
          <a:prstGeom prst="rect">
            <a:avLst/>
          </a:prstGeom>
        </p:spPr>
        <p:txBody>
          <a:bodyPr wrap="none">
            <a:spAutoFit/>
          </a:bodyPr>
          <a:lstStyle/>
          <a:p>
            <a:pPr lvl="0" fontAlgn="auto">
              <a:spcBef>
                <a:spcPts val="0"/>
              </a:spcBef>
              <a:spcAft>
                <a:spcPts val="0"/>
              </a:spcAft>
              <a:defRPr/>
            </a:pPr>
            <a:r>
              <a:rPr lang="zh-TW" altLang="en-US" dirty="0">
                <a:latin typeface="+mn-ea"/>
                <a:ea typeface="+mn-ea"/>
              </a:rPr>
              <a:t>需運作核可文件</a:t>
            </a:r>
            <a:r>
              <a:rPr lang="en-US" altLang="zh-TW" dirty="0">
                <a:latin typeface="+mn-ea"/>
                <a:ea typeface="+mn-ea"/>
              </a:rPr>
              <a:t>(</a:t>
            </a:r>
            <a:r>
              <a:rPr lang="zh-TW" altLang="en-US" dirty="0">
                <a:latin typeface="+mn-ea"/>
                <a:ea typeface="+mn-ea"/>
              </a:rPr>
              <a:t>本校現有</a:t>
            </a:r>
            <a:r>
              <a:rPr lang="en-US" altLang="zh-TW" dirty="0">
                <a:latin typeface="+mn-ea"/>
                <a:ea typeface="+mn-ea"/>
              </a:rPr>
              <a:t>)</a:t>
            </a:r>
          </a:p>
        </p:txBody>
      </p:sp>
      <p:sp>
        <p:nvSpPr>
          <p:cNvPr id="16" name="矩形 15"/>
          <p:cNvSpPr/>
          <p:nvPr/>
        </p:nvSpPr>
        <p:spPr>
          <a:xfrm>
            <a:off x="4572000" y="4474095"/>
            <a:ext cx="3726414" cy="646331"/>
          </a:xfrm>
          <a:prstGeom prst="rect">
            <a:avLst/>
          </a:prstGeom>
        </p:spPr>
        <p:txBody>
          <a:bodyPr wrap="square">
            <a:spAutoFit/>
          </a:bodyPr>
          <a:lstStyle/>
          <a:p>
            <a:r>
              <a:rPr lang="zh-TW" altLang="en-US" dirty="0">
                <a:latin typeface="+mn-ea"/>
                <a:ea typeface="+mn-ea"/>
              </a:rPr>
              <a:t>換算三氯甲烷重量百分濃度約</a:t>
            </a:r>
            <a:r>
              <a:rPr lang="en-US" altLang="zh-TW" dirty="0">
                <a:latin typeface="Arial Narrow" panose="020B0606020202030204" pitchFamily="34" charset="0"/>
                <a:ea typeface="+mn-ea"/>
              </a:rPr>
              <a:t>56%</a:t>
            </a:r>
            <a:r>
              <a:rPr lang="zh-TW" altLang="en-US" dirty="0">
                <a:latin typeface="+mn-ea"/>
                <a:ea typeface="+mn-ea"/>
              </a:rPr>
              <a:t>，</a:t>
            </a:r>
            <a:endParaRPr lang="en-US" altLang="zh-TW" dirty="0">
              <a:latin typeface="+mn-ea"/>
              <a:ea typeface="+mn-ea"/>
            </a:endParaRPr>
          </a:p>
          <a:p>
            <a:r>
              <a:rPr lang="zh-TW" altLang="en-US" dirty="0">
                <a:latin typeface="+mn-ea"/>
                <a:ea typeface="+mn-ea"/>
              </a:rPr>
              <a:t>需運作核可文件</a:t>
            </a:r>
            <a:r>
              <a:rPr lang="en-US" altLang="zh-TW" dirty="0">
                <a:latin typeface="+mn-ea"/>
                <a:ea typeface="+mn-ea"/>
              </a:rPr>
              <a:t>(</a:t>
            </a:r>
            <a:r>
              <a:rPr lang="zh-TW" altLang="en-US" dirty="0">
                <a:latin typeface="+mn-ea"/>
                <a:ea typeface="+mn-ea"/>
              </a:rPr>
              <a:t>本校現無</a:t>
            </a:r>
            <a:r>
              <a:rPr lang="en-US" altLang="zh-TW" dirty="0">
                <a:latin typeface="+mn-ea"/>
                <a:ea typeface="+mn-ea"/>
              </a:rPr>
              <a:t>)</a:t>
            </a:r>
          </a:p>
        </p:txBody>
      </p:sp>
      <p:sp>
        <p:nvSpPr>
          <p:cNvPr id="17" name="矩形 16"/>
          <p:cNvSpPr/>
          <p:nvPr/>
        </p:nvSpPr>
        <p:spPr>
          <a:xfrm>
            <a:off x="4573070" y="5118639"/>
            <a:ext cx="3725343" cy="923330"/>
          </a:xfrm>
          <a:prstGeom prst="rect">
            <a:avLst/>
          </a:prstGeom>
        </p:spPr>
        <p:txBody>
          <a:bodyPr wrap="square">
            <a:spAutoFit/>
          </a:bodyPr>
          <a:lstStyle/>
          <a:p>
            <a:r>
              <a:rPr lang="zh-TW" altLang="en-US" dirty="0">
                <a:solidFill>
                  <a:schemeClr val="dk1"/>
                </a:solidFill>
                <a:latin typeface="+mn-ea"/>
                <a:ea typeface="+mn-ea"/>
              </a:rPr>
              <a:t>屬於訂有分級運作量之關注化學物質，</a:t>
            </a:r>
            <a:r>
              <a:rPr lang="zh-TW" altLang="zh-TW" dirty="0">
                <a:solidFill>
                  <a:schemeClr val="dk1"/>
                </a:solidFill>
                <a:latin typeface="+mn-ea"/>
                <a:ea typeface="+mn-ea"/>
              </a:rPr>
              <a:t>學術機構運作未達分級運作</a:t>
            </a:r>
            <a:r>
              <a:rPr lang="zh-TW" altLang="zh-TW" dirty="0" smtClean="0">
                <a:solidFill>
                  <a:schemeClr val="dk1"/>
                </a:solidFill>
                <a:latin typeface="+mn-ea"/>
                <a:ea typeface="+mn-ea"/>
              </a:rPr>
              <a:t>量</a:t>
            </a:r>
            <a:r>
              <a:rPr lang="en-US" altLang="zh-TW" dirty="0" smtClean="0">
                <a:solidFill>
                  <a:schemeClr val="dk1"/>
                </a:solidFill>
                <a:latin typeface="+mn-ea"/>
                <a:ea typeface="+mn-ea"/>
              </a:rPr>
              <a:t>(50,000</a:t>
            </a:r>
            <a:r>
              <a:rPr lang="zh-TW" altLang="en-US" dirty="0" smtClean="0">
                <a:solidFill>
                  <a:schemeClr val="dk1"/>
                </a:solidFill>
                <a:latin typeface="+mn-ea"/>
                <a:ea typeface="+mn-ea"/>
              </a:rPr>
              <a:t> </a:t>
            </a:r>
            <a:r>
              <a:rPr lang="en-US" altLang="zh-TW" dirty="0" smtClean="0">
                <a:solidFill>
                  <a:schemeClr val="dk1"/>
                </a:solidFill>
                <a:latin typeface="+mn-ea"/>
                <a:ea typeface="+mn-ea"/>
              </a:rPr>
              <a:t>kg)</a:t>
            </a:r>
            <a:r>
              <a:rPr lang="zh-TW" altLang="en-US" dirty="0" smtClean="0">
                <a:solidFill>
                  <a:schemeClr val="dk1"/>
                </a:solidFill>
                <a:latin typeface="+mn-ea"/>
                <a:ea typeface="+mn-ea"/>
              </a:rPr>
              <a:t>者</a:t>
            </a:r>
            <a:r>
              <a:rPr lang="zh-TW" altLang="zh-TW" dirty="0">
                <a:solidFill>
                  <a:schemeClr val="dk1"/>
                </a:solidFill>
                <a:latin typeface="+mn-ea"/>
                <a:ea typeface="+mn-ea"/>
              </a:rPr>
              <a:t>免核可文件</a:t>
            </a:r>
            <a:r>
              <a:rPr lang="en-US" altLang="zh-TW" dirty="0">
                <a:solidFill>
                  <a:schemeClr val="dk1"/>
                </a:solidFill>
                <a:latin typeface="+mn-ea"/>
                <a:ea typeface="+mn-ea"/>
              </a:rPr>
              <a:t>(</a:t>
            </a:r>
            <a:r>
              <a:rPr lang="zh-TW" altLang="en-US" dirty="0">
                <a:solidFill>
                  <a:schemeClr val="dk1"/>
                </a:solidFill>
                <a:latin typeface="+mn-ea"/>
                <a:ea typeface="+mn-ea"/>
              </a:rPr>
              <a:t>特別規定</a:t>
            </a:r>
            <a:r>
              <a:rPr lang="en-US" altLang="zh-TW" dirty="0">
                <a:solidFill>
                  <a:schemeClr val="dk1"/>
                </a:solidFill>
                <a:latin typeface="+mn-ea"/>
                <a:ea typeface="+mn-ea"/>
              </a:rPr>
              <a:t>)</a:t>
            </a:r>
            <a:endParaRPr lang="en-US" altLang="zh-TW" dirty="0">
              <a:latin typeface="+mn-ea"/>
              <a:ea typeface="+mn-ea"/>
            </a:endParaRPr>
          </a:p>
        </p:txBody>
      </p:sp>
    </p:spTree>
    <p:extLst>
      <p:ext uri="{BB962C8B-B14F-4D97-AF65-F5344CB8AC3E}">
        <p14:creationId xmlns:p14="http://schemas.microsoft.com/office/powerpoint/2010/main" val="4145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AutoShape 23"/>
          <p:cNvSpPr>
            <a:spLocks noChangeArrowheads="1"/>
          </p:cNvSpPr>
          <p:nvPr/>
        </p:nvSpPr>
        <p:spPr bwMode="auto">
          <a:xfrm>
            <a:off x="808831" y="3264694"/>
            <a:ext cx="7526338" cy="328612"/>
          </a:xfrm>
          <a:prstGeom prst="roundRect">
            <a:avLst>
              <a:gd name="adj" fmla="val 19486"/>
            </a:avLst>
          </a:prstGeom>
          <a:solidFill>
            <a:srgbClr val="153365">
              <a:alpha val="39999"/>
            </a:srgbClr>
          </a:solidFill>
          <a:ln w="9525" algn="ctr">
            <a:noFill/>
            <a:round/>
            <a:headEnd/>
            <a:tailEnd/>
          </a:ln>
          <a:effectLst/>
        </p:spPr>
        <p:txBody>
          <a:bodyPr wrap="none" anchor="ctr"/>
          <a:lstStyle/>
          <a:p>
            <a:pPr algn="ctr">
              <a:defRPr/>
            </a:pPr>
            <a:r>
              <a:rPr lang="en-US" altLang="ko-KR" sz="2400" b="1" kern="10" spc="-150" dirty="0">
                <a:ln w="9525">
                  <a:noFill/>
                  <a:round/>
                  <a:headEnd/>
                  <a:tailEnd/>
                </a:ln>
                <a:solidFill>
                  <a:schemeClr val="bg1"/>
                </a:solidFill>
                <a:latin typeface="微軟正黑體" pitchFamily="34" charset="-120"/>
                <a:ea typeface="微軟正黑體" pitchFamily="34" charset="-120"/>
              </a:rPr>
              <a:t>2. </a:t>
            </a:r>
            <a:r>
              <a:rPr lang="zh-TW" altLang="en-US" sz="2400" b="1" kern="10" spc="-150" dirty="0">
                <a:ln w="9525">
                  <a:noFill/>
                  <a:round/>
                  <a:headEnd/>
                  <a:tailEnd/>
                </a:ln>
                <a:solidFill>
                  <a:schemeClr val="bg1"/>
                </a:solidFill>
                <a:latin typeface="微軟正黑體" pitchFamily="34" charset="-120"/>
                <a:ea typeface="微軟正黑體" pitchFamily="34" charset="-120"/>
              </a:rPr>
              <a:t>毒性及關注化學物質請購流程說明</a:t>
            </a:r>
            <a:endParaRPr lang="ko-KR" altLang="en-US" sz="2400" b="1" kern="10" spc="-150" dirty="0">
              <a:ln w="9525">
                <a:noFill/>
                <a:round/>
                <a:headEnd/>
                <a:tailEnd/>
              </a:ln>
              <a:solidFill>
                <a:schemeClr val="bg1"/>
              </a:solidFill>
              <a:latin typeface="微軟正黑體" pitchFamily="34" charset="-120"/>
              <a:ea typeface="HY헤드라인M"/>
            </a:endParaRPr>
          </a:p>
        </p:txBody>
      </p:sp>
    </p:spTree>
    <p:extLst>
      <p:ext uri="{BB962C8B-B14F-4D97-AF65-F5344CB8AC3E}">
        <p14:creationId xmlns:p14="http://schemas.microsoft.com/office/powerpoint/2010/main" val="168469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251520" y="1700808"/>
            <a:ext cx="8676964" cy="4093428"/>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因研究、試驗、教育之用途，購買毒化物或關注化學物質：</a:t>
            </a:r>
            <a:endParaRPr lang="en-US" altLang="zh-TW" sz="2000" b="1" dirty="0">
              <a:latin typeface="微軟正黑體" panose="020B0604030504040204" pitchFamily="34" charset="-120"/>
              <a:ea typeface="微軟正黑體" panose="020B0604030504040204" pitchFamily="34" charset="-120"/>
            </a:endParaRPr>
          </a:p>
          <a:p>
            <a:endParaRPr lang="en-US" altLang="zh-TW" sz="2000" b="1" dirty="0">
              <a:solidFill>
                <a:srgbClr val="FF0000"/>
              </a:solidFill>
              <a:latin typeface="微軟正黑體" panose="020B0604030504040204" pitchFamily="34" charset="-120"/>
              <a:ea typeface="微軟正黑體" panose="020B0604030504040204" pitchFamily="34" charset="-120"/>
            </a:endParaRPr>
          </a:p>
          <a:p>
            <a:r>
              <a:rPr lang="zh-TW" altLang="en-US" sz="2000" b="1" dirty="0">
                <a:solidFill>
                  <a:srgbClr val="FF0000"/>
                </a:solidFill>
                <a:latin typeface="微軟正黑體" panose="020B0604030504040204" pitchFamily="34" charset="-120"/>
                <a:ea typeface="微軟正黑體" panose="020B0604030504040204" pitchFamily="34" charset="-120"/>
              </a:rPr>
              <a:t>先確認</a:t>
            </a:r>
            <a:r>
              <a:rPr lang="zh-TW" altLang="en-US" sz="2000" b="1" dirty="0">
                <a:latin typeface="微軟正黑體" panose="020B0604030504040204" pitchFamily="34" charset="-120"/>
                <a:ea typeface="微軟正黑體" panose="020B0604030504040204" pitchFamily="34" charset="-120"/>
              </a:rPr>
              <a:t>本校是否</a:t>
            </a:r>
            <a:r>
              <a:rPr lang="zh-TW" altLang="en-US" sz="2000" b="1" dirty="0">
                <a:solidFill>
                  <a:srgbClr val="FF0000"/>
                </a:solidFill>
                <a:latin typeface="微軟正黑體" panose="020B0604030504040204" pitchFamily="34" charset="-120"/>
                <a:ea typeface="微軟正黑體" panose="020B0604030504040204" pitchFamily="34" charset="-120"/>
              </a:rPr>
              <a:t>已取得</a:t>
            </a:r>
            <a:r>
              <a:rPr lang="zh-TW" altLang="en-US" sz="2000" b="1" dirty="0">
                <a:latin typeface="微軟正黑體" panose="020B0604030504040204" pitchFamily="34" charset="-120"/>
                <a:ea typeface="微軟正黑體" panose="020B0604030504040204" pitchFamily="34" charset="-120"/>
              </a:rPr>
              <a:t>該物質之運作</a:t>
            </a:r>
            <a:r>
              <a:rPr lang="zh-TW" altLang="en-US" sz="2000" b="1" dirty="0">
                <a:solidFill>
                  <a:srgbClr val="FF0000"/>
                </a:solidFill>
                <a:latin typeface="微軟正黑體" panose="020B0604030504040204" pitchFamily="34" charset="-120"/>
                <a:ea typeface="微軟正黑體" panose="020B0604030504040204" pitchFamily="34" charset="-120"/>
              </a:rPr>
              <a:t>核可文件</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endParaRPr lang="en-US" altLang="zh-TW" sz="2000" b="1" dirty="0">
              <a:solidFill>
                <a:srgbClr val="0000FF"/>
              </a:solidFill>
              <a:latin typeface="微軟正黑體" panose="020B0604030504040204" pitchFamily="34" charset="-120"/>
              <a:ea typeface="微軟正黑體" panose="020B0604030504040204" pitchFamily="34" charset="-120"/>
            </a:endParaRPr>
          </a:p>
          <a:p>
            <a:r>
              <a:rPr lang="zh-TW" altLang="en-US" sz="2000" b="1" dirty="0">
                <a:solidFill>
                  <a:srgbClr val="0000FF"/>
                </a:solidFill>
                <a:latin typeface="微軟正黑體" panose="020B0604030504040204" pitchFamily="34" charset="-120"/>
                <a:ea typeface="微軟正黑體" panose="020B0604030504040204" pitchFamily="34" charset="-120"/>
              </a:rPr>
              <a:t>情況一：已取得核可文件</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填寫「國立嘉義大學列管毒性及關注化學物質</a:t>
            </a:r>
            <a:r>
              <a:rPr lang="zh-TW" altLang="en-US" sz="2000" b="1" dirty="0">
                <a:solidFill>
                  <a:srgbClr val="FF0000"/>
                </a:solidFill>
                <a:latin typeface="微軟正黑體" panose="020B0604030504040204" pitchFamily="34" charset="-120"/>
                <a:ea typeface="微軟正黑體" panose="020B0604030504040204" pitchFamily="34" charset="-120"/>
              </a:rPr>
              <a:t>購買許可單</a:t>
            </a:r>
            <a:r>
              <a:rPr lang="zh-TW" altLang="en-US" sz="2000" b="1" dirty="0">
                <a:latin typeface="微軟正黑體" panose="020B0604030504040204" pitchFamily="34" charset="-120"/>
                <a:ea typeface="微軟正黑體" panose="020B0604030504040204" pitchFamily="34" charset="-120"/>
              </a:rPr>
              <a:t>」送環安中心用印，影本出示供應商出貨；供應商出貨後再將</a:t>
            </a:r>
            <a:r>
              <a:rPr lang="zh-TW" altLang="en-US" sz="2000" b="1" dirty="0">
                <a:solidFill>
                  <a:srgbClr val="FF0000"/>
                </a:solidFill>
                <a:latin typeface="微軟正黑體" panose="020B0604030504040204" pitchFamily="34" charset="-120"/>
                <a:ea typeface="微軟正黑體" panose="020B0604030504040204" pitchFamily="34" charset="-120"/>
              </a:rPr>
              <a:t>出貨單</a:t>
            </a:r>
            <a:r>
              <a:rPr lang="zh-TW" altLang="en-US" sz="2000" b="1" dirty="0">
                <a:latin typeface="微軟正黑體" panose="020B0604030504040204" pitchFamily="34" charset="-120"/>
                <a:ea typeface="微軟正黑體" panose="020B0604030504040204" pitchFamily="34" charset="-120"/>
              </a:rPr>
              <a:t>影本送環安中心，由環安中心統一申報全校買入行為。</a:t>
            </a:r>
          </a:p>
          <a:p>
            <a:endParaRPr lang="en-US" altLang="zh-TW" sz="2000" b="1" dirty="0">
              <a:solidFill>
                <a:srgbClr val="0000FF"/>
              </a:solidFill>
              <a:latin typeface="微軟正黑體" panose="020B0604030504040204" pitchFamily="34" charset="-120"/>
              <a:ea typeface="微軟正黑體" panose="020B0604030504040204" pitchFamily="34" charset="-120"/>
            </a:endParaRPr>
          </a:p>
          <a:p>
            <a:r>
              <a:rPr lang="zh-TW" altLang="en-US" sz="2000" b="1" dirty="0">
                <a:solidFill>
                  <a:srgbClr val="0000FF"/>
                </a:solidFill>
                <a:latin typeface="微軟正黑體" panose="020B0604030504040204" pitchFamily="34" charset="-120"/>
                <a:ea typeface="微軟正黑體" panose="020B0604030504040204" pitchFamily="34" charset="-120"/>
              </a:rPr>
              <a:t>情況二：尚未取得核可文件</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修正運作場所</a:t>
            </a:r>
            <a:r>
              <a:rPr lang="zh-TW" altLang="en-US" sz="2000" b="1" dirty="0">
                <a:solidFill>
                  <a:srgbClr val="FF0000"/>
                </a:solidFill>
                <a:latin typeface="微軟正黑體" panose="020B0604030504040204" pitchFamily="34" charset="-120"/>
                <a:ea typeface="微軟正黑體" panose="020B0604030504040204" pitchFamily="34" charset="-120"/>
              </a:rPr>
              <a:t>毒性及關注化學物質防災基本資料表</a:t>
            </a:r>
            <a:r>
              <a:rPr lang="zh-TW" altLang="en-US" sz="2000" b="1" dirty="0">
                <a:latin typeface="微軟正黑體" panose="020B0604030504040204" pitchFamily="34" charset="-120"/>
                <a:ea typeface="微軟正黑體" panose="020B0604030504040204" pitchFamily="34" charset="-120"/>
              </a:rPr>
              <a:t>，以及提供該物質</a:t>
            </a:r>
            <a:r>
              <a:rPr lang="zh-TW" altLang="en-US" sz="2000" b="1" dirty="0">
                <a:solidFill>
                  <a:srgbClr val="FF0000"/>
                </a:solidFill>
                <a:latin typeface="微軟正黑體" panose="020B0604030504040204" pitchFamily="34" charset="-120"/>
                <a:ea typeface="微軟正黑體" panose="020B0604030504040204" pitchFamily="34" charset="-120"/>
              </a:rPr>
              <a:t>安全資料表</a:t>
            </a:r>
            <a:r>
              <a:rPr lang="zh-TW" altLang="en-US" sz="2000" b="1" dirty="0">
                <a:latin typeface="微軟正黑體" panose="020B0604030504040204" pitchFamily="34" charset="-120"/>
                <a:ea typeface="微軟正黑體" panose="020B0604030504040204" pitchFamily="34" charset="-120"/>
              </a:rPr>
              <a:t>，由環安中心協助向環保局</a:t>
            </a:r>
            <a:r>
              <a:rPr lang="zh-TW" altLang="en-US" sz="2000" b="1" dirty="0">
                <a:solidFill>
                  <a:srgbClr val="FF0000"/>
                </a:solidFill>
                <a:latin typeface="微軟正黑體" panose="020B0604030504040204" pitchFamily="34" charset="-120"/>
                <a:ea typeface="微軟正黑體" panose="020B0604030504040204" pitchFamily="34" charset="-120"/>
              </a:rPr>
              <a:t>申請核可文件</a:t>
            </a:r>
            <a:r>
              <a:rPr lang="zh-TW" altLang="en-US" sz="2000" b="1" dirty="0">
                <a:latin typeface="微軟正黑體" panose="020B0604030504040204" pitchFamily="34" charset="-120"/>
                <a:ea typeface="微軟正黑體" panose="020B0604030504040204" pitchFamily="34" charset="-120"/>
              </a:rPr>
              <a:t>，經取得核可文件後，同情況一作業流程。</a:t>
            </a:r>
            <a:endParaRPr lang="en-US" altLang="zh-TW" sz="2000" b="1" dirty="0">
              <a:latin typeface="微軟正黑體" panose="020B0604030504040204" pitchFamily="34" charset="-120"/>
              <a:ea typeface="微軟正黑體" panose="020B0604030504040204" pitchFamily="34" charset="-120"/>
            </a:endParaRPr>
          </a:p>
        </p:txBody>
      </p:sp>
      <p:sp>
        <p:nvSpPr>
          <p:cNvPr id="16" name="投影片編號版面配置區 15"/>
          <p:cNvSpPr>
            <a:spLocks noGrp="1"/>
          </p:cNvSpPr>
          <p:nvPr>
            <p:ph type="sldNum" sz="quarter" idx="4"/>
          </p:nvPr>
        </p:nvSpPr>
        <p:spPr/>
        <p:txBody>
          <a:bodyPr/>
          <a:lstStyle/>
          <a:p>
            <a:fld id="{2CA1EE79-37A1-4BD2-A12D-EE35CA847EF8}" type="slidenum">
              <a:rPr lang="zh-TW" altLang="en-US" smtClean="0"/>
              <a:pPr/>
              <a:t>9</a:t>
            </a:fld>
            <a:endParaRPr lang="zh-TW" altLang="en-US" dirty="0"/>
          </a:p>
        </p:txBody>
      </p:sp>
      <p:sp>
        <p:nvSpPr>
          <p:cNvPr id="11" name="WordArt 5" descr="01"/>
          <p:cNvSpPr>
            <a:spLocks noChangeArrowheads="1" noChangeShapeType="1" noTextEdit="1"/>
          </p:cNvSpPr>
          <p:nvPr/>
        </p:nvSpPr>
        <p:spPr bwMode="auto">
          <a:xfrm>
            <a:off x="1531622" y="261667"/>
            <a:ext cx="6080756" cy="444913"/>
          </a:xfrm>
          <a:prstGeom prst="rect">
            <a:avLst/>
          </a:prstGeom>
        </p:spPr>
        <p:txBody>
          <a:bodyPr wrap="none" fromWordArt="1">
            <a:prstTxWarp prst="textPlain">
              <a:avLst>
                <a:gd name="adj" fmla="val 50000"/>
              </a:avLst>
            </a:prstTxWarp>
          </a:bodyPr>
          <a:lstStyle/>
          <a:p>
            <a:pPr algn="ctr">
              <a:defRPr/>
            </a:pPr>
            <a:r>
              <a:rPr lang="zh-TW" altLang="en-US" kern="10" spc="-150" dirty="0">
                <a:ln w="9525">
                  <a:noFill/>
                  <a:round/>
                  <a:headEnd/>
                  <a:tailEnd/>
                </a:ln>
                <a:blipFill dpi="0" rotWithShape="1">
                  <a:blip r:embed="rId3"/>
                  <a:srcRect/>
                  <a:stretch>
                    <a:fillRect/>
                  </a:stretch>
                </a:blipFill>
                <a:effectLst>
                  <a:outerShdw dist="12700" dir="5400000" algn="ctr" rotWithShape="0">
                    <a:schemeClr val="tx1">
                      <a:alpha val="50000"/>
                    </a:schemeClr>
                  </a:outerShdw>
                </a:effectLst>
                <a:latin typeface="微軟正黑體" pitchFamily="34" charset="-120"/>
                <a:ea typeface="微軟正黑體" pitchFamily="34" charset="-120"/>
              </a:rPr>
              <a:t>毒性及關注化學物質請購流程</a:t>
            </a:r>
          </a:p>
        </p:txBody>
      </p:sp>
      <p:graphicFrame>
        <p:nvGraphicFramePr>
          <p:cNvPr id="13" name="物件 12"/>
          <p:cNvGraphicFramePr>
            <a:graphicFrameLocks noChangeAspect="1"/>
          </p:cNvGraphicFramePr>
          <p:nvPr>
            <p:extLst>
              <p:ext uri="{D42A27DB-BD31-4B8C-83A1-F6EECF244321}">
                <p14:modId xmlns:p14="http://schemas.microsoft.com/office/powerpoint/2010/main" val="2894022800"/>
              </p:ext>
            </p:extLst>
          </p:nvPr>
        </p:nvGraphicFramePr>
        <p:xfrm>
          <a:off x="6480212" y="2600908"/>
          <a:ext cx="740571" cy="648000"/>
        </p:xfrm>
        <a:graphic>
          <a:graphicData uri="http://schemas.openxmlformats.org/presentationml/2006/ole">
            <mc:AlternateContent xmlns:mc="http://schemas.openxmlformats.org/markup-compatibility/2006">
              <mc:Choice xmlns:v="urn:schemas-microsoft-com:vml" Requires="v">
                <p:oleObj spid="_x0000_s2060" name="Document" showAsIcon="1" r:id="rId4" imgW="914400" imgH="800280" progId="Word.Document.8">
                  <p:embed/>
                </p:oleObj>
              </mc:Choice>
              <mc:Fallback>
                <p:oleObj name="Document" showAsIcon="1" r:id="rId4" imgW="914400" imgH="800280" progId="Word.Document.8">
                  <p:embed/>
                  <p:pic>
                    <p:nvPicPr>
                      <p:cNvPr id="2" name="物件 1"/>
                      <p:cNvPicPr/>
                      <p:nvPr/>
                    </p:nvPicPr>
                    <p:blipFill>
                      <a:blip r:embed="rId5"/>
                      <a:stretch>
                        <a:fillRect/>
                      </a:stretch>
                    </p:blipFill>
                    <p:spPr>
                      <a:xfrm>
                        <a:off x="6480212" y="2600908"/>
                        <a:ext cx="740571" cy="6480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56662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本設計">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89896"/>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charset="-127"/>
            <a:ea typeface="굴림" charset="-127"/>
          </a:defRPr>
        </a:defPPr>
      </a:lstStyle>
    </a:spDef>
    <a:lnDef>
      <a:spPr bwMode="auto">
        <a:xfrm>
          <a:off x="0" y="0"/>
          <a:ext cx="1" cy="1"/>
        </a:xfrm>
        <a:custGeom>
          <a:avLst/>
          <a:gdLst/>
          <a:ahLst/>
          <a:cxnLst/>
          <a:rect l="0" t="0" r="0" b="0"/>
          <a:pathLst/>
        </a:custGeom>
        <a:solidFill>
          <a:srgbClr val="489896"/>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charset="-127"/>
            <a:ea typeface="굴림"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14655</TotalTime>
  <Words>2800</Words>
  <Application>Microsoft Office PowerPoint</Application>
  <PresentationFormat>如螢幕大小 (4:3)</PresentationFormat>
  <Paragraphs>276</Paragraphs>
  <Slides>38</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2</vt:i4>
      </vt:variant>
      <vt:variant>
        <vt:lpstr>投影片標題</vt:lpstr>
      </vt:variant>
      <vt:variant>
        <vt:i4>38</vt:i4>
      </vt:variant>
    </vt:vector>
  </HeadingPairs>
  <TitlesOfParts>
    <vt:vector size="49" baseType="lpstr">
      <vt:lpstr>굴림</vt:lpstr>
      <vt:lpstr>HY헤드라인M</vt:lpstr>
      <vt:lpstr>맑은 고딕</vt:lpstr>
      <vt:lpstr>微軟正黑體</vt:lpstr>
      <vt:lpstr>新細明體</vt:lpstr>
      <vt:lpstr>Arial Narrow</vt:lpstr>
      <vt:lpstr>Times New Roman</vt:lpstr>
      <vt:lpstr>Wingdings</vt:lpstr>
      <vt:lpstr>基本設計</vt:lpstr>
      <vt:lpstr>Document</vt:lpstr>
      <vt:lpstr>工作表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254</cp:revision>
  <cp:lastPrinted>2021-11-29T01:53:53Z</cp:lastPrinted>
  <dcterms:created xsi:type="dcterms:W3CDTF">2008-12-15T01:51:18Z</dcterms:created>
  <dcterms:modified xsi:type="dcterms:W3CDTF">2022-08-25T05:36:40Z</dcterms:modified>
</cp:coreProperties>
</file>