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69" r:id="rId2"/>
    <p:sldId id="263" r:id="rId3"/>
    <p:sldId id="407" r:id="rId4"/>
    <p:sldId id="331" r:id="rId5"/>
    <p:sldId id="332" r:id="rId6"/>
    <p:sldId id="365" r:id="rId7"/>
    <p:sldId id="408" r:id="rId8"/>
    <p:sldId id="392" r:id="rId9"/>
    <p:sldId id="393" r:id="rId10"/>
    <p:sldId id="394" r:id="rId11"/>
    <p:sldId id="395" r:id="rId12"/>
    <p:sldId id="396" r:id="rId13"/>
    <p:sldId id="397" r:id="rId14"/>
    <p:sldId id="401" r:id="rId15"/>
    <p:sldId id="402" r:id="rId16"/>
    <p:sldId id="403" r:id="rId17"/>
    <p:sldId id="409" r:id="rId18"/>
    <p:sldId id="404" r:id="rId19"/>
    <p:sldId id="390" r:id="rId20"/>
    <p:sldId id="341" r:id="rId21"/>
    <p:sldId id="405" r:id="rId22"/>
    <p:sldId id="410" r:id="rId23"/>
    <p:sldId id="348" r:id="rId24"/>
    <p:sldId id="363" r:id="rId25"/>
    <p:sldId id="346" r:id="rId26"/>
    <p:sldId id="347" r:id="rId27"/>
    <p:sldId id="350" r:id="rId28"/>
    <p:sldId id="406" r:id="rId29"/>
    <p:sldId id="411" r:id="rId30"/>
    <p:sldId id="356" r:id="rId31"/>
    <p:sldId id="413" r:id="rId32"/>
    <p:sldId id="358" r:id="rId33"/>
    <p:sldId id="379" r:id="rId34"/>
    <p:sldId id="304" r:id="rId35"/>
  </p:sldIdLst>
  <p:sldSz cx="9144000" cy="6858000" type="screen4x3"/>
  <p:notesSz cx="6797675" cy="985678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pos="317">
          <p15:clr>
            <a:srgbClr val="A4A3A4"/>
          </p15:clr>
        </p15:guide>
        <p15:guide id="5" pos="5443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800"/>
    <a:srgbClr val="FF6600"/>
    <a:srgbClr val="0000FF"/>
    <a:srgbClr val="48D1E4"/>
    <a:srgbClr val="66B9E1"/>
    <a:srgbClr val="D9CBBD"/>
    <a:srgbClr val="D9CBE4"/>
    <a:srgbClr val="82A5D9"/>
    <a:srgbClr val="3E4958"/>
    <a:srgbClr val="298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3463" autoAdjust="0"/>
  </p:normalViewPr>
  <p:slideViewPr>
    <p:cSldViewPr>
      <p:cViewPr varScale="1">
        <p:scale>
          <a:sx n="115" d="100"/>
          <a:sy n="115" d="100"/>
        </p:scale>
        <p:origin x="1884" y="102"/>
      </p:cViewPr>
      <p:guideLst>
        <p:guide orient="horz" pos="300"/>
        <p:guide orient="horz" pos="4020"/>
        <p:guide orient="horz" pos="663"/>
        <p:guide pos="317"/>
        <p:guide pos="54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616" y="-96"/>
      </p:cViewPr>
      <p:guideLst>
        <p:guide orient="horz" pos="3105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F533BA-406A-433E-90AC-06664312DDB9}" type="datetimeFigureOut">
              <a:rPr lang="ko-KR" altLang="en-US"/>
              <a:pPr>
                <a:defRPr/>
              </a:pPr>
              <a:t>2021-12-02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37BA6B-D23D-4E2E-BB67-E7965620EE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515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gradFill rotWithShape="0">
          <a:gsLst>
            <a:gs pos="0">
              <a:srgbClr val="2D529B"/>
            </a:gs>
            <a:gs pos="100000">
              <a:srgbClr val="66B9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CA1EE79-37A1-4BD2-A12D-EE35CA847EF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 userDrawn="1"/>
        </p:nvSpPr>
        <p:spPr bwMode="auto">
          <a:xfrm>
            <a:off x="0" y="1052513"/>
            <a:ext cx="9144000" cy="532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0" y="476250"/>
            <a:ext cx="9144000" cy="574675"/>
          </a:xfrm>
          <a:prstGeom prst="rect">
            <a:avLst/>
          </a:prstGeom>
          <a:solidFill>
            <a:srgbClr val="2D52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4F6B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Rectangle 22"/>
          <p:cNvSpPr>
            <a:spLocks noChangeArrowheads="1"/>
          </p:cNvSpPr>
          <p:nvPr userDrawn="1"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66B9E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CA1EE79-37A1-4BD2-A12D-EE35CA847EF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CA1EE79-37A1-4BD2-A12D-EE35CA847EF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4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oaout.epa.gov.tw/law/LawContent.aspx?id=GL006016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oaout.epa.gov.tw/law/LawContent.aspx?id=GL00777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3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8850"/>
            <a:ext cx="91440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3"/>
          <p:cNvSpPr>
            <a:spLocks noChangeArrowheads="1" noChangeShapeType="1" noTextEdit="1"/>
          </p:cNvSpPr>
          <p:nvPr/>
        </p:nvSpPr>
        <p:spPr bwMode="auto">
          <a:xfrm>
            <a:off x="0" y="1664804"/>
            <a:ext cx="9144000" cy="147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10196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NCYU</a:t>
            </a:r>
            <a:endParaRPr lang="ko-KR" altLang="en-US" b="1" kern="10" dirty="0">
              <a:ln w="9525">
                <a:noFill/>
                <a:round/>
                <a:headEnd/>
                <a:tailEnd/>
              </a:ln>
              <a:solidFill>
                <a:schemeClr val="tx1">
                  <a:alpha val="10196"/>
                </a:schemeClr>
              </a:solidFill>
              <a:latin typeface="微軟正黑體" panose="020B0604030504040204" pitchFamily="34" charset="-120"/>
              <a:cs typeface="Times New Roman"/>
            </a:endParaRPr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43508" y="2497146"/>
            <a:ext cx="9000492" cy="5238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ko-KR" altLang="en-US" kern="10" spc="-15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12700" dir="5400000" algn="ctr" rotWithShape="0">
                  <a:schemeClr val="tx1">
                    <a:alpha val="50000"/>
                  </a:schemeClr>
                </a:outerShdw>
              </a:effectLst>
              <a:latin typeface="微軟正黑體" pitchFamily="34" charset="-120"/>
              <a:ea typeface="HY헤드라인M"/>
            </a:endParaRPr>
          </a:p>
        </p:txBody>
      </p:sp>
      <p:sp>
        <p:nvSpPr>
          <p:cNvPr id="2066" name="WordArt 11" descr="01"/>
          <p:cNvSpPr>
            <a:spLocks noChangeArrowheads="1" noChangeShapeType="1" noTextEdit="1"/>
          </p:cNvSpPr>
          <p:nvPr/>
        </p:nvSpPr>
        <p:spPr bwMode="auto">
          <a:xfrm>
            <a:off x="2843916" y="2127402"/>
            <a:ext cx="3456169" cy="582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國立嘉義大學</a:t>
            </a:r>
            <a:endParaRPr lang="ko-KR" altLang="en-US" kern="10" spc="-150" dirty="0">
              <a:ln w="9525">
                <a:noFill/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12700" dir="5400000" algn="ctr" rotWithShape="0">
                  <a:schemeClr val="tx1">
                    <a:alpha val="50000"/>
                  </a:schemeClr>
                </a:outerShdw>
              </a:effectLst>
              <a:latin typeface="微軟正黑體" pitchFamily="34" charset="-120"/>
              <a:ea typeface="HY헤드라인M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3221685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kern="10" spc="-150" dirty="0" smtClean="0">
                <a:ln w="9525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</a:t>
            </a:r>
            <a:r>
              <a:rPr lang="zh-TW" altLang="en-US" sz="4000" kern="10" spc="-150" dirty="0">
                <a:ln w="9525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4000" kern="10" spc="-150" dirty="0" smtClean="0">
                <a:ln w="9525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4000" kern="10" spc="-150" dirty="0">
                <a:ln w="9525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關注化學</a:t>
            </a:r>
            <a:r>
              <a:rPr lang="zh-TW" altLang="en-US" sz="4000" kern="10" spc="-150" dirty="0" smtClean="0">
                <a:ln w="9525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物質</a:t>
            </a:r>
            <a:endParaRPr lang="en-US" altLang="zh-TW" sz="4000" kern="10" spc="-150" dirty="0" smtClean="0">
              <a:ln w="9525">
                <a:noFill/>
                <a:round/>
                <a:headEnd/>
                <a:tailEnd/>
              </a:ln>
              <a:effectLst>
                <a:outerShdw dist="12700" dir="5400000" algn="ctr" rotWithShape="0">
                  <a:schemeClr val="tx1">
                    <a:alpha val="5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4000" kern="10" spc="-150" dirty="0" smtClean="0">
                <a:ln w="9525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運作場所管理說明</a:t>
            </a:r>
            <a:endParaRPr lang="ko-KR" altLang="en-US" sz="4000" kern="10" spc="-150" dirty="0">
              <a:ln w="9525">
                <a:noFill/>
                <a:round/>
                <a:headEnd/>
                <a:tailEnd/>
              </a:ln>
              <a:effectLst>
                <a:outerShdw dist="12700" dir="5400000" algn="ctr" rotWithShape="0">
                  <a:schemeClr val="tx1">
                    <a:alpha val="50000"/>
                  </a:schemeClr>
                </a:outerShdw>
              </a:effectLst>
              <a:latin typeface="微軟正黑體" pitchFamily="34" charset="-120"/>
              <a:ea typeface="HY헤드라인M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1208969"/>
            <a:ext cx="1766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https://reurl.cc/l5r13Y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8" y="430981"/>
            <a:ext cx="720000" cy="72000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179512" y="95994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latin typeface="+mj-ea"/>
                <a:ea typeface="+mj-ea"/>
              </a:rPr>
              <a:t>防災資料表下載：</a:t>
            </a:r>
            <a:endParaRPr lang="zh-TW" altLang="en-US" sz="1200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697128" y="5805264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latin typeface="+mj-ea"/>
                <a:ea typeface="+mj-ea"/>
              </a:rPr>
              <a:t>環安</a:t>
            </a:r>
            <a:r>
              <a:rPr lang="zh-TW" altLang="en-US" dirty="0" smtClean="0">
                <a:latin typeface="+mj-ea"/>
                <a:ea typeface="+mj-ea"/>
              </a:rPr>
              <a:t>中心環保組 施凱能技士 </a:t>
            </a:r>
            <a:r>
              <a:rPr lang="en-US" altLang="zh-TW" dirty="0" smtClean="0">
                <a:latin typeface="+mj-ea"/>
                <a:ea typeface="+mj-ea"/>
              </a:rPr>
              <a:t>#7137</a:t>
            </a:r>
          </a:p>
          <a:p>
            <a:pPr algn="ctr"/>
            <a:r>
              <a:rPr lang="en-US" altLang="zh-TW" dirty="0" smtClean="0">
                <a:latin typeface="+mj-ea"/>
                <a:ea typeface="+mj-ea"/>
              </a:rPr>
              <a:t>110.12.1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3" name="WordArt 5" descr="01"/>
          <p:cNvSpPr>
            <a:spLocks noChangeArrowheads="1" noChangeShapeType="1" noTextEdit="1"/>
          </p:cNvSpPr>
          <p:nvPr/>
        </p:nvSpPr>
        <p:spPr bwMode="auto">
          <a:xfrm>
            <a:off x="521550" y="257720"/>
            <a:ext cx="8100900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毒性及關注化學物質防災基本資料表填寫</a:t>
            </a:r>
          </a:p>
        </p:txBody>
      </p:sp>
      <p:sp>
        <p:nvSpPr>
          <p:cNvPr id="4" name="矩形 3"/>
          <p:cNvSpPr/>
          <p:nvPr/>
        </p:nvSpPr>
        <p:spPr>
          <a:xfrm>
            <a:off x="215516" y="126876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貳、毒性及關注化學物質資料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846883"/>
              </p:ext>
            </p:extLst>
          </p:nvPr>
        </p:nvGraphicFramePr>
        <p:xfrm>
          <a:off x="755576" y="1797812"/>
          <a:ext cx="7772481" cy="137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工作表" r:id="rId4" imgW="9715601" imgH="1723950" progId="Excel.Sheet.8">
                  <p:embed/>
                </p:oleObj>
              </mc:Choice>
              <mc:Fallback>
                <p:oleObj name="工作表" r:id="rId4" imgW="9715601" imgH="1723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797812"/>
                        <a:ext cx="7772481" cy="1379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683762"/>
              </p:ext>
            </p:extLst>
          </p:nvPr>
        </p:nvGraphicFramePr>
        <p:xfrm>
          <a:off x="1308051" y="3345984"/>
          <a:ext cx="6667530" cy="137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工作表" r:id="rId6" imgW="8334412" imgH="1723950" progId="Excel.Sheet.8">
                  <p:embed/>
                </p:oleObj>
              </mc:Choice>
              <mc:Fallback>
                <p:oleObj name="工作表" r:id="rId6" imgW="8334412" imgH="1723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8051" y="3345984"/>
                        <a:ext cx="6667530" cy="1379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85099"/>
              </p:ext>
            </p:extLst>
          </p:nvPr>
        </p:nvGraphicFramePr>
        <p:xfrm>
          <a:off x="2066261" y="4894156"/>
          <a:ext cx="5151111" cy="137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工作表" r:id="rId8" imgW="6438889" imgH="1723950" progId="Excel.Sheet.8">
                  <p:embed/>
                </p:oleObj>
              </mc:Choice>
              <mc:Fallback>
                <p:oleObj name="工作表" r:id="rId8" imgW="6438889" imgH="1723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6261" y="4894156"/>
                        <a:ext cx="5151111" cy="1379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9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3" name="WordArt 5" descr="01"/>
          <p:cNvSpPr>
            <a:spLocks noChangeArrowheads="1" noChangeShapeType="1" noTextEdit="1"/>
          </p:cNvSpPr>
          <p:nvPr/>
        </p:nvSpPr>
        <p:spPr bwMode="auto">
          <a:xfrm>
            <a:off x="521550" y="257720"/>
            <a:ext cx="8100900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毒性及關注化學物質防災基本資料表填寫</a:t>
            </a:r>
          </a:p>
        </p:txBody>
      </p:sp>
      <p:sp>
        <p:nvSpPr>
          <p:cNvPr id="4" name="矩形 3"/>
          <p:cNvSpPr/>
          <p:nvPr/>
        </p:nvSpPr>
        <p:spPr>
          <a:xfrm>
            <a:off x="215516" y="1268760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參、</a:t>
            </a:r>
            <a:r>
              <a:rPr lang="zh-TW" altLang="zh-TW" b="1" dirty="0">
                <a:latin typeface="+mj-ea"/>
                <a:ea typeface="+mj-ea"/>
              </a:rPr>
              <a:t>可能波及毒性及關注化學物質之其他化學品</a:t>
            </a:r>
            <a:endParaRPr lang="en-US" altLang="zh-TW" b="1" dirty="0">
              <a:latin typeface="+mj-ea"/>
              <a:ea typeface="+mj-ea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468179"/>
              </p:ext>
            </p:extLst>
          </p:nvPr>
        </p:nvGraphicFramePr>
        <p:xfrm>
          <a:off x="346942" y="1846498"/>
          <a:ext cx="8473530" cy="11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工作表" r:id="rId4" imgW="10591913" imgH="1476360" progId="Excel.Sheet.8">
                  <p:embed/>
                </p:oleObj>
              </mc:Choice>
              <mc:Fallback>
                <p:oleObj name="工作表" r:id="rId4" imgW="10591913" imgH="1476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942" y="1846498"/>
                        <a:ext cx="8473530" cy="11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73874"/>
              </p:ext>
            </p:extLst>
          </p:nvPr>
        </p:nvGraphicFramePr>
        <p:xfrm>
          <a:off x="1135622" y="3352999"/>
          <a:ext cx="6896170" cy="11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工作表" r:id="rId6" imgW="8620212" imgH="1476360" progId="Excel.Sheet.8">
                  <p:embed/>
                </p:oleObj>
              </mc:Choice>
              <mc:Fallback>
                <p:oleObj name="工作表" r:id="rId6" imgW="8620212" imgH="1476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5622" y="3352999"/>
                        <a:ext cx="6896170" cy="11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81948"/>
              </p:ext>
            </p:extLst>
          </p:nvPr>
        </p:nvGraphicFramePr>
        <p:xfrm>
          <a:off x="960360" y="4859499"/>
          <a:ext cx="7246694" cy="121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工作表" r:id="rId8" imgW="9058368" imgH="1514430" progId="Excel.Sheet.8">
                  <p:embed/>
                </p:oleObj>
              </mc:Choice>
              <mc:Fallback>
                <p:oleObj name="工作表" r:id="rId8" imgW="9058368" imgH="1514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0360" y="4859499"/>
                        <a:ext cx="7246694" cy="121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2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3" name="WordArt 5" descr="01"/>
          <p:cNvSpPr>
            <a:spLocks noChangeArrowheads="1" noChangeShapeType="1" noTextEdit="1"/>
          </p:cNvSpPr>
          <p:nvPr/>
        </p:nvSpPr>
        <p:spPr bwMode="auto">
          <a:xfrm>
            <a:off x="521550" y="257720"/>
            <a:ext cx="8100900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毒性及關注化學物質防災基本資料表填寫</a:t>
            </a:r>
          </a:p>
        </p:txBody>
      </p:sp>
      <p:sp>
        <p:nvSpPr>
          <p:cNvPr id="4" name="矩形 3"/>
          <p:cNvSpPr/>
          <p:nvPr/>
        </p:nvSpPr>
        <p:spPr>
          <a:xfrm>
            <a:off x="215516" y="1268760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肆、運作場所內緊急防災應變器材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208970" y="1581732"/>
            <a:ext cx="8726060" cy="4803867"/>
            <a:chOff x="466789" y="1633829"/>
            <a:chExt cx="8390442" cy="4619103"/>
          </a:xfrm>
        </p:grpSpPr>
        <p:graphicFrame>
          <p:nvGraphicFramePr>
            <p:cNvPr id="6" name="物件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6806560"/>
                </p:ext>
              </p:extLst>
            </p:nvPr>
          </p:nvGraphicFramePr>
          <p:xfrm>
            <a:off x="466789" y="1638092"/>
            <a:ext cx="4105211" cy="4614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3" name="工作表" r:id="rId4" imgW="8210421" imgH="9229680" progId="Excel.Sheet.8">
                    <p:embed/>
                  </p:oleObj>
                </mc:Choice>
                <mc:Fallback>
                  <p:oleObj name="工作表" r:id="rId4" imgW="8210421" imgH="9229680" progId="Excel.Shee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6789" y="1638092"/>
                          <a:ext cx="4105211" cy="46148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物件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3038415"/>
                </p:ext>
              </p:extLst>
            </p:nvPr>
          </p:nvGraphicFramePr>
          <p:xfrm>
            <a:off x="4752020" y="1633829"/>
            <a:ext cx="4105211" cy="4614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4" name="工作表" r:id="rId6" imgW="8210421" imgH="9229680" progId="Excel.Sheet.8">
                    <p:embed/>
                  </p:oleObj>
                </mc:Choice>
                <mc:Fallback>
                  <p:oleObj name="工作表" r:id="rId6" imgW="8210421" imgH="9229680" progId="Excel.Shee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52020" y="1633829"/>
                          <a:ext cx="4105211" cy="46148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707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3" name="WordArt 5" descr="01"/>
          <p:cNvSpPr>
            <a:spLocks noChangeArrowheads="1" noChangeShapeType="1" noTextEdit="1"/>
          </p:cNvSpPr>
          <p:nvPr/>
        </p:nvSpPr>
        <p:spPr bwMode="auto">
          <a:xfrm>
            <a:off x="521550" y="257720"/>
            <a:ext cx="8100900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毒性及關注化學物質防災基本資料表填寫</a:t>
            </a:r>
          </a:p>
        </p:txBody>
      </p:sp>
      <p:sp>
        <p:nvSpPr>
          <p:cNvPr id="4" name="矩形 3"/>
          <p:cNvSpPr/>
          <p:nvPr/>
        </p:nvSpPr>
        <p:spPr>
          <a:xfrm>
            <a:off x="215516" y="126876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伍、運作場所內部配置圖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71030"/>
              </p:ext>
            </p:extLst>
          </p:nvPr>
        </p:nvGraphicFramePr>
        <p:xfrm>
          <a:off x="376133" y="1836553"/>
          <a:ext cx="3726214" cy="634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工作表" r:id="rId4" imgW="6210356" imgH="1057320" progId="Excel.Sheet.8">
                  <p:embed/>
                </p:oleObj>
              </mc:Choice>
              <mc:Fallback>
                <p:oleObj name="工作表" r:id="rId4" imgW="6210356" imgH="105732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133" y="1836553"/>
                        <a:ext cx="3726214" cy="634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物件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32820"/>
              </p:ext>
            </p:extLst>
          </p:nvPr>
        </p:nvGraphicFramePr>
        <p:xfrm>
          <a:off x="221036" y="2708905"/>
          <a:ext cx="4240493" cy="352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工作表" r:id="rId6" imgW="7067488" imgH="5876820" progId="Excel.Sheet.8">
                  <p:embed/>
                </p:oleObj>
              </mc:Choice>
              <mc:Fallback>
                <p:oleObj name="工作表" r:id="rId6" imgW="7067488" imgH="587682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1036" y="2708905"/>
                        <a:ext cx="4240493" cy="3526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物件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535243"/>
              </p:ext>
            </p:extLst>
          </p:nvPr>
        </p:nvGraphicFramePr>
        <p:xfrm>
          <a:off x="4721081" y="5097757"/>
          <a:ext cx="4240493" cy="113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工作表" r:id="rId8" imgW="7067488" imgH="1895400" progId="Excel.Sheet.8">
                  <p:embed/>
                </p:oleObj>
              </mc:Choice>
              <mc:Fallback>
                <p:oleObj name="工作表" r:id="rId8" imgW="7067488" imgH="18954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21081" y="5097757"/>
                        <a:ext cx="4240493" cy="1137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矩形 73"/>
          <p:cNvSpPr/>
          <p:nvPr/>
        </p:nvSpPr>
        <p:spPr>
          <a:xfrm>
            <a:off x="4511922" y="114988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R="76200" algn="just">
              <a:spcAft>
                <a:spcPts val="0"/>
              </a:spcAft>
            </a:pPr>
            <a:r>
              <a:rPr lang="zh-TW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內部配置圖應註明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6200" algn="just">
              <a:spcAft>
                <a:spcPts val="0"/>
              </a:spcAft>
            </a:pPr>
            <a:r>
              <a:rPr lang="en-US" altLang="zh-TW" sz="1200" kern="100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製圖日期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6200" algn="just">
              <a:spcAft>
                <a:spcPts val="0"/>
              </a:spcAft>
            </a:pPr>
            <a:r>
              <a:rPr lang="en-US" altLang="zh-TW" sz="1200" kern="100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方位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6200" algn="just">
              <a:spcAft>
                <a:spcPts val="0"/>
              </a:spcAft>
            </a:pPr>
            <a:r>
              <a:rPr lang="en-US" altLang="zh-TW" sz="1200" kern="100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比例尺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6200" algn="just">
              <a:spcAft>
                <a:spcPts val="0"/>
              </a:spcAft>
            </a:pPr>
            <a:r>
              <a:rPr lang="en-US" altLang="zh-TW" sz="1200" kern="100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場所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設施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相對位置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6200" algn="just">
              <a:spcAft>
                <a:spcPts val="0"/>
              </a:spcAft>
            </a:pPr>
            <a:r>
              <a:rPr lang="en-US" altLang="zh-TW" sz="1200" kern="100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大小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6200" algn="just">
              <a:spcAft>
                <a:spcPts val="0"/>
              </a:spcAft>
            </a:pPr>
            <a:r>
              <a:rPr lang="en-US" altLang="zh-TW" sz="1200" kern="100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六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距離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6200" algn="just">
              <a:spcAft>
                <a:spcPts val="0"/>
              </a:spcAft>
            </a:pPr>
            <a:r>
              <a:rPr lang="en-US" altLang="zh-TW" sz="1200" kern="100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七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其他有利救災之必要事項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6200" algn="just">
              <a:spcAft>
                <a:spcPts val="0"/>
              </a:spcAft>
            </a:pPr>
            <a:r>
              <a:rPr lang="en-US" altLang="zh-TW" sz="1200" kern="100" dirty="0"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6200" algn="just">
              <a:spcAft>
                <a:spcPts val="0"/>
              </a:spcAft>
            </a:pPr>
            <a:r>
              <a:rPr lang="zh-TW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配置圖如包括下列場所，應詳細標明：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6200" algn="just">
              <a:spcAft>
                <a:spcPts val="0"/>
              </a:spcAft>
            </a:pPr>
            <a:r>
              <a:rPr lang="en-US" altLang="zh-TW" sz="1200" kern="100" dirty="0">
                <a:solidFill>
                  <a:srgbClr val="0000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一般</a:t>
            </a:r>
            <a:r>
              <a:rPr lang="en-US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行政</a:t>
            </a:r>
            <a:r>
              <a:rPr lang="en-US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場所：實驗區域、學生休息區、辦公區域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55600" marR="75565" indent="-355600" algn="just">
              <a:spcAft>
                <a:spcPts val="0"/>
              </a:spcAft>
            </a:pPr>
            <a:r>
              <a:rPr lang="en-US" altLang="zh-TW" sz="1200" kern="100" dirty="0">
                <a:solidFill>
                  <a:srgbClr val="0000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毒性及關注化學物質運作場所</a:t>
            </a:r>
            <a:r>
              <a:rPr lang="en-US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以實際運作為主，含可能波及毒性化學物質之其他化學品</a:t>
            </a:r>
            <a:r>
              <a:rPr lang="en-US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52400" algn="just">
              <a:spcAft>
                <a:spcPts val="0"/>
              </a:spcAft>
              <a:tabLst>
                <a:tab pos="698500" algn="l"/>
                <a:tab pos="914400" algn="l"/>
              </a:tabLst>
            </a:pPr>
            <a:r>
              <a:rPr lang="en-US" altLang="zh-TW" sz="1200" kern="100" dirty="0"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使用場地</a:t>
            </a:r>
            <a:r>
              <a:rPr lang="en-US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例如：實驗桌</a:t>
            </a:r>
            <a:r>
              <a:rPr lang="en-US" altLang="zh-TW" sz="1200" kern="100" dirty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30200" indent="-177800" algn="just">
              <a:spcAft>
                <a:spcPts val="0"/>
              </a:spcAft>
              <a:tabLst>
                <a:tab pos="698500" algn="l"/>
                <a:tab pos="914400" algn="l"/>
              </a:tabLst>
            </a:pPr>
            <a:r>
              <a:rPr lang="en-US" altLang="zh-TW" sz="1200" kern="100" dirty="0"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貯存場地：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貯存</a:t>
            </a:r>
            <a:r>
              <a:rPr lang="zh-TW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毒性化學物質原料之位置及進</a:t>
            </a:r>
            <a:r>
              <a:rPr lang="en-US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lang="en-US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、疏散方向，並註明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儲存設施編號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名稱</a:t>
            </a:r>
            <a:r>
              <a:rPr lang="zh-TW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儲存物質名稱</a:t>
            </a:r>
            <a:r>
              <a:rPr lang="zh-TW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最大存量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例如：藥櫃</a:t>
            </a:r>
            <a:r>
              <a:rPr lang="en-US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 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52400" algn="just">
              <a:spcAft>
                <a:spcPts val="0"/>
              </a:spcAft>
              <a:tabLst>
                <a:tab pos="698500" algn="l"/>
                <a:tab pos="914400" algn="l"/>
              </a:tabLst>
            </a:pPr>
            <a:r>
              <a:rPr lang="en-US" altLang="zh-TW" sz="1200" kern="100" dirty="0"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檢驗場地</a:t>
            </a:r>
            <a:r>
              <a:rPr lang="en-US" altLang="zh-TW" sz="1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例如：實驗桌</a:t>
            </a:r>
            <a:r>
              <a:rPr lang="en-US" altLang="zh-TW" sz="1200" kern="100" dirty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kern="100" dirty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200" dirty="0">
                <a:latin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毒災應變相關安全設備設置場所：如</a:t>
            </a:r>
            <a:r>
              <a:rPr lang="zh-TW" altLang="zh-TW" sz="120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室內消防栓、滅火器、防護用具、緊急應變器材櫃等</a:t>
            </a:r>
            <a:endParaRPr lang="zh-TW" altLang="en-US" sz="1200" dirty="0"/>
          </a:p>
        </p:txBody>
      </p:sp>
      <p:grpSp>
        <p:nvGrpSpPr>
          <p:cNvPr id="11286" name="群組 74"/>
          <p:cNvGrpSpPr>
            <a:grpSpLocks/>
          </p:cNvGrpSpPr>
          <p:nvPr/>
        </p:nvGrpSpPr>
        <p:grpSpPr bwMode="auto">
          <a:xfrm>
            <a:off x="2116138" y="69148325"/>
            <a:ext cx="27251025" cy="6773863"/>
            <a:chOff x="1409" y="59711"/>
            <a:chExt cx="18137" cy="4267"/>
          </a:xfrm>
        </p:grpSpPr>
      </p:grpSp>
      <p:grpSp>
        <p:nvGrpSpPr>
          <p:cNvPr id="11268" name="群組 65"/>
          <p:cNvGrpSpPr>
            <a:grpSpLocks/>
          </p:cNvGrpSpPr>
          <p:nvPr/>
        </p:nvGrpSpPr>
        <p:grpSpPr bwMode="auto">
          <a:xfrm>
            <a:off x="1857375" y="67238563"/>
            <a:ext cx="70605650" cy="14414500"/>
            <a:chOff x="0" y="0"/>
            <a:chExt cx="44476" cy="9080"/>
          </a:xfrm>
        </p:grpSpPr>
      </p:grpSp>
    </p:spTree>
    <p:extLst>
      <p:ext uri="{BB962C8B-B14F-4D97-AF65-F5344CB8AC3E}">
        <p14:creationId xmlns:p14="http://schemas.microsoft.com/office/powerpoint/2010/main" val="17688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820800" y="1916655"/>
            <a:ext cx="7502400" cy="3960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23528" y="1224851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毒性及關注化學物質防災基本資料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表上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3" name="WordArt 5" descr="01"/>
          <p:cNvSpPr>
            <a:spLocks noChangeArrowheads="1" noChangeShapeType="1" noTextEdit="1"/>
          </p:cNvSpPr>
          <p:nvPr/>
        </p:nvSpPr>
        <p:spPr bwMode="auto">
          <a:xfrm>
            <a:off x="521550" y="257720"/>
            <a:ext cx="8100900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毒性及關注化學物質防災基本資料表填寫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7538536" y="1736812"/>
            <a:ext cx="765594" cy="612068"/>
            <a:chOff x="7538536" y="1736812"/>
            <a:chExt cx="765594" cy="612068"/>
          </a:xfrm>
        </p:grpSpPr>
        <p:sp>
          <p:nvSpPr>
            <p:cNvPr id="2" name="圓角矩形 1"/>
            <p:cNvSpPr/>
            <p:nvPr/>
          </p:nvSpPr>
          <p:spPr bwMode="auto">
            <a:xfrm>
              <a:off x="7577266" y="2060848"/>
              <a:ext cx="726864" cy="288032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7538536" y="173681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1.</a:t>
              </a:r>
              <a:endParaRPr lang="zh-TW" altLang="en-US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575355" y="3573283"/>
            <a:ext cx="4856676" cy="636973"/>
            <a:chOff x="1575355" y="3573283"/>
            <a:chExt cx="4856676" cy="636973"/>
          </a:xfrm>
        </p:grpSpPr>
        <p:sp>
          <p:nvSpPr>
            <p:cNvPr id="3" name="矩形 2"/>
            <p:cNvSpPr/>
            <p:nvPr/>
          </p:nvSpPr>
          <p:spPr>
            <a:xfrm>
              <a:off x="2627784" y="3871702"/>
              <a:ext cx="38042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←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使用實驗室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負責人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帳號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密碼登入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 bwMode="auto">
            <a:xfrm>
              <a:off x="1583668" y="3896963"/>
              <a:ext cx="1044116" cy="288032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575355" y="3573283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2.</a:t>
              </a:r>
              <a:endParaRPr lang="zh-TW" altLang="en-US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590" y="1089320"/>
            <a:ext cx="7330820" cy="5220000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 bwMode="auto">
          <a:xfrm>
            <a:off x="8121156" y="4612486"/>
            <a:ext cx="0" cy="1188132"/>
          </a:xfrm>
          <a:prstGeom prst="straightConnector1">
            <a:avLst/>
          </a:prstGeom>
          <a:solidFill>
            <a:srgbClr val="48989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11" name="WordArt 5" descr="01"/>
          <p:cNvSpPr>
            <a:spLocks noChangeArrowheads="1" noChangeShapeType="1" noTextEdit="1"/>
          </p:cNvSpPr>
          <p:nvPr/>
        </p:nvSpPr>
        <p:spPr bwMode="auto">
          <a:xfrm>
            <a:off x="521550" y="257720"/>
            <a:ext cx="8100900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毒性及關注化學物質防災基本資料表填寫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203848" y="5206552"/>
            <a:ext cx="1715048" cy="620878"/>
            <a:chOff x="3203848" y="5206552"/>
            <a:chExt cx="1715048" cy="620878"/>
          </a:xfrm>
        </p:grpSpPr>
        <p:sp>
          <p:nvSpPr>
            <p:cNvPr id="7" name="圓角矩形 6"/>
            <p:cNvSpPr/>
            <p:nvPr/>
          </p:nvSpPr>
          <p:spPr bwMode="auto">
            <a:xfrm>
              <a:off x="3269727" y="5539398"/>
              <a:ext cx="1649169" cy="288032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203848" y="520655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3.</a:t>
              </a:r>
              <a:endParaRPr lang="zh-TW" altLang="en-US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45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/>
          <a:srcRect t="9400" r="3735" b="5551"/>
          <a:stretch/>
        </p:blipFill>
        <p:spPr>
          <a:xfrm>
            <a:off x="244297" y="2601308"/>
            <a:ext cx="7244027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群組 2"/>
          <p:cNvGrpSpPr/>
          <p:nvPr/>
        </p:nvGrpSpPr>
        <p:grpSpPr>
          <a:xfrm>
            <a:off x="1578398" y="3348544"/>
            <a:ext cx="4126522" cy="830997"/>
            <a:chOff x="1578398" y="3348544"/>
            <a:chExt cx="4126522" cy="830997"/>
          </a:xfrm>
        </p:grpSpPr>
        <p:sp>
          <p:nvSpPr>
            <p:cNvPr id="6" name="圓角矩形 5"/>
            <p:cNvSpPr/>
            <p:nvPr/>
          </p:nvSpPr>
          <p:spPr bwMode="auto">
            <a:xfrm>
              <a:off x="1578398" y="3394102"/>
              <a:ext cx="1870962" cy="739880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468410" y="3348544"/>
              <a:ext cx="22365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</a:t>
              </a:r>
            </a:p>
            <a:p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填寫實驗室編號、電話</a:t>
              </a:r>
              <a:endPara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並上傳防災資料表</a:t>
              </a:r>
              <a:endPara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92193" y="5024016"/>
            <a:ext cx="1993363" cy="338554"/>
            <a:chOff x="892193" y="5024016"/>
            <a:chExt cx="1993363" cy="338554"/>
          </a:xfrm>
        </p:grpSpPr>
        <p:sp>
          <p:nvSpPr>
            <p:cNvPr id="14" name="文字方塊 13"/>
            <p:cNvSpPr txBox="1"/>
            <p:nvPr/>
          </p:nvSpPr>
          <p:spPr>
            <a:xfrm>
              <a:off x="892193" y="5024016"/>
              <a:ext cx="9749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6.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按儲存</a:t>
              </a:r>
              <a:endPara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 bwMode="auto">
            <a:xfrm>
              <a:off x="1803141" y="5051033"/>
              <a:ext cx="1082415" cy="284520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sp>
        <p:nvSpPr>
          <p:cNvPr id="19" name="投影片編號版面配置區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28" name="WordArt 5" descr="01"/>
          <p:cNvSpPr>
            <a:spLocks noChangeArrowheads="1" noChangeShapeType="1" noTextEdit="1"/>
          </p:cNvSpPr>
          <p:nvPr/>
        </p:nvSpPr>
        <p:spPr bwMode="auto">
          <a:xfrm>
            <a:off x="521550" y="257720"/>
            <a:ext cx="8100900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毒性及關注化學物質防災基本資料表填寫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244297" y="1142815"/>
            <a:ext cx="6138185" cy="1296111"/>
            <a:chOff x="403987" y="1101934"/>
            <a:chExt cx="6138185" cy="129611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987" y="1101934"/>
              <a:ext cx="6138185" cy="12961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矩形 17"/>
            <p:cNvSpPr/>
            <p:nvPr/>
          </p:nvSpPr>
          <p:spPr bwMode="auto">
            <a:xfrm>
              <a:off x="2735796" y="1827404"/>
              <a:ext cx="324036" cy="125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535775" y="1490611"/>
            <a:ext cx="1176236" cy="603553"/>
            <a:chOff x="535775" y="1490611"/>
            <a:chExt cx="1176236" cy="603553"/>
          </a:xfrm>
        </p:grpSpPr>
        <p:sp>
          <p:nvSpPr>
            <p:cNvPr id="30" name="圓角矩形 29"/>
            <p:cNvSpPr/>
            <p:nvPr/>
          </p:nvSpPr>
          <p:spPr bwMode="auto">
            <a:xfrm>
              <a:off x="552679" y="1806132"/>
              <a:ext cx="1159332" cy="288032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35775" y="1490611"/>
              <a:ext cx="39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4.</a:t>
              </a:r>
              <a:endParaRPr lang="zh-TW" altLang="en-US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056275" y="3501008"/>
            <a:ext cx="2088048" cy="2696853"/>
            <a:chOff x="7056275" y="3501008"/>
            <a:chExt cx="2088048" cy="2696853"/>
          </a:xfrm>
        </p:grpSpPr>
        <p:sp>
          <p:nvSpPr>
            <p:cNvPr id="7189" name="向右箭號 7188"/>
            <p:cNvSpPr/>
            <p:nvPr/>
          </p:nvSpPr>
          <p:spPr bwMode="auto">
            <a:xfrm rot="7730221">
              <a:off x="7292506" y="5549552"/>
              <a:ext cx="519043" cy="236788"/>
            </a:xfrm>
            <a:prstGeom prst="rightArrow">
              <a:avLst/>
            </a:prstGeom>
            <a:solidFill>
              <a:srgbClr val="4898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7190" name="矩形 7189"/>
            <p:cNvSpPr/>
            <p:nvPr/>
          </p:nvSpPr>
          <p:spPr>
            <a:xfrm>
              <a:off x="7615729" y="3501008"/>
              <a:ext cx="152859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日後有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異動者請於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日內上傳新版，並至少每半年確認更新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環保局稽查要求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圓角矩形 35"/>
            <p:cNvSpPr/>
            <p:nvPr/>
          </p:nvSpPr>
          <p:spPr bwMode="auto">
            <a:xfrm>
              <a:off x="7056275" y="5913341"/>
              <a:ext cx="432049" cy="284520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9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800144" y="3393002"/>
            <a:ext cx="7526338" cy="328612"/>
          </a:xfrm>
          <a:prstGeom prst="roundRect">
            <a:avLst>
              <a:gd name="adj" fmla="val 19486"/>
            </a:avLst>
          </a:prstGeom>
          <a:solidFill>
            <a:srgbClr val="153365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ko-KR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毒性及關注化學物質請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購流程</a:t>
            </a:r>
            <a:endParaRPr lang="ko-KR" altLang="en-US" sz="2400" b="1" kern="10" spc="-15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微軟正黑體" pitchFamily="34" charset="-120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16846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48162"/>
              </p:ext>
            </p:extLst>
          </p:nvPr>
        </p:nvGraphicFramePr>
        <p:xfrm>
          <a:off x="7452320" y="3717032"/>
          <a:ext cx="740571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Document" showAsIcon="1" r:id="rId3" imgW="914400" imgH="800280" progId="Word.Document.8">
                  <p:embed/>
                </p:oleObj>
              </mc:Choice>
              <mc:Fallback>
                <p:oleObj name="Document" showAsIcon="1" r:id="rId3" imgW="914400" imgH="800280" progId="Word.Document.8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2320" y="3717032"/>
                        <a:ext cx="740571" cy="648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51513"/>
              </p:ext>
            </p:extLst>
          </p:nvPr>
        </p:nvGraphicFramePr>
        <p:xfrm>
          <a:off x="8258548" y="3717032"/>
          <a:ext cx="740571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Document" showAsIcon="1" r:id="rId5" imgW="914400" imgH="800280" progId="Word.Document.8">
                  <p:embed/>
                </p:oleObj>
              </mc:Choice>
              <mc:Fallback>
                <p:oleObj name="Document" showAsIcon="1" r:id="rId5" imgW="914400" imgH="8002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58548" y="3717032"/>
                        <a:ext cx="740571" cy="648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右彎箭號 2"/>
          <p:cNvSpPr/>
          <p:nvPr/>
        </p:nvSpPr>
        <p:spPr bwMode="auto">
          <a:xfrm>
            <a:off x="6667826" y="3848344"/>
            <a:ext cx="777812" cy="256612"/>
          </a:xfrm>
          <a:prstGeom prst="bentArrow">
            <a:avLst>
              <a:gd name="adj1" fmla="val 8296"/>
              <a:gd name="adj2" fmla="val 20360"/>
              <a:gd name="adj3" fmla="val 19432"/>
              <a:gd name="adj4" fmla="val 49879"/>
            </a:avLst>
          </a:prstGeom>
          <a:solidFill>
            <a:srgbClr val="4898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832140" y="4369866"/>
            <a:ext cx="2832413" cy="286023"/>
            <a:chOff x="5832140" y="4369866"/>
            <a:chExt cx="2832413" cy="286023"/>
          </a:xfrm>
        </p:grpSpPr>
        <p:sp>
          <p:nvSpPr>
            <p:cNvPr id="9" name="右彎箭號 8"/>
            <p:cNvSpPr/>
            <p:nvPr/>
          </p:nvSpPr>
          <p:spPr bwMode="auto">
            <a:xfrm>
              <a:off x="5832140" y="4538376"/>
              <a:ext cx="2793056" cy="117513"/>
            </a:xfrm>
            <a:custGeom>
              <a:avLst/>
              <a:gdLst>
                <a:gd name="connsiteX0" fmla="*/ 0 w 2829060"/>
                <a:gd name="connsiteY0" fmla="*/ 144017 h 144017"/>
                <a:gd name="connsiteX1" fmla="*/ 0 w 2829060"/>
                <a:gd name="connsiteY1" fmla="*/ 98338 h 144017"/>
                <a:gd name="connsiteX2" fmla="*/ 71834 w 2829060"/>
                <a:gd name="connsiteY2" fmla="*/ 26504 h 144017"/>
                <a:gd name="connsiteX3" fmla="*/ 2793056 w 2829060"/>
                <a:gd name="connsiteY3" fmla="*/ 26504 h 144017"/>
                <a:gd name="connsiteX4" fmla="*/ 2793056 w 2829060"/>
                <a:gd name="connsiteY4" fmla="*/ 0 h 144017"/>
                <a:gd name="connsiteX5" fmla="*/ 2829060 w 2829060"/>
                <a:gd name="connsiteY5" fmla="*/ 36004 h 144017"/>
                <a:gd name="connsiteX6" fmla="*/ 2793056 w 2829060"/>
                <a:gd name="connsiteY6" fmla="*/ 72009 h 144017"/>
                <a:gd name="connsiteX7" fmla="*/ 2793056 w 2829060"/>
                <a:gd name="connsiteY7" fmla="*/ 45504 h 144017"/>
                <a:gd name="connsiteX8" fmla="*/ 71834 w 2829060"/>
                <a:gd name="connsiteY8" fmla="*/ 45504 h 144017"/>
                <a:gd name="connsiteX9" fmla="*/ 19000 w 2829060"/>
                <a:gd name="connsiteY9" fmla="*/ 98338 h 144017"/>
                <a:gd name="connsiteX10" fmla="*/ 19000 w 2829060"/>
                <a:gd name="connsiteY10" fmla="*/ 144017 h 144017"/>
                <a:gd name="connsiteX11" fmla="*/ 0 w 2829060"/>
                <a:gd name="connsiteY11" fmla="*/ 144017 h 144017"/>
                <a:gd name="connsiteX0" fmla="*/ 0 w 2793056"/>
                <a:gd name="connsiteY0" fmla="*/ 144017 h 144017"/>
                <a:gd name="connsiteX1" fmla="*/ 0 w 2793056"/>
                <a:gd name="connsiteY1" fmla="*/ 98338 h 144017"/>
                <a:gd name="connsiteX2" fmla="*/ 71834 w 2793056"/>
                <a:gd name="connsiteY2" fmla="*/ 26504 h 144017"/>
                <a:gd name="connsiteX3" fmla="*/ 2793056 w 2793056"/>
                <a:gd name="connsiteY3" fmla="*/ 26504 h 144017"/>
                <a:gd name="connsiteX4" fmla="*/ 2793056 w 2793056"/>
                <a:gd name="connsiteY4" fmla="*/ 0 h 144017"/>
                <a:gd name="connsiteX5" fmla="*/ 2793056 w 2793056"/>
                <a:gd name="connsiteY5" fmla="*/ 72009 h 144017"/>
                <a:gd name="connsiteX6" fmla="*/ 2793056 w 2793056"/>
                <a:gd name="connsiteY6" fmla="*/ 45504 h 144017"/>
                <a:gd name="connsiteX7" fmla="*/ 71834 w 2793056"/>
                <a:gd name="connsiteY7" fmla="*/ 45504 h 144017"/>
                <a:gd name="connsiteX8" fmla="*/ 19000 w 2793056"/>
                <a:gd name="connsiteY8" fmla="*/ 98338 h 144017"/>
                <a:gd name="connsiteX9" fmla="*/ 19000 w 2793056"/>
                <a:gd name="connsiteY9" fmla="*/ 144017 h 144017"/>
                <a:gd name="connsiteX10" fmla="*/ 0 w 2793056"/>
                <a:gd name="connsiteY10" fmla="*/ 144017 h 144017"/>
                <a:gd name="connsiteX0" fmla="*/ 0 w 2793056"/>
                <a:gd name="connsiteY0" fmla="*/ 117513 h 117513"/>
                <a:gd name="connsiteX1" fmla="*/ 0 w 2793056"/>
                <a:gd name="connsiteY1" fmla="*/ 71834 h 117513"/>
                <a:gd name="connsiteX2" fmla="*/ 71834 w 2793056"/>
                <a:gd name="connsiteY2" fmla="*/ 0 h 117513"/>
                <a:gd name="connsiteX3" fmla="*/ 2793056 w 2793056"/>
                <a:gd name="connsiteY3" fmla="*/ 0 h 117513"/>
                <a:gd name="connsiteX4" fmla="*/ 2793056 w 2793056"/>
                <a:gd name="connsiteY4" fmla="*/ 45505 h 117513"/>
                <a:gd name="connsiteX5" fmla="*/ 2793056 w 2793056"/>
                <a:gd name="connsiteY5" fmla="*/ 19000 h 117513"/>
                <a:gd name="connsiteX6" fmla="*/ 71834 w 2793056"/>
                <a:gd name="connsiteY6" fmla="*/ 19000 h 117513"/>
                <a:gd name="connsiteX7" fmla="*/ 19000 w 2793056"/>
                <a:gd name="connsiteY7" fmla="*/ 71834 h 117513"/>
                <a:gd name="connsiteX8" fmla="*/ 19000 w 2793056"/>
                <a:gd name="connsiteY8" fmla="*/ 117513 h 117513"/>
                <a:gd name="connsiteX9" fmla="*/ 0 w 2793056"/>
                <a:gd name="connsiteY9" fmla="*/ 117513 h 117513"/>
                <a:gd name="connsiteX0" fmla="*/ 0 w 2793056"/>
                <a:gd name="connsiteY0" fmla="*/ 117513 h 117513"/>
                <a:gd name="connsiteX1" fmla="*/ 0 w 2793056"/>
                <a:gd name="connsiteY1" fmla="*/ 71834 h 117513"/>
                <a:gd name="connsiteX2" fmla="*/ 71834 w 2793056"/>
                <a:gd name="connsiteY2" fmla="*/ 0 h 117513"/>
                <a:gd name="connsiteX3" fmla="*/ 2793056 w 2793056"/>
                <a:gd name="connsiteY3" fmla="*/ 0 h 117513"/>
                <a:gd name="connsiteX4" fmla="*/ 2793056 w 2793056"/>
                <a:gd name="connsiteY4" fmla="*/ 19000 h 117513"/>
                <a:gd name="connsiteX5" fmla="*/ 71834 w 2793056"/>
                <a:gd name="connsiteY5" fmla="*/ 19000 h 117513"/>
                <a:gd name="connsiteX6" fmla="*/ 19000 w 2793056"/>
                <a:gd name="connsiteY6" fmla="*/ 71834 h 117513"/>
                <a:gd name="connsiteX7" fmla="*/ 19000 w 2793056"/>
                <a:gd name="connsiteY7" fmla="*/ 117513 h 117513"/>
                <a:gd name="connsiteX8" fmla="*/ 0 w 2793056"/>
                <a:gd name="connsiteY8" fmla="*/ 117513 h 11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3056" h="117513">
                  <a:moveTo>
                    <a:pt x="0" y="117513"/>
                  </a:moveTo>
                  <a:lnTo>
                    <a:pt x="0" y="71834"/>
                  </a:lnTo>
                  <a:cubicBezTo>
                    <a:pt x="0" y="32161"/>
                    <a:pt x="32161" y="0"/>
                    <a:pt x="71834" y="0"/>
                  </a:cubicBezTo>
                  <a:lnTo>
                    <a:pt x="2793056" y="0"/>
                  </a:lnTo>
                  <a:lnTo>
                    <a:pt x="2793056" y="19000"/>
                  </a:lnTo>
                  <a:lnTo>
                    <a:pt x="71834" y="19000"/>
                  </a:lnTo>
                  <a:cubicBezTo>
                    <a:pt x="42655" y="19000"/>
                    <a:pt x="19000" y="42655"/>
                    <a:pt x="19000" y="71834"/>
                  </a:cubicBezTo>
                  <a:lnTo>
                    <a:pt x="19000" y="117513"/>
                  </a:lnTo>
                  <a:lnTo>
                    <a:pt x="0" y="117513"/>
                  </a:lnTo>
                  <a:close/>
                </a:path>
              </a:pathLst>
            </a:custGeom>
            <a:solidFill>
              <a:srgbClr val="48989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4" name="向上箭號 3"/>
            <p:cNvSpPr/>
            <p:nvPr/>
          </p:nvSpPr>
          <p:spPr bwMode="auto">
            <a:xfrm>
              <a:off x="8561012" y="4369866"/>
              <a:ext cx="103541" cy="180000"/>
            </a:xfrm>
            <a:prstGeom prst="upArrow">
              <a:avLst>
                <a:gd name="adj1" fmla="val 22402"/>
                <a:gd name="adj2" fmla="val 50000"/>
              </a:avLst>
            </a:prstGeom>
            <a:solidFill>
              <a:srgbClr val="48989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sp>
        <p:nvSpPr>
          <p:cNvPr id="11" name="WordArt 5" descr="01"/>
          <p:cNvSpPr>
            <a:spLocks noChangeArrowheads="1" noChangeShapeType="1" noTextEdit="1"/>
          </p:cNvSpPr>
          <p:nvPr/>
        </p:nvSpPr>
        <p:spPr bwMode="auto">
          <a:xfrm>
            <a:off x="1531622" y="261667"/>
            <a:ext cx="6080756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7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毒性及關注化學物質請購流程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33518" y="1304764"/>
            <a:ext cx="86769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因研究、試驗、教育之用途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運作使用毒化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物或關注化學</a:t>
            </a:r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物質：</a:t>
            </a:r>
            <a:endParaRPr lang="en-US" altLang="zh-TW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57200"/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應填寫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毒性及關注化學物質防災基本資料表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，適時更新修正，至少每半年確認正確性。</a:t>
            </a:r>
            <a:endParaRPr lang="en-US" altLang="zh-TW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57200"/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將資料表上傳至校務行政系統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毒性及關注化學物質系統，由環安中心彙整本校各運作場所資訊，辦理核可文件申請、變更、展延及主管機關稽查事宜。</a:t>
            </a:r>
            <a:endParaRPr lang="en-US" altLang="zh-TW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57200"/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每季申報毒性及關注化學物質使用情形。</a:t>
            </a:r>
            <a:endParaRPr lang="en-US" altLang="zh-TW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購買毒化物或關注化學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物質：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先確認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本校是否已取得該物質及其重量百分濃度區間之運作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核可文件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取得核可文件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直接填寫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「國立嘉義大學列管毒性及關注化學物質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購買許可單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」，送環安中心用印後，影本交由供應商出貨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，出貨後將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出貨單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環安中心，由環安中心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申報買入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行為。</a:t>
            </a:r>
          </a:p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情況二：尚未取得核可文件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防災資料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表新增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欲申請購買之毒化物或關注化學物資訊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提供該物質之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安全資料表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，由環安中心協助向環保局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申請核可文件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，經取得核可文件後，同情況一流程。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66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1511660" y="1371576"/>
            <a:ext cx="61206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已取得核可文件之毒化物一覽表以及購買許可單空白表單，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至環安中心環保組網站查詢下載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14" name="WordArt 5" descr="01"/>
          <p:cNvSpPr>
            <a:spLocks noChangeArrowheads="1" noChangeShapeType="1" noTextEdit="1"/>
          </p:cNvSpPr>
          <p:nvPr/>
        </p:nvSpPr>
        <p:spPr bwMode="auto">
          <a:xfrm>
            <a:off x="1531622" y="261667"/>
            <a:ext cx="6080756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毒性及關注化學物質請購流程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1587587" y="2384884"/>
            <a:ext cx="5968826" cy="3599584"/>
            <a:chOff x="1259818" y="2384884"/>
            <a:chExt cx="5968826" cy="3599584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9818" y="2384884"/>
              <a:ext cx="5968826" cy="359958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2" name="圓角矩形 11"/>
            <p:cNvSpPr/>
            <p:nvPr/>
          </p:nvSpPr>
          <p:spPr bwMode="auto">
            <a:xfrm>
              <a:off x="1475656" y="5691692"/>
              <a:ext cx="1404156" cy="288032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3" name="圓角矩形 12"/>
            <p:cNvSpPr/>
            <p:nvPr/>
          </p:nvSpPr>
          <p:spPr bwMode="auto">
            <a:xfrm>
              <a:off x="3311860" y="4689140"/>
              <a:ext cx="3916784" cy="448609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cxnSp>
          <p:nvCxnSpPr>
            <p:cNvPr id="15" name="直線單箭頭接點 14"/>
            <p:cNvCxnSpPr>
              <a:stCxn id="12" idx="3"/>
              <a:endCxn id="13" idx="1"/>
            </p:cNvCxnSpPr>
            <p:nvPr/>
          </p:nvCxnSpPr>
          <p:spPr bwMode="auto">
            <a:xfrm flipV="1">
              <a:off x="2879812" y="4913445"/>
              <a:ext cx="432048" cy="922263"/>
            </a:xfrm>
            <a:prstGeom prst="straightConnector1">
              <a:avLst/>
            </a:prstGeom>
            <a:solidFill>
              <a:srgbClr val="48989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109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12"/>
          <p:cNvSpPr>
            <a:spLocks noChangeArrowheads="1" noChangeShapeType="1" noTextEdit="1"/>
          </p:cNvSpPr>
          <p:nvPr/>
        </p:nvSpPr>
        <p:spPr bwMode="auto">
          <a:xfrm>
            <a:off x="431540" y="1592796"/>
            <a:ext cx="1801812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74901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OUTLINE</a:t>
            </a:r>
            <a:endParaRPr lang="ko-KR" altLang="en-US" b="1" kern="10" dirty="0">
              <a:ln w="9525">
                <a:noFill/>
                <a:round/>
                <a:headEnd/>
                <a:tailEnd/>
              </a:ln>
              <a:solidFill>
                <a:schemeClr val="bg1">
                  <a:alpha val="74901"/>
                </a:schemeClr>
              </a:solidFill>
              <a:latin typeface="微軟正黑體" panose="020B0604030504040204" pitchFamily="34" charset="-120"/>
              <a:cs typeface="Times New Roman"/>
            </a:endParaRP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800144" y="2321174"/>
            <a:ext cx="7526338" cy="328612"/>
          </a:xfrm>
          <a:prstGeom prst="roundRect">
            <a:avLst>
              <a:gd name="adj" fmla="val 19486"/>
            </a:avLst>
          </a:prstGeom>
          <a:solidFill>
            <a:srgbClr val="153365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b="1" kern="10" spc="-15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公告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列管之毒性及關注化學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物質與運作管理</a:t>
            </a:r>
            <a:endParaRPr lang="ko-KR" altLang="en-US" sz="2400" b="1" spc="-150" dirty="0">
              <a:latin typeface="微軟正黑體" panose="020B0604030504040204" pitchFamily="34" charset="-120"/>
            </a:endParaRP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800144" y="3393002"/>
            <a:ext cx="7526338" cy="328612"/>
          </a:xfrm>
          <a:prstGeom prst="roundRect">
            <a:avLst>
              <a:gd name="adj" fmla="val 19486"/>
            </a:avLst>
          </a:prstGeom>
          <a:solidFill>
            <a:srgbClr val="153365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ko-KR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毒性及關注化學物質請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購流程</a:t>
            </a:r>
            <a:endParaRPr lang="ko-KR" altLang="en-US" sz="2400" b="1" kern="10" spc="-15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微軟正黑體" pitchFamily="34" charset="-120"/>
              <a:ea typeface="HY헤드라인M"/>
            </a:endParaRP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800144" y="3928916"/>
            <a:ext cx="7526338" cy="328612"/>
          </a:xfrm>
          <a:prstGeom prst="roundRect">
            <a:avLst>
              <a:gd name="adj" fmla="val 19486"/>
            </a:avLst>
          </a:prstGeom>
          <a:solidFill>
            <a:srgbClr val="153365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ko-KR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毒性及關注化學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物質運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線上申報說明</a:t>
            </a:r>
            <a:endParaRPr lang="ko-KR" altLang="en-US" sz="2400" b="1" kern="10" spc="-15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微軟正黑體" pitchFamily="34" charset="-120"/>
              <a:ea typeface="HY헤드라인M"/>
            </a:endParaRP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800144" y="4464831"/>
            <a:ext cx="7526338" cy="328612"/>
          </a:xfrm>
          <a:prstGeom prst="roundRect">
            <a:avLst>
              <a:gd name="adj" fmla="val 19486"/>
            </a:avLst>
          </a:prstGeom>
          <a:solidFill>
            <a:srgbClr val="153365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ko-KR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發生重大毒性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及關注化學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物質災害通報</a:t>
            </a:r>
            <a:endParaRPr lang="ko-KR" altLang="en-US" sz="2400" b="1" kern="10" spc="-15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微軟正黑體" pitchFamily="34" charset="-120"/>
              <a:ea typeface="HY헤드라인M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800144" y="2857088"/>
            <a:ext cx="7526338" cy="328612"/>
          </a:xfrm>
          <a:prstGeom prst="roundRect">
            <a:avLst>
              <a:gd name="adj" fmla="val 19486"/>
            </a:avLst>
          </a:prstGeom>
          <a:solidFill>
            <a:srgbClr val="153365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毒性及關注化學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物質防災基本資料表填寫</a:t>
            </a:r>
            <a:endParaRPr lang="ko-KR" altLang="en-US" sz="2400" b="1" kern="10" spc="-15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微軟正黑體" pitchFamily="34" charset="-120"/>
              <a:ea typeface="HY헤드라인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8" y="1052736"/>
            <a:ext cx="8425924" cy="53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1372407" y="1874795"/>
            <a:ext cx="4572508" cy="684076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01886" y="3268030"/>
            <a:ext cx="7308812" cy="467756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59038" y="4947518"/>
            <a:ext cx="8353422" cy="432048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483276" y="1880828"/>
            <a:ext cx="3579985" cy="692497"/>
            <a:chOff x="1483276" y="1880828"/>
            <a:chExt cx="3579985" cy="692497"/>
          </a:xfrm>
        </p:grpSpPr>
        <p:sp>
          <p:nvSpPr>
            <p:cNvPr id="7" name="文字方塊 6"/>
            <p:cNvSpPr txBox="1"/>
            <p:nvPr/>
          </p:nvSpPr>
          <p:spPr>
            <a:xfrm>
              <a:off x="1483276" y="1895713"/>
              <a:ext cx="16658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王大明實驗室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</a:p>
            <a:p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A01-404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010088" y="1880828"/>
              <a:ext cx="1053173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陳小明</a:t>
              </a:r>
              <a:endPara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271-OOOO</a:t>
              </a:r>
              <a:br>
                <a:rPr lang="en-US" altLang="zh-TW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109.9.5</a:t>
              </a:r>
              <a:endPara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72071" y="3319517"/>
            <a:ext cx="7060269" cy="358336"/>
            <a:chOff x="572071" y="3319517"/>
            <a:chExt cx="7060269" cy="358336"/>
          </a:xfrm>
        </p:grpSpPr>
        <p:sp>
          <p:nvSpPr>
            <p:cNvPr id="20" name="文字方塊 19"/>
            <p:cNvSpPr txBox="1"/>
            <p:nvPr/>
          </p:nvSpPr>
          <p:spPr>
            <a:xfrm>
              <a:off x="572071" y="3413321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三氯甲烷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419004" y="3413321"/>
              <a:ext cx="52418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054-01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024819" y="3413321"/>
              <a:ext cx="40395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0.735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479632" y="3319517"/>
              <a:ext cx="10579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347864" y="3413321"/>
              <a:ext cx="31258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99.8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811780" y="3493187"/>
              <a:ext cx="10579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525107" y="3429000"/>
              <a:ext cx="73096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請詢問廠商</a:t>
              </a:r>
              <a:r>
                <a:rPr lang="en-US" altLang="zh-TW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6124091" y="3413321"/>
              <a:ext cx="50013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OOOO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882135" y="3413321"/>
              <a:ext cx="75020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OOOOOO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395227" y="5024208"/>
            <a:ext cx="6158718" cy="276999"/>
            <a:chOff x="1395227" y="5024208"/>
            <a:chExt cx="6158718" cy="276999"/>
          </a:xfrm>
        </p:grpSpPr>
        <p:sp>
          <p:nvSpPr>
            <p:cNvPr id="10" name="矩形 9"/>
            <p:cNvSpPr/>
            <p:nvPr/>
          </p:nvSpPr>
          <p:spPr>
            <a:xfrm>
              <a:off x="1395227" y="5024208"/>
              <a:ext cx="692497" cy="276999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王大明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290355" y="5024208"/>
              <a:ext cx="461665" cy="276999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用印</a:t>
              </a:r>
              <a:endParaRPr lang="zh-TW" altLang="en-US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092280" y="5024208"/>
              <a:ext cx="461665" cy="276999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用印</a:t>
              </a:r>
              <a:endParaRPr lang="zh-TW" altLang="en-US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6784870" y="1103378"/>
            <a:ext cx="2304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許可單填寫參考範例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WordArt 5" descr="01"/>
          <p:cNvSpPr>
            <a:spLocks noChangeArrowheads="1" noChangeShapeType="1" noTextEdit="1"/>
          </p:cNvSpPr>
          <p:nvPr/>
        </p:nvSpPr>
        <p:spPr bwMode="auto">
          <a:xfrm>
            <a:off x="1531622" y="261667"/>
            <a:ext cx="6080756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毒性及關注化學物質請購流程</a:t>
            </a:r>
          </a:p>
        </p:txBody>
      </p:sp>
    </p:spTree>
    <p:extLst>
      <p:ext uri="{BB962C8B-B14F-4D97-AF65-F5344CB8AC3E}">
        <p14:creationId xmlns:p14="http://schemas.microsoft.com/office/powerpoint/2010/main" val="19005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3" name="WordArt 5" descr="01"/>
          <p:cNvSpPr>
            <a:spLocks noChangeArrowheads="1" noChangeShapeType="1" noTextEdit="1"/>
          </p:cNvSpPr>
          <p:nvPr/>
        </p:nvSpPr>
        <p:spPr bwMode="auto">
          <a:xfrm>
            <a:off x="1531622" y="261667"/>
            <a:ext cx="6080756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毒性及關注化學物質請購流程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511660" y="1196752"/>
            <a:ext cx="61206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廠商出貨毒化物或關注化學物質至實驗室後，請將廠商出貨紀錄影本提供給環安中心，完成買入申報作業。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3" y="1938497"/>
            <a:ext cx="735241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800144" y="3928916"/>
            <a:ext cx="7526338" cy="328612"/>
          </a:xfrm>
          <a:prstGeom prst="roundRect">
            <a:avLst>
              <a:gd name="adj" fmla="val 19486"/>
            </a:avLst>
          </a:prstGeom>
          <a:solidFill>
            <a:srgbClr val="153365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ko-KR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毒性及關注化學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物質運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線上申報說明</a:t>
            </a:r>
            <a:endParaRPr lang="ko-KR" altLang="en-US" sz="2400" b="1" kern="10" spc="-15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微軟正黑體" pitchFamily="34" charset="-120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39613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219396"/>
            <a:ext cx="5220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~4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日期間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48460" algn="ctr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★申報當年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~3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第一季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</a:p>
          <a:p>
            <a:pPr algn="ctr"/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~7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日期間</a:t>
            </a:r>
            <a:endParaRPr lang="en-US" altLang="zh-TW" sz="2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申報當年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~6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第二季</a:t>
            </a:r>
            <a:r>
              <a:rPr lang="en-US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</a:p>
          <a:p>
            <a:pPr algn="ctr"/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~10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</a:t>
            </a:r>
            <a:endParaRPr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當年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~9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第三季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日期間</a:t>
            </a:r>
            <a:endParaRPr lang="en-US" altLang="zh-TW" sz="2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申報去年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~12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第四季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1520" y="4149080"/>
            <a:ext cx="8640960" cy="2031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申報作業提醒：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000" indent="-45720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、向廠商購買取得毒關物時，須將出貨單影本送環安中心，由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環安中心統一申報買入情形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各單位系所僅需申報使用或無異動情形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000" indent="-45720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、各單位系所毒關物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使用情形應</a:t>
            </a:r>
            <a:r>
              <a:rPr lang="zh-TW" altLang="en-US" b="1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即時紀錄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，於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每季初</a:t>
            </a:r>
            <a:r>
              <a:rPr lang="zh-TW" altLang="en-US" b="1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；即使前一季皆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無使用情形，亦須作「無異動」申報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000" indent="-45720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、當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毒關物先前申報結餘量為零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且確定日後不再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買入使用該項毒化物時，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請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通知環安中心解除列管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，免除之後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申報要求。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WordArt 5" descr="01"/>
          <p:cNvSpPr>
            <a:spLocks noChangeArrowheads="1" noChangeShapeType="1" noTextEdit="1"/>
          </p:cNvSpPr>
          <p:nvPr/>
        </p:nvSpPr>
        <p:spPr bwMode="auto">
          <a:xfrm>
            <a:off x="890591" y="259847"/>
            <a:ext cx="7362818" cy="459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物質運作線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申報說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明</a:t>
            </a:r>
          </a:p>
        </p:txBody>
      </p:sp>
      <p:sp>
        <p:nvSpPr>
          <p:cNvPr id="8" name="雲朵形圖說文字 7"/>
          <p:cNvSpPr/>
          <p:nvPr/>
        </p:nvSpPr>
        <p:spPr bwMode="auto">
          <a:xfrm>
            <a:off x="5832140" y="1581353"/>
            <a:ext cx="2916324" cy="1705548"/>
          </a:xfrm>
          <a:prstGeom prst="cloudCallout">
            <a:avLst>
              <a:gd name="adj1" fmla="val -63472"/>
              <a:gd name="adj2" fmla="val 32457"/>
            </a:avLst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環安中心在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月下旬發文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08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1502908" y="1142815"/>
            <a:ext cx="6138185" cy="1296111"/>
            <a:chOff x="287223" y="1101934"/>
            <a:chExt cx="6138185" cy="1296111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223" y="1101934"/>
              <a:ext cx="6138185" cy="12961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矩形 24"/>
            <p:cNvSpPr/>
            <p:nvPr/>
          </p:nvSpPr>
          <p:spPr bwMode="auto">
            <a:xfrm>
              <a:off x="2619414" y="1819091"/>
              <a:ext cx="324036" cy="125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511660" y="1736812"/>
            <a:ext cx="1765745" cy="648036"/>
            <a:chOff x="1511660" y="1736812"/>
            <a:chExt cx="1765745" cy="648036"/>
          </a:xfrm>
        </p:grpSpPr>
        <p:sp>
          <p:nvSpPr>
            <p:cNvPr id="12" name="圓角矩形 11"/>
            <p:cNvSpPr/>
            <p:nvPr/>
          </p:nvSpPr>
          <p:spPr bwMode="auto">
            <a:xfrm>
              <a:off x="1611359" y="2060848"/>
              <a:ext cx="1666046" cy="324000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511660" y="1736812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61919" y="2438926"/>
            <a:ext cx="8020162" cy="3798386"/>
            <a:chOff x="561919" y="2438926"/>
            <a:chExt cx="8020162" cy="379838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919" y="2637312"/>
              <a:ext cx="8020162" cy="3600000"/>
            </a:xfrm>
            <a:prstGeom prst="rect">
              <a:avLst/>
            </a:prstGeom>
          </p:spPr>
        </p:pic>
        <p:sp>
          <p:nvSpPr>
            <p:cNvPr id="11" name="向右箭號 10"/>
            <p:cNvSpPr/>
            <p:nvPr/>
          </p:nvSpPr>
          <p:spPr bwMode="auto">
            <a:xfrm rot="5400000">
              <a:off x="5234664" y="2496342"/>
              <a:ext cx="351620" cy="236788"/>
            </a:xfrm>
            <a:prstGeom prst="rightArrow">
              <a:avLst/>
            </a:prstGeom>
            <a:solidFill>
              <a:srgbClr val="4898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727684" y="2627620"/>
            <a:ext cx="1116124" cy="1035442"/>
            <a:chOff x="1727684" y="2627620"/>
            <a:chExt cx="1116124" cy="1035442"/>
          </a:xfrm>
        </p:grpSpPr>
        <p:sp>
          <p:nvSpPr>
            <p:cNvPr id="13" name="圓角矩形 12"/>
            <p:cNvSpPr/>
            <p:nvPr/>
          </p:nvSpPr>
          <p:spPr bwMode="auto">
            <a:xfrm>
              <a:off x="1803486" y="2924944"/>
              <a:ext cx="1040322" cy="738118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27684" y="2627620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08755" y="3053287"/>
            <a:ext cx="526540" cy="520166"/>
            <a:chOff x="508755" y="3053287"/>
            <a:chExt cx="526540" cy="520166"/>
          </a:xfrm>
        </p:grpSpPr>
        <p:sp>
          <p:nvSpPr>
            <p:cNvPr id="14" name="圓角矩形 13"/>
            <p:cNvSpPr/>
            <p:nvPr/>
          </p:nvSpPr>
          <p:spPr bwMode="auto">
            <a:xfrm>
              <a:off x="639251" y="3365304"/>
              <a:ext cx="396044" cy="208149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08755" y="3053287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en-US" altLang="zh-TW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19" name="WordArt 5" descr="01"/>
          <p:cNvSpPr>
            <a:spLocks noChangeArrowheads="1" noChangeShapeType="1" noTextEdit="1"/>
          </p:cNvSpPr>
          <p:nvPr/>
        </p:nvSpPr>
        <p:spPr bwMode="auto">
          <a:xfrm>
            <a:off x="890591" y="259847"/>
            <a:ext cx="7362818" cy="459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物質運作線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申報說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明</a:t>
            </a:r>
          </a:p>
        </p:txBody>
      </p:sp>
    </p:spTree>
    <p:extLst>
      <p:ext uri="{BB962C8B-B14F-4D97-AF65-F5344CB8AC3E}">
        <p14:creationId xmlns:p14="http://schemas.microsoft.com/office/powerpoint/2010/main" val="10049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33" y="1735780"/>
            <a:ext cx="9019934" cy="2412000"/>
          </a:xfrm>
          <a:prstGeom prst="rect">
            <a:avLst/>
          </a:prstGeom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584918" y="3239419"/>
            <a:ext cx="7370697" cy="2457833"/>
            <a:chOff x="584918" y="3239419"/>
            <a:chExt cx="7370697" cy="2457833"/>
          </a:xfrm>
        </p:grpSpPr>
        <p:sp>
          <p:nvSpPr>
            <p:cNvPr id="12" name="圓角矩形 11"/>
            <p:cNvSpPr/>
            <p:nvPr/>
          </p:nvSpPr>
          <p:spPr bwMode="auto">
            <a:xfrm>
              <a:off x="1673000" y="3482185"/>
              <a:ext cx="2790988" cy="567065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84918" y="4435186"/>
              <a:ext cx="16646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 smtClean="0">
                  <a:latin typeface="+mn-ea"/>
                  <a:ea typeface="+mn-ea"/>
                </a:rPr>
                <a:t>輸入使用日期</a:t>
              </a:r>
              <a:endParaRPr lang="zh-TW" altLang="en-US" dirty="0">
                <a:latin typeface="+mn-ea"/>
                <a:ea typeface="+mn-ea"/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 bwMode="auto">
            <a:xfrm flipV="1">
              <a:off x="1508462" y="3695679"/>
              <a:ext cx="381836" cy="771285"/>
            </a:xfrm>
            <a:prstGeom prst="straightConnector1">
              <a:avLst/>
            </a:prstGeom>
            <a:solidFill>
              <a:srgbClr val="489896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" name="矩形 2"/>
            <p:cNvSpPr/>
            <p:nvPr/>
          </p:nvSpPr>
          <p:spPr>
            <a:xfrm>
              <a:off x="6022072" y="3903457"/>
              <a:ext cx="19335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建議最多輸入到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小數點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位即可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 bwMode="auto">
            <a:xfrm flipH="1" flipV="1">
              <a:off x="3913715" y="3608752"/>
              <a:ext cx="2098445" cy="440498"/>
            </a:xfrm>
            <a:prstGeom prst="straightConnector1">
              <a:avLst/>
            </a:prstGeom>
            <a:solidFill>
              <a:srgbClr val="489896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" name="矩形 3"/>
            <p:cNvSpPr/>
            <p:nvPr/>
          </p:nvSpPr>
          <p:spPr>
            <a:xfrm>
              <a:off x="2303748" y="4437689"/>
              <a:ext cx="37084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solidFill>
                    <a:srgbClr val="006EC0"/>
                  </a:solidFill>
                  <a:latin typeface="+mn-ea"/>
                  <a:ea typeface="+mn-ea"/>
                </a:rPr>
                <a:t>運作行為可下拉選擇使用或無</a:t>
              </a:r>
              <a:r>
                <a:rPr lang="zh-TW" altLang="en-US" b="1" dirty="0" smtClean="0">
                  <a:solidFill>
                    <a:srgbClr val="006EC0"/>
                  </a:solidFill>
                  <a:latin typeface="+mn-ea"/>
                  <a:ea typeface="+mn-ea"/>
                </a:rPr>
                <a:t>變動</a:t>
              </a:r>
              <a:endParaRPr lang="zh-TW" altLang="en-US" b="1" dirty="0">
                <a:latin typeface="+mn-ea"/>
                <a:ea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159732" y="4773922"/>
              <a:ext cx="43934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如該季皆無使用該毒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物，請至少於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該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季最後一日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(3/31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6/30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9/30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12/31)</a:t>
              </a:r>
            </a:p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紀錄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無變動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3" name="直線單箭頭接點 22"/>
            <p:cNvCxnSpPr/>
            <p:nvPr/>
          </p:nvCxnSpPr>
          <p:spPr bwMode="auto">
            <a:xfrm flipV="1">
              <a:off x="2843808" y="3986282"/>
              <a:ext cx="0" cy="480682"/>
            </a:xfrm>
            <a:prstGeom prst="straightConnector1">
              <a:avLst/>
            </a:prstGeom>
            <a:solidFill>
              <a:srgbClr val="489896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矩形 27"/>
            <p:cNvSpPr/>
            <p:nvPr/>
          </p:nvSpPr>
          <p:spPr>
            <a:xfrm>
              <a:off x="1433732" y="3239419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en-US" altLang="zh-TW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79349" y="3268072"/>
            <a:ext cx="643964" cy="469862"/>
            <a:chOff x="179349" y="3268072"/>
            <a:chExt cx="643964" cy="469862"/>
          </a:xfrm>
        </p:grpSpPr>
        <p:sp>
          <p:nvSpPr>
            <p:cNvPr id="29" name="矩形 28"/>
            <p:cNvSpPr/>
            <p:nvPr/>
          </p:nvSpPr>
          <p:spPr>
            <a:xfrm>
              <a:off x="179349" y="3268072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圓角矩形 29"/>
            <p:cNvSpPr/>
            <p:nvPr/>
          </p:nvSpPr>
          <p:spPr bwMode="auto">
            <a:xfrm>
              <a:off x="490404" y="3489817"/>
              <a:ext cx="332909" cy="24811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sp>
        <p:nvSpPr>
          <p:cNvPr id="35" name="WordArt 5" descr="01"/>
          <p:cNvSpPr>
            <a:spLocks noChangeArrowheads="1" noChangeShapeType="1" noTextEdit="1"/>
          </p:cNvSpPr>
          <p:nvPr/>
        </p:nvSpPr>
        <p:spPr bwMode="auto">
          <a:xfrm>
            <a:off x="890591" y="259847"/>
            <a:ext cx="7362818" cy="459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物質運作線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申報說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明</a:t>
            </a:r>
          </a:p>
        </p:txBody>
      </p:sp>
    </p:spTree>
    <p:extLst>
      <p:ext uri="{BB962C8B-B14F-4D97-AF65-F5344CB8AC3E}">
        <p14:creationId xmlns:p14="http://schemas.microsoft.com/office/powerpoint/2010/main" val="27279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36" y="1232997"/>
            <a:ext cx="8487937" cy="3065717"/>
          </a:xfrm>
          <a:prstGeom prst="rect">
            <a:avLst/>
          </a:prstGeom>
        </p:spPr>
      </p:pic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92290" y="4630211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注意：</a:t>
            </a:r>
            <a:endParaRPr lang="en-US" altLang="zh-TW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en-US" altLang="zh-TW" dirty="0" smtClean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TW" altLang="en-US" dirty="0" smtClean="0">
                <a:solidFill>
                  <a:srgbClr val="0000FF"/>
                </a:solidFill>
                <a:latin typeface="+mn-ea"/>
                <a:ea typeface="+mn-ea"/>
              </a:rPr>
              <a:t>申報期限前運作紀錄可自行維護</a:t>
            </a:r>
            <a:endParaRPr lang="en-US" altLang="zh-TW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r>
              <a:rPr lang="en-US" altLang="zh-TW" dirty="0" smtClean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TW" altLang="en-US" dirty="0" smtClean="0">
                <a:solidFill>
                  <a:srgbClr val="0000FF"/>
                </a:solidFill>
                <a:latin typeface="+mn-ea"/>
                <a:ea typeface="+mn-ea"/>
              </a:rPr>
              <a:t>平日毒關物運作使用應即時記錄</a:t>
            </a:r>
            <a:endParaRPr lang="en-US" altLang="zh-TW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於每季申報期限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前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確認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申報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送出申請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20" name="圓角矩形 19"/>
          <p:cNvSpPr/>
          <p:nvPr/>
        </p:nvSpPr>
        <p:spPr bwMode="auto">
          <a:xfrm>
            <a:off x="336116" y="2927056"/>
            <a:ext cx="815504" cy="1059172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4818" y="3890429"/>
            <a:ext cx="1565431" cy="408285"/>
            <a:chOff x="34818" y="3890429"/>
            <a:chExt cx="1565431" cy="408285"/>
          </a:xfrm>
        </p:grpSpPr>
        <p:sp>
          <p:nvSpPr>
            <p:cNvPr id="12" name="圓角矩形 11"/>
            <p:cNvSpPr/>
            <p:nvPr/>
          </p:nvSpPr>
          <p:spPr bwMode="auto">
            <a:xfrm>
              <a:off x="336116" y="3986228"/>
              <a:ext cx="1264133" cy="312486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4818" y="3890429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6.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4728794" y="4476448"/>
            <a:ext cx="4238171" cy="1325136"/>
            <a:chOff x="4728794" y="4476448"/>
            <a:chExt cx="4238171" cy="1325136"/>
          </a:xfrm>
        </p:grpSpPr>
        <p:grpSp>
          <p:nvGrpSpPr>
            <p:cNvPr id="10" name="群組 9"/>
            <p:cNvGrpSpPr/>
            <p:nvPr/>
          </p:nvGrpSpPr>
          <p:grpSpPr>
            <a:xfrm>
              <a:off x="4728794" y="4476448"/>
              <a:ext cx="4238171" cy="1325136"/>
              <a:chOff x="4574918" y="4862609"/>
              <a:chExt cx="4238171" cy="1325136"/>
            </a:xfrm>
          </p:grpSpPr>
          <p:pic>
            <p:nvPicPr>
              <p:cNvPr id="8200" name="Picture 8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92" t="6649" r="38333" b="80469"/>
              <a:stretch/>
            </p:blipFill>
            <p:spPr bwMode="auto">
              <a:xfrm>
                <a:off x="4574918" y="4862609"/>
                <a:ext cx="4238171" cy="1325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5" name="圓角矩形 14"/>
              <p:cNvSpPr/>
              <p:nvPr/>
            </p:nvSpPr>
            <p:spPr bwMode="auto">
              <a:xfrm>
                <a:off x="7281585" y="5740323"/>
                <a:ext cx="759150" cy="369332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7142492" y="5121188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7.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WordArt 5" descr="01"/>
          <p:cNvSpPr>
            <a:spLocks noChangeArrowheads="1" noChangeShapeType="1" noTextEdit="1"/>
          </p:cNvSpPr>
          <p:nvPr/>
        </p:nvSpPr>
        <p:spPr bwMode="auto">
          <a:xfrm>
            <a:off x="890591" y="259847"/>
            <a:ext cx="7362818" cy="459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物質運作線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申報說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明</a:t>
            </a:r>
          </a:p>
        </p:txBody>
      </p:sp>
    </p:spTree>
    <p:extLst>
      <p:ext uri="{BB962C8B-B14F-4D97-AF65-F5344CB8AC3E}">
        <p14:creationId xmlns:p14="http://schemas.microsoft.com/office/powerpoint/2010/main" val="27279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37768" r="37597" b="12900"/>
          <a:stretch/>
        </p:blipFill>
        <p:spPr>
          <a:xfrm>
            <a:off x="1187624" y="1071642"/>
            <a:ext cx="6192007" cy="27534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4061971"/>
            <a:ext cx="2160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>
                <a:solidFill>
                  <a:srgbClr val="0000FF"/>
                </a:solidFill>
                <a:latin typeface="+mn-ea"/>
                <a:ea typeface="+mn-ea"/>
              </a:rPr>
              <a:t>依據毒性及關注化學物質運作與釋放量紀錄管理辦法</a:t>
            </a:r>
            <a:r>
              <a:rPr lang="zh-TW" altLang="en-US" dirty="0" smtClean="0">
                <a:solidFill>
                  <a:srgbClr val="0000FF"/>
                </a:solidFill>
                <a:latin typeface="+mn-ea"/>
                <a:ea typeface="+mn-ea"/>
              </a:rPr>
              <a:t>第</a:t>
            </a:r>
            <a:r>
              <a:rPr lang="en-US" altLang="zh-TW" dirty="0" smtClean="0">
                <a:solidFill>
                  <a:srgbClr val="0000FF"/>
                </a:solidFill>
                <a:latin typeface="+mn-ea"/>
                <a:ea typeface="+mn-ea"/>
              </a:rPr>
              <a:t>9</a:t>
            </a:r>
            <a:r>
              <a:rPr lang="zh-TW" altLang="en-US" dirty="0" smtClean="0">
                <a:solidFill>
                  <a:srgbClr val="0000FF"/>
                </a:solidFill>
                <a:latin typeface="+mn-ea"/>
                <a:ea typeface="+mn-ea"/>
              </a:rPr>
              <a:t>條</a:t>
            </a:r>
            <a:r>
              <a:rPr lang="zh-TW" altLang="en-US" dirty="0">
                <a:solidFill>
                  <a:srgbClr val="0000FF"/>
                </a:solidFill>
                <a:latin typeface="+mn-ea"/>
                <a:ea typeface="+mn-ea"/>
              </a:rPr>
              <a:t>規定，運作紀錄需保存</a:t>
            </a:r>
            <a:r>
              <a:rPr lang="en-US" altLang="zh-TW" dirty="0">
                <a:solidFill>
                  <a:srgbClr val="0000FF"/>
                </a:solidFill>
                <a:latin typeface="+mn-ea"/>
                <a:ea typeface="+mn-ea"/>
              </a:rPr>
              <a:t>3</a:t>
            </a:r>
            <a:r>
              <a:rPr lang="zh-TW" altLang="en-US" dirty="0">
                <a:solidFill>
                  <a:srgbClr val="0000FF"/>
                </a:solidFill>
                <a:latin typeface="+mn-ea"/>
                <a:ea typeface="+mn-ea"/>
              </a:rPr>
              <a:t>年</a:t>
            </a:r>
            <a:r>
              <a:rPr lang="en-US" altLang="zh-TW" dirty="0">
                <a:solidFill>
                  <a:srgbClr val="0000FF"/>
                </a:solidFill>
                <a:latin typeface="+mn-ea"/>
                <a:ea typeface="+mn-ea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+mn-ea"/>
                <a:ea typeface="+mn-ea"/>
              </a:rPr>
              <a:t>書面或電子</a:t>
            </a:r>
            <a:r>
              <a:rPr lang="en-US" altLang="zh-TW" dirty="0">
                <a:solidFill>
                  <a:srgbClr val="0000FF"/>
                </a:solidFill>
                <a:latin typeface="+mn-ea"/>
                <a:ea typeface="+mn-ea"/>
              </a:rPr>
              <a:t>)</a:t>
            </a:r>
            <a:r>
              <a:rPr lang="zh-TW" altLang="en-US" dirty="0">
                <a:solidFill>
                  <a:srgbClr val="0000FF"/>
                </a:solidFill>
                <a:latin typeface="+mn-ea"/>
                <a:ea typeface="+mn-ea"/>
              </a:rPr>
              <a:t>，如需紙本備查請自行列印保存。 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13" name="WordArt 5" descr="01"/>
          <p:cNvSpPr>
            <a:spLocks noChangeArrowheads="1" noChangeShapeType="1" noTextEdit="1"/>
          </p:cNvSpPr>
          <p:nvPr/>
        </p:nvSpPr>
        <p:spPr bwMode="auto">
          <a:xfrm>
            <a:off x="890591" y="259847"/>
            <a:ext cx="7362818" cy="459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物質運作線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申報說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明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906180" y="1165818"/>
            <a:ext cx="1353944" cy="369332"/>
            <a:chOff x="906180" y="1165818"/>
            <a:chExt cx="1353944" cy="369332"/>
          </a:xfrm>
        </p:grpSpPr>
        <p:sp>
          <p:nvSpPr>
            <p:cNvPr id="8" name="圓角矩形 7"/>
            <p:cNvSpPr/>
            <p:nvPr/>
          </p:nvSpPr>
          <p:spPr bwMode="auto">
            <a:xfrm>
              <a:off x="1288016" y="1280031"/>
              <a:ext cx="972108" cy="252043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06180" y="1165818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en-US" altLang="zh-TW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t="6950" b="9245"/>
          <a:stretch/>
        </p:blipFill>
        <p:spPr>
          <a:xfrm>
            <a:off x="2915816" y="3656350"/>
            <a:ext cx="5727582" cy="27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01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69522" y="1782799"/>
            <a:ext cx="86049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1440000"/>
            <a:r>
              <a:rPr lang="zh-TW" altLang="en-US" sz="2400" b="1" dirty="0" smtClean="0">
                <a:latin typeface="+mn-ea"/>
                <a:ea typeface="+mn-ea"/>
              </a:rPr>
              <a:t>除買入及申報使用以外：</a:t>
            </a:r>
            <a:endParaRPr lang="en-US" altLang="zh-TW" sz="2400" b="1" dirty="0" smtClean="0">
              <a:latin typeface="+mn-ea"/>
              <a:ea typeface="+mn-ea"/>
            </a:endParaRPr>
          </a:p>
          <a:p>
            <a:pPr marL="252000" indent="-1440000">
              <a:spcBef>
                <a:spcPts val="1200"/>
              </a:spcBef>
            </a:pPr>
            <a:endParaRPr lang="en-US" altLang="zh-TW" sz="2400" b="1" dirty="0" smtClean="0">
              <a:latin typeface="+mn-ea"/>
              <a:ea typeface="+mn-ea"/>
            </a:endParaRPr>
          </a:p>
          <a:p>
            <a:pPr marL="252000">
              <a:spcBef>
                <a:spcPts val="1200"/>
              </a:spcBef>
            </a:pPr>
            <a:r>
              <a:rPr lang="zh-TW" altLang="en-US" sz="2400" b="1" dirty="0" smtClean="0">
                <a:latin typeface="+mn-ea"/>
                <a:ea typeface="+mn-ea"/>
              </a:rPr>
              <a:t>毒關物如果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  <a:ea typeface="+mn-ea"/>
              </a:rPr>
              <a:t>轉讓</a:t>
            </a:r>
            <a:r>
              <a:rPr lang="zh-TW" altLang="en-US" sz="2400" b="1" dirty="0" smtClean="0">
                <a:latin typeface="+mn-ea"/>
                <a:ea typeface="+mn-ea"/>
              </a:rPr>
              <a:t>給校區內其他實驗室，或者有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  <a:ea typeface="+mn-ea"/>
              </a:rPr>
              <a:t>報廢</a:t>
            </a:r>
            <a:r>
              <a:rPr lang="zh-TW" altLang="en-US" sz="2400" b="1" dirty="0" smtClean="0">
                <a:latin typeface="+mn-ea"/>
                <a:ea typeface="+mn-ea"/>
              </a:rPr>
              <a:t>需求，請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  <a:ea typeface="+mn-ea"/>
              </a:rPr>
              <a:t>聯繫環安中心</a:t>
            </a:r>
            <a:r>
              <a:rPr lang="zh-TW" altLang="en-US" sz="2400" b="1" dirty="0" smtClean="0">
                <a:latin typeface="+mn-ea"/>
                <a:ea typeface="+mn-ea"/>
              </a:rPr>
              <a:t>辦理相關作業；如自行盤點時發現有增減情形，亦請告知環安中心。</a:t>
            </a:r>
            <a:endParaRPr lang="en-US" altLang="zh-TW" sz="2400" b="1" dirty="0" smtClean="0">
              <a:latin typeface="+mn-ea"/>
              <a:ea typeface="+mn-ea"/>
            </a:endParaRPr>
          </a:p>
        </p:txBody>
      </p:sp>
      <p:sp>
        <p:nvSpPr>
          <p:cNvPr id="4" name="WordArt 5" descr="01"/>
          <p:cNvSpPr>
            <a:spLocks noChangeArrowheads="1" noChangeShapeType="1" noTextEdit="1"/>
          </p:cNvSpPr>
          <p:nvPr/>
        </p:nvSpPr>
        <p:spPr bwMode="auto">
          <a:xfrm>
            <a:off x="890591" y="259847"/>
            <a:ext cx="7362818" cy="459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物質運作線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申報說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明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342260"/>
              </p:ext>
            </p:extLst>
          </p:nvPr>
        </p:nvGraphicFramePr>
        <p:xfrm>
          <a:off x="2969025" y="4501108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Document" showAsIcon="1" r:id="rId4" imgW="914400" imgH="800280" progId="Word.Document.8">
                  <p:embed/>
                </p:oleObj>
              </mc:Choice>
              <mc:Fallback>
                <p:oleObj name="Document" showAsIcon="1" r:id="rId4" imgW="914400" imgH="8002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9025" y="4501108"/>
                        <a:ext cx="9144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683306"/>
              </p:ext>
            </p:extLst>
          </p:nvPr>
        </p:nvGraphicFramePr>
        <p:xfrm>
          <a:off x="6051978" y="4501108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Document" showAsIcon="1" r:id="rId6" imgW="914400" imgH="800280" progId="Word.Document.8">
                  <p:embed/>
                </p:oleObj>
              </mc:Choice>
              <mc:Fallback>
                <p:oleObj name="Document" showAsIcon="1" r:id="rId6" imgW="914400" imgH="8002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51978" y="4501108"/>
                        <a:ext cx="9144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275657"/>
              </p:ext>
            </p:extLst>
          </p:nvPr>
        </p:nvGraphicFramePr>
        <p:xfrm>
          <a:off x="6772058" y="4501108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Document" showAsIcon="1" r:id="rId8" imgW="914400" imgH="800280" progId="Word.Document.8">
                  <p:embed/>
                </p:oleObj>
              </mc:Choice>
              <mc:Fallback>
                <p:oleObj name="Document" showAsIcon="1" r:id="rId8" imgW="914400" imgH="8002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72058" y="4501108"/>
                        <a:ext cx="9144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475656" y="45368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轉讓表單填寫：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72000" y="45368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報廢表單填寫：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91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800144" y="4464831"/>
            <a:ext cx="7526338" cy="328612"/>
          </a:xfrm>
          <a:prstGeom prst="roundRect">
            <a:avLst>
              <a:gd name="adj" fmla="val 19486"/>
            </a:avLst>
          </a:prstGeom>
          <a:solidFill>
            <a:srgbClr val="153365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ko-KR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發生重大毒性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及關注化學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物質災害通報</a:t>
            </a:r>
            <a:endParaRPr lang="ko-KR" altLang="en-US" sz="2400" b="1" kern="10" spc="-15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微軟正黑體" pitchFamily="34" charset="-120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366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800144" y="2321174"/>
            <a:ext cx="7526338" cy="328612"/>
          </a:xfrm>
          <a:prstGeom prst="roundRect">
            <a:avLst>
              <a:gd name="adj" fmla="val 19486"/>
            </a:avLst>
          </a:prstGeom>
          <a:solidFill>
            <a:srgbClr val="153365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b="1" kern="10" spc="-15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公告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列管之毒性及關注化學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物質與運作管理</a:t>
            </a:r>
            <a:endParaRPr lang="ko-KR" altLang="en-US" sz="2400" b="1" spc="-150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24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151163"/>
            <a:ext cx="87129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依毒性及關注化學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物質管理法第</a:t>
            </a:r>
            <a:r>
              <a:rPr lang="en-US" altLang="zh-TW" b="1" dirty="0">
                <a:solidFill>
                  <a:srgbClr val="000000"/>
                </a:solidFill>
                <a:latin typeface="+mn-ea"/>
                <a:ea typeface="+mn-ea"/>
              </a:rPr>
              <a:t>41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條，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毒性化學物質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及經中央主管機關指定公告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具有危害性之關注化學物質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，</a:t>
            </a:r>
            <a:r>
              <a:rPr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有下列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情形之一者，運作人應立即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採取緊急防治措施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，並至遲於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三十分鐘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內</a:t>
            </a:r>
            <a:r>
              <a:rPr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報知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事故發生所在地之直轄市、縣（市）主管機關</a:t>
            </a:r>
            <a:r>
              <a:rPr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：</a:t>
            </a:r>
            <a:r>
              <a:rPr lang="en-US" altLang="zh-TW" dirty="0" smtClean="0">
                <a:solidFill>
                  <a:srgbClr val="0000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一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、因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洩漏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、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化學反應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或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其他突發事故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而有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污染運作場所周界外之環境</a:t>
            </a:r>
            <a:r>
              <a:rPr lang="zh-TW" altLang="en-US" b="1" dirty="0">
                <a:solidFill>
                  <a:srgbClr val="000000"/>
                </a:solidFill>
                <a:latin typeface="+mn-ea"/>
                <a:ea typeface="+mn-ea"/>
              </a:rPr>
              <a:t>之虞。 </a:t>
            </a:r>
            <a:r>
              <a:rPr lang="en-US" altLang="zh-TW" dirty="0" smtClean="0">
                <a:solidFill>
                  <a:srgbClr val="0000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zh-TW" altLang="en-US" sz="1600" dirty="0">
                <a:latin typeface="+mn-ea"/>
                <a:ea typeface="+mn-ea"/>
              </a:rPr>
              <a:t>、於運送過程中，發生突發事故而有污染環境或危害人體健康之虞</a:t>
            </a:r>
            <a:r>
              <a:rPr lang="zh-TW" altLang="en-US" sz="1600" dirty="0" smtClean="0">
                <a:latin typeface="+mn-ea"/>
                <a:ea typeface="+mn-ea"/>
              </a:rPr>
              <a:t>。</a:t>
            </a:r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>
                <a:latin typeface="+mn-ea"/>
                <a:ea typeface="+mn-ea"/>
              </a:rPr>
              <a:t>本校無</a:t>
            </a:r>
            <a:r>
              <a:rPr lang="en-US" altLang="zh-TW" sz="1600" dirty="0">
                <a:latin typeface="+mn-ea"/>
                <a:ea typeface="+mn-ea"/>
              </a:rPr>
              <a:t>『</a:t>
            </a:r>
            <a:r>
              <a:rPr lang="zh-TW" altLang="en-US" sz="1600" dirty="0">
                <a:latin typeface="+mn-ea"/>
                <a:ea typeface="+mn-ea"/>
              </a:rPr>
              <a:t>運送</a:t>
            </a:r>
            <a:r>
              <a:rPr lang="en-US" altLang="zh-TW" sz="1600" dirty="0" smtClean="0">
                <a:latin typeface="+mn-ea"/>
                <a:ea typeface="+mn-ea"/>
              </a:rPr>
              <a:t>』</a:t>
            </a:r>
            <a:r>
              <a:rPr lang="zh-TW" altLang="en-US" sz="1600" dirty="0" smtClean="0">
                <a:latin typeface="+mn-ea"/>
                <a:ea typeface="+mn-ea"/>
              </a:rPr>
              <a:t>權</a:t>
            </a:r>
            <a:r>
              <a:rPr lang="en-US" altLang="zh-TW" sz="1600" dirty="0">
                <a:latin typeface="+mn-ea"/>
                <a:ea typeface="+mn-ea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dirty="0" smtClean="0">
                <a:solidFill>
                  <a:srgbClr val="1F7335"/>
                </a:solidFill>
                <a:latin typeface="+mn-ea"/>
                <a:ea typeface="+mn-ea"/>
              </a:rPr>
              <a:t>違反</a:t>
            </a:r>
            <a:r>
              <a:rPr lang="zh-TW" altLang="en-US" dirty="0">
                <a:solidFill>
                  <a:srgbClr val="1F7335"/>
                </a:solidFill>
                <a:latin typeface="+mn-ea"/>
                <a:ea typeface="+mn-ea"/>
              </a:rPr>
              <a:t>上述</a:t>
            </a:r>
            <a:r>
              <a:rPr lang="zh-TW" altLang="en-US" dirty="0" smtClean="0">
                <a:solidFill>
                  <a:srgbClr val="1F7335"/>
                </a:solidFill>
                <a:latin typeface="+mn-ea"/>
                <a:ea typeface="+mn-ea"/>
              </a:rPr>
              <a:t>規定，最嚴重者</a:t>
            </a:r>
            <a:r>
              <a:rPr lang="en-US" altLang="zh-TW" dirty="0" smtClean="0">
                <a:solidFill>
                  <a:srgbClr val="1F7335"/>
                </a:solidFill>
                <a:latin typeface="+mn-ea"/>
                <a:ea typeface="+mn-ea"/>
              </a:rPr>
              <a:t>(</a:t>
            </a:r>
            <a:r>
              <a:rPr lang="zh-TW" altLang="en-US" dirty="0" smtClean="0">
                <a:solidFill>
                  <a:srgbClr val="1F7335"/>
                </a:solidFill>
                <a:latin typeface="+mn-ea"/>
                <a:ea typeface="+mn-ea"/>
              </a:rPr>
              <a:t>致</a:t>
            </a:r>
            <a:r>
              <a:rPr lang="zh-TW" altLang="en-US" dirty="0">
                <a:solidFill>
                  <a:srgbClr val="1F7335"/>
                </a:solidFill>
                <a:latin typeface="+mn-ea"/>
                <a:ea typeface="+mn-ea"/>
              </a:rPr>
              <a:t>危害人體健康導致</a:t>
            </a:r>
            <a:r>
              <a:rPr lang="zh-TW" altLang="en-US" dirty="0" smtClean="0">
                <a:solidFill>
                  <a:srgbClr val="1F7335"/>
                </a:solidFill>
                <a:latin typeface="+mn-ea"/>
                <a:ea typeface="+mn-ea"/>
              </a:rPr>
              <a:t>疾病</a:t>
            </a:r>
            <a:r>
              <a:rPr lang="en-US" altLang="zh-TW" dirty="0" smtClean="0">
                <a:solidFill>
                  <a:srgbClr val="1F7335"/>
                </a:solidFill>
                <a:latin typeface="+mn-ea"/>
                <a:ea typeface="+mn-ea"/>
              </a:rPr>
              <a:t>)</a:t>
            </a:r>
            <a:r>
              <a:rPr lang="zh-TW" altLang="en-US" dirty="0" smtClean="0">
                <a:solidFill>
                  <a:srgbClr val="1F7335"/>
                </a:solidFill>
                <a:latin typeface="+mn-ea"/>
                <a:ea typeface="+mn-ea"/>
              </a:rPr>
              <a:t>，依同法第</a:t>
            </a:r>
            <a:r>
              <a:rPr lang="en-US" altLang="zh-TW" dirty="0">
                <a:solidFill>
                  <a:srgbClr val="1F7335"/>
                </a:solidFill>
                <a:latin typeface="+mn-ea"/>
                <a:ea typeface="+mn-ea"/>
              </a:rPr>
              <a:t>50</a:t>
            </a:r>
            <a:r>
              <a:rPr lang="zh-TW" altLang="en-US" dirty="0">
                <a:solidFill>
                  <a:srgbClr val="1F7335"/>
                </a:solidFill>
                <a:latin typeface="+mn-ea"/>
                <a:ea typeface="+mn-ea"/>
              </a:rPr>
              <a:t>條處六月以上五年以下有期徒刑，得併科新臺幣一百萬元以上四百萬元以下罰金。 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6393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6435" name="Picture 5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/>
          <a:stretch/>
        </p:blipFill>
        <p:spPr bwMode="auto">
          <a:xfrm>
            <a:off x="0" y="3465004"/>
            <a:ext cx="6723063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6" name="Rectangle 52"/>
          <p:cNvSpPr>
            <a:spLocks noChangeArrowheads="1"/>
          </p:cNvSpPr>
          <p:nvPr/>
        </p:nvSpPr>
        <p:spPr bwMode="auto">
          <a:xfrm>
            <a:off x="6814851" y="3062572"/>
            <a:ext cx="2232000" cy="32107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緊急聯絡電話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校安中心：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05-2717373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環安中心：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05-2717137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、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7886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駐警隊：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/>
            </a:r>
            <a:b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</a:b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05-2717155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、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7151(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蘭潭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)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、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05-2732964(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新民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)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健康中心：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05-2717069(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蘭潭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)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、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05-2732957(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新民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消防局：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119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警察局：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110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中區環境事故專業技術小組：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0800-329690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嘉義市環境保護局：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/>
            </a:r>
            <a:b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</a:b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05-2251775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聖馬爾定醫院：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05-2756000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嘉義基督教醫院：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05-2765041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sp>
        <p:nvSpPr>
          <p:cNvPr id="10" name="WordArt 5" descr="01"/>
          <p:cNvSpPr>
            <a:spLocks noChangeArrowheads="1" noChangeShapeType="1" noTextEdit="1"/>
          </p:cNvSpPr>
          <p:nvPr/>
        </p:nvSpPr>
        <p:spPr bwMode="auto">
          <a:xfrm>
            <a:off x="890591" y="259847"/>
            <a:ext cx="7362818" cy="459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發生重大毒性及關注化學物質災害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通報</a:t>
            </a:r>
            <a:endParaRPr lang="zh-TW" altLang="en-US" kern="10" spc="-150" dirty="0">
              <a:ln w="9525">
                <a:noFill/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12700" dir="5400000" algn="ctr" rotWithShape="0">
                  <a:schemeClr val="tx1">
                    <a:alpha val="5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1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800144" y="3393002"/>
            <a:ext cx="7526338" cy="328612"/>
          </a:xfrm>
          <a:prstGeom prst="roundRect">
            <a:avLst>
              <a:gd name="adj" fmla="val 19486"/>
            </a:avLst>
          </a:prstGeom>
          <a:solidFill>
            <a:srgbClr val="153365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補充資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料</a:t>
            </a:r>
            <a:endParaRPr lang="ko-KR" altLang="en-US" sz="2400" b="1" kern="10" spc="-15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微軟正黑體" pitchFamily="34" charset="-120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0518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sp>
        <p:nvSpPr>
          <p:cNvPr id="10" name="內容版面配置區 1"/>
          <p:cNvSpPr txBox="1">
            <a:spLocks/>
          </p:cNvSpPr>
          <p:nvPr/>
        </p:nvSpPr>
        <p:spPr>
          <a:xfrm>
            <a:off x="143508" y="1080851"/>
            <a:ext cx="8820979" cy="5228469"/>
          </a:xfrm>
        </p:spPr>
        <p:txBody>
          <a:bodyPr>
            <a:no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1800" b="1" kern="0" dirty="0" smtClean="0">
                <a:latin typeface="+mj-ea"/>
                <a:ea typeface="+mj-ea"/>
              </a:rPr>
              <a:t>查核頻率</a:t>
            </a:r>
            <a:endParaRPr lang="en-US" altLang="zh-TW" sz="1800" b="1" kern="0" dirty="0" smtClean="0">
              <a:latin typeface="+mj-ea"/>
              <a:ea typeface="+mj-ea"/>
            </a:endParaRPr>
          </a:p>
          <a:p>
            <a:r>
              <a:rPr lang="zh-TW" altLang="en-US" sz="1800" b="1" kern="0" dirty="0" smtClean="0">
                <a:latin typeface="+mj-ea"/>
                <a:ea typeface="+mj-ea"/>
              </a:rPr>
              <a:t>環安中心校內輔導訪視：每年各實驗室輪流</a:t>
            </a:r>
            <a:r>
              <a:rPr lang="en-US" altLang="zh-TW" sz="1800" b="1" kern="0" dirty="0" smtClean="0">
                <a:latin typeface="+mj-ea"/>
                <a:ea typeface="+mj-ea"/>
              </a:rPr>
              <a:t>(35</a:t>
            </a:r>
            <a:r>
              <a:rPr lang="zh-TW" altLang="en-US" sz="1800" b="1" kern="0" dirty="0" smtClean="0">
                <a:latin typeface="+mj-ea"/>
                <a:ea typeface="+mj-ea"/>
              </a:rPr>
              <a:t>場次以上</a:t>
            </a:r>
            <a:r>
              <a:rPr lang="en-US" altLang="zh-TW" sz="1800" b="1" kern="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1800" b="1" kern="0" dirty="0" smtClean="0">
                <a:latin typeface="+mj-ea"/>
                <a:ea typeface="+mj-ea"/>
              </a:rPr>
              <a:t>嘉義市環保局查核：</a:t>
            </a:r>
            <a:r>
              <a:rPr lang="en-US" altLang="zh-TW" sz="1800" b="1" kern="0" dirty="0">
                <a:latin typeface="+mj-ea"/>
                <a:ea typeface="+mj-ea"/>
              </a:rPr>
              <a:t>1</a:t>
            </a:r>
            <a:r>
              <a:rPr lang="zh-TW" altLang="en-US" sz="1800" b="1" kern="0" dirty="0">
                <a:latin typeface="+mj-ea"/>
                <a:ea typeface="+mj-ea"/>
              </a:rPr>
              <a:t>年</a:t>
            </a:r>
            <a:r>
              <a:rPr lang="en-US" altLang="zh-TW" sz="1800" b="1" kern="0" dirty="0">
                <a:latin typeface="+mj-ea"/>
                <a:ea typeface="+mj-ea"/>
              </a:rPr>
              <a:t>2</a:t>
            </a:r>
            <a:r>
              <a:rPr lang="zh-TW" altLang="en-US" sz="1800" b="1" kern="0" dirty="0">
                <a:latin typeface="+mj-ea"/>
                <a:ea typeface="+mj-ea"/>
              </a:rPr>
              <a:t>次</a:t>
            </a:r>
            <a:r>
              <a:rPr lang="zh-TW" altLang="en-US" sz="1800" b="1" kern="0" dirty="0" smtClean="0">
                <a:latin typeface="+mj-ea"/>
                <a:ea typeface="+mj-ea"/>
              </a:rPr>
              <a:t>，當日抽查實驗室</a:t>
            </a:r>
            <a:endParaRPr lang="en-US" altLang="zh-TW" sz="1800" b="1" kern="0" dirty="0">
              <a:latin typeface="+mj-ea"/>
              <a:ea typeface="+mj-ea"/>
            </a:endParaRPr>
          </a:p>
          <a:p>
            <a:r>
              <a:rPr lang="zh-TW" altLang="en-US" sz="1800" b="1" kern="0" dirty="0" smtClean="0">
                <a:latin typeface="+mj-ea"/>
                <a:ea typeface="+mj-ea"/>
              </a:rPr>
              <a:t>行政院環保署查核：</a:t>
            </a:r>
            <a:r>
              <a:rPr lang="en-US" altLang="zh-TW" sz="1800" b="1" kern="0" dirty="0">
                <a:latin typeface="+mj-ea"/>
                <a:ea typeface="+mj-ea"/>
              </a:rPr>
              <a:t>2</a:t>
            </a:r>
            <a:r>
              <a:rPr lang="zh-TW" altLang="en-US" sz="1800" b="1" kern="0" dirty="0">
                <a:latin typeface="+mj-ea"/>
                <a:ea typeface="+mj-ea"/>
              </a:rPr>
              <a:t>年</a:t>
            </a:r>
            <a:r>
              <a:rPr lang="en-US" altLang="zh-TW" sz="1800" b="1" kern="0" dirty="0">
                <a:latin typeface="+mj-ea"/>
                <a:ea typeface="+mj-ea"/>
              </a:rPr>
              <a:t>1</a:t>
            </a:r>
            <a:r>
              <a:rPr lang="zh-TW" altLang="en-US" sz="1800" b="1" kern="0" dirty="0" smtClean="0">
                <a:latin typeface="+mj-ea"/>
                <a:ea typeface="+mj-ea"/>
              </a:rPr>
              <a:t>次</a:t>
            </a:r>
            <a:r>
              <a:rPr lang="zh-TW" altLang="en-US" sz="1800" b="1" kern="0" dirty="0" smtClean="0">
                <a:latin typeface="+mj-ea"/>
              </a:rPr>
              <a:t>，</a:t>
            </a:r>
            <a:r>
              <a:rPr lang="zh-TW" altLang="en-US" sz="1800" b="1" kern="0" dirty="0">
                <a:latin typeface="+mj-ea"/>
              </a:rPr>
              <a:t>當日</a:t>
            </a:r>
            <a:r>
              <a:rPr lang="zh-TW" altLang="en-US" sz="1800" b="1" kern="0" dirty="0" smtClean="0">
                <a:latin typeface="+mj-ea"/>
              </a:rPr>
              <a:t>抽查</a:t>
            </a:r>
            <a:r>
              <a:rPr lang="zh-TW" altLang="en-US" sz="1800" b="1" kern="0" dirty="0">
                <a:latin typeface="+mj-ea"/>
              </a:rPr>
              <a:t>實驗室</a:t>
            </a:r>
            <a:endParaRPr lang="en-US" altLang="zh-TW" sz="1800" b="1" kern="0" dirty="0">
              <a:latin typeface="+mj-ea"/>
            </a:endParaRPr>
          </a:p>
          <a:p>
            <a:endParaRPr lang="en-US" altLang="zh-TW" sz="1800" b="1" kern="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800" b="1" kern="0" dirty="0" smtClean="0">
                <a:latin typeface="+mj-ea"/>
                <a:ea typeface="+mj-ea"/>
              </a:rPr>
              <a:t>查核重</a:t>
            </a:r>
            <a:r>
              <a:rPr lang="zh-TW" altLang="en-US" sz="1800" b="1" kern="0" dirty="0">
                <a:latin typeface="+mj-ea"/>
                <a:ea typeface="+mj-ea"/>
              </a:rPr>
              <a:t>點</a:t>
            </a:r>
            <a:endParaRPr lang="en-US" altLang="zh-TW" sz="1800" b="1" kern="0" dirty="0" smtClean="0">
              <a:latin typeface="+mj-ea"/>
              <a:ea typeface="+mj-ea"/>
            </a:endParaRPr>
          </a:p>
          <a:p>
            <a:r>
              <a:rPr lang="zh-TW" altLang="en-US" sz="1800" b="1" kern="0" dirty="0" smtClean="0">
                <a:latin typeface="+mj-ea"/>
                <a:ea typeface="+mj-ea"/>
              </a:rPr>
              <a:t>毒性及關注化學物質運作紀錄表保</a:t>
            </a:r>
            <a:r>
              <a:rPr lang="zh-TW" altLang="en-US" sz="1800" b="1" kern="0" dirty="0">
                <a:latin typeface="+mj-ea"/>
                <a:ea typeface="+mj-ea"/>
              </a:rPr>
              <a:t>存</a:t>
            </a:r>
            <a:r>
              <a:rPr lang="en-US" altLang="zh-TW" sz="1800" b="1" kern="0" dirty="0" smtClean="0">
                <a:latin typeface="+mj-ea"/>
                <a:ea typeface="+mj-ea"/>
              </a:rPr>
              <a:t>(3</a:t>
            </a:r>
            <a:r>
              <a:rPr lang="zh-TW" altLang="en-US" sz="1800" b="1" kern="0" dirty="0" smtClean="0">
                <a:latin typeface="+mj-ea"/>
                <a:ea typeface="+mj-ea"/>
              </a:rPr>
              <a:t>年</a:t>
            </a:r>
            <a:r>
              <a:rPr lang="en-US" altLang="zh-TW" sz="1800" b="1" kern="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1800" b="1" kern="0" dirty="0" smtClean="0">
                <a:latin typeface="+mj-ea"/>
                <a:ea typeface="+mj-ea"/>
              </a:rPr>
              <a:t>毒性及關注化學物質現場存量是否符合申報情形及運作紀錄</a:t>
            </a:r>
            <a:endParaRPr lang="en-US" altLang="zh-TW" sz="1800" b="1" kern="0" dirty="0" smtClean="0">
              <a:latin typeface="+mj-ea"/>
              <a:ea typeface="+mj-ea"/>
            </a:endParaRPr>
          </a:p>
          <a:p>
            <a:r>
              <a:rPr lang="zh-TW" altLang="en-US" sz="1800" b="1" kern="0" dirty="0">
                <a:latin typeface="+mj-ea"/>
                <a:ea typeface="+mj-ea"/>
              </a:rPr>
              <a:t>包裝</a:t>
            </a:r>
            <a:r>
              <a:rPr lang="zh-TW" altLang="en-US" sz="1800" b="1" kern="0" dirty="0" smtClean="0">
                <a:latin typeface="+mj-ea"/>
                <a:ea typeface="+mj-ea"/>
              </a:rPr>
              <a:t>容器</a:t>
            </a:r>
            <a:r>
              <a:rPr lang="zh-TW" altLang="en-US" sz="1800" b="1" kern="0" dirty="0">
                <a:latin typeface="+mj-ea"/>
                <a:ea typeface="+mj-ea"/>
              </a:rPr>
              <a:t>標示及運作場所</a:t>
            </a:r>
            <a:r>
              <a:rPr lang="zh-TW" altLang="en-US" sz="1800" b="1" kern="0" dirty="0" smtClean="0">
                <a:latin typeface="+mj-ea"/>
                <a:ea typeface="+mj-ea"/>
              </a:rPr>
              <a:t>標示</a:t>
            </a:r>
            <a:endParaRPr lang="en-US" altLang="zh-TW" sz="1800" b="1" kern="0" dirty="0" smtClean="0">
              <a:latin typeface="+mj-ea"/>
              <a:ea typeface="+mj-ea"/>
            </a:endParaRPr>
          </a:p>
          <a:p>
            <a:r>
              <a:rPr lang="zh-TW" altLang="en-US" sz="1800" b="1" kern="0" dirty="0">
                <a:latin typeface="+mj-ea"/>
              </a:rPr>
              <a:t>內部配置圖與現場是否符合</a:t>
            </a:r>
            <a:endParaRPr lang="en-US" altLang="zh-TW" sz="1800" b="1" kern="0" dirty="0">
              <a:latin typeface="+mj-ea"/>
            </a:endParaRPr>
          </a:p>
          <a:p>
            <a:r>
              <a:rPr lang="zh-TW" altLang="en-US" sz="1800" b="1" kern="0" dirty="0" smtClean="0">
                <a:latin typeface="+mj-ea"/>
                <a:ea typeface="+mj-ea"/>
              </a:rPr>
              <a:t>安全資料表正確性</a:t>
            </a:r>
            <a:r>
              <a:rPr lang="zh-TW" altLang="en-US" sz="1800" b="1" kern="0" dirty="0" smtClean="0">
                <a:latin typeface="+mj-ea"/>
              </a:rPr>
              <a:t>、</a:t>
            </a:r>
            <a:r>
              <a:rPr lang="zh-TW" altLang="en-US" sz="1800" b="1" kern="0" dirty="0">
                <a:latin typeface="+mj-ea"/>
              </a:rPr>
              <a:t>更新</a:t>
            </a:r>
            <a:r>
              <a:rPr lang="zh-TW" altLang="en-US" sz="1800" b="1" kern="0" dirty="0" smtClean="0">
                <a:latin typeface="+mj-ea"/>
              </a:rPr>
              <a:t>紀錄、</a:t>
            </a:r>
            <a:r>
              <a:rPr lang="zh-TW" altLang="en-US" sz="1800" b="1" kern="0" dirty="0" smtClean="0">
                <a:latin typeface="+mj-ea"/>
                <a:ea typeface="+mj-ea"/>
              </a:rPr>
              <a:t>放置於易取得處</a:t>
            </a:r>
            <a:endParaRPr lang="en-US" altLang="zh-TW" sz="1800" b="1" kern="0" dirty="0" smtClean="0">
              <a:latin typeface="+mj-ea"/>
              <a:ea typeface="+mj-ea"/>
            </a:endParaRPr>
          </a:p>
          <a:p>
            <a:r>
              <a:rPr lang="zh-TW" altLang="en-US" sz="1800" b="1" kern="0" dirty="0">
                <a:latin typeface="+mj-ea"/>
              </a:rPr>
              <a:t>毒性及關注化學物質</a:t>
            </a:r>
            <a:r>
              <a:rPr lang="zh-TW" altLang="en-US" sz="1800" b="1" kern="0" dirty="0" smtClean="0">
                <a:latin typeface="+mj-ea"/>
              </a:rPr>
              <a:t>藥</a:t>
            </a:r>
            <a:r>
              <a:rPr lang="zh-TW" altLang="en-US" sz="1800" b="1" kern="0" dirty="0">
                <a:latin typeface="+mj-ea"/>
              </a:rPr>
              <a:t>櫃上鎖或專人管理</a:t>
            </a:r>
            <a:endParaRPr lang="en-US" altLang="zh-TW" sz="1800" b="1" kern="0" dirty="0">
              <a:latin typeface="+mj-ea"/>
            </a:endParaRPr>
          </a:p>
          <a:p>
            <a:r>
              <a:rPr lang="zh-TW" altLang="en-US" sz="1800" b="1" kern="0" dirty="0" smtClean="0">
                <a:latin typeface="+mj-ea"/>
                <a:ea typeface="+mj-ea"/>
              </a:rPr>
              <a:t>化學品分類貯存</a:t>
            </a:r>
            <a:r>
              <a:rPr lang="en-US" altLang="zh-TW" sz="1800" b="1" kern="0" dirty="0" smtClean="0">
                <a:latin typeface="+mj-ea"/>
                <a:ea typeface="+mj-ea"/>
              </a:rPr>
              <a:t>(e.g. </a:t>
            </a:r>
            <a:r>
              <a:rPr lang="zh-TW" altLang="en-US" sz="1800" b="1" kern="0" dirty="0" smtClean="0">
                <a:latin typeface="+mj-ea"/>
                <a:ea typeface="+mj-ea"/>
              </a:rPr>
              <a:t>酸鹼分開、氰化物與酸分開、氧化物與還原物分開 </a:t>
            </a:r>
            <a:r>
              <a:rPr lang="en-US" altLang="zh-TW" sz="1800" b="1" kern="0" dirty="0" smtClean="0">
                <a:latin typeface="+mj-ea"/>
                <a:ea typeface="+mj-ea"/>
              </a:rPr>
              <a:t>etc.)</a:t>
            </a:r>
          </a:p>
          <a:p>
            <a:r>
              <a:rPr lang="zh-TW" altLang="en-US" sz="1800" b="1" kern="0" dirty="0">
                <a:latin typeface="+mj-ea"/>
                <a:ea typeface="+mj-ea"/>
              </a:rPr>
              <a:t>腐蝕性藥品櫃應有托盤裝置，或者以耐蝕</a:t>
            </a:r>
            <a:r>
              <a:rPr lang="zh-TW" altLang="en-US" sz="1800" b="1" kern="0" dirty="0" smtClean="0">
                <a:latin typeface="+mj-ea"/>
                <a:ea typeface="+mj-ea"/>
              </a:rPr>
              <a:t>塑膠</a:t>
            </a:r>
            <a:r>
              <a:rPr lang="zh-TW" altLang="en-US" sz="1800" b="1" kern="0" dirty="0">
                <a:latin typeface="+mj-ea"/>
                <a:ea typeface="+mj-ea"/>
              </a:rPr>
              <a:t>盆分別隔離</a:t>
            </a:r>
            <a:r>
              <a:rPr lang="zh-TW" altLang="en-US" sz="1800" b="1" kern="0" dirty="0" smtClean="0">
                <a:latin typeface="+mj-ea"/>
                <a:ea typeface="+mj-ea"/>
              </a:rPr>
              <a:t>放置</a:t>
            </a:r>
            <a:endParaRPr lang="en-US" altLang="zh-TW" sz="1800" b="1" kern="0" dirty="0" smtClean="0">
              <a:latin typeface="+mj-ea"/>
              <a:ea typeface="+mj-ea"/>
            </a:endParaRPr>
          </a:p>
          <a:p>
            <a:r>
              <a:rPr lang="zh-TW" altLang="en-US" sz="1800" b="1" kern="0" dirty="0" smtClean="0">
                <a:latin typeface="+mj-ea"/>
                <a:ea typeface="+mj-ea"/>
              </a:rPr>
              <a:t>緊急應變器材使用效期、種類及數量</a:t>
            </a:r>
            <a:endParaRPr lang="en-US" altLang="zh-TW" sz="1800" b="1" kern="0" dirty="0" smtClean="0">
              <a:latin typeface="+mj-ea"/>
              <a:ea typeface="+mj-ea"/>
            </a:endParaRPr>
          </a:p>
          <a:p>
            <a:r>
              <a:rPr lang="zh-TW" altLang="en-US" sz="1800" b="1" kern="0" dirty="0" smtClean="0">
                <a:latin typeface="+mj-ea"/>
                <a:ea typeface="+mj-ea"/>
              </a:rPr>
              <a:t>廢液儲存標示，下方放置容積</a:t>
            </a:r>
            <a:r>
              <a:rPr lang="en-US" altLang="zh-TW" sz="1800" b="1" kern="0" dirty="0" smtClean="0">
                <a:latin typeface="+mj-ea"/>
                <a:ea typeface="+mj-ea"/>
              </a:rPr>
              <a:t>1.1</a:t>
            </a:r>
            <a:r>
              <a:rPr lang="zh-TW" altLang="en-US" sz="1800" b="1" kern="0" dirty="0" smtClean="0">
                <a:latin typeface="+mj-ea"/>
                <a:ea typeface="+mj-ea"/>
              </a:rPr>
              <a:t>倍</a:t>
            </a:r>
            <a:r>
              <a:rPr lang="zh-TW" altLang="en-US" sz="1800" b="1" kern="0" dirty="0">
                <a:latin typeface="+mj-ea"/>
                <a:ea typeface="+mj-ea"/>
              </a:rPr>
              <a:t>以上</a:t>
            </a:r>
            <a:r>
              <a:rPr lang="zh-TW" altLang="en-US" sz="1800" b="1" kern="0" dirty="0" smtClean="0">
                <a:latin typeface="+mj-ea"/>
                <a:ea typeface="+mj-ea"/>
              </a:rPr>
              <a:t>盛接盤</a:t>
            </a:r>
            <a:endParaRPr lang="en-US" altLang="zh-TW" sz="1800" b="1" kern="0" dirty="0" smtClean="0">
              <a:latin typeface="+mj-ea"/>
              <a:ea typeface="+mj-ea"/>
            </a:endParaRPr>
          </a:p>
        </p:txBody>
      </p:sp>
      <p:sp>
        <p:nvSpPr>
          <p:cNvPr id="11" name="WordArt 5" descr="01"/>
          <p:cNvSpPr>
            <a:spLocks noChangeArrowheads="1" noChangeShapeType="1" noTextEdit="1"/>
          </p:cNvSpPr>
          <p:nvPr/>
        </p:nvSpPr>
        <p:spPr bwMode="auto">
          <a:xfrm>
            <a:off x="890591" y="259847"/>
            <a:ext cx="7362818" cy="459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主管機關查核重點及新修法規注意事項</a:t>
            </a:r>
          </a:p>
        </p:txBody>
      </p:sp>
    </p:spTree>
    <p:extLst>
      <p:ext uri="{BB962C8B-B14F-4D97-AF65-F5344CB8AC3E}">
        <p14:creationId xmlns:p14="http://schemas.microsoft.com/office/powerpoint/2010/main" val="40964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9933" y="1052736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+mn-ea"/>
                <a:ea typeface="+mn-ea"/>
              </a:rPr>
              <a:t>毒性及關注化學物質標示與安全資料表管理辦法</a:t>
            </a:r>
          </a:p>
        </p:txBody>
      </p:sp>
      <p:sp>
        <p:nvSpPr>
          <p:cNvPr id="4" name="矩形 3"/>
          <p:cNvSpPr/>
          <p:nvPr/>
        </p:nvSpPr>
        <p:spPr>
          <a:xfrm>
            <a:off x="259933" y="151323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latin typeface="+mn-ea"/>
                <a:ea typeface="+mn-ea"/>
              </a:rPr>
              <a:t>第</a:t>
            </a:r>
            <a:r>
              <a:rPr lang="en-US" altLang="zh-TW" b="1" dirty="0" smtClean="0">
                <a:latin typeface="+mn-ea"/>
                <a:ea typeface="+mn-ea"/>
              </a:rPr>
              <a:t>3</a:t>
            </a:r>
            <a:r>
              <a:rPr lang="zh-TW" altLang="en-US" b="1" dirty="0" smtClean="0">
                <a:latin typeface="+mn-ea"/>
                <a:ea typeface="+mn-ea"/>
              </a:rPr>
              <a:t>條第</a:t>
            </a:r>
            <a:r>
              <a:rPr lang="en-US" altLang="zh-TW" b="1" dirty="0" smtClean="0">
                <a:latin typeface="+mn-ea"/>
                <a:ea typeface="+mn-ea"/>
              </a:rPr>
              <a:t>1</a:t>
            </a:r>
            <a:r>
              <a:rPr lang="zh-TW" altLang="en-US" b="1" dirty="0" smtClean="0">
                <a:latin typeface="+mn-ea"/>
                <a:ea typeface="+mn-ea"/>
              </a:rPr>
              <a:t>項</a:t>
            </a: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sz="1400" b="1" dirty="0">
                <a:latin typeface="+mn-ea"/>
                <a:ea typeface="+mn-ea"/>
              </a:rPr>
              <a:t>毒性及關注化學物質之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容器</a:t>
            </a:r>
            <a:r>
              <a:rPr lang="zh-TW" altLang="en-US" sz="1400" b="1" dirty="0">
                <a:latin typeface="+mn-ea"/>
                <a:ea typeface="+mn-ea"/>
              </a:rPr>
              <a:t>、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包裝</a:t>
            </a:r>
            <a:r>
              <a:rPr lang="zh-TW" altLang="en-US" sz="1400" b="1" dirty="0">
                <a:latin typeface="+mn-ea"/>
                <a:ea typeface="+mn-ea"/>
              </a:rPr>
              <a:t>，應符合中華民國國家標準 </a:t>
            </a:r>
            <a:r>
              <a:rPr lang="en-US" altLang="zh-TW" sz="1400" b="1" dirty="0">
                <a:latin typeface="+mn-ea"/>
                <a:ea typeface="+mn-ea"/>
              </a:rPr>
              <a:t>CNS </a:t>
            </a:r>
            <a:r>
              <a:rPr lang="en-US" altLang="zh-TW" sz="1400" b="1" dirty="0" smtClean="0">
                <a:latin typeface="+mn-ea"/>
                <a:ea typeface="+mn-ea"/>
              </a:rPr>
              <a:t>15030</a:t>
            </a:r>
            <a:r>
              <a:rPr lang="zh-TW" altLang="en-US" sz="1400" b="1" dirty="0" smtClean="0">
                <a:latin typeface="+mn-ea"/>
                <a:ea typeface="+mn-ea"/>
              </a:rPr>
              <a:t>所</a:t>
            </a:r>
            <a:r>
              <a:rPr lang="zh-TW" altLang="en-US" sz="1400" b="1" dirty="0">
                <a:latin typeface="+mn-ea"/>
                <a:ea typeface="+mn-ea"/>
              </a:rPr>
              <a:t>定分類、標示要項，並依附表格式明顯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標示</a:t>
            </a:r>
            <a:r>
              <a:rPr lang="zh-TW" altLang="en-US" sz="1400" b="1" dirty="0">
                <a:latin typeface="+mn-ea"/>
                <a:ea typeface="+mn-ea"/>
              </a:rPr>
              <a:t>下列事項：</a:t>
            </a:r>
            <a:br>
              <a:rPr lang="zh-TW" altLang="en-US" sz="1400" b="1" dirty="0">
                <a:latin typeface="+mn-ea"/>
                <a:ea typeface="+mn-ea"/>
              </a:rPr>
            </a:br>
            <a:r>
              <a:rPr lang="zh-TW" altLang="en-US" b="1" dirty="0">
                <a:latin typeface="+mn-ea"/>
                <a:ea typeface="+mn-ea"/>
              </a:rPr>
              <a:t>一、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危害圖式</a:t>
            </a:r>
            <a:r>
              <a:rPr lang="zh-TW" altLang="en-US" b="1" dirty="0">
                <a:latin typeface="+mn-ea"/>
                <a:ea typeface="+mn-ea"/>
              </a:rPr>
              <a:t>：直立四十五度角之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白底紅</a:t>
            </a:r>
            <a:r>
              <a:rPr lang="zh-TW" altLang="en-US" b="1" dirty="0">
                <a:latin typeface="+mn-ea"/>
                <a:ea typeface="+mn-ea"/>
              </a:rPr>
              <a:t>色粗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框</a:t>
            </a:r>
            <a:r>
              <a:rPr lang="zh-TW" altLang="en-US" b="1" dirty="0">
                <a:latin typeface="+mn-ea"/>
                <a:ea typeface="+mn-ea"/>
              </a:rPr>
              <a:t>正方形，內為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黑色</a:t>
            </a:r>
            <a:r>
              <a:rPr lang="zh-TW" altLang="en-US" b="1" dirty="0">
                <a:latin typeface="+mn-ea"/>
                <a:ea typeface="+mn-ea"/>
              </a:rPr>
              <a:t>象徵</a:t>
            </a:r>
            <a:r>
              <a:rPr lang="zh-TW" altLang="en-US" b="1" dirty="0" smtClean="0">
                <a:solidFill>
                  <a:srgbClr val="0000FF"/>
                </a:solidFill>
                <a:latin typeface="+mn-ea"/>
                <a:ea typeface="+mn-ea"/>
              </a:rPr>
              <a:t>符號</a:t>
            </a:r>
            <a:r>
              <a:rPr lang="zh-TW" altLang="en-US" b="1" dirty="0">
                <a:latin typeface="+mn-ea"/>
                <a:ea typeface="+mn-ea"/>
              </a:rPr>
              <a:t>，大小以能辨識清楚為度。</a:t>
            </a:r>
            <a:br>
              <a:rPr lang="zh-TW" altLang="en-US" b="1" dirty="0">
                <a:latin typeface="+mn-ea"/>
                <a:ea typeface="+mn-ea"/>
              </a:rPr>
            </a:br>
            <a:r>
              <a:rPr lang="zh-TW" altLang="en-US" b="1" dirty="0">
                <a:latin typeface="+mn-ea"/>
                <a:ea typeface="+mn-ea"/>
              </a:rPr>
              <a:t>二、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內容</a:t>
            </a:r>
            <a:r>
              <a:rPr lang="zh-TW" altLang="en-US" b="1" dirty="0">
                <a:latin typeface="+mn-ea"/>
                <a:ea typeface="+mn-ea"/>
              </a:rPr>
              <a:t>：</a:t>
            </a:r>
            <a:br>
              <a:rPr lang="zh-TW" altLang="en-US" b="1" dirty="0">
                <a:latin typeface="+mn-ea"/>
                <a:ea typeface="+mn-ea"/>
              </a:rPr>
            </a:br>
            <a:r>
              <a:rPr lang="zh-TW" altLang="en-US" b="1" dirty="0">
                <a:latin typeface="+mn-ea"/>
                <a:ea typeface="+mn-ea"/>
              </a:rPr>
              <a:t>（一）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名稱</a:t>
            </a:r>
            <a:r>
              <a:rPr lang="zh-TW" altLang="en-US" b="1" dirty="0">
                <a:latin typeface="+mn-ea"/>
                <a:ea typeface="+mn-ea"/>
              </a:rPr>
              <a:t>。</a:t>
            </a:r>
            <a:br>
              <a:rPr lang="zh-TW" altLang="en-US" b="1" dirty="0">
                <a:latin typeface="+mn-ea"/>
                <a:ea typeface="+mn-ea"/>
              </a:rPr>
            </a:br>
            <a:r>
              <a:rPr lang="zh-TW" altLang="en-US" b="1" dirty="0">
                <a:latin typeface="+mn-ea"/>
                <a:ea typeface="+mn-ea"/>
              </a:rPr>
              <a:t>（二）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危害成分</a:t>
            </a:r>
            <a:r>
              <a:rPr lang="zh-TW" altLang="en-US" b="1" dirty="0">
                <a:latin typeface="+mn-ea"/>
                <a:ea typeface="+mn-ea"/>
              </a:rPr>
              <a:t>：</a:t>
            </a:r>
            <a:r>
              <a:rPr lang="zh-TW" altLang="en-US" sz="1400" b="1" dirty="0">
                <a:latin typeface="+mn-ea"/>
                <a:ea typeface="+mn-ea"/>
              </a:rPr>
              <a:t>所含毒性及關注化學物質達管制濃度以上之成分，應</a:t>
            </a:r>
            <a:r>
              <a:rPr lang="zh-TW" altLang="en-US" sz="1400" b="1" dirty="0" smtClean="0">
                <a:latin typeface="+mn-ea"/>
                <a:ea typeface="+mn-ea"/>
              </a:rPr>
              <a:t>以中央</a:t>
            </a:r>
            <a:r>
              <a:rPr lang="zh-TW" altLang="en-US" sz="1400" b="1" dirty="0">
                <a:latin typeface="+mn-ea"/>
                <a:ea typeface="+mn-ea"/>
              </a:rPr>
              <a:t>主管機關公告之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名稱（中英文）</a:t>
            </a:r>
            <a:r>
              <a:rPr lang="zh-TW" altLang="en-US" b="1" dirty="0">
                <a:latin typeface="+mn-ea"/>
                <a:ea typeface="+mn-ea"/>
              </a:rPr>
              <a:t>及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化學文摘社登記號碼</a:t>
            </a:r>
            <a:r>
              <a:rPr lang="zh-TW" altLang="en-US" b="1" dirty="0">
                <a:latin typeface="+mn-ea"/>
                <a:ea typeface="+mn-ea"/>
              </a:rPr>
              <a:t>標示</a:t>
            </a:r>
            <a:r>
              <a:rPr lang="zh-TW" altLang="en-US" b="1" dirty="0" smtClean="0">
                <a:latin typeface="+mn-ea"/>
                <a:ea typeface="+mn-ea"/>
              </a:rPr>
              <a:t>，並</a:t>
            </a:r>
            <a:r>
              <a:rPr lang="zh-TW" altLang="en-US" b="1" dirty="0">
                <a:latin typeface="+mn-ea"/>
                <a:ea typeface="+mn-ea"/>
              </a:rPr>
              <a:t>加註毒性及關注化學物質等字樣及所含毒性及關注化學物質</a:t>
            </a:r>
            <a:r>
              <a:rPr lang="zh-TW" altLang="en-US" b="1" dirty="0" smtClean="0">
                <a:solidFill>
                  <a:srgbClr val="0000FF"/>
                </a:solidFill>
                <a:latin typeface="+mn-ea"/>
                <a:ea typeface="+mn-ea"/>
              </a:rPr>
              <a:t>重量百分比</a:t>
            </a:r>
            <a:r>
              <a:rPr lang="en-US" altLang="zh-TW" b="1" dirty="0" smtClean="0">
                <a:solidFill>
                  <a:srgbClr val="0000FF"/>
                </a:solidFill>
                <a:latin typeface="+mn-ea"/>
                <a:ea typeface="+mn-ea"/>
              </a:rPr>
              <a:t>(w/w)</a:t>
            </a:r>
            <a:r>
              <a:rPr lang="zh-TW" altLang="en-US" b="1" dirty="0" smtClean="0">
                <a:latin typeface="+mn-ea"/>
                <a:ea typeface="+mn-ea"/>
              </a:rPr>
              <a:t>。</a:t>
            </a:r>
            <a:br>
              <a:rPr lang="zh-TW" altLang="en-US" b="1" dirty="0" smtClean="0">
                <a:latin typeface="+mn-ea"/>
                <a:ea typeface="+mn-ea"/>
              </a:rPr>
            </a:br>
            <a:r>
              <a:rPr lang="zh-TW" altLang="en-US" b="1" dirty="0" smtClean="0">
                <a:latin typeface="+mn-ea"/>
                <a:ea typeface="+mn-ea"/>
              </a:rPr>
              <a:t>（</a:t>
            </a:r>
            <a:r>
              <a:rPr lang="zh-TW" altLang="en-US" b="1" dirty="0">
                <a:latin typeface="+mn-ea"/>
                <a:ea typeface="+mn-ea"/>
              </a:rPr>
              <a:t>三）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警示語或警語</a:t>
            </a:r>
            <a:r>
              <a:rPr lang="zh-TW" altLang="en-US" b="1" dirty="0">
                <a:latin typeface="+mn-ea"/>
                <a:ea typeface="+mn-ea"/>
              </a:rPr>
              <a:t>。</a:t>
            </a:r>
            <a:br>
              <a:rPr lang="zh-TW" altLang="en-US" b="1" dirty="0">
                <a:latin typeface="+mn-ea"/>
                <a:ea typeface="+mn-ea"/>
              </a:rPr>
            </a:br>
            <a:r>
              <a:rPr lang="zh-TW" altLang="en-US" sz="1400" b="1" dirty="0">
                <a:latin typeface="+mn-ea"/>
                <a:ea typeface="+mn-ea"/>
              </a:rPr>
              <a:t>（四）危害警告訊息。</a:t>
            </a:r>
            <a:br>
              <a:rPr lang="zh-TW" altLang="en-US" sz="1400" b="1" dirty="0">
                <a:latin typeface="+mn-ea"/>
                <a:ea typeface="+mn-ea"/>
              </a:rPr>
            </a:br>
            <a:r>
              <a:rPr lang="zh-TW" altLang="en-US" sz="1400" b="1" dirty="0">
                <a:latin typeface="+mn-ea"/>
                <a:ea typeface="+mn-ea"/>
              </a:rPr>
              <a:t>（五）危害防範措施。</a:t>
            </a:r>
            <a:br>
              <a:rPr lang="zh-TW" altLang="en-US" sz="1400" b="1" dirty="0">
                <a:latin typeface="+mn-ea"/>
                <a:ea typeface="+mn-ea"/>
              </a:rPr>
            </a:br>
            <a:r>
              <a:rPr lang="zh-TW" altLang="en-US" sz="1400" b="1" dirty="0">
                <a:latin typeface="+mn-ea"/>
                <a:ea typeface="+mn-ea"/>
              </a:rPr>
              <a:t>（六）製造者、輸入者或供應者名稱、地址及電話</a:t>
            </a:r>
            <a:r>
              <a:rPr lang="zh-TW" altLang="en-US" sz="1400" b="1" dirty="0" smtClean="0">
                <a:latin typeface="+mn-ea"/>
                <a:ea typeface="+mn-ea"/>
              </a:rPr>
              <a:t>。</a:t>
            </a:r>
            <a:endParaRPr lang="zh-TW" altLang="en-US" sz="1400" b="1" dirty="0">
              <a:latin typeface="+mn-ea"/>
              <a:ea typeface="+mn-ea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1259632" y="4499594"/>
            <a:ext cx="2070372" cy="28803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40164" r="25553" b="27907"/>
          <a:stretch/>
        </p:blipFill>
        <p:spPr bwMode="auto">
          <a:xfrm>
            <a:off x="5616116" y="1197232"/>
            <a:ext cx="3176488" cy="418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5427629" y="5550331"/>
            <a:ext cx="3533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+mn-ea"/>
                <a:ea typeface="+mn-ea"/>
              </a:rPr>
              <a:t>警語之內容文字應依其特性標示</a:t>
            </a:r>
            <a:r>
              <a:rPr lang="zh-TW" altLang="en-US" sz="1600" dirty="0" smtClean="0">
                <a:latin typeface="+mn-ea"/>
                <a:ea typeface="+mn-ea"/>
              </a:rPr>
              <a:t>說明</a:t>
            </a:r>
            <a:endParaRPr lang="en-US" altLang="zh-TW" sz="1600" dirty="0" smtClean="0">
              <a:latin typeface="+mn-ea"/>
              <a:ea typeface="+mn-ea"/>
            </a:endParaRPr>
          </a:p>
          <a:p>
            <a:r>
              <a:rPr lang="en-US" altLang="zh-TW" sz="1600" dirty="0">
                <a:latin typeface="+mn-ea"/>
                <a:ea typeface="+mn-ea"/>
              </a:rPr>
              <a:t>(</a:t>
            </a:r>
            <a:r>
              <a:rPr lang="zh-TW" altLang="en-US" sz="1600" dirty="0">
                <a:latin typeface="+mn-ea"/>
                <a:ea typeface="+mn-ea"/>
              </a:rPr>
              <a:t>如避免吸入、食入或皮膚直接接觸</a:t>
            </a:r>
            <a:r>
              <a:rPr lang="zh-TW" altLang="en-US" sz="1600" dirty="0" smtClean="0">
                <a:latin typeface="+mn-ea"/>
                <a:ea typeface="+mn-ea"/>
              </a:rPr>
              <a:t>，</a:t>
            </a:r>
            <a:endParaRPr lang="en-US" altLang="zh-TW" sz="1600" dirty="0" smtClean="0">
              <a:latin typeface="+mn-ea"/>
              <a:ea typeface="+mn-ea"/>
            </a:endParaRPr>
          </a:p>
          <a:p>
            <a:r>
              <a:rPr lang="zh-TW" altLang="en-US" sz="1600" dirty="0" smtClean="0">
                <a:latin typeface="+mn-ea"/>
                <a:ea typeface="+mn-ea"/>
              </a:rPr>
              <a:t>或</a:t>
            </a:r>
            <a:r>
              <a:rPr lang="zh-TW" altLang="en-US" sz="1600" dirty="0">
                <a:latin typeface="+mn-ea"/>
                <a:ea typeface="+mn-ea"/>
              </a:rPr>
              <a:t>禁止用於食品及飼料等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1936088" y="5341024"/>
            <a:ext cx="532320" cy="26898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grpSp>
        <p:nvGrpSpPr>
          <p:cNvPr id="9222" name="群組 9221"/>
          <p:cNvGrpSpPr/>
          <p:nvPr/>
        </p:nvGrpSpPr>
        <p:grpSpPr>
          <a:xfrm>
            <a:off x="2464108" y="4622735"/>
            <a:ext cx="2069179" cy="1233051"/>
            <a:chOff x="2464108" y="4622735"/>
            <a:chExt cx="2069179" cy="1233051"/>
          </a:xfrm>
        </p:grpSpPr>
        <p:sp>
          <p:nvSpPr>
            <p:cNvPr id="11" name="向下箭號 10"/>
            <p:cNvSpPr/>
            <p:nvPr/>
          </p:nvSpPr>
          <p:spPr bwMode="auto">
            <a:xfrm rot="6000000">
              <a:off x="3057940" y="5009820"/>
              <a:ext cx="139810" cy="1327473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4" name="向下箭號 13"/>
            <p:cNvSpPr/>
            <p:nvPr/>
          </p:nvSpPr>
          <p:spPr bwMode="auto">
            <a:xfrm rot="8100000">
              <a:off x="3634016" y="4622735"/>
              <a:ext cx="139810" cy="1080000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527884" y="5517232"/>
              <a:ext cx="100540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 smtClean="0">
                  <a:latin typeface="+mn-ea"/>
                  <a:ea typeface="+mn-ea"/>
                </a:rPr>
                <a:t>條文新增</a:t>
              </a:r>
              <a:endParaRPr lang="zh-TW" altLang="en-US" sz="1600" b="1" dirty="0">
                <a:latin typeface="+mn-ea"/>
                <a:ea typeface="+mn-ea"/>
              </a:endParaRPr>
            </a:p>
          </p:txBody>
        </p:sp>
      </p:grpSp>
      <p:sp>
        <p:nvSpPr>
          <p:cNvPr id="5" name="橢圓 4"/>
          <p:cNvSpPr/>
          <p:nvPr/>
        </p:nvSpPr>
        <p:spPr bwMode="auto">
          <a:xfrm>
            <a:off x="6048164" y="2897552"/>
            <a:ext cx="829072" cy="474402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7869128" y="2019320"/>
            <a:ext cx="706936" cy="3384376"/>
          </a:xfrm>
          <a:prstGeom prst="round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19" name="WordArt 5" descr="01"/>
          <p:cNvSpPr>
            <a:spLocks noChangeArrowheads="1" noChangeShapeType="1" noTextEdit="1"/>
          </p:cNvSpPr>
          <p:nvPr/>
        </p:nvSpPr>
        <p:spPr bwMode="auto">
          <a:xfrm>
            <a:off x="890591" y="259847"/>
            <a:ext cx="7362818" cy="459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主管機關查核重點及新修法規注意事項</a:t>
            </a:r>
          </a:p>
        </p:txBody>
      </p:sp>
    </p:spTree>
    <p:extLst>
      <p:ext uri="{BB962C8B-B14F-4D97-AF65-F5344CB8AC3E}">
        <p14:creationId xmlns:p14="http://schemas.microsoft.com/office/powerpoint/2010/main" val="1429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86"/>
          <p:cNvGrpSpPr>
            <a:grpSpLocks/>
          </p:cNvGrpSpPr>
          <p:nvPr/>
        </p:nvGrpSpPr>
        <p:grpSpPr bwMode="auto">
          <a:xfrm>
            <a:off x="1619250" y="1988803"/>
            <a:ext cx="5905500" cy="2700337"/>
            <a:chOff x="1088" y="300"/>
            <a:chExt cx="3720" cy="1701"/>
          </a:xfrm>
        </p:grpSpPr>
        <p:sp>
          <p:nvSpPr>
            <p:cNvPr id="13323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1088" y="300"/>
              <a:ext cx="3720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10196"/>
                    </a:schemeClr>
                  </a:solidFill>
                  <a:latin typeface="Times New Roman"/>
                  <a:cs typeface="Times New Roman"/>
                </a:rPr>
                <a:t>THANK</a:t>
              </a:r>
              <a:endParaRPr lang="ko-KR" altLang="en-US" b="1" kern="1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10196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324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1814" y="1185"/>
              <a:ext cx="2268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10196"/>
                    </a:schemeClr>
                  </a:solidFill>
                  <a:latin typeface="Times New Roman"/>
                  <a:cs typeface="Times New Roman"/>
                </a:rPr>
                <a:t>YOU</a:t>
              </a:r>
              <a:endParaRPr lang="ko-KR" altLang="en-US" b="1" kern="1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10196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316" name="WordArt 11" descr="01"/>
          <p:cNvSpPr>
            <a:spLocks noChangeArrowheads="1" noChangeShapeType="1" noTextEdit="1"/>
          </p:cNvSpPr>
          <p:nvPr/>
        </p:nvSpPr>
        <p:spPr bwMode="auto">
          <a:xfrm>
            <a:off x="3024188" y="3104468"/>
            <a:ext cx="30956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謝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謝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聆聽</a:t>
            </a:r>
            <a:endParaRPr lang="ko-KR" altLang="en-US" kern="10" spc="-150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12700" dir="5400000" algn="ctr" rotWithShape="0">
                  <a:schemeClr val="tx1">
                    <a:alpha val="50000"/>
                  </a:schemeClr>
                </a:outerShdw>
              </a:effectLst>
              <a:latin typeface="微軟正黑體" pitchFamily="34" charset="-120"/>
              <a:ea typeface="HY헤드라인M"/>
            </a:endParaRPr>
          </a:p>
        </p:txBody>
      </p:sp>
      <p:pic>
        <p:nvPicPr>
          <p:cNvPr id="13" name="Picture 123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8850"/>
            <a:ext cx="91440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9384" y="2775367"/>
            <a:ext cx="9025230" cy="2454983"/>
            <a:chOff x="59384" y="2775367"/>
            <a:chExt cx="9025230" cy="2454983"/>
          </a:xfrm>
        </p:grpSpPr>
        <p:sp>
          <p:nvSpPr>
            <p:cNvPr id="3" name="Rectangle 11"/>
            <p:cNvSpPr>
              <a:spLocks noChangeArrowheads="1"/>
            </p:cNvSpPr>
            <p:nvPr/>
          </p:nvSpPr>
          <p:spPr bwMode="auto">
            <a:xfrm>
              <a:off x="59384" y="2775367"/>
              <a:ext cx="1424006" cy="626481"/>
            </a:xfrm>
            <a:prstGeom prst="rect">
              <a:avLst/>
            </a:prstGeom>
            <a:solidFill>
              <a:srgbClr val="35493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毒性及關注</a:t>
              </a:r>
              <a:r>
                <a:rPr kumimoji="1" lang="en-US" altLang="zh-TW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kumimoji="1" lang="en-US" altLang="zh-TW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kumimoji="1"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物質類別</a:t>
              </a:r>
              <a:endParaRPr kumimoji="1" lang="en-US" altLang="en-US" sz="1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59384" y="3401848"/>
              <a:ext cx="1424006" cy="1821467"/>
            </a:xfrm>
            <a:prstGeom prst="rect">
              <a:avLst/>
            </a:prstGeom>
            <a:solidFill>
              <a:srgbClr val="4A664A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特性</a:t>
              </a:r>
              <a:endParaRPr kumimoji="1" lang="en-US" altLang="en-US" sz="1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1483390" y="2775367"/>
              <a:ext cx="1520245" cy="626481"/>
            </a:xfrm>
            <a:prstGeom prst="rect">
              <a:avLst/>
            </a:prstGeom>
            <a:solidFill>
              <a:srgbClr val="4A664A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第一類毒化</a:t>
              </a: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物</a:t>
              </a:r>
              <a:r>
                <a:rPr lang="en-US" altLang="zh-TW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en-US" altLang="zh-TW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難分解物質</a:t>
              </a:r>
              <a:r>
                <a:rPr lang="en-US" altLang="zh-TW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kumimoji="1" lang="en-US" altLang="en-US" sz="1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483390" y="3401848"/>
              <a:ext cx="1520245" cy="1821467"/>
            </a:xfrm>
            <a:prstGeom prst="rect">
              <a:avLst/>
            </a:prstGeom>
            <a:solidFill>
              <a:srgbClr val="BAC2B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3003635" y="2775367"/>
              <a:ext cx="1520245" cy="626481"/>
            </a:xfrm>
            <a:prstGeom prst="rect">
              <a:avLst/>
            </a:prstGeom>
            <a:solidFill>
              <a:srgbClr val="4A664A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第二類</a:t>
              </a:r>
              <a:r>
                <a:rPr lang="zh-TW" altLang="en-US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毒化物</a:t>
              </a:r>
              <a:r>
                <a:rPr lang="en-US" altLang="zh-TW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en-US" altLang="zh-TW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慢</a:t>
              </a: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毒性物質</a:t>
              </a:r>
              <a:r>
                <a:rPr lang="en-US" altLang="zh-TW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en-US" sz="1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3003635" y="3401848"/>
              <a:ext cx="1520245" cy="1821467"/>
            </a:xfrm>
            <a:prstGeom prst="rect">
              <a:avLst/>
            </a:prstGeom>
            <a:solidFill>
              <a:srgbClr val="BAC2B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4523880" y="2775367"/>
              <a:ext cx="1520245" cy="626481"/>
            </a:xfrm>
            <a:prstGeom prst="rect">
              <a:avLst/>
            </a:prstGeom>
            <a:solidFill>
              <a:srgbClr val="4A664A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第三類</a:t>
              </a:r>
              <a:r>
                <a:rPr lang="zh-TW" altLang="en-US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毒化物</a:t>
              </a:r>
              <a:r>
                <a:rPr lang="en-US" altLang="zh-TW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en-US" altLang="zh-TW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急毒性</a:t>
              </a:r>
              <a:r>
                <a:rPr lang="zh-TW" altLang="en-US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物質</a:t>
              </a:r>
              <a:r>
                <a:rPr lang="en-US" altLang="zh-TW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en-US" sz="1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4523880" y="3401848"/>
              <a:ext cx="1520245" cy="1821467"/>
            </a:xfrm>
            <a:prstGeom prst="rect">
              <a:avLst/>
            </a:prstGeom>
            <a:solidFill>
              <a:srgbClr val="BAC2B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6044125" y="2775367"/>
              <a:ext cx="1520245" cy="626481"/>
            </a:xfrm>
            <a:prstGeom prst="rect">
              <a:avLst/>
            </a:prstGeom>
            <a:solidFill>
              <a:srgbClr val="4A664A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第四類</a:t>
              </a:r>
              <a:r>
                <a:rPr lang="zh-TW" altLang="en-US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毒化</a:t>
              </a: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物</a:t>
              </a:r>
              <a:endParaRPr lang="en-US" altLang="en-US" sz="1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6044125" y="3401848"/>
              <a:ext cx="1520245" cy="1821467"/>
            </a:xfrm>
            <a:prstGeom prst="rect">
              <a:avLst/>
            </a:prstGeom>
            <a:solidFill>
              <a:srgbClr val="BAC2B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7564369" y="2775367"/>
              <a:ext cx="1520245" cy="626481"/>
            </a:xfrm>
            <a:prstGeom prst="rect">
              <a:avLst/>
            </a:prstGeom>
            <a:solidFill>
              <a:srgbClr val="4A664A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6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關注化學物</a:t>
              </a:r>
              <a:endParaRPr kumimoji="1" lang="en-US" altLang="en-US" sz="1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564369" y="3401848"/>
              <a:ext cx="1520245" cy="1821467"/>
            </a:xfrm>
            <a:prstGeom prst="rect">
              <a:avLst/>
            </a:prstGeom>
            <a:solidFill>
              <a:srgbClr val="BAC2B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472123" y="3407433"/>
              <a:ext cx="152024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在環境中不易分解或因生物蓄積、生物濃縮、生物轉化等作用，致污染環境或危害人體健康者。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2981102" y="3407433"/>
              <a:ext cx="153151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有致腫瘤、生育能力受損、畸胎、遺傳因子突變或其他慢性疾病等作用者。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512613" y="3414468"/>
              <a:ext cx="152024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化學物質經暴露，將立即危害人體健康或生物生命者。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6032858" y="3407433"/>
              <a:ext cx="152024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化學物質具有內分泌干擾素特性或有污染環境、危害人體健康者。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7553101" y="3414468"/>
              <a:ext cx="152024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毒化物以外之物質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，基於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其特性或關注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之民生消費議題，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經認定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有污染環境或危害人體健康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之虞者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9384" y="5230350"/>
            <a:ext cx="9025232" cy="1145417"/>
            <a:chOff x="59384" y="5230350"/>
            <a:chExt cx="9025232" cy="1145417"/>
          </a:xfrm>
        </p:grpSpPr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59384" y="5230350"/>
              <a:ext cx="1424006" cy="1145417"/>
            </a:xfrm>
            <a:prstGeom prst="rect">
              <a:avLst/>
            </a:prstGeom>
            <a:solidFill>
              <a:srgbClr val="4A664A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本校</a:t>
              </a:r>
              <a:endParaRPr kumimoji="1"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6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常見舉例</a:t>
              </a:r>
              <a:endParaRPr kumimoji="1" lang="en-US" altLang="en-US" sz="1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3" name="Rectangle 11"/>
            <p:cNvSpPr>
              <a:spLocks noChangeArrowheads="1"/>
            </p:cNvSpPr>
            <p:nvPr/>
          </p:nvSpPr>
          <p:spPr bwMode="auto">
            <a:xfrm>
              <a:off x="1483390" y="5230350"/>
              <a:ext cx="1520245" cy="1145417"/>
            </a:xfrm>
            <a:prstGeom prst="rect">
              <a:avLst/>
            </a:prstGeom>
            <a:solidFill>
              <a:srgbClr val="BAC2B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>
              <a:off x="3003635" y="5230350"/>
              <a:ext cx="1520245" cy="1145417"/>
            </a:xfrm>
            <a:prstGeom prst="rect">
              <a:avLst/>
            </a:prstGeom>
            <a:solidFill>
              <a:srgbClr val="BAC2B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4523880" y="5230350"/>
              <a:ext cx="1520245" cy="1145417"/>
            </a:xfrm>
            <a:prstGeom prst="rect">
              <a:avLst/>
            </a:prstGeom>
            <a:solidFill>
              <a:srgbClr val="BAC2B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Rectangle 11"/>
            <p:cNvSpPr>
              <a:spLocks noChangeArrowheads="1"/>
            </p:cNvSpPr>
            <p:nvPr/>
          </p:nvSpPr>
          <p:spPr bwMode="auto">
            <a:xfrm>
              <a:off x="6044125" y="5230350"/>
              <a:ext cx="1520245" cy="1145417"/>
            </a:xfrm>
            <a:prstGeom prst="rect">
              <a:avLst/>
            </a:prstGeom>
            <a:solidFill>
              <a:srgbClr val="BAC2B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Rectangle 11"/>
            <p:cNvSpPr>
              <a:spLocks noChangeArrowheads="1"/>
            </p:cNvSpPr>
            <p:nvPr/>
          </p:nvSpPr>
          <p:spPr bwMode="auto">
            <a:xfrm>
              <a:off x="7564369" y="5230350"/>
              <a:ext cx="1520245" cy="1145417"/>
            </a:xfrm>
            <a:prstGeom prst="rect">
              <a:avLst/>
            </a:prstGeom>
            <a:solidFill>
              <a:srgbClr val="BAC2B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472123" y="5265204"/>
              <a:ext cx="15202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汞、苯、三氯甲烷、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碘甲烷、吡啶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2981102" y="5265204"/>
              <a:ext cx="153151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丙烯醯胺、苯、重鉻酸鉀、鉻酸鉀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、甲醛、二甲基甲醯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胺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6032858" y="5265204"/>
              <a:ext cx="15202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二氯甲烷、環己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烷、乙腈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7564370" y="5265204"/>
              <a:ext cx="15202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笑氣、硝酸銨、氫氟酸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4523880" y="5265204"/>
              <a:ext cx="1531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苯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胺、氰化鉀、丙烯醯胺、甲醛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3" name="WordArt 5" descr="01"/>
          <p:cNvSpPr>
            <a:spLocks noChangeArrowheads="1" noChangeShapeType="1" noTextEdit="1"/>
          </p:cNvSpPr>
          <p:nvPr/>
        </p:nvSpPr>
        <p:spPr bwMode="auto">
          <a:xfrm>
            <a:off x="701737" y="255190"/>
            <a:ext cx="7740526" cy="445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公告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列管之毒性及關注化學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物質與運作管理</a:t>
            </a:r>
            <a:endParaRPr lang="ko-KR" altLang="en-US" kern="10" spc="-150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12700" dir="5400000" algn="ctr" rotWithShape="0">
                  <a:schemeClr val="tx1">
                    <a:alpha val="50000"/>
                  </a:schemeClr>
                </a:outerShdw>
              </a:effectLst>
              <a:latin typeface="微軟正黑體" pitchFamily="34" charset="-120"/>
              <a:ea typeface="HY헤드라인M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42000" y="1058471"/>
            <a:ext cx="846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基於防制化學物質污染環境或危害人體健康，我國環保署制定毒性及關注化學物質管理法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並訂有分類篩選認定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基準，公告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列管毒性及關注化學物質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種類。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毒性化學物質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特性區分為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第一類至第四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類毒化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物，目前共列管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341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關注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化學物質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目前列管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笑氣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一氧化二氮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、硝酸銨、氫氟酸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2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47564" y="1059701"/>
            <a:ext cx="7830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環保署列管毒性化學物質一覽：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oaout.epa.gov.tw/law/LawContent.aspx?id=GL006016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環保署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管關注化學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物質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一覽：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oaout.epa.gov.tw/law/LawContent.aspx?id=GL007778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329202"/>
              </p:ext>
            </p:extLst>
          </p:nvPr>
        </p:nvGraphicFramePr>
        <p:xfrm>
          <a:off x="6804248" y="5467741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Document" showAsIcon="1" r:id="rId5" imgW="914400" imgH="800280" progId="Word.Document.8">
                  <p:embed/>
                </p:oleObj>
              </mc:Choice>
              <mc:Fallback>
                <p:oleObj name="Document" showAsIcon="1" r:id="rId5" imgW="914400" imgH="8002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4248" y="5467741"/>
                        <a:ext cx="914400" cy="8001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647564" y="2384884"/>
            <a:ext cx="7498787" cy="2880000"/>
            <a:chOff x="647564" y="3476350"/>
            <a:chExt cx="7498787" cy="2880000"/>
          </a:xfrm>
        </p:grpSpPr>
        <p:sp>
          <p:nvSpPr>
            <p:cNvPr id="7" name="文字方塊 6"/>
            <p:cNvSpPr txBox="1"/>
            <p:nvPr/>
          </p:nvSpPr>
          <p:spPr>
            <a:xfrm>
              <a:off x="647564" y="4297428"/>
              <a:ext cx="26046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亦可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從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本校環安中心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環保組網站毒性及關注化學物質專區查詢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67667" y="3476350"/>
              <a:ext cx="4778684" cy="2880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0" name="圓角矩形 9"/>
            <p:cNvSpPr/>
            <p:nvPr/>
          </p:nvSpPr>
          <p:spPr bwMode="auto">
            <a:xfrm>
              <a:off x="3516958" y="6068318"/>
              <a:ext cx="1235062" cy="288032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3" name="圓角矩形 2"/>
            <p:cNvSpPr/>
            <p:nvPr/>
          </p:nvSpPr>
          <p:spPr bwMode="auto">
            <a:xfrm>
              <a:off x="5014003" y="4960290"/>
              <a:ext cx="3132348" cy="52093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cxnSp>
          <p:nvCxnSpPr>
            <p:cNvPr id="17" name="直線單箭頭接點 16"/>
            <p:cNvCxnSpPr>
              <a:stCxn id="10" idx="3"/>
              <a:endCxn id="3" idx="1"/>
            </p:cNvCxnSpPr>
            <p:nvPr/>
          </p:nvCxnSpPr>
          <p:spPr bwMode="auto">
            <a:xfrm flipV="1">
              <a:off x="4752020" y="5220759"/>
              <a:ext cx="261983" cy="991575"/>
            </a:xfrm>
            <a:prstGeom prst="straightConnector1">
              <a:avLst/>
            </a:prstGeom>
            <a:solidFill>
              <a:srgbClr val="489896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" name="矩形 3"/>
          <p:cNvSpPr/>
          <p:nvPr/>
        </p:nvSpPr>
        <p:spPr>
          <a:xfrm>
            <a:off x="645827" y="5683125"/>
            <a:ext cx="6045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嘉義大學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已取得運作核可文件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之毒性及關注化學物質一覽：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WordArt 5" descr="01"/>
          <p:cNvSpPr>
            <a:spLocks noChangeArrowheads="1" noChangeShapeType="1" noTextEdit="1"/>
          </p:cNvSpPr>
          <p:nvPr/>
        </p:nvSpPr>
        <p:spPr bwMode="auto">
          <a:xfrm>
            <a:off x="701737" y="255190"/>
            <a:ext cx="7740526" cy="445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公告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列管之毒性及關注化學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物質與運作管理</a:t>
            </a:r>
            <a:endParaRPr lang="ko-KR" altLang="en-US" kern="10" spc="-150" dirty="0">
              <a:ln w="9525">
                <a:noFill/>
                <a:round/>
                <a:headEnd/>
                <a:tailEnd/>
              </a:ln>
              <a:blipFill dpi="0" rotWithShape="1">
                <a:blip r:embed="rId8"/>
                <a:srcRect/>
                <a:stretch>
                  <a:fillRect/>
                </a:stretch>
              </a:blipFill>
              <a:effectLst>
                <a:outerShdw dist="12700" dir="5400000" algn="ctr" rotWithShape="0">
                  <a:schemeClr val="tx1">
                    <a:alpha val="50000"/>
                  </a:schemeClr>
                </a:outerShdw>
              </a:effectLst>
              <a:latin typeface="微軟正黑體" pitchFamily="34" charset="-120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36232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33518" y="1304764"/>
            <a:ext cx="86769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因研究、試驗、教育之用途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運作使用毒化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物或關注化學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物質：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5720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應填寫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毒性及關注化學物質防災基本資料表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，適時更新修正，至少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每半年確認正確性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5720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資料表上傳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至校務行政系統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毒性及關注化學物質系統，由環安中心彙整本校各運作場所資訊，辦理核可文件申請、變更、展延及主管機關稽查事宜。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5720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每季申報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毒性及關注化學物質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使用情形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購買毒化物或關注化學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物質：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先確認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本校是否已取得該物質及其重量百分濃度區間之運作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核可文件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取得核可文件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直接填寫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「國立嘉義大學列管毒性及關注化學物質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購買許可單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」，送環安中心用印後，影本交由供應商出貨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，出貨後將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出貨單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環安中心，由環安中心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申報買入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行為。</a:t>
            </a:r>
          </a:p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情況二：尚未取得核可文件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防災資料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表新增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欲申請購買之毒化物或關注化學物資訊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提供該物質之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安全資料表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，由環安中心協助向環保局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申請核可文件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，經取得核可文件後，同情況一流程。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5" name="WordArt 5" descr="01"/>
          <p:cNvSpPr>
            <a:spLocks noChangeArrowheads="1" noChangeShapeType="1" noTextEdit="1"/>
          </p:cNvSpPr>
          <p:nvPr/>
        </p:nvSpPr>
        <p:spPr bwMode="auto">
          <a:xfrm>
            <a:off x="701737" y="255190"/>
            <a:ext cx="7740526" cy="445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公告</a:t>
            </a: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列管之毒性及關注化學</a:t>
            </a:r>
            <a:r>
              <a:rPr lang="zh-TW" altLang="en-US" kern="10" spc="-15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物質與運作管理</a:t>
            </a:r>
            <a:endParaRPr lang="ko-KR" altLang="en-US" kern="10" spc="-150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12700" dir="5400000" algn="ctr" rotWithShape="0">
                  <a:schemeClr val="tx1">
                    <a:alpha val="50000"/>
                  </a:schemeClr>
                </a:outerShdw>
              </a:effectLst>
              <a:latin typeface="微軟正黑體" pitchFamily="34" charset="-120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15002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800144" y="2857088"/>
            <a:ext cx="7526338" cy="328612"/>
          </a:xfrm>
          <a:prstGeom prst="roundRect">
            <a:avLst>
              <a:gd name="adj" fmla="val 19486"/>
            </a:avLst>
          </a:prstGeom>
          <a:solidFill>
            <a:srgbClr val="153365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2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毒性及關注化學</a:t>
            </a:r>
            <a:r>
              <a:rPr lang="zh-TW" altLang="en-US" sz="2400" b="1" kern="10" spc="-15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物質防災基本資料表填寫</a:t>
            </a:r>
            <a:endParaRPr lang="ko-KR" altLang="en-US" sz="2400" b="1" kern="10" spc="-15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微軟正黑體" pitchFamily="34" charset="-120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12648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3" name="WordArt 5" descr="01"/>
          <p:cNvSpPr>
            <a:spLocks noChangeArrowheads="1" noChangeShapeType="1" noTextEdit="1"/>
          </p:cNvSpPr>
          <p:nvPr/>
        </p:nvSpPr>
        <p:spPr bwMode="auto">
          <a:xfrm>
            <a:off x="521550" y="257720"/>
            <a:ext cx="8100900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毒性及關注化學物質防災基本資料表填寫</a:t>
            </a:r>
          </a:p>
        </p:txBody>
      </p:sp>
      <p:sp>
        <p:nvSpPr>
          <p:cNvPr id="4" name="矩形 3"/>
          <p:cNvSpPr/>
          <p:nvPr/>
        </p:nvSpPr>
        <p:spPr>
          <a:xfrm>
            <a:off x="521550" y="1407432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毒性及關注化學物質防災基本資料表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521550" y="2173731"/>
            <a:ext cx="664797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+mj-ea"/>
                <a:ea typeface="+mj-ea"/>
              </a:rPr>
              <a:t>壹、運作場所</a:t>
            </a:r>
            <a:r>
              <a:rPr lang="zh-TW" altLang="en-US" sz="2400" b="1" dirty="0" smtClean="0">
                <a:latin typeface="+mj-ea"/>
                <a:ea typeface="+mj-ea"/>
              </a:rPr>
              <a:t>基本資料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2400" b="1" dirty="0">
                <a:latin typeface="+mj-ea"/>
                <a:ea typeface="+mj-ea"/>
              </a:rPr>
              <a:t>貳、毒性及關注化學物質</a:t>
            </a:r>
            <a:r>
              <a:rPr lang="zh-TW" altLang="en-US" sz="2400" b="1" dirty="0" smtClean="0">
                <a:latin typeface="+mj-ea"/>
                <a:ea typeface="+mj-ea"/>
              </a:rPr>
              <a:t>資料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2400" b="1" dirty="0" smtClean="0">
                <a:latin typeface="+mj-ea"/>
                <a:ea typeface="+mj-ea"/>
              </a:rPr>
              <a:t>參</a:t>
            </a:r>
            <a:r>
              <a:rPr lang="zh-TW" altLang="en-US" sz="2400" b="1" dirty="0">
                <a:latin typeface="+mj-ea"/>
                <a:ea typeface="+mj-ea"/>
              </a:rPr>
              <a:t>、</a:t>
            </a:r>
            <a:r>
              <a:rPr lang="zh-TW" altLang="zh-TW" sz="2400" b="1" dirty="0" smtClean="0">
                <a:latin typeface="+mj-ea"/>
                <a:ea typeface="+mj-ea"/>
              </a:rPr>
              <a:t>可能</a:t>
            </a:r>
            <a:r>
              <a:rPr lang="zh-TW" altLang="zh-TW" sz="2400" b="1" dirty="0">
                <a:latin typeface="+mj-ea"/>
                <a:ea typeface="+mj-ea"/>
              </a:rPr>
              <a:t>波及毒性及關注化學物質之其他</a:t>
            </a:r>
            <a:r>
              <a:rPr lang="zh-TW" altLang="zh-TW" sz="2400" b="1" dirty="0" smtClean="0">
                <a:latin typeface="+mj-ea"/>
                <a:ea typeface="+mj-ea"/>
              </a:rPr>
              <a:t>化學品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2400" b="1" dirty="0" smtClean="0">
                <a:latin typeface="+mj-ea"/>
                <a:ea typeface="+mj-ea"/>
              </a:rPr>
              <a:t>肆</a:t>
            </a:r>
            <a:r>
              <a:rPr lang="zh-TW" altLang="en-US" sz="2400" b="1" dirty="0">
                <a:latin typeface="+mj-ea"/>
                <a:ea typeface="+mj-ea"/>
              </a:rPr>
              <a:t>、</a:t>
            </a:r>
            <a:r>
              <a:rPr lang="zh-TW" altLang="zh-TW" sz="2400" b="1" dirty="0" smtClean="0">
                <a:latin typeface="+mj-ea"/>
                <a:ea typeface="+mj-ea"/>
              </a:rPr>
              <a:t>運作</a:t>
            </a:r>
            <a:r>
              <a:rPr lang="zh-TW" altLang="zh-TW" sz="2400" b="1" dirty="0">
                <a:latin typeface="+mj-ea"/>
                <a:ea typeface="+mj-ea"/>
              </a:rPr>
              <a:t>場所內緊急防災應變器材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2400" b="1" dirty="0" smtClean="0">
                <a:latin typeface="+mj-ea"/>
                <a:ea typeface="+mj-ea"/>
              </a:rPr>
              <a:t>伍</a:t>
            </a:r>
            <a:r>
              <a:rPr lang="zh-TW" altLang="en-US" sz="2400" b="1" dirty="0">
                <a:latin typeface="+mj-ea"/>
                <a:ea typeface="+mj-ea"/>
              </a:rPr>
              <a:t>、</a:t>
            </a:r>
            <a:r>
              <a:rPr lang="zh-TW" altLang="en-US" sz="2400" b="1" dirty="0" smtClean="0">
                <a:latin typeface="+mj-ea"/>
                <a:ea typeface="+mj-ea"/>
              </a:rPr>
              <a:t>運作</a:t>
            </a:r>
            <a:r>
              <a:rPr lang="zh-TW" altLang="en-US" sz="2400" b="1" dirty="0">
                <a:latin typeface="+mj-ea"/>
                <a:ea typeface="+mj-ea"/>
              </a:rPr>
              <a:t>場所內部配置圖</a:t>
            </a: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03847"/>
              </p:ext>
            </p:extLst>
          </p:nvPr>
        </p:nvGraphicFramePr>
        <p:xfrm>
          <a:off x="7020272" y="1268992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工作表" showAsIcon="1" r:id="rId4" imgW="914400" imgH="800280" progId="Excel.Sheet.8">
                  <p:embed/>
                </p:oleObj>
              </mc:Choice>
              <mc:Fallback>
                <p:oleObj name="工作表" showAsIcon="1" r:id="rId4" imgW="914400" imgH="8002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0272" y="1268992"/>
                        <a:ext cx="914400" cy="8001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6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A1EE79-37A1-4BD2-A12D-EE35CA847EF8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3" name="WordArt 5" descr="01"/>
          <p:cNvSpPr>
            <a:spLocks noChangeArrowheads="1" noChangeShapeType="1" noTextEdit="1"/>
          </p:cNvSpPr>
          <p:nvPr/>
        </p:nvSpPr>
        <p:spPr bwMode="auto">
          <a:xfrm>
            <a:off x="521550" y="257720"/>
            <a:ext cx="8100900" cy="4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kern="10" spc="-15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700" dir="5400000" algn="ctr" rotWithShape="0">
                    <a:schemeClr val="tx1">
                      <a:alpha val="5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毒性及關注化學物質防災基本資料表填寫</a:t>
            </a:r>
          </a:p>
        </p:txBody>
      </p:sp>
      <p:sp>
        <p:nvSpPr>
          <p:cNvPr id="4" name="矩形 3"/>
          <p:cNvSpPr/>
          <p:nvPr/>
        </p:nvSpPr>
        <p:spPr>
          <a:xfrm>
            <a:off x="215516" y="126876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壹、運作場所基本資料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321223"/>
              </p:ext>
            </p:extLst>
          </p:nvPr>
        </p:nvGraphicFramePr>
        <p:xfrm>
          <a:off x="970851" y="2234708"/>
          <a:ext cx="38576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工作表" r:id="rId4" imgW="3857498" imgH="1266840" progId="Excel.Sheet.8">
                  <p:embed/>
                </p:oleObj>
              </mc:Choice>
              <mc:Fallback>
                <p:oleObj name="工作表" r:id="rId4" imgW="3857498" imgH="12668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51" y="2234708"/>
                        <a:ext cx="3857625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48" y="1340768"/>
            <a:ext cx="1817541" cy="256984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534472" y="4260057"/>
            <a:ext cx="1781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支援事項：</a:t>
            </a:r>
          </a:p>
          <a:p>
            <a:r>
              <a:rPr lang="zh-TW" altLang="en-US" dirty="0">
                <a:latin typeface="+mj-ea"/>
                <a:ea typeface="+mj-ea"/>
              </a:rPr>
              <a:t>如應變資訊、</a:t>
            </a:r>
          </a:p>
          <a:p>
            <a:r>
              <a:rPr lang="zh-TW" altLang="en-US" dirty="0">
                <a:latin typeface="+mj-ea"/>
                <a:ea typeface="+mj-ea"/>
              </a:rPr>
              <a:t>安全資料表、</a:t>
            </a:r>
          </a:p>
          <a:p>
            <a:r>
              <a:rPr lang="zh-TW" altLang="en-US" dirty="0">
                <a:latin typeface="+mj-ea"/>
                <a:ea typeface="+mj-ea"/>
              </a:rPr>
              <a:t>應變諮詢、</a:t>
            </a:r>
          </a:p>
          <a:p>
            <a:r>
              <a:rPr lang="zh-TW" altLang="en-US" dirty="0">
                <a:latin typeface="+mj-ea"/>
                <a:ea typeface="+mj-ea"/>
              </a:rPr>
              <a:t>應變器材、</a:t>
            </a:r>
          </a:p>
          <a:p>
            <a:r>
              <a:rPr lang="zh-TW" altLang="en-US" dirty="0">
                <a:latin typeface="+mj-ea"/>
                <a:ea typeface="+mj-ea"/>
              </a:rPr>
              <a:t>緊急救災等</a:t>
            </a:r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112128"/>
              </p:ext>
            </p:extLst>
          </p:nvPr>
        </p:nvGraphicFramePr>
        <p:xfrm>
          <a:off x="970851" y="4503807"/>
          <a:ext cx="51530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工作表" r:id="rId7" imgW="5153056" imgH="1266840" progId="Excel.Sheet.8">
                  <p:embed/>
                </p:oleObj>
              </mc:Choice>
              <mc:Fallback>
                <p:oleObj name="工作表" r:id="rId7" imgW="5153056" imgH="12668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0851" y="4503807"/>
                        <a:ext cx="5153025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9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本設計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89896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89896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13492</TotalTime>
  <Words>2887</Words>
  <Application>Microsoft Office PowerPoint</Application>
  <PresentationFormat>如螢幕大小 (4:3)</PresentationFormat>
  <Paragraphs>272</Paragraphs>
  <Slides>34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굴림</vt:lpstr>
      <vt:lpstr>HY헤드라인M</vt:lpstr>
      <vt:lpstr>맑은 고딕</vt:lpstr>
      <vt:lpstr>微軟正黑體</vt:lpstr>
      <vt:lpstr>新細明體</vt:lpstr>
      <vt:lpstr>標楷體</vt:lpstr>
      <vt:lpstr>Calibri</vt:lpstr>
      <vt:lpstr>Times New Roman</vt:lpstr>
      <vt:lpstr>Wingdings</vt:lpstr>
      <vt:lpstr>基本設計</vt:lpstr>
      <vt:lpstr>Document</vt:lpstr>
      <vt:lpstr>工作表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200</cp:revision>
  <cp:lastPrinted>2021-11-29T01:53:53Z</cp:lastPrinted>
  <dcterms:created xsi:type="dcterms:W3CDTF">2008-12-15T01:51:18Z</dcterms:created>
  <dcterms:modified xsi:type="dcterms:W3CDTF">2021-12-02T00:57:35Z</dcterms:modified>
</cp:coreProperties>
</file>