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48"/>
  </p:notesMasterIdLst>
  <p:handoutMasterIdLst>
    <p:handoutMasterId r:id="rId49"/>
  </p:handoutMasterIdLst>
  <p:sldIdLst>
    <p:sldId id="256" r:id="rId2"/>
    <p:sldId id="369" r:id="rId3"/>
    <p:sldId id="258" r:id="rId4"/>
    <p:sldId id="372" r:id="rId5"/>
    <p:sldId id="370" r:id="rId6"/>
    <p:sldId id="371" r:id="rId7"/>
    <p:sldId id="374" r:id="rId8"/>
    <p:sldId id="266" r:id="rId9"/>
    <p:sldId id="306" r:id="rId10"/>
    <p:sldId id="331" r:id="rId11"/>
    <p:sldId id="343" r:id="rId12"/>
    <p:sldId id="349" r:id="rId13"/>
    <p:sldId id="337" r:id="rId14"/>
    <p:sldId id="361" r:id="rId15"/>
    <p:sldId id="375" r:id="rId16"/>
    <p:sldId id="363" r:id="rId17"/>
    <p:sldId id="364" r:id="rId18"/>
    <p:sldId id="365" r:id="rId19"/>
    <p:sldId id="366" r:id="rId20"/>
    <p:sldId id="367" r:id="rId21"/>
    <p:sldId id="289" r:id="rId22"/>
    <p:sldId id="270" r:id="rId23"/>
    <p:sldId id="269" r:id="rId24"/>
    <p:sldId id="301" r:id="rId25"/>
    <p:sldId id="271" r:id="rId26"/>
    <p:sldId id="272" r:id="rId27"/>
    <p:sldId id="274" r:id="rId28"/>
    <p:sldId id="323" r:id="rId29"/>
    <p:sldId id="322" r:id="rId30"/>
    <p:sldId id="288" r:id="rId31"/>
    <p:sldId id="350" r:id="rId32"/>
    <p:sldId id="276" r:id="rId33"/>
    <p:sldId id="291" r:id="rId34"/>
    <p:sldId id="351" r:id="rId35"/>
    <p:sldId id="279" r:id="rId36"/>
    <p:sldId id="352" r:id="rId37"/>
    <p:sldId id="353" r:id="rId38"/>
    <p:sldId id="354" r:id="rId39"/>
    <p:sldId id="355" r:id="rId40"/>
    <p:sldId id="356" r:id="rId41"/>
    <p:sldId id="357" r:id="rId42"/>
    <p:sldId id="281" r:id="rId43"/>
    <p:sldId id="358" r:id="rId44"/>
    <p:sldId id="282" r:id="rId45"/>
    <p:sldId id="359" r:id="rId46"/>
    <p:sldId id="368" r:id="rId47"/>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5DFF"/>
    <a:srgbClr val="E60000"/>
    <a:srgbClr val="0000CC"/>
    <a:srgbClr val="680000"/>
    <a:srgbClr val="460000"/>
    <a:srgbClr val="006600"/>
    <a:srgbClr val="0033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01" autoAdjust="0"/>
    <p:restoredTop sz="94444" autoAdjust="0"/>
  </p:normalViewPr>
  <p:slideViewPr>
    <p:cSldViewPr>
      <p:cViewPr varScale="1">
        <p:scale>
          <a:sx n="58" d="100"/>
          <a:sy n="58" d="100"/>
        </p:scale>
        <p:origin x="90" y="3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xmlns="" id="{9C390C96-5EAB-4626-9E19-529A9EF33E4A}"/>
              </a:ext>
            </a:extLst>
          </p:cNvPr>
          <p:cNvSpPr>
            <a:spLocks noGrp="1" noChangeArrowheads="1"/>
          </p:cNvSpPr>
          <p:nvPr>
            <p:ph type="hdr" sz="quarter"/>
          </p:nvPr>
        </p:nvSpPr>
        <p:spPr bwMode="auto">
          <a:xfrm>
            <a:off x="0" y="1"/>
            <a:ext cx="2946351" cy="497679"/>
          </a:xfrm>
          <a:prstGeom prst="rect">
            <a:avLst/>
          </a:prstGeom>
          <a:noFill/>
          <a:ln>
            <a:noFill/>
          </a:ln>
          <a:effectLst/>
          <a:extLst/>
        </p:spPr>
        <p:txBody>
          <a:bodyPr vert="horz" wrap="square" lIns="91308" tIns="45654" rIns="91308" bIns="45654" numCol="1" anchor="t" anchorCtr="0" compatLnSpc="1">
            <a:prstTxWarp prst="textNoShape">
              <a:avLst/>
            </a:prstTxWarp>
          </a:bodyPr>
          <a:lstStyle>
            <a:lvl1pPr algn="l" defTabSz="912724" eaLnBrk="1" hangingPunct="1">
              <a:defRPr sz="1200">
                <a:latin typeface="Arial" charset="0"/>
              </a:defRPr>
            </a:lvl1pPr>
          </a:lstStyle>
          <a:p>
            <a:pPr>
              <a:defRPr/>
            </a:pPr>
            <a:endParaRPr lang="en-US" altLang="zh-TW"/>
          </a:p>
        </p:txBody>
      </p:sp>
      <p:sp>
        <p:nvSpPr>
          <p:cNvPr id="35843" name="Rectangle 3">
            <a:extLst>
              <a:ext uri="{FF2B5EF4-FFF2-40B4-BE49-F238E27FC236}">
                <a16:creationId xmlns:a16="http://schemas.microsoft.com/office/drawing/2014/main" xmlns="" id="{06E05909-C799-4214-B54A-DD296ABB43ED}"/>
              </a:ext>
            </a:extLst>
          </p:cNvPr>
          <p:cNvSpPr>
            <a:spLocks noGrp="1" noChangeArrowheads="1"/>
          </p:cNvSpPr>
          <p:nvPr>
            <p:ph type="dt" sz="quarter" idx="1"/>
          </p:nvPr>
        </p:nvSpPr>
        <p:spPr bwMode="auto">
          <a:xfrm>
            <a:off x="3849728" y="1"/>
            <a:ext cx="2946351" cy="497679"/>
          </a:xfrm>
          <a:prstGeom prst="rect">
            <a:avLst/>
          </a:prstGeom>
          <a:noFill/>
          <a:ln>
            <a:noFill/>
          </a:ln>
          <a:effectLst/>
          <a:extLst/>
        </p:spPr>
        <p:txBody>
          <a:bodyPr vert="horz" wrap="square" lIns="91308" tIns="45654" rIns="91308" bIns="45654" numCol="1" anchor="t" anchorCtr="0" compatLnSpc="1">
            <a:prstTxWarp prst="textNoShape">
              <a:avLst/>
            </a:prstTxWarp>
          </a:bodyPr>
          <a:lstStyle>
            <a:lvl1pPr algn="r" defTabSz="912724" eaLnBrk="1" hangingPunct="1">
              <a:defRPr sz="1200">
                <a:latin typeface="Arial" charset="0"/>
              </a:defRPr>
            </a:lvl1pPr>
          </a:lstStyle>
          <a:p>
            <a:pPr>
              <a:defRPr/>
            </a:pPr>
            <a:endParaRPr lang="en-US" altLang="zh-TW"/>
          </a:p>
        </p:txBody>
      </p:sp>
      <p:sp>
        <p:nvSpPr>
          <p:cNvPr id="35844" name="Rectangle 4">
            <a:extLst>
              <a:ext uri="{FF2B5EF4-FFF2-40B4-BE49-F238E27FC236}">
                <a16:creationId xmlns:a16="http://schemas.microsoft.com/office/drawing/2014/main" xmlns="" id="{E8A3FC4E-790C-425D-8BCB-2D188CB56528}"/>
              </a:ext>
            </a:extLst>
          </p:cNvPr>
          <p:cNvSpPr>
            <a:spLocks noGrp="1" noChangeArrowheads="1"/>
          </p:cNvSpPr>
          <p:nvPr>
            <p:ph type="ftr" sz="quarter" idx="2"/>
          </p:nvPr>
        </p:nvSpPr>
        <p:spPr bwMode="auto">
          <a:xfrm>
            <a:off x="0" y="9427374"/>
            <a:ext cx="2946351" cy="497679"/>
          </a:xfrm>
          <a:prstGeom prst="rect">
            <a:avLst/>
          </a:prstGeom>
          <a:noFill/>
          <a:ln>
            <a:noFill/>
          </a:ln>
          <a:effectLst/>
          <a:extLst/>
        </p:spPr>
        <p:txBody>
          <a:bodyPr vert="horz" wrap="square" lIns="91308" tIns="45654" rIns="91308" bIns="45654" numCol="1" anchor="b" anchorCtr="0" compatLnSpc="1">
            <a:prstTxWarp prst="textNoShape">
              <a:avLst/>
            </a:prstTxWarp>
          </a:bodyPr>
          <a:lstStyle>
            <a:lvl1pPr algn="l" defTabSz="912724" eaLnBrk="1" hangingPunct="1">
              <a:defRPr sz="1200">
                <a:latin typeface="Arial" charset="0"/>
              </a:defRPr>
            </a:lvl1pPr>
          </a:lstStyle>
          <a:p>
            <a:pPr>
              <a:defRPr/>
            </a:pPr>
            <a:endParaRPr lang="en-US" altLang="zh-TW"/>
          </a:p>
        </p:txBody>
      </p:sp>
      <p:sp>
        <p:nvSpPr>
          <p:cNvPr id="35845" name="Rectangle 5">
            <a:extLst>
              <a:ext uri="{FF2B5EF4-FFF2-40B4-BE49-F238E27FC236}">
                <a16:creationId xmlns:a16="http://schemas.microsoft.com/office/drawing/2014/main" xmlns="" id="{8F82509C-AA67-48A8-B188-D411BCCB5849}"/>
              </a:ext>
            </a:extLst>
          </p:cNvPr>
          <p:cNvSpPr>
            <a:spLocks noGrp="1" noChangeArrowheads="1"/>
          </p:cNvSpPr>
          <p:nvPr>
            <p:ph type="sldNum" sz="quarter" idx="3"/>
          </p:nvPr>
        </p:nvSpPr>
        <p:spPr bwMode="auto">
          <a:xfrm>
            <a:off x="3849728" y="9427374"/>
            <a:ext cx="2946351" cy="497679"/>
          </a:xfrm>
          <a:prstGeom prst="rect">
            <a:avLst/>
          </a:prstGeom>
          <a:noFill/>
          <a:ln>
            <a:noFill/>
          </a:ln>
          <a:effectLst/>
          <a:extLst/>
        </p:spPr>
        <p:txBody>
          <a:bodyPr vert="horz" wrap="square" lIns="91308" tIns="45654" rIns="91308" bIns="45654" numCol="1" anchor="b" anchorCtr="0" compatLnSpc="1">
            <a:prstTxWarp prst="textNoShape">
              <a:avLst/>
            </a:prstTxWarp>
          </a:bodyPr>
          <a:lstStyle>
            <a:lvl1pPr algn="r" defTabSz="911225" eaLnBrk="1" hangingPunct="1">
              <a:defRPr sz="1200"/>
            </a:lvl1pPr>
          </a:lstStyle>
          <a:p>
            <a:pPr>
              <a:defRPr/>
            </a:pPr>
            <a:fld id="{B0CF664A-6BE8-4BDA-B4B1-60214840DDCD}" type="slidenum">
              <a:rPr lang="en-US" altLang="zh-TW"/>
              <a:pPr>
                <a:defRPr/>
              </a:pPr>
              <a:t>‹#›</a:t>
            </a:fld>
            <a:endParaRPr lang="en-US" altLang="zh-TW"/>
          </a:p>
        </p:txBody>
      </p:sp>
    </p:spTree>
    <p:extLst>
      <p:ext uri="{BB962C8B-B14F-4D97-AF65-F5344CB8AC3E}">
        <p14:creationId xmlns:p14="http://schemas.microsoft.com/office/powerpoint/2010/main" val="2508511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xmlns="" id="{AF66CD7F-DE00-4711-97E7-ECB451E96061}"/>
              </a:ext>
            </a:extLst>
          </p:cNvPr>
          <p:cNvSpPr>
            <a:spLocks noGrp="1" noChangeArrowheads="1"/>
          </p:cNvSpPr>
          <p:nvPr>
            <p:ph type="hdr" sz="quarter"/>
          </p:nvPr>
        </p:nvSpPr>
        <p:spPr bwMode="auto">
          <a:xfrm>
            <a:off x="0" y="1"/>
            <a:ext cx="2946351" cy="497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842" tIns="45420" rIns="90842" bIns="45420" numCol="1" anchor="t" anchorCtr="0" compatLnSpc="1">
            <a:prstTxWarp prst="textNoShape">
              <a:avLst/>
            </a:prstTxWarp>
          </a:bodyPr>
          <a:lstStyle>
            <a:lvl1pPr algn="l" eaLnBrk="0" hangingPunct="0">
              <a:defRPr sz="1200">
                <a:latin typeface="Arial" charset="0"/>
              </a:defRPr>
            </a:lvl1pPr>
          </a:lstStyle>
          <a:p>
            <a:pPr>
              <a:defRPr/>
            </a:pPr>
            <a:endParaRPr lang="en-US" altLang="zh-TW"/>
          </a:p>
        </p:txBody>
      </p:sp>
      <p:sp>
        <p:nvSpPr>
          <p:cNvPr id="49155" name="Rectangle 3">
            <a:extLst>
              <a:ext uri="{FF2B5EF4-FFF2-40B4-BE49-F238E27FC236}">
                <a16:creationId xmlns:a16="http://schemas.microsoft.com/office/drawing/2014/main" xmlns="" id="{3023934F-6FB9-446C-A041-BF7AD764CBE0}"/>
              </a:ext>
            </a:extLst>
          </p:cNvPr>
          <p:cNvSpPr>
            <a:spLocks noGrp="1" noChangeArrowheads="1"/>
          </p:cNvSpPr>
          <p:nvPr>
            <p:ph type="dt" idx="1"/>
          </p:nvPr>
        </p:nvSpPr>
        <p:spPr bwMode="auto">
          <a:xfrm>
            <a:off x="3851325" y="1"/>
            <a:ext cx="2944754" cy="497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842" tIns="45420" rIns="90842" bIns="45420" numCol="1" anchor="t" anchorCtr="0" compatLnSpc="1">
            <a:prstTxWarp prst="textNoShape">
              <a:avLst/>
            </a:prstTxWarp>
          </a:bodyPr>
          <a:lstStyle>
            <a:lvl1pPr algn="r" eaLnBrk="0" hangingPunct="0">
              <a:defRPr sz="1200">
                <a:latin typeface="Arial" charset="0"/>
              </a:defRPr>
            </a:lvl1pPr>
          </a:lstStyle>
          <a:p>
            <a:pPr>
              <a:defRPr/>
            </a:pPr>
            <a:fld id="{0BAECC02-C687-4631-9F77-3811E40BF32B}" type="datetimeFigureOut">
              <a:rPr lang="zh-TW" altLang="en-US"/>
              <a:pPr>
                <a:defRPr/>
              </a:pPr>
              <a:t>2019/5/8</a:t>
            </a:fld>
            <a:endParaRPr lang="en-US" altLang="zh-TW"/>
          </a:p>
        </p:txBody>
      </p:sp>
      <p:sp>
        <p:nvSpPr>
          <p:cNvPr id="2052"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7" name="Rectangle 5">
            <a:extLst>
              <a:ext uri="{FF2B5EF4-FFF2-40B4-BE49-F238E27FC236}">
                <a16:creationId xmlns:a16="http://schemas.microsoft.com/office/drawing/2014/main" xmlns="" id="{1464EA8B-45B3-41D3-ABE2-464855BD8633}"/>
              </a:ext>
            </a:extLst>
          </p:cNvPr>
          <p:cNvSpPr>
            <a:spLocks noGrp="1" noChangeArrowheads="1"/>
          </p:cNvSpPr>
          <p:nvPr>
            <p:ph type="body" sz="quarter" idx="3"/>
          </p:nvPr>
        </p:nvSpPr>
        <p:spPr bwMode="auto">
          <a:xfrm>
            <a:off x="681524" y="4715273"/>
            <a:ext cx="5436224" cy="4466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842" tIns="45420" rIns="90842" bIns="45420"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49158" name="Rectangle 6">
            <a:extLst>
              <a:ext uri="{FF2B5EF4-FFF2-40B4-BE49-F238E27FC236}">
                <a16:creationId xmlns:a16="http://schemas.microsoft.com/office/drawing/2014/main" xmlns="" id="{06664130-9C3F-4B0C-A628-A17689D0F6DB}"/>
              </a:ext>
            </a:extLst>
          </p:cNvPr>
          <p:cNvSpPr>
            <a:spLocks noGrp="1" noChangeArrowheads="1"/>
          </p:cNvSpPr>
          <p:nvPr>
            <p:ph type="ftr" sz="quarter" idx="4"/>
          </p:nvPr>
        </p:nvSpPr>
        <p:spPr bwMode="auto">
          <a:xfrm>
            <a:off x="0" y="9428959"/>
            <a:ext cx="2946351" cy="496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842" tIns="45420" rIns="90842" bIns="45420" numCol="1" anchor="b" anchorCtr="0" compatLnSpc="1">
            <a:prstTxWarp prst="textNoShape">
              <a:avLst/>
            </a:prstTxWarp>
          </a:bodyPr>
          <a:lstStyle>
            <a:lvl1pPr algn="l" eaLnBrk="0" hangingPunct="0">
              <a:defRPr sz="1200">
                <a:latin typeface="Arial" charset="0"/>
              </a:defRPr>
            </a:lvl1pPr>
          </a:lstStyle>
          <a:p>
            <a:pPr>
              <a:defRPr/>
            </a:pPr>
            <a:endParaRPr lang="en-US" altLang="zh-TW"/>
          </a:p>
        </p:txBody>
      </p:sp>
      <p:sp>
        <p:nvSpPr>
          <p:cNvPr id="49159" name="Rectangle 7">
            <a:extLst>
              <a:ext uri="{FF2B5EF4-FFF2-40B4-BE49-F238E27FC236}">
                <a16:creationId xmlns:a16="http://schemas.microsoft.com/office/drawing/2014/main" xmlns="" id="{AA844C80-B8FE-4D96-A4BC-A0356C9A7773}"/>
              </a:ext>
            </a:extLst>
          </p:cNvPr>
          <p:cNvSpPr>
            <a:spLocks noGrp="1" noChangeArrowheads="1"/>
          </p:cNvSpPr>
          <p:nvPr>
            <p:ph type="sldNum" sz="quarter" idx="5"/>
          </p:nvPr>
        </p:nvSpPr>
        <p:spPr bwMode="auto">
          <a:xfrm>
            <a:off x="3851325" y="9428959"/>
            <a:ext cx="2944754" cy="496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842" tIns="45420" rIns="90842" bIns="45420" numCol="1" anchor="b" anchorCtr="0" compatLnSpc="1">
            <a:prstTxWarp prst="textNoShape">
              <a:avLst/>
            </a:prstTxWarp>
          </a:bodyPr>
          <a:lstStyle>
            <a:lvl1pPr algn="r" eaLnBrk="0" hangingPunct="0">
              <a:defRPr sz="1200"/>
            </a:lvl1pPr>
          </a:lstStyle>
          <a:p>
            <a:pPr>
              <a:defRPr/>
            </a:pPr>
            <a:fld id="{9993DE37-8209-4AF8-A5E8-A5855AE41C00}" type="slidenum">
              <a:rPr lang="zh-TW" altLang="en-US"/>
              <a:pPr>
                <a:defRPr/>
              </a:pPr>
              <a:t>‹#›</a:t>
            </a:fld>
            <a:endParaRPr lang="en-US" altLang="zh-TW"/>
          </a:p>
        </p:txBody>
      </p:sp>
    </p:spTree>
    <p:extLst>
      <p:ext uri="{BB962C8B-B14F-4D97-AF65-F5344CB8AC3E}">
        <p14:creationId xmlns:p14="http://schemas.microsoft.com/office/powerpoint/2010/main" val="24297549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新細明體" pitchFamily="18" charset="-120"/>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新細明體" pitchFamily="18" charset="-120"/>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新細明體" pitchFamily="18" charset="-120"/>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新細明體" pitchFamily="18" charset="-120"/>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a:noFill/>
        </p:spPr>
        <p:txBody>
          <a:bodyPr/>
          <a:lstStyle/>
          <a:p>
            <a:pPr eaLnBrk="1" hangingPunct="1"/>
            <a:endParaRPr lang="zh-TW" altLang="en-US"/>
          </a:p>
        </p:txBody>
      </p:sp>
    </p:spTree>
    <p:extLst>
      <p:ext uri="{BB962C8B-B14F-4D97-AF65-F5344CB8AC3E}">
        <p14:creationId xmlns:p14="http://schemas.microsoft.com/office/powerpoint/2010/main" val="1182280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p:spPr>
        <p:txBody>
          <a:bodyPr/>
          <a:lstStyle/>
          <a:p>
            <a:pPr eaLnBrk="1" hangingPunct="1"/>
            <a:endParaRPr lang="zh-TW" altLang="en-US"/>
          </a:p>
        </p:txBody>
      </p:sp>
    </p:spTree>
    <p:extLst>
      <p:ext uri="{BB962C8B-B14F-4D97-AF65-F5344CB8AC3E}">
        <p14:creationId xmlns:p14="http://schemas.microsoft.com/office/powerpoint/2010/main" val="1120119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p:spPr>
        <p:txBody>
          <a:bodyPr/>
          <a:lstStyle/>
          <a:p>
            <a:pPr eaLnBrk="1" hangingPunct="1"/>
            <a:endParaRPr lang="zh-TW" altLang="en-US"/>
          </a:p>
        </p:txBody>
      </p:sp>
    </p:spTree>
    <p:extLst>
      <p:ext uri="{BB962C8B-B14F-4D97-AF65-F5344CB8AC3E}">
        <p14:creationId xmlns:p14="http://schemas.microsoft.com/office/powerpoint/2010/main" val="503936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p:spPr>
        <p:txBody>
          <a:bodyPr/>
          <a:lstStyle/>
          <a:p>
            <a:pPr eaLnBrk="1" hangingPunct="1"/>
            <a:endParaRPr lang="zh-TW" altLang="en-US"/>
          </a:p>
        </p:txBody>
      </p:sp>
    </p:spTree>
    <p:extLst>
      <p:ext uri="{BB962C8B-B14F-4D97-AF65-F5344CB8AC3E}">
        <p14:creationId xmlns:p14="http://schemas.microsoft.com/office/powerpoint/2010/main" val="3362237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p:spPr>
        <p:txBody>
          <a:bodyPr/>
          <a:lstStyle/>
          <a:p>
            <a:pPr eaLnBrk="1" hangingPunct="1"/>
            <a:endParaRPr lang="zh-TW" altLang="en-US"/>
          </a:p>
        </p:txBody>
      </p:sp>
    </p:spTree>
    <p:extLst>
      <p:ext uri="{BB962C8B-B14F-4D97-AF65-F5344CB8AC3E}">
        <p14:creationId xmlns:p14="http://schemas.microsoft.com/office/powerpoint/2010/main" val="212561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p:spPr>
        <p:txBody>
          <a:bodyPr/>
          <a:lstStyle/>
          <a:p>
            <a:pPr eaLnBrk="1" hangingPunct="1"/>
            <a:endParaRPr lang="zh-TW" altLang="en-US"/>
          </a:p>
        </p:txBody>
      </p:sp>
    </p:spTree>
    <p:extLst>
      <p:ext uri="{BB962C8B-B14F-4D97-AF65-F5344CB8AC3E}">
        <p14:creationId xmlns:p14="http://schemas.microsoft.com/office/powerpoint/2010/main" val="758145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p:spPr>
        <p:txBody>
          <a:bodyPr/>
          <a:lstStyle/>
          <a:p>
            <a:pPr eaLnBrk="1" hangingPunct="1"/>
            <a:endParaRPr lang="zh-TW" altLang="en-US"/>
          </a:p>
        </p:txBody>
      </p:sp>
    </p:spTree>
    <p:extLst>
      <p:ext uri="{BB962C8B-B14F-4D97-AF65-F5344CB8AC3E}">
        <p14:creationId xmlns:p14="http://schemas.microsoft.com/office/powerpoint/2010/main" val="27442079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p:spPr>
        <p:txBody>
          <a:bodyPr/>
          <a:lstStyle/>
          <a:p>
            <a:pPr eaLnBrk="1" hangingPunct="1"/>
            <a:endParaRPr lang="zh-TW" altLang="en-US"/>
          </a:p>
        </p:txBody>
      </p:sp>
    </p:spTree>
    <p:extLst>
      <p:ext uri="{BB962C8B-B14F-4D97-AF65-F5344CB8AC3E}">
        <p14:creationId xmlns:p14="http://schemas.microsoft.com/office/powerpoint/2010/main" val="8446844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p:spPr>
        <p:txBody>
          <a:bodyPr/>
          <a:lstStyle/>
          <a:p>
            <a:pPr eaLnBrk="1" hangingPunct="1"/>
            <a:endParaRPr lang="zh-TW" altLang="en-US"/>
          </a:p>
        </p:txBody>
      </p:sp>
    </p:spTree>
    <p:extLst>
      <p:ext uri="{BB962C8B-B14F-4D97-AF65-F5344CB8AC3E}">
        <p14:creationId xmlns:p14="http://schemas.microsoft.com/office/powerpoint/2010/main" val="12876342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p:spPr>
        <p:txBody>
          <a:bodyPr/>
          <a:lstStyle/>
          <a:p>
            <a:pPr eaLnBrk="1" hangingPunct="1"/>
            <a:endParaRPr lang="zh-TW" altLang="en-US"/>
          </a:p>
        </p:txBody>
      </p:sp>
    </p:spTree>
    <p:extLst>
      <p:ext uri="{BB962C8B-B14F-4D97-AF65-F5344CB8AC3E}">
        <p14:creationId xmlns:p14="http://schemas.microsoft.com/office/powerpoint/2010/main" val="4194155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p:spPr>
        <p:txBody>
          <a:bodyPr/>
          <a:lstStyle/>
          <a:p>
            <a:pPr eaLnBrk="1" hangingPunct="1"/>
            <a:endParaRPr lang="zh-TW" altLang="en-US"/>
          </a:p>
        </p:txBody>
      </p:sp>
    </p:spTree>
    <p:extLst>
      <p:ext uri="{BB962C8B-B14F-4D97-AF65-F5344CB8AC3E}">
        <p14:creationId xmlns:p14="http://schemas.microsoft.com/office/powerpoint/2010/main" val="238574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a:noFill/>
        </p:spPr>
        <p:txBody>
          <a:bodyPr/>
          <a:lstStyle/>
          <a:p>
            <a:pPr eaLnBrk="1" hangingPunct="1"/>
            <a:endParaRPr lang="zh-TW" altLang="en-US"/>
          </a:p>
        </p:txBody>
      </p:sp>
    </p:spTree>
    <p:extLst>
      <p:ext uri="{BB962C8B-B14F-4D97-AF65-F5344CB8AC3E}">
        <p14:creationId xmlns:p14="http://schemas.microsoft.com/office/powerpoint/2010/main" val="6055297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p:spPr>
        <p:txBody>
          <a:bodyPr/>
          <a:lstStyle/>
          <a:p>
            <a:pPr eaLnBrk="1" hangingPunct="1"/>
            <a:endParaRPr lang="zh-TW" altLang="en-US"/>
          </a:p>
        </p:txBody>
      </p:sp>
    </p:spTree>
    <p:extLst>
      <p:ext uri="{BB962C8B-B14F-4D97-AF65-F5344CB8AC3E}">
        <p14:creationId xmlns:p14="http://schemas.microsoft.com/office/powerpoint/2010/main" val="29297921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p:spPr>
        <p:txBody>
          <a:bodyPr/>
          <a:lstStyle/>
          <a:p>
            <a:pPr eaLnBrk="1" hangingPunct="1"/>
            <a:endParaRPr lang="zh-TW" altLang="en-US"/>
          </a:p>
        </p:txBody>
      </p:sp>
    </p:spTree>
    <p:extLst>
      <p:ext uri="{BB962C8B-B14F-4D97-AF65-F5344CB8AC3E}">
        <p14:creationId xmlns:p14="http://schemas.microsoft.com/office/powerpoint/2010/main" val="25986470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p:spPr>
        <p:txBody>
          <a:bodyPr/>
          <a:lstStyle/>
          <a:p>
            <a:pPr eaLnBrk="1" hangingPunct="1"/>
            <a:endParaRPr lang="zh-TW" altLang="en-US"/>
          </a:p>
        </p:txBody>
      </p:sp>
    </p:spTree>
    <p:extLst>
      <p:ext uri="{BB962C8B-B14F-4D97-AF65-F5344CB8AC3E}">
        <p14:creationId xmlns:p14="http://schemas.microsoft.com/office/powerpoint/2010/main" val="20207735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p:spPr>
        <p:txBody>
          <a:bodyPr/>
          <a:lstStyle/>
          <a:p>
            <a:pPr eaLnBrk="1" hangingPunct="1"/>
            <a:endParaRPr lang="zh-TW" altLang="en-US"/>
          </a:p>
        </p:txBody>
      </p:sp>
    </p:spTree>
    <p:extLst>
      <p:ext uri="{BB962C8B-B14F-4D97-AF65-F5344CB8AC3E}">
        <p14:creationId xmlns:p14="http://schemas.microsoft.com/office/powerpoint/2010/main" val="31701210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p:spPr>
        <p:txBody>
          <a:bodyPr/>
          <a:lstStyle/>
          <a:p>
            <a:pPr eaLnBrk="1" hangingPunct="1"/>
            <a:endParaRPr lang="zh-TW" altLang="en-US"/>
          </a:p>
        </p:txBody>
      </p:sp>
    </p:spTree>
    <p:extLst>
      <p:ext uri="{BB962C8B-B14F-4D97-AF65-F5344CB8AC3E}">
        <p14:creationId xmlns:p14="http://schemas.microsoft.com/office/powerpoint/2010/main" val="21765229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p:spPr>
        <p:txBody>
          <a:bodyPr/>
          <a:lstStyle/>
          <a:p>
            <a:pPr eaLnBrk="1" hangingPunct="1"/>
            <a:endParaRPr lang="zh-TW" altLang="en-US"/>
          </a:p>
        </p:txBody>
      </p:sp>
    </p:spTree>
    <p:extLst>
      <p:ext uri="{BB962C8B-B14F-4D97-AF65-F5344CB8AC3E}">
        <p14:creationId xmlns:p14="http://schemas.microsoft.com/office/powerpoint/2010/main" val="18936280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p:spPr>
        <p:txBody>
          <a:bodyPr/>
          <a:lstStyle/>
          <a:p>
            <a:pPr eaLnBrk="1" hangingPunct="1"/>
            <a:endParaRPr lang="zh-TW" altLang="en-US"/>
          </a:p>
        </p:txBody>
      </p:sp>
    </p:spTree>
    <p:extLst>
      <p:ext uri="{BB962C8B-B14F-4D97-AF65-F5344CB8AC3E}">
        <p14:creationId xmlns:p14="http://schemas.microsoft.com/office/powerpoint/2010/main" val="4196837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p:spPr>
        <p:txBody>
          <a:bodyPr/>
          <a:lstStyle/>
          <a:p>
            <a:pPr eaLnBrk="1" hangingPunct="1"/>
            <a:endParaRPr lang="zh-TW" altLang="en-US"/>
          </a:p>
        </p:txBody>
      </p:sp>
    </p:spTree>
    <p:extLst>
      <p:ext uri="{BB962C8B-B14F-4D97-AF65-F5344CB8AC3E}">
        <p14:creationId xmlns:p14="http://schemas.microsoft.com/office/powerpoint/2010/main" val="23661671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p:spPr>
        <p:txBody>
          <a:bodyPr/>
          <a:lstStyle/>
          <a:p>
            <a:pPr eaLnBrk="1" hangingPunct="1"/>
            <a:endParaRPr lang="zh-TW" altLang="en-US"/>
          </a:p>
        </p:txBody>
      </p:sp>
    </p:spTree>
    <p:extLst>
      <p:ext uri="{BB962C8B-B14F-4D97-AF65-F5344CB8AC3E}">
        <p14:creationId xmlns:p14="http://schemas.microsoft.com/office/powerpoint/2010/main" val="25320883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p:spPr>
        <p:txBody>
          <a:bodyPr/>
          <a:lstStyle/>
          <a:p>
            <a:pPr eaLnBrk="1" hangingPunct="1"/>
            <a:endParaRPr lang="zh-TW" altLang="en-US"/>
          </a:p>
        </p:txBody>
      </p:sp>
    </p:spTree>
    <p:extLst>
      <p:ext uri="{BB962C8B-B14F-4D97-AF65-F5344CB8AC3E}">
        <p14:creationId xmlns:p14="http://schemas.microsoft.com/office/powerpoint/2010/main" val="1433604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p:spPr>
        <p:txBody>
          <a:bodyPr/>
          <a:lstStyle/>
          <a:p>
            <a:pPr eaLnBrk="1" hangingPunct="1"/>
            <a:endParaRPr lang="zh-TW" altLang="en-US"/>
          </a:p>
        </p:txBody>
      </p:sp>
    </p:spTree>
    <p:extLst>
      <p:ext uri="{BB962C8B-B14F-4D97-AF65-F5344CB8AC3E}">
        <p14:creationId xmlns:p14="http://schemas.microsoft.com/office/powerpoint/2010/main" val="40284517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p:spPr>
        <p:txBody>
          <a:bodyPr/>
          <a:lstStyle/>
          <a:p>
            <a:pPr eaLnBrk="1" hangingPunct="1"/>
            <a:endParaRPr lang="zh-TW" altLang="en-US"/>
          </a:p>
        </p:txBody>
      </p:sp>
    </p:spTree>
    <p:extLst>
      <p:ext uri="{BB962C8B-B14F-4D97-AF65-F5344CB8AC3E}">
        <p14:creationId xmlns:p14="http://schemas.microsoft.com/office/powerpoint/2010/main" val="31845705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p:spPr>
        <p:txBody>
          <a:bodyPr/>
          <a:lstStyle/>
          <a:p>
            <a:pPr eaLnBrk="1" hangingPunct="1"/>
            <a:endParaRPr lang="zh-TW" altLang="en-US"/>
          </a:p>
        </p:txBody>
      </p:sp>
    </p:spTree>
    <p:extLst>
      <p:ext uri="{BB962C8B-B14F-4D97-AF65-F5344CB8AC3E}">
        <p14:creationId xmlns:p14="http://schemas.microsoft.com/office/powerpoint/2010/main" val="7177239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p:spPr>
        <p:txBody>
          <a:bodyPr/>
          <a:lstStyle/>
          <a:p>
            <a:pPr eaLnBrk="1" hangingPunct="1"/>
            <a:endParaRPr lang="zh-TW" altLang="en-US"/>
          </a:p>
        </p:txBody>
      </p:sp>
    </p:spTree>
    <p:extLst>
      <p:ext uri="{BB962C8B-B14F-4D97-AF65-F5344CB8AC3E}">
        <p14:creationId xmlns:p14="http://schemas.microsoft.com/office/powerpoint/2010/main" val="16850932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p:spPr>
        <p:txBody>
          <a:bodyPr/>
          <a:lstStyle/>
          <a:p>
            <a:pPr eaLnBrk="1" hangingPunct="1"/>
            <a:endParaRPr lang="zh-TW" altLang="en-US"/>
          </a:p>
        </p:txBody>
      </p:sp>
    </p:spTree>
    <p:extLst>
      <p:ext uri="{BB962C8B-B14F-4D97-AF65-F5344CB8AC3E}">
        <p14:creationId xmlns:p14="http://schemas.microsoft.com/office/powerpoint/2010/main" val="23814631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p:spPr>
        <p:txBody>
          <a:bodyPr/>
          <a:lstStyle/>
          <a:p>
            <a:pPr eaLnBrk="1" hangingPunct="1"/>
            <a:endParaRPr lang="zh-TW" altLang="en-US"/>
          </a:p>
        </p:txBody>
      </p:sp>
    </p:spTree>
    <p:extLst>
      <p:ext uri="{BB962C8B-B14F-4D97-AF65-F5344CB8AC3E}">
        <p14:creationId xmlns:p14="http://schemas.microsoft.com/office/powerpoint/2010/main" val="12547775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p:spPr>
        <p:txBody>
          <a:bodyPr/>
          <a:lstStyle/>
          <a:p>
            <a:pPr eaLnBrk="1" hangingPunct="1"/>
            <a:endParaRPr lang="zh-TW" altLang="en-US"/>
          </a:p>
        </p:txBody>
      </p:sp>
    </p:spTree>
    <p:extLst>
      <p:ext uri="{BB962C8B-B14F-4D97-AF65-F5344CB8AC3E}">
        <p14:creationId xmlns:p14="http://schemas.microsoft.com/office/powerpoint/2010/main" val="34421162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p:spPr>
        <p:txBody>
          <a:bodyPr/>
          <a:lstStyle/>
          <a:p>
            <a:pPr eaLnBrk="1" hangingPunct="1"/>
            <a:endParaRPr lang="zh-TW" altLang="en-US"/>
          </a:p>
        </p:txBody>
      </p:sp>
    </p:spTree>
    <p:extLst>
      <p:ext uri="{BB962C8B-B14F-4D97-AF65-F5344CB8AC3E}">
        <p14:creationId xmlns:p14="http://schemas.microsoft.com/office/powerpoint/2010/main" val="9776332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p:spPr>
        <p:txBody>
          <a:bodyPr/>
          <a:lstStyle/>
          <a:p>
            <a:pPr eaLnBrk="1" hangingPunct="1"/>
            <a:endParaRPr lang="zh-TW" altLang="en-US"/>
          </a:p>
        </p:txBody>
      </p:sp>
    </p:spTree>
    <p:extLst>
      <p:ext uri="{BB962C8B-B14F-4D97-AF65-F5344CB8AC3E}">
        <p14:creationId xmlns:p14="http://schemas.microsoft.com/office/powerpoint/2010/main" val="21462867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p:spPr>
        <p:txBody>
          <a:bodyPr/>
          <a:lstStyle/>
          <a:p>
            <a:pPr eaLnBrk="1" hangingPunct="1"/>
            <a:endParaRPr lang="zh-TW" altLang="en-US"/>
          </a:p>
        </p:txBody>
      </p:sp>
    </p:spTree>
    <p:extLst>
      <p:ext uri="{BB962C8B-B14F-4D97-AF65-F5344CB8AC3E}">
        <p14:creationId xmlns:p14="http://schemas.microsoft.com/office/powerpoint/2010/main" val="19537635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p:spPr>
        <p:txBody>
          <a:bodyPr/>
          <a:lstStyle/>
          <a:p>
            <a:pPr eaLnBrk="1" hangingPunct="1"/>
            <a:endParaRPr lang="zh-TW" altLang="en-US"/>
          </a:p>
        </p:txBody>
      </p:sp>
    </p:spTree>
    <p:extLst>
      <p:ext uri="{BB962C8B-B14F-4D97-AF65-F5344CB8AC3E}">
        <p14:creationId xmlns:p14="http://schemas.microsoft.com/office/powerpoint/2010/main" val="4083412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a:noFill/>
        </p:spPr>
        <p:txBody>
          <a:bodyPr/>
          <a:lstStyle/>
          <a:p>
            <a:pPr eaLnBrk="1" hangingPunct="1"/>
            <a:endParaRPr lang="zh-TW" altLang="en-US"/>
          </a:p>
        </p:txBody>
      </p:sp>
    </p:spTree>
    <p:extLst>
      <p:ext uri="{BB962C8B-B14F-4D97-AF65-F5344CB8AC3E}">
        <p14:creationId xmlns:p14="http://schemas.microsoft.com/office/powerpoint/2010/main" val="7245839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p:spPr>
        <p:txBody>
          <a:bodyPr/>
          <a:lstStyle/>
          <a:p>
            <a:pPr eaLnBrk="1" hangingPunct="1"/>
            <a:endParaRPr lang="zh-TW" altLang="en-US"/>
          </a:p>
        </p:txBody>
      </p:sp>
    </p:spTree>
    <p:extLst>
      <p:ext uri="{BB962C8B-B14F-4D97-AF65-F5344CB8AC3E}">
        <p14:creationId xmlns:p14="http://schemas.microsoft.com/office/powerpoint/2010/main" val="32710425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p:spPr>
        <p:txBody>
          <a:bodyPr/>
          <a:lstStyle/>
          <a:p>
            <a:pPr eaLnBrk="1" hangingPunct="1"/>
            <a:endParaRPr lang="zh-TW" altLang="en-US"/>
          </a:p>
        </p:txBody>
      </p:sp>
    </p:spTree>
    <p:extLst>
      <p:ext uri="{BB962C8B-B14F-4D97-AF65-F5344CB8AC3E}">
        <p14:creationId xmlns:p14="http://schemas.microsoft.com/office/powerpoint/2010/main" val="25051007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p:spPr>
        <p:txBody>
          <a:bodyPr/>
          <a:lstStyle/>
          <a:p>
            <a:pPr eaLnBrk="1" hangingPunct="1"/>
            <a:endParaRPr lang="zh-TW" altLang="en-US"/>
          </a:p>
        </p:txBody>
      </p:sp>
    </p:spTree>
    <p:extLst>
      <p:ext uri="{BB962C8B-B14F-4D97-AF65-F5344CB8AC3E}">
        <p14:creationId xmlns:p14="http://schemas.microsoft.com/office/powerpoint/2010/main" val="40720015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p:spPr>
        <p:txBody>
          <a:bodyPr/>
          <a:lstStyle/>
          <a:p>
            <a:pPr eaLnBrk="1" hangingPunct="1"/>
            <a:endParaRPr lang="zh-TW" altLang="en-US"/>
          </a:p>
        </p:txBody>
      </p:sp>
    </p:spTree>
    <p:extLst>
      <p:ext uri="{BB962C8B-B14F-4D97-AF65-F5344CB8AC3E}">
        <p14:creationId xmlns:p14="http://schemas.microsoft.com/office/powerpoint/2010/main" val="4081068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p:spPr>
        <p:txBody>
          <a:bodyPr/>
          <a:lstStyle/>
          <a:p>
            <a:pPr eaLnBrk="1" hangingPunct="1"/>
            <a:endParaRPr lang="zh-TW" altLang="en-US" dirty="0"/>
          </a:p>
        </p:txBody>
      </p:sp>
    </p:spTree>
    <p:extLst>
      <p:ext uri="{BB962C8B-B14F-4D97-AF65-F5344CB8AC3E}">
        <p14:creationId xmlns:p14="http://schemas.microsoft.com/office/powerpoint/2010/main" val="1941443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p:spPr>
        <p:txBody>
          <a:bodyPr/>
          <a:lstStyle/>
          <a:p>
            <a:pPr eaLnBrk="1" hangingPunct="1"/>
            <a:endParaRPr lang="zh-TW" altLang="en-US"/>
          </a:p>
        </p:txBody>
      </p:sp>
    </p:spTree>
    <p:extLst>
      <p:ext uri="{BB962C8B-B14F-4D97-AF65-F5344CB8AC3E}">
        <p14:creationId xmlns:p14="http://schemas.microsoft.com/office/powerpoint/2010/main" val="1283623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p:spPr>
        <p:txBody>
          <a:bodyPr/>
          <a:lstStyle/>
          <a:p>
            <a:pPr eaLnBrk="1" hangingPunct="1"/>
            <a:endParaRPr lang="zh-TW" altLang="en-US"/>
          </a:p>
        </p:txBody>
      </p:sp>
    </p:spTree>
    <p:extLst>
      <p:ext uri="{BB962C8B-B14F-4D97-AF65-F5344CB8AC3E}">
        <p14:creationId xmlns:p14="http://schemas.microsoft.com/office/powerpoint/2010/main" val="3819183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p:spPr>
        <p:txBody>
          <a:bodyPr/>
          <a:lstStyle/>
          <a:p>
            <a:pPr eaLnBrk="1" hangingPunct="1"/>
            <a:endParaRPr lang="zh-TW" altLang="en-US"/>
          </a:p>
        </p:txBody>
      </p:sp>
    </p:spTree>
    <p:extLst>
      <p:ext uri="{BB962C8B-B14F-4D97-AF65-F5344CB8AC3E}">
        <p14:creationId xmlns:p14="http://schemas.microsoft.com/office/powerpoint/2010/main" val="3467123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p:spPr>
        <p:txBody>
          <a:bodyPr/>
          <a:lstStyle/>
          <a:p>
            <a:pPr eaLnBrk="1" hangingPunct="1"/>
            <a:endParaRPr lang="zh-TW" altLang="en-US"/>
          </a:p>
        </p:txBody>
      </p:sp>
    </p:spTree>
    <p:extLst>
      <p:ext uri="{BB962C8B-B14F-4D97-AF65-F5344CB8AC3E}">
        <p14:creationId xmlns:p14="http://schemas.microsoft.com/office/powerpoint/2010/main" val="141061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zh-TW" altLang="en-US"/>
              <a:t>按一下以編輯母片標題樣式</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pPr>
              <a:defRPr/>
            </a:pPr>
            <a:endParaRPr lang="en-US" altLang="zh-TW"/>
          </a:p>
        </p:txBody>
      </p:sp>
      <p:sp>
        <p:nvSpPr>
          <p:cNvPr id="5" name="Footer Placeholder 4"/>
          <p:cNvSpPr>
            <a:spLocks noGrp="1"/>
          </p:cNvSpPr>
          <p:nvPr>
            <p:ph type="ftr" sz="quarter" idx="11"/>
          </p:nvPr>
        </p:nvSpPr>
        <p:spPr/>
        <p:txBody>
          <a:bodyPr/>
          <a:lstStyle/>
          <a:p>
            <a:pPr>
              <a:defRPr/>
            </a:pPr>
            <a:endParaRPr lang="en-US" altLang="zh-TW"/>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pPr>
              <a:defRPr/>
            </a:pPr>
            <a:fld id="{B6478ACC-E435-4213-A0F9-7F6DF70C46A7}" type="slidenum">
              <a:rPr lang="en-US" altLang="zh-TW" smtClean="0"/>
              <a:pPr>
                <a:defRPr/>
              </a:pPr>
              <a:t>‹#›</a:t>
            </a:fld>
            <a:endParaRPr lang="en-US" altLang="zh-TW"/>
          </a:p>
        </p:txBody>
      </p:sp>
    </p:spTree>
    <p:extLst>
      <p:ext uri="{BB962C8B-B14F-4D97-AF65-F5344CB8AC3E}">
        <p14:creationId xmlns:p14="http://schemas.microsoft.com/office/powerpoint/2010/main" val="2727625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pPr>
              <a:defRPr/>
            </a:pPr>
            <a:endParaRPr lang="en-US" altLang="zh-TW"/>
          </a:p>
        </p:txBody>
      </p:sp>
      <p:sp>
        <p:nvSpPr>
          <p:cNvPr id="5" name="Footer Placeholder 4"/>
          <p:cNvSpPr>
            <a:spLocks noGrp="1"/>
          </p:cNvSpPr>
          <p:nvPr>
            <p:ph type="ftr" sz="quarter" idx="11"/>
          </p:nvPr>
        </p:nvSpPr>
        <p:spPr/>
        <p:txBody>
          <a:bodyPr/>
          <a:lstStyle/>
          <a:p>
            <a:pPr>
              <a:defRPr/>
            </a:pPr>
            <a:endParaRPr lang="en-US" altLang="zh-TW"/>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CC9EB443-DFDA-43DA-A819-EE1B2E6C2E83}" type="slidenum">
              <a:rPr lang="en-US" altLang="zh-TW" smtClean="0"/>
              <a:pPr>
                <a:defRPr/>
              </a:pPr>
              <a:t>‹#›</a:t>
            </a:fld>
            <a:endParaRPr lang="en-US" altLang="zh-TW"/>
          </a:p>
        </p:txBody>
      </p:sp>
    </p:spTree>
    <p:extLst>
      <p:ext uri="{BB962C8B-B14F-4D97-AF65-F5344CB8AC3E}">
        <p14:creationId xmlns:p14="http://schemas.microsoft.com/office/powerpoint/2010/main" val="1826999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zh-TW" altLang="en-US"/>
              <a:t>按一下以編輯母片標題樣式</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pPr>
              <a:defRPr/>
            </a:pPr>
            <a:endParaRPr lang="en-US" altLang="zh-TW"/>
          </a:p>
        </p:txBody>
      </p:sp>
      <p:sp>
        <p:nvSpPr>
          <p:cNvPr id="5" name="Footer Placeholder 4"/>
          <p:cNvSpPr>
            <a:spLocks noGrp="1"/>
          </p:cNvSpPr>
          <p:nvPr>
            <p:ph type="ftr" sz="quarter" idx="11"/>
          </p:nvPr>
        </p:nvSpPr>
        <p:spPr/>
        <p:txBody>
          <a:bodyPr/>
          <a:lstStyle/>
          <a:p>
            <a:pPr>
              <a:defRPr/>
            </a:pPr>
            <a:endParaRPr lang="en-US" altLang="zh-TW"/>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CC9EB443-DFDA-43DA-A819-EE1B2E6C2E83}" type="slidenum">
              <a:rPr lang="en-US" altLang="zh-TW" smtClean="0"/>
              <a:pPr>
                <a:defRPr/>
              </a:pPr>
              <a:t>‹#›</a:t>
            </a:fld>
            <a:endParaRPr lang="en-US" altLang="zh-TW"/>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44492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a:t>編輯母片文字樣式</a:t>
            </a:r>
          </a:p>
        </p:txBody>
      </p:sp>
      <p:sp>
        <p:nvSpPr>
          <p:cNvPr id="5" name="Date Placeholder 4"/>
          <p:cNvSpPr>
            <a:spLocks noGrp="1"/>
          </p:cNvSpPr>
          <p:nvPr>
            <p:ph type="dt" sz="half" idx="10"/>
          </p:nvPr>
        </p:nvSpPr>
        <p:spPr/>
        <p:txBody>
          <a:bodyPr/>
          <a:lstStyle/>
          <a:p>
            <a:pPr>
              <a:defRPr/>
            </a:pPr>
            <a:endParaRPr lang="en-US" altLang="zh-TW"/>
          </a:p>
        </p:txBody>
      </p:sp>
      <p:sp>
        <p:nvSpPr>
          <p:cNvPr id="6" name="Footer Placeholder 5"/>
          <p:cNvSpPr>
            <a:spLocks noGrp="1"/>
          </p:cNvSpPr>
          <p:nvPr>
            <p:ph type="ftr" sz="quarter" idx="11"/>
          </p:nvPr>
        </p:nvSpPr>
        <p:spPr/>
        <p:txBody>
          <a:bodyPr/>
          <a:lstStyle/>
          <a:p>
            <a:pPr>
              <a:defRPr/>
            </a:pPr>
            <a:endParaRPr lang="en-US" altLang="zh-TW"/>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CC9EB443-DFDA-43DA-A819-EE1B2E6C2E83}" type="slidenum">
              <a:rPr lang="en-US" altLang="zh-TW" smtClean="0"/>
              <a:pPr>
                <a:defRPr/>
              </a:pPr>
              <a:t>‹#›</a:t>
            </a:fld>
            <a:endParaRPr lang="en-US" altLang="zh-TW"/>
          </a:p>
        </p:txBody>
      </p:sp>
    </p:spTree>
    <p:extLst>
      <p:ext uri="{BB962C8B-B14F-4D97-AF65-F5344CB8AC3E}">
        <p14:creationId xmlns:p14="http://schemas.microsoft.com/office/powerpoint/2010/main" val="2123973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a:t>編輯母片文字樣式</a:t>
            </a:r>
          </a:p>
        </p:txBody>
      </p:sp>
      <p:sp>
        <p:nvSpPr>
          <p:cNvPr id="5" name="Date Placeholder 4"/>
          <p:cNvSpPr>
            <a:spLocks noGrp="1"/>
          </p:cNvSpPr>
          <p:nvPr>
            <p:ph type="dt" sz="half" idx="10"/>
          </p:nvPr>
        </p:nvSpPr>
        <p:spPr/>
        <p:txBody>
          <a:bodyPr/>
          <a:lstStyle/>
          <a:p>
            <a:pPr>
              <a:defRPr/>
            </a:pPr>
            <a:endParaRPr lang="en-US" altLang="zh-TW"/>
          </a:p>
        </p:txBody>
      </p:sp>
      <p:sp>
        <p:nvSpPr>
          <p:cNvPr id="6" name="Footer Placeholder 5"/>
          <p:cNvSpPr>
            <a:spLocks noGrp="1"/>
          </p:cNvSpPr>
          <p:nvPr>
            <p:ph type="ftr" sz="quarter" idx="11"/>
          </p:nvPr>
        </p:nvSpPr>
        <p:spPr/>
        <p:txBody>
          <a:bodyPr/>
          <a:lstStyle/>
          <a:p>
            <a:pPr>
              <a:defRPr/>
            </a:pPr>
            <a:endParaRPr lang="en-US" altLang="zh-TW"/>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CC9EB443-DFDA-43DA-A819-EE1B2E6C2E83}" type="slidenum">
              <a:rPr lang="en-US" altLang="zh-TW" smtClean="0"/>
              <a:pPr>
                <a:defRPr/>
              </a:pPr>
              <a:t>‹#›</a:t>
            </a:fld>
            <a:endParaRPr lang="en-US" altLang="zh-TW"/>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91145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TW" altLang="en-US"/>
              <a:t>編輯母片文字樣式</a:t>
            </a:r>
          </a:p>
        </p:txBody>
      </p:sp>
      <p:sp>
        <p:nvSpPr>
          <p:cNvPr id="5" name="Date Placeholder 4"/>
          <p:cNvSpPr>
            <a:spLocks noGrp="1"/>
          </p:cNvSpPr>
          <p:nvPr>
            <p:ph type="dt" sz="half" idx="10"/>
          </p:nvPr>
        </p:nvSpPr>
        <p:spPr/>
        <p:txBody>
          <a:bodyPr/>
          <a:lstStyle/>
          <a:p>
            <a:pPr>
              <a:defRPr/>
            </a:pPr>
            <a:endParaRPr lang="en-US" altLang="zh-TW"/>
          </a:p>
        </p:txBody>
      </p:sp>
      <p:sp>
        <p:nvSpPr>
          <p:cNvPr id="6" name="Footer Placeholder 5"/>
          <p:cNvSpPr>
            <a:spLocks noGrp="1"/>
          </p:cNvSpPr>
          <p:nvPr>
            <p:ph type="ftr" sz="quarter" idx="11"/>
          </p:nvPr>
        </p:nvSpPr>
        <p:spPr/>
        <p:txBody>
          <a:bodyPr/>
          <a:lstStyle/>
          <a:p>
            <a:pPr>
              <a:defRPr/>
            </a:pPr>
            <a:endParaRPr lang="en-US" altLang="zh-TW"/>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CC9EB443-DFDA-43DA-A819-EE1B2E6C2E83}" type="slidenum">
              <a:rPr lang="en-US" altLang="zh-TW" smtClean="0"/>
              <a:pPr>
                <a:defRPr/>
              </a:pPr>
              <a:t>‹#›</a:t>
            </a:fld>
            <a:endParaRPr lang="en-US" altLang="zh-TW"/>
          </a:p>
        </p:txBody>
      </p:sp>
    </p:spTree>
    <p:extLst>
      <p:ext uri="{BB962C8B-B14F-4D97-AF65-F5344CB8AC3E}">
        <p14:creationId xmlns:p14="http://schemas.microsoft.com/office/powerpoint/2010/main" val="2648561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a:defRPr/>
            </a:pPr>
            <a:endParaRPr lang="en-US" altLang="zh-TW"/>
          </a:p>
        </p:txBody>
      </p:sp>
      <p:sp>
        <p:nvSpPr>
          <p:cNvPr id="5" name="Footer Placeholder 4"/>
          <p:cNvSpPr>
            <a:spLocks noGrp="1"/>
          </p:cNvSpPr>
          <p:nvPr>
            <p:ph type="ftr" sz="quarter" idx="11"/>
          </p:nvPr>
        </p:nvSpPr>
        <p:spPr/>
        <p:txBody>
          <a:bodyPr/>
          <a:lstStyle/>
          <a:p>
            <a:pPr>
              <a:defRPr/>
            </a:pPr>
            <a:endParaRPr lang="en-US" altLang="zh-TW"/>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031B1634-FCEE-46BD-8E3A-87EDE5799358}" type="slidenum">
              <a:rPr lang="en-US" altLang="zh-TW" smtClean="0"/>
              <a:pPr>
                <a:defRPr/>
              </a:pPr>
              <a:t>‹#›</a:t>
            </a:fld>
            <a:endParaRPr lang="en-US" altLang="zh-TW"/>
          </a:p>
        </p:txBody>
      </p:sp>
    </p:spTree>
    <p:extLst>
      <p:ext uri="{BB962C8B-B14F-4D97-AF65-F5344CB8AC3E}">
        <p14:creationId xmlns:p14="http://schemas.microsoft.com/office/powerpoint/2010/main" val="2926939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a:defRPr/>
            </a:pPr>
            <a:endParaRPr lang="en-US" altLang="zh-TW"/>
          </a:p>
        </p:txBody>
      </p:sp>
      <p:sp>
        <p:nvSpPr>
          <p:cNvPr id="5" name="Footer Placeholder 4"/>
          <p:cNvSpPr>
            <a:spLocks noGrp="1"/>
          </p:cNvSpPr>
          <p:nvPr>
            <p:ph type="ftr" sz="quarter" idx="11"/>
          </p:nvPr>
        </p:nvSpPr>
        <p:spPr/>
        <p:txBody>
          <a:bodyPr/>
          <a:lstStyle/>
          <a:p>
            <a:pPr>
              <a:defRPr/>
            </a:pPr>
            <a:endParaRPr lang="en-US" altLang="zh-TW"/>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0C096D57-0302-4C93-B6EB-5B6872B920A2}" type="slidenum">
              <a:rPr lang="en-US" altLang="zh-TW" smtClean="0"/>
              <a:pPr>
                <a:defRPr/>
              </a:pPr>
              <a:t>‹#›</a:t>
            </a:fld>
            <a:endParaRPr lang="en-US" altLang="zh-TW"/>
          </a:p>
        </p:txBody>
      </p:sp>
    </p:spTree>
    <p:extLst>
      <p:ext uri="{BB962C8B-B14F-4D97-AF65-F5344CB8AC3E}">
        <p14:creationId xmlns:p14="http://schemas.microsoft.com/office/powerpoint/2010/main" val="3296693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a:defRPr/>
            </a:pPr>
            <a:endParaRPr lang="en-US" altLang="zh-TW"/>
          </a:p>
        </p:txBody>
      </p:sp>
      <p:sp>
        <p:nvSpPr>
          <p:cNvPr id="5" name="Footer Placeholder 4"/>
          <p:cNvSpPr>
            <a:spLocks noGrp="1"/>
          </p:cNvSpPr>
          <p:nvPr>
            <p:ph type="ftr" sz="quarter" idx="11"/>
          </p:nvPr>
        </p:nvSpPr>
        <p:spPr/>
        <p:txBody>
          <a:bodyPr/>
          <a:lstStyle/>
          <a:p>
            <a:pPr>
              <a:defRPr/>
            </a:pPr>
            <a:endParaRPr lang="en-US" altLang="zh-TW"/>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CC9EB443-DFDA-43DA-A819-EE1B2E6C2E83}" type="slidenum">
              <a:rPr lang="en-US" altLang="zh-TW" smtClean="0"/>
              <a:pPr>
                <a:defRPr/>
              </a:pPr>
              <a:t>‹#›</a:t>
            </a:fld>
            <a:endParaRPr lang="en-US" altLang="zh-TW"/>
          </a:p>
        </p:txBody>
      </p:sp>
    </p:spTree>
    <p:extLst>
      <p:ext uri="{BB962C8B-B14F-4D97-AF65-F5344CB8AC3E}">
        <p14:creationId xmlns:p14="http://schemas.microsoft.com/office/powerpoint/2010/main" val="2227500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pPr>
              <a:defRPr/>
            </a:pPr>
            <a:endParaRPr lang="en-US" altLang="zh-TW"/>
          </a:p>
        </p:txBody>
      </p:sp>
      <p:sp>
        <p:nvSpPr>
          <p:cNvPr id="5" name="Footer Placeholder 4"/>
          <p:cNvSpPr>
            <a:spLocks noGrp="1"/>
          </p:cNvSpPr>
          <p:nvPr>
            <p:ph type="ftr" sz="quarter" idx="11"/>
          </p:nvPr>
        </p:nvSpPr>
        <p:spPr/>
        <p:txBody>
          <a:bodyPr/>
          <a:lstStyle/>
          <a:p>
            <a:pPr>
              <a:defRPr/>
            </a:pPr>
            <a:endParaRPr lang="en-US" altLang="zh-TW"/>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E608A586-A793-4A3B-A0C4-7668BB45B38C}" type="slidenum">
              <a:rPr lang="en-US" altLang="zh-TW" smtClean="0"/>
              <a:pPr>
                <a:defRPr/>
              </a:pPr>
              <a:t>‹#›</a:t>
            </a:fld>
            <a:endParaRPr lang="en-US" altLang="zh-TW"/>
          </a:p>
        </p:txBody>
      </p:sp>
    </p:spTree>
    <p:extLst>
      <p:ext uri="{BB962C8B-B14F-4D97-AF65-F5344CB8AC3E}">
        <p14:creationId xmlns:p14="http://schemas.microsoft.com/office/powerpoint/2010/main" val="476591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pPr>
              <a:defRPr/>
            </a:pPr>
            <a:endParaRPr lang="en-US" altLang="zh-TW"/>
          </a:p>
        </p:txBody>
      </p:sp>
      <p:sp>
        <p:nvSpPr>
          <p:cNvPr id="6" name="Footer Placeholder 5"/>
          <p:cNvSpPr>
            <a:spLocks noGrp="1"/>
          </p:cNvSpPr>
          <p:nvPr>
            <p:ph type="ftr" sz="quarter" idx="11"/>
          </p:nvPr>
        </p:nvSpPr>
        <p:spPr/>
        <p:txBody>
          <a:bodyPr/>
          <a:lstStyle/>
          <a:p>
            <a:pPr>
              <a:defRPr/>
            </a:pPr>
            <a:endParaRPr lang="en-US" altLang="zh-TW"/>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pPr>
              <a:defRPr/>
            </a:pPr>
            <a:fld id="{CC9EB443-DFDA-43DA-A819-EE1B2E6C2E83}" type="slidenum">
              <a:rPr lang="en-US" altLang="zh-TW" smtClean="0"/>
              <a:pPr>
                <a:defRPr/>
              </a:pPr>
              <a:t>‹#›</a:t>
            </a:fld>
            <a:endParaRPr lang="en-US" altLang="zh-TW"/>
          </a:p>
        </p:txBody>
      </p:sp>
    </p:spTree>
    <p:extLst>
      <p:ext uri="{BB962C8B-B14F-4D97-AF65-F5344CB8AC3E}">
        <p14:creationId xmlns:p14="http://schemas.microsoft.com/office/powerpoint/2010/main" val="776252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pPr>
              <a:defRPr/>
            </a:pPr>
            <a:endParaRPr lang="en-US" altLang="zh-TW"/>
          </a:p>
        </p:txBody>
      </p:sp>
      <p:sp>
        <p:nvSpPr>
          <p:cNvPr id="8" name="Footer Placeholder 7"/>
          <p:cNvSpPr>
            <a:spLocks noGrp="1"/>
          </p:cNvSpPr>
          <p:nvPr>
            <p:ph type="ftr" sz="quarter" idx="11"/>
          </p:nvPr>
        </p:nvSpPr>
        <p:spPr/>
        <p:txBody>
          <a:bodyPr/>
          <a:lstStyle/>
          <a:p>
            <a:pPr>
              <a:defRPr/>
            </a:pPr>
            <a:endParaRPr lang="en-US" altLang="zh-TW"/>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pPr>
              <a:defRPr/>
            </a:pPr>
            <a:fld id="{CC9EB443-DFDA-43DA-A819-EE1B2E6C2E83}" type="slidenum">
              <a:rPr lang="en-US" altLang="zh-TW" smtClean="0"/>
              <a:pPr>
                <a:defRPr/>
              </a:pPr>
              <a:t>‹#›</a:t>
            </a:fld>
            <a:endParaRPr lang="en-US" altLang="zh-TW"/>
          </a:p>
        </p:txBody>
      </p:sp>
    </p:spTree>
    <p:extLst>
      <p:ext uri="{BB962C8B-B14F-4D97-AF65-F5344CB8AC3E}">
        <p14:creationId xmlns:p14="http://schemas.microsoft.com/office/powerpoint/2010/main" val="2246439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pPr>
              <a:defRPr/>
            </a:pPr>
            <a:endParaRPr lang="en-US" altLang="zh-TW"/>
          </a:p>
        </p:txBody>
      </p:sp>
      <p:sp>
        <p:nvSpPr>
          <p:cNvPr id="4" name="Footer Placeholder 3"/>
          <p:cNvSpPr>
            <a:spLocks noGrp="1"/>
          </p:cNvSpPr>
          <p:nvPr>
            <p:ph type="ftr" sz="quarter" idx="11"/>
          </p:nvPr>
        </p:nvSpPr>
        <p:spPr/>
        <p:txBody>
          <a:bodyPr/>
          <a:lstStyle/>
          <a:p>
            <a:pPr>
              <a:defRPr/>
            </a:pPr>
            <a:endParaRPr lang="en-US" altLang="zh-TW"/>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a:defRPr/>
            </a:pPr>
            <a:fld id="{751C6622-3DD2-4AFC-A927-BB9FB3FDB5C5}" type="slidenum">
              <a:rPr lang="en-US" altLang="zh-TW" smtClean="0"/>
              <a:pPr>
                <a:defRPr/>
              </a:pPr>
              <a:t>‹#›</a:t>
            </a:fld>
            <a:endParaRPr lang="en-US" altLang="zh-TW"/>
          </a:p>
        </p:txBody>
      </p:sp>
    </p:spTree>
    <p:extLst>
      <p:ext uri="{BB962C8B-B14F-4D97-AF65-F5344CB8AC3E}">
        <p14:creationId xmlns:p14="http://schemas.microsoft.com/office/powerpoint/2010/main" val="3736326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zh-TW"/>
          </a:p>
        </p:txBody>
      </p:sp>
      <p:sp>
        <p:nvSpPr>
          <p:cNvPr id="3" name="Footer Placeholder 2"/>
          <p:cNvSpPr>
            <a:spLocks noGrp="1"/>
          </p:cNvSpPr>
          <p:nvPr>
            <p:ph type="ftr" sz="quarter" idx="11"/>
          </p:nvPr>
        </p:nvSpPr>
        <p:spPr/>
        <p:txBody>
          <a:bodyPr/>
          <a:lstStyle/>
          <a:p>
            <a:pPr>
              <a:defRPr/>
            </a:pPr>
            <a:endParaRPr lang="en-US" altLang="zh-TW"/>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a:defRPr/>
            </a:pPr>
            <a:fld id="{9E86FE3B-D82E-4A65-9C36-23A6AF6B91A3}" type="slidenum">
              <a:rPr lang="en-US" altLang="zh-TW" smtClean="0"/>
              <a:pPr>
                <a:defRPr/>
              </a:pPr>
              <a:t>‹#›</a:t>
            </a:fld>
            <a:endParaRPr lang="en-US" altLang="zh-TW"/>
          </a:p>
        </p:txBody>
      </p:sp>
    </p:spTree>
    <p:extLst>
      <p:ext uri="{BB962C8B-B14F-4D97-AF65-F5344CB8AC3E}">
        <p14:creationId xmlns:p14="http://schemas.microsoft.com/office/powerpoint/2010/main" val="1940445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zh-TW" altLang="en-US"/>
              <a:t>按一下以編輯母片標題樣式</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pPr>
              <a:defRPr/>
            </a:pPr>
            <a:endParaRPr lang="en-US" altLang="zh-TW"/>
          </a:p>
        </p:txBody>
      </p:sp>
      <p:sp>
        <p:nvSpPr>
          <p:cNvPr id="6" name="Footer Placeholder 5"/>
          <p:cNvSpPr>
            <a:spLocks noGrp="1"/>
          </p:cNvSpPr>
          <p:nvPr>
            <p:ph type="ftr" sz="quarter" idx="11"/>
          </p:nvPr>
        </p:nvSpPr>
        <p:spPr/>
        <p:txBody>
          <a:bodyPr/>
          <a:lstStyle/>
          <a:p>
            <a:pPr>
              <a:defRPr/>
            </a:pPr>
            <a:endParaRPr lang="en-US" altLang="zh-TW"/>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a:defRPr/>
            </a:pPr>
            <a:fld id="{808612DE-AD8E-4AA9-94B8-74C2EA770CB7}" type="slidenum">
              <a:rPr lang="en-US" altLang="zh-TW" smtClean="0"/>
              <a:pPr>
                <a:defRPr/>
              </a:pPr>
              <a:t>‹#›</a:t>
            </a:fld>
            <a:endParaRPr lang="en-US" altLang="zh-TW"/>
          </a:p>
        </p:txBody>
      </p:sp>
    </p:spTree>
    <p:extLst>
      <p:ext uri="{BB962C8B-B14F-4D97-AF65-F5344CB8AC3E}">
        <p14:creationId xmlns:p14="http://schemas.microsoft.com/office/powerpoint/2010/main" val="3634787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pPr>
              <a:defRPr/>
            </a:pPr>
            <a:endParaRPr lang="en-US" altLang="zh-TW"/>
          </a:p>
        </p:txBody>
      </p:sp>
      <p:sp>
        <p:nvSpPr>
          <p:cNvPr id="6" name="Footer Placeholder 5"/>
          <p:cNvSpPr>
            <a:spLocks noGrp="1"/>
          </p:cNvSpPr>
          <p:nvPr>
            <p:ph type="ftr" sz="quarter" idx="11"/>
          </p:nvPr>
        </p:nvSpPr>
        <p:spPr/>
        <p:txBody>
          <a:bodyPr/>
          <a:lstStyle/>
          <a:p>
            <a:pPr>
              <a:defRPr/>
            </a:pPr>
            <a:endParaRPr lang="en-US" altLang="zh-TW"/>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B568BAAE-210B-4FBA-9F96-E36503C114F1}" type="slidenum">
              <a:rPr lang="en-US" altLang="zh-TW" smtClean="0"/>
              <a:pPr>
                <a:defRPr/>
              </a:pPr>
              <a:t>‹#›</a:t>
            </a:fld>
            <a:endParaRPr lang="en-US" altLang="zh-TW"/>
          </a:p>
        </p:txBody>
      </p:sp>
    </p:spTree>
    <p:extLst>
      <p:ext uri="{BB962C8B-B14F-4D97-AF65-F5344CB8AC3E}">
        <p14:creationId xmlns:p14="http://schemas.microsoft.com/office/powerpoint/2010/main" val="4170927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ltLang="zh-TW"/>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zh-TW"/>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a:defRPr/>
            </a:pPr>
            <a:fld id="{CC9EB443-DFDA-43DA-A819-EE1B2E6C2E83}" type="slidenum">
              <a:rPr lang="en-US" altLang="zh-TW" smtClean="0"/>
              <a:pPr>
                <a:defRPr/>
              </a:pPr>
              <a:t>‹#›</a:t>
            </a:fld>
            <a:endParaRPr lang="en-US" altLang="zh-TW"/>
          </a:p>
        </p:txBody>
      </p:sp>
    </p:spTree>
    <p:extLst>
      <p:ext uri="{BB962C8B-B14F-4D97-AF65-F5344CB8AC3E}">
        <p14:creationId xmlns:p14="http://schemas.microsoft.com/office/powerpoint/2010/main" val="6313846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web085004.adm.ncyu.edu.tw/"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2.jpe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2.jpe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2.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news.ltn.com.tw/news/life/breakingnews/2769377" TargetMode="Externa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s://m.ltn.com.tw/news/life/breakingnews/2766317"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udn.com/news/story/7326/3775429?fbclid=IwAR1GIgQf3Uvn33yiGn4BIUtPgq33Hsfmuxa7DYeHDYK87s8b5tAVO1xnJEA"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4" descr="001">
            <a:extLst>
              <a:ext uri="{FF2B5EF4-FFF2-40B4-BE49-F238E27FC236}">
                <a16:creationId xmlns:a16="http://schemas.microsoft.com/office/drawing/2014/main" xmlns="" id="{85826B05-AEB8-440C-BFFA-6F5635F42C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056" r="6056" b="18307"/>
          <a:stretch>
            <a:fillRect/>
          </a:stretch>
        </p:blipFill>
        <p:spPr bwMode="auto">
          <a:xfrm>
            <a:off x="1588" y="1262459"/>
            <a:ext cx="9142412" cy="562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AutoShape 6"/>
          <p:cNvSpPr>
            <a:spLocks noChangeArrowheads="1"/>
          </p:cNvSpPr>
          <p:nvPr/>
        </p:nvSpPr>
        <p:spPr bwMode="auto">
          <a:xfrm>
            <a:off x="250825" y="1412875"/>
            <a:ext cx="8569325" cy="4248150"/>
          </a:xfrm>
          <a:prstGeom prst="roundRect">
            <a:avLst>
              <a:gd name="adj" fmla="val 16667"/>
            </a:avLst>
          </a:prstGeom>
          <a:solidFill>
            <a:srgbClr val="FFFFFF">
              <a:alpha val="76862"/>
            </a:srgbClr>
          </a:solidFill>
          <a:ln w="9525">
            <a:solidFill>
              <a:schemeClr val="bg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TW" altLang="en-US" sz="1800"/>
          </a:p>
        </p:txBody>
      </p:sp>
      <p:sp>
        <p:nvSpPr>
          <p:cNvPr id="4101" name="Text Box 7"/>
          <p:cNvSpPr txBox="1">
            <a:spLocks noChangeArrowheads="1"/>
          </p:cNvSpPr>
          <p:nvPr/>
        </p:nvSpPr>
        <p:spPr bwMode="auto">
          <a:xfrm>
            <a:off x="900112" y="2405856"/>
            <a:ext cx="7920038" cy="226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dist" eaLnBrk="1" hangingPunct="1">
              <a:spcBef>
                <a:spcPct val="50000"/>
              </a:spcBef>
              <a:buFontTx/>
              <a:buNone/>
            </a:pPr>
            <a:r>
              <a:rPr lang="en-US" altLang="zh-TW" sz="6000" b="1" dirty="0">
                <a:latin typeface="標楷體" panose="03000509000000000000" pitchFamily="65" charset="-120"/>
                <a:ea typeface="標楷體" panose="03000509000000000000" pitchFamily="65" charset="-120"/>
              </a:rPr>
              <a:t> </a:t>
            </a:r>
            <a:r>
              <a:rPr lang="en-US" altLang="zh-TW" sz="5400" b="1" dirty="0">
                <a:latin typeface="標楷體" panose="03000509000000000000" pitchFamily="65" charset="-120"/>
                <a:ea typeface="標楷體" panose="03000509000000000000" pitchFamily="65" charset="-120"/>
              </a:rPr>
              <a:t>108</a:t>
            </a:r>
            <a:r>
              <a:rPr lang="zh-TW" altLang="en-US" sz="5400" b="1" dirty="0">
                <a:latin typeface="標楷體" panose="03000509000000000000" pitchFamily="65" charset="-120"/>
                <a:ea typeface="標楷體" panose="03000509000000000000" pitchFamily="65" charset="-120"/>
              </a:rPr>
              <a:t>學年度教育學程 </a:t>
            </a:r>
          </a:p>
          <a:p>
            <a:pPr algn="ctr" eaLnBrk="1" hangingPunct="1">
              <a:spcBef>
                <a:spcPct val="50000"/>
              </a:spcBef>
              <a:buFontTx/>
              <a:buNone/>
            </a:pPr>
            <a:r>
              <a:rPr lang="zh-TW" altLang="en-US" sz="5400" b="1" dirty="0">
                <a:latin typeface="標楷體" panose="03000509000000000000" pitchFamily="65" charset="-120"/>
                <a:ea typeface="標楷體" panose="03000509000000000000" pitchFamily="65" charset="-120"/>
              </a:rPr>
              <a:t>招 生 甄 選 說 明 會</a:t>
            </a:r>
          </a:p>
        </p:txBody>
      </p:sp>
      <p:sp>
        <p:nvSpPr>
          <p:cNvPr id="2" name="矩形: 圓角 1">
            <a:extLst>
              <a:ext uri="{FF2B5EF4-FFF2-40B4-BE49-F238E27FC236}">
                <a16:creationId xmlns:a16="http://schemas.microsoft.com/office/drawing/2014/main" xmlns="" id="{95B2B462-960C-4278-9A47-03BEA8645956}"/>
              </a:ext>
            </a:extLst>
          </p:cNvPr>
          <p:cNvSpPr/>
          <p:nvPr/>
        </p:nvSpPr>
        <p:spPr>
          <a:xfrm>
            <a:off x="-105916" y="-99392"/>
            <a:ext cx="9358436" cy="1416627"/>
          </a:xfrm>
          <a:prstGeom prst="roundRect">
            <a:avLst/>
          </a:prstGeom>
          <a:solidFill>
            <a:srgbClr val="5D5DFF"/>
          </a:solidFill>
          <a:ln>
            <a:noFill/>
          </a:ln>
          <a:effectLst>
            <a:outerShdw blurRad="50800" dist="38100" algn="l" rotWithShape="0">
              <a:prstClr val="black">
                <a:alpha val="40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dirty="0">
                <a:latin typeface="標楷體" panose="03000509000000000000" pitchFamily="65" charset="-120"/>
                <a:ea typeface="標楷體" panose="03000509000000000000" pitchFamily="65" charset="-120"/>
              </a:rPr>
              <a:t>國立嘉義大學師資培育中心</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2" descr="ãpptèæ¯åãçåçæå°çµæ">
            <a:extLst>
              <a:ext uri="{FF2B5EF4-FFF2-40B4-BE49-F238E27FC236}">
                <a16:creationId xmlns:a16="http://schemas.microsoft.com/office/drawing/2014/main" xmlns="" id="{D659602A-CDAD-43D3-B048-48AC2E4747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44"/>
            <a:ext cx="9144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2290" name="Group 2"/>
          <p:cNvGrpSpPr>
            <a:grpSpLocks/>
          </p:cNvGrpSpPr>
          <p:nvPr/>
        </p:nvGrpSpPr>
        <p:grpSpPr bwMode="auto">
          <a:xfrm>
            <a:off x="0" y="0"/>
            <a:ext cx="9144000" cy="6858000"/>
            <a:chOff x="0" y="0"/>
            <a:chExt cx="5760" cy="4320"/>
          </a:xfrm>
        </p:grpSpPr>
        <p:pic>
          <p:nvPicPr>
            <p:cNvPr id="122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4"/>
            <p:cNvPicPr>
              <a:picLocks noChangeAspect="1" noChangeArrowheads="1"/>
            </p:cNvPicPr>
            <p:nvPr/>
          </p:nvPicPr>
          <p:blipFill>
            <a:blip r:embed="rId5">
              <a:lum bright="20000"/>
              <a:extLst>
                <a:ext uri="{28A0092B-C50C-407E-A947-70E740481C1C}">
                  <a14:useLocalDpi xmlns:a14="http://schemas.microsoft.com/office/drawing/2010/main" val="0"/>
                </a:ext>
              </a:extLst>
            </a:blip>
            <a:srcRect/>
            <a:stretch>
              <a:fillRect/>
            </a:stretch>
          </p:blipFill>
          <p:spPr bwMode="auto">
            <a:xfrm>
              <a:off x="1292" y="3884"/>
              <a:ext cx="3629" cy="436"/>
            </a:xfrm>
            <a:prstGeom prst="rect">
              <a:avLst/>
            </a:prstGeom>
            <a:solidFill>
              <a:schemeClr val="accent1">
                <a:alpha val="12157"/>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297" name="AutoShape 5"/>
            <p:cNvSpPr>
              <a:spLocks noChangeArrowheads="1"/>
            </p:cNvSpPr>
            <p:nvPr/>
          </p:nvSpPr>
          <p:spPr bwMode="auto">
            <a:xfrm>
              <a:off x="158" y="164"/>
              <a:ext cx="5489" cy="3629"/>
            </a:xfrm>
            <a:prstGeom prst="roundRect">
              <a:avLst>
                <a:gd name="adj" fmla="val 16667"/>
              </a:avLst>
            </a:prstGeom>
            <a:solidFill>
              <a:schemeClr val="bg1">
                <a:alpha val="69019"/>
              </a:schemeClr>
            </a:solidFill>
            <a:ln w="9525" algn="ctr">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None/>
              </a:pPr>
              <a:endParaRPr lang="en-US" altLang="zh-TW" sz="3600" b="1" dirty="0">
                <a:solidFill>
                  <a:schemeClr val="tx2"/>
                </a:solidFill>
                <a:latin typeface="標楷體" panose="03000509000000000000" pitchFamily="65" charset="-120"/>
                <a:ea typeface="標楷體" panose="03000509000000000000" pitchFamily="65" charset="-120"/>
              </a:endParaRPr>
            </a:p>
            <a:p>
              <a:pPr algn="ctr" eaLnBrk="1" hangingPunct="1">
                <a:spcBef>
                  <a:spcPct val="0"/>
                </a:spcBef>
                <a:buNone/>
              </a:pPr>
              <a:endParaRPr lang="en-US" altLang="zh-TW" sz="3600" b="1" dirty="0">
                <a:solidFill>
                  <a:schemeClr val="tx2"/>
                </a:solidFill>
                <a:latin typeface="標楷體" panose="03000509000000000000" pitchFamily="65" charset="-120"/>
                <a:ea typeface="標楷體" panose="03000509000000000000" pitchFamily="65" charset="-120"/>
              </a:endParaRPr>
            </a:p>
            <a:p>
              <a:pPr algn="ctr" eaLnBrk="1" hangingPunct="1">
                <a:spcBef>
                  <a:spcPct val="0"/>
                </a:spcBef>
                <a:buNone/>
              </a:pPr>
              <a:r>
                <a:rPr lang="zh-TW" altLang="en-US" sz="3600" b="1" dirty="0">
                  <a:solidFill>
                    <a:schemeClr val="tx2"/>
                  </a:solidFill>
                  <a:latin typeface="標楷體" panose="03000509000000000000" pitchFamily="65" charset="-120"/>
                  <a:ea typeface="標楷體" panose="03000509000000000000" pitchFamily="65" charset="-120"/>
                </a:rPr>
                <a:t>國民小學教育學程：</a:t>
              </a:r>
              <a:r>
                <a:rPr lang="en-US" altLang="zh-TW" sz="3600" b="1" dirty="0">
                  <a:solidFill>
                    <a:schemeClr val="tx2"/>
                  </a:solidFill>
                  <a:latin typeface="標楷體" panose="03000509000000000000" pitchFamily="65" charset="-120"/>
                  <a:ea typeface="標楷體" panose="03000509000000000000" pitchFamily="65" charset="-120"/>
                </a:rPr>
                <a:t>39</a:t>
              </a:r>
              <a:r>
                <a:rPr lang="zh-TW" altLang="en-US" sz="3600" b="1" dirty="0">
                  <a:solidFill>
                    <a:schemeClr val="tx2"/>
                  </a:solidFill>
                  <a:latin typeface="標楷體" panose="03000509000000000000" pitchFamily="65" charset="-120"/>
                  <a:ea typeface="標楷體" panose="03000509000000000000" pitchFamily="65" charset="-120"/>
                </a:rPr>
                <a:t>名</a:t>
              </a:r>
              <a:endParaRPr lang="en-US" altLang="zh-TW" sz="3600" b="1" dirty="0">
                <a:solidFill>
                  <a:schemeClr val="tx2"/>
                </a:solidFill>
                <a:latin typeface="標楷體" panose="03000509000000000000" pitchFamily="65" charset="-120"/>
                <a:ea typeface="標楷體" panose="03000509000000000000" pitchFamily="65" charset="-120"/>
              </a:endParaRPr>
            </a:p>
            <a:p>
              <a:pPr algn="ctr" eaLnBrk="1" hangingPunct="1">
                <a:spcBef>
                  <a:spcPct val="0"/>
                </a:spcBef>
                <a:buNone/>
              </a:pPr>
              <a:r>
                <a:rPr lang="zh-TW" altLang="en-US" sz="3600" b="1" dirty="0">
                  <a:solidFill>
                    <a:schemeClr val="tx2"/>
                  </a:solidFill>
                  <a:latin typeface="標楷體" panose="03000509000000000000" pitchFamily="65" charset="-120"/>
                  <a:ea typeface="標楷體" panose="03000509000000000000" pitchFamily="65" charset="-120"/>
                </a:rPr>
                <a:t>中等學校教育學程：</a:t>
              </a:r>
              <a:r>
                <a:rPr lang="en-US" altLang="zh-TW" sz="3600" b="1" dirty="0">
                  <a:solidFill>
                    <a:schemeClr val="tx2"/>
                  </a:solidFill>
                  <a:latin typeface="標楷體" panose="03000509000000000000" pitchFamily="65" charset="-120"/>
                  <a:ea typeface="標楷體" panose="03000509000000000000" pitchFamily="65" charset="-120"/>
                </a:rPr>
                <a:t>72</a:t>
              </a:r>
              <a:r>
                <a:rPr lang="zh-TW" altLang="en-US" sz="3600" b="1" dirty="0">
                  <a:solidFill>
                    <a:schemeClr val="tx2"/>
                  </a:solidFill>
                  <a:latin typeface="標楷體" panose="03000509000000000000" pitchFamily="65" charset="-120"/>
                  <a:ea typeface="標楷體" panose="03000509000000000000" pitchFamily="65" charset="-120"/>
                </a:rPr>
                <a:t>名</a:t>
              </a:r>
              <a:endParaRPr lang="en-US" altLang="zh-TW" sz="3600" b="1" dirty="0">
                <a:solidFill>
                  <a:schemeClr val="tx2"/>
                </a:solidFill>
                <a:latin typeface="標楷體" panose="03000509000000000000" pitchFamily="65" charset="-120"/>
                <a:ea typeface="標楷體" panose="03000509000000000000" pitchFamily="65" charset="-120"/>
              </a:endParaRPr>
            </a:p>
            <a:p>
              <a:pPr algn="ctr" eaLnBrk="1" hangingPunct="1">
                <a:spcBef>
                  <a:spcPct val="0"/>
                </a:spcBef>
                <a:buNone/>
              </a:pPr>
              <a:r>
                <a:rPr lang="zh-TW" altLang="en-US" sz="3600" b="1" dirty="0">
                  <a:solidFill>
                    <a:schemeClr val="tx2"/>
                  </a:solidFill>
                  <a:latin typeface="標楷體" panose="03000509000000000000" pitchFamily="65" charset="-120"/>
                  <a:ea typeface="標楷體" panose="03000509000000000000" pitchFamily="65" charset="-120"/>
                </a:rPr>
                <a:t>中等學校教育學程分規劃名額及一般名額</a:t>
              </a:r>
              <a:endParaRPr lang="en-US" altLang="zh-TW" sz="3600" b="1" dirty="0">
                <a:solidFill>
                  <a:schemeClr val="tx2"/>
                </a:solidFill>
                <a:latin typeface="標楷體" panose="03000509000000000000" pitchFamily="65" charset="-120"/>
                <a:ea typeface="標楷體" panose="03000509000000000000" pitchFamily="65" charset="-120"/>
              </a:endParaRPr>
            </a:p>
            <a:p>
              <a:pPr algn="ctr" eaLnBrk="1" hangingPunct="1">
                <a:spcBef>
                  <a:spcPct val="0"/>
                </a:spcBef>
                <a:buNone/>
              </a:pPr>
              <a:endParaRPr lang="zh-TW" altLang="en-US" sz="3600" b="1" dirty="0">
                <a:solidFill>
                  <a:schemeClr val="tx2"/>
                </a:solidFill>
                <a:latin typeface="標楷體" panose="03000509000000000000" pitchFamily="65" charset="-120"/>
                <a:ea typeface="標楷體" panose="03000509000000000000" pitchFamily="65" charset="-120"/>
              </a:endParaRPr>
            </a:p>
            <a:p>
              <a:pPr algn="ctr" eaLnBrk="1" hangingPunct="1">
                <a:spcBef>
                  <a:spcPct val="0"/>
                </a:spcBef>
                <a:buFontTx/>
                <a:buNone/>
              </a:pPr>
              <a:endParaRPr lang="zh-TW" altLang="en-US" sz="1800" dirty="0"/>
            </a:p>
          </p:txBody>
        </p:sp>
      </p:grpSp>
      <p:pic>
        <p:nvPicPr>
          <p:cNvPr id="9" name="Picture 12" descr="ãpptèæ¯åãçåçæå°çµæ">
            <a:extLst>
              <a:ext uri="{FF2B5EF4-FFF2-40B4-BE49-F238E27FC236}">
                <a16:creationId xmlns:a16="http://schemas.microsoft.com/office/drawing/2014/main" xmlns="" id="{EED805BE-078D-491D-92BE-6AB5BF08E9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128"/>
            <a:ext cx="9144000" cy="6868128"/>
          </a:xfrm>
          <a:prstGeom prst="rect">
            <a:avLst/>
          </a:prstGeom>
          <a:noFill/>
          <a:extLst>
            <a:ext uri="{909E8E84-426E-40DD-AFC4-6F175D3DCCD1}">
              <a14:hiddenFill xmlns:a14="http://schemas.microsoft.com/office/drawing/2010/main">
                <a:solidFill>
                  <a:srgbClr val="FFFFFF"/>
                </a:solidFill>
              </a14:hiddenFill>
            </a:ext>
          </a:extLst>
        </p:spPr>
      </p:pic>
      <p:sp>
        <p:nvSpPr>
          <p:cNvPr id="72710" name="AutoShape 6">
            <a:extLst>
              <a:ext uri="{FF2B5EF4-FFF2-40B4-BE49-F238E27FC236}">
                <a16:creationId xmlns:a16="http://schemas.microsoft.com/office/drawing/2014/main" xmlns="" id="{B6EF44E4-CEF5-4966-8E5D-C92ABF5D6B86}"/>
              </a:ext>
            </a:extLst>
          </p:cNvPr>
          <p:cNvSpPr>
            <a:spLocks noChangeArrowheads="1"/>
          </p:cNvSpPr>
          <p:nvPr/>
        </p:nvSpPr>
        <p:spPr bwMode="auto">
          <a:xfrm>
            <a:off x="900113" y="333375"/>
            <a:ext cx="7416800" cy="792163"/>
          </a:xfrm>
          <a:prstGeom prst="roundRect">
            <a:avLst>
              <a:gd name="adj" fmla="val 16667"/>
            </a:avLst>
          </a:prstGeom>
          <a:gradFill rotWithShape="1">
            <a:gsLst>
              <a:gs pos="0">
                <a:srgbClr val="FF7C80">
                  <a:alpha val="71001"/>
                </a:srgbClr>
              </a:gs>
              <a:gs pos="50000">
                <a:srgbClr val="FFFFCC"/>
              </a:gs>
              <a:gs pos="100000">
                <a:srgbClr val="FF7C80">
                  <a:alpha val="71001"/>
                </a:srgbClr>
              </a:gs>
            </a:gsLst>
            <a:lin ang="5400000" scaled="1"/>
          </a:gradFill>
          <a:ln w="9525">
            <a:round/>
            <a:headEnd/>
            <a:tailEnd/>
          </a:ln>
          <a:effectLst/>
          <a:scene3d>
            <a:camera prst="legacyPerspectiveBottom"/>
            <a:lightRig rig="legacyFlat3" dir="t"/>
          </a:scene3d>
          <a:sp3d extrusionH="887400" prstMaterial="legacyMatte">
            <a:bevelT w="13500" h="13500" prst="angle"/>
            <a:bevelB w="13500" h="13500" prst="angle"/>
            <a:extrusionClr>
              <a:srgbClr val="FF7C80"/>
            </a:extrusionClr>
          </a:sp3d>
          <a:extLst/>
        </p:spPr>
        <p:txBody>
          <a:bodyPr wrap="none" anchor="ctr">
            <a:flatTx/>
          </a:bodyPr>
          <a:lstStyle/>
          <a:p>
            <a:pPr algn="ctr" eaLnBrk="1" hangingPunct="1">
              <a:defRPr/>
            </a:pPr>
            <a:endParaRPr lang="en-US" altLang="zh-TW" sz="3600">
              <a:solidFill>
                <a:srgbClr val="006600"/>
              </a:solidFill>
              <a:latin typeface="Arial" charset="0"/>
              <a:ea typeface="標楷體" pitchFamily="65" charset="-120"/>
            </a:endParaRPr>
          </a:p>
          <a:p>
            <a:pPr algn="ctr" eaLnBrk="1" hangingPunct="1">
              <a:defRPr/>
            </a:pPr>
            <a:r>
              <a:rPr lang="zh-TW" altLang="en-US" sz="3600">
                <a:solidFill>
                  <a:srgbClr val="006600"/>
                </a:solidFill>
                <a:latin typeface="Arial" charset="0"/>
                <a:ea typeface="標楷體" pitchFamily="65" charset="-120"/>
              </a:rPr>
              <a:t>教育學</a:t>
            </a:r>
            <a:r>
              <a:rPr lang="zh-TW" altLang="en-US" sz="3600" dirty="0">
                <a:solidFill>
                  <a:srgbClr val="006600"/>
                </a:solidFill>
                <a:latin typeface="Arial" charset="0"/>
                <a:ea typeface="標楷體" pitchFamily="65" charset="-120"/>
              </a:rPr>
              <a:t>程名額</a:t>
            </a:r>
            <a:endParaRPr lang="en-US" altLang="zh-TW" sz="3600" dirty="0">
              <a:solidFill>
                <a:srgbClr val="006600"/>
              </a:solidFill>
              <a:latin typeface="Arial" charset="0"/>
              <a:ea typeface="標楷體" pitchFamily="65" charset="-120"/>
            </a:endParaRPr>
          </a:p>
          <a:p>
            <a:pPr algn="ctr" eaLnBrk="1" hangingPunct="1">
              <a:defRPr/>
            </a:pPr>
            <a:endParaRPr lang="zh-TW" altLang="en-US" sz="3600" dirty="0">
              <a:solidFill>
                <a:srgbClr val="006600"/>
              </a:solidFill>
              <a:latin typeface="Arial" charset="0"/>
              <a:ea typeface="標楷體" pitchFamily="65" charset="-120"/>
            </a:endParaRPr>
          </a:p>
        </p:txBody>
      </p:sp>
      <p:sp>
        <p:nvSpPr>
          <p:cNvPr id="11" name="AutoShape 23">
            <a:extLst>
              <a:ext uri="{FF2B5EF4-FFF2-40B4-BE49-F238E27FC236}">
                <a16:creationId xmlns:a16="http://schemas.microsoft.com/office/drawing/2014/main" xmlns="" id="{6D775F11-3935-4EFD-853D-CE52C00A437A}"/>
              </a:ext>
            </a:extLst>
          </p:cNvPr>
          <p:cNvSpPr>
            <a:spLocks noChangeArrowheads="1"/>
          </p:cNvSpPr>
          <p:nvPr/>
        </p:nvSpPr>
        <p:spPr bwMode="auto">
          <a:xfrm>
            <a:off x="286543" y="124619"/>
            <a:ext cx="8713788" cy="5608637"/>
          </a:xfrm>
          <a:prstGeom prst="roundRect">
            <a:avLst>
              <a:gd name="adj" fmla="val 16667"/>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TW" altLang="en-US" sz="1800" dirty="0"/>
          </a:p>
        </p:txBody>
      </p:sp>
      <p:sp>
        <p:nvSpPr>
          <p:cNvPr id="12" name="Rectangle 11">
            <a:extLst>
              <a:ext uri="{FF2B5EF4-FFF2-40B4-BE49-F238E27FC236}">
                <a16:creationId xmlns:a16="http://schemas.microsoft.com/office/drawing/2014/main" xmlns="" id="{788AEE73-81A7-419D-A1F2-5DB206A2C347}"/>
              </a:ext>
            </a:extLst>
          </p:cNvPr>
          <p:cNvSpPr>
            <a:spLocks noChangeArrowheads="1"/>
          </p:cNvSpPr>
          <p:nvPr/>
        </p:nvSpPr>
        <p:spPr bwMode="auto">
          <a:xfrm>
            <a:off x="467544" y="2066072"/>
            <a:ext cx="816292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tabLst>
                <a:tab pos="2057400" algn="l"/>
              </a:tabLst>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tabLst>
                <a:tab pos="2057400" algn="l"/>
              </a:tabLst>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tabLst>
                <a:tab pos="2057400" algn="l"/>
              </a:tabLst>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tabLst>
                <a:tab pos="2057400" algn="l"/>
              </a:tabLst>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tabLst>
                <a:tab pos="2057400" algn="l"/>
              </a:tabLst>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tabLst>
                <a:tab pos="2057400" algn="l"/>
              </a:tabLst>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tabLst>
                <a:tab pos="2057400" algn="l"/>
              </a:tabLst>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tabLst>
                <a:tab pos="2057400" algn="l"/>
              </a:tabLst>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tabLst>
                <a:tab pos="2057400" algn="l"/>
              </a:tabLst>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en-US" altLang="zh-TW" sz="2400" b="1" dirty="0">
                <a:latin typeface="標楷體" panose="03000509000000000000" pitchFamily="65" charset="-120"/>
                <a:ea typeface="標楷體" panose="03000509000000000000" pitchFamily="65" charset="-120"/>
              </a:rPr>
              <a:t>     </a:t>
            </a:r>
            <a:endParaRPr lang="zh-TW" altLang="en-US" sz="2400" b="1" dirty="0">
              <a:latin typeface="標楷體" panose="03000509000000000000" pitchFamily="65" charset="-120"/>
              <a:ea typeface="標楷體" panose="03000509000000000000" pitchFamily="65" charset="-120"/>
            </a:endParaRPr>
          </a:p>
          <a:p>
            <a:pPr algn="ctr">
              <a:spcBef>
                <a:spcPct val="0"/>
              </a:spcBef>
              <a:buNone/>
            </a:pPr>
            <a:r>
              <a:rPr lang="zh-TW" altLang="en-US" b="1" dirty="0">
                <a:latin typeface="標楷體" panose="03000509000000000000" pitchFamily="65" charset="-120"/>
                <a:ea typeface="標楷體" panose="03000509000000000000" pitchFamily="65" charset="-120"/>
              </a:rPr>
              <a:t>國民小學教育學程：</a:t>
            </a:r>
            <a:r>
              <a:rPr lang="en-US" altLang="zh-TW" b="1" dirty="0">
                <a:latin typeface="標楷體" panose="03000509000000000000" pitchFamily="65" charset="-120"/>
                <a:ea typeface="標楷體" panose="03000509000000000000" pitchFamily="65" charset="-120"/>
              </a:rPr>
              <a:t>39</a:t>
            </a:r>
            <a:r>
              <a:rPr lang="zh-TW" altLang="en-US" b="1" dirty="0">
                <a:latin typeface="標楷體" panose="03000509000000000000" pitchFamily="65" charset="-120"/>
                <a:ea typeface="標楷體" panose="03000509000000000000" pitchFamily="65" charset="-120"/>
              </a:rPr>
              <a:t>名</a:t>
            </a:r>
            <a:endParaRPr lang="en-US" altLang="zh-TW" b="1" dirty="0">
              <a:latin typeface="標楷體" panose="03000509000000000000" pitchFamily="65" charset="-120"/>
              <a:ea typeface="標楷體" panose="03000509000000000000" pitchFamily="65" charset="-120"/>
            </a:endParaRPr>
          </a:p>
          <a:p>
            <a:pPr algn="ctr">
              <a:spcBef>
                <a:spcPct val="0"/>
              </a:spcBef>
              <a:buNone/>
            </a:pPr>
            <a:r>
              <a:rPr lang="zh-TW" altLang="en-US" b="1" dirty="0">
                <a:latin typeface="標楷體" panose="03000509000000000000" pitchFamily="65" charset="-120"/>
                <a:ea typeface="標楷體" panose="03000509000000000000" pitchFamily="65" charset="-120"/>
              </a:rPr>
              <a:t>中等學校教育學程：</a:t>
            </a:r>
            <a:r>
              <a:rPr lang="en-US" altLang="zh-TW" b="1" dirty="0">
                <a:latin typeface="標楷體" panose="03000509000000000000" pitchFamily="65" charset="-120"/>
                <a:ea typeface="標楷體" panose="03000509000000000000" pitchFamily="65" charset="-120"/>
              </a:rPr>
              <a:t>72</a:t>
            </a:r>
            <a:r>
              <a:rPr lang="zh-TW" altLang="en-US" b="1" dirty="0">
                <a:latin typeface="標楷體" panose="03000509000000000000" pitchFamily="65" charset="-120"/>
                <a:ea typeface="標楷體" panose="03000509000000000000" pitchFamily="65" charset="-120"/>
              </a:rPr>
              <a:t>名</a:t>
            </a:r>
            <a:endParaRPr lang="en-US" altLang="zh-TW" b="1" dirty="0">
              <a:latin typeface="標楷體" panose="03000509000000000000" pitchFamily="65" charset="-120"/>
              <a:ea typeface="標楷體" panose="03000509000000000000" pitchFamily="65" charset="-120"/>
            </a:endParaRPr>
          </a:p>
          <a:p>
            <a:pPr algn="ctr">
              <a:spcBef>
                <a:spcPct val="0"/>
              </a:spcBef>
              <a:buNone/>
            </a:pPr>
            <a:r>
              <a:rPr lang="zh-TW" altLang="en-US" b="1" dirty="0">
                <a:latin typeface="標楷體" panose="03000509000000000000" pitchFamily="65" charset="-120"/>
                <a:ea typeface="標楷體" panose="03000509000000000000" pitchFamily="65" charset="-120"/>
              </a:rPr>
              <a:t>中等學校教育學程分規劃名額及一般名額</a:t>
            </a:r>
            <a:endParaRPr lang="en-US" altLang="zh-TW" b="1" dirty="0">
              <a:latin typeface="標楷體" panose="03000509000000000000" pitchFamily="65" charset="-120"/>
              <a:ea typeface="標楷體" panose="03000509000000000000" pitchFamily="65" charset="-120"/>
            </a:endParaRPr>
          </a:p>
        </p:txBody>
      </p:sp>
      <p:pic>
        <p:nvPicPr>
          <p:cNvPr id="13" name="Picture 22">
            <a:extLst>
              <a:ext uri="{FF2B5EF4-FFF2-40B4-BE49-F238E27FC236}">
                <a16:creationId xmlns:a16="http://schemas.microsoft.com/office/drawing/2014/main" xmlns="" id="{8F69029B-2AE7-4D2A-B310-D79427EC45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0249" y="6487102"/>
            <a:ext cx="3290102" cy="291907"/>
          </a:xfrm>
          <a:prstGeom prst="rect">
            <a:avLst/>
          </a:prstGeom>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727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2"/>
          <p:cNvGrpSpPr>
            <a:grpSpLocks/>
          </p:cNvGrpSpPr>
          <p:nvPr/>
        </p:nvGrpSpPr>
        <p:grpSpPr bwMode="auto">
          <a:xfrm>
            <a:off x="0" y="0"/>
            <a:ext cx="9144000" cy="6858000"/>
            <a:chOff x="0" y="0"/>
            <a:chExt cx="5760" cy="4320"/>
          </a:xfrm>
        </p:grpSpPr>
        <p:pic>
          <p:nvPicPr>
            <p:cNvPr id="122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4"/>
            <p:cNvPicPr>
              <a:picLocks noChangeAspect="1" noChangeArrowheads="1"/>
            </p:cNvPicPr>
            <p:nvPr/>
          </p:nvPicPr>
          <p:blipFill>
            <a:blip r:embed="rId4">
              <a:lum bright="20000"/>
              <a:extLst>
                <a:ext uri="{28A0092B-C50C-407E-A947-70E740481C1C}">
                  <a14:useLocalDpi xmlns:a14="http://schemas.microsoft.com/office/drawing/2010/main" val="0"/>
                </a:ext>
              </a:extLst>
            </a:blip>
            <a:srcRect/>
            <a:stretch>
              <a:fillRect/>
            </a:stretch>
          </p:blipFill>
          <p:spPr bwMode="auto">
            <a:xfrm>
              <a:off x="1292" y="3884"/>
              <a:ext cx="3629" cy="436"/>
            </a:xfrm>
            <a:prstGeom prst="rect">
              <a:avLst/>
            </a:prstGeom>
            <a:solidFill>
              <a:schemeClr val="accent1">
                <a:alpha val="12157"/>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297" name="AutoShape 5"/>
            <p:cNvSpPr>
              <a:spLocks noChangeArrowheads="1"/>
            </p:cNvSpPr>
            <p:nvPr/>
          </p:nvSpPr>
          <p:spPr bwMode="auto">
            <a:xfrm>
              <a:off x="158" y="164"/>
              <a:ext cx="5489" cy="3629"/>
            </a:xfrm>
            <a:prstGeom prst="roundRect">
              <a:avLst>
                <a:gd name="adj" fmla="val 16667"/>
              </a:avLst>
            </a:prstGeom>
            <a:solidFill>
              <a:schemeClr val="bg1">
                <a:alpha val="69019"/>
              </a:schemeClr>
            </a:solidFill>
            <a:ln w="9525" algn="ctr">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None/>
              </a:pPr>
              <a:endParaRPr lang="en-US" altLang="zh-TW" sz="3600" b="1" dirty="0">
                <a:solidFill>
                  <a:schemeClr val="tx2"/>
                </a:solidFill>
                <a:latin typeface="標楷體" panose="03000509000000000000" pitchFamily="65" charset="-120"/>
                <a:ea typeface="標楷體" panose="03000509000000000000" pitchFamily="65" charset="-120"/>
              </a:endParaRPr>
            </a:p>
            <a:p>
              <a:pPr algn="ctr" eaLnBrk="1" hangingPunct="1">
                <a:spcBef>
                  <a:spcPct val="0"/>
                </a:spcBef>
                <a:buNone/>
              </a:pPr>
              <a:endParaRPr lang="en-US" altLang="zh-TW" sz="3600" b="1" dirty="0">
                <a:solidFill>
                  <a:schemeClr val="tx2"/>
                </a:solidFill>
                <a:latin typeface="標楷體" panose="03000509000000000000" pitchFamily="65" charset="-120"/>
                <a:ea typeface="標楷體" panose="03000509000000000000" pitchFamily="65" charset="-120"/>
              </a:endParaRPr>
            </a:p>
            <a:p>
              <a:pPr algn="ctr" eaLnBrk="1" hangingPunct="1">
                <a:spcBef>
                  <a:spcPct val="0"/>
                </a:spcBef>
                <a:buNone/>
              </a:pPr>
              <a:endParaRPr lang="en-US" altLang="zh-TW" sz="3600" b="1" u="sng" dirty="0">
                <a:solidFill>
                  <a:srgbClr val="FF0000"/>
                </a:solidFill>
                <a:latin typeface="標楷體" panose="03000509000000000000" pitchFamily="65" charset="-120"/>
                <a:ea typeface="標楷體" panose="03000509000000000000" pitchFamily="65" charset="-120"/>
              </a:endParaRPr>
            </a:p>
            <a:p>
              <a:pPr algn="ctr" eaLnBrk="1" hangingPunct="1">
                <a:spcBef>
                  <a:spcPct val="0"/>
                </a:spcBef>
                <a:buNone/>
              </a:pPr>
              <a:endParaRPr lang="zh-TW" altLang="en-US" sz="3600" b="1" dirty="0">
                <a:solidFill>
                  <a:schemeClr val="tx2"/>
                </a:solidFill>
                <a:latin typeface="標楷體" panose="03000509000000000000" pitchFamily="65" charset="-120"/>
                <a:ea typeface="標楷體" panose="03000509000000000000" pitchFamily="65" charset="-120"/>
              </a:endParaRPr>
            </a:p>
            <a:p>
              <a:pPr algn="ctr" eaLnBrk="1" hangingPunct="1">
                <a:spcBef>
                  <a:spcPct val="0"/>
                </a:spcBef>
                <a:buFontTx/>
                <a:buNone/>
              </a:pPr>
              <a:endParaRPr lang="zh-TW" altLang="en-US" sz="1800" dirty="0"/>
            </a:p>
          </p:txBody>
        </p:sp>
      </p:grpSp>
      <p:pic>
        <p:nvPicPr>
          <p:cNvPr id="8" name="Picture 12" descr="ãpptèæ¯åãçåçæå°çµæ">
            <a:extLst>
              <a:ext uri="{FF2B5EF4-FFF2-40B4-BE49-F238E27FC236}">
                <a16:creationId xmlns:a16="http://schemas.microsoft.com/office/drawing/2014/main" xmlns="" id="{6E16D2A0-5C0A-4499-8AEB-36FF1BE9B0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68128"/>
          </a:xfrm>
          <a:prstGeom prst="rect">
            <a:avLst/>
          </a:prstGeom>
          <a:noFill/>
          <a:extLst>
            <a:ext uri="{909E8E84-426E-40DD-AFC4-6F175D3DCCD1}">
              <a14:hiddenFill xmlns:a14="http://schemas.microsoft.com/office/drawing/2010/main">
                <a:solidFill>
                  <a:srgbClr val="FFFFFF"/>
                </a:solidFill>
              </a14:hiddenFill>
            </a:ext>
          </a:extLst>
        </p:spPr>
      </p:pic>
      <p:sp>
        <p:nvSpPr>
          <p:cNvPr id="72710" name="AutoShape 6">
            <a:extLst>
              <a:ext uri="{FF2B5EF4-FFF2-40B4-BE49-F238E27FC236}">
                <a16:creationId xmlns:a16="http://schemas.microsoft.com/office/drawing/2014/main" xmlns="" id="{B6EF44E4-CEF5-4966-8E5D-C92ABF5D6B86}"/>
              </a:ext>
            </a:extLst>
          </p:cNvPr>
          <p:cNvSpPr>
            <a:spLocks noChangeArrowheads="1"/>
          </p:cNvSpPr>
          <p:nvPr/>
        </p:nvSpPr>
        <p:spPr bwMode="auto">
          <a:xfrm>
            <a:off x="900113" y="188640"/>
            <a:ext cx="7416800" cy="792163"/>
          </a:xfrm>
          <a:prstGeom prst="roundRect">
            <a:avLst>
              <a:gd name="adj" fmla="val 16667"/>
            </a:avLst>
          </a:prstGeom>
          <a:gradFill rotWithShape="1">
            <a:gsLst>
              <a:gs pos="0">
                <a:srgbClr val="FF7C80">
                  <a:alpha val="71001"/>
                </a:srgbClr>
              </a:gs>
              <a:gs pos="50000">
                <a:srgbClr val="FFFFCC"/>
              </a:gs>
              <a:gs pos="100000">
                <a:srgbClr val="FF7C80">
                  <a:alpha val="71001"/>
                </a:srgbClr>
              </a:gs>
            </a:gsLst>
            <a:lin ang="5400000" scaled="1"/>
          </a:gradFill>
          <a:ln w="9525">
            <a:round/>
            <a:headEnd/>
            <a:tailEnd/>
          </a:ln>
          <a:effectLst/>
          <a:scene3d>
            <a:camera prst="legacyPerspectiveBottom"/>
            <a:lightRig rig="legacyFlat3" dir="t"/>
          </a:scene3d>
          <a:sp3d extrusionH="887400" prstMaterial="legacyMatte">
            <a:bevelT w="13500" h="13500" prst="angle"/>
            <a:bevelB w="13500" h="13500" prst="angle"/>
            <a:extrusionClr>
              <a:srgbClr val="FF7C80"/>
            </a:extrusionClr>
          </a:sp3d>
          <a:extLst/>
        </p:spPr>
        <p:txBody>
          <a:bodyPr wrap="none" anchor="ctr">
            <a:flatTx/>
          </a:bodyPr>
          <a:lstStyle/>
          <a:p>
            <a:pPr algn="ctr" eaLnBrk="1" hangingPunct="1">
              <a:defRPr/>
            </a:pPr>
            <a:endParaRPr lang="en-US" altLang="zh-TW" sz="3600" dirty="0">
              <a:solidFill>
                <a:srgbClr val="006600"/>
              </a:solidFill>
              <a:latin typeface="Arial" charset="0"/>
              <a:ea typeface="標楷體" pitchFamily="65" charset="-120"/>
            </a:endParaRPr>
          </a:p>
          <a:p>
            <a:pPr algn="ctr">
              <a:defRPr/>
            </a:pPr>
            <a:r>
              <a:rPr lang="zh-TW" altLang="en-US" sz="3600" dirty="0">
                <a:solidFill>
                  <a:srgbClr val="006600"/>
                </a:solidFill>
                <a:latin typeface="Arial" charset="0"/>
                <a:ea typeface="標楷體" pitchFamily="65" charset="-120"/>
              </a:rPr>
              <a:t>中等教育學程名額分配說明</a:t>
            </a:r>
            <a:r>
              <a:rPr lang="en-US" altLang="zh-TW" sz="3200" dirty="0">
                <a:solidFill>
                  <a:srgbClr val="006600"/>
                </a:solidFill>
                <a:latin typeface="Arial" charset="0"/>
                <a:ea typeface="標楷體" pitchFamily="65" charset="-120"/>
              </a:rPr>
              <a:t>(Ⅰ)</a:t>
            </a:r>
            <a:endParaRPr lang="en-US" altLang="zh-TW" sz="3600" dirty="0">
              <a:solidFill>
                <a:srgbClr val="006600"/>
              </a:solidFill>
              <a:latin typeface="Arial" charset="0"/>
              <a:ea typeface="標楷體" pitchFamily="65" charset="-120"/>
            </a:endParaRPr>
          </a:p>
          <a:p>
            <a:pPr algn="ctr" eaLnBrk="1" hangingPunct="1">
              <a:defRPr/>
            </a:pPr>
            <a:endParaRPr lang="zh-TW" altLang="en-US" sz="3600" dirty="0">
              <a:solidFill>
                <a:srgbClr val="006600"/>
              </a:solidFill>
              <a:latin typeface="Arial" charset="0"/>
              <a:ea typeface="標楷體" pitchFamily="65" charset="-120"/>
            </a:endParaRPr>
          </a:p>
        </p:txBody>
      </p:sp>
      <p:sp>
        <p:nvSpPr>
          <p:cNvPr id="3" name="矩形 2">
            <a:extLst>
              <a:ext uri="{FF2B5EF4-FFF2-40B4-BE49-F238E27FC236}">
                <a16:creationId xmlns:a16="http://schemas.microsoft.com/office/drawing/2014/main" xmlns="" id="{86D155D2-1AF3-4CC4-AEC6-B04113E06F31}"/>
              </a:ext>
            </a:extLst>
          </p:cNvPr>
          <p:cNvSpPr/>
          <p:nvPr/>
        </p:nvSpPr>
        <p:spPr>
          <a:xfrm>
            <a:off x="250824" y="1124744"/>
            <a:ext cx="8749507" cy="5055230"/>
          </a:xfrm>
          <a:prstGeom prst="rect">
            <a:avLst/>
          </a:prstGeom>
        </p:spPr>
        <p:txBody>
          <a:bodyPr wrap="square">
            <a:spAutoFit/>
          </a:bodyPr>
          <a:lstStyle/>
          <a:p>
            <a:pPr marL="360000" indent="-360000">
              <a:lnSpc>
                <a:spcPts val="2700"/>
              </a:lnSpc>
              <a:spcAft>
                <a:spcPts val="1800"/>
              </a:spcAft>
              <a:tabLst>
                <a:tab pos="270510" algn="l"/>
                <a:tab pos="699770" algn="l"/>
              </a:tabLst>
            </a:pPr>
            <a:r>
              <a:rPr lang="en-US" altLang="zh-TW" sz="2800" kern="100" dirty="0">
                <a:latin typeface="Times New Roman" panose="02020603050405020304" pitchFamily="18" charset="0"/>
                <a:ea typeface="標楷體" panose="03000509000000000000" pitchFamily="65" charset="-120"/>
              </a:rPr>
              <a:t>※</a:t>
            </a:r>
            <a:r>
              <a:rPr lang="zh-TW" altLang="zh-TW" sz="2800" kern="100" dirty="0">
                <a:latin typeface="Times New Roman" panose="02020603050405020304" pitchFamily="18" charset="0"/>
                <a:ea typeface="標楷體" panose="03000509000000000000" pitchFamily="65" charset="-120"/>
              </a:rPr>
              <a:t>本校中等教育學程培育學科</a:t>
            </a:r>
            <a:r>
              <a:rPr lang="en-US" altLang="zh-TW" sz="2800" kern="100" dirty="0">
                <a:latin typeface="Times New Roman" panose="02020603050405020304" pitchFamily="18" charset="0"/>
                <a:ea typeface="標楷體" panose="03000509000000000000" pitchFamily="65" charset="-120"/>
              </a:rPr>
              <a:t>(</a:t>
            </a:r>
            <a:r>
              <a:rPr lang="zh-TW" altLang="zh-TW" sz="2800" kern="100" dirty="0">
                <a:latin typeface="Times New Roman" panose="02020603050405020304" pitchFamily="18" charset="0"/>
                <a:ea typeface="標楷體" panose="03000509000000000000" pitchFamily="65" charset="-120"/>
              </a:rPr>
              <a:t>領域、主修專長</a:t>
            </a:r>
            <a:r>
              <a:rPr lang="en-US" altLang="zh-TW" sz="2800" kern="100" dirty="0">
                <a:latin typeface="Times New Roman" panose="02020603050405020304" pitchFamily="18" charset="0"/>
                <a:ea typeface="標楷體" panose="03000509000000000000" pitchFamily="65" charset="-120"/>
              </a:rPr>
              <a:t>)</a:t>
            </a:r>
            <a:r>
              <a:rPr lang="zh-TW" altLang="zh-TW" sz="2800" kern="100" dirty="0">
                <a:latin typeface="Times New Roman" panose="02020603050405020304" pitchFamily="18" charset="0"/>
                <a:ea typeface="標楷體" panose="03000509000000000000" pitchFamily="65" charset="-120"/>
              </a:rPr>
              <a:t>依據教育部核定辦理。</a:t>
            </a:r>
            <a:endParaRPr lang="en-US" altLang="zh-TW" sz="2800" kern="100" dirty="0">
              <a:latin typeface="Times New Roman" panose="02020603050405020304" pitchFamily="18" charset="0"/>
              <a:ea typeface="標楷體" panose="03000509000000000000" pitchFamily="65" charset="-120"/>
            </a:endParaRPr>
          </a:p>
          <a:p>
            <a:pPr marL="360000" indent="-360000">
              <a:lnSpc>
                <a:spcPts val="2700"/>
              </a:lnSpc>
              <a:spcAft>
                <a:spcPts val="1800"/>
              </a:spcAft>
              <a:tabLst>
                <a:tab pos="270510" algn="l"/>
                <a:tab pos="699770" algn="l"/>
              </a:tabLst>
            </a:pPr>
            <a:r>
              <a:rPr lang="en-US" altLang="zh-TW" sz="2800" kern="100" dirty="0">
                <a:latin typeface="Times New Roman" panose="02020603050405020304" pitchFamily="18" charset="0"/>
                <a:ea typeface="標楷體" panose="03000509000000000000" pitchFamily="65" charset="-120"/>
              </a:rPr>
              <a:t>※108</a:t>
            </a:r>
            <a:r>
              <a:rPr lang="zh-TW" altLang="en-US" sz="2800" kern="100" dirty="0">
                <a:latin typeface="Times New Roman" panose="02020603050405020304" pitchFamily="18" charset="0"/>
                <a:ea typeface="標楷體" panose="03000509000000000000" pitchFamily="65" charset="-120"/>
              </a:rPr>
              <a:t>學年度共計培育中等學校</a:t>
            </a:r>
            <a:r>
              <a:rPr lang="en-US" altLang="zh-TW" sz="2800" kern="100" dirty="0">
                <a:latin typeface="Times New Roman" panose="02020603050405020304" pitchFamily="18" charset="0"/>
                <a:ea typeface="標楷體" panose="03000509000000000000" pitchFamily="65" charset="-120"/>
              </a:rPr>
              <a:t>21</a:t>
            </a:r>
            <a:r>
              <a:rPr lang="zh-TW" altLang="en-US" sz="2800" kern="100" dirty="0">
                <a:latin typeface="Times New Roman" panose="02020603050405020304" pitchFamily="18" charset="0"/>
                <a:ea typeface="標楷體" panose="03000509000000000000" pitchFamily="65" charset="-120"/>
              </a:rPr>
              <a:t>個任教學科</a:t>
            </a:r>
            <a:r>
              <a:rPr lang="en-US" altLang="zh-TW" sz="2800" kern="100" dirty="0">
                <a:latin typeface="Times New Roman" panose="02020603050405020304" pitchFamily="18" charset="0"/>
                <a:ea typeface="標楷體" panose="03000509000000000000" pitchFamily="65" charset="-120"/>
              </a:rPr>
              <a:t>(</a:t>
            </a:r>
            <a:r>
              <a:rPr lang="zh-TW" altLang="en-US" sz="2800" kern="100" dirty="0">
                <a:latin typeface="Times New Roman" panose="02020603050405020304" pitchFamily="18" charset="0"/>
                <a:ea typeface="標楷體" panose="03000509000000000000" pitchFamily="65" charset="-120"/>
              </a:rPr>
              <a:t>含共同學科及職業群科</a:t>
            </a:r>
            <a:r>
              <a:rPr lang="en-US" altLang="zh-TW" sz="2800" kern="100" dirty="0">
                <a:latin typeface="Times New Roman" panose="02020603050405020304" pitchFamily="18" charset="0"/>
                <a:ea typeface="標楷體" panose="03000509000000000000" pitchFamily="65" charset="-120"/>
              </a:rPr>
              <a:t>) </a:t>
            </a:r>
            <a:r>
              <a:rPr lang="zh-TW" altLang="en-US" sz="2800" kern="100" dirty="0">
                <a:latin typeface="Times New Roman" panose="02020603050405020304" pitchFamily="18" charset="0"/>
                <a:ea typeface="標楷體" panose="03000509000000000000" pitchFamily="65" charset="-120"/>
              </a:rPr>
              <a:t>。</a:t>
            </a:r>
            <a:endParaRPr lang="en-US" altLang="zh-TW" sz="2800" kern="100" dirty="0">
              <a:latin typeface="Times New Roman" panose="02020603050405020304" pitchFamily="18" charset="0"/>
              <a:ea typeface="標楷體" panose="03000509000000000000" pitchFamily="65" charset="-120"/>
            </a:endParaRPr>
          </a:p>
          <a:p>
            <a:pPr marL="360000" indent="-360000">
              <a:lnSpc>
                <a:spcPts val="2700"/>
              </a:lnSpc>
              <a:spcAft>
                <a:spcPts val="1800"/>
              </a:spcAft>
              <a:tabLst>
                <a:tab pos="270510" algn="l"/>
                <a:tab pos="699770" algn="l"/>
              </a:tabLst>
            </a:pPr>
            <a:r>
              <a:rPr lang="en-US" altLang="zh-TW" sz="2800" kern="100" dirty="0">
                <a:latin typeface="Times New Roman" panose="02020603050405020304" pitchFamily="18" charset="0"/>
                <a:ea typeface="標楷體" panose="03000509000000000000" pitchFamily="65" charset="-120"/>
              </a:rPr>
              <a:t>※</a:t>
            </a:r>
            <a:r>
              <a:rPr lang="zh-TW" altLang="en-US" sz="2800" kern="100" dirty="0">
                <a:latin typeface="Times New Roman" panose="02020603050405020304" pitchFamily="18" charset="0"/>
                <a:ea typeface="標楷體" panose="03000509000000000000" pitchFamily="65" charset="-120"/>
              </a:rPr>
              <a:t>每一學科分配</a:t>
            </a:r>
            <a:r>
              <a:rPr lang="en-US" altLang="zh-TW" sz="2800" kern="100" dirty="0">
                <a:latin typeface="Times New Roman" panose="02020603050405020304" pitchFamily="18" charset="0"/>
                <a:ea typeface="標楷體" panose="03000509000000000000" pitchFamily="65" charset="-120"/>
              </a:rPr>
              <a:t>2</a:t>
            </a:r>
            <a:r>
              <a:rPr lang="zh-TW" altLang="en-US" sz="2800" kern="100" dirty="0">
                <a:latin typeface="Times New Roman" panose="02020603050405020304" pitchFamily="18" charset="0"/>
                <a:ea typeface="標楷體" panose="03000509000000000000" pitchFamily="65" charset="-120"/>
              </a:rPr>
              <a:t>名規劃名額給報考身分為本校規劃系所學生。</a:t>
            </a:r>
            <a:endParaRPr lang="en-US" altLang="zh-TW" sz="2800" kern="100" dirty="0">
              <a:latin typeface="Times New Roman" panose="02020603050405020304" pitchFamily="18" charset="0"/>
              <a:ea typeface="標楷體" panose="03000509000000000000" pitchFamily="65" charset="-120"/>
            </a:endParaRPr>
          </a:p>
          <a:p>
            <a:pPr marL="360000" indent="-360000">
              <a:lnSpc>
                <a:spcPts val="2700"/>
              </a:lnSpc>
              <a:spcAft>
                <a:spcPts val="1800"/>
              </a:spcAft>
              <a:tabLst>
                <a:tab pos="270510" algn="l"/>
                <a:tab pos="699770" algn="l"/>
              </a:tabLst>
            </a:pPr>
            <a:r>
              <a:rPr lang="en-US" altLang="zh-TW" sz="2800" kern="100" dirty="0">
                <a:latin typeface="Times New Roman" panose="02020603050405020304" pitchFamily="18" charset="0"/>
                <a:ea typeface="標楷體" panose="03000509000000000000" pitchFamily="65" charset="-120"/>
              </a:rPr>
              <a:t>※</a:t>
            </a:r>
            <a:r>
              <a:rPr lang="zh-TW" altLang="en-US" sz="2800" kern="100" dirty="0">
                <a:latin typeface="Times New Roman" panose="02020603050405020304" pitchFamily="18" charset="0"/>
                <a:ea typeface="標楷體" panose="03000509000000000000" pitchFamily="65" charset="-120"/>
              </a:rPr>
              <a:t>每一任教科別內的規劃名額由規劃系所共用，依該科別內甄選總成績高低排序後擇優錄取。</a:t>
            </a:r>
            <a:endParaRPr lang="en-US" altLang="zh-TW" sz="2800" kern="100" dirty="0">
              <a:latin typeface="Times New Roman" panose="02020603050405020304" pitchFamily="18" charset="0"/>
              <a:ea typeface="標楷體" panose="03000509000000000000" pitchFamily="65" charset="-120"/>
            </a:endParaRPr>
          </a:p>
          <a:p>
            <a:pPr marL="360000" indent="-360000">
              <a:lnSpc>
                <a:spcPts val="2700"/>
              </a:lnSpc>
              <a:spcAft>
                <a:spcPts val="1800"/>
              </a:spcAft>
              <a:tabLst>
                <a:tab pos="270510" algn="l"/>
                <a:tab pos="699770" algn="l"/>
              </a:tabLst>
            </a:pPr>
            <a:r>
              <a:rPr lang="en-US" altLang="zh-TW" sz="2800" kern="100" dirty="0">
                <a:latin typeface="Times New Roman" panose="02020603050405020304" pitchFamily="18" charset="0"/>
                <a:ea typeface="標楷體" panose="03000509000000000000" pitchFamily="65" charset="-120"/>
              </a:rPr>
              <a:t>※</a:t>
            </a:r>
            <a:r>
              <a:rPr lang="zh-TW" altLang="en-US" sz="2800" kern="100" dirty="0">
                <a:latin typeface="Times New Roman" panose="02020603050405020304" pitchFamily="18" charset="0"/>
                <a:ea typeface="標楷體" panose="03000509000000000000" pitchFamily="65" charset="-120"/>
              </a:rPr>
              <a:t>除正取名額外，另列備取</a:t>
            </a:r>
            <a:r>
              <a:rPr lang="en-US" altLang="zh-TW" sz="2800" kern="100" dirty="0">
                <a:latin typeface="Times New Roman" panose="02020603050405020304" pitchFamily="18" charset="0"/>
                <a:ea typeface="標楷體" panose="03000509000000000000" pitchFamily="65" charset="-120"/>
              </a:rPr>
              <a:t>2</a:t>
            </a:r>
            <a:r>
              <a:rPr lang="zh-TW" altLang="en-US" sz="2800" kern="100" dirty="0">
                <a:latin typeface="Times New Roman" panose="02020603050405020304" pitchFamily="18" charset="0"/>
                <a:ea typeface="標楷體" panose="03000509000000000000" pitchFamily="65" charset="-120"/>
              </a:rPr>
              <a:t>名。如備取遞補後仍有餘額者，流用至一般名額。</a:t>
            </a:r>
            <a:endParaRPr lang="en-US" altLang="zh-TW" sz="2800" kern="100" dirty="0">
              <a:latin typeface="Times New Roman" panose="02020603050405020304" pitchFamily="18" charset="0"/>
              <a:ea typeface="標楷體" panose="03000509000000000000" pitchFamily="65" charset="-120"/>
            </a:endParaRPr>
          </a:p>
          <a:p>
            <a:pPr marL="360000" indent="-360000">
              <a:lnSpc>
                <a:spcPts val="2700"/>
              </a:lnSpc>
              <a:spcAft>
                <a:spcPts val="0"/>
              </a:spcAft>
              <a:tabLst>
                <a:tab pos="270510" algn="l"/>
                <a:tab pos="699770" algn="l"/>
              </a:tabLst>
            </a:pPr>
            <a:r>
              <a:rPr lang="en-US" altLang="zh-TW" sz="2800" kern="100" dirty="0">
                <a:latin typeface="Times New Roman" panose="02020603050405020304" pitchFamily="18" charset="0"/>
                <a:ea typeface="標楷體" panose="03000509000000000000" pitchFamily="65" charset="-120"/>
              </a:rPr>
              <a:t>※</a:t>
            </a:r>
            <a:r>
              <a:rPr lang="zh-TW" altLang="en-US" sz="2800" kern="100" dirty="0">
                <a:latin typeface="Times New Roman" panose="02020603050405020304" pitchFamily="18" charset="0"/>
                <a:ea typeface="標楷體" panose="03000509000000000000" pitchFamily="65" charset="-120"/>
              </a:rPr>
              <a:t>無論正備取生，考生分數均須達最低錄取篩選標準</a:t>
            </a:r>
            <a:r>
              <a:rPr lang="zh-TW" altLang="zh-TW" sz="2800" kern="100" dirty="0">
                <a:latin typeface="Times New Roman" panose="02020603050405020304" pitchFamily="18" charset="0"/>
                <a:ea typeface="標楷體" panose="03000509000000000000" pitchFamily="65" charset="-120"/>
              </a:rPr>
              <a:t>。</a:t>
            </a:r>
            <a:endParaRPr lang="zh-TW" altLang="zh-TW" sz="2800" kern="100" dirty="0">
              <a:latin typeface="Times New Roman" panose="02020603050405020304" pitchFamily="18" charset="0"/>
            </a:endParaRPr>
          </a:p>
        </p:txBody>
      </p:sp>
      <p:sp>
        <p:nvSpPr>
          <p:cNvPr id="9" name="AutoShape 23">
            <a:extLst>
              <a:ext uri="{FF2B5EF4-FFF2-40B4-BE49-F238E27FC236}">
                <a16:creationId xmlns:a16="http://schemas.microsoft.com/office/drawing/2014/main" xmlns="" id="{9055EF8B-3F66-4C1F-BD21-2232EACC6FA6}"/>
              </a:ext>
            </a:extLst>
          </p:cNvPr>
          <p:cNvSpPr>
            <a:spLocks noChangeArrowheads="1"/>
          </p:cNvSpPr>
          <p:nvPr/>
        </p:nvSpPr>
        <p:spPr bwMode="auto">
          <a:xfrm>
            <a:off x="286543" y="124619"/>
            <a:ext cx="8713788" cy="6184701"/>
          </a:xfrm>
          <a:prstGeom prst="roundRect">
            <a:avLst>
              <a:gd name="adj" fmla="val 16667"/>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TW" altLang="en-US" sz="1800" dirty="0"/>
          </a:p>
        </p:txBody>
      </p:sp>
      <p:pic>
        <p:nvPicPr>
          <p:cNvPr id="10" name="Picture 22">
            <a:extLst>
              <a:ext uri="{FF2B5EF4-FFF2-40B4-BE49-F238E27FC236}">
                <a16:creationId xmlns:a16="http://schemas.microsoft.com/office/drawing/2014/main" xmlns="" id="{683E7997-27A3-4886-8060-1F62DBC538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0249" y="6487102"/>
            <a:ext cx="3290102" cy="291907"/>
          </a:xfrm>
          <a:prstGeom prst="rect">
            <a:avLst/>
          </a:prstGeom>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0485940"/>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727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2"/>
          <p:cNvGrpSpPr>
            <a:grpSpLocks/>
          </p:cNvGrpSpPr>
          <p:nvPr/>
        </p:nvGrpSpPr>
        <p:grpSpPr bwMode="auto">
          <a:xfrm>
            <a:off x="0" y="0"/>
            <a:ext cx="9144000" cy="6858000"/>
            <a:chOff x="0" y="0"/>
            <a:chExt cx="5760" cy="4320"/>
          </a:xfrm>
        </p:grpSpPr>
        <p:pic>
          <p:nvPicPr>
            <p:cNvPr id="122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4"/>
            <p:cNvPicPr>
              <a:picLocks noChangeAspect="1" noChangeArrowheads="1"/>
            </p:cNvPicPr>
            <p:nvPr/>
          </p:nvPicPr>
          <p:blipFill>
            <a:blip r:embed="rId4">
              <a:lum bright="20000"/>
              <a:extLst>
                <a:ext uri="{28A0092B-C50C-407E-A947-70E740481C1C}">
                  <a14:useLocalDpi xmlns:a14="http://schemas.microsoft.com/office/drawing/2010/main" val="0"/>
                </a:ext>
              </a:extLst>
            </a:blip>
            <a:srcRect/>
            <a:stretch>
              <a:fillRect/>
            </a:stretch>
          </p:blipFill>
          <p:spPr bwMode="auto">
            <a:xfrm>
              <a:off x="1292" y="3884"/>
              <a:ext cx="3629" cy="436"/>
            </a:xfrm>
            <a:prstGeom prst="rect">
              <a:avLst/>
            </a:prstGeom>
            <a:solidFill>
              <a:schemeClr val="accent1">
                <a:alpha val="12157"/>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297" name="AutoShape 5"/>
            <p:cNvSpPr>
              <a:spLocks noChangeArrowheads="1"/>
            </p:cNvSpPr>
            <p:nvPr/>
          </p:nvSpPr>
          <p:spPr bwMode="auto">
            <a:xfrm>
              <a:off x="158" y="164"/>
              <a:ext cx="5489" cy="3629"/>
            </a:xfrm>
            <a:prstGeom prst="roundRect">
              <a:avLst>
                <a:gd name="adj" fmla="val 16667"/>
              </a:avLst>
            </a:prstGeom>
            <a:solidFill>
              <a:schemeClr val="bg1">
                <a:alpha val="69019"/>
              </a:schemeClr>
            </a:solidFill>
            <a:ln w="9525" algn="ctr">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None/>
              </a:pPr>
              <a:endParaRPr lang="en-US" altLang="zh-TW" sz="3600" b="1" dirty="0">
                <a:solidFill>
                  <a:schemeClr val="tx2"/>
                </a:solidFill>
                <a:latin typeface="標楷體" panose="03000509000000000000" pitchFamily="65" charset="-120"/>
                <a:ea typeface="標楷體" panose="03000509000000000000" pitchFamily="65" charset="-120"/>
              </a:endParaRPr>
            </a:p>
            <a:p>
              <a:pPr algn="ctr" eaLnBrk="1" hangingPunct="1">
                <a:spcBef>
                  <a:spcPct val="0"/>
                </a:spcBef>
                <a:buNone/>
              </a:pPr>
              <a:endParaRPr lang="en-US" altLang="zh-TW" sz="3600" b="1" dirty="0">
                <a:solidFill>
                  <a:schemeClr val="tx2"/>
                </a:solidFill>
                <a:latin typeface="標楷體" panose="03000509000000000000" pitchFamily="65" charset="-120"/>
                <a:ea typeface="標楷體" panose="03000509000000000000" pitchFamily="65" charset="-120"/>
              </a:endParaRPr>
            </a:p>
            <a:p>
              <a:pPr algn="ctr" eaLnBrk="1" hangingPunct="1">
                <a:spcBef>
                  <a:spcPct val="0"/>
                </a:spcBef>
                <a:buNone/>
              </a:pPr>
              <a:endParaRPr lang="en-US" altLang="zh-TW" sz="3600" b="1" u="sng" dirty="0">
                <a:solidFill>
                  <a:srgbClr val="FF0000"/>
                </a:solidFill>
                <a:latin typeface="標楷體" panose="03000509000000000000" pitchFamily="65" charset="-120"/>
                <a:ea typeface="標楷體" panose="03000509000000000000" pitchFamily="65" charset="-120"/>
              </a:endParaRPr>
            </a:p>
            <a:p>
              <a:pPr algn="ctr" eaLnBrk="1" hangingPunct="1">
                <a:spcBef>
                  <a:spcPct val="0"/>
                </a:spcBef>
                <a:buNone/>
              </a:pPr>
              <a:endParaRPr lang="zh-TW" altLang="en-US" sz="3600" b="1" dirty="0">
                <a:solidFill>
                  <a:schemeClr val="tx2"/>
                </a:solidFill>
                <a:latin typeface="標楷體" panose="03000509000000000000" pitchFamily="65" charset="-120"/>
                <a:ea typeface="標楷體" panose="03000509000000000000" pitchFamily="65" charset="-120"/>
              </a:endParaRPr>
            </a:p>
            <a:p>
              <a:pPr algn="ctr" eaLnBrk="1" hangingPunct="1">
                <a:spcBef>
                  <a:spcPct val="0"/>
                </a:spcBef>
                <a:buFontTx/>
                <a:buNone/>
              </a:pPr>
              <a:endParaRPr lang="zh-TW" altLang="en-US" sz="1800" dirty="0"/>
            </a:p>
          </p:txBody>
        </p:sp>
      </p:grpSp>
      <p:pic>
        <p:nvPicPr>
          <p:cNvPr id="8" name="Picture 12" descr="ãpptèæ¯åãçåçæå°çµæ">
            <a:extLst>
              <a:ext uri="{FF2B5EF4-FFF2-40B4-BE49-F238E27FC236}">
                <a16:creationId xmlns:a16="http://schemas.microsoft.com/office/drawing/2014/main" xmlns="" id="{6E16D2A0-5C0A-4499-8AEB-36FF1BE9B0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68128"/>
          </a:xfrm>
          <a:prstGeom prst="rect">
            <a:avLst/>
          </a:prstGeom>
          <a:noFill/>
          <a:extLst>
            <a:ext uri="{909E8E84-426E-40DD-AFC4-6F175D3DCCD1}">
              <a14:hiddenFill xmlns:a14="http://schemas.microsoft.com/office/drawing/2010/main">
                <a:solidFill>
                  <a:srgbClr val="FFFFFF"/>
                </a:solidFill>
              </a14:hiddenFill>
            </a:ext>
          </a:extLst>
        </p:spPr>
      </p:pic>
      <p:sp>
        <p:nvSpPr>
          <p:cNvPr id="72710" name="AutoShape 6">
            <a:extLst>
              <a:ext uri="{FF2B5EF4-FFF2-40B4-BE49-F238E27FC236}">
                <a16:creationId xmlns:a16="http://schemas.microsoft.com/office/drawing/2014/main" xmlns="" id="{B6EF44E4-CEF5-4966-8E5D-C92ABF5D6B86}"/>
              </a:ext>
            </a:extLst>
          </p:cNvPr>
          <p:cNvSpPr>
            <a:spLocks noChangeArrowheads="1"/>
          </p:cNvSpPr>
          <p:nvPr/>
        </p:nvSpPr>
        <p:spPr bwMode="auto">
          <a:xfrm>
            <a:off x="900113" y="188640"/>
            <a:ext cx="7416800" cy="792163"/>
          </a:xfrm>
          <a:prstGeom prst="roundRect">
            <a:avLst>
              <a:gd name="adj" fmla="val 16667"/>
            </a:avLst>
          </a:prstGeom>
          <a:gradFill rotWithShape="1">
            <a:gsLst>
              <a:gs pos="0">
                <a:srgbClr val="FF7C80">
                  <a:alpha val="71001"/>
                </a:srgbClr>
              </a:gs>
              <a:gs pos="50000">
                <a:srgbClr val="FFFFCC"/>
              </a:gs>
              <a:gs pos="100000">
                <a:srgbClr val="FF7C80">
                  <a:alpha val="71001"/>
                </a:srgbClr>
              </a:gs>
            </a:gsLst>
            <a:lin ang="5400000" scaled="1"/>
          </a:gradFill>
          <a:ln w="9525">
            <a:round/>
            <a:headEnd/>
            <a:tailEnd/>
          </a:ln>
          <a:effectLst/>
          <a:scene3d>
            <a:camera prst="legacyPerspectiveBottom"/>
            <a:lightRig rig="legacyFlat3" dir="t"/>
          </a:scene3d>
          <a:sp3d extrusionH="887400" prstMaterial="legacyMatte">
            <a:bevelT w="13500" h="13500" prst="angle"/>
            <a:bevelB w="13500" h="13500" prst="angle"/>
            <a:extrusionClr>
              <a:srgbClr val="FF7C80"/>
            </a:extrusionClr>
          </a:sp3d>
          <a:extLst/>
        </p:spPr>
        <p:txBody>
          <a:bodyPr wrap="none" anchor="ctr">
            <a:flatTx/>
          </a:bodyPr>
          <a:lstStyle/>
          <a:p>
            <a:pPr algn="ctr" eaLnBrk="1" hangingPunct="1">
              <a:defRPr/>
            </a:pPr>
            <a:endParaRPr lang="en-US" altLang="zh-TW" sz="3600" dirty="0">
              <a:solidFill>
                <a:srgbClr val="006600"/>
              </a:solidFill>
              <a:latin typeface="Arial" charset="0"/>
              <a:ea typeface="標楷體" pitchFamily="65" charset="-120"/>
            </a:endParaRPr>
          </a:p>
          <a:p>
            <a:pPr algn="ctr">
              <a:defRPr/>
            </a:pPr>
            <a:r>
              <a:rPr lang="zh-TW" altLang="en-US" sz="3600" dirty="0">
                <a:solidFill>
                  <a:srgbClr val="006600"/>
                </a:solidFill>
                <a:latin typeface="Arial" charset="0"/>
                <a:ea typeface="標楷體" pitchFamily="65" charset="-120"/>
              </a:rPr>
              <a:t>中等教育學程名額分配說明</a:t>
            </a:r>
            <a:r>
              <a:rPr lang="en-US" altLang="zh-TW" sz="3200" dirty="0">
                <a:solidFill>
                  <a:srgbClr val="006600"/>
                </a:solidFill>
                <a:latin typeface="Arial" charset="0"/>
                <a:ea typeface="標楷體" pitchFamily="65" charset="-120"/>
              </a:rPr>
              <a:t>(Ⅱ)</a:t>
            </a:r>
            <a:endParaRPr lang="en-US" altLang="zh-TW" sz="3600" dirty="0">
              <a:solidFill>
                <a:srgbClr val="006600"/>
              </a:solidFill>
              <a:latin typeface="Arial" charset="0"/>
              <a:ea typeface="標楷體" pitchFamily="65" charset="-120"/>
            </a:endParaRPr>
          </a:p>
          <a:p>
            <a:pPr algn="ctr" eaLnBrk="1" hangingPunct="1">
              <a:defRPr/>
            </a:pPr>
            <a:endParaRPr lang="zh-TW" altLang="en-US" sz="3600" dirty="0">
              <a:solidFill>
                <a:srgbClr val="006600"/>
              </a:solidFill>
              <a:latin typeface="Arial" charset="0"/>
              <a:ea typeface="標楷體" pitchFamily="65" charset="-120"/>
            </a:endParaRPr>
          </a:p>
        </p:txBody>
      </p:sp>
      <p:sp>
        <p:nvSpPr>
          <p:cNvPr id="3" name="矩形 2">
            <a:extLst>
              <a:ext uri="{FF2B5EF4-FFF2-40B4-BE49-F238E27FC236}">
                <a16:creationId xmlns:a16="http://schemas.microsoft.com/office/drawing/2014/main" xmlns="" id="{86D155D2-1AF3-4CC4-AEC6-B04113E06F31}"/>
              </a:ext>
            </a:extLst>
          </p:cNvPr>
          <p:cNvSpPr/>
          <p:nvPr/>
        </p:nvSpPr>
        <p:spPr>
          <a:xfrm>
            <a:off x="250824" y="1988840"/>
            <a:ext cx="8749507" cy="3670236"/>
          </a:xfrm>
          <a:prstGeom prst="rect">
            <a:avLst/>
          </a:prstGeom>
        </p:spPr>
        <p:txBody>
          <a:bodyPr wrap="square">
            <a:spAutoFit/>
          </a:bodyPr>
          <a:lstStyle/>
          <a:p>
            <a:pPr marL="360000" indent="-360000">
              <a:lnSpc>
                <a:spcPts val="2700"/>
              </a:lnSpc>
              <a:spcAft>
                <a:spcPts val="3000"/>
              </a:spcAft>
              <a:tabLst>
                <a:tab pos="270510" algn="l"/>
                <a:tab pos="699770" algn="l"/>
              </a:tabLst>
            </a:pPr>
            <a:r>
              <a:rPr lang="en-US" altLang="zh-TW" sz="2800" kern="100" dirty="0">
                <a:latin typeface="Times New Roman" panose="02020603050405020304" pitchFamily="18" charset="0"/>
                <a:ea typeface="標楷體" panose="03000509000000000000" pitchFamily="65" charset="-120"/>
              </a:rPr>
              <a:t>※</a:t>
            </a:r>
            <a:r>
              <a:rPr lang="zh-TW" altLang="en-US" sz="2800" kern="100" dirty="0">
                <a:latin typeface="Times New Roman" panose="02020603050405020304" pitchFamily="18" charset="0"/>
                <a:ea typeface="標楷體" panose="03000509000000000000" pitchFamily="65" charset="-120"/>
              </a:rPr>
              <a:t>一般名額開放給本校各該任教學科相關系所之大學部以上學生或畢業於他校大學部相關學系之碩、博士研究生報考，依甄選總成績高低排序後錄取。</a:t>
            </a:r>
            <a:endParaRPr lang="en-US" altLang="zh-TW" sz="2800" kern="100" dirty="0">
              <a:latin typeface="Times New Roman" panose="02020603050405020304" pitchFamily="18" charset="0"/>
              <a:ea typeface="標楷體" panose="03000509000000000000" pitchFamily="65" charset="-120"/>
            </a:endParaRPr>
          </a:p>
          <a:p>
            <a:pPr marL="360000" indent="-360000">
              <a:lnSpc>
                <a:spcPts val="2700"/>
              </a:lnSpc>
              <a:spcAft>
                <a:spcPts val="3000"/>
              </a:spcAft>
              <a:tabLst>
                <a:tab pos="270510" algn="l"/>
                <a:tab pos="699770" algn="l"/>
              </a:tabLst>
            </a:pPr>
            <a:r>
              <a:rPr lang="en-US" altLang="zh-TW" sz="2800" kern="100" dirty="0">
                <a:latin typeface="Times New Roman" panose="02020603050405020304" pitchFamily="18" charset="0"/>
                <a:ea typeface="標楷體" panose="03000509000000000000" pitchFamily="65" charset="-120"/>
              </a:rPr>
              <a:t>※</a:t>
            </a:r>
            <a:r>
              <a:rPr lang="zh-TW" altLang="en-US" sz="2800" kern="100" dirty="0">
                <a:latin typeface="Times New Roman" panose="02020603050405020304" pitchFamily="18" charset="0"/>
                <a:ea typeface="標楷體" panose="03000509000000000000" pitchFamily="65" charset="-120"/>
              </a:rPr>
              <a:t>除正取生</a:t>
            </a:r>
            <a:r>
              <a:rPr lang="en-US" altLang="zh-TW" sz="2800" kern="100" dirty="0">
                <a:latin typeface="Times New Roman" panose="02020603050405020304" pitchFamily="18" charset="0"/>
                <a:ea typeface="標楷體" panose="03000509000000000000" pitchFamily="65" charset="-120"/>
              </a:rPr>
              <a:t>30</a:t>
            </a:r>
            <a:r>
              <a:rPr lang="zh-TW" altLang="en-US" sz="2800" kern="100" dirty="0">
                <a:latin typeface="Times New Roman" panose="02020603050405020304" pitchFamily="18" charset="0"/>
                <a:ea typeface="標楷體" panose="03000509000000000000" pitchFamily="65" charset="-120"/>
              </a:rPr>
              <a:t>名外，另列備取若干名。</a:t>
            </a:r>
            <a:endParaRPr lang="en-US" altLang="zh-TW" sz="2800" kern="100" dirty="0">
              <a:latin typeface="Times New Roman" panose="02020603050405020304" pitchFamily="18" charset="0"/>
              <a:ea typeface="標楷體" panose="03000509000000000000" pitchFamily="65" charset="-120"/>
            </a:endParaRPr>
          </a:p>
          <a:p>
            <a:pPr marL="360000" indent="-360000">
              <a:lnSpc>
                <a:spcPts val="2700"/>
              </a:lnSpc>
              <a:spcAft>
                <a:spcPts val="3000"/>
              </a:spcAft>
              <a:tabLst>
                <a:tab pos="270510" algn="l"/>
                <a:tab pos="699770" algn="l"/>
              </a:tabLst>
            </a:pPr>
            <a:r>
              <a:rPr lang="en-US" altLang="zh-TW" sz="2800" kern="100" dirty="0">
                <a:latin typeface="Times New Roman" panose="02020603050405020304" pitchFamily="18" charset="0"/>
                <a:ea typeface="標楷體" panose="03000509000000000000" pitchFamily="65" charset="-120"/>
              </a:rPr>
              <a:t>※</a:t>
            </a:r>
            <a:r>
              <a:rPr lang="zh-TW" altLang="en-US" sz="2800" kern="100" dirty="0">
                <a:latin typeface="Times New Roman" panose="02020603050405020304" pitchFamily="18" charset="0"/>
                <a:ea typeface="標楷體" panose="03000509000000000000" pitchFamily="65" charset="-120"/>
              </a:rPr>
              <a:t>無論正備取生，考生分數均須達最低錄取篩選標準。</a:t>
            </a:r>
            <a:endParaRPr lang="en-US" altLang="zh-TW" sz="2800" kern="100" dirty="0">
              <a:latin typeface="Times New Roman" panose="02020603050405020304" pitchFamily="18" charset="0"/>
              <a:ea typeface="標楷體" panose="03000509000000000000" pitchFamily="65" charset="-120"/>
            </a:endParaRPr>
          </a:p>
          <a:p>
            <a:pPr marL="360000" indent="-360000">
              <a:lnSpc>
                <a:spcPts val="2700"/>
              </a:lnSpc>
              <a:spcAft>
                <a:spcPts val="1800"/>
              </a:spcAft>
              <a:tabLst>
                <a:tab pos="270510" algn="l"/>
                <a:tab pos="699770" algn="l"/>
              </a:tabLst>
            </a:pPr>
            <a:r>
              <a:rPr lang="en-US" altLang="zh-TW" sz="2800" kern="100" dirty="0">
                <a:latin typeface="Times New Roman" panose="02020603050405020304" pitchFamily="18" charset="0"/>
                <a:ea typeface="標楷體" panose="03000509000000000000" pitchFamily="65" charset="-120"/>
              </a:rPr>
              <a:t>※</a:t>
            </a:r>
            <a:r>
              <a:rPr lang="zh-TW" altLang="en-US" sz="2800" kern="100" dirty="0">
                <a:latin typeface="Times New Roman" panose="02020603050405020304" pitchFamily="18" charset="0"/>
                <a:ea typeface="標楷體" panose="03000509000000000000" pitchFamily="65" charset="-120"/>
              </a:rPr>
              <a:t>遞補順序依甄選總成績高低排序及現場唱名並報到為準。</a:t>
            </a:r>
            <a:endParaRPr lang="zh-TW" altLang="zh-TW" sz="2800" kern="100" dirty="0">
              <a:latin typeface="Times New Roman" panose="02020603050405020304" pitchFamily="18" charset="0"/>
            </a:endParaRPr>
          </a:p>
        </p:txBody>
      </p:sp>
      <p:sp>
        <p:nvSpPr>
          <p:cNvPr id="9" name="AutoShape 23">
            <a:extLst>
              <a:ext uri="{FF2B5EF4-FFF2-40B4-BE49-F238E27FC236}">
                <a16:creationId xmlns:a16="http://schemas.microsoft.com/office/drawing/2014/main" xmlns="" id="{9055EF8B-3F66-4C1F-BD21-2232EACC6FA6}"/>
              </a:ext>
            </a:extLst>
          </p:cNvPr>
          <p:cNvSpPr>
            <a:spLocks noChangeArrowheads="1"/>
          </p:cNvSpPr>
          <p:nvPr/>
        </p:nvSpPr>
        <p:spPr bwMode="auto">
          <a:xfrm>
            <a:off x="286543" y="124619"/>
            <a:ext cx="8713788" cy="6184701"/>
          </a:xfrm>
          <a:prstGeom prst="roundRect">
            <a:avLst>
              <a:gd name="adj" fmla="val 16667"/>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TW" altLang="en-US" sz="1800" dirty="0"/>
          </a:p>
        </p:txBody>
      </p:sp>
      <p:pic>
        <p:nvPicPr>
          <p:cNvPr id="10" name="Picture 22">
            <a:extLst>
              <a:ext uri="{FF2B5EF4-FFF2-40B4-BE49-F238E27FC236}">
                <a16:creationId xmlns:a16="http://schemas.microsoft.com/office/drawing/2014/main" xmlns="" id="{683E7997-27A3-4886-8060-1F62DBC538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0249" y="6487102"/>
            <a:ext cx="3290102" cy="291907"/>
          </a:xfrm>
          <a:prstGeom prst="rect">
            <a:avLst/>
          </a:prstGeom>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5279663"/>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727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2"/>
          <p:cNvGrpSpPr>
            <a:grpSpLocks/>
          </p:cNvGrpSpPr>
          <p:nvPr/>
        </p:nvGrpSpPr>
        <p:grpSpPr bwMode="auto">
          <a:xfrm>
            <a:off x="0" y="0"/>
            <a:ext cx="9144000" cy="6858000"/>
            <a:chOff x="0" y="0"/>
            <a:chExt cx="5760" cy="4320"/>
          </a:xfrm>
        </p:grpSpPr>
        <p:pic>
          <p:nvPicPr>
            <p:cNvPr id="122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4"/>
            <p:cNvPicPr>
              <a:picLocks noChangeAspect="1" noChangeArrowheads="1"/>
            </p:cNvPicPr>
            <p:nvPr/>
          </p:nvPicPr>
          <p:blipFill>
            <a:blip r:embed="rId4">
              <a:lum bright="20000"/>
              <a:extLst>
                <a:ext uri="{28A0092B-C50C-407E-A947-70E740481C1C}">
                  <a14:useLocalDpi xmlns:a14="http://schemas.microsoft.com/office/drawing/2010/main" val="0"/>
                </a:ext>
              </a:extLst>
            </a:blip>
            <a:srcRect/>
            <a:stretch>
              <a:fillRect/>
            </a:stretch>
          </p:blipFill>
          <p:spPr bwMode="auto">
            <a:xfrm>
              <a:off x="1292" y="3884"/>
              <a:ext cx="3629" cy="436"/>
            </a:xfrm>
            <a:prstGeom prst="rect">
              <a:avLst/>
            </a:prstGeom>
            <a:solidFill>
              <a:schemeClr val="accent1">
                <a:alpha val="12157"/>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297" name="AutoShape 5"/>
            <p:cNvSpPr>
              <a:spLocks noChangeArrowheads="1"/>
            </p:cNvSpPr>
            <p:nvPr/>
          </p:nvSpPr>
          <p:spPr bwMode="auto">
            <a:xfrm>
              <a:off x="158" y="164"/>
              <a:ext cx="5489" cy="3629"/>
            </a:xfrm>
            <a:prstGeom prst="roundRect">
              <a:avLst>
                <a:gd name="adj" fmla="val 16667"/>
              </a:avLst>
            </a:prstGeom>
            <a:solidFill>
              <a:schemeClr val="bg1">
                <a:alpha val="69019"/>
              </a:schemeClr>
            </a:solidFill>
            <a:ln w="9525" algn="ctr">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TW" altLang="en-US" sz="1800"/>
            </a:p>
          </p:txBody>
        </p:sp>
      </p:grpSp>
      <p:pic>
        <p:nvPicPr>
          <p:cNvPr id="8" name="Picture 12" descr="ãpptèæ¯åãçåçæå°çµæ">
            <a:extLst>
              <a:ext uri="{FF2B5EF4-FFF2-40B4-BE49-F238E27FC236}">
                <a16:creationId xmlns:a16="http://schemas.microsoft.com/office/drawing/2014/main" xmlns="" id="{AB584F3D-FE99-4890-9F0D-EFF7D6E7F9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128"/>
            <a:ext cx="9144000" cy="6868128"/>
          </a:xfrm>
          <a:prstGeom prst="rect">
            <a:avLst/>
          </a:prstGeom>
          <a:noFill/>
          <a:extLst>
            <a:ext uri="{909E8E84-426E-40DD-AFC4-6F175D3DCCD1}">
              <a14:hiddenFill xmlns:a14="http://schemas.microsoft.com/office/drawing/2010/main">
                <a:solidFill>
                  <a:srgbClr val="FFFFFF"/>
                </a:solidFill>
              </a14:hiddenFill>
            </a:ext>
          </a:extLst>
        </p:spPr>
      </p:pic>
      <p:sp>
        <p:nvSpPr>
          <p:cNvPr id="72710" name="AutoShape 6">
            <a:extLst>
              <a:ext uri="{FF2B5EF4-FFF2-40B4-BE49-F238E27FC236}">
                <a16:creationId xmlns:a16="http://schemas.microsoft.com/office/drawing/2014/main" xmlns="" id="{B6EF44E4-CEF5-4966-8E5D-C92ABF5D6B86}"/>
              </a:ext>
            </a:extLst>
          </p:cNvPr>
          <p:cNvSpPr>
            <a:spLocks noChangeArrowheads="1"/>
          </p:cNvSpPr>
          <p:nvPr/>
        </p:nvSpPr>
        <p:spPr bwMode="auto">
          <a:xfrm>
            <a:off x="899095" y="333375"/>
            <a:ext cx="7561337" cy="792163"/>
          </a:xfrm>
          <a:prstGeom prst="roundRect">
            <a:avLst>
              <a:gd name="adj" fmla="val 16667"/>
            </a:avLst>
          </a:prstGeom>
          <a:gradFill rotWithShape="1">
            <a:gsLst>
              <a:gs pos="0">
                <a:srgbClr val="FF7C80">
                  <a:alpha val="71001"/>
                </a:srgbClr>
              </a:gs>
              <a:gs pos="50000">
                <a:srgbClr val="FFFFCC"/>
              </a:gs>
              <a:gs pos="100000">
                <a:srgbClr val="FF7C80">
                  <a:alpha val="71001"/>
                </a:srgbClr>
              </a:gs>
            </a:gsLst>
            <a:lin ang="5400000" scaled="1"/>
          </a:gradFill>
          <a:ln w="9525">
            <a:round/>
            <a:headEnd/>
            <a:tailEnd/>
          </a:ln>
          <a:effectLst/>
          <a:scene3d>
            <a:camera prst="legacyPerspectiveBottom"/>
            <a:lightRig rig="legacyFlat3" dir="t"/>
          </a:scene3d>
          <a:sp3d extrusionH="887400" prstMaterial="legacyMatte">
            <a:bevelT w="13500" h="13500" prst="angle"/>
            <a:bevelB w="13500" h="13500" prst="angle"/>
            <a:extrusionClr>
              <a:srgbClr val="FF7C80"/>
            </a:extrusionClr>
          </a:sp3d>
          <a:extLst/>
        </p:spPr>
        <p:txBody>
          <a:bodyPr wrap="none" anchor="ctr">
            <a:flatTx/>
          </a:bodyPr>
          <a:lstStyle/>
          <a:p>
            <a:pPr algn="ctr" eaLnBrk="1" hangingPunct="1">
              <a:defRPr/>
            </a:pPr>
            <a:endParaRPr lang="en-US" altLang="zh-TW" sz="3200" dirty="0">
              <a:solidFill>
                <a:srgbClr val="006600"/>
              </a:solidFill>
              <a:latin typeface="Arial" charset="0"/>
              <a:ea typeface="標楷體" pitchFamily="65" charset="-120"/>
            </a:endParaRPr>
          </a:p>
          <a:p>
            <a:pPr algn="ctr" eaLnBrk="1" hangingPunct="1">
              <a:defRPr/>
            </a:pPr>
            <a:r>
              <a:rPr lang="zh-TW" altLang="en-US" sz="3200" dirty="0">
                <a:solidFill>
                  <a:srgbClr val="006600"/>
                </a:solidFill>
                <a:latin typeface="Arial" charset="0"/>
                <a:ea typeface="標楷體" pitchFamily="65" charset="-120"/>
              </a:rPr>
              <a:t>中等教育學程規劃名額報考系所一覽表</a:t>
            </a:r>
            <a:r>
              <a:rPr lang="en-US" altLang="zh-TW" sz="3200" dirty="0">
                <a:solidFill>
                  <a:srgbClr val="006600"/>
                </a:solidFill>
                <a:latin typeface="Arial" charset="0"/>
                <a:ea typeface="標楷體" pitchFamily="65" charset="-120"/>
              </a:rPr>
              <a:t>(</a:t>
            </a:r>
            <a:r>
              <a:rPr lang="en-US" altLang="zh-TW" sz="2800" dirty="0">
                <a:solidFill>
                  <a:srgbClr val="006600"/>
                </a:solidFill>
                <a:latin typeface="Arial" charset="0"/>
                <a:ea typeface="標楷體" pitchFamily="65" charset="-120"/>
              </a:rPr>
              <a:t>Ⅰ</a:t>
            </a:r>
            <a:r>
              <a:rPr lang="en-US" altLang="zh-TW" sz="3200" dirty="0">
                <a:solidFill>
                  <a:srgbClr val="006600"/>
                </a:solidFill>
                <a:latin typeface="Arial" charset="0"/>
                <a:ea typeface="標楷體" pitchFamily="65" charset="-120"/>
              </a:rPr>
              <a:t>)</a:t>
            </a:r>
            <a:endParaRPr lang="zh-TW" altLang="en-US" sz="3200" dirty="0">
              <a:solidFill>
                <a:srgbClr val="006600"/>
              </a:solidFill>
              <a:latin typeface="Arial" charset="0"/>
              <a:ea typeface="標楷體" pitchFamily="65" charset="-120"/>
            </a:endParaRPr>
          </a:p>
          <a:p>
            <a:pPr algn="ctr" eaLnBrk="1" hangingPunct="1">
              <a:defRPr/>
            </a:pPr>
            <a:endParaRPr lang="zh-TW" altLang="en-US" sz="3200" dirty="0">
              <a:solidFill>
                <a:srgbClr val="006600"/>
              </a:solidFill>
              <a:latin typeface="Arial" charset="0"/>
              <a:ea typeface="標楷體" pitchFamily="65" charset="-120"/>
            </a:endParaRPr>
          </a:p>
        </p:txBody>
      </p:sp>
      <p:graphicFrame>
        <p:nvGraphicFramePr>
          <p:cNvPr id="4" name="表格 3">
            <a:extLst>
              <a:ext uri="{FF2B5EF4-FFF2-40B4-BE49-F238E27FC236}">
                <a16:creationId xmlns:a16="http://schemas.microsoft.com/office/drawing/2014/main" xmlns="" id="{BC03C776-316A-4A64-8BC7-D3E0C535ED21}"/>
              </a:ext>
            </a:extLst>
          </p:cNvPr>
          <p:cNvGraphicFramePr>
            <a:graphicFrameLocks noGrp="1"/>
          </p:cNvGraphicFramePr>
          <p:nvPr>
            <p:extLst>
              <p:ext uri="{D42A27DB-BD31-4B8C-83A1-F6EECF244321}">
                <p14:modId xmlns:p14="http://schemas.microsoft.com/office/powerpoint/2010/main" val="2553875685"/>
              </p:ext>
            </p:extLst>
          </p:nvPr>
        </p:nvGraphicFramePr>
        <p:xfrm>
          <a:off x="755577" y="1508369"/>
          <a:ext cx="7561336" cy="3892829"/>
        </p:xfrm>
        <a:graphic>
          <a:graphicData uri="http://schemas.openxmlformats.org/drawingml/2006/table">
            <a:tbl>
              <a:tblPr firstRow="1" firstCol="1" bandRow="1">
                <a:tableStyleId>{5C22544A-7EE6-4342-B048-85BDC9FD1C3A}</a:tableStyleId>
              </a:tblPr>
              <a:tblGrid>
                <a:gridCol w="2880319">
                  <a:extLst>
                    <a:ext uri="{9D8B030D-6E8A-4147-A177-3AD203B41FA5}">
                      <a16:colId xmlns:a16="http://schemas.microsoft.com/office/drawing/2014/main" xmlns="" val="112057471"/>
                    </a:ext>
                  </a:extLst>
                </a:gridCol>
                <a:gridCol w="1080120">
                  <a:extLst>
                    <a:ext uri="{9D8B030D-6E8A-4147-A177-3AD203B41FA5}">
                      <a16:colId xmlns:a16="http://schemas.microsoft.com/office/drawing/2014/main" xmlns="" val="955140632"/>
                    </a:ext>
                  </a:extLst>
                </a:gridCol>
                <a:gridCol w="3600897">
                  <a:extLst>
                    <a:ext uri="{9D8B030D-6E8A-4147-A177-3AD203B41FA5}">
                      <a16:colId xmlns:a16="http://schemas.microsoft.com/office/drawing/2014/main" xmlns="" val="2134173349"/>
                    </a:ext>
                  </a:extLst>
                </a:gridCol>
              </a:tblGrid>
              <a:tr h="311429">
                <a:tc>
                  <a:txBody>
                    <a:bodyPr/>
                    <a:lstStyle/>
                    <a:p>
                      <a:pPr algn="ctr">
                        <a:lnSpc>
                          <a:spcPts val="2300"/>
                        </a:lnSpc>
                        <a:spcAft>
                          <a:spcPts val="0"/>
                        </a:spcAft>
                        <a:tabLst>
                          <a:tab pos="270510" algn="l"/>
                          <a:tab pos="699770" algn="l"/>
                        </a:tabLst>
                      </a:pPr>
                      <a:r>
                        <a:rPr lang="zh-TW" altLang="en-US" sz="1600" kern="100" dirty="0">
                          <a:solidFill>
                            <a:srgbClr val="0D0D0D"/>
                          </a:solidFill>
                          <a:effectLst/>
                          <a:latin typeface="Times New Roman" panose="02020603050405020304" pitchFamily="18" charset="0"/>
                          <a:ea typeface="標楷體" panose="03000509000000000000" pitchFamily="65" charset="-120"/>
                        </a:rPr>
                        <a:t>任教領域主修專長</a:t>
                      </a:r>
                      <a:r>
                        <a:rPr lang="en-US" altLang="zh-TW" sz="1600" kern="100" dirty="0">
                          <a:solidFill>
                            <a:srgbClr val="0D0D0D"/>
                          </a:solidFill>
                          <a:effectLst/>
                          <a:latin typeface="Times New Roman" panose="02020603050405020304" pitchFamily="18" charset="0"/>
                          <a:ea typeface="標楷體" panose="03000509000000000000" pitchFamily="65" charset="-120"/>
                        </a:rPr>
                        <a:t>(</a:t>
                      </a:r>
                      <a:r>
                        <a:rPr lang="zh-TW" altLang="en-US" sz="1600" kern="100" dirty="0">
                          <a:solidFill>
                            <a:srgbClr val="0D0D0D"/>
                          </a:solidFill>
                          <a:effectLst/>
                          <a:latin typeface="Times New Roman" panose="02020603050405020304" pitchFamily="18" charset="0"/>
                          <a:ea typeface="標楷體" panose="03000509000000000000" pitchFamily="65" charset="-120"/>
                        </a:rPr>
                        <a:t>科</a:t>
                      </a:r>
                      <a:r>
                        <a:rPr lang="en-US" altLang="zh-TW" sz="1600" kern="100" dirty="0">
                          <a:solidFill>
                            <a:srgbClr val="0D0D0D"/>
                          </a:solidFill>
                          <a:effectLst/>
                          <a:latin typeface="Times New Roman" panose="02020603050405020304" pitchFamily="18" charset="0"/>
                          <a:ea typeface="標楷體" panose="03000509000000000000" pitchFamily="65" charset="-120"/>
                        </a:rPr>
                        <a:t>)</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ctr">
                    <a:solidFill>
                      <a:schemeClr val="accent2">
                        <a:lumMod val="60000"/>
                        <a:lumOff val="40000"/>
                      </a:schemeClr>
                    </a:solidFill>
                  </a:tcPr>
                </a:tc>
                <a:tc>
                  <a:txBody>
                    <a:bodyPr/>
                    <a:lstStyle/>
                    <a:p>
                      <a:pPr algn="ctr">
                        <a:lnSpc>
                          <a:spcPts val="2300"/>
                        </a:lnSpc>
                        <a:spcAft>
                          <a:spcPts val="0"/>
                        </a:spcAft>
                        <a:tabLst>
                          <a:tab pos="270510" algn="l"/>
                          <a:tab pos="699770" algn="l"/>
                        </a:tabLst>
                      </a:pPr>
                      <a:r>
                        <a:rPr lang="zh-TW" sz="1600" kern="100" dirty="0">
                          <a:solidFill>
                            <a:srgbClr val="0D0D0D"/>
                          </a:solidFill>
                          <a:effectLst/>
                          <a:latin typeface="Times New Roman" panose="02020603050405020304" pitchFamily="18" charset="0"/>
                          <a:ea typeface="標楷體" panose="03000509000000000000" pitchFamily="65" charset="-120"/>
                        </a:rPr>
                        <a:t>招收名額</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ctr">
                    <a:solidFill>
                      <a:schemeClr val="accent2">
                        <a:lumMod val="20000"/>
                        <a:lumOff val="80000"/>
                      </a:schemeClr>
                    </a:solidFill>
                  </a:tcPr>
                </a:tc>
                <a:tc>
                  <a:txBody>
                    <a:bodyPr/>
                    <a:lstStyle/>
                    <a:p>
                      <a:pPr algn="ctr">
                        <a:lnSpc>
                          <a:spcPts val="2300"/>
                        </a:lnSpc>
                        <a:spcAft>
                          <a:spcPts val="0"/>
                        </a:spcAft>
                        <a:tabLst>
                          <a:tab pos="270510" algn="l"/>
                          <a:tab pos="699770" algn="l"/>
                        </a:tabLst>
                      </a:pPr>
                      <a:r>
                        <a:rPr lang="zh-TW" altLang="en-US" sz="1600" kern="100" dirty="0">
                          <a:solidFill>
                            <a:schemeClr val="tx1"/>
                          </a:solidFill>
                          <a:effectLst/>
                          <a:latin typeface="標楷體" panose="03000509000000000000" pitchFamily="65" charset="-120"/>
                          <a:ea typeface="標楷體" panose="03000509000000000000" pitchFamily="65" charset="-120"/>
                        </a:rPr>
                        <a:t>可報考系所（含雙主修、輔系）</a:t>
                      </a:r>
                      <a:endParaRPr lang="zh-TW" sz="1600" kern="100" dirty="0">
                        <a:solidFill>
                          <a:schemeClr val="tx1"/>
                        </a:solidFill>
                        <a:effectLst/>
                        <a:latin typeface="標楷體" panose="03000509000000000000" pitchFamily="65" charset="-120"/>
                        <a:ea typeface="標楷體" panose="03000509000000000000" pitchFamily="65" charset="-12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xmlns="" val="3599951918"/>
                  </a:ext>
                </a:extLst>
              </a:tr>
              <a:tr h="275435">
                <a:tc>
                  <a:txBody>
                    <a:bodyPr/>
                    <a:lstStyle/>
                    <a:p>
                      <a:pPr algn="just">
                        <a:spcAft>
                          <a:spcPts val="0"/>
                        </a:spcAft>
                      </a:pPr>
                      <a:r>
                        <a:rPr lang="zh-TW" sz="1500" kern="100" dirty="0">
                          <a:solidFill>
                            <a:srgbClr val="000000"/>
                          </a:solidFill>
                          <a:effectLst/>
                          <a:latin typeface="Times New Roman" panose="02020603050405020304" pitchFamily="18" charset="0"/>
                          <a:ea typeface="標楷體" panose="03000509000000000000" pitchFamily="65" charset="-120"/>
                        </a:rPr>
                        <a:t>中等學校語文領域</a:t>
                      </a:r>
                      <a:r>
                        <a:rPr lang="zh-TW" sz="1500" b="1" kern="100" dirty="0">
                          <a:solidFill>
                            <a:srgbClr val="000000"/>
                          </a:solidFill>
                          <a:effectLst/>
                          <a:latin typeface="Times New Roman" panose="02020603050405020304" pitchFamily="18" charset="0"/>
                          <a:ea typeface="標楷體" panose="03000509000000000000" pitchFamily="65" charset="-120"/>
                        </a:rPr>
                        <a:t>國語文</a:t>
                      </a:r>
                      <a:r>
                        <a:rPr lang="zh-TW" sz="1500" kern="100" dirty="0">
                          <a:solidFill>
                            <a:srgbClr val="000000"/>
                          </a:solidFill>
                          <a:effectLst/>
                          <a:latin typeface="Times New Roman" panose="02020603050405020304" pitchFamily="18" charset="0"/>
                          <a:ea typeface="標楷體" panose="03000509000000000000" pitchFamily="65" charset="-120"/>
                        </a:rPr>
                        <a:t>專長</a:t>
                      </a:r>
                      <a:endParaRPr lang="zh-TW" sz="1500" kern="100" dirty="0">
                        <a:effectLst/>
                        <a:latin typeface="Times New Roman" panose="02020603050405020304" pitchFamily="18" charset="0"/>
                        <a:ea typeface="新細明體" panose="02020500000000000000" pitchFamily="18" charset="-120"/>
                      </a:endParaRPr>
                    </a:p>
                  </a:txBody>
                  <a:tcPr marL="68580" marR="68580" marT="0" marB="0" anchor="ctr">
                    <a:solidFill>
                      <a:schemeClr val="accent2">
                        <a:lumMod val="60000"/>
                        <a:lumOff val="40000"/>
                      </a:schemeClr>
                    </a:solidFill>
                  </a:tcPr>
                </a:tc>
                <a:tc>
                  <a:txBody>
                    <a:bodyPr/>
                    <a:lstStyle/>
                    <a:p>
                      <a:pPr algn="ctr">
                        <a:lnSpc>
                          <a:spcPts val="2300"/>
                        </a:lnSpc>
                        <a:spcAft>
                          <a:spcPts val="0"/>
                        </a:spcAft>
                        <a:tabLst>
                          <a:tab pos="270510" algn="l"/>
                          <a:tab pos="699770" algn="l"/>
                        </a:tabLst>
                      </a:pPr>
                      <a:r>
                        <a:rPr lang="en-US" sz="1500" kern="100" dirty="0">
                          <a:solidFill>
                            <a:srgbClr val="0D0D0D"/>
                          </a:solidFill>
                          <a:effectLst/>
                          <a:latin typeface="標楷體" panose="03000509000000000000" pitchFamily="65" charset="-120"/>
                          <a:ea typeface="新細明體" panose="02020500000000000000" pitchFamily="18" charset="-120"/>
                        </a:rPr>
                        <a:t>2</a:t>
                      </a:r>
                      <a:r>
                        <a:rPr lang="zh-TW" sz="1500" kern="100" dirty="0">
                          <a:solidFill>
                            <a:srgbClr val="0D0D0D"/>
                          </a:solidFill>
                          <a:effectLst/>
                          <a:latin typeface="Times New Roman" panose="02020603050405020304" pitchFamily="18" charset="0"/>
                          <a:ea typeface="標楷體" panose="03000509000000000000" pitchFamily="65" charset="-120"/>
                        </a:rPr>
                        <a:t>名</a:t>
                      </a:r>
                      <a:endParaRPr lang="zh-TW" sz="1500" kern="100" dirty="0">
                        <a:effectLst/>
                        <a:latin typeface="Times New Roman" panose="02020603050405020304" pitchFamily="18" charset="0"/>
                        <a:ea typeface="新細明體" panose="02020500000000000000" pitchFamily="18" charset="-120"/>
                      </a:endParaRPr>
                    </a:p>
                  </a:txBody>
                  <a:tcPr marL="68580" marR="68580" marT="0" marB="0" anchor="ctr">
                    <a:solidFill>
                      <a:schemeClr val="accent2">
                        <a:lumMod val="20000"/>
                        <a:lumOff val="80000"/>
                      </a:schemeClr>
                    </a:solidFill>
                  </a:tcPr>
                </a:tc>
                <a:tc>
                  <a:txBody>
                    <a:bodyPr/>
                    <a:lstStyle/>
                    <a:p>
                      <a:pPr algn="just">
                        <a:spcAft>
                          <a:spcPts val="0"/>
                        </a:spcAft>
                      </a:pPr>
                      <a:r>
                        <a:rPr lang="zh-TW" altLang="en-US" sz="1500" kern="100" dirty="0">
                          <a:solidFill>
                            <a:srgbClr val="000000"/>
                          </a:solidFill>
                          <a:effectLst/>
                          <a:latin typeface="Times New Roman" panose="02020603050405020304" pitchFamily="18" charset="0"/>
                          <a:ea typeface="標楷體" panose="03000509000000000000" pitchFamily="65" charset="-120"/>
                          <a:cs typeface="標楷體" panose="03000509000000000000" pitchFamily="65" charset="-120"/>
                        </a:rPr>
                        <a:t>本校</a:t>
                      </a:r>
                      <a:r>
                        <a:rPr lang="zh-TW" sz="1500" kern="100" dirty="0">
                          <a:solidFill>
                            <a:srgbClr val="000000"/>
                          </a:solidFill>
                          <a:effectLst/>
                          <a:latin typeface="Times New Roman" panose="02020603050405020304" pitchFamily="18" charset="0"/>
                          <a:ea typeface="標楷體" panose="03000509000000000000" pitchFamily="65" charset="-120"/>
                          <a:cs typeface="標楷體" panose="03000509000000000000" pitchFamily="65" charset="-120"/>
                        </a:rPr>
                        <a:t>中國文學系</a:t>
                      </a:r>
                      <a:endParaRPr lang="zh-TW" sz="1500" kern="100" dirty="0">
                        <a:effectLst/>
                        <a:latin typeface="Times New Roman" panose="02020603050405020304" pitchFamily="18" charset="0"/>
                        <a:ea typeface="新細明體" panose="02020500000000000000" pitchFamily="18" charset="-12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xmlns="" val="2563929595"/>
                  </a:ext>
                </a:extLst>
              </a:tr>
              <a:tr h="275435">
                <a:tc>
                  <a:txBody>
                    <a:bodyPr/>
                    <a:lstStyle/>
                    <a:p>
                      <a:pPr algn="just">
                        <a:spcAft>
                          <a:spcPts val="0"/>
                        </a:spcAft>
                      </a:pPr>
                      <a:r>
                        <a:rPr lang="zh-TW" sz="1500" kern="100" dirty="0">
                          <a:solidFill>
                            <a:srgbClr val="000000"/>
                          </a:solidFill>
                          <a:effectLst/>
                          <a:latin typeface="Times New Roman" panose="02020603050405020304" pitchFamily="18" charset="0"/>
                          <a:ea typeface="標楷體" panose="03000509000000000000" pitchFamily="65" charset="-120"/>
                        </a:rPr>
                        <a:t>中等學校語文領域</a:t>
                      </a:r>
                      <a:r>
                        <a:rPr lang="zh-TW" sz="1500" b="1" kern="100" dirty="0">
                          <a:solidFill>
                            <a:srgbClr val="000000"/>
                          </a:solidFill>
                          <a:effectLst/>
                          <a:latin typeface="Times New Roman" panose="02020603050405020304" pitchFamily="18" charset="0"/>
                          <a:ea typeface="標楷體" panose="03000509000000000000" pitchFamily="65" charset="-120"/>
                        </a:rPr>
                        <a:t>英語文</a:t>
                      </a:r>
                      <a:r>
                        <a:rPr lang="zh-TW" sz="1500" kern="100" dirty="0">
                          <a:solidFill>
                            <a:srgbClr val="000000"/>
                          </a:solidFill>
                          <a:effectLst/>
                          <a:latin typeface="Times New Roman" panose="02020603050405020304" pitchFamily="18" charset="0"/>
                          <a:ea typeface="標楷體" panose="03000509000000000000" pitchFamily="65" charset="-120"/>
                        </a:rPr>
                        <a:t>專長</a:t>
                      </a:r>
                      <a:endParaRPr lang="zh-TW" sz="1500" kern="100" dirty="0">
                        <a:effectLst/>
                        <a:latin typeface="Times New Roman" panose="02020603050405020304" pitchFamily="18" charset="0"/>
                        <a:ea typeface="新細明體" panose="02020500000000000000" pitchFamily="18" charset="-120"/>
                      </a:endParaRPr>
                    </a:p>
                  </a:txBody>
                  <a:tcPr marL="68580" marR="68580" marT="0" marB="0" anchor="ctr">
                    <a:solidFill>
                      <a:schemeClr val="accent2">
                        <a:lumMod val="60000"/>
                        <a:lumOff val="40000"/>
                      </a:schemeClr>
                    </a:solidFill>
                  </a:tcPr>
                </a:tc>
                <a:tc>
                  <a:txBody>
                    <a:bodyPr/>
                    <a:lstStyle/>
                    <a:p>
                      <a:pPr algn="ctr">
                        <a:lnSpc>
                          <a:spcPts val="2300"/>
                        </a:lnSpc>
                        <a:spcAft>
                          <a:spcPts val="0"/>
                        </a:spcAft>
                        <a:tabLst>
                          <a:tab pos="270510" algn="l"/>
                          <a:tab pos="699770" algn="l"/>
                        </a:tabLst>
                      </a:pPr>
                      <a:r>
                        <a:rPr lang="en-US" sz="1500" kern="100" dirty="0">
                          <a:solidFill>
                            <a:srgbClr val="0D0D0D"/>
                          </a:solidFill>
                          <a:effectLst/>
                          <a:latin typeface="標楷體" panose="03000509000000000000" pitchFamily="65" charset="-120"/>
                          <a:ea typeface="新細明體" panose="02020500000000000000" pitchFamily="18" charset="-120"/>
                        </a:rPr>
                        <a:t>2</a:t>
                      </a:r>
                      <a:r>
                        <a:rPr lang="zh-TW" sz="1500" kern="100" dirty="0">
                          <a:solidFill>
                            <a:srgbClr val="0D0D0D"/>
                          </a:solidFill>
                          <a:effectLst/>
                          <a:latin typeface="Times New Roman" panose="02020603050405020304" pitchFamily="18" charset="0"/>
                          <a:ea typeface="標楷體" panose="03000509000000000000" pitchFamily="65" charset="-120"/>
                        </a:rPr>
                        <a:t>名</a:t>
                      </a:r>
                      <a:endParaRPr lang="zh-TW" sz="1500" kern="100" dirty="0">
                        <a:effectLst/>
                        <a:latin typeface="Times New Roman" panose="02020603050405020304" pitchFamily="18" charset="0"/>
                        <a:ea typeface="新細明體" panose="02020500000000000000" pitchFamily="18" charset="-120"/>
                      </a:endParaRPr>
                    </a:p>
                  </a:txBody>
                  <a:tcPr marL="68580" marR="68580" marT="0" marB="0" anchor="ctr">
                    <a:solidFill>
                      <a:schemeClr val="accent2">
                        <a:lumMod val="20000"/>
                        <a:lumOff val="80000"/>
                      </a:schemeClr>
                    </a:solidFill>
                  </a:tcPr>
                </a:tc>
                <a:tc>
                  <a:txBody>
                    <a:bodyPr/>
                    <a:lstStyle/>
                    <a:p>
                      <a:pPr algn="just">
                        <a:spcAft>
                          <a:spcPts val="0"/>
                        </a:spcAft>
                      </a:pPr>
                      <a:r>
                        <a:rPr lang="zh-TW" altLang="en-US" sz="1500" kern="100" dirty="0">
                          <a:solidFill>
                            <a:srgbClr val="000000"/>
                          </a:solidFill>
                          <a:effectLst/>
                          <a:latin typeface="Times New Roman" panose="02020603050405020304" pitchFamily="18" charset="0"/>
                          <a:ea typeface="標楷體" panose="03000509000000000000" pitchFamily="65" charset="-120"/>
                          <a:cs typeface="標楷體" panose="03000509000000000000" pitchFamily="65" charset="-120"/>
                        </a:rPr>
                        <a:t>本校</a:t>
                      </a:r>
                      <a:r>
                        <a:rPr lang="zh-TW" sz="1500" kern="100" dirty="0">
                          <a:solidFill>
                            <a:srgbClr val="000000"/>
                          </a:solidFill>
                          <a:effectLst/>
                          <a:latin typeface="Times New Roman" panose="02020603050405020304" pitchFamily="18" charset="0"/>
                          <a:ea typeface="標楷體" panose="03000509000000000000" pitchFamily="65" charset="-120"/>
                          <a:cs typeface="標楷體" panose="03000509000000000000" pitchFamily="65" charset="-120"/>
                        </a:rPr>
                        <a:t>外國語言學系</a:t>
                      </a:r>
                      <a:endParaRPr lang="zh-TW" sz="1500" kern="100" dirty="0">
                        <a:effectLst/>
                        <a:latin typeface="Times New Roman" panose="02020603050405020304" pitchFamily="18" charset="0"/>
                        <a:ea typeface="新細明體" panose="02020500000000000000" pitchFamily="18" charset="-12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xmlns="" val="3701583919"/>
                  </a:ext>
                </a:extLst>
              </a:tr>
              <a:tr h="275435">
                <a:tc>
                  <a:txBody>
                    <a:bodyPr/>
                    <a:lstStyle/>
                    <a:p>
                      <a:pPr algn="just">
                        <a:spcAft>
                          <a:spcPts val="0"/>
                        </a:spcAft>
                      </a:pPr>
                      <a:r>
                        <a:rPr lang="zh-TW" sz="1500" kern="100" dirty="0">
                          <a:solidFill>
                            <a:srgbClr val="000000"/>
                          </a:solidFill>
                          <a:effectLst/>
                          <a:latin typeface="Times New Roman" panose="02020603050405020304" pitchFamily="18" charset="0"/>
                          <a:ea typeface="標楷體" panose="03000509000000000000" pitchFamily="65" charset="-120"/>
                        </a:rPr>
                        <a:t>中等學校數學領域</a:t>
                      </a:r>
                      <a:r>
                        <a:rPr lang="zh-TW" sz="1500" b="1" kern="100" dirty="0">
                          <a:solidFill>
                            <a:srgbClr val="000000"/>
                          </a:solidFill>
                          <a:effectLst/>
                          <a:latin typeface="Times New Roman" panose="02020603050405020304" pitchFamily="18" charset="0"/>
                          <a:ea typeface="標楷體" panose="03000509000000000000" pitchFamily="65" charset="-120"/>
                        </a:rPr>
                        <a:t>數學</a:t>
                      </a:r>
                      <a:r>
                        <a:rPr lang="zh-TW" sz="1500" kern="100" dirty="0">
                          <a:solidFill>
                            <a:srgbClr val="000000"/>
                          </a:solidFill>
                          <a:effectLst/>
                          <a:latin typeface="Times New Roman" panose="02020603050405020304" pitchFamily="18" charset="0"/>
                          <a:ea typeface="標楷體" panose="03000509000000000000" pitchFamily="65" charset="-120"/>
                        </a:rPr>
                        <a:t>專長</a:t>
                      </a:r>
                      <a:endParaRPr lang="zh-TW" sz="1500" kern="100" dirty="0">
                        <a:effectLst/>
                        <a:latin typeface="Times New Roman" panose="02020603050405020304" pitchFamily="18" charset="0"/>
                        <a:ea typeface="新細明體" panose="02020500000000000000" pitchFamily="18" charset="-120"/>
                      </a:endParaRPr>
                    </a:p>
                  </a:txBody>
                  <a:tcPr marL="68580" marR="68580" marT="0" marB="0" anchor="ctr">
                    <a:solidFill>
                      <a:schemeClr val="accent2">
                        <a:lumMod val="60000"/>
                        <a:lumOff val="40000"/>
                      </a:schemeClr>
                    </a:solidFill>
                  </a:tcPr>
                </a:tc>
                <a:tc>
                  <a:txBody>
                    <a:bodyPr/>
                    <a:lstStyle/>
                    <a:p>
                      <a:pPr algn="ctr">
                        <a:lnSpc>
                          <a:spcPts val="2300"/>
                        </a:lnSpc>
                        <a:spcAft>
                          <a:spcPts val="0"/>
                        </a:spcAft>
                        <a:tabLst>
                          <a:tab pos="270510" algn="l"/>
                          <a:tab pos="699770" algn="l"/>
                        </a:tabLst>
                      </a:pPr>
                      <a:r>
                        <a:rPr lang="en-US" sz="1500" kern="100" dirty="0">
                          <a:solidFill>
                            <a:srgbClr val="0D0D0D"/>
                          </a:solidFill>
                          <a:effectLst/>
                          <a:latin typeface="標楷體" panose="03000509000000000000" pitchFamily="65" charset="-120"/>
                          <a:ea typeface="新細明體" panose="02020500000000000000" pitchFamily="18" charset="-120"/>
                        </a:rPr>
                        <a:t>2</a:t>
                      </a:r>
                      <a:r>
                        <a:rPr lang="zh-TW" sz="1500" kern="100" dirty="0">
                          <a:solidFill>
                            <a:srgbClr val="0D0D0D"/>
                          </a:solidFill>
                          <a:effectLst/>
                          <a:latin typeface="Times New Roman" panose="02020603050405020304" pitchFamily="18" charset="0"/>
                          <a:ea typeface="標楷體" panose="03000509000000000000" pitchFamily="65" charset="-120"/>
                        </a:rPr>
                        <a:t>名</a:t>
                      </a:r>
                      <a:endParaRPr lang="zh-TW" sz="1500" kern="100" dirty="0">
                        <a:effectLst/>
                        <a:latin typeface="Times New Roman" panose="02020603050405020304" pitchFamily="18" charset="0"/>
                        <a:ea typeface="新細明體" panose="02020500000000000000" pitchFamily="18" charset="-120"/>
                      </a:endParaRPr>
                    </a:p>
                  </a:txBody>
                  <a:tcPr marL="68580" marR="68580" marT="0" marB="0" anchor="ctr">
                    <a:solidFill>
                      <a:schemeClr val="accent2">
                        <a:lumMod val="20000"/>
                        <a:lumOff val="80000"/>
                      </a:schemeClr>
                    </a:solidFill>
                  </a:tcPr>
                </a:tc>
                <a:tc>
                  <a:txBody>
                    <a:bodyPr/>
                    <a:lstStyle/>
                    <a:p>
                      <a:pPr algn="just">
                        <a:spcAft>
                          <a:spcPts val="0"/>
                        </a:spcAft>
                      </a:pPr>
                      <a:r>
                        <a:rPr lang="zh-TW" altLang="en-US" sz="1500" kern="100" dirty="0">
                          <a:solidFill>
                            <a:srgbClr val="000000"/>
                          </a:solidFill>
                          <a:effectLst/>
                          <a:latin typeface="Times New Roman" panose="02020603050405020304" pitchFamily="18" charset="0"/>
                          <a:ea typeface="標楷體" panose="03000509000000000000" pitchFamily="65" charset="-120"/>
                          <a:cs typeface="標楷體" panose="03000509000000000000" pitchFamily="65" charset="-120"/>
                        </a:rPr>
                        <a:t>本校</a:t>
                      </a:r>
                      <a:r>
                        <a:rPr lang="zh-TW" sz="1500" kern="100" dirty="0">
                          <a:solidFill>
                            <a:srgbClr val="000000"/>
                          </a:solidFill>
                          <a:effectLst/>
                          <a:latin typeface="Times New Roman" panose="02020603050405020304" pitchFamily="18" charset="0"/>
                          <a:ea typeface="標楷體" panose="03000509000000000000" pitchFamily="65" charset="-120"/>
                          <a:cs typeface="標楷體" panose="03000509000000000000" pitchFamily="65" charset="-120"/>
                        </a:rPr>
                        <a:t>應用數學系</a:t>
                      </a:r>
                      <a:endParaRPr lang="zh-TW" sz="1500" kern="100" dirty="0">
                        <a:effectLst/>
                        <a:latin typeface="Times New Roman" panose="02020603050405020304" pitchFamily="18" charset="0"/>
                        <a:ea typeface="新細明體" panose="02020500000000000000" pitchFamily="18" charset="-120"/>
                      </a:endParaRPr>
                    </a:p>
                    <a:p>
                      <a:pPr algn="just">
                        <a:spcAft>
                          <a:spcPts val="0"/>
                        </a:spcAft>
                      </a:pPr>
                      <a:r>
                        <a:rPr lang="zh-TW" altLang="en-US" sz="1500" kern="100" dirty="0">
                          <a:solidFill>
                            <a:srgbClr val="000000"/>
                          </a:solidFill>
                          <a:effectLst/>
                          <a:latin typeface="Times New Roman" panose="02020603050405020304" pitchFamily="18" charset="0"/>
                          <a:ea typeface="標楷體" panose="03000509000000000000" pitchFamily="65" charset="-120"/>
                          <a:cs typeface="標楷體" panose="03000509000000000000" pitchFamily="65" charset="-120"/>
                        </a:rPr>
                        <a:t>本校</a:t>
                      </a:r>
                      <a:r>
                        <a:rPr lang="zh-TW" sz="1500" kern="100" dirty="0">
                          <a:solidFill>
                            <a:srgbClr val="000000"/>
                          </a:solidFill>
                          <a:effectLst/>
                          <a:latin typeface="Times New Roman" panose="02020603050405020304" pitchFamily="18" charset="0"/>
                          <a:ea typeface="標楷體" panose="03000509000000000000" pitchFamily="65" charset="-120"/>
                        </a:rPr>
                        <a:t>數理教育研究所</a:t>
                      </a:r>
                      <a:r>
                        <a:rPr lang="zh-TW" sz="1500" kern="100" dirty="0">
                          <a:solidFill>
                            <a:srgbClr val="000000"/>
                          </a:solidFill>
                          <a:effectLst/>
                          <a:latin typeface="Times New Roman" panose="02020603050405020304" pitchFamily="18" charset="0"/>
                          <a:ea typeface="新細明體" panose="02020500000000000000" pitchFamily="18" charset="-120"/>
                        </a:rPr>
                        <a:t>（</a:t>
                      </a:r>
                      <a:r>
                        <a:rPr lang="zh-TW" sz="1500" kern="100" dirty="0">
                          <a:solidFill>
                            <a:srgbClr val="000000"/>
                          </a:solidFill>
                          <a:effectLst/>
                          <a:latin typeface="Times New Roman" panose="02020603050405020304" pitchFamily="18" charset="0"/>
                          <a:ea typeface="標楷體" panose="03000509000000000000" pitchFamily="65" charset="-120"/>
                        </a:rPr>
                        <a:t>數教組</a:t>
                      </a:r>
                      <a:r>
                        <a:rPr lang="zh-TW" sz="1500" kern="100" dirty="0">
                          <a:solidFill>
                            <a:srgbClr val="000000"/>
                          </a:solidFill>
                          <a:effectLst/>
                          <a:latin typeface="Times New Roman" panose="02020603050405020304" pitchFamily="18" charset="0"/>
                          <a:ea typeface="新細明體" panose="02020500000000000000" pitchFamily="18" charset="-120"/>
                        </a:rPr>
                        <a:t>）</a:t>
                      </a:r>
                      <a:endParaRPr lang="zh-TW" sz="1500" kern="100" dirty="0">
                        <a:effectLst/>
                        <a:latin typeface="Times New Roman" panose="02020603050405020304" pitchFamily="18" charset="0"/>
                        <a:ea typeface="新細明體" panose="02020500000000000000" pitchFamily="18" charset="-12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xmlns="" val="2786466218"/>
                  </a:ext>
                </a:extLst>
              </a:tr>
              <a:tr h="275435">
                <a:tc>
                  <a:txBody>
                    <a:bodyPr/>
                    <a:lstStyle/>
                    <a:p>
                      <a:pPr algn="just">
                        <a:spcAft>
                          <a:spcPts val="0"/>
                        </a:spcAft>
                      </a:pPr>
                      <a:r>
                        <a:rPr lang="zh-TW" sz="1500" kern="100" dirty="0">
                          <a:solidFill>
                            <a:srgbClr val="000000"/>
                          </a:solidFill>
                          <a:effectLst/>
                          <a:latin typeface="Times New Roman" panose="02020603050405020304" pitchFamily="18" charset="0"/>
                          <a:ea typeface="標楷體" panose="03000509000000000000" pitchFamily="65" charset="-120"/>
                        </a:rPr>
                        <a:t>中等學校社會領域</a:t>
                      </a:r>
                      <a:r>
                        <a:rPr lang="zh-TW" sz="1500" b="1" kern="100" dirty="0">
                          <a:solidFill>
                            <a:srgbClr val="000000"/>
                          </a:solidFill>
                          <a:effectLst/>
                          <a:latin typeface="Times New Roman" panose="02020603050405020304" pitchFamily="18" charset="0"/>
                          <a:ea typeface="標楷體" panose="03000509000000000000" pitchFamily="65" charset="-120"/>
                        </a:rPr>
                        <a:t>歷史</a:t>
                      </a:r>
                      <a:r>
                        <a:rPr lang="zh-TW" sz="1500" kern="100" dirty="0">
                          <a:solidFill>
                            <a:srgbClr val="000000"/>
                          </a:solidFill>
                          <a:effectLst/>
                          <a:latin typeface="Times New Roman" panose="02020603050405020304" pitchFamily="18" charset="0"/>
                          <a:ea typeface="標楷體" panose="03000509000000000000" pitchFamily="65" charset="-120"/>
                        </a:rPr>
                        <a:t>專長</a:t>
                      </a:r>
                      <a:endParaRPr lang="zh-TW" sz="1500" kern="100" dirty="0">
                        <a:effectLst/>
                        <a:latin typeface="Times New Roman" panose="02020603050405020304" pitchFamily="18" charset="0"/>
                        <a:ea typeface="新細明體" panose="02020500000000000000" pitchFamily="18" charset="-120"/>
                      </a:endParaRPr>
                    </a:p>
                  </a:txBody>
                  <a:tcPr marL="68580" marR="68580" marT="0" marB="0" anchor="ctr">
                    <a:solidFill>
                      <a:schemeClr val="accent2">
                        <a:lumMod val="60000"/>
                        <a:lumOff val="40000"/>
                      </a:schemeClr>
                    </a:solidFill>
                  </a:tcPr>
                </a:tc>
                <a:tc>
                  <a:txBody>
                    <a:bodyPr/>
                    <a:lstStyle/>
                    <a:p>
                      <a:pPr algn="ctr">
                        <a:lnSpc>
                          <a:spcPts val="2300"/>
                        </a:lnSpc>
                        <a:spcAft>
                          <a:spcPts val="0"/>
                        </a:spcAft>
                        <a:tabLst>
                          <a:tab pos="270510" algn="l"/>
                          <a:tab pos="699770" algn="l"/>
                        </a:tabLst>
                      </a:pPr>
                      <a:r>
                        <a:rPr lang="en-US" sz="1500" kern="100" dirty="0">
                          <a:solidFill>
                            <a:srgbClr val="0D0D0D"/>
                          </a:solidFill>
                          <a:effectLst/>
                          <a:latin typeface="標楷體" panose="03000509000000000000" pitchFamily="65" charset="-120"/>
                          <a:ea typeface="新細明體" panose="02020500000000000000" pitchFamily="18" charset="-120"/>
                        </a:rPr>
                        <a:t>2</a:t>
                      </a:r>
                      <a:r>
                        <a:rPr lang="zh-TW" sz="1500" kern="100" dirty="0">
                          <a:solidFill>
                            <a:srgbClr val="0D0D0D"/>
                          </a:solidFill>
                          <a:effectLst/>
                          <a:latin typeface="Times New Roman" panose="02020603050405020304" pitchFamily="18" charset="0"/>
                          <a:ea typeface="標楷體" panose="03000509000000000000" pitchFamily="65" charset="-120"/>
                        </a:rPr>
                        <a:t>名</a:t>
                      </a:r>
                      <a:endParaRPr lang="zh-TW" sz="1500" kern="100" dirty="0">
                        <a:effectLst/>
                        <a:latin typeface="Times New Roman" panose="02020603050405020304" pitchFamily="18" charset="0"/>
                        <a:ea typeface="新細明體" panose="02020500000000000000" pitchFamily="18" charset="-120"/>
                      </a:endParaRPr>
                    </a:p>
                  </a:txBody>
                  <a:tcPr marL="68580" marR="68580" marT="0" marB="0" anchor="ctr">
                    <a:solidFill>
                      <a:schemeClr val="accent2">
                        <a:lumMod val="20000"/>
                        <a:lumOff val="80000"/>
                      </a:schemeClr>
                    </a:solidFill>
                  </a:tcPr>
                </a:tc>
                <a:tc>
                  <a:txBody>
                    <a:bodyPr/>
                    <a:lstStyle/>
                    <a:p>
                      <a:pPr algn="just">
                        <a:spcAft>
                          <a:spcPts val="0"/>
                        </a:spcAft>
                      </a:pPr>
                      <a:r>
                        <a:rPr lang="zh-TW" altLang="en-US" sz="1500" kern="100" dirty="0">
                          <a:solidFill>
                            <a:srgbClr val="000000"/>
                          </a:solidFill>
                          <a:effectLst/>
                          <a:latin typeface="Times New Roman" panose="02020603050405020304" pitchFamily="18" charset="0"/>
                          <a:ea typeface="標楷體" panose="03000509000000000000" pitchFamily="65" charset="-120"/>
                          <a:cs typeface="標楷體" panose="03000509000000000000" pitchFamily="65" charset="-120"/>
                        </a:rPr>
                        <a:t>本校</a:t>
                      </a:r>
                      <a:r>
                        <a:rPr lang="zh-TW" sz="1500" kern="100" dirty="0">
                          <a:solidFill>
                            <a:srgbClr val="000000"/>
                          </a:solidFill>
                          <a:effectLst/>
                          <a:latin typeface="Times New Roman" panose="02020603050405020304" pitchFamily="18" charset="0"/>
                          <a:ea typeface="標楷體" panose="03000509000000000000" pitchFamily="65" charset="-120"/>
                        </a:rPr>
                        <a:t>應用歷史學系</a:t>
                      </a:r>
                      <a:endParaRPr lang="zh-TW" sz="1500" kern="100" dirty="0">
                        <a:effectLst/>
                        <a:latin typeface="Times New Roman" panose="02020603050405020304" pitchFamily="18" charset="0"/>
                        <a:ea typeface="新細明體" panose="02020500000000000000" pitchFamily="18" charset="-12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xmlns="" val="257594790"/>
                  </a:ext>
                </a:extLst>
              </a:tr>
              <a:tr h="275435">
                <a:tc>
                  <a:txBody>
                    <a:bodyPr/>
                    <a:lstStyle/>
                    <a:p>
                      <a:pPr algn="just">
                        <a:spcAft>
                          <a:spcPts val="0"/>
                        </a:spcAft>
                      </a:pPr>
                      <a:r>
                        <a:rPr lang="zh-TW" sz="1500" kern="100" dirty="0">
                          <a:solidFill>
                            <a:srgbClr val="000000"/>
                          </a:solidFill>
                          <a:effectLst/>
                          <a:latin typeface="Times New Roman" panose="02020603050405020304" pitchFamily="18" charset="0"/>
                          <a:ea typeface="標楷體" panose="03000509000000000000" pitchFamily="65" charset="-120"/>
                        </a:rPr>
                        <a:t>中等學校社會領域</a:t>
                      </a:r>
                      <a:r>
                        <a:rPr lang="zh-TW" sz="1500" b="1" kern="100" dirty="0">
                          <a:solidFill>
                            <a:srgbClr val="000000"/>
                          </a:solidFill>
                          <a:effectLst/>
                          <a:latin typeface="Times New Roman" panose="02020603050405020304" pitchFamily="18" charset="0"/>
                          <a:ea typeface="標楷體" panose="03000509000000000000" pitchFamily="65" charset="-120"/>
                        </a:rPr>
                        <a:t>地理</a:t>
                      </a:r>
                      <a:r>
                        <a:rPr lang="zh-TW" sz="1500" kern="100" dirty="0">
                          <a:solidFill>
                            <a:srgbClr val="000000"/>
                          </a:solidFill>
                          <a:effectLst/>
                          <a:latin typeface="Times New Roman" panose="02020603050405020304" pitchFamily="18" charset="0"/>
                          <a:ea typeface="標楷體" panose="03000509000000000000" pitchFamily="65" charset="-120"/>
                        </a:rPr>
                        <a:t>專長</a:t>
                      </a:r>
                      <a:endParaRPr lang="zh-TW" sz="1500" kern="100" dirty="0">
                        <a:effectLst/>
                        <a:latin typeface="Times New Roman" panose="02020603050405020304" pitchFamily="18" charset="0"/>
                        <a:ea typeface="新細明體" panose="02020500000000000000" pitchFamily="18" charset="-120"/>
                      </a:endParaRPr>
                    </a:p>
                  </a:txBody>
                  <a:tcPr marL="68580" marR="68580" marT="0" marB="0" anchor="ctr">
                    <a:solidFill>
                      <a:schemeClr val="accent2">
                        <a:lumMod val="60000"/>
                        <a:lumOff val="40000"/>
                      </a:schemeClr>
                    </a:solidFill>
                  </a:tcPr>
                </a:tc>
                <a:tc>
                  <a:txBody>
                    <a:bodyPr/>
                    <a:lstStyle/>
                    <a:p>
                      <a:pPr algn="ctr">
                        <a:lnSpc>
                          <a:spcPts val="2300"/>
                        </a:lnSpc>
                        <a:spcAft>
                          <a:spcPts val="0"/>
                        </a:spcAft>
                        <a:tabLst>
                          <a:tab pos="270510" algn="l"/>
                          <a:tab pos="699770" algn="l"/>
                        </a:tabLst>
                      </a:pPr>
                      <a:r>
                        <a:rPr lang="en-US" sz="1500" kern="100" dirty="0">
                          <a:solidFill>
                            <a:srgbClr val="000000"/>
                          </a:solidFill>
                          <a:effectLst/>
                          <a:latin typeface="標楷體" panose="03000509000000000000" pitchFamily="65" charset="-120"/>
                          <a:ea typeface="新細明體" panose="02020500000000000000" pitchFamily="18" charset="-120"/>
                        </a:rPr>
                        <a:t>2</a:t>
                      </a:r>
                      <a:r>
                        <a:rPr lang="zh-TW" sz="1500" kern="100" dirty="0">
                          <a:solidFill>
                            <a:srgbClr val="000000"/>
                          </a:solidFill>
                          <a:effectLst/>
                          <a:latin typeface="Times New Roman" panose="02020603050405020304" pitchFamily="18" charset="0"/>
                          <a:ea typeface="標楷體" panose="03000509000000000000" pitchFamily="65" charset="-120"/>
                        </a:rPr>
                        <a:t>名</a:t>
                      </a:r>
                      <a:endParaRPr lang="zh-TW" sz="1500" kern="100" dirty="0">
                        <a:effectLst/>
                        <a:latin typeface="Times New Roman" panose="02020603050405020304" pitchFamily="18" charset="0"/>
                        <a:ea typeface="新細明體" panose="02020500000000000000" pitchFamily="18" charset="-120"/>
                      </a:endParaRPr>
                    </a:p>
                  </a:txBody>
                  <a:tcPr marL="68580" marR="68580" marT="0" marB="0" anchor="ctr">
                    <a:solidFill>
                      <a:schemeClr val="accent2">
                        <a:lumMod val="20000"/>
                        <a:lumOff val="80000"/>
                      </a:schemeClr>
                    </a:solidFill>
                  </a:tcPr>
                </a:tc>
                <a:tc>
                  <a:txBody>
                    <a:bodyPr/>
                    <a:lstStyle/>
                    <a:p>
                      <a:pPr algn="just">
                        <a:spcAft>
                          <a:spcPts val="0"/>
                        </a:spcAft>
                      </a:pPr>
                      <a:r>
                        <a:rPr lang="zh-TW" altLang="en-US" sz="1500" kern="100" dirty="0">
                          <a:solidFill>
                            <a:srgbClr val="000000"/>
                          </a:solidFill>
                          <a:effectLst/>
                          <a:latin typeface="Times New Roman" panose="02020603050405020304" pitchFamily="18" charset="0"/>
                          <a:ea typeface="標楷體" panose="03000509000000000000" pitchFamily="65" charset="-120"/>
                          <a:cs typeface="標楷體" panose="03000509000000000000" pitchFamily="65" charset="-120"/>
                        </a:rPr>
                        <a:t>本校</a:t>
                      </a:r>
                      <a:r>
                        <a:rPr lang="zh-TW" sz="1500" kern="100" dirty="0">
                          <a:solidFill>
                            <a:srgbClr val="000000"/>
                          </a:solidFill>
                          <a:effectLst/>
                          <a:latin typeface="Times New Roman" panose="02020603050405020304" pitchFamily="18" charset="0"/>
                          <a:ea typeface="標楷體" panose="03000509000000000000" pitchFamily="65" charset="-120"/>
                        </a:rPr>
                        <a:t>應用歷史學系</a:t>
                      </a:r>
                      <a:endParaRPr lang="zh-TW" sz="1500" kern="100" dirty="0">
                        <a:effectLst/>
                        <a:latin typeface="Times New Roman" panose="02020603050405020304" pitchFamily="18" charset="0"/>
                        <a:ea typeface="新細明體" panose="02020500000000000000" pitchFamily="18" charset="-12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xmlns="" val="3988742452"/>
                  </a:ext>
                </a:extLst>
              </a:tr>
              <a:tr h="275435">
                <a:tc>
                  <a:txBody>
                    <a:bodyPr/>
                    <a:lstStyle/>
                    <a:p>
                      <a:pPr algn="just">
                        <a:spcAft>
                          <a:spcPts val="0"/>
                        </a:spcAft>
                      </a:pPr>
                      <a:r>
                        <a:rPr lang="zh-TW" sz="1500" kern="100" dirty="0">
                          <a:solidFill>
                            <a:srgbClr val="000000"/>
                          </a:solidFill>
                          <a:effectLst/>
                          <a:latin typeface="Times New Roman" panose="02020603050405020304" pitchFamily="18" charset="0"/>
                          <a:ea typeface="標楷體" panose="03000509000000000000" pitchFamily="65" charset="-120"/>
                        </a:rPr>
                        <a:t>中等學校自然科學領域</a:t>
                      </a:r>
                      <a:r>
                        <a:rPr lang="zh-TW" sz="1500" b="1" kern="100" dirty="0">
                          <a:solidFill>
                            <a:srgbClr val="000000"/>
                          </a:solidFill>
                          <a:effectLst/>
                          <a:latin typeface="Times New Roman" panose="02020603050405020304" pitchFamily="18" charset="0"/>
                          <a:ea typeface="標楷體" panose="03000509000000000000" pitchFamily="65" charset="-120"/>
                        </a:rPr>
                        <a:t>物理</a:t>
                      </a:r>
                      <a:r>
                        <a:rPr lang="zh-TW" sz="1500" kern="100" dirty="0">
                          <a:solidFill>
                            <a:srgbClr val="000000"/>
                          </a:solidFill>
                          <a:effectLst/>
                          <a:latin typeface="Times New Roman" panose="02020603050405020304" pitchFamily="18" charset="0"/>
                          <a:ea typeface="標楷體" panose="03000509000000000000" pitchFamily="65" charset="-120"/>
                        </a:rPr>
                        <a:t>專長</a:t>
                      </a:r>
                      <a:endParaRPr lang="zh-TW" sz="1500" kern="100" dirty="0">
                        <a:effectLst/>
                        <a:latin typeface="Times New Roman" panose="02020603050405020304" pitchFamily="18" charset="0"/>
                        <a:ea typeface="新細明體" panose="02020500000000000000" pitchFamily="18" charset="-120"/>
                      </a:endParaRPr>
                    </a:p>
                  </a:txBody>
                  <a:tcPr marL="68580" marR="68580" marT="0" marB="0" anchor="ctr">
                    <a:solidFill>
                      <a:schemeClr val="accent2">
                        <a:lumMod val="60000"/>
                        <a:lumOff val="40000"/>
                      </a:schemeClr>
                    </a:solidFill>
                  </a:tcPr>
                </a:tc>
                <a:tc>
                  <a:txBody>
                    <a:bodyPr/>
                    <a:lstStyle/>
                    <a:p>
                      <a:pPr algn="ctr">
                        <a:lnSpc>
                          <a:spcPts val="2300"/>
                        </a:lnSpc>
                        <a:spcAft>
                          <a:spcPts val="0"/>
                        </a:spcAft>
                        <a:tabLst>
                          <a:tab pos="270510" algn="l"/>
                          <a:tab pos="699770" algn="l"/>
                        </a:tabLst>
                      </a:pPr>
                      <a:r>
                        <a:rPr lang="en-US" sz="1500" kern="100" dirty="0">
                          <a:solidFill>
                            <a:srgbClr val="0D0D0D"/>
                          </a:solidFill>
                          <a:effectLst/>
                          <a:latin typeface="標楷體" panose="03000509000000000000" pitchFamily="65" charset="-120"/>
                          <a:ea typeface="新細明體" panose="02020500000000000000" pitchFamily="18" charset="-120"/>
                        </a:rPr>
                        <a:t>2</a:t>
                      </a:r>
                      <a:r>
                        <a:rPr lang="zh-TW" sz="1500" kern="100" dirty="0">
                          <a:solidFill>
                            <a:srgbClr val="0D0D0D"/>
                          </a:solidFill>
                          <a:effectLst/>
                          <a:latin typeface="Times New Roman" panose="02020603050405020304" pitchFamily="18" charset="0"/>
                          <a:ea typeface="標楷體" panose="03000509000000000000" pitchFamily="65" charset="-120"/>
                        </a:rPr>
                        <a:t>名</a:t>
                      </a:r>
                      <a:endParaRPr lang="zh-TW" sz="1500" kern="100" dirty="0">
                        <a:effectLst/>
                        <a:latin typeface="Times New Roman" panose="02020603050405020304" pitchFamily="18" charset="0"/>
                        <a:ea typeface="新細明體" panose="02020500000000000000" pitchFamily="18" charset="-120"/>
                      </a:endParaRPr>
                    </a:p>
                  </a:txBody>
                  <a:tcPr marL="68580" marR="68580" marT="0" marB="0" anchor="ctr">
                    <a:solidFill>
                      <a:schemeClr val="accent2">
                        <a:lumMod val="20000"/>
                        <a:lumOff val="80000"/>
                      </a:schemeClr>
                    </a:solidFill>
                  </a:tcPr>
                </a:tc>
                <a:tc>
                  <a:txBody>
                    <a:bodyPr/>
                    <a:lstStyle/>
                    <a:p>
                      <a:pPr algn="just">
                        <a:spcAft>
                          <a:spcPts val="0"/>
                        </a:spcAft>
                      </a:pPr>
                      <a:r>
                        <a:rPr lang="zh-TW" altLang="en-US" sz="1500" kern="100" dirty="0">
                          <a:solidFill>
                            <a:srgbClr val="000000"/>
                          </a:solidFill>
                          <a:effectLst/>
                          <a:latin typeface="Times New Roman" panose="02020603050405020304" pitchFamily="18" charset="0"/>
                          <a:ea typeface="標楷體" panose="03000509000000000000" pitchFamily="65" charset="-120"/>
                          <a:cs typeface="標楷體" panose="03000509000000000000" pitchFamily="65" charset="-120"/>
                        </a:rPr>
                        <a:t>本校</a:t>
                      </a:r>
                      <a:r>
                        <a:rPr lang="zh-TW" sz="1500" kern="100" dirty="0">
                          <a:solidFill>
                            <a:srgbClr val="000000"/>
                          </a:solidFill>
                          <a:effectLst/>
                          <a:latin typeface="Times New Roman" panose="02020603050405020304" pitchFamily="18" charset="0"/>
                          <a:ea typeface="標楷體" panose="03000509000000000000" pitchFamily="65" charset="-120"/>
                        </a:rPr>
                        <a:t>電子物理學系</a:t>
                      </a:r>
                      <a:endParaRPr lang="zh-TW" sz="1500" kern="100" dirty="0">
                        <a:effectLst/>
                        <a:latin typeface="Times New Roman" panose="02020603050405020304" pitchFamily="18" charset="0"/>
                        <a:ea typeface="新細明體" panose="02020500000000000000" pitchFamily="18" charset="-120"/>
                      </a:endParaRPr>
                    </a:p>
                    <a:p>
                      <a:pPr algn="just">
                        <a:spcAft>
                          <a:spcPts val="0"/>
                        </a:spcAft>
                      </a:pPr>
                      <a:r>
                        <a:rPr lang="zh-TW" altLang="en-US" sz="1500" kern="100" dirty="0">
                          <a:solidFill>
                            <a:srgbClr val="000000"/>
                          </a:solidFill>
                          <a:effectLst/>
                          <a:latin typeface="Times New Roman" panose="02020603050405020304" pitchFamily="18" charset="0"/>
                          <a:ea typeface="標楷體" panose="03000509000000000000" pitchFamily="65" charset="-120"/>
                          <a:cs typeface="標楷體" panose="03000509000000000000" pitchFamily="65" charset="-120"/>
                        </a:rPr>
                        <a:t>本校</a:t>
                      </a:r>
                      <a:r>
                        <a:rPr lang="zh-TW" sz="1500" kern="100" dirty="0">
                          <a:solidFill>
                            <a:srgbClr val="000000"/>
                          </a:solidFill>
                          <a:effectLst/>
                          <a:latin typeface="Times New Roman" panose="02020603050405020304" pitchFamily="18" charset="0"/>
                          <a:ea typeface="標楷體" panose="03000509000000000000" pitchFamily="65" charset="-120"/>
                        </a:rPr>
                        <a:t>數理教育研究所</a:t>
                      </a:r>
                      <a:r>
                        <a:rPr lang="zh-TW" sz="1500" kern="100" dirty="0">
                          <a:solidFill>
                            <a:srgbClr val="000000"/>
                          </a:solidFill>
                          <a:effectLst/>
                          <a:latin typeface="Times New Roman" panose="02020603050405020304" pitchFamily="18" charset="0"/>
                          <a:ea typeface="新細明體" panose="02020500000000000000" pitchFamily="18" charset="-120"/>
                        </a:rPr>
                        <a:t>（</a:t>
                      </a:r>
                      <a:r>
                        <a:rPr lang="zh-TW" sz="1500" kern="100" dirty="0">
                          <a:solidFill>
                            <a:srgbClr val="000000"/>
                          </a:solidFill>
                          <a:effectLst/>
                          <a:latin typeface="Times New Roman" panose="02020603050405020304" pitchFamily="18" charset="0"/>
                          <a:ea typeface="標楷體" panose="03000509000000000000" pitchFamily="65" charset="-120"/>
                        </a:rPr>
                        <a:t>科教組</a:t>
                      </a:r>
                      <a:r>
                        <a:rPr lang="zh-TW" sz="1500" kern="100" dirty="0">
                          <a:solidFill>
                            <a:srgbClr val="000000"/>
                          </a:solidFill>
                          <a:effectLst/>
                          <a:latin typeface="Times New Roman" panose="02020603050405020304" pitchFamily="18" charset="0"/>
                          <a:ea typeface="新細明體" panose="02020500000000000000" pitchFamily="18" charset="-120"/>
                        </a:rPr>
                        <a:t>）</a:t>
                      </a:r>
                      <a:endParaRPr lang="zh-TW" sz="1500" kern="100" dirty="0">
                        <a:effectLst/>
                        <a:latin typeface="Times New Roman" panose="02020603050405020304" pitchFamily="18" charset="0"/>
                        <a:ea typeface="新細明體" panose="02020500000000000000" pitchFamily="18" charset="-12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xmlns="" val="414398190"/>
                  </a:ext>
                </a:extLst>
              </a:tr>
              <a:tr h="275435">
                <a:tc>
                  <a:txBody>
                    <a:bodyPr/>
                    <a:lstStyle/>
                    <a:p>
                      <a:pPr algn="just">
                        <a:spcAft>
                          <a:spcPts val="0"/>
                        </a:spcAft>
                      </a:pPr>
                      <a:r>
                        <a:rPr lang="zh-TW" sz="1500" kern="100" dirty="0">
                          <a:solidFill>
                            <a:srgbClr val="000000"/>
                          </a:solidFill>
                          <a:effectLst/>
                          <a:latin typeface="Times New Roman" panose="02020603050405020304" pitchFamily="18" charset="0"/>
                          <a:ea typeface="標楷體" panose="03000509000000000000" pitchFamily="65" charset="-120"/>
                        </a:rPr>
                        <a:t>中等學校自然科學領域</a:t>
                      </a:r>
                      <a:r>
                        <a:rPr lang="zh-TW" sz="1500" b="1" kern="100" dirty="0">
                          <a:solidFill>
                            <a:srgbClr val="000000"/>
                          </a:solidFill>
                          <a:effectLst/>
                          <a:latin typeface="Times New Roman" panose="02020603050405020304" pitchFamily="18" charset="0"/>
                          <a:ea typeface="標楷體" panose="03000509000000000000" pitchFamily="65" charset="-120"/>
                        </a:rPr>
                        <a:t>化學</a:t>
                      </a:r>
                      <a:r>
                        <a:rPr lang="zh-TW" sz="1500" kern="100" dirty="0">
                          <a:solidFill>
                            <a:srgbClr val="000000"/>
                          </a:solidFill>
                          <a:effectLst/>
                          <a:latin typeface="Times New Roman" panose="02020603050405020304" pitchFamily="18" charset="0"/>
                          <a:ea typeface="標楷體" panose="03000509000000000000" pitchFamily="65" charset="-120"/>
                        </a:rPr>
                        <a:t>專長</a:t>
                      </a:r>
                      <a:endParaRPr lang="zh-TW" sz="1500" kern="100" dirty="0">
                        <a:effectLst/>
                        <a:latin typeface="Times New Roman" panose="02020603050405020304" pitchFamily="18" charset="0"/>
                        <a:ea typeface="新細明體" panose="02020500000000000000" pitchFamily="18" charset="-120"/>
                      </a:endParaRPr>
                    </a:p>
                  </a:txBody>
                  <a:tcPr marL="68580" marR="68580" marT="0" marB="0" anchor="ctr">
                    <a:solidFill>
                      <a:schemeClr val="accent2">
                        <a:lumMod val="60000"/>
                        <a:lumOff val="40000"/>
                      </a:schemeClr>
                    </a:solidFill>
                  </a:tcPr>
                </a:tc>
                <a:tc>
                  <a:txBody>
                    <a:bodyPr/>
                    <a:lstStyle/>
                    <a:p>
                      <a:pPr algn="ctr">
                        <a:lnSpc>
                          <a:spcPts val="2300"/>
                        </a:lnSpc>
                        <a:spcAft>
                          <a:spcPts val="0"/>
                        </a:spcAft>
                        <a:tabLst>
                          <a:tab pos="270510" algn="l"/>
                          <a:tab pos="699770" algn="l"/>
                        </a:tabLst>
                      </a:pPr>
                      <a:r>
                        <a:rPr lang="en-US" sz="1500" kern="100" dirty="0">
                          <a:solidFill>
                            <a:srgbClr val="0D0D0D"/>
                          </a:solidFill>
                          <a:effectLst/>
                          <a:latin typeface="標楷體" panose="03000509000000000000" pitchFamily="65" charset="-120"/>
                          <a:ea typeface="新細明體" panose="02020500000000000000" pitchFamily="18" charset="-120"/>
                        </a:rPr>
                        <a:t>2</a:t>
                      </a:r>
                      <a:r>
                        <a:rPr lang="zh-TW" sz="1500" kern="100" dirty="0">
                          <a:solidFill>
                            <a:srgbClr val="0D0D0D"/>
                          </a:solidFill>
                          <a:effectLst/>
                          <a:latin typeface="Times New Roman" panose="02020603050405020304" pitchFamily="18" charset="0"/>
                          <a:ea typeface="標楷體" panose="03000509000000000000" pitchFamily="65" charset="-120"/>
                        </a:rPr>
                        <a:t>名</a:t>
                      </a:r>
                      <a:endParaRPr lang="zh-TW" sz="1500" kern="100" dirty="0">
                        <a:effectLst/>
                        <a:latin typeface="Times New Roman" panose="02020603050405020304" pitchFamily="18" charset="0"/>
                        <a:ea typeface="新細明體" panose="02020500000000000000" pitchFamily="18" charset="-120"/>
                      </a:endParaRPr>
                    </a:p>
                  </a:txBody>
                  <a:tcPr marL="68580" marR="68580" marT="0" marB="0" anchor="ctr">
                    <a:solidFill>
                      <a:schemeClr val="accent2">
                        <a:lumMod val="20000"/>
                        <a:lumOff val="80000"/>
                      </a:schemeClr>
                    </a:solidFill>
                  </a:tcPr>
                </a:tc>
                <a:tc>
                  <a:txBody>
                    <a:bodyPr/>
                    <a:lstStyle/>
                    <a:p>
                      <a:pPr algn="just">
                        <a:spcAft>
                          <a:spcPts val="0"/>
                        </a:spcAft>
                      </a:pPr>
                      <a:r>
                        <a:rPr lang="zh-TW" altLang="en-US" sz="1500" kern="100" dirty="0">
                          <a:solidFill>
                            <a:srgbClr val="000000"/>
                          </a:solidFill>
                          <a:effectLst/>
                          <a:latin typeface="Times New Roman" panose="02020603050405020304" pitchFamily="18" charset="0"/>
                          <a:ea typeface="標楷體" panose="03000509000000000000" pitchFamily="65" charset="-120"/>
                          <a:cs typeface="標楷體" panose="03000509000000000000" pitchFamily="65" charset="-120"/>
                        </a:rPr>
                        <a:t>本校</a:t>
                      </a:r>
                      <a:r>
                        <a:rPr lang="zh-TW" sz="1500" kern="100" dirty="0">
                          <a:solidFill>
                            <a:srgbClr val="000000"/>
                          </a:solidFill>
                          <a:effectLst/>
                          <a:latin typeface="Times New Roman" panose="02020603050405020304" pitchFamily="18" charset="0"/>
                          <a:ea typeface="標楷體" panose="03000509000000000000" pitchFamily="65" charset="-120"/>
                        </a:rPr>
                        <a:t>應用化學系</a:t>
                      </a:r>
                      <a:endParaRPr lang="zh-TW" sz="1500" kern="100" dirty="0">
                        <a:effectLst/>
                        <a:latin typeface="Times New Roman" panose="02020603050405020304" pitchFamily="18" charset="0"/>
                        <a:ea typeface="新細明體" panose="02020500000000000000" pitchFamily="18" charset="-120"/>
                      </a:endParaRPr>
                    </a:p>
                    <a:p>
                      <a:pPr algn="just">
                        <a:spcAft>
                          <a:spcPts val="0"/>
                        </a:spcAft>
                      </a:pPr>
                      <a:r>
                        <a:rPr lang="zh-TW" altLang="en-US" sz="1500" kern="100" dirty="0">
                          <a:solidFill>
                            <a:srgbClr val="000000"/>
                          </a:solidFill>
                          <a:effectLst/>
                          <a:latin typeface="Times New Roman" panose="02020603050405020304" pitchFamily="18" charset="0"/>
                          <a:ea typeface="標楷體" panose="03000509000000000000" pitchFamily="65" charset="-120"/>
                          <a:cs typeface="標楷體" panose="03000509000000000000" pitchFamily="65" charset="-120"/>
                        </a:rPr>
                        <a:t>本校</a:t>
                      </a:r>
                      <a:r>
                        <a:rPr lang="zh-TW" sz="1500" kern="100" dirty="0">
                          <a:solidFill>
                            <a:srgbClr val="000000"/>
                          </a:solidFill>
                          <a:effectLst/>
                          <a:latin typeface="Times New Roman" panose="02020603050405020304" pitchFamily="18" charset="0"/>
                          <a:ea typeface="標楷體" panose="03000509000000000000" pitchFamily="65" charset="-120"/>
                        </a:rPr>
                        <a:t>數理教育研究所</a:t>
                      </a:r>
                      <a:r>
                        <a:rPr lang="zh-TW" sz="1500" kern="100" dirty="0">
                          <a:solidFill>
                            <a:srgbClr val="000000"/>
                          </a:solidFill>
                          <a:effectLst/>
                          <a:latin typeface="Times New Roman" panose="02020603050405020304" pitchFamily="18" charset="0"/>
                          <a:ea typeface="新細明體" panose="02020500000000000000" pitchFamily="18" charset="-120"/>
                        </a:rPr>
                        <a:t>（</a:t>
                      </a:r>
                      <a:r>
                        <a:rPr lang="zh-TW" sz="1500" kern="100" dirty="0">
                          <a:solidFill>
                            <a:srgbClr val="000000"/>
                          </a:solidFill>
                          <a:effectLst/>
                          <a:latin typeface="Times New Roman" panose="02020603050405020304" pitchFamily="18" charset="0"/>
                          <a:ea typeface="標楷體" panose="03000509000000000000" pitchFamily="65" charset="-120"/>
                        </a:rPr>
                        <a:t>科教組</a:t>
                      </a:r>
                      <a:r>
                        <a:rPr lang="zh-TW" sz="1500" kern="100" dirty="0">
                          <a:solidFill>
                            <a:srgbClr val="000000"/>
                          </a:solidFill>
                          <a:effectLst/>
                          <a:latin typeface="Times New Roman" panose="02020603050405020304" pitchFamily="18" charset="0"/>
                          <a:ea typeface="新細明體" panose="02020500000000000000" pitchFamily="18" charset="-120"/>
                        </a:rPr>
                        <a:t>）</a:t>
                      </a:r>
                      <a:endParaRPr lang="zh-TW" sz="1500" kern="100" dirty="0">
                        <a:effectLst/>
                        <a:latin typeface="Times New Roman" panose="02020603050405020304" pitchFamily="18" charset="0"/>
                        <a:ea typeface="新細明體" panose="02020500000000000000" pitchFamily="18" charset="-12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xmlns="" val="1619079863"/>
                  </a:ext>
                </a:extLst>
              </a:tr>
              <a:tr h="275435">
                <a:tc>
                  <a:txBody>
                    <a:bodyPr/>
                    <a:lstStyle/>
                    <a:p>
                      <a:pPr algn="just">
                        <a:spcAft>
                          <a:spcPts val="0"/>
                        </a:spcAft>
                      </a:pPr>
                      <a:r>
                        <a:rPr lang="zh-TW" sz="1500" kern="100" dirty="0">
                          <a:solidFill>
                            <a:srgbClr val="000000"/>
                          </a:solidFill>
                          <a:effectLst/>
                          <a:latin typeface="Times New Roman" panose="02020603050405020304" pitchFamily="18" charset="0"/>
                          <a:ea typeface="標楷體" panose="03000509000000000000" pitchFamily="65" charset="-120"/>
                        </a:rPr>
                        <a:t>中等學校自然科學領域</a:t>
                      </a:r>
                      <a:r>
                        <a:rPr lang="zh-TW" sz="1500" b="1" kern="100" dirty="0">
                          <a:solidFill>
                            <a:srgbClr val="000000"/>
                          </a:solidFill>
                          <a:effectLst/>
                          <a:latin typeface="Times New Roman" panose="02020603050405020304" pitchFamily="18" charset="0"/>
                          <a:ea typeface="標楷體" panose="03000509000000000000" pitchFamily="65" charset="-120"/>
                        </a:rPr>
                        <a:t>生物</a:t>
                      </a:r>
                      <a:r>
                        <a:rPr lang="zh-TW" sz="1500" kern="100" dirty="0">
                          <a:solidFill>
                            <a:srgbClr val="000000"/>
                          </a:solidFill>
                          <a:effectLst/>
                          <a:latin typeface="Times New Roman" panose="02020603050405020304" pitchFamily="18" charset="0"/>
                          <a:ea typeface="標楷體" panose="03000509000000000000" pitchFamily="65" charset="-120"/>
                        </a:rPr>
                        <a:t>專長</a:t>
                      </a:r>
                      <a:endParaRPr lang="zh-TW" sz="1500" kern="100" dirty="0">
                        <a:effectLst/>
                        <a:latin typeface="Times New Roman" panose="02020603050405020304" pitchFamily="18" charset="0"/>
                        <a:ea typeface="新細明體" panose="02020500000000000000" pitchFamily="18" charset="-120"/>
                      </a:endParaRPr>
                    </a:p>
                  </a:txBody>
                  <a:tcPr marL="68580" marR="68580" marT="0" marB="0" anchor="ctr">
                    <a:solidFill>
                      <a:schemeClr val="accent2">
                        <a:lumMod val="60000"/>
                        <a:lumOff val="40000"/>
                      </a:schemeClr>
                    </a:solidFill>
                  </a:tcPr>
                </a:tc>
                <a:tc>
                  <a:txBody>
                    <a:bodyPr/>
                    <a:lstStyle/>
                    <a:p>
                      <a:pPr algn="ctr">
                        <a:lnSpc>
                          <a:spcPts val="2300"/>
                        </a:lnSpc>
                        <a:spcAft>
                          <a:spcPts val="0"/>
                        </a:spcAft>
                        <a:tabLst>
                          <a:tab pos="270510" algn="l"/>
                          <a:tab pos="699770" algn="l"/>
                        </a:tabLst>
                      </a:pPr>
                      <a:r>
                        <a:rPr lang="en-US" sz="1500" kern="100" dirty="0">
                          <a:solidFill>
                            <a:srgbClr val="0D0D0D"/>
                          </a:solidFill>
                          <a:effectLst/>
                          <a:latin typeface="標楷體" panose="03000509000000000000" pitchFamily="65" charset="-120"/>
                          <a:ea typeface="新細明體" panose="02020500000000000000" pitchFamily="18" charset="-120"/>
                        </a:rPr>
                        <a:t>2</a:t>
                      </a:r>
                      <a:r>
                        <a:rPr lang="zh-TW" sz="1500" kern="100" dirty="0">
                          <a:solidFill>
                            <a:srgbClr val="0D0D0D"/>
                          </a:solidFill>
                          <a:effectLst/>
                          <a:latin typeface="Times New Roman" panose="02020603050405020304" pitchFamily="18" charset="0"/>
                          <a:ea typeface="標楷體" panose="03000509000000000000" pitchFamily="65" charset="-120"/>
                        </a:rPr>
                        <a:t>名</a:t>
                      </a:r>
                      <a:endParaRPr lang="zh-TW" sz="1500" kern="100" dirty="0">
                        <a:effectLst/>
                        <a:latin typeface="Times New Roman" panose="02020603050405020304" pitchFamily="18" charset="0"/>
                        <a:ea typeface="新細明體" panose="02020500000000000000" pitchFamily="18" charset="-120"/>
                      </a:endParaRPr>
                    </a:p>
                  </a:txBody>
                  <a:tcPr marL="68580" marR="68580" marT="0" marB="0" anchor="ctr">
                    <a:solidFill>
                      <a:schemeClr val="accent2">
                        <a:lumMod val="20000"/>
                        <a:lumOff val="80000"/>
                      </a:schemeClr>
                    </a:solidFill>
                  </a:tcPr>
                </a:tc>
                <a:tc>
                  <a:txBody>
                    <a:bodyPr/>
                    <a:lstStyle/>
                    <a:p>
                      <a:pPr algn="just">
                        <a:spcAft>
                          <a:spcPts val="0"/>
                        </a:spcAft>
                      </a:pPr>
                      <a:r>
                        <a:rPr lang="zh-TW" altLang="en-US" sz="1500" kern="100" dirty="0">
                          <a:solidFill>
                            <a:srgbClr val="000000"/>
                          </a:solidFill>
                          <a:effectLst/>
                          <a:latin typeface="Times New Roman" panose="02020603050405020304" pitchFamily="18" charset="0"/>
                          <a:ea typeface="標楷體" panose="03000509000000000000" pitchFamily="65" charset="-120"/>
                          <a:cs typeface="標楷體" panose="03000509000000000000" pitchFamily="65" charset="-120"/>
                        </a:rPr>
                        <a:t>本校</a:t>
                      </a:r>
                      <a:r>
                        <a:rPr lang="zh-TW" sz="1500" kern="100" dirty="0">
                          <a:solidFill>
                            <a:srgbClr val="000000"/>
                          </a:solidFill>
                          <a:effectLst/>
                          <a:latin typeface="Times New Roman" panose="02020603050405020304" pitchFamily="18" charset="0"/>
                          <a:ea typeface="標楷體" panose="03000509000000000000" pitchFamily="65" charset="-120"/>
                        </a:rPr>
                        <a:t>生物資源學系</a:t>
                      </a:r>
                      <a:endParaRPr lang="zh-TW" sz="1500" kern="100" dirty="0">
                        <a:effectLst/>
                        <a:latin typeface="Times New Roman" panose="02020603050405020304" pitchFamily="18" charset="0"/>
                        <a:ea typeface="新細明體" panose="02020500000000000000" pitchFamily="18" charset="-120"/>
                      </a:endParaRPr>
                    </a:p>
                    <a:p>
                      <a:pPr algn="just">
                        <a:spcAft>
                          <a:spcPts val="0"/>
                        </a:spcAft>
                      </a:pPr>
                      <a:r>
                        <a:rPr lang="zh-TW" altLang="en-US" sz="1500" kern="100" dirty="0">
                          <a:solidFill>
                            <a:srgbClr val="000000"/>
                          </a:solidFill>
                          <a:effectLst/>
                          <a:latin typeface="Times New Roman" panose="02020603050405020304" pitchFamily="18" charset="0"/>
                          <a:ea typeface="標楷體" panose="03000509000000000000" pitchFamily="65" charset="-120"/>
                          <a:cs typeface="標楷體" panose="03000509000000000000" pitchFamily="65" charset="-120"/>
                        </a:rPr>
                        <a:t>本校</a:t>
                      </a:r>
                      <a:r>
                        <a:rPr lang="zh-TW" sz="1500" kern="100" dirty="0">
                          <a:solidFill>
                            <a:srgbClr val="000000"/>
                          </a:solidFill>
                          <a:effectLst/>
                          <a:latin typeface="Times New Roman" panose="02020603050405020304" pitchFamily="18" charset="0"/>
                          <a:ea typeface="標楷體" panose="03000509000000000000" pitchFamily="65" charset="-120"/>
                        </a:rPr>
                        <a:t>數理教育研究所</a:t>
                      </a:r>
                      <a:r>
                        <a:rPr lang="zh-TW" sz="1500" kern="100" dirty="0">
                          <a:solidFill>
                            <a:srgbClr val="000000"/>
                          </a:solidFill>
                          <a:effectLst/>
                          <a:latin typeface="Times New Roman" panose="02020603050405020304" pitchFamily="18" charset="0"/>
                          <a:ea typeface="新細明體" panose="02020500000000000000" pitchFamily="18" charset="-120"/>
                        </a:rPr>
                        <a:t>（</a:t>
                      </a:r>
                      <a:r>
                        <a:rPr lang="zh-TW" sz="1500" kern="100" dirty="0">
                          <a:solidFill>
                            <a:srgbClr val="000000"/>
                          </a:solidFill>
                          <a:effectLst/>
                          <a:latin typeface="Times New Roman" panose="02020603050405020304" pitchFamily="18" charset="0"/>
                          <a:ea typeface="標楷體" panose="03000509000000000000" pitchFamily="65" charset="-120"/>
                        </a:rPr>
                        <a:t>科教組</a:t>
                      </a:r>
                      <a:r>
                        <a:rPr lang="zh-TW" sz="1500" kern="100" dirty="0">
                          <a:solidFill>
                            <a:srgbClr val="000000"/>
                          </a:solidFill>
                          <a:effectLst/>
                          <a:latin typeface="Times New Roman" panose="02020603050405020304" pitchFamily="18" charset="0"/>
                          <a:ea typeface="新細明體" panose="02020500000000000000" pitchFamily="18" charset="-120"/>
                        </a:rPr>
                        <a:t>）</a:t>
                      </a:r>
                      <a:endParaRPr lang="zh-TW" sz="1500" kern="100" dirty="0">
                        <a:effectLst/>
                        <a:latin typeface="Times New Roman" panose="02020603050405020304" pitchFamily="18" charset="0"/>
                        <a:ea typeface="新細明體" panose="02020500000000000000" pitchFamily="18" charset="-12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xmlns="" val="1944620289"/>
                  </a:ext>
                </a:extLst>
              </a:tr>
              <a:tr h="275435">
                <a:tc>
                  <a:txBody>
                    <a:bodyPr/>
                    <a:lstStyle/>
                    <a:p>
                      <a:pPr algn="just">
                        <a:spcAft>
                          <a:spcPts val="0"/>
                        </a:spcAft>
                      </a:pPr>
                      <a:r>
                        <a:rPr lang="zh-TW" sz="1500" kern="100" dirty="0">
                          <a:solidFill>
                            <a:srgbClr val="000000"/>
                          </a:solidFill>
                          <a:effectLst/>
                          <a:latin typeface="Times New Roman" panose="02020603050405020304" pitchFamily="18" charset="0"/>
                          <a:ea typeface="標楷體" panose="03000509000000000000" pitchFamily="65" charset="-120"/>
                        </a:rPr>
                        <a:t>中等學校科技領域</a:t>
                      </a:r>
                      <a:r>
                        <a:rPr lang="zh-TW" sz="1500" b="1" kern="100" dirty="0">
                          <a:solidFill>
                            <a:srgbClr val="000000"/>
                          </a:solidFill>
                          <a:effectLst/>
                          <a:latin typeface="Times New Roman" panose="02020603050405020304" pitchFamily="18" charset="0"/>
                          <a:ea typeface="標楷體" panose="03000509000000000000" pitchFamily="65" charset="-120"/>
                        </a:rPr>
                        <a:t>資訊科技</a:t>
                      </a:r>
                      <a:r>
                        <a:rPr lang="zh-TW" sz="1500" kern="100" dirty="0">
                          <a:solidFill>
                            <a:srgbClr val="000000"/>
                          </a:solidFill>
                          <a:effectLst/>
                          <a:latin typeface="Times New Roman" panose="02020603050405020304" pitchFamily="18" charset="0"/>
                          <a:ea typeface="標楷體" panose="03000509000000000000" pitchFamily="65" charset="-120"/>
                        </a:rPr>
                        <a:t>專長</a:t>
                      </a:r>
                      <a:endParaRPr lang="zh-TW" sz="1500" kern="100" dirty="0">
                        <a:effectLst/>
                        <a:latin typeface="Times New Roman" panose="02020603050405020304" pitchFamily="18" charset="0"/>
                        <a:ea typeface="新細明體" panose="02020500000000000000" pitchFamily="18" charset="-120"/>
                      </a:endParaRPr>
                    </a:p>
                  </a:txBody>
                  <a:tcPr marL="68580" marR="68580" marT="0" marB="0" anchor="ctr">
                    <a:solidFill>
                      <a:schemeClr val="accent2">
                        <a:lumMod val="60000"/>
                        <a:lumOff val="40000"/>
                      </a:schemeClr>
                    </a:solidFill>
                  </a:tcPr>
                </a:tc>
                <a:tc>
                  <a:txBody>
                    <a:bodyPr/>
                    <a:lstStyle/>
                    <a:p>
                      <a:pPr algn="ctr">
                        <a:lnSpc>
                          <a:spcPts val="2300"/>
                        </a:lnSpc>
                        <a:spcAft>
                          <a:spcPts val="0"/>
                        </a:spcAft>
                        <a:tabLst>
                          <a:tab pos="270510" algn="l"/>
                          <a:tab pos="699770" algn="l"/>
                        </a:tabLst>
                      </a:pPr>
                      <a:r>
                        <a:rPr lang="en-US" sz="1500" kern="100" dirty="0">
                          <a:solidFill>
                            <a:srgbClr val="0D0D0D"/>
                          </a:solidFill>
                          <a:effectLst/>
                          <a:latin typeface="標楷體" panose="03000509000000000000" pitchFamily="65" charset="-120"/>
                          <a:ea typeface="新細明體" panose="02020500000000000000" pitchFamily="18" charset="-120"/>
                        </a:rPr>
                        <a:t>2</a:t>
                      </a:r>
                      <a:r>
                        <a:rPr lang="zh-TW" sz="1500" kern="100" dirty="0">
                          <a:solidFill>
                            <a:srgbClr val="0D0D0D"/>
                          </a:solidFill>
                          <a:effectLst/>
                          <a:latin typeface="Times New Roman" panose="02020603050405020304" pitchFamily="18" charset="0"/>
                          <a:ea typeface="標楷體" panose="03000509000000000000" pitchFamily="65" charset="-120"/>
                        </a:rPr>
                        <a:t>名</a:t>
                      </a:r>
                      <a:endParaRPr lang="zh-TW" sz="1500" kern="100" dirty="0">
                        <a:effectLst/>
                        <a:latin typeface="Times New Roman" panose="02020603050405020304" pitchFamily="18" charset="0"/>
                        <a:ea typeface="新細明體" panose="02020500000000000000" pitchFamily="18" charset="-120"/>
                      </a:endParaRPr>
                    </a:p>
                  </a:txBody>
                  <a:tcPr marL="68580" marR="68580" marT="0" marB="0" anchor="ctr">
                    <a:solidFill>
                      <a:schemeClr val="accent2">
                        <a:lumMod val="20000"/>
                        <a:lumOff val="80000"/>
                      </a:schemeClr>
                    </a:solidFill>
                  </a:tcPr>
                </a:tc>
                <a:tc>
                  <a:txBody>
                    <a:bodyPr/>
                    <a:lstStyle/>
                    <a:p>
                      <a:pPr algn="just">
                        <a:spcAft>
                          <a:spcPts val="0"/>
                        </a:spcAft>
                      </a:pPr>
                      <a:r>
                        <a:rPr lang="zh-TW" altLang="en-US" sz="1500" kern="100" dirty="0">
                          <a:solidFill>
                            <a:srgbClr val="000000"/>
                          </a:solidFill>
                          <a:effectLst/>
                          <a:latin typeface="Times New Roman" panose="02020603050405020304" pitchFamily="18" charset="0"/>
                          <a:ea typeface="標楷體" panose="03000509000000000000" pitchFamily="65" charset="-120"/>
                          <a:cs typeface="標楷體" panose="03000509000000000000" pitchFamily="65" charset="-120"/>
                        </a:rPr>
                        <a:t>本校</a:t>
                      </a:r>
                      <a:r>
                        <a:rPr lang="zh-TW" sz="1500" kern="100" dirty="0">
                          <a:solidFill>
                            <a:srgbClr val="000000"/>
                          </a:solidFill>
                          <a:effectLst/>
                          <a:latin typeface="Times New Roman" panose="02020603050405020304" pitchFamily="18" charset="0"/>
                          <a:ea typeface="標楷體" panose="03000509000000000000" pitchFamily="65" charset="-120"/>
                        </a:rPr>
                        <a:t>資訊工程學系</a:t>
                      </a:r>
                      <a:endParaRPr lang="zh-TW" sz="1500" kern="100" dirty="0">
                        <a:effectLst/>
                        <a:latin typeface="Times New Roman" panose="02020603050405020304" pitchFamily="18" charset="0"/>
                        <a:ea typeface="新細明體" panose="02020500000000000000" pitchFamily="18" charset="-12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xmlns="" val="1309170844"/>
                  </a:ext>
                </a:extLst>
              </a:tr>
              <a:tr h="275435">
                <a:tc>
                  <a:txBody>
                    <a:bodyPr/>
                    <a:lstStyle/>
                    <a:p>
                      <a:pPr algn="just">
                        <a:spcAft>
                          <a:spcPts val="0"/>
                        </a:spcAft>
                      </a:pPr>
                      <a:r>
                        <a:rPr lang="zh-TW" sz="1500" kern="100" dirty="0">
                          <a:solidFill>
                            <a:srgbClr val="000000"/>
                          </a:solidFill>
                          <a:effectLst/>
                          <a:latin typeface="Times New Roman" panose="02020603050405020304" pitchFamily="18" charset="0"/>
                          <a:ea typeface="標楷體" panose="03000509000000000000" pitchFamily="65" charset="-120"/>
                        </a:rPr>
                        <a:t>中等學校</a:t>
                      </a:r>
                      <a:r>
                        <a:rPr lang="zh-TW" sz="1500" b="1" kern="100" dirty="0">
                          <a:solidFill>
                            <a:srgbClr val="000000"/>
                          </a:solidFill>
                          <a:effectLst/>
                          <a:latin typeface="Times New Roman" panose="02020603050405020304" pitchFamily="18" charset="0"/>
                          <a:ea typeface="標楷體" panose="03000509000000000000" pitchFamily="65" charset="-120"/>
                        </a:rPr>
                        <a:t>輔導教師</a:t>
                      </a:r>
                      <a:endParaRPr lang="zh-TW" sz="1500" kern="100" dirty="0">
                        <a:effectLst/>
                        <a:latin typeface="Times New Roman" panose="02020603050405020304" pitchFamily="18" charset="0"/>
                        <a:ea typeface="新細明體" panose="02020500000000000000" pitchFamily="18" charset="-120"/>
                      </a:endParaRPr>
                    </a:p>
                  </a:txBody>
                  <a:tcPr marL="68580" marR="68580" marT="0" marB="0" anchor="ctr">
                    <a:solidFill>
                      <a:schemeClr val="accent2">
                        <a:lumMod val="60000"/>
                        <a:lumOff val="40000"/>
                      </a:schemeClr>
                    </a:solidFill>
                  </a:tcPr>
                </a:tc>
                <a:tc>
                  <a:txBody>
                    <a:bodyPr/>
                    <a:lstStyle/>
                    <a:p>
                      <a:pPr algn="ctr">
                        <a:lnSpc>
                          <a:spcPts val="2300"/>
                        </a:lnSpc>
                        <a:spcAft>
                          <a:spcPts val="0"/>
                        </a:spcAft>
                        <a:tabLst>
                          <a:tab pos="270510" algn="l"/>
                          <a:tab pos="699770" algn="l"/>
                        </a:tabLst>
                      </a:pPr>
                      <a:r>
                        <a:rPr lang="en-US" sz="1500" kern="100" dirty="0">
                          <a:solidFill>
                            <a:srgbClr val="0D0D0D"/>
                          </a:solidFill>
                          <a:effectLst/>
                          <a:latin typeface="標楷體" panose="03000509000000000000" pitchFamily="65" charset="-120"/>
                          <a:ea typeface="新細明體" panose="02020500000000000000" pitchFamily="18" charset="-120"/>
                        </a:rPr>
                        <a:t>2</a:t>
                      </a:r>
                      <a:r>
                        <a:rPr lang="zh-TW" sz="1500" kern="100" dirty="0">
                          <a:solidFill>
                            <a:srgbClr val="0D0D0D"/>
                          </a:solidFill>
                          <a:effectLst/>
                          <a:latin typeface="Times New Roman" panose="02020603050405020304" pitchFamily="18" charset="0"/>
                          <a:ea typeface="標楷體" panose="03000509000000000000" pitchFamily="65" charset="-120"/>
                        </a:rPr>
                        <a:t>名</a:t>
                      </a:r>
                      <a:endParaRPr lang="zh-TW" sz="1500" kern="100" dirty="0">
                        <a:effectLst/>
                        <a:latin typeface="Times New Roman" panose="02020603050405020304" pitchFamily="18" charset="0"/>
                        <a:ea typeface="新細明體" panose="02020500000000000000" pitchFamily="18" charset="-120"/>
                      </a:endParaRPr>
                    </a:p>
                  </a:txBody>
                  <a:tcPr marL="68580" marR="68580" marT="0" marB="0" anchor="ctr">
                    <a:solidFill>
                      <a:schemeClr val="accent2">
                        <a:lumMod val="20000"/>
                        <a:lumOff val="80000"/>
                      </a:schemeClr>
                    </a:solidFill>
                  </a:tcPr>
                </a:tc>
                <a:tc>
                  <a:txBody>
                    <a:bodyPr/>
                    <a:lstStyle/>
                    <a:p>
                      <a:pPr algn="just">
                        <a:spcAft>
                          <a:spcPts val="0"/>
                        </a:spcAft>
                      </a:pPr>
                      <a:r>
                        <a:rPr lang="zh-TW" altLang="en-US" sz="1500" kern="100" dirty="0">
                          <a:solidFill>
                            <a:srgbClr val="000000"/>
                          </a:solidFill>
                          <a:effectLst/>
                          <a:latin typeface="Times New Roman" panose="02020603050405020304" pitchFamily="18" charset="0"/>
                          <a:ea typeface="標楷體" panose="03000509000000000000" pitchFamily="65" charset="-120"/>
                          <a:cs typeface="標楷體" panose="03000509000000000000" pitchFamily="65" charset="-120"/>
                        </a:rPr>
                        <a:t>本校</a:t>
                      </a:r>
                      <a:r>
                        <a:rPr lang="zh-TW" sz="1500" kern="100" dirty="0">
                          <a:solidFill>
                            <a:srgbClr val="000000"/>
                          </a:solidFill>
                          <a:effectLst/>
                          <a:latin typeface="Times New Roman" panose="02020603050405020304" pitchFamily="18" charset="0"/>
                          <a:ea typeface="標楷體" panose="03000509000000000000" pitchFamily="65" charset="-120"/>
                        </a:rPr>
                        <a:t>輔導與諮商學系</a:t>
                      </a:r>
                      <a:endParaRPr lang="zh-TW" sz="1500" kern="100" dirty="0">
                        <a:effectLst/>
                        <a:latin typeface="Times New Roman" panose="02020603050405020304" pitchFamily="18" charset="0"/>
                        <a:ea typeface="新細明體" panose="02020500000000000000" pitchFamily="18" charset="-12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xmlns="" val="3364896067"/>
                  </a:ext>
                </a:extLst>
              </a:tr>
            </a:tbl>
          </a:graphicData>
        </a:graphic>
      </p:graphicFrame>
      <p:sp>
        <p:nvSpPr>
          <p:cNvPr id="9" name="AutoShape 23">
            <a:extLst>
              <a:ext uri="{FF2B5EF4-FFF2-40B4-BE49-F238E27FC236}">
                <a16:creationId xmlns:a16="http://schemas.microsoft.com/office/drawing/2014/main" xmlns="" id="{8DE2C88A-294D-46C1-9DBE-55EA0CDBEA3A}"/>
              </a:ext>
            </a:extLst>
          </p:cNvPr>
          <p:cNvSpPr>
            <a:spLocks noChangeArrowheads="1"/>
          </p:cNvSpPr>
          <p:nvPr/>
        </p:nvSpPr>
        <p:spPr bwMode="auto">
          <a:xfrm>
            <a:off x="286543" y="124619"/>
            <a:ext cx="8713788" cy="5761038"/>
          </a:xfrm>
          <a:prstGeom prst="roundRect">
            <a:avLst>
              <a:gd name="adj" fmla="val 16667"/>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TW" altLang="en-US" sz="1800" dirty="0"/>
          </a:p>
        </p:txBody>
      </p:sp>
      <p:pic>
        <p:nvPicPr>
          <p:cNvPr id="10" name="Picture 22">
            <a:extLst>
              <a:ext uri="{FF2B5EF4-FFF2-40B4-BE49-F238E27FC236}">
                <a16:creationId xmlns:a16="http://schemas.microsoft.com/office/drawing/2014/main" xmlns="" id="{823D821E-7D6A-44DC-A75A-A124921D7C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0249" y="6487102"/>
            <a:ext cx="3290102" cy="291907"/>
          </a:xfrm>
          <a:prstGeom prst="rect">
            <a:avLst/>
          </a:prstGeom>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9843634"/>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727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2"/>
          <p:cNvGrpSpPr>
            <a:grpSpLocks/>
          </p:cNvGrpSpPr>
          <p:nvPr/>
        </p:nvGrpSpPr>
        <p:grpSpPr bwMode="auto">
          <a:xfrm>
            <a:off x="0" y="0"/>
            <a:ext cx="9144000" cy="6858000"/>
            <a:chOff x="0" y="0"/>
            <a:chExt cx="5760" cy="4320"/>
          </a:xfrm>
        </p:grpSpPr>
        <p:pic>
          <p:nvPicPr>
            <p:cNvPr id="122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4"/>
            <p:cNvPicPr>
              <a:picLocks noChangeAspect="1" noChangeArrowheads="1"/>
            </p:cNvPicPr>
            <p:nvPr/>
          </p:nvPicPr>
          <p:blipFill>
            <a:blip r:embed="rId4">
              <a:lum bright="20000"/>
              <a:extLst>
                <a:ext uri="{28A0092B-C50C-407E-A947-70E740481C1C}">
                  <a14:useLocalDpi xmlns:a14="http://schemas.microsoft.com/office/drawing/2010/main" val="0"/>
                </a:ext>
              </a:extLst>
            </a:blip>
            <a:srcRect/>
            <a:stretch>
              <a:fillRect/>
            </a:stretch>
          </p:blipFill>
          <p:spPr bwMode="auto">
            <a:xfrm>
              <a:off x="1292" y="3884"/>
              <a:ext cx="3629" cy="436"/>
            </a:xfrm>
            <a:prstGeom prst="rect">
              <a:avLst/>
            </a:prstGeom>
            <a:solidFill>
              <a:schemeClr val="accent1">
                <a:alpha val="12157"/>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297" name="AutoShape 5"/>
            <p:cNvSpPr>
              <a:spLocks noChangeArrowheads="1"/>
            </p:cNvSpPr>
            <p:nvPr/>
          </p:nvSpPr>
          <p:spPr bwMode="auto">
            <a:xfrm>
              <a:off x="158" y="164"/>
              <a:ext cx="5489" cy="3629"/>
            </a:xfrm>
            <a:prstGeom prst="roundRect">
              <a:avLst>
                <a:gd name="adj" fmla="val 16667"/>
              </a:avLst>
            </a:prstGeom>
            <a:solidFill>
              <a:schemeClr val="bg1">
                <a:alpha val="69019"/>
              </a:schemeClr>
            </a:solidFill>
            <a:ln w="9525" algn="ctr">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TW" altLang="en-US" sz="1800"/>
            </a:p>
          </p:txBody>
        </p:sp>
      </p:grpSp>
      <p:pic>
        <p:nvPicPr>
          <p:cNvPr id="8" name="Picture 12" descr="ãpptèæ¯åãçåçæå°çµæ">
            <a:extLst>
              <a:ext uri="{FF2B5EF4-FFF2-40B4-BE49-F238E27FC236}">
                <a16:creationId xmlns:a16="http://schemas.microsoft.com/office/drawing/2014/main" xmlns="" id="{AB584F3D-FE99-4890-9F0D-EFF7D6E7F9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128"/>
            <a:ext cx="9144000" cy="6868128"/>
          </a:xfrm>
          <a:prstGeom prst="rect">
            <a:avLst/>
          </a:prstGeom>
          <a:noFill/>
          <a:extLst>
            <a:ext uri="{909E8E84-426E-40DD-AFC4-6F175D3DCCD1}">
              <a14:hiddenFill xmlns:a14="http://schemas.microsoft.com/office/drawing/2010/main">
                <a:solidFill>
                  <a:srgbClr val="FFFFFF"/>
                </a:solidFill>
              </a14:hiddenFill>
            </a:ext>
          </a:extLst>
        </p:spPr>
      </p:pic>
      <p:sp>
        <p:nvSpPr>
          <p:cNvPr id="72710" name="AutoShape 6">
            <a:extLst>
              <a:ext uri="{FF2B5EF4-FFF2-40B4-BE49-F238E27FC236}">
                <a16:creationId xmlns:a16="http://schemas.microsoft.com/office/drawing/2014/main" xmlns="" id="{B6EF44E4-CEF5-4966-8E5D-C92ABF5D6B86}"/>
              </a:ext>
            </a:extLst>
          </p:cNvPr>
          <p:cNvSpPr>
            <a:spLocks noChangeArrowheads="1"/>
          </p:cNvSpPr>
          <p:nvPr/>
        </p:nvSpPr>
        <p:spPr bwMode="auto">
          <a:xfrm>
            <a:off x="899095" y="333375"/>
            <a:ext cx="7561337" cy="792163"/>
          </a:xfrm>
          <a:prstGeom prst="roundRect">
            <a:avLst>
              <a:gd name="adj" fmla="val 16667"/>
            </a:avLst>
          </a:prstGeom>
          <a:gradFill rotWithShape="1">
            <a:gsLst>
              <a:gs pos="0">
                <a:srgbClr val="FF7C80">
                  <a:alpha val="71001"/>
                </a:srgbClr>
              </a:gs>
              <a:gs pos="50000">
                <a:srgbClr val="FFFFCC"/>
              </a:gs>
              <a:gs pos="100000">
                <a:srgbClr val="FF7C80">
                  <a:alpha val="71001"/>
                </a:srgbClr>
              </a:gs>
            </a:gsLst>
            <a:lin ang="5400000" scaled="1"/>
          </a:gradFill>
          <a:ln w="9525">
            <a:round/>
            <a:headEnd/>
            <a:tailEnd/>
          </a:ln>
          <a:effectLst/>
          <a:scene3d>
            <a:camera prst="legacyPerspectiveBottom"/>
            <a:lightRig rig="legacyFlat3" dir="t"/>
          </a:scene3d>
          <a:sp3d extrusionH="887400" prstMaterial="legacyMatte">
            <a:bevelT w="13500" h="13500" prst="angle"/>
            <a:bevelB w="13500" h="13500" prst="angle"/>
            <a:extrusionClr>
              <a:srgbClr val="FF7C80"/>
            </a:extrusionClr>
          </a:sp3d>
          <a:extLst/>
        </p:spPr>
        <p:txBody>
          <a:bodyPr wrap="none" anchor="ctr">
            <a:flatTx/>
          </a:bodyPr>
          <a:lstStyle/>
          <a:p>
            <a:pPr algn="ctr" eaLnBrk="1" hangingPunct="1">
              <a:defRPr/>
            </a:pPr>
            <a:endParaRPr lang="en-US" altLang="zh-TW" sz="3200" dirty="0">
              <a:solidFill>
                <a:srgbClr val="006600"/>
              </a:solidFill>
              <a:latin typeface="Arial" charset="0"/>
              <a:ea typeface="標楷體" pitchFamily="65" charset="-120"/>
            </a:endParaRPr>
          </a:p>
          <a:p>
            <a:pPr algn="ctr">
              <a:defRPr/>
            </a:pPr>
            <a:r>
              <a:rPr lang="zh-TW" altLang="en-US" sz="3200" dirty="0">
                <a:solidFill>
                  <a:srgbClr val="006600"/>
                </a:solidFill>
                <a:latin typeface="Arial" charset="0"/>
                <a:ea typeface="標楷體" pitchFamily="65" charset="-120"/>
              </a:rPr>
              <a:t>中等教育學程規劃名額報考系所一覽表</a:t>
            </a:r>
            <a:r>
              <a:rPr lang="en-US" altLang="zh-TW" sz="3200" dirty="0">
                <a:solidFill>
                  <a:srgbClr val="006600"/>
                </a:solidFill>
                <a:latin typeface="Arial" charset="0"/>
                <a:ea typeface="標楷體" pitchFamily="65" charset="-120"/>
              </a:rPr>
              <a:t>(</a:t>
            </a:r>
            <a:r>
              <a:rPr lang="en-US" altLang="zh-TW" sz="2800" dirty="0">
                <a:solidFill>
                  <a:srgbClr val="006600"/>
                </a:solidFill>
                <a:latin typeface="Arial" charset="0"/>
                <a:ea typeface="標楷體" pitchFamily="65" charset="-120"/>
              </a:rPr>
              <a:t>Ⅱ</a:t>
            </a:r>
            <a:r>
              <a:rPr lang="en-US" altLang="zh-TW" sz="3200" dirty="0">
                <a:solidFill>
                  <a:srgbClr val="006600"/>
                </a:solidFill>
                <a:latin typeface="Arial" charset="0"/>
                <a:ea typeface="標楷體" pitchFamily="65" charset="-120"/>
              </a:rPr>
              <a:t>)</a:t>
            </a:r>
            <a:endParaRPr lang="zh-TW" altLang="en-US" sz="3200" dirty="0">
              <a:solidFill>
                <a:srgbClr val="006600"/>
              </a:solidFill>
              <a:latin typeface="Arial" charset="0"/>
              <a:ea typeface="標楷體" pitchFamily="65" charset="-120"/>
            </a:endParaRPr>
          </a:p>
          <a:p>
            <a:pPr algn="ctr" eaLnBrk="1" hangingPunct="1">
              <a:defRPr/>
            </a:pPr>
            <a:endParaRPr lang="zh-TW" altLang="en-US" sz="3200" dirty="0">
              <a:solidFill>
                <a:srgbClr val="006600"/>
              </a:solidFill>
              <a:latin typeface="Arial" charset="0"/>
              <a:ea typeface="標楷體" pitchFamily="65" charset="-120"/>
            </a:endParaRPr>
          </a:p>
        </p:txBody>
      </p:sp>
      <p:graphicFrame>
        <p:nvGraphicFramePr>
          <p:cNvPr id="4" name="表格 3">
            <a:extLst>
              <a:ext uri="{FF2B5EF4-FFF2-40B4-BE49-F238E27FC236}">
                <a16:creationId xmlns:a16="http://schemas.microsoft.com/office/drawing/2014/main" xmlns="" id="{BC03C776-316A-4A64-8BC7-D3E0C535ED21}"/>
              </a:ext>
            </a:extLst>
          </p:cNvPr>
          <p:cNvGraphicFramePr>
            <a:graphicFrameLocks noGrp="1"/>
          </p:cNvGraphicFramePr>
          <p:nvPr>
            <p:extLst>
              <p:ext uri="{D42A27DB-BD31-4B8C-83A1-F6EECF244321}">
                <p14:modId xmlns:p14="http://schemas.microsoft.com/office/powerpoint/2010/main" val="974366888"/>
              </p:ext>
            </p:extLst>
          </p:nvPr>
        </p:nvGraphicFramePr>
        <p:xfrm>
          <a:off x="755576" y="1486707"/>
          <a:ext cx="7704857" cy="4019829"/>
        </p:xfrm>
        <a:graphic>
          <a:graphicData uri="http://schemas.openxmlformats.org/drawingml/2006/table">
            <a:tbl>
              <a:tblPr firstRow="1" firstCol="1" bandRow="1">
                <a:tableStyleId>{5C22544A-7EE6-4342-B048-85BDC9FD1C3A}</a:tableStyleId>
              </a:tblPr>
              <a:tblGrid>
                <a:gridCol w="3816424">
                  <a:extLst>
                    <a:ext uri="{9D8B030D-6E8A-4147-A177-3AD203B41FA5}">
                      <a16:colId xmlns:a16="http://schemas.microsoft.com/office/drawing/2014/main" xmlns="" val="112057471"/>
                    </a:ext>
                  </a:extLst>
                </a:gridCol>
                <a:gridCol w="1008112">
                  <a:extLst>
                    <a:ext uri="{9D8B030D-6E8A-4147-A177-3AD203B41FA5}">
                      <a16:colId xmlns:a16="http://schemas.microsoft.com/office/drawing/2014/main" xmlns="" val="955140632"/>
                    </a:ext>
                  </a:extLst>
                </a:gridCol>
                <a:gridCol w="2880321">
                  <a:extLst>
                    <a:ext uri="{9D8B030D-6E8A-4147-A177-3AD203B41FA5}">
                      <a16:colId xmlns:a16="http://schemas.microsoft.com/office/drawing/2014/main" xmlns="" val="2134173349"/>
                    </a:ext>
                  </a:extLst>
                </a:gridCol>
              </a:tblGrid>
              <a:tr h="311429">
                <a:tc>
                  <a:txBody>
                    <a:bodyPr/>
                    <a:lstStyle/>
                    <a:p>
                      <a:pPr algn="ctr">
                        <a:lnSpc>
                          <a:spcPts val="2300"/>
                        </a:lnSpc>
                        <a:spcAft>
                          <a:spcPts val="0"/>
                        </a:spcAft>
                        <a:tabLst>
                          <a:tab pos="270510" algn="l"/>
                          <a:tab pos="699770" algn="l"/>
                        </a:tabLst>
                      </a:pPr>
                      <a:r>
                        <a:rPr lang="zh-TW" altLang="en-US" sz="1600" kern="100" dirty="0">
                          <a:solidFill>
                            <a:srgbClr val="0D0D0D"/>
                          </a:solidFill>
                          <a:effectLst/>
                          <a:latin typeface="Times New Roman" panose="02020603050405020304" pitchFamily="18" charset="0"/>
                          <a:ea typeface="標楷體" panose="03000509000000000000" pitchFamily="65" charset="-120"/>
                        </a:rPr>
                        <a:t>任教領域主修專長</a:t>
                      </a:r>
                      <a:r>
                        <a:rPr lang="en-US" altLang="zh-TW" sz="1600" kern="100" dirty="0">
                          <a:solidFill>
                            <a:srgbClr val="0D0D0D"/>
                          </a:solidFill>
                          <a:effectLst/>
                          <a:latin typeface="Times New Roman" panose="02020603050405020304" pitchFamily="18" charset="0"/>
                          <a:ea typeface="標楷體" panose="03000509000000000000" pitchFamily="65" charset="-120"/>
                        </a:rPr>
                        <a:t>(</a:t>
                      </a:r>
                      <a:r>
                        <a:rPr lang="zh-TW" altLang="en-US" sz="1600" kern="100" dirty="0">
                          <a:solidFill>
                            <a:srgbClr val="0D0D0D"/>
                          </a:solidFill>
                          <a:effectLst/>
                          <a:latin typeface="Times New Roman" panose="02020603050405020304" pitchFamily="18" charset="0"/>
                          <a:ea typeface="標楷體" panose="03000509000000000000" pitchFamily="65" charset="-120"/>
                        </a:rPr>
                        <a:t>科</a:t>
                      </a:r>
                      <a:r>
                        <a:rPr lang="en-US" altLang="zh-TW" sz="1600" kern="100" dirty="0">
                          <a:solidFill>
                            <a:srgbClr val="0D0D0D"/>
                          </a:solidFill>
                          <a:effectLst/>
                          <a:latin typeface="Times New Roman" panose="02020603050405020304" pitchFamily="18" charset="0"/>
                          <a:ea typeface="標楷體" panose="03000509000000000000" pitchFamily="65" charset="-120"/>
                        </a:rPr>
                        <a:t>)</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ctr">
                    <a:solidFill>
                      <a:schemeClr val="accent2">
                        <a:lumMod val="60000"/>
                        <a:lumOff val="40000"/>
                      </a:schemeClr>
                    </a:solidFill>
                  </a:tcPr>
                </a:tc>
                <a:tc>
                  <a:txBody>
                    <a:bodyPr/>
                    <a:lstStyle/>
                    <a:p>
                      <a:pPr algn="ctr">
                        <a:lnSpc>
                          <a:spcPts val="2300"/>
                        </a:lnSpc>
                        <a:spcAft>
                          <a:spcPts val="0"/>
                        </a:spcAft>
                        <a:tabLst>
                          <a:tab pos="270510" algn="l"/>
                          <a:tab pos="699770" algn="l"/>
                        </a:tabLst>
                      </a:pPr>
                      <a:r>
                        <a:rPr lang="zh-TW" sz="1600" kern="100" dirty="0">
                          <a:solidFill>
                            <a:srgbClr val="0D0D0D"/>
                          </a:solidFill>
                          <a:effectLst/>
                          <a:latin typeface="Times New Roman" panose="02020603050405020304" pitchFamily="18" charset="0"/>
                          <a:ea typeface="標楷體" panose="03000509000000000000" pitchFamily="65" charset="-120"/>
                        </a:rPr>
                        <a:t>招收名額</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ctr">
                    <a:solidFill>
                      <a:schemeClr val="accent2">
                        <a:lumMod val="20000"/>
                        <a:lumOff val="80000"/>
                      </a:schemeClr>
                    </a:solidFill>
                  </a:tcPr>
                </a:tc>
                <a:tc>
                  <a:txBody>
                    <a:bodyPr/>
                    <a:lstStyle/>
                    <a:p>
                      <a:pPr algn="ctr">
                        <a:lnSpc>
                          <a:spcPts val="2300"/>
                        </a:lnSpc>
                        <a:spcAft>
                          <a:spcPts val="0"/>
                        </a:spcAft>
                        <a:tabLst>
                          <a:tab pos="270510" algn="l"/>
                          <a:tab pos="699770" algn="l"/>
                        </a:tabLst>
                      </a:pPr>
                      <a:r>
                        <a:rPr lang="zh-TW" altLang="en-US" sz="1600" kern="100" dirty="0">
                          <a:solidFill>
                            <a:schemeClr val="tx1"/>
                          </a:solidFill>
                          <a:effectLst/>
                          <a:latin typeface="標楷體" panose="03000509000000000000" pitchFamily="65" charset="-120"/>
                          <a:ea typeface="標楷體" panose="03000509000000000000" pitchFamily="65" charset="-120"/>
                        </a:rPr>
                        <a:t>可報考系所（含雙主修、輔系）</a:t>
                      </a:r>
                      <a:endParaRPr lang="zh-TW" sz="1600" kern="100" dirty="0">
                        <a:solidFill>
                          <a:schemeClr val="tx1"/>
                        </a:solidFill>
                        <a:effectLst/>
                        <a:latin typeface="標楷體" panose="03000509000000000000" pitchFamily="65" charset="-120"/>
                        <a:ea typeface="標楷體" panose="03000509000000000000" pitchFamily="65" charset="-12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xmlns="" val="3599951918"/>
                  </a:ext>
                </a:extLst>
              </a:tr>
              <a:tr h="275435">
                <a:tc>
                  <a:txBody>
                    <a:bodyPr/>
                    <a:lstStyle/>
                    <a:p>
                      <a:pPr algn="just">
                        <a:spcAft>
                          <a:spcPts val="0"/>
                        </a:spcAft>
                      </a:pPr>
                      <a:r>
                        <a:rPr lang="zh-TW" sz="1500" kern="100" dirty="0">
                          <a:solidFill>
                            <a:srgbClr val="000000"/>
                          </a:solidFill>
                          <a:effectLst/>
                          <a:latin typeface="Times New Roman" panose="02020603050405020304" pitchFamily="18" charset="0"/>
                          <a:ea typeface="標楷體" panose="03000509000000000000" pitchFamily="65" charset="-120"/>
                        </a:rPr>
                        <a:t>國民中學綜合活動領域</a:t>
                      </a:r>
                      <a:r>
                        <a:rPr lang="zh-TW" sz="1500" b="1" kern="100" dirty="0">
                          <a:solidFill>
                            <a:srgbClr val="000000"/>
                          </a:solidFill>
                          <a:effectLst/>
                          <a:latin typeface="Times New Roman" panose="02020603050405020304" pitchFamily="18" charset="0"/>
                          <a:ea typeface="標楷體" panose="03000509000000000000" pitchFamily="65" charset="-120"/>
                        </a:rPr>
                        <a:t>輔導</a:t>
                      </a:r>
                      <a:r>
                        <a:rPr lang="zh-TW" sz="1500" kern="100" dirty="0">
                          <a:solidFill>
                            <a:srgbClr val="000000"/>
                          </a:solidFill>
                          <a:effectLst/>
                          <a:latin typeface="Times New Roman" panose="02020603050405020304" pitchFamily="18" charset="0"/>
                          <a:ea typeface="標楷體" panose="03000509000000000000" pitchFamily="65" charset="-120"/>
                        </a:rPr>
                        <a:t>專長</a:t>
                      </a:r>
                      <a:endParaRPr lang="zh-TW" sz="1500" kern="100" dirty="0">
                        <a:effectLst/>
                        <a:latin typeface="Times New Roman" panose="02020603050405020304" pitchFamily="18" charset="0"/>
                        <a:ea typeface="新細明體" panose="02020500000000000000" pitchFamily="18" charset="-120"/>
                      </a:endParaRPr>
                    </a:p>
                  </a:txBody>
                  <a:tcPr marL="68580" marR="68580" marT="0" marB="0" anchor="ctr">
                    <a:solidFill>
                      <a:schemeClr val="accent2">
                        <a:lumMod val="60000"/>
                        <a:lumOff val="40000"/>
                      </a:schemeClr>
                    </a:solidFill>
                  </a:tcPr>
                </a:tc>
                <a:tc>
                  <a:txBody>
                    <a:bodyPr/>
                    <a:lstStyle/>
                    <a:p>
                      <a:pPr algn="ctr">
                        <a:lnSpc>
                          <a:spcPts val="2300"/>
                        </a:lnSpc>
                        <a:spcAft>
                          <a:spcPts val="0"/>
                        </a:spcAft>
                        <a:tabLst>
                          <a:tab pos="270510" algn="l"/>
                          <a:tab pos="699770" algn="l"/>
                        </a:tabLst>
                      </a:pPr>
                      <a:r>
                        <a:rPr lang="en-US" sz="1500" kern="100" dirty="0">
                          <a:solidFill>
                            <a:srgbClr val="0D0D0D"/>
                          </a:solidFill>
                          <a:effectLst/>
                          <a:latin typeface="標楷體" panose="03000509000000000000" pitchFamily="65" charset="-120"/>
                          <a:ea typeface="新細明體" panose="02020500000000000000" pitchFamily="18" charset="-120"/>
                        </a:rPr>
                        <a:t>2</a:t>
                      </a:r>
                      <a:r>
                        <a:rPr lang="zh-TW" sz="1500" kern="100" dirty="0">
                          <a:solidFill>
                            <a:srgbClr val="0D0D0D"/>
                          </a:solidFill>
                          <a:effectLst/>
                          <a:latin typeface="Times New Roman" panose="02020603050405020304" pitchFamily="18" charset="0"/>
                          <a:ea typeface="標楷體" panose="03000509000000000000" pitchFamily="65" charset="-120"/>
                        </a:rPr>
                        <a:t>名</a:t>
                      </a:r>
                      <a:endParaRPr lang="zh-TW" sz="1500" kern="100" dirty="0">
                        <a:effectLst/>
                        <a:latin typeface="Times New Roman" panose="02020603050405020304" pitchFamily="18" charset="0"/>
                        <a:ea typeface="新細明體" panose="02020500000000000000" pitchFamily="18" charset="-120"/>
                      </a:endParaRPr>
                    </a:p>
                  </a:txBody>
                  <a:tcPr marL="68580" marR="68580" marT="0" marB="0" anchor="ctr">
                    <a:solidFill>
                      <a:schemeClr val="accent2">
                        <a:lumMod val="20000"/>
                        <a:lumOff val="80000"/>
                      </a:schemeClr>
                    </a:solidFill>
                  </a:tcPr>
                </a:tc>
                <a:tc>
                  <a:txBody>
                    <a:bodyPr/>
                    <a:lstStyle/>
                    <a:p>
                      <a:pPr algn="just">
                        <a:spcAft>
                          <a:spcPts val="0"/>
                        </a:spcAft>
                      </a:pPr>
                      <a:r>
                        <a:rPr lang="zh-TW" altLang="en-US" sz="1500" kern="100" dirty="0">
                          <a:solidFill>
                            <a:srgbClr val="000000"/>
                          </a:solidFill>
                          <a:effectLst/>
                          <a:latin typeface="Times New Roman" panose="02020603050405020304" pitchFamily="18" charset="0"/>
                          <a:ea typeface="標楷體" panose="03000509000000000000" pitchFamily="65" charset="-120"/>
                          <a:cs typeface="標楷體" panose="03000509000000000000" pitchFamily="65" charset="-120"/>
                        </a:rPr>
                        <a:t>本校</a:t>
                      </a:r>
                      <a:r>
                        <a:rPr lang="zh-TW" sz="1500" kern="100" dirty="0">
                          <a:solidFill>
                            <a:srgbClr val="000000"/>
                          </a:solidFill>
                          <a:effectLst/>
                          <a:latin typeface="Times New Roman" panose="02020603050405020304" pitchFamily="18" charset="0"/>
                          <a:ea typeface="標楷體" panose="03000509000000000000" pitchFamily="65" charset="-120"/>
                          <a:cs typeface="標楷體" panose="03000509000000000000" pitchFamily="65" charset="-120"/>
                        </a:rPr>
                        <a:t>輔導與諮商學系</a:t>
                      </a:r>
                      <a:endParaRPr lang="zh-TW" sz="1500" kern="100" dirty="0">
                        <a:effectLst/>
                        <a:latin typeface="Times New Roman" panose="02020603050405020304" pitchFamily="18" charset="0"/>
                        <a:ea typeface="新細明體" panose="02020500000000000000" pitchFamily="18" charset="-12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xmlns="" val="2563929595"/>
                  </a:ext>
                </a:extLst>
              </a:tr>
              <a:tr h="275435">
                <a:tc>
                  <a:txBody>
                    <a:bodyPr/>
                    <a:lstStyle/>
                    <a:p>
                      <a:pPr algn="just">
                        <a:spcAft>
                          <a:spcPts val="0"/>
                        </a:spcAft>
                      </a:pPr>
                      <a:r>
                        <a:rPr lang="zh-TW" sz="1500" kern="100" dirty="0">
                          <a:solidFill>
                            <a:srgbClr val="000000"/>
                          </a:solidFill>
                          <a:effectLst/>
                          <a:latin typeface="Times New Roman" panose="02020603050405020304" pitchFamily="18" charset="0"/>
                          <a:ea typeface="標楷體" panose="03000509000000000000" pitchFamily="65" charset="-120"/>
                        </a:rPr>
                        <a:t>高級中等學校綜合活動領域</a:t>
                      </a:r>
                      <a:r>
                        <a:rPr lang="zh-TW" sz="1500" b="1" kern="100" dirty="0">
                          <a:solidFill>
                            <a:srgbClr val="000000"/>
                          </a:solidFill>
                          <a:effectLst/>
                          <a:latin typeface="Times New Roman" panose="02020603050405020304" pitchFamily="18" charset="0"/>
                          <a:ea typeface="標楷體" panose="03000509000000000000" pitchFamily="65" charset="-120"/>
                        </a:rPr>
                        <a:t>生涯規劃</a:t>
                      </a:r>
                      <a:r>
                        <a:rPr lang="zh-TW" sz="1500" kern="100" dirty="0">
                          <a:solidFill>
                            <a:srgbClr val="000000"/>
                          </a:solidFill>
                          <a:effectLst/>
                          <a:latin typeface="Times New Roman" panose="02020603050405020304" pitchFamily="18" charset="0"/>
                          <a:ea typeface="標楷體" panose="03000509000000000000" pitchFamily="65" charset="-120"/>
                        </a:rPr>
                        <a:t>科</a:t>
                      </a:r>
                      <a:endParaRPr lang="zh-TW" sz="1500" kern="100" dirty="0">
                        <a:effectLst/>
                        <a:latin typeface="Times New Roman" panose="02020603050405020304" pitchFamily="18" charset="0"/>
                        <a:ea typeface="新細明體" panose="02020500000000000000" pitchFamily="18" charset="-120"/>
                      </a:endParaRPr>
                    </a:p>
                  </a:txBody>
                  <a:tcPr marL="68580" marR="68580" marT="0" marB="0" anchor="ctr">
                    <a:solidFill>
                      <a:schemeClr val="accent2">
                        <a:lumMod val="60000"/>
                        <a:lumOff val="40000"/>
                      </a:schemeClr>
                    </a:solidFill>
                  </a:tcPr>
                </a:tc>
                <a:tc>
                  <a:txBody>
                    <a:bodyPr/>
                    <a:lstStyle/>
                    <a:p>
                      <a:pPr algn="ctr">
                        <a:lnSpc>
                          <a:spcPts val="2300"/>
                        </a:lnSpc>
                        <a:spcAft>
                          <a:spcPts val="0"/>
                        </a:spcAft>
                        <a:tabLst>
                          <a:tab pos="270510" algn="l"/>
                          <a:tab pos="699770" algn="l"/>
                        </a:tabLst>
                      </a:pPr>
                      <a:r>
                        <a:rPr lang="en-US" sz="1500" kern="100" dirty="0">
                          <a:solidFill>
                            <a:srgbClr val="0D0D0D"/>
                          </a:solidFill>
                          <a:effectLst/>
                          <a:latin typeface="標楷體" panose="03000509000000000000" pitchFamily="65" charset="-120"/>
                          <a:ea typeface="新細明體" panose="02020500000000000000" pitchFamily="18" charset="-120"/>
                        </a:rPr>
                        <a:t>2</a:t>
                      </a:r>
                      <a:r>
                        <a:rPr lang="zh-TW" sz="1500" kern="100" dirty="0">
                          <a:solidFill>
                            <a:srgbClr val="0D0D0D"/>
                          </a:solidFill>
                          <a:effectLst/>
                          <a:latin typeface="Times New Roman" panose="02020603050405020304" pitchFamily="18" charset="0"/>
                          <a:ea typeface="標楷體" panose="03000509000000000000" pitchFamily="65" charset="-120"/>
                        </a:rPr>
                        <a:t>名</a:t>
                      </a:r>
                      <a:endParaRPr lang="zh-TW" sz="1500" kern="100" dirty="0">
                        <a:effectLst/>
                        <a:latin typeface="Times New Roman" panose="02020603050405020304" pitchFamily="18" charset="0"/>
                        <a:ea typeface="新細明體" panose="02020500000000000000" pitchFamily="18" charset="-120"/>
                      </a:endParaRPr>
                    </a:p>
                  </a:txBody>
                  <a:tcPr marL="68580" marR="68580" marT="0" marB="0" anchor="ctr">
                    <a:solidFill>
                      <a:schemeClr val="accent2">
                        <a:lumMod val="20000"/>
                        <a:lumOff val="80000"/>
                      </a:schemeClr>
                    </a:solidFill>
                  </a:tcPr>
                </a:tc>
                <a:tc>
                  <a:txBody>
                    <a:bodyPr/>
                    <a:lstStyle/>
                    <a:p>
                      <a:pPr algn="just">
                        <a:spcAft>
                          <a:spcPts val="0"/>
                        </a:spcAft>
                      </a:pPr>
                      <a:r>
                        <a:rPr lang="zh-TW" altLang="en-US" sz="1500" kern="100" dirty="0">
                          <a:solidFill>
                            <a:srgbClr val="000000"/>
                          </a:solidFill>
                          <a:effectLst/>
                          <a:latin typeface="Times New Roman" panose="02020603050405020304" pitchFamily="18" charset="0"/>
                          <a:ea typeface="標楷體" panose="03000509000000000000" pitchFamily="65" charset="-120"/>
                          <a:cs typeface="標楷體" panose="03000509000000000000" pitchFamily="65" charset="-120"/>
                        </a:rPr>
                        <a:t>本校</a:t>
                      </a:r>
                      <a:r>
                        <a:rPr lang="zh-TW" sz="1500" kern="100" dirty="0">
                          <a:solidFill>
                            <a:srgbClr val="000000"/>
                          </a:solidFill>
                          <a:effectLst/>
                          <a:latin typeface="Times New Roman" panose="02020603050405020304" pitchFamily="18" charset="0"/>
                          <a:ea typeface="標楷體" panose="03000509000000000000" pitchFamily="65" charset="-120"/>
                          <a:cs typeface="標楷體" panose="03000509000000000000" pitchFamily="65" charset="-120"/>
                        </a:rPr>
                        <a:t>輔導與諮商學系</a:t>
                      </a:r>
                      <a:endParaRPr lang="zh-TW" sz="1500" kern="100" dirty="0">
                        <a:effectLst/>
                        <a:latin typeface="Times New Roman" panose="02020603050405020304" pitchFamily="18" charset="0"/>
                        <a:ea typeface="新細明體" panose="02020500000000000000" pitchFamily="18" charset="-12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xmlns="" val="3701583919"/>
                  </a:ext>
                </a:extLst>
              </a:tr>
              <a:tr h="275435">
                <a:tc>
                  <a:txBody>
                    <a:bodyPr/>
                    <a:lstStyle/>
                    <a:p>
                      <a:pPr algn="just">
                        <a:spcAft>
                          <a:spcPts val="0"/>
                        </a:spcAft>
                      </a:pPr>
                      <a:r>
                        <a:rPr lang="zh-TW" sz="1500" kern="100" dirty="0">
                          <a:solidFill>
                            <a:srgbClr val="000000"/>
                          </a:solidFill>
                          <a:effectLst/>
                          <a:latin typeface="Times New Roman" panose="02020603050405020304" pitchFamily="18" charset="0"/>
                          <a:ea typeface="標楷體" panose="03000509000000000000" pitchFamily="65" charset="-120"/>
                        </a:rPr>
                        <a:t>中等學校健康與體育領域</a:t>
                      </a:r>
                      <a:r>
                        <a:rPr lang="zh-TW" sz="1500" b="1" kern="100" dirty="0">
                          <a:solidFill>
                            <a:srgbClr val="000000"/>
                          </a:solidFill>
                          <a:effectLst/>
                          <a:latin typeface="Times New Roman" panose="02020603050405020304" pitchFamily="18" charset="0"/>
                          <a:ea typeface="標楷體" panose="03000509000000000000" pitchFamily="65" charset="-120"/>
                        </a:rPr>
                        <a:t>體育</a:t>
                      </a:r>
                      <a:r>
                        <a:rPr lang="zh-TW" sz="1500" kern="100" dirty="0">
                          <a:solidFill>
                            <a:srgbClr val="000000"/>
                          </a:solidFill>
                          <a:effectLst/>
                          <a:latin typeface="Times New Roman" panose="02020603050405020304" pitchFamily="18" charset="0"/>
                          <a:ea typeface="標楷體" panose="03000509000000000000" pitchFamily="65" charset="-120"/>
                        </a:rPr>
                        <a:t>專長</a:t>
                      </a:r>
                      <a:endParaRPr lang="zh-TW" sz="1500" kern="100" dirty="0">
                        <a:effectLst/>
                        <a:latin typeface="Times New Roman" panose="02020603050405020304" pitchFamily="18" charset="0"/>
                        <a:ea typeface="新細明體" panose="02020500000000000000" pitchFamily="18" charset="-120"/>
                      </a:endParaRPr>
                    </a:p>
                  </a:txBody>
                  <a:tcPr marL="68580" marR="68580" marT="0" marB="0" anchor="ctr">
                    <a:solidFill>
                      <a:schemeClr val="accent2">
                        <a:lumMod val="60000"/>
                        <a:lumOff val="40000"/>
                      </a:schemeClr>
                    </a:solidFill>
                  </a:tcPr>
                </a:tc>
                <a:tc>
                  <a:txBody>
                    <a:bodyPr/>
                    <a:lstStyle/>
                    <a:p>
                      <a:pPr algn="ctr">
                        <a:lnSpc>
                          <a:spcPts val="2300"/>
                        </a:lnSpc>
                        <a:spcAft>
                          <a:spcPts val="0"/>
                        </a:spcAft>
                        <a:tabLst>
                          <a:tab pos="270510" algn="l"/>
                          <a:tab pos="699770" algn="l"/>
                        </a:tabLst>
                      </a:pPr>
                      <a:r>
                        <a:rPr lang="en-US" sz="1500" kern="100" dirty="0">
                          <a:solidFill>
                            <a:srgbClr val="0D0D0D"/>
                          </a:solidFill>
                          <a:effectLst/>
                          <a:latin typeface="標楷體" panose="03000509000000000000" pitchFamily="65" charset="-120"/>
                          <a:ea typeface="新細明體" panose="02020500000000000000" pitchFamily="18" charset="-120"/>
                        </a:rPr>
                        <a:t>2</a:t>
                      </a:r>
                      <a:r>
                        <a:rPr lang="zh-TW" sz="1500" kern="100" dirty="0">
                          <a:solidFill>
                            <a:srgbClr val="0D0D0D"/>
                          </a:solidFill>
                          <a:effectLst/>
                          <a:latin typeface="Times New Roman" panose="02020603050405020304" pitchFamily="18" charset="0"/>
                          <a:ea typeface="標楷體" panose="03000509000000000000" pitchFamily="65" charset="-120"/>
                        </a:rPr>
                        <a:t>名</a:t>
                      </a:r>
                      <a:endParaRPr lang="zh-TW" sz="1500" kern="100" dirty="0">
                        <a:effectLst/>
                        <a:latin typeface="Times New Roman" panose="02020603050405020304" pitchFamily="18" charset="0"/>
                        <a:ea typeface="新細明體" panose="02020500000000000000" pitchFamily="18" charset="-120"/>
                      </a:endParaRPr>
                    </a:p>
                  </a:txBody>
                  <a:tcPr marL="68580" marR="68580" marT="0" marB="0" anchor="ctr">
                    <a:solidFill>
                      <a:schemeClr val="accent2">
                        <a:lumMod val="20000"/>
                        <a:lumOff val="80000"/>
                      </a:schemeClr>
                    </a:solidFill>
                  </a:tcPr>
                </a:tc>
                <a:tc>
                  <a:txBody>
                    <a:bodyPr/>
                    <a:lstStyle/>
                    <a:p>
                      <a:pPr algn="just">
                        <a:spcAft>
                          <a:spcPts val="0"/>
                        </a:spcAft>
                      </a:pPr>
                      <a:r>
                        <a:rPr lang="zh-TW" altLang="en-US" sz="1500" kern="100" dirty="0">
                          <a:solidFill>
                            <a:srgbClr val="000000"/>
                          </a:solidFill>
                          <a:effectLst/>
                          <a:latin typeface="Times New Roman" panose="02020603050405020304" pitchFamily="18" charset="0"/>
                          <a:ea typeface="標楷體" panose="03000509000000000000" pitchFamily="65" charset="-120"/>
                          <a:cs typeface="標楷體" panose="03000509000000000000" pitchFamily="65" charset="-120"/>
                        </a:rPr>
                        <a:t>本校</a:t>
                      </a:r>
                      <a:r>
                        <a:rPr lang="zh-TW" sz="1500" kern="100" dirty="0">
                          <a:solidFill>
                            <a:srgbClr val="000000"/>
                          </a:solidFill>
                          <a:effectLst/>
                          <a:latin typeface="Times New Roman" panose="02020603050405020304" pitchFamily="18" charset="0"/>
                          <a:ea typeface="標楷體" panose="03000509000000000000" pitchFamily="65" charset="-120"/>
                          <a:cs typeface="標楷體" panose="03000509000000000000" pitchFamily="65" charset="-120"/>
                        </a:rPr>
                        <a:t>體育與健康休閒學系</a:t>
                      </a:r>
                      <a:endParaRPr lang="zh-TW" sz="1500" kern="100" dirty="0">
                        <a:effectLst/>
                        <a:latin typeface="Times New Roman" panose="02020603050405020304" pitchFamily="18" charset="0"/>
                        <a:ea typeface="新細明體" panose="02020500000000000000" pitchFamily="18" charset="-12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xmlns="" val="2786466218"/>
                  </a:ext>
                </a:extLst>
              </a:tr>
              <a:tr h="275435">
                <a:tc>
                  <a:txBody>
                    <a:bodyPr/>
                    <a:lstStyle/>
                    <a:p>
                      <a:pPr algn="just">
                        <a:spcAft>
                          <a:spcPts val="0"/>
                        </a:spcAft>
                      </a:pPr>
                      <a:r>
                        <a:rPr lang="zh-TW" sz="1500" kern="100" dirty="0">
                          <a:solidFill>
                            <a:srgbClr val="000000"/>
                          </a:solidFill>
                          <a:effectLst/>
                          <a:latin typeface="Times New Roman" panose="02020603050405020304" pitchFamily="18" charset="0"/>
                          <a:ea typeface="標楷體" panose="03000509000000000000" pitchFamily="65" charset="-120"/>
                        </a:rPr>
                        <a:t>中等學校藝術領域</a:t>
                      </a:r>
                      <a:r>
                        <a:rPr lang="zh-TW" sz="1500" b="1" kern="100" dirty="0">
                          <a:solidFill>
                            <a:srgbClr val="000000"/>
                          </a:solidFill>
                          <a:effectLst/>
                          <a:latin typeface="Times New Roman" panose="02020603050405020304" pitchFamily="18" charset="0"/>
                          <a:ea typeface="標楷體" panose="03000509000000000000" pitchFamily="65" charset="-120"/>
                        </a:rPr>
                        <a:t>音樂藝術</a:t>
                      </a:r>
                      <a:r>
                        <a:rPr lang="zh-TW" sz="1500" kern="100" dirty="0">
                          <a:solidFill>
                            <a:srgbClr val="000000"/>
                          </a:solidFill>
                          <a:effectLst/>
                          <a:latin typeface="Times New Roman" panose="02020603050405020304" pitchFamily="18" charset="0"/>
                          <a:ea typeface="標楷體" panose="03000509000000000000" pitchFamily="65" charset="-120"/>
                        </a:rPr>
                        <a:t>專長</a:t>
                      </a:r>
                      <a:endParaRPr lang="zh-TW" sz="1500" kern="100" dirty="0">
                        <a:effectLst/>
                        <a:latin typeface="Times New Roman" panose="02020603050405020304" pitchFamily="18" charset="0"/>
                        <a:ea typeface="新細明體" panose="02020500000000000000" pitchFamily="18" charset="-120"/>
                      </a:endParaRPr>
                    </a:p>
                  </a:txBody>
                  <a:tcPr marL="68580" marR="68580" marT="0" marB="0" anchor="ctr">
                    <a:solidFill>
                      <a:schemeClr val="accent2">
                        <a:lumMod val="60000"/>
                        <a:lumOff val="40000"/>
                      </a:schemeClr>
                    </a:solidFill>
                  </a:tcPr>
                </a:tc>
                <a:tc>
                  <a:txBody>
                    <a:bodyPr/>
                    <a:lstStyle/>
                    <a:p>
                      <a:pPr algn="ctr">
                        <a:lnSpc>
                          <a:spcPts val="2300"/>
                        </a:lnSpc>
                        <a:spcAft>
                          <a:spcPts val="0"/>
                        </a:spcAft>
                        <a:tabLst>
                          <a:tab pos="270510" algn="l"/>
                          <a:tab pos="699770" algn="l"/>
                        </a:tabLst>
                      </a:pPr>
                      <a:r>
                        <a:rPr lang="en-US" sz="1500" kern="100" dirty="0">
                          <a:solidFill>
                            <a:srgbClr val="0D0D0D"/>
                          </a:solidFill>
                          <a:effectLst/>
                          <a:latin typeface="標楷體" panose="03000509000000000000" pitchFamily="65" charset="-120"/>
                          <a:ea typeface="新細明體" panose="02020500000000000000" pitchFamily="18" charset="-120"/>
                        </a:rPr>
                        <a:t>2</a:t>
                      </a:r>
                      <a:r>
                        <a:rPr lang="zh-TW" sz="1500" kern="100" dirty="0">
                          <a:solidFill>
                            <a:srgbClr val="0D0D0D"/>
                          </a:solidFill>
                          <a:effectLst/>
                          <a:latin typeface="Times New Roman" panose="02020603050405020304" pitchFamily="18" charset="0"/>
                          <a:ea typeface="標楷體" panose="03000509000000000000" pitchFamily="65" charset="-120"/>
                        </a:rPr>
                        <a:t>名</a:t>
                      </a:r>
                      <a:endParaRPr lang="zh-TW" sz="1500" kern="100" dirty="0">
                        <a:effectLst/>
                        <a:latin typeface="Times New Roman" panose="02020603050405020304" pitchFamily="18" charset="0"/>
                        <a:ea typeface="新細明體" panose="02020500000000000000" pitchFamily="18" charset="-120"/>
                      </a:endParaRPr>
                    </a:p>
                  </a:txBody>
                  <a:tcPr marL="68580" marR="68580" marT="0" marB="0" anchor="ctr">
                    <a:solidFill>
                      <a:schemeClr val="accent2">
                        <a:lumMod val="20000"/>
                        <a:lumOff val="80000"/>
                      </a:schemeClr>
                    </a:solidFill>
                  </a:tcPr>
                </a:tc>
                <a:tc>
                  <a:txBody>
                    <a:bodyPr/>
                    <a:lstStyle/>
                    <a:p>
                      <a:pPr algn="just">
                        <a:spcAft>
                          <a:spcPts val="0"/>
                        </a:spcAft>
                      </a:pPr>
                      <a:r>
                        <a:rPr lang="zh-TW" altLang="en-US" sz="1500" kern="100" dirty="0">
                          <a:solidFill>
                            <a:srgbClr val="000000"/>
                          </a:solidFill>
                          <a:effectLst/>
                          <a:latin typeface="Times New Roman" panose="02020603050405020304" pitchFamily="18" charset="0"/>
                          <a:ea typeface="標楷體" panose="03000509000000000000" pitchFamily="65" charset="-120"/>
                          <a:cs typeface="標楷體" panose="03000509000000000000" pitchFamily="65" charset="-120"/>
                        </a:rPr>
                        <a:t>本校</a:t>
                      </a:r>
                      <a:r>
                        <a:rPr lang="zh-TW" sz="1500" kern="100" dirty="0">
                          <a:solidFill>
                            <a:srgbClr val="000000"/>
                          </a:solidFill>
                          <a:effectLst/>
                          <a:latin typeface="Times New Roman" panose="02020603050405020304" pitchFamily="18" charset="0"/>
                          <a:ea typeface="標楷體" panose="03000509000000000000" pitchFamily="65" charset="-120"/>
                        </a:rPr>
                        <a:t>音樂學系</a:t>
                      </a:r>
                      <a:endParaRPr lang="zh-TW" sz="1500" kern="100" dirty="0">
                        <a:effectLst/>
                        <a:latin typeface="Times New Roman" panose="02020603050405020304" pitchFamily="18" charset="0"/>
                        <a:ea typeface="新細明體" panose="02020500000000000000" pitchFamily="18" charset="-12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xmlns="" val="257594790"/>
                  </a:ext>
                </a:extLst>
              </a:tr>
              <a:tr h="275435">
                <a:tc>
                  <a:txBody>
                    <a:bodyPr/>
                    <a:lstStyle/>
                    <a:p>
                      <a:pPr algn="just">
                        <a:spcAft>
                          <a:spcPts val="0"/>
                        </a:spcAft>
                      </a:pPr>
                      <a:r>
                        <a:rPr lang="zh-TW" sz="1500" kern="100" dirty="0">
                          <a:solidFill>
                            <a:srgbClr val="000000"/>
                          </a:solidFill>
                          <a:effectLst/>
                          <a:latin typeface="Times New Roman" panose="02020603050405020304" pitchFamily="18" charset="0"/>
                          <a:ea typeface="標楷體" panose="03000509000000000000" pitchFamily="65" charset="-120"/>
                        </a:rPr>
                        <a:t>中等學校藝術領域</a:t>
                      </a:r>
                      <a:r>
                        <a:rPr lang="zh-TW" sz="1500" b="1" kern="100" dirty="0">
                          <a:solidFill>
                            <a:srgbClr val="000000"/>
                          </a:solidFill>
                          <a:effectLst/>
                          <a:latin typeface="Times New Roman" panose="02020603050405020304" pitchFamily="18" charset="0"/>
                          <a:ea typeface="標楷體" panose="03000509000000000000" pitchFamily="65" charset="-120"/>
                        </a:rPr>
                        <a:t>視覺藝術</a:t>
                      </a:r>
                      <a:r>
                        <a:rPr lang="zh-TW" sz="1500" kern="100" dirty="0">
                          <a:solidFill>
                            <a:srgbClr val="000000"/>
                          </a:solidFill>
                          <a:effectLst/>
                          <a:latin typeface="Times New Roman" panose="02020603050405020304" pitchFamily="18" charset="0"/>
                          <a:ea typeface="標楷體" panose="03000509000000000000" pitchFamily="65" charset="-120"/>
                        </a:rPr>
                        <a:t>專長</a:t>
                      </a:r>
                      <a:r>
                        <a:rPr lang="en-US" sz="1500" kern="100" dirty="0">
                          <a:solidFill>
                            <a:srgbClr val="000000"/>
                          </a:solidFill>
                          <a:effectLst/>
                          <a:latin typeface="Times New Roman" panose="02020603050405020304" pitchFamily="18" charset="0"/>
                          <a:ea typeface="標楷體" panose="03000509000000000000" pitchFamily="65" charset="-120"/>
                        </a:rPr>
                        <a:t>(</a:t>
                      </a:r>
                      <a:r>
                        <a:rPr lang="zh-TW" sz="1500" kern="100" dirty="0">
                          <a:solidFill>
                            <a:srgbClr val="000000"/>
                          </a:solidFill>
                          <a:effectLst/>
                          <a:latin typeface="Times New Roman" panose="02020603050405020304" pitchFamily="18" charset="0"/>
                          <a:ea typeface="標楷體" panose="03000509000000000000" pitchFamily="65" charset="-120"/>
                        </a:rPr>
                        <a:t>與藝術領域美術科</a:t>
                      </a:r>
                      <a:r>
                        <a:rPr lang="en-US" sz="1500" kern="100" dirty="0">
                          <a:solidFill>
                            <a:srgbClr val="000000"/>
                          </a:solidFill>
                          <a:effectLst/>
                          <a:latin typeface="Times New Roman" panose="02020603050405020304" pitchFamily="18" charset="0"/>
                          <a:ea typeface="標楷體" panose="03000509000000000000" pitchFamily="65" charset="-120"/>
                        </a:rPr>
                        <a:t>)</a:t>
                      </a:r>
                      <a:endParaRPr lang="zh-TW" sz="1500" kern="100" dirty="0">
                        <a:effectLst/>
                        <a:latin typeface="Times New Roman" panose="02020603050405020304" pitchFamily="18" charset="0"/>
                        <a:ea typeface="新細明體" panose="02020500000000000000" pitchFamily="18" charset="-120"/>
                      </a:endParaRPr>
                    </a:p>
                  </a:txBody>
                  <a:tcPr marL="68580" marR="68580" marT="0" marB="0" anchor="ctr">
                    <a:solidFill>
                      <a:schemeClr val="accent2">
                        <a:lumMod val="60000"/>
                        <a:lumOff val="40000"/>
                      </a:schemeClr>
                    </a:solidFill>
                  </a:tcPr>
                </a:tc>
                <a:tc>
                  <a:txBody>
                    <a:bodyPr/>
                    <a:lstStyle/>
                    <a:p>
                      <a:pPr algn="ctr">
                        <a:lnSpc>
                          <a:spcPts val="2300"/>
                        </a:lnSpc>
                        <a:spcAft>
                          <a:spcPts val="0"/>
                        </a:spcAft>
                        <a:tabLst>
                          <a:tab pos="270510" algn="l"/>
                          <a:tab pos="699770" algn="l"/>
                        </a:tabLst>
                      </a:pPr>
                      <a:r>
                        <a:rPr lang="en-US" sz="1500" kern="100" dirty="0">
                          <a:solidFill>
                            <a:srgbClr val="000000"/>
                          </a:solidFill>
                          <a:effectLst/>
                          <a:latin typeface="標楷體" panose="03000509000000000000" pitchFamily="65" charset="-120"/>
                          <a:ea typeface="新細明體" panose="02020500000000000000" pitchFamily="18" charset="-120"/>
                        </a:rPr>
                        <a:t>2</a:t>
                      </a:r>
                      <a:r>
                        <a:rPr lang="zh-TW" sz="1500" kern="100" dirty="0">
                          <a:solidFill>
                            <a:srgbClr val="000000"/>
                          </a:solidFill>
                          <a:effectLst/>
                          <a:latin typeface="Times New Roman" panose="02020603050405020304" pitchFamily="18" charset="0"/>
                          <a:ea typeface="標楷體" panose="03000509000000000000" pitchFamily="65" charset="-120"/>
                        </a:rPr>
                        <a:t>名</a:t>
                      </a:r>
                      <a:endParaRPr lang="zh-TW" sz="1500" kern="100" dirty="0">
                        <a:effectLst/>
                        <a:latin typeface="Times New Roman" panose="02020603050405020304" pitchFamily="18" charset="0"/>
                        <a:ea typeface="新細明體" panose="02020500000000000000" pitchFamily="18" charset="-120"/>
                      </a:endParaRPr>
                    </a:p>
                  </a:txBody>
                  <a:tcPr marL="68580" marR="68580" marT="0" marB="0" anchor="ctr">
                    <a:solidFill>
                      <a:schemeClr val="accent2">
                        <a:lumMod val="20000"/>
                        <a:lumOff val="80000"/>
                      </a:schemeClr>
                    </a:solidFill>
                  </a:tcPr>
                </a:tc>
                <a:tc>
                  <a:txBody>
                    <a:bodyPr/>
                    <a:lstStyle/>
                    <a:p>
                      <a:pPr algn="just">
                        <a:spcAft>
                          <a:spcPts val="0"/>
                        </a:spcAft>
                      </a:pPr>
                      <a:r>
                        <a:rPr lang="zh-TW" altLang="en-US" sz="1500" kern="100" dirty="0">
                          <a:solidFill>
                            <a:srgbClr val="000000"/>
                          </a:solidFill>
                          <a:effectLst/>
                          <a:latin typeface="Times New Roman" panose="02020603050405020304" pitchFamily="18" charset="0"/>
                          <a:ea typeface="標楷體" panose="03000509000000000000" pitchFamily="65" charset="-120"/>
                          <a:cs typeface="標楷體" panose="03000509000000000000" pitchFamily="65" charset="-120"/>
                        </a:rPr>
                        <a:t>本校</a:t>
                      </a:r>
                      <a:r>
                        <a:rPr lang="zh-TW" sz="1500" kern="100" dirty="0">
                          <a:solidFill>
                            <a:srgbClr val="000000"/>
                          </a:solidFill>
                          <a:effectLst/>
                          <a:latin typeface="Times New Roman" panose="02020603050405020304" pitchFamily="18" charset="0"/>
                          <a:ea typeface="標楷體" panose="03000509000000000000" pitchFamily="65" charset="-120"/>
                        </a:rPr>
                        <a:t>視覺藝術學系</a:t>
                      </a:r>
                      <a:endParaRPr lang="zh-TW" sz="1500" kern="100" dirty="0">
                        <a:effectLst/>
                        <a:latin typeface="Times New Roman" panose="02020603050405020304" pitchFamily="18" charset="0"/>
                        <a:ea typeface="新細明體" panose="02020500000000000000" pitchFamily="18" charset="-12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xmlns="" val="3988742452"/>
                  </a:ext>
                </a:extLst>
              </a:tr>
              <a:tr h="275435">
                <a:tc>
                  <a:txBody>
                    <a:bodyPr/>
                    <a:lstStyle/>
                    <a:p>
                      <a:pPr algn="just">
                        <a:spcAft>
                          <a:spcPts val="0"/>
                        </a:spcAft>
                      </a:pPr>
                      <a:r>
                        <a:rPr lang="zh-TW" sz="1500" kern="100" dirty="0">
                          <a:solidFill>
                            <a:srgbClr val="000000"/>
                          </a:solidFill>
                          <a:effectLst/>
                          <a:latin typeface="Times New Roman" panose="02020603050405020304" pitchFamily="18" charset="0"/>
                          <a:ea typeface="標楷體" panose="03000509000000000000" pitchFamily="65" charset="-120"/>
                        </a:rPr>
                        <a:t>中等學校</a:t>
                      </a:r>
                      <a:r>
                        <a:rPr lang="zh-TW" sz="1500" b="1" kern="100" dirty="0">
                          <a:solidFill>
                            <a:srgbClr val="000000"/>
                          </a:solidFill>
                          <a:effectLst/>
                          <a:latin typeface="Times New Roman" panose="02020603050405020304" pitchFamily="18" charset="0"/>
                          <a:ea typeface="標楷體" panose="03000509000000000000" pitchFamily="65" charset="-120"/>
                        </a:rPr>
                        <a:t>機械群</a:t>
                      </a:r>
                      <a:endParaRPr lang="zh-TW" sz="1500" kern="100" dirty="0">
                        <a:effectLst/>
                        <a:latin typeface="Times New Roman" panose="02020603050405020304" pitchFamily="18" charset="0"/>
                        <a:ea typeface="新細明體" panose="02020500000000000000" pitchFamily="18" charset="-120"/>
                      </a:endParaRPr>
                    </a:p>
                  </a:txBody>
                  <a:tcPr marL="68580" marR="68580" marT="0" marB="0" anchor="ctr">
                    <a:solidFill>
                      <a:schemeClr val="accent2">
                        <a:lumMod val="60000"/>
                        <a:lumOff val="40000"/>
                      </a:schemeClr>
                    </a:solidFill>
                  </a:tcPr>
                </a:tc>
                <a:tc>
                  <a:txBody>
                    <a:bodyPr/>
                    <a:lstStyle/>
                    <a:p>
                      <a:pPr algn="ctr">
                        <a:lnSpc>
                          <a:spcPts val="2300"/>
                        </a:lnSpc>
                        <a:spcAft>
                          <a:spcPts val="0"/>
                        </a:spcAft>
                        <a:tabLst>
                          <a:tab pos="270510" algn="l"/>
                          <a:tab pos="699770" algn="l"/>
                        </a:tabLst>
                      </a:pPr>
                      <a:r>
                        <a:rPr kumimoji="0" lang="en-US" altLang="zh-TW" sz="1500" b="0" i="0" u="none" strike="noStrike" kern="100" cap="none" spc="0" normalizeH="0" baseline="0" noProof="0">
                          <a:ln>
                            <a:noFill/>
                          </a:ln>
                          <a:solidFill>
                            <a:srgbClr val="000000"/>
                          </a:solidFill>
                          <a:effectLst/>
                          <a:uLnTx/>
                          <a:uFillTx/>
                          <a:latin typeface="標楷體" panose="03000509000000000000" pitchFamily="65" charset="-120"/>
                          <a:ea typeface="新細明體" panose="02020500000000000000" pitchFamily="18" charset="-120"/>
                          <a:cs typeface="+mn-cs"/>
                        </a:rPr>
                        <a:t>2</a:t>
                      </a:r>
                      <a:r>
                        <a:rPr kumimoji="0" lang="zh-TW" altLang="zh-TW" sz="1500" b="0" i="0" u="none" strike="noStrike" kern="1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mn-cs"/>
                        </a:rPr>
                        <a:t>名</a:t>
                      </a:r>
                      <a:endParaRPr lang="zh-TW" sz="1500" kern="100" dirty="0">
                        <a:effectLst/>
                        <a:latin typeface="Times New Roman" panose="02020603050405020304" pitchFamily="18" charset="0"/>
                        <a:ea typeface="新細明體" panose="02020500000000000000" pitchFamily="18" charset="-120"/>
                      </a:endParaRPr>
                    </a:p>
                  </a:txBody>
                  <a:tcPr marL="68580" marR="68580" marT="0" marB="0" anchor="ctr">
                    <a:solidFill>
                      <a:schemeClr val="accent2">
                        <a:lumMod val="20000"/>
                        <a:lumOff val="80000"/>
                      </a:schemeClr>
                    </a:solidFill>
                  </a:tcPr>
                </a:tc>
                <a:tc>
                  <a:txBody>
                    <a:bodyPr/>
                    <a:lstStyle/>
                    <a:p>
                      <a:pPr algn="just">
                        <a:spcAft>
                          <a:spcPts val="0"/>
                        </a:spcAft>
                      </a:pPr>
                      <a:r>
                        <a:rPr lang="zh-TW" altLang="en-US" sz="1500" kern="100" dirty="0">
                          <a:solidFill>
                            <a:srgbClr val="000000"/>
                          </a:solidFill>
                          <a:effectLst/>
                          <a:latin typeface="Times New Roman" panose="02020603050405020304" pitchFamily="18" charset="0"/>
                          <a:ea typeface="標楷體" panose="03000509000000000000" pitchFamily="65" charset="-120"/>
                          <a:cs typeface="標楷體" panose="03000509000000000000" pitchFamily="65" charset="-120"/>
                        </a:rPr>
                        <a:t>本校</a:t>
                      </a:r>
                      <a:r>
                        <a:rPr lang="zh-TW" sz="1500" kern="100" dirty="0">
                          <a:solidFill>
                            <a:srgbClr val="000000"/>
                          </a:solidFill>
                          <a:effectLst/>
                          <a:latin typeface="Times New Roman" panose="02020603050405020304" pitchFamily="18" charset="0"/>
                          <a:ea typeface="標楷體" panose="03000509000000000000" pitchFamily="65" charset="-120"/>
                          <a:cs typeface="標楷體" panose="03000509000000000000" pitchFamily="65" charset="-120"/>
                        </a:rPr>
                        <a:t>生物機電工程學系</a:t>
                      </a:r>
                      <a:endParaRPr lang="zh-TW" sz="1500" kern="100" dirty="0">
                        <a:effectLst/>
                        <a:latin typeface="Times New Roman" panose="02020603050405020304" pitchFamily="18" charset="0"/>
                        <a:ea typeface="新細明體" panose="02020500000000000000" pitchFamily="18" charset="-12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xmlns="" val="414398190"/>
                  </a:ext>
                </a:extLst>
              </a:tr>
              <a:tr h="275435">
                <a:tc>
                  <a:txBody>
                    <a:bodyPr/>
                    <a:lstStyle/>
                    <a:p>
                      <a:pPr algn="just">
                        <a:spcAft>
                          <a:spcPts val="0"/>
                        </a:spcAft>
                      </a:pPr>
                      <a:r>
                        <a:rPr lang="zh-TW" sz="1500" kern="100" dirty="0">
                          <a:solidFill>
                            <a:srgbClr val="000000"/>
                          </a:solidFill>
                          <a:effectLst/>
                          <a:latin typeface="Times New Roman" panose="02020603050405020304" pitchFamily="18" charset="0"/>
                          <a:ea typeface="標楷體" panose="03000509000000000000" pitchFamily="65" charset="-120"/>
                        </a:rPr>
                        <a:t>中等學校</a:t>
                      </a:r>
                      <a:r>
                        <a:rPr lang="zh-TW" sz="1500" b="1" kern="100" dirty="0">
                          <a:solidFill>
                            <a:srgbClr val="000000"/>
                          </a:solidFill>
                          <a:effectLst/>
                          <a:latin typeface="Times New Roman" panose="02020603050405020304" pitchFamily="18" charset="0"/>
                          <a:ea typeface="標楷體" panose="03000509000000000000" pitchFamily="65" charset="-120"/>
                        </a:rPr>
                        <a:t>農業群</a:t>
                      </a:r>
                      <a:r>
                        <a:rPr lang="en-US" sz="1500" b="1" kern="100" dirty="0">
                          <a:solidFill>
                            <a:srgbClr val="000000"/>
                          </a:solidFill>
                          <a:effectLst/>
                          <a:latin typeface="Times New Roman" panose="02020603050405020304" pitchFamily="18" charset="0"/>
                          <a:ea typeface="標楷體" panose="03000509000000000000" pitchFamily="65" charset="-120"/>
                        </a:rPr>
                        <a:t>—</a:t>
                      </a:r>
                      <a:r>
                        <a:rPr lang="zh-TW" sz="1500" b="1" kern="100" dirty="0">
                          <a:solidFill>
                            <a:srgbClr val="000000"/>
                          </a:solidFill>
                          <a:effectLst/>
                          <a:latin typeface="Times New Roman" panose="02020603050405020304" pitchFamily="18" charset="0"/>
                          <a:ea typeface="標楷體" panose="03000509000000000000" pitchFamily="65" charset="-120"/>
                        </a:rPr>
                        <a:t>農業生產與休閒生態</a:t>
                      </a:r>
                      <a:r>
                        <a:rPr lang="zh-TW" sz="1500" kern="100" dirty="0">
                          <a:solidFill>
                            <a:srgbClr val="000000"/>
                          </a:solidFill>
                          <a:effectLst/>
                          <a:latin typeface="Times New Roman" panose="02020603050405020304" pitchFamily="18" charset="0"/>
                          <a:ea typeface="標楷體" panose="03000509000000000000" pitchFamily="65" charset="-120"/>
                        </a:rPr>
                        <a:t>主修專長</a:t>
                      </a:r>
                      <a:endParaRPr lang="zh-TW" sz="1500" kern="100" dirty="0">
                        <a:effectLst/>
                        <a:latin typeface="Times New Roman" panose="02020603050405020304" pitchFamily="18" charset="0"/>
                        <a:ea typeface="新細明體" panose="02020500000000000000" pitchFamily="18" charset="-120"/>
                      </a:endParaRPr>
                    </a:p>
                  </a:txBody>
                  <a:tcPr marL="68580" marR="68580" marT="0" marB="0" anchor="ctr">
                    <a:solidFill>
                      <a:schemeClr val="accent2">
                        <a:lumMod val="60000"/>
                        <a:lumOff val="40000"/>
                      </a:schemeClr>
                    </a:solidFill>
                  </a:tcPr>
                </a:tc>
                <a:tc>
                  <a:txBody>
                    <a:bodyPr/>
                    <a:lstStyle/>
                    <a:p>
                      <a:pPr algn="ctr">
                        <a:lnSpc>
                          <a:spcPts val="2300"/>
                        </a:lnSpc>
                        <a:spcAft>
                          <a:spcPts val="0"/>
                        </a:spcAft>
                        <a:tabLst>
                          <a:tab pos="270510" algn="l"/>
                          <a:tab pos="699770" algn="l"/>
                        </a:tabLst>
                      </a:pPr>
                      <a:r>
                        <a:rPr kumimoji="0" lang="en-US" altLang="zh-TW" sz="1500" b="0" i="0" u="none" strike="noStrike" kern="100" cap="none" spc="0" normalizeH="0" baseline="0" noProof="0">
                          <a:ln>
                            <a:noFill/>
                          </a:ln>
                          <a:solidFill>
                            <a:srgbClr val="000000"/>
                          </a:solidFill>
                          <a:effectLst/>
                          <a:uLnTx/>
                          <a:uFillTx/>
                          <a:latin typeface="標楷體" panose="03000509000000000000" pitchFamily="65" charset="-120"/>
                          <a:ea typeface="新細明體" panose="02020500000000000000" pitchFamily="18" charset="-120"/>
                          <a:cs typeface="+mn-cs"/>
                        </a:rPr>
                        <a:t>2</a:t>
                      </a:r>
                      <a:r>
                        <a:rPr kumimoji="0" lang="zh-TW" altLang="zh-TW" sz="1500" b="0" i="0" u="none" strike="noStrike" kern="1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mn-cs"/>
                        </a:rPr>
                        <a:t>名</a:t>
                      </a:r>
                      <a:endParaRPr lang="zh-TW" sz="1500" kern="100" dirty="0">
                        <a:effectLst/>
                        <a:latin typeface="Times New Roman" panose="02020603050405020304" pitchFamily="18" charset="0"/>
                        <a:ea typeface="新細明體" panose="02020500000000000000" pitchFamily="18" charset="-120"/>
                      </a:endParaRPr>
                    </a:p>
                  </a:txBody>
                  <a:tcPr marL="68580" marR="68580" marT="0" marB="0" anchor="ctr">
                    <a:solidFill>
                      <a:schemeClr val="accent2">
                        <a:lumMod val="20000"/>
                        <a:lumOff val="80000"/>
                      </a:schemeClr>
                    </a:solidFill>
                  </a:tcPr>
                </a:tc>
                <a:tc>
                  <a:txBody>
                    <a:bodyPr/>
                    <a:lstStyle/>
                    <a:p>
                      <a:pPr algn="just">
                        <a:spcAft>
                          <a:spcPts val="0"/>
                        </a:spcAft>
                      </a:pPr>
                      <a:r>
                        <a:rPr lang="zh-TW" altLang="en-US" sz="1500" kern="100" dirty="0">
                          <a:solidFill>
                            <a:srgbClr val="000000"/>
                          </a:solidFill>
                          <a:effectLst/>
                          <a:latin typeface="Times New Roman" panose="02020603050405020304" pitchFamily="18" charset="0"/>
                          <a:ea typeface="標楷體" panose="03000509000000000000" pitchFamily="65" charset="-120"/>
                          <a:cs typeface="標楷體" panose="03000509000000000000" pitchFamily="65" charset="-120"/>
                        </a:rPr>
                        <a:t>本校</a:t>
                      </a:r>
                      <a:r>
                        <a:rPr lang="zh-TW" sz="1500" kern="100" dirty="0">
                          <a:solidFill>
                            <a:srgbClr val="000000"/>
                          </a:solidFill>
                          <a:effectLst/>
                          <a:latin typeface="Times New Roman" panose="02020603050405020304" pitchFamily="18" charset="0"/>
                          <a:ea typeface="標楷體" panose="03000509000000000000" pitchFamily="65" charset="-120"/>
                          <a:cs typeface="標楷體" panose="03000509000000000000" pitchFamily="65" charset="-120"/>
                        </a:rPr>
                        <a:t>農藝學系</a:t>
                      </a:r>
                      <a:endParaRPr lang="zh-TW" sz="1500" kern="100" dirty="0">
                        <a:effectLst/>
                        <a:latin typeface="Times New Roman" panose="02020603050405020304" pitchFamily="18" charset="0"/>
                        <a:ea typeface="新細明體" panose="02020500000000000000" pitchFamily="18" charset="-120"/>
                      </a:endParaRPr>
                    </a:p>
                    <a:p>
                      <a:pPr algn="just">
                        <a:spcAft>
                          <a:spcPts val="0"/>
                        </a:spcAft>
                      </a:pPr>
                      <a:r>
                        <a:rPr lang="zh-TW" altLang="en-US" sz="1500" kern="100" dirty="0">
                          <a:solidFill>
                            <a:srgbClr val="000000"/>
                          </a:solidFill>
                          <a:effectLst/>
                          <a:latin typeface="Times New Roman" panose="02020603050405020304" pitchFamily="18" charset="0"/>
                          <a:ea typeface="標楷體" panose="03000509000000000000" pitchFamily="65" charset="-120"/>
                          <a:cs typeface="標楷體" panose="03000509000000000000" pitchFamily="65" charset="-120"/>
                        </a:rPr>
                        <a:t>本校</a:t>
                      </a:r>
                      <a:r>
                        <a:rPr lang="zh-TW" sz="1500" kern="100" dirty="0">
                          <a:solidFill>
                            <a:srgbClr val="000000"/>
                          </a:solidFill>
                          <a:effectLst/>
                          <a:latin typeface="Times New Roman" panose="02020603050405020304" pitchFamily="18" charset="0"/>
                          <a:ea typeface="標楷體" panose="03000509000000000000" pitchFamily="65" charset="-120"/>
                          <a:cs typeface="標楷體" panose="03000509000000000000" pitchFamily="65" charset="-120"/>
                        </a:rPr>
                        <a:t>園藝學系</a:t>
                      </a:r>
                      <a:endParaRPr lang="zh-TW" sz="1500" kern="100" dirty="0">
                        <a:effectLst/>
                        <a:latin typeface="Times New Roman" panose="02020603050405020304" pitchFamily="18" charset="0"/>
                        <a:ea typeface="新細明體" panose="02020500000000000000" pitchFamily="18" charset="-12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xmlns="" val="1619079863"/>
                  </a:ext>
                </a:extLst>
              </a:tr>
              <a:tr h="275435">
                <a:tc>
                  <a:txBody>
                    <a:bodyPr/>
                    <a:lstStyle/>
                    <a:p>
                      <a:pPr algn="just">
                        <a:spcAft>
                          <a:spcPts val="0"/>
                        </a:spcAft>
                      </a:pPr>
                      <a:r>
                        <a:rPr lang="zh-TW" sz="1500" kern="100" dirty="0">
                          <a:solidFill>
                            <a:srgbClr val="000000"/>
                          </a:solidFill>
                          <a:effectLst/>
                          <a:latin typeface="Times New Roman" panose="02020603050405020304" pitchFamily="18" charset="0"/>
                          <a:ea typeface="標楷體" panose="03000509000000000000" pitchFamily="65" charset="-120"/>
                        </a:rPr>
                        <a:t>中等學校</a:t>
                      </a:r>
                      <a:r>
                        <a:rPr lang="zh-TW" sz="1500" b="1" kern="100" dirty="0">
                          <a:solidFill>
                            <a:srgbClr val="000000"/>
                          </a:solidFill>
                          <a:effectLst/>
                          <a:latin typeface="Times New Roman" panose="02020603050405020304" pitchFamily="18" charset="0"/>
                          <a:ea typeface="標楷體" panose="03000509000000000000" pitchFamily="65" charset="-120"/>
                        </a:rPr>
                        <a:t>農業群</a:t>
                      </a:r>
                      <a:r>
                        <a:rPr lang="en-US" sz="1500" b="1" kern="100" dirty="0">
                          <a:solidFill>
                            <a:srgbClr val="000000"/>
                          </a:solidFill>
                          <a:effectLst/>
                          <a:latin typeface="Times New Roman" panose="02020603050405020304" pitchFamily="18" charset="0"/>
                          <a:ea typeface="標楷體" panose="03000509000000000000" pitchFamily="65" charset="-120"/>
                        </a:rPr>
                        <a:t>—</a:t>
                      </a:r>
                      <a:r>
                        <a:rPr lang="zh-TW" sz="1500" b="1" kern="100" dirty="0">
                          <a:solidFill>
                            <a:srgbClr val="000000"/>
                          </a:solidFill>
                          <a:effectLst/>
                          <a:latin typeface="Times New Roman" panose="02020603050405020304" pitchFamily="18" charset="0"/>
                          <a:ea typeface="標楷體" panose="03000509000000000000" pitchFamily="65" charset="-120"/>
                        </a:rPr>
                        <a:t>動物飼養及保健</a:t>
                      </a:r>
                      <a:r>
                        <a:rPr lang="zh-TW" sz="1500" kern="100" dirty="0">
                          <a:solidFill>
                            <a:srgbClr val="000000"/>
                          </a:solidFill>
                          <a:effectLst/>
                          <a:latin typeface="Times New Roman" panose="02020603050405020304" pitchFamily="18" charset="0"/>
                          <a:ea typeface="標楷體" panose="03000509000000000000" pitchFamily="65" charset="-120"/>
                        </a:rPr>
                        <a:t>主修專長</a:t>
                      </a:r>
                      <a:endParaRPr lang="zh-TW" sz="1500" kern="100" dirty="0">
                        <a:effectLst/>
                        <a:latin typeface="Times New Roman" panose="02020603050405020304" pitchFamily="18" charset="0"/>
                        <a:ea typeface="新細明體" panose="02020500000000000000" pitchFamily="18" charset="-120"/>
                      </a:endParaRPr>
                    </a:p>
                  </a:txBody>
                  <a:tcPr marL="68580" marR="68580" marT="0" marB="0" anchor="ctr">
                    <a:solidFill>
                      <a:schemeClr val="accent2">
                        <a:lumMod val="60000"/>
                        <a:lumOff val="40000"/>
                      </a:schemeClr>
                    </a:solidFill>
                  </a:tcPr>
                </a:tc>
                <a:tc>
                  <a:txBody>
                    <a:bodyPr/>
                    <a:lstStyle/>
                    <a:p>
                      <a:pPr algn="ctr">
                        <a:lnSpc>
                          <a:spcPts val="2300"/>
                        </a:lnSpc>
                        <a:spcAft>
                          <a:spcPts val="0"/>
                        </a:spcAft>
                        <a:tabLst>
                          <a:tab pos="270510" algn="l"/>
                          <a:tab pos="699770" algn="l"/>
                        </a:tabLst>
                      </a:pPr>
                      <a:r>
                        <a:rPr kumimoji="0" lang="en-US" altLang="zh-TW" sz="1500" b="0" i="0" u="none" strike="noStrike" kern="100" cap="none" spc="0" normalizeH="0" baseline="0" noProof="0">
                          <a:ln>
                            <a:noFill/>
                          </a:ln>
                          <a:solidFill>
                            <a:srgbClr val="000000"/>
                          </a:solidFill>
                          <a:effectLst/>
                          <a:uLnTx/>
                          <a:uFillTx/>
                          <a:latin typeface="標楷體" panose="03000509000000000000" pitchFamily="65" charset="-120"/>
                          <a:ea typeface="新細明體" panose="02020500000000000000" pitchFamily="18" charset="-120"/>
                          <a:cs typeface="+mn-cs"/>
                        </a:rPr>
                        <a:t>2</a:t>
                      </a:r>
                      <a:r>
                        <a:rPr kumimoji="0" lang="zh-TW" altLang="zh-TW" sz="1500" b="0" i="0" u="none" strike="noStrike" kern="1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mn-cs"/>
                        </a:rPr>
                        <a:t>名</a:t>
                      </a:r>
                      <a:endParaRPr lang="zh-TW" sz="1500" kern="100" dirty="0">
                        <a:effectLst/>
                        <a:latin typeface="Times New Roman" panose="02020603050405020304" pitchFamily="18" charset="0"/>
                        <a:ea typeface="新細明體" panose="02020500000000000000" pitchFamily="18" charset="-120"/>
                      </a:endParaRPr>
                    </a:p>
                  </a:txBody>
                  <a:tcPr marL="68580" marR="68580" marT="0" marB="0" anchor="ctr">
                    <a:solidFill>
                      <a:schemeClr val="accent2">
                        <a:lumMod val="20000"/>
                        <a:lumOff val="80000"/>
                      </a:schemeClr>
                    </a:solidFill>
                  </a:tcPr>
                </a:tc>
                <a:tc>
                  <a:txBody>
                    <a:bodyPr/>
                    <a:lstStyle/>
                    <a:p>
                      <a:pPr algn="just">
                        <a:spcAft>
                          <a:spcPts val="0"/>
                        </a:spcAft>
                      </a:pPr>
                      <a:r>
                        <a:rPr lang="zh-TW" altLang="en-US" sz="1500" kern="100" dirty="0">
                          <a:solidFill>
                            <a:srgbClr val="000000"/>
                          </a:solidFill>
                          <a:effectLst/>
                          <a:latin typeface="Times New Roman" panose="02020603050405020304" pitchFamily="18" charset="0"/>
                          <a:ea typeface="標楷體" panose="03000509000000000000" pitchFamily="65" charset="-120"/>
                          <a:cs typeface="標楷體" panose="03000509000000000000" pitchFamily="65" charset="-120"/>
                        </a:rPr>
                        <a:t>本校</a:t>
                      </a:r>
                      <a:r>
                        <a:rPr lang="zh-TW" sz="1500" kern="100" dirty="0">
                          <a:solidFill>
                            <a:srgbClr val="000000"/>
                          </a:solidFill>
                          <a:effectLst/>
                          <a:latin typeface="Times New Roman" panose="02020603050405020304" pitchFamily="18" charset="0"/>
                          <a:ea typeface="標楷體" panose="03000509000000000000" pitchFamily="65" charset="-120"/>
                          <a:cs typeface="標楷體" panose="03000509000000000000" pitchFamily="65" charset="-120"/>
                        </a:rPr>
                        <a:t>動物科學系</a:t>
                      </a:r>
                      <a:endParaRPr lang="zh-TW" sz="1500" kern="100" dirty="0">
                        <a:effectLst/>
                        <a:latin typeface="Times New Roman" panose="02020603050405020304" pitchFamily="18" charset="0"/>
                        <a:ea typeface="新細明體" panose="02020500000000000000" pitchFamily="18" charset="-12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xmlns="" val="1944620289"/>
                  </a:ext>
                </a:extLst>
              </a:tr>
              <a:tr h="275435">
                <a:tc>
                  <a:txBody>
                    <a:bodyPr/>
                    <a:lstStyle/>
                    <a:p>
                      <a:pPr algn="just">
                        <a:spcAft>
                          <a:spcPts val="0"/>
                        </a:spcAft>
                      </a:pPr>
                      <a:r>
                        <a:rPr lang="zh-TW" sz="1500" kern="100" dirty="0">
                          <a:solidFill>
                            <a:srgbClr val="000000"/>
                          </a:solidFill>
                          <a:effectLst/>
                          <a:latin typeface="Times New Roman" panose="02020603050405020304" pitchFamily="18" charset="0"/>
                          <a:ea typeface="標楷體" panose="03000509000000000000" pitchFamily="65" charset="-120"/>
                        </a:rPr>
                        <a:t>中等學校</a:t>
                      </a:r>
                      <a:r>
                        <a:rPr lang="zh-TW" sz="1500" b="1" kern="100" dirty="0">
                          <a:solidFill>
                            <a:srgbClr val="000000"/>
                          </a:solidFill>
                          <a:effectLst/>
                          <a:latin typeface="Times New Roman" panose="02020603050405020304" pitchFamily="18" charset="0"/>
                          <a:ea typeface="標楷體" panose="03000509000000000000" pitchFamily="65" charset="-120"/>
                        </a:rPr>
                        <a:t>食品群</a:t>
                      </a:r>
                      <a:endParaRPr lang="zh-TW" sz="1500" kern="100" dirty="0">
                        <a:effectLst/>
                        <a:latin typeface="Times New Roman" panose="02020603050405020304" pitchFamily="18" charset="0"/>
                        <a:ea typeface="新細明體" panose="02020500000000000000" pitchFamily="18" charset="-120"/>
                      </a:endParaRPr>
                    </a:p>
                  </a:txBody>
                  <a:tcPr marL="68580" marR="68580" marT="0" marB="0" anchor="ctr">
                    <a:solidFill>
                      <a:schemeClr val="accent2">
                        <a:lumMod val="60000"/>
                        <a:lumOff val="40000"/>
                      </a:schemeClr>
                    </a:solidFill>
                  </a:tcPr>
                </a:tc>
                <a:tc>
                  <a:txBody>
                    <a:bodyPr/>
                    <a:lstStyle/>
                    <a:p>
                      <a:pPr algn="ctr">
                        <a:lnSpc>
                          <a:spcPts val="2300"/>
                        </a:lnSpc>
                        <a:spcAft>
                          <a:spcPts val="0"/>
                        </a:spcAft>
                        <a:tabLst>
                          <a:tab pos="270510" algn="l"/>
                          <a:tab pos="699770" algn="l"/>
                        </a:tabLst>
                      </a:pPr>
                      <a:r>
                        <a:rPr kumimoji="0" lang="en-US" altLang="zh-TW" sz="1500" b="0" i="0" u="none" strike="noStrike" kern="100" cap="none" spc="0" normalizeH="0" baseline="0" noProof="0">
                          <a:ln>
                            <a:noFill/>
                          </a:ln>
                          <a:solidFill>
                            <a:srgbClr val="000000"/>
                          </a:solidFill>
                          <a:effectLst/>
                          <a:uLnTx/>
                          <a:uFillTx/>
                          <a:latin typeface="標楷體" panose="03000509000000000000" pitchFamily="65" charset="-120"/>
                          <a:ea typeface="新細明體" panose="02020500000000000000" pitchFamily="18" charset="-120"/>
                          <a:cs typeface="+mn-cs"/>
                        </a:rPr>
                        <a:t>2</a:t>
                      </a:r>
                      <a:r>
                        <a:rPr kumimoji="0" lang="zh-TW" altLang="zh-TW" sz="1500" b="0" i="0" u="none" strike="noStrike" kern="1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mn-cs"/>
                        </a:rPr>
                        <a:t>名</a:t>
                      </a:r>
                      <a:endParaRPr lang="zh-TW" sz="1500" kern="100" dirty="0">
                        <a:effectLst/>
                        <a:latin typeface="Times New Roman" panose="02020603050405020304" pitchFamily="18" charset="0"/>
                        <a:ea typeface="新細明體" panose="02020500000000000000" pitchFamily="18" charset="-120"/>
                      </a:endParaRPr>
                    </a:p>
                  </a:txBody>
                  <a:tcPr marL="68580" marR="68580" marT="0" marB="0" anchor="ctr">
                    <a:solidFill>
                      <a:schemeClr val="accent2">
                        <a:lumMod val="20000"/>
                        <a:lumOff val="80000"/>
                      </a:schemeClr>
                    </a:solidFill>
                  </a:tcPr>
                </a:tc>
                <a:tc>
                  <a:txBody>
                    <a:bodyPr/>
                    <a:lstStyle/>
                    <a:p>
                      <a:pPr algn="just">
                        <a:spcAft>
                          <a:spcPts val="0"/>
                        </a:spcAft>
                      </a:pPr>
                      <a:r>
                        <a:rPr lang="zh-TW" altLang="en-US" sz="1500" kern="100" dirty="0">
                          <a:solidFill>
                            <a:srgbClr val="000000"/>
                          </a:solidFill>
                          <a:effectLst/>
                          <a:latin typeface="Times New Roman" panose="02020603050405020304" pitchFamily="18" charset="0"/>
                          <a:ea typeface="標楷體" panose="03000509000000000000" pitchFamily="65" charset="-120"/>
                          <a:cs typeface="標楷體" panose="03000509000000000000" pitchFamily="65" charset="-120"/>
                        </a:rPr>
                        <a:t>本校</a:t>
                      </a:r>
                      <a:r>
                        <a:rPr lang="zh-TW" sz="1500" kern="100" dirty="0">
                          <a:solidFill>
                            <a:srgbClr val="000000"/>
                          </a:solidFill>
                          <a:effectLst/>
                          <a:latin typeface="Times New Roman" panose="02020603050405020304" pitchFamily="18" charset="0"/>
                          <a:ea typeface="標楷體" panose="03000509000000000000" pitchFamily="65" charset="-120"/>
                        </a:rPr>
                        <a:t>食品科學系</a:t>
                      </a:r>
                      <a:endParaRPr lang="zh-TW" sz="1500" kern="100" dirty="0">
                        <a:effectLst/>
                        <a:latin typeface="Times New Roman" panose="02020603050405020304" pitchFamily="18" charset="0"/>
                        <a:ea typeface="新細明體" panose="02020500000000000000" pitchFamily="18" charset="-12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xmlns="" val="1309170844"/>
                  </a:ext>
                </a:extLst>
              </a:tr>
              <a:tr h="275435">
                <a:tc>
                  <a:txBody>
                    <a:bodyPr/>
                    <a:lstStyle/>
                    <a:p>
                      <a:pPr algn="just">
                        <a:spcAft>
                          <a:spcPts val="0"/>
                        </a:spcAft>
                      </a:pPr>
                      <a:r>
                        <a:rPr lang="zh-TW" sz="1500" kern="100" dirty="0">
                          <a:solidFill>
                            <a:srgbClr val="000000"/>
                          </a:solidFill>
                          <a:effectLst/>
                          <a:latin typeface="Times New Roman" panose="02020603050405020304" pitchFamily="18" charset="0"/>
                          <a:ea typeface="標楷體" panose="03000509000000000000" pitchFamily="65" charset="-120"/>
                        </a:rPr>
                        <a:t>中等學校</a:t>
                      </a:r>
                      <a:r>
                        <a:rPr lang="zh-TW" sz="1500" b="1" kern="100" dirty="0">
                          <a:solidFill>
                            <a:srgbClr val="000000"/>
                          </a:solidFill>
                          <a:effectLst/>
                          <a:latin typeface="Times New Roman" panose="02020603050405020304" pitchFamily="18" charset="0"/>
                          <a:ea typeface="標楷體" panose="03000509000000000000" pitchFamily="65" charset="-120"/>
                        </a:rPr>
                        <a:t>家政群</a:t>
                      </a:r>
                      <a:endParaRPr lang="zh-TW" sz="1500" kern="100" dirty="0">
                        <a:effectLst/>
                        <a:latin typeface="Times New Roman" panose="02020603050405020304" pitchFamily="18" charset="0"/>
                        <a:ea typeface="新細明體" panose="02020500000000000000" pitchFamily="18" charset="-120"/>
                      </a:endParaRPr>
                    </a:p>
                  </a:txBody>
                  <a:tcPr marL="68580" marR="68580" marT="0" marB="0" anchor="ctr">
                    <a:solidFill>
                      <a:schemeClr val="accent2">
                        <a:lumMod val="60000"/>
                        <a:lumOff val="40000"/>
                      </a:schemeClr>
                    </a:solidFill>
                  </a:tcPr>
                </a:tc>
                <a:tc>
                  <a:txBody>
                    <a:bodyPr/>
                    <a:lstStyle/>
                    <a:p>
                      <a:pPr algn="ctr">
                        <a:lnSpc>
                          <a:spcPts val="2300"/>
                        </a:lnSpc>
                        <a:spcAft>
                          <a:spcPts val="0"/>
                        </a:spcAft>
                        <a:tabLst>
                          <a:tab pos="270510" algn="l"/>
                          <a:tab pos="699770" algn="l"/>
                        </a:tabLst>
                      </a:pPr>
                      <a:r>
                        <a:rPr kumimoji="0" lang="en-US" altLang="zh-TW" sz="1500" b="0" i="0" u="none" strike="noStrike" kern="100" cap="none" spc="0" normalizeH="0" baseline="0" noProof="0" dirty="0">
                          <a:ln>
                            <a:noFill/>
                          </a:ln>
                          <a:solidFill>
                            <a:srgbClr val="000000"/>
                          </a:solidFill>
                          <a:effectLst/>
                          <a:uLnTx/>
                          <a:uFillTx/>
                          <a:latin typeface="標楷體" panose="03000509000000000000" pitchFamily="65" charset="-120"/>
                          <a:ea typeface="新細明體" panose="02020500000000000000" pitchFamily="18" charset="-120"/>
                          <a:cs typeface="+mn-cs"/>
                        </a:rPr>
                        <a:t>2</a:t>
                      </a:r>
                      <a:r>
                        <a:rPr kumimoji="0" lang="zh-TW" altLang="zh-TW" sz="1500" b="0" i="0" u="none" strike="noStrike" kern="100" cap="none" spc="0" normalizeH="0" baseline="0" noProof="0" dirty="0">
                          <a:ln>
                            <a:noFill/>
                          </a:ln>
                          <a:solidFill>
                            <a:srgbClr val="000000"/>
                          </a:solidFill>
                          <a:effectLst/>
                          <a:uLnTx/>
                          <a:uFillTx/>
                          <a:latin typeface="Times New Roman" panose="02020603050405020304" pitchFamily="18" charset="0"/>
                          <a:ea typeface="標楷體" panose="03000509000000000000" pitchFamily="65" charset="-120"/>
                          <a:cs typeface="+mn-cs"/>
                        </a:rPr>
                        <a:t>名</a:t>
                      </a:r>
                      <a:endParaRPr lang="zh-TW" sz="1500" kern="100" dirty="0">
                        <a:effectLst/>
                        <a:latin typeface="Times New Roman" panose="02020603050405020304" pitchFamily="18" charset="0"/>
                        <a:ea typeface="新細明體" panose="02020500000000000000" pitchFamily="18" charset="-120"/>
                      </a:endParaRPr>
                    </a:p>
                  </a:txBody>
                  <a:tcPr marL="68580" marR="68580" marT="0" marB="0" anchor="ctr">
                    <a:solidFill>
                      <a:schemeClr val="accent2">
                        <a:lumMod val="20000"/>
                        <a:lumOff val="80000"/>
                      </a:schemeClr>
                    </a:solidFill>
                  </a:tcPr>
                </a:tc>
                <a:tc>
                  <a:txBody>
                    <a:bodyPr/>
                    <a:lstStyle/>
                    <a:p>
                      <a:pPr algn="just">
                        <a:spcAft>
                          <a:spcPts val="0"/>
                        </a:spcAft>
                      </a:pPr>
                      <a:r>
                        <a:rPr lang="zh-TW" altLang="en-US" sz="1500" kern="100" dirty="0">
                          <a:solidFill>
                            <a:srgbClr val="000000"/>
                          </a:solidFill>
                          <a:effectLst/>
                          <a:latin typeface="Times New Roman" panose="02020603050405020304" pitchFamily="18" charset="0"/>
                          <a:ea typeface="標楷體" panose="03000509000000000000" pitchFamily="65" charset="-120"/>
                          <a:cs typeface="標楷體" panose="03000509000000000000" pitchFamily="65" charset="-120"/>
                        </a:rPr>
                        <a:t>本校</a:t>
                      </a:r>
                      <a:r>
                        <a:rPr lang="zh-TW" sz="1500" kern="100" dirty="0">
                          <a:solidFill>
                            <a:srgbClr val="000000"/>
                          </a:solidFill>
                          <a:effectLst/>
                          <a:latin typeface="Times New Roman" panose="02020603050405020304" pitchFamily="18" charset="0"/>
                          <a:ea typeface="標楷體" panose="03000509000000000000" pitchFamily="65" charset="-120"/>
                        </a:rPr>
                        <a:t>幼兒教育學系</a:t>
                      </a:r>
                      <a:endParaRPr lang="zh-TW" sz="1500" kern="100" dirty="0">
                        <a:effectLst/>
                        <a:latin typeface="Times New Roman" panose="02020603050405020304" pitchFamily="18" charset="0"/>
                        <a:ea typeface="新細明體" panose="02020500000000000000" pitchFamily="18" charset="-12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xmlns="" val="3364896067"/>
                  </a:ext>
                </a:extLst>
              </a:tr>
              <a:tr h="275435">
                <a:tc>
                  <a:txBody>
                    <a:bodyPr/>
                    <a:lstStyle/>
                    <a:p>
                      <a:pPr algn="just">
                        <a:spcAft>
                          <a:spcPts val="0"/>
                        </a:spcAft>
                      </a:pPr>
                      <a:r>
                        <a:rPr lang="zh-TW" sz="1500" kern="100" dirty="0">
                          <a:solidFill>
                            <a:srgbClr val="000000"/>
                          </a:solidFill>
                          <a:effectLst/>
                          <a:latin typeface="Times New Roman" panose="02020603050405020304" pitchFamily="18" charset="0"/>
                          <a:ea typeface="標楷體" panose="03000509000000000000" pitchFamily="65" charset="-120"/>
                        </a:rPr>
                        <a:t>中等學校</a:t>
                      </a:r>
                      <a:r>
                        <a:rPr lang="zh-TW" sz="1500" b="1" kern="100" dirty="0">
                          <a:solidFill>
                            <a:srgbClr val="000000"/>
                          </a:solidFill>
                          <a:effectLst/>
                          <a:latin typeface="Times New Roman" panose="02020603050405020304" pitchFamily="18" charset="0"/>
                          <a:ea typeface="標楷體" panose="03000509000000000000" pitchFamily="65" charset="-120"/>
                        </a:rPr>
                        <a:t>藝術群</a:t>
                      </a:r>
                      <a:r>
                        <a:rPr lang="en-US" altLang="zh-TW" sz="1500" b="1" kern="100" dirty="0">
                          <a:solidFill>
                            <a:srgbClr val="000000"/>
                          </a:solidFill>
                          <a:effectLst/>
                          <a:latin typeface="Times New Roman" panose="02020603050405020304" pitchFamily="18" charset="0"/>
                          <a:ea typeface="標楷體" panose="03000509000000000000" pitchFamily="65" charset="-120"/>
                        </a:rPr>
                        <a:t>—</a:t>
                      </a:r>
                      <a:r>
                        <a:rPr lang="zh-TW" sz="1500" b="1" kern="100" dirty="0">
                          <a:solidFill>
                            <a:srgbClr val="000000"/>
                          </a:solidFill>
                          <a:effectLst/>
                          <a:latin typeface="Times New Roman" panose="02020603050405020304" pitchFamily="18" charset="0"/>
                          <a:ea typeface="標楷體" panose="03000509000000000000" pitchFamily="65" charset="-120"/>
                        </a:rPr>
                        <a:t>視覺藝術</a:t>
                      </a:r>
                      <a:r>
                        <a:rPr lang="zh-TW" sz="1500" kern="100" dirty="0">
                          <a:solidFill>
                            <a:srgbClr val="000000"/>
                          </a:solidFill>
                          <a:effectLst/>
                          <a:latin typeface="Times New Roman" panose="02020603050405020304" pitchFamily="18" charset="0"/>
                          <a:ea typeface="標楷體" panose="03000509000000000000" pitchFamily="65" charset="-120"/>
                        </a:rPr>
                        <a:t>主修專長</a:t>
                      </a:r>
                      <a:endParaRPr lang="zh-TW" sz="1500" kern="100" dirty="0">
                        <a:effectLst/>
                        <a:latin typeface="Times New Roman" panose="02020603050405020304" pitchFamily="18" charset="0"/>
                        <a:ea typeface="新細明體" panose="02020500000000000000" pitchFamily="18" charset="-120"/>
                      </a:endParaRPr>
                    </a:p>
                  </a:txBody>
                  <a:tcPr marL="68580" marR="68580" marT="0" marB="0" anchor="ctr">
                    <a:solidFill>
                      <a:schemeClr val="accent2">
                        <a:lumMod val="60000"/>
                        <a:lumOff val="40000"/>
                      </a:schemeClr>
                    </a:solidFill>
                  </a:tcPr>
                </a:tc>
                <a:tc>
                  <a:txBody>
                    <a:bodyPr/>
                    <a:lstStyle/>
                    <a:p>
                      <a:pPr algn="ctr">
                        <a:lnSpc>
                          <a:spcPts val="2300"/>
                        </a:lnSpc>
                        <a:spcAft>
                          <a:spcPts val="0"/>
                        </a:spcAft>
                        <a:tabLst>
                          <a:tab pos="270510" algn="l"/>
                          <a:tab pos="699770" algn="l"/>
                        </a:tabLst>
                      </a:pPr>
                      <a:r>
                        <a:rPr lang="en-US" altLang="zh-TW" sz="1500" kern="100" dirty="0">
                          <a:solidFill>
                            <a:srgbClr val="000000"/>
                          </a:solidFill>
                          <a:effectLst/>
                          <a:latin typeface="標楷體" panose="03000509000000000000" pitchFamily="65" charset="-120"/>
                          <a:ea typeface="新細明體" panose="02020500000000000000" pitchFamily="18" charset="-120"/>
                        </a:rPr>
                        <a:t>2</a:t>
                      </a:r>
                      <a:r>
                        <a:rPr lang="zh-TW" altLang="zh-TW" sz="1500" kern="100" dirty="0">
                          <a:solidFill>
                            <a:srgbClr val="000000"/>
                          </a:solidFill>
                          <a:effectLst/>
                          <a:latin typeface="Times New Roman" panose="02020603050405020304" pitchFamily="18" charset="0"/>
                          <a:ea typeface="標楷體" panose="03000509000000000000" pitchFamily="65" charset="-120"/>
                        </a:rPr>
                        <a:t>名</a:t>
                      </a:r>
                      <a:endParaRPr lang="zh-TW" sz="1500" kern="100" dirty="0">
                        <a:effectLst/>
                        <a:latin typeface="Times New Roman" panose="02020603050405020304" pitchFamily="18" charset="0"/>
                        <a:ea typeface="新細明體" panose="02020500000000000000" pitchFamily="18" charset="-120"/>
                      </a:endParaRPr>
                    </a:p>
                  </a:txBody>
                  <a:tcPr marL="68580" marR="68580" marT="0" marB="0" anchor="ctr">
                    <a:solidFill>
                      <a:schemeClr val="accent2">
                        <a:lumMod val="20000"/>
                        <a:lumOff val="80000"/>
                      </a:schemeClr>
                    </a:solidFill>
                  </a:tcPr>
                </a:tc>
                <a:tc>
                  <a:txBody>
                    <a:bodyPr/>
                    <a:lstStyle/>
                    <a:p>
                      <a:pPr algn="just">
                        <a:spcAft>
                          <a:spcPts val="0"/>
                        </a:spcAft>
                      </a:pPr>
                      <a:r>
                        <a:rPr lang="zh-TW" altLang="en-US" sz="1500" kern="100" dirty="0">
                          <a:solidFill>
                            <a:srgbClr val="000000"/>
                          </a:solidFill>
                          <a:effectLst/>
                          <a:latin typeface="Times New Roman" panose="02020603050405020304" pitchFamily="18" charset="0"/>
                          <a:ea typeface="標楷體" panose="03000509000000000000" pitchFamily="65" charset="-120"/>
                          <a:cs typeface="標楷體" panose="03000509000000000000" pitchFamily="65" charset="-120"/>
                        </a:rPr>
                        <a:t>本校</a:t>
                      </a:r>
                      <a:r>
                        <a:rPr lang="zh-TW" sz="1500" kern="100" dirty="0">
                          <a:solidFill>
                            <a:srgbClr val="000000"/>
                          </a:solidFill>
                          <a:effectLst/>
                          <a:latin typeface="Times New Roman" panose="02020603050405020304" pitchFamily="18" charset="0"/>
                          <a:ea typeface="標楷體" panose="03000509000000000000" pitchFamily="65" charset="-120"/>
                        </a:rPr>
                        <a:t>數位學習設計與管理學系</a:t>
                      </a:r>
                      <a:endParaRPr lang="zh-TW" sz="1500" kern="100" dirty="0">
                        <a:effectLst/>
                        <a:latin typeface="Times New Roman" panose="02020603050405020304" pitchFamily="18" charset="0"/>
                        <a:ea typeface="新細明體" panose="02020500000000000000" pitchFamily="18" charset="-120"/>
                      </a:endParaRPr>
                    </a:p>
                    <a:p>
                      <a:pPr algn="just">
                        <a:spcAft>
                          <a:spcPts val="0"/>
                        </a:spcAft>
                      </a:pPr>
                      <a:r>
                        <a:rPr lang="zh-TW" altLang="en-US" sz="1500" kern="100" dirty="0">
                          <a:solidFill>
                            <a:srgbClr val="000000"/>
                          </a:solidFill>
                          <a:effectLst/>
                          <a:latin typeface="Times New Roman" panose="02020603050405020304" pitchFamily="18" charset="0"/>
                          <a:ea typeface="標楷體" panose="03000509000000000000" pitchFamily="65" charset="-120"/>
                          <a:cs typeface="標楷體" panose="03000509000000000000" pitchFamily="65" charset="-120"/>
                        </a:rPr>
                        <a:t>本校</a:t>
                      </a:r>
                      <a:r>
                        <a:rPr lang="zh-TW" sz="1500" kern="100" dirty="0">
                          <a:solidFill>
                            <a:srgbClr val="000000"/>
                          </a:solidFill>
                          <a:effectLst/>
                          <a:latin typeface="Times New Roman" panose="02020603050405020304" pitchFamily="18" charset="0"/>
                          <a:ea typeface="標楷體" panose="03000509000000000000" pitchFamily="65" charset="-120"/>
                        </a:rPr>
                        <a:t>視覺藝術學系</a:t>
                      </a:r>
                      <a:endParaRPr lang="zh-TW" sz="1500" kern="100" dirty="0">
                        <a:effectLst/>
                        <a:latin typeface="Times New Roman" panose="02020603050405020304" pitchFamily="18" charset="0"/>
                        <a:ea typeface="新細明體" panose="02020500000000000000" pitchFamily="18" charset="-120"/>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xmlns="" val="2286350115"/>
                  </a:ext>
                </a:extLst>
              </a:tr>
            </a:tbl>
          </a:graphicData>
        </a:graphic>
      </p:graphicFrame>
      <p:sp>
        <p:nvSpPr>
          <p:cNvPr id="9" name="AutoShape 23">
            <a:extLst>
              <a:ext uri="{FF2B5EF4-FFF2-40B4-BE49-F238E27FC236}">
                <a16:creationId xmlns:a16="http://schemas.microsoft.com/office/drawing/2014/main" xmlns="" id="{8DE2C88A-294D-46C1-9DBE-55EA0CDBEA3A}"/>
              </a:ext>
            </a:extLst>
          </p:cNvPr>
          <p:cNvSpPr>
            <a:spLocks noChangeArrowheads="1"/>
          </p:cNvSpPr>
          <p:nvPr/>
        </p:nvSpPr>
        <p:spPr bwMode="auto">
          <a:xfrm>
            <a:off x="286543" y="124619"/>
            <a:ext cx="8713788" cy="5761038"/>
          </a:xfrm>
          <a:prstGeom prst="roundRect">
            <a:avLst>
              <a:gd name="adj" fmla="val 16667"/>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TW" altLang="en-US" sz="1800" dirty="0"/>
          </a:p>
        </p:txBody>
      </p:sp>
      <p:pic>
        <p:nvPicPr>
          <p:cNvPr id="10" name="Picture 22">
            <a:extLst>
              <a:ext uri="{FF2B5EF4-FFF2-40B4-BE49-F238E27FC236}">
                <a16:creationId xmlns:a16="http://schemas.microsoft.com/office/drawing/2014/main" xmlns="" id="{823D821E-7D6A-44DC-A75A-A124921D7C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0249" y="6487102"/>
            <a:ext cx="3290102" cy="291907"/>
          </a:xfrm>
          <a:prstGeom prst="rect">
            <a:avLst/>
          </a:prstGeom>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7075652"/>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727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2"/>
          <p:cNvGrpSpPr>
            <a:grpSpLocks/>
          </p:cNvGrpSpPr>
          <p:nvPr/>
        </p:nvGrpSpPr>
        <p:grpSpPr bwMode="auto">
          <a:xfrm>
            <a:off x="0" y="0"/>
            <a:ext cx="9144000" cy="6858000"/>
            <a:chOff x="0" y="0"/>
            <a:chExt cx="5760" cy="4320"/>
          </a:xfrm>
        </p:grpSpPr>
        <p:pic>
          <p:nvPicPr>
            <p:cNvPr id="143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4"/>
            <p:cNvPicPr>
              <a:picLocks noChangeAspect="1" noChangeArrowheads="1"/>
            </p:cNvPicPr>
            <p:nvPr/>
          </p:nvPicPr>
          <p:blipFill>
            <a:blip r:embed="rId4">
              <a:lum bright="20000"/>
              <a:extLst>
                <a:ext uri="{28A0092B-C50C-407E-A947-70E740481C1C}">
                  <a14:useLocalDpi xmlns:a14="http://schemas.microsoft.com/office/drawing/2010/main" val="0"/>
                </a:ext>
              </a:extLst>
            </a:blip>
            <a:srcRect/>
            <a:stretch>
              <a:fillRect/>
            </a:stretch>
          </p:blipFill>
          <p:spPr bwMode="auto">
            <a:xfrm>
              <a:off x="1292" y="3884"/>
              <a:ext cx="3629" cy="436"/>
            </a:xfrm>
            <a:prstGeom prst="rect">
              <a:avLst/>
            </a:prstGeom>
            <a:solidFill>
              <a:schemeClr val="accent1">
                <a:alpha val="12157"/>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4345" name="AutoShape 5"/>
            <p:cNvSpPr>
              <a:spLocks noChangeArrowheads="1"/>
            </p:cNvSpPr>
            <p:nvPr/>
          </p:nvSpPr>
          <p:spPr bwMode="auto">
            <a:xfrm>
              <a:off x="158" y="164"/>
              <a:ext cx="5489" cy="3629"/>
            </a:xfrm>
            <a:prstGeom prst="roundRect">
              <a:avLst>
                <a:gd name="adj" fmla="val 16667"/>
              </a:avLst>
            </a:prstGeom>
            <a:solidFill>
              <a:schemeClr val="bg1">
                <a:alpha val="69019"/>
              </a:schemeClr>
            </a:solidFill>
            <a:ln w="9525" algn="ctr">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TW" altLang="en-US" sz="1800"/>
            </a:p>
          </p:txBody>
        </p:sp>
      </p:grpSp>
      <p:pic>
        <p:nvPicPr>
          <p:cNvPr id="9" name="Picture 12" descr="ãpptèæ¯åãçåçæå°çµæ">
            <a:extLst>
              <a:ext uri="{FF2B5EF4-FFF2-40B4-BE49-F238E27FC236}">
                <a16:creationId xmlns:a16="http://schemas.microsoft.com/office/drawing/2014/main" xmlns="" id="{7BF78F1E-167B-4F73-982E-29FAC63386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128"/>
            <a:ext cx="9144000" cy="6868128"/>
          </a:xfrm>
          <a:prstGeom prst="rect">
            <a:avLst/>
          </a:prstGeom>
          <a:noFill/>
          <a:extLst>
            <a:ext uri="{909E8E84-426E-40DD-AFC4-6F175D3DCCD1}">
              <a14:hiddenFill xmlns:a14="http://schemas.microsoft.com/office/drawing/2010/main">
                <a:solidFill>
                  <a:srgbClr val="FFFFFF"/>
                </a:solidFill>
              </a14:hiddenFill>
            </a:ext>
          </a:extLst>
        </p:spPr>
      </p:pic>
      <p:sp>
        <p:nvSpPr>
          <p:cNvPr id="72710" name="AutoShape 6">
            <a:extLst>
              <a:ext uri="{FF2B5EF4-FFF2-40B4-BE49-F238E27FC236}">
                <a16:creationId xmlns:a16="http://schemas.microsoft.com/office/drawing/2014/main" xmlns="" id="{B6EF44E4-CEF5-4966-8E5D-C92ABF5D6B86}"/>
              </a:ext>
            </a:extLst>
          </p:cNvPr>
          <p:cNvSpPr>
            <a:spLocks noChangeArrowheads="1"/>
          </p:cNvSpPr>
          <p:nvPr/>
        </p:nvSpPr>
        <p:spPr bwMode="auto">
          <a:xfrm>
            <a:off x="900113" y="333375"/>
            <a:ext cx="7416800" cy="792163"/>
          </a:xfrm>
          <a:prstGeom prst="roundRect">
            <a:avLst>
              <a:gd name="adj" fmla="val 16667"/>
            </a:avLst>
          </a:prstGeom>
          <a:gradFill rotWithShape="1">
            <a:gsLst>
              <a:gs pos="0">
                <a:srgbClr val="FF7C80">
                  <a:alpha val="71001"/>
                </a:srgbClr>
              </a:gs>
              <a:gs pos="50000">
                <a:srgbClr val="FFFFCC"/>
              </a:gs>
              <a:gs pos="100000">
                <a:srgbClr val="FF7C80">
                  <a:alpha val="71001"/>
                </a:srgbClr>
              </a:gs>
            </a:gsLst>
            <a:lin ang="5400000" scaled="1"/>
          </a:gradFill>
          <a:ln w="9525">
            <a:round/>
            <a:headEnd/>
            <a:tailEnd/>
          </a:ln>
          <a:effectLst/>
          <a:scene3d>
            <a:camera prst="legacyPerspectiveBottom"/>
            <a:lightRig rig="legacyFlat3" dir="t"/>
          </a:scene3d>
          <a:sp3d extrusionH="887400" prstMaterial="legacyMatte">
            <a:bevelT w="13500" h="13500" prst="angle"/>
            <a:bevelB w="13500" h="13500" prst="angle"/>
            <a:extrusionClr>
              <a:srgbClr val="FF7C80"/>
            </a:extrusionClr>
          </a:sp3d>
          <a:extLst/>
        </p:spPr>
        <p:txBody>
          <a:bodyPr wrap="none" anchor="ctr">
            <a:flatTx/>
          </a:bodyPr>
          <a:lstStyle/>
          <a:p>
            <a:pPr algn="ctr" eaLnBrk="1" hangingPunct="1">
              <a:defRPr/>
            </a:pPr>
            <a:endParaRPr lang="en-US" altLang="zh-TW" sz="3600" dirty="0">
              <a:solidFill>
                <a:srgbClr val="006600"/>
              </a:solidFill>
              <a:latin typeface="Arial" charset="0"/>
              <a:ea typeface="標楷體" pitchFamily="65" charset="-120"/>
            </a:endParaRPr>
          </a:p>
          <a:p>
            <a:pPr algn="ctr" eaLnBrk="1" hangingPunct="1">
              <a:defRPr/>
            </a:pPr>
            <a:r>
              <a:rPr lang="zh-TW" altLang="en-US" sz="3200" dirty="0">
                <a:solidFill>
                  <a:srgbClr val="006600"/>
                </a:solidFill>
                <a:latin typeface="Arial" charset="0"/>
                <a:ea typeface="標楷體" pitchFamily="65" charset="-120"/>
              </a:rPr>
              <a:t>中等教育學程一般名額報考系所一覽表</a:t>
            </a:r>
            <a:r>
              <a:rPr lang="en-US" altLang="zh-TW" sz="3200" dirty="0">
                <a:solidFill>
                  <a:srgbClr val="006600"/>
                </a:solidFill>
                <a:latin typeface="Arial" charset="0"/>
                <a:ea typeface="標楷體" pitchFamily="65" charset="-120"/>
              </a:rPr>
              <a:t>(</a:t>
            </a:r>
            <a:r>
              <a:rPr lang="en-US" altLang="zh-TW" sz="2800" dirty="0">
                <a:solidFill>
                  <a:srgbClr val="006600"/>
                </a:solidFill>
                <a:latin typeface="Arial" charset="0"/>
                <a:ea typeface="標楷體" pitchFamily="65" charset="-120"/>
              </a:rPr>
              <a:t>Ⅰ</a:t>
            </a:r>
            <a:r>
              <a:rPr lang="en-US" altLang="zh-TW" sz="3200" dirty="0">
                <a:solidFill>
                  <a:srgbClr val="006600"/>
                </a:solidFill>
                <a:latin typeface="Arial" charset="0"/>
                <a:ea typeface="標楷體" pitchFamily="65" charset="-120"/>
              </a:rPr>
              <a:t>)</a:t>
            </a:r>
            <a:endParaRPr lang="zh-TW" altLang="en-US" sz="3200" dirty="0">
              <a:solidFill>
                <a:srgbClr val="006600"/>
              </a:solidFill>
              <a:latin typeface="Arial" charset="0"/>
              <a:ea typeface="標楷體" pitchFamily="65" charset="-120"/>
            </a:endParaRPr>
          </a:p>
          <a:p>
            <a:pPr algn="ctr" eaLnBrk="1" hangingPunct="1">
              <a:defRPr/>
            </a:pPr>
            <a:endParaRPr lang="zh-TW" altLang="en-US" sz="3600" dirty="0">
              <a:solidFill>
                <a:srgbClr val="006600"/>
              </a:solidFill>
              <a:latin typeface="Arial" charset="0"/>
              <a:ea typeface="標楷體" pitchFamily="65" charset="-120"/>
            </a:endParaRPr>
          </a:p>
        </p:txBody>
      </p:sp>
      <p:graphicFrame>
        <p:nvGraphicFramePr>
          <p:cNvPr id="3" name="表格 2"/>
          <p:cNvGraphicFramePr>
            <a:graphicFrameLocks noGrp="1"/>
          </p:cNvGraphicFramePr>
          <p:nvPr>
            <p:extLst/>
          </p:nvPr>
        </p:nvGraphicFramePr>
        <p:xfrm>
          <a:off x="755576" y="1330915"/>
          <a:ext cx="7776864" cy="5050413"/>
        </p:xfrm>
        <a:graphic>
          <a:graphicData uri="http://schemas.openxmlformats.org/drawingml/2006/table">
            <a:tbl>
              <a:tblPr firstRow="1" bandRow="1">
                <a:tableStyleId>{7DF18680-E054-41AD-8BC1-D1AEF772440D}</a:tableStyleId>
              </a:tblPr>
              <a:tblGrid>
                <a:gridCol w="3041364">
                  <a:extLst>
                    <a:ext uri="{9D8B030D-6E8A-4147-A177-3AD203B41FA5}">
                      <a16:colId xmlns:a16="http://schemas.microsoft.com/office/drawing/2014/main" xmlns="" val="20000"/>
                    </a:ext>
                  </a:extLst>
                </a:gridCol>
                <a:gridCol w="4735500">
                  <a:extLst>
                    <a:ext uri="{9D8B030D-6E8A-4147-A177-3AD203B41FA5}">
                      <a16:colId xmlns:a16="http://schemas.microsoft.com/office/drawing/2014/main" xmlns="" val="20002"/>
                    </a:ext>
                  </a:extLst>
                </a:gridCol>
              </a:tblGrid>
              <a:tr h="322031">
                <a:tc>
                  <a:txBody>
                    <a:bodyPr/>
                    <a:lstStyle/>
                    <a:p>
                      <a:pPr algn="ctr">
                        <a:lnSpc>
                          <a:spcPts val="2300"/>
                        </a:lnSpc>
                        <a:spcAft>
                          <a:spcPts val="0"/>
                        </a:spcAft>
                        <a:tabLst>
                          <a:tab pos="270510" algn="l"/>
                          <a:tab pos="699770" algn="l"/>
                        </a:tabLst>
                      </a:pPr>
                      <a:r>
                        <a:rPr lang="zh-TW" altLang="en-US" sz="1600" kern="100" dirty="0">
                          <a:effectLst/>
                          <a:latin typeface="標楷體" panose="03000509000000000000" pitchFamily="65" charset="-120"/>
                          <a:ea typeface="標楷體" panose="03000509000000000000" pitchFamily="65" charset="-120"/>
                        </a:rPr>
                        <a:t>任教學科</a:t>
                      </a:r>
                      <a:r>
                        <a:rPr lang="en-US" altLang="zh-TW" sz="1600" kern="100" dirty="0">
                          <a:effectLst/>
                          <a:latin typeface="標楷體" panose="03000509000000000000" pitchFamily="65" charset="-120"/>
                          <a:ea typeface="標楷體" panose="03000509000000000000" pitchFamily="65" charset="-120"/>
                        </a:rPr>
                        <a:t>(</a:t>
                      </a:r>
                      <a:r>
                        <a:rPr lang="zh-TW" altLang="en-US" sz="1600" kern="100" dirty="0">
                          <a:effectLst/>
                          <a:latin typeface="標楷體" panose="03000509000000000000" pitchFamily="65" charset="-120"/>
                          <a:ea typeface="標楷體" panose="03000509000000000000" pitchFamily="65" charset="-120"/>
                        </a:rPr>
                        <a:t>領域</a:t>
                      </a:r>
                      <a:r>
                        <a:rPr lang="en-US" altLang="zh-TW" sz="1600" kern="100" dirty="0">
                          <a:effectLst/>
                          <a:latin typeface="標楷體" panose="03000509000000000000" pitchFamily="65" charset="-120"/>
                          <a:ea typeface="標楷體" panose="03000509000000000000" pitchFamily="65" charset="-120"/>
                        </a:rPr>
                        <a:t>/</a:t>
                      </a:r>
                      <a:r>
                        <a:rPr lang="zh-TW" altLang="en-US" sz="1600" kern="100" dirty="0">
                          <a:effectLst/>
                          <a:latin typeface="標楷體" panose="03000509000000000000" pitchFamily="65" charset="-120"/>
                          <a:ea typeface="標楷體" panose="03000509000000000000" pitchFamily="65" charset="-120"/>
                        </a:rPr>
                        <a:t>群科</a:t>
                      </a:r>
                      <a:r>
                        <a:rPr lang="en-US" altLang="zh-TW" sz="1600" kern="100" dirty="0">
                          <a:effectLst/>
                          <a:latin typeface="標楷體" panose="03000509000000000000" pitchFamily="65" charset="-120"/>
                          <a:ea typeface="標楷體" panose="03000509000000000000" pitchFamily="65" charset="-120"/>
                        </a:rPr>
                        <a:t>)</a:t>
                      </a:r>
                      <a:endParaRPr lang="en-US" altLang="zh-TW" sz="1600" kern="100" dirty="0">
                        <a:solidFill>
                          <a:srgbClr val="0D0D0D"/>
                        </a:solidFill>
                        <a:effectLst/>
                        <a:latin typeface="標楷體" panose="03000509000000000000" pitchFamily="65" charset="-120"/>
                        <a:ea typeface="標楷體" panose="03000509000000000000" pitchFamily="65" charset="-120"/>
                      </a:endParaRPr>
                    </a:p>
                  </a:txBody>
                  <a:tcPr marL="68580" marR="68580" marT="0" marB="0"/>
                </a:tc>
                <a:tc>
                  <a:txBody>
                    <a:bodyPr/>
                    <a:lstStyle/>
                    <a:p>
                      <a:pPr marL="0" marR="0" lvl="0" indent="0" algn="ctr" defTabSz="914400" rtl="0" eaLnBrk="1" fontAlgn="auto" latinLnBrk="0" hangingPunct="1">
                        <a:lnSpc>
                          <a:spcPts val="2300"/>
                        </a:lnSpc>
                        <a:spcBef>
                          <a:spcPts val="0"/>
                        </a:spcBef>
                        <a:spcAft>
                          <a:spcPts val="0"/>
                        </a:spcAft>
                        <a:buClrTx/>
                        <a:buSzTx/>
                        <a:buFontTx/>
                        <a:buNone/>
                        <a:tabLst>
                          <a:tab pos="270510" algn="l"/>
                          <a:tab pos="699770" algn="l"/>
                        </a:tabLst>
                        <a:defRPr/>
                      </a:pPr>
                      <a:r>
                        <a:rPr lang="zh-TW" altLang="en-US" sz="1600" kern="100" dirty="0">
                          <a:effectLst/>
                          <a:latin typeface="標楷體" panose="03000509000000000000" pitchFamily="65" charset="-120"/>
                          <a:ea typeface="標楷體" panose="03000509000000000000" pitchFamily="65" charset="-120"/>
                        </a:rPr>
                        <a:t>可</a:t>
                      </a:r>
                      <a:r>
                        <a:rPr lang="zh-TW" altLang="zh-TW" sz="1600" kern="100" dirty="0">
                          <a:effectLst/>
                          <a:latin typeface="標楷體" panose="03000509000000000000" pitchFamily="65" charset="-120"/>
                          <a:ea typeface="標楷體" panose="03000509000000000000" pitchFamily="65" charset="-120"/>
                        </a:rPr>
                        <a:t>報考</a:t>
                      </a:r>
                      <a:r>
                        <a:rPr lang="zh-TW" altLang="en-US" sz="1600" kern="100" dirty="0">
                          <a:effectLst/>
                          <a:latin typeface="標楷體" panose="03000509000000000000" pitchFamily="65" charset="-120"/>
                          <a:ea typeface="標楷體" panose="03000509000000000000" pitchFamily="65" charset="-120"/>
                        </a:rPr>
                        <a:t>之相關學</a:t>
                      </a:r>
                      <a:r>
                        <a:rPr lang="zh-TW" altLang="zh-TW" sz="1600" kern="100" dirty="0">
                          <a:effectLst/>
                          <a:latin typeface="標楷體" panose="03000509000000000000" pitchFamily="65" charset="-120"/>
                          <a:ea typeface="標楷體" panose="03000509000000000000" pitchFamily="65" charset="-120"/>
                        </a:rPr>
                        <a:t>系所</a:t>
                      </a:r>
                      <a:endParaRPr lang="zh-TW" sz="1600" kern="100" dirty="0">
                        <a:effectLst/>
                        <a:latin typeface="標楷體" panose="03000509000000000000" pitchFamily="65" charset="-120"/>
                        <a:ea typeface="標楷體" panose="03000509000000000000" pitchFamily="65" charset="-120"/>
                      </a:endParaRPr>
                    </a:p>
                  </a:txBody>
                  <a:tcPr marL="68580" marR="68580" marT="0" marB="0"/>
                </a:tc>
                <a:extLst>
                  <a:ext uri="{0D108BD9-81ED-4DB2-BD59-A6C34878D82A}">
                    <a16:rowId xmlns:a16="http://schemas.microsoft.com/office/drawing/2014/main" xmlns="" val="10000"/>
                  </a:ext>
                </a:extLst>
              </a:tr>
              <a:tr h="322031">
                <a:tc>
                  <a:txBody>
                    <a:bodyPr/>
                    <a:lstStyle/>
                    <a:p>
                      <a:pPr algn="just">
                        <a:spcAft>
                          <a:spcPts val="0"/>
                        </a:spcAft>
                      </a:pPr>
                      <a:r>
                        <a:rPr lang="zh-TW" sz="1600" kern="100" dirty="0">
                          <a:effectLst/>
                          <a:latin typeface="標楷體" panose="03000509000000000000" pitchFamily="65" charset="-120"/>
                          <a:ea typeface="標楷體" panose="03000509000000000000" pitchFamily="65" charset="-120"/>
                        </a:rPr>
                        <a:t>中等學校語文領域</a:t>
                      </a:r>
                      <a:r>
                        <a:rPr lang="zh-TW" sz="1600" b="1" kern="100" dirty="0">
                          <a:effectLst/>
                          <a:latin typeface="標楷體" panose="03000509000000000000" pitchFamily="65" charset="-120"/>
                          <a:ea typeface="標楷體" panose="03000509000000000000" pitchFamily="65" charset="-120"/>
                        </a:rPr>
                        <a:t>國語文</a:t>
                      </a:r>
                      <a:r>
                        <a:rPr lang="zh-TW" sz="1600" kern="100" dirty="0">
                          <a:effectLst/>
                          <a:latin typeface="標楷體" panose="03000509000000000000" pitchFamily="65" charset="-120"/>
                          <a:ea typeface="標楷體" panose="03000509000000000000" pitchFamily="65" charset="-120"/>
                        </a:rPr>
                        <a:t>專長</a:t>
                      </a:r>
                    </a:p>
                  </a:txBody>
                  <a:tcPr marL="68580" marR="68580" marT="0" marB="0" anchor="ctr"/>
                </a:tc>
                <a:tc>
                  <a:txBody>
                    <a:bodyPr/>
                    <a:lstStyle/>
                    <a:p>
                      <a:pPr algn="just">
                        <a:spcAft>
                          <a:spcPts val="0"/>
                        </a:spcAft>
                      </a:pPr>
                      <a:r>
                        <a:rPr lang="zh-TW" sz="1600" kern="100">
                          <a:effectLst/>
                          <a:latin typeface="標楷體" panose="03000509000000000000" pitchFamily="65" charset="-120"/>
                          <a:ea typeface="標楷體" panose="03000509000000000000" pitchFamily="65" charset="-120"/>
                        </a:rPr>
                        <a:t>國文學系、中國文學系、中國語文學系、應用中文學系、臺灣文學系、華語文學系等</a:t>
                      </a:r>
                    </a:p>
                  </a:txBody>
                  <a:tcPr marL="68580" marR="68580" marT="0" marB="0" anchor="ctr"/>
                </a:tc>
                <a:extLst>
                  <a:ext uri="{0D108BD9-81ED-4DB2-BD59-A6C34878D82A}">
                    <a16:rowId xmlns:a16="http://schemas.microsoft.com/office/drawing/2014/main" xmlns="" val="10001"/>
                  </a:ext>
                </a:extLst>
              </a:tr>
              <a:tr h="322031">
                <a:tc>
                  <a:txBody>
                    <a:bodyPr/>
                    <a:lstStyle/>
                    <a:p>
                      <a:pPr algn="just">
                        <a:spcAft>
                          <a:spcPts val="0"/>
                        </a:spcAft>
                      </a:pPr>
                      <a:r>
                        <a:rPr lang="zh-TW" sz="1600" kern="100" dirty="0">
                          <a:effectLst/>
                          <a:latin typeface="標楷體" panose="03000509000000000000" pitchFamily="65" charset="-120"/>
                          <a:ea typeface="標楷體" panose="03000509000000000000" pitchFamily="65" charset="-120"/>
                        </a:rPr>
                        <a:t>中等學校語文領域</a:t>
                      </a:r>
                      <a:r>
                        <a:rPr lang="zh-TW" sz="1600" b="1" kern="100" dirty="0">
                          <a:effectLst/>
                          <a:latin typeface="標楷體" panose="03000509000000000000" pitchFamily="65" charset="-120"/>
                          <a:ea typeface="標楷體" panose="03000509000000000000" pitchFamily="65" charset="-120"/>
                        </a:rPr>
                        <a:t>英語文</a:t>
                      </a:r>
                      <a:r>
                        <a:rPr lang="zh-TW" sz="1600" kern="100" dirty="0">
                          <a:effectLst/>
                          <a:latin typeface="標楷體" panose="03000509000000000000" pitchFamily="65" charset="-120"/>
                          <a:ea typeface="標楷體" panose="03000509000000000000" pitchFamily="65" charset="-120"/>
                        </a:rPr>
                        <a:t>專長</a:t>
                      </a:r>
                    </a:p>
                  </a:txBody>
                  <a:tcPr marL="68580" marR="68580" marT="0" marB="0" anchor="ctr"/>
                </a:tc>
                <a:tc>
                  <a:txBody>
                    <a:bodyPr/>
                    <a:lstStyle/>
                    <a:p>
                      <a:pPr algn="just">
                        <a:spcAft>
                          <a:spcPts val="0"/>
                        </a:spcAft>
                      </a:pPr>
                      <a:r>
                        <a:rPr lang="zh-TW" altLang="en-US" sz="1500" kern="100" dirty="0">
                          <a:solidFill>
                            <a:schemeClr val="dk1"/>
                          </a:solidFill>
                          <a:effectLst/>
                          <a:latin typeface="標楷體" panose="03000509000000000000" pitchFamily="65" charset="-120"/>
                          <a:ea typeface="標楷體" panose="03000509000000000000" pitchFamily="65" charset="-120"/>
                          <a:cs typeface="+mn-cs"/>
                        </a:rPr>
                        <a:t>英語系、英文系、英國語文學系、英語教學系、外文系、外國語文學系、應用英語系所、應用外語系所（英文組）、英語所、英文所、英國語文學所、英語教學所、外文所、外國語文學所、英美語文</a:t>
                      </a:r>
                      <a:r>
                        <a:rPr lang="en-US" sz="1500" kern="100" dirty="0">
                          <a:solidFill>
                            <a:schemeClr val="dk1"/>
                          </a:solidFill>
                          <a:effectLst/>
                          <a:latin typeface="標楷體" panose="03000509000000000000" pitchFamily="65" charset="-120"/>
                          <a:ea typeface="標楷體" panose="03000509000000000000" pitchFamily="65" charset="-120"/>
                          <a:cs typeface="+mn-cs"/>
                        </a:rPr>
                        <a:t>(</a:t>
                      </a:r>
                      <a:r>
                        <a:rPr lang="zh-TW" altLang="en-US" sz="1500" kern="100" dirty="0">
                          <a:solidFill>
                            <a:schemeClr val="dk1"/>
                          </a:solidFill>
                          <a:effectLst/>
                          <a:latin typeface="標楷體" panose="03000509000000000000" pitchFamily="65" charset="-120"/>
                          <a:ea typeface="標楷體" panose="03000509000000000000" pitchFamily="65" charset="-120"/>
                          <a:cs typeface="+mn-cs"/>
                        </a:rPr>
                        <a:t>文化</a:t>
                      </a:r>
                      <a:r>
                        <a:rPr lang="en-US" sz="1500" kern="100" dirty="0">
                          <a:solidFill>
                            <a:schemeClr val="dk1"/>
                          </a:solidFill>
                          <a:effectLst/>
                          <a:latin typeface="標楷體" panose="03000509000000000000" pitchFamily="65" charset="-120"/>
                          <a:ea typeface="標楷體" panose="03000509000000000000" pitchFamily="65" charset="-120"/>
                          <a:cs typeface="+mn-cs"/>
                        </a:rPr>
                        <a:t>)</a:t>
                      </a:r>
                      <a:r>
                        <a:rPr lang="zh-TW" altLang="en-US" sz="1500" kern="100" dirty="0">
                          <a:solidFill>
                            <a:schemeClr val="dk1"/>
                          </a:solidFill>
                          <a:effectLst/>
                          <a:latin typeface="標楷體" panose="03000509000000000000" pitchFamily="65" charset="-120"/>
                          <a:ea typeface="標楷體" panose="03000509000000000000" pitchFamily="65" charset="-120"/>
                          <a:cs typeface="+mn-cs"/>
                        </a:rPr>
                        <a:t>學所等</a:t>
                      </a:r>
                    </a:p>
                  </a:txBody>
                  <a:tcPr marL="68580" marR="68580" marT="0" marB="0"/>
                </a:tc>
                <a:extLst>
                  <a:ext uri="{0D108BD9-81ED-4DB2-BD59-A6C34878D82A}">
                    <a16:rowId xmlns:a16="http://schemas.microsoft.com/office/drawing/2014/main" xmlns="" val="10002"/>
                  </a:ext>
                </a:extLst>
              </a:tr>
              <a:tr h="322031">
                <a:tc>
                  <a:txBody>
                    <a:bodyPr/>
                    <a:lstStyle/>
                    <a:p>
                      <a:pPr algn="just">
                        <a:spcAft>
                          <a:spcPts val="0"/>
                        </a:spcAft>
                      </a:pPr>
                      <a:r>
                        <a:rPr lang="zh-TW" sz="1600" kern="100" dirty="0">
                          <a:effectLst/>
                          <a:latin typeface="標楷體" panose="03000509000000000000" pitchFamily="65" charset="-120"/>
                          <a:ea typeface="標楷體" panose="03000509000000000000" pitchFamily="65" charset="-120"/>
                        </a:rPr>
                        <a:t>中等學校數學領域</a:t>
                      </a:r>
                      <a:r>
                        <a:rPr lang="zh-TW" sz="1600" b="1" kern="100" dirty="0">
                          <a:effectLst/>
                          <a:latin typeface="標楷體" panose="03000509000000000000" pitchFamily="65" charset="-120"/>
                          <a:ea typeface="標楷體" panose="03000509000000000000" pitchFamily="65" charset="-120"/>
                        </a:rPr>
                        <a:t>數學</a:t>
                      </a:r>
                      <a:r>
                        <a:rPr lang="zh-TW" sz="1600" kern="100" dirty="0">
                          <a:effectLst/>
                          <a:latin typeface="標楷體" panose="03000509000000000000" pitchFamily="65" charset="-120"/>
                          <a:ea typeface="標楷體" panose="03000509000000000000" pitchFamily="65" charset="-120"/>
                        </a:rPr>
                        <a:t>專長</a:t>
                      </a:r>
                    </a:p>
                  </a:txBody>
                  <a:tcPr marL="68580" marR="68580" marT="0" marB="0" anchor="ctr"/>
                </a:tc>
                <a:tc>
                  <a:txBody>
                    <a:bodyPr/>
                    <a:lstStyle/>
                    <a:p>
                      <a:pPr algn="just">
                        <a:spcAft>
                          <a:spcPts val="0"/>
                        </a:spcAft>
                      </a:pPr>
                      <a:r>
                        <a:rPr lang="zh-TW" altLang="en-US" sz="1600" kern="100">
                          <a:solidFill>
                            <a:schemeClr val="dk1"/>
                          </a:solidFill>
                          <a:effectLst/>
                          <a:latin typeface="標楷體" panose="03000509000000000000" pitchFamily="65" charset="-120"/>
                          <a:ea typeface="標楷體" panose="03000509000000000000" pitchFamily="65" charset="-120"/>
                          <a:cs typeface="+mn-cs"/>
                        </a:rPr>
                        <a:t>數學系、應用數學系、數學所、應用數學所、商用數學系所、統計系所、數學或數學教育相關系所等</a:t>
                      </a:r>
                    </a:p>
                  </a:txBody>
                  <a:tcPr marL="68580" marR="68580" marT="0" marB="0"/>
                </a:tc>
                <a:extLst>
                  <a:ext uri="{0D108BD9-81ED-4DB2-BD59-A6C34878D82A}">
                    <a16:rowId xmlns:a16="http://schemas.microsoft.com/office/drawing/2014/main" xmlns="" val="10003"/>
                  </a:ext>
                </a:extLst>
              </a:tr>
              <a:tr h="322031">
                <a:tc>
                  <a:txBody>
                    <a:bodyPr/>
                    <a:lstStyle/>
                    <a:p>
                      <a:pPr algn="just">
                        <a:spcAft>
                          <a:spcPts val="0"/>
                        </a:spcAft>
                      </a:pPr>
                      <a:r>
                        <a:rPr lang="zh-TW" sz="1600" kern="100" dirty="0">
                          <a:effectLst/>
                          <a:latin typeface="標楷體" panose="03000509000000000000" pitchFamily="65" charset="-120"/>
                          <a:ea typeface="標楷體" panose="03000509000000000000" pitchFamily="65" charset="-120"/>
                        </a:rPr>
                        <a:t>中等學校社會領域</a:t>
                      </a:r>
                      <a:r>
                        <a:rPr lang="zh-TW" sz="1600" b="1" kern="100" dirty="0">
                          <a:effectLst/>
                          <a:latin typeface="標楷體" panose="03000509000000000000" pitchFamily="65" charset="-120"/>
                          <a:ea typeface="標楷體" panose="03000509000000000000" pitchFamily="65" charset="-120"/>
                        </a:rPr>
                        <a:t>歷史</a:t>
                      </a:r>
                      <a:r>
                        <a:rPr lang="zh-TW" sz="1600" kern="100" dirty="0">
                          <a:effectLst/>
                          <a:latin typeface="標楷體" panose="03000509000000000000" pitchFamily="65" charset="-120"/>
                          <a:ea typeface="標楷體" panose="03000509000000000000" pitchFamily="65" charset="-120"/>
                        </a:rPr>
                        <a:t>專長</a:t>
                      </a:r>
                    </a:p>
                  </a:txBody>
                  <a:tcPr marL="68580" marR="68580" marT="0" marB="0" anchor="ctr"/>
                </a:tc>
                <a:tc>
                  <a:txBody>
                    <a:bodyPr/>
                    <a:lstStyle/>
                    <a:p>
                      <a:pPr algn="just">
                        <a:spcAft>
                          <a:spcPts val="0"/>
                        </a:spcAft>
                      </a:pPr>
                      <a:r>
                        <a:rPr lang="zh-TW" altLang="en-US" sz="1600" kern="100" dirty="0">
                          <a:solidFill>
                            <a:schemeClr val="dk1"/>
                          </a:solidFill>
                          <a:effectLst/>
                          <a:latin typeface="標楷體" panose="03000509000000000000" pitchFamily="65" charset="-120"/>
                          <a:ea typeface="標楷體" panose="03000509000000000000" pitchFamily="65" charset="-120"/>
                          <a:cs typeface="+mn-cs"/>
                        </a:rPr>
                        <a:t>歷史學系所、史地學系所、人文社會學系所、臺灣史研究所、歷史與文物管理研究所、史學系所、應用歷史學系所等</a:t>
                      </a:r>
                    </a:p>
                  </a:txBody>
                  <a:tcPr marL="68580" marR="68580" marT="0" marB="0"/>
                </a:tc>
                <a:extLst>
                  <a:ext uri="{0D108BD9-81ED-4DB2-BD59-A6C34878D82A}">
                    <a16:rowId xmlns:a16="http://schemas.microsoft.com/office/drawing/2014/main" xmlns="" val="10004"/>
                  </a:ext>
                </a:extLst>
              </a:tr>
              <a:tr h="322031">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zh-TW" altLang="zh-TW" sz="1600" kern="100" dirty="0">
                          <a:effectLst/>
                          <a:latin typeface="標楷體" panose="03000509000000000000" pitchFamily="65" charset="-120"/>
                          <a:ea typeface="標楷體" panose="03000509000000000000" pitchFamily="65" charset="-120"/>
                        </a:rPr>
                        <a:t>中等學校社會領域</a:t>
                      </a:r>
                      <a:r>
                        <a:rPr lang="zh-TW" altLang="en-US" sz="1600" b="1" kern="100" dirty="0">
                          <a:effectLst/>
                          <a:latin typeface="標楷體" panose="03000509000000000000" pitchFamily="65" charset="-120"/>
                          <a:ea typeface="標楷體" panose="03000509000000000000" pitchFamily="65" charset="-120"/>
                        </a:rPr>
                        <a:t>地理</a:t>
                      </a:r>
                      <a:r>
                        <a:rPr lang="zh-TW" altLang="zh-TW" sz="1600" kern="100" dirty="0">
                          <a:effectLst/>
                          <a:latin typeface="標楷體" panose="03000509000000000000" pitchFamily="65" charset="-120"/>
                          <a:ea typeface="標楷體" panose="03000509000000000000" pitchFamily="65" charset="-120"/>
                        </a:rPr>
                        <a:t>專長</a:t>
                      </a:r>
                      <a:endParaRPr lang="zh-TW" sz="1600" kern="100" dirty="0">
                        <a:effectLst/>
                        <a:latin typeface="標楷體" panose="03000509000000000000" pitchFamily="65" charset="-120"/>
                        <a:ea typeface="標楷體" panose="03000509000000000000" pitchFamily="65" charset="-120"/>
                      </a:endParaRPr>
                    </a:p>
                  </a:txBody>
                  <a:tcPr marL="68580" marR="68580" marT="0" marB="0" anchor="ctr"/>
                </a:tc>
                <a:tc>
                  <a:txBody>
                    <a:bodyPr/>
                    <a:lstStyle/>
                    <a:p>
                      <a:pPr algn="just">
                        <a:spcAft>
                          <a:spcPts val="0"/>
                        </a:spcAft>
                      </a:pPr>
                      <a:r>
                        <a:rPr lang="zh-TW" altLang="en-US" sz="1600" kern="100" dirty="0">
                          <a:solidFill>
                            <a:schemeClr val="dk1"/>
                          </a:solidFill>
                          <a:effectLst/>
                          <a:latin typeface="標楷體" panose="03000509000000000000" pitchFamily="65" charset="-120"/>
                          <a:ea typeface="標楷體" panose="03000509000000000000" pitchFamily="65" charset="-120"/>
                          <a:cs typeface="+mn-cs"/>
                        </a:rPr>
                        <a:t>地理學系所、地理環境資源學系所、歷史與地理學系所、臺灣文化學系所等</a:t>
                      </a:r>
                    </a:p>
                  </a:txBody>
                  <a:tcPr marL="68580" marR="68580" marT="0" marB="0"/>
                </a:tc>
                <a:extLst>
                  <a:ext uri="{0D108BD9-81ED-4DB2-BD59-A6C34878D82A}">
                    <a16:rowId xmlns:a16="http://schemas.microsoft.com/office/drawing/2014/main" xmlns="" val="1637396425"/>
                  </a:ext>
                </a:extLst>
              </a:tr>
              <a:tr h="322031">
                <a:tc>
                  <a:txBody>
                    <a:bodyPr/>
                    <a:lstStyle/>
                    <a:p>
                      <a:pPr algn="just">
                        <a:spcAft>
                          <a:spcPts val="0"/>
                        </a:spcAft>
                      </a:pPr>
                      <a:r>
                        <a:rPr lang="zh-TW" altLang="en-US" sz="1600" kern="100" dirty="0">
                          <a:effectLst/>
                          <a:latin typeface="標楷體" panose="03000509000000000000" pitchFamily="65" charset="-120"/>
                          <a:ea typeface="標楷體" panose="03000509000000000000" pitchFamily="65" charset="-120"/>
                        </a:rPr>
                        <a:t>中等學校自然科學領域</a:t>
                      </a:r>
                      <a:r>
                        <a:rPr lang="zh-TW" altLang="en-US" sz="1600" b="1" kern="100" dirty="0">
                          <a:effectLst/>
                          <a:latin typeface="標楷體" panose="03000509000000000000" pitchFamily="65" charset="-120"/>
                          <a:ea typeface="標楷體" panose="03000509000000000000" pitchFamily="65" charset="-120"/>
                        </a:rPr>
                        <a:t>物理</a:t>
                      </a:r>
                      <a:r>
                        <a:rPr lang="zh-TW" altLang="en-US" sz="1600" kern="100" dirty="0">
                          <a:effectLst/>
                          <a:latin typeface="標楷體" panose="03000509000000000000" pitchFamily="65" charset="-120"/>
                          <a:ea typeface="標楷體" panose="03000509000000000000" pitchFamily="65" charset="-120"/>
                        </a:rPr>
                        <a:t>專長</a:t>
                      </a:r>
                      <a:endParaRPr lang="zh-TW" altLang="en-US" sz="1600" kern="100" dirty="0">
                        <a:solidFill>
                          <a:srgbClr val="000000"/>
                        </a:solidFill>
                        <a:effectLst/>
                        <a:latin typeface="標楷體" panose="03000509000000000000" pitchFamily="65" charset="-120"/>
                        <a:ea typeface="標楷體" panose="03000509000000000000" pitchFamily="65" charset="-120"/>
                        <a:cs typeface="+mn-cs"/>
                      </a:endParaRPr>
                    </a:p>
                  </a:txBody>
                  <a:tcPr marL="68580" marR="68580" marT="0" marB="0" anchor="ctr"/>
                </a:tc>
                <a:tc>
                  <a:txBody>
                    <a:bodyPr/>
                    <a:lstStyle/>
                    <a:p>
                      <a:pPr algn="just">
                        <a:spcAft>
                          <a:spcPts val="0"/>
                        </a:spcAft>
                      </a:pPr>
                      <a:r>
                        <a:rPr lang="zh-TW" altLang="en-US" sz="1600" kern="100">
                          <a:solidFill>
                            <a:schemeClr val="dk1"/>
                          </a:solidFill>
                          <a:effectLst/>
                          <a:latin typeface="標楷體" panose="03000509000000000000" pitchFamily="65" charset="-120"/>
                          <a:ea typeface="標楷體" panose="03000509000000000000" pitchFamily="65" charset="-120"/>
                          <a:cs typeface="+mn-cs"/>
                        </a:rPr>
                        <a:t>物理學系所、應用物理學系所、電子物理學系所、物理相關系所等</a:t>
                      </a:r>
                    </a:p>
                  </a:txBody>
                  <a:tcPr marL="68580" marR="68580" marT="0" marB="0" anchor="ctr"/>
                </a:tc>
                <a:extLst>
                  <a:ext uri="{0D108BD9-81ED-4DB2-BD59-A6C34878D82A}">
                    <a16:rowId xmlns:a16="http://schemas.microsoft.com/office/drawing/2014/main" xmlns="" val="3959083871"/>
                  </a:ext>
                </a:extLst>
              </a:tr>
              <a:tr h="322031">
                <a:tc>
                  <a:txBody>
                    <a:bodyPr/>
                    <a:lstStyle/>
                    <a:p>
                      <a:pPr algn="just">
                        <a:spcAft>
                          <a:spcPts val="0"/>
                        </a:spcAft>
                      </a:pPr>
                      <a:r>
                        <a:rPr lang="zh-TW" sz="1600" kern="100" dirty="0">
                          <a:effectLst/>
                          <a:latin typeface="標楷體" panose="03000509000000000000" pitchFamily="65" charset="-120"/>
                          <a:ea typeface="標楷體" panose="03000509000000000000" pitchFamily="65" charset="-120"/>
                        </a:rPr>
                        <a:t>中等學校自然科學領域</a:t>
                      </a:r>
                      <a:r>
                        <a:rPr lang="zh-TW" sz="1600" b="1" kern="100" dirty="0">
                          <a:effectLst/>
                          <a:latin typeface="標楷體" panose="03000509000000000000" pitchFamily="65" charset="-120"/>
                          <a:ea typeface="標楷體" panose="03000509000000000000" pitchFamily="65" charset="-120"/>
                        </a:rPr>
                        <a:t>化學</a:t>
                      </a:r>
                      <a:r>
                        <a:rPr lang="zh-TW" sz="1600" kern="100" dirty="0">
                          <a:effectLst/>
                          <a:latin typeface="標楷體" panose="03000509000000000000" pitchFamily="65" charset="-120"/>
                          <a:ea typeface="標楷體" panose="03000509000000000000" pitchFamily="65" charset="-120"/>
                        </a:rPr>
                        <a:t>專長</a:t>
                      </a:r>
                    </a:p>
                  </a:txBody>
                  <a:tcPr marL="68580" marR="68580" marT="0" marB="0" anchor="ctr"/>
                </a:tc>
                <a:tc>
                  <a:txBody>
                    <a:bodyPr/>
                    <a:lstStyle/>
                    <a:p>
                      <a:pPr algn="just">
                        <a:spcAft>
                          <a:spcPts val="0"/>
                        </a:spcAft>
                      </a:pPr>
                      <a:r>
                        <a:rPr lang="zh-TW" altLang="en-US" sz="1600" kern="100" dirty="0">
                          <a:solidFill>
                            <a:schemeClr val="dk1"/>
                          </a:solidFill>
                          <a:effectLst/>
                          <a:latin typeface="標楷體" panose="03000509000000000000" pitchFamily="65" charset="-120"/>
                          <a:ea typeface="標楷體" panose="03000509000000000000" pitchFamily="65" charset="-120"/>
                          <a:cs typeface="+mn-cs"/>
                        </a:rPr>
                        <a:t>化學系所、應用化學系所、化學相關系所等</a:t>
                      </a:r>
                    </a:p>
                  </a:txBody>
                  <a:tcPr marL="68580" marR="68580" marT="0" marB="0" anchor="ctr"/>
                </a:tc>
                <a:extLst>
                  <a:ext uri="{0D108BD9-81ED-4DB2-BD59-A6C34878D82A}">
                    <a16:rowId xmlns:a16="http://schemas.microsoft.com/office/drawing/2014/main" xmlns="" val="2026254569"/>
                  </a:ext>
                </a:extLst>
              </a:tr>
              <a:tr h="322031">
                <a:tc>
                  <a:txBody>
                    <a:bodyPr/>
                    <a:lstStyle/>
                    <a:p>
                      <a:pPr algn="just">
                        <a:spcAft>
                          <a:spcPts val="0"/>
                        </a:spcAft>
                      </a:pPr>
                      <a:r>
                        <a:rPr lang="zh-TW" sz="1600" kern="100" dirty="0">
                          <a:effectLst/>
                          <a:latin typeface="標楷體" panose="03000509000000000000" pitchFamily="65" charset="-120"/>
                          <a:ea typeface="標楷體" panose="03000509000000000000" pitchFamily="65" charset="-120"/>
                        </a:rPr>
                        <a:t>中等學校自然科學領域</a:t>
                      </a:r>
                      <a:r>
                        <a:rPr lang="zh-TW" sz="1600" b="1" kern="100" dirty="0">
                          <a:effectLst/>
                          <a:latin typeface="標楷體" panose="03000509000000000000" pitchFamily="65" charset="-120"/>
                          <a:ea typeface="標楷體" panose="03000509000000000000" pitchFamily="65" charset="-120"/>
                        </a:rPr>
                        <a:t>生物</a:t>
                      </a:r>
                      <a:r>
                        <a:rPr lang="zh-TW" sz="1600" kern="100" dirty="0">
                          <a:effectLst/>
                          <a:latin typeface="標楷體" panose="03000509000000000000" pitchFamily="65" charset="-120"/>
                          <a:ea typeface="標楷體" panose="03000509000000000000" pitchFamily="65" charset="-120"/>
                        </a:rPr>
                        <a:t>專長</a:t>
                      </a:r>
                    </a:p>
                  </a:txBody>
                  <a:tcPr marL="68580" marR="68580" marT="0" marB="0" anchor="ctr"/>
                </a:tc>
                <a:tc>
                  <a:txBody>
                    <a:bodyPr/>
                    <a:lstStyle/>
                    <a:p>
                      <a:pPr algn="just">
                        <a:spcAft>
                          <a:spcPts val="0"/>
                        </a:spcAft>
                      </a:pPr>
                      <a:r>
                        <a:rPr lang="zh-TW" sz="1600" kern="100" dirty="0">
                          <a:effectLst/>
                          <a:latin typeface="標楷體" panose="03000509000000000000" pitchFamily="65" charset="-120"/>
                          <a:ea typeface="標楷體" panose="03000509000000000000" pitchFamily="65" charset="-120"/>
                        </a:rPr>
                        <a:t>生命科學</a:t>
                      </a:r>
                      <a:r>
                        <a:rPr lang="en-US" sz="1600" kern="100" dirty="0">
                          <a:effectLst/>
                          <a:latin typeface="標楷體" panose="03000509000000000000" pitchFamily="65" charset="-120"/>
                          <a:ea typeface="標楷體" panose="03000509000000000000" pitchFamily="65" charset="-120"/>
                        </a:rPr>
                        <a:t>(</a:t>
                      </a:r>
                      <a:r>
                        <a:rPr lang="zh-TW" sz="1600" kern="100" dirty="0">
                          <a:effectLst/>
                          <a:latin typeface="標楷體" panose="03000509000000000000" pitchFamily="65" charset="-120"/>
                          <a:ea typeface="標楷體" panose="03000509000000000000" pitchFamily="65" charset="-120"/>
                        </a:rPr>
                        <a:t>專業</a:t>
                      </a:r>
                      <a:r>
                        <a:rPr lang="en-US" sz="1600" kern="100" dirty="0">
                          <a:effectLst/>
                          <a:latin typeface="標楷體" panose="03000509000000000000" pitchFamily="65" charset="-120"/>
                          <a:ea typeface="標楷體" panose="03000509000000000000" pitchFamily="65" charset="-120"/>
                        </a:rPr>
                        <a:t>)</a:t>
                      </a:r>
                      <a:r>
                        <a:rPr lang="zh-TW" sz="1600" kern="100" dirty="0">
                          <a:effectLst/>
                          <a:latin typeface="標楷體" panose="03000509000000000000" pitchFamily="65" charset="-120"/>
                          <a:ea typeface="標楷體" panose="03000509000000000000" pitchFamily="65" charset="-120"/>
                        </a:rPr>
                        <a:t>學院、生命科學系所、生物學系所、生物科學系所、生物科技</a:t>
                      </a:r>
                      <a:r>
                        <a:rPr lang="en-US" sz="1600" kern="100" dirty="0">
                          <a:effectLst/>
                          <a:latin typeface="標楷體" panose="03000509000000000000" pitchFamily="65" charset="-120"/>
                          <a:ea typeface="標楷體" panose="03000509000000000000" pitchFamily="65" charset="-120"/>
                        </a:rPr>
                        <a:t>(</a:t>
                      </a:r>
                      <a:r>
                        <a:rPr lang="zh-TW" sz="1600" kern="100" dirty="0">
                          <a:effectLst/>
                          <a:latin typeface="標楷體" panose="03000509000000000000" pitchFamily="65" charset="-120"/>
                          <a:ea typeface="標楷體" panose="03000509000000000000" pitchFamily="65" charset="-120"/>
                        </a:rPr>
                        <a:t>學</a:t>
                      </a:r>
                      <a:r>
                        <a:rPr lang="en-US" sz="1600" kern="100" dirty="0">
                          <a:effectLst/>
                          <a:latin typeface="標楷體" panose="03000509000000000000" pitchFamily="65" charset="-120"/>
                          <a:ea typeface="標楷體" panose="03000509000000000000" pitchFamily="65" charset="-120"/>
                        </a:rPr>
                        <a:t>)</a:t>
                      </a:r>
                      <a:r>
                        <a:rPr lang="zh-TW" sz="1600" kern="100" dirty="0">
                          <a:effectLst/>
                          <a:latin typeface="標楷體" panose="03000509000000000000" pitchFamily="65" charset="-120"/>
                          <a:ea typeface="標楷體" panose="03000509000000000000" pitchFamily="65" charset="-120"/>
                        </a:rPr>
                        <a:t>系所及相關系所等</a:t>
                      </a:r>
                    </a:p>
                  </a:txBody>
                  <a:tcPr marL="68580" marR="68580" marT="0" marB="0" anchor="ctr"/>
                </a:tc>
                <a:extLst>
                  <a:ext uri="{0D108BD9-81ED-4DB2-BD59-A6C34878D82A}">
                    <a16:rowId xmlns:a16="http://schemas.microsoft.com/office/drawing/2014/main" xmlns="" val="2636654393"/>
                  </a:ext>
                </a:extLst>
              </a:tr>
              <a:tr h="322031">
                <a:tc>
                  <a:txBody>
                    <a:bodyPr/>
                    <a:lstStyle/>
                    <a:p>
                      <a:pPr algn="just">
                        <a:spcAft>
                          <a:spcPts val="0"/>
                        </a:spcAft>
                      </a:pPr>
                      <a:r>
                        <a:rPr lang="zh-TW" sz="1600" kern="100" dirty="0">
                          <a:effectLst/>
                          <a:latin typeface="標楷體" panose="03000509000000000000" pitchFamily="65" charset="-120"/>
                          <a:ea typeface="標楷體" panose="03000509000000000000" pitchFamily="65" charset="-120"/>
                        </a:rPr>
                        <a:t>中等學校科技領域</a:t>
                      </a:r>
                      <a:r>
                        <a:rPr lang="zh-TW" sz="1600" b="1" kern="100" dirty="0">
                          <a:effectLst/>
                          <a:latin typeface="標楷體" panose="03000509000000000000" pitchFamily="65" charset="-120"/>
                          <a:ea typeface="標楷體" panose="03000509000000000000" pitchFamily="65" charset="-120"/>
                        </a:rPr>
                        <a:t>資訊科技</a:t>
                      </a:r>
                      <a:r>
                        <a:rPr lang="zh-TW" sz="1600" kern="100" dirty="0">
                          <a:effectLst/>
                          <a:latin typeface="標楷體" panose="03000509000000000000" pitchFamily="65" charset="-120"/>
                          <a:ea typeface="標楷體" panose="03000509000000000000" pitchFamily="65" charset="-120"/>
                        </a:rPr>
                        <a:t>專長</a:t>
                      </a:r>
                    </a:p>
                  </a:txBody>
                  <a:tcPr marL="68580" marR="68580" marT="0" marB="0" anchor="ctr"/>
                </a:tc>
                <a:tc>
                  <a:txBody>
                    <a:bodyPr/>
                    <a:lstStyle/>
                    <a:p>
                      <a:pPr algn="just">
                        <a:spcAft>
                          <a:spcPts val="0"/>
                        </a:spcAft>
                      </a:pPr>
                      <a:r>
                        <a:rPr lang="zh-TW" sz="1600" kern="100" dirty="0">
                          <a:effectLst/>
                          <a:latin typeface="標楷體" panose="03000509000000000000" pitchFamily="65" charset="-120"/>
                          <a:ea typeface="標楷體" panose="03000509000000000000" pitchFamily="65" charset="-120"/>
                        </a:rPr>
                        <a:t>資訊科學、資訊工程之相關學系所等</a:t>
                      </a:r>
                    </a:p>
                  </a:txBody>
                  <a:tcPr marL="68580" marR="68580" marT="0" marB="0" anchor="ctr"/>
                </a:tc>
                <a:extLst>
                  <a:ext uri="{0D108BD9-81ED-4DB2-BD59-A6C34878D82A}">
                    <a16:rowId xmlns:a16="http://schemas.microsoft.com/office/drawing/2014/main" xmlns="" val="980332002"/>
                  </a:ext>
                </a:extLst>
              </a:tr>
            </a:tbl>
          </a:graphicData>
        </a:graphic>
      </p:graphicFrame>
      <p:sp>
        <p:nvSpPr>
          <p:cNvPr id="10" name="AutoShape 23">
            <a:extLst>
              <a:ext uri="{FF2B5EF4-FFF2-40B4-BE49-F238E27FC236}">
                <a16:creationId xmlns:a16="http://schemas.microsoft.com/office/drawing/2014/main" xmlns="" id="{EC479E40-29E0-4E20-AD77-2364F5B5FD57}"/>
              </a:ext>
            </a:extLst>
          </p:cNvPr>
          <p:cNvSpPr>
            <a:spLocks noChangeArrowheads="1"/>
          </p:cNvSpPr>
          <p:nvPr/>
        </p:nvSpPr>
        <p:spPr bwMode="auto">
          <a:xfrm>
            <a:off x="286543" y="124618"/>
            <a:ext cx="8713788" cy="6400007"/>
          </a:xfrm>
          <a:prstGeom prst="roundRect">
            <a:avLst>
              <a:gd name="adj" fmla="val 16667"/>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TW" altLang="en-US" sz="1800" dirty="0"/>
          </a:p>
        </p:txBody>
      </p:sp>
      <p:pic>
        <p:nvPicPr>
          <p:cNvPr id="11" name="Picture 22">
            <a:extLst>
              <a:ext uri="{FF2B5EF4-FFF2-40B4-BE49-F238E27FC236}">
                <a16:creationId xmlns:a16="http://schemas.microsoft.com/office/drawing/2014/main" xmlns="" id="{9C72217A-A067-4D16-A071-B5C0D2CF99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0249" y="6487102"/>
            <a:ext cx="3290102" cy="291907"/>
          </a:xfrm>
          <a:prstGeom prst="rect">
            <a:avLst/>
          </a:prstGeom>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7298852"/>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727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2"/>
          <p:cNvGrpSpPr>
            <a:grpSpLocks/>
          </p:cNvGrpSpPr>
          <p:nvPr/>
        </p:nvGrpSpPr>
        <p:grpSpPr bwMode="auto">
          <a:xfrm>
            <a:off x="0" y="0"/>
            <a:ext cx="9144000" cy="6858000"/>
            <a:chOff x="0" y="0"/>
            <a:chExt cx="5760" cy="4320"/>
          </a:xfrm>
        </p:grpSpPr>
        <p:pic>
          <p:nvPicPr>
            <p:cNvPr id="143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4"/>
            <p:cNvPicPr>
              <a:picLocks noChangeAspect="1" noChangeArrowheads="1"/>
            </p:cNvPicPr>
            <p:nvPr/>
          </p:nvPicPr>
          <p:blipFill>
            <a:blip r:embed="rId4">
              <a:lum bright="20000"/>
              <a:extLst>
                <a:ext uri="{28A0092B-C50C-407E-A947-70E740481C1C}">
                  <a14:useLocalDpi xmlns:a14="http://schemas.microsoft.com/office/drawing/2010/main" val="0"/>
                </a:ext>
              </a:extLst>
            </a:blip>
            <a:srcRect/>
            <a:stretch>
              <a:fillRect/>
            </a:stretch>
          </p:blipFill>
          <p:spPr bwMode="auto">
            <a:xfrm>
              <a:off x="1292" y="3884"/>
              <a:ext cx="3629" cy="436"/>
            </a:xfrm>
            <a:prstGeom prst="rect">
              <a:avLst/>
            </a:prstGeom>
            <a:solidFill>
              <a:schemeClr val="accent1">
                <a:alpha val="12157"/>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4345" name="AutoShape 5"/>
            <p:cNvSpPr>
              <a:spLocks noChangeArrowheads="1"/>
            </p:cNvSpPr>
            <p:nvPr/>
          </p:nvSpPr>
          <p:spPr bwMode="auto">
            <a:xfrm>
              <a:off x="158" y="164"/>
              <a:ext cx="5489" cy="3629"/>
            </a:xfrm>
            <a:prstGeom prst="roundRect">
              <a:avLst>
                <a:gd name="adj" fmla="val 16667"/>
              </a:avLst>
            </a:prstGeom>
            <a:solidFill>
              <a:schemeClr val="bg1">
                <a:alpha val="69019"/>
              </a:schemeClr>
            </a:solidFill>
            <a:ln w="9525" algn="ctr">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TW" altLang="en-US" sz="1800"/>
            </a:p>
          </p:txBody>
        </p:sp>
      </p:grpSp>
      <p:pic>
        <p:nvPicPr>
          <p:cNvPr id="9" name="Picture 12" descr="ãpptèæ¯åãçåçæå°çµæ">
            <a:extLst>
              <a:ext uri="{FF2B5EF4-FFF2-40B4-BE49-F238E27FC236}">
                <a16:creationId xmlns:a16="http://schemas.microsoft.com/office/drawing/2014/main" xmlns="" id="{7BF78F1E-167B-4F73-982E-29FAC63386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128"/>
            <a:ext cx="9144000" cy="6868128"/>
          </a:xfrm>
          <a:prstGeom prst="rect">
            <a:avLst/>
          </a:prstGeom>
          <a:noFill/>
          <a:extLst>
            <a:ext uri="{909E8E84-426E-40DD-AFC4-6F175D3DCCD1}">
              <a14:hiddenFill xmlns:a14="http://schemas.microsoft.com/office/drawing/2010/main">
                <a:solidFill>
                  <a:srgbClr val="FFFFFF"/>
                </a:solidFill>
              </a14:hiddenFill>
            </a:ext>
          </a:extLst>
        </p:spPr>
      </p:pic>
      <p:sp>
        <p:nvSpPr>
          <p:cNvPr id="72710" name="AutoShape 6">
            <a:extLst>
              <a:ext uri="{FF2B5EF4-FFF2-40B4-BE49-F238E27FC236}">
                <a16:creationId xmlns:a16="http://schemas.microsoft.com/office/drawing/2014/main" xmlns="" id="{B6EF44E4-CEF5-4966-8E5D-C92ABF5D6B86}"/>
              </a:ext>
            </a:extLst>
          </p:cNvPr>
          <p:cNvSpPr>
            <a:spLocks noChangeArrowheads="1"/>
          </p:cNvSpPr>
          <p:nvPr/>
        </p:nvSpPr>
        <p:spPr bwMode="auto">
          <a:xfrm>
            <a:off x="900113" y="333375"/>
            <a:ext cx="7416800" cy="792163"/>
          </a:xfrm>
          <a:prstGeom prst="roundRect">
            <a:avLst>
              <a:gd name="adj" fmla="val 16667"/>
            </a:avLst>
          </a:prstGeom>
          <a:gradFill rotWithShape="1">
            <a:gsLst>
              <a:gs pos="0">
                <a:srgbClr val="FF7C80">
                  <a:alpha val="71001"/>
                </a:srgbClr>
              </a:gs>
              <a:gs pos="50000">
                <a:srgbClr val="FFFFCC"/>
              </a:gs>
              <a:gs pos="100000">
                <a:srgbClr val="FF7C80">
                  <a:alpha val="71001"/>
                </a:srgbClr>
              </a:gs>
            </a:gsLst>
            <a:lin ang="5400000" scaled="1"/>
          </a:gradFill>
          <a:ln w="9525">
            <a:round/>
            <a:headEnd/>
            <a:tailEnd/>
          </a:ln>
          <a:effectLst/>
          <a:scene3d>
            <a:camera prst="legacyPerspectiveBottom"/>
            <a:lightRig rig="legacyFlat3" dir="t"/>
          </a:scene3d>
          <a:sp3d extrusionH="887400" prstMaterial="legacyMatte">
            <a:bevelT w="13500" h="13500" prst="angle"/>
            <a:bevelB w="13500" h="13500" prst="angle"/>
            <a:extrusionClr>
              <a:srgbClr val="FF7C80"/>
            </a:extrusionClr>
          </a:sp3d>
          <a:extLst/>
        </p:spPr>
        <p:txBody>
          <a:bodyPr wrap="none" anchor="ctr">
            <a:flatTx/>
          </a:bodyPr>
          <a:lstStyle/>
          <a:p>
            <a:pPr algn="ctr" eaLnBrk="1" hangingPunct="1">
              <a:defRPr/>
            </a:pPr>
            <a:endParaRPr lang="en-US" altLang="zh-TW" sz="3600" dirty="0">
              <a:solidFill>
                <a:srgbClr val="006600"/>
              </a:solidFill>
              <a:latin typeface="Arial" charset="0"/>
              <a:ea typeface="標楷體" pitchFamily="65" charset="-120"/>
            </a:endParaRPr>
          </a:p>
          <a:p>
            <a:pPr algn="ctr">
              <a:defRPr/>
            </a:pPr>
            <a:r>
              <a:rPr lang="zh-TW" altLang="en-US" sz="3200" dirty="0">
                <a:solidFill>
                  <a:srgbClr val="006600"/>
                </a:solidFill>
                <a:latin typeface="Arial" charset="0"/>
                <a:ea typeface="標楷體" pitchFamily="65" charset="-120"/>
              </a:rPr>
              <a:t>中等教育學程一般名額報考系所一覽表</a:t>
            </a:r>
            <a:r>
              <a:rPr lang="en-US" altLang="zh-TW" sz="3200" dirty="0">
                <a:solidFill>
                  <a:srgbClr val="006600"/>
                </a:solidFill>
                <a:latin typeface="Arial" charset="0"/>
                <a:ea typeface="標楷體" pitchFamily="65" charset="-120"/>
              </a:rPr>
              <a:t>(</a:t>
            </a:r>
            <a:r>
              <a:rPr lang="en-US" altLang="zh-TW" sz="2800" dirty="0">
                <a:solidFill>
                  <a:srgbClr val="006600"/>
                </a:solidFill>
                <a:latin typeface="Arial" charset="0"/>
                <a:ea typeface="標楷體" pitchFamily="65" charset="-120"/>
              </a:rPr>
              <a:t>Ⅱ</a:t>
            </a:r>
            <a:r>
              <a:rPr lang="en-US" altLang="zh-TW" sz="3200" dirty="0">
                <a:solidFill>
                  <a:srgbClr val="006600"/>
                </a:solidFill>
                <a:latin typeface="Arial" charset="0"/>
                <a:ea typeface="標楷體" pitchFamily="65" charset="-120"/>
              </a:rPr>
              <a:t>)</a:t>
            </a:r>
            <a:endParaRPr lang="zh-TW" altLang="en-US" sz="3200" dirty="0">
              <a:solidFill>
                <a:srgbClr val="006600"/>
              </a:solidFill>
              <a:latin typeface="Arial" charset="0"/>
              <a:ea typeface="標楷體" pitchFamily="65" charset="-120"/>
            </a:endParaRPr>
          </a:p>
          <a:p>
            <a:pPr algn="ctr" eaLnBrk="1" hangingPunct="1">
              <a:defRPr/>
            </a:pPr>
            <a:endParaRPr lang="zh-TW" altLang="en-US" sz="3600" dirty="0">
              <a:solidFill>
                <a:srgbClr val="006600"/>
              </a:solidFill>
              <a:latin typeface="Arial" charset="0"/>
              <a:ea typeface="標楷體" pitchFamily="65"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2775570227"/>
              </p:ext>
            </p:extLst>
          </p:nvPr>
        </p:nvGraphicFramePr>
        <p:xfrm>
          <a:off x="900112" y="1492207"/>
          <a:ext cx="7416801" cy="4223471"/>
        </p:xfrm>
        <a:graphic>
          <a:graphicData uri="http://schemas.openxmlformats.org/drawingml/2006/table">
            <a:tbl>
              <a:tblPr firstRow="1" bandRow="1">
                <a:tableStyleId>{7DF18680-E054-41AD-8BC1-D1AEF772440D}</a:tableStyleId>
              </a:tblPr>
              <a:tblGrid>
                <a:gridCol w="2739539">
                  <a:extLst>
                    <a:ext uri="{9D8B030D-6E8A-4147-A177-3AD203B41FA5}">
                      <a16:colId xmlns:a16="http://schemas.microsoft.com/office/drawing/2014/main" xmlns="" val="20000"/>
                    </a:ext>
                  </a:extLst>
                </a:gridCol>
                <a:gridCol w="4677262">
                  <a:extLst>
                    <a:ext uri="{9D8B030D-6E8A-4147-A177-3AD203B41FA5}">
                      <a16:colId xmlns:a16="http://schemas.microsoft.com/office/drawing/2014/main" xmlns="" val="20002"/>
                    </a:ext>
                  </a:extLst>
                </a:gridCol>
              </a:tblGrid>
              <a:tr h="322031">
                <a:tc>
                  <a:txBody>
                    <a:bodyPr/>
                    <a:lstStyle/>
                    <a:p>
                      <a:pPr algn="ctr">
                        <a:lnSpc>
                          <a:spcPts val="2300"/>
                        </a:lnSpc>
                        <a:spcAft>
                          <a:spcPts val="0"/>
                        </a:spcAft>
                        <a:tabLst>
                          <a:tab pos="270510" algn="l"/>
                          <a:tab pos="699770" algn="l"/>
                        </a:tabLst>
                      </a:pPr>
                      <a:r>
                        <a:rPr lang="zh-TW" altLang="en-US" sz="1600" kern="100" dirty="0">
                          <a:effectLst/>
                          <a:latin typeface="標楷體" panose="03000509000000000000" pitchFamily="65" charset="-120"/>
                          <a:ea typeface="標楷體" panose="03000509000000000000" pitchFamily="65" charset="-120"/>
                        </a:rPr>
                        <a:t>任教學科</a:t>
                      </a:r>
                      <a:r>
                        <a:rPr lang="en-US" altLang="zh-TW" sz="1600" kern="100" dirty="0">
                          <a:effectLst/>
                          <a:latin typeface="標楷體" panose="03000509000000000000" pitchFamily="65" charset="-120"/>
                          <a:ea typeface="標楷體" panose="03000509000000000000" pitchFamily="65" charset="-120"/>
                        </a:rPr>
                        <a:t>(</a:t>
                      </a:r>
                      <a:r>
                        <a:rPr lang="zh-TW" altLang="en-US" sz="1600" kern="100" dirty="0">
                          <a:effectLst/>
                          <a:latin typeface="標楷體" panose="03000509000000000000" pitchFamily="65" charset="-120"/>
                          <a:ea typeface="標楷體" panose="03000509000000000000" pitchFamily="65" charset="-120"/>
                        </a:rPr>
                        <a:t>領域</a:t>
                      </a:r>
                      <a:r>
                        <a:rPr lang="en-US" altLang="zh-TW" sz="1600" kern="100" dirty="0">
                          <a:effectLst/>
                          <a:latin typeface="標楷體" panose="03000509000000000000" pitchFamily="65" charset="-120"/>
                          <a:ea typeface="標楷體" panose="03000509000000000000" pitchFamily="65" charset="-120"/>
                        </a:rPr>
                        <a:t>/</a:t>
                      </a:r>
                      <a:r>
                        <a:rPr lang="zh-TW" altLang="en-US" sz="1600" kern="100" dirty="0">
                          <a:effectLst/>
                          <a:latin typeface="標楷體" panose="03000509000000000000" pitchFamily="65" charset="-120"/>
                          <a:ea typeface="標楷體" panose="03000509000000000000" pitchFamily="65" charset="-120"/>
                        </a:rPr>
                        <a:t>群科</a:t>
                      </a:r>
                      <a:r>
                        <a:rPr lang="en-US" altLang="zh-TW" sz="1600" kern="100" dirty="0">
                          <a:effectLst/>
                          <a:latin typeface="標楷體" panose="03000509000000000000" pitchFamily="65" charset="-120"/>
                          <a:ea typeface="標楷體" panose="03000509000000000000" pitchFamily="65" charset="-120"/>
                        </a:rPr>
                        <a:t>)</a:t>
                      </a:r>
                      <a:endParaRPr lang="en-US" altLang="zh-TW" sz="1600" kern="100" dirty="0">
                        <a:solidFill>
                          <a:srgbClr val="0D0D0D"/>
                        </a:solidFill>
                        <a:effectLst/>
                        <a:latin typeface="標楷體" panose="03000509000000000000" pitchFamily="65" charset="-120"/>
                        <a:ea typeface="標楷體" panose="03000509000000000000" pitchFamily="65" charset="-120"/>
                      </a:endParaRPr>
                    </a:p>
                  </a:txBody>
                  <a:tcPr marL="68580" marR="68580" marT="0" marB="0"/>
                </a:tc>
                <a:tc>
                  <a:txBody>
                    <a:bodyPr/>
                    <a:lstStyle/>
                    <a:p>
                      <a:pPr marL="0" marR="0" lvl="0" indent="0" algn="ctr" defTabSz="914400" rtl="0" eaLnBrk="1" fontAlgn="auto" latinLnBrk="0" hangingPunct="1">
                        <a:lnSpc>
                          <a:spcPts val="2300"/>
                        </a:lnSpc>
                        <a:spcBef>
                          <a:spcPts val="0"/>
                        </a:spcBef>
                        <a:spcAft>
                          <a:spcPts val="0"/>
                        </a:spcAft>
                        <a:buClrTx/>
                        <a:buSzTx/>
                        <a:buFontTx/>
                        <a:buNone/>
                        <a:tabLst>
                          <a:tab pos="270510" algn="l"/>
                          <a:tab pos="699770" algn="l"/>
                        </a:tabLst>
                        <a:defRPr/>
                      </a:pPr>
                      <a:r>
                        <a:rPr lang="zh-TW" altLang="en-US" sz="1600" kern="100" dirty="0">
                          <a:effectLst/>
                          <a:latin typeface="標楷體" panose="03000509000000000000" pitchFamily="65" charset="-120"/>
                          <a:ea typeface="標楷體" panose="03000509000000000000" pitchFamily="65" charset="-120"/>
                        </a:rPr>
                        <a:t>可</a:t>
                      </a:r>
                      <a:r>
                        <a:rPr lang="zh-TW" altLang="zh-TW" sz="1600" kern="100" dirty="0">
                          <a:effectLst/>
                          <a:latin typeface="標楷體" panose="03000509000000000000" pitchFamily="65" charset="-120"/>
                          <a:ea typeface="標楷體" panose="03000509000000000000" pitchFamily="65" charset="-120"/>
                        </a:rPr>
                        <a:t>報考</a:t>
                      </a:r>
                      <a:r>
                        <a:rPr lang="zh-TW" altLang="en-US" sz="1600" kern="100" dirty="0">
                          <a:effectLst/>
                          <a:latin typeface="標楷體" panose="03000509000000000000" pitchFamily="65" charset="-120"/>
                          <a:ea typeface="標楷體" panose="03000509000000000000" pitchFamily="65" charset="-120"/>
                        </a:rPr>
                        <a:t>之相關學</a:t>
                      </a:r>
                      <a:r>
                        <a:rPr lang="zh-TW" altLang="zh-TW" sz="1600" kern="100" dirty="0">
                          <a:effectLst/>
                          <a:latin typeface="標楷體" panose="03000509000000000000" pitchFamily="65" charset="-120"/>
                          <a:ea typeface="標楷體" panose="03000509000000000000" pitchFamily="65" charset="-120"/>
                        </a:rPr>
                        <a:t>系所</a:t>
                      </a:r>
                      <a:endParaRPr lang="zh-TW" sz="1600" kern="100" dirty="0">
                        <a:effectLst/>
                        <a:latin typeface="標楷體" panose="03000509000000000000" pitchFamily="65" charset="-120"/>
                        <a:ea typeface="標楷體" panose="03000509000000000000" pitchFamily="65" charset="-120"/>
                      </a:endParaRPr>
                    </a:p>
                  </a:txBody>
                  <a:tcPr marL="68580" marR="68580" marT="0" marB="0"/>
                </a:tc>
                <a:extLst>
                  <a:ext uri="{0D108BD9-81ED-4DB2-BD59-A6C34878D82A}">
                    <a16:rowId xmlns:a16="http://schemas.microsoft.com/office/drawing/2014/main" xmlns="" val="10000"/>
                  </a:ext>
                </a:extLst>
              </a:tr>
              <a:tr h="322031">
                <a:tc>
                  <a:txBody>
                    <a:bodyPr/>
                    <a:lstStyle/>
                    <a:p>
                      <a:pPr algn="just">
                        <a:spcAft>
                          <a:spcPts val="0"/>
                        </a:spcAft>
                      </a:pPr>
                      <a:r>
                        <a:rPr lang="zh-TW" sz="1600" kern="100" dirty="0">
                          <a:solidFill>
                            <a:srgbClr val="000000"/>
                          </a:solidFill>
                          <a:effectLst/>
                          <a:latin typeface="Times New Roman" panose="02020603050405020304" pitchFamily="18" charset="0"/>
                          <a:ea typeface="標楷體" panose="03000509000000000000" pitchFamily="65" charset="-120"/>
                        </a:rPr>
                        <a:t>中等學校</a:t>
                      </a:r>
                      <a:r>
                        <a:rPr lang="zh-TW" sz="1600" b="1" kern="100" dirty="0">
                          <a:solidFill>
                            <a:srgbClr val="000000"/>
                          </a:solidFill>
                          <a:effectLst/>
                          <a:latin typeface="Times New Roman" panose="02020603050405020304" pitchFamily="18" charset="0"/>
                          <a:ea typeface="標楷體" panose="03000509000000000000" pitchFamily="65" charset="-120"/>
                        </a:rPr>
                        <a:t>輔導教師</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ctr"/>
                </a:tc>
                <a:tc>
                  <a:txBody>
                    <a:bodyPr/>
                    <a:lstStyle/>
                    <a:p>
                      <a:pPr algn="just">
                        <a:spcAft>
                          <a:spcPts val="0"/>
                        </a:spcAft>
                      </a:pPr>
                      <a:r>
                        <a:rPr lang="zh-TW" sz="1600" kern="100">
                          <a:solidFill>
                            <a:srgbClr val="000000"/>
                          </a:solidFill>
                          <a:effectLst/>
                          <a:latin typeface="Times New Roman" panose="02020603050405020304" pitchFamily="18" charset="0"/>
                          <a:ea typeface="標楷體" panose="03000509000000000000" pitchFamily="65" charset="-120"/>
                        </a:rPr>
                        <a:t>系所名稱包含心理、諮商、輔導或其他經主管機關審查認定之系所等</a:t>
                      </a:r>
                      <a:endParaRPr lang="zh-TW" sz="1600" kern="100">
                        <a:effectLst/>
                        <a:latin typeface="Times New Roman" panose="02020603050405020304" pitchFamily="18" charset="0"/>
                        <a:ea typeface="新細明體" panose="02020500000000000000" pitchFamily="18" charset="-120"/>
                      </a:endParaRPr>
                    </a:p>
                  </a:txBody>
                  <a:tcPr marL="68580" marR="68580" marT="0" marB="0" anchor="ctr"/>
                </a:tc>
                <a:extLst>
                  <a:ext uri="{0D108BD9-81ED-4DB2-BD59-A6C34878D82A}">
                    <a16:rowId xmlns:a16="http://schemas.microsoft.com/office/drawing/2014/main" xmlns="" val="10001"/>
                  </a:ext>
                </a:extLst>
              </a:tr>
              <a:tr h="322031">
                <a:tc>
                  <a:txBody>
                    <a:bodyPr/>
                    <a:lstStyle/>
                    <a:p>
                      <a:pPr algn="just">
                        <a:spcAft>
                          <a:spcPts val="0"/>
                        </a:spcAft>
                      </a:pPr>
                      <a:r>
                        <a:rPr lang="zh-TW" sz="1600" kern="100">
                          <a:solidFill>
                            <a:srgbClr val="000000"/>
                          </a:solidFill>
                          <a:effectLst/>
                          <a:latin typeface="Times New Roman" panose="02020603050405020304" pitchFamily="18" charset="0"/>
                          <a:ea typeface="標楷體" panose="03000509000000000000" pitchFamily="65" charset="-120"/>
                        </a:rPr>
                        <a:t>國民中學綜合活動領域</a:t>
                      </a:r>
                      <a:r>
                        <a:rPr lang="zh-TW" sz="1600" b="1" kern="100">
                          <a:solidFill>
                            <a:srgbClr val="000000"/>
                          </a:solidFill>
                          <a:effectLst/>
                          <a:latin typeface="Times New Roman" panose="02020603050405020304" pitchFamily="18" charset="0"/>
                          <a:ea typeface="標楷體" panose="03000509000000000000" pitchFamily="65" charset="-120"/>
                        </a:rPr>
                        <a:t>輔導</a:t>
                      </a:r>
                      <a:r>
                        <a:rPr lang="zh-TW" sz="1600" kern="100">
                          <a:solidFill>
                            <a:srgbClr val="000000"/>
                          </a:solidFill>
                          <a:effectLst/>
                          <a:latin typeface="Times New Roman" panose="02020603050405020304" pitchFamily="18" charset="0"/>
                          <a:ea typeface="標楷體" panose="03000509000000000000" pitchFamily="65" charset="-120"/>
                        </a:rPr>
                        <a:t>專長</a:t>
                      </a:r>
                      <a:endParaRPr lang="zh-TW" sz="1600" kern="100">
                        <a:effectLst/>
                        <a:latin typeface="Times New Roman" panose="02020603050405020304" pitchFamily="18" charset="0"/>
                        <a:ea typeface="新細明體" panose="02020500000000000000" pitchFamily="18" charset="-120"/>
                      </a:endParaRPr>
                    </a:p>
                  </a:txBody>
                  <a:tcPr marL="68580" marR="68580" marT="0" marB="0" anchor="ctr"/>
                </a:tc>
                <a:tc>
                  <a:txBody>
                    <a:bodyPr/>
                    <a:lstStyle/>
                    <a:p>
                      <a:pPr algn="just">
                        <a:spcAft>
                          <a:spcPts val="0"/>
                        </a:spcAft>
                      </a:pPr>
                      <a:r>
                        <a:rPr lang="zh-TW" sz="1600" kern="100">
                          <a:solidFill>
                            <a:srgbClr val="000000"/>
                          </a:solidFill>
                          <a:effectLst/>
                          <a:latin typeface="Times New Roman" panose="02020603050405020304" pitchFamily="18" charset="0"/>
                          <a:ea typeface="標楷體" panose="03000509000000000000" pitchFamily="65" charset="-120"/>
                        </a:rPr>
                        <a:t>系所名稱包含心理、諮商、輔導、</a:t>
                      </a:r>
                      <a:r>
                        <a:rPr lang="zh-TW" sz="1600" u="sng" kern="100">
                          <a:solidFill>
                            <a:srgbClr val="000000"/>
                          </a:solidFill>
                          <a:effectLst/>
                          <a:latin typeface="Times New Roman" panose="02020603050405020304" pitchFamily="18" charset="0"/>
                          <a:ea typeface="標楷體" panose="03000509000000000000" pitchFamily="65" charset="-120"/>
                        </a:rPr>
                        <a:t>教育</a:t>
                      </a:r>
                      <a:r>
                        <a:rPr lang="zh-TW" sz="1600" kern="100">
                          <a:solidFill>
                            <a:srgbClr val="000000"/>
                          </a:solidFill>
                          <a:effectLst/>
                          <a:latin typeface="Times New Roman" panose="02020603050405020304" pitchFamily="18" charset="0"/>
                          <a:ea typeface="標楷體" panose="03000509000000000000" pitchFamily="65" charset="-120"/>
                        </a:rPr>
                        <a:t>或其他經主管機關審查認定之系所等</a:t>
                      </a:r>
                      <a:endParaRPr lang="zh-TW" sz="1600" kern="100">
                        <a:effectLst/>
                        <a:latin typeface="Times New Roman" panose="02020603050405020304" pitchFamily="18" charset="0"/>
                        <a:ea typeface="新細明體" panose="02020500000000000000" pitchFamily="18" charset="-120"/>
                      </a:endParaRPr>
                    </a:p>
                  </a:txBody>
                  <a:tcPr marL="68580" marR="68580" marT="0" marB="0" anchor="ctr"/>
                </a:tc>
                <a:extLst>
                  <a:ext uri="{0D108BD9-81ED-4DB2-BD59-A6C34878D82A}">
                    <a16:rowId xmlns:a16="http://schemas.microsoft.com/office/drawing/2014/main" xmlns="" val="10002"/>
                  </a:ext>
                </a:extLst>
              </a:tr>
              <a:tr h="322031">
                <a:tc>
                  <a:txBody>
                    <a:bodyPr/>
                    <a:lstStyle/>
                    <a:p>
                      <a:pPr algn="just">
                        <a:spcAft>
                          <a:spcPts val="0"/>
                        </a:spcAft>
                      </a:pPr>
                      <a:r>
                        <a:rPr lang="zh-TW" sz="1600" kern="100">
                          <a:solidFill>
                            <a:srgbClr val="000000"/>
                          </a:solidFill>
                          <a:effectLst/>
                          <a:latin typeface="Times New Roman" panose="02020603050405020304" pitchFamily="18" charset="0"/>
                          <a:ea typeface="標楷體" panose="03000509000000000000" pitchFamily="65" charset="-120"/>
                        </a:rPr>
                        <a:t>高級中等學校綜合活動領域</a:t>
                      </a:r>
                      <a:r>
                        <a:rPr lang="zh-TW" sz="1600" b="1" kern="100">
                          <a:solidFill>
                            <a:srgbClr val="000000"/>
                          </a:solidFill>
                          <a:effectLst/>
                          <a:latin typeface="Times New Roman" panose="02020603050405020304" pitchFamily="18" charset="0"/>
                          <a:ea typeface="標楷體" panose="03000509000000000000" pitchFamily="65" charset="-120"/>
                        </a:rPr>
                        <a:t>生涯規劃</a:t>
                      </a:r>
                      <a:r>
                        <a:rPr lang="zh-TW" sz="1600" kern="100">
                          <a:solidFill>
                            <a:srgbClr val="000000"/>
                          </a:solidFill>
                          <a:effectLst/>
                          <a:latin typeface="Times New Roman" panose="02020603050405020304" pitchFamily="18" charset="0"/>
                          <a:ea typeface="標楷體" panose="03000509000000000000" pitchFamily="65" charset="-120"/>
                        </a:rPr>
                        <a:t>科</a:t>
                      </a:r>
                      <a:endParaRPr lang="zh-TW" sz="1600" kern="100">
                        <a:effectLst/>
                        <a:latin typeface="Times New Roman" panose="02020603050405020304" pitchFamily="18" charset="0"/>
                        <a:ea typeface="新細明體" panose="02020500000000000000" pitchFamily="18" charset="-120"/>
                      </a:endParaRPr>
                    </a:p>
                  </a:txBody>
                  <a:tcPr marL="68580" marR="68580" marT="0" marB="0" anchor="ctr"/>
                </a:tc>
                <a:tc>
                  <a:txBody>
                    <a:bodyPr/>
                    <a:lstStyle/>
                    <a:p>
                      <a:pPr algn="just">
                        <a:spcAft>
                          <a:spcPts val="0"/>
                        </a:spcAft>
                      </a:pPr>
                      <a:r>
                        <a:rPr lang="zh-TW" sz="1600" kern="100">
                          <a:solidFill>
                            <a:srgbClr val="000000"/>
                          </a:solidFill>
                          <a:effectLst/>
                          <a:latin typeface="Times New Roman" panose="02020603050405020304" pitchFamily="18" charset="0"/>
                          <a:ea typeface="標楷體" panose="03000509000000000000" pitchFamily="65" charset="-120"/>
                        </a:rPr>
                        <a:t>系所名稱包含心理、諮商、輔導、</a:t>
                      </a:r>
                      <a:r>
                        <a:rPr lang="zh-TW" sz="1600" u="sng" kern="100">
                          <a:solidFill>
                            <a:srgbClr val="000000"/>
                          </a:solidFill>
                          <a:effectLst/>
                          <a:latin typeface="Times New Roman" panose="02020603050405020304" pitchFamily="18" charset="0"/>
                          <a:ea typeface="標楷體" panose="03000509000000000000" pitchFamily="65" charset="-120"/>
                        </a:rPr>
                        <a:t>教育</a:t>
                      </a:r>
                      <a:r>
                        <a:rPr lang="zh-TW" sz="1600" kern="100">
                          <a:solidFill>
                            <a:srgbClr val="000000"/>
                          </a:solidFill>
                          <a:effectLst/>
                          <a:latin typeface="Times New Roman" panose="02020603050405020304" pitchFamily="18" charset="0"/>
                          <a:ea typeface="標楷體" panose="03000509000000000000" pitchFamily="65" charset="-120"/>
                        </a:rPr>
                        <a:t>或其他經主管機關審查認定之系所等</a:t>
                      </a:r>
                      <a:endParaRPr lang="zh-TW" sz="1600" kern="100">
                        <a:effectLst/>
                        <a:latin typeface="Times New Roman" panose="02020603050405020304" pitchFamily="18" charset="0"/>
                        <a:ea typeface="新細明體" panose="02020500000000000000" pitchFamily="18" charset="-120"/>
                      </a:endParaRPr>
                    </a:p>
                  </a:txBody>
                  <a:tcPr marL="68580" marR="68580" marT="0" marB="0" anchor="ctr"/>
                </a:tc>
                <a:extLst>
                  <a:ext uri="{0D108BD9-81ED-4DB2-BD59-A6C34878D82A}">
                    <a16:rowId xmlns:a16="http://schemas.microsoft.com/office/drawing/2014/main" xmlns="" val="10003"/>
                  </a:ext>
                </a:extLst>
              </a:tr>
              <a:tr h="322031">
                <a:tc>
                  <a:txBody>
                    <a:bodyPr/>
                    <a:lstStyle/>
                    <a:p>
                      <a:pPr algn="just">
                        <a:spcAft>
                          <a:spcPts val="0"/>
                        </a:spcAft>
                      </a:pPr>
                      <a:r>
                        <a:rPr lang="zh-TW" sz="1600" kern="100" dirty="0">
                          <a:solidFill>
                            <a:srgbClr val="000000"/>
                          </a:solidFill>
                          <a:effectLst/>
                          <a:latin typeface="Times New Roman" panose="02020603050405020304" pitchFamily="18" charset="0"/>
                          <a:ea typeface="標楷體" panose="03000509000000000000" pitchFamily="65" charset="-120"/>
                        </a:rPr>
                        <a:t>中等學校健康與體育領域</a:t>
                      </a:r>
                      <a:r>
                        <a:rPr lang="zh-TW" sz="1600" b="1" kern="100" dirty="0">
                          <a:solidFill>
                            <a:srgbClr val="000000"/>
                          </a:solidFill>
                          <a:effectLst/>
                          <a:latin typeface="Times New Roman" panose="02020603050405020304" pitchFamily="18" charset="0"/>
                          <a:ea typeface="標楷體" panose="03000509000000000000" pitchFamily="65" charset="-120"/>
                        </a:rPr>
                        <a:t>體育</a:t>
                      </a:r>
                      <a:r>
                        <a:rPr lang="zh-TW" sz="1600" kern="100" dirty="0">
                          <a:solidFill>
                            <a:srgbClr val="000000"/>
                          </a:solidFill>
                          <a:effectLst/>
                          <a:latin typeface="Times New Roman" panose="02020603050405020304" pitchFamily="18" charset="0"/>
                          <a:ea typeface="標楷體" panose="03000509000000000000" pitchFamily="65" charset="-120"/>
                        </a:rPr>
                        <a:t>專長</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ctr"/>
                </a:tc>
                <a:tc>
                  <a:txBody>
                    <a:bodyPr/>
                    <a:lstStyle/>
                    <a:p>
                      <a:pPr algn="just">
                        <a:spcAft>
                          <a:spcPts val="0"/>
                        </a:spcAft>
                      </a:pPr>
                      <a:r>
                        <a:rPr lang="zh-TW" sz="1600" kern="100" dirty="0">
                          <a:solidFill>
                            <a:srgbClr val="000000"/>
                          </a:solidFill>
                          <a:effectLst/>
                          <a:latin typeface="Times New Roman" panose="02020603050405020304" pitchFamily="18" charset="0"/>
                          <a:ea typeface="標楷體" panose="03000509000000000000" pitchFamily="65" charset="-120"/>
                        </a:rPr>
                        <a:t>體育學系所、球類運動學系所、陸上運動學系所、技擊運動學系所、運動教練所、運動科學系所、運動健康學系所、運動管理學系所、運動與休閒學系所、運動資訊與傳播學系所、體育推廣學系所、運動保健學系所、適應體育學系所、運動休閒與健康管理學位學程等</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ctr"/>
                </a:tc>
                <a:extLst>
                  <a:ext uri="{0D108BD9-81ED-4DB2-BD59-A6C34878D82A}">
                    <a16:rowId xmlns:a16="http://schemas.microsoft.com/office/drawing/2014/main" xmlns="" val="10004"/>
                  </a:ext>
                </a:extLst>
              </a:tr>
              <a:tr h="395241">
                <a:tc>
                  <a:txBody>
                    <a:bodyPr/>
                    <a:lstStyle/>
                    <a:p>
                      <a:pPr algn="just">
                        <a:spcAft>
                          <a:spcPts val="0"/>
                        </a:spcAft>
                      </a:pPr>
                      <a:r>
                        <a:rPr lang="zh-TW" sz="1600" kern="100" dirty="0">
                          <a:solidFill>
                            <a:srgbClr val="000000"/>
                          </a:solidFill>
                          <a:effectLst/>
                          <a:latin typeface="Times New Roman" panose="02020603050405020304" pitchFamily="18" charset="0"/>
                          <a:ea typeface="標楷體" panose="03000509000000000000" pitchFamily="65" charset="-120"/>
                        </a:rPr>
                        <a:t>中等學校藝術領域</a:t>
                      </a:r>
                      <a:r>
                        <a:rPr lang="zh-TW" sz="1600" b="1" kern="100" dirty="0">
                          <a:solidFill>
                            <a:srgbClr val="000000"/>
                          </a:solidFill>
                          <a:effectLst/>
                          <a:latin typeface="Times New Roman" panose="02020603050405020304" pitchFamily="18" charset="0"/>
                          <a:ea typeface="標楷體" panose="03000509000000000000" pitchFamily="65" charset="-120"/>
                        </a:rPr>
                        <a:t>音樂藝術</a:t>
                      </a:r>
                      <a:r>
                        <a:rPr lang="zh-TW" sz="1600" kern="100" dirty="0">
                          <a:solidFill>
                            <a:srgbClr val="000000"/>
                          </a:solidFill>
                          <a:effectLst/>
                          <a:latin typeface="Times New Roman" panose="02020603050405020304" pitchFamily="18" charset="0"/>
                          <a:ea typeface="標楷體" panose="03000509000000000000" pitchFamily="65" charset="-120"/>
                        </a:rPr>
                        <a:t>專長</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ctr"/>
                </a:tc>
                <a:tc>
                  <a:txBody>
                    <a:bodyPr/>
                    <a:lstStyle/>
                    <a:p>
                      <a:pPr algn="just">
                        <a:spcAft>
                          <a:spcPts val="0"/>
                        </a:spcAft>
                      </a:pPr>
                      <a:r>
                        <a:rPr lang="zh-TW" sz="1600" kern="100" dirty="0">
                          <a:solidFill>
                            <a:srgbClr val="000000"/>
                          </a:solidFill>
                          <a:effectLst/>
                          <a:latin typeface="Times New Roman" panose="02020603050405020304" pitchFamily="18" charset="0"/>
                          <a:ea typeface="標楷體" panose="03000509000000000000" pitchFamily="65" charset="-120"/>
                        </a:rPr>
                        <a:t>音樂相關系所等</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ctr"/>
                </a:tc>
                <a:extLst>
                  <a:ext uri="{0D108BD9-81ED-4DB2-BD59-A6C34878D82A}">
                    <a16:rowId xmlns:a16="http://schemas.microsoft.com/office/drawing/2014/main" xmlns="" val="3959083871"/>
                  </a:ext>
                </a:extLst>
              </a:tr>
              <a:tr h="322031">
                <a:tc>
                  <a:txBody>
                    <a:bodyPr/>
                    <a:lstStyle/>
                    <a:p>
                      <a:pPr algn="just">
                        <a:spcAft>
                          <a:spcPts val="0"/>
                        </a:spcAft>
                      </a:pPr>
                      <a:r>
                        <a:rPr lang="zh-TW" sz="1600" kern="100">
                          <a:solidFill>
                            <a:srgbClr val="000000"/>
                          </a:solidFill>
                          <a:effectLst/>
                          <a:latin typeface="Times New Roman" panose="02020603050405020304" pitchFamily="18" charset="0"/>
                          <a:ea typeface="標楷體" panose="03000509000000000000" pitchFamily="65" charset="-120"/>
                        </a:rPr>
                        <a:t>中等學校藝術領域</a:t>
                      </a:r>
                      <a:r>
                        <a:rPr lang="zh-TW" sz="1600" b="1" kern="100">
                          <a:solidFill>
                            <a:srgbClr val="000000"/>
                          </a:solidFill>
                          <a:effectLst/>
                          <a:latin typeface="Times New Roman" panose="02020603050405020304" pitchFamily="18" charset="0"/>
                          <a:ea typeface="標楷體" panose="03000509000000000000" pitchFamily="65" charset="-120"/>
                        </a:rPr>
                        <a:t>視覺藝術</a:t>
                      </a:r>
                      <a:r>
                        <a:rPr lang="zh-TW" sz="1600" kern="100">
                          <a:solidFill>
                            <a:srgbClr val="000000"/>
                          </a:solidFill>
                          <a:effectLst/>
                          <a:latin typeface="Times New Roman" panose="02020603050405020304" pitchFamily="18" charset="0"/>
                          <a:ea typeface="標楷體" panose="03000509000000000000" pitchFamily="65" charset="-120"/>
                        </a:rPr>
                        <a:t>專長</a:t>
                      </a:r>
                      <a:r>
                        <a:rPr lang="en-US" sz="1600" kern="100">
                          <a:solidFill>
                            <a:srgbClr val="000000"/>
                          </a:solidFill>
                          <a:effectLst/>
                          <a:latin typeface="Times New Roman" panose="02020603050405020304" pitchFamily="18" charset="0"/>
                          <a:ea typeface="標楷體" panose="03000509000000000000" pitchFamily="65" charset="-120"/>
                        </a:rPr>
                        <a:t>(</a:t>
                      </a:r>
                      <a:r>
                        <a:rPr lang="zh-TW" sz="1600" kern="100">
                          <a:solidFill>
                            <a:srgbClr val="000000"/>
                          </a:solidFill>
                          <a:effectLst/>
                          <a:latin typeface="Times New Roman" panose="02020603050405020304" pitchFamily="18" charset="0"/>
                          <a:ea typeface="標楷體" panose="03000509000000000000" pitchFamily="65" charset="-120"/>
                        </a:rPr>
                        <a:t>與藝術領域美術科</a:t>
                      </a:r>
                      <a:r>
                        <a:rPr lang="en-US" sz="1600" kern="100">
                          <a:solidFill>
                            <a:srgbClr val="000000"/>
                          </a:solidFill>
                          <a:effectLst/>
                          <a:latin typeface="Times New Roman" panose="02020603050405020304" pitchFamily="18" charset="0"/>
                          <a:ea typeface="標楷體" panose="03000509000000000000" pitchFamily="65" charset="-120"/>
                        </a:rPr>
                        <a:t>)</a:t>
                      </a:r>
                      <a:endParaRPr lang="zh-TW" sz="1600" kern="100">
                        <a:effectLst/>
                        <a:latin typeface="Times New Roman" panose="02020603050405020304" pitchFamily="18" charset="0"/>
                        <a:ea typeface="新細明體" panose="02020500000000000000" pitchFamily="18" charset="-120"/>
                      </a:endParaRPr>
                    </a:p>
                  </a:txBody>
                  <a:tcPr marL="68580" marR="68580" marT="0" marB="0" anchor="ctr"/>
                </a:tc>
                <a:tc>
                  <a:txBody>
                    <a:bodyPr/>
                    <a:lstStyle/>
                    <a:p>
                      <a:pPr algn="just">
                        <a:spcAft>
                          <a:spcPts val="0"/>
                        </a:spcAft>
                      </a:pPr>
                      <a:r>
                        <a:rPr lang="zh-TW" sz="1600" kern="100" dirty="0">
                          <a:solidFill>
                            <a:srgbClr val="000000"/>
                          </a:solidFill>
                          <a:effectLst/>
                          <a:latin typeface="Times New Roman" panose="02020603050405020304" pitchFamily="18" charset="0"/>
                          <a:ea typeface="標楷體" panose="03000509000000000000" pitchFamily="65" charset="-120"/>
                        </a:rPr>
                        <a:t>視覺藝術與美術相關系所等</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ctr"/>
                </a:tc>
                <a:extLst>
                  <a:ext uri="{0D108BD9-81ED-4DB2-BD59-A6C34878D82A}">
                    <a16:rowId xmlns:a16="http://schemas.microsoft.com/office/drawing/2014/main" xmlns="" val="2026254569"/>
                  </a:ext>
                </a:extLst>
              </a:tr>
            </a:tbl>
          </a:graphicData>
        </a:graphic>
      </p:graphicFrame>
      <p:sp>
        <p:nvSpPr>
          <p:cNvPr id="10" name="AutoShape 23">
            <a:extLst>
              <a:ext uri="{FF2B5EF4-FFF2-40B4-BE49-F238E27FC236}">
                <a16:creationId xmlns:a16="http://schemas.microsoft.com/office/drawing/2014/main" xmlns="" id="{EC479E40-29E0-4E20-AD77-2364F5B5FD57}"/>
              </a:ext>
            </a:extLst>
          </p:cNvPr>
          <p:cNvSpPr>
            <a:spLocks noChangeArrowheads="1"/>
          </p:cNvSpPr>
          <p:nvPr/>
        </p:nvSpPr>
        <p:spPr bwMode="auto">
          <a:xfrm>
            <a:off x="286543" y="124618"/>
            <a:ext cx="8713788" cy="5896769"/>
          </a:xfrm>
          <a:prstGeom prst="roundRect">
            <a:avLst>
              <a:gd name="adj" fmla="val 16667"/>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TW" altLang="en-US" sz="1800" dirty="0"/>
          </a:p>
        </p:txBody>
      </p:sp>
      <p:pic>
        <p:nvPicPr>
          <p:cNvPr id="11" name="Picture 22">
            <a:extLst>
              <a:ext uri="{FF2B5EF4-FFF2-40B4-BE49-F238E27FC236}">
                <a16:creationId xmlns:a16="http://schemas.microsoft.com/office/drawing/2014/main" xmlns="" id="{9C72217A-A067-4D16-A071-B5C0D2CF99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0249" y="6487102"/>
            <a:ext cx="3290102" cy="291907"/>
          </a:xfrm>
          <a:prstGeom prst="rect">
            <a:avLst/>
          </a:prstGeom>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8117582"/>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727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2"/>
          <p:cNvGrpSpPr>
            <a:grpSpLocks/>
          </p:cNvGrpSpPr>
          <p:nvPr/>
        </p:nvGrpSpPr>
        <p:grpSpPr bwMode="auto">
          <a:xfrm>
            <a:off x="0" y="0"/>
            <a:ext cx="9144000" cy="6858000"/>
            <a:chOff x="0" y="0"/>
            <a:chExt cx="5760" cy="4320"/>
          </a:xfrm>
        </p:grpSpPr>
        <p:pic>
          <p:nvPicPr>
            <p:cNvPr id="143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4"/>
            <p:cNvPicPr>
              <a:picLocks noChangeAspect="1" noChangeArrowheads="1"/>
            </p:cNvPicPr>
            <p:nvPr/>
          </p:nvPicPr>
          <p:blipFill>
            <a:blip r:embed="rId4">
              <a:lum bright="20000"/>
              <a:extLst>
                <a:ext uri="{28A0092B-C50C-407E-A947-70E740481C1C}">
                  <a14:useLocalDpi xmlns:a14="http://schemas.microsoft.com/office/drawing/2010/main" val="0"/>
                </a:ext>
              </a:extLst>
            </a:blip>
            <a:srcRect/>
            <a:stretch>
              <a:fillRect/>
            </a:stretch>
          </p:blipFill>
          <p:spPr bwMode="auto">
            <a:xfrm>
              <a:off x="1292" y="3884"/>
              <a:ext cx="3629" cy="436"/>
            </a:xfrm>
            <a:prstGeom prst="rect">
              <a:avLst/>
            </a:prstGeom>
            <a:solidFill>
              <a:schemeClr val="accent1">
                <a:alpha val="12157"/>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4345" name="AutoShape 5"/>
            <p:cNvSpPr>
              <a:spLocks noChangeArrowheads="1"/>
            </p:cNvSpPr>
            <p:nvPr/>
          </p:nvSpPr>
          <p:spPr bwMode="auto">
            <a:xfrm>
              <a:off x="158" y="164"/>
              <a:ext cx="5489" cy="3629"/>
            </a:xfrm>
            <a:prstGeom prst="roundRect">
              <a:avLst>
                <a:gd name="adj" fmla="val 16667"/>
              </a:avLst>
            </a:prstGeom>
            <a:solidFill>
              <a:schemeClr val="bg1">
                <a:alpha val="69019"/>
              </a:schemeClr>
            </a:solidFill>
            <a:ln w="9525" algn="ctr">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TW" altLang="en-US" sz="1800"/>
            </a:p>
          </p:txBody>
        </p:sp>
      </p:grpSp>
      <p:pic>
        <p:nvPicPr>
          <p:cNvPr id="9" name="Picture 12" descr="ãpptèæ¯åãçåçæå°çµæ">
            <a:extLst>
              <a:ext uri="{FF2B5EF4-FFF2-40B4-BE49-F238E27FC236}">
                <a16:creationId xmlns:a16="http://schemas.microsoft.com/office/drawing/2014/main" xmlns="" id="{7BF78F1E-167B-4F73-982E-29FAC63386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128"/>
            <a:ext cx="9144000" cy="6868128"/>
          </a:xfrm>
          <a:prstGeom prst="rect">
            <a:avLst/>
          </a:prstGeom>
          <a:noFill/>
          <a:extLst>
            <a:ext uri="{909E8E84-426E-40DD-AFC4-6F175D3DCCD1}">
              <a14:hiddenFill xmlns:a14="http://schemas.microsoft.com/office/drawing/2010/main">
                <a:solidFill>
                  <a:srgbClr val="FFFFFF"/>
                </a:solidFill>
              </a14:hiddenFill>
            </a:ext>
          </a:extLst>
        </p:spPr>
      </p:pic>
      <p:sp>
        <p:nvSpPr>
          <p:cNvPr id="72710" name="AutoShape 6">
            <a:extLst>
              <a:ext uri="{FF2B5EF4-FFF2-40B4-BE49-F238E27FC236}">
                <a16:creationId xmlns:a16="http://schemas.microsoft.com/office/drawing/2014/main" xmlns="" id="{B6EF44E4-CEF5-4966-8E5D-C92ABF5D6B86}"/>
              </a:ext>
            </a:extLst>
          </p:cNvPr>
          <p:cNvSpPr>
            <a:spLocks noChangeArrowheads="1"/>
          </p:cNvSpPr>
          <p:nvPr/>
        </p:nvSpPr>
        <p:spPr bwMode="auto">
          <a:xfrm>
            <a:off x="900113" y="333375"/>
            <a:ext cx="7416800" cy="792163"/>
          </a:xfrm>
          <a:prstGeom prst="roundRect">
            <a:avLst>
              <a:gd name="adj" fmla="val 16667"/>
            </a:avLst>
          </a:prstGeom>
          <a:gradFill rotWithShape="1">
            <a:gsLst>
              <a:gs pos="0">
                <a:srgbClr val="FF7C80">
                  <a:alpha val="71001"/>
                </a:srgbClr>
              </a:gs>
              <a:gs pos="50000">
                <a:srgbClr val="FFFFCC"/>
              </a:gs>
              <a:gs pos="100000">
                <a:srgbClr val="FF7C80">
                  <a:alpha val="71001"/>
                </a:srgbClr>
              </a:gs>
            </a:gsLst>
            <a:lin ang="5400000" scaled="1"/>
          </a:gradFill>
          <a:ln w="9525">
            <a:round/>
            <a:headEnd/>
            <a:tailEnd/>
          </a:ln>
          <a:effectLst/>
          <a:scene3d>
            <a:camera prst="legacyPerspectiveBottom"/>
            <a:lightRig rig="legacyFlat3" dir="t"/>
          </a:scene3d>
          <a:sp3d extrusionH="887400" prstMaterial="legacyMatte">
            <a:bevelT w="13500" h="13500" prst="angle"/>
            <a:bevelB w="13500" h="13500" prst="angle"/>
            <a:extrusionClr>
              <a:srgbClr val="FF7C80"/>
            </a:extrusionClr>
          </a:sp3d>
          <a:extLst/>
        </p:spPr>
        <p:txBody>
          <a:bodyPr wrap="none" anchor="ctr">
            <a:flatTx/>
          </a:bodyPr>
          <a:lstStyle/>
          <a:p>
            <a:pPr algn="ctr" eaLnBrk="1" hangingPunct="1">
              <a:defRPr/>
            </a:pPr>
            <a:endParaRPr lang="en-US" altLang="zh-TW" sz="3600" dirty="0">
              <a:solidFill>
                <a:srgbClr val="006600"/>
              </a:solidFill>
              <a:latin typeface="Arial" charset="0"/>
              <a:ea typeface="標楷體" pitchFamily="65" charset="-120"/>
            </a:endParaRPr>
          </a:p>
          <a:p>
            <a:pPr algn="ctr">
              <a:defRPr/>
            </a:pPr>
            <a:r>
              <a:rPr lang="zh-TW" altLang="en-US" sz="3200" dirty="0">
                <a:solidFill>
                  <a:srgbClr val="006600"/>
                </a:solidFill>
                <a:latin typeface="Arial" charset="0"/>
                <a:ea typeface="標楷體" pitchFamily="65" charset="-120"/>
              </a:rPr>
              <a:t>中等教育學程一般名額報考系所一覽表</a:t>
            </a:r>
            <a:r>
              <a:rPr lang="en-US" altLang="zh-TW" sz="3200" dirty="0">
                <a:solidFill>
                  <a:srgbClr val="006600"/>
                </a:solidFill>
                <a:latin typeface="Arial" charset="0"/>
                <a:ea typeface="標楷體" pitchFamily="65" charset="-120"/>
              </a:rPr>
              <a:t>(</a:t>
            </a:r>
            <a:r>
              <a:rPr lang="en-US" altLang="zh-TW" sz="2800" dirty="0">
                <a:solidFill>
                  <a:srgbClr val="006600"/>
                </a:solidFill>
                <a:latin typeface="Arial" charset="0"/>
                <a:ea typeface="標楷體" pitchFamily="65" charset="-120"/>
              </a:rPr>
              <a:t>III</a:t>
            </a:r>
            <a:r>
              <a:rPr lang="en-US" altLang="zh-TW" sz="3200" dirty="0">
                <a:solidFill>
                  <a:srgbClr val="006600"/>
                </a:solidFill>
                <a:latin typeface="Arial" charset="0"/>
                <a:ea typeface="標楷體" pitchFamily="65" charset="-120"/>
              </a:rPr>
              <a:t>)</a:t>
            </a:r>
            <a:endParaRPr lang="zh-TW" altLang="en-US" sz="3200" dirty="0">
              <a:solidFill>
                <a:srgbClr val="006600"/>
              </a:solidFill>
              <a:latin typeface="Arial" charset="0"/>
              <a:ea typeface="標楷體" pitchFamily="65" charset="-120"/>
            </a:endParaRPr>
          </a:p>
          <a:p>
            <a:pPr algn="ctr" eaLnBrk="1" hangingPunct="1">
              <a:defRPr/>
            </a:pPr>
            <a:endParaRPr lang="zh-TW" altLang="en-US" sz="3600" dirty="0">
              <a:solidFill>
                <a:srgbClr val="006600"/>
              </a:solidFill>
              <a:latin typeface="Arial" charset="0"/>
              <a:ea typeface="標楷體" pitchFamily="65"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2813297843"/>
              </p:ext>
            </p:extLst>
          </p:nvPr>
        </p:nvGraphicFramePr>
        <p:xfrm>
          <a:off x="900112" y="1340617"/>
          <a:ext cx="7416801" cy="4825233"/>
        </p:xfrm>
        <a:graphic>
          <a:graphicData uri="http://schemas.openxmlformats.org/drawingml/2006/table">
            <a:tbl>
              <a:tblPr firstRow="1" bandRow="1">
                <a:tableStyleId>{7DF18680-E054-41AD-8BC1-D1AEF772440D}</a:tableStyleId>
              </a:tblPr>
              <a:tblGrid>
                <a:gridCol w="2591768">
                  <a:extLst>
                    <a:ext uri="{9D8B030D-6E8A-4147-A177-3AD203B41FA5}">
                      <a16:colId xmlns:a16="http://schemas.microsoft.com/office/drawing/2014/main" xmlns="" val="20000"/>
                    </a:ext>
                  </a:extLst>
                </a:gridCol>
                <a:gridCol w="4825033">
                  <a:extLst>
                    <a:ext uri="{9D8B030D-6E8A-4147-A177-3AD203B41FA5}">
                      <a16:colId xmlns:a16="http://schemas.microsoft.com/office/drawing/2014/main" xmlns="" val="20002"/>
                    </a:ext>
                  </a:extLst>
                </a:gridCol>
              </a:tblGrid>
              <a:tr h="331977">
                <a:tc>
                  <a:txBody>
                    <a:bodyPr/>
                    <a:lstStyle/>
                    <a:p>
                      <a:pPr algn="ctr">
                        <a:lnSpc>
                          <a:spcPts val="2300"/>
                        </a:lnSpc>
                        <a:spcAft>
                          <a:spcPts val="0"/>
                        </a:spcAft>
                        <a:tabLst>
                          <a:tab pos="270510" algn="l"/>
                          <a:tab pos="699770" algn="l"/>
                        </a:tabLst>
                      </a:pPr>
                      <a:r>
                        <a:rPr lang="zh-TW" altLang="en-US" sz="1600" kern="100" dirty="0">
                          <a:effectLst/>
                          <a:latin typeface="標楷體" panose="03000509000000000000" pitchFamily="65" charset="-120"/>
                          <a:ea typeface="標楷體" panose="03000509000000000000" pitchFamily="65" charset="-120"/>
                        </a:rPr>
                        <a:t>任教學科</a:t>
                      </a:r>
                      <a:r>
                        <a:rPr lang="en-US" altLang="zh-TW" sz="1600" kern="100" dirty="0">
                          <a:effectLst/>
                          <a:latin typeface="標楷體" panose="03000509000000000000" pitchFamily="65" charset="-120"/>
                          <a:ea typeface="標楷體" panose="03000509000000000000" pitchFamily="65" charset="-120"/>
                        </a:rPr>
                        <a:t>(</a:t>
                      </a:r>
                      <a:r>
                        <a:rPr lang="zh-TW" altLang="en-US" sz="1600" kern="100" dirty="0">
                          <a:effectLst/>
                          <a:latin typeface="標楷體" panose="03000509000000000000" pitchFamily="65" charset="-120"/>
                          <a:ea typeface="標楷體" panose="03000509000000000000" pitchFamily="65" charset="-120"/>
                        </a:rPr>
                        <a:t>領域</a:t>
                      </a:r>
                      <a:r>
                        <a:rPr lang="en-US" altLang="zh-TW" sz="1600" kern="100" dirty="0">
                          <a:effectLst/>
                          <a:latin typeface="標楷體" panose="03000509000000000000" pitchFamily="65" charset="-120"/>
                          <a:ea typeface="標楷體" panose="03000509000000000000" pitchFamily="65" charset="-120"/>
                        </a:rPr>
                        <a:t>/</a:t>
                      </a:r>
                      <a:r>
                        <a:rPr lang="zh-TW" altLang="en-US" sz="1600" kern="100" dirty="0">
                          <a:effectLst/>
                          <a:latin typeface="標楷體" panose="03000509000000000000" pitchFamily="65" charset="-120"/>
                          <a:ea typeface="標楷體" panose="03000509000000000000" pitchFamily="65" charset="-120"/>
                        </a:rPr>
                        <a:t>群科</a:t>
                      </a:r>
                      <a:r>
                        <a:rPr lang="en-US" altLang="zh-TW" sz="1600" kern="100" dirty="0">
                          <a:effectLst/>
                          <a:latin typeface="標楷體" panose="03000509000000000000" pitchFamily="65" charset="-120"/>
                          <a:ea typeface="標楷體" panose="03000509000000000000" pitchFamily="65" charset="-120"/>
                        </a:rPr>
                        <a:t>)</a:t>
                      </a:r>
                      <a:endParaRPr lang="en-US" altLang="zh-TW" sz="1600" kern="100" dirty="0">
                        <a:solidFill>
                          <a:srgbClr val="0D0D0D"/>
                        </a:solidFill>
                        <a:effectLst/>
                        <a:latin typeface="標楷體" panose="03000509000000000000" pitchFamily="65" charset="-120"/>
                        <a:ea typeface="標楷體" panose="03000509000000000000" pitchFamily="65" charset="-120"/>
                      </a:endParaRPr>
                    </a:p>
                  </a:txBody>
                  <a:tcPr marL="68580" marR="68580" marT="0" marB="0"/>
                </a:tc>
                <a:tc>
                  <a:txBody>
                    <a:bodyPr/>
                    <a:lstStyle/>
                    <a:p>
                      <a:pPr marL="0" marR="0" lvl="0" indent="0" algn="ctr" defTabSz="914400" rtl="0" eaLnBrk="1" fontAlgn="auto" latinLnBrk="0" hangingPunct="1">
                        <a:lnSpc>
                          <a:spcPts val="2300"/>
                        </a:lnSpc>
                        <a:spcBef>
                          <a:spcPts val="0"/>
                        </a:spcBef>
                        <a:spcAft>
                          <a:spcPts val="0"/>
                        </a:spcAft>
                        <a:buClrTx/>
                        <a:buSzTx/>
                        <a:buFontTx/>
                        <a:buNone/>
                        <a:tabLst>
                          <a:tab pos="270510" algn="l"/>
                          <a:tab pos="699770" algn="l"/>
                        </a:tabLst>
                        <a:defRPr/>
                      </a:pPr>
                      <a:r>
                        <a:rPr lang="zh-TW" altLang="en-US" sz="1600" kern="100" dirty="0">
                          <a:effectLst/>
                          <a:latin typeface="標楷體" panose="03000509000000000000" pitchFamily="65" charset="-120"/>
                          <a:ea typeface="標楷體" panose="03000509000000000000" pitchFamily="65" charset="-120"/>
                        </a:rPr>
                        <a:t>可</a:t>
                      </a:r>
                      <a:r>
                        <a:rPr lang="zh-TW" altLang="zh-TW" sz="1600" kern="100" dirty="0">
                          <a:effectLst/>
                          <a:latin typeface="標楷體" panose="03000509000000000000" pitchFamily="65" charset="-120"/>
                          <a:ea typeface="標楷體" panose="03000509000000000000" pitchFamily="65" charset="-120"/>
                        </a:rPr>
                        <a:t>報考</a:t>
                      </a:r>
                      <a:r>
                        <a:rPr lang="zh-TW" altLang="en-US" sz="1600" kern="100" dirty="0">
                          <a:effectLst/>
                          <a:latin typeface="標楷體" panose="03000509000000000000" pitchFamily="65" charset="-120"/>
                          <a:ea typeface="標楷體" panose="03000509000000000000" pitchFamily="65" charset="-120"/>
                        </a:rPr>
                        <a:t>之相關學</a:t>
                      </a:r>
                      <a:r>
                        <a:rPr lang="zh-TW" altLang="zh-TW" sz="1600" kern="100" dirty="0">
                          <a:effectLst/>
                          <a:latin typeface="標楷體" panose="03000509000000000000" pitchFamily="65" charset="-120"/>
                          <a:ea typeface="標楷體" panose="03000509000000000000" pitchFamily="65" charset="-120"/>
                        </a:rPr>
                        <a:t>系所</a:t>
                      </a:r>
                      <a:endParaRPr lang="zh-TW" sz="1600" kern="100" dirty="0">
                        <a:effectLst/>
                        <a:latin typeface="標楷體" panose="03000509000000000000" pitchFamily="65" charset="-120"/>
                        <a:ea typeface="標楷體" panose="03000509000000000000" pitchFamily="65" charset="-120"/>
                      </a:endParaRPr>
                    </a:p>
                  </a:txBody>
                  <a:tcPr marL="68580" marR="68580" marT="0" marB="0"/>
                </a:tc>
                <a:extLst>
                  <a:ext uri="{0D108BD9-81ED-4DB2-BD59-A6C34878D82A}">
                    <a16:rowId xmlns:a16="http://schemas.microsoft.com/office/drawing/2014/main" xmlns="" val="10000"/>
                  </a:ext>
                </a:extLst>
              </a:tr>
              <a:tr h="1225433">
                <a:tc>
                  <a:txBody>
                    <a:bodyPr/>
                    <a:lstStyle/>
                    <a:p>
                      <a:pPr algn="just">
                        <a:spcAft>
                          <a:spcPts val="0"/>
                        </a:spcAft>
                      </a:pPr>
                      <a:r>
                        <a:rPr lang="zh-TW" sz="1600" kern="100" dirty="0">
                          <a:solidFill>
                            <a:srgbClr val="000000"/>
                          </a:solidFill>
                          <a:effectLst/>
                          <a:latin typeface="Times New Roman" panose="02020603050405020304" pitchFamily="18" charset="0"/>
                          <a:ea typeface="標楷體" panose="03000509000000000000" pitchFamily="65" charset="-120"/>
                        </a:rPr>
                        <a:t>中等學校</a:t>
                      </a:r>
                      <a:r>
                        <a:rPr lang="zh-TW" sz="1600" b="1" kern="100" dirty="0">
                          <a:solidFill>
                            <a:srgbClr val="000000"/>
                          </a:solidFill>
                          <a:effectLst/>
                          <a:latin typeface="Times New Roman" panose="02020603050405020304" pitchFamily="18" charset="0"/>
                          <a:ea typeface="標楷體" panose="03000509000000000000" pitchFamily="65" charset="-120"/>
                        </a:rPr>
                        <a:t>機械群</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ctr"/>
                </a:tc>
                <a:tc>
                  <a:txBody>
                    <a:bodyPr/>
                    <a:lstStyle/>
                    <a:p>
                      <a:pPr algn="just">
                        <a:spcAft>
                          <a:spcPts val="0"/>
                        </a:spcAft>
                      </a:pPr>
                      <a:r>
                        <a:rPr lang="zh-TW" sz="1300" kern="0" dirty="0">
                          <a:solidFill>
                            <a:srgbClr val="000000"/>
                          </a:solidFill>
                          <a:effectLst/>
                          <a:latin typeface="Times New Roman" panose="02020603050405020304" pitchFamily="18" charset="0"/>
                          <a:ea typeface="標楷體" panose="03000509000000000000" pitchFamily="65" charset="-120"/>
                        </a:rPr>
                        <a:t>模具系（所）、機械（工程）系（所）、機電工程（科技）系（所）、工業設計系（所）、工業工程系（所）、工業教育與技術學系（所）、工業教育系（所）（主修機械）、動力機械系（所）、光機電工程系（所）、生物產業機電工程系（所）、生物機電工程學系（所）、生物機電工程系（所）、其他相關系（所）、組、學位學程。</a:t>
                      </a:r>
                      <a:endParaRPr lang="zh-TW" sz="1300" kern="100" dirty="0">
                        <a:effectLst/>
                        <a:latin typeface="Times New Roman" panose="02020603050405020304" pitchFamily="18" charset="0"/>
                        <a:ea typeface="新細明體" panose="02020500000000000000" pitchFamily="18" charset="-120"/>
                      </a:endParaRPr>
                    </a:p>
                  </a:txBody>
                  <a:tcPr marL="68580" marR="68580" marT="0" marB="0"/>
                </a:tc>
                <a:extLst>
                  <a:ext uri="{0D108BD9-81ED-4DB2-BD59-A6C34878D82A}">
                    <a16:rowId xmlns:a16="http://schemas.microsoft.com/office/drawing/2014/main" xmlns="" val="10001"/>
                  </a:ext>
                </a:extLst>
              </a:tr>
              <a:tr h="3267823">
                <a:tc>
                  <a:txBody>
                    <a:bodyPr/>
                    <a:lstStyle/>
                    <a:p>
                      <a:pPr algn="just">
                        <a:spcAft>
                          <a:spcPts val="0"/>
                        </a:spcAft>
                      </a:pPr>
                      <a:r>
                        <a:rPr lang="zh-TW" sz="1600" kern="100" dirty="0">
                          <a:solidFill>
                            <a:srgbClr val="000000"/>
                          </a:solidFill>
                          <a:effectLst/>
                          <a:latin typeface="Times New Roman" panose="02020603050405020304" pitchFamily="18" charset="0"/>
                          <a:ea typeface="標楷體" panose="03000509000000000000" pitchFamily="65" charset="-120"/>
                        </a:rPr>
                        <a:t>中等學校</a:t>
                      </a:r>
                      <a:r>
                        <a:rPr lang="zh-TW" sz="1600" b="1" kern="100" dirty="0">
                          <a:solidFill>
                            <a:srgbClr val="000000"/>
                          </a:solidFill>
                          <a:effectLst/>
                          <a:latin typeface="Times New Roman" panose="02020603050405020304" pitchFamily="18" charset="0"/>
                          <a:ea typeface="標楷體" panose="03000509000000000000" pitchFamily="65" charset="-120"/>
                        </a:rPr>
                        <a:t>農業群</a:t>
                      </a:r>
                      <a:r>
                        <a:rPr lang="en-US" sz="1600" b="1" kern="100" dirty="0">
                          <a:solidFill>
                            <a:srgbClr val="000000"/>
                          </a:solidFill>
                          <a:effectLst/>
                          <a:latin typeface="Times New Roman" panose="02020603050405020304" pitchFamily="18" charset="0"/>
                          <a:ea typeface="標楷體" panose="03000509000000000000" pitchFamily="65" charset="-120"/>
                        </a:rPr>
                        <a:t>--</a:t>
                      </a:r>
                      <a:r>
                        <a:rPr lang="zh-TW" sz="1600" b="1" kern="100" dirty="0">
                          <a:solidFill>
                            <a:srgbClr val="000000"/>
                          </a:solidFill>
                          <a:effectLst/>
                          <a:latin typeface="Times New Roman" panose="02020603050405020304" pitchFamily="18" charset="0"/>
                          <a:ea typeface="標楷體" panose="03000509000000000000" pitchFamily="65" charset="-120"/>
                        </a:rPr>
                        <a:t>農業生產與休閒生態</a:t>
                      </a:r>
                      <a:r>
                        <a:rPr lang="zh-TW" sz="1600" kern="100" dirty="0">
                          <a:solidFill>
                            <a:srgbClr val="000000"/>
                          </a:solidFill>
                          <a:effectLst/>
                          <a:latin typeface="Times New Roman" panose="02020603050405020304" pitchFamily="18" charset="0"/>
                          <a:ea typeface="標楷體" panose="03000509000000000000" pitchFamily="65" charset="-120"/>
                        </a:rPr>
                        <a:t>主修專長</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ctr"/>
                </a:tc>
                <a:tc>
                  <a:txBody>
                    <a:bodyPr/>
                    <a:lstStyle/>
                    <a:p>
                      <a:pPr algn="just">
                        <a:spcAft>
                          <a:spcPts val="0"/>
                        </a:spcAft>
                      </a:pPr>
                      <a:r>
                        <a:rPr lang="zh-TW" sz="1300" kern="0" dirty="0">
                          <a:solidFill>
                            <a:srgbClr val="000000"/>
                          </a:solidFill>
                          <a:effectLst/>
                          <a:latin typeface="Times New Roman" panose="02020603050405020304" pitchFamily="18" charset="0"/>
                          <a:ea typeface="標楷體" panose="03000509000000000000" pitchFamily="65" charset="-120"/>
                        </a:rPr>
                        <a:t>農業推廣學系（所）、農業經濟學系（所）、應用經濟學系（所）、農企業管理系（所）、植物病理學系（所）、植物病理與微生物學系（所）、植物保護系（所）、植物醫學系（所）、植物病蟲害學系（所）、昆蟲學系（所）、農業教育學系（所）、農業化學系（所）土壤肥料組、農產運銷學系（所）、行銷學系（所）、農藝學系（所）、園藝學系（所）、園藝暨景觀學系（所）、農園生產系（所）、景觀學系（所）、農業機械學系（所）、生物產業機電工程學系（所）、生物科技學系（所）、水土保持學系（所）、生物環境系統工程學系（所）、森林（學）系（所）、森林環境暨資源學系（所）、森林暨自然資源學系（所）、森林暨自然保育學系（所）、木質材學與設計學系（所）、木材科學與設計系（所）、土壤環境科學學系（所）、農業經營學系（所）、生物產業推廣暨經營學系（所）、生物農業科技學系（所）、農學研究所、農業生物技術研究所、熱帶農業暨國際合作系（所）、景觀遊憩系（所）、其他相關系（所）、學位學程。</a:t>
                      </a:r>
                      <a:endParaRPr lang="zh-TW" sz="1300" kern="100" dirty="0">
                        <a:effectLst/>
                        <a:latin typeface="Times New Roman" panose="02020603050405020304" pitchFamily="18" charset="0"/>
                        <a:ea typeface="新細明體" panose="02020500000000000000" pitchFamily="18" charset="-120"/>
                      </a:endParaRPr>
                    </a:p>
                  </a:txBody>
                  <a:tcPr marL="68580" marR="68580" marT="0" marB="0"/>
                </a:tc>
                <a:extLst>
                  <a:ext uri="{0D108BD9-81ED-4DB2-BD59-A6C34878D82A}">
                    <a16:rowId xmlns:a16="http://schemas.microsoft.com/office/drawing/2014/main" xmlns="" val="10002"/>
                  </a:ext>
                </a:extLst>
              </a:tr>
            </a:tbl>
          </a:graphicData>
        </a:graphic>
      </p:graphicFrame>
      <p:sp>
        <p:nvSpPr>
          <p:cNvPr id="10" name="AutoShape 23">
            <a:extLst>
              <a:ext uri="{FF2B5EF4-FFF2-40B4-BE49-F238E27FC236}">
                <a16:creationId xmlns:a16="http://schemas.microsoft.com/office/drawing/2014/main" xmlns="" id="{EC479E40-29E0-4E20-AD77-2364F5B5FD57}"/>
              </a:ext>
            </a:extLst>
          </p:cNvPr>
          <p:cNvSpPr>
            <a:spLocks noChangeArrowheads="1"/>
          </p:cNvSpPr>
          <p:nvPr/>
        </p:nvSpPr>
        <p:spPr bwMode="auto">
          <a:xfrm>
            <a:off x="286543" y="124618"/>
            <a:ext cx="8713788" cy="6283493"/>
          </a:xfrm>
          <a:prstGeom prst="roundRect">
            <a:avLst>
              <a:gd name="adj" fmla="val 16667"/>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TW" altLang="en-US" sz="1800" dirty="0"/>
          </a:p>
        </p:txBody>
      </p:sp>
      <p:pic>
        <p:nvPicPr>
          <p:cNvPr id="11" name="Picture 22">
            <a:extLst>
              <a:ext uri="{FF2B5EF4-FFF2-40B4-BE49-F238E27FC236}">
                <a16:creationId xmlns:a16="http://schemas.microsoft.com/office/drawing/2014/main" xmlns="" id="{9C72217A-A067-4D16-A071-B5C0D2CF99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0249" y="6487102"/>
            <a:ext cx="3290102" cy="291907"/>
          </a:xfrm>
          <a:prstGeom prst="rect">
            <a:avLst/>
          </a:prstGeom>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9928807"/>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727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2"/>
          <p:cNvGrpSpPr>
            <a:grpSpLocks/>
          </p:cNvGrpSpPr>
          <p:nvPr/>
        </p:nvGrpSpPr>
        <p:grpSpPr bwMode="auto">
          <a:xfrm>
            <a:off x="0" y="0"/>
            <a:ext cx="9144000" cy="6858000"/>
            <a:chOff x="0" y="0"/>
            <a:chExt cx="5760" cy="4320"/>
          </a:xfrm>
        </p:grpSpPr>
        <p:pic>
          <p:nvPicPr>
            <p:cNvPr id="143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4"/>
            <p:cNvPicPr>
              <a:picLocks noChangeAspect="1" noChangeArrowheads="1"/>
            </p:cNvPicPr>
            <p:nvPr/>
          </p:nvPicPr>
          <p:blipFill>
            <a:blip r:embed="rId4">
              <a:lum bright="20000"/>
              <a:extLst>
                <a:ext uri="{28A0092B-C50C-407E-A947-70E740481C1C}">
                  <a14:useLocalDpi xmlns:a14="http://schemas.microsoft.com/office/drawing/2010/main" val="0"/>
                </a:ext>
              </a:extLst>
            </a:blip>
            <a:srcRect/>
            <a:stretch>
              <a:fillRect/>
            </a:stretch>
          </p:blipFill>
          <p:spPr bwMode="auto">
            <a:xfrm>
              <a:off x="1292" y="3884"/>
              <a:ext cx="3629" cy="436"/>
            </a:xfrm>
            <a:prstGeom prst="rect">
              <a:avLst/>
            </a:prstGeom>
            <a:solidFill>
              <a:schemeClr val="accent1">
                <a:alpha val="12157"/>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4345" name="AutoShape 5"/>
            <p:cNvSpPr>
              <a:spLocks noChangeArrowheads="1"/>
            </p:cNvSpPr>
            <p:nvPr/>
          </p:nvSpPr>
          <p:spPr bwMode="auto">
            <a:xfrm>
              <a:off x="158" y="164"/>
              <a:ext cx="5489" cy="3629"/>
            </a:xfrm>
            <a:prstGeom prst="roundRect">
              <a:avLst>
                <a:gd name="adj" fmla="val 16667"/>
              </a:avLst>
            </a:prstGeom>
            <a:solidFill>
              <a:schemeClr val="bg1">
                <a:alpha val="69019"/>
              </a:schemeClr>
            </a:solidFill>
            <a:ln w="9525" algn="ctr">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TW" altLang="en-US" sz="1800"/>
            </a:p>
          </p:txBody>
        </p:sp>
      </p:grpSp>
      <p:pic>
        <p:nvPicPr>
          <p:cNvPr id="9" name="Picture 12" descr="ãpptèæ¯åãçåçæå°çµæ">
            <a:extLst>
              <a:ext uri="{FF2B5EF4-FFF2-40B4-BE49-F238E27FC236}">
                <a16:creationId xmlns:a16="http://schemas.microsoft.com/office/drawing/2014/main" xmlns="" id="{7BF78F1E-167B-4F73-982E-29FAC63386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128"/>
            <a:ext cx="9144000" cy="6868128"/>
          </a:xfrm>
          <a:prstGeom prst="rect">
            <a:avLst/>
          </a:prstGeom>
          <a:noFill/>
          <a:extLst>
            <a:ext uri="{909E8E84-426E-40DD-AFC4-6F175D3DCCD1}">
              <a14:hiddenFill xmlns:a14="http://schemas.microsoft.com/office/drawing/2010/main">
                <a:solidFill>
                  <a:srgbClr val="FFFFFF"/>
                </a:solidFill>
              </a14:hiddenFill>
            </a:ext>
          </a:extLst>
        </p:spPr>
      </p:pic>
      <p:sp>
        <p:nvSpPr>
          <p:cNvPr id="72710" name="AutoShape 6">
            <a:extLst>
              <a:ext uri="{FF2B5EF4-FFF2-40B4-BE49-F238E27FC236}">
                <a16:creationId xmlns:a16="http://schemas.microsoft.com/office/drawing/2014/main" xmlns="" id="{B6EF44E4-CEF5-4966-8E5D-C92ABF5D6B86}"/>
              </a:ext>
            </a:extLst>
          </p:cNvPr>
          <p:cNvSpPr>
            <a:spLocks noChangeArrowheads="1"/>
          </p:cNvSpPr>
          <p:nvPr/>
        </p:nvSpPr>
        <p:spPr bwMode="auto">
          <a:xfrm>
            <a:off x="900113" y="333375"/>
            <a:ext cx="7416800" cy="792163"/>
          </a:xfrm>
          <a:prstGeom prst="roundRect">
            <a:avLst>
              <a:gd name="adj" fmla="val 16667"/>
            </a:avLst>
          </a:prstGeom>
          <a:gradFill rotWithShape="1">
            <a:gsLst>
              <a:gs pos="0">
                <a:srgbClr val="FF7C80">
                  <a:alpha val="71001"/>
                </a:srgbClr>
              </a:gs>
              <a:gs pos="50000">
                <a:srgbClr val="FFFFCC"/>
              </a:gs>
              <a:gs pos="100000">
                <a:srgbClr val="FF7C80">
                  <a:alpha val="71001"/>
                </a:srgbClr>
              </a:gs>
            </a:gsLst>
            <a:lin ang="5400000" scaled="1"/>
          </a:gradFill>
          <a:ln w="9525">
            <a:round/>
            <a:headEnd/>
            <a:tailEnd/>
          </a:ln>
          <a:effectLst/>
          <a:scene3d>
            <a:camera prst="legacyPerspectiveBottom"/>
            <a:lightRig rig="legacyFlat3" dir="t"/>
          </a:scene3d>
          <a:sp3d extrusionH="887400" prstMaterial="legacyMatte">
            <a:bevelT w="13500" h="13500" prst="angle"/>
            <a:bevelB w="13500" h="13500" prst="angle"/>
            <a:extrusionClr>
              <a:srgbClr val="FF7C80"/>
            </a:extrusionClr>
          </a:sp3d>
          <a:extLst/>
        </p:spPr>
        <p:txBody>
          <a:bodyPr wrap="none" anchor="ctr">
            <a:flatTx/>
          </a:bodyPr>
          <a:lstStyle/>
          <a:p>
            <a:pPr algn="ctr" eaLnBrk="1" hangingPunct="1">
              <a:defRPr/>
            </a:pPr>
            <a:endParaRPr lang="en-US" altLang="zh-TW" sz="3600" dirty="0">
              <a:solidFill>
                <a:srgbClr val="006600"/>
              </a:solidFill>
              <a:latin typeface="Arial" charset="0"/>
              <a:ea typeface="標楷體" pitchFamily="65" charset="-120"/>
            </a:endParaRPr>
          </a:p>
          <a:p>
            <a:pPr algn="ctr">
              <a:defRPr/>
            </a:pPr>
            <a:r>
              <a:rPr lang="zh-TW" altLang="en-US" sz="3200" dirty="0">
                <a:solidFill>
                  <a:srgbClr val="006600"/>
                </a:solidFill>
                <a:latin typeface="Arial" charset="0"/>
                <a:ea typeface="標楷體" pitchFamily="65" charset="-120"/>
              </a:rPr>
              <a:t>中等教育學程一般名額報考系所一覽表</a:t>
            </a:r>
            <a:r>
              <a:rPr lang="en-US" altLang="zh-TW" sz="3200" dirty="0">
                <a:solidFill>
                  <a:srgbClr val="006600"/>
                </a:solidFill>
                <a:latin typeface="Arial" charset="0"/>
                <a:ea typeface="標楷體" pitchFamily="65" charset="-120"/>
              </a:rPr>
              <a:t>(</a:t>
            </a:r>
            <a:r>
              <a:rPr lang="en-US" altLang="zh-TW" sz="2800" dirty="0">
                <a:solidFill>
                  <a:srgbClr val="006600"/>
                </a:solidFill>
                <a:latin typeface="Arial" charset="0"/>
                <a:ea typeface="標楷體" pitchFamily="65" charset="-120"/>
              </a:rPr>
              <a:t>IV</a:t>
            </a:r>
            <a:r>
              <a:rPr lang="en-US" altLang="zh-TW" sz="3200" dirty="0">
                <a:solidFill>
                  <a:srgbClr val="006600"/>
                </a:solidFill>
                <a:latin typeface="Arial" charset="0"/>
                <a:ea typeface="標楷體" pitchFamily="65" charset="-120"/>
              </a:rPr>
              <a:t>)</a:t>
            </a:r>
            <a:endParaRPr lang="zh-TW" altLang="en-US" sz="3200" dirty="0">
              <a:solidFill>
                <a:srgbClr val="006600"/>
              </a:solidFill>
              <a:latin typeface="Arial" charset="0"/>
              <a:ea typeface="標楷體" pitchFamily="65" charset="-120"/>
            </a:endParaRPr>
          </a:p>
          <a:p>
            <a:pPr algn="ctr" eaLnBrk="1" hangingPunct="1">
              <a:defRPr/>
            </a:pPr>
            <a:endParaRPr lang="zh-TW" altLang="en-US" sz="3600" dirty="0">
              <a:solidFill>
                <a:srgbClr val="006600"/>
              </a:solidFill>
              <a:latin typeface="Arial" charset="0"/>
              <a:ea typeface="標楷體" pitchFamily="65"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415831359"/>
              </p:ext>
            </p:extLst>
          </p:nvPr>
        </p:nvGraphicFramePr>
        <p:xfrm>
          <a:off x="900112" y="1381945"/>
          <a:ext cx="7416801" cy="4783359"/>
        </p:xfrm>
        <a:graphic>
          <a:graphicData uri="http://schemas.openxmlformats.org/drawingml/2006/table">
            <a:tbl>
              <a:tblPr firstRow="1" bandRow="1">
                <a:tableStyleId>{7DF18680-E054-41AD-8BC1-D1AEF772440D}</a:tableStyleId>
              </a:tblPr>
              <a:tblGrid>
                <a:gridCol w="2739539">
                  <a:extLst>
                    <a:ext uri="{9D8B030D-6E8A-4147-A177-3AD203B41FA5}">
                      <a16:colId xmlns:a16="http://schemas.microsoft.com/office/drawing/2014/main" xmlns="" val="20000"/>
                    </a:ext>
                  </a:extLst>
                </a:gridCol>
                <a:gridCol w="4677262">
                  <a:extLst>
                    <a:ext uri="{9D8B030D-6E8A-4147-A177-3AD203B41FA5}">
                      <a16:colId xmlns:a16="http://schemas.microsoft.com/office/drawing/2014/main" xmlns="" val="20002"/>
                    </a:ext>
                  </a:extLst>
                </a:gridCol>
              </a:tblGrid>
              <a:tr h="283715">
                <a:tc>
                  <a:txBody>
                    <a:bodyPr/>
                    <a:lstStyle/>
                    <a:p>
                      <a:pPr algn="ctr">
                        <a:lnSpc>
                          <a:spcPts val="2300"/>
                        </a:lnSpc>
                        <a:spcAft>
                          <a:spcPts val="0"/>
                        </a:spcAft>
                        <a:tabLst>
                          <a:tab pos="270510" algn="l"/>
                          <a:tab pos="699770" algn="l"/>
                        </a:tabLst>
                      </a:pPr>
                      <a:r>
                        <a:rPr lang="zh-TW" altLang="en-US" sz="1600" kern="100" dirty="0">
                          <a:effectLst/>
                          <a:latin typeface="標楷體" panose="03000509000000000000" pitchFamily="65" charset="-120"/>
                          <a:ea typeface="標楷體" panose="03000509000000000000" pitchFamily="65" charset="-120"/>
                        </a:rPr>
                        <a:t>任教學科</a:t>
                      </a:r>
                      <a:r>
                        <a:rPr lang="en-US" altLang="zh-TW" sz="1600" kern="100" dirty="0">
                          <a:effectLst/>
                          <a:latin typeface="標楷體" panose="03000509000000000000" pitchFamily="65" charset="-120"/>
                          <a:ea typeface="標楷體" panose="03000509000000000000" pitchFamily="65" charset="-120"/>
                        </a:rPr>
                        <a:t>(</a:t>
                      </a:r>
                      <a:r>
                        <a:rPr lang="zh-TW" altLang="en-US" sz="1600" kern="100" dirty="0">
                          <a:effectLst/>
                          <a:latin typeface="標楷體" panose="03000509000000000000" pitchFamily="65" charset="-120"/>
                          <a:ea typeface="標楷體" panose="03000509000000000000" pitchFamily="65" charset="-120"/>
                        </a:rPr>
                        <a:t>領域</a:t>
                      </a:r>
                      <a:r>
                        <a:rPr lang="en-US" altLang="zh-TW" sz="1600" kern="100" dirty="0">
                          <a:effectLst/>
                          <a:latin typeface="標楷體" panose="03000509000000000000" pitchFamily="65" charset="-120"/>
                          <a:ea typeface="標楷體" panose="03000509000000000000" pitchFamily="65" charset="-120"/>
                        </a:rPr>
                        <a:t>/</a:t>
                      </a:r>
                      <a:r>
                        <a:rPr lang="zh-TW" altLang="en-US" sz="1600" kern="100" dirty="0">
                          <a:effectLst/>
                          <a:latin typeface="標楷體" panose="03000509000000000000" pitchFamily="65" charset="-120"/>
                          <a:ea typeface="標楷體" panose="03000509000000000000" pitchFamily="65" charset="-120"/>
                        </a:rPr>
                        <a:t>群科</a:t>
                      </a:r>
                      <a:r>
                        <a:rPr lang="en-US" altLang="zh-TW" sz="1600" kern="100" dirty="0">
                          <a:effectLst/>
                          <a:latin typeface="標楷體" panose="03000509000000000000" pitchFamily="65" charset="-120"/>
                          <a:ea typeface="標楷體" panose="03000509000000000000" pitchFamily="65" charset="-120"/>
                        </a:rPr>
                        <a:t>)</a:t>
                      </a:r>
                      <a:endParaRPr lang="en-US" altLang="zh-TW" sz="1600" kern="100" dirty="0">
                        <a:solidFill>
                          <a:srgbClr val="0D0D0D"/>
                        </a:solidFill>
                        <a:effectLst/>
                        <a:latin typeface="標楷體" panose="03000509000000000000" pitchFamily="65" charset="-120"/>
                        <a:ea typeface="標楷體" panose="03000509000000000000" pitchFamily="65" charset="-120"/>
                      </a:endParaRPr>
                    </a:p>
                  </a:txBody>
                  <a:tcPr marL="68580" marR="68580" marT="0" marB="0"/>
                </a:tc>
                <a:tc>
                  <a:txBody>
                    <a:bodyPr/>
                    <a:lstStyle/>
                    <a:p>
                      <a:pPr marL="0" marR="0" lvl="0" indent="0" algn="ctr" defTabSz="914400" rtl="0" eaLnBrk="1" fontAlgn="auto" latinLnBrk="0" hangingPunct="1">
                        <a:lnSpc>
                          <a:spcPts val="2300"/>
                        </a:lnSpc>
                        <a:spcBef>
                          <a:spcPts val="0"/>
                        </a:spcBef>
                        <a:spcAft>
                          <a:spcPts val="0"/>
                        </a:spcAft>
                        <a:buClrTx/>
                        <a:buSzTx/>
                        <a:buFontTx/>
                        <a:buNone/>
                        <a:tabLst>
                          <a:tab pos="270510" algn="l"/>
                          <a:tab pos="699770" algn="l"/>
                        </a:tabLst>
                        <a:defRPr/>
                      </a:pPr>
                      <a:r>
                        <a:rPr lang="zh-TW" altLang="en-US" sz="1600" kern="100" dirty="0">
                          <a:effectLst/>
                          <a:latin typeface="標楷體" panose="03000509000000000000" pitchFamily="65" charset="-120"/>
                          <a:ea typeface="標楷體" panose="03000509000000000000" pitchFamily="65" charset="-120"/>
                        </a:rPr>
                        <a:t>可</a:t>
                      </a:r>
                      <a:r>
                        <a:rPr lang="zh-TW" altLang="zh-TW" sz="1600" kern="100" dirty="0">
                          <a:effectLst/>
                          <a:latin typeface="標楷體" panose="03000509000000000000" pitchFamily="65" charset="-120"/>
                          <a:ea typeface="標楷體" panose="03000509000000000000" pitchFamily="65" charset="-120"/>
                        </a:rPr>
                        <a:t>報考</a:t>
                      </a:r>
                      <a:r>
                        <a:rPr lang="zh-TW" altLang="en-US" sz="1600" kern="100" dirty="0">
                          <a:effectLst/>
                          <a:latin typeface="標楷體" panose="03000509000000000000" pitchFamily="65" charset="-120"/>
                          <a:ea typeface="標楷體" panose="03000509000000000000" pitchFamily="65" charset="-120"/>
                        </a:rPr>
                        <a:t>之相關學</a:t>
                      </a:r>
                      <a:r>
                        <a:rPr lang="zh-TW" altLang="zh-TW" sz="1600" kern="100" dirty="0">
                          <a:effectLst/>
                          <a:latin typeface="標楷體" panose="03000509000000000000" pitchFamily="65" charset="-120"/>
                          <a:ea typeface="標楷體" panose="03000509000000000000" pitchFamily="65" charset="-120"/>
                        </a:rPr>
                        <a:t>系所</a:t>
                      </a:r>
                      <a:endParaRPr lang="zh-TW" sz="1600" kern="100" dirty="0">
                        <a:effectLst/>
                        <a:latin typeface="標楷體" panose="03000509000000000000" pitchFamily="65" charset="-120"/>
                        <a:ea typeface="標楷體" panose="03000509000000000000" pitchFamily="65" charset="-120"/>
                      </a:endParaRPr>
                    </a:p>
                  </a:txBody>
                  <a:tcPr marL="68580" marR="68580" marT="0" marB="0"/>
                </a:tc>
                <a:extLst>
                  <a:ext uri="{0D108BD9-81ED-4DB2-BD59-A6C34878D82A}">
                    <a16:rowId xmlns:a16="http://schemas.microsoft.com/office/drawing/2014/main" xmlns="" val="10000"/>
                  </a:ext>
                </a:extLst>
              </a:tr>
              <a:tr h="1604291">
                <a:tc>
                  <a:txBody>
                    <a:bodyPr/>
                    <a:lstStyle/>
                    <a:p>
                      <a:pPr algn="just">
                        <a:spcAft>
                          <a:spcPts val="0"/>
                        </a:spcAft>
                      </a:pPr>
                      <a:r>
                        <a:rPr lang="zh-TW" sz="1600" kern="100" dirty="0">
                          <a:solidFill>
                            <a:srgbClr val="000000"/>
                          </a:solidFill>
                          <a:effectLst/>
                          <a:latin typeface="Times New Roman" panose="02020603050405020304" pitchFamily="18" charset="0"/>
                          <a:ea typeface="標楷體" panose="03000509000000000000" pitchFamily="65" charset="-120"/>
                        </a:rPr>
                        <a:t>中等學校</a:t>
                      </a:r>
                      <a:r>
                        <a:rPr lang="zh-TW" sz="1600" b="1" kern="100" dirty="0">
                          <a:solidFill>
                            <a:srgbClr val="000000"/>
                          </a:solidFill>
                          <a:effectLst/>
                          <a:latin typeface="Times New Roman" panose="02020603050405020304" pitchFamily="18" charset="0"/>
                          <a:ea typeface="標楷體" panose="03000509000000000000" pitchFamily="65" charset="-120"/>
                        </a:rPr>
                        <a:t>農業群</a:t>
                      </a:r>
                      <a:r>
                        <a:rPr lang="en-US" sz="1600" b="1" kern="100" dirty="0">
                          <a:solidFill>
                            <a:srgbClr val="000000"/>
                          </a:solidFill>
                          <a:effectLst/>
                          <a:latin typeface="Times New Roman" panose="02020603050405020304" pitchFamily="18" charset="0"/>
                          <a:ea typeface="標楷體" panose="03000509000000000000" pitchFamily="65" charset="-120"/>
                        </a:rPr>
                        <a:t>--</a:t>
                      </a:r>
                      <a:r>
                        <a:rPr lang="zh-TW" sz="1600" b="1" kern="100" dirty="0">
                          <a:solidFill>
                            <a:srgbClr val="000000"/>
                          </a:solidFill>
                          <a:effectLst/>
                          <a:latin typeface="Times New Roman" panose="02020603050405020304" pitchFamily="18" charset="0"/>
                          <a:ea typeface="標楷體" panose="03000509000000000000" pitchFamily="65" charset="-120"/>
                        </a:rPr>
                        <a:t>動物飼養及保健</a:t>
                      </a:r>
                      <a:r>
                        <a:rPr lang="zh-TW" sz="1600" kern="100" dirty="0">
                          <a:solidFill>
                            <a:srgbClr val="000000"/>
                          </a:solidFill>
                          <a:effectLst/>
                          <a:latin typeface="Times New Roman" panose="02020603050405020304" pitchFamily="18" charset="0"/>
                          <a:ea typeface="標楷體" panose="03000509000000000000" pitchFamily="65" charset="-120"/>
                        </a:rPr>
                        <a:t>主修專長</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ctr"/>
                </a:tc>
                <a:tc>
                  <a:txBody>
                    <a:bodyPr/>
                    <a:lstStyle/>
                    <a:p>
                      <a:pPr algn="just">
                        <a:spcAft>
                          <a:spcPts val="0"/>
                        </a:spcAft>
                      </a:pPr>
                      <a:r>
                        <a:rPr lang="zh-TW" sz="1600" kern="0" dirty="0">
                          <a:solidFill>
                            <a:srgbClr val="000000"/>
                          </a:solidFill>
                          <a:effectLst/>
                          <a:latin typeface="Times New Roman" panose="02020603050405020304" pitchFamily="18" charset="0"/>
                          <a:ea typeface="標楷體" panose="03000509000000000000" pitchFamily="65" charset="-120"/>
                        </a:rPr>
                        <a:t>動物科學系（所）、動物科學技術學系（所）、動物科技學系（所）、動物科學與畜產系（所）、畜產與生物科技學系（所）、獸醫學系（所）、獸醫病理系（所）、獸醫微生物系（所）、獸醫公共衛生系（所）、生命科學系（所）、生物科技學系（所）、生物資源系（所）、野生動物保育系（所）、其他相關系（所）、組、學位學程。</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tc>
                <a:extLst>
                  <a:ext uri="{0D108BD9-81ED-4DB2-BD59-A6C34878D82A}">
                    <a16:rowId xmlns:a16="http://schemas.microsoft.com/office/drawing/2014/main" xmlns="" val="10001"/>
                  </a:ext>
                </a:extLst>
              </a:tr>
              <a:tr h="2792764">
                <a:tc>
                  <a:txBody>
                    <a:bodyPr/>
                    <a:lstStyle/>
                    <a:p>
                      <a:pPr algn="just">
                        <a:spcAft>
                          <a:spcPts val="0"/>
                        </a:spcAft>
                      </a:pPr>
                      <a:r>
                        <a:rPr lang="en-US" sz="1600" kern="100">
                          <a:solidFill>
                            <a:srgbClr val="000000"/>
                          </a:solidFill>
                          <a:effectLst/>
                          <a:latin typeface="Times New Roman" panose="02020603050405020304" pitchFamily="18" charset="0"/>
                          <a:ea typeface="標楷體" panose="03000509000000000000" pitchFamily="65" charset="-120"/>
                        </a:rPr>
                        <a:t> </a:t>
                      </a:r>
                      <a:endParaRPr lang="zh-TW" sz="1600" kern="100">
                        <a:effectLst/>
                        <a:latin typeface="Times New Roman" panose="02020603050405020304" pitchFamily="18" charset="0"/>
                        <a:ea typeface="新細明體" panose="02020500000000000000" pitchFamily="18" charset="-120"/>
                      </a:endParaRPr>
                    </a:p>
                    <a:p>
                      <a:pPr algn="just">
                        <a:spcAft>
                          <a:spcPts val="0"/>
                        </a:spcAft>
                      </a:pPr>
                      <a:r>
                        <a:rPr lang="zh-TW" sz="1600" kern="100">
                          <a:solidFill>
                            <a:srgbClr val="000000"/>
                          </a:solidFill>
                          <a:effectLst/>
                          <a:latin typeface="Times New Roman" panose="02020603050405020304" pitchFamily="18" charset="0"/>
                          <a:ea typeface="標楷體" panose="03000509000000000000" pitchFamily="65" charset="-120"/>
                        </a:rPr>
                        <a:t>中等學校</a:t>
                      </a:r>
                      <a:r>
                        <a:rPr lang="zh-TW" sz="1600" b="1" kern="100">
                          <a:solidFill>
                            <a:srgbClr val="000000"/>
                          </a:solidFill>
                          <a:effectLst/>
                          <a:latin typeface="Times New Roman" panose="02020603050405020304" pitchFamily="18" charset="0"/>
                          <a:ea typeface="標楷體" panose="03000509000000000000" pitchFamily="65" charset="-120"/>
                        </a:rPr>
                        <a:t>食品群</a:t>
                      </a:r>
                      <a:endParaRPr lang="zh-TW" sz="1600" kern="100">
                        <a:effectLst/>
                        <a:latin typeface="Times New Roman" panose="02020603050405020304" pitchFamily="18" charset="0"/>
                        <a:ea typeface="新細明體" panose="02020500000000000000" pitchFamily="18" charset="-120"/>
                      </a:endParaRPr>
                    </a:p>
                  </a:txBody>
                  <a:tcPr marL="68580" marR="68580" marT="0" marB="0" anchor="ctr"/>
                </a:tc>
                <a:tc>
                  <a:txBody>
                    <a:bodyPr/>
                    <a:lstStyle/>
                    <a:p>
                      <a:pPr algn="just">
                        <a:spcAft>
                          <a:spcPts val="0"/>
                        </a:spcAft>
                      </a:pPr>
                      <a:r>
                        <a:rPr lang="zh-TW" sz="1600" kern="0" dirty="0">
                          <a:solidFill>
                            <a:srgbClr val="000000"/>
                          </a:solidFill>
                          <a:effectLst/>
                          <a:latin typeface="Times New Roman" panose="02020603050405020304" pitchFamily="18" charset="0"/>
                          <a:ea typeface="標楷體" panose="03000509000000000000" pitchFamily="65" charset="-120"/>
                        </a:rPr>
                        <a:t>食品科技系（所）、食品科學系（所）（食品科學組、生物技術組）、食品暨應用生物科技學系（所）、食品營養學系（所）、食品營養與保健生技學系（所）、水產食品科學系（所）、生物產業科技學系（所）、食品衛生系（所）、食品暨保健營養學系（所）、農業化學系（所）、營養學系（所）、生活與應用科學系（所）、保健營養系（所）、烘焙（管理）系（所）、其他相關系（所）、組、學位學程。</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ctr"/>
                </a:tc>
                <a:extLst>
                  <a:ext uri="{0D108BD9-81ED-4DB2-BD59-A6C34878D82A}">
                    <a16:rowId xmlns:a16="http://schemas.microsoft.com/office/drawing/2014/main" xmlns="" val="10002"/>
                  </a:ext>
                </a:extLst>
              </a:tr>
            </a:tbl>
          </a:graphicData>
        </a:graphic>
      </p:graphicFrame>
      <p:sp>
        <p:nvSpPr>
          <p:cNvPr id="10" name="AutoShape 23">
            <a:extLst>
              <a:ext uri="{FF2B5EF4-FFF2-40B4-BE49-F238E27FC236}">
                <a16:creationId xmlns:a16="http://schemas.microsoft.com/office/drawing/2014/main" xmlns="" id="{EC479E40-29E0-4E20-AD77-2364F5B5FD57}"/>
              </a:ext>
            </a:extLst>
          </p:cNvPr>
          <p:cNvSpPr>
            <a:spLocks noChangeArrowheads="1"/>
          </p:cNvSpPr>
          <p:nvPr/>
        </p:nvSpPr>
        <p:spPr bwMode="auto">
          <a:xfrm>
            <a:off x="286543" y="124618"/>
            <a:ext cx="8713788" cy="6283493"/>
          </a:xfrm>
          <a:prstGeom prst="roundRect">
            <a:avLst>
              <a:gd name="adj" fmla="val 16667"/>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TW" altLang="en-US" sz="1800" dirty="0"/>
          </a:p>
        </p:txBody>
      </p:sp>
      <p:pic>
        <p:nvPicPr>
          <p:cNvPr id="11" name="Picture 22">
            <a:extLst>
              <a:ext uri="{FF2B5EF4-FFF2-40B4-BE49-F238E27FC236}">
                <a16:creationId xmlns:a16="http://schemas.microsoft.com/office/drawing/2014/main" xmlns="" id="{9C72217A-A067-4D16-A071-B5C0D2CF99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0249" y="6487102"/>
            <a:ext cx="3290102" cy="291907"/>
          </a:xfrm>
          <a:prstGeom prst="rect">
            <a:avLst/>
          </a:prstGeom>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790233"/>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727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2"/>
          <p:cNvGrpSpPr>
            <a:grpSpLocks/>
          </p:cNvGrpSpPr>
          <p:nvPr/>
        </p:nvGrpSpPr>
        <p:grpSpPr bwMode="auto">
          <a:xfrm>
            <a:off x="0" y="0"/>
            <a:ext cx="9144000" cy="6858000"/>
            <a:chOff x="0" y="0"/>
            <a:chExt cx="5760" cy="4320"/>
          </a:xfrm>
        </p:grpSpPr>
        <p:pic>
          <p:nvPicPr>
            <p:cNvPr id="143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4"/>
            <p:cNvPicPr>
              <a:picLocks noChangeAspect="1" noChangeArrowheads="1"/>
            </p:cNvPicPr>
            <p:nvPr/>
          </p:nvPicPr>
          <p:blipFill>
            <a:blip r:embed="rId4">
              <a:lum bright="20000"/>
              <a:extLst>
                <a:ext uri="{28A0092B-C50C-407E-A947-70E740481C1C}">
                  <a14:useLocalDpi xmlns:a14="http://schemas.microsoft.com/office/drawing/2010/main" val="0"/>
                </a:ext>
              </a:extLst>
            </a:blip>
            <a:srcRect/>
            <a:stretch>
              <a:fillRect/>
            </a:stretch>
          </p:blipFill>
          <p:spPr bwMode="auto">
            <a:xfrm>
              <a:off x="1292" y="3884"/>
              <a:ext cx="3629" cy="436"/>
            </a:xfrm>
            <a:prstGeom prst="rect">
              <a:avLst/>
            </a:prstGeom>
            <a:solidFill>
              <a:schemeClr val="accent1">
                <a:alpha val="12157"/>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4345" name="AutoShape 5"/>
            <p:cNvSpPr>
              <a:spLocks noChangeArrowheads="1"/>
            </p:cNvSpPr>
            <p:nvPr/>
          </p:nvSpPr>
          <p:spPr bwMode="auto">
            <a:xfrm>
              <a:off x="158" y="164"/>
              <a:ext cx="5489" cy="3629"/>
            </a:xfrm>
            <a:prstGeom prst="roundRect">
              <a:avLst>
                <a:gd name="adj" fmla="val 16667"/>
              </a:avLst>
            </a:prstGeom>
            <a:solidFill>
              <a:schemeClr val="bg1">
                <a:alpha val="69019"/>
              </a:schemeClr>
            </a:solidFill>
            <a:ln w="9525" algn="ctr">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TW" altLang="en-US" sz="1800"/>
            </a:p>
          </p:txBody>
        </p:sp>
      </p:grpSp>
      <p:pic>
        <p:nvPicPr>
          <p:cNvPr id="9" name="Picture 12" descr="ãpptèæ¯åãçåçæå°çµæ">
            <a:extLst>
              <a:ext uri="{FF2B5EF4-FFF2-40B4-BE49-F238E27FC236}">
                <a16:creationId xmlns:a16="http://schemas.microsoft.com/office/drawing/2014/main" xmlns="" id="{7BF78F1E-167B-4F73-982E-29FAC63386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128"/>
            <a:ext cx="9144000" cy="6868128"/>
          </a:xfrm>
          <a:prstGeom prst="rect">
            <a:avLst/>
          </a:prstGeom>
          <a:noFill/>
          <a:extLst>
            <a:ext uri="{909E8E84-426E-40DD-AFC4-6F175D3DCCD1}">
              <a14:hiddenFill xmlns:a14="http://schemas.microsoft.com/office/drawing/2010/main">
                <a:solidFill>
                  <a:srgbClr val="FFFFFF"/>
                </a:solidFill>
              </a14:hiddenFill>
            </a:ext>
          </a:extLst>
        </p:spPr>
      </p:pic>
      <p:sp>
        <p:nvSpPr>
          <p:cNvPr id="72710" name="AutoShape 6">
            <a:extLst>
              <a:ext uri="{FF2B5EF4-FFF2-40B4-BE49-F238E27FC236}">
                <a16:creationId xmlns:a16="http://schemas.microsoft.com/office/drawing/2014/main" xmlns="" id="{B6EF44E4-CEF5-4966-8E5D-C92ABF5D6B86}"/>
              </a:ext>
            </a:extLst>
          </p:cNvPr>
          <p:cNvSpPr>
            <a:spLocks noChangeArrowheads="1"/>
          </p:cNvSpPr>
          <p:nvPr/>
        </p:nvSpPr>
        <p:spPr bwMode="auto">
          <a:xfrm>
            <a:off x="900113" y="333375"/>
            <a:ext cx="7416800" cy="792163"/>
          </a:xfrm>
          <a:prstGeom prst="roundRect">
            <a:avLst>
              <a:gd name="adj" fmla="val 16667"/>
            </a:avLst>
          </a:prstGeom>
          <a:gradFill rotWithShape="1">
            <a:gsLst>
              <a:gs pos="0">
                <a:srgbClr val="FF7C80">
                  <a:alpha val="71001"/>
                </a:srgbClr>
              </a:gs>
              <a:gs pos="50000">
                <a:srgbClr val="FFFFCC"/>
              </a:gs>
              <a:gs pos="100000">
                <a:srgbClr val="FF7C80">
                  <a:alpha val="71001"/>
                </a:srgbClr>
              </a:gs>
            </a:gsLst>
            <a:lin ang="5400000" scaled="1"/>
          </a:gradFill>
          <a:ln w="9525">
            <a:round/>
            <a:headEnd/>
            <a:tailEnd/>
          </a:ln>
          <a:effectLst/>
          <a:scene3d>
            <a:camera prst="legacyPerspectiveBottom"/>
            <a:lightRig rig="legacyFlat3" dir="t"/>
          </a:scene3d>
          <a:sp3d extrusionH="887400" prstMaterial="legacyMatte">
            <a:bevelT w="13500" h="13500" prst="angle"/>
            <a:bevelB w="13500" h="13500" prst="angle"/>
            <a:extrusionClr>
              <a:srgbClr val="FF7C80"/>
            </a:extrusionClr>
          </a:sp3d>
          <a:extLst/>
        </p:spPr>
        <p:txBody>
          <a:bodyPr wrap="none" anchor="ctr">
            <a:flatTx/>
          </a:bodyPr>
          <a:lstStyle/>
          <a:p>
            <a:pPr algn="ctr" eaLnBrk="1" hangingPunct="1">
              <a:defRPr/>
            </a:pPr>
            <a:endParaRPr lang="en-US" altLang="zh-TW" sz="3600" dirty="0">
              <a:solidFill>
                <a:srgbClr val="006600"/>
              </a:solidFill>
              <a:latin typeface="Arial" charset="0"/>
              <a:ea typeface="標楷體" pitchFamily="65" charset="-120"/>
            </a:endParaRPr>
          </a:p>
          <a:p>
            <a:pPr algn="ctr">
              <a:defRPr/>
            </a:pPr>
            <a:r>
              <a:rPr lang="zh-TW" altLang="en-US" sz="3200" dirty="0">
                <a:solidFill>
                  <a:srgbClr val="006600"/>
                </a:solidFill>
                <a:latin typeface="Arial" charset="0"/>
                <a:ea typeface="標楷體" pitchFamily="65" charset="-120"/>
              </a:rPr>
              <a:t>中等教育學程一般名額報考系所一覽表</a:t>
            </a:r>
            <a:r>
              <a:rPr lang="en-US" altLang="zh-TW" sz="3200" dirty="0">
                <a:solidFill>
                  <a:srgbClr val="006600"/>
                </a:solidFill>
                <a:latin typeface="Arial" charset="0"/>
                <a:ea typeface="標楷體" pitchFamily="65" charset="-120"/>
              </a:rPr>
              <a:t>(</a:t>
            </a:r>
            <a:r>
              <a:rPr lang="en-US" altLang="zh-TW" sz="2800" dirty="0">
                <a:solidFill>
                  <a:srgbClr val="006600"/>
                </a:solidFill>
                <a:latin typeface="Arial" charset="0"/>
                <a:ea typeface="標楷體" pitchFamily="65" charset="-120"/>
              </a:rPr>
              <a:t>V</a:t>
            </a:r>
            <a:r>
              <a:rPr lang="en-US" altLang="zh-TW" sz="3200" dirty="0">
                <a:solidFill>
                  <a:srgbClr val="006600"/>
                </a:solidFill>
                <a:latin typeface="Arial" charset="0"/>
                <a:ea typeface="標楷體" pitchFamily="65" charset="-120"/>
              </a:rPr>
              <a:t>)</a:t>
            </a:r>
            <a:endParaRPr lang="zh-TW" altLang="en-US" sz="3200" dirty="0">
              <a:solidFill>
                <a:srgbClr val="006600"/>
              </a:solidFill>
              <a:latin typeface="Arial" charset="0"/>
              <a:ea typeface="標楷體" pitchFamily="65" charset="-120"/>
            </a:endParaRPr>
          </a:p>
          <a:p>
            <a:pPr algn="ctr" eaLnBrk="1" hangingPunct="1">
              <a:defRPr/>
            </a:pPr>
            <a:endParaRPr lang="zh-TW" altLang="en-US" sz="3600" dirty="0">
              <a:solidFill>
                <a:srgbClr val="006600"/>
              </a:solidFill>
              <a:latin typeface="Arial" charset="0"/>
              <a:ea typeface="標楷體" pitchFamily="65"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1712376303"/>
              </p:ext>
            </p:extLst>
          </p:nvPr>
        </p:nvGraphicFramePr>
        <p:xfrm>
          <a:off x="900112" y="1381945"/>
          <a:ext cx="7416801" cy="4840475"/>
        </p:xfrm>
        <a:graphic>
          <a:graphicData uri="http://schemas.openxmlformats.org/drawingml/2006/table">
            <a:tbl>
              <a:tblPr firstRow="1" bandRow="1">
                <a:tableStyleId>{7DF18680-E054-41AD-8BC1-D1AEF772440D}</a:tableStyleId>
              </a:tblPr>
              <a:tblGrid>
                <a:gridCol w="2739539">
                  <a:extLst>
                    <a:ext uri="{9D8B030D-6E8A-4147-A177-3AD203B41FA5}">
                      <a16:colId xmlns:a16="http://schemas.microsoft.com/office/drawing/2014/main" xmlns="" val="20000"/>
                    </a:ext>
                  </a:extLst>
                </a:gridCol>
                <a:gridCol w="4677262">
                  <a:extLst>
                    <a:ext uri="{9D8B030D-6E8A-4147-A177-3AD203B41FA5}">
                      <a16:colId xmlns:a16="http://schemas.microsoft.com/office/drawing/2014/main" xmlns="" val="20002"/>
                    </a:ext>
                  </a:extLst>
                </a:gridCol>
              </a:tblGrid>
              <a:tr h="283715">
                <a:tc>
                  <a:txBody>
                    <a:bodyPr/>
                    <a:lstStyle/>
                    <a:p>
                      <a:pPr algn="ctr">
                        <a:lnSpc>
                          <a:spcPts val="2300"/>
                        </a:lnSpc>
                        <a:spcAft>
                          <a:spcPts val="0"/>
                        </a:spcAft>
                        <a:tabLst>
                          <a:tab pos="270510" algn="l"/>
                          <a:tab pos="699770" algn="l"/>
                        </a:tabLst>
                      </a:pPr>
                      <a:r>
                        <a:rPr lang="zh-TW" altLang="en-US" sz="1600" kern="100" dirty="0">
                          <a:effectLst/>
                          <a:latin typeface="標楷體" panose="03000509000000000000" pitchFamily="65" charset="-120"/>
                          <a:ea typeface="標楷體" panose="03000509000000000000" pitchFamily="65" charset="-120"/>
                        </a:rPr>
                        <a:t>任教學科</a:t>
                      </a:r>
                      <a:r>
                        <a:rPr lang="en-US" altLang="zh-TW" sz="1600" kern="100" dirty="0">
                          <a:effectLst/>
                          <a:latin typeface="標楷體" panose="03000509000000000000" pitchFamily="65" charset="-120"/>
                          <a:ea typeface="標楷體" panose="03000509000000000000" pitchFamily="65" charset="-120"/>
                        </a:rPr>
                        <a:t>(</a:t>
                      </a:r>
                      <a:r>
                        <a:rPr lang="zh-TW" altLang="en-US" sz="1600" kern="100" dirty="0">
                          <a:effectLst/>
                          <a:latin typeface="標楷體" panose="03000509000000000000" pitchFamily="65" charset="-120"/>
                          <a:ea typeface="標楷體" panose="03000509000000000000" pitchFamily="65" charset="-120"/>
                        </a:rPr>
                        <a:t>領域</a:t>
                      </a:r>
                      <a:r>
                        <a:rPr lang="en-US" altLang="zh-TW" sz="1600" kern="100" dirty="0">
                          <a:effectLst/>
                          <a:latin typeface="標楷體" panose="03000509000000000000" pitchFamily="65" charset="-120"/>
                          <a:ea typeface="標楷體" panose="03000509000000000000" pitchFamily="65" charset="-120"/>
                        </a:rPr>
                        <a:t>/</a:t>
                      </a:r>
                      <a:r>
                        <a:rPr lang="zh-TW" altLang="en-US" sz="1600" kern="100" dirty="0">
                          <a:effectLst/>
                          <a:latin typeface="標楷體" panose="03000509000000000000" pitchFamily="65" charset="-120"/>
                          <a:ea typeface="標楷體" panose="03000509000000000000" pitchFamily="65" charset="-120"/>
                        </a:rPr>
                        <a:t>群科</a:t>
                      </a:r>
                      <a:r>
                        <a:rPr lang="en-US" altLang="zh-TW" sz="1600" kern="100" dirty="0">
                          <a:effectLst/>
                          <a:latin typeface="標楷體" panose="03000509000000000000" pitchFamily="65" charset="-120"/>
                          <a:ea typeface="標楷體" panose="03000509000000000000" pitchFamily="65" charset="-120"/>
                        </a:rPr>
                        <a:t>)</a:t>
                      </a:r>
                      <a:endParaRPr lang="en-US" altLang="zh-TW" sz="1600" kern="100" dirty="0">
                        <a:solidFill>
                          <a:srgbClr val="0D0D0D"/>
                        </a:solidFill>
                        <a:effectLst/>
                        <a:latin typeface="標楷體" panose="03000509000000000000" pitchFamily="65" charset="-120"/>
                        <a:ea typeface="標楷體" panose="03000509000000000000" pitchFamily="65" charset="-120"/>
                      </a:endParaRPr>
                    </a:p>
                  </a:txBody>
                  <a:tcPr marL="68580" marR="68580" marT="0" marB="0"/>
                </a:tc>
                <a:tc>
                  <a:txBody>
                    <a:bodyPr/>
                    <a:lstStyle/>
                    <a:p>
                      <a:pPr marL="0" marR="0" lvl="0" indent="0" algn="ctr" defTabSz="914400" rtl="0" eaLnBrk="1" fontAlgn="auto" latinLnBrk="0" hangingPunct="1">
                        <a:lnSpc>
                          <a:spcPts val="2300"/>
                        </a:lnSpc>
                        <a:spcBef>
                          <a:spcPts val="0"/>
                        </a:spcBef>
                        <a:spcAft>
                          <a:spcPts val="0"/>
                        </a:spcAft>
                        <a:buClrTx/>
                        <a:buSzTx/>
                        <a:buFontTx/>
                        <a:buNone/>
                        <a:tabLst>
                          <a:tab pos="270510" algn="l"/>
                          <a:tab pos="699770" algn="l"/>
                        </a:tabLst>
                        <a:defRPr/>
                      </a:pPr>
                      <a:r>
                        <a:rPr lang="zh-TW" altLang="en-US" sz="1600" kern="100" dirty="0">
                          <a:effectLst/>
                          <a:latin typeface="標楷體" panose="03000509000000000000" pitchFamily="65" charset="-120"/>
                          <a:ea typeface="標楷體" panose="03000509000000000000" pitchFamily="65" charset="-120"/>
                        </a:rPr>
                        <a:t>可</a:t>
                      </a:r>
                      <a:r>
                        <a:rPr lang="zh-TW" altLang="zh-TW" sz="1600" kern="100" dirty="0">
                          <a:effectLst/>
                          <a:latin typeface="標楷體" panose="03000509000000000000" pitchFamily="65" charset="-120"/>
                          <a:ea typeface="標楷體" panose="03000509000000000000" pitchFamily="65" charset="-120"/>
                        </a:rPr>
                        <a:t>報考</a:t>
                      </a:r>
                      <a:r>
                        <a:rPr lang="zh-TW" altLang="en-US" sz="1600" kern="100" dirty="0">
                          <a:effectLst/>
                          <a:latin typeface="標楷體" panose="03000509000000000000" pitchFamily="65" charset="-120"/>
                          <a:ea typeface="標楷體" panose="03000509000000000000" pitchFamily="65" charset="-120"/>
                        </a:rPr>
                        <a:t>之相關學</a:t>
                      </a:r>
                      <a:r>
                        <a:rPr lang="zh-TW" altLang="zh-TW" sz="1600" kern="100" dirty="0">
                          <a:effectLst/>
                          <a:latin typeface="標楷體" panose="03000509000000000000" pitchFamily="65" charset="-120"/>
                          <a:ea typeface="標楷體" panose="03000509000000000000" pitchFamily="65" charset="-120"/>
                        </a:rPr>
                        <a:t>系所</a:t>
                      </a:r>
                      <a:endParaRPr lang="zh-TW" sz="1600" kern="100" dirty="0">
                        <a:effectLst/>
                        <a:latin typeface="標楷體" panose="03000509000000000000" pitchFamily="65" charset="-120"/>
                        <a:ea typeface="標楷體" panose="03000509000000000000" pitchFamily="65" charset="-120"/>
                      </a:endParaRPr>
                    </a:p>
                  </a:txBody>
                  <a:tcPr marL="68580" marR="68580" marT="0" marB="0"/>
                </a:tc>
                <a:extLst>
                  <a:ext uri="{0D108BD9-81ED-4DB2-BD59-A6C34878D82A}">
                    <a16:rowId xmlns:a16="http://schemas.microsoft.com/office/drawing/2014/main" xmlns="" val="10000"/>
                  </a:ext>
                </a:extLst>
              </a:tr>
              <a:tr h="1604291">
                <a:tc>
                  <a:txBody>
                    <a:bodyPr/>
                    <a:lstStyle/>
                    <a:p>
                      <a:pPr algn="just">
                        <a:spcAft>
                          <a:spcPts val="0"/>
                        </a:spcAft>
                      </a:pPr>
                      <a:r>
                        <a:rPr lang="zh-TW" sz="1800" kern="100" dirty="0">
                          <a:solidFill>
                            <a:srgbClr val="000000"/>
                          </a:solidFill>
                          <a:effectLst/>
                          <a:latin typeface="Times New Roman" panose="02020603050405020304" pitchFamily="18" charset="0"/>
                          <a:ea typeface="標楷體" panose="03000509000000000000" pitchFamily="65" charset="-120"/>
                        </a:rPr>
                        <a:t>中等學校</a:t>
                      </a:r>
                      <a:r>
                        <a:rPr lang="zh-TW" sz="1800" b="1" kern="100" dirty="0">
                          <a:solidFill>
                            <a:srgbClr val="000000"/>
                          </a:solidFill>
                          <a:effectLst/>
                          <a:latin typeface="Times New Roman" panose="02020603050405020304" pitchFamily="18" charset="0"/>
                          <a:ea typeface="標楷體" panose="03000509000000000000" pitchFamily="65" charset="-120"/>
                        </a:rPr>
                        <a:t>家政群</a:t>
                      </a:r>
                      <a:endParaRPr lang="zh-TW" sz="1800" kern="100" dirty="0">
                        <a:effectLst/>
                        <a:latin typeface="Times New Roman" panose="02020603050405020304" pitchFamily="18" charset="0"/>
                        <a:ea typeface="新細明體" panose="02020500000000000000" pitchFamily="18" charset="-120"/>
                      </a:endParaRPr>
                    </a:p>
                  </a:txBody>
                  <a:tcPr marL="68580" marR="68580" marT="0" marB="0" anchor="ctr"/>
                </a:tc>
                <a:tc>
                  <a:txBody>
                    <a:bodyPr/>
                    <a:lstStyle/>
                    <a:p>
                      <a:pPr algn="just">
                        <a:spcAft>
                          <a:spcPts val="0"/>
                        </a:spcAft>
                      </a:pPr>
                      <a:r>
                        <a:rPr lang="zh-TW" sz="1300" kern="0" dirty="0">
                          <a:solidFill>
                            <a:srgbClr val="000000"/>
                          </a:solidFill>
                          <a:effectLst/>
                          <a:latin typeface="Times New Roman" panose="02020603050405020304" pitchFamily="18" charset="0"/>
                          <a:ea typeface="標楷體" panose="03000509000000000000" pitchFamily="65" charset="-120"/>
                        </a:rPr>
                        <a:t>家政學系（所）、家政技術系（所）、家政教育學系（所）、人類發展與家庭學系（所）、生活科學系（所）、生活應用系（所）、生活應用科學系（所）、生活科學暨家政科系（所）、兒童與家庭學系（所）、家庭研究與兒童發展學系（所）、幼兒保育系（所）、嬰幼兒保育系（所）、幼兒教育系（所）、青少年兒童福利學系（所）、幼兒與家庭學系（所）、兒童與家庭服務系（所）及其他相關系（所）</a:t>
                      </a:r>
                      <a:endParaRPr lang="zh-TW" sz="1200" kern="100" dirty="0">
                        <a:effectLst/>
                        <a:latin typeface="Times New Roman" panose="02020603050405020304" pitchFamily="18" charset="0"/>
                        <a:ea typeface="新細明體" panose="02020500000000000000" pitchFamily="18" charset="-120"/>
                      </a:endParaRPr>
                    </a:p>
                    <a:p>
                      <a:pPr algn="just">
                        <a:spcAft>
                          <a:spcPts val="0"/>
                        </a:spcAft>
                      </a:pPr>
                      <a:r>
                        <a:rPr lang="zh-TW" sz="1300" kern="0" dirty="0">
                          <a:solidFill>
                            <a:srgbClr val="000000"/>
                          </a:solidFill>
                          <a:effectLst/>
                          <a:latin typeface="Times New Roman" panose="02020603050405020304" pitchFamily="18" charset="0"/>
                          <a:ea typeface="標楷體" panose="03000509000000000000" pitchFamily="65" charset="-120"/>
                        </a:rPr>
                        <a:t>美容造型設計系（所）、時尚與媒體設計系（所）、流行設計系（所）、時尚設計學系（所）、時尚造型學系（所）、服裝設計學系（所）、服飾經營學系（所）、服飾科學管理系（所）、服裝設計管理系（所）、織品服裝系（所）、服飾設計與經營系（所）、服飾設計與管理系（所）及其他相關系（所）、時尚設計與管理學系（所）、化妝品科學系（所）、化妝品應用系（所）、化妝品應用與管理系（所）、化妝品科技研究所、美容系（所）、香粧品學系（所）、流行時尚設計系（所）、應用化妝品系（所）</a:t>
                      </a:r>
                      <a:endParaRPr lang="zh-TW" sz="1200" kern="100" dirty="0">
                        <a:effectLst/>
                        <a:latin typeface="Times New Roman" panose="02020603050405020304" pitchFamily="18" charset="0"/>
                        <a:ea typeface="新細明體" panose="02020500000000000000" pitchFamily="18" charset="-120"/>
                      </a:endParaRPr>
                    </a:p>
                    <a:p>
                      <a:pPr algn="just">
                        <a:spcAft>
                          <a:spcPts val="0"/>
                        </a:spcAft>
                      </a:pPr>
                      <a:r>
                        <a:rPr lang="zh-TW" sz="1300" kern="0" dirty="0">
                          <a:solidFill>
                            <a:srgbClr val="000000"/>
                          </a:solidFill>
                          <a:effectLst/>
                          <a:latin typeface="Times New Roman" panose="02020603050405020304" pitchFamily="18" charset="0"/>
                          <a:ea typeface="標楷體" panose="03000509000000000000" pitchFamily="65" charset="-120"/>
                        </a:rPr>
                        <a:t>餐飲管理學系（所）、餐旅暨遊憩管理系（所）、餐旅管理學系（所）、健康餐飲管理學系（所）、食品科學系（所）、食品暨保健營養學系（所）、食品營養學系（所）、營養科學系（所）、營養學系（所）、醫學營養學系（所）、食品營養與保健生技學系（所）、保健營養學系（所）、食品餐飲管理學系（所）、營養保健科學系（所）、其他相關系（所）、組、學位學程。</a:t>
                      </a:r>
                      <a:endParaRPr lang="zh-TW" sz="1200" kern="100" dirty="0">
                        <a:effectLst/>
                        <a:latin typeface="Times New Roman" panose="02020603050405020304" pitchFamily="18" charset="0"/>
                        <a:ea typeface="新細明體" panose="02020500000000000000" pitchFamily="18" charset="-120"/>
                      </a:endParaRPr>
                    </a:p>
                  </a:txBody>
                  <a:tcPr marL="68580" marR="68580" marT="0" marB="0"/>
                </a:tc>
                <a:extLst>
                  <a:ext uri="{0D108BD9-81ED-4DB2-BD59-A6C34878D82A}">
                    <a16:rowId xmlns:a16="http://schemas.microsoft.com/office/drawing/2014/main" xmlns="" val="10001"/>
                  </a:ext>
                </a:extLst>
              </a:tr>
            </a:tbl>
          </a:graphicData>
        </a:graphic>
      </p:graphicFrame>
      <p:sp>
        <p:nvSpPr>
          <p:cNvPr id="10" name="AutoShape 23">
            <a:extLst>
              <a:ext uri="{FF2B5EF4-FFF2-40B4-BE49-F238E27FC236}">
                <a16:creationId xmlns:a16="http://schemas.microsoft.com/office/drawing/2014/main" xmlns="" id="{EC479E40-29E0-4E20-AD77-2364F5B5FD57}"/>
              </a:ext>
            </a:extLst>
          </p:cNvPr>
          <p:cNvSpPr>
            <a:spLocks noChangeArrowheads="1"/>
          </p:cNvSpPr>
          <p:nvPr/>
        </p:nvSpPr>
        <p:spPr bwMode="auto">
          <a:xfrm>
            <a:off x="286543" y="124618"/>
            <a:ext cx="8713788" cy="6283493"/>
          </a:xfrm>
          <a:prstGeom prst="roundRect">
            <a:avLst>
              <a:gd name="adj" fmla="val 16667"/>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TW" altLang="en-US" sz="1800" dirty="0"/>
          </a:p>
        </p:txBody>
      </p:sp>
      <p:pic>
        <p:nvPicPr>
          <p:cNvPr id="11" name="Picture 22">
            <a:extLst>
              <a:ext uri="{FF2B5EF4-FFF2-40B4-BE49-F238E27FC236}">
                <a16:creationId xmlns:a16="http://schemas.microsoft.com/office/drawing/2014/main" xmlns="" id="{9C72217A-A067-4D16-A071-B5C0D2CF99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0249" y="6487102"/>
            <a:ext cx="3290102" cy="291907"/>
          </a:xfrm>
          <a:prstGeom prst="rect">
            <a:avLst/>
          </a:prstGeom>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908235"/>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727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4" descr="001">
            <a:extLst>
              <a:ext uri="{FF2B5EF4-FFF2-40B4-BE49-F238E27FC236}">
                <a16:creationId xmlns:a16="http://schemas.microsoft.com/office/drawing/2014/main" xmlns="" id="{85826B05-AEB8-440C-BFFA-6F5635F42C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056" r="6056" b="18307"/>
          <a:stretch>
            <a:fillRect/>
          </a:stretch>
        </p:blipFill>
        <p:spPr bwMode="auto">
          <a:xfrm>
            <a:off x="1588" y="1262459"/>
            <a:ext cx="9142412" cy="562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AutoShape 6"/>
          <p:cNvSpPr>
            <a:spLocks noChangeArrowheads="1"/>
          </p:cNvSpPr>
          <p:nvPr/>
        </p:nvSpPr>
        <p:spPr bwMode="auto">
          <a:xfrm>
            <a:off x="250825" y="1412875"/>
            <a:ext cx="8569325" cy="4248150"/>
          </a:xfrm>
          <a:prstGeom prst="roundRect">
            <a:avLst>
              <a:gd name="adj" fmla="val 16667"/>
            </a:avLst>
          </a:prstGeom>
          <a:solidFill>
            <a:srgbClr val="FFFFFF">
              <a:alpha val="76862"/>
            </a:srgbClr>
          </a:solidFill>
          <a:ln w="9525">
            <a:solidFill>
              <a:schemeClr val="bg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TW" altLang="en-US" sz="1800"/>
          </a:p>
        </p:txBody>
      </p:sp>
      <p:sp>
        <p:nvSpPr>
          <p:cNvPr id="4101" name="Text Box 7"/>
          <p:cNvSpPr txBox="1">
            <a:spLocks noChangeArrowheads="1"/>
          </p:cNvSpPr>
          <p:nvPr/>
        </p:nvSpPr>
        <p:spPr bwMode="auto">
          <a:xfrm>
            <a:off x="2141730" y="4128775"/>
            <a:ext cx="486054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dist" eaLnBrk="1" hangingPunct="1">
              <a:spcBef>
                <a:spcPts val="0"/>
              </a:spcBef>
              <a:buFontTx/>
              <a:buNone/>
            </a:pPr>
            <a:r>
              <a:rPr lang="en-US" altLang="zh-TW" b="1" dirty="0">
                <a:latin typeface="Times New Roman" panose="02020603050405020304" pitchFamily="18" charset="0"/>
                <a:ea typeface="標楷體" panose="03000509000000000000" pitchFamily="65" charset="-120"/>
              </a:rPr>
              <a:t> </a:t>
            </a:r>
            <a:r>
              <a:rPr lang="zh-TW" altLang="en-US" b="1" dirty="0">
                <a:latin typeface="Times New Roman" panose="02020603050405020304" pitchFamily="18" charset="0"/>
                <a:ea typeface="標楷體" panose="03000509000000000000" pitchFamily="65" charset="-120"/>
              </a:rPr>
              <a:t>師資培育中心</a:t>
            </a:r>
            <a:endParaRPr lang="en-US" altLang="zh-TW" b="1" dirty="0">
              <a:latin typeface="Times New Roman" panose="02020603050405020304" pitchFamily="18" charset="0"/>
              <a:ea typeface="標楷體" panose="03000509000000000000" pitchFamily="65" charset="-120"/>
            </a:endParaRPr>
          </a:p>
          <a:p>
            <a:pPr algn="dist" eaLnBrk="1" hangingPunct="1">
              <a:spcBef>
                <a:spcPts val="0"/>
              </a:spcBef>
              <a:buFontTx/>
              <a:buNone/>
            </a:pPr>
            <a:r>
              <a:rPr lang="zh-TW" altLang="en-US" b="1" dirty="0">
                <a:latin typeface="Times New Roman" panose="02020603050405020304" pitchFamily="18" charset="0"/>
                <a:ea typeface="標楷體" panose="03000509000000000000" pitchFamily="65" charset="-120"/>
              </a:rPr>
              <a:t>吳芝儀主任、林郡雯組長</a:t>
            </a:r>
            <a:endParaRPr lang="en-US" altLang="zh-TW" b="1" dirty="0">
              <a:latin typeface="Times New Roman" panose="02020603050405020304" pitchFamily="18" charset="0"/>
              <a:ea typeface="標楷體" panose="03000509000000000000" pitchFamily="65" charset="-120"/>
            </a:endParaRPr>
          </a:p>
          <a:p>
            <a:pPr algn="dist" eaLnBrk="1" hangingPunct="1">
              <a:spcBef>
                <a:spcPts val="0"/>
              </a:spcBef>
              <a:buFontTx/>
              <a:buNone/>
            </a:pPr>
            <a:r>
              <a:rPr lang="en-US" altLang="zh-TW" sz="2400" b="1" dirty="0">
                <a:latin typeface="Times New Roman" panose="02020603050405020304" pitchFamily="18" charset="0"/>
                <a:ea typeface="標楷體" panose="03000509000000000000" pitchFamily="65" charset="-120"/>
              </a:rPr>
              <a:t>2019/05/08</a:t>
            </a:r>
            <a:endParaRPr lang="zh-TW" altLang="en-US" sz="2400" b="1" dirty="0">
              <a:latin typeface="Times New Roman" panose="02020603050405020304" pitchFamily="18" charset="0"/>
              <a:ea typeface="標楷體" panose="03000509000000000000" pitchFamily="65" charset="-120"/>
            </a:endParaRPr>
          </a:p>
        </p:txBody>
      </p:sp>
      <p:sp>
        <p:nvSpPr>
          <p:cNvPr id="2" name="矩形: 圓角 1">
            <a:extLst>
              <a:ext uri="{FF2B5EF4-FFF2-40B4-BE49-F238E27FC236}">
                <a16:creationId xmlns:a16="http://schemas.microsoft.com/office/drawing/2014/main" xmlns="" id="{95B2B462-960C-4278-9A47-03BEA8645956}"/>
              </a:ext>
            </a:extLst>
          </p:cNvPr>
          <p:cNvSpPr/>
          <p:nvPr/>
        </p:nvSpPr>
        <p:spPr>
          <a:xfrm>
            <a:off x="-105916" y="-99392"/>
            <a:ext cx="9358436" cy="1416627"/>
          </a:xfrm>
          <a:prstGeom prst="roundRect">
            <a:avLst/>
          </a:prstGeom>
          <a:solidFill>
            <a:srgbClr val="5D5DFF"/>
          </a:solidFill>
          <a:ln>
            <a:noFill/>
          </a:ln>
          <a:effectLst>
            <a:outerShdw blurRad="50800" dist="38100" algn="l" rotWithShape="0">
              <a:prstClr val="black">
                <a:alpha val="40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dirty="0">
                <a:latin typeface="標楷體" panose="03000509000000000000" pitchFamily="65" charset="-120"/>
                <a:ea typeface="標楷體" panose="03000509000000000000" pitchFamily="65" charset="-120"/>
              </a:rPr>
              <a:t>國立嘉義大學師資培育中心</a:t>
            </a:r>
          </a:p>
        </p:txBody>
      </p:sp>
      <p:sp>
        <p:nvSpPr>
          <p:cNvPr id="6" name="Text Box 7">
            <a:extLst>
              <a:ext uri="{FF2B5EF4-FFF2-40B4-BE49-F238E27FC236}">
                <a16:creationId xmlns:a16="http://schemas.microsoft.com/office/drawing/2014/main" xmlns="" id="{D343EB92-302B-4449-88DB-95F24D959D50}"/>
              </a:ext>
            </a:extLst>
          </p:cNvPr>
          <p:cNvSpPr txBox="1">
            <a:spLocks noChangeArrowheads="1"/>
          </p:cNvSpPr>
          <p:nvPr/>
        </p:nvSpPr>
        <p:spPr bwMode="auto">
          <a:xfrm>
            <a:off x="1979712" y="2018500"/>
            <a:ext cx="5328592"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dist" eaLnBrk="1" hangingPunct="1">
              <a:spcBef>
                <a:spcPct val="50000"/>
              </a:spcBef>
              <a:buFontTx/>
              <a:buNone/>
            </a:pPr>
            <a:r>
              <a:rPr lang="zh-TW" altLang="en-US" b="1" dirty="0">
                <a:latin typeface="標楷體" panose="03000509000000000000" pitchFamily="65" charset="-120"/>
                <a:ea typeface="標楷體" panose="03000509000000000000" pitchFamily="65" charset="-120"/>
              </a:rPr>
              <a:t>歡迎你們加入</a:t>
            </a:r>
            <a:endParaRPr lang="en-US" altLang="zh-TW" b="1" dirty="0">
              <a:latin typeface="標楷體" panose="03000509000000000000" pitchFamily="65" charset="-120"/>
              <a:ea typeface="標楷體" panose="03000509000000000000" pitchFamily="65" charset="-120"/>
            </a:endParaRPr>
          </a:p>
          <a:p>
            <a:pPr algn="dist" eaLnBrk="1" hangingPunct="1">
              <a:spcBef>
                <a:spcPct val="50000"/>
              </a:spcBef>
              <a:buFontTx/>
              <a:buNone/>
            </a:pPr>
            <a:r>
              <a:rPr lang="zh-TW" altLang="en-US" sz="4000" b="1" dirty="0">
                <a:latin typeface="標楷體" panose="03000509000000000000" pitchFamily="65" charset="-120"/>
                <a:ea typeface="標楷體" panose="03000509000000000000" pitchFamily="65" charset="-120"/>
              </a:rPr>
              <a:t>百年樹人</a:t>
            </a:r>
            <a:r>
              <a:rPr lang="zh-TW" altLang="en-US" b="1" dirty="0">
                <a:latin typeface="標楷體" panose="03000509000000000000" pitchFamily="65" charset="-120"/>
                <a:ea typeface="標楷體" panose="03000509000000000000" pitchFamily="65" charset="-120"/>
              </a:rPr>
              <a:t>的行列</a:t>
            </a:r>
            <a:r>
              <a:rPr lang="en-US" altLang="zh-TW" b="1" dirty="0">
                <a:latin typeface="標楷體" panose="03000509000000000000" pitchFamily="65" charset="-120"/>
                <a:ea typeface="標楷體" panose="03000509000000000000" pitchFamily="65" charset="-120"/>
              </a:rPr>
              <a:t>!!</a:t>
            </a:r>
            <a:endParaRPr lang="zh-TW" altLang="en-US"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57843298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2"/>
          <p:cNvGrpSpPr>
            <a:grpSpLocks/>
          </p:cNvGrpSpPr>
          <p:nvPr/>
        </p:nvGrpSpPr>
        <p:grpSpPr bwMode="auto">
          <a:xfrm>
            <a:off x="0" y="0"/>
            <a:ext cx="9144000" cy="6858000"/>
            <a:chOff x="0" y="0"/>
            <a:chExt cx="5760" cy="4320"/>
          </a:xfrm>
        </p:grpSpPr>
        <p:pic>
          <p:nvPicPr>
            <p:cNvPr id="143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4"/>
            <p:cNvPicPr>
              <a:picLocks noChangeAspect="1" noChangeArrowheads="1"/>
            </p:cNvPicPr>
            <p:nvPr/>
          </p:nvPicPr>
          <p:blipFill>
            <a:blip r:embed="rId4">
              <a:lum bright="20000"/>
              <a:extLst>
                <a:ext uri="{28A0092B-C50C-407E-A947-70E740481C1C}">
                  <a14:useLocalDpi xmlns:a14="http://schemas.microsoft.com/office/drawing/2010/main" val="0"/>
                </a:ext>
              </a:extLst>
            </a:blip>
            <a:srcRect/>
            <a:stretch>
              <a:fillRect/>
            </a:stretch>
          </p:blipFill>
          <p:spPr bwMode="auto">
            <a:xfrm>
              <a:off x="1292" y="3884"/>
              <a:ext cx="3629" cy="436"/>
            </a:xfrm>
            <a:prstGeom prst="rect">
              <a:avLst/>
            </a:prstGeom>
            <a:solidFill>
              <a:schemeClr val="accent1">
                <a:alpha val="12157"/>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4345" name="AutoShape 5"/>
            <p:cNvSpPr>
              <a:spLocks noChangeArrowheads="1"/>
            </p:cNvSpPr>
            <p:nvPr/>
          </p:nvSpPr>
          <p:spPr bwMode="auto">
            <a:xfrm>
              <a:off x="158" y="164"/>
              <a:ext cx="5489" cy="3629"/>
            </a:xfrm>
            <a:prstGeom prst="roundRect">
              <a:avLst>
                <a:gd name="adj" fmla="val 16667"/>
              </a:avLst>
            </a:prstGeom>
            <a:solidFill>
              <a:schemeClr val="bg1">
                <a:alpha val="69019"/>
              </a:schemeClr>
            </a:solidFill>
            <a:ln w="9525" algn="ctr">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TW" altLang="en-US" sz="1800"/>
            </a:p>
          </p:txBody>
        </p:sp>
      </p:grpSp>
      <p:pic>
        <p:nvPicPr>
          <p:cNvPr id="9" name="Picture 12" descr="ãpptèæ¯åãçåçæå°çµæ">
            <a:extLst>
              <a:ext uri="{FF2B5EF4-FFF2-40B4-BE49-F238E27FC236}">
                <a16:creationId xmlns:a16="http://schemas.microsoft.com/office/drawing/2014/main" xmlns="" id="{7BF78F1E-167B-4F73-982E-29FAC63386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128"/>
            <a:ext cx="9144000" cy="6868128"/>
          </a:xfrm>
          <a:prstGeom prst="rect">
            <a:avLst/>
          </a:prstGeom>
          <a:noFill/>
          <a:extLst>
            <a:ext uri="{909E8E84-426E-40DD-AFC4-6F175D3DCCD1}">
              <a14:hiddenFill xmlns:a14="http://schemas.microsoft.com/office/drawing/2010/main">
                <a:solidFill>
                  <a:srgbClr val="FFFFFF"/>
                </a:solidFill>
              </a14:hiddenFill>
            </a:ext>
          </a:extLst>
        </p:spPr>
      </p:pic>
      <p:sp>
        <p:nvSpPr>
          <p:cNvPr id="72710" name="AutoShape 6">
            <a:extLst>
              <a:ext uri="{FF2B5EF4-FFF2-40B4-BE49-F238E27FC236}">
                <a16:creationId xmlns:a16="http://schemas.microsoft.com/office/drawing/2014/main" xmlns="" id="{B6EF44E4-CEF5-4966-8E5D-C92ABF5D6B86}"/>
              </a:ext>
            </a:extLst>
          </p:cNvPr>
          <p:cNvSpPr>
            <a:spLocks noChangeArrowheads="1"/>
          </p:cNvSpPr>
          <p:nvPr/>
        </p:nvSpPr>
        <p:spPr bwMode="auto">
          <a:xfrm>
            <a:off x="900113" y="333375"/>
            <a:ext cx="7416800" cy="792163"/>
          </a:xfrm>
          <a:prstGeom prst="roundRect">
            <a:avLst>
              <a:gd name="adj" fmla="val 16667"/>
            </a:avLst>
          </a:prstGeom>
          <a:gradFill rotWithShape="1">
            <a:gsLst>
              <a:gs pos="0">
                <a:srgbClr val="FF7C80">
                  <a:alpha val="71001"/>
                </a:srgbClr>
              </a:gs>
              <a:gs pos="50000">
                <a:srgbClr val="FFFFCC"/>
              </a:gs>
              <a:gs pos="100000">
                <a:srgbClr val="FF7C80">
                  <a:alpha val="71001"/>
                </a:srgbClr>
              </a:gs>
            </a:gsLst>
            <a:lin ang="5400000" scaled="1"/>
          </a:gradFill>
          <a:ln w="9525">
            <a:round/>
            <a:headEnd/>
            <a:tailEnd/>
          </a:ln>
          <a:effectLst/>
          <a:scene3d>
            <a:camera prst="legacyPerspectiveBottom"/>
            <a:lightRig rig="legacyFlat3" dir="t"/>
          </a:scene3d>
          <a:sp3d extrusionH="887400" prstMaterial="legacyMatte">
            <a:bevelT w="13500" h="13500" prst="angle"/>
            <a:bevelB w="13500" h="13500" prst="angle"/>
            <a:extrusionClr>
              <a:srgbClr val="FF7C80"/>
            </a:extrusionClr>
          </a:sp3d>
          <a:extLst/>
        </p:spPr>
        <p:txBody>
          <a:bodyPr wrap="none" anchor="ctr">
            <a:flatTx/>
          </a:bodyPr>
          <a:lstStyle/>
          <a:p>
            <a:pPr algn="ctr" eaLnBrk="1" hangingPunct="1">
              <a:defRPr/>
            </a:pPr>
            <a:endParaRPr lang="en-US" altLang="zh-TW" sz="3600" dirty="0">
              <a:solidFill>
                <a:srgbClr val="006600"/>
              </a:solidFill>
              <a:latin typeface="Arial" charset="0"/>
              <a:ea typeface="標楷體" pitchFamily="65" charset="-120"/>
            </a:endParaRPr>
          </a:p>
          <a:p>
            <a:pPr algn="ctr">
              <a:defRPr/>
            </a:pPr>
            <a:r>
              <a:rPr lang="zh-TW" altLang="en-US" sz="3200" dirty="0">
                <a:solidFill>
                  <a:srgbClr val="006600"/>
                </a:solidFill>
                <a:latin typeface="Arial" charset="0"/>
                <a:ea typeface="標楷體" pitchFamily="65" charset="-120"/>
              </a:rPr>
              <a:t>中等教育學程一般名額報考系所一覽表</a:t>
            </a:r>
            <a:r>
              <a:rPr lang="en-US" altLang="zh-TW" sz="3200" dirty="0">
                <a:solidFill>
                  <a:srgbClr val="006600"/>
                </a:solidFill>
                <a:latin typeface="Arial" charset="0"/>
                <a:ea typeface="標楷體" pitchFamily="65" charset="-120"/>
              </a:rPr>
              <a:t>(</a:t>
            </a:r>
            <a:r>
              <a:rPr lang="en-US" altLang="zh-TW" sz="2800" dirty="0">
                <a:solidFill>
                  <a:srgbClr val="006600"/>
                </a:solidFill>
                <a:latin typeface="Arial" charset="0"/>
                <a:ea typeface="標楷體" pitchFamily="65" charset="-120"/>
              </a:rPr>
              <a:t>VI</a:t>
            </a:r>
            <a:r>
              <a:rPr lang="en-US" altLang="zh-TW" sz="3200" dirty="0">
                <a:solidFill>
                  <a:srgbClr val="006600"/>
                </a:solidFill>
                <a:latin typeface="Arial" charset="0"/>
                <a:ea typeface="標楷體" pitchFamily="65" charset="-120"/>
              </a:rPr>
              <a:t>)</a:t>
            </a:r>
            <a:endParaRPr lang="zh-TW" altLang="en-US" sz="3200" dirty="0">
              <a:solidFill>
                <a:srgbClr val="006600"/>
              </a:solidFill>
              <a:latin typeface="Arial" charset="0"/>
              <a:ea typeface="標楷體" pitchFamily="65" charset="-120"/>
            </a:endParaRPr>
          </a:p>
          <a:p>
            <a:pPr algn="ctr" eaLnBrk="1" hangingPunct="1">
              <a:defRPr/>
            </a:pPr>
            <a:endParaRPr lang="zh-TW" altLang="en-US" sz="3600" dirty="0">
              <a:solidFill>
                <a:srgbClr val="006600"/>
              </a:solidFill>
              <a:latin typeface="Arial" charset="0"/>
              <a:ea typeface="標楷體" pitchFamily="65"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383446037"/>
              </p:ext>
            </p:extLst>
          </p:nvPr>
        </p:nvGraphicFramePr>
        <p:xfrm>
          <a:off x="900112" y="1381945"/>
          <a:ext cx="7416801" cy="4567335"/>
        </p:xfrm>
        <a:graphic>
          <a:graphicData uri="http://schemas.openxmlformats.org/drawingml/2006/table">
            <a:tbl>
              <a:tblPr firstRow="1" bandRow="1">
                <a:tableStyleId>{7DF18680-E054-41AD-8BC1-D1AEF772440D}</a:tableStyleId>
              </a:tblPr>
              <a:tblGrid>
                <a:gridCol w="2739539">
                  <a:extLst>
                    <a:ext uri="{9D8B030D-6E8A-4147-A177-3AD203B41FA5}">
                      <a16:colId xmlns:a16="http://schemas.microsoft.com/office/drawing/2014/main" xmlns="" val="20000"/>
                    </a:ext>
                  </a:extLst>
                </a:gridCol>
                <a:gridCol w="4677262">
                  <a:extLst>
                    <a:ext uri="{9D8B030D-6E8A-4147-A177-3AD203B41FA5}">
                      <a16:colId xmlns:a16="http://schemas.microsoft.com/office/drawing/2014/main" xmlns="" val="20002"/>
                    </a:ext>
                  </a:extLst>
                </a:gridCol>
              </a:tblGrid>
              <a:tr h="320114">
                <a:tc>
                  <a:txBody>
                    <a:bodyPr/>
                    <a:lstStyle/>
                    <a:p>
                      <a:pPr algn="ctr">
                        <a:lnSpc>
                          <a:spcPts val="2300"/>
                        </a:lnSpc>
                        <a:spcAft>
                          <a:spcPts val="0"/>
                        </a:spcAft>
                        <a:tabLst>
                          <a:tab pos="270510" algn="l"/>
                          <a:tab pos="699770" algn="l"/>
                        </a:tabLst>
                      </a:pPr>
                      <a:r>
                        <a:rPr lang="zh-TW" altLang="en-US" sz="1600" kern="100" dirty="0">
                          <a:effectLst/>
                          <a:latin typeface="標楷體" panose="03000509000000000000" pitchFamily="65" charset="-120"/>
                          <a:ea typeface="標楷體" panose="03000509000000000000" pitchFamily="65" charset="-120"/>
                        </a:rPr>
                        <a:t>任教學科</a:t>
                      </a:r>
                      <a:r>
                        <a:rPr lang="en-US" altLang="zh-TW" sz="1600" kern="100" dirty="0">
                          <a:effectLst/>
                          <a:latin typeface="標楷體" panose="03000509000000000000" pitchFamily="65" charset="-120"/>
                          <a:ea typeface="標楷體" panose="03000509000000000000" pitchFamily="65" charset="-120"/>
                        </a:rPr>
                        <a:t>(</a:t>
                      </a:r>
                      <a:r>
                        <a:rPr lang="zh-TW" altLang="en-US" sz="1600" kern="100" dirty="0">
                          <a:effectLst/>
                          <a:latin typeface="標楷體" panose="03000509000000000000" pitchFamily="65" charset="-120"/>
                          <a:ea typeface="標楷體" panose="03000509000000000000" pitchFamily="65" charset="-120"/>
                        </a:rPr>
                        <a:t>領域</a:t>
                      </a:r>
                      <a:r>
                        <a:rPr lang="en-US" altLang="zh-TW" sz="1600" kern="100" dirty="0">
                          <a:effectLst/>
                          <a:latin typeface="標楷體" panose="03000509000000000000" pitchFamily="65" charset="-120"/>
                          <a:ea typeface="標楷體" panose="03000509000000000000" pitchFamily="65" charset="-120"/>
                        </a:rPr>
                        <a:t>/</a:t>
                      </a:r>
                      <a:r>
                        <a:rPr lang="zh-TW" altLang="en-US" sz="1600" kern="100" dirty="0">
                          <a:effectLst/>
                          <a:latin typeface="標楷體" panose="03000509000000000000" pitchFamily="65" charset="-120"/>
                          <a:ea typeface="標楷體" panose="03000509000000000000" pitchFamily="65" charset="-120"/>
                        </a:rPr>
                        <a:t>群科</a:t>
                      </a:r>
                      <a:r>
                        <a:rPr lang="en-US" altLang="zh-TW" sz="1600" kern="100" dirty="0">
                          <a:effectLst/>
                          <a:latin typeface="標楷體" panose="03000509000000000000" pitchFamily="65" charset="-120"/>
                          <a:ea typeface="標楷體" panose="03000509000000000000" pitchFamily="65" charset="-120"/>
                        </a:rPr>
                        <a:t>)</a:t>
                      </a:r>
                      <a:endParaRPr lang="en-US" altLang="zh-TW" sz="1600" kern="100" dirty="0">
                        <a:solidFill>
                          <a:srgbClr val="0D0D0D"/>
                        </a:solidFill>
                        <a:effectLst/>
                        <a:latin typeface="標楷體" panose="03000509000000000000" pitchFamily="65" charset="-120"/>
                        <a:ea typeface="標楷體" panose="03000509000000000000" pitchFamily="65" charset="-120"/>
                      </a:endParaRPr>
                    </a:p>
                  </a:txBody>
                  <a:tcPr marL="68580" marR="68580" marT="0" marB="0"/>
                </a:tc>
                <a:tc>
                  <a:txBody>
                    <a:bodyPr/>
                    <a:lstStyle/>
                    <a:p>
                      <a:pPr marL="0" marR="0" lvl="0" indent="0" algn="ctr" defTabSz="914400" rtl="0" eaLnBrk="1" fontAlgn="auto" latinLnBrk="0" hangingPunct="1">
                        <a:lnSpc>
                          <a:spcPts val="2300"/>
                        </a:lnSpc>
                        <a:spcBef>
                          <a:spcPts val="0"/>
                        </a:spcBef>
                        <a:spcAft>
                          <a:spcPts val="0"/>
                        </a:spcAft>
                        <a:buClrTx/>
                        <a:buSzTx/>
                        <a:buFontTx/>
                        <a:buNone/>
                        <a:tabLst>
                          <a:tab pos="270510" algn="l"/>
                          <a:tab pos="699770" algn="l"/>
                        </a:tabLst>
                        <a:defRPr/>
                      </a:pPr>
                      <a:r>
                        <a:rPr lang="zh-TW" altLang="en-US" sz="1600" kern="100" dirty="0">
                          <a:effectLst/>
                          <a:latin typeface="標楷體" panose="03000509000000000000" pitchFamily="65" charset="-120"/>
                          <a:ea typeface="標楷體" panose="03000509000000000000" pitchFamily="65" charset="-120"/>
                        </a:rPr>
                        <a:t>可</a:t>
                      </a:r>
                      <a:r>
                        <a:rPr lang="zh-TW" altLang="zh-TW" sz="1600" kern="100" dirty="0">
                          <a:effectLst/>
                          <a:latin typeface="標楷體" panose="03000509000000000000" pitchFamily="65" charset="-120"/>
                          <a:ea typeface="標楷體" panose="03000509000000000000" pitchFamily="65" charset="-120"/>
                        </a:rPr>
                        <a:t>報考</a:t>
                      </a:r>
                      <a:r>
                        <a:rPr lang="zh-TW" altLang="en-US" sz="1600" kern="100" dirty="0">
                          <a:effectLst/>
                          <a:latin typeface="標楷體" panose="03000509000000000000" pitchFamily="65" charset="-120"/>
                          <a:ea typeface="標楷體" panose="03000509000000000000" pitchFamily="65" charset="-120"/>
                        </a:rPr>
                        <a:t>之相關學</a:t>
                      </a:r>
                      <a:r>
                        <a:rPr lang="zh-TW" altLang="zh-TW" sz="1600" kern="100" dirty="0">
                          <a:effectLst/>
                          <a:latin typeface="標楷體" panose="03000509000000000000" pitchFamily="65" charset="-120"/>
                          <a:ea typeface="標楷體" panose="03000509000000000000" pitchFamily="65" charset="-120"/>
                        </a:rPr>
                        <a:t>系所</a:t>
                      </a:r>
                      <a:endParaRPr lang="zh-TW" sz="1600" kern="100" dirty="0">
                        <a:effectLst/>
                        <a:latin typeface="標楷體" panose="03000509000000000000" pitchFamily="65" charset="-120"/>
                        <a:ea typeface="標楷體" panose="03000509000000000000" pitchFamily="65" charset="-120"/>
                      </a:endParaRPr>
                    </a:p>
                  </a:txBody>
                  <a:tcPr marL="68580" marR="68580" marT="0" marB="0"/>
                </a:tc>
                <a:extLst>
                  <a:ext uri="{0D108BD9-81ED-4DB2-BD59-A6C34878D82A}">
                    <a16:rowId xmlns:a16="http://schemas.microsoft.com/office/drawing/2014/main" xmlns="" val="10000"/>
                  </a:ext>
                </a:extLst>
              </a:tr>
              <a:tr h="4247221">
                <a:tc>
                  <a:txBody>
                    <a:bodyPr/>
                    <a:lstStyle/>
                    <a:p>
                      <a:pPr algn="just">
                        <a:spcAft>
                          <a:spcPts val="0"/>
                        </a:spcAft>
                      </a:pPr>
                      <a:r>
                        <a:rPr lang="zh-TW" sz="1600" kern="100" dirty="0">
                          <a:solidFill>
                            <a:srgbClr val="000000"/>
                          </a:solidFill>
                          <a:effectLst/>
                          <a:latin typeface="Times New Roman" panose="02020603050405020304" pitchFamily="18" charset="0"/>
                          <a:ea typeface="標楷體" panose="03000509000000000000" pitchFamily="65" charset="-120"/>
                        </a:rPr>
                        <a:t>中等學校</a:t>
                      </a:r>
                      <a:r>
                        <a:rPr lang="zh-TW" sz="1600" b="1" kern="100" dirty="0">
                          <a:solidFill>
                            <a:srgbClr val="000000"/>
                          </a:solidFill>
                          <a:effectLst/>
                          <a:latin typeface="Times New Roman" panose="02020603050405020304" pitchFamily="18" charset="0"/>
                          <a:ea typeface="標楷體" panose="03000509000000000000" pitchFamily="65" charset="-120"/>
                        </a:rPr>
                        <a:t>藝術群</a:t>
                      </a:r>
                      <a:r>
                        <a:rPr lang="en-US" sz="1600" b="1" kern="100" dirty="0">
                          <a:solidFill>
                            <a:srgbClr val="000000"/>
                          </a:solidFill>
                          <a:effectLst/>
                          <a:latin typeface="Times New Roman" panose="02020603050405020304" pitchFamily="18" charset="0"/>
                          <a:ea typeface="標楷體" panose="03000509000000000000" pitchFamily="65" charset="-120"/>
                        </a:rPr>
                        <a:t>--</a:t>
                      </a:r>
                      <a:r>
                        <a:rPr lang="zh-TW" sz="1600" b="1" kern="100" dirty="0">
                          <a:solidFill>
                            <a:srgbClr val="000000"/>
                          </a:solidFill>
                          <a:effectLst/>
                          <a:latin typeface="Times New Roman" panose="02020603050405020304" pitchFamily="18" charset="0"/>
                          <a:ea typeface="標楷體" panose="03000509000000000000" pitchFamily="65" charset="-120"/>
                        </a:rPr>
                        <a:t>視覺藝術</a:t>
                      </a:r>
                      <a:r>
                        <a:rPr lang="zh-TW" sz="1600" kern="100" dirty="0">
                          <a:solidFill>
                            <a:srgbClr val="000000"/>
                          </a:solidFill>
                          <a:effectLst/>
                          <a:latin typeface="Times New Roman" panose="02020603050405020304" pitchFamily="18" charset="0"/>
                          <a:ea typeface="標楷體" panose="03000509000000000000" pitchFamily="65" charset="-120"/>
                        </a:rPr>
                        <a:t>主修專長</a:t>
                      </a:r>
                      <a:endParaRPr lang="zh-TW" sz="1600" kern="100" dirty="0">
                        <a:effectLst/>
                        <a:latin typeface="Times New Roman" panose="02020603050405020304" pitchFamily="18" charset="0"/>
                        <a:ea typeface="新細明體" panose="02020500000000000000" pitchFamily="18" charset="-120"/>
                      </a:endParaRPr>
                    </a:p>
                  </a:txBody>
                  <a:tcPr marL="68580" marR="68580" marT="0" marB="0" anchor="ctr"/>
                </a:tc>
                <a:tc>
                  <a:txBody>
                    <a:bodyPr/>
                    <a:lstStyle/>
                    <a:p>
                      <a:pPr algn="just">
                        <a:spcAft>
                          <a:spcPts val="0"/>
                        </a:spcAft>
                      </a:pPr>
                      <a:r>
                        <a:rPr lang="zh-TW" sz="1300" kern="0" dirty="0">
                          <a:solidFill>
                            <a:srgbClr val="000000"/>
                          </a:solidFill>
                          <a:effectLst/>
                          <a:latin typeface="Times New Roman" panose="02020603050405020304" pitchFamily="18" charset="0"/>
                          <a:ea typeface="標楷體" panose="03000509000000000000" pitchFamily="65" charset="-120"/>
                        </a:rPr>
                        <a:t>美術（學）系（所）、造形藝術（學）系（所）、書畫藝術（學）系（所）、雕塑（學）系（所）、工藝設計（學）系（所）、視覺傳達設計（學）系（所）、多媒體動畫（學）系（所）、版畫藝術研究所、應用美術（學）系（所）、應用設計（學）系（所）、科技藝術研究所、應用媒體教育（學）系（所）、數位媒體設計（學）系（所）、藝術教育（學）系（所）、美勞教育（學）系（所）、藝術與藝術教育（學）系（所）、視覺藝術教育（學）系（所）、藝術研究所美術組、工商業設計（學）系（所）、工業設計（學）系（所）、工業設計（學）系（所）、工業產品設計（學）系（所）、創意生活設計（學）系（所）、視覺傳達設計（學）系（所）（商品設計組）、生活產品設計（學）系（所）、科技商品設計（學）系（所）、商品設計（學）系（所）、商品設計（學）系（所）、工商業設計（學）系（所）、流行工藝設計（學）系（所）、工業教育（學）系（所）、工業科技教育（學）系（所）、應用藝術研究所、傳統工藝（學）系（所）、流行設計（學）系（所）、設計研究所、藝術與設計（學）系（所）、造形設計（學）系（所）、服飾設計管理（學）系（所）、多媒體與電腦娛樂科學系等、其他相關系（所）、組、學位學程。</a:t>
                      </a:r>
                      <a:endParaRPr lang="zh-TW" sz="1200" kern="100" dirty="0">
                        <a:effectLst/>
                        <a:latin typeface="Times New Roman" panose="02020603050405020304" pitchFamily="18" charset="0"/>
                        <a:ea typeface="新細明體" panose="02020500000000000000" pitchFamily="18" charset="-120"/>
                      </a:endParaRPr>
                    </a:p>
                  </a:txBody>
                  <a:tcPr marL="68580" marR="68580" marT="0" marB="0" anchor="ctr"/>
                </a:tc>
                <a:extLst>
                  <a:ext uri="{0D108BD9-81ED-4DB2-BD59-A6C34878D82A}">
                    <a16:rowId xmlns:a16="http://schemas.microsoft.com/office/drawing/2014/main" xmlns="" val="10001"/>
                  </a:ext>
                </a:extLst>
              </a:tr>
            </a:tbl>
          </a:graphicData>
        </a:graphic>
      </p:graphicFrame>
      <p:sp>
        <p:nvSpPr>
          <p:cNvPr id="10" name="AutoShape 23">
            <a:extLst>
              <a:ext uri="{FF2B5EF4-FFF2-40B4-BE49-F238E27FC236}">
                <a16:creationId xmlns:a16="http://schemas.microsoft.com/office/drawing/2014/main" xmlns="" id="{EC479E40-29E0-4E20-AD77-2364F5B5FD57}"/>
              </a:ext>
            </a:extLst>
          </p:cNvPr>
          <p:cNvSpPr>
            <a:spLocks noChangeArrowheads="1"/>
          </p:cNvSpPr>
          <p:nvPr/>
        </p:nvSpPr>
        <p:spPr bwMode="auto">
          <a:xfrm>
            <a:off x="286543" y="124618"/>
            <a:ext cx="8713788" cy="6283493"/>
          </a:xfrm>
          <a:prstGeom prst="roundRect">
            <a:avLst>
              <a:gd name="adj" fmla="val 16667"/>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TW" altLang="en-US" sz="1800" dirty="0"/>
          </a:p>
        </p:txBody>
      </p:sp>
      <p:pic>
        <p:nvPicPr>
          <p:cNvPr id="11" name="Picture 22">
            <a:extLst>
              <a:ext uri="{FF2B5EF4-FFF2-40B4-BE49-F238E27FC236}">
                <a16:creationId xmlns:a16="http://schemas.microsoft.com/office/drawing/2014/main" xmlns="" id="{9C72217A-A067-4D16-A071-B5C0D2CF99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0249" y="6487102"/>
            <a:ext cx="3290102" cy="291907"/>
          </a:xfrm>
          <a:prstGeom prst="rect">
            <a:avLst/>
          </a:prstGeom>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5558096"/>
      </p:ext>
    </p:extLst>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727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endParaRPr lang="zh-TW" altLang="zh-TW"/>
          </a:p>
        </p:txBody>
      </p:sp>
      <p:sp>
        <p:nvSpPr>
          <p:cNvPr id="16387" name="Rectangle 3"/>
          <p:cNvSpPr>
            <a:spLocks noGrp="1" noChangeArrowheads="1"/>
          </p:cNvSpPr>
          <p:nvPr>
            <p:ph idx="1"/>
          </p:nvPr>
        </p:nvSpPr>
        <p:spPr/>
        <p:txBody>
          <a:bodyPr/>
          <a:lstStyle/>
          <a:p>
            <a:pPr eaLnBrk="1" hangingPunct="1"/>
            <a:endParaRPr lang="zh-TW" altLang="zh-TW"/>
          </a:p>
        </p:txBody>
      </p:sp>
      <p:grpSp>
        <p:nvGrpSpPr>
          <p:cNvPr id="16388" name="Group 4"/>
          <p:cNvGrpSpPr>
            <a:grpSpLocks/>
          </p:cNvGrpSpPr>
          <p:nvPr/>
        </p:nvGrpSpPr>
        <p:grpSpPr bwMode="auto">
          <a:xfrm>
            <a:off x="36513" y="0"/>
            <a:ext cx="9144000" cy="6858000"/>
            <a:chOff x="0" y="0"/>
            <a:chExt cx="5760" cy="4320"/>
          </a:xfrm>
        </p:grpSpPr>
        <p:pic>
          <p:nvPicPr>
            <p:cNvPr id="163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6"/>
            <p:cNvPicPr>
              <a:picLocks noChangeAspect="1" noChangeArrowheads="1"/>
            </p:cNvPicPr>
            <p:nvPr/>
          </p:nvPicPr>
          <p:blipFill>
            <a:blip r:embed="rId4">
              <a:lum bright="20000"/>
              <a:extLst>
                <a:ext uri="{28A0092B-C50C-407E-A947-70E740481C1C}">
                  <a14:useLocalDpi xmlns:a14="http://schemas.microsoft.com/office/drawing/2010/main" val="0"/>
                </a:ext>
              </a:extLst>
            </a:blip>
            <a:srcRect/>
            <a:stretch>
              <a:fillRect/>
            </a:stretch>
          </p:blipFill>
          <p:spPr bwMode="auto">
            <a:xfrm>
              <a:off x="1292" y="3884"/>
              <a:ext cx="3629" cy="436"/>
            </a:xfrm>
            <a:prstGeom prst="rect">
              <a:avLst/>
            </a:prstGeom>
            <a:solidFill>
              <a:schemeClr val="accent1">
                <a:alpha val="12157"/>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6395" name="AutoShape 7"/>
            <p:cNvSpPr>
              <a:spLocks noChangeArrowheads="1"/>
            </p:cNvSpPr>
            <p:nvPr/>
          </p:nvSpPr>
          <p:spPr bwMode="auto">
            <a:xfrm>
              <a:off x="158" y="164"/>
              <a:ext cx="5489" cy="3629"/>
            </a:xfrm>
            <a:prstGeom prst="roundRect">
              <a:avLst>
                <a:gd name="adj" fmla="val 16667"/>
              </a:avLst>
            </a:prstGeom>
            <a:solidFill>
              <a:schemeClr val="bg1">
                <a:alpha val="69019"/>
              </a:schemeClr>
            </a:solidFill>
            <a:ln w="9525" algn="ctr">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TW" altLang="en-US" sz="1800"/>
            </a:p>
          </p:txBody>
        </p:sp>
      </p:grpSp>
      <p:pic>
        <p:nvPicPr>
          <p:cNvPr id="12" name="Picture 12" descr="ãpptèæ¯åãçåçæå°çµæ">
            <a:extLst>
              <a:ext uri="{FF2B5EF4-FFF2-40B4-BE49-F238E27FC236}">
                <a16:creationId xmlns:a16="http://schemas.microsoft.com/office/drawing/2014/main" xmlns="" id="{4D7596E4-43D7-474C-9AD4-C8062C5A67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128"/>
            <a:ext cx="9144000" cy="6868128"/>
          </a:xfrm>
          <a:prstGeom prst="rect">
            <a:avLst/>
          </a:prstGeom>
          <a:noFill/>
          <a:extLst>
            <a:ext uri="{909E8E84-426E-40DD-AFC4-6F175D3DCCD1}">
              <a14:hiddenFill xmlns:a14="http://schemas.microsoft.com/office/drawing/2010/main">
                <a:solidFill>
                  <a:srgbClr val="FFFFFF"/>
                </a:solidFill>
              </a14:hiddenFill>
            </a:ext>
          </a:extLst>
        </p:spPr>
      </p:pic>
      <p:sp>
        <p:nvSpPr>
          <p:cNvPr id="44040" name="AutoShape 8">
            <a:extLst>
              <a:ext uri="{FF2B5EF4-FFF2-40B4-BE49-F238E27FC236}">
                <a16:creationId xmlns:a16="http://schemas.microsoft.com/office/drawing/2014/main" xmlns="" id="{0BAA3E57-00A8-4319-A893-484FD6286263}"/>
              </a:ext>
            </a:extLst>
          </p:cNvPr>
          <p:cNvSpPr>
            <a:spLocks noChangeArrowheads="1"/>
          </p:cNvSpPr>
          <p:nvPr/>
        </p:nvSpPr>
        <p:spPr bwMode="auto">
          <a:xfrm>
            <a:off x="823498" y="262316"/>
            <a:ext cx="7775575" cy="908050"/>
          </a:xfrm>
          <a:prstGeom prst="roundRect">
            <a:avLst>
              <a:gd name="adj" fmla="val 16667"/>
            </a:avLst>
          </a:prstGeom>
          <a:gradFill rotWithShape="1">
            <a:gsLst>
              <a:gs pos="0">
                <a:srgbClr val="FF7C80">
                  <a:alpha val="71001"/>
                </a:srgbClr>
              </a:gs>
              <a:gs pos="50000">
                <a:srgbClr val="FFFFCC"/>
              </a:gs>
              <a:gs pos="100000">
                <a:srgbClr val="FF7C80">
                  <a:alpha val="71001"/>
                </a:srgbClr>
              </a:gs>
            </a:gsLst>
            <a:lin ang="5400000" scaled="1"/>
          </a:gradFill>
          <a:ln w="9525">
            <a:round/>
            <a:headEnd/>
            <a:tailEnd/>
          </a:ln>
          <a:effectLst/>
          <a:scene3d>
            <a:camera prst="legacyPerspectiveBottom"/>
            <a:lightRig rig="legacyFlat3" dir="t"/>
          </a:scene3d>
          <a:sp3d extrusionH="887400" prstMaterial="legacyMatte">
            <a:bevelT w="13500" h="13500" prst="angle"/>
            <a:bevelB w="13500" h="13500" prst="angle"/>
            <a:extrusionClr>
              <a:srgbClr val="FF7C80"/>
            </a:extrusionClr>
          </a:sp3d>
          <a:extLst/>
        </p:spPr>
        <p:txBody>
          <a:bodyPr wrap="none" anchor="ctr">
            <a:flatTx/>
          </a:bodyPr>
          <a:lstStyle/>
          <a:p>
            <a:pPr algn="ctr" eaLnBrk="1" hangingPunct="1">
              <a:defRPr/>
            </a:pPr>
            <a:r>
              <a:rPr lang="zh-TW" altLang="en-US" sz="3200" b="1" dirty="0">
                <a:solidFill>
                  <a:schemeClr val="hlink"/>
                </a:solidFill>
                <a:latin typeface="Arial" charset="0"/>
                <a:ea typeface="標楷體" pitchFamily="65" charset="-120"/>
              </a:rPr>
              <a:t>初審應繳表件</a:t>
            </a:r>
            <a:r>
              <a:rPr lang="en-US" altLang="zh-TW" sz="3200" b="1" dirty="0">
                <a:solidFill>
                  <a:schemeClr val="hlink"/>
                </a:solidFill>
                <a:latin typeface="Arial" charset="0"/>
                <a:ea typeface="標楷體" pitchFamily="65" charset="-120"/>
              </a:rPr>
              <a:t>(</a:t>
            </a:r>
            <a:r>
              <a:rPr lang="en-US" altLang="zh-TW" sz="3200" b="1" dirty="0">
                <a:solidFill>
                  <a:srgbClr val="FF0000"/>
                </a:solidFill>
                <a:latin typeface="Arial" charset="0"/>
                <a:ea typeface="標楷體" pitchFamily="65" charset="-120"/>
              </a:rPr>
              <a:t>5</a:t>
            </a:r>
            <a:r>
              <a:rPr lang="zh-TW" altLang="en-US" sz="3200" b="1" dirty="0">
                <a:solidFill>
                  <a:srgbClr val="FF0000"/>
                </a:solidFill>
                <a:latin typeface="Arial" charset="0"/>
                <a:ea typeface="標楷體" pitchFamily="65" charset="-120"/>
              </a:rPr>
              <a:t>月</a:t>
            </a:r>
            <a:r>
              <a:rPr lang="en-US" altLang="zh-TW" sz="3200" b="1" dirty="0">
                <a:solidFill>
                  <a:srgbClr val="FF0000"/>
                </a:solidFill>
                <a:latin typeface="Arial" charset="0"/>
                <a:ea typeface="標楷體" pitchFamily="65" charset="-120"/>
              </a:rPr>
              <a:t>27</a:t>
            </a:r>
            <a:r>
              <a:rPr lang="zh-TW" altLang="en-US" sz="3200" b="1" dirty="0">
                <a:solidFill>
                  <a:srgbClr val="FF0000"/>
                </a:solidFill>
                <a:latin typeface="Arial" charset="0"/>
                <a:ea typeface="標楷體" pitchFamily="65" charset="-120"/>
              </a:rPr>
              <a:t>日後始受理</a:t>
            </a:r>
            <a:r>
              <a:rPr lang="en-US" altLang="zh-TW" sz="3200" b="1" dirty="0">
                <a:solidFill>
                  <a:schemeClr val="hlink"/>
                </a:solidFill>
                <a:latin typeface="Arial" charset="0"/>
                <a:ea typeface="標楷體" pitchFamily="65" charset="-120"/>
              </a:rPr>
              <a:t>)</a:t>
            </a:r>
            <a:endParaRPr lang="zh-TW" altLang="en-US" sz="3200" b="1" dirty="0">
              <a:solidFill>
                <a:schemeClr val="hlink"/>
              </a:solidFill>
              <a:latin typeface="Arial" charset="0"/>
              <a:ea typeface="標楷體" pitchFamily="65" charset="-120"/>
            </a:endParaRPr>
          </a:p>
        </p:txBody>
      </p:sp>
      <p:sp>
        <p:nvSpPr>
          <p:cNvPr id="16392" name="Rectangle 9"/>
          <p:cNvSpPr>
            <a:spLocks noChangeArrowheads="1"/>
          </p:cNvSpPr>
          <p:nvPr/>
        </p:nvSpPr>
        <p:spPr bwMode="auto">
          <a:xfrm>
            <a:off x="287338" y="980599"/>
            <a:ext cx="8675687"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tabLst>
                <a:tab pos="1257300" algn="l"/>
              </a:tabLst>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tabLst>
                <a:tab pos="1257300" algn="l"/>
              </a:tabLst>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tabLst>
                <a:tab pos="1257300" algn="l"/>
              </a:tabLst>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tabLst>
                <a:tab pos="1257300" algn="l"/>
              </a:tabLst>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tabLst>
                <a:tab pos="1257300" algn="l"/>
              </a:tabLst>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tabLst>
                <a:tab pos="1257300" algn="l"/>
              </a:tabLst>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tabLst>
                <a:tab pos="1257300" algn="l"/>
              </a:tabLst>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tabLst>
                <a:tab pos="1257300" algn="l"/>
              </a:tabLst>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tabLst>
                <a:tab pos="1257300" algn="l"/>
              </a:tabLst>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endParaRPr lang="en-US" altLang="zh-TW" dirty="0">
              <a:solidFill>
                <a:srgbClr val="FF0000"/>
              </a:solidFill>
              <a:latin typeface="標楷體" panose="03000509000000000000" pitchFamily="65" charset="-120"/>
              <a:ea typeface="標楷體" panose="03000509000000000000" pitchFamily="65" charset="-120"/>
            </a:endParaRPr>
          </a:p>
          <a:p>
            <a:pPr marL="360000" eaLnBrk="1" hangingPunct="1">
              <a:spcBef>
                <a:spcPct val="0"/>
              </a:spcBef>
              <a:buFontTx/>
              <a:buNone/>
            </a:pPr>
            <a:r>
              <a:rPr lang="zh-TW" altLang="en-US" sz="1800" b="1" dirty="0">
                <a:latin typeface="標楷體" panose="03000509000000000000" pitchFamily="65" charset="-120"/>
                <a:ea typeface="標楷體" panose="03000509000000000000" pitchFamily="65" charset="-120"/>
              </a:rPr>
              <a:t>一、初審報名表：（請自行上網列印填寫並送系所主管核章後，連同成績單於受</a:t>
            </a:r>
            <a:endParaRPr lang="en-US" altLang="zh-TW" sz="1800" b="1" dirty="0">
              <a:latin typeface="標楷體" panose="03000509000000000000" pitchFamily="65" charset="-120"/>
              <a:ea typeface="標楷體" panose="03000509000000000000" pitchFamily="65" charset="-120"/>
            </a:endParaRPr>
          </a:p>
          <a:p>
            <a:pPr marL="360000" eaLnBrk="1" hangingPunct="1">
              <a:spcBef>
                <a:spcPct val="0"/>
              </a:spcBef>
              <a:buFontTx/>
              <a:buNone/>
            </a:pPr>
            <a:r>
              <a:rPr lang="zh-TW" altLang="en-US" sz="1800" b="1" dirty="0">
                <a:latin typeface="標楷體" panose="03000509000000000000" pitchFamily="65" charset="-120"/>
                <a:ea typeface="標楷體" panose="03000509000000000000" pitchFamily="65" charset="-120"/>
              </a:rPr>
              <a:t>　　　　　　　　　理期間內送至本校師資培育中心辦公室）。</a:t>
            </a:r>
          </a:p>
          <a:p>
            <a:pPr eaLnBrk="1" hangingPunct="1">
              <a:spcBef>
                <a:spcPct val="0"/>
              </a:spcBef>
              <a:buFontTx/>
              <a:buNone/>
            </a:pPr>
            <a:r>
              <a:rPr lang="zh-TW" altLang="en-US" sz="1800" b="1" dirty="0">
                <a:latin typeface="標楷體" panose="03000509000000000000" pitchFamily="65" charset="-120"/>
                <a:ea typeface="標楷體" panose="03000509000000000000" pitchFamily="65" charset="-120"/>
              </a:rPr>
              <a:t>   二、成績單：</a:t>
            </a:r>
            <a:endParaRPr lang="en-US" altLang="zh-TW" sz="1800" b="1" dirty="0">
              <a:latin typeface="標楷體" panose="03000509000000000000" pitchFamily="65" charset="-120"/>
              <a:ea typeface="標楷體" panose="03000509000000000000" pitchFamily="65" charset="-120"/>
            </a:endParaRPr>
          </a:p>
          <a:p>
            <a:pPr eaLnBrk="1" hangingPunct="1">
              <a:spcBef>
                <a:spcPct val="0"/>
              </a:spcBef>
              <a:buFontTx/>
              <a:buNone/>
            </a:pPr>
            <a:r>
              <a:rPr lang="zh-TW" altLang="en-US" sz="1800" b="1" dirty="0">
                <a:latin typeface="標楷體" panose="03000509000000000000" pitchFamily="65" charset="-120"/>
                <a:ea typeface="標楷體" panose="03000509000000000000" pitchFamily="65" charset="-120"/>
              </a:rPr>
              <a:t>       </a:t>
            </a:r>
            <a:r>
              <a:rPr lang="en-US" altLang="zh-TW" sz="1800" b="1" dirty="0">
                <a:latin typeface="標楷體" panose="03000509000000000000" pitchFamily="65" charset="-120"/>
                <a:ea typeface="標楷體" panose="03000509000000000000" pitchFamily="65" charset="-120"/>
              </a:rPr>
              <a:t>(</a:t>
            </a:r>
            <a:r>
              <a:rPr lang="zh-TW" altLang="en-US" sz="1800" b="1" dirty="0">
                <a:latin typeface="標楷體" panose="03000509000000000000" pitchFamily="65" charset="-120"/>
                <a:ea typeface="標楷體" panose="03000509000000000000" pitchFamily="65" charset="-120"/>
              </a:rPr>
              <a:t>一</a:t>
            </a:r>
            <a:r>
              <a:rPr lang="en-US" altLang="zh-TW" sz="1800" b="1" dirty="0">
                <a:latin typeface="標楷體" panose="03000509000000000000" pitchFamily="65" charset="-120"/>
                <a:ea typeface="標楷體" panose="03000509000000000000" pitchFamily="65" charset="-120"/>
              </a:rPr>
              <a:t>)</a:t>
            </a:r>
            <a:r>
              <a:rPr lang="zh-TW" altLang="en-US" sz="1800" b="1" dirty="0">
                <a:latin typeface="標楷體" panose="03000509000000000000" pitchFamily="65" charset="-120"/>
                <a:ea typeface="標楷體" panose="03000509000000000000" pitchFamily="65" charset="-120"/>
              </a:rPr>
              <a:t>本校學士學位班學生，請檢附</a:t>
            </a:r>
            <a:r>
              <a:rPr lang="en-US" altLang="zh-TW" sz="1800" b="1" dirty="0">
                <a:latin typeface="標楷體" panose="03000509000000000000" pitchFamily="65" charset="-120"/>
                <a:ea typeface="標楷體" panose="03000509000000000000" pitchFamily="65" charset="-120"/>
              </a:rPr>
              <a:t>107</a:t>
            </a:r>
            <a:r>
              <a:rPr lang="zh-TW" altLang="en-US" sz="1800" b="1" dirty="0">
                <a:latin typeface="標楷體" panose="03000509000000000000" pitchFamily="65" charset="-120"/>
                <a:ea typeface="標楷體" panose="03000509000000000000" pitchFamily="65" charset="-120"/>
              </a:rPr>
              <a:t>學年度第</a:t>
            </a:r>
            <a:r>
              <a:rPr lang="en-US" altLang="zh-TW" sz="1800" b="1" dirty="0">
                <a:latin typeface="標楷體" panose="03000509000000000000" pitchFamily="65" charset="-120"/>
                <a:ea typeface="標楷體" panose="03000509000000000000" pitchFamily="65" charset="-120"/>
              </a:rPr>
              <a:t>1</a:t>
            </a:r>
            <a:r>
              <a:rPr lang="zh-TW" altLang="en-US" sz="1800" b="1" dirty="0">
                <a:latin typeface="標楷體" panose="03000509000000000000" pitchFamily="65" charset="-120"/>
                <a:ea typeface="標楷體" panose="03000509000000000000" pitchFamily="65" charset="-120"/>
              </a:rPr>
              <a:t>學期有</a:t>
            </a:r>
            <a:r>
              <a:rPr lang="zh-TW" altLang="en-US" sz="1800" b="1" u="sng" dirty="0">
                <a:solidFill>
                  <a:srgbClr val="FF0000"/>
                </a:solidFill>
                <a:latin typeface="標楷體" panose="03000509000000000000" pitchFamily="65" charset="-120"/>
                <a:ea typeface="標楷體" panose="03000509000000000000" pitchFamily="65" charset="-120"/>
              </a:rPr>
              <a:t>全班排名</a:t>
            </a:r>
            <a:r>
              <a:rPr lang="zh-TW" altLang="en-US" sz="1800" b="1" dirty="0">
                <a:latin typeface="標楷體" panose="03000509000000000000" pitchFamily="65" charset="-120"/>
                <a:ea typeface="標楷體" panose="03000509000000000000" pitchFamily="65" charset="-120"/>
              </a:rPr>
              <a:t>之成績單正</a:t>
            </a:r>
            <a:r>
              <a:rPr lang="en-US" altLang="zh-TW" sz="1800" b="1" dirty="0">
                <a:latin typeface="標楷體" panose="03000509000000000000" pitchFamily="65" charset="-120"/>
                <a:ea typeface="標楷體" panose="03000509000000000000" pitchFamily="65" charset="-120"/>
              </a:rPr>
              <a:t>	</a:t>
            </a:r>
            <a:r>
              <a:rPr lang="zh-TW" altLang="en-US" sz="1800" b="1" dirty="0">
                <a:latin typeface="標楷體" panose="03000509000000000000" pitchFamily="65" charset="-120"/>
                <a:ea typeface="標楷體" panose="03000509000000000000" pitchFamily="65" charset="-120"/>
              </a:rPr>
              <a:t>本。</a:t>
            </a:r>
            <a:r>
              <a:rPr lang="en-US" altLang="zh-TW" sz="1800" b="1" dirty="0">
                <a:latin typeface="標楷體" panose="03000509000000000000" pitchFamily="65" charset="-120"/>
                <a:ea typeface="標楷體" panose="03000509000000000000" pitchFamily="65" charset="-120"/>
              </a:rPr>
              <a:t>(107</a:t>
            </a:r>
            <a:r>
              <a:rPr lang="zh-TW" altLang="en-US" sz="1800" b="1" dirty="0">
                <a:latin typeface="標楷體" panose="03000509000000000000" pitchFamily="65" charset="-120"/>
                <a:ea typeface="標楷體" panose="03000509000000000000" pitchFamily="65" charset="-120"/>
              </a:rPr>
              <a:t>學年度第</a:t>
            </a:r>
            <a:r>
              <a:rPr lang="en-US" altLang="zh-TW" sz="1800" b="1" dirty="0">
                <a:latin typeface="標楷體" panose="03000509000000000000" pitchFamily="65" charset="-120"/>
                <a:ea typeface="標楷體" panose="03000509000000000000" pitchFamily="65" charset="-120"/>
              </a:rPr>
              <a:t>1</a:t>
            </a:r>
            <a:r>
              <a:rPr lang="zh-TW" altLang="en-US" sz="1800" b="1" dirty="0">
                <a:latin typeface="標楷體" panose="03000509000000000000" pitchFamily="65" charset="-120"/>
                <a:ea typeface="標楷體" panose="03000509000000000000" pitchFamily="65" charset="-120"/>
              </a:rPr>
              <a:t>學期之學業成績平均在該班前</a:t>
            </a:r>
            <a:r>
              <a:rPr lang="en-US" altLang="zh-TW" sz="1800" b="1" dirty="0">
                <a:latin typeface="標楷體" panose="03000509000000000000" pitchFamily="65" charset="-120"/>
                <a:ea typeface="標楷體" panose="03000509000000000000" pitchFamily="65" charset="-120"/>
              </a:rPr>
              <a:t>60%(</a:t>
            </a:r>
            <a:r>
              <a:rPr lang="zh-TW" altLang="en-US" sz="1800" b="1" dirty="0">
                <a:latin typeface="標楷體" panose="03000509000000000000" pitchFamily="65" charset="-120"/>
                <a:ea typeface="標楷體" panose="03000509000000000000" pitchFamily="65" charset="-120"/>
              </a:rPr>
              <a:t>四捨五入取至整</a:t>
            </a:r>
            <a:r>
              <a:rPr lang="en-US" altLang="zh-TW" sz="1800" b="1" dirty="0">
                <a:latin typeface="標楷體" panose="03000509000000000000" pitchFamily="65" charset="-120"/>
                <a:ea typeface="標楷體" panose="03000509000000000000" pitchFamily="65" charset="-120"/>
              </a:rPr>
              <a:t>	</a:t>
            </a:r>
            <a:r>
              <a:rPr lang="zh-TW" altLang="en-US" sz="1800" b="1" dirty="0">
                <a:latin typeface="標楷體" panose="03000509000000000000" pitchFamily="65" charset="-120"/>
                <a:ea typeface="標楷體" panose="03000509000000000000" pitchFamily="65" charset="-120"/>
              </a:rPr>
              <a:t>數</a:t>
            </a:r>
            <a:r>
              <a:rPr lang="en-US" altLang="zh-TW" sz="1800" b="1" dirty="0">
                <a:latin typeface="標楷體" panose="03000509000000000000" pitchFamily="65" charset="-120"/>
                <a:ea typeface="標楷體" panose="03000509000000000000" pitchFamily="65" charset="-120"/>
              </a:rPr>
              <a:t>)</a:t>
            </a:r>
            <a:r>
              <a:rPr lang="zh-TW" altLang="en-US" sz="1800" b="1" dirty="0">
                <a:latin typeface="標楷體" panose="03000509000000000000" pitchFamily="65" charset="-120"/>
                <a:ea typeface="標楷體" panose="03000509000000000000" pitchFamily="65" charset="-120"/>
              </a:rPr>
              <a:t>，操行成績達</a:t>
            </a:r>
            <a:r>
              <a:rPr lang="en-US" altLang="zh-TW" sz="1800" b="1" dirty="0">
                <a:latin typeface="標楷體" panose="03000509000000000000" pitchFamily="65" charset="-120"/>
                <a:ea typeface="標楷體" panose="03000509000000000000" pitchFamily="65" charset="-120"/>
              </a:rPr>
              <a:t>80</a:t>
            </a:r>
            <a:r>
              <a:rPr lang="zh-TW" altLang="en-US" sz="1800" b="1" dirty="0">
                <a:latin typeface="標楷體" panose="03000509000000000000" pitchFamily="65" charset="-120"/>
                <a:ea typeface="標楷體" panose="03000509000000000000" pitchFamily="65" charset="-120"/>
              </a:rPr>
              <a:t>分以上。</a:t>
            </a:r>
            <a:endParaRPr lang="en-US" altLang="zh-TW" sz="1800" b="1" dirty="0">
              <a:latin typeface="標楷體" panose="03000509000000000000" pitchFamily="65" charset="-120"/>
              <a:ea typeface="標楷體" panose="03000509000000000000" pitchFamily="65" charset="-120"/>
            </a:endParaRPr>
          </a:p>
          <a:p>
            <a:pPr eaLnBrk="1" hangingPunct="1">
              <a:spcBef>
                <a:spcPct val="0"/>
              </a:spcBef>
              <a:buFontTx/>
              <a:buNone/>
            </a:pPr>
            <a:r>
              <a:rPr lang="zh-TW" altLang="en-US" sz="1800" b="1" dirty="0">
                <a:latin typeface="標楷體" panose="03000509000000000000" pitchFamily="65" charset="-120"/>
                <a:ea typeface="標楷體" panose="03000509000000000000" pitchFamily="65" charset="-120"/>
              </a:rPr>
              <a:t>       </a:t>
            </a:r>
            <a:r>
              <a:rPr lang="en-US" altLang="zh-TW" sz="1800" b="1" dirty="0">
                <a:latin typeface="標楷體" panose="03000509000000000000" pitchFamily="65" charset="-120"/>
                <a:ea typeface="標楷體" panose="03000509000000000000" pitchFamily="65" charset="-120"/>
              </a:rPr>
              <a:t>(</a:t>
            </a:r>
            <a:r>
              <a:rPr lang="zh-TW" altLang="en-US" sz="1800" b="1" dirty="0">
                <a:latin typeface="標楷體" panose="03000509000000000000" pitchFamily="65" charset="-120"/>
                <a:ea typeface="標楷體" panose="03000509000000000000" pitchFamily="65" charset="-120"/>
              </a:rPr>
              <a:t>二</a:t>
            </a:r>
            <a:r>
              <a:rPr lang="en-US" altLang="zh-TW" sz="1800" b="1" dirty="0">
                <a:latin typeface="標楷體" panose="03000509000000000000" pitchFamily="65" charset="-120"/>
                <a:ea typeface="標楷體" panose="03000509000000000000" pitchFamily="65" charset="-120"/>
              </a:rPr>
              <a:t>)</a:t>
            </a:r>
            <a:r>
              <a:rPr lang="zh-TW" altLang="en-US" sz="1800" b="1" dirty="0">
                <a:latin typeface="標楷體" panose="03000509000000000000" pitchFamily="65" charset="-120"/>
                <a:ea typeface="標楷體" panose="03000509000000000000" pitchFamily="65" charset="-120"/>
              </a:rPr>
              <a:t>本校碩、博士班學生請檢附</a:t>
            </a:r>
            <a:r>
              <a:rPr lang="en-US" altLang="zh-TW" sz="1800" b="1" dirty="0">
                <a:latin typeface="標楷體" panose="03000509000000000000" pitchFamily="65" charset="-120"/>
                <a:ea typeface="標楷體" panose="03000509000000000000" pitchFamily="65" charset="-120"/>
              </a:rPr>
              <a:t>107</a:t>
            </a:r>
            <a:r>
              <a:rPr lang="zh-TW" altLang="en-US" sz="1800" b="1" dirty="0">
                <a:latin typeface="標楷體" panose="03000509000000000000" pitchFamily="65" charset="-120"/>
                <a:ea typeface="標楷體" panose="03000509000000000000" pitchFamily="65" charset="-120"/>
              </a:rPr>
              <a:t>學年度第</a:t>
            </a:r>
            <a:r>
              <a:rPr lang="en-US" altLang="zh-TW" sz="1800" b="1" dirty="0">
                <a:latin typeface="標楷體" panose="03000509000000000000" pitchFamily="65" charset="-120"/>
                <a:ea typeface="標楷體" panose="03000509000000000000" pitchFamily="65" charset="-120"/>
              </a:rPr>
              <a:t>1</a:t>
            </a:r>
            <a:r>
              <a:rPr lang="zh-TW" altLang="en-US" sz="1800" b="1" dirty="0">
                <a:latin typeface="標楷體" panose="03000509000000000000" pitchFamily="65" charset="-120"/>
                <a:ea typeface="標楷體" panose="03000509000000000000" pitchFamily="65" charset="-120"/>
              </a:rPr>
              <a:t>學期成績單正本</a:t>
            </a:r>
            <a:r>
              <a:rPr lang="en-US" altLang="zh-TW" sz="1800" b="1" dirty="0">
                <a:latin typeface="標楷體" panose="03000509000000000000" pitchFamily="65" charset="-120"/>
                <a:ea typeface="標楷體" panose="03000509000000000000" pitchFamily="65" charset="-120"/>
              </a:rPr>
              <a:t>(</a:t>
            </a:r>
            <a:r>
              <a:rPr lang="zh-TW" altLang="en-US" sz="1800" b="1" dirty="0">
                <a:latin typeface="標楷體" panose="03000509000000000000" pitchFamily="65" charset="-120"/>
                <a:ea typeface="標楷體" panose="03000509000000000000" pitchFamily="65" charset="-120"/>
              </a:rPr>
              <a:t>操行成績達</a:t>
            </a:r>
            <a:r>
              <a:rPr lang="en-US" altLang="zh-TW" sz="1800" b="1" dirty="0">
                <a:latin typeface="標楷體" panose="03000509000000000000" pitchFamily="65" charset="-120"/>
                <a:ea typeface="標楷體" panose="03000509000000000000" pitchFamily="65" charset="-120"/>
              </a:rPr>
              <a:t>80	</a:t>
            </a:r>
            <a:r>
              <a:rPr lang="zh-TW" altLang="en-US" sz="1800" b="1" dirty="0">
                <a:latin typeface="標楷體" panose="03000509000000000000" pitchFamily="65" charset="-120"/>
                <a:ea typeface="標楷體" panose="03000509000000000000" pitchFamily="65" charset="-120"/>
              </a:rPr>
              <a:t>分以上</a:t>
            </a:r>
            <a:r>
              <a:rPr lang="en-US" altLang="zh-TW" sz="1800" b="1" dirty="0">
                <a:latin typeface="標楷體" panose="03000509000000000000" pitchFamily="65" charset="-120"/>
                <a:ea typeface="標楷體" panose="03000509000000000000" pitchFamily="65" charset="-120"/>
              </a:rPr>
              <a:t>)</a:t>
            </a:r>
            <a:r>
              <a:rPr lang="zh-TW" altLang="en-US" sz="1800" b="1" dirty="0">
                <a:latin typeface="標楷體" panose="03000509000000000000" pitchFamily="65" charset="-120"/>
                <a:ea typeface="標楷體" panose="03000509000000000000" pitchFamily="65" charset="-120"/>
              </a:rPr>
              <a:t>。</a:t>
            </a:r>
          </a:p>
          <a:p>
            <a:pPr eaLnBrk="1" hangingPunct="1">
              <a:spcBef>
                <a:spcPct val="0"/>
              </a:spcBef>
              <a:buFontTx/>
              <a:buNone/>
            </a:pPr>
            <a:r>
              <a:rPr lang="zh-TW" altLang="en-US" sz="1800" b="1" dirty="0">
                <a:latin typeface="標楷體" panose="03000509000000000000" pitchFamily="65" charset="-120"/>
                <a:ea typeface="標楷體" panose="03000509000000000000" pitchFamily="65" charset="-120"/>
              </a:rPr>
              <a:t>       </a:t>
            </a:r>
            <a:r>
              <a:rPr lang="en-US" altLang="zh-TW" sz="1800" b="1" dirty="0">
                <a:latin typeface="標楷體" panose="03000509000000000000" pitchFamily="65" charset="-120"/>
                <a:ea typeface="標楷體" panose="03000509000000000000" pitchFamily="65" charset="-120"/>
              </a:rPr>
              <a:t>(</a:t>
            </a:r>
            <a:r>
              <a:rPr lang="zh-TW" altLang="en-US" sz="1800" b="1" dirty="0">
                <a:latin typeface="標楷體" panose="03000509000000000000" pitchFamily="65" charset="-120"/>
                <a:ea typeface="標楷體" panose="03000509000000000000" pitchFamily="65" charset="-120"/>
              </a:rPr>
              <a:t>三</a:t>
            </a:r>
            <a:r>
              <a:rPr lang="en-US" altLang="zh-TW" sz="1800" b="1" dirty="0">
                <a:latin typeface="標楷體" panose="03000509000000000000" pitchFamily="65" charset="-120"/>
                <a:ea typeface="標楷體" panose="03000509000000000000" pitchFamily="65" charset="-120"/>
              </a:rPr>
              <a:t>)</a:t>
            </a:r>
            <a:r>
              <a:rPr lang="zh-TW" altLang="en-US" sz="1800" b="1" dirty="0">
                <a:latin typeface="標楷體" panose="03000509000000000000" pitchFamily="65" charset="-120"/>
                <a:ea typeface="標楷體" panose="03000509000000000000" pitchFamily="65" charset="-120"/>
              </a:rPr>
              <a:t>碩士班新生請檢附本校碩士班</a:t>
            </a:r>
            <a:r>
              <a:rPr lang="zh-TW" altLang="en-US" sz="1800" b="1" u="sng" dirty="0">
                <a:solidFill>
                  <a:srgbClr val="FF0000"/>
                </a:solidFill>
                <a:latin typeface="標楷體" panose="03000509000000000000" pitchFamily="65" charset="-120"/>
                <a:ea typeface="標楷體" panose="03000509000000000000" pitchFamily="65" charset="-120"/>
              </a:rPr>
              <a:t>錄取證明</a:t>
            </a:r>
            <a:r>
              <a:rPr lang="zh-TW" altLang="en-US" sz="1800" b="1" dirty="0">
                <a:latin typeface="標楷體" panose="03000509000000000000" pitchFamily="65" charset="-120"/>
                <a:ea typeface="標楷體" panose="03000509000000000000" pitchFamily="65" charset="-120"/>
              </a:rPr>
              <a:t>及</a:t>
            </a:r>
            <a:r>
              <a:rPr lang="zh-TW" altLang="en-US" sz="1800" b="1" u="sng" dirty="0">
                <a:solidFill>
                  <a:srgbClr val="FF0000"/>
                </a:solidFill>
                <a:latin typeface="標楷體" panose="03000509000000000000" pitchFamily="65" charset="-120"/>
                <a:ea typeface="標楷體" panose="03000509000000000000" pitchFamily="65" charset="-120"/>
              </a:rPr>
              <a:t>大學部歷年操行成績單正本</a:t>
            </a:r>
            <a:endParaRPr lang="en-US" altLang="zh-TW" sz="1800" b="1" u="sng" dirty="0">
              <a:solidFill>
                <a:srgbClr val="FF0000"/>
              </a:solidFill>
              <a:latin typeface="標楷體" panose="03000509000000000000" pitchFamily="65" charset="-120"/>
              <a:ea typeface="標楷體" panose="03000509000000000000" pitchFamily="65" charset="-120"/>
            </a:endParaRPr>
          </a:p>
          <a:p>
            <a:pPr eaLnBrk="1" hangingPunct="1">
              <a:spcBef>
                <a:spcPct val="0"/>
              </a:spcBef>
              <a:buFontTx/>
              <a:buNone/>
            </a:pPr>
            <a:r>
              <a:rPr lang="zh-TW" altLang="en-US" sz="1800" b="1" dirty="0">
                <a:latin typeface="標楷體" panose="03000509000000000000" pitchFamily="65" charset="-120"/>
                <a:ea typeface="標楷體" panose="03000509000000000000" pitchFamily="65" charset="-120"/>
              </a:rPr>
              <a:t>                                                 </a:t>
            </a:r>
            <a:r>
              <a:rPr lang="en-US" altLang="zh-TW" sz="1800" b="1" dirty="0">
                <a:latin typeface="標楷體" panose="03000509000000000000" pitchFamily="65" charset="-120"/>
                <a:ea typeface="標楷體" panose="03000509000000000000" pitchFamily="65" charset="-120"/>
              </a:rPr>
              <a:t>	</a:t>
            </a:r>
            <a:r>
              <a:rPr lang="en-US" altLang="zh-TW" sz="1800" b="1" u="sng" dirty="0">
                <a:latin typeface="標楷體" panose="03000509000000000000" pitchFamily="65" charset="-120"/>
                <a:ea typeface="標楷體" panose="03000509000000000000" pitchFamily="65" charset="-120"/>
              </a:rPr>
              <a:t>(</a:t>
            </a:r>
            <a:r>
              <a:rPr lang="zh-TW" altLang="en-US" sz="1800" b="1" u="sng" dirty="0">
                <a:latin typeface="標楷體" panose="03000509000000000000" pitchFamily="65" charset="-120"/>
                <a:ea typeface="標楷體" panose="03000509000000000000" pitchFamily="65" charset="-120"/>
              </a:rPr>
              <a:t>操行平均</a:t>
            </a:r>
            <a:r>
              <a:rPr lang="en-US" altLang="zh-TW" sz="1800" b="1" u="sng" dirty="0">
                <a:latin typeface="標楷體" panose="03000509000000000000" pitchFamily="65" charset="-120"/>
                <a:ea typeface="標楷體" panose="03000509000000000000" pitchFamily="65" charset="-120"/>
              </a:rPr>
              <a:t>80</a:t>
            </a:r>
            <a:r>
              <a:rPr lang="zh-TW" altLang="en-US" sz="1800" b="1" u="sng" dirty="0">
                <a:latin typeface="標楷體" panose="03000509000000000000" pitchFamily="65" charset="-120"/>
                <a:ea typeface="標楷體" panose="03000509000000000000" pitchFamily="65" charset="-120"/>
              </a:rPr>
              <a:t>分以上</a:t>
            </a:r>
            <a:r>
              <a:rPr lang="en-US" altLang="zh-TW" sz="1800" b="1" u="sng" dirty="0">
                <a:latin typeface="標楷體" panose="03000509000000000000" pitchFamily="65" charset="-120"/>
                <a:ea typeface="標楷體" panose="03000509000000000000" pitchFamily="65" charset="-120"/>
              </a:rPr>
              <a:t>)</a:t>
            </a:r>
            <a:r>
              <a:rPr lang="zh-TW" altLang="en-US" sz="1800" b="1" dirty="0">
                <a:latin typeface="標楷體" panose="03000509000000000000" pitchFamily="65" charset="-120"/>
                <a:ea typeface="標楷體" panose="03000509000000000000" pitchFamily="65" charset="-120"/>
              </a:rPr>
              <a:t>。</a:t>
            </a:r>
          </a:p>
          <a:p>
            <a:pPr eaLnBrk="1" hangingPunct="1">
              <a:spcBef>
                <a:spcPct val="0"/>
              </a:spcBef>
              <a:buFontTx/>
              <a:buNone/>
            </a:pPr>
            <a:r>
              <a:rPr lang="zh-TW" altLang="en-US" sz="1800" b="1" dirty="0">
                <a:latin typeface="標楷體" panose="03000509000000000000" pitchFamily="65" charset="-120"/>
                <a:ea typeface="標楷體" panose="03000509000000000000" pitchFamily="65" charset="-120"/>
              </a:rPr>
              <a:t>       </a:t>
            </a:r>
            <a:r>
              <a:rPr lang="en-US" altLang="zh-TW" sz="1800" b="1" dirty="0">
                <a:latin typeface="標楷體" panose="03000509000000000000" pitchFamily="65" charset="-120"/>
                <a:ea typeface="標楷體" panose="03000509000000000000" pitchFamily="65" charset="-120"/>
              </a:rPr>
              <a:t>(</a:t>
            </a:r>
            <a:r>
              <a:rPr lang="zh-TW" altLang="en-US" sz="1800" b="1" dirty="0">
                <a:latin typeface="標楷體" panose="03000509000000000000" pitchFamily="65" charset="-120"/>
                <a:ea typeface="標楷體" panose="03000509000000000000" pitchFamily="65" charset="-120"/>
              </a:rPr>
              <a:t>四</a:t>
            </a:r>
            <a:r>
              <a:rPr lang="en-US" altLang="zh-TW" sz="1800" b="1" dirty="0">
                <a:latin typeface="標楷體" panose="03000509000000000000" pitchFamily="65" charset="-120"/>
                <a:ea typeface="標楷體" panose="03000509000000000000" pitchFamily="65" charset="-120"/>
              </a:rPr>
              <a:t>)</a:t>
            </a:r>
            <a:r>
              <a:rPr lang="zh-TW" altLang="en-US" sz="1800" b="1" dirty="0">
                <a:latin typeface="標楷體" panose="03000509000000000000" pitchFamily="65" charset="-120"/>
                <a:ea typeface="標楷體" panose="03000509000000000000" pitchFamily="65" charset="-120"/>
              </a:rPr>
              <a:t>博士班新生請檢附本校博士班</a:t>
            </a:r>
            <a:r>
              <a:rPr lang="zh-TW" altLang="en-US" sz="1800" b="1" u="sng" dirty="0">
                <a:solidFill>
                  <a:srgbClr val="FF0000"/>
                </a:solidFill>
                <a:latin typeface="標楷體" panose="03000509000000000000" pitchFamily="65" charset="-120"/>
                <a:ea typeface="標楷體" panose="03000509000000000000" pitchFamily="65" charset="-120"/>
              </a:rPr>
              <a:t>錄取證明</a:t>
            </a:r>
            <a:r>
              <a:rPr lang="zh-TW" altLang="en-US" sz="1800" b="1" dirty="0">
                <a:latin typeface="標楷體" panose="03000509000000000000" pitchFamily="65" charset="-120"/>
                <a:ea typeface="標楷體" panose="03000509000000000000" pitchFamily="65" charset="-120"/>
              </a:rPr>
              <a:t>及</a:t>
            </a:r>
            <a:r>
              <a:rPr lang="zh-TW" altLang="en-US" sz="1800" b="1" u="sng" dirty="0">
                <a:solidFill>
                  <a:srgbClr val="FF0000"/>
                </a:solidFill>
                <a:latin typeface="標楷體" panose="03000509000000000000" pitchFamily="65" charset="-120"/>
                <a:ea typeface="標楷體" panose="03000509000000000000" pitchFamily="65" charset="-120"/>
              </a:rPr>
              <a:t>碩士班歷年操行成績單正本</a:t>
            </a:r>
            <a:endParaRPr lang="en-US" altLang="zh-TW" sz="1800" b="1" dirty="0">
              <a:solidFill>
                <a:srgbClr val="FF0000"/>
              </a:solidFill>
              <a:latin typeface="標楷體" panose="03000509000000000000" pitchFamily="65" charset="-120"/>
              <a:ea typeface="標楷體" panose="03000509000000000000" pitchFamily="65" charset="-120"/>
            </a:endParaRPr>
          </a:p>
          <a:p>
            <a:pPr eaLnBrk="1" hangingPunct="1">
              <a:spcBef>
                <a:spcPct val="0"/>
              </a:spcBef>
              <a:buFontTx/>
              <a:buNone/>
            </a:pPr>
            <a:r>
              <a:rPr lang="zh-TW" altLang="en-US" sz="1800" b="1" dirty="0">
                <a:latin typeface="標楷體" panose="03000509000000000000" pitchFamily="65" charset="-120"/>
                <a:ea typeface="標楷體" panose="03000509000000000000" pitchFamily="65" charset="-120"/>
              </a:rPr>
              <a:t>                                                 </a:t>
            </a:r>
            <a:r>
              <a:rPr lang="en-US" altLang="zh-TW" sz="1800" b="1" dirty="0">
                <a:latin typeface="標楷體" panose="03000509000000000000" pitchFamily="65" charset="-120"/>
                <a:ea typeface="標楷體" panose="03000509000000000000" pitchFamily="65" charset="-120"/>
              </a:rPr>
              <a:t>	(</a:t>
            </a:r>
            <a:r>
              <a:rPr lang="zh-TW" altLang="en-US" sz="1800" b="1" dirty="0">
                <a:latin typeface="標楷體" panose="03000509000000000000" pitchFamily="65" charset="-120"/>
                <a:ea typeface="標楷體" panose="03000509000000000000" pitchFamily="65" charset="-120"/>
              </a:rPr>
              <a:t>操行平均</a:t>
            </a:r>
            <a:r>
              <a:rPr lang="en-US" altLang="zh-TW" sz="1800" b="1" dirty="0">
                <a:latin typeface="標楷體" panose="03000509000000000000" pitchFamily="65" charset="-120"/>
                <a:ea typeface="標楷體" panose="03000509000000000000" pitchFamily="65" charset="-120"/>
              </a:rPr>
              <a:t>80</a:t>
            </a:r>
            <a:r>
              <a:rPr lang="zh-TW" altLang="en-US" sz="1800" b="1" dirty="0">
                <a:latin typeface="標楷體" panose="03000509000000000000" pitchFamily="65" charset="-120"/>
                <a:ea typeface="標楷體" panose="03000509000000000000" pitchFamily="65" charset="-120"/>
              </a:rPr>
              <a:t>分以上</a:t>
            </a:r>
            <a:r>
              <a:rPr lang="en-US" altLang="zh-TW" sz="1800" b="1" dirty="0">
                <a:latin typeface="標楷體" panose="03000509000000000000" pitchFamily="65" charset="-120"/>
                <a:ea typeface="標楷體" panose="03000509000000000000" pitchFamily="65" charset="-120"/>
              </a:rPr>
              <a:t>)</a:t>
            </a:r>
            <a:r>
              <a:rPr lang="zh-TW" altLang="en-US" sz="1800" b="1" dirty="0">
                <a:latin typeface="標楷體" panose="03000509000000000000" pitchFamily="65" charset="-120"/>
                <a:ea typeface="標楷體" panose="03000509000000000000" pitchFamily="65" charset="-120"/>
              </a:rPr>
              <a:t>。</a:t>
            </a:r>
            <a:endParaRPr lang="en-US" altLang="zh-TW" sz="1800" b="1" dirty="0">
              <a:latin typeface="標楷體" panose="03000509000000000000" pitchFamily="65" charset="-120"/>
              <a:ea typeface="標楷體" panose="03000509000000000000" pitchFamily="65" charset="-120"/>
            </a:endParaRPr>
          </a:p>
          <a:p>
            <a:pPr>
              <a:spcBef>
                <a:spcPct val="0"/>
              </a:spcBef>
              <a:buNone/>
            </a:pPr>
            <a:r>
              <a:rPr lang="zh-TW" altLang="en-US" sz="1800" b="1" dirty="0">
                <a:latin typeface="標楷體" panose="03000509000000000000" pitchFamily="65" charset="-120"/>
                <a:ea typeface="標楷體" panose="03000509000000000000" pitchFamily="65" charset="-120"/>
              </a:rPr>
              <a:t>    三、以原住民籍身分申請者須檢附戶籍謄本。</a:t>
            </a:r>
          </a:p>
          <a:p>
            <a:pPr>
              <a:spcBef>
                <a:spcPct val="0"/>
              </a:spcBef>
              <a:buNone/>
            </a:pPr>
            <a:r>
              <a:rPr lang="zh-TW" altLang="en-US" sz="1800" b="1" dirty="0">
                <a:latin typeface="標楷體" panose="03000509000000000000" pitchFamily="65" charset="-120"/>
                <a:ea typeface="標楷體" panose="03000509000000000000" pitchFamily="65" charset="-120"/>
              </a:rPr>
              <a:t>    四、甄選中等教育學程者應為修習學科（領域、主修專長）相關學系之學生。 </a:t>
            </a:r>
            <a:endParaRPr lang="en-US" altLang="zh-TW" sz="1800" b="1" dirty="0">
              <a:latin typeface="標楷體" panose="03000509000000000000" pitchFamily="65" charset="-120"/>
              <a:ea typeface="標楷體" panose="03000509000000000000" pitchFamily="65" charset="-120"/>
            </a:endParaRPr>
          </a:p>
          <a:p>
            <a:pPr>
              <a:spcBef>
                <a:spcPct val="0"/>
              </a:spcBef>
              <a:buNone/>
            </a:pPr>
            <a:r>
              <a:rPr lang="zh-TW" altLang="en-US" sz="1800" b="1" dirty="0">
                <a:latin typeface="標楷體" panose="03000509000000000000" pitchFamily="65" charset="-120"/>
                <a:ea typeface="標楷體" panose="03000509000000000000" pitchFamily="65" charset="-120"/>
              </a:rPr>
              <a:t>    五、請於規定時間內提出初審報名表，</a:t>
            </a:r>
            <a:r>
              <a:rPr lang="zh-TW" altLang="en-US" sz="1800" b="1" u="sng" dirty="0">
                <a:solidFill>
                  <a:srgbClr val="FF0000"/>
                </a:solidFill>
                <a:latin typeface="標楷體" panose="03000509000000000000" pitchFamily="65" charset="-120"/>
                <a:ea typeface="標楷體" panose="03000509000000000000" pitchFamily="65" charset="-120"/>
              </a:rPr>
              <a:t>初審報名表須先經所屬系所主管簽章</a:t>
            </a:r>
            <a:r>
              <a:rPr lang="zh-TW" altLang="en-US" sz="1800" b="1" dirty="0">
                <a:latin typeface="標楷體" panose="03000509000000000000" pitchFamily="65" charset="-120"/>
                <a:ea typeface="標楷體" panose="03000509000000000000" pitchFamily="65" charset="-120"/>
              </a:rPr>
              <a:t>。</a:t>
            </a:r>
          </a:p>
        </p:txBody>
      </p:sp>
      <p:sp>
        <p:nvSpPr>
          <p:cNvPr id="13" name="AutoShape 23">
            <a:extLst>
              <a:ext uri="{FF2B5EF4-FFF2-40B4-BE49-F238E27FC236}">
                <a16:creationId xmlns:a16="http://schemas.microsoft.com/office/drawing/2014/main" xmlns="" id="{BD42C9C0-1899-4C25-AC24-74346B3973D0}"/>
              </a:ext>
            </a:extLst>
          </p:cNvPr>
          <p:cNvSpPr>
            <a:spLocks noChangeArrowheads="1"/>
          </p:cNvSpPr>
          <p:nvPr/>
        </p:nvSpPr>
        <p:spPr bwMode="auto">
          <a:xfrm>
            <a:off x="384933" y="115889"/>
            <a:ext cx="8652706" cy="5899882"/>
          </a:xfrm>
          <a:prstGeom prst="roundRect">
            <a:avLst>
              <a:gd name="adj" fmla="val 16667"/>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TW" altLang="en-US" sz="1800" dirty="0"/>
          </a:p>
        </p:txBody>
      </p:sp>
      <p:pic>
        <p:nvPicPr>
          <p:cNvPr id="14" name="Picture 22">
            <a:extLst>
              <a:ext uri="{FF2B5EF4-FFF2-40B4-BE49-F238E27FC236}">
                <a16:creationId xmlns:a16="http://schemas.microsoft.com/office/drawing/2014/main" xmlns="" id="{10C896F6-EA45-409E-9C20-FB758C8A9D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0249" y="6487102"/>
            <a:ext cx="3290102" cy="291907"/>
          </a:xfrm>
          <a:prstGeom prst="rect">
            <a:avLst/>
          </a:prstGeom>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nodeType="withEffect">
                                  <p:stCondLst>
                                    <p:cond delay="0"/>
                                  </p:stCondLst>
                                  <p:childTnLst>
                                    <p:set>
                                      <p:cBhvr>
                                        <p:cTn id="6" dur="1" fill="hold">
                                          <p:stCondLst>
                                            <p:cond delay="0"/>
                                          </p:stCondLst>
                                        </p:cTn>
                                        <p:tgtEl>
                                          <p:spTgt spid="44040"/>
                                        </p:tgtEl>
                                        <p:attrNameLst>
                                          <p:attrName>style.visibility</p:attrName>
                                        </p:attrNameLst>
                                      </p:cBhvr>
                                      <p:to>
                                        <p:strVal val="visible"/>
                                      </p:to>
                                    </p:set>
                                    <p:anim from="(-#ppt_w/2)" to="(#ppt_x)" calcmode="lin" valueType="num">
                                      <p:cBhvr>
                                        <p:cTn id="7" dur="600" fill="hold">
                                          <p:stCondLst>
                                            <p:cond delay="0"/>
                                          </p:stCondLst>
                                        </p:cTn>
                                        <p:tgtEl>
                                          <p:spTgt spid="44040"/>
                                        </p:tgtEl>
                                        <p:attrNameLst>
                                          <p:attrName>ppt_x</p:attrName>
                                        </p:attrNameLst>
                                      </p:cBhvr>
                                    </p:anim>
                                    <p:anim from="0" to="-1.0" calcmode="lin" valueType="num">
                                      <p:cBhvr>
                                        <p:cTn id="8" dur="200" decel="50000" autoRev="1" fill="hold">
                                          <p:stCondLst>
                                            <p:cond delay="600"/>
                                          </p:stCondLst>
                                        </p:cTn>
                                        <p:tgtEl>
                                          <p:spTgt spid="44040"/>
                                        </p:tgtEl>
                                        <p:attrNameLst>
                                          <p:attrName>xshear</p:attrName>
                                        </p:attrNameLst>
                                      </p:cBhvr>
                                    </p:anim>
                                    <p:animScale>
                                      <p:cBhvr>
                                        <p:cTn id="9" dur="200" decel="100000" autoRev="1" fill="hold">
                                          <p:stCondLst>
                                            <p:cond delay="600"/>
                                          </p:stCondLst>
                                        </p:cTn>
                                        <p:tgtEl>
                                          <p:spTgt spid="44040"/>
                                        </p:tgtEl>
                                      </p:cBhvr>
                                      <p:from x="100000" y="100000"/>
                                      <p:to x="80000" y="100000"/>
                                    </p:animScale>
                                    <p:anim by="(#ppt_h/3+#ppt_w*0.1)" calcmode="lin" valueType="num">
                                      <p:cBhvr additive="sum">
                                        <p:cTn id="10" dur="200" decel="100000" autoRev="1" fill="hold">
                                          <p:stCondLst>
                                            <p:cond delay="600"/>
                                          </p:stCondLst>
                                        </p:cTn>
                                        <p:tgtEl>
                                          <p:spTgt spid="44040"/>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8434" name="Group 4"/>
          <p:cNvGrpSpPr>
            <a:grpSpLocks/>
          </p:cNvGrpSpPr>
          <p:nvPr/>
        </p:nvGrpSpPr>
        <p:grpSpPr bwMode="auto">
          <a:xfrm>
            <a:off x="0" y="0"/>
            <a:ext cx="9144000" cy="6858000"/>
            <a:chOff x="0" y="0"/>
            <a:chExt cx="5760" cy="4320"/>
          </a:xfrm>
        </p:grpSpPr>
        <p:pic>
          <p:nvPicPr>
            <p:cNvPr id="1843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6"/>
            <p:cNvPicPr>
              <a:picLocks noChangeAspect="1" noChangeArrowheads="1"/>
            </p:cNvPicPr>
            <p:nvPr/>
          </p:nvPicPr>
          <p:blipFill>
            <a:blip r:embed="rId4">
              <a:lum bright="20000"/>
              <a:extLst>
                <a:ext uri="{28A0092B-C50C-407E-A947-70E740481C1C}">
                  <a14:useLocalDpi xmlns:a14="http://schemas.microsoft.com/office/drawing/2010/main" val="0"/>
                </a:ext>
              </a:extLst>
            </a:blip>
            <a:srcRect/>
            <a:stretch>
              <a:fillRect/>
            </a:stretch>
          </p:blipFill>
          <p:spPr bwMode="auto">
            <a:xfrm>
              <a:off x="1292" y="3884"/>
              <a:ext cx="3629" cy="436"/>
            </a:xfrm>
            <a:prstGeom prst="rect">
              <a:avLst/>
            </a:prstGeom>
            <a:solidFill>
              <a:schemeClr val="accent1">
                <a:alpha val="12157"/>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8441" name="AutoShape 7"/>
            <p:cNvSpPr>
              <a:spLocks noChangeArrowheads="1"/>
            </p:cNvSpPr>
            <p:nvPr/>
          </p:nvSpPr>
          <p:spPr bwMode="auto">
            <a:xfrm>
              <a:off x="158" y="164"/>
              <a:ext cx="5489" cy="3629"/>
            </a:xfrm>
            <a:prstGeom prst="roundRect">
              <a:avLst>
                <a:gd name="adj" fmla="val 16667"/>
              </a:avLst>
            </a:prstGeom>
            <a:solidFill>
              <a:schemeClr val="bg1">
                <a:alpha val="69019"/>
              </a:schemeClr>
            </a:solidFill>
            <a:ln w="9525" algn="ctr">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TW" altLang="en-US" sz="1800"/>
            </a:p>
          </p:txBody>
        </p:sp>
      </p:grpSp>
      <p:pic>
        <p:nvPicPr>
          <p:cNvPr id="8" name="Picture 12" descr="ãpptèæ¯åãçåçæå°çµæ">
            <a:extLst>
              <a:ext uri="{FF2B5EF4-FFF2-40B4-BE49-F238E27FC236}">
                <a16:creationId xmlns:a16="http://schemas.microsoft.com/office/drawing/2014/main" xmlns="" id="{3D15C3A6-C519-4A4B-8FD8-BC995179C6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128"/>
            <a:ext cx="9144000" cy="6868128"/>
          </a:xfrm>
          <a:prstGeom prst="rect">
            <a:avLst/>
          </a:prstGeom>
          <a:noFill/>
          <a:extLst>
            <a:ext uri="{909E8E84-426E-40DD-AFC4-6F175D3DCCD1}">
              <a14:hiddenFill xmlns:a14="http://schemas.microsoft.com/office/drawing/2010/main">
                <a:solidFill>
                  <a:srgbClr val="FFFFFF"/>
                </a:solidFill>
              </a14:hiddenFill>
            </a:ext>
          </a:extLst>
        </p:spPr>
      </p:pic>
      <p:sp>
        <p:nvSpPr>
          <p:cNvPr id="17416" name="AutoShape 8">
            <a:extLst>
              <a:ext uri="{FF2B5EF4-FFF2-40B4-BE49-F238E27FC236}">
                <a16:creationId xmlns:a16="http://schemas.microsoft.com/office/drawing/2014/main" xmlns="" id="{BE4EA61D-6351-45C9-B2F7-E1A635F01D5A}"/>
              </a:ext>
            </a:extLst>
          </p:cNvPr>
          <p:cNvSpPr>
            <a:spLocks noChangeArrowheads="1"/>
          </p:cNvSpPr>
          <p:nvPr/>
        </p:nvSpPr>
        <p:spPr bwMode="auto">
          <a:xfrm>
            <a:off x="1258888" y="260350"/>
            <a:ext cx="6911975" cy="865188"/>
          </a:xfrm>
          <a:prstGeom prst="roundRect">
            <a:avLst>
              <a:gd name="adj" fmla="val 16667"/>
            </a:avLst>
          </a:prstGeom>
          <a:gradFill rotWithShape="1">
            <a:gsLst>
              <a:gs pos="0">
                <a:srgbClr val="FF7C80">
                  <a:alpha val="71001"/>
                </a:srgbClr>
              </a:gs>
              <a:gs pos="50000">
                <a:srgbClr val="FFFFCC"/>
              </a:gs>
              <a:gs pos="100000">
                <a:srgbClr val="FF7C80">
                  <a:alpha val="71001"/>
                </a:srgbClr>
              </a:gs>
            </a:gsLst>
            <a:lin ang="5400000" scaled="1"/>
          </a:gradFill>
          <a:ln w="9525">
            <a:round/>
            <a:headEnd/>
            <a:tailEnd/>
          </a:ln>
          <a:effectLst/>
          <a:scene3d>
            <a:camera prst="legacyPerspectiveBottom"/>
            <a:lightRig rig="legacyFlat3" dir="t"/>
          </a:scene3d>
          <a:sp3d extrusionH="887400" prstMaterial="legacyMatte">
            <a:bevelT w="13500" h="13500" prst="angle"/>
            <a:bevelB w="13500" h="13500" prst="angle"/>
            <a:extrusionClr>
              <a:srgbClr val="FF7C80"/>
            </a:extrusionClr>
          </a:sp3d>
          <a:extLst/>
        </p:spPr>
        <p:txBody>
          <a:bodyPr wrap="none" anchor="ctr">
            <a:flatTx/>
          </a:bodyPr>
          <a:lstStyle/>
          <a:p>
            <a:pPr algn="ctr" eaLnBrk="1" hangingPunct="1">
              <a:defRPr/>
            </a:pPr>
            <a:r>
              <a:rPr lang="zh-TW" altLang="en-US" sz="5400" dirty="0">
                <a:solidFill>
                  <a:srgbClr val="006600"/>
                </a:solidFill>
                <a:latin typeface="Arial" charset="0"/>
                <a:ea typeface="標楷體" pitchFamily="65" charset="-120"/>
              </a:rPr>
              <a:t>報名日期</a:t>
            </a:r>
          </a:p>
        </p:txBody>
      </p:sp>
      <p:sp>
        <p:nvSpPr>
          <p:cNvPr id="18438" name="Text Box 10"/>
          <p:cNvSpPr txBox="1">
            <a:spLocks noChangeArrowheads="1"/>
          </p:cNvSpPr>
          <p:nvPr/>
        </p:nvSpPr>
        <p:spPr bwMode="auto">
          <a:xfrm>
            <a:off x="609600" y="1270000"/>
            <a:ext cx="78486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sz="3000" dirty="0">
                <a:latin typeface="標楷體" panose="03000509000000000000" pitchFamily="65" charset="-120"/>
                <a:ea typeface="標楷體" panose="03000509000000000000" pitchFamily="65" charset="-120"/>
              </a:rPr>
              <a:t>一、報名期限：自</a:t>
            </a:r>
            <a:r>
              <a:rPr lang="en-US" altLang="zh-TW" sz="3000" dirty="0">
                <a:latin typeface="標楷體" panose="03000509000000000000" pitchFamily="65" charset="-120"/>
                <a:ea typeface="標楷體" panose="03000509000000000000" pitchFamily="65" charset="-120"/>
              </a:rPr>
              <a:t>108</a:t>
            </a:r>
            <a:r>
              <a:rPr lang="zh-TW" altLang="en-US" sz="3000" dirty="0">
                <a:latin typeface="標楷體" panose="03000509000000000000" pitchFamily="65" charset="-120"/>
                <a:ea typeface="標楷體" panose="03000509000000000000" pitchFamily="65" charset="-120"/>
              </a:rPr>
              <a:t>年</a:t>
            </a:r>
            <a:r>
              <a:rPr lang="en-US" altLang="zh-TW" sz="3000" dirty="0">
                <a:latin typeface="標楷體" panose="03000509000000000000" pitchFamily="65" charset="-120"/>
                <a:ea typeface="標楷體" panose="03000509000000000000" pitchFamily="65" charset="-120"/>
              </a:rPr>
              <a:t>6</a:t>
            </a:r>
            <a:r>
              <a:rPr lang="zh-TW" altLang="en-US" sz="3000" dirty="0">
                <a:latin typeface="標楷體" panose="03000509000000000000" pitchFamily="65" charset="-120"/>
                <a:ea typeface="標楷體" panose="03000509000000000000" pitchFamily="65" charset="-120"/>
              </a:rPr>
              <a:t>月</a:t>
            </a:r>
            <a:r>
              <a:rPr lang="en-US" altLang="zh-TW" sz="3000" dirty="0">
                <a:latin typeface="標楷體" panose="03000509000000000000" pitchFamily="65" charset="-120"/>
                <a:ea typeface="標楷體" panose="03000509000000000000" pitchFamily="65" charset="-120"/>
              </a:rPr>
              <a:t>12</a:t>
            </a:r>
            <a:r>
              <a:rPr lang="zh-TW" altLang="en-US" sz="3000" dirty="0">
                <a:latin typeface="標楷體" panose="03000509000000000000" pitchFamily="65" charset="-120"/>
                <a:ea typeface="標楷體" panose="03000509000000000000" pitchFamily="65" charset="-120"/>
              </a:rPr>
              <a:t>日上午</a:t>
            </a:r>
            <a:r>
              <a:rPr lang="en-US" altLang="zh-TW" sz="3000" dirty="0">
                <a:latin typeface="標楷體" panose="03000509000000000000" pitchFamily="65" charset="-120"/>
                <a:ea typeface="標楷體" panose="03000509000000000000" pitchFamily="65" charset="-120"/>
              </a:rPr>
              <a:t>9</a:t>
            </a:r>
            <a:r>
              <a:rPr lang="zh-TW" altLang="en-US" sz="3000" dirty="0">
                <a:latin typeface="標楷體" panose="03000509000000000000" pitchFamily="65" charset="-120"/>
                <a:ea typeface="標楷體" panose="03000509000000000000" pitchFamily="65" charset="-120"/>
              </a:rPr>
              <a:t>時起至</a:t>
            </a:r>
            <a:r>
              <a:rPr lang="en-US" altLang="zh-TW" sz="3000" dirty="0">
                <a:latin typeface="標楷體" panose="03000509000000000000" pitchFamily="65" charset="-120"/>
                <a:ea typeface="標楷體" panose="03000509000000000000" pitchFamily="65" charset="-120"/>
              </a:rPr>
              <a:t>6</a:t>
            </a:r>
          </a:p>
          <a:p>
            <a:pPr eaLnBrk="1" hangingPunct="1">
              <a:spcBef>
                <a:spcPct val="0"/>
              </a:spcBef>
              <a:buFontTx/>
              <a:buNone/>
            </a:pPr>
            <a:r>
              <a:rPr lang="zh-TW" altLang="en-US" sz="3000" dirty="0">
                <a:latin typeface="標楷體" panose="03000509000000000000" pitchFamily="65" charset="-120"/>
                <a:ea typeface="標楷體" panose="03000509000000000000" pitchFamily="65" charset="-120"/>
              </a:rPr>
              <a:t>　　月</a:t>
            </a:r>
            <a:r>
              <a:rPr lang="en-US" altLang="zh-TW" sz="3000" dirty="0">
                <a:latin typeface="標楷體" panose="03000509000000000000" pitchFamily="65" charset="-120"/>
                <a:ea typeface="標楷體" panose="03000509000000000000" pitchFamily="65" charset="-120"/>
              </a:rPr>
              <a:t>19</a:t>
            </a:r>
            <a:r>
              <a:rPr lang="zh-TW" altLang="en-US" sz="3000" dirty="0">
                <a:latin typeface="標楷體" panose="03000509000000000000" pitchFamily="65" charset="-120"/>
                <a:ea typeface="標楷體" panose="03000509000000000000" pitchFamily="65" charset="-120"/>
              </a:rPr>
              <a:t>日晚上</a:t>
            </a:r>
            <a:r>
              <a:rPr lang="en-US" altLang="zh-TW" sz="3000" dirty="0">
                <a:latin typeface="標楷體" panose="03000509000000000000" pitchFamily="65" charset="-120"/>
                <a:ea typeface="標楷體" panose="03000509000000000000" pitchFamily="65" charset="-120"/>
              </a:rPr>
              <a:t>12</a:t>
            </a:r>
            <a:r>
              <a:rPr lang="zh-TW" altLang="en-US" sz="3000" dirty="0">
                <a:latin typeface="標楷體" panose="03000509000000000000" pitchFamily="65" charset="-120"/>
                <a:ea typeface="標楷體" panose="03000509000000000000" pitchFamily="65" charset="-120"/>
              </a:rPr>
              <a:t>時止</a:t>
            </a:r>
            <a:r>
              <a:rPr lang="en-US" altLang="zh-TW" sz="3000" dirty="0">
                <a:latin typeface="標楷體" panose="03000509000000000000" pitchFamily="65" charset="-120"/>
                <a:ea typeface="標楷體" panose="03000509000000000000" pitchFamily="65" charset="-120"/>
              </a:rPr>
              <a:t>(</a:t>
            </a:r>
            <a:r>
              <a:rPr lang="zh-TW" altLang="en-US" sz="3000" dirty="0">
                <a:latin typeface="標楷體" panose="03000509000000000000" pitchFamily="65" charset="-120"/>
                <a:ea typeface="標楷體" panose="03000509000000000000" pitchFamily="65" charset="-120"/>
              </a:rPr>
              <a:t>為避免網路塞車</a:t>
            </a:r>
            <a:r>
              <a:rPr lang="zh-TW" altLang="en-US" sz="3000" dirty="0">
                <a:latin typeface="新細明體" panose="02020500000000000000" pitchFamily="18" charset="-120"/>
              </a:rPr>
              <a:t>，</a:t>
            </a:r>
            <a:r>
              <a:rPr lang="zh-TW" altLang="en-US" sz="3000" dirty="0">
                <a:latin typeface="標楷體" panose="03000509000000000000" pitchFamily="65" charset="-120"/>
                <a:ea typeface="標楷體" panose="03000509000000000000" pitchFamily="65" charset="-120"/>
              </a:rPr>
              <a:t>請</a:t>
            </a:r>
            <a:endParaRPr lang="en-US" altLang="zh-TW" sz="3000" dirty="0">
              <a:latin typeface="標楷體" panose="03000509000000000000" pitchFamily="65" charset="-120"/>
              <a:ea typeface="標楷體" panose="03000509000000000000" pitchFamily="65" charset="-120"/>
            </a:endParaRPr>
          </a:p>
          <a:p>
            <a:pPr eaLnBrk="1" hangingPunct="1">
              <a:spcBef>
                <a:spcPct val="0"/>
              </a:spcBef>
              <a:buFontTx/>
              <a:buNone/>
            </a:pPr>
            <a:r>
              <a:rPr lang="zh-TW" altLang="en-US" sz="3000" dirty="0">
                <a:latin typeface="標楷體" panose="03000509000000000000" pitchFamily="65" charset="-120"/>
                <a:ea typeface="標楷體" panose="03000509000000000000" pitchFamily="65" charset="-120"/>
              </a:rPr>
              <a:t>　　儘早報名</a:t>
            </a:r>
            <a:r>
              <a:rPr lang="en-US" altLang="zh-TW" sz="3000" dirty="0">
                <a:latin typeface="標楷體" panose="03000509000000000000" pitchFamily="65" charset="-120"/>
                <a:ea typeface="標楷體" panose="03000509000000000000" pitchFamily="65" charset="-120"/>
              </a:rPr>
              <a:t>)</a:t>
            </a:r>
            <a:r>
              <a:rPr lang="zh-TW" altLang="en-US" sz="3000" dirty="0">
                <a:latin typeface="標楷體" panose="03000509000000000000" pitchFamily="65" charset="-120"/>
                <a:ea typeface="標楷體" panose="03000509000000000000" pitchFamily="65" charset="-120"/>
              </a:rPr>
              <a:t>。</a:t>
            </a:r>
          </a:p>
          <a:p>
            <a:pPr eaLnBrk="1" hangingPunct="1">
              <a:spcBef>
                <a:spcPct val="0"/>
              </a:spcBef>
              <a:buFontTx/>
              <a:buNone/>
            </a:pPr>
            <a:r>
              <a:rPr lang="zh-TW" altLang="en-US" sz="3000" dirty="0">
                <a:latin typeface="標楷體" panose="03000509000000000000" pitchFamily="65" charset="-120"/>
                <a:ea typeface="標楷體" panose="03000509000000000000" pitchFamily="65" charset="-120"/>
              </a:rPr>
              <a:t>二、繳交報名費期限：自</a:t>
            </a:r>
            <a:r>
              <a:rPr lang="en-US" altLang="zh-TW" sz="3000" dirty="0">
                <a:latin typeface="標楷體" panose="03000509000000000000" pitchFamily="65" charset="-120"/>
                <a:ea typeface="標楷體" panose="03000509000000000000" pitchFamily="65" charset="-120"/>
              </a:rPr>
              <a:t>108</a:t>
            </a:r>
            <a:r>
              <a:rPr lang="zh-TW" altLang="en-US" sz="3000" dirty="0">
                <a:latin typeface="標楷體" panose="03000509000000000000" pitchFamily="65" charset="-120"/>
                <a:ea typeface="標楷體" panose="03000509000000000000" pitchFamily="65" charset="-120"/>
              </a:rPr>
              <a:t>年</a:t>
            </a:r>
            <a:r>
              <a:rPr lang="en-US" altLang="zh-TW" sz="3000" dirty="0">
                <a:latin typeface="標楷體" panose="03000509000000000000" pitchFamily="65" charset="-120"/>
                <a:ea typeface="標楷體" panose="03000509000000000000" pitchFamily="65" charset="-120"/>
              </a:rPr>
              <a:t>6</a:t>
            </a:r>
            <a:r>
              <a:rPr lang="zh-TW" altLang="en-US" sz="3000" dirty="0">
                <a:latin typeface="標楷體" panose="03000509000000000000" pitchFamily="65" charset="-120"/>
                <a:ea typeface="標楷體" panose="03000509000000000000" pitchFamily="65" charset="-120"/>
              </a:rPr>
              <a:t>月</a:t>
            </a:r>
            <a:r>
              <a:rPr lang="en-US" altLang="zh-TW" sz="3000" dirty="0">
                <a:latin typeface="標楷體" panose="03000509000000000000" pitchFamily="65" charset="-120"/>
                <a:ea typeface="標楷體" panose="03000509000000000000" pitchFamily="65" charset="-120"/>
              </a:rPr>
              <a:t>12</a:t>
            </a:r>
            <a:r>
              <a:rPr lang="zh-TW" altLang="en-US" sz="3000" dirty="0">
                <a:latin typeface="標楷體" panose="03000509000000000000" pitchFamily="65" charset="-120"/>
                <a:ea typeface="標楷體" panose="03000509000000000000" pitchFamily="65" charset="-120"/>
              </a:rPr>
              <a:t>日上午</a:t>
            </a:r>
            <a:r>
              <a:rPr lang="en-US" altLang="zh-TW" sz="3000" dirty="0">
                <a:latin typeface="標楷體" panose="03000509000000000000" pitchFamily="65" charset="-120"/>
                <a:ea typeface="標楷體" panose="03000509000000000000" pitchFamily="65" charset="-120"/>
              </a:rPr>
              <a:t>9</a:t>
            </a:r>
          </a:p>
          <a:p>
            <a:pPr eaLnBrk="1" hangingPunct="1">
              <a:spcBef>
                <a:spcPct val="0"/>
              </a:spcBef>
              <a:buFontTx/>
              <a:buNone/>
            </a:pPr>
            <a:r>
              <a:rPr lang="zh-TW" altLang="en-US" sz="3000" dirty="0">
                <a:latin typeface="標楷體" panose="03000509000000000000" pitchFamily="65" charset="-120"/>
                <a:ea typeface="標楷體" panose="03000509000000000000" pitchFamily="65" charset="-120"/>
              </a:rPr>
              <a:t>　　時起至</a:t>
            </a:r>
            <a:r>
              <a:rPr lang="en-US" altLang="zh-TW" sz="3000" dirty="0">
                <a:latin typeface="標楷體" panose="03000509000000000000" pitchFamily="65" charset="-120"/>
                <a:ea typeface="標楷體" panose="03000509000000000000" pitchFamily="65" charset="-120"/>
              </a:rPr>
              <a:t>6</a:t>
            </a:r>
            <a:r>
              <a:rPr lang="zh-TW" altLang="en-US" sz="3000" dirty="0">
                <a:latin typeface="標楷體" panose="03000509000000000000" pitchFamily="65" charset="-120"/>
                <a:ea typeface="標楷體" panose="03000509000000000000" pitchFamily="65" charset="-120"/>
              </a:rPr>
              <a:t>月</a:t>
            </a:r>
            <a:r>
              <a:rPr lang="en-US" altLang="zh-TW" sz="3000" dirty="0">
                <a:latin typeface="標楷體" panose="03000509000000000000" pitchFamily="65" charset="-120"/>
                <a:ea typeface="標楷體" panose="03000509000000000000" pitchFamily="65" charset="-120"/>
              </a:rPr>
              <a:t>20</a:t>
            </a:r>
            <a:r>
              <a:rPr lang="zh-TW" altLang="en-US" sz="3000" dirty="0">
                <a:latin typeface="標楷體" panose="03000509000000000000" pitchFamily="65" charset="-120"/>
                <a:ea typeface="標楷體" panose="03000509000000000000" pitchFamily="65" charset="-120"/>
              </a:rPr>
              <a:t>日晚上</a:t>
            </a:r>
            <a:r>
              <a:rPr lang="en-US" altLang="zh-TW" sz="3000" dirty="0">
                <a:latin typeface="標楷體" panose="03000509000000000000" pitchFamily="65" charset="-120"/>
                <a:ea typeface="標楷體" panose="03000509000000000000" pitchFamily="65" charset="-120"/>
              </a:rPr>
              <a:t>12</a:t>
            </a:r>
            <a:r>
              <a:rPr lang="zh-TW" altLang="en-US" sz="3000" dirty="0">
                <a:latin typeface="標楷體" panose="03000509000000000000" pitchFamily="65" charset="-120"/>
                <a:ea typeface="標楷體" panose="03000509000000000000" pitchFamily="65" charset="-120"/>
              </a:rPr>
              <a:t>時止。</a:t>
            </a:r>
          </a:p>
          <a:p>
            <a:pPr eaLnBrk="1" hangingPunct="1">
              <a:spcBef>
                <a:spcPct val="0"/>
              </a:spcBef>
              <a:buFontTx/>
              <a:buNone/>
            </a:pPr>
            <a:r>
              <a:rPr lang="zh-TW" altLang="en-US" sz="3000" dirty="0">
                <a:latin typeface="標楷體" panose="03000509000000000000" pitchFamily="65" charset="-120"/>
                <a:ea typeface="標楷體" panose="03000509000000000000" pitchFamily="65" charset="-120"/>
              </a:rPr>
              <a:t>三、書面資料繳交日期：</a:t>
            </a:r>
            <a:r>
              <a:rPr lang="en-US" altLang="zh-TW" sz="3000" dirty="0">
                <a:latin typeface="標楷體" panose="03000509000000000000" pitchFamily="65" charset="-120"/>
                <a:ea typeface="標楷體" panose="03000509000000000000" pitchFamily="65" charset="-120"/>
              </a:rPr>
              <a:t>108</a:t>
            </a:r>
            <a:r>
              <a:rPr lang="zh-TW" altLang="en-US" sz="3000" dirty="0">
                <a:latin typeface="標楷體" panose="03000509000000000000" pitchFamily="65" charset="-120"/>
                <a:ea typeface="標楷體" panose="03000509000000000000" pitchFamily="65" charset="-120"/>
              </a:rPr>
              <a:t>年</a:t>
            </a:r>
            <a:r>
              <a:rPr lang="en-US" altLang="zh-TW" sz="3000" dirty="0">
                <a:latin typeface="標楷體" panose="03000509000000000000" pitchFamily="65" charset="-120"/>
                <a:ea typeface="標楷體" panose="03000509000000000000" pitchFamily="65" charset="-120"/>
              </a:rPr>
              <a:t>6</a:t>
            </a:r>
            <a:r>
              <a:rPr lang="zh-TW" altLang="en-US" sz="3000" dirty="0">
                <a:latin typeface="標楷體" panose="03000509000000000000" pitchFamily="65" charset="-120"/>
                <a:ea typeface="標楷體" panose="03000509000000000000" pitchFamily="65" charset="-120"/>
              </a:rPr>
              <a:t>月</a:t>
            </a:r>
            <a:r>
              <a:rPr lang="en-US" altLang="zh-TW" sz="3000" dirty="0">
                <a:latin typeface="標楷體" panose="03000509000000000000" pitchFamily="65" charset="-120"/>
                <a:ea typeface="標楷體" panose="03000509000000000000" pitchFamily="65" charset="-120"/>
              </a:rPr>
              <a:t>12</a:t>
            </a:r>
            <a:r>
              <a:rPr lang="zh-TW" altLang="en-US" sz="3000" dirty="0">
                <a:latin typeface="標楷體" panose="03000509000000000000" pitchFamily="65" charset="-120"/>
                <a:ea typeface="標楷體" panose="03000509000000000000" pitchFamily="65" charset="-120"/>
              </a:rPr>
              <a:t>日至</a:t>
            </a:r>
            <a:r>
              <a:rPr lang="en-US" altLang="zh-TW" sz="3000" dirty="0">
                <a:latin typeface="標楷體" panose="03000509000000000000" pitchFamily="65" charset="-120"/>
                <a:ea typeface="標楷體" panose="03000509000000000000" pitchFamily="65" charset="-120"/>
              </a:rPr>
              <a:t>108</a:t>
            </a:r>
          </a:p>
          <a:p>
            <a:pPr eaLnBrk="1" hangingPunct="1">
              <a:spcBef>
                <a:spcPct val="0"/>
              </a:spcBef>
              <a:buFontTx/>
              <a:buNone/>
            </a:pPr>
            <a:r>
              <a:rPr lang="zh-TW" altLang="en-US" sz="3000" dirty="0">
                <a:latin typeface="標楷體" panose="03000509000000000000" pitchFamily="65" charset="-120"/>
                <a:ea typeface="標楷體" panose="03000509000000000000" pitchFamily="65" charset="-120"/>
              </a:rPr>
              <a:t>　　年</a:t>
            </a:r>
            <a:r>
              <a:rPr lang="en-US" altLang="zh-TW" sz="3000" dirty="0">
                <a:latin typeface="標楷體" panose="03000509000000000000" pitchFamily="65" charset="-120"/>
                <a:ea typeface="標楷體" panose="03000509000000000000" pitchFamily="65" charset="-120"/>
              </a:rPr>
              <a:t>6</a:t>
            </a:r>
            <a:r>
              <a:rPr lang="zh-TW" altLang="en-US" sz="3000" dirty="0">
                <a:latin typeface="標楷體" panose="03000509000000000000" pitchFamily="65" charset="-120"/>
                <a:ea typeface="標楷體" panose="03000509000000000000" pitchFamily="65" charset="-120"/>
              </a:rPr>
              <a:t>月</a:t>
            </a:r>
            <a:r>
              <a:rPr lang="en-US" altLang="zh-TW" sz="3000" dirty="0">
                <a:latin typeface="標楷體" panose="03000509000000000000" pitchFamily="65" charset="-120"/>
                <a:ea typeface="標楷體" panose="03000509000000000000" pitchFamily="65" charset="-120"/>
              </a:rPr>
              <a:t>20</a:t>
            </a:r>
            <a:r>
              <a:rPr lang="zh-TW" altLang="en-US" sz="3000" dirty="0">
                <a:latin typeface="標楷體" panose="03000509000000000000" pitchFamily="65" charset="-120"/>
                <a:ea typeface="標楷體" panose="03000509000000000000" pitchFamily="65" charset="-120"/>
              </a:rPr>
              <a:t>日止（以郵戳為憑）掛號郵寄至</a:t>
            </a:r>
            <a:endParaRPr lang="en-US" altLang="zh-TW" sz="3000" dirty="0">
              <a:latin typeface="標楷體" panose="03000509000000000000" pitchFamily="65" charset="-120"/>
              <a:ea typeface="標楷體" panose="03000509000000000000" pitchFamily="65" charset="-120"/>
            </a:endParaRPr>
          </a:p>
          <a:p>
            <a:pPr eaLnBrk="1" hangingPunct="1">
              <a:spcBef>
                <a:spcPct val="0"/>
              </a:spcBef>
              <a:buFontTx/>
              <a:buNone/>
            </a:pPr>
            <a:r>
              <a:rPr lang="zh-TW" altLang="en-US" sz="3000" dirty="0">
                <a:latin typeface="標楷體" panose="03000509000000000000" pitchFamily="65" charset="-120"/>
                <a:ea typeface="標楷體" panose="03000509000000000000" pitchFamily="65" charset="-120"/>
              </a:rPr>
              <a:t>　　嘉義縣民雄鄉文隆村</a:t>
            </a:r>
            <a:r>
              <a:rPr lang="en-US" altLang="zh-TW" sz="3000" dirty="0">
                <a:latin typeface="標楷體" panose="03000509000000000000" pitchFamily="65" charset="-120"/>
                <a:ea typeface="標楷體" panose="03000509000000000000" pitchFamily="65" charset="-120"/>
              </a:rPr>
              <a:t>85</a:t>
            </a:r>
            <a:r>
              <a:rPr lang="zh-TW" altLang="en-US" sz="3000" dirty="0">
                <a:latin typeface="標楷體" panose="03000509000000000000" pitchFamily="65" charset="-120"/>
                <a:ea typeface="標楷體" panose="03000509000000000000" pitchFamily="65" charset="-120"/>
              </a:rPr>
              <a:t>號</a:t>
            </a:r>
            <a:r>
              <a:rPr lang="en-US" altLang="zh-TW" sz="3000" dirty="0">
                <a:latin typeface="標楷體" panose="03000509000000000000" pitchFamily="65" charset="-120"/>
                <a:ea typeface="標楷體" panose="03000509000000000000" pitchFamily="65" charset="-120"/>
              </a:rPr>
              <a:t>『</a:t>
            </a:r>
            <a:r>
              <a:rPr lang="zh-TW" altLang="en-US" sz="3000" dirty="0">
                <a:latin typeface="標楷體" panose="03000509000000000000" pitchFamily="65" charset="-120"/>
                <a:ea typeface="標楷體" panose="03000509000000000000" pitchFamily="65" charset="-120"/>
              </a:rPr>
              <a:t>國立嘉義大學</a:t>
            </a:r>
            <a:endParaRPr lang="en-US" altLang="zh-TW" sz="3000" dirty="0">
              <a:latin typeface="標楷體" panose="03000509000000000000" pitchFamily="65" charset="-120"/>
              <a:ea typeface="標楷體" panose="03000509000000000000" pitchFamily="65" charset="-120"/>
            </a:endParaRPr>
          </a:p>
          <a:p>
            <a:pPr eaLnBrk="1" hangingPunct="1">
              <a:spcBef>
                <a:spcPct val="0"/>
              </a:spcBef>
              <a:buFontTx/>
              <a:buNone/>
            </a:pPr>
            <a:r>
              <a:rPr lang="zh-TW" altLang="en-US" sz="3000" dirty="0">
                <a:latin typeface="標楷體" panose="03000509000000000000" pitchFamily="65" charset="-120"/>
                <a:ea typeface="標楷體" panose="03000509000000000000" pitchFamily="65" charset="-120"/>
              </a:rPr>
              <a:t>　　教育學程招生甄選委員會收</a:t>
            </a:r>
            <a:r>
              <a:rPr lang="en-US" altLang="zh-TW" sz="3000" dirty="0">
                <a:latin typeface="標楷體" panose="03000509000000000000" pitchFamily="65" charset="-120"/>
                <a:ea typeface="標楷體" panose="03000509000000000000" pitchFamily="65" charset="-120"/>
              </a:rPr>
              <a:t>』</a:t>
            </a:r>
            <a:r>
              <a:rPr lang="zh-TW" altLang="en-US" sz="3000" dirty="0">
                <a:latin typeface="標楷體" panose="03000509000000000000" pitchFamily="65" charset="-120"/>
                <a:ea typeface="標楷體" panose="03000509000000000000" pitchFamily="65" charset="-120"/>
              </a:rPr>
              <a:t>或</a:t>
            </a:r>
            <a:r>
              <a:rPr lang="zh-TW" altLang="en-US" sz="3000" dirty="0">
                <a:solidFill>
                  <a:srgbClr val="E60000"/>
                </a:solidFill>
                <a:latin typeface="標楷體" panose="03000509000000000000" pitchFamily="65" charset="-120"/>
                <a:ea typeface="標楷體" panose="03000509000000000000" pitchFamily="65" charset="-120"/>
              </a:rPr>
              <a:t>直接繳交</a:t>
            </a:r>
            <a:endParaRPr lang="en-US" altLang="zh-TW" sz="3000" dirty="0">
              <a:solidFill>
                <a:srgbClr val="E60000"/>
              </a:solidFill>
              <a:latin typeface="標楷體" panose="03000509000000000000" pitchFamily="65" charset="-120"/>
              <a:ea typeface="標楷體" panose="03000509000000000000" pitchFamily="65" charset="-120"/>
            </a:endParaRPr>
          </a:p>
          <a:p>
            <a:pPr eaLnBrk="1" hangingPunct="1">
              <a:spcBef>
                <a:spcPct val="0"/>
              </a:spcBef>
              <a:buFontTx/>
              <a:buNone/>
            </a:pPr>
            <a:r>
              <a:rPr lang="zh-TW" altLang="en-US" sz="3000" dirty="0">
                <a:solidFill>
                  <a:srgbClr val="E60000"/>
                </a:solidFill>
                <a:latin typeface="標楷體" panose="03000509000000000000" pitchFamily="65" charset="-120"/>
                <a:ea typeface="標楷體" panose="03000509000000000000" pitchFamily="65" charset="-120"/>
              </a:rPr>
              <a:t>　　至本校民雄校區師資培育中心</a:t>
            </a:r>
            <a:r>
              <a:rPr lang="zh-TW" altLang="en-US" sz="3000" dirty="0">
                <a:latin typeface="標楷體" panose="03000509000000000000" pitchFamily="65" charset="-120"/>
                <a:ea typeface="標楷體" panose="03000509000000000000" pitchFamily="65" charset="-120"/>
              </a:rPr>
              <a:t>。</a:t>
            </a:r>
            <a:r>
              <a:rPr lang="zh-TW" altLang="en-US" sz="3000" dirty="0"/>
              <a:t> </a:t>
            </a:r>
          </a:p>
        </p:txBody>
      </p:sp>
      <p:sp>
        <p:nvSpPr>
          <p:cNvPr id="9" name="AutoShape 23">
            <a:extLst>
              <a:ext uri="{FF2B5EF4-FFF2-40B4-BE49-F238E27FC236}">
                <a16:creationId xmlns:a16="http://schemas.microsoft.com/office/drawing/2014/main" xmlns="" id="{7D1B7FFB-160B-474B-A3F1-2D508E38B635}"/>
              </a:ext>
            </a:extLst>
          </p:cNvPr>
          <p:cNvSpPr>
            <a:spLocks noChangeArrowheads="1"/>
          </p:cNvSpPr>
          <p:nvPr/>
        </p:nvSpPr>
        <p:spPr bwMode="auto">
          <a:xfrm>
            <a:off x="384933" y="115889"/>
            <a:ext cx="8652706" cy="5899882"/>
          </a:xfrm>
          <a:prstGeom prst="roundRect">
            <a:avLst>
              <a:gd name="adj" fmla="val 16667"/>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TW" altLang="en-US" sz="1800" dirty="0"/>
          </a:p>
        </p:txBody>
      </p:sp>
      <p:pic>
        <p:nvPicPr>
          <p:cNvPr id="10" name="Picture 22">
            <a:extLst>
              <a:ext uri="{FF2B5EF4-FFF2-40B4-BE49-F238E27FC236}">
                <a16:creationId xmlns:a16="http://schemas.microsoft.com/office/drawing/2014/main" xmlns="" id="{492CDB8B-AC6E-48A2-9298-A095EA9DA0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0249" y="6487102"/>
            <a:ext cx="3290102" cy="291907"/>
          </a:xfrm>
          <a:prstGeom prst="rect">
            <a:avLst/>
          </a:prstGeom>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nodeType="withEffect">
                                  <p:stCondLst>
                                    <p:cond delay="0"/>
                                  </p:stCondLst>
                                  <p:childTnLst>
                                    <p:set>
                                      <p:cBhvr>
                                        <p:cTn id="6" dur="1" fill="hold">
                                          <p:stCondLst>
                                            <p:cond delay="0"/>
                                          </p:stCondLst>
                                        </p:cTn>
                                        <p:tgtEl>
                                          <p:spTgt spid="17416"/>
                                        </p:tgtEl>
                                        <p:attrNameLst>
                                          <p:attrName>style.visibility</p:attrName>
                                        </p:attrNameLst>
                                      </p:cBhvr>
                                      <p:to>
                                        <p:strVal val="visible"/>
                                      </p:to>
                                    </p:set>
                                    <p:anim from="(-#ppt_w/2)" to="(#ppt_x)" calcmode="lin" valueType="num">
                                      <p:cBhvr>
                                        <p:cTn id="7" dur="600" fill="hold">
                                          <p:stCondLst>
                                            <p:cond delay="0"/>
                                          </p:stCondLst>
                                        </p:cTn>
                                        <p:tgtEl>
                                          <p:spTgt spid="17416"/>
                                        </p:tgtEl>
                                        <p:attrNameLst>
                                          <p:attrName>ppt_x</p:attrName>
                                        </p:attrNameLst>
                                      </p:cBhvr>
                                    </p:anim>
                                    <p:anim from="0" to="-1.0" calcmode="lin" valueType="num">
                                      <p:cBhvr>
                                        <p:cTn id="8" dur="200" decel="50000" autoRev="1" fill="hold">
                                          <p:stCondLst>
                                            <p:cond delay="600"/>
                                          </p:stCondLst>
                                        </p:cTn>
                                        <p:tgtEl>
                                          <p:spTgt spid="17416"/>
                                        </p:tgtEl>
                                        <p:attrNameLst>
                                          <p:attrName>xshear</p:attrName>
                                        </p:attrNameLst>
                                      </p:cBhvr>
                                    </p:anim>
                                    <p:animScale>
                                      <p:cBhvr>
                                        <p:cTn id="9" dur="200" decel="100000" autoRev="1" fill="hold">
                                          <p:stCondLst>
                                            <p:cond delay="600"/>
                                          </p:stCondLst>
                                        </p:cTn>
                                        <p:tgtEl>
                                          <p:spTgt spid="17416"/>
                                        </p:tgtEl>
                                      </p:cBhvr>
                                      <p:from x="100000" y="100000"/>
                                      <p:to x="80000" y="100000"/>
                                    </p:animScale>
                                    <p:anim by="(#ppt_h/3+#ppt_w*0.1)" calcmode="lin" valueType="num">
                                      <p:cBhvr additive="sum">
                                        <p:cTn id="10" dur="200" decel="100000" autoRev="1" fill="hold">
                                          <p:stCondLst>
                                            <p:cond delay="600"/>
                                          </p:stCondLst>
                                        </p:cTn>
                                        <p:tgtEl>
                                          <p:spTgt spid="1741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0482" name="Group 4"/>
          <p:cNvGrpSpPr>
            <a:grpSpLocks/>
          </p:cNvGrpSpPr>
          <p:nvPr/>
        </p:nvGrpSpPr>
        <p:grpSpPr bwMode="auto">
          <a:xfrm>
            <a:off x="0" y="0"/>
            <a:ext cx="9144000" cy="6858000"/>
            <a:chOff x="0" y="0"/>
            <a:chExt cx="5760" cy="4320"/>
          </a:xfrm>
        </p:grpSpPr>
        <p:pic>
          <p:nvPicPr>
            <p:cNvPr id="2049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6" name="Picture 6"/>
            <p:cNvPicPr>
              <a:picLocks noChangeAspect="1" noChangeArrowheads="1"/>
            </p:cNvPicPr>
            <p:nvPr/>
          </p:nvPicPr>
          <p:blipFill>
            <a:blip r:embed="rId4">
              <a:lum bright="20000"/>
              <a:extLst>
                <a:ext uri="{28A0092B-C50C-407E-A947-70E740481C1C}">
                  <a14:useLocalDpi xmlns:a14="http://schemas.microsoft.com/office/drawing/2010/main" val="0"/>
                </a:ext>
              </a:extLst>
            </a:blip>
            <a:srcRect/>
            <a:stretch>
              <a:fillRect/>
            </a:stretch>
          </p:blipFill>
          <p:spPr bwMode="auto">
            <a:xfrm>
              <a:off x="1292" y="3884"/>
              <a:ext cx="3629" cy="436"/>
            </a:xfrm>
            <a:prstGeom prst="rect">
              <a:avLst/>
            </a:prstGeom>
            <a:solidFill>
              <a:schemeClr val="accent1">
                <a:alpha val="12157"/>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497" name="AutoShape 7"/>
            <p:cNvSpPr>
              <a:spLocks noChangeArrowheads="1"/>
            </p:cNvSpPr>
            <p:nvPr/>
          </p:nvSpPr>
          <p:spPr bwMode="auto">
            <a:xfrm>
              <a:off x="135" y="162"/>
              <a:ext cx="5489" cy="3629"/>
            </a:xfrm>
            <a:prstGeom prst="roundRect">
              <a:avLst>
                <a:gd name="adj" fmla="val 16667"/>
              </a:avLst>
            </a:prstGeom>
            <a:solidFill>
              <a:schemeClr val="bg1">
                <a:alpha val="69019"/>
              </a:schemeClr>
            </a:solidFill>
            <a:ln w="9525" algn="ctr">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TW" altLang="en-US" sz="1800"/>
            </a:p>
          </p:txBody>
        </p:sp>
      </p:grpSp>
      <p:pic>
        <p:nvPicPr>
          <p:cNvPr id="16" name="Picture 12" descr="ãpptèæ¯åãçåçæå°çµæ">
            <a:extLst>
              <a:ext uri="{FF2B5EF4-FFF2-40B4-BE49-F238E27FC236}">
                <a16:creationId xmlns:a16="http://schemas.microsoft.com/office/drawing/2014/main" xmlns="" id="{4BE9BA48-56DF-4B2C-AF41-60F765C97F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128"/>
            <a:ext cx="9144000" cy="6868128"/>
          </a:xfrm>
          <a:prstGeom prst="rect">
            <a:avLst/>
          </a:prstGeom>
          <a:noFill/>
          <a:extLst>
            <a:ext uri="{909E8E84-426E-40DD-AFC4-6F175D3DCCD1}">
              <a14:hiddenFill xmlns:a14="http://schemas.microsoft.com/office/drawing/2010/main">
                <a:solidFill>
                  <a:srgbClr val="FFFFFF"/>
                </a:solidFill>
              </a14:hiddenFill>
            </a:ext>
          </a:extLst>
        </p:spPr>
      </p:pic>
      <p:sp>
        <p:nvSpPr>
          <p:cNvPr id="16392" name="AutoShape 8">
            <a:extLst>
              <a:ext uri="{FF2B5EF4-FFF2-40B4-BE49-F238E27FC236}">
                <a16:creationId xmlns:a16="http://schemas.microsoft.com/office/drawing/2014/main" xmlns="" id="{30626B01-F048-4F60-B920-C52EED0F5736}"/>
              </a:ext>
            </a:extLst>
          </p:cNvPr>
          <p:cNvSpPr>
            <a:spLocks noChangeArrowheads="1"/>
          </p:cNvSpPr>
          <p:nvPr/>
        </p:nvSpPr>
        <p:spPr bwMode="auto">
          <a:xfrm>
            <a:off x="1331913" y="0"/>
            <a:ext cx="6911975" cy="865188"/>
          </a:xfrm>
          <a:prstGeom prst="roundRect">
            <a:avLst>
              <a:gd name="adj" fmla="val 16667"/>
            </a:avLst>
          </a:prstGeom>
          <a:gradFill rotWithShape="1">
            <a:gsLst>
              <a:gs pos="0">
                <a:srgbClr val="FF7C80">
                  <a:alpha val="71001"/>
                </a:srgbClr>
              </a:gs>
              <a:gs pos="50000">
                <a:srgbClr val="FFFFCC"/>
              </a:gs>
              <a:gs pos="100000">
                <a:srgbClr val="FF7C80">
                  <a:alpha val="71001"/>
                </a:srgbClr>
              </a:gs>
            </a:gsLst>
            <a:lin ang="5400000" scaled="1"/>
          </a:gradFill>
          <a:ln w="9525">
            <a:round/>
            <a:headEnd/>
            <a:tailEnd/>
          </a:ln>
          <a:effectLst/>
          <a:scene3d>
            <a:camera prst="legacyPerspectiveBottom"/>
            <a:lightRig rig="legacyFlat3" dir="t"/>
          </a:scene3d>
          <a:sp3d extrusionH="887400" prstMaterial="legacyMatte">
            <a:bevelT w="13500" h="13500" prst="angle"/>
            <a:bevelB w="13500" h="13500" prst="angle"/>
            <a:extrusionClr>
              <a:srgbClr val="FF7C80"/>
            </a:extrusionClr>
          </a:sp3d>
          <a:extLst/>
        </p:spPr>
        <p:txBody>
          <a:bodyPr wrap="none" anchor="ctr">
            <a:flatTx/>
          </a:bodyPr>
          <a:lstStyle/>
          <a:p>
            <a:pPr algn="ctr" eaLnBrk="1" hangingPunct="1">
              <a:defRPr/>
            </a:pPr>
            <a:r>
              <a:rPr lang="zh-TW" altLang="en-US" sz="5400">
                <a:solidFill>
                  <a:srgbClr val="006600"/>
                </a:solidFill>
                <a:latin typeface="Arial" charset="0"/>
                <a:ea typeface="標楷體" pitchFamily="65" charset="-120"/>
              </a:rPr>
              <a:t>報名手續</a:t>
            </a:r>
          </a:p>
        </p:txBody>
      </p:sp>
      <p:sp>
        <p:nvSpPr>
          <p:cNvPr id="16393" name="Rectangle 9" descr="胡桃木">
            <a:extLst>
              <a:ext uri="{FF2B5EF4-FFF2-40B4-BE49-F238E27FC236}">
                <a16:creationId xmlns:a16="http://schemas.microsoft.com/office/drawing/2014/main" xmlns="" id="{30F82E38-F826-4E78-99A5-35AE36F14139}"/>
              </a:ext>
            </a:extLst>
          </p:cNvPr>
          <p:cNvSpPr>
            <a:spLocks noChangeArrowheads="1"/>
          </p:cNvSpPr>
          <p:nvPr/>
        </p:nvSpPr>
        <p:spPr bwMode="auto">
          <a:xfrm>
            <a:off x="1187450" y="1052513"/>
            <a:ext cx="4392613" cy="720725"/>
          </a:xfrm>
          <a:prstGeom prst="rect">
            <a:avLst/>
          </a:prstGeom>
          <a:solidFill>
            <a:schemeClr val="accent6">
              <a:lumMod val="60000"/>
              <a:lumOff val="40000"/>
            </a:schemeClr>
          </a:solidFill>
          <a:ln w="9525">
            <a:miter lim="800000"/>
            <a:headEnd/>
            <a:tailEnd/>
          </a:ln>
          <a:effectLst/>
          <a:scene3d>
            <a:camera prst="legacyPerspectiveBottom"/>
            <a:lightRig rig="legacyFlat3" dir="t"/>
          </a:scene3d>
          <a:sp3d extrusionH="887400" prstMaterial="legacyMatte">
            <a:bevelT w="13500" h="13500" prst="angle"/>
            <a:bevelB w="13500" h="13500" prst="angle"/>
            <a:extrusionClr>
              <a:srgbClr val="663300"/>
            </a:extrusionClr>
          </a:sp3d>
          <a:extLst/>
        </p:spPr>
        <p:txBody>
          <a:bodyPr wrap="none" anchor="ctr">
            <a:flatTx/>
          </a:bodyPr>
          <a:lstStyle/>
          <a:p>
            <a:pPr algn="ctr" eaLnBrk="1" hangingPunct="1">
              <a:defRPr/>
            </a:pPr>
            <a:r>
              <a:rPr lang="zh-TW" altLang="en-US" sz="3000" b="1" dirty="0">
                <a:solidFill>
                  <a:schemeClr val="bg1"/>
                </a:solidFill>
                <a:effectLst>
                  <a:outerShdw blurRad="38100" dist="38100" dir="2700000" algn="tl">
                    <a:srgbClr val="000000"/>
                  </a:outerShdw>
                </a:effectLst>
                <a:latin typeface="Arial" charset="0"/>
                <a:ea typeface="標楷體" pitchFamily="65" charset="-120"/>
              </a:rPr>
              <a:t>網路報名作業</a:t>
            </a:r>
            <a:endParaRPr lang="en-US" altLang="zh-TW" sz="3000" b="1" dirty="0">
              <a:solidFill>
                <a:schemeClr val="bg1"/>
              </a:solidFill>
              <a:effectLst>
                <a:outerShdw blurRad="38100" dist="38100" dir="2700000" algn="tl">
                  <a:srgbClr val="000000"/>
                </a:outerShdw>
              </a:effectLst>
              <a:latin typeface="Arial" charset="0"/>
              <a:ea typeface="標楷體" pitchFamily="65" charset="-120"/>
            </a:endParaRPr>
          </a:p>
          <a:p>
            <a:pPr algn="ctr" eaLnBrk="1" hangingPunct="1">
              <a:defRPr/>
            </a:pPr>
            <a:r>
              <a:rPr lang="en-US" altLang="zh-TW" dirty="0">
                <a:solidFill>
                  <a:schemeClr val="bg1"/>
                </a:solidFill>
                <a:latin typeface="Arial" charset="0"/>
              </a:rPr>
              <a:t>https://web085004.adm.ncyu.edu.tw/</a:t>
            </a:r>
            <a:endParaRPr lang="en-US" altLang="zh-TW" b="1" dirty="0">
              <a:solidFill>
                <a:schemeClr val="bg1"/>
              </a:solidFill>
              <a:effectLst>
                <a:outerShdw blurRad="38100" dist="38100" dir="2700000" algn="tl">
                  <a:srgbClr val="000000"/>
                </a:outerShdw>
              </a:effectLst>
              <a:latin typeface="Arial" charset="0"/>
              <a:ea typeface="標楷體" pitchFamily="65" charset="-120"/>
            </a:endParaRPr>
          </a:p>
        </p:txBody>
      </p:sp>
      <p:sp>
        <p:nvSpPr>
          <p:cNvPr id="16394" name="Rectangle 10" descr="胡桃木">
            <a:extLst>
              <a:ext uri="{FF2B5EF4-FFF2-40B4-BE49-F238E27FC236}">
                <a16:creationId xmlns:a16="http://schemas.microsoft.com/office/drawing/2014/main" xmlns="" id="{F3365351-BEF5-45A7-A653-5BC82A9847B1}"/>
              </a:ext>
            </a:extLst>
          </p:cNvPr>
          <p:cNvSpPr>
            <a:spLocks noChangeArrowheads="1"/>
          </p:cNvSpPr>
          <p:nvPr/>
        </p:nvSpPr>
        <p:spPr bwMode="auto">
          <a:xfrm>
            <a:off x="1766604" y="5694468"/>
            <a:ext cx="5832475" cy="647700"/>
          </a:xfrm>
          <a:prstGeom prst="rect">
            <a:avLst/>
          </a:prstGeom>
          <a:solidFill>
            <a:schemeClr val="accent6">
              <a:lumMod val="60000"/>
              <a:lumOff val="40000"/>
            </a:schemeClr>
          </a:solidFill>
          <a:ln w="9525">
            <a:miter lim="800000"/>
            <a:headEnd/>
            <a:tailEnd/>
          </a:ln>
          <a:effectLst/>
          <a:scene3d>
            <a:camera prst="legacyPerspectiveBottom"/>
            <a:lightRig rig="legacyFlat3" dir="t"/>
          </a:scene3d>
          <a:sp3d extrusionH="887400" prstMaterial="legacyMatte">
            <a:bevelT w="13500" h="13500" prst="angle"/>
            <a:bevelB w="13500" h="13500" prst="angle"/>
            <a:extrusionClr>
              <a:srgbClr val="663300"/>
            </a:extrusionClr>
          </a:sp3d>
          <a:extLst/>
        </p:spPr>
        <p:txBody>
          <a:bodyPr wrap="none" anchor="ctr">
            <a:flatTx/>
          </a:bodyPr>
          <a:lstStyle/>
          <a:p>
            <a:pPr algn="ctr" eaLnBrk="1" hangingPunct="1">
              <a:defRPr/>
            </a:pPr>
            <a:r>
              <a:rPr lang="zh-TW" altLang="en-US" sz="2800" b="1" dirty="0">
                <a:solidFill>
                  <a:schemeClr val="bg1"/>
                </a:solidFill>
                <a:effectLst>
                  <a:outerShdw blurRad="38100" dist="38100" dir="2700000" algn="tl">
                    <a:srgbClr val="000000"/>
                  </a:outerShdw>
                </a:effectLst>
                <a:latin typeface="Arial" charset="0"/>
                <a:ea typeface="標楷體" pitchFamily="65" charset="-120"/>
              </a:rPr>
              <a:t>以上文件請繳至本中心或掛號郵寄</a:t>
            </a:r>
          </a:p>
        </p:txBody>
      </p:sp>
      <p:sp>
        <p:nvSpPr>
          <p:cNvPr id="16395" name="Rectangle 11" descr="胡桃木">
            <a:extLst>
              <a:ext uri="{FF2B5EF4-FFF2-40B4-BE49-F238E27FC236}">
                <a16:creationId xmlns:a16="http://schemas.microsoft.com/office/drawing/2014/main" xmlns="" id="{CDB12E6E-95F8-4AED-9578-1AB20CE05058}"/>
              </a:ext>
            </a:extLst>
          </p:cNvPr>
          <p:cNvSpPr>
            <a:spLocks noChangeArrowheads="1"/>
          </p:cNvSpPr>
          <p:nvPr/>
        </p:nvSpPr>
        <p:spPr bwMode="auto">
          <a:xfrm>
            <a:off x="2159001" y="4614042"/>
            <a:ext cx="4824412" cy="839788"/>
          </a:xfrm>
          <a:prstGeom prst="rect">
            <a:avLst/>
          </a:prstGeom>
          <a:solidFill>
            <a:schemeClr val="accent6">
              <a:lumMod val="60000"/>
              <a:lumOff val="40000"/>
            </a:schemeClr>
          </a:solidFill>
          <a:ln w="9525">
            <a:miter lim="800000"/>
            <a:headEnd/>
            <a:tailEnd/>
          </a:ln>
          <a:effectLst/>
          <a:scene3d>
            <a:camera prst="legacyPerspectiveBottom"/>
            <a:lightRig rig="legacyFlat3" dir="t"/>
          </a:scene3d>
          <a:sp3d extrusionH="887400" prstMaterial="legacyMatte">
            <a:bevelT w="13500" h="13500" prst="angle"/>
            <a:bevelB w="13500" h="13500" prst="angle"/>
            <a:extrusionClr>
              <a:srgbClr val="663300"/>
            </a:extrusionClr>
          </a:sp3d>
          <a:extLst/>
        </p:spPr>
        <p:txBody>
          <a:bodyPr wrap="none" anchor="ctr">
            <a:flatTx/>
          </a:bodyPr>
          <a:lstStyle/>
          <a:p>
            <a:pPr algn="ctr" eaLnBrk="1" hangingPunct="1">
              <a:defRPr/>
            </a:pPr>
            <a:r>
              <a:rPr lang="en-US" altLang="zh-TW" sz="2200" b="1" dirty="0">
                <a:solidFill>
                  <a:schemeClr val="bg1"/>
                </a:solidFill>
                <a:effectLst>
                  <a:outerShdw blurRad="38100" dist="38100" dir="2700000" algn="tl">
                    <a:srgbClr val="000000"/>
                  </a:outerShdw>
                </a:effectLst>
                <a:latin typeface="標楷體" pitchFamily="65" charset="-120"/>
                <a:ea typeface="標楷體" pitchFamily="65" charset="-120"/>
              </a:rPr>
              <a:t>4.</a:t>
            </a:r>
            <a:r>
              <a:rPr lang="zh-TW" altLang="en-US" sz="2200" b="1" dirty="0">
                <a:solidFill>
                  <a:schemeClr val="bg1"/>
                </a:solidFill>
                <a:effectLst>
                  <a:outerShdw blurRad="38100" dist="38100" dir="2700000" algn="tl">
                    <a:srgbClr val="000000"/>
                  </a:outerShdw>
                </a:effectLst>
                <a:latin typeface="標楷體" pitchFamily="65" charset="-120"/>
                <a:ea typeface="標楷體" pitchFamily="65" charset="-120"/>
              </a:rPr>
              <a:t>回郵信封</a:t>
            </a:r>
            <a:r>
              <a:rPr lang="en-US" altLang="zh-TW" sz="2200" b="1" dirty="0">
                <a:solidFill>
                  <a:schemeClr val="bg1"/>
                </a:solidFill>
                <a:effectLst>
                  <a:outerShdw blurRad="38100" dist="38100" dir="2700000" algn="tl">
                    <a:srgbClr val="000000"/>
                  </a:outerShdw>
                </a:effectLst>
                <a:latin typeface="標楷體" pitchFamily="65" charset="-120"/>
                <a:ea typeface="標楷體" pitchFamily="65" charset="-120"/>
              </a:rPr>
              <a:t>1</a:t>
            </a:r>
            <a:r>
              <a:rPr lang="zh-TW" altLang="en-US" sz="2200" b="1" dirty="0">
                <a:solidFill>
                  <a:schemeClr val="bg1"/>
                </a:solidFill>
                <a:effectLst>
                  <a:outerShdw blurRad="38100" dist="38100" dir="2700000" algn="tl">
                    <a:srgbClr val="000000"/>
                  </a:outerShdw>
                </a:effectLst>
                <a:latin typeface="標楷體" pitchFamily="65" charset="-120"/>
                <a:ea typeface="標楷體" pitchFamily="65" charset="-120"/>
              </a:rPr>
              <a:t>個</a:t>
            </a:r>
            <a:r>
              <a:rPr lang="en-US" altLang="zh-TW" sz="2200" b="1" dirty="0">
                <a:solidFill>
                  <a:schemeClr val="bg1"/>
                </a:solidFill>
                <a:effectLst>
                  <a:outerShdw blurRad="38100" dist="38100" dir="2700000" algn="tl">
                    <a:srgbClr val="000000"/>
                  </a:outerShdw>
                </a:effectLst>
                <a:latin typeface="標楷體" pitchFamily="65" charset="-120"/>
                <a:ea typeface="標楷體" pitchFamily="65" charset="-120"/>
              </a:rPr>
              <a:t>(</a:t>
            </a:r>
            <a:r>
              <a:rPr lang="zh-TW" altLang="en-US" sz="2200" b="1" dirty="0">
                <a:solidFill>
                  <a:schemeClr val="bg1"/>
                </a:solidFill>
                <a:effectLst>
                  <a:outerShdw blurRad="38100" dist="38100" dir="2700000" algn="tl">
                    <a:srgbClr val="000000"/>
                  </a:outerShdw>
                </a:effectLst>
                <a:latin typeface="標楷體" pitchFamily="65" charset="-120"/>
                <a:ea typeface="標楷體" pitchFamily="65" charset="-120"/>
              </a:rPr>
              <a:t>貼妥</a:t>
            </a:r>
            <a:r>
              <a:rPr lang="en-US" altLang="zh-TW" sz="2200" b="1" dirty="0">
                <a:solidFill>
                  <a:schemeClr val="bg1"/>
                </a:solidFill>
                <a:effectLst>
                  <a:outerShdw blurRad="38100" dist="38100" dir="2700000" algn="tl">
                    <a:srgbClr val="000000"/>
                  </a:outerShdw>
                </a:effectLst>
                <a:latin typeface="標楷體" pitchFamily="65" charset="-120"/>
                <a:ea typeface="標楷體" pitchFamily="65" charset="-120"/>
              </a:rPr>
              <a:t>28</a:t>
            </a:r>
            <a:r>
              <a:rPr lang="zh-TW" altLang="en-US" sz="2200" b="1" dirty="0">
                <a:solidFill>
                  <a:schemeClr val="bg1"/>
                </a:solidFill>
                <a:effectLst>
                  <a:outerShdw blurRad="38100" dist="38100" dir="2700000" algn="tl">
                    <a:srgbClr val="000000"/>
                  </a:outerShdw>
                </a:effectLst>
                <a:latin typeface="標楷體" pitchFamily="65" charset="-120"/>
                <a:ea typeface="標楷體" pitchFamily="65" charset="-120"/>
              </a:rPr>
              <a:t>元郵資</a:t>
            </a:r>
            <a:r>
              <a:rPr lang="en-US" altLang="zh-TW" sz="2200" b="1" dirty="0">
                <a:solidFill>
                  <a:schemeClr val="bg1"/>
                </a:solidFill>
                <a:effectLst>
                  <a:outerShdw blurRad="38100" dist="38100" dir="2700000" algn="tl">
                    <a:srgbClr val="000000"/>
                  </a:outerShdw>
                </a:effectLst>
                <a:latin typeface="標楷體" pitchFamily="65" charset="-120"/>
                <a:ea typeface="標楷體" pitchFamily="65" charset="-120"/>
              </a:rPr>
              <a:t>)</a:t>
            </a:r>
            <a:r>
              <a:rPr lang="zh-TW" altLang="en-US" sz="2200" dirty="0">
                <a:solidFill>
                  <a:schemeClr val="bg1"/>
                </a:solidFill>
                <a:latin typeface="標楷體" pitchFamily="65" charset="-120"/>
                <a:ea typeface="標楷體" pitchFamily="65" charset="-120"/>
              </a:rPr>
              <a:t> </a:t>
            </a:r>
          </a:p>
        </p:txBody>
      </p:sp>
      <p:sp>
        <p:nvSpPr>
          <p:cNvPr id="16396" name="Rectangle 12" descr="胡桃木">
            <a:extLst>
              <a:ext uri="{FF2B5EF4-FFF2-40B4-BE49-F238E27FC236}">
                <a16:creationId xmlns:a16="http://schemas.microsoft.com/office/drawing/2014/main" xmlns="" id="{87E101CD-B331-46B5-98C4-1DC1316370C8}"/>
              </a:ext>
            </a:extLst>
          </p:cNvPr>
          <p:cNvSpPr>
            <a:spLocks noChangeArrowheads="1"/>
          </p:cNvSpPr>
          <p:nvPr/>
        </p:nvSpPr>
        <p:spPr bwMode="auto">
          <a:xfrm>
            <a:off x="2051050" y="2884829"/>
            <a:ext cx="5113238" cy="1488575"/>
          </a:xfrm>
          <a:prstGeom prst="rect">
            <a:avLst/>
          </a:prstGeom>
          <a:solidFill>
            <a:schemeClr val="accent6">
              <a:lumMod val="60000"/>
              <a:lumOff val="40000"/>
            </a:schemeClr>
          </a:solidFill>
          <a:ln w="9525">
            <a:miter lim="800000"/>
            <a:headEnd/>
            <a:tailEnd/>
          </a:ln>
          <a:effectLst/>
          <a:scene3d>
            <a:camera prst="legacyPerspectiveBottom"/>
            <a:lightRig rig="legacyFlat3" dir="t"/>
          </a:scene3d>
          <a:sp3d extrusionH="887400" prstMaterial="legacyMatte">
            <a:bevelT w="13500" h="13500" prst="angle"/>
            <a:bevelB w="13500" h="13500" prst="angle"/>
            <a:extrusionClr>
              <a:srgbClr val="663300"/>
            </a:extrusionClr>
          </a:sp3d>
          <a:extLst/>
        </p:spPr>
        <p:txBody>
          <a:bodyPr wrap="none" anchor="ctr">
            <a:flatTx/>
          </a:bodyPr>
          <a:lstStyle/>
          <a:p>
            <a:pPr eaLnBrk="1" hangingPunct="1">
              <a:defRPr/>
            </a:pPr>
            <a:r>
              <a:rPr lang="en-US" altLang="zh-TW" sz="2200" b="1" dirty="0">
                <a:solidFill>
                  <a:schemeClr val="bg1"/>
                </a:solidFill>
                <a:effectLst>
                  <a:outerShdw blurRad="38100" dist="38100" dir="2700000" algn="tl">
                    <a:srgbClr val="000000"/>
                  </a:outerShdw>
                </a:effectLst>
                <a:latin typeface="標楷體" pitchFamily="65" charset="-120"/>
                <a:ea typeface="標楷體" pitchFamily="65" charset="-120"/>
              </a:rPr>
              <a:t>1.108</a:t>
            </a:r>
            <a:r>
              <a:rPr lang="zh-TW" altLang="en-US" sz="2200" b="1" dirty="0">
                <a:solidFill>
                  <a:schemeClr val="bg1"/>
                </a:solidFill>
                <a:effectLst>
                  <a:outerShdw blurRad="38100" dist="38100" dir="2700000" algn="tl">
                    <a:srgbClr val="000000"/>
                  </a:outerShdw>
                </a:effectLst>
                <a:latin typeface="標楷體" pitchFamily="65" charset="-120"/>
                <a:ea typeface="標楷體" pitchFamily="65" charset="-120"/>
              </a:rPr>
              <a:t>學年度教育學程甄選報名表</a:t>
            </a:r>
          </a:p>
          <a:p>
            <a:pPr eaLnBrk="1" hangingPunct="1">
              <a:defRPr/>
            </a:pPr>
            <a:r>
              <a:rPr lang="en-US" altLang="zh-TW" sz="2200" b="1" dirty="0">
                <a:solidFill>
                  <a:schemeClr val="bg1"/>
                </a:solidFill>
                <a:effectLst>
                  <a:outerShdw blurRad="38100" dist="38100" dir="2700000" algn="tl">
                    <a:srgbClr val="000000"/>
                  </a:outerShdw>
                </a:effectLst>
                <a:latin typeface="標楷體" pitchFamily="65" charset="-120"/>
                <a:ea typeface="標楷體" pitchFamily="65" charset="-120"/>
              </a:rPr>
              <a:t>2.</a:t>
            </a:r>
            <a:r>
              <a:rPr lang="zh-TW" altLang="en-US" sz="2200" b="1" dirty="0">
                <a:solidFill>
                  <a:schemeClr val="bg1"/>
                </a:solidFill>
                <a:effectLst>
                  <a:outerShdw blurRad="38100" dist="38100" dir="2700000" algn="tl">
                    <a:srgbClr val="000000"/>
                  </a:outerShdw>
                </a:effectLst>
                <a:latin typeface="標楷體" pitchFamily="65" charset="-120"/>
                <a:ea typeface="標楷體" pitchFamily="65" charset="-120"/>
              </a:rPr>
              <a:t>個人簡歷</a:t>
            </a:r>
            <a:endParaRPr lang="en-US" altLang="zh-TW" sz="2200" b="1" dirty="0">
              <a:solidFill>
                <a:schemeClr val="bg1"/>
              </a:solidFill>
              <a:effectLst>
                <a:outerShdw blurRad="38100" dist="38100" dir="2700000" algn="tl">
                  <a:srgbClr val="000000"/>
                </a:outerShdw>
              </a:effectLst>
              <a:latin typeface="標楷體" pitchFamily="65" charset="-120"/>
              <a:ea typeface="標楷體" pitchFamily="65" charset="-120"/>
            </a:endParaRPr>
          </a:p>
          <a:p>
            <a:pPr eaLnBrk="1" hangingPunct="1">
              <a:defRPr/>
            </a:pPr>
            <a:r>
              <a:rPr lang="en-US" altLang="zh-TW" sz="2200" b="1" dirty="0">
                <a:solidFill>
                  <a:schemeClr val="bg1"/>
                </a:solidFill>
                <a:effectLst>
                  <a:outerShdw blurRad="38100" dist="38100" dir="2700000" algn="tl">
                    <a:srgbClr val="000000"/>
                  </a:outerShdw>
                </a:effectLst>
                <a:latin typeface="標楷體" pitchFamily="65" charset="-120"/>
                <a:ea typeface="標楷體" pitchFamily="65" charset="-120"/>
              </a:rPr>
              <a:t>3.</a:t>
            </a:r>
            <a:r>
              <a:rPr lang="zh-TW" altLang="en-US" sz="2200" b="1" dirty="0">
                <a:solidFill>
                  <a:schemeClr val="bg1"/>
                </a:solidFill>
                <a:effectLst>
                  <a:outerShdw blurRad="38100" dist="38100" dir="2700000" algn="tl">
                    <a:srgbClr val="000000"/>
                  </a:outerShdw>
                </a:effectLst>
                <a:latin typeface="標楷體" pitchFamily="65" charset="-120"/>
                <a:ea typeface="標楷體" pitchFamily="65" charset="-120"/>
              </a:rPr>
              <a:t>性向測驗結果</a:t>
            </a:r>
            <a:endParaRPr lang="en-US" altLang="zh-TW" sz="2200" b="1" dirty="0">
              <a:solidFill>
                <a:schemeClr val="bg1"/>
              </a:solidFill>
              <a:effectLst>
                <a:outerShdw blurRad="38100" dist="38100" dir="2700000" algn="tl">
                  <a:srgbClr val="000000"/>
                </a:outerShdw>
              </a:effectLst>
              <a:latin typeface="標楷體" pitchFamily="65" charset="-120"/>
              <a:ea typeface="標楷體" pitchFamily="65" charset="-120"/>
            </a:endParaRPr>
          </a:p>
          <a:p>
            <a:pPr eaLnBrk="1" hangingPunct="1">
              <a:defRPr/>
            </a:pPr>
            <a:r>
              <a:rPr lang="zh-TW" altLang="en-US" sz="2200" b="1" dirty="0">
                <a:solidFill>
                  <a:schemeClr val="bg1"/>
                </a:solidFill>
                <a:effectLst>
                  <a:outerShdw blurRad="38100" dist="38100" dir="2700000" algn="tl">
                    <a:srgbClr val="000000"/>
                  </a:outerShdw>
                </a:effectLst>
                <a:latin typeface="標楷體" pitchFamily="65" charset="-120"/>
                <a:ea typeface="標楷體" pitchFamily="65" charset="-120"/>
              </a:rPr>
              <a:t>（上述資料各ㄧ式二份）</a:t>
            </a:r>
          </a:p>
        </p:txBody>
      </p:sp>
      <p:sp>
        <p:nvSpPr>
          <p:cNvPr id="16397" name="Rectangle 13" descr="胡桃木">
            <a:extLst>
              <a:ext uri="{FF2B5EF4-FFF2-40B4-BE49-F238E27FC236}">
                <a16:creationId xmlns:a16="http://schemas.microsoft.com/office/drawing/2014/main" xmlns="" id="{56B2E073-0BEB-471A-9523-E7D3E09341F5}"/>
              </a:ext>
            </a:extLst>
          </p:cNvPr>
          <p:cNvSpPr>
            <a:spLocks noChangeArrowheads="1"/>
          </p:cNvSpPr>
          <p:nvPr/>
        </p:nvSpPr>
        <p:spPr bwMode="auto">
          <a:xfrm>
            <a:off x="2447925" y="1988189"/>
            <a:ext cx="4248150" cy="647700"/>
          </a:xfrm>
          <a:prstGeom prst="rect">
            <a:avLst/>
          </a:prstGeom>
          <a:solidFill>
            <a:schemeClr val="accent6">
              <a:lumMod val="60000"/>
              <a:lumOff val="40000"/>
            </a:schemeClr>
          </a:solidFill>
          <a:ln w="9525">
            <a:miter lim="800000"/>
            <a:headEnd/>
            <a:tailEnd/>
          </a:ln>
          <a:effectLst/>
          <a:scene3d>
            <a:camera prst="legacyPerspectiveBottom"/>
            <a:lightRig rig="legacyFlat3" dir="t"/>
          </a:scene3d>
          <a:sp3d extrusionH="887400" prstMaterial="legacyMatte">
            <a:bevelT w="13500" h="13500" prst="angle"/>
            <a:bevelB w="13500" h="13500" prst="angle"/>
            <a:extrusionClr>
              <a:srgbClr val="663300"/>
            </a:extrusionClr>
          </a:sp3d>
          <a:extLst/>
        </p:spPr>
        <p:txBody>
          <a:bodyPr wrap="none" anchor="ctr">
            <a:flatTx/>
          </a:bodyPr>
          <a:lstStyle/>
          <a:p>
            <a:pPr algn="ctr" eaLnBrk="1" hangingPunct="1">
              <a:defRPr/>
            </a:pPr>
            <a:r>
              <a:rPr lang="zh-TW" altLang="en-US" sz="3200" b="1" dirty="0">
                <a:solidFill>
                  <a:schemeClr val="bg1"/>
                </a:solidFill>
                <a:effectLst>
                  <a:outerShdw blurRad="38100" dist="38100" dir="2700000" algn="tl">
                    <a:srgbClr val="000000"/>
                  </a:outerShdw>
                </a:effectLst>
                <a:ea typeface="標楷體" pitchFamily="65" charset="-120"/>
                <a:cs typeface="Arial" pitchFamily="34" charset="0"/>
              </a:rPr>
              <a:t>報名費</a:t>
            </a:r>
            <a:r>
              <a:rPr lang="en-US" altLang="zh-TW" sz="3200" b="1" u="sng" dirty="0">
                <a:solidFill>
                  <a:srgbClr val="C00000"/>
                </a:solidFill>
                <a:effectLst>
                  <a:outerShdw blurRad="38100" dist="38100" dir="2700000" algn="tl">
                    <a:srgbClr val="000000"/>
                  </a:outerShdw>
                </a:effectLst>
                <a:ea typeface="標楷體" pitchFamily="65" charset="-120"/>
                <a:cs typeface="Arial" pitchFamily="34" charset="0"/>
              </a:rPr>
              <a:t>800</a:t>
            </a:r>
            <a:r>
              <a:rPr lang="zh-TW" altLang="en-US" sz="3200" b="1" dirty="0">
                <a:solidFill>
                  <a:schemeClr val="bg1"/>
                </a:solidFill>
                <a:effectLst>
                  <a:outerShdw blurRad="38100" dist="38100" dir="2700000" algn="tl">
                    <a:srgbClr val="000000"/>
                  </a:outerShdw>
                </a:effectLst>
                <a:ea typeface="標楷體" pitchFamily="65" charset="-120"/>
                <a:cs typeface="Arial" pitchFamily="34" charset="0"/>
              </a:rPr>
              <a:t>元（</a:t>
            </a:r>
            <a:r>
              <a:rPr lang="en-US" altLang="zh-TW" sz="3200" b="1" dirty="0">
                <a:solidFill>
                  <a:schemeClr val="bg1"/>
                </a:solidFill>
                <a:effectLst>
                  <a:outerShdw blurRad="38100" dist="38100" dir="2700000" algn="tl">
                    <a:srgbClr val="000000"/>
                  </a:outerShdw>
                </a:effectLst>
                <a:ea typeface="標楷體" pitchFamily="65" charset="-120"/>
                <a:cs typeface="Arial" pitchFamily="34" charset="0"/>
              </a:rPr>
              <a:t>ATM</a:t>
            </a:r>
            <a:r>
              <a:rPr lang="zh-TW" altLang="en-US" sz="3200" b="1" dirty="0">
                <a:solidFill>
                  <a:schemeClr val="bg1"/>
                </a:solidFill>
                <a:effectLst>
                  <a:outerShdw blurRad="38100" dist="38100" dir="2700000" algn="tl">
                    <a:srgbClr val="000000"/>
                  </a:outerShdw>
                </a:effectLst>
                <a:ea typeface="標楷體" pitchFamily="65" charset="-120"/>
                <a:cs typeface="Arial" pitchFamily="34" charset="0"/>
              </a:rPr>
              <a:t>）</a:t>
            </a:r>
            <a:endParaRPr lang="en-US" altLang="zh-TW" sz="3200" b="1" dirty="0">
              <a:solidFill>
                <a:schemeClr val="bg1"/>
              </a:solidFill>
              <a:effectLst>
                <a:outerShdw blurRad="38100" dist="38100" dir="2700000" algn="tl">
                  <a:srgbClr val="000000"/>
                </a:outerShdw>
              </a:effectLst>
              <a:ea typeface="標楷體" pitchFamily="65" charset="-120"/>
              <a:cs typeface="Arial" pitchFamily="34" charset="0"/>
            </a:endParaRPr>
          </a:p>
        </p:txBody>
      </p:sp>
      <p:cxnSp>
        <p:nvCxnSpPr>
          <p:cNvPr id="16398" name="AutoShape 14"/>
          <p:cNvCxnSpPr>
            <a:cxnSpLocks noChangeShapeType="1"/>
            <a:stCxn id="16393" idx="1"/>
            <a:endCxn id="16397" idx="1"/>
          </p:cNvCxnSpPr>
          <p:nvPr/>
        </p:nvCxnSpPr>
        <p:spPr bwMode="auto">
          <a:xfrm rot="10800000" flipH="1" flipV="1">
            <a:off x="1187449" y="1412875"/>
            <a:ext cx="1260475" cy="899163"/>
          </a:xfrm>
          <a:prstGeom prst="bentConnector3">
            <a:avLst>
              <a:gd name="adj1" fmla="val -18136"/>
            </a:avLst>
          </a:prstGeom>
          <a:noFill/>
          <a:ln w="50800">
            <a:solidFill>
              <a:srgbClr val="A50021"/>
            </a:solidFill>
            <a:miter lim="800000"/>
            <a:headEnd type="oval" w="med" len="med"/>
            <a:tailEnd type="stealth" w="lg" len="lg"/>
          </a:ln>
          <a:extLst>
            <a:ext uri="{909E8E84-426E-40DD-AFC4-6F175D3DCCD1}">
              <a14:hiddenFill xmlns:a14="http://schemas.microsoft.com/office/drawing/2010/main">
                <a:noFill/>
              </a14:hiddenFill>
            </a:ext>
          </a:extLst>
        </p:spPr>
      </p:cxnSp>
      <p:cxnSp>
        <p:nvCxnSpPr>
          <p:cNvPr id="16399" name="AutoShape 15"/>
          <p:cNvCxnSpPr>
            <a:cxnSpLocks noChangeShapeType="1"/>
            <a:stCxn id="16396" idx="1"/>
            <a:endCxn id="16395" idx="1"/>
          </p:cNvCxnSpPr>
          <p:nvPr/>
        </p:nvCxnSpPr>
        <p:spPr bwMode="auto">
          <a:xfrm rot="10800000" flipH="1" flipV="1">
            <a:off x="2051049" y="3629116"/>
            <a:ext cx="107951" cy="1404819"/>
          </a:xfrm>
          <a:prstGeom prst="bentConnector3">
            <a:avLst>
              <a:gd name="adj1" fmla="val -211763"/>
            </a:avLst>
          </a:prstGeom>
          <a:noFill/>
          <a:ln w="50800">
            <a:solidFill>
              <a:srgbClr val="A50021"/>
            </a:solidFill>
            <a:miter lim="800000"/>
            <a:headEnd type="oval" w="med" len="med"/>
            <a:tailEnd type="stealth" w="lg" len="lg"/>
          </a:ln>
          <a:extLst>
            <a:ext uri="{909E8E84-426E-40DD-AFC4-6F175D3DCCD1}">
              <a14:hiddenFill xmlns:a14="http://schemas.microsoft.com/office/drawing/2010/main">
                <a:noFill/>
              </a14:hiddenFill>
            </a:ext>
          </a:extLst>
        </p:spPr>
      </p:cxnSp>
      <p:cxnSp>
        <p:nvCxnSpPr>
          <p:cNvPr id="16400" name="AutoShape 16"/>
          <p:cNvCxnSpPr>
            <a:cxnSpLocks noChangeShapeType="1"/>
            <a:stCxn id="16395" idx="3"/>
            <a:endCxn id="16394" idx="3"/>
          </p:cNvCxnSpPr>
          <p:nvPr/>
        </p:nvCxnSpPr>
        <p:spPr bwMode="auto">
          <a:xfrm>
            <a:off x="6983413" y="5033936"/>
            <a:ext cx="615666" cy="984382"/>
          </a:xfrm>
          <a:prstGeom prst="bentConnector3">
            <a:avLst>
              <a:gd name="adj1" fmla="val 169091"/>
            </a:avLst>
          </a:prstGeom>
          <a:noFill/>
          <a:ln w="50800">
            <a:solidFill>
              <a:srgbClr val="A50021"/>
            </a:solidFill>
            <a:miter lim="800000"/>
            <a:headEnd type="oval" w="med" len="med"/>
            <a:tailEnd type="stealth" w="lg" len="lg"/>
          </a:ln>
          <a:extLst>
            <a:ext uri="{909E8E84-426E-40DD-AFC4-6F175D3DCCD1}">
              <a14:hiddenFill xmlns:a14="http://schemas.microsoft.com/office/drawing/2010/main">
                <a:noFill/>
              </a14:hiddenFill>
            </a:ext>
          </a:extLst>
        </p:spPr>
      </p:cxnSp>
      <p:cxnSp>
        <p:nvCxnSpPr>
          <p:cNvPr id="16409" name="AutoShape 25"/>
          <p:cNvCxnSpPr>
            <a:cxnSpLocks noChangeShapeType="1"/>
            <a:stCxn id="16397" idx="3"/>
            <a:endCxn id="16396" idx="3"/>
          </p:cNvCxnSpPr>
          <p:nvPr/>
        </p:nvCxnSpPr>
        <p:spPr bwMode="auto">
          <a:xfrm>
            <a:off x="6696075" y="2312039"/>
            <a:ext cx="468213" cy="1317078"/>
          </a:xfrm>
          <a:prstGeom prst="bentConnector3">
            <a:avLst>
              <a:gd name="adj1" fmla="val 185905"/>
            </a:avLst>
          </a:prstGeom>
          <a:noFill/>
          <a:ln w="50800">
            <a:solidFill>
              <a:srgbClr val="A50021"/>
            </a:solidFill>
            <a:miter lim="800000"/>
            <a:headEnd type="oval" w="med" len="med"/>
            <a:tailEnd type="stealth" w="lg" len="lg"/>
          </a:ln>
          <a:extLst>
            <a:ext uri="{909E8E84-426E-40DD-AFC4-6F175D3DCCD1}">
              <a14:hiddenFill xmlns:a14="http://schemas.microsoft.com/office/drawing/2010/main">
                <a:noFill/>
              </a14:hiddenFill>
            </a:ext>
          </a:extLst>
        </p:spPr>
      </p:cxnSp>
      <p:pic>
        <p:nvPicPr>
          <p:cNvPr id="17" name="Picture 22">
            <a:extLst>
              <a:ext uri="{FF2B5EF4-FFF2-40B4-BE49-F238E27FC236}">
                <a16:creationId xmlns:a16="http://schemas.microsoft.com/office/drawing/2014/main" xmlns="" id="{D216FC8D-74C3-4EBD-A680-E9F1A40BF2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0249" y="6487102"/>
            <a:ext cx="3290102" cy="291907"/>
          </a:xfrm>
          <a:prstGeom prst="rect">
            <a:avLst/>
          </a:prstGeom>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nodeType="withEffect">
                                  <p:stCondLst>
                                    <p:cond delay="0"/>
                                  </p:stCondLst>
                                  <p:childTnLst>
                                    <p:set>
                                      <p:cBhvr>
                                        <p:cTn id="6" dur="1" fill="hold">
                                          <p:stCondLst>
                                            <p:cond delay="0"/>
                                          </p:stCondLst>
                                        </p:cTn>
                                        <p:tgtEl>
                                          <p:spTgt spid="16392"/>
                                        </p:tgtEl>
                                        <p:attrNameLst>
                                          <p:attrName>style.visibility</p:attrName>
                                        </p:attrNameLst>
                                      </p:cBhvr>
                                      <p:to>
                                        <p:strVal val="visible"/>
                                      </p:to>
                                    </p:set>
                                    <p:anim from="(-#ppt_w/2)" to="(#ppt_x)" calcmode="lin" valueType="num">
                                      <p:cBhvr>
                                        <p:cTn id="7" dur="600" fill="hold">
                                          <p:stCondLst>
                                            <p:cond delay="0"/>
                                          </p:stCondLst>
                                        </p:cTn>
                                        <p:tgtEl>
                                          <p:spTgt spid="16392"/>
                                        </p:tgtEl>
                                        <p:attrNameLst>
                                          <p:attrName>ppt_x</p:attrName>
                                        </p:attrNameLst>
                                      </p:cBhvr>
                                    </p:anim>
                                    <p:anim from="0" to="-1.0" calcmode="lin" valueType="num">
                                      <p:cBhvr>
                                        <p:cTn id="8" dur="200" decel="50000" autoRev="1" fill="hold">
                                          <p:stCondLst>
                                            <p:cond delay="600"/>
                                          </p:stCondLst>
                                        </p:cTn>
                                        <p:tgtEl>
                                          <p:spTgt spid="16392"/>
                                        </p:tgtEl>
                                        <p:attrNameLst>
                                          <p:attrName>xshear</p:attrName>
                                        </p:attrNameLst>
                                      </p:cBhvr>
                                    </p:anim>
                                    <p:animScale>
                                      <p:cBhvr>
                                        <p:cTn id="9" dur="200" decel="100000" autoRev="1" fill="hold">
                                          <p:stCondLst>
                                            <p:cond delay="600"/>
                                          </p:stCondLst>
                                        </p:cTn>
                                        <p:tgtEl>
                                          <p:spTgt spid="16392"/>
                                        </p:tgtEl>
                                      </p:cBhvr>
                                      <p:from x="100000" y="100000"/>
                                      <p:to x="80000" y="100000"/>
                                    </p:animScale>
                                    <p:anim by="(#ppt_h/3+#ppt_w*0.1)" calcmode="lin" valueType="num">
                                      <p:cBhvr additive="sum">
                                        <p:cTn id="10" dur="200" decel="100000" autoRev="1" fill="hold">
                                          <p:stCondLst>
                                            <p:cond delay="600"/>
                                          </p:stCondLst>
                                        </p:cTn>
                                        <p:tgtEl>
                                          <p:spTgt spid="16392"/>
                                        </p:tgtEl>
                                        <p:attrNameLst>
                                          <p:attrName>ppt_x</p:attrName>
                                        </p:attrNameLst>
                                      </p:cBhvr>
                                    </p:anim>
                                  </p:childTnLst>
                                </p:cTn>
                              </p:par>
                            </p:childTnLst>
                          </p:cTn>
                        </p:par>
                        <p:par>
                          <p:cTn id="11" fill="hold" nodeType="afterGroup">
                            <p:stCondLst>
                              <p:cond delay="1000"/>
                            </p:stCondLst>
                            <p:childTnLst>
                              <p:par>
                                <p:cTn id="12" presetID="52" presetClass="entr" presetSubtype="0" fill="hold" grpId="0" nodeType="afterEffect">
                                  <p:stCondLst>
                                    <p:cond delay="0"/>
                                  </p:stCondLst>
                                  <p:childTnLst>
                                    <p:set>
                                      <p:cBhvr>
                                        <p:cTn id="13" dur="1" fill="hold">
                                          <p:stCondLst>
                                            <p:cond delay="0"/>
                                          </p:stCondLst>
                                        </p:cTn>
                                        <p:tgtEl>
                                          <p:spTgt spid="16393"/>
                                        </p:tgtEl>
                                        <p:attrNameLst>
                                          <p:attrName>style.visibility</p:attrName>
                                        </p:attrNameLst>
                                      </p:cBhvr>
                                      <p:to>
                                        <p:strVal val="visible"/>
                                      </p:to>
                                    </p:set>
                                    <p:animScale>
                                      <p:cBhvr>
                                        <p:cTn id="14" dur="1000" decel="50000" fill="hold">
                                          <p:stCondLst>
                                            <p:cond delay="0"/>
                                          </p:stCondLst>
                                        </p:cTn>
                                        <p:tgtEl>
                                          <p:spTgt spid="1639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6393"/>
                                        </p:tgtEl>
                                        <p:attrNameLst>
                                          <p:attrName>ppt_x</p:attrName>
                                          <p:attrName>ppt_y</p:attrName>
                                        </p:attrNameLst>
                                      </p:cBhvr>
                                    </p:animMotion>
                                    <p:animEffect transition="in" filter="fade">
                                      <p:cBhvr>
                                        <p:cTn id="16" dur="1000"/>
                                        <p:tgtEl>
                                          <p:spTgt spid="16393"/>
                                        </p:tgtEl>
                                      </p:cBhvr>
                                    </p:animEffect>
                                  </p:childTnLst>
                                </p:cTn>
                              </p:par>
                              <p:par>
                                <p:cTn id="17" presetID="52" presetClass="entr" presetSubtype="0" fill="hold" nodeType="withEffect">
                                  <p:stCondLst>
                                    <p:cond delay="0"/>
                                  </p:stCondLst>
                                  <p:childTnLst>
                                    <p:set>
                                      <p:cBhvr>
                                        <p:cTn id="18" dur="1" fill="hold">
                                          <p:stCondLst>
                                            <p:cond delay="0"/>
                                          </p:stCondLst>
                                        </p:cTn>
                                        <p:tgtEl>
                                          <p:spTgt spid="16398"/>
                                        </p:tgtEl>
                                        <p:attrNameLst>
                                          <p:attrName>style.visibility</p:attrName>
                                        </p:attrNameLst>
                                      </p:cBhvr>
                                      <p:to>
                                        <p:strVal val="visible"/>
                                      </p:to>
                                    </p:set>
                                    <p:animScale>
                                      <p:cBhvr>
                                        <p:cTn id="19" dur="1000" decel="50000" fill="hold">
                                          <p:stCondLst>
                                            <p:cond delay="0"/>
                                          </p:stCondLst>
                                        </p:cTn>
                                        <p:tgtEl>
                                          <p:spTgt spid="1639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6398"/>
                                        </p:tgtEl>
                                        <p:attrNameLst>
                                          <p:attrName>ppt_x</p:attrName>
                                          <p:attrName>ppt_y</p:attrName>
                                        </p:attrNameLst>
                                      </p:cBhvr>
                                    </p:animMotion>
                                    <p:animEffect transition="in" filter="fade">
                                      <p:cBhvr>
                                        <p:cTn id="21" dur="1000"/>
                                        <p:tgtEl>
                                          <p:spTgt spid="16398"/>
                                        </p:tgtEl>
                                      </p:cBhvr>
                                    </p:animEffect>
                                  </p:childTnLst>
                                </p:cTn>
                              </p:par>
                            </p:childTnLst>
                          </p:cTn>
                        </p:par>
                        <p:par>
                          <p:cTn id="22" fill="hold" nodeType="afterGroup">
                            <p:stCondLst>
                              <p:cond delay="2000"/>
                            </p:stCondLst>
                            <p:childTnLst>
                              <p:par>
                                <p:cTn id="23" presetID="52" presetClass="entr" presetSubtype="0" fill="hold" grpId="0" nodeType="afterEffect">
                                  <p:stCondLst>
                                    <p:cond delay="0"/>
                                  </p:stCondLst>
                                  <p:childTnLst>
                                    <p:set>
                                      <p:cBhvr>
                                        <p:cTn id="24" dur="1" fill="hold">
                                          <p:stCondLst>
                                            <p:cond delay="0"/>
                                          </p:stCondLst>
                                        </p:cTn>
                                        <p:tgtEl>
                                          <p:spTgt spid="16397"/>
                                        </p:tgtEl>
                                        <p:attrNameLst>
                                          <p:attrName>style.visibility</p:attrName>
                                        </p:attrNameLst>
                                      </p:cBhvr>
                                      <p:to>
                                        <p:strVal val="visible"/>
                                      </p:to>
                                    </p:set>
                                    <p:animScale>
                                      <p:cBhvr>
                                        <p:cTn id="25" dur="1000" decel="50000" fill="hold">
                                          <p:stCondLst>
                                            <p:cond delay="0"/>
                                          </p:stCondLst>
                                        </p:cTn>
                                        <p:tgtEl>
                                          <p:spTgt spid="1639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16397"/>
                                        </p:tgtEl>
                                        <p:attrNameLst>
                                          <p:attrName>ppt_x</p:attrName>
                                          <p:attrName>ppt_y</p:attrName>
                                        </p:attrNameLst>
                                      </p:cBhvr>
                                    </p:animMotion>
                                    <p:animEffect transition="in" filter="fade">
                                      <p:cBhvr>
                                        <p:cTn id="27" dur="1000"/>
                                        <p:tgtEl>
                                          <p:spTgt spid="16397"/>
                                        </p:tgtEl>
                                      </p:cBhvr>
                                    </p:animEffect>
                                  </p:childTnLst>
                                </p:cTn>
                              </p:par>
                              <p:par>
                                <p:cTn id="28" presetID="52" presetClass="entr" presetSubtype="0" fill="hold" nodeType="withEffect">
                                  <p:stCondLst>
                                    <p:cond delay="0"/>
                                  </p:stCondLst>
                                  <p:childTnLst>
                                    <p:set>
                                      <p:cBhvr>
                                        <p:cTn id="29" dur="1" fill="hold">
                                          <p:stCondLst>
                                            <p:cond delay="0"/>
                                          </p:stCondLst>
                                        </p:cTn>
                                        <p:tgtEl>
                                          <p:spTgt spid="16409"/>
                                        </p:tgtEl>
                                        <p:attrNameLst>
                                          <p:attrName>style.visibility</p:attrName>
                                        </p:attrNameLst>
                                      </p:cBhvr>
                                      <p:to>
                                        <p:strVal val="visible"/>
                                      </p:to>
                                    </p:set>
                                    <p:animScale>
                                      <p:cBhvr>
                                        <p:cTn id="30" dur="1000" decel="50000" fill="hold">
                                          <p:stCondLst>
                                            <p:cond delay="0"/>
                                          </p:stCondLst>
                                        </p:cTn>
                                        <p:tgtEl>
                                          <p:spTgt spid="1640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16409"/>
                                        </p:tgtEl>
                                        <p:attrNameLst>
                                          <p:attrName>ppt_x</p:attrName>
                                          <p:attrName>ppt_y</p:attrName>
                                        </p:attrNameLst>
                                      </p:cBhvr>
                                    </p:animMotion>
                                    <p:animEffect transition="in" filter="fade">
                                      <p:cBhvr>
                                        <p:cTn id="32" dur="1000"/>
                                        <p:tgtEl>
                                          <p:spTgt spid="16409"/>
                                        </p:tgtEl>
                                      </p:cBhvr>
                                    </p:animEffect>
                                  </p:childTnLst>
                                </p:cTn>
                              </p:par>
                            </p:childTnLst>
                          </p:cTn>
                        </p:par>
                        <p:par>
                          <p:cTn id="33" fill="hold" nodeType="afterGroup">
                            <p:stCondLst>
                              <p:cond delay="3000"/>
                            </p:stCondLst>
                            <p:childTnLst>
                              <p:par>
                                <p:cTn id="34" presetID="52" presetClass="entr" presetSubtype="0" fill="hold" grpId="0" nodeType="afterEffect">
                                  <p:stCondLst>
                                    <p:cond delay="0"/>
                                  </p:stCondLst>
                                  <p:childTnLst>
                                    <p:set>
                                      <p:cBhvr>
                                        <p:cTn id="35" dur="1" fill="hold">
                                          <p:stCondLst>
                                            <p:cond delay="0"/>
                                          </p:stCondLst>
                                        </p:cTn>
                                        <p:tgtEl>
                                          <p:spTgt spid="16396"/>
                                        </p:tgtEl>
                                        <p:attrNameLst>
                                          <p:attrName>style.visibility</p:attrName>
                                        </p:attrNameLst>
                                      </p:cBhvr>
                                      <p:to>
                                        <p:strVal val="visible"/>
                                      </p:to>
                                    </p:set>
                                    <p:animScale>
                                      <p:cBhvr>
                                        <p:cTn id="36" dur="1000" decel="50000" fill="hold">
                                          <p:stCondLst>
                                            <p:cond delay="0"/>
                                          </p:stCondLst>
                                        </p:cTn>
                                        <p:tgtEl>
                                          <p:spTgt spid="1639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16396"/>
                                        </p:tgtEl>
                                        <p:attrNameLst>
                                          <p:attrName>ppt_x</p:attrName>
                                          <p:attrName>ppt_y</p:attrName>
                                        </p:attrNameLst>
                                      </p:cBhvr>
                                    </p:animMotion>
                                    <p:animEffect transition="in" filter="fade">
                                      <p:cBhvr>
                                        <p:cTn id="38" dur="1000"/>
                                        <p:tgtEl>
                                          <p:spTgt spid="16396"/>
                                        </p:tgtEl>
                                      </p:cBhvr>
                                    </p:animEffect>
                                  </p:childTnLst>
                                </p:cTn>
                              </p:par>
                              <p:par>
                                <p:cTn id="39" presetID="52" presetClass="entr" presetSubtype="0" fill="hold" nodeType="withEffect">
                                  <p:stCondLst>
                                    <p:cond delay="0"/>
                                  </p:stCondLst>
                                  <p:childTnLst>
                                    <p:set>
                                      <p:cBhvr>
                                        <p:cTn id="40" dur="1" fill="hold">
                                          <p:stCondLst>
                                            <p:cond delay="0"/>
                                          </p:stCondLst>
                                        </p:cTn>
                                        <p:tgtEl>
                                          <p:spTgt spid="16399"/>
                                        </p:tgtEl>
                                        <p:attrNameLst>
                                          <p:attrName>style.visibility</p:attrName>
                                        </p:attrNameLst>
                                      </p:cBhvr>
                                      <p:to>
                                        <p:strVal val="visible"/>
                                      </p:to>
                                    </p:set>
                                    <p:animScale>
                                      <p:cBhvr>
                                        <p:cTn id="41" dur="1000" decel="50000" fill="hold">
                                          <p:stCondLst>
                                            <p:cond delay="0"/>
                                          </p:stCondLst>
                                        </p:cTn>
                                        <p:tgtEl>
                                          <p:spTgt spid="1639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16399"/>
                                        </p:tgtEl>
                                        <p:attrNameLst>
                                          <p:attrName>ppt_x</p:attrName>
                                          <p:attrName>ppt_y</p:attrName>
                                        </p:attrNameLst>
                                      </p:cBhvr>
                                    </p:animMotion>
                                    <p:animEffect transition="in" filter="fade">
                                      <p:cBhvr>
                                        <p:cTn id="43" dur="1000"/>
                                        <p:tgtEl>
                                          <p:spTgt spid="16399"/>
                                        </p:tgtEl>
                                      </p:cBhvr>
                                    </p:animEffect>
                                  </p:childTnLst>
                                </p:cTn>
                              </p:par>
                            </p:childTnLst>
                          </p:cTn>
                        </p:par>
                        <p:par>
                          <p:cTn id="44" fill="hold" nodeType="afterGroup">
                            <p:stCondLst>
                              <p:cond delay="4000"/>
                            </p:stCondLst>
                            <p:childTnLst>
                              <p:par>
                                <p:cTn id="45" presetID="52" presetClass="entr" presetSubtype="0" fill="hold" grpId="0" nodeType="afterEffect">
                                  <p:stCondLst>
                                    <p:cond delay="0"/>
                                  </p:stCondLst>
                                  <p:childTnLst>
                                    <p:set>
                                      <p:cBhvr>
                                        <p:cTn id="46" dur="1" fill="hold">
                                          <p:stCondLst>
                                            <p:cond delay="0"/>
                                          </p:stCondLst>
                                        </p:cTn>
                                        <p:tgtEl>
                                          <p:spTgt spid="16395"/>
                                        </p:tgtEl>
                                        <p:attrNameLst>
                                          <p:attrName>style.visibility</p:attrName>
                                        </p:attrNameLst>
                                      </p:cBhvr>
                                      <p:to>
                                        <p:strVal val="visible"/>
                                      </p:to>
                                    </p:set>
                                    <p:animScale>
                                      <p:cBhvr>
                                        <p:cTn id="47" dur="1000" decel="50000" fill="hold">
                                          <p:stCondLst>
                                            <p:cond delay="0"/>
                                          </p:stCondLst>
                                        </p:cTn>
                                        <p:tgtEl>
                                          <p:spTgt spid="1639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1000" decel="50000" fill="hold">
                                          <p:stCondLst>
                                            <p:cond delay="0"/>
                                          </p:stCondLst>
                                        </p:cTn>
                                        <p:tgtEl>
                                          <p:spTgt spid="16395"/>
                                        </p:tgtEl>
                                        <p:attrNameLst>
                                          <p:attrName>ppt_x</p:attrName>
                                          <p:attrName>ppt_y</p:attrName>
                                        </p:attrNameLst>
                                      </p:cBhvr>
                                    </p:animMotion>
                                    <p:animEffect transition="in" filter="fade">
                                      <p:cBhvr>
                                        <p:cTn id="49" dur="1000"/>
                                        <p:tgtEl>
                                          <p:spTgt spid="16395"/>
                                        </p:tgtEl>
                                      </p:cBhvr>
                                    </p:animEffect>
                                  </p:childTnLst>
                                </p:cTn>
                              </p:par>
                              <p:par>
                                <p:cTn id="50" presetID="52" presetClass="entr" presetSubtype="0" fill="hold" nodeType="withEffect">
                                  <p:stCondLst>
                                    <p:cond delay="0"/>
                                  </p:stCondLst>
                                  <p:childTnLst>
                                    <p:set>
                                      <p:cBhvr>
                                        <p:cTn id="51" dur="1" fill="hold">
                                          <p:stCondLst>
                                            <p:cond delay="0"/>
                                          </p:stCondLst>
                                        </p:cTn>
                                        <p:tgtEl>
                                          <p:spTgt spid="16400"/>
                                        </p:tgtEl>
                                        <p:attrNameLst>
                                          <p:attrName>style.visibility</p:attrName>
                                        </p:attrNameLst>
                                      </p:cBhvr>
                                      <p:to>
                                        <p:strVal val="visible"/>
                                      </p:to>
                                    </p:set>
                                    <p:animScale>
                                      <p:cBhvr>
                                        <p:cTn id="52" dur="1000" decel="50000" fill="hold">
                                          <p:stCondLst>
                                            <p:cond delay="0"/>
                                          </p:stCondLst>
                                        </p:cTn>
                                        <p:tgtEl>
                                          <p:spTgt spid="1640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3" dur="1000" decel="50000" fill="hold">
                                          <p:stCondLst>
                                            <p:cond delay="0"/>
                                          </p:stCondLst>
                                        </p:cTn>
                                        <p:tgtEl>
                                          <p:spTgt spid="16400"/>
                                        </p:tgtEl>
                                        <p:attrNameLst>
                                          <p:attrName>ppt_x</p:attrName>
                                          <p:attrName>ppt_y</p:attrName>
                                        </p:attrNameLst>
                                      </p:cBhvr>
                                    </p:animMotion>
                                    <p:animEffect transition="in" filter="fade">
                                      <p:cBhvr>
                                        <p:cTn id="54" dur="1000"/>
                                        <p:tgtEl>
                                          <p:spTgt spid="16400"/>
                                        </p:tgtEl>
                                      </p:cBhvr>
                                    </p:animEffect>
                                  </p:childTnLst>
                                </p:cTn>
                              </p:par>
                            </p:childTnLst>
                          </p:cTn>
                        </p:par>
                        <p:par>
                          <p:cTn id="55" fill="hold" nodeType="afterGroup">
                            <p:stCondLst>
                              <p:cond delay="5000"/>
                            </p:stCondLst>
                            <p:childTnLst>
                              <p:par>
                                <p:cTn id="56" presetID="52" presetClass="entr" presetSubtype="0" fill="hold" grpId="0" nodeType="afterEffect">
                                  <p:stCondLst>
                                    <p:cond delay="0"/>
                                  </p:stCondLst>
                                  <p:childTnLst>
                                    <p:set>
                                      <p:cBhvr>
                                        <p:cTn id="57" dur="1" fill="hold">
                                          <p:stCondLst>
                                            <p:cond delay="0"/>
                                          </p:stCondLst>
                                        </p:cTn>
                                        <p:tgtEl>
                                          <p:spTgt spid="16394"/>
                                        </p:tgtEl>
                                        <p:attrNameLst>
                                          <p:attrName>style.visibility</p:attrName>
                                        </p:attrNameLst>
                                      </p:cBhvr>
                                      <p:to>
                                        <p:strVal val="visible"/>
                                      </p:to>
                                    </p:set>
                                    <p:animScale>
                                      <p:cBhvr>
                                        <p:cTn id="58" dur="1000" decel="50000" fill="hold">
                                          <p:stCondLst>
                                            <p:cond delay="0"/>
                                          </p:stCondLst>
                                        </p:cTn>
                                        <p:tgtEl>
                                          <p:spTgt spid="1639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9" dur="1000" decel="50000" fill="hold">
                                          <p:stCondLst>
                                            <p:cond delay="0"/>
                                          </p:stCondLst>
                                        </p:cTn>
                                        <p:tgtEl>
                                          <p:spTgt spid="16394"/>
                                        </p:tgtEl>
                                        <p:attrNameLst>
                                          <p:attrName>ppt_x</p:attrName>
                                          <p:attrName>ppt_y</p:attrName>
                                        </p:attrNameLst>
                                      </p:cBhvr>
                                    </p:animMotion>
                                    <p:animEffect transition="in" filter="fade">
                                      <p:cBhvr>
                                        <p:cTn id="60" dur="1000"/>
                                        <p:tgtEl>
                                          <p:spTgt spid="16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3" grpId="0" animBg="1"/>
      <p:bldP spid="16394" grpId="0" animBg="1"/>
      <p:bldP spid="16395" grpId="0" animBg="1"/>
      <p:bldP spid="16396" grpId="0" animBg="1"/>
      <p:bldP spid="16397"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2530" name="Group 2"/>
          <p:cNvGrpSpPr>
            <a:grpSpLocks/>
          </p:cNvGrpSpPr>
          <p:nvPr/>
        </p:nvGrpSpPr>
        <p:grpSpPr bwMode="auto">
          <a:xfrm>
            <a:off x="0" y="0"/>
            <a:ext cx="9144000" cy="6858000"/>
            <a:chOff x="0" y="0"/>
            <a:chExt cx="5760" cy="4320"/>
          </a:xfrm>
        </p:grpSpPr>
        <p:pic>
          <p:nvPicPr>
            <p:cNvPr id="2255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5" name="Picture 4"/>
            <p:cNvPicPr>
              <a:picLocks noChangeAspect="1" noChangeArrowheads="1"/>
            </p:cNvPicPr>
            <p:nvPr/>
          </p:nvPicPr>
          <p:blipFill>
            <a:blip r:embed="rId4">
              <a:lum bright="20000"/>
              <a:extLst>
                <a:ext uri="{28A0092B-C50C-407E-A947-70E740481C1C}">
                  <a14:useLocalDpi xmlns:a14="http://schemas.microsoft.com/office/drawing/2010/main" val="0"/>
                </a:ext>
              </a:extLst>
            </a:blip>
            <a:srcRect/>
            <a:stretch>
              <a:fillRect/>
            </a:stretch>
          </p:blipFill>
          <p:spPr bwMode="auto">
            <a:xfrm>
              <a:off x="1292" y="3884"/>
              <a:ext cx="3629" cy="436"/>
            </a:xfrm>
            <a:prstGeom prst="rect">
              <a:avLst/>
            </a:prstGeom>
            <a:solidFill>
              <a:schemeClr val="accent1">
                <a:alpha val="12157"/>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2556" name="AutoShape 5"/>
            <p:cNvSpPr>
              <a:spLocks noChangeArrowheads="1"/>
            </p:cNvSpPr>
            <p:nvPr/>
          </p:nvSpPr>
          <p:spPr bwMode="auto">
            <a:xfrm>
              <a:off x="158" y="164"/>
              <a:ext cx="5489" cy="3629"/>
            </a:xfrm>
            <a:prstGeom prst="roundRect">
              <a:avLst>
                <a:gd name="adj" fmla="val 16667"/>
              </a:avLst>
            </a:prstGeom>
            <a:solidFill>
              <a:schemeClr val="bg1">
                <a:alpha val="69019"/>
              </a:schemeClr>
            </a:solidFill>
            <a:ln w="9525" algn="ctr">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TW" altLang="en-US" sz="1800"/>
            </a:p>
          </p:txBody>
        </p:sp>
      </p:grpSp>
      <p:pic>
        <p:nvPicPr>
          <p:cNvPr id="27" name="Picture 12" descr="ãpptèæ¯åãçåçæå°çµæ">
            <a:extLst>
              <a:ext uri="{FF2B5EF4-FFF2-40B4-BE49-F238E27FC236}">
                <a16:creationId xmlns:a16="http://schemas.microsoft.com/office/drawing/2014/main" xmlns="" id="{7C7FAEA4-0B9D-442C-A765-A2B53F71B5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128"/>
            <a:ext cx="9144000" cy="6868128"/>
          </a:xfrm>
          <a:prstGeom prst="rect">
            <a:avLst/>
          </a:prstGeom>
          <a:noFill/>
          <a:extLst>
            <a:ext uri="{909E8E84-426E-40DD-AFC4-6F175D3DCCD1}">
              <a14:hiddenFill xmlns:a14="http://schemas.microsoft.com/office/drawing/2010/main">
                <a:solidFill>
                  <a:srgbClr val="FFFFFF"/>
                </a:solidFill>
              </a14:hiddenFill>
            </a:ext>
          </a:extLst>
        </p:spPr>
      </p:pic>
      <p:sp>
        <p:nvSpPr>
          <p:cNvPr id="64518" name="AutoShape 6">
            <a:extLst>
              <a:ext uri="{FF2B5EF4-FFF2-40B4-BE49-F238E27FC236}">
                <a16:creationId xmlns:a16="http://schemas.microsoft.com/office/drawing/2014/main" xmlns="" id="{BF75E1F2-1CE9-4B16-B664-4C442C6A761D}"/>
              </a:ext>
            </a:extLst>
          </p:cNvPr>
          <p:cNvSpPr>
            <a:spLocks noChangeArrowheads="1"/>
          </p:cNvSpPr>
          <p:nvPr/>
        </p:nvSpPr>
        <p:spPr bwMode="auto">
          <a:xfrm>
            <a:off x="1258888" y="260350"/>
            <a:ext cx="6911975" cy="865188"/>
          </a:xfrm>
          <a:prstGeom prst="roundRect">
            <a:avLst>
              <a:gd name="adj" fmla="val 16667"/>
            </a:avLst>
          </a:prstGeom>
          <a:gradFill rotWithShape="1">
            <a:gsLst>
              <a:gs pos="0">
                <a:srgbClr val="FF7C80">
                  <a:alpha val="71001"/>
                </a:srgbClr>
              </a:gs>
              <a:gs pos="50000">
                <a:srgbClr val="FFFFCC"/>
              </a:gs>
              <a:gs pos="100000">
                <a:srgbClr val="FF7C80">
                  <a:alpha val="71001"/>
                </a:srgbClr>
              </a:gs>
            </a:gsLst>
            <a:lin ang="5400000" scaled="1"/>
          </a:gradFill>
          <a:ln w="9525">
            <a:round/>
            <a:headEnd/>
            <a:tailEnd/>
          </a:ln>
          <a:effectLst/>
          <a:scene3d>
            <a:camera prst="legacyPerspectiveBottom"/>
            <a:lightRig rig="legacyFlat3" dir="t"/>
          </a:scene3d>
          <a:sp3d extrusionH="887400" prstMaterial="legacyMatte">
            <a:bevelT w="13500" h="13500" prst="angle"/>
            <a:bevelB w="13500" h="13500" prst="angle"/>
            <a:extrusionClr>
              <a:srgbClr val="FF7C80"/>
            </a:extrusionClr>
          </a:sp3d>
          <a:extLst/>
        </p:spPr>
        <p:txBody>
          <a:bodyPr wrap="none" anchor="ctr">
            <a:flatTx/>
          </a:bodyPr>
          <a:lstStyle/>
          <a:p>
            <a:pPr algn="ctr" eaLnBrk="1" hangingPunct="1">
              <a:defRPr/>
            </a:pPr>
            <a:r>
              <a:rPr lang="zh-TW" altLang="en-US" sz="5400">
                <a:solidFill>
                  <a:srgbClr val="006600"/>
                </a:solidFill>
                <a:latin typeface="Arial" charset="0"/>
                <a:ea typeface="標楷體" pitchFamily="65" charset="-120"/>
              </a:rPr>
              <a:t>網路報名流程</a:t>
            </a:r>
          </a:p>
        </p:txBody>
      </p:sp>
      <p:sp>
        <p:nvSpPr>
          <p:cNvPr id="22534" name="Rectangle 11" descr="粉紅色面紙"/>
          <p:cNvSpPr>
            <a:spLocks noChangeArrowheads="1"/>
          </p:cNvSpPr>
          <p:nvPr/>
        </p:nvSpPr>
        <p:spPr bwMode="auto">
          <a:xfrm>
            <a:off x="468313" y="1412875"/>
            <a:ext cx="3455987" cy="568325"/>
          </a:xfrm>
          <a:prstGeom prst="rect">
            <a:avLst/>
          </a:prstGeom>
          <a:blipFill dpi="0" rotWithShape="1">
            <a:blip r:embed="rId6"/>
            <a:srcRect/>
            <a:tile tx="0" ty="0" sx="100000" sy="100000" flip="none" algn="tl"/>
          </a:blipFill>
          <a:ln w="12700">
            <a:solidFill>
              <a:srgbClr val="000000"/>
            </a:solidFill>
            <a:miter lim="800000"/>
            <a:headEnd/>
            <a:tailEnd/>
          </a:ln>
          <a:effectLst>
            <a:outerShdw dist="107763" dir="2700000" algn="ctr" rotWithShape="0">
              <a:srgbClr val="969696">
                <a:alpha val="50000"/>
              </a:srgbClr>
            </a:outerShdw>
          </a:effectLst>
        </p:spPr>
        <p:txBody>
          <a:bodyPr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lnSpc>
                <a:spcPct val="112000"/>
              </a:lnSpc>
              <a:spcBef>
                <a:spcPct val="0"/>
              </a:spcBef>
              <a:buFontTx/>
              <a:buNone/>
            </a:pPr>
            <a:r>
              <a:rPr lang="zh-TW" altLang="en-US" sz="1400" b="1">
                <a:latin typeface="標楷體" panose="03000509000000000000" pitchFamily="65" charset="-120"/>
                <a:ea typeface="標楷體" panose="03000509000000000000" pitchFamily="65" charset="-120"/>
              </a:rPr>
              <a:t>考生自行下載教育學程甄選簡章</a:t>
            </a:r>
          </a:p>
        </p:txBody>
      </p:sp>
      <p:sp>
        <p:nvSpPr>
          <p:cNvPr id="22535" name="Rectangle 12" descr="粉紅色面紙"/>
          <p:cNvSpPr>
            <a:spLocks noChangeArrowheads="1"/>
          </p:cNvSpPr>
          <p:nvPr/>
        </p:nvSpPr>
        <p:spPr bwMode="auto">
          <a:xfrm>
            <a:off x="395288" y="2276475"/>
            <a:ext cx="3455987" cy="576263"/>
          </a:xfrm>
          <a:prstGeom prst="rect">
            <a:avLst/>
          </a:prstGeom>
          <a:blipFill dpi="0" rotWithShape="1">
            <a:blip r:embed="rId6"/>
            <a:srcRect/>
            <a:tile tx="0" ty="0" sx="100000" sy="100000" flip="none" algn="tl"/>
          </a:blipFill>
          <a:ln w="12700">
            <a:solidFill>
              <a:srgbClr val="000000"/>
            </a:solidFill>
            <a:miter lim="800000"/>
            <a:headEnd/>
            <a:tailEnd/>
          </a:ln>
          <a:effectLst>
            <a:outerShdw dist="107763" dir="2700000" algn="ctr" rotWithShape="0">
              <a:srgbClr val="969696">
                <a:alpha val="50000"/>
              </a:srgbClr>
            </a:outerShdw>
          </a:effectLst>
        </p:spPr>
        <p:txBody>
          <a:bodyPr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lnSpc>
                <a:spcPct val="112000"/>
              </a:lnSpc>
              <a:spcBef>
                <a:spcPts val="900"/>
              </a:spcBef>
              <a:buFontTx/>
              <a:buNone/>
            </a:pPr>
            <a:r>
              <a:rPr lang="zh-TW" altLang="en-US" sz="1400" b="1">
                <a:latin typeface="標楷體" panose="03000509000000000000" pitchFamily="65" charset="-120"/>
                <a:ea typeface="標楷體" panose="03000509000000000000" pitchFamily="65" charset="-120"/>
              </a:rPr>
              <a:t>報名網址：</a:t>
            </a:r>
            <a:r>
              <a:rPr lang="en-US" altLang="zh-TW" sz="1200" b="1">
                <a:latin typeface="Times New Roman" panose="02020603050405020304" pitchFamily="18" charset="0"/>
                <a:ea typeface="華康仿宋體W6" pitchFamily="49" charset="-120"/>
                <a:hlinkClick r:id="rId7"/>
              </a:rPr>
              <a:t>https://web085004.adm.ncyu.edu.tw/</a:t>
            </a:r>
            <a:endParaRPr lang="en-US" altLang="zh-TW" sz="1200" b="1">
              <a:latin typeface="Times New Roman" panose="02020603050405020304" pitchFamily="18" charset="0"/>
              <a:ea typeface="華康仿宋體W6" pitchFamily="49" charset="-120"/>
            </a:endParaRPr>
          </a:p>
        </p:txBody>
      </p:sp>
      <p:sp>
        <p:nvSpPr>
          <p:cNvPr id="22536" name="Rectangle 13" descr="粉紅色面紙"/>
          <p:cNvSpPr>
            <a:spLocks noChangeArrowheads="1"/>
          </p:cNvSpPr>
          <p:nvPr/>
        </p:nvSpPr>
        <p:spPr bwMode="auto">
          <a:xfrm>
            <a:off x="395288" y="4076700"/>
            <a:ext cx="3455987" cy="576263"/>
          </a:xfrm>
          <a:prstGeom prst="rect">
            <a:avLst/>
          </a:prstGeom>
          <a:blipFill dpi="0" rotWithShape="1">
            <a:blip r:embed="rId6"/>
            <a:srcRect/>
            <a:tile tx="0" ty="0" sx="100000" sy="100000" flip="none" algn="tl"/>
          </a:blipFill>
          <a:ln w="12700" algn="ctr">
            <a:solidFill>
              <a:srgbClr val="000000"/>
            </a:solidFill>
            <a:miter lim="800000"/>
            <a:headEnd/>
            <a:tailEnd/>
          </a:ln>
          <a:effectLst>
            <a:outerShdw dist="107763" dir="2700000" algn="ctr" rotWithShape="0">
              <a:srgbClr val="969696">
                <a:alpha val="50000"/>
              </a:srgbClr>
            </a:outerShdw>
          </a:effectLst>
        </p:spPr>
        <p:txBody>
          <a:bodyPr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lnSpc>
                <a:spcPct val="112000"/>
              </a:lnSpc>
              <a:spcBef>
                <a:spcPct val="0"/>
              </a:spcBef>
              <a:buFontTx/>
              <a:buNone/>
            </a:pPr>
            <a:r>
              <a:rPr lang="zh-TW" altLang="en-US" sz="1400" b="1">
                <a:latin typeface="標楷體" panose="03000509000000000000" pitchFamily="65" charset="-120"/>
                <a:ea typeface="標楷體" panose="03000509000000000000" pitchFamily="65" charset="-120"/>
              </a:rPr>
              <a:t>填寫報名資料，確認各項報名資料</a:t>
            </a:r>
          </a:p>
        </p:txBody>
      </p:sp>
      <p:sp>
        <p:nvSpPr>
          <p:cNvPr id="22537" name="AutoShape 14" descr="粉紅色面紙"/>
          <p:cNvSpPr>
            <a:spLocks noChangeArrowheads="1"/>
          </p:cNvSpPr>
          <p:nvPr/>
        </p:nvSpPr>
        <p:spPr bwMode="auto">
          <a:xfrm>
            <a:off x="468313" y="4868863"/>
            <a:ext cx="3384550" cy="1081087"/>
          </a:xfrm>
          <a:prstGeom prst="diamond">
            <a:avLst/>
          </a:prstGeom>
          <a:blipFill dpi="0" rotWithShape="1">
            <a:blip r:embed="rId6"/>
            <a:srcRect/>
            <a:tile tx="0" ty="0" sx="100000" sy="100000" flip="none" algn="tl"/>
          </a:blipFill>
          <a:ln w="12700" algn="ctr">
            <a:solidFill>
              <a:srgbClr val="000000"/>
            </a:solidFill>
            <a:miter lim="800000"/>
            <a:headEnd/>
            <a:tailEnd/>
          </a:ln>
          <a:effectLst>
            <a:outerShdw dist="107763" dir="2700000" algn="ctr" rotWithShape="0">
              <a:srgbClr val="969696">
                <a:alpha val="50000"/>
              </a:srgbClr>
            </a:outerShdw>
          </a:effec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lnSpc>
                <a:spcPct val="112000"/>
              </a:lnSpc>
              <a:spcBef>
                <a:spcPct val="0"/>
              </a:spcBef>
              <a:buFontTx/>
              <a:buNone/>
            </a:pPr>
            <a:r>
              <a:rPr lang="zh-TW" altLang="en-US" sz="1200" b="1" dirty="0"/>
              <a:t>請仔細閱讀並確認</a:t>
            </a:r>
          </a:p>
          <a:p>
            <a:pPr algn="ctr" eaLnBrk="1" hangingPunct="1">
              <a:lnSpc>
                <a:spcPct val="112000"/>
              </a:lnSpc>
              <a:spcBef>
                <a:spcPct val="0"/>
              </a:spcBef>
              <a:buFontTx/>
              <a:buNone/>
            </a:pPr>
            <a:r>
              <a:rPr lang="zh-TW" altLang="en-US" sz="1200" b="1" dirty="0"/>
              <a:t>「個資使用同意說明」</a:t>
            </a:r>
          </a:p>
        </p:txBody>
      </p:sp>
      <p:sp>
        <p:nvSpPr>
          <p:cNvPr id="22538" name="Rectangle 15" descr="粉紅色面紙"/>
          <p:cNvSpPr>
            <a:spLocks noChangeArrowheads="1"/>
          </p:cNvSpPr>
          <p:nvPr/>
        </p:nvSpPr>
        <p:spPr bwMode="auto">
          <a:xfrm>
            <a:off x="5003800" y="1341438"/>
            <a:ext cx="3167063" cy="576262"/>
          </a:xfrm>
          <a:prstGeom prst="rect">
            <a:avLst/>
          </a:prstGeom>
          <a:blipFill dpi="0" rotWithShape="1">
            <a:blip r:embed="rId6"/>
            <a:srcRect/>
            <a:tile tx="0" ty="0" sx="100000" sy="100000" flip="none" algn="tl"/>
          </a:blipFill>
          <a:ln w="12700" algn="ctr">
            <a:solidFill>
              <a:srgbClr val="000000"/>
            </a:solidFill>
            <a:miter lim="800000"/>
            <a:headEnd/>
            <a:tailEnd/>
          </a:ln>
          <a:effectLst>
            <a:outerShdw dist="107763" dir="2700000" algn="ctr" rotWithShape="0">
              <a:srgbClr val="969696">
                <a:alpha val="50000"/>
              </a:srgbClr>
            </a:outerShdw>
          </a:effectLst>
        </p:spPr>
        <p:txBody>
          <a:bodyPr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lnSpc>
                <a:spcPct val="112000"/>
              </a:lnSpc>
              <a:spcBef>
                <a:spcPct val="0"/>
              </a:spcBef>
              <a:buFontTx/>
              <a:buNone/>
            </a:pPr>
            <a:r>
              <a:rPr lang="zh-TW" altLang="en-US" sz="1400" b="1">
                <a:latin typeface="標楷體" panose="03000509000000000000" pitchFamily="65" charset="-120"/>
                <a:ea typeface="標楷體" panose="03000509000000000000" pitchFamily="65" charset="-120"/>
              </a:rPr>
              <a:t>詳細並完整輸入報名資料</a:t>
            </a:r>
          </a:p>
        </p:txBody>
      </p:sp>
      <p:sp>
        <p:nvSpPr>
          <p:cNvPr id="22539" name="Rectangle 16" descr="粉紅色面紙"/>
          <p:cNvSpPr>
            <a:spLocks noChangeArrowheads="1"/>
          </p:cNvSpPr>
          <p:nvPr/>
        </p:nvSpPr>
        <p:spPr bwMode="auto">
          <a:xfrm>
            <a:off x="5003800" y="2133600"/>
            <a:ext cx="3168650" cy="719138"/>
          </a:xfrm>
          <a:prstGeom prst="rect">
            <a:avLst/>
          </a:prstGeom>
          <a:blipFill dpi="0" rotWithShape="1">
            <a:blip r:embed="rId6"/>
            <a:srcRect/>
            <a:tile tx="0" ty="0" sx="100000" sy="100000" flip="none" algn="tl"/>
          </a:blipFill>
          <a:ln w="12700" algn="ctr">
            <a:solidFill>
              <a:srgbClr val="000000"/>
            </a:solidFill>
            <a:miter lim="800000"/>
            <a:headEnd/>
            <a:tailEnd/>
          </a:ln>
          <a:effectLst>
            <a:outerShdw dist="107763" dir="2700000" algn="ctr" rotWithShape="0">
              <a:srgbClr val="969696">
                <a:alpha val="50000"/>
              </a:srgbClr>
            </a:outerShdw>
          </a:effec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lnSpc>
                <a:spcPct val="112000"/>
              </a:lnSpc>
              <a:spcBef>
                <a:spcPct val="0"/>
              </a:spcBef>
              <a:buFontTx/>
              <a:buNone/>
            </a:pPr>
            <a:r>
              <a:rPr lang="zh-TW" altLang="en-US" sz="1200" b="1">
                <a:latin typeface="標楷體" panose="03000509000000000000" pitchFamily="65" charset="-120"/>
                <a:ea typeface="標楷體" panose="03000509000000000000" pitchFamily="65" charset="-120"/>
              </a:rPr>
              <a:t>確認各項報名資料，若有漏登或錯誤→回上一頁修正。確實無訛請按「送出」，產生「報名序號、繳費帳號、性向測驗密碼」</a:t>
            </a:r>
          </a:p>
        </p:txBody>
      </p:sp>
      <p:sp>
        <p:nvSpPr>
          <p:cNvPr id="22540" name="Oval 17" descr="粉紅色面紙"/>
          <p:cNvSpPr>
            <a:spLocks noChangeArrowheads="1"/>
          </p:cNvSpPr>
          <p:nvPr/>
        </p:nvSpPr>
        <p:spPr bwMode="auto">
          <a:xfrm>
            <a:off x="4572000" y="3932238"/>
            <a:ext cx="4321175" cy="1007343"/>
          </a:xfrm>
          <a:prstGeom prst="ellipse">
            <a:avLst/>
          </a:prstGeom>
          <a:blipFill dpi="0" rotWithShape="1">
            <a:blip r:embed="rId6"/>
            <a:srcRect/>
            <a:tile tx="0" ty="0" sx="100000" sy="100000" flip="none" algn="tl"/>
          </a:blipFill>
          <a:ln w="12700" algn="ctr">
            <a:solidFill>
              <a:srgbClr val="000000"/>
            </a:solidFill>
            <a:round/>
            <a:headEnd/>
            <a:tailEnd/>
          </a:ln>
          <a:effectLst>
            <a:outerShdw dist="107763" dir="2700000" algn="ctr" rotWithShape="0">
              <a:srgbClr val="969696">
                <a:alpha val="50000"/>
              </a:srgbClr>
            </a:outerShdw>
          </a:effec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lnSpc>
                <a:spcPct val="112000"/>
              </a:lnSpc>
              <a:spcBef>
                <a:spcPct val="0"/>
              </a:spcBef>
              <a:buFontTx/>
              <a:buNone/>
            </a:pPr>
            <a:r>
              <a:rPr lang="zh-TW" altLang="en-US" sz="1400" b="1" dirty="0">
                <a:latin typeface="標楷體" panose="03000509000000000000" pitchFamily="65" charset="-120"/>
                <a:ea typeface="標楷體" panose="03000509000000000000" pitchFamily="65" charset="-120"/>
              </a:rPr>
              <a:t>完成報名作業，列印報名</a:t>
            </a:r>
          </a:p>
          <a:p>
            <a:pPr algn="ctr" eaLnBrk="1" hangingPunct="1">
              <a:lnSpc>
                <a:spcPct val="112000"/>
              </a:lnSpc>
              <a:spcBef>
                <a:spcPct val="0"/>
              </a:spcBef>
              <a:buFontTx/>
              <a:buNone/>
            </a:pPr>
            <a:r>
              <a:rPr lang="zh-TW" altLang="en-US" sz="1400" b="1" dirty="0">
                <a:latin typeface="標楷體" panose="03000509000000000000" pitchFamily="65" charset="-120"/>
                <a:ea typeface="標楷體" panose="03000509000000000000" pitchFamily="65" charset="-120"/>
              </a:rPr>
              <a:t>學生基本資料，同書面資料及回郵信封一併寄回</a:t>
            </a:r>
          </a:p>
        </p:txBody>
      </p:sp>
      <p:sp>
        <p:nvSpPr>
          <p:cNvPr id="22541" name="Rectangle 18" descr="粉紅色面紙"/>
          <p:cNvSpPr>
            <a:spLocks noChangeArrowheads="1"/>
          </p:cNvSpPr>
          <p:nvPr/>
        </p:nvSpPr>
        <p:spPr bwMode="auto">
          <a:xfrm>
            <a:off x="4067175" y="5374555"/>
            <a:ext cx="4897438" cy="863600"/>
          </a:xfrm>
          <a:prstGeom prst="rect">
            <a:avLst/>
          </a:prstGeom>
          <a:blipFill dpi="0" rotWithShape="1">
            <a:blip r:embed="rId6"/>
            <a:srcRect/>
            <a:tile tx="0" ty="0" sx="100000" sy="100000" flip="none" algn="tl"/>
          </a:blipFill>
          <a:ln w="12700" algn="ctr">
            <a:solidFill>
              <a:srgbClr val="000000"/>
            </a:solidFill>
            <a:miter lim="800000"/>
            <a:headEnd/>
            <a:tailEnd/>
          </a:ln>
          <a:effectLst>
            <a:outerShdw dist="107763" dir="2700000" algn="ctr" rotWithShape="0">
              <a:srgbClr val="969696">
                <a:alpha val="50000"/>
              </a:srgbClr>
            </a:outerShdw>
          </a:effec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lnSpc>
                <a:spcPct val="112000"/>
              </a:lnSpc>
              <a:spcBef>
                <a:spcPct val="0"/>
              </a:spcBef>
              <a:buFontTx/>
              <a:buNone/>
            </a:pPr>
            <a:r>
              <a:rPr lang="zh-TW" altLang="en-US" sz="1400" b="1">
                <a:latin typeface="標楷體" panose="03000509000000000000" pitchFamily="65" charset="-120"/>
                <a:ea typeface="標楷體" panose="03000509000000000000" pitchFamily="65" charset="-120"/>
              </a:rPr>
              <a:t>考生請依報考規定日期</a:t>
            </a:r>
          </a:p>
          <a:p>
            <a:pPr eaLnBrk="1" hangingPunct="1">
              <a:lnSpc>
                <a:spcPct val="112000"/>
              </a:lnSpc>
              <a:spcBef>
                <a:spcPct val="0"/>
              </a:spcBef>
              <a:buFontTx/>
              <a:buNone/>
            </a:pPr>
            <a:r>
              <a:rPr lang="zh-TW" altLang="en-US" sz="1400" b="1">
                <a:latin typeface="標楷體" panose="03000509000000000000" pitchFamily="65" charset="-120"/>
                <a:ea typeface="標楷體" panose="03000509000000000000" pitchFamily="65" charset="-120"/>
              </a:rPr>
              <a:t>攜帶「准考證」及「國民身分證正本（或學生證、駕照、附加照片之健保卡、有效期限內之護照替代</a:t>
            </a:r>
            <a:r>
              <a:rPr lang="en-US" altLang="zh-TW" sz="1400" b="1">
                <a:latin typeface="標楷體" panose="03000509000000000000" pitchFamily="65" charset="-120"/>
                <a:ea typeface="標楷體" panose="03000509000000000000" pitchFamily="65" charset="-120"/>
              </a:rPr>
              <a:t>)</a:t>
            </a:r>
            <a:r>
              <a:rPr lang="zh-TW" altLang="en-US" sz="1400" b="1">
                <a:latin typeface="標楷體" panose="03000509000000000000" pitchFamily="65" charset="-120"/>
                <a:ea typeface="標楷體" panose="03000509000000000000" pitchFamily="65" charset="-120"/>
              </a:rPr>
              <a:t>入場。」</a:t>
            </a:r>
            <a:endParaRPr lang="zh-TW" altLang="en-US" sz="1400" b="1" u="sng">
              <a:solidFill>
                <a:srgbClr val="FF0000"/>
              </a:solidFill>
              <a:latin typeface="標楷體" panose="03000509000000000000" pitchFamily="65" charset="-120"/>
              <a:ea typeface="標楷體" panose="03000509000000000000" pitchFamily="65" charset="-120"/>
            </a:endParaRPr>
          </a:p>
        </p:txBody>
      </p:sp>
      <p:sp>
        <p:nvSpPr>
          <p:cNvPr id="22542" name="Rectangle 19" descr="粉紅色面紙"/>
          <p:cNvSpPr>
            <a:spLocks noChangeArrowheads="1"/>
          </p:cNvSpPr>
          <p:nvPr/>
        </p:nvSpPr>
        <p:spPr bwMode="auto">
          <a:xfrm>
            <a:off x="395288" y="3141663"/>
            <a:ext cx="3455987" cy="647700"/>
          </a:xfrm>
          <a:prstGeom prst="rect">
            <a:avLst/>
          </a:prstGeom>
          <a:blipFill dpi="0" rotWithShape="1">
            <a:blip r:embed="rId6"/>
            <a:srcRect/>
            <a:tile tx="0" ty="0" sx="100000" sy="100000" flip="none" algn="tl"/>
          </a:blipFill>
          <a:ln w="12700" algn="ctr">
            <a:solidFill>
              <a:srgbClr val="000000"/>
            </a:solidFill>
            <a:miter lim="800000"/>
            <a:headEnd/>
            <a:tailEnd/>
          </a:ln>
          <a:effectLst>
            <a:outerShdw dist="107763" dir="2700000" algn="ctr" rotWithShape="0">
              <a:srgbClr val="969696">
                <a:alpha val="50000"/>
              </a:srgbClr>
            </a:outerShdw>
          </a:effec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lnSpc>
                <a:spcPct val="112000"/>
              </a:lnSpc>
              <a:spcBef>
                <a:spcPct val="0"/>
              </a:spcBef>
              <a:buFontTx/>
              <a:buNone/>
            </a:pPr>
            <a:r>
              <a:rPr lang="zh-TW" altLang="en-US" sz="1400" b="1">
                <a:latin typeface="標楷體" panose="03000509000000000000" pitchFamily="65" charset="-120"/>
                <a:ea typeface="標楷體" panose="03000509000000000000" pitchFamily="65" charset="-120"/>
              </a:rPr>
              <a:t>進入校務行政系統後，</a:t>
            </a:r>
          </a:p>
          <a:p>
            <a:pPr algn="ctr" eaLnBrk="1" hangingPunct="1">
              <a:lnSpc>
                <a:spcPct val="112000"/>
              </a:lnSpc>
              <a:spcBef>
                <a:spcPct val="0"/>
              </a:spcBef>
              <a:buFontTx/>
              <a:buNone/>
            </a:pPr>
            <a:r>
              <a:rPr lang="zh-TW" altLang="en-US" sz="1400" b="1">
                <a:latin typeface="標楷體" panose="03000509000000000000" pitchFamily="65" charset="-120"/>
                <a:ea typeface="標楷體" panose="03000509000000000000" pitchFamily="65" charset="-120"/>
              </a:rPr>
              <a:t>請點選「教育學程甄選報名」</a:t>
            </a:r>
          </a:p>
        </p:txBody>
      </p:sp>
      <p:sp>
        <p:nvSpPr>
          <p:cNvPr id="22543" name="Line 20"/>
          <p:cNvSpPr>
            <a:spLocks noChangeShapeType="1"/>
          </p:cNvSpPr>
          <p:nvPr/>
        </p:nvSpPr>
        <p:spPr bwMode="auto">
          <a:xfrm>
            <a:off x="1908175" y="1989138"/>
            <a:ext cx="0" cy="2873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2544" name="Line 21"/>
          <p:cNvSpPr>
            <a:spLocks noChangeShapeType="1"/>
          </p:cNvSpPr>
          <p:nvPr/>
        </p:nvSpPr>
        <p:spPr bwMode="auto">
          <a:xfrm>
            <a:off x="1908175" y="2852738"/>
            <a:ext cx="0" cy="2873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2545" name="Line 22"/>
          <p:cNvSpPr>
            <a:spLocks noChangeShapeType="1"/>
          </p:cNvSpPr>
          <p:nvPr/>
        </p:nvSpPr>
        <p:spPr bwMode="auto">
          <a:xfrm>
            <a:off x="1908175" y="3789363"/>
            <a:ext cx="0" cy="2873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2546" name="Line 23"/>
          <p:cNvSpPr>
            <a:spLocks noChangeShapeType="1"/>
          </p:cNvSpPr>
          <p:nvPr/>
        </p:nvSpPr>
        <p:spPr bwMode="auto">
          <a:xfrm>
            <a:off x="1908175" y="4652963"/>
            <a:ext cx="0" cy="288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2547" name="Line 24"/>
          <p:cNvSpPr>
            <a:spLocks noChangeShapeType="1"/>
          </p:cNvSpPr>
          <p:nvPr/>
        </p:nvSpPr>
        <p:spPr bwMode="auto">
          <a:xfrm flipH="1">
            <a:off x="6588125" y="1916113"/>
            <a:ext cx="0" cy="2174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2548" name="Line 25"/>
          <p:cNvSpPr>
            <a:spLocks noChangeShapeType="1"/>
          </p:cNvSpPr>
          <p:nvPr/>
        </p:nvSpPr>
        <p:spPr bwMode="auto">
          <a:xfrm>
            <a:off x="6588125" y="2852738"/>
            <a:ext cx="0"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2549" name="Line 26"/>
          <p:cNvSpPr>
            <a:spLocks noChangeShapeType="1"/>
          </p:cNvSpPr>
          <p:nvPr/>
        </p:nvSpPr>
        <p:spPr bwMode="auto">
          <a:xfrm>
            <a:off x="6588125" y="4941168"/>
            <a:ext cx="0"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cxnSp>
        <p:nvCxnSpPr>
          <p:cNvPr id="22550" name="AutoShape 29"/>
          <p:cNvCxnSpPr>
            <a:cxnSpLocks noChangeShapeType="1"/>
            <a:stCxn id="22537" idx="3"/>
            <a:endCxn id="22538" idx="1"/>
          </p:cNvCxnSpPr>
          <p:nvPr/>
        </p:nvCxnSpPr>
        <p:spPr bwMode="auto">
          <a:xfrm flipV="1">
            <a:off x="3852863" y="1628775"/>
            <a:ext cx="1150937" cy="3781425"/>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2551" name="Text Box 31"/>
          <p:cNvSpPr txBox="1">
            <a:spLocks noChangeArrowheads="1"/>
          </p:cNvSpPr>
          <p:nvPr/>
        </p:nvSpPr>
        <p:spPr bwMode="auto">
          <a:xfrm>
            <a:off x="4356100" y="3357563"/>
            <a:ext cx="396875"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eaVert">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r>
              <a:rPr lang="zh-TW" altLang="en-US" sz="1400" b="1">
                <a:ea typeface="標楷體" panose="03000509000000000000" pitchFamily="65" charset="-120"/>
              </a:rPr>
              <a:t>同意</a:t>
            </a:r>
          </a:p>
        </p:txBody>
      </p:sp>
      <p:sp>
        <p:nvSpPr>
          <p:cNvPr id="22552" name="Rectangle 15" descr="粉紅色面紙"/>
          <p:cNvSpPr>
            <a:spLocks noChangeArrowheads="1"/>
          </p:cNvSpPr>
          <p:nvPr/>
        </p:nvSpPr>
        <p:spPr bwMode="auto">
          <a:xfrm>
            <a:off x="5003800" y="3068638"/>
            <a:ext cx="3167063" cy="576262"/>
          </a:xfrm>
          <a:prstGeom prst="rect">
            <a:avLst/>
          </a:prstGeom>
          <a:blipFill dpi="0" rotWithShape="1">
            <a:blip r:embed="rId6"/>
            <a:srcRect/>
            <a:tile tx="0" ty="0" sx="100000" sy="100000" flip="none" algn="tl"/>
          </a:blipFill>
          <a:ln w="12700" algn="ctr">
            <a:solidFill>
              <a:srgbClr val="000000"/>
            </a:solidFill>
            <a:miter lim="800000"/>
            <a:headEnd/>
            <a:tailEnd/>
          </a:ln>
          <a:effectLst>
            <a:outerShdw dist="107763" dir="2700000" algn="ctr" rotWithShape="0">
              <a:srgbClr val="969696">
                <a:alpha val="50000"/>
              </a:srgbClr>
            </a:outerShdw>
          </a:effectLst>
        </p:spPr>
        <p:txBody>
          <a:bodyPr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lnSpc>
                <a:spcPct val="112000"/>
              </a:lnSpc>
              <a:spcBef>
                <a:spcPct val="0"/>
              </a:spcBef>
              <a:buFontTx/>
              <a:buNone/>
            </a:pPr>
            <a:r>
              <a:rPr lang="zh-TW" altLang="en-US" sz="1200" b="1">
                <a:latin typeface="標楷體" panose="03000509000000000000" pitchFamily="65" charset="-120"/>
                <a:ea typeface="標楷體" panose="03000509000000000000" pitchFamily="65" charset="-120"/>
              </a:rPr>
              <a:t>持「繳費帳號」至各地</a:t>
            </a:r>
            <a:r>
              <a:rPr lang="en-US" altLang="zh-TW" sz="1200" b="1">
                <a:latin typeface="標楷體" panose="03000509000000000000" pitchFamily="65" charset="-120"/>
                <a:ea typeface="標楷體" panose="03000509000000000000" pitchFamily="65" charset="-120"/>
              </a:rPr>
              <a:t>ATM</a:t>
            </a:r>
            <a:r>
              <a:rPr lang="zh-TW" altLang="en-US" sz="1200" b="1">
                <a:latin typeface="標楷體" panose="03000509000000000000" pitchFamily="65" charset="-120"/>
                <a:ea typeface="標楷體" panose="03000509000000000000" pitchFamily="65" charset="-120"/>
              </a:rPr>
              <a:t>自動櫃員機轉帳繳交報名費列印交易明細表確認轉帳</a:t>
            </a:r>
          </a:p>
        </p:txBody>
      </p:sp>
      <p:sp>
        <p:nvSpPr>
          <p:cNvPr id="22553" name="Line 25"/>
          <p:cNvSpPr>
            <a:spLocks noChangeShapeType="1"/>
          </p:cNvSpPr>
          <p:nvPr/>
        </p:nvSpPr>
        <p:spPr bwMode="auto">
          <a:xfrm>
            <a:off x="6588125" y="3644900"/>
            <a:ext cx="0" cy="288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pic>
        <p:nvPicPr>
          <p:cNvPr id="28" name="Picture 22">
            <a:extLst>
              <a:ext uri="{FF2B5EF4-FFF2-40B4-BE49-F238E27FC236}">
                <a16:creationId xmlns:a16="http://schemas.microsoft.com/office/drawing/2014/main" xmlns="" id="{1A749856-4E59-49C4-B758-B7B699FBBF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0249" y="6487102"/>
            <a:ext cx="3290102" cy="291907"/>
          </a:xfrm>
          <a:prstGeom prst="rect">
            <a:avLst/>
          </a:prstGeom>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nodeType="withEffect">
                                  <p:stCondLst>
                                    <p:cond delay="0"/>
                                  </p:stCondLst>
                                  <p:childTnLst>
                                    <p:set>
                                      <p:cBhvr>
                                        <p:cTn id="6" dur="1" fill="hold">
                                          <p:stCondLst>
                                            <p:cond delay="0"/>
                                          </p:stCondLst>
                                        </p:cTn>
                                        <p:tgtEl>
                                          <p:spTgt spid="64518"/>
                                        </p:tgtEl>
                                        <p:attrNameLst>
                                          <p:attrName>style.visibility</p:attrName>
                                        </p:attrNameLst>
                                      </p:cBhvr>
                                      <p:to>
                                        <p:strVal val="visible"/>
                                      </p:to>
                                    </p:set>
                                    <p:anim from="(-#ppt_w/2)" to="(#ppt_x)" calcmode="lin" valueType="num">
                                      <p:cBhvr>
                                        <p:cTn id="7" dur="600" fill="hold">
                                          <p:stCondLst>
                                            <p:cond delay="0"/>
                                          </p:stCondLst>
                                        </p:cTn>
                                        <p:tgtEl>
                                          <p:spTgt spid="64518"/>
                                        </p:tgtEl>
                                        <p:attrNameLst>
                                          <p:attrName>ppt_x</p:attrName>
                                        </p:attrNameLst>
                                      </p:cBhvr>
                                    </p:anim>
                                    <p:anim from="0" to="-1.0" calcmode="lin" valueType="num">
                                      <p:cBhvr>
                                        <p:cTn id="8" dur="200" decel="50000" autoRev="1" fill="hold">
                                          <p:stCondLst>
                                            <p:cond delay="600"/>
                                          </p:stCondLst>
                                        </p:cTn>
                                        <p:tgtEl>
                                          <p:spTgt spid="64518"/>
                                        </p:tgtEl>
                                        <p:attrNameLst>
                                          <p:attrName>xshear</p:attrName>
                                        </p:attrNameLst>
                                      </p:cBhvr>
                                    </p:anim>
                                    <p:animScale>
                                      <p:cBhvr>
                                        <p:cTn id="9" dur="200" decel="100000" autoRev="1" fill="hold">
                                          <p:stCondLst>
                                            <p:cond delay="600"/>
                                          </p:stCondLst>
                                        </p:cTn>
                                        <p:tgtEl>
                                          <p:spTgt spid="64518"/>
                                        </p:tgtEl>
                                      </p:cBhvr>
                                      <p:from x="100000" y="100000"/>
                                      <p:to x="80000" y="100000"/>
                                    </p:animScale>
                                    <p:anim by="(#ppt_h/3+#ppt_w*0.1)" calcmode="lin" valueType="num">
                                      <p:cBhvr additive="sum">
                                        <p:cTn id="10" dur="200" decel="100000" autoRev="1" fill="hold">
                                          <p:stCondLst>
                                            <p:cond delay="600"/>
                                          </p:stCondLst>
                                        </p:cTn>
                                        <p:tgtEl>
                                          <p:spTgt spid="6451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 name="Picture 12" descr="ãpptèæ¯åãçåçæå°çµæ">
            <a:extLst>
              <a:ext uri="{FF2B5EF4-FFF2-40B4-BE49-F238E27FC236}">
                <a16:creationId xmlns:a16="http://schemas.microsoft.com/office/drawing/2014/main" xmlns="" id="{28AFF0D4-8616-4C43-8BB9-77A41865BF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128"/>
            <a:ext cx="9144000" cy="6868128"/>
          </a:xfrm>
          <a:prstGeom prst="rect">
            <a:avLst/>
          </a:prstGeom>
          <a:noFill/>
          <a:extLst>
            <a:ext uri="{909E8E84-426E-40DD-AFC4-6F175D3DCCD1}">
              <a14:hiddenFill xmlns:a14="http://schemas.microsoft.com/office/drawing/2010/main">
                <a:solidFill>
                  <a:srgbClr val="FFFFFF"/>
                </a:solidFill>
              </a14:hiddenFill>
            </a:ext>
          </a:extLst>
        </p:spPr>
      </p:pic>
      <p:sp>
        <p:nvSpPr>
          <p:cNvPr id="18440" name="AutoShape 8">
            <a:extLst>
              <a:ext uri="{FF2B5EF4-FFF2-40B4-BE49-F238E27FC236}">
                <a16:creationId xmlns:a16="http://schemas.microsoft.com/office/drawing/2014/main" xmlns="" id="{F725D824-7074-4312-9DA9-B9CA39346CA7}"/>
              </a:ext>
            </a:extLst>
          </p:cNvPr>
          <p:cNvSpPr>
            <a:spLocks noChangeArrowheads="1"/>
          </p:cNvSpPr>
          <p:nvPr/>
        </p:nvSpPr>
        <p:spPr bwMode="auto">
          <a:xfrm>
            <a:off x="1258888" y="333375"/>
            <a:ext cx="6911975" cy="865188"/>
          </a:xfrm>
          <a:prstGeom prst="roundRect">
            <a:avLst>
              <a:gd name="adj" fmla="val 16667"/>
            </a:avLst>
          </a:prstGeom>
          <a:gradFill rotWithShape="1">
            <a:gsLst>
              <a:gs pos="0">
                <a:srgbClr val="FF7C80">
                  <a:alpha val="71001"/>
                </a:srgbClr>
              </a:gs>
              <a:gs pos="50000">
                <a:srgbClr val="FFFFCC"/>
              </a:gs>
              <a:gs pos="100000">
                <a:srgbClr val="FF7C80">
                  <a:alpha val="71001"/>
                </a:srgbClr>
              </a:gs>
            </a:gsLst>
            <a:lin ang="5400000" scaled="1"/>
          </a:gradFill>
          <a:ln w="9525">
            <a:round/>
            <a:headEnd/>
            <a:tailEnd/>
          </a:ln>
          <a:effectLst/>
          <a:scene3d>
            <a:camera prst="legacyPerspectiveBottom"/>
            <a:lightRig rig="legacyFlat3" dir="t"/>
          </a:scene3d>
          <a:sp3d extrusionH="887400" prstMaterial="legacyMatte">
            <a:bevelT w="13500" h="13500" prst="angle"/>
            <a:bevelB w="13500" h="13500" prst="angle"/>
            <a:extrusionClr>
              <a:srgbClr val="FF7C80"/>
            </a:extrusionClr>
          </a:sp3d>
          <a:extLst/>
        </p:spPr>
        <p:txBody>
          <a:bodyPr wrap="none" anchor="ctr">
            <a:flatTx/>
          </a:bodyPr>
          <a:lstStyle/>
          <a:p>
            <a:pPr algn="ctr" eaLnBrk="1" hangingPunct="1">
              <a:defRPr/>
            </a:pPr>
            <a:r>
              <a:rPr lang="zh-TW" altLang="en-US" sz="5400" dirty="0">
                <a:solidFill>
                  <a:srgbClr val="006600"/>
                </a:solidFill>
                <a:latin typeface="Arial" charset="0"/>
                <a:ea typeface="標楷體" pitchFamily="65" charset="-120"/>
              </a:rPr>
              <a:t>考試日期</a:t>
            </a:r>
          </a:p>
        </p:txBody>
      </p:sp>
      <p:sp>
        <p:nvSpPr>
          <p:cNvPr id="18442" name="AutoShape 10"/>
          <p:cNvSpPr>
            <a:spLocks noChangeArrowheads="1"/>
          </p:cNvSpPr>
          <p:nvPr/>
        </p:nvSpPr>
        <p:spPr bwMode="auto">
          <a:xfrm>
            <a:off x="755650" y="1484313"/>
            <a:ext cx="7777163" cy="1079500"/>
          </a:xfrm>
          <a:prstGeom prst="flowChartTerminator">
            <a:avLst/>
          </a:prstGeom>
          <a:gradFill rotWithShape="1">
            <a:gsLst>
              <a:gs pos="0">
                <a:srgbClr val="CFA0FE"/>
              </a:gs>
              <a:gs pos="100000">
                <a:srgbClr val="9D7AC1"/>
              </a:gs>
            </a:gsLst>
            <a:path path="shape">
              <a:fillToRect l="50000" t="50000" r="50000" b="50000"/>
            </a:path>
          </a:gradFill>
          <a:ln w="9525">
            <a:miter lim="800000"/>
            <a:headEnd/>
            <a:tailEnd/>
          </a:ln>
          <a:scene3d>
            <a:camera prst="legacyPerspectiveBottomLeft"/>
            <a:lightRig rig="legacyFlat3" dir="t"/>
          </a:scene3d>
          <a:sp3d extrusionH="887400" prstMaterial="legacyMatte">
            <a:bevelT w="13500" h="13500" prst="angle"/>
            <a:bevelB w="13500" h="13500" prst="angle"/>
            <a:extrusionClr>
              <a:srgbClr val="CFA0FE"/>
            </a:extrusionClr>
            <a:contourClr>
              <a:srgbClr val="CFA0FE"/>
            </a:contourClr>
          </a:sp3d>
        </p:spPr>
        <p:txBody>
          <a:bodyPr wrap="none" anchor="ctr">
            <a:flatTx/>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r>
              <a:rPr lang="zh-TW" altLang="en-US" sz="3600" dirty="0">
                <a:latin typeface="標楷體" panose="03000509000000000000" pitchFamily="65" charset="-120"/>
                <a:ea typeface="標楷體" panose="03000509000000000000" pitchFamily="65" charset="-120"/>
              </a:rPr>
              <a:t>筆試日期：</a:t>
            </a:r>
            <a:r>
              <a:rPr lang="en-US" altLang="zh-TW" sz="3600" dirty="0">
                <a:latin typeface="標楷體" panose="03000509000000000000" pitchFamily="65" charset="-120"/>
                <a:ea typeface="標楷體" panose="03000509000000000000" pitchFamily="65" charset="-120"/>
              </a:rPr>
              <a:t>108</a:t>
            </a:r>
            <a:r>
              <a:rPr lang="zh-TW" altLang="en-US" sz="3600" dirty="0">
                <a:latin typeface="標楷體" panose="03000509000000000000" pitchFamily="65" charset="-120"/>
                <a:ea typeface="標楷體" panose="03000509000000000000" pitchFamily="65" charset="-120"/>
              </a:rPr>
              <a:t>年</a:t>
            </a:r>
            <a:r>
              <a:rPr lang="en-US" altLang="zh-TW" sz="3600" dirty="0">
                <a:latin typeface="標楷體" panose="03000509000000000000" pitchFamily="65" charset="-120"/>
                <a:ea typeface="標楷體" panose="03000509000000000000" pitchFamily="65" charset="-120"/>
              </a:rPr>
              <a:t>6</a:t>
            </a:r>
            <a:r>
              <a:rPr lang="zh-TW" altLang="en-US" sz="3600" dirty="0">
                <a:latin typeface="標楷體" panose="03000509000000000000" pitchFamily="65" charset="-120"/>
                <a:ea typeface="標楷體" panose="03000509000000000000" pitchFamily="65" charset="-120"/>
              </a:rPr>
              <a:t>月</a:t>
            </a:r>
            <a:r>
              <a:rPr lang="en-US" altLang="zh-TW" sz="3600" dirty="0">
                <a:latin typeface="標楷體" panose="03000509000000000000" pitchFamily="65" charset="-120"/>
                <a:ea typeface="標楷體" panose="03000509000000000000" pitchFamily="65" charset="-120"/>
              </a:rPr>
              <a:t>29</a:t>
            </a:r>
            <a:r>
              <a:rPr lang="zh-TW" altLang="en-US" sz="3600" dirty="0">
                <a:latin typeface="標楷體" panose="03000509000000000000" pitchFamily="65" charset="-120"/>
                <a:ea typeface="標楷體" panose="03000509000000000000" pitchFamily="65" charset="-120"/>
              </a:rPr>
              <a:t>日（星期六）</a:t>
            </a:r>
          </a:p>
        </p:txBody>
      </p:sp>
      <p:graphicFrame>
        <p:nvGraphicFramePr>
          <p:cNvPr id="18471" name="Group 39">
            <a:extLst>
              <a:ext uri="{FF2B5EF4-FFF2-40B4-BE49-F238E27FC236}">
                <a16:creationId xmlns:a16="http://schemas.microsoft.com/office/drawing/2014/main" xmlns="" id="{5A9CBEF8-4409-4001-BBFA-2321DF1FA419}"/>
              </a:ext>
            </a:extLst>
          </p:cNvPr>
          <p:cNvGraphicFramePr>
            <a:graphicFrameLocks noGrp="1"/>
          </p:cNvGraphicFramePr>
          <p:nvPr>
            <p:extLst>
              <p:ext uri="{D42A27DB-BD31-4B8C-83A1-F6EECF244321}">
                <p14:modId xmlns:p14="http://schemas.microsoft.com/office/powerpoint/2010/main" val="2005432510"/>
              </p:ext>
            </p:extLst>
          </p:nvPr>
        </p:nvGraphicFramePr>
        <p:xfrm>
          <a:off x="323529" y="2781300"/>
          <a:ext cx="8424935" cy="2951956"/>
        </p:xfrm>
        <a:graphic>
          <a:graphicData uri="http://schemas.openxmlformats.org/drawingml/2006/table">
            <a:tbl>
              <a:tblPr/>
              <a:tblGrid>
                <a:gridCol w="1560034">
                  <a:extLst>
                    <a:ext uri="{9D8B030D-6E8A-4147-A177-3AD203B41FA5}">
                      <a16:colId xmlns:a16="http://schemas.microsoft.com/office/drawing/2014/main" xmlns="" val="20000"/>
                    </a:ext>
                  </a:extLst>
                </a:gridCol>
                <a:gridCol w="1794130">
                  <a:extLst>
                    <a:ext uri="{9D8B030D-6E8A-4147-A177-3AD203B41FA5}">
                      <a16:colId xmlns:a16="http://schemas.microsoft.com/office/drawing/2014/main" xmlns="" val="20001"/>
                    </a:ext>
                  </a:extLst>
                </a:gridCol>
                <a:gridCol w="1794130">
                  <a:extLst>
                    <a:ext uri="{9D8B030D-6E8A-4147-A177-3AD203B41FA5}">
                      <a16:colId xmlns:a16="http://schemas.microsoft.com/office/drawing/2014/main" xmlns="" val="20002"/>
                    </a:ext>
                  </a:extLst>
                </a:gridCol>
                <a:gridCol w="3276641">
                  <a:extLst>
                    <a:ext uri="{9D8B030D-6E8A-4147-A177-3AD203B41FA5}">
                      <a16:colId xmlns:a16="http://schemas.microsoft.com/office/drawing/2014/main" xmlns="" val="2155856056"/>
                    </a:ext>
                  </a:extLst>
                </a:gridCol>
              </a:tblGrid>
              <a:tr h="7175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dirty="0">
                          <a:ln>
                            <a:noFill/>
                          </a:ln>
                          <a:solidFill>
                            <a:schemeClr val="tx1"/>
                          </a:solidFill>
                          <a:effectLst/>
                          <a:latin typeface="標楷體" pitchFamily="65" charset="-120"/>
                          <a:ea typeface="標楷體" pitchFamily="65" charset="-120"/>
                          <a:cs typeface="Times New Roman" pitchFamily="18" charset="0"/>
                        </a:rPr>
                        <a:t>考試科目</a:t>
                      </a:r>
                      <a:endParaRPr kumimoji="1" lang="zh-TW" altLang="en-US" sz="1800" b="0" i="0" u="none" strike="noStrike" cap="none" normalizeH="0" baseline="0" dirty="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dirty="0">
                          <a:ln>
                            <a:noFill/>
                          </a:ln>
                          <a:solidFill>
                            <a:schemeClr val="tx1"/>
                          </a:solidFill>
                          <a:effectLst/>
                          <a:latin typeface="標楷體" pitchFamily="65" charset="-120"/>
                          <a:ea typeface="標楷體" pitchFamily="65" charset="-120"/>
                          <a:cs typeface="Times New Roman" pitchFamily="18" charset="0"/>
                        </a:rPr>
                        <a:t>考試時間</a:t>
                      </a:r>
                      <a:endParaRPr kumimoji="1" lang="zh-TW" altLang="en-US" sz="1800" b="0" i="0" u="none" strike="noStrike" cap="none" normalizeH="0" baseline="0" dirty="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dirty="0">
                          <a:ln>
                            <a:noFill/>
                          </a:ln>
                          <a:solidFill>
                            <a:schemeClr val="tx1"/>
                          </a:solidFill>
                          <a:effectLst/>
                          <a:latin typeface="標楷體" pitchFamily="65" charset="-120"/>
                          <a:ea typeface="標楷體" pitchFamily="65" charset="-120"/>
                          <a:cs typeface="Times New Roman" pitchFamily="18" charset="0"/>
                        </a:rPr>
                        <a:t>題型</a:t>
                      </a:r>
                      <a:endParaRPr kumimoji="1" lang="zh-TW" altLang="en-US" sz="1800" b="0" i="0" u="none" strike="noStrike" cap="none" normalizeH="0" baseline="0" dirty="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dirty="0">
                          <a:ln>
                            <a:noFill/>
                          </a:ln>
                          <a:solidFill>
                            <a:schemeClr val="tx1"/>
                          </a:solidFill>
                          <a:effectLst/>
                          <a:latin typeface="Arial" charset="0"/>
                          <a:ea typeface="標楷體" pitchFamily="65" charset="-120"/>
                          <a:cs typeface="Times New Roman" pitchFamily="18" charset="0"/>
                        </a:rPr>
                        <a:t>備註</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22344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800" b="0" i="0" u="none" strike="noStrike" cap="none" normalizeH="0" baseline="0" dirty="0">
                          <a:ln>
                            <a:noFill/>
                          </a:ln>
                          <a:solidFill>
                            <a:schemeClr val="tx1"/>
                          </a:solidFill>
                          <a:effectLst/>
                          <a:latin typeface="標楷體" pitchFamily="65" charset="-120"/>
                          <a:ea typeface="標楷體" pitchFamily="65" charset="-120"/>
                          <a:cs typeface="Times New Roman" pitchFamily="18" charset="0"/>
                        </a:rPr>
                        <a:t>一、國語文</a:t>
                      </a:r>
                      <a:endParaRPr kumimoji="1" lang="en-US" altLang="zh-TW" sz="1800" b="0" i="0" u="none" strike="noStrike" cap="none" normalizeH="0" baseline="0" dirty="0">
                        <a:ln>
                          <a:noFill/>
                        </a:ln>
                        <a:solidFill>
                          <a:schemeClr val="tx1"/>
                        </a:solidFill>
                        <a:effectLst/>
                        <a:latin typeface="標楷體" pitchFamily="65" charset="-120"/>
                        <a:ea typeface="標楷體" pitchFamily="65" charset="-120"/>
                        <a:cs typeface="Times New Roman" pitchFamily="18" charset="0"/>
                      </a:endParaRPr>
                    </a:p>
                    <a:p>
                      <a:pPr marL="0" marR="0" lvl="0" indent="0" algn="l" defTabSz="914400" rtl="0" eaLnBrk="1" fontAlgn="base" latinLnBrk="0" hangingPunct="1">
                        <a:lnSpc>
                          <a:spcPct val="100000"/>
                        </a:lnSpc>
                        <a:spcBef>
                          <a:spcPts val="1800"/>
                        </a:spcBef>
                        <a:spcAft>
                          <a:spcPct val="0"/>
                        </a:spcAft>
                        <a:buClrTx/>
                        <a:buSzTx/>
                        <a:buFontTx/>
                        <a:buNone/>
                        <a:tabLst/>
                      </a:pPr>
                      <a:r>
                        <a:rPr kumimoji="1" lang="zh-TW" altLang="en-US" sz="1800" b="0" i="0" u="none" strike="noStrike" cap="none" normalizeH="0" baseline="0" dirty="0">
                          <a:ln>
                            <a:noFill/>
                          </a:ln>
                          <a:solidFill>
                            <a:schemeClr val="tx1"/>
                          </a:solidFill>
                          <a:effectLst/>
                          <a:latin typeface="標楷體" pitchFamily="65" charset="-120"/>
                          <a:ea typeface="標楷體" pitchFamily="65" charset="-120"/>
                          <a:cs typeface="Times New Roman" pitchFamily="18" charset="0"/>
                        </a:rPr>
                        <a:t>二、教育常識</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10</a:t>
                      </a:r>
                      <a:r>
                        <a:rPr kumimoji="1" lang="zh-TW" altLang="en-US" sz="2000" b="0" i="0" u="none" strike="noStrike" cap="none" normalizeH="0" baseline="0" dirty="0">
                          <a:ln>
                            <a:noFill/>
                          </a:ln>
                          <a:solidFill>
                            <a:schemeClr val="tx1"/>
                          </a:solidFill>
                          <a:effectLst/>
                          <a:latin typeface="標楷體" pitchFamily="65" charset="-120"/>
                          <a:ea typeface="標楷體" pitchFamily="65" charset="-120"/>
                          <a:cs typeface="Times New Roman" pitchFamily="18" charset="0"/>
                        </a:rPr>
                        <a:t>：</a:t>
                      </a:r>
                      <a:r>
                        <a:rPr kumimoji="1" lang="en-US" altLang="zh-TW" sz="20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00-11</a:t>
                      </a:r>
                      <a:r>
                        <a:rPr kumimoji="1" lang="zh-TW" altLang="en-US" sz="2000" b="0" i="0" u="none" strike="noStrike" cap="none" normalizeH="0" baseline="0" dirty="0">
                          <a:ln>
                            <a:noFill/>
                          </a:ln>
                          <a:solidFill>
                            <a:schemeClr val="tx1"/>
                          </a:solidFill>
                          <a:effectLst/>
                          <a:latin typeface="標楷體" pitchFamily="65" charset="-120"/>
                          <a:ea typeface="標楷體" pitchFamily="65" charset="-120"/>
                          <a:cs typeface="Times New Roman" pitchFamily="18" charset="0"/>
                        </a:rPr>
                        <a:t>：</a:t>
                      </a:r>
                      <a:r>
                        <a:rPr kumimoji="1" lang="en-US" altLang="zh-TW" sz="20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20</a:t>
                      </a:r>
                      <a:r>
                        <a:rPr kumimoji="1" lang="zh-TW" altLang="en-US" sz="2000" b="0" i="0" u="none" strike="noStrike" cap="none" normalizeH="0" baseline="0" dirty="0">
                          <a:ln>
                            <a:noFill/>
                          </a:ln>
                          <a:solidFill>
                            <a:schemeClr val="tx1"/>
                          </a:solidFill>
                          <a:effectLst/>
                          <a:latin typeface="標楷體" pitchFamily="65" charset="-120"/>
                          <a:ea typeface="標楷體" pitchFamily="65" charset="-120"/>
                          <a:cs typeface="Times New Roman" pitchFamily="18" charset="0"/>
                        </a:rPr>
                        <a:t>（共</a:t>
                      </a:r>
                      <a:r>
                        <a:rPr kumimoji="1" lang="en-US" altLang="zh-TW" sz="2000" b="0" i="0" u="none" strike="noStrike" cap="none" normalizeH="0" baseline="0" dirty="0">
                          <a:ln>
                            <a:noFill/>
                          </a:ln>
                          <a:solidFill>
                            <a:schemeClr val="tx1"/>
                          </a:solidFill>
                          <a:effectLst/>
                          <a:latin typeface="Times New Roman" pitchFamily="18" charset="0"/>
                          <a:ea typeface="標楷體" pitchFamily="65" charset="-120"/>
                          <a:cs typeface="Times New Roman" pitchFamily="18" charset="0"/>
                        </a:rPr>
                        <a:t>80</a:t>
                      </a:r>
                      <a:r>
                        <a:rPr kumimoji="1" lang="zh-TW" altLang="en-US" sz="2000" b="0" i="0" u="none" strike="noStrike" cap="none" normalizeH="0" baseline="0" dirty="0">
                          <a:ln>
                            <a:noFill/>
                          </a:ln>
                          <a:solidFill>
                            <a:schemeClr val="tx1"/>
                          </a:solidFill>
                          <a:effectLst/>
                          <a:latin typeface="標楷體" pitchFamily="65" charset="-120"/>
                          <a:ea typeface="標楷體" pitchFamily="65" charset="-120"/>
                          <a:cs typeface="Times New Roman" pitchFamily="18" charset="0"/>
                        </a:rPr>
                        <a:t>分鐘）</a:t>
                      </a:r>
                      <a:endParaRPr kumimoji="1" lang="zh-TW" altLang="en-US" sz="2000" b="0" i="0" u="none" strike="noStrike" cap="none" normalizeH="0" baseline="0" dirty="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2000" b="0" i="0" u="none" strike="noStrike" cap="none" normalizeH="0" baseline="0" dirty="0">
                          <a:ln>
                            <a:noFill/>
                          </a:ln>
                          <a:solidFill>
                            <a:schemeClr val="tx1"/>
                          </a:solidFill>
                          <a:effectLst/>
                          <a:latin typeface="標楷體" pitchFamily="65" charset="-120"/>
                          <a:ea typeface="標楷體" pitchFamily="65" charset="-120"/>
                          <a:cs typeface="Times New Roman" pitchFamily="18" charset="0"/>
                        </a:rPr>
                        <a:t>選擇題</a:t>
                      </a:r>
                      <a:endParaRPr kumimoji="1" lang="en-US" altLang="zh-TW" sz="2000" b="0" i="0" u="none" strike="noStrike" cap="none" normalizeH="0" baseline="0" dirty="0">
                        <a:ln>
                          <a:noFill/>
                        </a:ln>
                        <a:solidFill>
                          <a:schemeClr val="tx1"/>
                        </a:solidFill>
                        <a:effectLst/>
                        <a:latin typeface="標楷體" pitchFamily="65" charset="-120"/>
                        <a:ea typeface="標楷體" pitchFamily="65" charset="-12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000" b="0" i="0" u="none" strike="noStrike" cap="none" normalizeH="0" baseline="0" dirty="0">
                          <a:ln>
                            <a:noFill/>
                          </a:ln>
                          <a:solidFill>
                            <a:schemeClr val="tx1"/>
                          </a:solidFill>
                          <a:effectLst/>
                          <a:latin typeface="標楷體" pitchFamily="65" charset="-120"/>
                          <a:ea typeface="標楷體" pitchFamily="65" charset="-120"/>
                          <a:cs typeface="Times New Roman" pitchFamily="18" charset="0"/>
                        </a:rPr>
                        <a:t>(</a:t>
                      </a:r>
                      <a:r>
                        <a:rPr kumimoji="1" lang="zh-TW" altLang="en-US" sz="2000" b="0" i="0" u="none" strike="noStrike" cap="none" normalizeH="0" baseline="0" dirty="0">
                          <a:ln>
                            <a:noFill/>
                          </a:ln>
                          <a:solidFill>
                            <a:schemeClr val="tx1"/>
                          </a:solidFill>
                          <a:effectLst/>
                          <a:latin typeface="標楷體" pitchFamily="65" charset="-120"/>
                          <a:ea typeface="標楷體" pitchFamily="65" charset="-120"/>
                          <a:cs typeface="Times New Roman" pitchFamily="18" charset="0"/>
                        </a:rPr>
                        <a:t>題目各</a:t>
                      </a:r>
                      <a:r>
                        <a:rPr kumimoji="1" lang="en-US" altLang="zh-TW" sz="2000" b="0" i="0" u="none" strike="noStrike" cap="none" normalizeH="0" baseline="0" dirty="0">
                          <a:ln>
                            <a:noFill/>
                          </a:ln>
                          <a:solidFill>
                            <a:schemeClr val="tx1"/>
                          </a:solidFill>
                          <a:effectLst/>
                          <a:latin typeface="標楷體" pitchFamily="65" charset="-120"/>
                          <a:ea typeface="標楷體" pitchFamily="65" charset="-120"/>
                          <a:cs typeface="Times New Roman" pitchFamily="18" charset="0"/>
                        </a:rPr>
                        <a:t>25</a:t>
                      </a:r>
                      <a:r>
                        <a:rPr kumimoji="1" lang="zh-TW" altLang="en-US" sz="2000" b="0" i="0" u="none" strike="noStrike" cap="none" normalizeH="0" baseline="0" dirty="0">
                          <a:ln>
                            <a:noFill/>
                          </a:ln>
                          <a:solidFill>
                            <a:schemeClr val="tx1"/>
                          </a:solidFill>
                          <a:effectLst/>
                          <a:latin typeface="標楷體" pitchFamily="65" charset="-120"/>
                          <a:ea typeface="標楷體" pitchFamily="65" charset="-120"/>
                          <a:cs typeface="Times New Roman" pitchFamily="18" charset="0"/>
                        </a:rPr>
                        <a:t>題</a:t>
                      </a:r>
                      <a:r>
                        <a:rPr kumimoji="1" lang="en-US" altLang="zh-TW" sz="2000" b="0" i="0" u="none" strike="noStrike" cap="none" normalizeH="0" baseline="0" dirty="0">
                          <a:ln>
                            <a:noFill/>
                          </a:ln>
                          <a:solidFill>
                            <a:schemeClr val="tx1"/>
                          </a:solidFill>
                          <a:effectLst/>
                          <a:latin typeface="標楷體" pitchFamily="65" charset="-120"/>
                          <a:ea typeface="標楷體" pitchFamily="65" charset="-120"/>
                          <a:cs typeface="Times New Roman" pitchFamily="18" charset="0"/>
                        </a:rPr>
                        <a:t>)</a:t>
                      </a:r>
                      <a:endParaRPr kumimoji="1" lang="zh-TW" altLang="en-US" sz="2000" b="0" i="0" u="none" strike="noStrike" cap="none" normalizeH="0" baseline="0" dirty="0">
                        <a:ln>
                          <a:noFill/>
                        </a:ln>
                        <a:solidFill>
                          <a:schemeClr val="tx1"/>
                        </a:solidFill>
                        <a:effectLst/>
                        <a:latin typeface="Arial"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zh-TW" altLang="en-US" sz="1800" b="0" i="0" u="none" strike="noStrike" kern="1200" cap="none" normalizeH="0" baseline="0" dirty="0">
                          <a:ln>
                            <a:noFill/>
                          </a:ln>
                          <a:solidFill>
                            <a:schemeClr val="tx1"/>
                          </a:solidFill>
                          <a:effectLst/>
                          <a:latin typeface="標楷體" pitchFamily="65" charset="-120"/>
                          <a:ea typeface="標楷體" pitchFamily="65" charset="-120"/>
                          <a:cs typeface="Times New Roman" pitchFamily="18" charset="0"/>
                        </a:rPr>
                        <a:t>一、國語文範圍含閱讀理解及</a:t>
                      </a:r>
                      <a:endParaRPr kumimoji="1" lang="en-US" altLang="zh-TW" sz="1800" b="0" i="0" u="none" strike="noStrike" kern="1200" cap="none" normalizeH="0" baseline="0" dirty="0">
                        <a:ln>
                          <a:noFill/>
                        </a:ln>
                        <a:solidFill>
                          <a:schemeClr val="tx1"/>
                        </a:solidFill>
                        <a:effectLst/>
                        <a:latin typeface="標楷體" pitchFamily="65" charset="-120"/>
                        <a:ea typeface="標楷體" pitchFamily="65" charset="-120"/>
                        <a:cs typeface="Times New Roman" pitchFamily="18" charset="0"/>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zh-TW" altLang="en-US" sz="1800" b="0" i="0" u="none" strike="noStrike" kern="1200" cap="none" normalizeH="0" baseline="0" dirty="0">
                          <a:ln>
                            <a:noFill/>
                          </a:ln>
                          <a:solidFill>
                            <a:schemeClr val="tx1"/>
                          </a:solidFill>
                          <a:effectLst/>
                          <a:latin typeface="標楷體" pitchFamily="65" charset="-120"/>
                          <a:ea typeface="標楷體" pitchFamily="65" charset="-120"/>
                          <a:cs typeface="Times New Roman" pitchFamily="18" charset="0"/>
                        </a:rPr>
                        <a:t>　　國學常識。</a:t>
                      </a:r>
                      <a:endParaRPr kumimoji="1" lang="en-US" altLang="zh-TW" sz="1800" b="0" i="0" u="none" strike="noStrike" kern="1200" cap="none" normalizeH="0" baseline="0" dirty="0">
                        <a:ln>
                          <a:noFill/>
                        </a:ln>
                        <a:solidFill>
                          <a:schemeClr val="tx1"/>
                        </a:solidFill>
                        <a:effectLst/>
                        <a:latin typeface="標楷體" pitchFamily="65" charset="-120"/>
                        <a:ea typeface="標楷體" pitchFamily="65" charset="-120"/>
                        <a:cs typeface="Times New Roman" pitchFamily="18" charset="0"/>
                      </a:endParaRPr>
                    </a:p>
                    <a:p>
                      <a:pPr marL="0" marR="0" lvl="0" indent="-720000" algn="l" defTabSz="914400" rtl="0" eaLnBrk="1" fontAlgn="base" latinLnBrk="0" hangingPunct="1">
                        <a:lnSpc>
                          <a:spcPct val="100000"/>
                        </a:lnSpc>
                        <a:spcBef>
                          <a:spcPts val="1800"/>
                        </a:spcBef>
                        <a:spcAft>
                          <a:spcPct val="0"/>
                        </a:spcAft>
                        <a:buClrTx/>
                        <a:buSzTx/>
                        <a:buFontTx/>
                        <a:buNone/>
                        <a:tabLst/>
                      </a:pPr>
                      <a:r>
                        <a:rPr kumimoji="1" lang="zh-TW" altLang="en-US" sz="1800" b="0" i="0" u="none" strike="noStrike" kern="1200" cap="none" normalizeH="0" baseline="0" dirty="0">
                          <a:ln>
                            <a:noFill/>
                          </a:ln>
                          <a:solidFill>
                            <a:schemeClr val="tx1"/>
                          </a:solidFill>
                          <a:effectLst/>
                          <a:latin typeface="標楷體" pitchFamily="65" charset="-120"/>
                          <a:ea typeface="標楷體" pitchFamily="65" charset="-120"/>
                          <a:cs typeface="Times New Roman" pitchFamily="18" charset="0"/>
                        </a:rPr>
                        <a:t>二、教育常識範圍含教育概論</a:t>
                      </a:r>
                      <a:endParaRPr kumimoji="1" lang="en-US" altLang="zh-TW" sz="1800" b="0" i="0" u="none" strike="noStrike" kern="1200" cap="none" normalizeH="0" baseline="0" dirty="0">
                        <a:ln>
                          <a:noFill/>
                        </a:ln>
                        <a:solidFill>
                          <a:schemeClr val="tx1"/>
                        </a:solidFill>
                        <a:effectLst/>
                        <a:latin typeface="標楷體" pitchFamily="65" charset="-120"/>
                        <a:ea typeface="標楷體" pitchFamily="65" charset="-120"/>
                        <a:cs typeface="Times New Roman" pitchFamily="18" charset="0"/>
                      </a:endParaRPr>
                    </a:p>
                    <a:p>
                      <a:pPr marL="0" marR="0" lvl="0" indent="-720000" algn="l" defTabSz="914400" rtl="0" eaLnBrk="1" fontAlgn="base" latinLnBrk="0" hangingPunct="1">
                        <a:lnSpc>
                          <a:spcPct val="100000"/>
                        </a:lnSpc>
                        <a:spcBef>
                          <a:spcPts val="0"/>
                        </a:spcBef>
                        <a:spcAft>
                          <a:spcPct val="0"/>
                        </a:spcAft>
                        <a:buClrTx/>
                        <a:buSzTx/>
                        <a:buFontTx/>
                        <a:buNone/>
                        <a:tabLst/>
                      </a:pPr>
                      <a:r>
                        <a:rPr kumimoji="1" lang="zh-TW" altLang="en-US" sz="1800" b="0" i="0" u="none" strike="noStrike" kern="1200" cap="none" normalizeH="0" baseline="0" dirty="0">
                          <a:ln>
                            <a:noFill/>
                          </a:ln>
                          <a:solidFill>
                            <a:schemeClr val="tx1"/>
                          </a:solidFill>
                          <a:effectLst/>
                          <a:latin typeface="標楷體" pitchFamily="65" charset="-120"/>
                          <a:ea typeface="標楷體" pitchFamily="65" charset="-120"/>
                          <a:cs typeface="Times New Roman" pitchFamily="18" charset="0"/>
                        </a:rPr>
                        <a:t>　　及教育時事。</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pic>
        <p:nvPicPr>
          <p:cNvPr id="10" name="Picture 22">
            <a:extLst>
              <a:ext uri="{FF2B5EF4-FFF2-40B4-BE49-F238E27FC236}">
                <a16:creationId xmlns:a16="http://schemas.microsoft.com/office/drawing/2014/main" xmlns="" id="{45630CAF-5EBB-4974-84F4-6781F894BC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0249" y="6487102"/>
            <a:ext cx="3290102" cy="291907"/>
          </a:xfrm>
          <a:prstGeom prst="rect">
            <a:avLst/>
          </a:prstGeom>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nodeType="withEffect">
                                  <p:stCondLst>
                                    <p:cond delay="0"/>
                                  </p:stCondLst>
                                  <p:childTnLst>
                                    <p:set>
                                      <p:cBhvr>
                                        <p:cTn id="6" dur="1" fill="hold">
                                          <p:stCondLst>
                                            <p:cond delay="0"/>
                                          </p:stCondLst>
                                        </p:cTn>
                                        <p:tgtEl>
                                          <p:spTgt spid="18440"/>
                                        </p:tgtEl>
                                        <p:attrNameLst>
                                          <p:attrName>style.visibility</p:attrName>
                                        </p:attrNameLst>
                                      </p:cBhvr>
                                      <p:to>
                                        <p:strVal val="visible"/>
                                      </p:to>
                                    </p:set>
                                    <p:anim from="(-#ppt_w/2)" to="(#ppt_x)" calcmode="lin" valueType="num">
                                      <p:cBhvr>
                                        <p:cTn id="7" dur="600" fill="hold">
                                          <p:stCondLst>
                                            <p:cond delay="0"/>
                                          </p:stCondLst>
                                        </p:cTn>
                                        <p:tgtEl>
                                          <p:spTgt spid="18440"/>
                                        </p:tgtEl>
                                        <p:attrNameLst>
                                          <p:attrName>ppt_x</p:attrName>
                                        </p:attrNameLst>
                                      </p:cBhvr>
                                    </p:anim>
                                    <p:anim from="0" to="-1.0" calcmode="lin" valueType="num">
                                      <p:cBhvr>
                                        <p:cTn id="8" dur="200" decel="50000" autoRev="1" fill="hold">
                                          <p:stCondLst>
                                            <p:cond delay="600"/>
                                          </p:stCondLst>
                                        </p:cTn>
                                        <p:tgtEl>
                                          <p:spTgt spid="18440"/>
                                        </p:tgtEl>
                                        <p:attrNameLst>
                                          <p:attrName>xshear</p:attrName>
                                        </p:attrNameLst>
                                      </p:cBhvr>
                                    </p:anim>
                                    <p:animScale>
                                      <p:cBhvr>
                                        <p:cTn id="9" dur="200" decel="100000" autoRev="1" fill="hold">
                                          <p:stCondLst>
                                            <p:cond delay="600"/>
                                          </p:stCondLst>
                                        </p:cTn>
                                        <p:tgtEl>
                                          <p:spTgt spid="18440"/>
                                        </p:tgtEl>
                                      </p:cBhvr>
                                      <p:from x="100000" y="100000"/>
                                      <p:to x="80000" y="100000"/>
                                    </p:animScale>
                                    <p:anim by="(#ppt_h/3+#ppt_w*0.1)" calcmode="lin" valueType="num">
                                      <p:cBhvr additive="sum">
                                        <p:cTn id="10" dur="200" decel="100000" autoRev="1" fill="hold">
                                          <p:stCondLst>
                                            <p:cond delay="600"/>
                                          </p:stCondLst>
                                        </p:cTn>
                                        <p:tgtEl>
                                          <p:spTgt spid="18440"/>
                                        </p:tgtEl>
                                        <p:attrNameLst>
                                          <p:attrName>ppt_x</p:attrName>
                                        </p:attrNameLst>
                                      </p:cBhvr>
                                    </p:anim>
                                  </p:childTnLst>
                                </p:cTn>
                              </p:par>
                            </p:childTnLst>
                          </p:cTn>
                        </p:par>
                        <p:par>
                          <p:cTn id="11" fill="hold" nodeType="afterGroup">
                            <p:stCondLst>
                              <p:cond delay="1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18442"/>
                                        </p:tgtEl>
                                        <p:attrNameLst>
                                          <p:attrName>style.visibility</p:attrName>
                                        </p:attrNameLst>
                                      </p:cBhvr>
                                      <p:to>
                                        <p:strVal val="visible"/>
                                      </p:to>
                                    </p:set>
                                    <p:anim calcmode="lin" valueType="num">
                                      <p:cBhvr>
                                        <p:cTn id="14" dur="500" fill="hold"/>
                                        <p:tgtEl>
                                          <p:spTgt spid="1844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8442"/>
                                        </p:tgtEl>
                                        <p:attrNameLst>
                                          <p:attrName>ppt_y</p:attrName>
                                        </p:attrNameLst>
                                      </p:cBhvr>
                                      <p:tavLst>
                                        <p:tav tm="0">
                                          <p:val>
                                            <p:strVal val="#ppt_y"/>
                                          </p:val>
                                        </p:tav>
                                        <p:tav tm="100000">
                                          <p:val>
                                            <p:strVal val="#ppt_y"/>
                                          </p:val>
                                        </p:tav>
                                      </p:tavLst>
                                    </p:anim>
                                    <p:anim calcmode="lin" valueType="num">
                                      <p:cBhvr>
                                        <p:cTn id="16" dur="500" fill="hold"/>
                                        <p:tgtEl>
                                          <p:spTgt spid="1844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844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8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2"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6626" name="Group 4"/>
          <p:cNvGrpSpPr>
            <a:grpSpLocks/>
          </p:cNvGrpSpPr>
          <p:nvPr/>
        </p:nvGrpSpPr>
        <p:grpSpPr bwMode="auto">
          <a:xfrm>
            <a:off x="0" y="0"/>
            <a:ext cx="9144000" cy="6858000"/>
            <a:chOff x="0" y="0"/>
            <a:chExt cx="5760" cy="4320"/>
          </a:xfrm>
        </p:grpSpPr>
        <p:pic>
          <p:nvPicPr>
            <p:cNvPr id="2663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6"/>
            <p:cNvPicPr>
              <a:picLocks noChangeAspect="1" noChangeArrowheads="1"/>
            </p:cNvPicPr>
            <p:nvPr/>
          </p:nvPicPr>
          <p:blipFill>
            <a:blip r:embed="rId4">
              <a:lum bright="20000"/>
              <a:extLst>
                <a:ext uri="{28A0092B-C50C-407E-A947-70E740481C1C}">
                  <a14:useLocalDpi xmlns:a14="http://schemas.microsoft.com/office/drawing/2010/main" val="0"/>
                </a:ext>
              </a:extLst>
            </a:blip>
            <a:srcRect/>
            <a:stretch>
              <a:fillRect/>
            </a:stretch>
          </p:blipFill>
          <p:spPr bwMode="auto">
            <a:xfrm>
              <a:off x="1292" y="3884"/>
              <a:ext cx="3629" cy="436"/>
            </a:xfrm>
            <a:prstGeom prst="rect">
              <a:avLst/>
            </a:prstGeom>
            <a:solidFill>
              <a:schemeClr val="accent1">
                <a:alpha val="12157"/>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6632" name="AutoShape 7"/>
            <p:cNvSpPr>
              <a:spLocks noChangeArrowheads="1"/>
            </p:cNvSpPr>
            <p:nvPr/>
          </p:nvSpPr>
          <p:spPr bwMode="auto">
            <a:xfrm>
              <a:off x="158" y="164"/>
              <a:ext cx="5489" cy="3629"/>
            </a:xfrm>
            <a:prstGeom prst="roundRect">
              <a:avLst>
                <a:gd name="adj" fmla="val 16667"/>
              </a:avLst>
            </a:prstGeom>
            <a:solidFill>
              <a:schemeClr val="bg1">
                <a:alpha val="69019"/>
              </a:schemeClr>
            </a:solidFill>
            <a:ln w="9525" algn="ctr">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TW" altLang="en-US" sz="1800"/>
            </a:p>
          </p:txBody>
        </p:sp>
      </p:grpSp>
      <p:pic>
        <p:nvPicPr>
          <p:cNvPr id="9" name="Picture 12" descr="ãpptèæ¯åãçåçæå°çµæ">
            <a:extLst>
              <a:ext uri="{FF2B5EF4-FFF2-40B4-BE49-F238E27FC236}">
                <a16:creationId xmlns:a16="http://schemas.microsoft.com/office/drawing/2014/main" xmlns="" id="{923A51A6-2F7C-409B-9011-47D26500FA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128"/>
            <a:ext cx="9144000" cy="6868128"/>
          </a:xfrm>
          <a:prstGeom prst="rect">
            <a:avLst/>
          </a:prstGeom>
          <a:noFill/>
          <a:extLst>
            <a:ext uri="{909E8E84-426E-40DD-AFC4-6F175D3DCCD1}">
              <a14:hiddenFill xmlns:a14="http://schemas.microsoft.com/office/drawing/2010/main">
                <a:solidFill>
                  <a:srgbClr val="FFFFFF"/>
                </a:solidFill>
              </a14:hiddenFill>
            </a:ext>
          </a:extLst>
        </p:spPr>
      </p:pic>
      <p:sp>
        <p:nvSpPr>
          <p:cNvPr id="19539" name="AutoShape 83"/>
          <p:cNvSpPr>
            <a:spLocks noChangeArrowheads="1"/>
          </p:cNvSpPr>
          <p:nvPr/>
        </p:nvSpPr>
        <p:spPr bwMode="auto">
          <a:xfrm>
            <a:off x="755650" y="908050"/>
            <a:ext cx="7777163" cy="1079500"/>
          </a:xfrm>
          <a:prstGeom prst="flowChartTerminator">
            <a:avLst/>
          </a:prstGeom>
          <a:gradFill rotWithShape="1">
            <a:gsLst>
              <a:gs pos="0">
                <a:srgbClr val="CFA0FE"/>
              </a:gs>
              <a:gs pos="100000">
                <a:srgbClr val="9D7AC1"/>
              </a:gs>
            </a:gsLst>
            <a:path path="shape">
              <a:fillToRect l="50000" t="50000" r="50000" b="50000"/>
            </a:path>
          </a:gradFill>
          <a:ln w="9525">
            <a:miter lim="800000"/>
            <a:headEnd/>
            <a:tailEnd/>
          </a:ln>
          <a:scene3d>
            <a:camera prst="legacyPerspectiveBottomLeft"/>
            <a:lightRig rig="legacyFlat3" dir="t"/>
          </a:scene3d>
          <a:sp3d extrusionH="887400" prstMaterial="legacyMatte">
            <a:bevelT w="13500" h="13500" prst="angle"/>
            <a:bevelB w="13500" h="13500" prst="angle"/>
            <a:extrusionClr>
              <a:srgbClr val="CFA0FE"/>
            </a:extrusionClr>
            <a:contourClr>
              <a:srgbClr val="CFA0FE"/>
            </a:contourClr>
          </a:sp3d>
        </p:spPr>
        <p:txBody>
          <a:bodyPr wrap="none" anchor="ctr">
            <a:flatTx/>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r>
              <a:rPr lang="zh-TW" altLang="en-US" sz="3600" dirty="0">
                <a:latin typeface="標楷體" panose="03000509000000000000" pitchFamily="65" charset="-120"/>
                <a:ea typeface="標楷體" panose="03000509000000000000" pitchFamily="65" charset="-120"/>
              </a:rPr>
              <a:t>面試日期：</a:t>
            </a:r>
            <a:r>
              <a:rPr lang="en-US" altLang="zh-TW" sz="3600" dirty="0">
                <a:latin typeface="標楷體" panose="03000509000000000000" pitchFamily="65" charset="-120"/>
                <a:ea typeface="標楷體" panose="03000509000000000000" pitchFamily="65" charset="-120"/>
              </a:rPr>
              <a:t>108</a:t>
            </a:r>
            <a:r>
              <a:rPr lang="zh-TW" altLang="en-US" sz="3600" dirty="0">
                <a:latin typeface="標楷體" panose="03000509000000000000" pitchFamily="65" charset="-120"/>
                <a:ea typeface="標楷體" panose="03000509000000000000" pitchFamily="65" charset="-120"/>
              </a:rPr>
              <a:t>年</a:t>
            </a:r>
            <a:r>
              <a:rPr lang="en-US" altLang="zh-TW" sz="3600" dirty="0">
                <a:latin typeface="標楷體" panose="03000509000000000000" pitchFamily="65" charset="-120"/>
                <a:ea typeface="標楷體" panose="03000509000000000000" pitchFamily="65" charset="-120"/>
              </a:rPr>
              <a:t>6</a:t>
            </a:r>
            <a:r>
              <a:rPr lang="zh-TW" altLang="en-US" sz="3600" dirty="0">
                <a:latin typeface="標楷體" panose="03000509000000000000" pitchFamily="65" charset="-120"/>
                <a:ea typeface="標楷體" panose="03000509000000000000" pitchFamily="65" charset="-120"/>
              </a:rPr>
              <a:t>月</a:t>
            </a:r>
            <a:r>
              <a:rPr lang="en-US" altLang="zh-TW" sz="3600" dirty="0">
                <a:latin typeface="標楷體" panose="03000509000000000000" pitchFamily="65" charset="-120"/>
                <a:ea typeface="標楷體" panose="03000509000000000000" pitchFamily="65" charset="-120"/>
              </a:rPr>
              <a:t>29</a:t>
            </a:r>
            <a:r>
              <a:rPr lang="zh-TW" altLang="en-US" sz="3600" dirty="0">
                <a:latin typeface="標楷體" panose="03000509000000000000" pitchFamily="65" charset="-120"/>
                <a:ea typeface="標楷體" panose="03000509000000000000" pitchFamily="65" charset="-120"/>
              </a:rPr>
              <a:t>日（星期六）</a:t>
            </a:r>
          </a:p>
        </p:txBody>
      </p:sp>
      <p:sp>
        <p:nvSpPr>
          <p:cNvPr id="19540" name="AutoShape 84"/>
          <p:cNvSpPr>
            <a:spLocks noChangeArrowheads="1"/>
          </p:cNvSpPr>
          <p:nvPr/>
        </p:nvSpPr>
        <p:spPr bwMode="auto">
          <a:xfrm>
            <a:off x="755650" y="2565400"/>
            <a:ext cx="7777163" cy="1079500"/>
          </a:xfrm>
          <a:prstGeom prst="flowChartTerminator">
            <a:avLst/>
          </a:prstGeom>
          <a:gradFill rotWithShape="1">
            <a:gsLst>
              <a:gs pos="0">
                <a:srgbClr val="CFA0FE"/>
              </a:gs>
              <a:gs pos="100000">
                <a:srgbClr val="9D7AC1"/>
              </a:gs>
            </a:gsLst>
            <a:path path="shape">
              <a:fillToRect l="50000" t="50000" r="50000" b="50000"/>
            </a:path>
          </a:gradFill>
          <a:ln w="9525">
            <a:miter lim="800000"/>
            <a:headEnd/>
            <a:tailEnd/>
          </a:ln>
          <a:scene3d>
            <a:camera prst="legacyPerspectiveBottomLeft"/>
            <a:lightRig rig="legacyFlat3" dir="t"/>
          </a:scene3d>
          <a:sp3d extrusionH="887400" prstMaterial="legacyMatte">
            <a:bevelT w="13500" h="13500" prst="angle"/>
            <a:bevelB w="13500" h="13500" prst="angle"/>
            <a:extrusionClr>
              <a:srgbClr val="CFA0FE"/>
            </a:extrusionClr>
            <a:contourClr>
              <a:srgbClr val="CFA0FE"/>
            </a:contourClr>
          </a:sp3d>
        </p:spPr>
        <p:txBody>
          <a:bodyPr wrap="none" anchor="ctr">
            <a:flatTx/>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r>
              <a:rPr lang="zh-TW" altLang="en-US" sz="3600" dirty="0">
                <a:latin typeface="標楷體" panose="03000509000000000000" pitchFamily="65" charset="-120"/>
                <a:ea typeface="標楷體" panose="03000509000000000000" pitchFamily="65" charset="-120"/>
              </a:rPr>
              <a:t>面試時間：下午</a:t>
            </a:r>
            <a:r>
              <a:rPr lang="en-US" altLang="zh-TW" sz="3600" dirty="0">
                <a:latin typeface="標楷體" panose="03000509000000000000" pitchFamily="65" charset="-120"/>
                <a:ea typeface="標楷體" panose="03000509000000000000" pitchFamily="65" charset="-120"/>
              </a:rPr>
              <a:t>1</a:t>
            </a:r>
            <a:r>
              <a:rPr lang="zh-TW" altLang="en-US" sz="3600" dirty="0">
                <a:latin typeface="標楷體" panose="03000509000000000000" pitchFamily="65" charset="-120"/>
                <a:ea typeface="標楷體" panose="03000509000000000000" pitchFamily="65" charset="-120"/>
              </a:rPr>
              <a:t>點開始</a:t>
            </a:r>
          </a:p>
        </p:txBody>
      </p:sp>
      <p:sp>
        <p:nvSpPr>
          <p:cNvPr id="19541" name="AutoShape 85"/>
          <p:cNvSpPr>
            <a:spLocks noChangeArrowheads="1"/>
          </p:cNvSpPr>
          <p:nvPr/>
        </p:nvSpPr>
        <p:spPr bwMode="auto">
          <a:xfrm>
            <a:off x="900113" y="4221163"/>
            <a:ext cx="7777162" cy="1079500"/>
          </a:xfrm>
          <a:prstGeom prst="flowChartTerminator">
            <a:avLst/>
          </a:prstGeom>
          <a:gradFill rotWithShape="1">
            <a:gsLst>
              <a:gs pos="0">
                <a:srgbClr val="CFA0FE"/>
              </a:gs>
              <a:gs pos="100000">
                <a:srgbClr val="9D7AC1"/>
              </a:gs>
            </a:gsLst>
            <a:path path="shape">
              <a:fillToRect l="50000" t="50000" r="50000" b="50000"/>
            </a:path>
          </a:gradFill>
          <a:ln w="9525">
            <a:miter lim="800000"/>
            <a:headEnd/>
            <a:tailEnd/>
          </a:ln>
          <a:scene3d>
            <a:camera prst="legacyPerspectiveBottomLeft"/>
            <a:lightRig rig="legacyFlat3" dir="t"/>
          </a:scene3d>
          <a:sp3d extrusionH="887400" prstMaterial="legacyMatte">
            <a:bevelT w="13500" h="13500" prst="angle"/>
            <a:bevelB w="13500" h="13500" prst="angle"/>
            <a:extrusionClr>
              <a:srgbClr val="CFA0FE"/>
            </a:extrusionClr>
            <a:contourClr>
              <a:srgbClr val="CFA0FE"/>
            </a:contourClr>
          </a:sp3d>
        </p:spPr>
        <p:txBody>
          <a:bodyPr wrap="none" anchor="ctr">
            <a:flatTx/>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r>
              <a:rPr lang="zh-TW" altLang="en-US" sz="3600" dirty="0">
                <a:latin typeface="標楷體" panose="03000509000000000000" pitchFamily="65" charset="-120"/>
                <a:ea typeface="標楷體" panose="03000509000000000000" pitchFamily="65" charset="-120"/>
              </a:rPr>
              <a:t>面試時間每人約</a:t>
            </a:r>
            <a:r>
              <a:rPr lang="en-US" altLang="zh-TW" sz="3600" u="sng" dirty="0">
                <a:solidFill>
                  <a:srgbClr val="C00000"/>
                </a:solidFill>
                <a:latin typeface="標楷體" panose="03000509000000000000" pitchFamily="65" charset="-120"/>
                <a:ea typeface="標楷體" panose="03000509000000000000" pitchFamily="65" charset="-120"/>
              </a:rPr>
              <a:t>6</a:t>
            </a:r>
            <a:r>
              <a:rPr lang="zh-TW" altLang="en-US" sz="3600" dirty="0">
                <a:latin typeface="標楷體" panose="03000509000000000000" pitchFamily="65" charset="-120"/>
                <a:ea typeface="標楷體" panose="03000509000000000000" pitchFamily="65" charset="-120"/>
              </a:rPr>
              <a:t>分鐘 </a:t>
            </a:r>
          </a:p>
        </p:txBody>
      </p:sp>
      <p:pic>
        <p:nvPicPr>
          <p:cNvPr id="10" name="Picture 22">
            <a:extLst>
              <a:ext uri="{FF2B5EF4-FFF2-40B4-BE49-F238E27FC236}">
                <a16:creationId xmlns:a16="http://schemas.microsoft.com/office/drawing/2014/main" xmlns="" id="{CB90E9AB-9A66-43BF-82B3-F1366BA4DA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0249" y="6487102"/>
            <a:ext cx="3290102" cy="291907"/>
          </a:xfrm>
          <a:prstGeom prst="rect">
            <a:avLst/>
          </a:prstGeom>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9539"/>
                                        </p:tgtEl>
                                        <p:attrNameLst>
                                          <p:attrName>style.visibility</p:attrName>
                                        </p:attrNameLst>
                                      </p:cBhvr>
                                      <p:to>
                                        <p:strVal val="visible"/>
                                      </p:to>
                                    </p:set>
                                    <p:anim calcmode="lin" valueType="num">
                                      <p:cBhvr>
                                        <p:cTn id="7" dur="500" fill="hold"/>
                                        <p:tgtEl>
                                          <p:spTgt spid="1953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539"/>
                                        </p:tgtEl>
                                        <p:attrNameLst>
                                          <p:attrName>ppt_y</p:attrName>
                                        </p:attrNameLst>
                                      </p:cBhvr>
                                      <p:tavLst>
                                        <p:tav tm="0">
                                          <p:val>
                                            <p:strVal val="#ppt_y"/>
                                          </p:val>
                                        </p:tav>
                                        <p:tav tm="100000">
                                          <p:val>
                                            <p:strVal val="#ppt_y"/>
                                          </p:val>
                                        </p:tav>
                                      </p:tavLst>
                                    </p:anim>
                                    <p:anim calcmode="lin" valueType="num">
                                      <p:cBhvr>
                                        <p:cTn id="9" dur="500" fill="hold"/>
                                        <p:tgtEl>
                                          <p:spTgt spid="1953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53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539"/>
                                        </p:tgtEl>
                                      </p:cBhvr>
                                    </p:animEffect>
                                  </p:childTnLst>
                                </p:cTn>
                              </p:par>
                            </p:childTnLst>
                          </p:cTn>
                        </p:par>
                        <p:par>
                          <p:cTn id="12" fill="hold" nodeType="afterGroup">
                            <p:stCondLst>
                              <p:cond delay="14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19540"/>
                                        </p:tgtEl>
                                        <p:attrNameLst>
                                          <p:attrName>style.visibility</p:attrName>
                                        </p:attrNameLst>
                                      </p:cBhvr>
                                      <p:to>
                                        <p:strVal val="visible"/>
                                      </p:to>
                                    </p:set>
                                    <p:anim calcmode="lin" valueType="num">
                                      <p:cBhvr>
                                        <p:cTn id="15" dur="500" fill="hold"/>
                                        <p:tgtEl>
                                          <p:spTgt spid="19540"/>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9540"/>
                                        </p:tgtEl>
                                        <p:attrNameLst>
                                          <p:attrName>ppt_y</p:attrName>
                                        </p:attrNameLst>
                                      </p:cBhvr>
                                      <p:tavLst>
                                        <p:tav tm="0">
                                          <p:val>
                                            <p:strVal val="#ppt_y"/>
                                          </p:val>
                                        </p:tav>
                                        <p:tav tm="100000">
                                          <p:val>
                                            <p:strVal val="#ppt_y"/>
                                          </p:val>
                                        </p:tav>
                                      </p:tavLst>
                                    </p:anim>
                                    <p:anim calcmode="lin" valueType="num">
                                      <p:cBhvr>
                                        <p:cTn id="17" dur="500" fill="hold"/>
                                        <p:tgtEl>
                                          <p:spTgt spid="19540"/>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9540"/>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9540"/>
                                        </p:tgtEl>
                                      </p:cBhvr>
                                    </p:animEffect>
                                  </p:childTnLst>
                                </p:cTn>
                              </p:par>
                            </p:childTnLst>
                          </p:cTn>
                        </p:par>
                        <p:par>
                          <p:cTn id="20" fill="hold" nodeType="afterGroup">
                            <p:stCondLst>
                              <p:cond delay="24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19541"/>
                                        </p:tgtEl>
                                        <p:attrNameLst>
                                          <p:attrName>style.visibility</p:attrName>
                                        </p:attrNameLst>
                                      </p:cBhvr>
                                      <p:to>
                                        <p:strVal val="visible"/>
                                      </p:to>
                                    </p:set>
                                    <p:anim calcmode="lin" valueType="num">
                                      <p:cBhvr>
                                        <p:cTn id="23" dur="500" fill="hold"/>
                                        <p:tgtEl>
                                          <p:spTgt spid="19541"/>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9541"/>
                                        </p:tgtEl>
                                        <p:attrNameLst>
                                          <p:attrName>ppt_y</p:attrName>
                                        </p:attrNameLst>
                                      </p:cBhvr>
                                      <p:tavLst>
                                        <p:tav tm="0">
                                          <p:val>
                                            <p:strVal val="#ppt_y"/>
                                          </p:val>
                                        </p:tav>
                                        <p:tav tm="100000">
                                          <p:val>
                                            <p:strVal val="#ppt_y"/>
                                          </p:val>
                                        </p:tav>
                                      </p:tavLst>
                                    </p:anim>
                                    <p:anim calcmode="lin" valueType="num">
                                      <p:cBhvr>
                                        <p:cTn id="25" dur="500" fill="hold"/>
                                        <p:tgtEl>
                                          <p:spTgt spid="19541"/>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9541"/>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95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39" grpId="0" animBg="1"/>
      <p:bldP spid="19540" grpId="0" animBg="1"/>
      <p:bldP spid="19541"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0722" name="Group 4"/>
          <p:cNvGrpSpPr>
            <a:grpSpLocks/>
          </p:cNvGrpSpPr>
          <p:nvPr/>
        </p:nvGrpSpPr>
        <p:grpSpPr bwMode="auto">
          <a:xfrm>
            <a:off x="0" y="0"/>
            <a:ext cx="9144000" cy="6858000"/>
            <a:chOff x="0" y="0"/>
            <a:chExt cx="5760" cy="4320"/>
          </a:xfrm>
        </p:grpSpPr>
        <p:pic>
          <p:nvPicPr>
            <p:cNvPr id="3072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6"/>
            <p:cNvPicPr>
              <a:picLocks noChangeAspect="1" noChangeArrowheads="1"/>
            </p:cNvPicPr>
            <p:nvPr/>
          </p:nvPicPr>
          <p:blipFill>
            <a:blip r:embed="rId4">
              <a:lum bright="20000"/>
              <a:extLst>
                <a:ext uri="{28A0092B-C50C-407E-A947-70E740481C1C}">
                  <a14:useLocalDpi xmlns:a14="http://schemas.microsoft.com/office/drawing/2010/main" val="0"/>
                </a:ext>
              </a:extLst>
            </a:blip>
            <a:srcRect/>
            <a:stretch>
              <a:fillRect/>
            </a:stretch>
          </p:blipFill>
          <p:spPr bwMode="auto">
            <a:xfrm>
              <a:off x="1292" y="3884"/>
              <a:ext cx="3629" cy="436"/>
            </a:xfrm>
            <a:prstGeom prst="rect">
              <a:avLst/>
            </a:prstGeom>
            <a:solidFill>
              <a:schemeClr val="accent1">
                <a:alpha val="12157"/>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729" name="AutoShape 7"/>
            <p:cNvSpPr>
              <a:spLocks noChangeArrowheads="1"/>
            </p:cNvSpPr>
            <p:nvPr/>
          </p:nvSpPr>
          <p:spPr bwMode="auto">
            <a:xfrm>
              <a:off x="158" y="164"/>
              <a:ext cx="5489" cy="3629"/>
            </a:xfrm>
            <a:prstGeom prst="roundRect">
              <a:avLst>
                <a:gd name="adj" fmla="val 16667"/>
              </a:avLst>
            </a:prstGeom>
            <a:solidFill>
              <a:schemeClr val="bg1">
                <a:alpha val="69019"/>
              </a:schemeClr>
            </a:solidFill>
            <a:ln w="9525" algn="ctr">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TW" altLang="en-US" sz="1800" dirty="0"/>
            </a:p>
          </p:txBody>
        </p:sp>
      </p:grpSp>
      <p:pic>
        <p:nvPicPr>
          <p:cNvPr id="9" name="Picture 12" descr="ãpptèæ¯åãçåçæå°çµæ">
            <a:extLst>
              <a:ext uri="{FF2B5EF4-FFF2-40B4-BE49-F238E27FC236}">
                <a16:creationId xmlns:a16="http://schemas.microsoft.com/office/drawing/2014/main" xmlns="" id="{32F9D379-1AE0-46E7-B3BB-6BD1F2312C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128"/>
            <a:ext cx="9144000" cy="6868128"/>
          </a:xfrm>
          <a:prstGeom prst="rect">
            <a:avLst/>
          </a:prstGeom>
          <a:noFill/>
          <a:extLst>
            <a:ext uri="{909E8E84-426E-40DD-AFC4-6F175D3DCCD1}">
              <a14:hiddenFill xmlns:a14="http://schemas.microsoft.com/office/drawing/2010/main">
                <a:solidFill>
                  <a:srgbClr val="FFFFFF"/>
                </a:solidFill>
              </a14:hiddenFill>
            </a:ext>
          </a:extLst>
        </p:spPr>
      </p:pic>
      <p:sp>
        <p:nvSpPr>
          <p:cNvPr id="24584" name="AutoShape 8">
            <a:extLst>
              <a:ext uri="{FF2B5EF4-FFF2-40B4-BE49-F238E27FC236}">
                <a16:creationId xmlns:a16="http://schemas.microsoft.com/office/drawing/2014/main" xmlns="" id="{DD1C5865-1786-4E59-86FE-F9F0AB9FDB9F}"/>
              </a:ext>
            </a:extLst>
          </p:cNvPr>
          <p:cNvSpPr>
            <a:spLocks noChangeArrowheads="1"/>
          </p:cNvSpPr>
          <p:nvPr/>
        </p:nvSpPr>
        <p:spPr bwMode="auto">
          <a:xfrm>
            <a:off x="1258888" y="333375"/>
            <a:ext cx="6911975" cy="865188"/>
          </a:xfrm>
          <a:prstGeom prst="roundRect">
            <a:avLst>
              <a:gd name="adj" fmla="val 16667"/>
            </a:avLst>
          </a:prstGeom>
          <a:gradFill rotWithShape="1">
            <a:gsLst>
              <a:gs pos="0">
                <a:srgbClr val="FF7C80">
                  <a:alpha val="71001"/>
                </a:srgbClr>
              </a:gs>
              <a:gs pos="50000">
                <a:srgbClr val="FFFFCC"/>
              </a:gs>
              <a:gs pos="100000">
                <a:srgbClr val="FF7C80">
                  <a:alpha val="71001"/>
                </a:srgbClr>
              </a:gs>
            </a:gsLst>
            <a:lin ang="5400000" scaled="1"/>
          </a:gradFill>
          <a:ln w="9525">
            <a:round/>
            <a:headEnd/>
            <a:tailEnd/>
          </a:ln>
          <a:effectLst/>
          <a:scene3d>
            <a:camera prst="legacyPerspectiveBottom"/>
            <a:lightRig rig="legacyFlat3" dir="t"/>
          </a:scene3d>
          <a:sp3d extrusionH="887400" prstMaterial="legacyMatte">
            <a:bevelT w="13500" h="13500" prst="angle"/>
            <a:bevelB w="13500" h="13500" prst="angle"/>
            <a:extrusionClr>
              <a:srgbClr val="FF7C80"/>
            </a:extrusionClr>
          </a:sp3d>
          <a:extLst/>
        </p:spPr>
        <p:txBody>
          <a:bodyPr wrap="none" anchor="ctr">
            <a:flatTx/>
          </a:bodyPr>
          <a:lstStyle/>
          <a:p>
            <a:pPr algn="ctr" eaLnBrk="1" hangingPunct="1">
              <a:defRPr/>
            </a:pPr>
            <a:r>
              <a:rPr lang="zh-TW" altLang="en-US" sz="5400" dirty="0">
                <a:solidFill>
                  <a:srgbClr val="006600"/>
                </a:solidFill>
                <a:latin typeface="Arial" charset="0"/>
                <a:ea typeface="標楷體" pitchFamily="65" charset="-120"/>
              </a:rPr>
              <a:t>成績計算方式</a:t>
            </a:r>
            <a:endParaRPr lang="en-US" altLang="zh-TW" sz="5400" dirty="0">
              <a:solidFill>
                <a:srgbClr val="006600"/>
              </a:solidFill>
              <a:latin typeface="Arial" charset="0"/>
              <a:ea typeface="標楷體" pitchFamily="65" charset="-120"/>
            </a:endParaRPr>
          </a:p>
        </p:txBody>
      </p:sp>
      <p:sp>
        <p:nvSpPr>
          <p:cNvPr id="30726" name="Rectangle 9"/>
          <p:cNvSpPr>
            <a:spLocks noChangeArrowheads="1"/>
          </p:cNvSpPr>
          <p:nvPr/>
        </p:nvSpPr>
        <p:spPr bwMode="auto">
          <a:xfrm>
            <a:off x="149057" y="1363206"/>
            <a:ext cx="878522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indent="152400">
              <a:spcBef>
                <a:spcPct val="20000"/>
              </a:spcBef>
              <a:buChar char="•"/>
              <a:tabLst>
                <a:tab pos="533400" algn="l"/>
              </a:tabLst>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tabLst>
                <a:tab pos="533400" algn="l"/>
              </a:tabLst>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tabLst>
                <a:tab pos="533400" algn="l"/>
              </a:tabLst>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tabLst>
                <a:tab pos="533400" algn="l"/>
              </a:tabLst>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tabLst>
                <a:tab pos="533400" algn="l"/>
              </a:tabLst>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tabLst>
                <a:tab pos="533400" algn="l"/>
              </a:tabLst>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tabLst>
                <a:tab pos="533400" algn="l"/>
              </a:tabLst>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tabLst>
                <a:tab pos="533400" algn="l"/>
              </a:tabLst>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tabLst>
                <a:tab pos="533400" algn="l"/>
              </a:tabLst>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sz="2800" dirty="0">
                <a:latin typeface="標楷體" panose="03000509000000000000" pitchFamily="65" charset="-120"/>
                <a:ea typeface="標楷體" panose="03000509000000000000" pitchFamily="65" charset="-120"/>
              </a:rPr>
              <a:t>一、筆試成績</a:t>
            </a:r>
            <a:r>
              <a:rPr lang="en-US" altLang="zh-TW" sz="2800" dirty="0">
                <a:solidFill>
                  <a:srgbClr val="000000"/>
                </a:solidFill>
                <a:latin typeface="標楷體" panose="03000509000000000000" pitchFamily="65" charset="-120"/>
                <a:ea typeface="標楷體" panose="03000509000000000000" pitchFamily="65" charset="-120"/>
              </a:rPr>
              <a:t>(</a:t>
            </a:r>
            <a:r>
              <a:rPr lang="zh-TW" altLang="en-US" sz="2800" dirty="0">
                <a:solidFill>
                  <a:srgbClr val="000000"/>
                </a:solidFill>
                <a:latin typeface="標楷體" panose="03000509000000000000" pitchFamily="65" charset="-120"/>
                <a:ea typeface="標楷體" panose="03000509000000000000" pitchFamily="65" charset="-120"/>
              </a:rPr>
              <a:t>含國語文、教育常識</a:t>
            </a:r>
            <a:r>
              <a:rPr lang="en-US" altLang="zh-TW" sz="2800" dirty="0">
                <a:solidFill>
                  <a:srgbClr val="000000"/>
                </a:solidFill>
                <a:latin typeface="標楷體" panose="03000509000000000000" pitchFamily="65" charset="-120"/>
                <a:ea typeface="標楷體" panose="03000509000000000000" pitchFamily="65" charset="-120"/>
              </a:rPr>
              <a:t>)</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占總成績</a:t>
            </a:r>
            <a:r>
              <a:rPr lang="en-US" altLang="zh-TW" sz="2800" u="sng" dirty="0">
                <a:solidFill>
                  <a:srgbClr val="C00000"/>
                </a:solidFill>
                <a:latin typeface="標楷體" panose="03000509000000000000" pitchFamily="65" charset="-120"/>
                <a:ea typeface="標楷體" panose="03000509000000000000" pitchFamily="65" charset="-120"/>
              </a:rPr>
              <a:t>40%</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a:t>
            </a:r>
            <a:endParaRPr lang="en-US" altLang="zh-TW" sz="2800" dirty="0">
              <a:latin typeface="標楷體" panose="03000509000000000000" pitchFamily="65" charset="-120"/>
              <a:ea typeface="標楷體" panose="03000509000000000000" pitchFamily="65" charset="-120"/>
            </a:endParaRPr>
          </a:p>
          <a:p>
            <a:pPr eaLnBrk="1" hangingPunct="1">
              <a:spcBef>
                <a:spcPct val="0"/>
              </a:spcBef>
              <a:buFontTx/>
              <a:buNone/>
            </a:pPr>
            <a:r>
              <a:rPr lang="zh-TW" altLang="en-US" sz="2800" dirty="0">
                <a:latin typeface="標楷體" panose="03000509000000000000" pitchFamily="65" charset="-120"/>
                <a:ea typeface="標楷體" panose="03000509000000000000" pitchFamily="65" charset="-120"/>
              </a:rPr>
              <a:t>　　依總分</a:t>
            </a:r>
            <a:r>
              <a:rPr lang="en-US" altLang="zh-TW" sz="2800" dirty="0">
                <a:latin typeface="標楷體" panose="03000509000000000000" pitchFamily="65" charset="-120"/>
                <a:ea typeface="標楷體" panose="03000509000000000000" pitchFamily="65" charset="-120"/>
              </a:rPr>
              <a:t>100</a:t>
            </a:r>
            <a:r>
              <a:rPr lang="zh-TW" altLang="en-US" sz="2800" dirty="0">
                <a:latin typeface="標楷體" panose="03000509000000000000" pitchFamily="65" charset="-120"/>
                <a:ea typeface="標楷體" panose="03000509000000000000" pitchFamily="65" charset="-120"/>
              </a:rPr>
              <a:t>分乘以</a:t>
            </a:r>
            <a:r>
              <a:rPr lang="en-US" altLang="zh-TW" sz="2800" u="sng" dirty="0">
                <a:solidFill>
                  <a:srgbClr val="C00000"/>
                </a:solidFill>
                <a:latin typeface="標楷體" panose="03000509000000000000" pitchFamily="65" charset="-120"/>
                <a:ea typeface="標楷體" panose="03000509000000000000" pitchFamily="65" charset="-120"/>
              </a:rPr>
              <a:t>40%</a:t>
            </a:r>
            <a:r>
              <a:rPr lang="zh-TW" altLang="en-US" sz="2800" dirty="0">
                <a:latin typeface="標楷體" panose="03000509000000000000" pitchFamily="65" charset="-120"/>
                <a:ea typeface="標楷體" panose="03000509000000000000" pitchFamily="65" charset="-120"/>
              </a:rPr>
              <a:t>計算。</a:t>
            </a:r>
          </a:p>
          <a:p>
            <a:pPr eaLnBrk="1" hangingPunct="1">
              <a:spcBef>
                <a:spcPct val="0"/>
              </a:spcBef>
              <a:buFontTx/>
              <a:buNone/>
            </a:pPr>
            <a:r>
              <a:rPr lang="zh-TW" altLang="en-US" sz="2800" dirty="0">
                <a:latin typeface="標楷體" panose="03000509000000000000" pitchFamily="65" charset="-120"/>
                <a:ea typeface="標楷體" panose="03000509000000000000" pitchFamily="65" charset="-120"/>
              </a:rPr>
              <a:t>二、面試成績</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占總成績</a:t>
            </a:r>
            <a:r>
              <a:rPr lang="en-US" altLang="zh-TW" sz="2800" u="sng" dirty="0">
                <a:solidFill>
                  <a:srgbClr val="C00000"/>
                </a:solidFill>
                <a:latin typeface="標楷體" panose="03000509000000000000" pitchFamily="65" charset="-120"/>
                <a:ea typeface="標楷體" panose="03000509000000000000" pitchFamily="65" charset="-120"/>
              </a:rPr>
              <a:t>60%</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：依總分</a:t>
            </a:r>
            <a:r>
              <a:rPr lang="en-US" altLang="zh-TW" sz="2800" dirty="0">
                <a:latin typeface="標楷體" panose="03000509000000000000" pitchFamily="65" charset="-120"/>
                <a:ea typeface="標楷體" panose="03000509000000000000" pitchFamily="65" charset="-120"/>
              </a:rPr>
              <a:t>100</a:t>
            </a:r>
            <a:r>
              <a:rPr lang="zh-TW" altLang="en-US" sz="2800" dirty="0">
                <a:latin typeface="標楷體" panose="03000509000000000000" pitchFamily="65" charset="-120"/>
                <a:ea typeface="標楷體" panose="03000509000000000000" pitchFamily="65" charset="-120"/>
              </a:rPr>
              <a:t>分乘以</a:t>
            </a:r>
            <a:r>
              <a:rPr lang="en-US" altLang="zh-TW" sz="2800" u="sng" dirty="0">
                <a:solidFill>
                  <a:srgbClr val="C00000"/>
                </a:solidFill>
                <a:latin typeface="標楷體" panose="03000509000000000000" pitchFamily="65" charset="-120"/>
                <a:ea typeface="標楷體" panose="03000509000000000000" pitchFamily="65" charset="-120"/>
              </a:rPr>
              <a:t>60%</a:t>
            </a:r>
          </a:p>
          <a:p>
            <a:pPr eaLnBrk="1" hangingPunct="1">
              <a:spcBef>
                <a:spcPct val="0"/>
              </a:spcBef>
              <a:buFontTx/>
              <a:buNone/>
            </a:pPr>
            <a:r>
              <a:rPr lang="zh-TW" altLang="en-US" sz="2800" dirty="0">
                <a:solidFill>
                  <a:srgbClr val="C00000"/>
                </a:solidFill>
                <a:latin typeface="標楷體" panose="03000509000000000000" pitchFamily="65" charset="-120"/>
                <a:ea typeface="標楷體" panose="03000509000000000000" pitchFamily="65" charset="-120"/>
              </a:rPr>
              <a:t>    </a:t>
            </a:r>
            <a:r>
              <a:rPr lang="zh-TW" altLang="en-US" sz="2800" dirty="0">
                <a:latin typeface="標楷體" panose="03000509000000000000" pitchFamily="65" charset="-120"/>
                <a:ea typeface="標楷體" panose="03000509000000000000" pitchFamily="65" charset="-120"/>
              </a:rPr>
              <a:t>計算。</a:t>
            </a:r>
            <a:endParaRPr lang="en-US" altLang="zh-TW" sz="2800" dirty="0">
              <a:latin typeface="標楷體" panose="03000509000000000000" pitchFamily="65" charset="-120"/>
              <a:ea typeface="標楷體" panose="03000509000000000000" pitchFamily="65" charset="-120"/>
            </a:endParaRPr>
          </a:p>
          <a:p>
            <a:pPr eaLnBrk="1" hangingPunct="1">
              <a:spcBef>
                <a:spcPct val="0"/>
              </a:spcBef>
              <a:buFontTx/>
              <a:buNone/>
            </a:pPr>
            <a:r>
              <a:rPr lang="zh-TW" altLang="en-US" sz="2800" dirty="0">
                <a:latin typeface="標楷體" panose="03000509000000000000" pitchFamily="65" charset="-120"/>
                <a:ea typeface="標楷體" panose="03000509000000000000" pitchFamily="65" charset="-120"/>
              </a:rPr>
              <a:t>   </a:t>
            </a:r>
            <a:endParaRPr lang="en-US" altLang="zh-TW" sz="2800" dirty="0">
              <a:latin typeface="標楷體" panose="03000509000000000000" pitchFamily="65" charset="-120"/>
              <a:ea typeface="標楷體" panose="03000509000000000000" pitchFamily="65" charset="-120"/>
            </a:endParaRPr>
          </a:p>
        </p:txBody>
      </p:sp>
      <p:sp>
        <p:nvSpPr>
          <p:cNvPr id="2" name="矩形 1"/>
          <p:cNvSpPr/>
          <p:nvPr/>
        </p:nvSpPr>
        <p:spPr>
          <a:xfrm>
            <a:off x="719001" y="3142826"/>
            <a:ext cx="7957455" cy="3416320"/>
          </a:xfrm>
          <a:prstGeom prst="rect">
            <a:avLst/>
          </a:prstGeom>
        </p:spPr>
        <p:txBody>
          <a:bodyPr wrap="square">
            <a:spAutoFit/>
          </a:bodyPr>
          <a:lstStyle/>
          <a:p>
            <a:r>
              <a:rPr lang="zh-TW" altLang="en-US" dirty="0">
                <a:latin typeface="標楷體" panose="03000509000000000000" pitchFamily="65" charset="-120"/>
                <a:ea typeface="標楷體" panose="03000509000000000000" pitchFamily="65" charset="-120"/>
              </a:rPr>
              <a:t>考生依准考證號排序，分組進行面試。</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考生最後面試成績經以下公式計算：</a:t>
            </a:r>
          </a:p>
          <a:p>
            <a:endParaRPr lang="en-US" altLang="zh-TW" dirty="0">
              <a:latin typeface="標楷體" panose="03000509000000000000" pitchFamily="65" charset="-120"/>
              <a:ea typeface="標楷體" panose="03000509000000000000" pitchFamily="65" charset="-120"/>
            </a:endParaRPr>
          </a:p>
          <a:p>
            <a:r>
              <a:rPr lang="en-US" altLang="zh-TW" dirty="0">
                <a:latin typeface="標楷體" panose="03000509000000000000" pitchFamily="65" charset="-120"/>
                <a:ea typeface="標楷體" panose="03000509000000000000" pitchFamily="65" charset="-120"/>
              </a:rPr>
              <a:t>X=SD</a:t>
            </a:r>
            <a:r>
              <a:rPr lang="zh-TW" altLang="en-US" dirty="0">
                <a:latin typeface="標楷體" panose="03000509000000000000" pitchFamily="65" charset="-120"/>
                <a:ea typeface="標楷體" panose="03000509000000000000" pitchFamily="65" charset="-120"/>
              </a:rPr>
              <a:t> </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 </a:t>
            </a:r>
            <a:r>
              <a:rPr lang="en-US" altLang="zh-TW" dirty="0">
                <a:latin typeface="標楷體" panose="03000509000000000000" pitchFamily="65" charset="-120"/>
                <a:ea typeface="標楷體" panose="03000509000000000000" pitchFamily="65" charset="-120"/>
              </a:rPr>
              <a:t>Z</a:t>
            </a:r>
            <a:r>
              <a:rPr lang="zh-TW" altLang="en-US" dirty="0">
                <a:latin typeface="標楷體" panose="03000509000000000000" pitchFamily="65" charset="-120"/>
                <a:ea typeface="標楷體" panose="03000509000000000000" pitchFamily="65" charset="-120"/>
              </a:rPr>
              <a:t> </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 </a:t>
            </a:r>
            <a:r>
              <a:rPr lang="en-US" altLang="zh-TW" dirty="0">
                <a:latin typeface="標楷體" panose="03000509000000000000" pitchFamily="65" charset="-120"/>
                <a:ea typeface="標楷體" panose="03000509000000000000" pitchFamily="65" charset="-120"/>
              </a:rPr>
              <a:t>M</a:t>
            </a:r>
          </a:p>
          <a:p>
            <a:r>
              <a:rPr lang="en-US" altLang="zh-TW" dirty="0">
                <a:latin typeface="標楷體" panose="03000509000000000000" pitchFamily="65" charset="-120"/>
                <a:ea typeface="標楷體" panose="03000509000000000000" pitchFamily="65" charset="-120"/>
              </a:rPr>
              <a:t>X=</a:t>
            </a:r>
            <a:r>
              <a:rPr lang="zh-TW" altLang="en-US" dirty="0">
                <a:latin typeface="標楷體" panose="03000509000000000000" pitchFamily="65" charset="-120"/>
                <a:ea typeface="標楷體" panose="03000509000000000000" pitchFamily="65" charset="-120"/>
              </a:rPr>
              <a:t>考生面試最後成績</a:t>
            </a:r>
          </a:p>
          <a:p>
            <a:r>
              <a:rPr lang="en-US" altLang="zh-TW" dirty="0">
                <a:latin typeface="標楷體" panose="03000509000000000000" pitchFamily="65" charset="-120"/>
                <a:ea typeface="標楷體" panose="03000509000000000000" pitchFamily="65" charset="-120"/>
              </a:rPr>
              <a:t>SD=</a:t>
            </a:r>
            <a:r>
              <a:rPr lang="zh-TW" altLang="en-US" dirty="0">
                <a:latin typeface="標楷體" panose="03000509000000000000" pitchFamily="65" charset="-120"/>
                <a:ea typeface="標楷體" panose="03000509000000000000" pitchFamily="65" charset="-120"/>
              </a:rPr>
              <a:t>所有考生面試原始成績的標準差</a:t>
            </a:r>
          </a:p>
          <a:p>
            <a:r>
              <a:rPr lang="en-US" altLang="zh-TW" dirty="0">
                <a:latin typeface="標楷體" panose="03000509000000000000" pitchFamily="65" charset="-120"/>
                <a:ea typeface="標楷體" panose="03000509000000000000" pitchFamily="65" charset="-120"/>
              </a:rPr>
              <a:t>Z=</a:t>
            </a:r>
            <a:r>
              <a:rPr lang="zh-TW" altLang="en-US" dirty="0">
                <a:latin typeface="標楷體" panose="03000509000000000000" pitchFamily="65" charset="-120"/>
                <a:ea typeface="標楷體" panose="03000509000000000000" pitchFamily="65" charset="-120"/>
              </a:rPr>
              <a:t>考生在各分組面試原始成績經常態分配轉換後的標準分數</a:t>
            </a:r>
          </a:p>
          <a:p>
            <a:r>
              <a:rPr lang="en-US" altLang="zh-TW" dirty="0">
                <a:latin typeface="標楷體" panose="03000509000000000000" pitchFamily="65" charset="-120"/>
                <a:ea typeface="標楷體" panose="03000509000000000000" pitchFamily="65" charset="-120"/>
              </a:rPr>
              <a:t>M=</a:t>
            </a:r>
            <a:r>
              <a:rPr lang="zh-TW" altLang="en-US" dirty="0">
                <a:latin typeface="標楷體" panose="03000509000000000000" pitchFamily="65" charset="-120"/>
                <a:ea typeface="標楷體" panose="03000509000000000000" pitchFamily="65" charset="-120"/>
              </a:rPr>
              <a:t>所有考生面試原始成績的平均數</a:t>
            </a:r>
            <a:endParaRPr lang="en-US" altLang="zh-TW" dirty="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面試內容包括：教育知能、修習意願、表達能力、學習歷程與成果、生涯規劃等。性向測驗結果及個人簡歷僅提供面試參考，不列入分數計算，</a:t>
            </a:r>
            <a:endParaRPr lang="en-US" altLang="zh-TW" dirty="0">
              <a:latin typeface="標楷體" panose="03000509000000000000" pitchFamily="65" charset="-120"/>
              <a:ea typeface="標楷體" panose="03000509000000000000" pitchFamily="65" charset="-120"/>
            </a:endParaRPr>
          </a:p>
          <a:p>
            <a:endParaRPr lang="zh-TW" altLang="en-US" dirty="0">
              <a:latin typeface="標楷體" panose="03000509000000000000" pitchFamily="65" charset="-120"/>
              <a:ea typeface="標楷體" panose="03000509000000000000" pitchFamily="65" charset="-120"/>
            </a:endParaRPr>
          </a:p>
        </p:txBody>
      </p:sp>
      <p:pic>
        <p:nvPicPr>
          <p:cNvPr id="10" name="Picture 22">
            <a:extLst>
              <a:ext uri="{FF2B5EF4-FFF2-40B4-BE49-F238E27FC236}">
                <a16:creationId xmlns:a16="http://schemas.microsoft.com/office/drawing/2014/main" xmlns="" id="{0A80044C-118D-43B4-934C-84298A7277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0249" y="6487102"/>
            <a:ext cx="3290102" cy="291907"/>
          </a:xfrm>
          <a:prstGeom prst="rect">
            <a:avLst/>
          </a:prstGeom>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nodeType="withEffect">
                                  <p:stCondLst>
                                    <p:cond delay="0"/>
                                  </p:stCondLst>
                                  <p:childTnLst>
                                    <p:set>
                                      <p:cBhvr>
                                        <p:cTn id="6" dur="1" fill="hold">
                                          <p:stCondLst>
                                            <p:cond delay="0"/>
                                          </p:stCondLst>
                                        </p:cTn>
                                        <p:tgtEl>
                                          <p:spTgt spid="24584"/>
                                        </p:tgtEl>
                                        <p:attrNameLst>
                                          <p:attrName>style.visibility</p:attrName>
                                        </p:attrNameLst>
                                      </p:cBhvr>
                                      <p:to>
                                        <p:strVal val="visible"/>
                                      </p:to>
                                    </p:set>
                                    <p:anim from="(-#ppt_w/2)" to="(#ppt_x)" calcmode="lin" valueType="num">
                                      <p:cBhvr>
                                        <p:cTn id="7" dur="600" fill="hold">
                                          <p:stCondLst>
                                            <p:cond delay="0"/>
                                          </p:stCondLst>
                                        </p:cTn>
                                        <p:tgtEl>
                                          <p:spTgt spid="24584"/>
                                        </p:tgtEl>
                                        <p:attrNameLst>
                                          <p:attrName>ppt_x</p:attrName>
                                        </p:attrNameLst>
                                      </p:cBhvr>
                                    </p:anim>
                                    <p:anim from="0" to="-1.0" calcmode="lin" valueType="num">
                                      <p:cBhvr>
                                        <p:cTn id="8" dur="200" decel="50000" autoRev="1" fill="hold">
                                          <p:stCondLst>
                                            <p:cond delay="600"/>
                                          </p:stCondLst>
                                        </p:cTn>
                                        <p:tgtEl>
                                          <p:spTgt spid="24584"/>
                                        </p:tgtEl>
                                        <p:attrNameLst>
                                          <p:attrName>xshear</p:attrName>
                                        </p:attrNameLst>
                                      </p:cBhvr>
                                    </p:anim>
                                    <p:animScale>
                                      <p:cBhvr>
                                        <p:cTn id="9" dur="200" decel="100000" autoRev="1" fill="hold">
                                          <p:stCondLst>
                                            <p:cond delay="600"/>
                                          </p:stCondLst>
                                        </p:cTn>
                                        <p:tgtEl>
                                          <p:spTgt spid="24584"/>
                                        </p:tgtEl>
                                      </p:cBhvr>
                                      <p:from x="100000" y="100000"/>
                                      <p:to x="80000" y="100000"/>
                                    </p:animScale>
                                    <p:anim by="(#ppt_h/3+#ppt_w*0.1)" calcmode="lin" valueType="num">
                                      <p:cBhvr additive="sum">
                                        <p:cTn id="10" dur="200" decel="100000" autoRev="1" fill="hold">
                                          <p:stCondLst>
                                            <p:cond delay="600"/>
                                          </p:stCondLst>
                                        </p:cTn>
                                        <p:tgtEl>
                                          <p:spTgt spid="2458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2770" name="Group 2"/>
          <p:cNvGrpSpPr>
            <a:grpSpLocks/>
          </p:cNvGrpSpPr>
          <p:nvPr/>
        </p:nvGrpSpPr>
        <p:grpSpPr bwMode="auto">
          <a:xfrm>
            <a:off x="0" y="0"/>
            <a:ext cx="9144000" cy="6858000"/>
            <a:chOff x="0" y="0"/>
            <a:chExt cx="5760" cy="4320"/>
          </a:xfrm>
        </p:grpSpPr>
        <p:pic>
          <p:nvPicPr>
            <p:cNvPr id="3277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4"/>
            <p:cNvPicPr>
              <a:picLocks noChangeAspect="1" noChangeArrowheads="1"/>
            </p:cNvPicPr>
            <p:nvPr/>
          </p:nvPicPr>
          <p:blipFill>
            <a:blip r:embed="rId4">
              <a:lum bright="20000"/>
              <a:extLst>
                <a:ext uri="{28A0092B-C50C-407E-A947-70E740481C1C}">
                  <a14:useLocalDpi xmlns:a14="http://schemas.microsoft.com/office/drawing/2010/main" val="0"/>
                </a:ext>
              </a:extLst>
            </a:blip>
            <a:srcRect/>
            <a:stretch>
              <a:fillRect/>
            </a:stretch>
          </p:blipFill>
          <p:spPr bwMode="auto">
            <a:xfrm>
              <a:off x="1292" y="3884"/>
              <a:ext cx="3629" cy="436"/>
            </a:xfrm>
            <a:prstGeom prst="rect">
              <a:avLst/>
            </a:prstGeom>
            <a:solidFill>
              <a:schemeClr val="accent1">
                <a:alpha val="12157"/>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2779" name="AutoShape 5"/>
            <p:cNvSpPr>
              <a:spLocks noChangeArrowheads="1"/>
            </p:cNvSpPr>
            <p:nvPr/>
          </p:nvSpPr>
          <p:spPr bwMode="auto">
            <a:xfrm>
              <a:off x="158" y="164"/>
              <a:ext cx="5489" cy="3629"/>
            </a:xfrm>
            <a:prstGeom prst="roundRect">
              <a:avLst>
                <a:gd name="adj" fmla="val 16667"/>
              </a:avLst>
            </a:prstGeom>
            <a:solidFill>
              <a:schemeClr val="bg1">
                <a:alpha val="69019"/>
              </a:schemeClr>
            </a:solidFill>
            <a:ln w="9525" algn="ctr">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TW" altLang="en-US" sz="1800">
                <a:solidFill>
                  <a:srgbClr val="000000"/>
                </a:solidFill>
              </a:endParaRPr>
            </a:p>
          </p:txBody>
        </p:sp>
      </p:grpSp>
      <p:pic>
        <p:nvPicPr>
          <p:cNvPr id="10" name="Picture 12" descr="ãpptèæ¯åãçåçæå°çµæ">
            <a:extLst>
              <a:ext uri="{FF2B5EF4-FFF2-40B4-BE49-F238E27FC236}">
                <a16:creationId xmlns:a16="http://schemas.microsoft.com/office/drawing/2014/main" xmlns="" id="{D5437B87-6B38-4E12-BC9E-AA07ABDC9B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128"/>
            <a:ext cx="9144000" cy="6868128"/>
          </a:xfrm>
          <a:prstGeom prst="rect">
            <a:avLst/>
          </a:prstGeom>
          <a:noFill/>
          <a:extLst>
            <a:ext uri="{909E8E84-426E-40DD-AFC4-6F175D3DCCD1}">
              <a14:hiddenFill xmlns:a14="http://schemas.microsoft.com/office/drawing/2010/main">
                <a:solidFill>
                  <a:srgbClr val="FFFFFF"/>
                </a:solidFill>
              </a14:hiddenFill>
            </a:ext>
          </a:extLst>
        </p:spPr>
      </p:pic>
      <p:sp>
        <p:nvSpPr>
          <p:cNvPr id="66566" name="AutoShape 6">
            <a:extLst>
              <a:ext uri="{FF2B5EF4-FFF2-40B4-BE49-F238E27FC236}">
                <a16:creationId xmlns:a16="http://schemas.microsoft.com/office/drawing/2014/main" xmlns="" id="{366605A6-36E0-4612-A2E2-07446654A5C4}"/>
              </a:ext>
            </a:extLst>
          </p:cNvPr>
          <p:cNvSpPr>
            <a:spLocks noChangeArrowheads="1"/>
          </p:cNvSpPr>
          <p:nvPr/>
        </p:nvSpPr>
        <p:spPr bwMode="auto">
          <a:xfrm>
            <a:off x="1187450" y="331427"/>
            <a:ext cx="6911975" cy="719361"/>
          </a:xfrm>
          <a:prstGeom prst="roundRect">
            <a:avLst>
              <a:gd name="adj" fmla="val 16667"/>
            </a:avLst>
          </a:prstGeom>
          <a:gradFill rotWithShape="1">
            <a:gsLst>
              <a:gs pos="0">
                <a:srgbClr val="FF7C80">
                  <a:alpha val="71001"/>
                </a:srgbClr>
              </a:gs>
              <a:gs pos="50000">
                <a:srgbClr val="FFFFCC"/>
              </a:gs>
              <a:gs pos="100000">
                <a:srgbClr val="FF7C80">
                  <a:alpha val="71001"/>
                </a:srgbClr>
              </a:gs>
            </a:gsLst>
            <a:lin ang="5400000" scaled="1"/>
          </a:gradFill>
          <a:ln w="9525">
            <a:round/>
            <a:headEnd/>
            <a:tailEnd/>
          </a:ln>
          <a:effectLst/>
          <a:scene3d>
            <a:camera prst="legacyPerspectiveBottom"/>
            <a:lightRig rig="legacyFlat3" dir="t"/>
          </a:scene3d>
          <a:sp3d extrusionH="887400" prstMaterial="legacyMatte">
            <a:bevelT w="13500" h="13500" prst="angle"/>
            <a:bevelB w="13500" h="13500" prst="angle"/>
            <a:extrusionClr>
              <a:srgbClr val="FF7C80"/>
            </a:extrusionClr>
          </a:sp3d>
          <a:extLst/>
        </p:spPr>
        <p:txBody>
          <a:bodyPr wrap="none" anchor="ctr">
            <a:flatTx/>
          </a:bodyPr>
          <a:lstStyle/>
          <a:p>
            <a:pPr algn="ctr">
              <a:defRPr/>
            </a:pPr>
            <a:r>
              <a:rPr lang="zh-TW" altLang="en-US" sz="5400" dirty="0">
                <a:solidFill>
                  <a:srgbClr val="006600"/>
                </a:solidFill>
                <a:latin typeface="Arial" charset="0"/>
                <a:ea typeface="標楷體" pitchFamily="65" charset="-120"/>
              </a:rPr>
              <a:t>書面資料</a:t>
            </a:r>
            <a:r>
              <a:rPr lang="en-US" altLang="zh-TW" sz="4400" dirty="0">
                <a:solidFill>
                  <a:srgbClr val="006600"/>
                </a:solidFill>
                <a:latin typeface="Arial" charset="0"/>
                <a:ea typeface="標楷體" pitchFamily="65" charset="-120"/>
              </a:rPr>
              <a:t>(Ⅰ)</a:t>
            </a:r>
            <a:endParaRPr lang="zh-TW" altLang="en-US" sz="4400" dirty="0">
              <a:solidFill>
                <a:srgbClr val="006600"/>
              </a:solidFill>
              <a:latin typeface="Arial" charset="0"/>
              <a:ea typeface="標楷體" pitchFamily="65" charset="-120"/>
            </a:endParaRPr>
          </a:p>
        </p:txBody>
      </p:sp>
      <p:sp>
        <p:nvSpPr>
          <p:cNvPr id="32774" name="Rectangle 7"/>
          <p:cNvSpPr>
            <a:spLocks noChangeArrowheads="1"/>
          </p:cNvSpPr>
          <p:nvPr/>
        </p:nvSpPr>
        <p:spPr bwMode="auto">
          <a:xfrm>
            <a:off x="1747838" y="-1601788"/>
            <a:ext cx="103822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TW" altLang="en-US" sz="1800">
              <a:solidFill>
                <a:srgbClr val="000000"/>
              </a:solidFill>
            </a:endParaRPr>
          </a:p>
        </p:txBody>
      </p:sp>
      <p:pic>
        <p:nvPicPr>
          <p:cNvPr id="4" name="圖片 3">
            <a:extLst>
              <a:ext uri="{FF2B5EF4-FFF2-40B4-BE49-F238E27FC236}">
                <a16:creationId xmlns:a16="http://schemas.microsoft.com/office/drawing/2014/main" xmlns="" id="{0E98FAE6-E91F-47AA-84C7-993A8E43B42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32105" y="1268760"/>
            <a:ext cx="3956119" cy="5593738"/>
          </a:xfrm>
          <a:prstGeom prst="rect">
            <a:avLst/>
          </a:prstGeom>
        </p:spPr>
      </p:pic>
      <p:sp>
        <p:nvSpPr>
          <p:cNvPr id="32775" name="文字方塊 1"/>
          <p:cNvSpPr txBox="1">
            <a:spLocks noChangeArrowheads="1"/>
          </p:cNvSpPr>
          <p:nvPr/>
        </p:nvSpPr>
        <p:spPr bwMode="auto">
          <a:xfrm>
            <a:off x="1187450" y="1176809"/>
            <a:ext cx="71294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r>
              <a:rPr lang="zh-TW" altLang="en-US" sz="1400" b="1" dirty="0">
                <a:solidFill>
                  <a:srgbClr val="C00000"/>
                </a:solidFill>
                <a:latin typeface="標楷體" panose="03000509000000000000" pitchFamily="65" charset="-120"/>
                <a:ea typeface="標楷體" panose="03000509000000000000" pitchFamily="65" charset="-120"/>
              </a:rPr>
              <a:t>本表格式僅供參考</a:t>
            </a:r>
            <a:r>
              <a:rPr lang="en-US" altLang="zh-TW" sz="1400" b="1" dirty="0">
                <a:solidFill>
                  <a:srgbClr val="C00000"/>
                </a:solidFill>
                <a:latin typeface="標楷體" panose="03000509000000000000" pitchFamily="65" charset="-120"/>
                <a:ea typeface="標楷體" panose="03000509000000000000" pitchFamily="65" charset="-120"/>
              </a:rPr>
              <a:t>,</a:t>
            </a:r>
            <a:r>
              <a:rPr lang="zh-TW" altLang="en-US" sz="1400" b="1" dirty="0">
                <a:solidFill>
                  <a:srgbClr val="C00000"/>
                </a:solidFill>
                <a:latin typeface="標楷體" panose="03000509000000000000" pitchFamily="65" charset="-120"/>
                <a:ea typeface="標楷體" panose="03000509000000000000" pitchFamily="65" charset="-120"/>
              </a:rPr>
              <a:t>網路報名登錄及繳費成功後</a:t>
            </a:r>
            <a:r>
              <a:rPr lang="en-US" altLang="zh-TW" sz="1400" b="1" dirty="0">
                <a:solidFill>
                  <a:srgbClr val="C00000"/>
                </a:solidFill>
                <a:latin typeface="標楷體" panose="03000509000000000000" pitchFamily="65" charset="-120"/>
                <a:ea typeface="標楷體" panose="03000509000000000000" pitchFamily="65" charset="-120"/>
              </a:rPr>
              <a:t>,</a:t>
            </a:r>
            <a:r>
              <a:rPr lang="zh-TW" altLang="en-US" sz="1400" b="1" dirty="0">
                <a:solidFill>
                  <a:srgbClr val="C00000"/>
                </a:solidFill>
                <a:latin typeface="標楷體" panose="03000509000000000000" pitchFamily="65" charset="-120"/>
                <a:ea typeface="標楷體" panose="03000509000000000000" pitchFamily="65" charset="-120"/>
              </a:rPr>
              <a:t>以</a:t>
            </a:r>
            <a:r>
              <a:rPr lang="en-US" altLang="zh-TW" sz="1400" b="1" dirty="0">
                <a:solidFill>
                  <a:srgbClr val="C00000"/>
                </a:solidFill>
                <a:latin typeface="標楷體" panose="03000509000000000000" pitchFamily="65" charset="-120"/>
                <a:ea typeface="標楷體" panose="03000509000000000000" pitchFamily="65" charset="-120"/>
              </a:rPr>
              <a:t>A4</a:t>
            </a:r>
            <a:r>
              <a:rPr lang="zh-TW" altLang="en-US" sz="1400" b="1" dirty="0">
                <a:solidFill>
                  <a:srgbClr val="C00000"/>
                </a:solidFill>
                <a:latin typeface="標楷體" panose="03000509000000000000" pitchFamily="65" charset="-120"/>
                <a:ea typeface="標楷體" panose="03000509000000000000" pitchFamily="65" charset="-120"/>
              </a:rPr>
              <a:t>紙列印寄出為主</a:t>
            </a:r>
          </a:p>
        </p:txBody>
      </p:sp>
      <p:pic>
        <p:nvPicPr>
          <p:cNvPr id="11" name="Picture 22">
            <a:extLst>
              <a:ext uri="{FF2B5EF4-FFF2-40B4-BE49-F238E27FC236}">
                <a16:creationId xmlns:a16="http://schemas.microsoft.com/office/drawing/2014/main" xmlns="" id="{AD7CB1BC-1B98-438F-BF93-76C4701D04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0249" y="6487102"/>
            <a:ext cx="3290102" cy="291907"/>
          </a:xfrm>
          <a:prstGeom prst="rect">
            <a:avLst/>
          </a:prstGeom>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nodeType="withEffect">
                                  <p:stCondLst>
                                    <p:cond delay="0"/>
                                  </p:stCondLst>
                                  <p:childTnLst>
                                    <p:set>
                                      <p:cBhvr>
                                        <p:cTn id="6" dur="1" fill="hold">
                                          <p:stCondLst>
                                            <p:cond delay="0"/>
                                          </p:stCondLst>
                                        </p:cTn>
                                        <p:tgtEl>
                                          <p:spTgt spid="66566"/>
                                        </p:tgtEl>
                                        <p:attrNameLst>
                                          <p:attrName>style.visibility</p:attrName>
                                        </p:attrNameLst>
                                      </p:cBhvr>
                                      <p:to>
                                        <p:strVal val="visible"/>
                                      </p:to>
                                    </p:set>
                                    <p:anim from="(-#ppt_w/2)" to="(#ppt_x)" calcmode="lin" valueType="num">
                                      <p:cBhvr>
                                        <p:cTn id="7" dur="600" fill="hold">
                                          <p:stCondLst>
                                            <p:cond delay="0"/>
                                          </p:stCondLst>
                                        </p:cTn>
                                        <p:tgtEl>
                                          <p:spTgt spid="66566"/>
                                        </p:tgtEl>
                                        <p:attrNameLst>
                                          <p:attrName>ppt_x</p:attrName>
                                        </p:attrNameLst>
                                      </p:cBhvr>
                                    </p:anim>
                                    <p:anim from="0" to="-1.0" calcmode="lin" valueType="num">
                                      <p:cBhvr>
                                        <p:cTn id="8" dur="200" decel="50000" autoRev="1" fill="hold">
                                          <p:stCondLst>
                                            <p:cond delay="600"/>
                                          </p:stCondLst>
                                        </p:cTn>
                                        <p:tgtEl>
                                          <p:spTgt spid="66566"/>
                                        </p:tgtEl>
                                        <p:attrNameLst>
                                          <p:attrName>xshear</p:attrName>
                                        </p:attrNameLst>
                                      </p:cBhvr>
                                    </p:anim>
                                    <p:animScale>
                                      <p:cBhvr>
                                        <p:cTn id="9" dur="200" decel="100000" autoRev="1" fill="hold">
                                          <p:stCondLst>
                                            <p:cond delay="600"/>
                                          </p:stCondLst>
                                        </p:cTn>
                                        <p:tgtEl>
                                          <p:spTgt spid="66566"/>
                                        </p:tgtEl>
                                      </p:cBhvr>
                                      <p:from x="100000" y="100000"/>
                                      <p:to x="80000" y="100000"/>
                                    </p:animScale>
                                    <p:anim by="(#ppt_h/3+#ppt_w*0.1)" calcmode="lin" valueType="num">
                                      <p:cBhvr additive="sum">
                                        <p:cTn id="10" dur="200" decel="100000" autoRev="1" fill="hold">
                                          <p:stCondLst>
                                            <p:cond delay="600"/>
                                          </p:stCondLst>
                                        </p:cTn>
                                        <p:tgtEl>
                                          <p:spTgt spid="6656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4818" name="Group 2"/>
          <p:cNvGrpSpPr>
            <a:grpSpLocks/>
          </p:cNvGrpSpPr>
          <p:nvPr/>
        </p:nvGrpSpPr>
        <p:grpSpPr bwMode="auto">
          <a:xfrm>
            <a:off x="0" y="0"/>
            <a:ext cx="9144000" cy="6858000"/>
            <a:chOff x="0" y="0"/>
            <a:chExt cx="5760" cy="4320"/>
          </a:xfrm>
        </p:grpSpPr>
        <p:pic>
          <p:nvPicPr>
            <p:cNvPr id="3483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1" name="Picture 4"/>
            <p:cNvPicPr>
              <a:picLocks noChangeAspect="1" noChangeArrowheads="1"/>
            </p:cNvPicPr>
            <p:nvPr/>
          </p:nvPicPr>
          <p:blipFill>
            <a:blip r:embed="rId4">
              <a:lum bright="20000"/>
              <a:extLst>
                <a:ext uri="{28A0092B-C50C-407E-A947-70E740481C1C}">
                  <a14:useLocalDpi xmlns:a14="http://schemas.microsoft.com/office/drawing/2010/main" val="0"/>
                </a:ext>
              </a:extLst>
            </a:blip>
            <a:srcRect/>
            <a:stretch>
              <a:fillRect/>
            </a:stretch>
          </p:blipFill>
          <p:spPr bwMode="auto">
            <a:xfrm>
              <a:off x="1292" y="3884"/>
              <a:ext cx="3629" cy="436"/>
            </a:xfrm>
            <a:prstGeom prst="rect">
              <a:avLst/>
            </a:prstGeom>
            <a:solidFill>
              <a:schemeClr val="accent1">
                <a:alpha val="12157"/>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4832" name="AutoShape 5"/>
            <p:cNvSpPr>
              <a:spLocks noChangeArrowheads="1"/>
            </p:cNvSpPr>
            <p:nvPr/>
          </p:nvSpPr>
          <p:spPr bwMode="auto">
            <a:xfrm>
              <a:off x="158" y="164"/>
              <a:ext cx="5489" cy="3629"/>
            </a:xfrm>
            <a:prstGeom prst="roundRect">
              <a:avLst>
                <a:gd name="adj" fmla="val 16667"/>
              </a:avLst>
            </a:prstGeom>
            <a:solidFill>
              <a:schemeClr val="bg1">
                <a:alpha val="69019"/>
              </a:schemeClr>
            </a:solidFill>
            <a:ln w="9525" algn="ctr">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TW" altLang="en-US" sz="1800">
                <a:solidFill>
                  <a:srgbClr val="000000"/>
                </a:solidFill>
              </a:endParaRPr>
            </a:p>
          </p:txBody>
        </p:sp>
      </p:grpSp>
      <p:pic>
        <p:nvPicPr>
          <p:cNvPr id="11" name="Picture 12" descr="ãpptèæ¯åãçåçæå°çµæ">
            <a:extLst>
              <a:ext uri="{FF2B5EF4-FFF2-40B4-BE49-F238E27FC236}">
                <a16:creationId xmlns:a16="http://schemas.microsoft.com/office/drawing/2014/main" xmlns="" id="{5AD7C110-9DF6-48D2-B235-7801B0244B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128"/>
            <a:ext cx="9144000" cy="6868128"/>
          </a:xfrm>
          <a:prstGeom prst="rect">
            <a:avLst/>
          </a:prstGeom>
          <a:noFill/>
          <a:extLst>
            <a:ext uri="{909E8E84-426E-40DD-AFC4-6F175D3DCCD1}">
              <a14:hiddenFill xmlns:a14="http://schemas.microsoft.com/office/drawing/2010/main">
                <a:solidFill>
                  <a:srgbClr val="FFFFFF"/>
                </a:solidFill>
              </a14:hiddenFill>
            </a:ext>
          </a:extLst>
        </p:spPr>
      </p:pic>
      <p:sp>
        <p:nvSpPr>
          <p:cNvPr id="34822" name="Rectangle 7"/>
          <p:cNvSpPr>
            <a:spLocks noChangeArrowheads="1"/>
          </p:cNvSpPr>
          <p:nvPr/>
        </p:nvSpPr>
        <p:spPr bwMode="auto">
          <a:xfrm>
            <a:off x="1747838" y="-1601788"/>
            <a:ext cx="1038225"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TW" altLang="en-US" sz="1800">
              <a:solidFill>
                <a:srgbClr val="000000"/>
              </a:solidFill>
            </a:endParaRPr>
          </a:p>
        </p:txBody>
      </p:sp>
      <p:sp>
        <p:nvSpPr>
          <p:cNvPr id="34823" name="Rectangle 30"/>
          <p:cNvSpPr>
            <a:spLocks noChangeArrowheads="1"/>
          </p:cNvSpPr>
          <p:nvPr/>
        </p:nvSpPr>
        <p:spPr bwMode="auto">
          <a:xfrm>
            <a:off x="0" y="1781274"/>
            <a:ext cx="81708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indent="12954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endParaRPr lang="zh-TW" altLang="en-US" sz="1400" u="sng" dirty="0">
              <a:solidFill>
                <a:srgbClr val="000000"/>
              </a:solidFill>
              <a:latin typeface="標楷體" panose="03000509000000000000" pitchFamily="65" charset="-120"/>
              <a:ea typeface="標楷體" panose="03000509000000000000" pitchFamily="65" charset="-120"/>
              <a:cs typeface="Times New Roman" panose="02020603050405020304" pitchFamily="18" charset="0"/>
            </a:endParaRPr>
          </a:p>
        </p:txBody>
      </p:sp>
      <p:pic>
        <p:nvPicPr>
          <p:cNvPr id="3" name="圖片 2">
            <a:extLst>
              <a:ext uri="{FF2B5EF4-FFF2-40B4-BE49-F238E27FC236}">
                <a16:creationId xmlns:a16="http://schemas.microsoft.com/office/drawing/2014/main" xmlns="" id="{87B456F9-DFA7-4F84-924E-4F2A984C334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86040" y="963488"/>
            <a:ext cx="4850256" cy="6858000"/>
          </a:xfrm>
          <a:prstGeom prst="rect">
            <a:avLst/>
          </a:prstGeom>
        </p:spPr>
      </p:pic>
      <p:pic>
        <p:nvPicPr>
          <p:cNvPr id="12" name="Picture 22">
            <a:extLst>
              <a:ext uri="{FF2B5EF4-FFF2-40B4-BE49-F238E27FC236}">
                <a16:creationId xmlns:a16="http://schemas.microsoft.com/office/drawing/2014/main" xmlns="" id="{F5022EF3-A580-4306-AE98-359B4B5BC7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0249" y="6487102"/>
            <a:ext cx="3290102" cy="291907"/>
          </a:xfrm>
          <a:prstGeom prst="rect">
            <a:avLst/>
          </a:prstGeom>
          <a:extLst>
            <a:ext uri="{91240B29-F687-4F45-9708-019B960494DF}">
              <a14:hiddenLine xmlns:a14="http://schemas.microsoft.com/office/drawing/2010/main" w="9525">
                <a:solidFill>
                  <a:srgbClr val="000000"/>
                </a:solidFill>
                <a:miter lim="800000"/>
                <a:headEnd/>
                <a:tailEnd/>
              </a14:hiddenLine>
            </a:ext>
          </a:extLst>
        </p:spPr>
      </p:pic>
      <p:sp>
        <p:nvSpPr>
          <p:cNvPr id="13" name="AutoShape 6">
            <a:extLst>
              <a:ext uri="{FF2B5EF4-FFF2-40B4-BE49-F238E27FC236}">
                <a16:creationId xmlns:a16="http://schemas.microsoft.com/office/drawing/2014/main" xmlns="" id="{E76FB910-B5BD-49A1-BEA5-F367EC5B0E9A}"/>
              </a:ext>
            </a:extLst>
          </p:cNvPr>
          <p:cNvSpPr>
            <a:spLocks noChangeArrowheads="1"/>
          </p:cNvSpPr>
          <p:nvPr/>
        </p:nvSpPr>
        <p:spPr bwMode="auto">
          <a:xfrm>
            <a:off x="1187450" y="331427"/>
            <a:ext cx="6911975" cy="719361"/>
          </a:xfrm>
          <a:prstGeom prst="roundRect">
            <a:avLst>
              <a:gd name="adj" fmla="val 16667"/>
            </a:avLst>
          </a:prstGeom>
          <a:gradFill rotWithShape="1">
            <a:gsLst>
              <a:gs pos="0">
                <a:srgbClr val="FF7C80">
                  <a:alpha val="71001"/>
                </a:srgbClr>
              </a:gs>
              <a:gs pos="50000">
                <a:srgbClr val="FFFFCC"/>
              </a:gs>
              <a:gs pos="100000">
                <a:srgbClr val="FF7C80">
                  <a:alpha val="71001"/>
                </a:srgbClr>
              </a:gs>
            </a:gsLst>
            <a:lin ang="5400000" scaled="1"/>
          </a:gradFill>
          <a:ln w="9525">
            <a:round/>
            <a:headEnd/>
            <a:tailEnd/>
          </a:ln>
          <a:effectLst/>
          <a:scene3d>
            <a:camera prst="legacyPerspectiveBottom"/>
            <a:lightRig rig="legacyFlat3" dir="t"/>
          </a:scene3d>
          <a:sp3d extrusionH="887400" prstMaterial="legacyMatte">
            <a:bevelT w="13500" h="13500" prst="angle"/>
            <a:bevelB w="13500" h="13500" prst="angle"/>
            <a:extrusionClr>
              <a:srgbClr val="FF7C80"/>
            </a:extrusionClr>
          </a:sp3d>
          <a:extLst/>
        </p:spPr>
        <p:txBody>
          <a:bodyPr wrap="none" anchor="ctr">
            <a:flatTx/>
          </a:bodyPr>
          <a:lstStyle/>
          <a:p>
            <a:pPr algn="ctr">
              <a:defRPr/>
            </a:pPr>
            <a:r>
              <a:rPr lang="zh-TW" altLang="en-US" sz="5400" dirty="0">
                <a:solidFill>
                  <a:srgbClr val="006600"/>
                </a:solidFill>
                <a:latin typeface="Arial" charset="0"/>
                <a:ea typeface="標楷體" pitchFamily="65" charset="-120"/>
              </a:rPr>
              <a:t>書面資料</a:t>
            </a:r>
            <a:r>
              <a:rPr lang="en-US" altLang="zh-TW" sz="4400" dirty="0">
                <a:solidFill>
                  <a:srgbClr val="006600"/>
                </a:solidFill>
                <a:latin typeface="Arial" charset="0"/>
                <a:ea typeface="標楷體" pitchFamily="65" charset="-120"/>
              </a:rPr>
              <a:t>(Ⅱ)</a:t>
            </a:r>
            <a:endParaRPr lang="zh-TW" altLang="en-US" sz="4400" dirty="0">
              <a:solidFill>
                <a:srgbClr val="006600"/>
              </a:solidFill>
              <a:latin typeface="Arial" charset="0"/>
              <a:ea typeface="標楷體" pitchFamily="65" charset="-12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from="(-#ppt_w/2)" to="(#ppt_x)" calcmode="lin" valueType="num">
                                      <p:cBhvr>
                                        <p:cTn id="7" dur="600" fill="hold">
                                          <p:stCondLst>
                                            <p:cond delay="0"/>
                                          </p:stCondLst>
                                        </p:cTn>
                                        <p:tgtEl>
                                          <p:spTgt spid="13"/>
                                        </p:tgtEl>
                                        <p:attrNameLst>
                                          <p:attrName>ppt_x</p:attrName>
                                        </p:attrNameLst>
                                      </p:cBhvr>
                                    </p:anim>
                                    <p:anim from="0" to="-1.0" calcmode="lin" valueType="num">
                                      <p:cBhvr>
                                        <p:cTn id="8" dur="200" decel="50000" autoRev="1" fill="hold">
                                          <p:stCondLst>
                                            <p:cond delay="600"/>
                                          </p:stCondLst>
                                        </p:cTn>
                                        <p:tgtEl>
                                          <p:spTgt spid="13"/>
                                        </p:tgtEl>
                                        <p:attrNameLst>
                                          <p:attrName>xshear</p:attrName>
                                        </p:attrNameLst>
                                      </p:cBhvr>
                                    </p:anim>
                                    <p:animScale>
                                      <p:cBhvr>
                                        <p:cTn id="9" dur="200" decel="100000" autoRev="1" fill="hold">
                                          <p:stCondLst>
                                            <p:cond delay="600"/>
                                          </p:stCondLst>
                                        </p:cTn>
                                        <p:tgtEl>
                                          <p:spTgt spid="13"/>
                                        </p:tgtEl>
                                      </p:cBhvr>
                                      <p:from x="100000" y="100000"/>
                                      <p:to x="80000" y="100000"/>
                                    </p:animScale>
                                    <p:anim by="(#ppt_h/3+#ppt_w*0.1)" calcmode="lin" valueType="num">
                                      <p:cBhvr additive="sum">
                                        <p:cTn id="10" dur="200" decel="100000" autoRev="1" fill="hold">
                                          <p:stCondLst>
                                            <p:cond delay="600"/>
                                          </p:stCondLst>
                                        </p:cTn>
                                        <p:tgtEl>
                                          <p:spTgt spid="1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0" name="Picture 12" descr="ãpptèæ¯åãçåçæå°çµæ">
            <a:extLst>
              <a:ext uri="{FF2B5EF4-FFF2-40B4-BE49-F238E27FC236}">
                <a16:creationId xmlns:a16="http://schemas.microsoft.com/office/drawing/2014/main" xmlns="" id="{90532237-EC32-407F-8383-3AED4EEEC8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169" name="AutoShape 23"/>
          <p:cNvSpPr>
            <a:spLocks noChangeArrowheads="1"/>
          </p:cNvSpPr>
          <p:nvPr/>
        </p:nvSpPr>
        <p:spPr bwMode="auto">
          <a:xfrm>
            <a:off x="215899" y="166687"/>
            <a:ext cx="8785226" cy="5761039"/>
          </a:xfrm>
          <a:prstGeom prst="roundRect">
            <a:avLst>
              <a:gd name="adj" fmla="val 16667"/>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TW" altLang="en-US" sz="1800" dirty="0"/>
          </a:p>
        </p:txBody>
      </p:sp>
      <p:sp>
        <p:nvSpPr>
          <p:cNvPr id="4100" name="AutoShape 4"/>
          <p:cNvSpPr>
            <a:spLocks noChangeArrowheads="1"/>
          </p:cNvSpPr>
          <p:nvPr/>
        </p:nvSpPr>
        <p:spPr bwMode="auto">
          <a:xfrm>
            <a:off x="1260301" y="5157788"/>
            <a:ext cx="2005012" cy="504825"/>
          </a:xfrm>
          <a:prstGeom prst="roundRect">
            <a:avLst>
              <a:gd name="adj" fmla="val 50000"/>
            </a:avLst>
          </a:prstGeom>
          <a:gradFill rotWithShape="0">
            <a:gsLst>
              <a:gs pos="0">
                <a:srgbClr val="FF9900"/>
              </a:gs>
              <a:gs pos="50000">
                <a:srgbClr val="A96500"/>
              </a:gs>
              <a:gs pos="100000">
                <a:srgbClr val="FF9900"/>
              </a:gs>
            </a:gsLst>
            <a:lin ang="2700000" scaled="1"/>
          </a:gradFill>
          <a:ln w="9525">
            <a:round/>
            <a:headEnd/>
            <a:tailEnd/>
          </a:ln>
          <a:scene3d>
            <a:camera prst="legacyObliqueTopRight"/>
            <a:lightRig rig="legacyFlat3" dir="b"/>
          </a:scene3d>
          <a:sp3d extrusionH="100000" prstMaterial="legacyMatte">
            <a:bevelT w="13500" h="13500" prst="angle"/>
            <a:bevelB w="13500" h="13500" prst="angle"/>
            <a:extrusionClr>
              <a:srgbClr val="FF9900"/>
            </a:extrusionClr>
            <a:contourClr>
              <a:srgbClr val="FF9900"/>
            </a:contourClr>
          </a:sp3d>
        </p:spPr>
        <p:txBody>
          <a:bodyPr wrap="none" anchor="ctr">
            <a:flatTx/>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latinLnBrk="1" hangingPunct="1">
              <a:spcBef>
                <a:spcPct val="0"/>
              </a:spcBef>
              <a:buFontTx/>
              <a:buNone/>
            </a:pPr>
            <a:r>
              <a:rPr lang="zh-TW" altLang="en-US" sz="1800" b="1" dirty="0">
                <a:solidFill>
                  <a:srgbClr val="FFFFFF"/>
                </a:solidFill>
                <a:latin typeface="標楷體" panose="03000509000000000000" pitchFamily="65" charset="-120"/>
                <a:ea typeface="標楷體" panose="03000509000000000000" pitchFamily="65" charset="-120"/>
              </a:rPr>
              <a:t>綜合行政組</a:t>
            </a:r>
          </a:p>
        </p:txBody>
      </p:sp>
      <p:cxnSp>
        <p:nvCxnSpPr>
          <p:cNvPr id="6150" name="AutoShape 6"/>
          <p:cNvCxnSpPr>
            <a:cxnSpLocks noChangeShapeType="1"/>
            <a:stCxn id="4101" idx="2"/>
          </p:cNvCxnSpPr>
          <p:nvPr/>
        </p:nvCxnSpPr>
        <p:spPr bwMode="auto">
          <a:xfrm flipH="1" flipV="1">
            <a:off x="4600401" y="3803650"/>
            <a:ext cx="3175" cy="344488"/>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cxnSp>
        <p:nvCxnSpPr>
          <p:cNvPr id="6151" name="AutoShape 7"/>
          <p:cNvCxnSpPr>
            <a:cxnSpLocks noChangeShapeType="1"/>
            <a:stCxn id="4101" idx="2"/>
          </p:cNvCxnSpPr>
          <p:nvPr/>
        </p:nvCxnSpPr>
        <p:spPr bwMode="auto">
          <a:xfrm flipH="1" flipV="1">
            <a:off x="4600401" y="3803650"/>
            <a:ext cx="3175" cy="344488"/>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cxnSp>
        <p:nvCxnSpPr>
          <p:cNvPr id="6152" name="AutoShape 8"/>
          <p:cNvCxnSpPr>
            <a:cxnSpLocks noChangeShapeType="1"/>
            <a:stCxn id="4101" idx="2"/>
          </p:cNvCxnSpPr>
          <p:nvPr/>
        </p:nvCxnSpPr>
        <p:spPr bwMode="auto">
          <a:xfrm flipH="1" flipV="1">
            <a:off x="4600401" y="3803650"/>
            <a:ext cx="3175" cy="344488"/>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cxnSp>
        <p:nvCxnSpPr>
          <p:cNvPr id="6153" name="AutoShape 9"/>
          <p:cNvCxnSpPr>
            <a:cxnSpLocks noChangeShapeType="1"/>
          </p:cNvCxnSpPr>
          <p:nvPr/>
        </p:nvCxnSpPr>
        <p:spPr bwMode="auto">
          <a:xfrm>
            <a:off x="4714875" y="3186113"/>
            <a:ext cx="0" cy="0"/>
          </a:xfrm>
          <a:prstGeom prst="straightConnector1">
            <a:avLst/>
          </a:prstGeom>
          <a:noFill/>
          <a:ln w="9525">
            <a:solidFill>
              <a:srgbClr val="969696"/>
            </a:solidFill>
            <a:round/>
            <a:headEnd/>
            <a:tailEnd/>
          </a:ln>
          <a:extLst>
            <a:ext uri="{909E8E84-426E-40DD-AFC4-6F175D3DCCD1}">
              <a14:hiddenFill xmlns:a14="http://schemas.microsoft.com/office/drawing/2010/main">
                <a:noFill/>
              </a14:hiddenFill>
            </a:ext>
          </a:extLst>
        </p:spPr>
      </p:cxnSp>
      <p:cxnSp>
        <p:nvCxnSpPr>
          <p:cNvPr id="6154" name="AutoShape 10"/>
          <p:cNvCxnSpPr>
            <a:cxnSpLocks noChangeShapeType="1"/>
          </p:cNvCxnSpPr>
          <p:nvPr/>
        </p:nvCxnSpPr>
        <p:spPr bwMode="auto">
          <a:xfrm>
            <a:off x="4714875" y="3186113"/>
            <a:ext cx="0" cy="0"/>
          </a:xfrm>
          <a:prstGeom prst="straightConnector1">
            <a:avLst/>
          </a:prstGeom>
          <a:noFill/>
          <a:ln w="9525">
            <a:solidFill>
              <a:srgbClr val="969696"/>
            </a:solidFill>
            <a:round/>
            <a:headEnd/>
            <a:tailEnd/>
          </a:ln>
          <a:extLst>
            <a:ext uri="{909E8E84-426E-40DD-AFC4-6F175D3DCCD1}">
              <a14:hiddenFill xmlns:a14="http://schemas.microsoft.com/office/drawing/2010/main">
                <a:noFill/>
              </a14:hiddenFill>
            </a:ext>
          </a:extLst>
        </p:spPr>
      </p:cxnSp>
      <p:sp>
        <p:nvSpPr>
          <p:cNvPr id="4107" name="AutoShape 11">
            <a:extLst>
              <a:ext uri="{FF2B5EF4-FFF2-40B4-BE49-F238E27FC236}">
                <a16:creationId xmlns:a16="http://schemas.microsoft.com/office/drawing/2014/main" xmlns="" id="{FF593E5A-A854-47C0-AC5C-0DE4370EB5F8}"/>
              </a:ext>
            </a:extLst>
          </p:cNvPr>
          <p:cNvSpPr>
            <a:spLocks noChangeArrowheads="1"/>
          </p:cNvSpPr>
          <p:nvPr/>
        </p:nvSpPr>
        <p:spPr bwMode="auto">
          <a:xfrm>
            <a:off x="2987501" y="1557338"/>
            <a:ext cx="3241675" cy="1439862"/>
          </a:xfrm>
          <a:prstGeom prst="roundRect">
            <a:avLst>
              <a:gd name="adj" fmla="val 50000"/>
            </a:avLst>
          </a:prstGeom>
          <a:gradFill rotWithShape="0">
            <a:gsLst>
              <a:gs pos="0">
                <a:schemeClr val="folHlink"/>
              </a:gs>
              <a:gs pos="50000">
                <a:schemeClr val="folHlink">
                  <a:gamma/>
                  <a:shade val="66275"/>
                  <a:invGamma/>
                </a:schemeClr>
              </a:gs>
              <a:gs pos="100000">
                <a:schemeClr val="folHlink"/>
              </a:gs>
            </a:gsLst>
            <a:lin ang="2700000" scaled="1"/>
          </a:gradFill>
          <a:ln>
            <a:noFill/>
          </a:ln>
          <a:effectLst/>
          <a:scene3d>
            <a:camera prst="legacyObliqueTopRight"/>
            <a:lightRig rig="legacyFlat3" dir="b"/>
          </a:scene3d>
          <a:sp3d extrusionH="100000" prstMaterial="legacyMatte">
            <a:bevelT w="13500" h="13500" prst="angle"/>
            <a:bevelB w="13500" h="13500" prst="angle"/>
            <a:extrusionClr>
              <a:schemeClr val="folHlink"/>
            </a:extrusionClr>
          </a:sp3d>
          <a:extLst/>
        </p:spPr>
        <p:txBody>
          <a:bodyPr wrap="none" anchor="ctr">
            <a:flatTx/>
          </a:bodyPr>
          <a:lstStyle/>
          <a:p>
            <a:pPr algn="ctr" eaLnBrk="1" latinLnBrk="1" hangingPunct="1">
              <a:defRPr/>
            </a:pPr>
            <a:endParaRPr lang="en-US" altLang="zh-TW" sz="2400" dirty="0">
              <a:solidFill>
                <a:srgbClr val="FFFFFF"/>
              </a:solidFill>
              <a:latin typeface="標楷體" panose="03000509000000000000" pitchFamily="65" charset="-120"/>
              <a:ea typeface="標楷體" panose="03000509000000000000" pitchFamily="65" charset="-120"/>
            </a:endParaRPr>
          </a:p>
          <a:p>
            <a:pPr algn="ctr" eaLnBrk="1" latinLnBrk="1" hangingPunct="1">
              <a:defRPr/>
            </a:pPr>
            <a:r>
              <a:rPr lang="zh-TW" altLang="en-US" sz="2800" dirty="0">
                <a:solidFill>
                  <a:srgbClr val="FFFFFF"/>
                </a:solidFill>
                <a:latin typeface="標楷體" panose="03000509000000000000" pitchFamily="65" charset="-120"/>
                <a:ea typeface="標楷體" panose="03000509000000000000" pitchFamily="65" charset="-120"/>
              </a:rPr>
              <a:t>招生甄選委員會</a:t>
            </a:r>
          </a:p>
          <a:p>
            <a:pPr algn="ctr" eaLnBrk="1" latinLnBrk="1" hangingPunct="1">
              <a:defRPr/>
            </a:pPr>
            <a:endParaRPr lang="en-US" altLang="zh-TW" sz="2400" dirty="0">
              <a:solidFill>
                <a:srgbClr val="FFFFFF"/>
              </a:solidFill>
              <a:latin typeface="標楷體" panose="03000509000000000000" pitchFamily="65" charset="-120"/>
              <a:ea typeface="標楷體" panose="03000509000000000000" pitchFamily="65" charset="-120"/>
            </a:endParaRPr>
          </a:p>
        </p:txBody>
      </p:sp>
      <p:sp>
        <p:nvSpPr>
          <p:cNvPr id="4108" name="Line 12"/>
          <p:cNvSpPr>
            <a:spLocks noChangeShapeType="1"/>
          </p:cNvSpPr>
          <p:nvPr/>
        </p:nvSpPr>
        <p:spPr bwMode="auto">
          <a:xfrm flipH="1">
            <a:off x="4644850" y="2997199"/>
            <a:ext cx="1" cy="503238"/>
          </a:xfrm>
          <a:prstGeom prst="line">
            <a:avLst/>
          </a:prstGeom>
          <a:noFill/>
          <a:ln w="57150">
            <a:solidFill>
              <a:srgbClr val="E60000"/>
            </a:solidFill>
            <a:miter lim="800000"/>
            <a:headEnd/>
            <a:tailEnd/>
          </a:ln>
          <a:extLst>
            <a:ext uri="{909E8E84-426E-40DD-AFC4-6F175D3DCCD1}">
              <a14:hiddenFill xmlns:a14="http://schemas.microsoft.com/office/drawing/2010/main">
                <a:noFill/>
              </a14:hiddenFill>
            </a:ext>
          </a:extLst>
        </p:spPr>
        <p:txBody>
          <a:bodyPr wrap="none"/>
          <a:lstStyle/>
          <a:p>
            <a:endParaRPr lang="zh-TW" altLang="en-US" b="1" dirty="0"/>
          </a:p>
        </p:txBody>
      </p:sp>
      <p:grpSp>
        <p:nvGrpSpPr>
          <p:cNvPr id="3" name="Group 14"/>
          <p:cNvGrpSpPr>
            <a:grpSpLocks/>
          </p:cNvGrpSpPr>
          <p:nvPr/>
        </p:nvGrpSpPr>
        <p:grpSpPr bwMode="auto">
          <a:xfrm>
            <a:off x="2412826" y="4941888"/>
            <a:ext cx="4391025" cy="144462"/>
            <a:chOff x="1429" y="2795"/>
            <a:chExt cx="2766" cy="91"/>
          </a:xfrm>
        </p:grpSpPr>
        <p:sp>
          <p:nvSpPr>
            <p:cNvPr id="6164" name="Line 15"/>
            <p:cNvSpPr>
              <a:spLocks noChangeShapeType="1"/>
            </p:cNvSpPr>
            <p:nvPr/>
          </p:nvSpPr>
          <p:spPr bwMode="auto">
            <a:xfrm>
              <a:off x="1429" y="2795"/>
              <a:ext cx="0" cy="91"/>
            </a:xfrm>
            <a:prstGeom prst="line">
              <a:avLst/>
            </a:prstGeom>
            <a:noFill/>
            <a:ln w="57150">
              <a:solidFill>
                <a:srgbClr val="E60000"/>
              </a:solidFill>
              <a:round/>
              <a:headEnd/>
              <a:tailEnd/>
            </a:ln>
            <a:extLst>
              <a:ext uri="{909E8E84-426E-40DD-AFC4-6F175D3DCCD1}">
                <a14:hiddenFill xmlns:a14="http://schemas.microsoft.com/office/drawing/2010/main">
                  <a:noFill/>
                </a14:hiddenFill>
              </a:ext>
            </a:extLst>
          </p:spPr>
          <p:txBody>
            <a:bodyPr/>
            <a:lstStyle/>
            <a:p>
              <a:endParaRPr lang="zh-TW" altLang="en-US" b="1"/>
            </a:p>
          </p:txBody>
        </p:sp>
        <p:sp>
          <p:nvSpPr>
            <p:cNvPr id="6165" name="Line 16"/>
            <p:cNvSpPr>
              <a:spLocks noChangeShapeType="1"/>
            </p:cNvSpPr>
            <p:nvPr/>
          </p:nvSpPr>
          <p:spPr bwMode="auto">
            <a:xfrm>
              <a:off x="1429" y="2795"/>
              <a:ext cx="2766" cy="0"/>
            </a:xfrm>
            <a:prstGeom prst="line">
              <a:avLst/>
            </a:prstGeom>
            <a:noFill/>
            <a:ln w="57150">
              <a:solidFill>
                <a:srgbClr val="E60000"/>
              </a:solidFill>
              <a:round/>
              <a:headEnd/>
              <a:tailEnd/>
            </a:ln>
            <a:extLst>
              <a:ext uri="{909E8E84-426E-40DD-AFC4-6F175D3DCCD1}">
                <a14:hiddenFill xmlns:a14="http://schemas.microsoft.com/office/drawing/2010/main">
                  <a:noFill/>
                </a14:hiddenFill>
              </a:ext>
            </a:extLst>
          </p:spPr>
          <p:txBody>
            <a:bodyPr/>
            <a:lstStyle/>
            <a:p>
              <a:endParaRPr lang="zh-TW" altLang="en-US" b="1" dirty="0"/>
            </a:p>
          </p:txBody>
        </p:sp>
        <p:sp>
          <p:nvSpPr>
            <p:cNvPr id="6166" name="Line 17"/>
            <p:cNvSpPr>
              <a:spLocks noChangeShapeType="1"/>
            </p:cNvSpPr>
            <p:nvPr/>
          </p:nvSpPr>
          <p:spPr bwMode="auto">
            <a:xfrm>
              <a:off x="4195" y="2795"/>
              <a:ext cx="0" cy="91"/>
            </a:xfrm>
            <a:prstGeom prst="line">
              <a:avLst/>
            </a:prstGeom>
            <a:noFill/>
            <a:ln w="57150">
              <a:solidFill>
                <a:srgbClr val="E60000"/>
              </a:solidFill>
              <a:round/>
              <a:headEnd/>
              <a:tailEnd/>
            </a:ln>
            <a:extLst>
              <a:ext uri="{909E8E84-426E-40DD-AFC4-6F175D3DCCD1}">
                <a14:hiddenFill xmlns:a14="http://schemas.microsoft.com/office/drawing/2010/main">
                  <a:noFill/>
                </a14:hiddenFill>
              </a:ext>
            </a:extLst>
          </p:spPr>
          <p:txBody>
            <a:bodyPr/>
            <a:lstStyle/>
            <a:p>
              <a:endParaRPr lang="zh-TW" altLang="en-US" b="1"/>
            </a:p>
          </p:txBody>
        </p:sp>
      </p:grpSp>
      <p:sp>
        <p:nvSpPr>
          <p:cNvPr id="4114" name="AutoShape 18"/>
          <p:cNvSpPr>
            <a:spLocks noChangeArrowheads="1"/>
          </p:cNvSpPr>
          <p:nvPr/>
        </p:nvSpPr>
        <p:spPr bwMode="auto">
          <a:xfrm>
            <a:off x="3708226" y="5157788"/>
            <a:ext cx="1944687" cy="576262"/>
          </a:xfrm>
          <a:prstGeom prst="roundRect">
            <a:avLst>
              <a:gd name="adj" fmla="val 50000"/>
            </a:avLst>
          </a:prstGeom>
          <a:gradFill rotWithShape="0">
            <a:gsLst>
              <a:gs pos="0">
                <a:srgbClr val="FF9900"/>
              </a:gs>
              <a:gs pos="50000">
                <a:srgbClr val="A96500"/>
              </a:gs>
              <a:gs pos="100000">
                <a:srgbClr val="FF9900"/>
              </a:gs>
            </a:gsLst>
            <a:lin ang="2700000" scaled="1"/>
          </a:gradFill>
          <a:ln w="9525">
            <a:round/>
            <a:headEnd/>
            <a:tailEnd/>
          </a:ln>
          <a:scene3d>
            <a:camera prst="legacyObliqueTopRight"/>
            <a:lightRig rig="legacyFlat3" dir="b"/>
          </a:scene3d>
          <a:sp3d extrusionH="100000" prstMaterial="legacyMatte">
            <a:bevelT w="13500" h="13500" prst="angle"/>
            <a:bevelB w="13500" h="13500" prst="angle"/>
            <a:extrusionClr>
              <a:srgbClr val="FF9900"/>
            </a:extrusionClr>
            <a:contourClr>
              <a:srgbClr val="FF9900"/>
            </a:contourClr>
          </a:sp3d>
        </p:spPr>
        <p:txBody>
          <a:bodyPr wrap="none" anchor="ctr">
            <a:flatTx/>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latinLnBrk="1" hangingPunct="1">
              <a:spcBef>
                <a:spcPct val="0"/>
              </a:spcBef>
              <a:buFontTx/>
              <a:buNone/>
            </a:pPr>
            <a:r>
              <a:rPr lang="zh-TW" altLang="en-US" sz="1800" b="1" dirty="0">
                <a:solidFill>
                  <a:srgbClr val="FFFFFF"/>
                </a:solidFill>
                <a:latin typeface="標楷體" panose="03000509000000000000" pitchFamily="65" charset="-120"/>
                <a:ea typeface="標楷體" panose="03000509000000000000" pitchFamily="65" charset="-120"/>
              </a:rPr>
              <a:t>教育課程組</a:t>
            </a:r>
          </a:p>
          <a:p>
            <a:pPr algn="ctr" eaLnBrk="1" latinLnBrk="1" hangingPunct="1">
              <a:spcBef>
                <a:spcPct val="0"/>
              </a:spcBef>
              <a:buFontTx/>
              <a:buNone/>
            </a:pPr>
            <a:r>
              <a:rPr kumimoji="0" lang="en-US" altLang="zh-TW" sz="1800" b="1" dirty="0">
                <a:solidFill>
                  <a:srgbClr val="FFFFFF"/>
                </a:solidFill>
                <a:latin typeface="標楷體" panose="03000509000000000000" pitchFamily="65" charset="-120"/>
                <a:ea typeface="標楷體" panose="03000509000000000000" pitchFamily="65" charset="-120"/>
              </a:rPr>
              <a:t>(</a:t>
            </a:r>
            <a:r>
              <a:rPr kumimoji="0" lang="zh-TW" altLang="en-US" sz="1800" b="1" dirty="0">
                <a:solidFill>
                  <a:srgbClr val="FFFFFF"/>
                </a:solidFill>
                <a:latin typeface="標楷體" panose="03000509000000000000" pitchFamily="65" charset="-120"/>
                <a:ea typeface="標楷體" panose="03000509000000000000" pitchFamily="65" charset="-120"/>
              </a:rPr>
              <a:t>主辦</a:t>
            </a:r>
            <a:r>
              <a:rPr kumimoji="0" lang="en-US" altLang="zh-TW" sz="1800" b="1" dirty="0">
                <a:solidFill>
                  <a:srgbClr val="FFFFFF"/>
                </a:solidFill>
                <a:latin typeface="標楷體" panose="03000509000000000000" pitchFamily="65" charset="-120"/>
                <a:ea typeface="標楷體" panose="03000509000000000000" pitchFamily="65" charset="-120"/>
              </a:rPr>
              <a:t>)</a:t>
            </a:r>
          </a:p>
        </p:txBody>
      </p:sp>
      <p:sp>
        <p:nvSpPr>
          <p:cNvPr id="4115" name="AutoShape 19"/>
          <p:cNvSpPr>
            <a:spLocks noChangeArrowheads="1"/>
          </p:cNvSpPr>
          <p:nvPr/>
        </p:nvSpPr>
        <p:spPr bwMode="auto">
          <a:xfrm>
            <a:off x="6011688" y="5157788"/>
            <a:ext cx="1944688" cy="504825"/>
          </a:xfrm>
          <a:prstGeom prst="roundRect">
            <a:avLst>
              <a:gd name="adj" fmla="val 50000"/>
            </a:avLst>
          </a:prstGeom>
          <a:gradFill rotWithShape="0">
            <a:gsLst>
              <a:gs pos="0">
                <a:srgbClr val="FF9900"/>
              </a:gs>
              <a:gs pos="50000">
                <a:srgbClr val="A96500"/>
              </a:gs>
              <a:gs pos="100000">
                <a:srgbClr val="FF9900"/>
              </a:gs>
            </a:gsLst>
            <a:lin ang="2700000" scaled="1"/>
          </a:gradFill>
          <a:ln w="9525">
            <a:round/>
            <a:headEnd/>
            <a:tailEnd/>
          </a:ln>
          <a:scene3d>
            <a:camera prst="legacyObliqueTopRight"/>
            <a:lightRig rig="legacyFlat3" dir="b"/>
          </a:scene3d>
          <a:sp3d extrusionH="100000" prstMaterial="legacyMatte">
            <a:bevelT w="13500" h="13500" prst="angle"/>
            <a:bevelB w="13500" h="13500" prst="angle"/>
            <a:extrusionClr>
              <a:srgbClr val="FF9900"/>
            </a:extrusionClr>
            <a:contourClr>
              <a:srgbClr val="FF9900"/>
            </a:contourClr>
          </a:sp3d>
        </p:spPr>
        <p:txBody>
          <a:bodyPr wrap="none" anchor="ctr">
            <a:flatTx/>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latinLnBrk="1" hangingPunct="1">
              <a:spcBef>
                <a:spcPct val="0"/>
              </a:spcBef>
              <a:buFontTx/>
              <a:buNone/>
            </a:pPr>
            <a:r>
              <a:rPr lang="zh-TW" altLang="en-US" sz="1800" b="1" dirty="0">
                <a:solidFill>
                  <a:srgbClr val="FFFFFF"/>
                </a:solidFill>
                <a:latin typeface="標楷體" panose="03000509000000000000" pitchFamily="65" charset="-120"/>
                <a:ea typeface="標楷體" panose="03000509000000000000" pitchFamily="65" charset="-120"/>
              </a:rPr>
              <a:t>實習輔導組</a:t>
            </a:r>
          </a:p>
        </p:txBody>
      </p:sp>
      <p:grpSp>
        <p:nvGrpSpPr>
          <p:cNvPr id="4" name="Group 24"/>
          <p:cNvGrpSpPr>
            <a:grpSpLocks/>
          </p:cNvGrpSpPr>
          <p:nvPr/>
        </p:nvGrpSpPr>
        <p:grpSpPr bwMode="auto">
          <a:xfrm>
            <a:off x="610368" y="260350"/>
            <a:ext cx="8066088" cy="1441450"/>
            <a:chOff x="385" y="663"/>
            <a:chExt cx="5126" cy="1770"/>
          </a:xfrm>
        </p:grpSpPr>
        <p:sp>
          <p:nvSpPr>
            <p:cNvPr id="6162" name="AutoShape 25"/>
            <p:cNvSpPr>
              <a:spLocks noChangeArrowheads="1"/>
            </p:cNvSpPr>
            <p:nvPr/>
          </p:nvSpPr>
          <p:spPr bwMode="auto">
            <a:xfrm>
              <a:off x="385" y="663"/>
              <a:ext cx="5126" cy="1770"/>
            </a:xfrm>
            <a:prstGeom prst="ellipseRibbon2">
              <a:avLst>
                <a:gd name="adj1" fmla="val 28435"/>
                <a:gd name="adj2" fmla="val 66778"/>
                <a:gd name="adj3" fmla="val 18074"/>
              </a:avLst>
            </a:prstGeom>
            <a:gradFill rotWithShape="1">
              <a:gsLst>
                <a:gs pos="0">
                  <a:srgbClr val="FCB83E"/>
                </a:gs>
                <a:gs pos="100000">
                  <a:srgbClr val="FF0000"/>
                </a:gs>
              </a:gsLst>
              <a:lin ang="5400000" scaled="1"/>
            </a:gradFill>
            <a:ln>
              <a:noFill/>
            </a:ln>
            <a:effectLst>
              <a:outerShdw sy="50000"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TW" altLang="zh-TW" sz="5400">
                <a:ea typeface="標楷體" panose="03000509000000000000" pitchFamily="65" charset="-120"/>
              </a:endParaRPr>
            </a:p>
          </p:txBody>
        </p:sp>
        <p:sp>
          <p:nvSpPr>
            <p:cNvPr id="4122" name="Text Box 26">
              <a:extLst>
                <a:ext uri="{FF2B5EF4-FFF2-40B4-BE49-F238E27FC236}">
                  <a16:creationId xmlns:a16="http://schemas.microsoft.com/office/drawing/2014/main" xmlns="" id="{8E953F0D-2047-493F-AE3E-440BF522C7CB}"/>
                </a:ext>
              </a:extLst>
            </p:cNvPr>
            <p:cNvSpPr txBox="1">
              <a:spLocks noChangeArrowheads="1"/>
            </p:cNvSpPr>
            <p:nvPr/>
          </p:nvSpPr>
          <p:spPr bwMode="auto">
            <a:xfrm>
              <a:off x="1610" y="846"/>
              <a:ext cx="3047" cy="788"/>
            </a:xfrm>
            <a:prstGeom prst="rect">
              <a:avLst/>
            </a:prstGeom>
            <a:noFill/>
            <a:ln>
              <a:noFill/>
            </a:ln>
            <a:effectLst/>
            <a:extLst/>
          </p:spPr>
          <p:txBody>
            <a:bodyPr>
              <a:spAutoFit/>
            </a:bodyPr>
            <a:lstStyle/>
            <a:p>
              <a:pPr eaLnBrk="1" hangingPunct="1">
                <a:defRPr/>
              </a:pPr>
              <a:r>
                <a:rPr lang="zh-TW" altLang="en-US" sz="3600" dirty="0">
                  <a:solidFill>
                    <a:srgbClr val="000066"/>
                  </a:solidFill>
                  <a:effectLst>
                    <a:outerShdw blurRad="38100" dist="38100" dir="2700000" algn="tl">
                      <a:srgbClr val="C0C0C0"/>
                    </a:outerShdw>
                  </a:effectLst>
                  <a:latin typeface="標楷體" pitchFamily="65" charset="-120"/>
                  <a:ea typeface="標楷體" pitchFamily="65" charset="-120"/>
                </a:rPr>
                <a:t>中心招生甄選組織架構</a:t>
              </a:r>
            </a:p>
          </p:txBody>
        </p:sp>
      </p:grpSp>
      <p:sp>
        <p:nvSpPr>
          <p:cNvPr id="2" name="AutoShape 6" descr="ãpptèæ¯åãçåçæå°çµæ">
            <a:extLst>
              <a:ext uri="{FF2B5EF4-FFF2-40B4-BE49-F238E27FC236}">
                <a16:creationId xmlns:a16="http://schemas.microsoft.com/office/drawing/2014/main" xmlns="" id="{95564508-3B71-4335-9D79-B2C4C7E13A9F}"/>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5" name="Line 12">
            <a:extLst>
              <a:ext uri="{FF2B5EF4-FFF2-40B4-BE49-F238E27FC236}">
                <a16:creationId xmlns:a16="http://schemas.microsoft.com/office/drawing/2014/main" xmlns="" id="{2D66137B-A1D6-4E9C-B1D2-DAD0224FEF7D}"/>
              </a:ext>
            </a:extLst>
          </p:cNvPr>
          <p:cNvSpPr>
            <a:spLocks noChangeShapeType="1"/>
          </p:cNvSpPr>
          <p:nvPr/>
        </p:nvSpPr>
        <p:spPr bwMode="auto">
          <a:xfrm>
            <a:off x="4644850" y="4148137"/>
            <a:ext cx="9515" cy="938199"/>
          </a:xfrm>
          <a:prstGeom prst="line">
            <a:avLst/>
          </a:prstGeom>
          <a:noFill/>
          <a:ln w="57150">
            <a:solidFill>
              <a:srgbClr val="E60000"/>
            </a:solidFill>
            <a:miter lim="800000"/>
            <a:headEnd/>
            <a:tailEnd/>
          </a:ln>
          <a:extLst>
            <a:ext uri="{909E8E84-426E-40DD-AFC4-6F175D3DCCD1}">
              <a14:hiddenFill xmlns:a14="http://schemas.microsoft.com/office/drawing/2010/main">
                <a:noFill/>
              </a14:hiddenFill>
            </a:ext>
          </a:extLst>
        </p:spPr>
        <p:txBody>
          <a:bodyPr wrap="none"/>
          <a:lstStyle/>
          <a:p>
            <a:endParaRPr lang="zh-TW" altLang="en-US" b="1" dirty="0"/>
          </a:p>
        </p:txBody>
      </p:sp>
      <p:pic>
        <p:nvPicPr>
          <p:cNvPr id="28" name="Picture 22">
            <a:extLst>
              <a:ext uri="{FF2B5EF4-FFF2-40B4-BE49-F238E27FC236}">
                <a16:creationId xmlns:a16="http://schemas.microsoft.com/office/drawing/2014/main" xmlns="" id="{FC934483-8A68-44AC-BDD1-A05FA6C36C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0249" y="6487102"/>
            <a:ext cx="3290102" cy="291907"/>
          </a:xfrm>
          <a:prstGeom prst="rect">
            <a:avLst/>
          </a:prstGeom>
          <a:extLst>
            <a:ext uri="{91240B29-F687-4F45-9708-019B960494DF}">
              <a14:hiddenLine xmlns:a14="http://schemas.microsoft.com/office/drawing/2010/main" w="9525">
                <a:solidFill>
                  <a:srgbClr val="000000"/>
                </a:solidFill>
                <a:miter lim="800000"/>
                <a:headEnd/>
                <a:tailEnd/>
              </a14:hiddenLine>
            </a:ext>
          </a:extLst>
        </p:spPr>
      </p:pic>
      <p:sp>
        <p:nvSpPr>
          <p:cNvPr id="4101" name="AutoShape 5"/>
          <p:cNvSpPr>
            <a:spLocks noChangeArrowheads="1"/>
          </p:cNvSpPr>
          <p:nvPr/>
        </p:nvSpPr>
        <p:spPr bwMode="auto">
          <a:xfrm>
            <a:off x="3708226" y="3500438"/>
            <a:ext cx="1790700" cy="647700"/>
          </a:xfrm>
          <a:prstGeom prst="roundRect">
            <a:avLst>
              <a:gd name="adj" fmla="val 50000"/>
            </a:avLst>
          </a:prstGeom>
          <a:gradFill rotWithShape="0">
            <a:gsLst>
              <a:gs pos="0">
                <a:srgbClr val="CC6C8C"/>
              </a:gs>
              <a:gs pos="50000">
                <a:srgbClr val="87485D"/>
              </a:gs>
              <a:gs pos="100000">
                <a:srgbClr val="CC6C8C"/>
              </a:gs>
            </a:gsLst>
            <a:lin ang="2700000" scaled="1"/>
          </a:gradFill>
          <a:ln w="9525">
            <a:round/>
            <a:headEnd/>
            <a:tailEnd/>
          </a:ln>
          <a:scene3d>
            <a:camera prst="legacyObliqueTopRight"/>
            <a:lightRig rig="legacyFlat3" dir="b"/>
          </a:scene3d>
          <a:sp3d extrusionH="100000" prstMaterial="legacyMatte">
            <a:bevelT w="13500" h="13500" prst="angle"/>
            <a:bevelB w="13500" h="13500" prst="angle"/>
            <a:extrusionClr>
              <a:srgbClr val="CC6C8C"/>
            </a:extrusionClr>
            <a:contourClr>
              <a:srgbClr val="CC6C8C"/>
            </a:contourClr>
          </a:sp3d>
        </p:spPr>
        <p:txBody>
          <a:bodyPr wrap="none" anchor="ctr">
            <a:flatTx/>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latinLnBrk="1" hangingPunct="1">
              <a:spcBef>
                <a:spcPct val="0"/>
              </a:spcBef>
              <a:buFontTx/>
              <a:buNone/>
            </a:pPr>
            <a:r>
              <a:rPr lang="zh-TW" altLang="en-US" sz="1800" b="1" dirty="0">
                <a:solidFill>
                  <a:srgbClr val="FFFFFF"/>
                </a:solidFill>
                <a:latin typeface="標楷體" panose="03000509000000000000" pitchFamily="65" charset="-120"/>
                <a:ea typeface="標楷體" panose="03000509000000000000" pitchFamily="65" charset="-120"/>
              </a:rPr>
              <a:t>師資培育中心</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11" presetID="2" presetClass="entr" presetSubtype="4" fill="hold" grpId="0" nodeType="withEffect">
                                  <p:stCondLst>
                                    <p:cond delay="0"/>
                                  </p:stCondLst>
                                  <p:childTnLst>
                                    <p:set>
                                      <p:cBhvr>
                                        <p:cTn id="12" dur="1" fill="hold">
                                          <p:stCondLst>
                                            <p:cond delay="0"/>
                                          </p:stCondLst>
                                        </p:cTn>
                                        <p:tgtEl>
                                          <p:spTgt spid="4107"/>
                                        </p:tgtEl>
                                        <p:attrNameLst>
                                          <p:attrName>style.visibility</p:attrName>
                                        </p:attrNameLst>
                                      </p:cBhvr>
                                      <p:to>
                                        <p:strVal val="visible"/>
                                      </p:to>
                                    </p:set>
                                    <p:anim calcmode="lin" valueType="num">
                                      <p:cBhvr additive="base">
                                        <p:cTn id="13" dur="1000" fill="hold"/>
                                        <p:tgtEl>
                                          <p:spTgt spid="4107"/>
                                        </p:tgtEl>
                                        <p:attrNameLst>
                                          <p:attrName>ppt_x</p:attrName>
                                        </p:attrNameLst>
                                      </p:cBhvr>
                                      <p:tavLst>
                                        <p:tav tm="0">
                                          <p:val>
                                            <p:strVal val="#ppt_x"/>
                                          </p:val>
                                        </p:tav>
                                        <p:tav tm="100000">
                                          <p:val>
                                            <p:strVal val="#ppt_x"/>
                                          </p:val>
                                        </p:tav>
                                      </p:tavLst>
                                    </p:anim>
                                    <p:anim calcmode="lin" valueType="num">
                                      <p:cBhvr additive="base">
                                        <p:cTn id="14" dur="1000" fill="hold"/>
                                        <p:tgtEl>
                                          <p:spTgt spid="410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108"/>
                                        </p:tgtEl>
                                        <p:attrNameLst>
                                          <p:attrName>style.visibility</p:attrName>
                                        </p:attrNameLst>
                                      </p:cBhvr>
                                      <p:to>
                                        <p:strVal val="visible"/>
                                      </p:to>
                                    </p:set>
                                    <p:anim calcmode="lin" valueType="num">
                                      <p:cBhvr additive="base">
                                        <p:cTn id="17" dur="500" fill="hold"/>
                                        <p:tgtEl>
                                          <p:spTgt spid="4108"/>
                                        </p:tgtEl>
                                        <p:attrNameLst>
                                          <p:attrName>ppt_x</p:attrName>
                                        </p:attrNameLst>
                                      </p:cBhvr>
                                      <p:tavLst>
                                        <p:tav tm="0">
                                          <p:val>
                                            <p:strVal val="#ppt_x"/>
                                          </p:val>
                                        </p:tav>
                                        <p:tav tm="100000">
                                          <p:val>
                                            <p:strVal val="#ppt_x"/>
                                          </p:val>
                                        </p:tav>
                                      </p:tavLst>
                                    </p:anim>
                                    <p:anim calcmode="lin" valueType="num">
                                      <p:cBhvr additive="base">
                                        <p:cTn id="18" dur="500" fill="hold"/>
                                        <p:tgtEl>
                                          <p:spTgt spid="410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101"/>
                                        </p:tgtEl>
                                        <p:attrNameLst>
                                          <p:attrName>style.visibility</p:attrName>
                                        </p:attrNameLst>
                                      </p:cBhvr>
                                      <p:to>
                                        <p:strVal val="visible"/>
                                      </p:to>
                                    </p:set>
                                    <p:anim calcmode="lin" valueType="num">
                                      <p:cBhvr additive="base">
                                        <p:cTn id="21" dur="500" fill="hold"/>
                                        <p:tgtEl>
                                          <p:spTgt spid="4101"/>
                                        </p:tgtEl>
                                        <p:attrNameLst>
                                          <p:attrName>ppt_x</p:attrName>
                                        </p:attrNameLst>
                                      </p:cBhvr>
                                      <p:tavLst>
                                        <p:tav tm="0">
                                          <p:val>
                                            <p:strVal val="#ppt_x"/>
                                          </p:val>
                                        </p:tav>
                                        <p:tav tm="100000">
                                          <p:val>
                                            <p:strVal val="#ppt_x"/>
                                          </p:val>
                                        </p:tav>
                                      </p:tavLst>
                                    </p:anim>
                                    <p:anim calcmode="lin" valueType="num">
                                      <p:cBhvr additive="base">
                                        <p:cTn id="22" dur="500" fill="hold"/>
                                        <p:tgtEl>
                                          <p:spTgt spid="410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100"/>
                                        </p:tgtEl>
                                        <p:attrNameLst>
                                          <p:attrName>style.visibility</p:attrName>
                                        </p:attrNameLst>
                                      </p:cBhvr>
                                      <p:to>
                                        <p:strVal val="visible"/>
                                      </p:to>
                                    </p:set>
                                    <p:anim calcmode="lin" valueType="num">
                                      <p:cBhvr additive="base">
                                        <p:cTn id="29" dur="500" fill="hold"/>
                                        <p:tgtEl>
                                          <p:spTgt spid="4100"/>
                                        </p:tgtEl>
                                        <p:attrNameLst>
                                          <p:attrName>ppt_x</p:attrName>
                                        </p:attrNameLst>
                                      </p:cBhvr>
                                      <p:tavLst>
                                        <p:tav tm="0">
                                          <p:val>
                                            <p:strVal val="#ppt_x"/>
                                          </p:val>
                                        </p:tav>
                                        <p:tav tm="100000">
                                          <p:val>
                                            <p:strVal val="#ppt_x"/>
                                          </p:val>
                                        </p:tav>
                                      </p:tavLst>
                                    </p:anim>
                                    <p:anim calcmode="lin" valueType="num">
                                      <p:cBhvr additive="base">
                                        <p:cTn id="30" dur="500" fill="hold"/>
                                        <p:tgtEl>
                                          <p:spTgt spid="410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114"/>
                                        </p:tgtEl>
                                        <p:attrNameLst>
                                          <p:attrName>style.visibility</p:attrName>
                                        </p:attrNameLst>
                                      </p:cBhvr>
                                      <p:to>
                                        <p:strVal val="visible"/>
                                      </p:to>
                                    </p:set>
                                    <p:anim calcmode="lin" valueType="num">
                                      <p:cBhvr additive="base">
                                        <p:cTn id="33" dur="500" fill="hold"/>
                                        <p:tgtEl>
                                          <p:spTgt spid="4114"/>
                                        </p:tgtEl>
                                        <p:attrNameLst>
                                          <p:attrName>ppt_x</p:attrName>
                                        </p:attrNameLst>
                                      </p:cBhvr>
                                      <p:tavLst>
                                        <p:tav tm="0">
                                          <p:val>
                                            <p:strVal val="#ppt_x"/>
                                          </p:val>
                                        </p:tav>
                                        <p:tav tm="100000">
                                          <p:val>
                                            <p:strVal val="#ppt_x"/>
                                          </p:val>
                                        </p:tav>
                                      </p:tavLst>
                                    </p:anim>
                                    <p:anim calcmode="lin" valueType="num">
                                      <p:cBhvr additive="base">
                                        <p:cTn id="34" dur="500" fill="hold"/>
                                        <p:tgtEl>
                                          <p:spTgt spid="411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115"/>
                                        </p:tgtEl>
                                        <p:attrNameLst>
                                          <p:attrName>style.visibility</p:attrName>
                                        </p:attrNameLst>
                                      </p:cBhvr>
                                      <p:to>
                                        <p:strVal val="visible"/>
                                      </p:to>
                                    </p:set>
                                    <p:anim calcmode="lin" valueType="num">
                                      <p:cBhvr additive="base">
                                        <p:cTn id="37" dur="500" fill="hold"/>
                                        <p:tgtEl>
                                          <p:spTgt spid="4115"/>
                                        </p:tgtEl>
                                        <p:attrNameLst>
                                          <p:attrName>ppt_x</p:attrName>
                                        </p:attrNameLst>
                                      </p:cBhvr>
                                      <p:tavLst>
                                        <p:tav tm="0">
                                          <p:val>
                                            <p:strVal val="#ppt_x"/>
                                          </p:val>
                                        </p:tav>
                                        <p:tav tm="100000">
                                          <p:val>
                                            <p:strVal val="#ppt_x"/>
                                          </p:val>
                                        </p:tav>
                                      </p:tavLst>
                                    </p:anim>
                                    <p:anim calcmode="lin" valueType="num">
                                      <p:cBhvr additive="base">
                                        <p:cTn id="38" dur="500" fill="hold"/>
                                        <p:tgtEl>
                                          <p:spTgt spid="411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additive="base">
                                        <p:cTn id="41" dur="500" fill="hold"/>
                                        <p:tgtEl>
                                          <p:spTgt spid="35"/>
                                        </p:tgtEl>
                                        <p:attrNameLst>
                                          <p:attrName>ppt_x</p:attrName>
                                        </p:attrNameLst>
                                      </p:cBhvr>
                                      <p:tavLst>
                                        <p:tav tm="0">
                                          <p:val>
                                            <p:strVal val="#ppt_x"/>
                                          </p:val>
                                        </p:tav>
                                        <p:tav tm="100000">
                                          <p:val>
                                            <p:strVal val="#ppt_x"/>
                                          </p:val>
                                        </p:tav>
                                      </p:tavLst>
                                    </p:anim>
                                    <p:anim calcmode="lin" valueType="num">
                                      <p:cBhvr additive="base">
                                        <p:cTn id="4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nimBg="1"/>
      <p:bldP spid="4107" grpId="0" animBg="1"/>
      <p:bldP spid="4108" grpId="0" animBg="1"/>
      <p:bldP spid="4114" grpId="0" animBg="1"/>
      <p:bldP spid="4115" grpId="0" animBg="1"/>
      <p:bldP spid="35" grpId="0" animBg="1"/>
      <p:bldP spid="410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endParaRPr lang="zh-TW" altLang="zh-TW"/>
          </a:p>
        </p:txBody>
      </p:sp>
      <p:sp>
        <p:nvSpPr>
          <p:cNvPr id="36867" name="Rectangle 3"/>
          <p:cNvSpPr>
            <a:spLocks noGrp="1" noChangeArrowheads="1"/>
          </p:cNvSpPr>
          <p:nvPr>
            <p:ph idx="1"/>
          </p:nvPr>
        </p:nvSpPr>
        <p:spPr/>
        <p:txBody>
          <a:bodyPr/>
          <a:lstStyle/>
          <a:p>
            <a:pPr eaLnBrk="1" hangingPunct="1"/>
            <a:endParaRPr lang="zh-TW" altLang="zh-TW"/>
          </a:p>
        </p:txBody>
      </p:sp>
      <p:grpSp>
        <p:nvGrpSpPr>
          <p:cNvPr id="36868" name="Group 4"/>
          <p:cNvGrpSpPr>
            <a:grpSpLocks/>
          </p:cNvGrpSpPr>
          <p:nvPr/>
        </p:nvGrpSpPr>
        <p:grpSpPr bwMode="auto">
          <a:xfrm>
            <a:off x="0" y="0"/>
            <a:ext cx="9144000" cy="6858000"/>
            <a:chOff x="0" y="0"/>
            <a:chExt cx="5760" cy="4320"/>
          </a:xfrm>
        </p:grpSpPr>
        <p:pic>
          <p:nvPicPr>
            <p:cNvPr id="3687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5" name="Picture 6"/>
            <p:cNvPicPr>
              <a:picLocks noChangeAspect="1" noChangeArrowheads="1"/>
            </p:cNvPicPr>
            <p:nvPr/>
          </p:nvPicPr>
          <p:blipFill>
            <a:blip r:embed="rId4">
              <a:lum bright="20000"/>
              <a:extLst>
                <a:ext uri="{28A0092B-C50C-407E-A947-70E740481C1C}">
                  <a14:useLocalDpi xmlns:a14="http://schemas.microsoft.com/office/drawing/2010/main" val="0"/>
                </a:ext>
              </a:extLst>
            </a:blip>
            <a:srcRect/>
            <a:stretch>
              <a:fillRect/>
            </a:stretch>
          </p:blipFill>
          <p:spPr bwMode="auto">
            <a:xfrm>
              <a:off x="1292" y="3884"/>
              <a:ext cx="3629" cy="436"/>
            </a:xfrm>
            <a:prstGeom prst="rect">
              <a:avLst/>
            </a:prstGeom>
            <a:solidFill>
              <a:schemeClr val="accent1">
                <a:alpha val="12157"/>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6876" name="AutoShape 7"/>
            <p:cNvSpPr>
              <a:spLocks noChangeArrowheads="1"/>
            </p:cNvSpPr>
            <p:nvPr/>
          </p:nvSpPr>
          <p:spPr bwMode="auto">
            <a:xfrm>
              <a:off x="158" y="164"/>
              <a:ext cx="5489" cy="3629"/>
            </a:xfrm>
            <a:prstGeom prst="roundRect">
              <a:avLst>
                <a:gd name="adj" fmla="val 16667"/>
              </a:avLst>
            </a:prstGeom>
            <a:solidFill>
              <a:schemeClr val="bg1">
                <a:alpha val="69019"/>
              </a:schemeClr>
            </a:solidFill>
            <a:ln w="9525" algn="ctr">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TW" altLang="en-US" sz="1800"/>
            </a:p>
          </p:txBody>
        </p:sp>
      </p:grpSp>
      <p:pic>
        <p:nvPicPr>
          <p:cNvPr id="11" name="Picture 12" descr="ãpptèæ¯åãçåçæå°çµæ">
            <a:extLst>
              <a:ext uri="{FF2B5EF4-FFF2-40B4-BE49-F238E27FC236}">
                <a16:creationId xmlns:a16="http://schemas.microsoft.com/office/drawing/2014/main" xmlns="" id="{5A728E9B-28C4-4A9E-ACF2-5549704E0B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128"/>
            <a:ext cx="9144000" cy="6868128"/>
          </a:xfrm>
          <a:prstGeom prst="rect">
            <a:avLst/>
          </a:prstGeom>
          <a:noFill/>
          <a:extLst>
            <a:ext uri="{909E8E84-426E-40DD-AFC4-6F175D3DCCD1}">
              <a14:hiddenFill xmlns:a14="http://schemas.microsoft.com/office/drawing/2010/main">
                <a:solidFill>
                  <a:srgbClr val="FFFFFF"/>
                </a:solidFill>
              </a14:hiddenFill>
            </a:ext>
          </a:extLst>
        </p:spPr>
      </p:pic>
      <p:sp>
        <p:nvSpPr>
          <p:cNvPr id="43016" name="AutoShape 8">
            <a:extLst>
              <a:ext uri="{FF2B5EF4-FFF2-40B4-BE49-F238E27FC236}">
                <a16:creationId xmlns:a16="http://schemas.microsoft.com/office/drawing/2014/main" xmlns="" id="{29DAE1FE-7BCC-4FED-BDDD-85725E705D2C}"/>
              </a:ext>
            </a:extLst>
          </p:cNvPr>
          <p:cNvSpPr>
            <a:spLocks noChangeArrowheads="1"/>
          </p:cNvSpPr>
          <p:nvPr/>
        </p:nvSpPr>
        <p:spPr bwMode="auto">
          <a:xfrm>
            <a:off x="1258888" y="259556"/>
            <a:ext cx="6911975" cy="865188"/>
          </a:xfrm>
          <a:prstGeom prst="roundRect">
            <a:avLst>
              <a:gd name="adj" fmla="val 16667"/>
            </a:avLst>
          </a:prstGeom>
          <a:gradFill rotWithShape="1">
            <a:gsLst>
              <a:gs pos="0">
                <a:srgbClr val="FF7C80">
                  <a:alpha val="71001"/>
                </a:srgbClr>
              </a:gs>
              <a:gs pos="50000">
                <a:srgbClr val="FFFFCC"/>
              </a:gs>
              <a:gs pos="100000">
                <a:srgbClr val="FF7C80">
                  <a:alpha val="71001"/>
                </a:srgbClr>
              </a:gs>
            </a:gsLst>
            <a:lin ang="5400000" scaled="1"/>
          </a:gradFill>
          <a:ln w="9525">
            <a:round/>
            <a:headEnd/>
            <a:tailEnd/>
          </a:ln>
          <a:effectLst/>
          <a:scene3d>
            <a:camera prst="legacyPerspectiveBottom"/>
            <a:lightRig rig="legacyFlat3" dir="t"/>
          </a:scene3d>
          <a:sp3d extrusionH="887400" prstMaterial="legacyMatte">
            <a:bevelT w="13500" h="13500" prst="angle"/>
            <a:bevelB w="13500" h="13500" prst="angle"/>
            <a:extrusionClr>
              <a:srgbClr val="FF7C80"/>
            </a:extrusionClr>
          </a:sp3d>
          <a:extLst/>
        </p:spPr>
        <p:txBody>
          <a:bodyPr wrap="none" anchor="ctr">
            <a:flatTx/>
          </a:bodyPr>
          <a:lstStyle/>
          <a:p>
            <a:pPr algn="ctr">
              <a:defRPr/>
            </a:pPr>
            <a:r>
              <a:rPr lang="zh-TW" altLang="en-US" sz="5400" dirty="0">
                <a:solidFill>
                  <a:srgbClr val="006600"/>
                </a:solidFill>
                <a:latin typeface="Arial" charset="0"/>
                <a:ea typeface="標楷體" pitchFamily="65" charset="-120"/>
              </a:rPr>
              <a:t>錄取標準</a:t>
            </a:r>
            <a:r>
              <a:rPr lang="en-US" altLang="zh-TW" sz="4400" dirty="0">
                <a:solidFill>
                  <a:srgbClr val="006600"/>
                </a:solidFill>
                <a:latin typeface="Arial" charset="0"/>
                <a:ea typeface="標楷體" pitchFamily="65" charset="-120"/>
              </a:rPr>
              <a:t>(Ⅰ)</a:t>
            </a:r>
            <a:endParaRPr lang="zh-TW" altLang="en-US" sz="5400" dirty="0">
              <a:solidFill>
                <a:srgbClr val="006600"/>
              </a:solidFill>
              <a:latin typeface="Arial" charset="0"/>
              <a:ea typeface="標楷體" pitchFamily="65" charset="-120"/>
            </a:endParaRPr>
          </a:p>
        </p:txBody>
      </p:sp>
      <p:sp>
        <p:nvSpPr>
          <p:cNvPr id="36872" name="Rectangle 11"/>
          <p:cNvSpPr>
            <a:spLocks noChangeArrowheads="1"/>
          </p:cNvSpPr>
          <p:nvPr/>
        </p:nvSpPr>
        <p:spPr bwMode="auto">
          <a:xfrm>
            <a:off x="1042988" y="3759200"/>
            <a:ext cx="73453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indent="327025">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endParaRPr lang="zh-TW" altLang="zh-TW" sz="1600"/>
          </a:p>
        </p:txBody>
      </p:sp>
      <p:sp>
        <p:nvSpPr>
          <p:cNvPr id="36873" name="Rectangle 12"/>
          <p:cNvSpPr>
            <a:spLocks noChangeArrowheads="1"/>
          </p:cNvSpPr>
          <p:nvPr/>
        </p:nvSpPr>
        <p:spPr bwMode="auto">
          <a:xfrm>
            <a:off x="323527" y="1712388"/>
            <a:ext cx="8569647"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indent="327025">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indent="0" algn="just">
              <a:spcBef>
                <a:spcPts val="0"/>
              </a:spcBef>
              <a:spcAft>
                <a:spcPts val="4800"/>
              </a:spcAft>
              <a:buNone/>
            </a:pPr>
            <a:r>
              <a:rPr lang="zh-TW" altLang="en-US" sz="2000" dirty="0">
                <a:latin typeface="標楷體" panose="03000509000000000000" pitchFamily="65" charset="-120"/>
                <a:ea typeface="標楷體" panose="03000509000000000000" pitchFamily="65" charset="-120"/>
              </a:rPr>
              <a:t>一、</a:t>
            </a:r>
            <a:r>
              <a:rPr lang="zh-TW" altLang="zh-TW" sz="2000" dirty="0">
                <a:latin typeface="標楷體" panose="03000509000000000000" pitchFamily="65" charset="-120"/>
                <a:ea typeface="標楷體" panose="03000509000000000000" pitchFamily="65" charset="-120"/>
              </a:rPr>
              <a:t>國民小學教育學程及中等</a:t>
            </a:r>
            <a:r>
              <a:rPr lang="zh-TW" altLang="en-US" sz="2000" dirty="0">
                <a:latin typeface="標楷體" panose="03000509000000000000" pitchFamily="65" charset="-120"/>
                <a:ea typeface="標楷體" panose="03000509000000000000" pitchFamily="65" charset="-120"/>
              </a:rPr>
              <a:t>學校</a:t>
            </a:r>
            <a:r>
              <a:rPr lang="zh-TW" altLang="zh-TW" sz="2000" dirty="0">
                <a:latin typeface="標楷體" panose="03000509000000000000" pitchFamily="65" charset="-120"/>
                <a:ea typeface="標楷體" panose="03000509000000000000" pitchFamily="65" charset="-120"/>
              </a:rPr>
              <a:t>教育學程</a:t>
            </a:r>
            <a:r>
              <a:rPr lang="zh-TW" altLang="zh-TW" sz="2000" b="1" dirty="0">
                <a:solidFill>
                  <a:srgbClr val="FF0000"/>
                </a:solidFill>
                <a:latin typeface="標楷體" panose="03000509000000000000" pitchFamily="65" charset="-120"/>
                <a:ea typeface="標楷體" panose="03000509000000000000" pitchFamily="65" charset="-120"/>
              </a:rPr>
              <a:t>分開錄取</a:t>
            </a:r>
            <a:r>
              <a:rPr lang="zh-TW" altLang="zh-TW" sz="2000" dirty="0">
                <a:latin typeface="標楷體" panose="03000509000000000000" pitchFamily="65" charset="-120"/>
                <a:ea typeface="標楷體" panose="03000509000000000000" pitchFamily="65" charset="-120"/>
              </a:rPr>
              <a:t>正取生及備取生。</a:t>
            </a:r>
            <a:endParaRPr lang="en-US" altLang="zh-TW" sz="2000" dirty="0">
              <a:latin typeface="標楷體" panose="03000509000000000000" pitchFamily="65" charset="-120"/>
              <a:ea typeface="標楷體" panose="03000509000000000000" pitchFamily="65" charset="-120"/>
            </a:endParaRPr>
          </a:p>
          <a:p>
            <a:pPr indent="0" algn="just">
              <a:spcBef>
                <a:spcPts val="0"/>
              </a:spcBef>
              <a:buNone/>
            </a:pPr>
            <a:r>
              <a:rPr lang="zh-TW" altLang="en-US" sz="2000" dirty="0">
                <a:latin typeface="標楷體" panose="03000509000000000000" pitchFamily="65" charset="-120"/>
                <a:ea typeface="標楷體" panose="03000509000000000000" pitchFamily="65" charset="-120"/>
              </a:rPr>
              <a:t>二、</a:t>
            </a:r>
            <a:r>
              <a:rPr lang="zh-TW" altLang="zh-TW" sz="2000" dirty="0">
                <a:latin typeface="標楷體" panose="03000509000000000000" pitchFamily="65" charset="-120"/>
                <a:ea typeface="標楷體" panose="03000509000000000000" pitchFamily="65" charset="-120"/>
              </a:rPr>
              <a:t>國民小學教育學程及中等</a:t>
            </a:r>
            <a:r>
              <a:rPr lang="zh-TW" altLang="en-US" sz="2000" dirty="0">
                <a:latin typeface="標楷體" panose="03000509000000000000" pitchFamily="65" charset="-120"/>
                <a:ea typeface="標楷體" panose="03000509000000000000" pitchFamily="65" charset="-120"/>
              </a:rPr>
              <a:t>學校</a:t>
            </a:r>
            <a:r>
              <a:rPr lang="zh-TW" altLang="zh-TW" sz="2000" dirty="0">
                <a:latin typeface="標楷體" panose="03000509000000000000" pitchFamily="65" charset="-120"/>
                <a:ea typeface="標楷體" panose="03000509000000000000" pitchFamily="65" charset="-120"/>
              </a:rPr>
              <a:t>教育學程之師資類科考生分數</a:t>
            </a:r>
            <a:r>
              <a:rPr lang="zh-TW" altLang="zh-TW" sz="2000" b="1" dirty="0">
                <a:latin typeface="標楷體" panose="03000509000000000000" pitchFamily="65" charset="-120"/>
                <a:ea typeface="標楷體" panose="03000509000000000000" pitchFamily="65" charset="-120"/>
              </a:rPr>
              <a:t>須達以下最</a:t>
            </a:r>
            <a:endParaRPr lang="en-US" altLang="zh-TW" sz="2000" b="1" dirty="0">
              <a:latin typeface="標楷體" panose="03000509000000000000" pitchFamily="65" charset="-120"/>
              <a:ea typeface="標楷體" panose="03000509000000000000" pitchFamily="65" charset="-120"/>
            </a:endParaRPr>
          </a:p>
          <a:p>
            <a:pPr indent="0" algn="just">
              <a:spcBef>
                <a:spcPts val="0"/>
              </a:spcBef>
              <a:buNone/>
            </a:pPr>
            <a:r>
              <a:rPr lang="zh-TW" altLang="en-US" sz="2000" b="1" dirty="0">
                <a:latin typeface="標楷體" panose="03000509000000000000" pitchFamily="65" charset="-120"/>
                <a:ea typeface="標楷體" panose="03000509000000000000" pitchFamily="65" charset="-120"/>
              </a:rPr>
              <a:t>　　</a:t>
            </a:r>
            <a:r>
              <a:rPr lang="zh-TW" altLang="zh-TW" sz="2000" b="1" dirty="0">
                <a:latin typeface="標楷體" panose="03000509000000000000" pitchFamily="65" charset="-120"/>
                <a:ea typeface="標楷體" panose="03000509000000000000" pitchFamily="65" charset="-120"/>
              </a:rPr>
              <a:t>低錄取篩選標準</a:t>
            </a:r>
            <a:r>
              <a:rPr lang="zh-TW" altLang="zh-TW" sz="2000" dirty="0">
                <a:latin typeface="標楷體" panose="03000509000000000000" pitchFamily="65" charset="-120"/>
                <a:ea typeface="標楷體" panose="03000509000000000000" pitchFamily="65" charset="-120"/>
              </a:rPr>
              <a:t>：</a:t>
            </a:r>
            <a:r>
              <a:rPr lang="zh-TW" altLang="zh-TW" sz="2000" b="1" dirty="0">
                <a:solidFill>
                  <a:srgbClr val="FF0000"/>
                </a:solidFill>
                <a:latin typeface="標楷體" panose="03000509000000000000" pitchFamily="65" charset="-120"/>
                <a:ea typeface="標楷體" panose="03000509000000000000" pitchFamily="65" charset="-120"/>
              </a:rPr>
              <a:t>國語文成績須高於</a:t>
            </a:r>
            <a:r>
              <a:rPr lang="zh-TW" altLang="zh-TW" sz="2000" dirty="0">
                <a:latin typeface="標楷體" panose="03000509000000000000" pitchFamily="65" charset="-120"/>
                <a:ea typeface="標楷體" panose="03000509000000000000" pitchFamily="65" charset="-120"/>
              </a:rPr>
              <a:t>該師資類科</a:t>
            </a:r>
            <a:r>
              <a:rPr lang="zh-TW" altLang="zh-TW" sz="2000" b="1" dirty="0">
                <a:solidFill>
                  <a:srgbClr val="FF0000"/>
                </a:solidFill>
                <a:latin typeface="標楷體" panose="03000509000000000000" pitchFamily="65" charset="-120"/>
                <a:ea typeface="標楷體" panose="03000509000000000000" pitchFamily="65" charset="-120"/>
              </a:rPr>
              <a:t>均標</a:t>
            </a:r>
            <a:r>
              <a:rPr lang="zh-TW" altLang="en-US" sz="2000" b="1" dirty="0">
                <a:solidFill>
                  <a:srgbClr val="FF0000"/>
                </a:solidFill>
                <a:latin typeface="標楷體" panose="03000509000000000000" pitchFamily="65" charset="-120"/>
                <a:ea typeface="標楷體" panose="03000509000000000000" pitchFamily="65" charset="-120"/>
              </a:rPr>
              <a:t>下</a:t>
            </a:r>
            <a:r>
              <a:rPr lang="en-US" altLang="zh-TW" sz="2000" b="1" dirty="0">
                <a:solidFill>
                  <a:srgbClr val="FF0000"/>
                </a:solidFill>
                <a:latin typeface="標楷體" panose="03000509000000000000" pitchFamily="65" charset="-120"/>
                <a:ea typeface="標楷體" panose="03000509000000000000" pitchFamily="65" charset="-120"/>
              </a:rPr>
              <a:t>1</a:t>
            </a:r>
            <a:r>
              <a:rPr lang="zh-TW" altLang="zh-TW" sz="2000" b="1" dirty="0">
                <a:solidFill>
                  <a:srgbClr val="FF0000"/>
                </a:solidFill>
                <a:latin typeface="標楷體" panose="03000509000000000000" pitchFamily="65" charset="-120"/>
                <a:ea typeface="標楷體" panose="03000509000000000000" pitchFamily="65" charset="-120"/>
              </a:rPr>
              <a:t>個標準差</a:t>
            </a:r>
            <a:r>
              <a:rPr lang="zh-TW" altLang="zh-TW" sz="2000" dirty="0">
                <a:latin typeface="標楷體" panose="03000509000000000000" pitchFamily="65" charset="-120"/>
                <a:ea typeface="標楷體" panose="03000509000000000000" pitchFamily="65" charset="-120"/>
              </a:rPr>
              <a:t>的分</a:t>
            </a:r>
            <a:endParaRPr lang="en-US" altLang="zh-TW" sz="2000" dirty="0">
              <a:latin typeface="標楷體" panose="03000509000000000000" pitchFamily="65" charset="-120"/>
              <a:ea typeface="標楷體" panose="03000509000000000000" pitchFamily="65" charset="-120"/>
            </a:endParaRPr>
          </a:p>
          <a:p>
            <a:pPr indent="0" algn="just">
              <a:spcBef>
                <a:spcPts val="0"/>
              </a:spcBef>
              <a:spcAft>
                <a:spcPts val="4800"/>
              </a:spcAft>
              <a:buNone/>
            </a:pPr>
            <a:r>
              <a:rPr lang="zh-TW" altLang="en-US" sz="2000" dirty="0">
                <a:latin typeface="標楷體" panose="03000509000000000000" pitchFamily="65" charset="-120"/>
                <a:ea typeface="標楷體" panose="03000509000000000000" pitchFamily="65" charset="-120"/>
              </a:rPr>
              <a:t>　　</a:t>
            </a:r>
            <a:r>
              <a:rPr lang="zh-TW" altLang="zh-TW" sz="2000" dirty="0">
                <a:latin typeface="標楷體" panose="03000509000000000000" pitchFamily="65" charset="-120"/>
                <a:ea typeface="標楷體" panose="03000509000000000000" pitchFamily="65" charset="-120"/>
              </a:rPr>
              <a:t>數，且</a:t>
            </a:r>
            <a:r>
              <a:rPr lang="zh-TW" altLang="zh-TW" sz="2000" b="1" dirty="0">
                <a:solidFill>
                  <a:srgbClr val="FF0000"/>
                </a:solidFill>
                <a:latin typeface="標楷體" panose="03000509000000000000" pitchFamily="65" charset="-120"/>
                <a:ea typeface="標楷體" panose="03000509000000000000" pitchFamily="65" charset="-120"/>
              </a:rPr>
              <a:t>教育常識</a:t>
            </a:r>
            <a:r>
              <a:rPr lang="zh-TW" altLang="en-US" sz="2000" b="1" dirty="0">
                <a:solidFill>
                  <a:srgbClr val="FF0000"/>
                </a:solidFill>
                <a:latin typeface="標楷體" panose="03000509000000000000" pitchFamily="65" charset="-120"/>
                <a:ea typeface="標楷體" panose="03000509000000000000" pitchFamily="65" charset="-120"/>
              </a:rPr>
              <a:t>成績</a:t>
            </a:r>
            <a:r>
              <a:rPr lang="zh-TW" altLang="zh-TW" sz="2000" b="1" dirty="0">
                <a:solidFill>
                  <a:srgbClr val="FF0000"/>
                </a:solidFill>
                <a:latin typeface="標楷體" panose="03000509000000000000" pitchFamily="65" charset="-120"/>
                <a:ea typeface="標楷體" panose="03000509000000000000" pitchFamily="65" charset="-120"/>
              </a:rPr>
              <a:t>須高於</a:t>
            </a:r>
            <a:r>
              <a:rPr lang="zh-TW" altLang="zh-TW" sz="2000" dirty="0">
                <a:latin typeface="標楷體" panose="03000509000000000000" pitchFamily="65" charset="-120"/>
                <a:ea typeface="標楷體" panose="03000509000000000000" pitchFamily="65" charset="-120"/>
              </a:rPr>
              <a:t>該師資類科</a:t>
            </a:r>
            <a:r>
              <a:rPr lang="zh-TW" altLang="zh-TW" sz="2000" b="1" dirty="0">
                <a:solidFill>
                  <a:srgbClr val="FF0000"/>
                </a:solidFill>
                <a:latin typeface="標楷體" panose="03000509000000000000" pitchFamily="65" charset="-120"/>
                <a:ea typeface="標楷體" panose="03000509000000000000" pitchFamily="65" charset="-120"/>
              </a:rPr>
              <a:t>均標</a:t>
            </a:r>
            <a:r>
              <a:rPr lang="zh-TW" altLang="en-US" sz="2000" b="1" dirty="0">
                <a:solidFill>
                  <a:srgbClr val="FF0000"/>
                </a:solidFill>
                <a:latin typeface="標楷體" panose="03000509000000000000" pitchFamily="65" charset="-120"/>
                <a:ea typeface="標楷體" panose="03000509000000000000" pitchFamily="65" charset="-120"/>
              </a:rPr>
              <a:t>下</a:t>
            </a:r>
            <a:r>
              <a:rPr lang="en-US" altLang="zh-TW" sz="2000" b="1" dirty="0">
                <a:solidFill>
                  <a:srgbClr val="FF0000"/>
                </a:solidFill>
                <a:latin typeface="標楷體" panose="03000509000000000000" pitchFamily="65" charset="-120"/>
                <a:ea typeface="標楷體" panose="03000509000000000000" pitchFamily="65" charset="-120"/>
              </a:rPr>
              <a:t>1</a:t>
            </a:r>
            <a:r>
              <a:rPr lang="zh-TW" altLang="zh-TW" sz="2000" b="1" dirty="0">
                <a:solidFill>
                  <a:srgbClr val="FF0000"/>
                </a:solidFill>
                <a:latin typeface="標楷體" panose="03000509000000000000" pitchFamily="65" charset="-120"/>
                <a:ea typeface="標楷體" panose="03000509000000000000" pitchFamily="65" charset="-120"/>
              </a:rPr>
              <a:t>個標準差</a:t>
            </a:r>
            <a:r>
              <a:rPr lang="zh-TW" altLang="zh-TW" sz="2000" dirty="0">
                <a:latin typeface="標楷體" panose="03000509000000000000" pitchFamily="65" charset="-120"/>
                <a:ea typeface="標楷體" panose="03000509000000000000" pitchFamily="65" charset="-120"/>
              </a:rPr>
              <a:t>的分數。</a:t>
            </a:r>
            <a:endParaRPr lang="en-US" altLang="zh-TW" sz="2000" dirty="0">
              <a:latin typeface="標楷體" panose="03000509000000000000" pitchFamily="65" charset="-120"/>
              <a:ea typeface="標楷體" panose="03000509000000000000" pitchFamily="65" charset="-120"/>
            </a:endParaRPr>
          </a:p>
          <a:p>
            <a:pPr indent="0" algn="just">
              <a:spcBef>
                <a:spcPts val="0"/>
              </a:spcBef>
              <a:buNone/>
            </a:pPr>
            <a:r>
              <a:rPr lang="zh-TW" altLang="en-US" sz="2000" b="1" dirty="0">
                <a:latin typeface="標楷體" panose="03000509000000000000" pitchFamily="65" charset="-120"/>
                <a:ea typeface="標楷體" panose="03000509000000000000" pitchFamily="65" charset="-120"/>
              </a:rPr>
              <a:t>三、國民小學教育學程</a:t>
            </a:r>
            <a:r>
              <a:rPr lang="zh-TW" altLang="en-US" sz="2000" dirty="0">
                <a:latin typeface="標楷體" panose="03000509000000000000" pitchFamily="65" charset="-120"/>
                <a:ea typeface="標楷體" panose="03000509000000000000" pitchFamily="65" charset="-120"/>
              </a:rPr>
              <a:t>正取生</a:t>
            </a:r>
            <a:r>
              <a:rPr lang="zh-TW" altLang="en-US" sz="2000" b="1" dirty="0">
                <a:solidFill>
                  <a:srgbClr val="FF0000"/>
                </a:solidFill>
                <a:latin typeface="標楷體" panose="03000509000000000000" pitchFamily="65" charset="-120"/>
                <a:ea typeface="標楷體" panose="03000509000000000000" pitchFamily="65" charset="-120"/>
              </a:rPr>
              <a:t>依總成績高低依次錄取</a:t>
            </a:r>
            <a:r>
              <a:rPr lang="zh-TW" altLang="en-US" sz="2000" dirty="0">
                <a:latin typeface="標楷體" panose="03000509000000000000" pitchFamily="65" charset="-120"/>
                <a:ea typeface="標楷體" panose="03000509000000000000" pitchFamily="65" charset="-120"/>
              </a:rPr>
              <a:t>，正取生報到後如有缺</a:t>
            </a:r>
            <a:endParaRPr lang="en-US" altLang="zh-TW" sz="2000" dirty="0">
              <a:latin typeface="標楷體" panose="03000509000000000000" pitchFamily="65" charset="-120"/>
              <a:ea typeface="標楷體" panose="03000509000000000000" pitchFamily="65" charset="-120"/>
            </a:endParaRPr>
          </a:p>
          <a:p>
            <a:pPr indent="0" algn="just">
              <a:spcBef>
                <a:spcPts val="0"/>
              </a:spcBef>
              <a:buNone/>
            </a:pPr>
            <a:r>
              <a:rPr lang="zh-TW" altLang="en-US" sz="2000" dirty="0">
                <a:latin typeface="標楷體" panose="03000509000000000000" pitchFamily="65" charset="-120"/>
                <a:ea typeface="標楷體" panose="03000509000000000000" pitchFamily="65" charset="-120"/>
              </a:rPr>
              <a:t>　　額，由備取生依總成績高低依次遞補。</a:t>
            </a:r>
            <a:r>
              <a:rPr lang="zh-TW" altLang="en-US" sz="2000" b="1" dirty="0">
                <a:latin typeface="標楷體" panose="03000509000000000000" pitchFamily="65" charset="-120"/>
                <a:ea typeface="標楷體" panose="03000509000000000000" pitchFamily="65" charset="-120"/>
              </a:rPr>
              <a:t>中等學校教育學程</a:t>
            </a:r>
            <a:r>
              <a:rPr lang="zh-TW" altLang="en-US" sz="2000" dirty="0">
                <a:latin typeface="標楷體" panose="03000509000000000000" pitchFamily="65" charset="-120"/>
                <a:ea typeface="標楷體" panose="03000509000000000000" pitchFamily="65" charset="-120"/>
              </a:rPr>
              <a:t>各任教學科</a:t>
            </a:r>
            <a:r>
              <a:rPr lang="zh-TW" altLang="en-US" sz="2000" b="1" u="sng" dirty="0">
                <a:latin typeface="標楷體" panose="03000509000000000000" pitchFamily="65" charset="-120"/>
                <a:ea typeface="標楷體" panose="03000509000000000000" pitchFamily="65" charset="-120"/>
              </a:rPr>
              <a:t>規</a:t>
            </a:r>
            <a:endParaRPr lang="en-US" altLang="zh-TW" sz="2000" b="1" u="sng" dirty="0">
              <a:latin typeface="標楷體" panose="03000509000000000000" pitchFamily="65" charset="-120"/>
              <a:ea typeface="標楷體" panose="03000509000000000000" pitchFamily="65" charset="-120"/>
            </a:endParaRPr>
          </a:p>
          <a:p>
            <a:pPr indent="0" algn="just">
              <a:spcBef>
                <a:spcPts val="0"/>
              </a:spcBef>
              <a:buNone/>
            </a:pPr>
            <a:r>
              <a:rPr lang="zh-TW" altLang="en-US" sz="2000" b="1" dirty="0">
                <a:latin typeface="標楷體" panose="03000509000000000000" pitchFamily="65" charset="-120"/>
                <a:ea typeface="標楷體" panose="03000509000000000000" pitchFamily="65" charset="-120"/>
              </a:rPr>
              <a:t>　　</a:t>
            </a:r>
            <a:r>
              <a:rPr lang="zh-TW" altLang="en-US" sz="2000" b="1" u="sng" dirty="0">
                <a:latin typeface="標楷體" panose="03000509000000000000" pitchFamily="65" charset="-120"/>
                <a:ea typeface="標楷體" panose="03000509000000000000" pitchFamily="65" charset="-120"/>
              </a:rPr>
              <a:t>劃名額</a:t>
            </a:r>
            <a:r>
              <a:rPr lang="zh-TW" altLang="en-US" sz="2000" dirty="0">
                <a:latin typeface="標楷體" panose="03000509000000000000" pitchFamily="65" charset="-120"/>
                <a:ea typeface="標楷體" panose="03000509000000000000" pitchFamily="65" charset="-120"/>
              </a:rPr>
              <a:t>之正取生</a:t>
            </a:r>
            <a:r>
              <a:rPr lang="zh-TW" altLang="en-US" sz="2000" b="1" dirty="0">
                <a:solidFill>
                  <a:srgbClr val="FF0000"/>
                </a:solidFill>
                <a:latin typeface="標楷體" panose="03000509000000000000" pitchFamily="65" charset="-120"/>
                <a:ea typeface="標楷體" panose="03000509000000000000" pitchFamily="65" charset="-120"/>
              </a:rPr>
              <a:t>依總成績高低依次錄取</a:t>
            </a:r>
            <a:r>
              <a:rPr lang="zh-TW" altLang="en-US" sz="2000" dirty="0">
                <a:latin typeface="標楷體" panose="03000509000000000000" pitchFamily="65" charset="-120"/>
                <a:ea typeface="標楷體" panose="03000509000000000000" pitchFamily="65" charset="-120"/>
              </a:rPr>
              <a:t>，正取生報到後如有缺額，由同</a:t>
            </a:r>
            <a:endParaRPr lang="en-US" altLang="zh-TW" sz="2000" dirty="0">
              <a:latin typeface="標楷體" panose="03000509000000000000" pitchFamily="65" charset="-120"/>
              <a:ea typeface="標楷體" panose="03000509000000000000" pitchFamily="65" charset="-120"/>
            </a:endParaRPr>
          </a:p>
          <a:p>
            <a:pPr indent="0" algn="just">
              <a:spcBef>
                <a:spcPts val="0"/>
              </a:spcBef>
              <a:spcAft>
                <a:spcPts val="1200"/>
              </a:spcAft>
              <a:buNone/>
            </a:pPr>
            <a:r>
              <a:rPr lang="zh-TW" altLang="en-US" sz="2000" dirty="0">
                <a:latin typeface="標楷體" panose="03000509000000000000" pitchFamily="65" charset="-120"/>
                <a:ea typeface="標楷體" panose="03000509000000000000" pitchFamily="65" charset="-120"/>
              </a:rPr>
              <a:t>　　列該科規劃名額之備取生依總成績高低依次遞補。</a:t>
            </a:r>
            <a:endParaRPr lang="en-US" altLang="zh-TW" sz="2000" dirty="0">
              <a:latin typeface="標楷體" panose="03000509000000000000" pitchFamily="65" charset="-120"/>
              <a:ea typeface="標楷體" panose="03000509000000000000" pitchFamily="65" charset="-120"/>
            </a:endParaRPr>
          </a:p>
        </p:txBody>
      </p:sp>
      <p:pic>
        <p:nvPicPr>
          <p:cNvPr id="12" name="Picture 22">
            <a:extLst>
              <a:ext uri="{FF2B5EF4-FFF2-40B4-BE49-F238E27FC236}">
                <a16:creationId xmlns:a16="http://schemas.microsoft.com/office/drawing/2014/main" xmlns="" id="{BD9C5214-CFA9-48EC-A283-B1881B383C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0249" y="6487102"/>
            <a:ext cx="3290102" cy="291907"/>
          </a:xfrm>
          <a:prstGeom prst="rect">
            <a:avLst/>
          </a:prstGeom>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nodeType="withEffect">
                                  <p:stCondLst>
                                    <p:cond delay="0"/>
                                  </p:stCondLst>
                                  <p:childTnLst>
                                    <p:set>
                                      <p:cBhvr>
                                        <p:cTn id="6" dur="1" fill="hold">
                                          <p:stCondLst>
                                            <p:cond delay="0"/>
                                          </p:stCondLst>
                                        </p:cTn>
                                        <p:tgtEl>
                                          <p:spTgt spid="43016"/>
                                        </p:tgtEl>
                                        <p:attrNameLst>
                                          <p:attrName>style.visibility</p:attrName>
                                        </p:attrNameLst>
                                      </p:cBhvr>
                                      <p:to>
                                        <p:strVal val="visible"/>
                                      </p:to>
                                    </p:set>
                                    <p:anim from="(-#ppt_w/2)" to="(#ppt_x)" calcmode="lin" valueType="num">
                                      <p:cBhvr>
                                        <p:cTn id="7" dur="600" fill="hold">
                                          <p:stCondLst>
                                            <p:cond delay="0"/>
                                          </p:stCondLst>
                                        </p:cTn>
                                        <p:tgtEl>
                                          <p:spTgt spid="43016"/>
                                        </p:tgtEl>
                                        <p:attrNameLst>
                                          <p:attrName>ppt_x</p:attrName>
                                        </p:attrNameLst>
                                      </p:cBhvr>
                                    </p:anim>
                                    <p:anim from="0" to="-1.0" calcmode="lin" valueType="num">
                                      <p:cBhvr>
                                        <p:cTn id="8" dur="200" decel="50000" autoRev="1" fill="hold">
                                          <p:stCondLst>
                                            <p:cond delay="600"/>
                                          </p:stCondLst>
                                        </p:cTn>
                                        <p:tgtEl>
                                          <p:spTgt spid="43016"/>
                                        </p:tgtEl>
                                        <p:attrNameLst>
                                          <p:attrName>xshear</p:attrName>
                                        </p:attrNameLst>
                                      </p:cBhvr>
                                    </p:anim>
                                    <p:animScale>
                                      <p:cBhvr>
                                        <p:cTn id="9" dur="200" decel="100000" autoRev="1" fill="hold">
                                          <p:stCondLst>
                                            <p:cond delay="600"/>
                                          </p:stCondLst>
                                        </p:cTn>
                                        <p:tgtEl>
                                          <p:spTgt spid="43016"/>
                                        </p:tgtEl>
                                      </p:cBhvr>
                                      <p:from x="100000" y="100000"/>
                                      <p:to x="80000" y="100000"/>
                                    </p:animScale>
                                    <p:anim by="(#ppt_h/3+#ppt_w*0.1)" calcmode="lin" valueType="num">
                                      <p:cBhvr additive="sum">
                                        <p:cTn id="10" dur="200" decel="100000" autoRev="1" fill="hold">
                                          <p:stCondLst>
                                            <p:cond delay="600"/>
                                          </p:stCondLst>
                                        </p:cTn>
                                        <p:tgtEl>
                                          <p:spTgt spid="4301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endParaRPr lang="zh-TW" altLang="zh-TW"/>
          </a:p>
        </p:txBody>
      </p:sp>
      <p:sp>
        <p:nvSpPr>
          <p:cNvPr id="36867" name="Rectangle 3"/>
          <p:cNvSpPr>
            <a:spLocks noGrp="1" noChangeArrowheads="1"/>
          </p:cNvSpPr>
          <p:nvPr>
            <p:ph idx="1"/>
          </p:nvPr>
        </p:nvSpPr>
        <p:spPr/>
        <p:txBody>
          <a:bodyPr/>
          <a:lstStyle/>
          <a:p>
            <a:pPr eaLnBrk="1" hangingPunct="1"/>
            <a:endParaRPr lang="zh-TW" altLang="zh-TW"/>
          </a:p>
        </p:txBody>
      </p:sp>
      <p:grpSp>
        <p:nvGrpSpPr>
          <p:cNvPr id="36868" name="Group 4"/>
          <p:cNvGrpSpPr>
            <a:grpSpLocks/>
          </p:cNvGrpSpPr>
          <p:nvPr/>
        </p:nvGrpSpPr>
        <p:grpSpPr bwMode="auto">
          <a:xfrm>
            <a:off x="0" y="0"/>
            <a:ext cx="9144000" cy="6858000"/>
            <a:chOff x="0" y="0"/>
            <a:chExt cx="5760" cy="4320"/>
          </a:xfrm>
        </p:grpSpPr>
        <p:pic>
          <p:nvPicPr>
            <p:cNvPr id="3687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5" name="Picture 6"/>
            <p:cNvPicPr>
              <a:picLocks noChangeAspect="1" noChangeArrowheads="1"/>
            </p:cNvPicPr>
            <p:nvPr/>
          </p:nvPicPr>
          <p:blipFill>
            <a:blip r:embed="rId4">
              <a:lum bright="20000"/>
              <a:extLst>
                <a:ext uri="{28A0092B-C50C-407E-A947-70E740481C1C}">
                  <a14:useLocalDpi xmlns:a14="http://schemas.microsoft.com/office/drawing/2010/main" val="0"/>
                </a:ext>
              </a:extLst>
            </a:blip>
            <a:srcRect/>
            <a:stretch>
              <a:fillRect/>
            </a:stretch>
          </p:blipFill>
          <p:spPr bwMode="auto">
            <a:xfrm>
              <a:off x="1292" y="3884"/>
              <a:ext cx="3629" cy="436"/>
            </a:xfrm>
            <a:prstGeom prst="rect">
              <a:avLst/>
            </a:prstGeom>
            <a:solidFill>
              <a:schemeClr val="accent1">
                <a:alpha val="12157"/>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6876" name="AutoShape 7"/>
            <p:cNvSpPr>
              <a:spLocks noChangeArrowheads="1"/>
            </p:cNvSpPr>
            <p:nvPr/>
          </p:nvSpPr>
          <p:spPr bwMode="auto">
            <a:xfrm>
              <a:off x="158" y="164"/>
              <a:ext cx="5489" cy="3629"/>
            </a:xfrm>
            <a:prstGeom prst="roundRect">
              <a:avLst>
                <a:gd name="adj" fmla="val 16667"/>
              </a:avLst>
            </a:prstGeom>
            <a:solidFill>
              <a:schemeClr val="bg1">
                <a:alpha val="69019"/>
              </a:schemeClr>
            </a:solidFill>
            <a:ln w="9525" algn="ctr">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TW" altLang="en-US" sz="1800"/>
            </a:p>
          </p:txBody>
        </p:sp>
      </p:grpSp>
      <p:pic>
        <p:nvPicPr>
          <p:cNvPr id="11" name="Picture 12" descr="ãpptèæ¯åãçåçæå°çµæ">
            <a:extLst>
              <a:ext uri="{FF2B5EF4-FFF2-40B4-BE49-F238E27FC236}">
                <a16:creationId xmlns:a16="http://schemas.microsoft.com/office/drawing/2014/main" xmlns="" id="{5A728E9B-28C4-4A9E-ACF2-5549704E0B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128"/>
            <a:ext cx="9144000" cy="6868128"/>
          </a:xfrm>
          <a:prstGeom prst="rect">
            <a:avLst/>
          </a:prstGeom>
          <a:noFill/>
          <a:extLst>
            <a:ext uri="{909E8E84-426E-40DD-AFC4-6F175D3DCCD1}">
              <a14:hiddenFill xmlns:a14="http://schemas.microsoft.com/office/drawing/2010/main">
                <a:solidFill>
                  <a:srgbClr val="FFFFFF"/>
                </a:solidFill>
              </a14:hiddenFill>
            </a:ext>
          </a:extLst>
        </p:spPr>
      </p:pic>
      <p:sp>
        <p:nvSpPr>
          <p:cNvPr id="43016" name="AutoShape 8">
            <a:extLst>
              <a:ext uri="{FF2B5EF4-FFF2-40B4-BE49-F238E27FC236}">
                <a16:creationId xmlns:a16="http://schemas.microsoft.com/office/drawing/2014/main" xmlns="" id="{29DAE1FE-7BCC-4FED-BDDD-85725E705D2C}"/>
              </a:ext>
            </a:extLst>
          </p:cNvPr>
          <p:cNvSpPr>
            <a:spLocks noChangeArrowheads="1"/>
          </p:cNvSpPr>
          <p:nvPr/>
        </p:nvSpPr>
        <p:spPr bwMode="auto">
          <a:xfrm>
            <a:off x="1258888" y="259556"/>
            <a:ext cx="6911975" cy="865188"/>
          </a:xfrm>
          <a:prstGeom prst="roundRect">
            <a:avLst>
              <a:gd name="adj" fmla="val 16667"/>
            </a:avLst>
          </a:prstGeom>
          <a:gradFill rotWithShape="1">
            <a:gsLst>
              <a:gs pos="0">
                <a:srgbClr val="FF7C80">
                  <a:alpha val="71001"/>
                </a:srgbClr>
              </a:gs>
              <a:gs pos="50000">
                <a:srgbClr val="FFFFCC"/>
              </a:gs>
              <a:gs pos="100000">
                <a:srgbClr val="FF7C80">
                  <a:alpha val="71001"/>
                </a:srgbClr>
              </a:gs>
            </a:gsLst>
            <a:lin ang="5400000" scaled="1"/>
          </a:gradFill>
          <a:ln w="9525">
            <a:round/>
            <a:headEnd/>
            <a:tailEnd/>
          </a:ln>
          <a:effectLst/>
          <a:scene3d>
            <a:camera prst="legacyPerspectiveBottom"/>
            <a:lightRig rig="legacyFlat3" dir="t"/>
          </a:scene3d>
          <a:sp3d extrusionH="887400" prstMaterial="legacyMatte">
            <a:bevelT w="13500" h="13500" prst="angle"/>
            <a:bevelB w="13500" h="13500" prst="angle"/>
            <a:extrusionClr>
              <a:srgbClr val="FF7C80"/>
            </a:extrusionClr>
          </a:sp3d>
          <a:extLst/>
        </p:spPr>
        <p:txBody>
          <a:bodyPr wrap="none" anchor="ctr">
            <a:flatTx/>
          </a:bodyPr>
          <a:lstStyle/>
          <a:p>
            <a:pPr algn="ctr">
              <a:defRPr/>
            </a:pPr>
            <a:r>
              <a:rPr lang="zh-TW" altLang="en-US" sz="5400" dirty="0">
                <a:solidFill>
                  <a:srgbClr val="006600"/>
                </a:solidFill>
                <a:latin typeface="Arial" charset="0"/>
                <a:ea typeface="標楷體" pitchFamily="65" charset="-120"/>
              </a:rPr>
              <a:t>錄取標準</a:t>
            </a:r>
            <a:r>
              <a:rPr lang="en-US" altLang="zh-TW" sz="4400" dirty="0">
                <a:solidFill>
                  <a:srgbClr val="006600"/>
                </a:solidFill>
                <a:latin typeface="Arial" charset="0"/>
                <a:ea typeface="標楷體" pitchFamily="65" charset="-120"/>
              </a:rPr>
              <a:t>(Ⅱ)</a:t>
            </a:r>
            <a:endParaRPr lang="zh-TW" altLang="en-US" sz="5400" dirty="0">
              <a:solidFill>
                <a:srgbClr val="006600"/>
              </a:solidFill>
              <a:latin typeface="Arial" charset="0"/>
              <a:ea typeface="標楷體" pitchFamily="65" charset="-120"/>
            </a:endParaRPr>
          </a:p>
        </p:txBody>
      </p:sp>
      <p:sp>
        <p:nvSpPr>
          <p:cNvPr id="36872" name="Rectangle 11"/>
          <p:cNvSpPr>
            <a:spLocks noChangeArrowheads="1"/>
          </p:cNvSpPr>
          <p:nvPr/>
        </p:nvSpPr>
        <p:spPr bwMode="auto">
          <a:xfrm>
            <a:off x="1042988" y="3759200"/>
            <a:ext cx="73453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indent="327025">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endParaRPr lang="zh-TW" altLang="zh-TW" sz="1600"/>
          </a:p>
        </p:txBody>
      </p:sp>
      <p:sp>
        <p:nvSpPr>
          <p:cNvPr id="36873" name="Rectangle 12"/>
          <p:cNvSpPr>
            <a:spLocks noChangeArrowheads="1"/>
          </p:cNvSpPr>
          <p:nvPr/>
        </p:nvSpPr>
        <p:spPr bwMode="auto">
          <a:xfrm>
            <a:off x="323527" y="2020164"/>
            <a:ext cx="8569647"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indent="327025">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indent="0" algn="just">
              <a:spcBef>
                <a:spcPts val="0"/>
              </a:spcBef>
              <a:buNone/>
            </a:pPr>
            <a:r>
              <a:rPr lang="zh-TW" altLang="en-US" sz="2000" dirty="0">
                <a:latin typeface="標楷體" panose="03000509000000000000" pitchFamily="65" charset="-120"/>
                <a:ea typeface="標楷體" panose="03000509000000000000" pitchFamily="65" charset="-120"/>
              </a:rPr>
              <a:t>四、中等學校教育學程</a:t>
            </a:r>
            <a:r>
              <a:rPr lang="zh-TW" altLang="en-US" sz="2000" b="1" u="sng" dirty="0">
                <a:latin typeface="標楷體" panose="03000509000000000000" pitchFamily="65" charset="-120"/>
                <a:ea typeface="標楷體" panose="03000509000000000000" pitchFamily="65" charset="-120"/>
              </a:rPr>
              <a:t>一般名額</a:t>
            </a:r>
            <a:r>
              <a:rPr lang="zh-TW" altLang="en-US" sz="2000" dirty="0">
                <a:latin typeface="標楷體" panose="03000509000000000000" pitchFamily="65" charset="-120"/>
                <a:ea typeface="標楷體" panose="03000509000000000000" pitchFamily="65" charset="-120"/>
              </a:rPr>
              <a:t>之正取生則</a:t>
            </a:r>
            <a:r>
              <a:rPr lang="zh-TW" altLang="en-US" sz="2000" b="1" dirty="0">
                <a:solidFill>
                  <a:srgbClr val="FF0000"/>
                </a:solidFill>
                <a:latin typeface="標楷體" panose="03000509000000000000" pitchFamily="65" charset="-120"/>
                <a:ea typeface="標楷體" panose="03000509000000000000" pitchFamily="65" charset="-120"/>
              </a:rPr>
              <a:t>不分科依總成績高低依次錄取</a:t>
            </a:r>
            <a:r>
              <a:rPr lang="zh-TW" altLang="en-US" sz="2000" dirty="0">
                <a:latin typeface="標楷體" panose="03000509000000000000" pitchFamily="65" charset="-120"/>
                <a:ea typeface="標楷體" panose="03000509000000000000" pitchFamily="65" charset="-120"/>
              </a:rPr>
              <a:t>，</a:t>
            </a:r>
            <a:endParaRPr lang="en-US" altLang="zh-TW" sz="2000" dirty="0">
              <a:latin typeface="標楷體" panose="03000509000000000000" pitchFamily="65" charset="-120"/>
              <a:ea typeface="標楷體" panose="03000509000000000000" pitchFamily="65" charset="-120"/>
            </a:endParaRPr>
          </a:p>
          <a:p>
            <a:pPr indent="0" algn="just">
              <a:spcBef>
                <a:spcPts val="0"/>
              </a:spcBef>
              <a:buNone/>
            </a:pPr>
            <a:r>
              <a:rPr lang="zh-TW" altLang="en-US" sz="2000" dirty="0">
                <a:latin typeface="標楷體" panose="03000509000000000000" pitchFamily="65" charset="-120"/>
                <a:ea typeface="標楷體" panose="03000509000000000000" pitchFamily="65" charset="-120"/>
              </a:rPr>
              <a:t>　　正取生報到後如有缺額，由同列一般名額之備取生依總成績高低依次遞</a:t>
            </a:r>
            <a:endParaRPr lang="en-US" altLang="zh-TW" sz="2000" dirty="0">
              <a:latin typeface="標楷體" panose="03000509000000000000" pitchFamily="65" charset="-120"/>
              <a:ea typeface="標楷體" panose="03000509000000000000" pitchFamily="65" charset="-120"/>
            </a:endParaRPr>
          </a:p>
          <a:p>
            <a:pPr indent="0" algn="just">
              <a:spcBef>
                <a:spcPts val="0"/>
              </a:spcBef>
              <a:buNone/>
            </a:pPr>
            <a:r>
              <a:rPr lang="zh-TW" altLang="en-US" sz="2000" dirty="0">
                <a:latin typeface="標楷體" panose="03000509000000000000" pitchFamily="65" charset="-120"/>
                <a:ea typeface="標楷體" panose="03000509000000000000" pitchFamily="65" charset="-120"/>
              </a:rPr>
              <a:t>　　補。中等學校教育學程規劃名額之備取生亦得同列為一般名額之正備取</a:t>
            </a:r>
            <a:endParaRPr lang="en-US" altLang="zh-TW" sz="2000" dirty="0">
              <a:latin typeface="標楷體" panose="03000509000000000000" pitchFamily="65" charset="-120"/>
              <a:ea typeface="標楷體" panose="03000509000000000000" pitchFamily="65" charset="-120"/>
            </a:endParaRPr>
          </a:p>
          <a:p>
            <a:pPr indent="0" algn="just">
              <a:spcBef>
                <a:spcPts val="0"/>
              </a:spcBef>
              <a:spcAft>
                <a:spcPts val="4800"/>
              </a:spcAft>
              <a:buNone/>
            </a:pPr>
            <a:r>
              <a:rPr lang="zh-TW" altLang="en-US" sz="2000" dirty="0">
                <a:latin typeface="標楷體" panose="03000509000000000000" pitchFamily="65" charset="-120"/>
                <a:ea typeface="標楷體" panose="03000509000000000000" pitchFamily="65" charset="-120"/>
              </a:rPr>
              <a:t>　　生，規劃名額如備取遞補後仍有餘額者，流用至一般名額。</a:t>
            </a:r>
            <a:endParaRPr lang="en-US" altLang="zh-TW" sz="2000" dirty="0">
              <a:latin typeface="標楷體" panose="03000509000000000000" pitchFamily="65" charset="-120"/>
              <a:ea typeface="標楷體" panose="03000509000000000000" pitchFamily="65" charset="-120"/>
            </a:endParaRPr>
          </a:p>
          <a:p>
            <a:pPr indent="0" algn="just">
              <a:spcBef>
                <a:spcPts val="0"/>
              </a:spcBef>
              <a:buNone/>
            </a:pPr>
            <a:r>
              <a:rPr lang="zh-TW" altLang="en-US" sz="2000" dirty="0">
                <a:latin typeface="標楷體" panose="03000509000000000000" pitchFamily="65" charset="-120"/>
                <a:ea typeface="標楷體" panose="03000509000000000000" pitchFamily="65" charset="-120"/>
              </a:rPr>
              <a:t>五、如有二人總成績分數相同時，則依</a:t>
            </a:r>
            <a:r>
              <a:rPr lang="zh-TW" altLang="en-US" sz="2000" b="1" dirty="0">
                <a:solidFill>
                  <a:srgbClr val="FF0000"/>
                </a:solidFill>
                <a:latin typeface="標楷體" panose="03000509000000000000" pitchFamily="65" charset="-120"/>
                <a:ea typeface="標楷體" panose="03000509000000000000" pitchFamily="65" charset="-120"/>
              </a:rPr>
              <a:t>面試</a:t>
            </a:r>
            <a:r>
              <a:rPr lang="zh-TW" altLang="en-US" sz="2000" dirty="0">
                <a:latin typeface="標楷體" panose="03000509000000000000" pitchFamily="65" charset="-120"/>
                <a:ea typeface="標楷體" panose="03000509000000000000" pitchFamily="65" charset="-120"/>
              </a:rPr>
              <a:t>成績分數高低來取決名次排序。</a:t>
            </a:r>
            <a:endParaRPr lang="en-US" altLang="zh-TW" sz="2000" dirty="0">
              <a:latin typeface="標楷體" panose="03000509000000000000" pitchFamily="65" charset="-120"/>
              <a:ea typeface="標楷體" panose="03000509000000000000" pitchFamily="65" charset="-120"/>
            </a:endParaRPr>
          </a:p>
          <a:p>
            <a:pPr indent="0" algn="just">
              <a:spcBef>
                <a:spcPts val="0"/>
              </a:spcBef>
              <a:buNone/>
            </a:pPr>
            <a:r>
              <a:rPr lang="zh-TW" altLang="en-US" sz="2000" dirty="0">
                <a:latin typeface="標楷體" panose="03000509000000000000" pitchFamily="65" charset="-120"/>
                <a:ea typeface="標楷體" panose="03000509000000000000" pitchFamily="65" charset="-120"/>
              </a:rPr>
              <a:t>　　若面試成績仍同分時，則依序以</a:t>
            </a:r>
            <a:r>
              <a:rPr lang="zh-TW" altLang="en-US" sz="2000" b="1" dirty="0">
                <a:solidFill>
                  <a:srgbClr val="FF0000"/>
                </a:solidFill>
                <a:latin typeface="標楷體" panose="03000509000000000000" pitchFamily="65" charset="-120"/>
                <a:ea typeface="標楷體" panose="03000509000000000000" pitchFamily="65" charset="-120"/>
              </a:rPr>
              <a:t>筆試成績之教育常識測驗、國語文成績</a:t>
            </a:r>
            <a:endParaRPr lang="en-US" altLang="zh-TW" sz="2000" b="1" dirty="0">
              <a:solidFill>
                <a:srgbClr val="FF0000"/>
              </a:solidFill>
              <a:latin typeface="標楷體" panose="03000509000000000000" pitchFamily="65" charset="-120"/>
              <a:ea typeface="標楷體" panose="03000509000000000000" pitchFamily="65" charset="-120"/>
            </a:endParaRPr>
          </a:p>
          <a:p>
            <a:pPr indent="0" algn="just">
              <a:spcBef>
                <a:spcPts val="0"/>
              </a:spcBef>
              <a:buNone/>
            </a:pPr>
            <a:r>
              <a:rPr lang="zh-TW" altLang="en-US" sz="2000" b="1" dirty="0">
                <a:solidFill>
                  <a:srgbClr val="FF0000"/>
                </a:solidFill>
                <a:latin typeface="標楷體" panose="03000509000000000000" pitchFamily="65" charset="-120"/>
                <a:ea typeface="標楷體" panose="03000509000000000000" pitchFamily="65" charset="-120"/>
              </a:rPr>
              <a:t>　　之高低</a:t>
            </a:r>
            <a:r>
              <a:rPr lang="zh-TW" altLang="en-US" sz="2000" dirty="0">
                <a:latin typeface="標楷體" panose="03000509000000000000" pitchFamily="65" charset="-120"/>
                <a:ea typeface="標楷體" panose="03000509000000000000" pitchFamily="65" charset="-120"/>
              </a:rPr>
              <a:t>來取決名次排序；若仍同分時，則由本校教育學程招生甄選委員</a:t>
            </a:r>
            <a:endParaRPr lang="en-US" altLang="zh-TW" sz="2000" dirty="0">
              <a:latin typeface="標楷體" panose="03000509000000000000" pitchFamily="65" charset="-120"/>
              <a:ea typeface="標楷體" panose="03000509000000000000" pitchFamily="65" charset="-120"/>
            </a:endParaRPr>
          </a:p>
          <a:p>
            <a:pPr indent="0" algn="just">
              <a:spcBef>
                <a:spcPts val="0"/>
              </a:spcBef>
              <a:buNone/>
            </a:pPr>
            <a:r>
              <a:rPr lang="zh-TW" altLang="en-US" sz="2000" dirty="0">
                <a:latin typeface="標楷體" panose="03000509000000000000" pitchFamily="65" charset="-120"/>
                <a:ea typeface="標楷體" panose="03000509000000000000" pitchFamily="65" charset="-120"/>
              </a:rPr>
              <a:t>　　會</a:t>
            </a:r>
            <a:r>
              <a:rPr lang="zh-TW" altLang="en-US" sz="2000" b="1" dirty="0">
                <a:solidFill>
                  <a:srgbClr val="FF0000"/>
                </a:solidFill>
                <a:latin typeface="標楷體" panose="03000509000000000000" pitchFamily="65" charset="-120"/>
                <a:ea typeface="標楷體" panose="03000509000000000000" pitchFamily="65" charset="-120"/>
              </a:rPr>
              <a:t>抽籤</a:t>
            </a:r>
            <a:r>
              <a:rPr lang="zh-TW" altLang="en-US" sz="2000" dirty="0">
                <a:latin typeface="標楷體" panose="03000509000000000000" pitchFamily="65" charset="-120"/>
                <a:ea typeface="標楷體" panose="03000509000000000000" pitchFamily="65" charset="-120"/>
              </a:rPr>
              <a:t>決定錄取順序。</a:t>
            </a:r>
          </a:p>
        </p:txBody>
      </p:sp>
      <p:pic>
        <p:nvPicPr>
          <p:cNvPr id="12" name="Picture 22">
            <a:extLst>
              <a:ext uri="{FF2B5EF4-FFF2-40B4-BE49-F238E27FC236}">
                <a16:creationId xmlns:a16="http://schemas.microsoft.com/office/drawing/2014/main" xmlns="" id="{BD9C5214-CFA9-48EC-A283-B1881B383C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0249" y="6487102"/>
            <a:ext cx="3290102" cy="291907"/>
          </a:xfrm>
          <a:prstGeom prst="rect">
            <a:avLst/>
          </a:prstGeom>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79802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nodeType="withEffect">
                                  <p:stCondLst>
                                    <p:cond delay="0"/>
                                  </p:stCondLst>
                                  <p:childTnLst>
                                    <p:set>
                                      <p:cBhvr>
                                        <p:cTn id="6" dur="1" fill="hold">
                                          <p:stCondLst>
                                            <p:cond delay="0"/>
                                          </p:stCondLst>
                                        </p:cTn>
                                        <p:tgtEl>
                                          <p:spTgt spid="43016"/>
                                        </p:tgtEl>
                                        <p:attrNameLst>
                                          <p:attrName>style.visibility</p:attrName>
                                        </p:attrNameLst>
                                      </p:cBhvr>
                                      <p:to>
                                        <p:strVal val="visible"/>
                                      </p:to>
                                    </p:set>
                                    <p:anim from="(-#ppt_w/2)" to="(#ppt_x)" calcmode="lin" valueType="num">
                                      <p:cBhvr>
                                        <p:cTn id="7" dur="600" fill="hold">
                                          <p:stCondLst>
                                            <p:cond delay="0"/>
                                          </p:stCondLst>
                                        </p:cTn>
                                        <p:tgtEl>
                                          <p:spTgt spid="43016"/>
                                        </p:tgtEl>
                                        <p:attrNameLst>
                                          <p:attrName>ppt_x</p:attrName>
                                        </p:attrNameLst>
                                      </p:cBhvr>
                                    </p:anim>
                                    <p:anim from="0" to="-1.0" calcmode="lin" valueType="num">
                                      <p:cBhvr>
                                        <p:cTn id="8" dur="200" decel="50000" autoRev="1" fill="hold">
                                          <p:stCondLst>
                                            <p:cond delay="600"/>
                                          </p:stCondLst>
                                        </p:cTn>
                                        <p:tgtEl>
                                          <p:spTgt spid="43016"/>
                                        </p:tgtEl>
                                        <p:attrNameLst>
                                          <p:attrName>xshear</p:attrName>
                                        </p:attrNameLst>
                                      </p:cBhvr>
                                    </p:anim>
                                    <p:animScale>
                                      <p:cBhvr>
                                        <p:cTn id="9" dur="200" decel="100000" autoRev="1" fill="hold">
                                          <p:stCondLst>
                                            <p:cond delay="600"/>
                                          </p:stCondLst>
                                        </p:cTn>
                                        <p:tgtEl>
                                          <p:spTgt spid="43016"/>
                                        </p:tgtEl>
                                      </p:cBhvr>
                                      <p:from x="100000" y="100000"/>
                                      <p:to x="80000" y="100000"/>
                                    </p:animScale>
                                    <p:anim by="(#ppt_h/3+#ppt_w*0.1)" calcmode="lin" valueType="num">
                                      <p:cBhvr additive="sum">
                                        <p:cTn id="10" dur="200" decel="100000" autoRev="1" fill="hold">
                                          <p:stCondLst>
                                            <p:cond delay="600"/>
                                          </p:stCondLst>
                                        </p:cTn>
                                        <p:tgtEl>
                                          <p:spTgt spid="4301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8914" name="Group 4"/>
          <p:cNvGrpSpPr>
            <a:grpSpLocks/>
          </p:cNvGrpSpPr>
          <p:nvPr/>
        </p:nvGrpSpPr>
        <p:grpSpPr bwMode="auto">
          <a:xfrm>
            <a:off x="0" y="0"/>
            <a:ext cx="9144000" cy="6858000"/>
            <a:chOff x="0" y="0"/>
            <a:chExt cx="5760" cy="4320"/>
          </a:xfrm>
        </p:grpSpPr>
        <p:pic>
          <p:nvPicPr>
            <p:cNvPr id="3891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6"/>
            <p:cNvPicPr>
              <a:picLocks noChangeAspect="1" noChangeArrowheads="1"/>
            </p:cNvPicPr>
            <p:nvPr/>
          </p:nvPicPr>
          <p:blipFill>
            <a:blip r:embed="rId4">
              <a:lum bright="20000"/>
              <a:extLst>
                <a:ext uri="{28A0092B-C50C-407E-A947-70E740481C1C}">
                  <a14:useLocalDpi xmlns:a14="http://schemas.microsoft.com/office/drawing/2010/main" val="0"/>
                </a:ext>
              </a:extLst>
            </a:blip>
            <a:srcRect/>
            <a:stretch>
              <a:fillRect/>
            </a:stretch>
          </p:blipFill>
          <p:spPr bwMode="auto">
            <a:xfrm>
              <a:off x="1292" y="3884"/>
              <a:ext cx="3629" cy="436"/>
            </a:xfrm>
            <a:prstGeom prst="rect">
              <a:avLst/>
            </a:prstGeom>
            <a:solidFill>
              <a:schemeClr val="accent1">
                <a:alpha val="12157"/>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8921" name="AutoShape 7"/>
            <p:cNvSpPr>
              <a:spLocks noChangeArrowheads="1"/>
            </p:cNvSpPr>
            <p:nvPr/>
          </p:nvSpPr>
          <p:spPr bwMode="auto">
            <a:xfrm>
              <a:off x="158" y="164"/>
              <a:ext cx="5489" cy="3629"/>
            </a:xfrm>
            <a:prstGeom prst="roundRect">
              <a:avLst>
                <a:gd name="adj" fmla="val 16667"/>
              </a:avLst>
            </a:prstGeom>
            <a:solidFill>
              <a:schemeClr val="bg1">
                <a:alpha val="69019"/>
              </a:schemeClr>
            </a:solidFill>
            <a:ln w="9525" algn="ctr">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TW" altLang="en-US" sz="1800"/>
            </a:p>
          </p:txBody>
        </p:sp>
      </p:grpSp>
      <p:pic>
        <p:nvPicPr>
          <p:cNvPr id="8" name="Picture 12" descr="ãpptèæ¯åãçåçæå°çµæ">
            <a:extLst>
              <a:ext uri="{FF2B5EF4-FFF2-40B4-BE49-F238E27FC236}">
                <a16:creationId xmlns:a16="http://schemas.microsoft.com/office/drawing/2014/main" xmlns="" id="{83D63388-A864-473F-95DE-C9434786EA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128"/>
            <a:ext cx="9144000" cy="6868128"/>
          </a:xfrm>
          <a:prstGeom prst="rect">
            <a:avLst/>
          </a:prstGeom>
          <a:noFill/>
          <a:extLst>
            <a:ext uri="{909E8E84-426E-40DD-AFC4-6F175D3DCCD1}">
              <a14:hiddenFill xmlns:a14="http://schemas.microsoft.com/office/drawing/2010/main">
                <a:solidFill>
                  <a:srgbClr val="FFFFFF"/>
                </a:solidFill>
              </a14:hiddenFill>
            </a:ext>
          </a:extLst>
        </p:spPr>
      </p:pic>
      <p:sp>
        <p:nvSpPr>
          <p:cNvPr id="26635" name="AutoShape 11">
            <a:extLst>
              <a:ext uri="{FF2B5EF4-FFF2-40B4-BE49-F238E27FC236}">
                <a16:creationId xmlns:a16="http://schemas.microsoft.com/office/drawing/2014/main" xmlns="" id="{2CA2FD05-1DCC-4D6A-8E6D-0FC41E6E183C}"/>
              </a:ext>
            </a:extLst>
          </p:cNvPr>
          <p:cNvSpPr>
            <a:spLocks noChangeArrowheads="1"/>
          </p:cNvSpPr>
          <p:nvPr/>
        </p:nvSpPr>
        <p:spPr bwMode="auto">
          <a:xfrm>
            <a:off x="1258888" y="333375"/>
            <a:ext cx="6911975" cy="865188"/>
          </a:xfrm>
          <a:prstGeom prst="roundRect">
            <a:avLst>
              <a:gd name="adj" fmla="val 16667"/>
            </a:avLst>
          </a:prstGeom>
          <a:gradFill rotWithShape="1">
            <a:gsLst>
              <a:gs pos="0">
                <a:srgbClr val="FF7C80">
                  <a:alpha val="71001"/>
                </a:srgbClr>
              </a:gs>
              <a:gs pos="50000">
                <a:srgbClr val="FFFFCC"/>
              </a:gs>
              <a:gs pos="100000">
                <a:srgbClr val="FF7C80">
                  <a:alpha val="71001"/>
                </a:srgbClr>
              </a:gs>
            </a:gsLst>
            <a:lin ang="5400000" scaled="1"/>
          </a:gradFill>
          <a:ln w="9525">
            <a:round/>
            <a:headEnd/>
            <a:tailEnd/>
          </a:ln>
          <a:effectLst/>
          <a:scene3d>
            <a:camera prst="legacyPerspectiveBottom"/>
            <a:lightRig rig="legacyFlat3" dir="t"/>
          </a:scene3d>
          <a:sp3d extrusionH="887400" prstMaterial="legacyMatte">
            <a:bevelT w="13500" h="13500" prst="angle"/>
            <a:bevelB w="13500" h="13500" prst="angle"/>
            <a:extrusionClr>
              <a:srgbClr val="FF7C80"/>
            </a:extrusionClr>
          </a:sp3d>
          <a:extLst/>
        </p:spPr>
        <p:txBody>
          <a:bodyPr wrap="none" anchor="ctr">
            <a:flatTx/>
          </a:bodyPr>
          <a:lstStyle/>
          <a:p>
            <a:pPr algn="ctr" eaLnBrk="1" hangingPunct="1">
              <a:defRPr/>
            </a:pPr>
            <a:r>
              <a:rPr lang="zh-TW" altLang="en-US" sz="5400">
                <a:solidFill>
                  <a:srgbClr val="006600"/>
                </a:solidFill>
                <a:latin typeface="Arial" charset="0"/>
                <a:ea typeface="標楷體" pitchFamily="65" charset="-120"/>
              </a:rPr>
              <a:t>報到日期、地點</a:t>
            </a:r>
          </a:p>
        </p:txBody>
      </p:sp>
      <p:sp>
        <p:nvSpPr>
          <p:cNvPr id="26636" name="Rectangle 12"/>
          <p:cNvSpPr>
            <a:spLocks noChangeArrowheads="1"/>
          </p:cNvSpPr>
          <p:nvPr/>
        </p:nvSpPr>
        <p:spPr bwMode="auto">
          <a:xfrm>
            <a:off x="468313" y="1610528"/>
            <a:ext cx="8285162"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sz="2800" dirty="0">
                <a:latin typeface="標楷體" panose="03000509000000000000" pitchFamily="65" charset="-120"/>
                <a:ea typeface="標楷體" panose="03000509000000000000" pitchFamily="65" charset="-120"/>
              </a:rPr>
              <a:t>一、 </a:t>
            </a:r>
            <a:r>
              <a:rPr lang="en-US" altLang="zh-TW" sz="2800" dirty="0">
                <a:latin typeface="標楷體" panose="03000509000000000000" pitchFamily="65" charset="-120"/>
                <a:ea typeface="標楷體" panose="03000509000000000000" pitchFamily="65" charset="-120"/>
              </a:rPr>
              <a:t>108</a:t>
            </a:r>
            <a:r>
              <a:rPr lang="zh-TW" altLang="en-US" sz="2800" dirty="0">
                <a:latin typeface="標楷體" panose="03000509000000000000" pitchFamily="65" charset="-120"/>
                <a:ea typeface="標楷體" panose="03000509000000000000" pitchFamily="65" charset="-120"/>
              </a:rPr>
              <a:t>年</a:t>
            </a:r>
            <a:r>
              <a:rPr lang="en-US" altLang="zh-TW" sz="2800" dirty="0">
                <a:latin typeface="標楷體" panose="03000509000000000000" pitchFamily="65" charset="-120"/>
                <a:ea typeface="標楷體" panose="03000509000000000000" pitchFamily="65" charset="-120"/>
              </a:rPr>
              <a:t>7</a:t>
            </a:r>
            <a:r>
              <a:rPr lang="zh-TW" altLang="en-US" sz="2800" dirty="0">
                <a:latin typeface="標楷體" panose="03000509000000000000" pitchFamily="65" charset="-120"/>
                <a:ea typeface="標楷體" panose="03000509000000000000" pitchFamily="65" charset="-120"/>
              </a:rPr>
              <a:t>月</a:t>
            </a:r>
            <a:r>
              <a:rPr lang="en-US" altLang="zh-TW" sz="2800" dirty="0">
                <a:latin typeface="標楷體" panose="03000509000000000000" pitchFamily="65" charset="-120"/>
                <a:ea typeface="標楷體" panose="03000509000000000000" pitchFamily="65" charset="-120"/>
              </a:rPr>
              <a:t>5</a:t>
            </a:r>
            <a:r>
              <a:rPr lang="zh-TW" altLang="en-US" sz="2800" dirty="0">
                <a:latin typeface="標楷體" panose="03000509000000000000" pitchFamily="65" charset="-120"/>
                <a:ea typeface="標楷體" panose="03000509000000000000" pitchFamily="65" charset="-120"/>
              </a:rPr>
              <a:t>日</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星期五</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寄發成績單 </a:t>
            </a:r>
          </a:p>
          <a:p>
            <a:pPr eaLnBrk="1" hangingPunct="1">
              <a:spcBef>
                <a:spcPct val="0"/>
              </a:spcBef>
              <a:buFontTx/>
              <a:buNone/>
            </a:pPr>
            <a:r>
              <a:rPr lang="zh-TW" altLang="en-US" sz="2800" dirty="0">
                <a:latin typeface="標楷體" panose="03000509000000000000" pitchFamily="65" charset="-120"/>
                <a:ea typeface="標楷體" panose="03000509000000000000" pitchFamily="65" charset="-120"/>
              </a:rPr>
              <a:t>二、 </a:t>
            </a:r>
            <a:r>
              <a:rPr lang="en-US" altLang="zh-TW" sz="2800" dirty="0">
                <a:latin typeface="標楷體" panose="03000509000000000000" pitchFamily="65" charset="-120"/>
                <a:ea typeface="標楷體" panose="03000509000000000000" pitchFamily="65" charset="-120"/>
              </a:rPr>
              <a:t>108</a:t>
            </a:r>
            <a:r>
              <a:rPr lang="zh-TW" altLang="en-US" sz="2800" dirty="0">
                <a:latin typeface="標楷體" panose="03000509000000000000" pitchFamily="65" charset="-120"/>
                <a:ea typeface="標楷體" panose="03000509000000000000" pitchFamily="65" charset="-120"/>
              </a:rPr>
              <a:t>年</a:t>
            </a:r>
            <a:r>
              <a:rPr lang="en-US" altLang="zh-TW" sz="2800" dirty="0">
                <a:latin typeface="標楷體" panose="03000509000000000000" pitchFamily="65" charset="-120"/>
                <a:ea typeface="標楷體" panose="03000509000000000000" pitchFamily="65" charset="-120"/>
              </a:rPr>
              <a:t>7</a:t>
            </a:r>
            <a:r>
              <a:rPr lang="zh-TW" altLang="en-US" sz="2800" dirty="0">
                <a:latin typeface="標楷體" panose="03000509000000000000" pitchFamily="65" charset="-120"/>
                <a:ea typeface="標楷體" panose="03000509000000000000" pitchFamily="65" charset="-120"/>
              </a:rPr>
              <a:t>月</a:t>
            </a:r>
            <a:r>
              <a:rPr lang="en-US" altLang="zh-TW" sz="2800" dirty="0">
                <a:latin typeface="標楷體" panose="03000509000000000000" pitchFamily="65" charset="-120"/>
                <a:ea typeface="標楷體" panose="03000509000000000000" pitchFamily="65" charset="-120"/>
              </a:rPr>
              <a:t>15</a:t>
            </a:r>
            <a:r>
              <a:rPr lang="zh-TW" altLang="en-US" sz="2800" dirty="0">
                <a:latin typeface="標楷體" panose="03000509000000000000" pitchFamily="65" charset="-120"/>
                <a:ea typeface="標楷體" panose="03000509000000000000" pitchFamily="65" charset="-120"/>
              </a:rPr>
              <a:t>日</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星期一</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於本校師資培育中心</a:t>
            </a:r>
            <a:endParaRPr lang="en-US" altLang="zh-TW" sz="2800" dirty="0">
              <a:latin typeface="標楷體" panose="03000509000000000000" pitchFamily="65" charset="-120"/>
              <a:ea typeface="標楷體" panose="03000509000000000000" pitchFamily="65" charset="-120"/>
            </a:endParaRPr>
          </a:p>
          <a:p>
            <a:pPr eaLnBrk="1" hangingPunct="1">
              <a:spcBef>
                <a:spcPct val="0"/>
              </a:spcBef>
              <a:buFontTx/>
              <a:buNone/>
            </a:pPr>
            <a:r>
              <a:rPr lang="zh-TW" altLang="en-US" sz="2800" dirty="0">
                <a:latin typeface="標楷體" panose="03000509000000000000" pitchFamily="65" charset="-120"/>
                <a:ea typeface="標楷體" panose="03000509000000000000" pitchFamily="65" charset="-120"/>
              </a:rPr>
              <a:t>     網站公告錄取名單</a:t>
            </a:r>
            <a:endParaRPr lang="en-US" altLang="zh-TW" sz="2800" dirty="0">
              <a:latin typeface="標楷體" panose="03000509000000000000" pitchFamily="65" charset="-120"/>
              <a:ea typeface="標楷體" panose="03000509000000000000" pitchFamily="65" charset="-120"/>
            </a:endParaRPr>
          </a:p>
          <a:p>
            <a:pPr eaLnBrk="1" hangingPunct="1">
              <a:spcBef>
                <a:spcPct val="0"/>
              </a:spcBef>
              <a:buFontTx/>
              <a:buNone/>
            </a:pPr>
            <a:r>
              <a:rPr lang="zh-TW" altLang="en-US" sz="2800" dirty="0">
                <a:latin typeface="標楷體" panose="03000509000000000000" pitchFamily="65" charset="-120"/>
                <a:ea typeface="標楷體" panose="03000509000000000000" pitchFamily="65" charset="-120"/>
              </a:rPr>
              <a:t>三、 </a:t>
            </a:r>
            <a:r>
              <a:rPr lang="en-US" altLang="zh-TW" sz="2800" dirty="0">
                <a:latin typeface="標楷體" panose="03000509000000000000" pitchFamily="65" charset="-120"/>
                <a:ea typeface="標楷體" panose="03000509000000000000" pitchFamily="65" charset="-120"/>
              </a:rPr>
              <a:t>108</a:t>
            </a:r>
            <a:r>
              <a:rPr lang="zh-TW" altLang="en-US" sz="2800" dirty="0">
                <a:latin typeface="標楷體" panose="03000509000000000000" pitchFamily="65" charset="-120"/>
                <a:ea typeface="標楷體" panose="03000509000000000000" pitchFamily="65" charset="-120"/>
              </a:rPr>
              <a:t>年</a:t>
            </a:r>
            <a:r>
              <a:rPr lang="en-US" altLang="zh-TW" sz="2800" dirty="0">
                <a:latin typeface="標楷體" panose="03000509000000000000" pitchFamily="65" charset="-120"/>
                <a:ea typeface="標楷體" panose="03000509000000000000" pitchFamily="65" charset="-120"/>
              </a:rPr>
              <a:t>7</a:t>
            </a:r>
            <a:r>
              <a:rPr lang="zh-TW" altLang="en-US" sz="2800" dirty="0">
                <a:latin typeface="標楷體" panose="03000509000000000000" pitchFamily="65" charset="-120"/>
                <a:ea typeface="標楷體" panose="03000509000000000000" pitchFamily="65" charset="-120"/>
              </a:rPr>
              <a:t>月</a:t>
            </a:r>
            <a:r>
              <a:rPr lang="en-US" altLang="zh-TW" sz="2800" dirty="0">
                <a:latin typeface="標楷體" panose="03000509000000000000" pitchFamily="65" charset="-120"/>
                <a:ea typeface="標楷體" panose="03000509000000000000" pitchFamily="65" charset="-120"/>
              </a:rPr>
              <a:t>17</a:t>
            </a:r>
            <a:r>
              <a:rPr lang="zh-TW" altLang="en-US" sz="2800" dirty="0">
                <a:latin typeface="標楷體" panose="03000509000000000000" pitchFamily="65" charset="-120"/>
                <a:ea typeface="標楷體" panose="03000509000000000000" pitchFamily="65" charset="-120"/>
              </a:rPr>
              <a:t>日</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星期三</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上午</a:t>
            </a:r>
            <a:r>
              <a:rPr lang="en-US" altLang="zh-TW" sz="2800" dirty="0">
                <a:latin typeface="標楷體" panose="03000509000000000000" pitchFamily="65" charset="-120"/>
                <a:ea typeface="標楷體" panose="03000509000000000000" pitchFamily="65" charset="-120"/>
              </a:rPr>
              <a:t>9:00-11</a:t>
            </a:r>
            <a:r>
              <a:rPr lang="zh-TW" altLang="en-US" sz="2800" dirty="0">
                <a:latin typeface="標楷體" panose="03000509000000000000" pitchFamily="65" charset="-120"/>
                <a:ea typeface="標楷體" panose="03000509000000000000" pitchFamily="65" charset="-120"/>
              </a:rPr>
              <a:t>：</a:t>
            </a:r>
            <a:r>
              <a:rPr lang="en-US" altLang="zh-TW" sz="2800" dirty="0">
                <a:latin typeface="標楷體" panose="03000509000000000000" pitchFamily="65" charset="-120"/>
                <a:ea typeface="標楷體" panose="03000509000000000000" pitchFamily="65" charset="-120"/>
              </a:rPr>
              <a:t>00</a:t>
            </a:r>
            <a:r>
              <a:rPr lang="zh-TW" altLang="en-US" sz="2800" dirty="0">
                <a:latin typeface="標楷體" panose="03000509000000000000" pitchFamily="65" charset="-120"/>
                <a:ea typeface="標楷體" panose="03000509000000000000" pitchFamily="65" charset="-120"/>
              </a:rPr>
              <a:t>於</a:t>
            </a:r>
          </a:p>
          <a:p>
            <a:pPr eaLnBrk="1" hangingPunct="1">
              <a:spcBef>
                <a:spcPct val="0"/>
              </a:spcBef>
              <a:buFontTx/>
              <a:buNone/>
            </a:pPr>
            <a:r>
              <a:rPr lang="zh-TW" altLang="en-US" sz="2800" dirty="0">
                <a:latin typeface="標楷體" panose="03000509000000000000" pitchFamily="65" charset="-120"/>
                <a:ea typeface="標楷體" panose="03000509000000000000" pitchFamily="65" charset="-120"/>
              </a:rPr>
              <a:t>     民雄校區師資培育中心辦理分發與正取生報</a:t>
            </a:r>
            <a:endParaRPr lang="en-US" altLang="zh-TW" sz="2800" dirty="0">
              <a:latin typeface="標楷體" panose="03000509000000000000" pitchFamily="65" charset="-120"/>
              <a:ea typeface="標楷體" panose="03000509000000000000" pitchFamily="65" charset="-120"/>
            </a:endParaRPr>
          </a:p>
          <a:p>
            <a:pPr eaLnBrk="1" hangingPunct="1">
              <a:spcBef>
                <a:spcPct val="0"/>
              </a:spcBef>
              <a:buFontTx/>
              <a:buNone/>
            </a:pPr>
            <a:r>
              <a:rPr lang="zh-TW" altLang="en-US" sz="2800" dirty="0">
                <a:latin typeface="標楷體" panose="03000509000000000000" pitchFamily="65" charset="-120"/>
                <a:ea typeface="標楷體" panose="03000509000000000000" pitchFamily="65" charset="-120"/>
              </a:rPr>
              <a:t>     到。正取生報到後如有缺額，中午將公告於</a:t>
            </a:r>
            <a:endParaRPr lang="en-US" altLang="zh-TW" sz="2800" dirty="0">
              <a:latin typeface="標楷體" panose="03000509000000000000" pitchFamily="65" charset="-120"/>
              <a:ea typeface="標楷體" panose="03000509000000000000" pitchFamily="65" charset="-120"/>
            </a:endParaRPr>
          </a:p>
          <a:p>
            <a:pPr eaLnBrk="1" hangingPunct="1">
              <a:spcBef>
                <a:spcPct val="0"/>
              </a:spcBef>
              <a:buFontTx/>
              <a:buNone/>
            </a:pPr>
            <a:r>
              <a:rPr lang="zh-TW" altLang="en-US" sz="2800" dirty="0">
                <a:latin typeface="標楷體" panose="03000509000000000000" pitchFamily="65" charset="-120"/>
                <a:ea typeface="標楷體" panose="03000509000000000000" pitchFamily="65" charset="-120"/>
              </a:rPr>
              <a:t>     本中心網頁</a:t>
            </a:r>
            <a:r>
              <a:rPr lang="zh-TW" altLang="en-US" sz="2800" dirty="0">
                <a:ea typeface="標楷體" panose="03000509000000000000" pitchFamily="65" charset="-120"/>
              </a:rPr>
              <a:t>，下午</a:t>
            </a:r>
            <a:r>
              <a:rPr lang="zh-TW" altLang="en-US" sz="2800" dirty="0">
                <a:latin typeface="標楷體" panose="03000509000000000000" pitchFamily="65" charset="-120"/>
                <a:ea typeface="標楷體" panose="03000509000000000000" pitchFamily="65" charset="-120"/>
              </a:rPr>
              <a:t>由備取生依次唱名遞補。</a:t>
            </a:r>
            <a:endParaRPr lang="en-US" altLang="zh-TW" sz="2800" dirty="0">
              <a:latin typeface="標楷體" panose="03000509000000000000" pitchFamily="65" charset="-120"/>
              <a:ea typeface="標楷體" panose="03000509000000000000" pitchFamily="65" charset="-120"/>
            </a:endParaRPr>
          </a:p>
          <a:p>
            <a:pPr eaLnBrk="1" hangingPunct="1">
              <a:spcBef>
                <a:spcPct val="0"/>
              </a:spcBef>
              <a:buFontTx/>
              <a:buNone/>
            </a:pPr>
            <a:r>
              <a:rPr lang="zh-TW" altLang="en-US" sz="2800" dirty="0">
                <a:latin typeface="標楷體" panose="03000509000000000000" pitchFamily="65" charset="-120"/>
                <a:ea typeface="標楷體" panose="03000509000000000000" pitchFamily="65" charset="-120"/>
              </a:rPr>
              <a:t>     </a:t>
            </a:r>
            <a:r>
              <a:rPr lang="en-US" altLang="zh-TW" sz="2800" dirty="0">
                <a:latin typeface="標楷體" panose="03000509000000000000" pitchFamily="65" charset="-120"/>
                <a:ea typeface="標楷體" panose="03000509000000000000" pitchFamily="65" charset="-120"/>
              </a:rPr>
              <a:t>(</a:t>
            </a:r>
            <a:r>
              <a:rPr lang="zh-TW" altLang="en-US" sz="2800" b="1" dirty="0">
                <a:solidFill>
                  <a:srgbClr val="FF0000"/>
                </a:solidFill>
                <a:latin typeface="標楷體" panose="03000509000000000000" pitchFamily="65" charset="-120"/>
                <a:ea typeface="標楷體" panose="03000509000000000000" pitchFamily="65" charset="-120"/>
              </a:rPr>
              <a:t>備取生唱名三次未到，視同放棄錄取資格</a:t>
            </a:r>
            <a:r>
              <a:rPr lang="en-US" altLang="zh-TW" sz="2800" dirty="0">
                <a:latin typeface="標楷體" panose="03000509000000000000" pitchFamily="65" charset="-120"/>
                <a:ea typeface="標楷體" panose="03000509000000000000" pitchFamily="65" charset="-120"/>
              </a:rPr>
              <a:t>)</a:t>
            </a:r>
            <a:endParaRPr lang="zh-TW" altLang="en-US" sz="2800" dirty="0">
              <a:latin typeface="標楷體" panose="03000509000000000000" pitchFamily="65" charset="-120"/>
              <a:ea typeface="標楷體" panose="03000509000000000000" pitchFamily="65" charset="-120"/>
            </a:endParaRPr>
          </a:p>
          <a:p>
            <a:pPr eaLnBrk="1" hangingPunct="1">
              <a:spcBef>
                <a:spcPct val="0"/>
              </a:spcBef>
              <a:buFontTx/>
              <a:buNone/>
            </a:pPr>
            <a:endParaRPr lang="en-US" altLang="zh-TW" sz="2800" dirty="0">
              <a:latin typeface="標楷體" panose="03000509000000000000" pitchFamily="65" charset="-120"/>
              <a:ea typeface="標楷體" panose="03000509000000000000" pitchFamily="65" charset="-120"/>
            </a:endParaRPr>
          </a:p>
        </p:txBody>
      </p:sp>
      <p:pic>
        <p:nvPicPr>
          <p:cNvPr id="9" name="Picture 22">
            <a:extLst>
              <a:ext uri="{FF2B5EF4-FFF2-40B4-BE49-F238E27FC236}">
                <a16:creationId xmlns:a16="http://schemas.microsoft.com/office/drawing/2014/main" xmlns="" id="{8F0790AE-A9C8-4738-A3FC-61B1B8B856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0249" y="6487102"/>
            <a:ext cx="3290102" cy="291907"/>
          </a:xfrm>
          <a:prstGeom prst="rect">
            <a:avLst/>
          </a:prstGeom>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nodeType="withEffect">
                                  <p:stCondLst>
                                    <p:cond delay="0"/>
                                  </p:stCondLst>
                                  <p:childTnLst>
                                    <p:set>
                                      <p:cBhvr>
                                        <p:cTn id="6" dur="1" fill="hold">
                                          <p:stCondLst>
                                            <p:cond delay="0"/>
                                          </p:stCondLst>
                                        </p:cTn>
                                        <p:tgtEl>
                                          <p:spTgt spid="26635"/>
                                        </p:tgtEl>
                                        <p:attrNameLst>
                                          <p:attrName>style.visibility</p:attrName>
                                        </p:attrNameLst>
                                      </p:cBhvr>
                                      <p:to>
                                        <p:strVal val="visible"/>
                                      </p:to>
                                    </p:set>
                                    <p:anim from="(-#ppt_w/2)" to="(#ppt_x)" calcmode="lin" valueType="num">
                                      <p:cBhvr>
                                        <p:cTn id="7" dur="600" fill="hold">
                                          <p:stCondLst>
                                            <p:cond delay="0"/>
                                          </p:stCondLst>
                                        </p:cTn>
                                        <p:tgtEl>
                                          <p:spTgt spid="26635"/>
                                        </p:tgtEl>
                                        <p:attrNameLst>
                                          <p:attrName>ppt_x</p:attrName>
                                        </p:attrNameLst>
                                      </p:cBhvr>
                                    </p:anim>
                                    <p:anim from="0" to="-1.0" calcmode="lin" valueType="num">
                                      <p:cBhvr>
                                        <p:cTn id="8" dur="200" decel="50000" autoRev="1" fill="hold">
                                          <p:stCondLst>
                                            <p:cond delay="600"/>
                                          </p:stCondLst>
                                        </p:cTn>
                                        <p:tgtEl>
                                          <p:spTgt spid="26635"/>
                                        </p:tgtEl>
                                        <p:attrNameLst>
                                          <p:attrName>xshear</p:attrName>
                                        </p:attrNameLst>
                                      </p:cBhvr>
                                    </p:anim>
                                    <p:animScale>
                                      <p:cBhvr>
                                        <p:cTn id="9" dur="200" decel="100000" autoRev="1" fill="hold">
                                          <p:stCondLst>
                                            <p:cond delay="600"/>
                                          </p:stCondLst>
                                        </p:cTn>
                                        <p:tgtEl>
                                          <p:spTgt spid="26635"/>
                                        </p:tgtEl>
                                      </p:cBhvr>
                                      <p:from x="100000" y="100000"/>
                                      <p:to x="80000" y="100000"/>
                                    </p:animScale>
                                    <p:anim by="(#ppt_h/3+#ppt_w*0.1)" calcmode="lin" valueType="num">
                                      <p:cBhvr additive="sum">
                                        <p:cTn id="10" dur="200" decel="100000" autoRev="1" fill="hold">
                                          <p:stCondLst>
                                            <p:cond delay="600"/>
                                          </p:stCondLst>
                                        </p:cTn>
                                        <p:tgtEl>
                                          <p:spTgt spid="26635"/>
                                        </p:tgtEl>
                                        <p:attrNameLst>
                                          <p:attrName>ppt_x</p:attrName>
                                        </p:attrNameLst>
                                      </p:cBhvr>
                                    </p:anim>
                                  </p:childTnLst>
                                </p:cTn>
                              </p:par>
                              <p:par>
                                <p:cTn id="11" presetID="4" presetClass="entr" presetSubtype="32" fill="hold" grpId="0" nodeType="withEffect">
                                  <p:stCondLst>
                                    <p:cond delay="0"/>
                                  </p:stCondLst>
                                  <p:childTnLst>
                                    <p:set>
                                      <p:cBhvr>
                                        <p:cTn id="12" dur="1" fill="hold">
                                          <p:stCondLst>
                                            <p:cond delay="0"/>
                                          </p:stCondLst>
                                        </p:cTn>
                                        <p:tgtEl>
                                          <p:spTgt spid="26636"/>
                                        </p:tgtEl>
                                        <p:attrNameLst>
                                          <p:attrName>style.visibility</p:attrName>
                                        </p:attrNameLst>
                                      </p:cBhvr>
                                      <p:to>
                                        <p:strVal val="visible"/>
                                      </p:to>
                                    </p:set>
                                    <p:animEffect transition="in" filter="box(out)">
                                      <p:cBhvr>
                                        <p:cTn id="13" dur="500"/>
                                        <p:tgtEl>
                                          <p:spTgt spid="26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endParaRPr lang="zh-TW" altLang="zh-TW"/>
          </a:p>
        </p:txBody>
      </p:sp>
      <p:sp>
        <p:nvSpPr>
          <p:cNvPr id="40963" name="Rectangle 3"/>
          <p:cNvSpPr>
            <a:spLocks noGrp="1" noChangeArrowheads="1"/>
          </p:cNvSpPr>
          <p:nvPr>
            <p:ph idx="1"/>
          </p:nvPr>
        </p:nvSpPr>
        <p:spPr/>
        <p:txBody>
          <a:bodyPr/>
          <a:lstStyle/>
          <a:p>
            <a:pPr eaLnBrk="1" hangingPunct="1"/>
            <a:endParaRPr lang="zh-TW" altLang="zh-TW"/>
          </a:p>
        </p:txBody>
      </p:sp>
      <p:pic>
        <p:nvPicPr>
          <p:cNvPr id="10" name="Picture 12" descr="ãpptèæ¯åãçåçæå°çµæ">
            <a:extLst>
              <a:ext uri="{FF2B5EF4-FFF2-40B4-BE49-F238E27FC236}">
                <a16:creationId xmlns:a16="http://schemas.microsoft.com/office/drawing/2014/main" xmlns="" id="{5F7662F7-C0DB-4CBE-8023-30E62A8541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384"/>
            <a:ext cx="9144000" cy="6868128"/>
          </a:xfrm>
          <a:prstGeom prst="rect">
            <a:avLst/>
          </a:prstGeom>
          <a:noFill/>
          <a:extLst>
            <a:ext uri="{909E8E84-426E-40DD-AFC4-6F175D3DCCD1}">
              <a14:hiddenFill xmlns:a14="http://schemas.microsoft.com/office/drawing/2010/main">
                <a:solidFill>
                  <a:srgbClr val="FFFFFF"/>
                </a:solidFill>
              </a14:hiddenFill>
            </a:ext>
          </a:extLst>
        </p:spPr>
      </p:pic>
      <p:sp>
        <p:nvSpPr>
          <p:cNvPr id="50184" name="AutoShape 8">
            <a:extLst>
              <a:ext uri="{FF2B5EF4-FFF2-40B4-BE49-F238E27FC236}">
                <a16:creationId xmlns:a16="http://schemas.microsoft.com/office/drawing/2014/main" xmlns="" id="{EA006683-7539-442A-B60C-7EA154BF82C3}"/>
              </a:ext>
            </a:extLst>
          </p:cNvPr>
          <p:cNvSpPr>
            <a:spLocks noChangeArrowheads="1"/>
          </p:cNvSpPr>
          <p:nvPr/>
        </p:nvSpPr>
        <p:spPr bwMode="auto">
          <a:xfrm>
            <a:off x="1258888" y="333375"/>
            <a:ext cx="6911975" cy="865188"/>
          </a:xfrm>
          <a:prstGeom prst="roundRect">
            <a:avLst>
              <a:gd name="adj" fmla="val 16667"/>
            </a:avLst>
          </a:prstGeom>
          <a:gradFill rotWithShape="1">
            <a:gsLst>
              <a:gs pos="0">
                <a:srgbClr val="FF7C80">
                  <a:alpha val="71001"/>
                </a:srgbClr>
              </a:gs>
              <a:gs pos="50000">
                <a:srgbClr val="FFFFCC"/>
              </a:gs>
              <a:gs pos="100000">
                <a:srgbClr val="FF7C80">
                  <a:alpha val="71001"/>
                </a:srgbClr>
              </a:gs>
            </a:gsLst>
            <a:lin ang="5400000" scaled="1"/>
          </a:gradFill>
          <a:ln w="9525">
            <a:round/>
            <a:headEnd/>
            <a:tailEnd/>
          </a:ln>
          <a:effectLst/>
          <a:scene3d>
            <a:camera prst="legacyPerspectiveBottom"/>
            <a:lightRig rig="legacyFlat3" dir="t"/>
          </a:scene3d>
          <a:sp3d extrusionH="887400" prstMaterial="legacyMatte">
            <a:bevelT w="13500" h="13500" prst="angle"/>
            <a:bevelB w="13500" h="13500" prst="angle"/>
            <a:extrusionClr>
              <a:srgbClr val="FF7C80"/>
            </a:extrusionClr>
          </a:sp3d>
          <a:extLst/>
        </p:spPr>
        <p:txBody>
          <a:bodyPr wrap="none" anchor="ctr">
            <a:flatTx/>
          </a:bodyPr>
          <a:lstStyle/>
          <a:p>
            <a:pPr algn="ctr" eaLnBrk="1" hangingPunct="1">
              <a:defRPr/>
            </a:pPr>
            <a:r>
              <a:rPr lang="zh-TW" altLang="en-US" sz="5400">
                <a:solidFill>
                  <a:srgbClr val="006600"/>
                </a:solidFill>
                <a:latin typeface="Arial" charset="0"/>
                <a:ea typeface="標楷體" pitchFamily="65" charset="-120"/>
              </a:rPr>
              <a:t>錄取生注意事項</a:t>
            </a:r>
          </a:p>
        </p:txBody>
      </p:sp>
      <p:sp>
        <p:nvSpPr>
          <p:cNvPr id="40968" name="Rectangle 9"/>
          <p:cNvSpPr>
            <a:spLocks noChangeArrowheads="1"/>
          </p:cNvSpPr>
          <p:nvPr/>
        </p:nvSpPr>
        <p:spPr bwMode="auto">
          <a:xfrm>
            <a:off x="755576" y="2083782"/>
            <a:ext cx="777716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None/>
            </a:pPr>
            <a:r>
              <a:rPr lang="zh-TW" altLang="en-US" sz="2800" dirty="0">
                <a:latin typeface="標楷體" panose="03000509000000000000" pitchFamily="65" charset="-120"/>
                <a:ea typeface="標楷體" panose="03000509000000000000" pitchFamily="65" charset="-120"/>
              </a:rPr>
              <a:t>一、如目前正修習本校師資培育中心某一類</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國</a:t>
            </a:r>
            <a:endParaRPr lang="en-US" altLang="zh-TW" sz="2800" dirty="0">
              <a:latin typeface="標楷體" panose="03000509000000000000" pitchFamily="65" charset="-120"/>
              <a:ea typeface="標楷體" panose="03000509000000000000" pitchFamily="65" charset="-120"/>
            </a:endParaRPr>
          </a:p>
          <a:p>
            <a:pPr>
              <a:spcBef>
                <a:spcPct val="0"/>
              </a:spcBef>
              <a:buNone/>
            </a:pPr>
            <a:r>
              <a:rPr lang="zh-TW" altLang="en-US" sz="2800" dirty="0">
                <a:latin typeface="標楷體" panose="03000509000000000000" pitchFamily="65" charset="-120"/>
                <a:ea typeface="標楷體" panose="03000509000000000000" pitchFamily="65" charset="-120"/>
              </a:rPr>
              <a:t>　　民小學或中等學校教師</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教育學程者，經此</a:t>
            </a:r>
            <a:endParaRPr lang="en-US" altLang="zh-TW" sz="2800" dirty="0">
              <a:latin typeface="標楷體" panose="03000509000000000000" pitchFamily="65" charset="-120"/>
              <a:ea typeface="標楷體" panose="03000509000000000000" pitchFamily="65" charset="-120"/>
            </a:endParaRPr>
          </a:p>
          <a:p>
            <a:pPr>
              <a:spcBef>
                <a:spcPct val="0"/>
              </a:spcBef>
              <a:buNone/>
            </a:pPr>
            <a:r>
              <a:rPr lang="zh-TW" altLang="en-US" sz="2800" dirty="0">
                <a:latin typeface="標楷體" panose="03000509000000000000" pitchFamily="65" charset="-120"/>
                <a:ea typeface="標楷體" panose="03000509000000000000" pitchFamily="65" charset="-120"/>
              </a:rPr>
              <a:t>　　次甄選錄取另一類教育學程，應於報到時切</a:t>
            </a:r>
            <a:endParaRPr lang="en-US" altLang="zh-TW" sz="2800" dirty="0">
              <a:latin typeface="標楷體" panose="03000509000000000000" pitchFamily="65" charset="-120"/>
              <a:ea typeface="標楷體" panose="03000509000000000000" pitchFamily="65" charset="-120"/>
            </a:endParaRPr>
          </a:p>
          <a:p>
            <a:pPr>
              <a:spcBef>
                <a:spcPct val="0"/>
              </a:spcBef>
              <a:buNone/>
            </a:pPr>
            <a:r>
              <a:rPr lang="zh-TW" altLang="en-US" sz="2800" dirty="0">
                <a:latin typeface="標楷體" panose="03000509000000000000" pitchFamily="65" charset="-120"/>
                <a:ea typeface="標楷體" panose="03000509000000000000" pitchFamily="65" charset="-120"/>
              </a:rPr>
              <a:t>　　結放棄其中一類教育學程，否則取消其錄取</a:t>
            </a:r>
            <a:endParaRPr lang="en-US" altLang="zh-TW" sz="2800" dirty="0">
              <a:latin typeface="標楷體" panose="03000509000000000000" pitchFamily="65" charset="-120"/>
              <a:ea typeface="標楷體" panose="03000509000000000000" pitchFamily="65" charset="-120"/>
            </a:endParaRPr>
          </a:p>
          <a:p>
            <a:pPr>
              <a:spcBef>
                <a:spcPct val="0"/>
              </a:spcBef>
              <a:buNone/>
            </a:pPr>
            <a:r>
              <a:rPr lang="zh-TW" altLang="en-US" sz="2800" dirty="0">
                <a:latin typeface="標楷體" panose="03000509000000000000" pitchFamily="65" charset="-120"/>
                <a:ea typeface="標楷體" panose="03000509000000000000" pitchFamily="65" charset="-120"/>
              </a:rPr>
              <a:t>　　資格。</a:t>
            </a:r>
          </a:p>
          <a:p>
            <a:pPr eaLnBrk="1" hangingPunct="1">
              <a:spcBef>
                <a:spcPct val="0"/>
              </a:spcBef>
              <a:buFontTx/>
              <a:buNone/>
            </a:pPr>
            <a:endParaRPr lang="en-US" altLang="zh-TW" sz="2800" dirty="0">
              <a:latin typeface="標楷體" panose="03000509000000000000" pitchFamily="65" charset="-120"/>
              <a:ea typeface="標楷體" panose="03000509000000000000" pitchFamily="65" charset="-120"/>
            </a:endParaRPr>
          </a:p>
          <a:p>
            <a:pPr eaLnBrk="1" hangingPunct="1">
              <a:spcBef>
                <a:spcPct val="0"/>
              </a:spcBef>
              <a:buFontTx/>
              <a:buNone/>
            </a:pPr>
            <a:r>
              <a:rPr lang="zh-TW" altLang="en-US" sz="2800" dirty="0">
                <a:latin typeface="標楷體" panose="03000509000000000000" pitchFamily="65" charset="-120"/>
                <a:ea typeface="標楷體" panose="03000509000000000000" pitchFamily="65" charset="-120"/>
              </a:rPr>
              <a:t>二、在職者</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含在職身分入學者及碩士在職專班</a:t>
            </a:r>
            <a:endParaRPr lang="en-US" altLang="zh-TW" sz="2800" dirty="0">
              <a:latin typeface="標楷體" panose="03000509000000000000" pitchFamily="65" charset="-120"/>
              <a:ea typeface="標楷體" panose="03000509000000000000" pitchFamily="65" charset="-120"/>
            </a:endParaRPr>
          </a:p>
          <a:p>
            <a:pPr eaLnBrk="1" hangingPunct="1">
              <a:spcBef>
                <a:spcPct val="0"/>
              </a:spcBef>
              <a:buFontTx/>
              <a:buNone/>
            </a:pPr>
            <a:r>
              <a:rPr lang="zh-TW" altLang="en-US" sz="2800" dirty="0">
                <a:latin typeface="標楷體" panose="03000509000000000000" pitchFamily="65" charset="-120"/>
                <a:ea typeface="標楷體" panose="03000509000000000000" pitchFamily="65" charset="-120"/>
              </a:rPr>
              <a:t>　　學生</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錄取後需檢附服務機關首長同意書。</a:t>
            </a:r>
          </a:p>
        </p:txBody>
      </p:sp>
      <p:pic>
        <p:nvPicPr>
          <p:cNvPr id="11" name="Picture 22">
            <a:extLst>
              <a:ext uri="{FF2B5EF4-FFF2-40B4-BE49-F238E27FC236}">
                <a16:creationId xmlns:a16="http://schemas.microsoft.com/office/drawing/2014/main" xmlns="" id="{EC6144AF-F51A-46F0-9833-DA2FD6AF24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0249" y="6487102"/>
            <a:ext cx="3290102" cy="291907"/>
          </a:xfrm>
          <a:prstGeom prst="rect">
            <a:avLst/>
          </a:prstGeom>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nodeType="withEffect">
                                  <p:stCondLst>
                                    <p:cond delay="0"/>
                                  </p:stCondLst>
                                  <p:childTnLst>
                                    <p:set>
                                      <p:cBhvr>
                                        <p:cTn id="6" dur="1" fill="hold">
                                          <p:stCondLst>
                                            <p:cond delay="0"/>
                                          </p:stCondLst>
                                        </p:cTn>
                                        <p:tgtEl>
                                          <p:spTgt spid="50184"/>
                                        </p:tgtEl>
                                        <p:attrNameLst>
                                          <p:attrName>style.visibility</p:attrName>
                                        </p:attrNameLst>
                                      </p:cBhvr>
                                      <p:to>
                                        <p:strVal val="visible"/>
                                      </p:to>
                                    </p:set>
                                    <p:anim from="(-#ppt_w/2)" to="(#ppt_x)" calcmode="lin" valueType="num">
                                      <p:cBhvr>
                                        <p:cTn id="7" dur="600" fill="hold">
                                          <p:stCondLst>
                                            <p:cond delay="0"/>
                                          </p:stCondLst>
                                        </p:cTn>
                                        <p:tgtEl>
                                          <p:spTgt spid="50184"/>
                                        </p:tgtEl>
                                        <p:attrNameLst>
                                          <p:attrName>ppt_x</p:attrName>
                                        </p:attrNameLst>
                                      </p:cBhvr>
                                    </p:anim>
                                    <p:anim from="0" to="-1.0" calcmode="lin" valueType="num">
                                      <p:cBhvr>
                                        <p:cTn id="8" dur="200" decel="50000" autoRev="1" fill="hold">
                                          <p:stCondLst>
                                            <p:cond delay="600"/>
                                          </p:stCondLst>
                                        </p:cTn>
                                        <p:tgtEl>
                                          <p:spTgt spid="50184"/>
                                        </p:tgtEl>
                                        <p:attrNameLst>
                                          <p:attrName>xshear</p:attrName>
                                        </p:attrNameLst>
                                      </p:cBhvr>
                                    </p:anim>
                                    <p:animScale>
                                      <p:cBhvr>
                                        <p:cTn id="9" dur="200" decel="100000" autoRev="1" fill="hold">
                                          <p:stCondLst>
                                            <p:cond delay="600"/>
                                          </p:stCondLst>
                                        </p:cTn>
                                        <p:tgtEl>
                                          <p:spTgt spid="50184"/>
                                        </p:tgtEl>
                                      </p:cBhvr>
                                      <p:from x="100000" y="100000"/>
                                      <p:to x="80000" y="100000"/>
                                    </p:animScale>
                                    <p:anim by="(#ppt_h/3+#ppt_w*0.1)" calcmode="lin" valueType="num">
                                      <p:cBhvr additive="sum">
                                        <p:cTn id="10" dur="200" decel="100000" autoRev="1" fill="hold">
                                          <p:stCondLst>
                                            <p:cond delay="600"/>
                                          </p:stCondLst>
                                        </p:cTn>
                                        <p:tgtEl>
                                          <p:spTgt spid="5018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43010" name="Group 4"/>
          <p:cNvGrpSpPr>
            <a:grpSpLocks/>
          </p:cNvGrpSpPr>
          <p:nvPr/>
        </p:nvGrpSpPr>
        <p:grpSpPr bwMode="auto">
          <a:xfrm>
            <a:off x="0" y="0"/>
            <a:ext cx="9144000" cy="6858000"/>
            <a:chOff x="0" y="0"/>
            <a:chExt cx="5760" cy="4320"/>
          </a:xfrm>
        </p:grpSpPr>
        <p:pic>
          <p:nvPicPr>
            <p:cNvPr id="4301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Picture 6"/>
            <p:cNvPicPr>
              <a:picLocks noChangeAspect="1" noChangeArrowheads="1"/>
            </p:cNvPicPr>
            <p:nvPr/>
          </p:nvPicPr>
          <p:blipFill>
            <a:blip r:embed="rId4">
              <a:lum bright="20000"/>
              <a:extLst>
                <a:ext uri="{28A0092B-C50C-407E-A947-70E740481C1C}">
                  <a14:useLocalDpi xmlns:a14="http://schemas.microsoft.com/office/drawing/2010/main" val="0"/>
                </a:ext>
              </a:extLst>
            </a:blip>
            <a:srcRect/>
            <a:stretch>
              <a:fillRect/>
            </a:stretch>
          </p:blipFill>
          <p:spPr bwMode="auto">
            <a:xfrm>
              <a:off x="1292" y="3884"/>
              <a:ext cx="3629" cy="436"/>
            </a:xfrm>
            <a:prstGeom prst="rect">
              <a:avLst/>
            </a:prstGeom>
            <a:solidFill>
              <a:schemeClr val="accent1">
                <a:alpha val="12157"/>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3017" name="AutoShape 7"/>
            <p:cNvSpPr>
              <a:spLocks noChangeArrowheads="1"/>
            </p:cNvSpPr>
            <p:nvPr/>
          </p:nvSpPr>
          <p:spPr bwMode="auto">
            <a:xfrm>
              <a:off x="158" y="164"/>
              <a:ext cx="5489" cy="3629"/>
            </a:xfrm>
            <a:prstGeom prst="roundRect">
              <a:avLst>
                <a:gd name="adj" fmla="val 16667"/>
              </a:avLst>
            </a:prstGeom>
            <a:solidFill>
              <a:schemeClr val="bg1">
                <a:alpha val="69019"/>
              </a:schemeClr>
            </a:solidFill>
            <a:ln w="9525" algn="ctr">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TW" altLang="en-US" sz="1800"/>
            </a:p>
          </p:txBody>
        </p:sp>
      </p:grpSp>
      <p:pic>
        <p:nvPicPr>
          <p:cNvPr id="8" name="Picture 12" descr="ãpptèæ¯åãçåçæå°çµæ">
            <a:extLst>
              <a:ext uri="{FF2B5EF4-FFF2-40B4-BE49-F238E27FC236}">
                <a16:creationId xmlns:a16="http://schemas.microsoft.com/office/drawing/2014/main" xmlns="" id="{AC232B1F-DCFB-416A-BDB4-24EBAA374F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128"/>
            <a:ext cx="9144000" cy="6868128"/>
          </a:xfrm>
          <a:prstGeom prst="rect">
            <a:avLst/>
          </a:prstGeom>
          <a:noFill/>
          <a:extLst>
            <a:ext uri="{909E8E84-426E-40DD-AFC4-6F175D3DCCD1}">
              <a14:hiddenFill xmlns:a14="http://schemas.microsoft.com/office/drawing/2010/main">
                <a:solidFill>
                  <a:srgbClr val="FFFFFF"/>
                </a:solidFill>
              </a14:hiddenFill>
            </a:ext>
          </a:extLst>
        </p:spPr>
      </p:pic>
      <p:sp>
        <p:nvSpPr>
          <p:cNvPr id="29704" name="AutoShape 8">
            <a:extLst>
              <a:ext uri="{FF2B5EF4-FFF2-40B4-BE49-F238E27FC236}">
                <a16:creationId xmlns:a16="http://schemas.microsoft.com/office/drawing/2014/main" xmlns="" id="{3CB6DAC9-A102-490B-AD88-C2CBD8267577}"/>
              </a:ext>
            </a:extLst>
          </p:cNvPr>
          <p:cNvSpPr>
            <a:spLocks noChangeArrowheads="1"/>
          </p:cNvSpPr>
          <p:nvPr/>
        </p:nvSpPr>
        <p:spPr bwMode="auto">
          <a:xfrm>
            <a:off x="1763713" y="333375"/>
            <a:ext cx="5903912" cy="765175"/>
          </a:xfrm>
          <a:prstGeom prst="roundRect">
            <a:avLst>
              <a:gd name="adj" fmla="val 16667"/>
            </a:avLst>
          </a:prstGeom>
          <a:gradFill rotWithShape="1">
            <a:gsLst>
              <a:gs pos="0">
                <a:srgbClr val="99CC00">
                  <a:alpha val="71001"/>
                </a:srgbClr>
              </a:gs>
              <a:gs pos="50000">
                <a:srgbClr val="FFCC66"/>
              </a:gs>
              <a:gs pos="100000">
                <a:srgbClr val="99CC00">
                  <a:alpha val="71001"/>
                </a:srgbClr>
              </a:gs>
            </a:gsLst>
            <a:lin ang="5400000" scaled="1"/>
          </a:gradFill>
          <a:ln w="9525">
            <a:round/>
            <a:headEnd/>
            <a:tailEnd/>
          </a:ln>
          <a:effectLst/>
          <a:scene3d>
            <a:camera prst="legacyPerspectiveBottom"/>
            <a:lightRig rig="legacyFlat3" dir="t"/>
          </a:scene3d>
          <a:sp3d extrusionH="887400" prstMaterial="legacyMatte">
            <a:bevelT w="13500" h="13500" prst="angle"/>
            <a:bevelB w="13500" h="13500" prst="angle"/>
            <a:extrusionClr>
              <a:srgbClr val="99CC00"/>
            </a:extrusionClr>
          </a:sp3d>
          <a:extLst/>
        </p:spPr>
        <p:txBody>
          <a:bodyPr wrap="none" anchor="ctr">
            <a:flatTx/>
          </a:bodyPr>
          <a:lstStyle/>
          <a:p>
            <a:pPr algn="ctr" eaLnBrk="1" hangingPunct="1">
              <a:defRPr/>
            </a:pPr>
            <a:r>
              <a:rPr lang="zh-TW" altLang="en-US" sz="4500">
                <a:solidFill>
                  <a:srgbClr val="000099"/>
                </a:solidFill>
                <a:latin typeface="Arial" charset="0"/>
                <a:ea typeface="標楷體" pitchFamily="65" charset="-120"/>
              </a:rPr>
              <a:t>修業規定</a:t>
            </a:r>
          </a:p>
        </p:txBody>
      </p:sp>
      <p:sp>
        <p:nvSpPr>
          <p:cNvPr id="43014" name="Rectangle 15"/>
          <p:cNvSpPr>
            <a:spLocks noChangeArrowheads="1"/>
          </p:cNvSpPr>
          <p:nvPr/>
        </p:nvSpPr>
        <p:spPr bwMode="auto">
          <a:xfrm>
            <a:off x="468313" y="1618176"/>
            <a:ext cx="8424862"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lvl="1">
              <a:spcBef>
                <a:spcPct val="0"/>
              </a:spcBef>
              <a:buNone/>
            </a:pPr>
            <a:r>
              <a:rPr lang="zh-TW" altLang="en-US" dirty="0">
                <a:latin typeface="標楷體" panose="03000509000000000000" pitchFamily="65" charset="-120"/>
                <a:ea typeface="標楷體" panose="03000509000000000000" pitchFamily="65" charset="-120"/>
              </a:rPr>
              <a:t>一、本校教育學程師資生上課時間：週一全天、</a:t>
            </a:r>
            <a:endParaRPr lang="en-US" altLang="zh-TW" dirty="0">
              <a:latin typeface="標楷體" panose="03000509000000000000" pitchFamily="65" charset="-120"/>
              <a:ea typeface="標楷體" panose="03000509000000000000" pitchFamily="65" charset="-120"/>
            </a:endParaRPr>
          </a:p>
          <a:p>
            <a:pPr lvl="1">
              <a:spcBef>
                <a:spcPct val="0"/>
              </a:spcBef>
              <a:buNone/>
            </a:pPr>
            <a:r>
              <a:rPr lang="zh-TW" altLang="en-US" dirty="0">
                <a:latin typeface="標楷體" panose="03000509000000000000" pitchFamily="65" charset="-120"/>
                <a:ea typeface="標楷體" panose="03000509000000000000" pitchFamily="65" charset="-120"/>
              </a:rPr>
              <a:t>　　週四夜間及週五全天為原則。上課地點：國</a:t>
            </a:r>
            <a:endParaRPr lang="en-US" altLang="zh-TW" dirty="0">
              <a:latin typeface="標楷體" panose="03000509000000000000" pitchFamily="65" charset="-120"/>
              <a:ea typeface="標楷體" panose="03000509000000000000" pitchFamily="65" charset="-120"/>
            </a:endParaRPr>
          </a:p>
          <a:p>
            <a:pPr lvl="1">
              <a:spcBef>
                <a:spcPct val="0"/>
              </a:spcBef>
              <a:buNone/>
            </a:pPr>
            <a:r>
              <a:rPr lang="zh-TW" altLang="en-US" dirty="0">
                <a:latin typeface="標楷體" panose="03000509000000000000" pitchFamily="65" charset="-120"/>
                <a:ea typeface="標楷體" panose="03000509000000000000" pitchFamily="65" charset="-120"/>
              </a:rPr>
              <a:t>　　民小學教育學程一班，中等學校教育學程二</a:t>
            </a:r>
            <a:endParaRPr lang="en-US" altLang="zh-TW" dirty="0">
              <a:latin typeface="標楷體" panose="03000509000000000000" pitchFamily="65" charset="-120"/>
              <a:ea typeface="標楷體" panose="03000509000000000000" pitchFamily="65" charset="-120"/>
            </a:endParaRPr>
          </a:p>
          <a:p>
            <a:pPr lvl="1">
              <a:spcBef>
                <a:spcPct val="0"/>
              </a:spcBef>
              <a:buNone/>
            </a:pPr>
            <a:r>
              <a:rPr lang="zh-TW" altLang="en-US" dirty="0">
                <a:latin typeface="標楷體" panose="03000509000000000000" pitchFamily="65" charset="-120"/>
                <a:ea typeface="標楷體" panose="03000509000000000000" pitchFamily="65" charset="-120"/>
              </a:rPr>
              <a:t>　　班，統一於民雄校區上課。</a:t>
            </a:r>
            <a:endParaRPr lang="en-US" altLang="zh-TW" dirty="0">
              <a:latin typeface="標楷體" panose="03000509000000000000" pitchFamily="65" charset="-120"/>
              <a:ea typeface="標楷體" panose="03000509000000000000" pitchFamily="65" charset="-120"/>
            </a:endParaRPr>
          </a:p>
          <a:p>
            <a:pPr lvl="1">
              <a:spcBef>
                <a:spcPct val="0"/>
              </a:spcBef>
              <a:buNone/>
            </a:pPr>
            <a:endParaRPr lang="en-US" altLang="zh-TW" dirty="0">
              <a:latin typeface="標楷體" panose="03000509000000000000" pitchFamily="65" charset="-120"/>
              <a:ea typeface="標楷體" panose="03000509000000000000" pitchFamily="65" charset="-120"/>
            </a:endParaRPr>
          </a:p>
          <a:p>
            <a:pPr lvl="1">
              <a:spcBef>
                <a:spcPct val="0"/>
              </a:spcBef>
              <a:buNone/>
            </a:pPr>
            <a:endParaRPr lang="zh-TW" altLang="en-US" dirty="0">
              <a:latin typeface="標楷體" panose="03000509000000000000" pitchFamily="65" charset="-120"/>
              <a:ea typeface="標楷體" panose="03000509000000000000" pitchFamily="65" charset="-120"/>
            </a:endParaRPr>
          </a:p>
          <a:p>
            <a:pPr lvl="1">
              <a:spcBef>
                <a:spcPct val="0"/>
              </a:spcBef>
              <a:buNone/>
            </a:pPr>
            <a:r>
              <a:rPr lang="zh-TW" altLang="en-US" dirty="0">
                <a:latin typeface="標楷體" panose="03000509000000000000" pitchFamily="65" charset="-120"/>
                <a:ea typeface="標楷體" panose="03000509000000000000" pitchFamily="65" charset="-120"/>
              </a:rPr>
              <a:t>二、師資生修習教育學程規定，依據</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師資培育</a:t>
            </a:r>
            <a:endParaRPr lang="en-US" altLang="zh-TW" dirty="0">
              <a:latin typeface="標楷體" panose="03000509000000000000" pitchFamily="65" charset="-120"/>
              <a:ea typeface="標楷體" panose="03000509000000000000" pitchFamily="65" charset="-120"/>
            </a:endParaRPr>
          </a:p>
          <a:p>
            <a:pPr lvl="1">
              <a:spcBef>
                <a:spcPct val="0"/>
              </a:spcBef>
              <a:buNone/>
            </a:pPr>
            <a:r>
              <a:rPr lang="zh-TW" altLang="en-US" dirty="0">
                <a:latin typeface="標楷體" panose="03000509000000000000" pitchFamily="65" charset="-120"/>
                <a:ea typeface="標楷體" panose="03000509000000000000" pitchFamily="65" charset="-120"/>
              </a:rPr>
              <a:t>　　法</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及「國立嘉義大學師資培育中心學生教</a:t>
            </a:r>
            <a:endParaRPr lang="en-US" altLang="zh-TW" dirty="0">
              <a:latin typeface="標楷體" panose="03000509000000000000" pitchFamily="65" charset="-120"/>
              <a:ea typeface="標楷體" panose="03000509000000000000" pitchFamily="65" charset="-120"/>
            </a:endParaRPr>
          </a:p>
          <a:p>
            <a:pPr lvl="1">
              <a:spcBef>
                <a:spcPct val="0"/>
              </a:spcBef>
              <a:buNone/>
            </a:pPr>
            <a:r>
              <a:rPr lang="zh-TW" altLang="en-US" dirty="0">
                <a:latin typeface="標楷體" panose="03000509000000000000" pitchFamily="65" charset="-120"/>
                <a:ea typeface="標楷體" panose="03000509000000000000" pitchFamily="65" charset="-120"/>
              </a:rPr>
              <a:t>　　育學程修習辦法」辦理。</a:t>
            </a:r>
          </a:p>
        </p:txBody>
      </p:sp>
      <p:pic>
        <p:nvPicPr>
          <p:cNvPr id="9" name="Picture 22">
            <a:extLst>
              <a:ext uri="{FF2B5EF4-FFF2-40B4-BE49-F238E27FC236}">
                <a16:creationId xmlns:a16="http://schemas.microsoft.com/office/drawing/2014/main" xmlns="" id="{FB96EFAA-B4A7-402B-AD2E-7A489463F1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0249" y="6487102"/>
            <a:ext cx="3290102" cy="291907"/>
          </a:xfrm>
          <a:prstGeom prst="rect">
            <a:avLst/>
          </a:prstGeom>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8845632"/>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29704"/>
                                        </p:tgtEl>
                                        <p:attrNameLst>
                                          <p:attrName>style.visibility</p:attrName>
                                        </p:attrNameLst>
                                      </p:cBhvr>
                                      <p:to>
                                        <p:strVal val="visible"/>
                                      </p:to>
                                    </p:set>
                                    <p:animEffect transition="in" filter="checkerboard(across)">
                                      <p:cBhvr>
                                        <p:cTn id="7" dur="500"/>
                                        <p:tgtEl>
                                          <p:spTgt spid="297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43010" name="Group 4"/>
          <p:cNvGrpSpPr>
            <a:grpSpLocks/>
          </p:cNvGrpSpPr>
          <p:nvPr/>
        </p:nvGrpSpPr>
        <p:grpSpPr bwMode="auto">
          <a:xfrm>
            <a:off x="0" y="0"/>
            <a:ext cx="9144000" cy="6858000"/>
            <a:chOff x="0" y="0"/>
            <a:chExt cx="5760" cy="4320"/>
          </a:xfrm>
        </p:grpSpPr>
        <p:pic>
          <p:nvPicPr>
            <p:cNvPr id="4301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Picture 6"/>
            <p:cNvPicPr>
              <a:picLocks noChangeAspect="1" noChangeArrowheads="1"/>
            </p:cNvPicPr>
            <p:nvPr/>
          </p:nvPicPr>
          <p:blipFill>
            <a:blip r:embed="rId4">
              <a:lum bright="20000"/>
              <a:extLst>
                <a:ext uri="{28A0092B-C50C-407E-A947-70E740481C1C}">
                  <a14:useLocalDpi xmlns:a14="http://schemas.microsoft.com/office/drawing/2010/main" val="0"/>
                </a:ext>
              </a:extLst>
            </a:blip>
            <a:srcRect/>
            <a:stretch>
              <a:fillRect/>
            </a:stretch>
          </p:blipFill>
          <p:spPr bwMode="auto">
            <a:xfrm>
              <a:off x="1292" y="3884"/>
              <a:ext cx="3629" cy="436"/>
            </a:xfrm>
            <a:prstGeom prst="rect">
              <a:avLst/>
            </a:prstGeom>
            <a:solidFill>
              <a:schemeClr val="accent1">
                <a:alpha val="12157"/>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3017" name="AutoShape 7"/>
            <p:cNvSpPr>
              <a:spLocks noChangeArrowheads="1"/>
            </p:cNvSpPr>
            <p:nvPr/>
          </p:nvSpPr>
          <p:spPr bwMode="auto">
            <a:xfrm>
              <a:off x="158" y="164"/>
              <a:ext cx="5489" cy="3629"/>
            </a:xfrm>
            <a:prstGeom prst="roundRect">
              <a:avLst>
                <a:gd name="adj" fmla="val 16667"/>
              </a:avLst>
            </a:prstGeom>
            <a:solidFill>
              <a:schemeClr val="bg1">
                <a:alpha val="69019"/>
              </a:schemeClr>
            </a:solidFill>
            <a:ln w="9525" algn="ctr">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TW" altLang="en-US" sz="1800"/>
            </a:p>
          </p:txBody>
        </p:sp>
      </p:grpSp>
      <p:pic>
        <p:nvPicPr>
          <p:cNvPr id="8" name="Picture 12" descr="ãpptèæ¯åãçåçæå°çµæ">
            <a:extLst>
              <a:ext uri="{FF2B5EF4-FFF2-40B4-BE49-F238E27FC236}">
                <a16:creationId xmlns:a16="http://schemas.microsoft.com/office/drawing/2014/main" xmlns="" id="{AC232B1F-DCFB-416A-BDB4-24EBAA374F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128"/>
            <a:ext cx="9144000" cy="6868128"/>
          </a:xfrm>
          <a:prstGeom prst="rect">
            <a:avLst/>
          </a:prstGeom>
          <a:noFill/>
          <a:extLst>
            <a:ext uri="{909E8E84-426E-40DD-AFC4-6F175D3DCCD1}">
              <a14:hiddenFill xmlns:a14="http://schemas.microsoft.com/office/drawing/2010/main">
                <a:solidFill>
                  <a:srgbClr val="FFFFFF"/>
                </a:solidFill>
              </a14:hiddenFill>
            </a:ext>
          </a:extLst>
        </p:spPr>
      </p:pic>
      <p:sp>
        <p:nvSpPr>
          <p:cNvPr id="29704" name="AutoShape 8">
            <a:extLst>
              <a:ext uri="{FF2B5EF4-FFF2-40B4-BE49-F238E27FC236}">
                <a16:creationId xmlns:a16="http://schemas.microsoft.com/office/drawing/2014/main" xmlns="" id="{3CB6DAC9-A102-490B-AD88-C2CBD8267577}"/>
              </a:ext>
            </a:extLst>
          </p:cNvPr>
          <p:cNvSpPr>
            <a:spLocks noChangeArrowheads="1"/>
          </p:cNvSpPr>
          <p:nvPr/>
        </p:nvSpPr>
        <p:spPr bwMode="auto">
          <a:xfrm>
            <a:off x="1763713" y="333375"/>
            <a:ext cx="5903912" cy="765175"/>
          </a:xfrm>
          <a:prstGeom prst="roundRect">
            <a:avLst>
              <a:gd name="adj" fmla="val 16667"/>
            </a:avLst>
          </a:prstGeom>
          <a:gradFill rotWithShape="1">
            <a:gsLst>
              <a:gs pos="0">
                <a:srgbClr val="99CC00">
                  <a:alpha val="71001"/>
                </a:srgbClr>
              </a:gs>
              <a:gs pos="50000">
                <a:srgbClr val="FFCC66"/>
              </a:gs>
              <a:gs pos="100000">
                <a:srgbClr val="99CC00">
                  <a:alpha val="71001"/>
                </a:srgbClr>
              </a:gs>
            </a:gsLst>
            <a:lin ang="5400000" scaled="1"/>
          </a:gradFill>
          <a:ln w="9525">
            <a:round/>
            <a:headEnd/>
            <a:tailEnd/>
          </a:ln>
          <a:effectLst/>
          <a:scene3d>
            <a:camera prst="legacyPerspectiveBottom"/>
            <a:lightRig rig="legacyFlat3" dir="t"/>
          </a:scene3d>
          <a:sp3d extrusionH="887400" prstMaterial="legacyMatte">
            <a:bevelT w="13500" h="13500" prst="angle"/>
            <a:bevelB w="13500" h="13500" prst="angle"/>
            <a:extrusionClr>
              <a:srgbClr val="99CC00"/>
            </a:extrusionClr>
          </a:sp3d>
          <a:extLst/>
        </p:spPr>
        <p:txBody>
          <a:bodyPr wrap="none" anchor="ctr">
            <a:flatTx/>
          </a:bodyPr>
          <a:lstStyle/>
          <a:p>
            <a:pPr algn="ctr" eaLnBrk="1" hangingPunct="1">
              <a:defRPr/>
            </a:pPr>
            <a:r>
              <a:rPr lang="zh-TW" altLang="en-US" sz="4500">
                <a:solidFill>
                  <a:srgbClr val="000099"/>
                </a:solidFill>
                <a:latin typeface="Arial" charset="0"/>
                <a:ea typeface="標楷體" pitchFamily="65" charset="-120"/>
              </a:rPr>
              <a:t>修業規定</a:t>
            </a:r>
          </a:p>
        </p:txBody>
      </p:sp>
      <p:sp>
        <p:nvSpPr>
          <p:cNvPr id="43014" name="Rectangle 15"/>
          <p:cNvSpPr>
            <a:spLocks noChangeArrowheads="1"/>
          </p:cNvSpPr>
          <p:nvPr/>
        </p:nvSpPr>
        <p:spPr bwMode="auto">
          <a:xfrm>
            <a:off x="468313" y="1834946"/>
            <a:ext cx="8424862"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lvl="1">
              <a:spcBef>
                <a:spcPct val="0"/>
              </a:spcBef>
              <a:buNone/>
            </a:pPr>
            <a:r>
              <a:rPr lang="zh-TW" altLang="en-US" dirty="0">
                <a:latin typeface="標楷體" panose="03000509000000000000" pitchFamily="65" charset="-120"/>
                <a:ea typeface="標楷體" panose="03000509000000000000" pitchFamily="65" charset="-120"/>
              </a:rPr>
              <a:t>三、師資生須修畢規定之普通課程、教育專業課</a:t>
            </a:r>
            <a:endParaRPr lang="en-US" altLang="zh-TW" dirty="0">
              <a:latin typeface="標楷體" panose="03000509000000000000" pitchFamily="65" charset="-120"/>
              <a:ea typeface="標楷體" panose="03000509000000000000" pitchFamily="65" charset="-120"/>
            </a:endParaRPr>
          </a:p>
          <a:p>
            <a:pPr lvl="1">
              <a:spcBef>
                <a:spcPct val="0"/>
              </a:spcBef>
              <a:buNone/>
            </a:pPr>
            <a:r>
              <a:rPr lang="zh-TW" altLang="en-US" dirty="0">
                <a:latin typeface="標楷體" panose="03000509000000000000" pitchFamily="65" charset="-120"/>
                <a:ea typeface="標楷體" panose="03000509000000000000" pitchFamily="65" charset="-120"/>
              </a:rPr>
              <a:t>　　程及專門課程等師資職前教育課程，成績及</a:t>
            </a:r>
            <a:endParaRPr lang="en-US" altLang="zh-TW" dirty="0">
              <a:latin typeface="標楷體" panose="03000509000000000000" pitchFamily="65" charset="-120"/>
              <a:ea typeface="標楷體" panose="03000509000000000000" pitchFamily="65" charset="-120"/>
            </a:endParaRPr>
          </a:p>
          <a:p>
            <a:pPr lvl="1">
              <a:spcBef>
                <a:spcPct val="0"/>
              </a:spcBef>
              <a:buNone/>
            </a:pPr>
            <a:r>
              <a:rPr lang="zh-TW" altLang="en-US" dirty="0">
                <a:latin typeface="標楷體" panose="03000509000000000000" pitchFamily="65" charset="-120"/>
                <a:ea typeface="標楷體" panose="03000509000000000000" pitchFamily="65" charset="-120"/>
              </a:rPr>
              <a:t>　　格者，由本校師資培育中心發給修畢師資職</a:t>
            </a:r>
            <a:endParaRPr lang="en-US" altLang="zh-TW" dirty="0">
              <a:latin typeface="標楷體" panose="03000509000000000000" pitchFamily="65" charset="-120"/>
              <a:ea typeface="標楷體" panose="03000509000000000000" pitchFamily="65" charset="-120"/>
            </a:endParaRPr>
          </a:p>
          <a:p>
            <a:pPr lvl="1">
              <a:spcBef>
                <a:spcPct val="0"/>
              </a:spcBef>
              <a:buNone/>
            </a:pPr>
            <a:r>
              <a:rPr lang="zh-TW" altLang="en-US" dirty="0">
                <a:latin typeface="標楷體" panose="03000509000000000000" pitchFamily="65" charset="-120"/>
                <a:ea typeface="標楷體" panose="03000509000000000000" pitchFamily="65" charset="-120"/>
              </a:rPr>
              <a:t>　　前教育證明書。師資生依其類科取得修畢師</a:t>
            </a:r>
            <a:endParaRPr lang="en-US" altLang="zh-TW" dirty="0">
              <a:latin typeface="標楷體" panose="03000509000000000000" pitchFamily="65" charset="-120"/>
              <a:ea typeface="標楷體" panose="03000509000000000000" pitchFamily="65" charset="-120"/>
            </a:endParaRPr>
          </a:p>
          <a:p>
            <a:pPr lvl="1">
              <a:spcBef>
                <a:spcPct val="0"/>
              </a:spcBef>
              <a:buNone/>
            </a:pPr>
            <a:r>
              <a:rPr lang="zh-TW" altLang="en-US" dirty="0">
                <a:latin typeface="標楷體" panose="03000509000000000000" pitchFamily="65" charset="-120"/>
                <a:ea typeface="標楷體" panose="03000509000000000000" pitchFamily="65" charset="-120"/>
              </a:rPr>
              <a:t>　　資職前教育證明書或證明者，始得參加「教</a:t>
            </a:r>
            <a:endParaRPr lang="en-US" altLang="zh-TW" dirty="0">
              <a:latin typeface="標楷體" panose="03000509000000000000" pitchFamily="65" charset="-120"/>
              <a:ea typeface="標楷體" panose="03000509000000000000" pitchFamily="65" charset="-120"/>
            </a:endParaRPr>
          </a:p>
          <a:p>
            <a:pPr lvl="1">
              <a:spcBef>
                <a:spcPct val="0"/>
              </a:spcBef>
              <a:buNone/>
            </a:pPr>
            <a:r>
              <a:rPr lang="zh-TW" altLang="en-US" dirty="0">
                <a:latin typeface="標楷體" panose="03000509000000000000" pitchFamily="65" charset="-120"/>
                <a:ea typeface="標楷體" panose="03000509000000000000" pitchFamily="65" charset="-120"/>
              </a:rPr>
              <a:t>　　師資格考試」。通過教師資格考試者，始得</a:t>
            </a:r>
            <a:endParaRPr lang="en-US" altLang="zh-TW" dirty="0">
              <a:latin typeface="標楷體" panose="03000509000000000000" pitchFamily="65" charset="-120"/>
              <a:ea typeface="標楷體" panose="03000509000000000000" pitchFamily="65" charset="-120"/>
            </a:endParaRPr>
          </a:p>
          <a:p>
            <a:pPr lvl="1">
              <a:spcBef>
                <a:spcPct val="0"/>
              </a:spcBef>
              <a:buNone/>
            </a:pPr>
            <a:r>
              <a:rPr lang="zh-TW" altLang="en-US" dirty="0">
                <a:latin typeface="標楷體" panose="03000509000000000000" pitchFamily="65" charset="-120"/>
                <a:ea typeface="標楷體" panose="03000509000000000000" pitchFamily="65" charset="-120"/>
              </a:rPr>
              <a:t>　　向師資培育之大學申請修習包括教學實習、</a:t>
            </a:r>
            <a:endParaRPr lang="en-US" altLang="zh-TW" dirty="0">
              <a:latin typeface="標楷體" panose="03000509000000000000" pitchFamily="65" charset="-120"/>
              <a:ea typeface="標楷體" panose="03000509000000000000" pitchFamily="65" charset="-120"/>
            </a:endParaRPr>
          </a:p>
          <a:p>
            <a:pPr lvl="1">
              <a:spcBef>
                <a:spcPct val="0"/>
              </a:spcBef>
              <a:buNone/>
            </a:pPr>
            <a:r>
              <a:rPr lang="zh-TW" altLang="en-US" dirty="0">
                <a:latin typeface="標楷體" panose="03000509000000000000" pitchFamily="65" charset="-120"/>
                <a:ea typeface="標楷體" panose="03000509000000000000" pitchFamily="65" charset="-120"/>
              </a:rPr>
              <a:t>　　導師（級務）實習、行政實習、研習活動之</a:t>
            </a:r>
            <a:endParaRPr lang="en-US" altLang="zh-TW" dirty="0">
              <a:latin typeface="標楷體" panose="03000509000000000000" pitchFamily="65" charset="-120"/>
              <a:ea typeface="標楷體" panose="03000509000000000000" pitchFamily="65" charset="-120"/>
            </a:endParaRPr>
          </a:p>
          <a:p>
            <a:pPr lvl="1">
              <a:spcBef>
                <a:spcPct val="0"/>
              </a:spcBef>
              <a:buNone/>
            </a:pPr>
            <a:r>
              <a:rPr lang="zh-TW" altLang="en-US" dirty="0">
                <a:latin typeface="標楷體" panose="03000509000000000000" pitchFamily="65" charset="-120"/>
                <a:ea typeface="標楷體" panose="03000509000000000000" pitchFamily="65" charset="-120"/>
              </a:rPr>
              <a:t>　　「半年全時教育實習」。</a:t>
            </a:r>
            <a:endParaRPr lang="en-US" altLang="zh-TW" dirty="0">
              <a:latin typeface="標楷體" panose="03000509000000000000" pitchFamily="65" charset="-120"/>
              <a:ea typeface="標楷體" panose="03000509000000000000" pitchFamily="65" charset="-120"/>
            </a:endParaRPr>
          </a:p>
        </p:txBody>
      </p:sp>
      <p:pic>
        <p:nvPicPr>
          <p:cNvPr id="9" name="Picture 22">
            <a:extLst>
              <a:ext uri="{FF2B5EF4-FFF2-40B4-BE49-F238E27FC236}">
                <a16:creationId xmlns:a16="http://schemas.microsoft.com/office/drawing/2014/main" xmlns="" id="{FB96EFAA-B4A7-402B-AD2E-7A489463F1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0249" y="6487102"/>
            <a:ext cx="3290102" cy="291907"/>
          </a:xfrm>
          <a:prstGeom prst="rect">
            <a:avLst/>
          </a:prstGeom>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29704"/>
                                        </p:tgtEl>
                                        <p:attrNameLst>
                                          <p:attrName>style.visibility</p:attrName>
                                        </p:attrNameLst>
                                      </p:cBhvr>
                                      <p:to>
                                        <p:strVal val="visible"/>
                                      </p:to>
                                    </p:set>
                                    <p:animEffect transition="in" filter="checkerboard(across)">
                                      <p:cBhvr>
                                        <p:cTn id="7" dur="500"/>
                                        <p:tgtEl>
                                          <p:spTgt spid="297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43010" name="Group 4"/>
          <p:cNvGrpSpPr>
            <a:grpSpLocks/>
          </p:cNvGrpSpPr>
          <p:nvPr/>
        </p:nvGrpSpPr>
        <p:grpSpPr bwMode="auto">
          <a:xfrm>
            <a:off x="0" y="0"/>
            <a:ext cx="9144000" cy="6858000"/>
            <a:chOff x="0" y="0"/>
            <a:chExt cx="5760" cy="4320"/>
          </a:xfrm>
        </p:grpSpPr>
        <p:pic>
          <p:nvPicPr>
            <p:cNvPr id="4301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Picture 6"/>
            <p:cNvPicPr>
              <a:picLocks noChangeAspect="1" noChangeArrowheads="1"/>
            </p:cNvPicPr>
            <p:nvPr/>
          </p:nvPicPr>
          <p:blipFill>
            <a:blip r:embed="rId4">
              <a:lum bright="20000"/>
              <a:extLst>
                <a:ext uri="{28A0092B-C50C-407E-A947-70E740481C1C}">
                  <a14:useLocalDpi xmlns:a14="http://schemas.microsoft.com/office/drawing/2010/main" val="0"/>
                </a:ext>
              </a:extLst>
            </a:blip>
            <a:srcRect/>
            <a:stretch>
              <a:fillRect/>
            </a:stretch>
          </p:blipFill>
          <p:spPr bwMode="auto">
            <a:xfrm>
              <a:off x="1292" y="3884"/>
              <a:ext cx="3629" cy="436"/>
            </a:xfrm>
            <a:prstGeom prst="rect">
              <a:avLst/>
            </a:prstGeom>
            <a:solidFill>
              <a:schemeClr val="accent1">
                <a:alpha val="12157"/>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3017" name="AutoShape 7"/>
            <p:cNvSpPr>
              <a:spLocks noChangeArrowheads="1"/>
            </p:cNvSpPr>
            <p:nvPr/>
          </p:nvSpPr>
          <p:spPr bwMode="auto">
            <a:xfrm>
              <a:off x="158" y="164"/>
              <a:ext cx="5489" cy="3629"/>
            </a:xfrm>
            <a:prstGeom prst="roundRect">
              <a:avLst>
                <a:gd name="adj" fmla="val 16667"/>
              </a:avLst>
            </a:prstGeom>
            <a:solidFill>
              <a:schemeClr val="bg1">
                <a:alpha val="69019"/>
              </a:schemeClr>
            </a:solidFill>
            <a:ln w="9525" algn="ctr">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TW" altLang="en-US" sz="1800"/>
            </a:p>
          </p:txBody>
        </p:sp>
      </p:grpSp>
      <p:pic>
        <p:nvPicPr>
          <p:cNvPr id="8" name="Picture 12" descr="ãpptèæ¯åãçåçæå°çµæ">
            <a:extLst>
              <a:ext uri="{FF2B5EF4-FFF2-40B4-BE49-F238E27FC236}">
                <a16:creationId xmlns:a16="http://schemas.microsoft.com/office/drawing/2014/main" xmlns="" id="{AC232B1F-DCFB-416A-BDB4-24EBAA374F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128"/>
            <a:ext cx="9144000" cy="6868128"/>
          </a:xfrm>
          <a:prstGeom prst="rect">
            <a:avLst/>
          </a:prstGeom>
          <a:noFill/>
          <a:extLst>
            <a:ext uri="{909E8E84-426E-40DD-AFC4-6F175D3DCCD1}">
              <a14:hiddenFill xmlns:a14="http://schemas.microsoft.com/office/drawing/2010/main">
                <a:solidFill>
                  <a:srgbClr val="FFFFFF"/>
                </a:solidFill>
              </a14:hiddenFill>
            </a:ext>
          </a:extLst>
        </p:spPr>
      </p:pic>
      <p:sp>
        <p:nvSpPr>
          <p:cNvPr id="29704" name="AutoShape 8">
            <a:extLst>
              <a:ext uri="{FF2B5EF4-FFF2-40B4-BE49-F238E27FC236}">
                <a16:creationId xmlns:a16="http://schemas.microsoft.com/office/drawing/2014/main" xmlns="" id="{3CB6DAC9-A102-490B-AD88-C2CBD8267577}"/>
              </a:ext>
            </a:extLst>
          </p:cNvPr>
          <p:cNvSpPr>
            <a:spLocks noChangeArrowheads="1"/>
          </p:cNvSpPr>
          <p:nvPr/>
        </p:nvSpPr>
        <p:spPr bwMode="auto">
          <a:xfrm>
            <a:off x="1763713" y="333375"/>
            <a:ext cx="5903912" cy="765175"/>
          </a:xfrm>
          <a:prstGeom prst="roundRect">
            <a:avLst>
              <a:gd name="adj" fmla="val 16667"/>
            </a:avLst>
          </a:prstGeom>
          <a:gradFill rotWithShape="1">
            <a:gsLst>
              <a:gs pos="0">
                <a:srgbClr val="99CC00">
                  <a:alpha val="71001"/>
                </a:srgbClr>
              </a:gs>
              <a:gs pos="50000">
                <a:srgbClr val="FFCC66"/>
              </a:gs>
              <a:gs pos="100000">
                <a:srgbClr val="99CC00">
                  <a:alpha val="71001"/>
                </a:srgbClr>
              </a:gs>
            </a:gsLst>
            <a:lin ang="5400000" scaled="1"/>
          </a:gradFill>
          <a:ln w="9525">
            <a:round/>
            <a:headEnd/>
            <a:tailEnd/>
          </a:ln>
          <a:effectLst/>
          <a:scene3d>
            <a:camera prst="legacyPerspectiveBottom"/>
            <a:lightRig rig="legacyFlat3" dir="t"/>
          </a:scene3d>
          <a:sp3d extrusionH="887400" prstMaterial="legacyMatte">
            <a:bevelT w="13500" h="13500" prst="angle"/>
            <a:bevelB w="13500" h="13500" prst="angle"/>
            <a:extrusionClr>
              <a:srgbClr val="99CC00"/>
            </a:extrusionClr>
          </a:sp3d>
          <a:extLst/>
        </p:spPr>
        <p:txBody>
          <a:bodyPr wrap="none" anchor="ctr">
            <a:flatTx/>
          </a:bodyPr>
          <a:lstStyle/>
          <a:p>
            <a:pPr algn="ctr" eaLnBrk="1" hangingPunct="1">
              <a:defRPr/>
            </a:pPr>
            <a:r>
              <a:rPr lang="zh-TW" altLang="en-US" sz="4500">
                <a:solidFill>
                  <a:srgbClr val="000099"/>
                </a:solidFill>
                <a:latin typeface="Arial" charset="0"/>
                <a:ea typeface="標楷體" pitchFamily="65" charset="-120"/>
              </a:rPr>
              <a:t>修業規定</a:t>
            </a:r>
          </a:p>
        </p:txBody>
      </p:sp>
      <p:sp>
        <p:nvSpPr>
          <p:cNvPr id="43014" name="Rectangle 15"/>
          <p:cNvSpPr>
            <a:spLocks noChangeArrowheads="1"/>
          </p:cNvSpPr>
          <p:nvPr/>
        </p:nvSpPr>
        <p:spPr bwMode="auto">
          <a:xfrm>
            <a:off x="468313" y="2050390"/>
            <a:ext cx="8424862"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lvl="1">
              <a:spcBef>
                <a:spcPct val="0"/>
              </a:spcBef>
              <a:buNone/>
            </a:pPr>
            <a:r>
              <a:rPr lang="zh-TW" altLang="en-US" dirty="0">
                <a:latin typeface="標楷體" panose="03000509000000000000" pitchFamily="65" charset="-120"/>
                <a:ea typeface="標楷體" panose="03000509000000000000" pitchFamily="65" charset="-120"/>
              </a:rPr>
              <a:t>四、教育專業課程修業期程至少二年（即四個學</a:t>
            </a:r>
            <a:endParaRPr lang="en-US" altLang="zh-TW" dirty="0">
              <a:latin typeface="標楷體" panose="03000509000000000000" pitchFamily="65" charset="-120"/>
              <a:ea typeface="標楷體" panose="03000509000000000000" pitchFamily="65" charset="-120"/>
            </a:endParaRPr>
          </a:p>
          <a:p>
            <a:pPr lvl="1">
              <a:spcBef>
                <a:spcPct val="0"/>
              </a:spcBef>
              <a:buNone/>
            </a:pPr>
            <a:r>
              <a:rPr lang="zh-TW" altLang="en-US" dirty="0">
                <a:latin typeface="標楷體" panose="03000509000000000000" pitchFamily="65" charset="-120"/>
                <a:ea typeface="標楷體" panose="03000509000000000000" pitchFamily="65" charset="-120"/>
              </a:rPr>
              <a:t>　　期，應具實際修習教育專業課程事實且不含</a:t>
            </a:r>
            <a:endParaRPr lang="en-US" altLang="zh-TW" dirty="0">
              <a:latin typeface="標楷體" panose="03000509000000000000" pitchFamily="65" charset="-120"/>
              <a:ea typeface="標楷體" panose="03000509000000000000" pitchFamily="65" charset="-120"/>
            </a:endParaRPr>
          </a:p>
          <a:p>
            <a:pPr lvl="1">
              <a:spcBef>
                <a:spcPct val="0"/>
              </a:spcBef>
              <a:buNone/>
            </a:pPr>
            <a:r>
              <a:rPr lang="zh-TW" altLang="en-US" dirty="0">
                <a:latin typeface="標楷體" panose="03000509000000000000" pitchFamily="65" charset="-120"/>
                <a:ea typeface="標楷體" panose="03000509000000000000" pitchFamily="65" charset="-120"/>
              </a:rPr>
              <a:t>　　寒、暑修）。修習教育學程之師資生未在規</a:t>
            </a:r>
            <a:endParaRPr lang="en-US" altLang="zh-TW" dirty="0">
              <a:latin typeface="標楷體" panose="03000509000000000000" pitchFamily="65" charset="-120"/>
              <a:ea typeface="標楷體" panose="03000509000000000000" pitchFamily="65" charset="-120"/>
            </a:endParaRPr>
          </a:p>
          <a:p>
            <a:pPr lvl="1">
              <a:spcBef>
                <a:spcPct val="0"/>
              </a:spcBef>
              <a:buNone/>
            </a:pPr>
            <a:r>
              <a:rPr lang="zh-TW" altLang="en-US" dirty="0">
                <a:latin typeface="標楷體" panose="03000509000000000000" pitchFamily="65" charset="-120"/>
                <a:ea typeface="標楷體" panose="03000509000000000000" pitchFamily="65" charset="-120"/>
              </a:rPr>
              <a:t>　　定主修系</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所修業年限內修畢教育專業課程者，</a:t>
            </a:r>
            <a:endParaRPr lang="en-US" altLang="zh-TW" dirty="0">
              <a:latin typeface="標楷體" panose="03000509000000000000" pitchFamily="65" charset="-120"/>
              <a:ea typeface="標楷體" panose="03000509000000000000" pitchFamily="65" charset="-120"/>
            </a:endParaRPr>
          </a:p>
          <a:p>
            <a:pPr lvl="1">
              <a:spcBef>
                <a:spcPct val="0"/>
              </a:spcBef>
              <a:buNone/>
            </a:pPr>
            <a:r>
              <a:rPr lang="zh-TW" altLang="en-US" dirty="0">
                <a:latin typeface="標楷體" panose="03000509000000000000" pitchFamily="65" charset="-120"/>
                <a:ea typeface="標楷體" panose="03000509000000000000" pitchFamily="65" charset="-120"/>
              </a:rPr>
              <a:t>　　得申請延長主修系</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所修業年限及教育學程修</a:t>
            </a:r>
            <a:endParaRPr lang="en-US" altLang="zh-TW" dirty="0">
              <a:latin typeface="標楷體" panose="03000509000000000000" pitchFamily="65" charset="-120"/>
              <a:ea typeface="標楷體" panose="03000509000000000000" pitchFamily="65" charset="-120"/>
            </a:endParaRPr>
          </a:p>
          <a:p>
            <a:pPr lvl="1">
              <a:spcBef>
                <a:spcPct val="0"/>
              </a:spcBef>
              <a:buNone/>
            </a:pPr>
            <a:r>
              <a:rPr lang="zh-TW" altLang="en-US" dirty="0">
                <a:latin typeface="標楷體" panose="03000509000000000000" pitchFamily="65" charset="-120"/>
                <a:ea typeface="標楷體" panose="03000509000000000000" pitchFamily="65" charset="-120"/>
              </a:rPr>
              <a:t>　　業期程一年至二年；其延長之年限應併入大</a:t>
            </a:r>
            <a:endParaRPr lang="en-US" altLang="zh-TW" dirty="0">
              <a:latin typeface="標楷體" panose="03000509000000000000" pitchFamily="65" charset="-120"/>
              <a:ea typeface="標楷體" panose="03000509000000000000" pitchFamily="65" charset="-120"/>
            </a:endParaRPr>
          </a:p>
          <a:p>
            <a:pPr lvl="1">
              <a:spcBef>
                <a:spcPct val="0"/>
              </a:spcBef>
              <a:buNone/>
            </a:pPr>
            <a:r>
              <a:rPr lang="zh-TW" altLang="en-US" dirty="0">
                <a:latin typeface="標楷體" panose="03000509000000000000" pitchFamily="65" charset="-120"/>
                <a:ea typeface="標楷體" panose="03000509000000000000" pitchFamily="65" charset="-120"/>
              </a:rPr>
              <a:t>　　學法及大學法施行細則所定延長修業年限計</a:t>
            </a:r>
            <a:endParaRPr lang="en-US" altLang="zh-TW" dirty="0">
              <a:latin typeface="標楷體" panose="03000509000000000000" pitchFamily="65" charset="-120"/>
              <a:ea typeface="標楷體" panose="03000509000000000000" pitchFamily="65" charset="-120"/>
            </a:endParaRPr>
          </a:p>
          <a:p>
            <a:pPr lvl="1">
              <a:spcBef>
                <a:spcPct val="0"/>
              </a:spcBef>
              <a:buNone/>
            </a:pPr>
            <a:r>
              <a:rPr lang="zh-TW" altLang="en-US" dirty="0">
                <a:latin typeface="標楷體" panose="03000509000000000000" pitchFamily="65" charset="-120"/>
                <a:ea typeface="標楷體" panose="03000509000000000000" pitchFamily="65" charset="-120"/>
              </a:rPr>
              <a:t>　　算。</a:t>
            </a:r>
            <a:endParaRPr lang="en-US" altLang="zh-TW" dirty="0">
              <a:latin typeface="標楷體" panose="03000509000000000000" pitchFamily="65" charset="-120"/>
              <a:ea typeface="標楷體" panose="03000509000000000000" pitchFamily="65" charset="-120"/>
            </a:endParaRPr>
          </a:p>
        </p:txBody>
      </p:sp>
      <p:pic>
        <p:nvPicPr>
          <p:cNvPr id="9" name="Picture 22">
            <a:extLst>
              <a:ext uri="{FF2B5EF4-FFF2-40B4-BE49-F238E27FC236}">
                <a16:creationId xmlns:a16="http://schemas.microsoft.com/office/drawing/2014/main" xmlns="" id="{FB96EFAA-B4A7-402B-AD2E-7A489463F1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0249" y="6487102"/>
            <a:ext cx="3290102" cy="291907"/>
          </a:xfrm>
          <a:prstGeom prst="rect">
            <a:avLst/>
          </a:prstGeom>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6111880"/>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29704"/>
                                        </p:tgtEl>
                                        <p:attrNameLst>
                                          <p:attrName>style.visibility</p:attrName>
                                        </p:attrNameLst>
                                      </p:cBhvr>
                                      <p:to>
                                        <p:strVal val="visible"/>
                                      </p:to>
                                    </p:set>
                                    <p:animEffect transition="in" filter="checkerboard(across)">
                                      <p:cBhvr>
                                        <p:cTn id="7" dur="500"/>
                                        <p:tgtEl>
                                          <p:spTgt spid="297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43010" name="Group 4"/>
          <p:cNvGrpSpPr>
            <a:grpSpLocks/>
          </p:cNvGrpSpPr>
          <p:nvPr/>
        </p:nvGrpSpPr>
        <p:grpSpPr bwMode="auto">
          <a:xfrm>
            <a:off x="0" y="0"/>
            <a:ext cx="9144000" cy="6858000"/>
            <a:chOff x="0" y="0"/>
            <a:chExt cx="5760" cy="4320"/>
          </a:xfrm>
        </p:grpSpPr>
        <p:pic>
          <p:nvPicPr>
            <p:cNvPr id="4301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Picture 6"/>
            <p:cNvPicPr>
              <a:picLocks noChangeAspect="1" noChangeArrowheads="1"/>
            </p:cNvPicPr>
            <p:nvPr/>
          </p:nvPicPr>
          <p:blipFill>
            <a:blip r:embed="rId4">
              <a:lum bright="20000"/>
              <a:extLst>
                <a:ext uri="{28A0092B-C50C-407E-A947-70E740481C1C}">
                  <a14:useLocalDpi xmlns:a14="http://schemas.microsoft.com/office/drawing/2010/main" val="0"/>
                </a:ext>
              </a:extLst>
            </a:blip>
            <a:srcRect/>
            <a:stretch>
              <a:fillRect/>
            </a:stretch>
          </p:blipFill>
          <p:spPr bwMode="auto">
            <a:xfrm>
              <a:off x="1292" y="3884"/>
              <a:ext cx="3629" cy="436"/>
            </a:xfrm>
            <a:prstGeom prst="rect">
              <a:avLst/>
            </a:prstGeom>
            <a:solidFill>
              <a:schemeClr val="accent1">
                <a:alpha val="12157"/>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3017" name="AutoShape 7"/>
            <p:cNvSpPr>
              <a:spLocks noChangeArrowheads="1"/>
            </p:cNvSpPr>
            <p:nvPr/>
          </p:nvSpPr>
          <p:spPr bwMode="auto">
            <a:xfrm>
              <a:off x="158" y="164"/>
              <a:ext cx="5489" cy="3629"/>
            </a:xfrm>
            <a:prstGeom prst="roundRect">
              <a:avLst>
                <a:gd name="adj" fmla="val 16667"/>
              </a:avLst>
            </a:prstGeom>
            <a:solidFill>
              <a:schemeClr val="bg1">
                <a:alpha val="69019"/>
              </a:schemeClr>
            </a:solidFill>
            <a:ln w="9525" algn="ctr">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TW" altLang="en-US" sz="1800"/>
            </a:p>
          </p:txBody>
        </p:sp>
      </p:grpSp>
      <p:pic>
        <p:nvPicPr>
          <p:cNvPr id="8" name="Picture 12" descr="ãpptèæ¯åãçåçæå°çµæ">
            <a:extLst>
              <a:ext uri="{FF2B5EF4-FFF2-40B4-BE49-F238E27FC236}">
                <a16:creationId xmlns:a16="http://schemas.microsoft.com/office/drawing/2014/main" xmlns="" id="{AC232B1F-DCFB-416A-BDB4-24EBAA374F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128"/>
            <a:ext cx="9144000" cy="6868128"/>
          </a:xfrm>
          <a:prstGeom prst="rect">
            <a:avLst/>
          </a:prstGeom>
          <a:noFill/>
          <a:extLst>
            <a:ext uri="{909E8E84-426E-40DD-AFC4-6F175D3DCCD1}">
              <a14:hiddenFill xmlns:a14="http://schemas.microsoft.com/office/drawing/2010/main">
                <a:solidFill>
                  <a:srgbClr val="FFFFFF"/>
                </a:solidFill>
              </a14:hiddenFill>
            </a:ext>
          </a:extLst>
        </p:spPr>
      </p:pic>
      <p:sp>
        <p:nvSpPr>
          <p:cNvPr id="29704" name="AutoShape 8">
            <a:extLst>
              <a:ext uri="{FF2B5EF4-FFF2-40B4-BE49-F238E27FC236}">
                <a16:creationId xmlns:a16="http://schemas.microsoft.com/office/drawing/2014/main" xmlns="" id="{3CB6DAC9-A102-490B-AD88-C2CBD8267577}"/>
              </a:ext>
            </a:extLst>
          </p:cNvPr>
          <p:cNvSpPr>
            <a:spLocks noChangeArrowheads="1"/>
          </p:cNvSpPr>
          <p:nvPr/>
        </p:nvSpPr>
        <p:spPr bwMode="auto">
          <a:xfrm>
            <a:off x="1763713" y="333375"/>
            <a:ext cx="5903912" cy="765175"/>
          </a:xfrm>
          <a:prstGeom prst="roundRect">
            <a:avLst>
              <a:gd name="adj" fmla="val 16667"/>
            </a:avLst>
          </a:prstGeom>
          <a:gradFill rotWithShape="1">
            <a:gsLst>
              <a:gs pos="0">
                <a:srgbClr val="99CC00">
                  <a:alpha val="71001"/>
                </a:srgbClr>
              </a:gs>
              <a:gs pos="50000">
                <a:srgbClr val="FFCC66"/>
              </a:gs>
              <a:gs pos="100000">
                <a:srgbClr val="99CC00">
                  <a:alpha val="71001"/>
                </a:srgbClr>
              </a:gs>
            </a:gsLst>
            <a:lin ang="5400000" scaled="1"/>
          </a:gradFill>
          <a:ln w="9525">
            <a:round/>
            <a:headEnd/>
            <a:tailEnd/>
          </a:ln>
          <a:effectLst/>
          <a:scene3d>
            <a:camera prst="legacyPerspectiveBottom"/>
            <a:lightRig rig="legacyFlat3" dir="t"/>
          </a:scene3d>
          <a:sp3d extrusionH="887400" prstMaterial="legacyMatte">
            <a:bevelT w="13500" h="13500" prst="angle"/>
            <a:bevelB w="13500" h="13500" prst="angle"/>
            <a:extrusionClr>
              <a:srgbClr val="99CC00"/>
            </a:extrusionClr>
          </a:sp3d>
          <a:extLst/>
        </p:spPr>
        <p:txBody>
          <a:bodyPr wrap="none" anchor="ctr">
            <a:flatTx/>
          </a:bodyPr>
          <a:lstStyle/>
          <a:p>
            <a:pPr algn="ctr" eaLnBrk="1" hangingPunct="1">
              <a:defRPr/>
            </a:pPr>
            <a:r>
              <a:rPr lang="zh-TW" altLang="en-US" sz="4500">
                <a:solidFill>
                  <a:srgbClr val="000099"/>
                </a:solidFill>
                <a:latin typeface="Arial" charset="0"/>
                <a:ea typeface="標楷體" pitchFamily="65" charset="-120"/>
              </a:rPr>
              <a:t>修業規定</a:t>
            </a:r>
          </a:p>
        </p:txBody>
      </p:sp>
      <p:sp>
        <p:nvSpPr>
          <p:cNvPr id="43014" name="Rectangle 15"/>
          <p:cNvSpPr>
            <a:spLocks noChangeArrowheads="1"/>
          </p:cNvSpPr>
          <p:nvPr/>
        </p:nvSpPr>
        <p:spPr bwMode="auto">
          <a:xfrm>
            <a:off x="468313" y="1834946"/>
            <a:ext cx="8424862"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lvl="1">
              <a:spcBef>
                <a:spcPct val="0"/>
              </a:spcBef>
              <a:buNone/>
            </a:pPr>
            <a:r>
              <a:rPr lang="zh-TW" altLang="en-US" dirty="0">
                <a:latin typeface="標楷體" panose="03000509000000000000" pitchFamily="65" charset="-120"/>
                <a:ea typeface="標楷體" panose="03000509000000000000" pitchFamily="65" charset="-120"/>
              </a:rPr>
              <a:t>五、本校非師資生在本校期間預修本中心所開師</a:t>
            </a:r>
            <a:endParaRPr lang="en-US" altLang="zh-TW" dirty="0">
              <a:latin typeface="標楷體" panose="03000509000000000000" pitchFamily="65" charset="-120"/>
              <a:ea typeface="標楷體" panose="03000509000000000000" pitchFamily="65" charset="-120"/>
            </a:endParaRPr>
          </a:p>
          <a:p>
            <a:pPr lvl="1">
              <a:spcBef>
                <a:spcPct val="0"/>
              </a:spcBef>
              <a:buNone/>
            </a:pPr>
            <a:r>
              <a:rPr lang="zh-TW" altLang="en-US" dirty="0">
                <a:latin typeface="標楷體" panose="03000509000000000000" pitchFamily="65" charset="-120"/>
                <a:ea typeface="標楷體" panose="03000509000000000000" pitchFamily="65" charset="-120"/>
              </a:rPr>
              <a:t>　　資職前教育專業課程之學分，得依本校學則</a:t>
            </a:r>
            <a:endParaRPr lang="en-US" altLang="zh-TW" dirty="0">
              <a:latin typeface="標楷體" panose="03000509000000000000" pitchFamily="65" charset="-120"/>
              <a:ea typeface="標楷體" panose="03000509000000000000" pitchFamily="65" charset="-120"/>
            </a:endParaRPr>
          </a:p>
          <a:p>
            <a:pPr lvl="1">
              <a:spcBef>
                <a:spcPct val="0"/>
              </a:spcBef>
              <a:buNone/>
            </a:pPr>
            <a:r>
              <a:rPr lang="zh-TW" altLang="en-US" dirty="0">
                <a:latin typeface="標楷體" panose="03000509000000000000" pitchFamily="65" charset="-120"/>
                <a:ea typeface="標楷體" panose="03000509000000000000" pitchFamily="65" charset="-120"/>
              </a:rPr>
              <a:t>　　及本校師資培育中心教育專業課程學分抵免</a:t>
            </a:r>
            <a:endParaRPr lang="en-US" altLang="zh-TW" dirty="0">
              <a:latin typeface="標楷體" panose="03000509000000000000" pitchFamily="65" charset="-120"/>
              <a:ea typeface="標楷體" panose="03000509000000000000" pitchFamily="65" charset="-120"/>
            </a:endParaRPr>
          </a:p>
          <a:p>
            <a:pPr lvl="1">
              <a:spcBef>
                <a:spcPct val="0"/>
              </a:spcBef>
              <a:buNone/>
            </a:pPr>
            <a:r>
              <a:rPr lang="zh-TW" altLang="en-US" dirty="0">
                <a:latin typeface="標楷體" panose="03000509000000000000" pitchFamily="65" charset="-120"/>
                <a:ea typeface="標楷體" panose="03000509000000000000" pitchFamily="65" charset="-120"/>
              </a:rPr>
              <a:t>　　要點採計學分，如經甄選錄取為師資生後，</a:t>
            </a:r>
            <a:endParaRPr lang="en-US" altLang="zh-TW" dirty="0">
              <a:latin typeface="標楷體" panose="03000509000000000000" pitchFamily="65" charset="-120"/>
              <a:ea typeface="標楷體" panose="03000509000000000000" pitchFamily="65" charset="-120"/>
            </a:endParaRPr>
          </a:p>
          <a:p>
            <a:pPr lvl="1">
              <a:spcBef>
                <a:spcPct val="0"/>
              </a:spcBef>
              <a:buNone/>
            </a:pPr>
            <a:r>
              <a:rPr lang="zh-TW" altLang="en-US" dirty="0">
                <a:latin typeface="標楷體" panose="03000509000000000000" pitchFamily="65" charset="-120"/>
                <a:ea typeface="標楷體" panose="03000509000000000000" pitchFamily="65" charset="-120"/>
              </a:rPr>
              <a:t>　　得申請學分抵免，抵免學分數以各師資培育</a:t>
            </a:r>
            <a:endParaRPr lang="en-US" altLang="zh-TW" dirty="0">
              <a:latin typeface="標楷體" panose="03000509000000000000" pitchFamily="65" charset="-120"/>
              <a:ea typeface="標楷體" panose="03000509000000000000" pitchFamily="65" charset="-120"/>
            </a:endParaRPr>
          </a:p>
          <a:p>
            <a:pPr lvl="1">
              <a:spcBef>
                <a:spcPct val="0"/>
              </a:spcBef>
              <a:buNone/>
            </a:pPr>
            <a:r>
              <a:rPr lang="zh-TW" altLang="en-US" dirty="0">
                <a:latin typeface="標楷體" panose="03000509000000000000" pitchFamily="65" charset="-120"/>
                <a:ea typeface="標楷體" panose="03000509000000000000" pitchFamily="65" charset="-120"/>
              </a:rPr>
              <a:t>　　類科教育專業課程應修學分數之四分之一為</a:t>
            </a:r>
            <a:endParaRPr lang="en-US" altLang="zh-TW" dirty="0">
              <a:latin typeface="標楷體" panose="03000509000000000000" pitchFamily="65" charset="-120"/>
              <a:ea typeface="標楷體" panose="03000509000000000000" pitchFamily="65" charset="-120"/>
            </a:endParaRPr>
          </a:p>
          <a:p>
            <a:pPr lvl="1">
              <a:spcBef>
                <a:spcPct val="0"/>
              </a:spcBef>
              <a:buNone/>
            </a:pPr>
            <a:r>
              <a:rPr lang="zh-TW" altLang="en-US" dirty="0">
                <a:latin typeface="標楷體" panose="03000509000000000000" pitchFamily="65" charset="-120"/>
                <a:ea typeface="標楷體" panose="03000509000000000000" pitchFamily="65" charset="-120"/>
              </a:rPr>
              <a:t>　　上限，其教育學程修業期程自經甄選錄取後</a:t>
            </a:r>
            <a:endParaRPr lang="en-US" altLang="zh-TW" dirty="0">
              <a:latin typeface="標楷體" panose="03000509000000000000" pitchFamily="65" charset="-120"/>
              <a:ea typeface="標楷體" panose="03000509000000000000" pitchFamily="65" charset="-120"/>
            </a:endParaRPr>
          </a:p>
          <a:p>
            <a:pPr lvl="1">
              <a:spcBef>
                <a:spcPct val="0"/>
              </a:spcBef>
              <a:buNone/>
            </a:pPr>
            <a:r>
              <a:rPr lang="zh-TW" altLang="en-US" dirty="0">
                <a:latin typeface="標楷體" panose="03000509000000000000" pitchFamily="65" charset="-120"/>
                <a:ea typeface="標楷體" panose="03000509000000000000" pitchFamily="65" charset="-120"/>
              </a:rPr>
              <a:t>　　起算應逾一年（即三個學期，應具實際修習</a:t>
            </a:r>
            <a:endParaRPr lang="en-US" altLang="zh-TW" dirty="0">
              <a:latin typeface="標楷體" panose="03000509000000000000" pitchFamily="65" charset="-120"/>
              <a:ea typeface="標楷體" panose="03000509000000000000" pitchFamily="65" charset="-120"/>
            </a:endParaRPr>
          </a:p>
          <a:p>
            <a:pPr lvl="1">
              <a:spcBef>
                <a:spcPct val="0"/>
              </a:spcBef>
              <a:buNone/>
            </a:pPr>
            <a:r>
              <a:rPr lang="zh-TW" altLang="en-US" dirty="0">
                <a:latin typeface="標楷體" panose="03000509000000000000" pitchFamily="65" charset="-120"/>
                <a:ea typeface="標楷體" panose="03000509000000000000" pitchFamily="65" charset="-120"/>
              </a:rPr>
              <a:t>　　教育專業課程事實且不含寒、暑修）以上。</a:t>
            </a:r>
            <a:endParaRPr lang="en-US" altLang="zh-TW" dirty="0">
              <a:latin typeface="標楷體" panose="03000509000000000000" pitchFamily="65" charset="-120"/>
              <a:ea typeface="標楷體" panose="03000509000000000000" pitchFamily="65" charset="-120"/>
            </a:endParaRPr>
          </a:p>
        </p:txBody>
      </p:sp>
      <p:pic>
        <p:nvPicPr>
          <p:cNvPr id="9" name="Picture 22">
            <a:extLst>
              <a:ext uri="{FF2B5EF4-FFF2-40B4-BE49-F238E27FC236}">
                <a16:creationId xmlns:a16="http://schemas.microsoft.com/office/drawing/2014/main" xmlns="" id="{FB96EFAA-B4A7-402B-AD2E-7A489463F1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0249" y="6487102"/>
            <a:ext cx="3290102" cy="291907"/>
          </a:xfrm>
          <a:prstGeom prst="rect">
            <a:avLst/>
          </a:prstGeom>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8013623"/>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29704"/>
                                        </p:tgtEl>
                                        <p:attrNameLst>
                                          <p:attrName>style.visibility</p:attrName>
                                        </p:attrNameLst>
                                      </p:cBhvr>
                                      <p:to>
                                        <p:strVal val="visible"/>
                                      </p:to>
                                    </p:set>
                                    <p:animEffect transition="in" filter="checkerboard(across)">
                                      <p:cBhvr>
                                        <p:cTn id="7" dur="500"/>
                                        <p:tgtEl>
                                          <p:spTgt spid="297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43010" name="Group 4"/>
          <p:cNvGrpSpPr>
            <a:grpSpLocks/>
          </p:cNvGrpSpPr>
          <p:nvPr/>
        </p:nvGrpSpPr>
        <p:grpSpPr bwMode="auto">
          <a:xfrm>
            <a:off x="0" y="0"/>
            <a:ext cx="9144000" cy="6858000"/>
            <a:chOff x="0" y="0"/>
            <a:chExt cx="5760" cy="4320"/>
          </a:xfrm>
        </p:grpSpPr>
        <p:pic>
          <p:nvPicPr>
            <p:cNvPr id="4301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Picture 6"/>
            <p:cNvPicPr>
              <a:picLocks noChangeAspect="1" noChangeArrowheads="1"/>
            </p:cNvPicPr>
            <p:nvPr/>
          </p:nvPicPr>
          <p:blipFill>
            <a:blip r:embed="rId4">
              <a:lum bright="20000"/>
              <a:extLst>
                <a:ext uri="{28A0092B-C50C-407E-A947-70E740481C1C}">
                  <a14:useLocalDpi xmlns:a14="http://schemas.microsoft.com/office/drawing/2010/main" val="0"/>
                </a:ext>
              </a:extLst>
            </a:blip>
            <a:srcRect/>
            <a:stretch>
              <a:fillRect/>
            </a:stretch>
          </p:blipFill>
          <p:spPr bwMode="auto">
            <a:xfrm>
              <a:off x="1292" y="3884"/>
              <a:ext cx="3629" cy="436"/>
            </a:xfrm>
            <a:prstGeom prst="rect">
              <a:avLst/>
            </a:prstGeom>
            <a:solidFill>
              <a:schemeClr val="accent1">
                <a:alpha val="12157"/>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3017" name="AutoShape 7"/>
            <p:cNvSpPr>
              <a:spLocks noChangeArrowheads="1"/>
            </p:cNvSpPr>
            <p:nvPr/>
          </p:nvSpPr>
          <p:spPr bwMode="auto">
            <a:xfrm>
              <a:off x="158" y="164"/>
              <a:ext cx="5489" cy="3629"/>
            </a:xfrm>
            <a:prstGeom prst="roundRect">
              <a:avLst>
                <a:gd name="adj" fmla="val 16667"/>
              </a:avLst>
            </a:prstGeom>
            <a:solidFill>
              <a:schemeClr val="bg1">
                <a:alpha val="69019"/>
              </a:schemeClr>
            </a:solidFill>
            <a:ln w="9525" algn="ctr">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TW" altLang="en-US" sz="1800"/>
            </a:p>
          </p:txBody>
        </p:sp>
      </p:grpSp>
      <p:pic>
        <p:nvPicPr>
          <p:cNvPr id="8" name="Picture 12" descr="ãpptèæ¯åãçåçæå°çµæ">
            <a:extLst>
              <a:ext uri="{FF2B5EF4-FFF2-40B4-BE49-F238E27FC236}">
                <a16:creationId xmlns:a16="http://schemas.microsoft.com/office/drawing/2014/main" xmlns="" id="{AC232B1F-DCFB-416A-BDB4-24EBAA374F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128"/>
            <a:ext cx="9144000" cy="6868128"/>
          </a:xfrm>
          <a:prstGeom prst="rect">
            <a:avLst/>
          </a:prstGeom>
          <a:noFill/>
          <a:extLst>
            <a:ext uri="{909E8E84-426E-40DD-AFC4-6F175D3DCCD1}">
              <a14:hiddenFill xmlns:a14="http://schemas.microsoft.com/office/drawing/2010/main">
                <a:solidFill>
                  <a:srgbClr val="FFFFFF"/>
                </a:solidFill>
              </a14:hiddenFill>
            </a:ext>
          </a:extLst>
        </p:spPr>
      </p:pic>
      <p:sp>
        <p:nvSpPr>
          <p:cNvPr id="29704" name="AutoShape 8">
            <a:extLst>
              <a:ext uri="{FF2B5EF4-FFF2-40B4-BE49-F238E27FC236}">
                <a16:creationId xmlns:a16="http://schemas.microsoft.com/office/drawing/2014/main" xmlns="" id="{3CB6DAC9-A102-490B-AD88-C2CBD8267577}"/>
              </a:ext>
            </a:extLst>
          </p:cNvPr>
          <p:cNvSpPr>
            <a:spLocks noChangeArrowheads="1"/>
          </p:cNvSpPr>
          <p:nvPr/>
        </p:nvSpPr>
        <p:spPr bwMode="auto">
          <a:xfrm>
            <a:off x="1763713" y="333375"/>
            <a:ext cx="5903912" cy="765175"/>
          </a:xfrm>
          <a:prstGeom prst="roundRect">
            <a:avLst>
              <a:gd name="adj" fmla="val 16667"/>
            </a:avLst>
          </a:prstGeom>
          <a:gradFill rotWithShape="1">
            <a:gsLst>
              <a:gs pos="0">
                <a:srgbClr val="99CC00">
                  <a:alpha val="71001"/>
                </a:srgbClr>
              </a:gs>
              <a:gs pos="50000">
                <a:srgbClr val="FFCC66"/>
              </a:gs>
              <a:gs pos="100000">
                <a:srgbClr val="99CC00">
                  <a:alpha val="71001"/>
                </a:srgbClr>
              </a:gs>
            </a:gsLst>
            <a:lin ang="5400000" scaled="1"/>
          </a:gradFill>
          <a:ln w="9525">
            <a:round/>
            <a:headEnd/>
            <a:tailEnd/>
          </a:ln>
          <a:effectLst/>
          <a:scene3d>
            <a:camera prst="legacyPerspectiveBottom"/>
            <a:lightRig rig="legacyFlat3" dir="t"/>
          </a:scene3d>
          <a:sp3d extrusionH="887400" prstMaterial="legacyMatte">
            <a:bevelT w="13500" h="13500" prst="angle"/>
            <a:bevelB w="13500" h="13500" prst="angle"/>
            <a:extrusionClr>
              <a:srgbClr val="99CC00"/>
            </a:extrusionClr>
          </a:sp3d>
          <a:extLst/>
        </p:spPr>
        <p:txBody>
          <a:bodyPr wrap="none" anchor="ctr">
            <a:flatTx/>
          </a:bodyPr>
          <a:lstStyle/>
          <a:p>
            <a:pPr algn="ctr" eaLnBrk="1" hangingPunct="1">
              <a:defRPr/>
            </a:pPr>
            <a:r>
              <a:rPr lang="zh-TW" altLang="en-US" sz="4500">
                <a:solidFill>
                  <a:srgbClr val="000099"/>
                </a:solidFill>
                <a:latin typeface="Arial" charset="0"/>
                <a:ea typeface="標楷體" pitchFamily="65" charset="-120"/>
              </a:rPr>
              <a:t>修業規定</a:t>
            </a:r>
          </a:p>
        </p:txBody>
      </p:sp>
      <p:sp>
        <p:nvSpPr>
          <p:cNvPr id="43014" name="Rectangle 15"/>
          <p:cNvSpPr>
            <a:spLocks noChangeArrowheads="1"/>
          </p:cNvSpPr>
          <p:nvPr/>
        </p:nvSpPr>
        <p:spPr bwMode="auto">
          <a:xfrm>
            <a:off x="468313" y="1834946"/>
            <a:ext cx="8424862"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lvl="1">
              <a:spcBef>
                <a:spcPct val="0"/>
              </a:spcBef>
              <a:buNone/>
            </a:pPr>
            <a:r>
              <a:rPr lang="zh-TW" altLang="en-US" dirty="0">
                <a:latin typeface="標楷體" panose="03000509000000000000" pitchFamily="65" charset="-120"/>
                <a:ea typeface="標楷體" panose="03000509000000000000" pitchFamily="65" charset="-120"/>
              </a:rPr>
              <a:t>六、已持有高級中等以下學校及幼稚園合格教師</a:t>
            </a:r>
            <a:endParaRPr lang="en-US" altLang="zh-TW" dirty="0">
              <a:latin typeface="標楷體" panose="03000509000000000000" pitchFamily="65" charset="-120"/>
              <a:ea typeface="標楷體" panose="03000509000000000000" pitchFamily="65" charset="-120"/>
            </a:endParaRPr>
          </a:p>
          <a:p>
            <a:pPr lvl="1">
              <a:spcBef>
                <a:spcPct val="0"/>
              </a:spcBef>
              <a:buNone/>
            </a:pPr>
            <a:r>
              <a:rPr lang="zh-TW" altLang="en-US" dirty="0">
                <a:latin typeface="標楷體" panose="03000509000000000000" pitchFamily="65" charset="-120"/>
                <a:ea typeface="標楷體" panose="03000509000000000000" pitchFamily="65" charset="-120"/>
              </a:rPr>
              <a:t>　　證書之教師，經本校教育學程甄選錄取取得</a:t>
            </a:r>
            <a:endParaRPr lang="en-US" altLang="zh-TW" dirty="0">
              <a:latin typeface="標楷體" panose="03000509000000000000" pitchFamily="65" charset="-120"/>
              <a:ea typeface="標楷體" panose="03000509000000000000" pitchFamily="65" charset="-120"/>
            </a:endParaRPr>
          </a:p>
          <a:p>
            <a:pPr lvl="1">
              <a:spcBef>
                <a:spcPct val="0"/>
              </a:spcBef>
              <a:buNone/>
            </a:pPr>
            <a:r>
              <a:rPr lang="zh-TW" altLang="en-US" dirty="0">
                <a:latin typeface="標楷體" panose="03000509000000000000" pitchFamily="65" charset="-120"/>
                <a:ea typeface="標楷體" panose="03000509000000000000" pitchFamily="65" charset="-120"/>
              </a:rPr>
              <a:t>　　本校國民小學或中等學校師資生資格而修習</a:t>
            </a:r>
            <a:endParaRPr lang="en-US" altLang="zh-TW" dirty="0">
              <a:latin typeface="標楷體" panose="03000509000000000000" pitchFamily="65" charset="-120"/>
              <a:ea typeface="標楷體" panose="03000509000000000000" pitchFamily="65" charset="-120"/>
            </a:endParaRPr>
          </a:p>
          <a:p>
            <a:pPr lvl="1">
              <a:spcBef>
                <a:spcPct val="0"/>
              </a:spcBef>
              <a:buNone/>
            </a:pPr>
            <a:r>
              <a:rPr lang="zh-TW" altLang="en-US" dirty="0">
                <a:latin typeface="標楷體" panose="03000509000000000000" pitchFamily="65" charset="-120"/>
                <a:ea typeface="標楷體" panose="03000509000000000000" pitchFamily="65" charset="-120"/>
              </a:rPr>
              <a:t>　　另一類科師資職前教育專業課程者，其抵免</a:t>
            </a:r>
            <a:endParaRPr lang="en-US" altLang="zh-TW" dirty="0">
              <a:latin typeface="標楷體" panose="03000509000000000000" pitchFamily="65" charset="-120"/>
              <a:ea typeface="標楷體" panose="03000509000000000000" pitchFamily="65" charset="-120"/>
            </a:endParaRPr>
          </a:p>
          <a:p>
            <a:pPr lvl="1">
              <a:spcBef>
                <a:spcPct val="0"/>
              </a:spcBef>
              <a:buNone/>
            </a:pPr>
            <a:r>
              <a:rPr lang="zh-TW" altLang="en-US" dirty="0">
                <a:latin typeface="標楷體" panose="03000509000000000000" pitchFamily="65" charset="-120"/>
                <a:ea typeface="標楷體" panose="03000509000000000000" pitchFamily="65" charset="-120"/>
              </a:rPr>
              <a:t>　　課程學分應依本校師資培育中心教育專業課</a:t>
            </a:r>
            <a:endParaRPr lang="en-US" altLang="zh-TW" dirty="0">
              <a:latin typeface="標楷體" panose="03000509000000000000" pitchFamily="65" charset="-120"/>
              <a:ea typeface="標楷體" panose="03000509000000000000" pitchFamily="65" charset="-120"/>
            </a:endParaRPr>
          </a:p>
          <a:p>
            <a:pPr lvl="1">
              <a:spcBef>
                <a:spcPct val="0"/>
              </a:spcBef>
              <a:buNone/>
            </a:pPr>
            <a:r>
              <a:rPr lang="zh-TW" altLang="en-US" dirty="0">
                <a:latin typeface="標楷體" panose="03000509000000000000" pitchFamily="65" charset="-120"/>
                <a:ea typeface="標楷體" panose="03000509000000000000" pitchFamily="65" charset="-120"/>
              </a:rPr>
              <a:t>　　程學分抵免要點規定辦理，經課程學分抵免</a:t>
            </a:r>
            <a:endParaRPr lang="en-US" altLang="zh-TW" dirty="0">
              <a:latin typeface="標楷體" panose="03000509000000000000" pitchFamily="65" charset="-120"/>
              <a:ea typeface="標楷體" panose="03000509000000000000" pitchFamily="65" charset="-120"/>
            </a:endParaRPr>
          </a:p>
          <a:p>
            <a:pPr lvl="1">
              <a:spcBef>
                <a:spcPct val="0"/>
              </a:spcBef>
              <a:buNone/>
            </a:pPr>
            <a:r>
              <a:rPr lang="zh-TW" altLang="en-US" dirty="0">
                <a:latin typeface="標楷體" panose="03000509000000000000" pitchFamily="65" charset="-120"/>
                <a:ea typeface="標楷體" panose="03000509000000000000" pitchFamily="65" charset="-120"/>
              </a:rPr>
              <a:t>　　後，教育學程修業期程仍應至少達一年（即</a:t>
            </a:r>
            <a:endParaRPr lang="en-US" altLang="zh-TW" dirty="0">
              <a:latin typeface="標楷體" panose="03000509000000000000" pitchFamily="65" charset="-120"/>
              <a:ea typeface="標楷體" panose="03000509000000000000" pitchFamily="65" charset="-120"/>
            </a:endParaRPr>
          </a:p>
          <a:p>
            <a:pPr lvl="1">
              <a:spcBef>
                <a:spcPct val="0"/>
              </a:spcBef>
              <a:buNone/>
            </a:pPr>
            <a:r>
              <a:rPr lang="zh-TW" altLang="en-US" dirty="0">
                <a:latin typeface="標楷體" panose="03000509000000000000" pitchFamily="65" charset="-120"/>
                <a:ea typeface="標楷體" panose="03000509000000000000" pitchFamily="65" charset="-120"/>
              </a:rPr>
              <a:t>　　二個學期，應具實際修習教育專業課程事實</a:t>
            </a:r>
            <a:endParaRPr lang="en-US" altLang="zh-TW" dirty="0">
              <a:latin typeface="標楷體" panose="03000509000000000000" pitchFamily="65" charset="-120"/>
              <a:ea typeface="標楷體" panose="03000509000000000000" pitchFamily="65" charset="-120"/>
            </a:endParaRPr>
          </a:p>
          <a:p>
            <a:pPr lvl="1">
              <a:spcBef>
                <a:spcPct val="0"/>
              </a:spcBef>
              <a:buNone/>
            </a:pPr>
            <a:r>
              <a:rPr lang="zh-TW" altLang="en-US" dirty="0">
                <a:latin typeface="標楷體" panose="03000509000000000000" pitchFamily="65" charset="-120"/>
                <a:ea typeface="標楷體" panose="03000509000000000000" pitchFamily="65" charset="-120"/>
              </a:rPr>
              <a:t>　　且不含寒、暑修）。</a:t>
            </a:r>
            <a:endParaRPr lang="en-US" altLang="zh-TW" dirty="0">
              <a:latin typeface="標楷體" panose="03000509000000000000" pitchFamily="65" charset="-120"/>
              <a:ea typeface="標楷體" panose="03000509000000000000" pitchFamily="65" charset="-120"/>
            </a:endParaRPr>
          </a:p>
        </p:txBody>
      </p:sp>
      <p:pic>
        <p:nvPicPr>
          <p:cNvPr id="9" name="Picture 22">
            <a:extLst>
              <a:ext uri="{FF2B5EF4-FFF2-40B4-BE49-F238E27FC236}">
                <a16:creationId xmlns:a16="http://schemas.microsoft.com/office/drawing/2014/main" xmlns="" id="{FB96EFAA-B4A7-402B-AD2E-7A489463F1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0249" y="6487102"/>
            <a:ext cx="3290102" cy="291907"/>
          </a:xfrm>
          <a:prstGeom prst="rect">
            <a:avLst/>
          </a:prstGeom>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1781599"/>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29704"/>
                                        </p:tgtEl>
                                        <p:attrNameLst>
                                          <p:attrName>style.visibility</p:attrName>
                                        </p:attrNameLst>
                                      </p:cBhvr>
                                      <p:to>
                                        <p:strVal val="visible"/>
                                      </p:to>
                                    </p:set>
                                    <p:animEffect transition="in" filter="checkerboard(across)">
                                      <p:cBhvr>
                                        <p:cTn id="7" dur="500"/>
                                        <p:tgtEl>
                                          <p:spTgt spid="297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43010" name="Group 4"/>
          <p:cNvGrpSpPr>
            <a:grpSpLocks/>
          </p:cNvGrpSpPr>
          <p:nvPr/>
        </p:nvGrpSpPr>
        <p:grpSpPr bwMode="auto">
          <a:xfrm>
            <a:off x="0" y="0"/>
            <a:ext cx="9144000" cy="6858000"/>
            <a:chOff x="0" y="0"/>
            <a:chExt cx="5760" cy="4320"/>
          </a:xfrm>
        </p:grpSpPr>
        <p:pic>
          <p:nvPicPr>
            <p:cNvPr id="4301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Picture 6"/>
            <p:cNvPicPr>
              <a:picLocks noChangeAspect="1" noChangeArrowheads="1"/>
            </p:cNvPicPr>
            <p:nvPr/>
          </p:nvPicPr>
          <p:blipFill>
            <a:blip r:embed="rId4">
              <a:lum bright="20000"/>
              <a:extLst>
                <a:ext uri="{28A0092B-C50C-407E-A947-70E740481C1C}">
                  <a14:useLocalDpi xmlns:a14="http://schemas.microsoft.com/office/drawing/2010/main" val="0"/>
                </a:ext>
              </a:extLst>
            </a:blip>
            <a:srcRect/>
            <a:stretch>
              <a:fillRect/>
            </a:stretch>
          </p:blipFill>
          <p:spPr bwMode="auto">
            <a:xfrm>
              <a:off x="1292" y="3884"/>
              <a:ext cx="3629" cy="436"/>
            </a:xfrm>
            <a:prstGeom prst="rect">
              <a:avLst/>
            </a:prstGeom>
            <a:solidFill>
              <a:schemeClr val="accent1">
                <a:alpha val="12157"/>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3017" name="AutoShape 7"/>
            <p:cNvSpPr>
              <a:spLocks noChangeArrowheads="1"/>
            </p:cNvSpPr>
            <p:nvPr/>
          </p:nvSpPr>
          <p:spPr bwMode="auto">
            <a:xfrm>
              <a:off x="158" y="164"/>
              <a:ext cx="5489" cy="3629"/>
            </a:xfrm>
            <a:prstGeom prst="roundRect">
              <a:avLst>
                <a:gd name="adj" fmla="val 16667"/>
              </a:avLst>
            </a:prstGeom>
            <a:solidFill>
              <a:schemeClr val="bg1">
                <a:alpha val="69019"/>
              </a:schemeClr>
            </a:solidFill>
            <a:ln w="9525" algn="ctr">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TW" altLang="en-US" sz="1800"/>
            </a:p>
          </p:txBody>
        </p:sp>
      </p:grpSp>
      <p:pic>
        <p:nvPicPr>
          <p:cNvPr id="8" name="Picture 12" descr="ãpptèæ¯åãçåçæå°çµæ">
            <a:extLst>
              <a:ext uri="{FF2B5EF4-FFF2-40B4-BE49-F238E27FC236}">
                <a16:creationId xmlns:a16="http://schemas.microsoft.com/office/drawing/2014/main" xmlns="" id="{AC232B1F-DCFB-416A-BDB4-24EBAA374F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128"/>
            <a:ext cx="9144000" cy="6868128"/>
          </a:xfrm>
          <a:prstGeom prst="rect">
            <a:avLst/>
          </a:prstGeom>
          <a:noFill/>
          <a:extLst>
            <a:ext uri="{909E8E84-426E-40DD-AFC4-6F175D3DCCD1}">
              <a14:hiddenFill xmlns:a14="http://schemas.microsoft.com/office/drawing/2010/main">
                <a:solidFill>
                  <a:srgbClr val="FFFFFF"/>
                </a:solidFill>
              </a14:hiddenFill>
            </a:ext>
          </a:extLst>
        </p:spPr>
      </p:pic>
      <p:sp>
        <p:nvSpPr>
          <p:cNvPr id="29704" name="AutoShape 8">
            <a:extLst>
              <a:ext uri="{FF2B5EF4-FFF2-40B4-BE49-F238E27FC236}">
                <a16:creationId xmlns:a16="http://schemas.microsoft.com/office/drawing/2014/main" xmlns="" id="{3CB6DAC9-A102-490B-AD88-C2CBD8267577}"/>
              </a:ext>
            </a:extLst>
          </p:cNvPr>
          <p:cNvSpPr>
            <a:spLocks noChangeArrowheads="1"/>
          </p:cNvSpPr>
          <p:nvPr/>
        </p:nvSpPr>
        <p:spPr bwMode="auto">
          <a:xfrm>
            <a:off x="1763713" y="333375"/>
            <a:ext cx="5903912" cy="765175"/>
          </a:xfrm>
          <a:prstGeom prst="roundRect">
            <a:avLst>
              <a:gd name="adj" fmla="val 16667"/>
            </a:avLst>
          </a:prstGeom>
          <a:gradFill rotWithShape="1">
            <a:gsLst>
              <a:gs pos="0">
                <a:srgbClr val="99CC00">
                  <a:alpha val="71001"/>
                </a:srgbClr>
              </a:gs>
              <a:gs pos="50000">
                <a:srgbClr val="FFCC66"/>
              </a:gs>
              <a:gs pos="100000">
                <a:srgbClr val="99CC00">
                  <a:alpha val="71001"/>
                </a:srgbClr>
              </a:gs>
            </a:gsLst>
            <a:lin ang="5400000" scaled="1"/>
          </a:gradFill>
          <a:ln w="9525">
            <a:round/>
            <a:headEnd/>
            <a:tailEnd/>
          </a:ln>
          <a:effectLst/>
          <a:scene3d>
            <a:camera prst="legacyPerspectiveBottom"/>
            <a:lightRig rig="legacyFlat3" dir="t"/>
          </a:scene3d>
          <a:sp3d extrusionH="887400" prstMaterial="legacyMatte">
            <a:bevelT w="13500" h="13500" prst="angle"/>
            <a:bevelB w="13500" h="13500" prst="angle"/>
            <a:extrusionClr>
              <a:srgbClr val="99CC00"/>
            </a:extrusionClr>
          </a:sp3d>
          <a:extLst/>
        </p:spPr>
        <p:txBody>
          <a:bodyPr wrap="none" anchor="ctr">
            <a:flatTx/>
          </a:bodyPr>
          <a:lstStyle/>
          <a:p>
            <a:pPr algn="ctr" eaLnBrk="1" hangingPunct="1">
              <a:defRPr/>
            </a:pPr>
            <a:r>
              <a:rPr lang="zh-TW" altLang="en-US" sz="4500">
                <a:solidFill>
                  <a:srgbClr val="000099"/>
                </a:solidFill>
                <a:latin typeface="Arial" charset="0"/>
                <a:ea typeface="標楷體" pitchFamily="65" charset="-120"/>
              </a:rPr>
              <a:t>修業規定</a:t>
            </a:r>
          </a:p>
        </p:txBody>
      </p:sp>
      <p:sp>
        <p:nvSpPr>
          <p:cNvPr id="43014" name="Rectangle 15"/>
          <p:cNvSpPr>
            <a:spLocks noChangeArrowheads="1"/>
          </p:cNvSpPr>
          <p:nvPr/>
        </p:nvSpPr>
        <p:spPr bwMode="auto">
          <a:xfrm>
            <a:off x="468313" y="1619503"/>
            <a:ext cx="8424862"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lvl="1">
              <a:spcBef>
                <a:spcPct val="0"/>
              </a:spcBef>
              <a:buNone/>
            </a:pPr>
            <a:r>
              <a:rPr lang="zh-TW" altLang="en-US" dirty="0">
                <a:latin typeface="標楷體" panose="03000509000000000000" pitchFamily="65" charset="-120"/>
                <a:ea typeface="標楷體" panose="03000509000000000000" pitchFamily="65" charset="-120"/>
              </a:rPr>
              <a:t>七、本校中等學校教育學程師資生之任教學科依</a:t>
            </a:r>
            <a:endParaRPr lang="en-US" altLang="zh-TW" dirty="0">
              <a:latin typeface="標楷體" panose="03000509000000000000" pitchFamily="65" charset="-120"/>
              <a:ea typeface="標楷體" panose="03000509000000000000" pitchFamily="65" charset="-120"/>
            </a:endParaRPr>
          </a:p>
          <a:p>
            <a:pPr lvl="1">
              <a:spcBef>
                <a:spcPct val="0"/>
              </a:spcBef>
              <a:buNone/>
            </a:pPr>
            <a:r>
              <a:rPr lang="zh-TW" altLang="en-US" dirty="0">
                <a:latin typeface="標楷體" panose="03000509000000000000" pitchFamily="65" charset="-120"/>
                <a:ea typeface="標楷體" panose="03000509000000000000" pitchFamily="65" charset="-120"/>
              </a:rPr>
              <a:t>　　據教育部核定之學科（領域、主修專長）。</a:t>
            </a:r>
            <a:endParaRPr lang="en-US" altLang="zh-TW" dirty="0">
              <a:latin typeface="標楷體" panose="03000509000000000000" pitchFamily="65" charset="-120"/>
              <a:ea typeface="標楷體" panose="03000509000000000000" pitchFamily="65" charset="-120"/>
            </a:endParaRPr>
          </a:p>
          <a:p>
            <a:pPr lvl="1">
              <a:spcBef>
                <a:spcPct val="0"/>
              </a:spcBef>
              <a:buNone/>
            </a:pPr>
            <a:r>
              <a:rPr lang="zh-TW" altLang="en-US" dirty="0">
                <a:latin typeface="標楷體" panose="03000509000000000000" pitchFamily="65" charset="-120"/>
                <a:ea typeface="標楷體" panose="03000509000000000000" pitchFamily="65" charset="-120"/>
              </a:rPr>
              <a:t>　　中等學校教育專業課程，由本校師資培育中</a:t>
            </a:r>
            <a:endParaRPr lang="en-US" altLang="zh-TW" dirty="0">
              <a:latin typeface="標楷體" panose="03000509000000000000" pitchFamily="65" charset="-120"/>
              <a:ea typeface="標楷體" panose="03000509000000000000" pitchFamily="65" charset="-120"/>
            </a:endParaRPr>
          </a:p>
          <a:p>
            <a:pPr lvl="1">
              <a:spcBef>
                <a:spcPct val="0"/>
              </a:spcBef>
              <a:buNone/>
            </a:pPr>
            <a:r>
              <a:rPr lang="zh-TW" altLang="en-US" dirty="0">
                <a:latin typeface="標楷體" panose="03000509000000000000" pitchFamily="65" charset="-120"/>
                <a:ea typeface="標楷體" panose="03000509000000000000" pitchFamily="65" charset="-120"/>
              </a:rPr>
              <a:t>　　心開課，依據教育部核定之「中等學校師資</a:t>
            </a:r>
            <a:endParaRPr lang="en-US" altLang="zh-TW" dirty="0">
              <a:latin typeface="標楷體" panose="03000509000000000000" pitchFamily="65" charset="-120"/>
              <a:ea typeface="標楷體" panose="03000509000000000000" pitchFamily="65" charset="-120"/>
            </a:endParaRPr>
          </a:p>
          <a:p>
            <a:pPr lvl="1">
              <a:spcBef>
                <a:spcPct val="0"/>
              </a:spcBef>
              <a:buNone/>
            </a:pPr>
            <a:r>
              <a:rPr lang="zh-TW" altLang="en-US" dirty="0">
                <a:latin typeface="標楷體" panose="03000509000000000000" pitchFamily="65" charset="-120"/>
                <a:ea typeface="標楷體" panose="03000509000000000000" pitchFamily="65" charset="-120"/>
              </a:rPr>
              <a:t>　　職前教育專業課程科目及學分一覽表」辦理；</a:t>
            </a:r>
            <a:endParaRPr lang="en-US" altLang="zh-TW" dirty="0">
              <a:latin typeface="標楷體" panose="03000509000000000000" pitchFamily="65" charset="-120"/>
              <a:ea typeface="標楷體" panose="03000509000000000000" pitchFamily="65" charset="-120"/>
            </a:endParaRPr>
          </a:p>
          <a:p>
            <a:pPr lvl="1">
              <a:spcBef>
                <a:spcPct val="0"/>
              </a:spcBef>
              <a:buNone/>
            </a:pPr>
            <a:r>
              <a:rPr lang="zh-TW" altLang="en-US" dirty="0">
                <a:latin typeface="標楷體" panose="03000509000000000000" pitchFamily="65" charset="-120"/>
                <a:ea typeface="標楷體" panose="03000509000000000000" pitchFamily="65" charset="-120"/>
              </a:rPr>
              <a:t>　　教育專門課程，則由各該任教學科規劃系所</a:t>
            </a:r>
            <a:endParaRPr lang="en-US" altLang="zh-TW" dirty="0">
              <a:latin typeface="標楷體" panose="03000509000000000000" pitchFamily="65" charset="-120"/>
              <a:ea typeface="標楷體" panose="03000509000000000000" pitchFamily="65" charset="-120"/>
            </a:endParaRPr>
          </a:p>
          <a:p>
            <a:pPr lvl="1">
              <a:spcBef>
                <a:spcPct val="0"/>
              </a:spcBef>
              <a:buNone/>
            </a:pPr>
            <a:r>
              <a:rPr lang="zh-TW" altLang="en-US" dirty="0">
                <a:latin typeface="標楷體" panose="03000509000000000000" pitchFamily="65" charset="-120"/>
                <a:ea typeface="標楷體" panose="03000509000000000000" pitchFamily="65" charset="-120"/>
              </a:rPr>
              <a:t>　　或相關系所負責開課，依據教育部核定之</a:t>
            </a:r>
            <a:endParaRPr lang="en-US" altLang="zh-TW" dirty="0">
              <a:latin typeface="標楷體" panose="03000509000000000000" pitchFamily="65" charset="-120"/>
              <a:ea typeface="標楷體" panose="03000509000000000000" pitchFamily="65" charset="-120"/>
            </a:endParaRPr>
          </a:p>
          <a:p>
            <a:pPr lvl="1">
              <a:spcBef>
                <a:spcPct val="0"/>
              </a:spcBef>
              <a:buNone/>
            </a:pPr>
            <a:r>
              <a:rPr lang="zh-TW" altLang="en-US" dirty="0">
                <a:latin typeface="標楷體" panose="03000509000000000000" pitchFamily="65" charset="-120"/>
                <a:ea typeface="標楷體" panose="03000509000000000000" pitchFamily="65" charset="-120"/>
              </a:rPr>
              <a:t>　　「中等學校師資職前教育專門課程科目及學</a:t>
            </a:r>
            <a:endParaRPr lang="en-US" altLang="zh-TW" dirty="0">
              <a:latin typeface="標楷體" panose="03000509000000000000" pitchFamily="65" charset="-120"/>
              <a:ea typeface="標楷體" panose="03000509000000000000" pitchFamily="65" charset="-120"/>
            </a:endParaRPr>
          </a:p>
          <a:p>
            <a:pPr lvl="1">
              <a:spcBef>
                <a:spcPct val="0"/>
              </a:spcBef>
              <a:buNone/>
            </a:pPr>
            <a:r>
              <a:rPr lang="zh-TW" altLang="en-US" dirty="0">
                <a:latin typeface="標楷體" panose="03000509000000000000" pitchFamily="65" charset="-120"/>
                <a:ea typeface="標楷體" panose="03000509000000000000" pitchFamily="65" charset="-120"/>
              </a:rPr>
              <a:t>　　分一覽表」辦理。二者科目及學分均不相互</a:t>
            </a:r>
            <a:endParaRPr lang="en-US" altLang="zh-TW" dirty="0">
              <a:latin typeface="標楷體" panose="03000509000000000000" pitchFamily="65" charset="-120"/>
              <a:ea typeface="標楷體" panose="03000509000000000000" pitchFamily="65" charset="-120"/>
            </a:endParaRPr>
          </a:p>
          <a:p>
            <a:pPr lvl="1">
              <a:spcBef>
                <a:spcPct val="0"/>
              </a:spcBef>
              <a:buNone/>
            </a:pPr>
            <a:r>
              <a:rPr lang="zh-TW" altLang="en-US" dirty="0">
                <a:latin typeface="標楷體" panose="03000509000000000000" pitchFamily="65" charset="-120"/>
                <a:ea typeface="標楷體" panose="03000509000000000000" pitchFamily="65" charset="-120"/>
              </a:rPr>
              <a:t>　　抵認。</a:t>
            </a:r>
            <a:endParaRPr lang="en-US" altLang="zh-TW" dirty="0">
              <a:latin typeface="標楷體" panose="03000509000000000000" pitchFamily="65" charset="-120"/>
              <a:ea typeface="標楷體" panose="03000509000000000000" pitchFamily="65" charset="-120"/>
            </a:endParaRPr>
          </a:p>
        </p:txBody>
      </p:sp>
      <p:pic>
        <p:nvPicPr>
          <p:cNvPr id="9" name="Picture 22">
            <a:extLst>
              <a:ext uri="{FF2B5EF4-FFF2-40B4-BE49-F238E27FC236}">
                <a16:creationId xmlns:a16="http://schemas.microsoft.com/office/drawing/2014/main" xmlns="" id="{FB96EFAA-B4A7-402B-AD2E-7A489463F1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0249" y="6487102"/>
            <a:ext cx="3290102" cy="291907"/>
          </a:xfrm>
          <a:prstGeom prst="rect">
            <a:avLst/>
          </a:prstGeom>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4869558"/>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29704"/>
                                        </p:tgtEl>
                                        <p:attrNameLst>
                                          <p:attrName>style.visibility</p:attrName>
                                        </p:attrNameLst>
                                      </p:cBhvr>
                                      <p:to>
                                        <p:strVal val="visible"/>
                                      </p:to>
                                    </p:set>
                                    <p:animEffect transition="in" filter="checkerboard(across)">
                                      <p:cBhvr>
                                        <p:cTn id="7" dur="500"/>
                                        <p:tgtEl>
                                          <p:spTgt spid="297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hlinkClick r:id="rId2"/>
            <a:extLst>
              <a:ext uri="{FF2B5EF4-FFF2-40B4-BE49-F238E27FC236}">
                <a16:creationId xmlns:a16="http://schemas.microsoft.com/office/drawing/2014/main" xmlns="" id="{17B87045-E882-4224-82E4-2FDE79B1C46E}"/>
              </a:ext>
            </a:extLst>
          </p:cNvPr>
          <p:cNvPicPr>
            <a:picLocks noChangeAspect="1"/>
          </p:cNvPicPr>
          <p:nvPr/>
        </p:nvPicPr>
        <p:blipFill rotWithShape="1">
          <a:blip r:embed="rId3"/>
          <a:srcRect l="24800" t="37400" r="35825" b="10800"/>
          <a:stretch/>
        </p:blipFill>
        <p:spPr>
          <a:xfrm>
            <a:off x="179512" y="12493"/>
            <a:ext cx="5397312" cy="3994011"/>
          </a:xfrm>
          <a:prstGeom prst="rect">
            <a:avLst/>
          </a:prstGeom>
        </p:spPr>
      </p:pic>
      <p:pic>
        <p:nvPicPr>
          <p:cNvPr id="4" name="圖片 3">
            <a:hlinkClick r:id="rId4"/>
            <a:extLst>
              <a:ext uri="{FF2B5EF4-FFF2-40B4-BE49-F238E27FC236}">
                <a16:creationId xmlns:a16="http://schemas.microsoft.com/office/drawing/2014/main" xmlns="" id="{90C7F7A8-758C-4202-85F1-0DFA09BF36F2}"/>
              </a:ext>
            </a:extLst>
          </p:cNvPr>
          <p:cNvPicPr>
            <a:picLocks noChangeAspect="1"/>
          </p:cNvPicPr>
          <p:nvPr/>
        </p:nvPicPr>
        <p:blipFill rotWithShape="1">
          <a:blip r:embed="rId5"/>
          <a:srcRect l="24013" t="24373" r="35038" b="23400"/>
          <a:stretch/>
        </p:blipFill>
        <p:spPr>
          <a:xfrm>
            <a:off x="3779912" y="3074392"/>
            <a:ext cx="5256584" cy="3771115"/>
          </a:xfrm>
          <a:prstGeom prst="rect">
            <a:avLst/>
          </a:prstGeom>
        </p:spPr>
      </p:pic>
    </p:spTree>
    <p:extLst>
      <p:ext uri="{BB962C8B-B14F-4D97-AF65-F5344CB8AC3E}">
        <p14:creationId xmlns:p14="http://schemas.microsoft.com/office/powerpoint/2010/main" val="30321525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43010" name="Group 4"/>
          <p:cNvGrpSpPr>
            <a:grpSpLocks/>
          </p:cNvGrpSpPr>
          <p:nvPr/>
        </p:nvGrpSpPr>
        <p:grpSpPr bwMode="auto">
          <a:xfrm>
            <a:off x="0" y="0"/>
            <a:ext cx="9144000" cy="6858000"/>
            <a:chOff x="0" y="0"/>
            <a:chExt cx="5760" cy="4320"/>
          </a:xfrm>
        </p:grpSpPr>
        <p:pic>
          <p:nvPicPr>
            <p:cNvPr id="4301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Picture 6"/>
            <p:cNvPicPr>
              <a:picLocks noChangeAspect="1" noChangeArrowheads="1"/>
            </p:cNvPicPr>
            <p:nvPr/>
          </p:nvPicPr>
          <p:blipFill>
            <a:blip r:embed="rId4">
              <a:lum bright="20000"/>
              <a:extLst>
                <a:ext uri="{28A0092B-C50C-407E-A947-70E740481C1C}">
                  <a14:useLocalDpi xmlns:a14="http://schemas.microsoft.com/office/drawing/2010/main" val="0"/>
                </a:ext>
              </a:extLst>
            </a:blip>
            <a:srcRect/>
            <a:stretch>
              <a:fillRect/>
            </a:stretch>
          </p:blipFill>
          <p:spPr bwMode="auto">
            <a:xfrm>
              <a:off x="1292" y="3884"/>
              <a:ext cx="3629" cy="436"/>
            </a:xfrm>
            <a:prstGeom prst="rect">
              <a:avLst/>
            </a:prstGeom>
            <a:solidFill>
              <a:schemeClr val="accent1">
                <a:alpha val="12157"/>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3017" name="AutoShape 7"/>
            <p:cNvSpPr>
              <a:spLocks noChangeArrowheads="1"/>
            </p:cNvSpPr>
            <p:nvPr/>
          </p:nvSpPr>
          <p:spPr bwMode="auto">
            <a:xfrm>
              <a:off x="158" y="164"/>
              <a:ext cx="5489" cy="3629"/>
            </a:xfrm>
            <a:prstGeom prst="roundRect">
              <a:avLst>
                <a:gd name="adj" fmla="val 16667"/>
              </a:avLst>
            </a:prstGeom>
            <a:solidFill>
              <a:schemeClr val="bg1">
                <a:alpha val="69019"/>
              </a:schemeClr>
            </a:solidFill>
            <a:ln w="9525" algn="ctr">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TW" altLang="en-US" sz="1800"/>
            </a:p>
          </p:txBody>
        </p:sp>
      </p:grpSp>
      <p:pic>
        <p:nvPicPr>
          <p:cNvPr id="8" name="Picture 12" descr="ãpptèæ¯åãçåçæå°çµæ">
            <a:extLst>
              <a:ext uri="{FF2B5EF4-FFF2-40B4-BE49-F238E27FC236}">
                <a16:creationId xmlns:a16="http://schemas.microsoft.com/office/drawing/2014/main" xmlns="" id="{AC232B1F-DCFB-416A-BDB4-24EBAA374F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128"/>
            <a:ext cx="9144000" cy="6868128"/>
          </a:xfrm>
          <a:prstGeom prst="rect">
            <a:avLst/>
          </a:prstGeom>
          <a:noFill/>
          <a:extLst>
            <a:ext uri="{909E8E84-426E-40DD-AFC4-6F175D3DCCD1}">
              <a14:hiddenFill xmlns:a14="http://schemas.microsoft.com/office/drawing/2010/main">
                <a:solidFill>
                  <a:srgbClr val="FFFFFF"/>
                </a:solidFill>
              </a14:hiddenFill>
            </a:ext>
          </a:extLst>
        </p:spPr>
      </p:pic>
      <p:sp>
        <p:nvSpPr>
          <p:cNvPr id="29704" name="AutoShape 8">
            <a:extLst>
              <a:ext uri="{FF2B5EF4-FFF2-40B4-BE49-F238E27FC236}">
                <a16:creationId xmlns:a16="http://schemas.microsoft.com/office/drawing/2014/main" xmlns="" id="{3CB6DAC9-A102-490B-AD88-C2CBD8267577}"/>
              </a:ext>
            </a:extLst>
          </p:cNvPr>
          <p:cNvSpPr>
            <a:spLocks noChangeArrowheads="1"/>
          </p:cNvSpPr>
          <p:nvPr/>
        </p:nvSpPr>
        <p:spPr bwMode="auto">
          <a:xfrm>
            <a:off x="1763713" y="333375"/>
            <a:ext cx="5903912" cy="765175"/>
          </a:xfrm>
          <a:prstGeom prst="roundRect">
            <a:avLst>
              <a:gd name="adj" fmla="val 16667"/>
            </a:avLst>
          </a:prstGeom>
          <a:gradFill rotWithShape="1">
            <a:gsLst>
              <a:gs pos="0">
                <a:srgbClr val="99CC00">
                  <a:alpha val="71001"/>
                </a:srgbClr>
              </a:gs>
              <a:gs pos="50000">
                <a:srgbClr val="FFCC66"/>
              </a:gs>
              <a:gs pos="100000">
                <a:srgbClr val="99CC00">
                  <a:alpha val="71001"/>
                </a:srgbClr>
              </a:gs>
            </a:gsLst>
            <a:lin ang="5400000" scaled="1"/>
          </a:gradFill>
          <a:ln w="9525">
            <a:round/>
            <a:headEnd/>
            <a:tailEnd/>
          </a:ln>
          <a:effectLst/>
          <a:scene3d>
            <a:camera prst="legacyPerspectiveBottom"/>
            <a:lightRig rig="legacyFlat3" dir="t"/>
          </a:scene3d>
          <a:sp3d extrusionH="887400" prstMaterial="legacyMatte">
            <a:bevelT w="13500" h="13500" prst="angle"/>
            <a:bevelB w="13500" h="13500" prst="angle"/>
            <a:extrusionClr>
              <a:srgbClr val="99CC00"/>
            </a:extrusionClr>
          </a:sp3d>
          <a:extLst/>
        </p:spPr>
        <p:txBody>
          <a:bodyPr wrap="none" anchor="ctr">
            <a:flatTx/>
          </a:bodyPr>
          <a:lstStyle/>
          <a:p>
            <a:pPr algn="ctr" eaLnBrk="1" hangingPunct="1">
              <a:defRPr/>
            </a:pPr>
            <a:r>
              <a:rPr lang="zh-TW" altLang="en-US" sz="4500">
                <a:solidFill>
                  <a:srgbClr val="000099"/>
                </a:solidFill>
                <a:latin typeface="Arial" charset="0"/>
                <a:ea typeface="標楷體" pitchFamily="65" charset="-120"/>
              </a:rPr>
              <a:t>修業規定</a:t>
            </a:r>
          </a:p>
        </p:txBody>
      </p:sp>
      <p:sp>
        <p:nvSpPr>
          <p:cNvPr id="43014" name="Rectangle 15"/>
          <p:cNvSpPr>
            <a:spLocks noChangeArrowheads="1"/>
          </p:cNvSpPr>
          <p:nvPr/>
        </p:nvSpPr>
        <p:spPr bwMode="auto">
          <a:xfrm>
            <a:off x="468313" y="1834947"/>
            <a:ext cx="8424862"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lvl="1">
              <a:spcBef>
                <a:spcPct val="0"/>
              </a:spcBef>
              <a:buNone/>
            </a:pPr>
            <a:r>
              <a:rPr lang="zh-TW" altLang="en-US" dirty="0">
                <a:latin typeface="標楷體" panose="03000509000000000000" pitchFamily="65" charset="-120"/>
                <a:ea typeface="標楷體" panose="03000509000000000000" pitchFamily="65" charset="-120"/>
              </a:rPr>
              <a:t>八、中等學校教育專業課程之教學實習及教材教</a:t>
            </a:r>
            <a:endParaRPr lang="en-US" altLang="zh-TW" dirty="0">
              <a:latin typeface="標楷體" panose="03000509000000000000" pitchFamily="65" charset="-120"/>
              <a:ea typeface="標楷體" panose="03000509000000000000" pitchFamily="65" charset="-120"/>
            </a:endParaRPr>
          </a:p>
          <a:p>
            <a:pPr lvl="1">
              <a:spcBef>
                <a:spcPct val="0"/>
              </a:spcBef>
              <a:buNone/>
            </a:pPr>
            <a:r>
              <a:rPr lang="zh-TW" altLang="en-US" dirty="0">
                <a:latin typeface="標楷體" panose="03000509000000000000" pitchFamily="65" charset="-120"/>
                <a:ea typeface="標楷體" panose="03000509000000000000" pitchFamily="65" charset="-120"/>
              </a:rPr>
              <a:t>　　法科目應與任教專門課程認定學分成績證明</a:t>
            </a:r>
            <a:endParaRPr lang="en-US" altLang="zh-TW" dirty="0">
              <a:latin typeface="標楷體" panose="03000509000000000000" pitchFamily="65" charset="-120"/>
              <a:ea typeface="標楷體" panose="03000509000000000000" pitchFamily="65" charset="-120"/>
            </a:endParaRPr>
          </a:p>
          <a:p>
            <a:pPr lvl="1">
              <a:spcBef>
                <a:spcPct val="0"/>
              </a:spcBef>
              <a:buNone/>
            </a:pPr>
            <a:r>
              <a:rPr lang="zh-TW" altLang="en-US" dirty="0">
                <a:latin typeface="標楷體" panose="03000509000000000000" pitchFamily="65" charset="-120"/>
                <a:ea typeface="標楷體" panose="03000509000000000000" pitchFamily="65" charset="-120"/>
              </a:rPr>
              <a:t>　　之任教學科、半年全時教育實習之學科相同。</a:t>
            </a:r>
          </a:p>
          <a:p>
            <a:pPr lvl="1">
              <a:spcBef>
                <a:spcPct val="0"/>
              </a:spcBef>
              <a:buNone/>
            </a:pPr>
            <a:endParaRPr lang="en-US" altLang="zh-TW" dirty="0">
              <a:latin typeface="標楷體" panose="03000509000000000000" pitchFamily="65" charset="-120"/>
              <a:ea typeface="標楷體" panose="03000509000000000000" pitchFamily="65" charset="-120"/>
            </a:endParaRPr>
          </a:p>
          <a:p>
            <a:pPr lvl="1">
              <a:spcBef>
                <a:spcPct val="0"/>
              </a:spcBef>
              <a:buNone/>
            </a:pPr>
            <a:endParaRPr lang="en-US" altLang="zh-TW" dirty="0">
              <a:latin typeface="標楷體" panose="03000509000000000000" pitchFamily="65" charset="-120"/>
              <a:ea typeface="標楷體" panose="03000509000000000000" pitchFamily="65" charset="-120"/>
            </a:endParaRPr>
          </a:p>
          <a:p>
            <a:pPr lvl="1">
              <a:spcBef>
                <a:spcPct val="0"/>
              </a:spcBef>
              <a:buNone/>
            </a:pPr>
            <a:r>
              <a:rPr lang="zh-TW" altLang="en-US" dirty="0">
                <a:latin typeface="標楷體" panose="03000509000000000000" pitchFamily="65" charset="-120"/>
                <a:ea typeface="標楷體" panose="03000509000000000000" pitchFamily="65" charset="-120"/>
              </a:rPr>
              <a:t>九、中等學校教育學程各任教學科（領域、主修</a:t>
            </a:r>
            <a:endParaRPr lang="en-US" altLang="zh-TW" dirty="0">
              <a:latin typeface="標楷體" panose="03000509000000000000" pitchFamily="65" charset="-120"/>
              <a:ea typeface="標楷體" panose="03000509000000000000" pitchFamily="65" charset="-120"/>
            </a:endParaRPr>
          </a:p>
          <a:p>
            <a:pPr lvl="1">
              <a:spcBef>
                <a:spcPct val="0"/>
              </a:spcBef>
              <a:buNone/>
            </a:pPr>
            <a:r>
              <a:rPr lang="zh-TW" altLang="en-US" dirty="0">
                <a:latin typeface="標楷體" panose="03000509000000000000" pitchFamily="65" charset="-120"/>
                <a:ea typeface="標楷體" panose="03000509000000000000" pitchFamily="65" charset="-120"/>
              </a:rPr>
              <a:t>　　專長）規劃名額其錄取成績若低於一般名額</a:t>
            </a:r>
            <a:endParaRPr lang="en-US" altLang="zh-TW" dirty="0">
              <a:latin typeface="標楷體" panose="03000509000000000000" pitchFamily="65" charset="-120"/>
              <a:ea typeface="標楷體" panose="03000509000000000000" pitchFamily="65" charset="-120"/>
            </a:endParaRPr>
          </a:p>
          <a:p>
            <a:pPr lvl="1">
              <a:spcBef>
                <a:spcPct val="0"/>
              </a:spcBef>
              <a:buNone/>
            </a:pPr>
            <a:r>
              <a:rPr lang="zh-TW" altLang="en-US" dirty="0">
                <a:latin typeface="標楷體" panose="03000509000000000000" pitchFamily="65" charset="-120"/>
                <a:ea typeface="標楷體" panose="03000509000000000000" pitchFamily="65" charset="-120"/>
              </a:rPr>
              <a:t>　　之錄取標準，修業期間不得申請更換原所屬</a:t>
            </a:r>
            <a:endParaRPr lang="en-US" altLang="zh-TW" dirty="0">
              <a:latin typeface="標楷體" panose="03000509000000000000" pitchFamily="65" charset="-120"/>
              <a:ea typeface="標楷體" panose="03000509000000000000" pitchFamily="65" charset="-120"/>
            </a:endParaRPr>
          </a:p>
          <a:p>
            <a:pPr lvl="1">
              <a:spcBef>
                <a:spcPct val="0"/>
              </a:spcBef>
              <a:buNone/>
            </a:pPr>
            <a:r>
              <a:rPr lang="zh-TW" altLang="en-US" dirty="0">
                <a:latin typeface="標楷體" panose="03000509000000000000" pitchFamily="65" charset="-120"/>
                <a:ea typeface="標楷體" panose="03000509000000000000" pitchFamily="65" charset="-120"/>
              </a:rPr>
              <a:t>　　之學科（領域、主修專長）。</a:t>
            </a:r>
          </a:p>
        </p:txBody>
      </p:sp>
      <p:pic>
        <p:nvPicPr>
          <p:cNvPr id="9" name="Picture 22">
            <a:extLst>
              <a:ext uri="{FF2B5EF4-FFF2-40B4-BE49-F238E27FC236}">
                <a16:creationId xmlns:a16="http://schemas.microsoft.com/office/drawing/2014/main" xmlns="" id="{FB96EFAA-B4A7-402B-AD2E-7A489463F1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0249" y="6487102"/>
            <a:ext cx="3290102" cy="291907"/>
          </a:xfrm>
          <a:prstGeom prst="rect">
            <a:avLst/>
          </a:prstGeom>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0507254"/>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29704"/>
                                        </p:tgtEl>
                                        <p:attrNameLst>
                                          <p:attrName>style.visibility</p:attrName>
                                        </p:attrNameLst>
                                      </p:cBhvr>
                                      <p:to>
                                        <p:strVal val="visible"/>
                                      </p:to>
                                    </p:set>
                                    <p:animEffect transition="in" filter="checkerboard(across)">
                                      <p:cBhvr>
                                        <p:cTn id="7" dur="500"/>
                                        <p:tgtEl>
                                          <p:spTgt spid="297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43010" name="Group 4"/>
          <p:cNvGrpSpPr>
            <a:grpSpLocks/>
          </p:cNvGrpSpPr>
          <p:nvPr/>
        </p:nvGrpSpPr>
        <p:grpSpPr bwMode="auto">
          <a:xfrm>
            <a:off x="0" y="0"/>
            <a:ext cx="9144000" cy="6858000"/>
            <a:chOff x="0" y="0"/>
            <a:chExt cx="5760" cy="4320"/>
          </a:xfrm>
        </p:grpSpPr>
        <p:pic>
          <p:nvPicPr>
            <p:cNvPr id="4301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Picture 6"/>
            <p:cNvPicPr>
              <a:picLocks noChangeAspect="1" noChangeArrowheads="1"/>
            </p:cNvPicPr>
            <p:nvPr/>
          </p:nvPicPr>
          <p:blipFill>
            <a:blip r:embed="rId4">
              <a:lum bright="20000"/>
              <a:extLst>
                <a:ext uri="{28A0092B-C50C-407E-A947-70E740481C1C}">
                  <a14:useLocalDpi xmlns:a14="http://schemas.microsoft.com/office/drawing/2010/main" val="0"/>
                </a:ext>
              </a:extLst>
            </a:blip>
            <a:srcRect/>
            <a:stretch>
              <a:fillRect/>
            </a:stretch>
          </p:blipFill>
          <p:spPr bwMode="auto">
            <a:xfrm>
              <a:off x="1292" y="3884"/>
              <a:ext cx="3629" cy="436"/>
            </a:xfrm>
            <a:prstGeom prst="rect">
              <a:avLst/>
            </a:prstGeom>
            <a:solidFill>
              <a:schemeClr val="accent1">
                <a:alpha val="12157"/>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3017" name="AutoShape 7"/>
            <p:cNvSpPr>
              <a:spLocks noChangeArrowheads="1"/>
            </p:cNvSpPr>
            <p:nvPr/>
          </p:nvSpPr>
          <p:spPr bwMode="auto">
            <a:xfrm>
              <a:off x="158" y="164"/>
              <a:ext cx="5489" cy="3629"/>
            </a:xfrm>
            <a:prstGeom prst="roundRect">
              <a:avLst>
                <a:gd name="adj" fmla="val 16667"/>
              </a:avLst>
            </a:prstGeom>
            <a:solidFill>
              <a:schemeClr val="bg1">
                <a:alpha val="69019"/>
              </a:schemeClr>
            </a:solidFill>
            <a:ln w="9525" algn="ctr">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TW" altLang="en-US" sz="1800"/>
            </a:p>
          </p:txBody>
        </p:sp>
      </p:grpSp>
      <p:pic>
        <p:nvPicPr>
          <p:cNvPr id="8" name="Picture 12" descr="ãpptèæ¯åãçåçæå°çµæ">
            <a:extLst>
              <a:ext uri="{FF2B5EF4-FFF2-40B4-BE49-F238E27FC236}">
                <a16:creationId xmlns:a16="http://schemas.microsoft.com/office/drawing/2014/main" xmlns="" id="{AC232B1F-DCFB-416A-BDB4-24EBAA374F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128"/>
            <a:ext cx="9144000" cy="6868128"/>
          </a:xfrm>
          <a:prstGeom prst="rect">
            <a:avLst/>
          </a:prstGeom>
          <a:noFill/>
          <a:extLst>
            <a:ext uri="{909E8E84-426E-40DD-AFC4-6F175D3DCCD1}">
              <a14:hiddenFill xmlns:a14="http://schemas.microsoft.com/office/drawing/2010/main">
                <a:solidFill>
                  <a:srgbClr val="FFFFFF"/>
                </a:solidFill>
              </a14:hiddenFill>
            </a:ext>
          </a:extLst>
        </p:spPr>
      </p:pic>
      <p:sp>
        <p:nvSpPr>
          <p:cNvPr id="29704" name="AutoShape 8">
            <a:extLst>
              <a:ext uri="{FF2B5EF4-FFF2-40B4-BE49-F238E27FC236}">
                <a16:creationId xmlns:a16="http://schemas.microsoft.com/office/drawing/2014/main" xmlns="" id="{3CB6DAC9-A102-490B-AD88-C2CBD8267577}"/>
              </a:ext>
            </a:extLst>
          </p:cNvPr>
          <p:cNvSpPr>
            <a:spLocks noChangeArrowheads="1"/>
          </p:cNvSpPr>
          <p:nvPr/>
        </p:nvSpPr>
        <p:spPr bwMode="auto">
          <a:xfrm>
            <a:off x="1763713" y="333375"/>
            <a:ext cx="5903912" cy="765175"/>
          </a:xfrm>
          <a:prstGeom prst="roundRect">
            <a:avLst>
              <a:gd name="adj" fmla="val 16667"/>
            </a:avLst>
          </a:prstGeom>
          <a:gradFill rotWithShape="1">
            <a:gsLst>
              <a:gs pos="0">
                <a:srgbClr val="99CC00">
                  <a:alpha val="71001"/>
                </a:srgbClr>
              </a:gs>
              <a:gs pos="50000">
                <a:srgbClr val="FFCC66"/>
              </a:gs>
              <a:gs pos="100000">
                <a:srgbClr val="99CC00">
                  <a:alpha val="71001"/>
                </a:srgbClr>
              </a:gs>
            </a:gsLst>
            <a:lin ang="5400000" scaled="1"/>
          </a:gradFill>
          <a:ln w="9525">
            <a:round/>
            <a:headEnd/>
            <a:tailEnd/>
          </a:ln>
          <a:effectLst/>
          <a:scene3d>
            <a:camera prst="legacyPerspectiveBottom"/>
            <a:lightRig rig="legacyFlat3" dir="t"/>
          </a:scene3d>
          <a:sp3d extrusionH="887400" prstMaterial="legacyMatte">
            <a:bevelT w="13500" h="13500" prst="angle"/>
            <a:bevelB w="13500" h="13500" prst="angle"/>
            <a:extrusionClr>
              <a:srgbClr val="99CC00"/>
            </a:extrusionClr>
          </a:sp3d>
          <a:extLst/>
        </p:spPr>
        <p:txBody>
          <a:bodyPr wrap="none" anchor="ctr">
            <a:flatTx/>
          </a:bodyPr>
          <a:lstStyle/>
          <a:p>
            <a:pPr algn="ctr" eaLnBrk="1" hangingPunct="1">
              <a:defRPr/>
            </a:pPr>
            <a:r>
              <a:rPr lang="zh-TW" altLang="en-US" sz="4500">
                <a:solidFill>
                  <a:srgbClr val="000099"/>
                </a:solidFill>
                <a:latin typeface="Arial" charset="0"/>
                <a:ea typeface="標楷體" pitchFamily="65" charset="-120"/>
              </a:rPr>
              <a:t>修業規定</a:t>
            </a:r>
          </a:p>
        </p:txBody>
      </p:sp>
      <p:sp>
        <p:nvSpPr>
          <p:cNvPr id="43014" name="Rectangle 15"/>
          <p:cNvSpPr>
            <a:spLocks noChangeArrowheads="1"/>
          </p:cNvSpPr>
          <p:nvPr/>
        </p:nvSpPr>
        <p:spPr bwMode="auto">
          <a:xfrm>
            <a:off x="468313" y="1834947"/>
            <a:ext cx="8424862"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lvl="1">
              <a:spcBef>
                <a:spcPct val="0"/>
              </a:spcBef>
              <a:buNone/>
            </a:pPr>
            <a:r>
              <a:rPr lang="zh-TW" altLang="en-US" dirty="0">
                <a:latin typeface="標楷體" panose="03000509000000000000" pitchFamily="65" charset="-120"/>
                <a:ea typeface="標楷體" panose="03000509000000000000" pitchFamily="65" charset="-120"/>
              </a:rPr>
              <a:t>十、除研究生外，大學部學生修習教育專業課程</a:t>
            </a:r>
            <a:endParaRPr lang="en-US" altLang="zh-TW" dirty="0">
              <a:latin typeface="標楷體" panose="03000509000000000000" pitchFamily="65" charset="-120"/>
              <a:ea typeface="標楷體" panose="03000509000000000000" pitchFamily="65" charset="-120"/>
            </a:endParaRPr>
          </a:p>
          <a:p>
            <a:pPr lvl="1">
              <a:spcBef>
                <a:spcPct val="0"/>
              </a:spcBef>
              <a:buNone/>
            </a:pPr>
            <a:r>
              <a:rPr lang="zh-TW" altLang="en-US" dirty="0">
                <a:latin typeface="標楷體" panose="03000509000000000000" pitchFamily="65" charset="-120"/>
                <a:ea typeface="標楷體" panose="03000509000000000000" pitchFamily="65" charset="-120"/>
              </a:rPr>
              <a:t>　　各科目成績，計入當學期學業平均成績，教</a:t>
            </a:r>
            <a:endParaRPr lang="en-US" altLang="zh-TW" dirty="0">
              <a:latin typeface="標楷體" panose="03000509000000000000" pitchFamily="65" charset="-120"/>
              <a:ea typeface="標楷體" panose="03000509000000000000" pitchFamily="65" charset="-120"/>
            </a:endParaRPr>
          </a:p>
          <a:p>
            <a:pPr lvl="1">
              <a:spcBef>
                <a:spcPct val="0"/>
              </a:spcBef>
              <a:buNone/>
            </a:pPr>
            <a:r>
              <a:rPr lang="zh-TW" altLang="en-US" dirty="0">
                <a:latin typeface="標楷體" panose="03000509000000000000" pitchFamily="65" charset="-120"/>
                <a:ea typeface="標楷體" panose="03000509000000000000" pitchFamily="65" charset="-120"/>
              </a:rPr>
              <a:t>　　育專業課程各科成績及格分數為六十分。</a:t>
            </a:r>
          </a:p>
          <a:p>
            <a:pPr lvl="1">
              <a:spcBef>
                <a:spcPct val="0"/>
              </a:spcBef>
              <a:buNone/>
            </a:pPr>
            <a:endParaRPr lang="en-US" altLang="zh-TW" dirty="0">
              <a:latin typeface="標楷體" panose="03000509000000000000" pitchFamily="65" charset="-120"/>
              <a:ea typeface="標楷體" panose="03000509000000000000" pitchFamily="65" charset="-120"/>
            </a:endParaRPr>
          </a:p>
          <a:p>
            <a:pPr lvl="1">
              <a:spcBef>
                <a:spcPct val="0"/>
              </a:spcBef>
              <a:buNone/>
            </a:pPr>
            <a:r>
              <a:rPr lang="zh-TW" altLang="en-US" dirty="0">
                <a:latin typeface="標楷體" panose="03000509000000000000" pitchFamily="65" charset="-120"/>
                <a:ea typeface="標楷體" panose="03000509000000000000" pitchFamily="65" charset="-120"/>
              </a:rPr>
              <a:t>十一、師資生通過教師資格考試後申請教育實習</a:t>
            </a:r>
            <a:endParaRPr lang="en-US" altLang="zh-TW" dirty="0">
              <a:latin typeface="標楷體" panose="03000509000000000000" pitchFamily="65" charset="-120"/>
              <a:ea typeface="標楷體" panose="03000509000000000000" pitchFamily="65" charset="-120"/>
            </a:endParaRPr>
          </a:p>
          <a:p>
            <a:pPr lvl="1">
              <a:spcBef>
                <a:spcPct val="0"/>
              </a:spcBef>
              <a:buNone/>
            </a:pPr>
            <a:r>
              <a:rPr lang="zh-TW" altLang="en-US" dirty="0">
                <a:latin typeface="標楷體" panose="03000509000000000000" pitchFamily="65" charset="-120"/>
                <a:ea typeface="標楷體" panose="03000509000000000000" pitchFamily="65" charset="-120"/>
              </a:rPr>
              <a:t>　　規定，悉依教育部「師資培育之大學及教育</a:t>
            </a:r>
            <a:endParaRPr lang="en-US" altLang="zh-TW" dirty="0">
              <a:latin typeface="標楷體" panose="03000509000000000000" pitchFamily="65" charset="-120"/>
              <a:ea typeface="標楷體" panose="03000509000000000000" pitchFamily="65" charset="-120"/>
            </a:endParaRPr>
          </a:p>
          <a:p>
            <a:pPr lvl="1">
              <a:spcBef>
                <a:spcPct val="0"/>
              </a:spcBef>
              <a:buNone/>
            </a:pPr>
            <a:r>
              <a:rPr lang="zh-TW" altLang="en-US" dirty="0">
                <a:latin typeface="標楷體" panose="03000509000000000000" pitchFamily="65" charset="-120"/>
                <a:ea typeface="標楷體" panose="03000509000000000000" pitchFamily="65" charset="-120"/>
              </a:rPr>
              <a:t>　　實習機構辦理教育實習辦法」、本校「師資</a:t>
            </a:r>
            <a:endParaRPr lang="en-US" altLang="zh-TW" dirty="0">
              <a:latin typeface="標楷體" panose="03000509000000000000" pitchFamily="65" charset="-120"/>
              <a:ea typeface="標楷體" panose="03000509000000000000" pitchFamily="65" charset="-120"/>
            </a:endParaRPr>
          </a:p>
          <a:p>
            <a:pPr lvl="1">
              <a:spcBef>
                <a:spcPct val="0"/>
              </a:spcBef>
              <a:buNone/>
            </a:pPr>
            <a:r>
              <a:rPr lang="zh-TW" altLang="en-US" dirty="0">
                <a:latin typeface="標楷體" panose="03000509000000000000" pitchFamily="65" charset="-120"/>
                <a:ea typeface="標楷體" panose="03000509000000000000" pitchFamily="65" charset="-120"/>
              </a:rPr>
              <a:t>　　培育教育實習實施辦法」及教育部相關函示</a:t>
            </a:r>
            <a:endParaRPr lang="en-US" altLang="zh-TW" dirty="0">
              <a:latin typeface="標楷體" panose="03000509000000000000" pitchFamily="65" charset="-120"/>
              <a:ea typeface="標楷體" panose="03000509000000000000" pitchFamily="65" charset="-120"/>
            </a:endParaRPr>
          </a:p>
          <a:p>
            <a:pPr lvl="1">
              <a:spcBef>
                <a:spcPct val="0"/>
              </a:spcBef>
              <a:buNone/>
            </a:pPr>
            <a:r>
              <a:rPr lang="zh-TW" altLang="en-US" dirty="0">
                <a:latin typeface="標楷體" panose="03000509000000000000" pitchFamily="65" charset="-120"/>
                <a:ea typeface="標楷體" panose="03000509000000000000" pitchFamily="65" charset="-120"/>
              </a:rPr>
              <a:t>　　辦理。</a:t>
            </a:r>
          </a:p>
        </p:txBody>
      </p:sp>
      <p:pic>
        <p:nvPicPr>
          <p:cNvPr id="9" name="Picture 22">
            <a:extLst>
              <a:ext uri="{FF2B5EF4-FFF2-40B4-BE49-F238E27FC236}">
                <a16:creationId xmlns:a16="http://schemas.microsoft.com/office/drawing/2014/main" xmlns="" id="{FB96EFAA-B4A7-402B-AD2E-7A489463F1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0249" y="6487102"/>
            <a:ext cx="3290102" cy="291907"/>
          </a:xfrm>
          <a:prstGeom prst="rect">
            <a:avLst/>
          </a:prstGeom>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0452299"/>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29704"/>
                                        </p:tgtEl>
                                        <p:attrNameLst>
                                          <p:attrName>style.visibility</p:attrName>
                                        </p:attrNameLst>
                                      </p:cBhvr>
                                      <p:to>
                                        <p:strVal val="visible"/>
                                      </p:to>
                                    </p:set>
                                    <p:animEffect transition="in" filter="checkerboard(across)">
                                      <p:cBhvr>
                                        <p:cTn id="7" dur="500"/>
                                        <p:tgtEl>
                                          <p:spTgt spid="297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50" name="Group 4"/>
          <p:cNvGrpSpPr>
            <a:grpSpLocks/>
          </p:cNvGrpSpPr>
          <p:nvPr/>
        </p:nvGrpSpPr>
        <p:grpSpPr bwMode="auto">
          <a:xfrm>
            <a:off x="0" y="0"/>
            <a:ext cx="9144000" cy="6858000"/>
            <a:chOff x="0" y="0"/>
            <a:chExt cx="5760" cy="4320"/>
          </a:xfrm>
        </p:grpSpPr>
        <p:pic>
          <p:nvPicPr>
            <p:cNvPr id="5325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6" name="Picture 6"/>
            <p:cNvPicPr>
              <a:picLocks noChangeAspect="1" noChangeArrowheads="1"/>
            </p:cNvPicPr>
            <p:nvPr/>
          </p:nvPicPr>
          <p:blipFill>
            <a:blip r:embed="rId4">
              <a:lum bright="20000"/>
              <a:extLst>
                <a:ext uri="{28A0092B-C50C-407E-A947-70E740481C1C}">
                  <a14:useLocalDpi xmlns:a14="http://schemas.microsoft.com/office/drawing/2010/main" val="0"/>
                </a:ext>
              </a:extLst>
            </a:blip>
            <a:srcRect/>
            <a:stretch>
              <a:fillRect/>
            </a:stretch>
          </p:blipFill>
          <p:spPr bwMode="auto">
            <a:xfrm>
              <a:off x="1292" y="3884"/>
              <a:ext cx="3629" cy="436"/>
            </a:xfrm>
            <a:prstGeom prst="rect">
              <a:avLst/>
            </a:prstGeom>
            <a:solidFill>
              <a:schemeClr val="accent1">
                <a:alpha val="12157"/>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3257" name="AutoShape 7"/>
            <p:cNvSpPr>
              <a:spLocks noChangeArrowheads="1"/>
            </p:cNvSpPr>
            <p:nvPr/>
          </p:nvSpPr>
          <p:spPr bwMode="auto">
            <a:xfrm>
              <a:off x="158" y="164"/>
              <a:ext cx="5489" cy="3629"/>
            </a:xfrm>
            <a:prstGeom prst="roundRect">
              <a:avLst>
                <a:gd name="adj" fmla="val 16667"/>
              </a:avLst>
            </a:prstGeom>
            <a:solidFill>
              <a:schemeClr val="bg1">
                <a:alpha val="69019"/>
              </a:schemeClr>
            </a:solidFill>
            <a:ln w="9525" algn="ctr">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TW" altLang="en-US" sz="1800"/>
            </a:p>
          </p:txBody>
        </p:sp>
      </p:grpSp>
      <p:pic>
        <p:nvPicPr>
          <p:cNvPr id="8" name="Picture 12" descr="ãpptèæ¯åãçåçæå°çµæ">
            <a:extLst>
              <a:ext uri="{FF2B5EF4-FFF2-40B4-BE49-F238E27FC236}">
                <a16:creationId xmlns:a16="http://schemas.microsoft.com/office/drawing/2014/main" xmlns="" id="{C993AB3C-2CB4-4E6F-9DF7-626A782DDB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128"/>
            <a:ext cx="9144000" cy="6868128"/>
          </a:xfrm>
          <a:prstGeom prst="rect">
            <a:avLst/>
          </a:prstGeom>
          <a:noFill/>
          <a:extLst>
            <a:ext uri="{909E8E84-426E-40DD-AFC4-6F175D3DCCD1}">
              <a14:hiddenFill xmlns:a14="http://schemas.microsoft.com/office/drawing/2010/main">
                <a:solidFill>
                  <a:srgbClr val="FFFFFF"/>
                </a:solidFill>
              </a14:hiddenFill>
            </a:ext>
          </a:extLst>
        </p:spPr>
      </p:pic>
      <p:sp>
        <p:nvSpPr>
          <p:cNvPr id="31752" name="AutoShape 8">
            <a:extLst>
              <a:ext uri="{FF2B5EF4-FFF2-40B4-BE49-F238E27FC236}">
                <a16:creationId xmlns:a16="http://schemas.microsoft.com/office/drawing/2014/main" xmlns="" id="{56FF5D8B-E547-4922-8869-3E2367DBAC2F}"/>
              </a:ext>
            </a:extLst>
          </p:cNvPr>
          <p:cNvSpPr>
            <a:spLocks noChangeArrowheads="1"/>
          </p:cNvSpPr>
          <p:nvPr/>
        </p:nvSpPr>
        <p:spPr bwMode="auto">
          <a:xfrm>
            <a:off x="1763713" y="333375"/>
            <a:ext cx="5903912" cy="765175"/>
          </a:xfrm>
          <a:prstGeom prst="roundRect">
            <a:avLst>
              <a:gd name="adj" fmla="val 16667"/>
            </a:avLst>
          </a:prstGeom>
          <a:gradFill rotWithShape="1">
            <a:gsLst>
              <a:gs pos="0">
                <a:srgbClr val="99CC00">
                  <a:alpha val="71001"/>
                </a:srgbClr>
              </a:gs>
              <a:gs pos="50000">
                <a:srgbClr val="FFCC66"/>
              </a:gs>
              <a:gs pos="100000">
                <a:srgbClr val="99CC00">
                  <a:alpha val="71001"/>
                </a:srgbClr>
              </a:gs>
            </a:gsLst>
            <a:lin ang="5400000" scaled="1"/>
          </a:gradFill>
          <a:ln w="9525">
            <a:round/>
            <a:headEnd/>
            <a:tailEnd/>
          </a:ln>
          <a:effectLst/>
          <a:scene3d>
            <a:camera prst="legacyPerspectiveBottom"/>
            <a:lightRig rig="legacyFlat3" dir="t"/>
          </a:scene3d>
          <a:sp3d extrusionH="887400" prstMaterial="legacyMatte">
            <a:bevelT w="13500" h="13500" prst="angle"/>
            <a:bevelB w="13500" h="13500" prst="angle"/>
            <a:extrusionClr>
              <a:srgbClr val="99CC00"/>
            </a:extrusionClr>
          </a:sp3d>
          <a:extLst/>
        </p:spPr>
        <p:txBody>
          <a:bodyPr wrap="none" anchor="ctr">
            <a:flatTx/>
          </a:bodyPr>
          <a:lstStyle/>
          <a:p>
            <a:pPr algn="ctr">
              <a:defRPr/>
            </a:pPr>
            <a:r>
              <a:rPr lang="zh-TW" altLang="en-US" sz="4500" dirty="0">
                <a:solidFill>
                  <a:srgbClr val="000099"/>
                </a:solidFill>
                <a:latin typeface="Arial" charset="0"/>
                <a:ea typeface="標楷體" pitchFamily="65" charset="-120"/>
              </a:rPr>
              <a:t>修習學分及科目</a:t>
            </a:r>
            <a:r>
              <a:rPr lang="en-US" altLang="zh-TW" sz="4000" dirty="0">
                <a:solidFill>
                  <a:srgbClr val="000099"/>
                </a:solidFill>
                <a:latin typeface="Arial" charset="0"/>
                <a:ea typeface="標楷體" pitchFamily="65" charset="-120"/>
              </a:rPr>
              <a:t>(Ⅰ)</a:t>
            </a:r>
            <a:endParaRPr lang="zh-TW" altLang="en-US" sz="4500" dirty="0">
              <a:solidFill>
                <a:srgbClr val="000099"/>
              </a:solidFill>
              <a:latin typeface="Arial" charset="0"/>
              <a:ea typeface="標楷體" pitchFamily="65" charset="-120"/>
            </a:endParaRPr>
          </a:p>
        </p:txBody>
      </p:sp>
      <p:sp>
        <p:nvSpPr>
          <p:cNvPr id="31753" name="Rectangle 9"/>
          <p:cNvSpPr>
            <a:spLocks noChangeArrowheads="1"/>
          </p:cNvSpPr>
          <p:nvPr/>
        </p:nvSpPr>
        <p:spPr bwMode="auto">
          <a:xfrm>
            <a:off x="684212" y="2005698"/>
            <a:ext cx="7775575"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None/>
            </a:pPr>
            <a:r>
              <a:rPr lang="zh-TW" altLang="en-US" sz="2800" dirty="0">
                <a:latin typeface="標楷體" panose="03000509000000000000" pitchFamily="65" charset="-120"/>
                <a:ea typeface="標楷體" panose="03000509000000000000" pitchFamily="65" charset="-120"/>
              </a:rPr>
              <a:t>一、本校國民小學教育學程應修畢至少「教育專</a:t>
            </a:r>
            <a:endParaRPr lang="en-US" altLang="zh-TW" sz="2800" dirty="0">
              <a:latin typeface="標楷體" panose="03000509000000000000" pitchFamily="65" charset="-120"/>
              <a:ea typeface="標楷體" panose="03000509000000000000" pitchFamily="65" charset="-120"/>
            </a:endParaRPr>
          </a:p>
          <a:p>
            <a:pPr>
              <a:spcBef>
                <a:spcPct val="0"/>
              </a:spcBef>
              <a:buNone/>
            </a:pPr>
            <a:r>
              <a:rPr lang="zh-TW" altLang="en-US" sz="2800" dirty="0">
                <a:latin typeface="標楷體" panose="03000509000000000000" pitchFamily="65" charset="-120"/>
                <a:ea typeface="標楷體" panose="03000509000000000000" pitchFamily="65" charset="-120"/>
              </a:rPr>
              <a:t>　　業課程」</a:t>
            </a:r>
            <a:r>
              <a:rPr lang="en-US" altLang="zh-TW" sz="2800" dirty="0">
                <a:latin typeface="標楷體" panose="03000509000000000000" pitchFamily="65" charset="-120"/>
                <a:ea typeface="標楷體" panose="03000509000000000000" pitchFamily="65" charset="-120"/>
              </a:rPr>
              <a:t>36 </a:t>
            </a:r>
            <a:r>
              <a:rPr lang="zh-TW" altLang="en-US" sz="2800" dirty="0">
                <a:latin typeface="標楷體" panose="03000509000000000000" pitchFamily="65" charset="-120"/>
                <a:ea typeface="標楷體" panose="03000509000000000000" pitchFamily="65" charset="-120"/>
              </a:rPr>
              <a:t>學分</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包括教育基礎課程、教</a:t>
            </a:r>
            <a:endParaRPr lang="en-US" altLang="zh-TW" sz="2800" dirty="0">
              <a:latin typeface="標楷體" panose="03000509000000000000" pitchFamily="65" charset="-120"/>
              <a:ea typeface="標楷體" panose="03000509000000000000" pitchFamily="65" charset="-120"/>
            </a:endParaRPr>
          </a:p>
          <a:p>
            <a:pPr>
              <a:spcBef>
                <a:spcPct val="0"/>
              </a:spcBef>
              <a:buNone/>
            </a:pPr>
            <a:r>
              <a:rPr lang="zh-TW" altLang="en-US" sz="2800" dirty="0">
                <a:latin typeface="標楷體" panose="03000509000000000000" pitchFamily="65" charset="-120"/>
                <a:ea typeface="標楷體" panose="03000509000000000000" pitchFamily="65" charset="-120"/>
              </a:rPr>
              <a:t>　　育方法課程、教學實踐課程</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、「教育專門</a:t>
            </a:r>
            <a:endParaRPr lang="en-US" altLang="zh-TW" sz="2800" dirty="0">
              <a:latin typeface="標楷體" panose="03000509000000000000" pitchFamily="65" charset="-120"/>
              <a:ea typeface="標楷體" panose="03000509000000000000" pitchFamily="65" charset="-120"/>
            </a:endParaRPr>
          </a:p>
          <a:p>
            <a:pPr>
              <a:spcBef>
                <a:spcPct val="0"/>
              </a:spcBef>
              <a:buNone/>
            </a:pPr>
            <a:r>
              <a:rPr lang="zh-TW" altLang="en-US" sz="2800" dirty="0">
                <a:latin typeface="標楷體" panose="03000509000000000000" pitchFamily="65" charset="-120"/>
                <a:ea typeface="標楷體" panose="03000509000000000000" pitchFamily="65" charset="-120"/>
              </a:rPr>
              <a:t>　　課程」</a:t>
            </a:r>
            <a:r>
              <a:rPr lang="en-US" altLang="zh-TW" sz="2800" dirty="0">
                <a:latin typeface="標楷體" panose="03000509000000000000" pitchFamily="65" charset="-120"/>
                <a:ea typeface="標楷體" panose="03000509000000000000" pitchFamily="65" charset="-120"/>
              </a:rPr>
              <a:t>10</a:t>
            </a:r>
            <a:r>
              <a:rPr lang="zh-TW" altLang="en-US" sz="2800" dirty="0">
                <a:latin typeface="標楷體" panose="03000509000000000000" pitchFamily="65" charset="-120"/>
                <a:ea typeface="標楷體" panose="03000509000000000000" pitchFamily="65" charset="-120"/>
              </a:rPr>
              <a:t>學分及各學系規定之普通課程學分，</a:t>
            </a:r>
            <a:endParaRPr lang="en-US" altLang="zh-TW" sz="2800" dirty="0">
              <a:latin typeface="標楷體" panose="03000509000000000000" pitchFamily="65" charset="-120"/>
              <a:ea typeface="標楷體" panose="03000509000000000000" pitchFamily="65" charset="-120"/>
            </a:endParaRPr>
          </a:p>
          <a:p>
            <a:pPr>
              <a:spcBef>
                <a:spcPct val="0"/>
              </a:spcBef>
              <a:buNone/>
            </a:pPr>
            <a:r>
              <a:rPr lang="zh-TW" altLang="en-US" sz="2800" dirty="0">
                <a:latin typeface="標楷體" panose="03000509000000000000" pitchFamily="65" charset="-120"/>
                <a:ea typeface="標楷體" panose="03000509000000000000" pitchFamily="65" charset="-120"/>
              </a:rPr>
              <a:t>　　取得「修畢師資職前教育證明書」並參加教</a:t>
            </a:r>
            <a:endParaRPr lang="en-US" altLang="zh-TW" sz="2800" dirty="0">
              <a:latin typeface="標楷體" panose="03000509000000000000" pitchFamily="65" charset="-120"/>
              <a:ea typeface="標楷體" panose="03000509000000000000" pitchFamily="65" charset="-120"/>
            </a:endParaRPr>
          </a:p>
          <a:p>
            <a:pPr>
              <a:spcBef>
                <a:spcPct val="0"/>
              </a:spcBef>
              <a:buNone/>
            </a:pPr>
            <a:r>
              <a:rPr lang="zh-TW" altLang="en-US" sz="2800" dirty="0">
                <a:latin typeface="標楷體" panose="03000509000000000000" pitchFamily="65" charset="-120"/>
                <a:ea typeface="標楷體" panose="03000509000000000000" pitchFamily="65" charset="-120"/>
              </a:rPr>
              <a:t>　　師資格考試通過後，始得申請半年全時教育</a:t>
            </a:r>
            <a:endParaRPr lang="en-US" altLang="zh-TW" sz="2800" dirty="0">
              <a:latin typeface="標楷體" panose="03000509000000000000" pitchFamily="65" charset="-120"/>
              <a:ea typeface="標楷體" panose="03000509000000000000" pitchFamily="65" charset="-120"/>
            </a:endParaRPr>
          </a:p>
          <a:p>
            <a:pPr>
              <a:spcBef>
                <a:spcPct val="0"/>
              </a:spcBef>
              <a:buNone/>
            </a:pPr>
            <a:r>
              <a:rPr lang="zh-TW" altLang="en-US" sz="2800" dirty="0">
                <a:latin typeface="標楷體" panose="03000509000000000000" pitchFamily="65" charset="-120"/>
                <a:ea typeface="標楷體" panose="03000509000000000000" pitchFamily="65" charset="-120"/>
              </a:rPr>
              <a:t>　　實習。</a:t>
            </a:r>
          </a:p>
        </p:txBody>
      </p:sp>
      <p:pic>
        <p:nvPicPr>
          <p:cNvPr id="9" name="Picture 22">
            <a:extLst>
              <a:ext uri="{FF2B5EF4-FFF2-40B4-BE49-F238E27FC236}">
                <a16:creationId xmlns:a16="http://schemas.microsoft.com/office/drawing/2014/main" xmlns="" id="{846E5925-76E4-4A0E-A068-D62B1A8306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0249" y="6487102"/>
            <a:ext cx="3290102" cy="291907"/>
          </a:xfrm>
          <a:prstGeom prst="rect">
            <a:avLst/>
          </a:prstGeom>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1753">
                                            <p:txEl>
                                              <p:pRg st="0" end="0"/>
                                            </p:txEl>
                                          </p:spTgt>
                                        </p:tgtEl>
                                        <p:attrNameLst>
                                          <p:attrName>style.visibility</p:attrName>
                                        </p:attrNameLst>
                                      </p:cBhvr>
                                      <p:to>
                                        <p:strVal val="visible"/>
                                      </p:to>
                                    </p:set>
                                    <p:animEffect transition="in" filter="box(in)">
                                      <p:cBhvr>
                                        <p:cTn id="7" dur="1000"/>
                                        <p:tgtEl>
                                          <p:spTgt spid="31753">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1753">
                                            <p:txEl>
                                              <p:pRg st="1" end="1"/>
                                            </p:txEl>
                                          </p:spTgt>
                                        </p:tgtEl>
                                        <p:attrNameLst>
                                          <p:attrName>style.visibility</p:attrName>
                                        </p:attrNameLst>
                                      </p:cBhvr>
                                      <p:to>
                                        <p:strVal val="visible"/>
                                      </p:to>
                                    </p:set>
                                    <p:animEffect transition="in" filter="box(in)">
                                      <p:cBhvr>
                                        <p:cTn id="10" dur="1000"/>
                                        <p:tgtEl>
                                          <p:spTgt spid="31753">
                                            <p:txEl>
                                              <p:pRg st="1" end="1"/>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1753">
                                            <p:txEl>
                                              <p:pRg st="2" end="2"/>
                                            </p:txEl>
                                          </p:spTgt>
                                        </p:tgtEl>
                                        <p:attrNameLst>
                                          <p:attrName>style.visibility</p:attrName>
                                        </p:attrNameLst>
                                      </p:cBhvr>
                                      <p:to>
                                        <p:strVal val="visible"/>
                                      </p:to>
                                    </p:set>
                                    <p:animEffect transition="in" filter="box(in)">
                                      <p:cBhvr>
                                        <p:cTn id="13" dur="1000"/>
                                        <p:tgtEl>
                                          <p:spTgt spid="31753">
                                            <p:txEl>
                                              <p:pRg st="2" end="2"/>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31753">
                                            <p:txEl>
                                              <p:pRg st="3" end="3"/>
                                            </p:txEl>
                                          </p:spTgt>
                                        </p:tgtEl>
                                        <p:attrNameLst>
                                          <p:attrName>style.visibility</p:attrName>
                                        </p:attrNameLst>
                                      </p:cBhvr>
                                      <p:to>
                                        <p:strVal val="visible"/>
                                      </p:to>
                                    </p:set>
                                    <p:animEffect transition="in" filter="box(in)">
                                      <p:cBhvr>
                                        <p:cTn id="16" dur="1000"/>
                                        <p:tgtEl>
                                          <p:spTgt spid="31753">
                                            <p:txEl>
                                              <p:pRg st="3" end="3"/>
                                            </p:txEl>
                                          </p:spTgt>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31753">
                                            <p:txEl>
                                              <p:pRg st="4" end="4"/>
                                            </p:txEl>
                                          </p:spTgt>
                                        </p:tgtEl>
                                        <p:attrNameLst>
                                          <p:attrName>style.visibility</p:attrName>
                                        </p:attrNameLst>
                                      </p:cBhvr>
                                      <p:to>
                                        <p:strVal val="visible"/>
                                      </p:to>
                                    </p:set>
                                    <p:animEffect transition="in" filter="box(in)">
                                      <p:cBhvr>
                                        <p:cTn id="19" dur="1000"/>
                                        <p:tgtEl>
                                          <p:spTgt spid="31753">
                                            <p:txEl>
                                              <p:pRg st="4" end="4"/>
                                            </p:txEl>
                                          </p:spTgt>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31753">
                                            <p:txEl>
                                              <p:pRg st="5" end="5"/>
                                            </p:txEl>
                                          </p:spTgt>
                                        </p:tgtEl>
                                        <p:attrNameLst>
                                          <p:attrName>style.visibility</p:attrName>
                                        </p:attrNameLst>
                                      </p:cBhvr>
                                      <p:to>
                                        <p:strVal val="visible"/>
                                      </p:to>
                                    </p:set>
                                    <p:animEffect transition="in" filter="box(in)">
                                      <p:cBhvr>
                                        <p:cTn id="22" dur="1000"/>
                                        <p:tgtEl>
                                          <p:spTgt spid="31753">
                                            <p:txEl>
                                              <p:pRg st="5" end="5"/>
                                            </p:txEl>
                                          </p:spTgt>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31753">
                                            <p:txEl>
                                              <p:pRg st="6" end="6"/>
                                            </p:txEl>
                                          </p:spTgt>
                                        </p:tgtEl>
                                        <p:attrNameLst>
                                          <p:attrName>style.visibility</p:attrName>
                                        </p:attrNameLst>
                                      </p:cBhvr>
                                      <p:to>
                                        <p:strVal val="visible"/>
                                      </p:to>
                                    </p:set>
                                    <p:animEffect transition="in" filter="box(in)">
                                      <p:cBhvr>
                                        <p:cTn id="25" dur="1000"/>
                                        <p:tgtEl>
                                          <p:spTgt spid="31753">
                                            <p:txEl>
                                              <p:pRg st="6" end="6"/>
                                            </p:txEl>
                                          </p:spTgt>
                                        </p:tgtEl>
                                      </p:cBhvr>
                                    </p:animEffect>
                                  </p:childTnLst>
                                </p:cTn>
                              </p:par>
                              <p:par>
                                <p:cTn id="26" presetID="5" presetClass="entr" presetSubtype="10" fill="hold" nodeType="withEffect">
                                  <p:stCondLst>
                                    <p:cond delay="0"/>
                                  </p:stCondLst>
                                  <p:childTnLst>
                                    <p:set>
                                      <p:cBhvr>
                                        <p:cTn id="27" dur="1" fill="hold">
                                          <p:stCondLst>
                                            <p:cond delay="0"/>
                                          </p:stCondLst>
                                        </p:cTn>
                                        <p:tgtEl>
                                          <p:spTgt spid="31752"/>
                                        </p:tgtEl>
                                        <p:attrNameLst>
                                          <p:attrName>style.visibility</p:attrName>
                                        </p:attrNameLst>
                                      </p:cBhvr>
                                      <p:to>
                                        <p:strVal val="visible"/>
                                      </p:to>
                                    </p:set>
                                    <p:animEffect transition="in" filter="checkerboard(across)">
                                      <p:cBhvr>
                                        <p:cTn id="28" dur="500"/>
                                        <p:tgtEl>
                                          <p:spTgt spid="317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3" grpId="0" build="allAtOnce"/>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50" name="Group 4"/>
          <p:cNvGrpSpPr>
            <a:grpSpLocks/>
          </p:cNvGrpSpPr>
          <p:nvPr/>
        </p:nvGrpSpPr>
        <p:grpSpPr bwMode="auto">
          <a:xfrm>
            <a:off x="0" y="0"/>
            <a:ext cx="9144000" cy="6858000"/>
            <a:chOff x="0" y="0"/>
            <a:chExt cx="5760" cy="4320"/>
          </a:xfrm>
        </p:grpSpPr>
        <p:pic>
          <p:nvPicPr>
            <p:cNvPr id="5325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6" name="Picture 6"/>
            <p:cNvPicPr>
              <a:picLocks noChangeAspect="1" noChangeArrowheads="1"/>
            </p:cNvPicPr>
            <p:nvPr/>
          </p:nvPicPr>
          <p:blipFill>
            <a:blip r:embed="rId4">
              <a:lum bright="20000"/>
              <a:extLst>
                <a:ext uri="{28A0092B-C50C-407E-A947-70E740481C1C}">
                  <a14:useLocalDpi xmlns:a14="http://schemas.microsoft.com/office/drawing/2010/main" val="0"/>
                </a:ext>
              </a:extLst>
            </a:blip>
            <a:srcRect/>
            <a:stretch>
              <a:fillRect/>
            </a:stretch>
          </p:blipFill>
          <p:spPr bwMode="auto">
            <a:xfrm>
              <a:off x="1292" y="3884"/>
              <a:ext cx="3629" cy="436"/>
            </a:xfrm>
            <a:prstGeom prst="rect">
              <a:avLst/>
            </a:prstGeom>
            <a:solidFill>
              <a:schemeClr val="accent1">
                <a:alpha val="12157"/>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3257" name="AutoShape 7"/>
            <p:cNvSpPr>
              <a:spLocks noChangeArrowheads="1"/>
            </p:cNvSpPr>
            <p:nvPr/>
          </p:nvSpPr>
          <p:spPr bwMode="auto">
            <a:xfrm>
              <a:off x="158" y="164"/>
              <a:ext cx="5489" cy="3629"/>
            </a:xfrm>
            <a:prstGeom prst="roundRect">
              <a:avLst>
                <a:gd name="adj" fmla="val 16667"/>
              </a:avLst>
            </a:prstGeom>
            <a:solidFill>
              <a:schemeClr val="bg1">
                <a:alpha val="69019"/>
              </a:schemeClr>
            </a:solidFill>
            <a:ln w="9525" algn="ctr">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TW" altLang="en-US" sz="1800"/>
            </a:p>
          </p:txBody>
        </p:sp>
      </p:grpSp>
      <p:pic>
        <p:nvPicPr>
          <p:cNvPr id="8" name="Picture 12" descr="ãpptèæ¯åãçåçæå°çµæ">
            <a:extLst>
              <a:ext uri="{FF2B5EF4-FFF2-40B4-BE49-F238E27FC236}">
                <a16:creationId xmlns:a16="http://schemas.microsoft.com/office/drawing/2014/main" xmlns="" id="{C993AB3C-2CB4-4E6F-9DF7-626A782DDB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128"/>
            <a:ext cx="9144000" cy="6868128"/>
          </a:xfrm>
          <a:prstGeom prst="rect">
            <a:avLst/>
          </a:prstGeom>
          <a:noFill/>
          <a:extLst>
            <a:ext uri="{909E8E84-426E-40DD-AFC4-6F175D3DCCD1}">
              <a14:hiddenFill xmlns:a14="http://schemas.microsoft.com/office/drawing/2010/main">
                <a:solidFill>
                  <a:srgbClr val="FFFFFF"/>
                </a:solidFill>
              </a14:hiddenFill>
            </a:ext>
          </a:extLst>
        </p:spPr>
      </p:pic>
      <p:sp>
        <p:nvSpPr>
          <p:cNvPr id="31752" name="AutoShape 8">
            <a:extLst>
              <a:ext uri="{FF2B5EF4-FFF2-40B4-BE49-F238E27FC236}">
                <a16:creationId xmlns:a16="http://schemas.microsoft.com/office/drawing/2014/main" xmlns="" id="{56FF5D8B-E547-4922-8869-3E2367DBAC2F}"/>
              </a:ext>
            </a:extLst>
          </p:cNvPr>
          <p:cNvSpPr>
            <a:spLocks noChangeArrowheads="1"/>
          </p:cNvSpPr>
          <p:nvPr/>
        </p:nvSpPr>
        <p:spPr bwMode="auto">
          <a:xfrm>
            <a:off x="1763713" y="333375"/>
            <a:ext cx="5903912" cy="765175"/>
          </a:xfrm>
          <a:prstGeom prst="roundRect">
            <a:avLst>
              <a:gd name="adj" fmla="val 16667"/>
            </a:avLst>
          </a:prstGeom>
          <a:gradFill rotWithShape="1">
            <a:gsLst>
              <a:gs pos="0">
                <a:srgbClr val="99CC00">
                  <a:alpha val="71001"/>
                </a:srgbClr>
              </a:gs>
              <a:gs pos="50000">
                <a:srgbClr val="FFCC66"/>
              </a:gs>
              <a:gs pos="100000">
                <a:srgbClr val="99CC00">
                  <a:alpha val="71001"/>
                </a:srgbClr>
              </a:gs>
            </a:gsLst>
            <a:lin ang="5400000" scaled="1"/>
          </a:gradFill>
          <a:ln w="9525">
            <a:round/>
            <a:headEnd/>
            <a:tailEnd/>
          </a:ln>
          <a:effectLst/>
          <a:scene3d>
            <a:camera prst="legacyPerspectiveBottom"/>
            <a:lightRig rig="legacyFlat3" dir="t"/>
          </a:scene3d>
          <a:sp3d extrusionH="887400" prstMaterial="legacyMatte">
            <a:bevelT w="13500" h="13500" prst="angle"/>
            <a:bevelB w="13500" h="13500" prst="angle"/>
            <a:extrusionClr>
              <a:srgbClr val="99CC00"/>
            </a:extrusionClr>
          </a:sp3d>
          <a:extLst/>
        </p:spPr>
        <p:txBody>
          <a:bodyPr wrap="none" anchor="ctr">
            <a:flatTx/>
          </a:bodyPr>
          <a:lstStyle/>
          <a:p>
            <a:pPr algn="ctr">
              <a:defRPr/>
            </a:pPr>
            <a:r>
              <a:rPr lang="zh-TW" altLang="en-US" sz="4500" dirty="0">
                <a:solidFill>
                  <a:srgbClr val="000099"/>
                </a:solidFill>
                <a:latin typeface="Arial" charset="0"/>
                <a:ea typeface="標楷體" pitchFamily="65" charset="-120"/>
              </a:rPr>
              <a:t>修習學分及科目</a:t>
            </a:r>
            <a:r>
              <a:rPr lang="en-US" altLang="zh-TW" sz="4000" dirty="0">
                <a:solidFill>
                  <a:srgbClr val="000099"/>
                </a:solidFill>
                <a:latin typeface="Arial" charset="0"/>
                <a:ea typeface="標楷體" pitchFamily="65" charset="-120"/>
              </a:rPr>
              <a:t>(Ⅱ)</a:t>
            </a:r>
            <a:endParaRPr lang="zh-TW" altLang="en-US" sz="4500" dirty="0">
              <a:solidFill>
                <a:srgbClr val="000099"/>
              </a:solidFill>
              <a:latin typeface="Arial" charset="0"/>
              <a:ea typeface="標楷體" pitchFamily="65" charset="-120"/>
            </a:endParaRPr>
          </a:p>
        </p:txBody>
      </p:sp>
      <p:sp>
        <p:nvSpPr>
          <p:cNvPr id="31753" name="Rectangle 9"/>
          <p:cNvSpPr>
            <a:spLocks noChangeArrowheads="1"/>
          </p:cNvSpPr>
          <p:nvPr/>
        </p:nvSpPr>
        <p:spPr bwMode="auto">
          <a:xfrm>
            <a:off x="684212" y="2005698"/>
            <a:ext cx="7775575"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None/>
            </a:pPr>
            <a:r>
              <a:rPr lang="zh-TW" altLang="en-US" sz="2800" dirty="0">
                <a:latin typeface="標楷體" panose="03000509000000000000" pitchFamily="65" charset="-120"/>
                <a:ea typeface="標楷體" panose="03000509000000000000" pitchFamily="65" charset="-120"/>
              </a:rPr>
              <a:t>二、本校中等學校教育學程應修畢至少「教育專</a:t>
            </a:r>
            <a:endParaRPr lang="en-US" altLang="zh-TW" sz="2800" dirty="0">
              <a:latin typeface="標楷體" panose="03000509000000000000" pitchFamily="65" charset="-120"/>
              <a:ea typeface="標楷體" panose="03000509000000000000" pitchFamily="65" charset="-120"/>
            </a:endParaRPr>
          </a:p>
          <a:p>
            <a:pPr>
              <a:spcBef>
                <a:spcPct val="0"/>
              </a:spcBef>
              <a:buNone/>
            </a:pPr>
            <a:r>
              <a:rPr lang="zh-TW" altLang="en-US" sz="2800" dirty="0">
                <a:latin typeface="標楷體" panose="03000509000000000000" pitchFamily="65" charset="-120"/>
                <a:ea typeface="標楷體" panose="03000509000000000000" pitchFamily="65" charset="-120"/>
              </a:rPr>
              <a:t>　　業課程」</a:t>
            </a:r>
            <a:r>
              <a:rPr lang="en-US" altLang="zh-TW" sz="2800" dirty="0">
                <a:latin typeface="標楷體" panose="03000509000000000000" pitchFamily="65" charset="-120"/>
                <a:ea typeface="標楷體" panose="03000509000000000000" pitchFamily="65" charset="-120"/>
              </a:rPr>
              <a:t>26 </a:t>
            </a:r>
            <a:r>
              <a:rPr lang="zh-TW" altLang="en-US" sz="2800" dirty="0">
                <a:latin typeface="標楷體" panose="03000509000000000000" pitchFamily="65" charset="-120"/>
                <a:ea typeface="標楷體" panose="03000509000000000000" pitchFamily="65" charset="-120"/>
              </a:rPr>
              <a:t>學分</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包括教育基礎課程、教</a:t>
            </a:r>
            <a:endParaRPr lang="en-US" altLang="zh-TW" sz="2800" dirty="0">
              <a:latin typeface="標楷體" panose="03000509000000000000" pitchFamily="65" charset="-120"/>
              <a:ea typeface="標楷體" panose="03000509000000000000" pitchFamily="65" charset="-120"/>
            </a:endParaRPr>
          </a:p>
          <a:p>
            <a:pPr>
              <a:spcBef>
                <a:spcPct val="0"/>
              </a:spcBef>
              <a:buNone/>
            </a:pPr>
            <a:r>
              <a:rPr lang="zh-TW" altLang="en-US" sz="2800" dirty="0">
                <a:latin typeface="標楷體" panose="03000509000000000000" pitchFamily="65" charset="-120"/>
                <a:ea typeface="標楷體" panose="03000509000000000000" pitchFamily="65" charset="-120"/>
              </a:rPr>
              <a:t>　　育方法課程、教學實踐課程</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、「教育專門</a:t>
            </a:r>
            <a:endParaRPr lang="en-US" altLang="zh-TW" sz="2800" dirty="0">
              <a:latin typeface="標楷體" panose="03000509000000000000" pitchFamily="65" charset="-120"/>
              <a:ea typeface="標楷體" panose="03000509000000000000" pitchFamily="65" charset="-120"/>
            </a:endParaRPr>
          </a:p>
          <a:p>
            <a:pPr>
              <a:spcBef>
                <a:spcPct val="0"/>
              </a:spcBef>
              <a:buNone/>
            </a:pPr>
            <a:r>
              <a:rPr lang="zh-TW" altLang="en-US" sz="2800" dirty="0">
                <a:latin typeface="標楷體" panose="03000509000000000000" pitchFamily="65" charset="-120"/>
                <a:ea typeface="標楷體" panose="03000509000000000000" pitchFamily="65" charset="-120"/>
              </a:rPr>
              <a:t>　　課程」</a:t>
            </a:r>
            <a:r>
              <a:rPr lang="en-US" altLang="zh-TW" sz="2800" dirty="0">
                <a:latin typeface="標楷體" panose="03000509000000000000" pitchFamily="65" charset="-120"/>
                <a:ea typeface="標楷體" panose="03000509000000000000" pitchFamily="65" charset="-120"/>
              </a:rPr>
              <a:t>26-50</a:t>
            </a:r>
            <a:r>
              <a:rPr lang="zh-TW" altLang="en-US" sz="2800" dirty="0">
                <a:latin typeface="標楷體" panose="03000509000000000000" pitchFamily="65" charset="-120"/>
                <a:ea typeface="標楷體" panose="03000509000000000000" pitchFamily="65" charset="-120"/>
              </a:rPr>
              <a:t>學分及各系所規定之普通課程</a:t>
            </a:r>
            <a:endParaRPr lang="en-US" altLang="zh-TW" sz="2800" dirty="0">
              <a:latin typeface="標楷體" panose="03000509000000000000" pitchFamily="65" charset="-120"/>
              <a:ea typeface="標楷體" panose="03000509000000000000" pitchFamily="65" charset="-120"/>
            </a:endParaRPr>
          </a:p>
          <a:p>
            <a:pPr>
              <a:spcBef>
                <a:spcPct val="0"/>
              </a:spcBef>
              <a:buNone/>
            </a:pPr>
            <a:r>
              <a:rPr lang="zh-TW" altLang="en-US" sz="2800" dirty="0">
                <a:latin typeface="標楷體" panose="03000509000000000000" pitchFamily="65" charset="-120"/>
                <a:ea typeface="標楷體" panose="03000509000000000000" pitchFamily="65" charset="-120"/>
              </a:rPr>
              <a:t>　　學分，取得「修畢師資職前教育證明書」並</a:t>
            </a:r>
            <a:endParaRPr lang="en-US" altLang="zh-TW" sz="2800" dirty="0">
              <a:latin typeface="標楷體" panose="03000509000000000000" pitchFamily="65" charset="-120"/>
              <a:ea typeface="標楷體" panose="03000509000000000000" pitchFamily="65" charset="-120"/>
            </a:endParaRPr>
          </a:p>
          <a:p>
            <a:pPr>
              <a:spcBef>
                <a:spcPct val="0"/>
              </a:spcBef>
              <a:buNone/>
            </a:pPr>
            <a:r>
              <a:rPr lang="zh-TW" altLang="en-US" sz="2800" dirty="0">
                <a:latin typeface="標楷體" panose="03000509000000000000" pitchFamily="65" charset="-120"/>
                <a:ea typeface="標楷體" panose="03000509000000000000" pitchFamily="65" charset="-120"/>
              </a:rPr>
              <a:t>　　參加教師資格考試通過後，始得申請半年全</a:t>
            </a:r>
            <a:endParaRPr lang="en-US" altLang="zh-TW" sz="2800" dirty="0">
              <a:latin typeface="標楷體" panose="03000509000000000000" pitchFamily="65" charset="-120"/>
              <a:ea typeface="標楷體" panose="03000509000000000000" pitchFamily="65" charset="-120"/>
            </a:endParaRPr>
          </a:p>
          <a:p>
            <a:pPr>
              <a:spcBef>
                <a:spcPct val="0"/>
              </a:spcBef>
              <a:buNone/>
            </a:pPr>
            <a:r>
              <a:rPr lang="zh-TW" altLang="en-US" sz="2800" dirty="0">
                <a:latin typeface="標楷體" panose="03000509000000000000" pitchFamily="65" charset="-120"/>
                <a:ea typeface="標楷體" panose="03000509000000000000" pitchFamily="65" charset="-120"/>
              </a:rPr>
              <a:t>　　時教育實習。</a:t>
            </a:r>
          </a:p>
        </p:txBody>
      </p:sp>
      <p:pic>
        <p:nvPicPr>
          <p:cNvPr id="9" name="Picture 22">
            <a:extLst>
              <a:ext uri="{FF2B5EF4-FFF2-40B4-BE49-F238E27FC236}">
                <a16:creationId xmlns:a16="http://schemas.microsoft.com/office/drawing/2014/main" xmlns="" id="{846E5925-76E4-4A0E-A068-D62B1A8306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0249" y="6487102"/>
            <a:ext cx="3290102" cy="291907"/>
          </a:xfrm>
          <a:prstGeom prst="rect">
            <a:avLst/>
          </a:prstGeom>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1824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1753">
                                            <p:txEl>
                                              <p:pRg st="0" end="0"/>
                                            </p:txEl>
                                          </p:spTgt>
                                        </p:tgtEl>
                                        <p:attrNameLst>
                                          <p:attrName>style.visibility</p:attrName>
                                        </p:attrNameLst>
                                      </p:cBhvr>
                                      <p:to>
                                        <p:strVal val="visible"/>
                                      </p:to>
                                    </p:set>
                                    <p:animEffect transition="in" filter="box(in)">
                                      <p:cBhvr>
                                        <p:cTn id="7" dur="1000"/>
                                        <p:tgtEl>
                                          <p:spTgt spid="31753">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1753">
                                            <p:txEl>
                                              <p:pRg st="1" end="1"/>
                                            </p:txEl>
                                          </p:spTgt>
                                        </p:tgtEl>
                                        <p:attrNameLst>
                                          <p:attrName>style.visibility</p:attrName>
                                        </p:attrNameLst>
                                      </p:cBhvr>
                                      <p:to>
                                        <p:strVal val="visible"/>
                                      </p:to>
                                    </p:set>
                                    <p:animEffect transition="in" filter="box(in)">
                                      <p:cBhvr>
                                        <p:cTn id="10" dur="1000"/>
                                        <p:tgtEl>
                                          <p:spTgt spid="31753">
                                            <p:txEl>
                                              <p:pRg st="1" end="1"/>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1753">
                                            <p:txEl>
                                              <p:pRg st="2" end="2"/>
                                            </p:txEl>
                                          </p:spTgt>
                                        </p:tgtEl>
                                        <p:attrNameLst>
                                          <p:attrName>style.visibility</p:attrName>
                                        </p:attrNameLst>
                                      </p:cBhvr>
                                      <p:to>
                                        <p:strVal val="visible"/>
                                      </p:to>
                                    </p:set>
                                    <p:animEffect transition="in" filter="box(in)">
                                      <p:cBhvr>
                                        <p:cTn id="13" dur="1000"/>
                                        <p:tgtEl>
                                          <p:spTgt spid="31753">
                                            <p:txEl>
                                              <p:pRg st="2" end="2"/>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31753">
                                            <p:txEl>
                                              <p:pRg st="3" end="3"/>
                                            </p:txEl>
                                          </p:spTgt>
                                        </p:tgtEl>
                                        <p:attrNameLst>
                                          <p:attrName>style.visibility</p:attrName>
                                        </p:attrNameLst>
                                      </p:cBhvr>
                                      <p:to>
                                        <p:strVal val="visible"/>
                                      </p:to>
                                    </p:set>
                                    <p:animEffect transition="in" filter="box(in)">
                                      <p:cBhvr>
                                        <p:cTn id="16" dur="1000"/>
                                        <p:tgtEl>
                                          <p:spTgt spid="31753">
                                            <p:txEl>
                                              <p:pRg st="3" end="3"/>
                                            </p:txEl>
                                          </p:spTgt>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31753">
                                            <p:txEl>
                                              <p:pRg st="4" end="4"/>
                                            </p:txEl>
                                          </p:spTgt>
                                        </p:tgtEl>
                                        <p:attrNameLst>
                                          <p:attrName>style.visibility</p:attrName>
                                        </p:attrNameLst>
                                      </p:cBhvr>
                                      <p:to>
                                        <p:strVal val="visible"/>
                                      </p:to>
                                    </p:set>
                                    <p:animEffect transition="in" filter="box(in)">
                                      <p:cBhvr>
                                        <p:cTn id="19" dur="1000"/>
                                        <p:tgtEl>
                                          <p:spTgt spid="31753">
                                            <p:txEl>
                                              <p:pRg st="4" end="4"/>
                                            </p:txEl>
                                          </p:spTgt>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31753">
                                            <p:txEl>
                                              <p:pRg st="5" end="5"/>
                                            </p:txEl>
                                          </p:spTgt>
                                        </p:tgtEl>
                                        <p:attrNameLst>
                                          <p:attrName>style.visibility</p:attrName>
                                        </p:attrNameLst>
                                      </p:cBhvr>
                                      <p:to>
                                        <p:strVal val="visible"/>
                                      </p:to>
                                    </p:set>
                                    <p:animEffect transition="in" filter="box(in)">
                                      <p:cBhvr>
                                        <p:cTn id="22" dur="1000"/>
                                        <p:tgtEl>
                                          <p:spTgt spid="31753">
                                            <p:txEl>
                                              <p:pRg st="5" end="5"/>
                                            </p:txEl>
                                          </p:spTgt>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31753">
                                            <p:txEl>
                                              <p:pRg st="6" end="6"/>
                                            </p:txEl>
                                          </p:spTgt>
                                        </p:tgtEl>
                                        <p:attrNameLst>
                                          <p:attrName>style.visibility</p:attrName>
                                        </p:attrNameLst>
                                      </p:cBhvr>
                                      <p:to>
                                        <p:strVal val="visible"/>
                                      </p:to>
                                    </p:set>
                                    <p:animEffect transition="in" filter="box(in)">
                                      <p:cBhvr>
                                        <p:cTn id="25" dur="1000"/>
                                        <p:tgtEl>
                                          <p:spTgt spid="31753">
                                            <p:txEl>
                                              <p:pRg st="6" end="6"/>
                                            </p:txEl>
                                          </p:spTgt>
                                        </p:tgtEl>
                                      </p:cBhvr>
                                    </p:animEffect>
                                  </p:childTnLst>
                                </p:cTn>
                              </p:par>
                              <p:par>
                                <p:cTn id="26" presetID="5" presetClass="entr" presetSubtype="10" fill="hold" nodeType="withEffect">
                                  <p:stCondLst>
                                    <p:cond delay="0"/>
                                  </p:stCondLst>
                                  <p:childTnLst>
                                    <p:set>
                                      <p:cBhvr>
                                        <p:cTn id="27" dur="1" fill="hold">
                                          <p:stCondLst>
                                            <p:cond delay="0"/>
                                          </p:stCondLst>
                                        </p:cTn>
                                        <p:tgtEl>
                                          <p:spTgt spid="31752"/>
                                        </p:tgtEl>
                                        <p:attrNameLst>
                                          <p:attrName>style.visibility</p:attrName>
                                        </p:attrNameLst>
                                      </p:cBhvr>
                                      <p:to>
                                        <p:strVal val="visible"/>
                                      </p:to>
                                    </p:set>
                                    <p:animEffect transition="in" filter="checkerboard(across)">
                                      <p:cBhvr>
                                        <p:cTn id="28" dur="500"/>
                                        <p:tgtEl>
                                          <p:spTgt spid="317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3" grpId="0" build="allAtOnce"/>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298" name="Group 4"/>
          <p:cNvGrpSpPr>
            <a:grpSpLocks/>
          </p:cNvGrpSpPr>
          <p:nvPr/>
        </p:nvGrpSpPr>
        <p:grpSpPr bwMode="auto">
          <a:xfrm>
            <a:off x="-42863" y="-100013"/>
            <a:ext cx="9144001" cy="6858001"/>
            <a:chOff x="0" y="0"/>
            <a:chExt cx="5760" cy="4320"/>
          </a:xfrm>
        </p:grpSpPr>
        <p:pic>
          <p:nvPicPr>
            <p:cNvPr id="5530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4" name="Picture 6"/>
            <p:cNvPicPr>
              <a:picLocks noChangeAspect="1" noChangeArrowheads="1"/>
            </p:cNvPicPr>
            <p:nvPr/>
          </p:nvPicPr>
          <p:blipFill>
            <a:blip r:embed="rId4">
              <a:lum bright="20000"/>
              <a:extLst>
                <a:ext uri="{28A0092B-C50C-407E-A947-70E740481C1C}">
                  <a14:useLocalDpi xmlns:a14="http://schemas.microsoft.com/office/drawing/2010/main" val="0"/>
                </a:ext>
              </a:extLst>
            </a:blip>
            <a:srcRect/>
            <a:stretch>
              <a:fillRect/>
            </a:stretch>
          </p:blipFill>
          <p:spPr bwMode="auto">
            <a:xfrm>
              <a:off x="1292" y="3884"/>
              <a:ext cx="3629" cy="436"/>
            </a:xfrm>
            <a:prstGeom prst="rect">
              <a:avLst/>
            </a:prstGeom>
            <a:solidFill>
              <a:schemeClr val="accent1">
                <a:alpha val="12157"/>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5305" name="AutoShape 7"/>
            <p:cNvSpPr>
              <a:spLocks noChangeArrowheads="1"/>
            </p:cNvSpPr>
            <p:nvPr/>
          </p:nvSpPr>
          <p:spPr bwMode="auto">
            <a:xfrm>
              <a:off x="158" y="164"/>
              <a:ext cx="5489" cy="3629"/>
            </a:xfrm>
            <a:prstGeom prst="roundRect">
              <a:avLst>
                <a:gd name="adj" fmla="val 16667"/>
              </a:avLst>
            </a:prstGeom>
            <a:solidFill>
              <a:schemeClr val="bg1">
                <a:alpha val="69019"/>
              </a:schemeClr>
            </a:solidFill>
            <a:ln w="9525" algn="ctr">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TW" altLang="en-US" sz="1800"/>
            </a:p>
          </p:txBody>
        </p:sp>
      </p:grpSp>
      <p:pic>
        <p:nvPicPr>
          <p:cNvPr id="9" name="Picture 12" descr="ãpptèæ¯åãçåçæå°çµæ">
            <a:extLst>
              <a:ext uri="{FF2B5EF4-FFF2-40B4-BE49-F238E27FC236}">
                <a16:creationId xmlns:a16="http://schemas.microsoft.com/office/drawing/2014/main" xmlns="" id="{298C2A1E-B07D-4805-B74F-8FD23DFDEF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2" y="-103354"/>
            <a:ext cx="9180512" cy="6989150"/>
          </a:xfrm>
          <a:prstGeom prst="rect">
            <a:avLst/>
          </a:prstGeom>
          <a:noFill/>
          <a:extLst>
            <a:ext uri="{909E8E84-426E-40DD-AFC4-6F175D3DCCD1}">
              <a14:hiddenFill xmlns:a14="http://schemas.microsoft.com/office/drawing/2010/main">
                <a:solidFill>
                  <a:srgbClr val="FFFFFF"/>
                </a:solidFill>
              </a14:hiddenFill>
            </a:ext>
          </a:extLst>
        </p:spPr>
      </p:pic>
      <p:sp>
        <p:nvSpPr>
          <p:cNvPr id="32776" name="Rectangle 8"/>
          <p:cNvSpPr>
            <a:spLocks noChangeArrowheads="1"/>
          </p:cNvSpPr>
          <p:nvPr/>
        </p:nvSpPr>
        <p:spPr bwMode="auto">
          <a:xfrm>
            <a:off x="-31724" y="2100332"/>
            <a:ext cx="8978901"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lvl="1">
              <a:spcBef>
                <a:spcPct val="0"/>
              </a:spcBef>
              <a:buNone/>
            </a:pPr>
            <a:r>
              <a:rPr lang="zh-TW" altLang="en-US" dirty="0">
                <a:latin typeface="標楷體" panose="03000509000000000000" pitchFamily="65" charset="-120"/>
                <a:ea typeface="標楷體" panose="03000509000000000000" pitchFamily="65" charset="-120"/>
              </a:rPr>
              <a:t>一、教育學程學分費比照本校大學部學分費標準繳交，</a:t>
            </a:r>
            <a:endParaRPr lang="en-US" altLang="zh-TW" dirty="0">
              <a:latin typeface="標楷體" panose="03000509000000000000" pitchFamily="65" charset="-120"/>
              <a:ea typeface="標楷體" panose="03000509000000000000" pitchFamily="65" charset="-120"/>
            </a:endParaRPr>
          </a:p>
          <a:p>
            <a:pPr lvl="1">
              <a:spcBef>
                <a:spcPct val="0"/>
              </a:spcBef>
              <a:buNone/>
            </a:pPr>
            <a:r>
              <a:rPr lang="zh-TW" altLang="en-US" dirty="0">
                <a:latin typeface="標楷體" panose="03000509000000000000" pitchFamily="65" charset="-120"/>
                <a:ea typeface="標楷體" panose="03000509000000000000" pitchFamily="65" charset="-120"/>
              </a:rPr>
              <a:t>　　每學分新台幣</a:t>
            </a:r>
            <a:r>
              <a:rPr lang="en-US" altLang="zh-TW" dirty="0">
                <a:latin typeface="標楷體" panose="03000509000000000000" pitchFamily="65" charset="-120"/>
                <a:ea typeface="標楷體" panose="03000509000000000000" pitchFamily="65" charset="-120"/>
              </a:rPr>
              <a:t>1310</a:t>
            </a:r>
            <a:r>
              <a:rPr lang="zh-TW" altLang="en-US" dirty="0">
                <a:latin typeface="標楷體" panose="03000509000000000000" pitchFamily="65" charset="-120"/>
                <a:ea typeface="標楷體" panose="03000509000000000000" pitchFamily="65" charset="-120"/>
              </a:rPr>
              <a:t>元</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若學費調整，則按調整後</a:t>
            </a:r>
            <a:endParaRPr lang="en-US" altLang="zh-TW" dirty="0">
              <a:latin typeface="標楷體" panose="03000509000000000000" pitchFamily="65" charset="-120"/>
              <a:ea typeface="標楷體" panose="03000509000000000000" pitchFamily="65" charset="-120"/>
            </a:endParaRPr>
          </a:p>
          <a:p>
            <a:pPr lvl="1">
              <a:spcBef>
                <a:spcPct val="0"/>
              </a:spcBef>
              <a:buNone/>
            </a:pPr>
            <a:r>
              <a:rPr lang="zh-TW" altLang="en-US" dirty="0">
                <a:latin typeface="標楷體" panose="03000509000000000000" pitchFamily="65" charset="-120"/>
                <a:ea typeface="標楷體" panose="03000509000000000000" pitchFamily="65" charset="-120"/>
              </a:rPr>
              <a:t>　　之標準收費</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pPr lvl="1">
              <a:spcBef>
                <a:spcPct val="0"/>
              </a:spcBef>
              <a:buNone/>
            </a:pPr>
            <a:endParaRPr lang="zh-TW" altLang="en-US" dirty="0">
              <a:latin typeface="標楷體" panose="03000509000000000000" pitchFamily="65" charset="-120"/>
              <a:ea typeface="標楷體" panose="03000509000000000000" pitchFamily="65" charset="-120"/>
            </a:endParaRPr>
          </a:p>
          <a:p>
            <a:pPr lvl="1">
              <a:spcBef>
                <a:spcPct val="0"/>
              </a:spcBef>
              <a:buNone/>
            </a:pPr>
            <a:r>
              <a:rPr lang="zh-TW" altLang="en-US" dirty="0">
                <a:latin typeface="標楷體" panose="03000509000000000000" pitchFamily="65" charset="-120"/>
                <a:ea typeface="標楷體" panose="03000509000000000000" pitchFamily="65" charset="-120"/>
              </a:rPr>
              <a:t>二、學生修習教育學程應依本校相關規定完成選課暨</a:t>
            </a:r>
            <a:endParaRPr lang="en-US" altLang="zh-TW" dirty="0">
              <a:latin typeface="標楷體" panose="03000509000000000000" pitchFamily="65" charset="-120"/>
              <a:ea typeface="標楷體" panose="03000509000000000000" pitchFamily="65" charset="-120"/>
            </a:endParaRPr>
          </a:p>
          <a:p>
            <a:pPr lvl="1">
              <a:spcBef>
                <a:spcPct val="0"/>
              </a:spcBef>
              <a:buNone/>
            </a:pPr>
            <a:r>
              <a:rPr lang="zh-TW" altLang="en-US" dirty="0">
                <a:latin typeface="標楷體" panose="03000509000000000000" pitchFamily="65" charset="-120"/>
                <a:ea typeface="標楷體" panose="03000509000000000000" pitchFamily="65" charset="-120"/>
              </a:rPr>
              <a:t>　　應繳納學分費，逾期未繳納學分費者則視同放棄</a:t>
            </a:r>
            <a:endParaRPr lang="en-US" altLang="zh-TW" dirty="0">
              <a:latin typeface="標楷體" panose="03000509000000000000" pitchFamily="65" charset="-120"/>
              <a:ea typeface="標楷體" panose="03000509000000000000" pitchFamily="65" charset="-120"/>
            </a:endParaRPr>
          </a:p>
          <a:p>
            <a:pPr lvl="1">
              <a:spcBef>
                <a:spcPct val="0"/>
              </a:spcBef>
              <a:buNone/>
            </a:pPr>
            <a:r>
              <a:rPr lang="zh-TW" altLang="en-US" dirty="0">
                <a:latin typeface="標楷體" panose="03000509000000000000" pitchFamily="65" charset="-120"/>
                <a:ea typeface="標楷體" panose="03000509000000000000" pitchFamily="65" charset="-120"/>
              </a:rPr>
              <a:t>　　教育學程資格。</a:t>
            </a:r>
          </a:p>
        </p:txBody>
      </p:sp>
      <p:sp>
        <p:nvSpPr>
          <p:cNvPr id="32777" name="AutoShape 9">
            <a:extLst>
              <a:ext uri="{FF2B5EF4-FFF2-40B4-BE49-F238E27FC236}">
                <a16:creationId xmlns:a16="http://schemas.microsoft.com/office/drawing/2014/main" xmlns="" id="{F919A506-F908-4A5C-93CA-CE94E3DBECD4}"/>
              </a:ext>
            </a:extLst>
          </p:cNvPr>
          <p:cNvSpPr>
            <a:spLocks noChangeArrowheads="1"/>
          </p:cNvSpPr>
          <p:nvPr/>
        </p:nvSpPr>
        <p:spPr bwMode="auto">
          <a:xfrm>
            <a:off x="1763713" y="333375"/>
            <a:ext cx="5903912" cy="765175"/>
          </a:xfrm>
          <a:prstGeom prst="roundRect">
            <a:avLst>
              <a:gd name="adj" fmla="val 16667"/>
            </a:avLst>
          </a:prstGeom>
          <a:gradFill rotWithShape="1">
            <a:gsLst>
              <a:gs pos="0">
                <a:srgbClr val="99CC00">
                  <a:alpha val="71001"/>
                </a:srgbClr>
              </a:gs>
              <a:gs pos="50000">
                <a:srgbClr val="FFCC66"/>
              </a:gs>
              <a:gs pos="100000">
                <a:srgbClr val="99CC00">
                  <a:alpha val="71001"/>
                </a:srgbClr>
              </a:gs>
            </a:gsLst>
            <a:lin ang="5400000" scaled="1"/>
          </a:gradFill>
          <a:ln w="9525">
            <a:round/>
            <a:headEnd/>
            <a:tailEnd/>
          </a:ln>
          <a:effectLst/>
          <a:scene3d>
            <a:camera prst="legacyPerspectiveBottom"/>
            <a:lightRig rig="legacyFlat3" dir="t"/>
          </a:scene3d>
          <a:sp3d extrusionH="887400" prstMaterial="legacyMatte">
            <a:bevelT w="13500" h="13500" prst="angle"/>
            <a:bevelB w="13500" h="13500" prst="angle"/>
            <a:extrusionClr>
              <a:srgbClr val="99CC00"/>
            </a:extrusionClr>
          </a:sp3d>
          <a:extLst/>
        </p:spPr>
        <p:txBody>
          <a:bodyPr wrap="none" anchor="ctr">
            <a:flatTx/>
          </a:bodyPr>
          <a:lstStyle/>
          <a:p>
            <a:pPr algn="ctr">
              <a:defRPr/>
            </a:pPr>
            <a:r>
              <a:rPr lang="zh-TW" altLang="en-US" sz="4500" dirty="0">
                <a:solidFill>
                  <a:srgbClr val="000099"/>
                </a:solidFill>
                <a:latin typeface="Arial" charset="0"/>
                <a:ea typeface="標楷體" pitchFamily="65" charset="-120"/>
              </a:rPr>
              <a:t>學分費</a:t>
            </a:r>
            <a:r>
              <a:rPr lang="en-US" altLang="zh-TW" sz="4000" dirty="0">
                <a:solidFill>
                  <a:srgbClr val="000099"/>
                </a:solidFill>
                <a:latin typeface="Arial" charset="0"/>
                <a:ea typeface="標楷體" pitchFamily="65" charset="-120"/>
              </a:rPr>
              <a:t>(Ⅰ)</a:t>
            </a:r>
            <a:endParaRPr lang="zh-TW" altLang="en-US" sz="4500" dirty="0">
              <a:solidFill>
                <a:srgbClr val="000099"/>
              </a:solidFill>
              <a:latin typeface="Arial" charset="0"/>
              <a:ea typeface="標楷體" pitchFamily="65" charset="-120"/>
            </a:endParaRPr>
          </a:p>
        </p:txBody>
      </p:sp>
      <p:pic>
        <p:nvPicPr>
          <p:cNvPr id="8" name="Picture 22">
            <a:extLst>
              <a:ext uri="{FF2B5EF4-FFF2-40B4-BE49-F238E27FC236}">
                <a16:creationId xmlns:a16="http://schemas.microsoft.com/office/drawing/2014/main" xmlns="" id="{F075EB48-AA84-4FEB-B618-30A25FE443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0249" y="6487102"/>
            <a:ext cx="3290102" cy="291907"/>
          </a:xfrm>
          <a:prstGeom prst="rect">
            <a:avLst/>
          </a:prstGeom>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nodeType="withEffect">
                                  <p:stCondLst>
                                    <p:cond delay="0"/>
                                  </p:stCondLst>
                                  <p:childTnLst>
                                    <p:set>
                                      <p:cBhvr>
                                        <p:cTn id="6" dur="1" fill="hold">
                                          <p:stCondLst>
                                            <p:cond delay="0"/>
                                          </p:stCondLst>
                                        </p:cTn>
                                        <p:tgtEl>
                                          <p:spTgt spid="32776">
                                            <p:txEl>
                                              <p:pRg st="0" end="0"/>
                                            </p:txEl>
                                          </p:spTgt>
                                        </p:tgtEl>
                                        <p:attrNameLst>
                                          <p:attrName>style.visibility</p:attrName>
                                        </p:attrNameLst>
                                      </p:cBhvr>
                                      <p:to>
                                        <p:strVal val="visible"/>
                                      </p:to>
                                    </p:set>
                                    <p:anim calcmode="lin" valueType="num">
                                      <p:cBhvr additive="base">
                                        <p:cTn id="7" dur="1000" fill="hold"/>
                                        <p:tgtEl>
                                          <p:spTgt spid="32776">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277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32776">
                                            <p:txEl>
                                              <p:pRg st="1" end="1"/>
                                            </p:txEl>
                                          </p:spTgt>
                                        </p:tgtEl>
                                        <p:attrNameLst>
                                          <p:attrName>style.visibility</p:attrName>
                                        </p:attrNameLst>
                                      </p:cBhvr>
                                      <p:to>
                                        <p:strVal val="visible"/>
                                      </p:to>
                                    </p:set>
                                    <p:anim calcmode="lin" valueType="num">
                                      <p:cBhvr additive="base">
                                        <p:cTn id="11" dur="1000" fill="hold"/>
                                        <p:tgtEl>
                                          <p:spTgt spid="32776">
                                            <p:txEl>
                                              <p:pRg st="1" end="1"/>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3277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32776">
                                            <p:txEl>
                                              <p:pRg st="2" end="2"/>
                                            </p:txEl>
                                          </p:spTgt>
                                        </p:tgtEl>
                                        <p:attrNameLst>
                                          <p:attrName>style.visibility</p:attrName>
                                        </p:attrNameLst>
                                      </p:cBhvr>
                                      <p:to>
                                        <p:strVal val="visible"/>
                                      </p:to>
                                    </p:set>
                                    <p:anim calcmode="lin" valueType="num">
                                      <p:cBhvr additive="base">
                                        <p:cTn id="15" dur="1000" fill="hold"/>
                                        <p:tgtEl>
                                          <p:spTgt spid="32776">
                                            <p:txEl>
                                              <p:pRg st="2" end="2"/>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3277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32776">
                                            <p:txEl>
                                              <p:pRg st="4" end="4"/>
                                            </p:txEl>
                                          </p:spTgt>
                                        </p:tgtEl>
                                        <p:attrNameLst>
                                          <p:attrName>style.visibility</p:attrName>
                                        </p:attrNameLst>
                                      </p:cBhvr>
                                      <p:to>
                                        <p:strVal val="visible"/>
                                      </p:to>
                                    </p:set>
                                    <p:anim calcmode="lin" valueType="num">
                                      <p:cBhvr additive="base">
                                        <p:cTn id="19" dur="1000" fill="hold"/>
                                        <p:tgtEl>
                                          <p:spTgt spid="32776">
                                            <p:txEl>
                                              <p:pRg st="4" end="4"/>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2776">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stCondLst>
                                    <p:cond delay="0"/>
                                  </p:stCondLst>
                                  <p:childTnLst>
                                    <p:set>
                                      <p:cBhvr>
                                        <p:cTn id="22" dur="1" fill="hold">
                                          <p:stCondLst>
                                            <p:cond delay="0"/>
                                          </p:stCondLst>
                                        </p:cTn>
                                        <p:tgtEl>
                                          <p:spTgt spid="32776">
                                            <p:txEl>
                                              <p:pRg st="5" end="5"/>
                                            </p:txEl>
                                          </p:spTgt>
                                        </p:tgtEl>
                                        <p:attrNameLst>
                                          <p:attrName>style.visibility</p:attrName>
                                        </p:attrNameLst>
                                      </p:cBhvr>
                                      <p:to>
                                        <p:strVal val="visible"/>
                                      </p:to>
                                    </p:set>
                                    <p:anim calcmode="lin" valueType="num">
                                      <p:cBhvr additive="base">
                                        <p:cTn id="23" dur="1000" fill="hold"/>
                                        <p:tgtEl>
                                          <p:spTgt spid="32776">
                                            <p:txEl>
                                              <p:pRg st="5" end="5"/>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32776">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12" fill="hold" nodeType="withEffect">
                                  <p:stCondLst>
                                    <p:cond delay="0"/>
                                  </p:stCondLst>
                                  <p:childTnLst>
                                    <p:set>
                                      <p:cBhvr>
                                        <p:cTn id="26" dur="1" fill="hold">
                                          <p:stCondLst>
                                            <p:cond delay="0"/>
                                          </p:stCondLst>
                                        </p:cTn>
                                        <p:tgtEl>
                                          <p:spTgt spid="32776">
                                            <p:txEl>
                                              <p:pRg st="6" end="6"/>
                                            </p:txEl>
                                          </p:spTgt>
                                        </p:tgtEl>
                                        <p:attrNameLst>
                                          <p:attrName>style.visibility</p:attrName>
                                        </p:attrNameLst>
                                      </p:cBhvr>
                                      <p:to>
                                        <p:strVal val="visible"/>
                                      </p:to>
                                    </p:set>
                                    <p:anim calcmode="lin" valueType="num">
                                      <p:cBhvr additive="base">
                                        <p:cTn id="27" dur="1000" fill="hold"/>
                                        <p:tgtEl>
                                          <p:spTgt spid="32776">
                                            <p:txEl>
                                              <p:pRg st="6" end="6"/>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32776">
                                            <p:txEl>
                                              <p:pRg st="6" end="6"/>
                                            </p:txEl>
                                          </p:spTgt>
                                        </p:tgtEl>
                                        <p:attrNameLst>
                                          <p:attrName>ppt_y</p:attrName>
                                        </p:attrNameLst>
                                      </p:cBhvr>
                                      <p:tavLst>
                                        <p:tav tm="0">
                                          <p:val>
                                            <p:strVal val="1+#ppt_h/2"/>
                                          </p:val>
                                        </p:tav>
                                        <p:tav tm="100000">
                                          <p:val>
                                            <p:strVal val="#ppt_y"/>
                                          </p:val>
                                        </p:tav>
                                      </p:tavLst>
                                    </p:anim>
                                  </p:childTnLst>
                                </p:cTn>
                              </p:par>
                              <p:par>
                                <p:cTn id="29" presetID="5" presetClass="entr" presetSubtype="10" fill="hold" nodeType="withEffect">
                                  <p:stCondLst>
                                    <p:cond delay="0"/>
                                  </p:stCondLst>
                                  <p:childTnLst>
                                    <p:set>
                                      <p:cBhvr>
                                        <p:cTn id="30" dur="1" fill="hold">
                                          <p:stCondLst>
                                            <p:cond delay="0"/>
                                          </p:stCondLst>
                                        </p:cTn>
                                        <p:tgtEl>
                                          <p:spTgt spid="32777"/>
                                        </p:tgtEl>
                                        <p:attrNameLst>
                                          <p:attrName>style.visibility</p:attrName>
                                        </p:attrNameLst>
                                      </p:cBhvr>
                                      <p:to>
                                        <p:strVal val="visible"/>
                                      </p:to>
                                    </p:set>
                                    <p:animEffect transition="in" filter="checkerboard(across)">
                                      <p:cBhvr>
                                        <p:cTn id="31" dur="500"/>
                                        <p:tgtEl>
                                          <p:spTgt spid="327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298" name="Group 4"/>
          <p:cNvGrpSpPr>
            <a:grpSpLocks/>
          </p:cNvGrpSpPr>
          <p:nvPr/>
        </p:nvGrpSpPr>
        <p:grpSpPr bwMode="auto">
          <a:xfrm>
            <a:off x="-42863" y="-100013"/>
            <a:ext cx="9144001" cy="6858001"/>
            <a:chOff x="0" y="0"/>
            <a:chExt cx="5760" cy="4320"/>
          </a:xfrm>
        </p:grpSpPr>
        <p:pic>
          <p:nvPicPr>
            <p:cNvPr id="5530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4" name="Picture 6"/>
            <p:cNvPicPr>
              <a:picLocks noChangeAspect="1" noChangeArrowheads="1"/>
            </p:cNvPicPr>
            <p:nvPr/>
          </p:nvPicPr>
          <p:blipFill>
            <a:blip r:embed="rId4">
              <a:lum bright="20000"/>
              <a:extLst>
                <a:ext uri="{28A0092B-C50C-407E-A947-70E740481C1C}">
                  <a14:useLocalDpi xmlns:a14="http://schemas.microsoft.com/office/drawing/2010/main" val="0"/>
                </a:ext>
              </a:extLst>
            </a:blip>
            <a:srcRect/>
            <a:stretch>
              <a:fillRect/>
            </a:stretch>
          </p:blipFill>
          <p:spPr bwMode="auto">
            <a:xfrm>
              <a:off x="1292" y="3884"/>
              <a:ext cx="3629" cy="436"/>
            </a:xfrm>
            <a:prstGeom prst="rect">
              <a:avLst/>
            </a:prstGeom>
            <a:solidFill>
              <a:schemeClr val="accent1">
                <a:alpha val="12157"/>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5305" name="AutoShape 7"/>
            <p:cNvSpPr>
              <a:spLocks noChangeArrowheads="1"/>
            </p:cNvSpPr>
            <p:nvPr/>
          </p:nvSpPr>
          <p:spPr bwMode="auto">
            <a:xfrm>
              <a:off x="158" y="164"/>
              <a:ext cx="5489" cy="3629"/>
            </a:xfrm>
            <a:prstGeom prst="roundRect">
              <a:avLst>
                <a:gd name="adj" fmla="val 16667"/>
              </a:avLst>
            </a:prstGeom>
            <a:solidFill>
              <a:schemeClr val="bg1">
                <a:alpha val="69019"/>
              </a:schemeClr>
            </a:solidFill>
            <a:ln w="9525" algn="ctr">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TW" altLang="en-US" sz="1800"/>
            </a:p>
          </p:txBody>
        </p:sp>
      </p:grpSp>
      <p:pic>
        <p:nvPicPr>
          <p:cNvPr id="9" name="Picture 12" descr="ãpptèæ¯åãçåçæå°çµæ">
            <a:extLst>
              <a:ext uri="{FF2B5EF4-FFF2-40B4-BE49-F238E27FC236}">
                <a16:creationId xmlns:a16="http://schemas.microsoft.com/office/drawing/2014/main" xmlns="" id="{298C2A1E-B07D-4805-B74F-8FD23DFDEF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50" y="-103354"/>
            <a:ext cx="9197649" cy="7002196"/>
          </a:xfrm>
          <a:prstGeom prst="rect">
            <a:avLst/>
          </a:prstGeom>
          <a:noFill/>
          <a:extLst>
            <a:ext uri="{909E8E84-426E-40DD-AFC4-6F175D3DCCD1}">
              <a14:hiddenFill xmlns:a14="http://schemas.microsoft.com/office/drawing/2010/main">
                <a:solidFill>
                  <a:srgbClr val="FFFFFF"/>
                </a:solidFill>
              </a14:hiddenFill>
            </a:ext>
          </a:extLst>
        </p:spPr>
      </p:pic>
      <p:sp>
        <p:nvSpPr>
          <p:cNvPr id="32776" name="Rectangle 8"/>
          <p:cNvSpPr>
            <a:spLocks noChangeArrowheads="1"/>
          </p:cNvSpPr>
          <p:nvPr/>
        </p:nvSpPr>
        <p:spPr bwMode="auto">
          <a:xfrm>
            <a:off x="-31724" y="2531219"/>
            <a:ext cx="8978901"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lvl="1">
              <a:spcBef>
                <a:spcPct val="0"/>
              </a:spcBef>
              <a:buNone/>
            </a:pPr>
            <a:r>
              <a:rPr lang="zh-TW" altLang="en-US" dirty="0">
                <a:latin typeface="標楷體" panose="03000509000000000000" pitchFamily="65" charset="-120"/>
                <a:ea typeface="標楷體" panose="03000509000000000000" pitchFamily="65" charset="-120"/>
              </a:rPr>
              <a:t>三、大學部學生因修習教育學程而延長修業年限，其</a:t>
            </a:r>
            <a:endParaRPr lang="en-US" altLang="zh-TW" dirty="0">
              <a:latin typeface="標楷體" panose="03000509000000000000" pitchFamily="65" charset="-120"/>
              <a:ea typeface="標楷體" panose="03000509000000000000" pitchFamily="65" charset="-120"/>
            </a:endParaRPr>
          </a:p>
          <a:p>
            <a:pPr lvl="1">
              <a:spcBef>
                <a:spcPct val="0"/>
              </a:spcBef>
              <a:buNone/>
            </a:pPr>
            <a:r>
              <a:rPr lang="zh-TW" altLang="en-US" dirty="0">
                <a:latin typeface="標楷體" panose="03000509000000000000" pitchFamily="65" charset="-120"/>
                <a:ea typeface="標楷體" panose="03000509000000000000" pitchFamily="65" charset="-120"/>
              </a:rPr>
              <a:t>　　每學期修習學分數在</a:t>
            </a:r>
            <a:r>
              <a:rPr lang="en-US" altLang="zh-TW" dirty="0">
                <a:latin typeface="標楷體" panose="03000509000000000000" pitchFamily="65" charset="-120"/>
                <a:ea typeface="標楷體" panose="03000509000000000000" pitchFamily="65" charset="-120"/>
              </a:rPr>
              <a:t>9</a:t>
            </a:r>
            <a:r>
              <a:rPr lang="zh-TW" altLang="en-US" dirty="0">
                <a:latin typeface="標楷體" panose="03000509000000000000" pitchFamily="65" charset="-120"/>
                <a:ea typeface="標楷體" panose="03000509000000000000" pitchFamily="65" charset="-120"/>
              </a:rPr>
              <a:t>學分以下者，應繳納學分</a:t>
            </a:r>
            <a:endParaRPr lang="en-US" altLang="zh-TW" dirty="0">
              <a:latin typeface="標楷體" panose="03000509000000000000" pitchFamily="65" charset="-120"/>
              <a:ea typeface="標楷體" panose="03000509000000000000" pitchFamily="65" charset="-120"/>
            </a:endParaRPr>
          </a:p>
          <a:p>
            <a:pPr lvl="1">
              <a:spcBef>
                <a:spcPct val="0"/>
              </a:spcBef>
              <a:buNone/>
            </a:pPr>
            <a:r>
              <a:rPr lang="zh-TW" altLang="en-US" dirty="0">
                <a:latin typeface="標楷體" panose="03000509000000000000" pitchFamily="65" charset="-120"/>
                <a:ea typeface="標楷體" panose="03000509000000000000" pitchFamily="65" charset="-120"/>
              </a:rPr>
              <a:t>　　費；達</a:t>
            </a:r>
            <a:r>
              <a:rPr lang="en-US" altLang="zh-TW" dirty="0">
                <a:latin typeface="標楷體" panose="03000509000000000000" pitchFamily="65" charset="-120"/>
                <a:ea typeface="標楷體" panose="03000509000000000000" pitchFamily="65" charset="-120"/>
              </a:rPr>
              <a:t>10</a:t>
            </a:r>
            <a:r>
              <a:rPr lang="zh-TW" altLang="en-US" dirty="0">
                <a:latin typeface="標楷體" panose="03000509000000000000" pitchFamily="65" charset="-120"/>
                <a:ea typeface="標楷體" panose="03000509000000000000" pitchFamily="65" charset="-120"/>
              </a:rPr>
              <a:t>學分以上者，應繳交全額學雜費。</a:t>
            </a:r>
            <a:endParaRPr lang="en-US" altLang="zh-TW" dirty="0">
              <a:latin typeface="標楷體" panose="03000509000000000000" pitchFamily="65" charset="-120"/>
              <a:ea typeface="標楷體" panose="03000509000000000000" pitchFamily="65" charset="-120"/>
            </a:endParaRPr>
          </a:p>
          <a:p>
            <a:pPr lvl="1">
              <a:spcBef>
                <a:spcPct val="0"/>
              </a:spcBef>
              <a:buNone/>
            </a:pPr>
            <a:endParaRPr lang="zh-TW" altLang="en-US" dirty="0">
              <a:latin typeface="標楷體" panose="03000509000000000000" pitchFamily="65" charset="-120"/>
              <a:ea typeface="標楷體" panose="03000509000000000000" pitchFamily="65" charset="-120"/>
            </a:endParaRPr>
          </a:p>
          <a:p>
            <a:pPr lvl="1">
              <a:spcBef>
                <a:spcPct val="0"/>
              </a:spcBef>
              <a:buNone/>
            </a:pPr>
            <a:r>
              <a:rPr lang="zh-TW" altLang="en-US" dirty="0">
                <a:latin typeface="標楷體" panose="03000509000000000000" pitchFamily="65" charset="-120"/>
                <a:ea typeface="標楷體" panose="03000509000000000000" pitchFamily="65" charset="-120"/>
              </a:rPr>
              <a:t>四、申請半年全時教育實習者，以</a:t>
            </a:r>
            <a:r>
              <a:rPr lang="en-US" altLang="zh-TW" dirty="0">
                <a:latin typeface="標楷體" panose="03000509000000000000" pitchFamily="65" charset="-120"/>
                <a:ea typeface="標楷體" panose="03000509000000000000" pitchFamily="65" charset="-120"/>
              </a:rPr>
              <a:t>4</a:t>
            </a:r>
            <a:r>
              <a:rPr lang="zh-TW" altLang="en-US" dirty="0">
                <a:latin typeface="標楷體" panose="03000509000000000000" pitchFamily="65" charset="-120"/>
                <a:ea typeface="標楷體" panose="03000509000000000000" pitchFamily="65" charset="-120"/>
              </a:rPr>
              <a:t>學分收取學分費。</a:t>
            </a:r>
          </a:p>
        </p:txBody>
      </p:sp>
      <p:sp>
        <p:nvSpPr>
          <p:cNvPr id="32777" name="AutoShape 9">
            <a:extLst>
              <a:ext uri="{FF2B5EF4-FFF2-40B4-BE49-F238E27FC236}">
                <a16:creationId xmlns:a16="http://schemas.microsoft.com/office/drawing/2014/main" xmlns="" id="{F919A506-F908-4A5C-93CA-CE94E3DBECD4}"/>
              </a:ext>
            </a:extLst>
          </p:cNvPr>
          <p:cNvSpPr>
            <a:spLocks noChangeArrowheads="1"/>
          </p:cNvSpPr>
          <p:nvPr/>
        </p:nvSpPr>
        <p:spPr bwMode="auto">
          <a:xfrm>
            <a:off x="1763713" y="333375"/>
            <a:ext cx="5903912" cy="765175"/>
          </a:xfrm>
          <a:prstGeom prst="roundRect">
            <a:avLst>
              <a:gd name="adj" fmla="val 16667"/>
            </a:avLst>
          </a:prstGeom>
          <a:gradFill rotWithShape="1">
            <a:gsLst>
              <a:gs pos="0">
                <a:srgbClr val="99CC00">
                  <a:alpha val="71001"/>
                </a:srgbClr>
              </a:gs>
              <a:gs pos="50000">
                <a:srgbClr val="FFCC66"/>
              </a:gs>
              <a:gs pos="100000">
                <a:srgbClr val="99CC00">
                  <a:alpha val="71001"/>
                </a:srgbClr>
              </a:gs>
            </a:gsLst>
            <a:lin ang="5400000" scaled="1"/>
          </a:gradFill>
          <a:ln w="9525">
            <a:round/>
            <a:headEnd/>
            <a:tailEnd/>
          </a:ln>
          <a:effectLst/>
          <a:scene3d>
            <a:camera prst="legacyPerspectiveBottom"/>
            <a:lightRig rig="legacyFlat3" dir="t"/>
          </a:scene3d>
          <a:sp3d extrusionH="887400" prstMaterial="legacyMatte">
            <a:bevelT w="13500" h="13500" prst="angle"/>
            <a:bevelB w="13500" h="13500" prst="angle"/>
            <a:extrusionClr>
              <a:srgbClr val="99CC00"/>
            </a:extrusionClr>
          </a:sp3d>
          <a:extLst/>
        </p:spPr>
        <p:txBody>
          <a:bodyPr wrap="none" anchor="ctr">
            <a:flatTx/>
          </a:bodyPr>
          <a:lstStyle/>
          <a:p>
            <a:pPr algn="ctr">
              <a:defRPr/>
            </a:pPr>
            <a:r>
              <a:rPr lang="zh-TW" altLang="en-US" sz="4500" dirty="0">
                <a:solidFill>
                  <a:srgbClr val="000099"/>
                </a:solidFill>
                <a:latin typeface="Arial" charset="0"/>
                <a:ea typeface="標楷體" pitchFamily="65" charset="-120"/>
              </a:rPr>
              <a:t>學分費</a:t>
            </a:r>
            <a:r>
              <a:rPr lang="en-US" altLang="zh-TW" sz="4000" dirty="0">
                <a:solidFill>
                  <a:srgbClr val="000099"/>
                </a:solidFill>
                <a:latin typeface="Arial" charset="0"/>
                <a:ea typeface="標楷體" pitchFamily="65" charset="-120"/>
              </a:rPr>
              <a:t>(Ⅱ)</a:t>
            </a:r>
            <a:endParaRPr lang="zh-TW" altLang="en-US" sz="4500" dirty="0">
              <a:solidFill>
                <a:srgbClr val="000099"/>
              </a:solidFill>
              <a:latin typeface="Arial" charset="0"/>
              <a:ea typeface="標楷體" pitchFamily="65" charset="-120"/>
            </a:endParaRPr>
          </a:p>
        </p:txBody>
      </p:sp>
      <p:pic>
        <p:nvPicPr>
          <p:cNvPr id="8" name="Picture 22">
            <a:extLst>
              <a:ext uri="{FF2B5EF4-FFF2-40B4-BE49-F238E27FC236}">
                <a16:creationId xmlns:a16="http://schemas.microsoft.com/office/drawing/2014/main" xmlns="" id="{F075EB48-AA84-4FEB-B618-30A25FE443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0249" y="6487102"/>
            <a:ext cx="3290102" cy="291907"/>
          </a:xfrm>
          <a:prstGeom prst="rect">
            <a:avLst/>
          </a:prstGeom>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52579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nodeType="withEffect">
                                  <p:stCondLst>
                                    <p:cond delay="0"/>
                                  </p:stCondLst>
                                  <p:childTnLst>
                                    <p:set>
                                      <p:cBhvr>
                                        <p:cTn id="6" dur="1" fill="hold">
                                          <p:stCondLst>
                                            <p:cond delay="0"/>
                                          </p:stCondLst>
                                        </p:cTn>
                                        <p:tgtEl>
                                          <p:spTgt spid="32776">
                                            <p:txEl>
                                              <p:pRg st="0" end="0"/>
                                            </p:txEl>
                                          </p:spTgt>
                                        </p:tgtEl>
                                        <p:attrNameLst>
                                          <p:attrName>style.visibility</p:attrName>
                                        </p:attrNameLst>
                                      </p:cBhvr>
                                      <p:to>
                                        <p:strVal val="visible"/>
                                      </p:to>
                                    </p:set>
                                    <p:anim calcmode="lin" valueType="num">
                                      <p:cBhvr additive="base">
                                        <p:cTn id="7" dur="1000" fill="hold"/>
                                        <p:tgtEl>
                                          <p:spTgt spid="32776">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277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32776">
                                            <p:txEl>
                                              <p:pRg st="1" end="1"/>
                                            </p:txEl>
                                          </p:spTgt>
                                        </p:tgtEl>
                                        <p:attrNameLst>
                                          <p:attrName>style.visibility</p:attrName>
                                        </p:attrNameLst>
                                      </p:cBhvr>
                                      <p:to>
                                        <p:strVal val="visible"/>
                                      </p:to>
                                    </p:set>
                                    <p:anim calcmode="lin" valueType="num">
                                      <p:cBhvr additive="base">
                                        <p:cTn id="11" dur="1000" fill="hold"/>
                                        <p:tgtEl>
                                          <p:spTgt spid="32776">
                                            <p:txEl>
                                              <p:pRg st="1" end="1"/>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3277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32776">
                                            <p:txEl>
                                              <p:pRg st="2" end="2"/>
                                            </p:txEl>
                                          </p:spTgt>
                                        </p:tgtEl>
                                        <p:attrNameLst>
                                          <p:attrName>style.visibility</p:attrName>
                                        </p:attrNameLst>
                                      </p:cBhvr>
                                      <p:to>
                                        <p:strVal val="visible"/>
                                      </p:to>
                                    </p:set>
                                    <p:anim calcmode="lin" valueType="num">
                                      <p:cBhvr additive="base">
                                        <p:cTn id="15" dur="1000" fill="hold"/>
                                        <p:tgtEl>
                                          <p:spTgt spid="32776">
                                            <p:txEl>
                                              <p:pRg st="2" end="2"/>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3277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32776">
                                            <p:txEl>
                                              <p:pRg st="4" end="4"/>
                                            </p:txEl>
                                          </p:spTgt>
                                        </p:tgtEl>
                                        <p:attrNameLst>
                                          <p:attrName>style.visibility</p:attrName>
                                        </p:attrNameLst>
                                      </p:cBhvr>
                                      <p:to>
                                        <p:strVal val="visible"/>
                                      </p:to>
                                    </p:set>
                                    <p:anim calcmode="lin" valueType="num">
                                      <p:cBhvr additive="base">
                                        <p:cTn id="19" dur="1000" fill="hold"/>
                                        <p:tgtEl>
                                          <p:spTgt spid="32776">
                                            <p:txEl>
                                              <p:pRg st="4" end="4"/>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2776">
                                            <p:txEl>
                                              <p:pRg st="4" end="4"/>
                                            </p:txEl>
                                          </p:spTgt>
                                        </p:tgtEl>
                                        <p:attrNameLst>
                                          <p:attrName>ppt_y</p:attrName>
                                        </p:attrNameLst>
                                      </p:cBhvr>
                                      <p:tavLst>
                                        <p:tav tm="0">
                                          <p:val>
                                            <p:strVal val="1+#ppt_h/2"/>
                                          </p:val>
                                        </p:tav>
                                        <p:tav tm="100000">
                                          <p:val>
                                            <p:strVal val="#ppt_y"/>
                                          </p:val>
                                        </p:tav>
                                      </p:tavLst>
                                    </p:anim>
                                  </p:childTnLst>
                                </p:cTn>
                              </p:par>
                              <p:par>
                                <p:cTn id="21" presetID="5" presetClass="entr" presetSubtype="10" fill="hold" nodeType="withEffect">
                                  <p:stCondLst>
                                    <p:cond delay="0"/>
                                  </p:stCondLst>
                                  <p:childTnLst>
                                    <p:set>
                                      <p:cBhvr>
                                        <p:cTn id="22" dur="1" fill="hold">
                                          <p:stCondLst>
                                            <p:cond delay="0"/>
                                          </p:stCondLst>
                                        </p:cTn>
                                        <p:tgtEl>
                                          <p:spTgt spid="32777"/>
                                        </p:tgtEl>
                                        <p:attrNameLst>
                                          <p:attrName>style.visibility</p:attrName>
                                        </p:attrNameLst>
                                      </p:cBhvr>
                                      <p:to>
                                        <p:strVal val="visible"/>
                                      </p:to>
                                    </p:set>
                                    <p:animEffect transition="in" filter="checkerboard(across)">
                                      <p:cBhvr>
                                        <p:cTn id="23" dur="500"/>
                                        <p:tgtEl>
                                          <p:spTgt spid="327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2" descr="ãpptèæ¯åãçåçæå°çµæ">
            <a:extLst>
              <a:ext uri="{FF2B5EF4-FFF2-40B4-BE49-F238E27FC236}">
                <a16:creationId xmlns:a16="http://schemas.microsoft.com/office/drawing/2014/main" xmlns="" id="{298C2A1E-B07D-4805-B74F-8FD23DFDEF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103765"/>
            <a:ext cx="9180512" cy="6989150"/>
          </a:xfrm>
          <a:prstGeom prst="rect">
            <a:avLst/>
          </a:prstGeom>
          <a:noFill/>
          <a:extLst>
            <a:ext uri="{909E8E84-426E-40DD-AFC4-6F175D3DCCD1}">
              <a14:hiddenFill xmlns:a14="http://schemas.microsoft.com/office/drawing/2010/main">
                <a:solidFill>
                  <a:srgbClr val="FFFFFF"/>
                </a:solidFill>
              </a14:hiddenFill>
            </a:ext>
          </a:extLst>
        </p:spPr>
      </p:pic>
      <p:sp>
        <p:nvSpPr>
          <p:cNvPr id="32776" name="Rectangle 8"/>
          <p:cNvSpPr>
            <a:spLocks noChangeArrowheads="1"/>
          </p:cNvSpPr>
          <p:nvPr/>
        </p:nvSpPr>
        <p:spPr bwMode="auto">
          <a:xfrm>
            <a:off x="-324544" y="2256026"/>
            <a:ext cx="897890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lvl="1" algn="ctr">
              <a:spcBef>
                <a:spcPct val="0"/>
              </a:spcBef>
              <a:buNone/>
            </a:pPr>
            <a:r>
              <a:rPr lang="zh-TW" altLang="en-US" sz="9600" b="1" dirty="0">
                <a:latin typeface="標楷體" panose="03000509000000000000" pitchFamily="65" charset="-120"/>
                <a:ea typeface="標楷體" panose="03000509000000000000" pitchFamily="65" charset="-120"/>
              </a:rPr>
              <a:t>Ｑ＆Ａ</a:t>
            </a:r>
          </a:p>
        </p:txBody>
      </p:sp>
      <p:pic>
        <p:nvPicPr>
          <p:cNvPr id="8" name="Picture 22">
            <a:extLst>
              <a:ext uri="{FF2B5EF4-FFF2-40B4-BE49-F238E27FC236}">
                <a16:creationId xmlns:a16="http://schemas.microsoft.com/office/drawing/2014/main" xmlns="" id="{F075EB48-AA84-4FEB-B618-30A25FE443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0249" y="6487102"/>
            <a:ext cx="3290102" cy="291907"/>
          </a:xfrm>
          <a:prstGeom prst="rect">
            <a:avLst/>
          </a:prstGeom>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9510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hlinkClick r:id="rId2"/>
            <a:extLst>
              <a:ext uri="{FF2B5EF4-FFF2-40B4-BE49-F238E27FC236}">
                <a16:creationId xmlns:a16="http://schemas.microsoft.com/office/drawing/2014/main" xmlns="" id="{E2C6E0F1-0D6D-422E-8EE4-8B557EA72402}"/>
              </a:ext>
            </a:extLst>
          </p:cNvPr>
          <p:cNvPicPr>
            <a:picLocks noChangeAspect="1"/>
          </p:cNvPicPr>
          <p:nvPr/>
        </p:nvPicPr>
        <p:blipFill rotWithShape="1">
          <a:blip r:embed="rId3"/>
          <a:srcRect l="24013" t="31800" r="35038" b="19200"/>
          <a:stretch/>
        </p:blipFill>
        <p:spPr>
          <a:xfrm>
            <a:off x="2870" y="-25400"/>
            <a:ext cx="9159880" cy="6165304"/>
          </a:xfrm>
          <a:prstGeom prst="rect">
            <a:avLst/>
          </a:prstGeom>
        </p:spPr>
      </p:pic>
    </p:spTree>
    <p:extLst>
      <p:ext uri="{BB962C8B-B14F-4D97-AF65-F5344CB8AC3E}">
        <p14:creationId xmlns:p14="http://schemas.microsoft.com/office/powerpoint/2010/main" val="1657463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xmlns="" id="{C713F1B1-551A-4EB1-A313-22E41351D22F}"/>
              </a:ext>
            </a:extLst>
          </p:cNvPr>
          <p:cNvPicPr>
            <a:picLocks noChangeAspect="1"/>
          </p:cNvPicPr>
          <p:nvPr/>
        </p:nvPicPr>
        <p:blipFill rotWithShape="1">
          <a:blip r:embed="rId2"/>
          <a:srcRect l="6688" t="20601" r="35825" b="15001"/>
          <a:stretch/>
        </p:blipFill>
        <p:spPr>
          <a:xfrm>
            <a:off x="0" y="526368"/>
            <a:ext cx="9212702" cy="5805264"/>
          </a:xfrm>
          <a:prstGeom prst="rect">
            <a:avLst/>
          </a:prstGeom>
        </p:spPr>
      </p:pic>
    </p:spTree>
    <p:extLst>
      <p:ext uri="{BB962C8B-B14F-4D97-AF65-F5344CB8AC3E}">
        <p14:creationId xmlns:p14="http://schemas.microsoft.com/office/powerpoint/2010/main" val="1801191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4" descr="001">
            <a:extLst>
              <a:ext uri="{FF2B5EF4-FFF2-40B4-BE49-F238E27FC236}">
                <a16:creationId xmlns:a16="http://schemas.microsoft.com/office/drawing/2014/main" xmlns="" id="{85826B05-AEB8-440C-BFFA-6F5635F42C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056" r="6056" b="18307"/>
          <a:stretch>
            <a:fillRect/>
          </a:stretch>
        </p:blipFill>
        <p:spPr bwMode="auto">
          <a:xfrm>
            <a:off x="1588" y="1262459"/>
            <a:ext cx="9142412" cy="562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AutoShape 6"/>
          <p:cNvSpPr>
            <a:spLocks noChangeArrowheads="1"/>
          </p:cNvSpPr>
          <p:nvPr/>
        </p:nvSpPr>
        <p:spPr bwMode="auto">
          <a:xfrm>
            <a:off x="287337" y="1552198"/>
            <a:ext cx="8569325" cy="4248150"/>
          </a:xfrm>
          <a:prstGeom prst="roundRect">
            <a:avLst>
              <a:gd name="adj" fmla="val 16667"/>
            </a:avLst>
          </a:prstGeom>
          <a:solidFill>
            <a:srgbClr val="FFFFFF">
              <a:alpha val="76862"/>
            </a:srgbClr>
          </a:solidFill>
          <a:ln w="9525">
            <a:solidFill>
              <a:schemeClr val="bg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TW" altLang="en-US" sz="1800"/>
          </a:p>
        </p:txBody>
      </p:sp>
      <p:sp>
        <p:nvSpPr>
          <p:cNvPr id="2" name="矩形: 圓角 1">
            <a:extLst>
              <a:ext uri="{FF2B5EF4-FFF2-40B4-BE49-F238E27FC236}">
                <a16:creationId xmlns:a16="http://schemas.microsoft.com/office/drawing/2014/main" xmlns="" id="{95B2B462-960C-4278-9A47-03BEA8645956}"/>
              </a:ext>
            </a:extLst>
          </p:cNvPr>
          <p:cNvSpPr/>
          <p:nvPr/>
        </p:nvSpPr>
        <p:spPr>
          <a:xfrm>
            <a:off x="-105916" y="-99392"/>
            <a:ext cx="9358436" cy="1416627"/>
          </a:xfrm>
          <a:prstGeom prst="roundRect">
            <a:avLst/>
          </a:prstGeom>
          <a:solidFill>
            <a:srgbClr val="5D5DFF"/>
          </a:solidFill>
          <a:ln>
            <a:noFill/>
          </a:ln>
          <a:effectLst>
            <a:outerShdw blurRad="50800" dist="38100" algn="l" rotWithShape="0">
              <a:prstClr val="black">
                <a:alpha val="40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800" dirty="0">
                <a:latin typeface="標楷體" panose="03000509000000000000" pitchFamily="65" charset="-120"/>
                <a:ea typeface="標楷體" panose="03000509000000000000" pitchFamily="65" charset="-120"/>
              </a:rPr>
              <a:t>國立嘉義大學師資培育中心</a:t>
            </a:r>
          </a:p>
        </p:txBody>
      </p:sp>
      <p:sp>
        <p:nvSpPr>
          <p:cNvPr id="6" name="Text Box 7">
            <a:extLst>
              <a:ext uri="{FF2B5EF4-FFF2-40B4-BE49-F238E27FC236}">
                <a16:creationId xmlns:a16="http://schemas.microsoft.com/office/drawing/2014/main" xmlns="" id="{D343EB92-302B-4449-88DB-95F24D959D50}"/>
              </a:ext>
            </a:extLst>
          </p:cNvPr>
          <p:cNvSpPr txBox="1">
            <a:spLocks noChangeArrowheads="1"/>
          </p:cNvSpPr>
          <p:nvPr/>
        </p:nvSpPr>
        <p:spPr bwMode="auto">
          <a:xfrm>
            <a:off x="1187624" y="3014553"/>
            <a:ext cx="648072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dist" eaLnBrk="1" hangingPunct="1">
              <a:spcBef>
                <a:spcPct val="50000"/>
              </a:spcBef>
              <a:buFontTx/>
              <a:buNone/>
            </a:pPr>
            <a:r>
              <a:rPr lang="zh-TW" altLang="en-US" b="1" dirty="0">
                <a:latin typeface="標楷體" panose="03000509000000000000" pitchFamily="65" charset="-120"/>
                <a:ea typeface="標楷體" panose="03000509000000000000" pitchFamily="65" charset="-120"/>
              </a:rPr>
              <a:t>如果你真心想要當老師的話，</a:t>
            </a:r>
            <a:endParaRPr lang="en-US" altLang="zh-TW" b="1" dirty="0">
              <a:latin typeface="標楷體" panose="03000509000000000000" pitchFamily="65" charset="-120"/>
              <a:ea typeface="標楷體" panose="03000509000000000000" pitchFamily="65" charset="-120"/>
            </a:endParaRPr>
          </a:p>
          <a:p>
            <a:pPr algn="dist" eaLnBrk="1" hangingPunct="1">
              <a:spcBef>
                <a:spcPct val="50000"/>
              </a:spcBef>
              <a:buFontTx/>
              <a:buNone/>
            </a:pPr>
            <a:r>
              <a:rPr lang="zh-TW" altLang="en-US" b="1" dirty="0">
                <a:latin typeface="標楷體" panose="03000509000000000000" pitchFamily="65" charset="-120"/>
                <a:ea typeface="標楷體" panose="03000509000000000000" pitchFamily="65" charset="-120"/>
              </a:rPr>
              <a:t>現在，機會來了</a:t>
            </a:r>
            <a:r>
              <a:rPr lang="en-US" altLang="zh-TW" b="1" dirty="0">
                <a:latin typeface="標楷體" panose="03000509000000000000" pitchFamily="65" charset="-120"/>
                <a:ea typeface="標楷體" panose="03000509000000000000" pitchFamily="65" charset="-120"/>
              </a:rPr>
              <a:t>……</a:t>
            </a:r>
            <a:endParaRPr lang="zh-TW" altLang="en-US"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43876072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8194" name="Group 4"/>
          <p:cNvGrpSpPr>
            <a:grpSpLocks/>
          </p:cNvGrpSpPr>
          <p:nvPr/>
        </p:nvGrpSpPr>
        <p:grpSpPr bwMode="auto">
          <a:xfrm>
            <a:off x="0" y="0"/>
            <a:ext cx="9144000" cy="6858000"/>
            <a:chOff x="0" y="0"/>
            <a:chExt cx="5760" cy="4320"/>
          </a:xfrm>
        </p:grpSpPr>
        <p:pic>
          <p:nvPicPr>
            <p:cNvPr id="821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1" name="Picture 6"/>
            <p:cNvPicPr>
              <a:picLocks noChangeAspect="1" noChangeArrowheads="1"/>
            </p:cNvPicPr>
            <p:nvPr/>
          </p:nvPicPr>
          <p:blipFill>
            <a:blip r:embed="rId4">
              <a:lum bright="20000"/>
              <a:extLst>
                <a:ext uri="{28A0092B-C50C-407E-A947-70E740481C1C}">
                  <a14:useLocalDpi xmlns:a14="http://schemas.microsoft.com/office/drawing/2010/main" val="0"/>
                </a:ext>
              </a:extLst>
            </a:blip>
            <a:srcRect/>
            <a:stretch>
              <a:fillRect/>
            </a:stretch>
          </p:blipFill>
          <p:spPr bwMode="auto">
            <a:xfrm>
              <a:off x="1292" y="3884"/>
              <a:ext cx="3629" cy="436"/>
            </a:xfrm>
            <a:prstGeom prst="rect">
              <a:avLst/>
            </a:prstGeom>
            <a:solidFill>
              <a:schemeClr val="accent1">
                <a:alpha val="12157"/>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212" name="AutoShape 7"/>
            <p:cNvSpPr>
              <a:spLocks noChangeArrowheads="1"/>
            </p:cNvSpPr>
            <p:nvPr/>
          </p:nvSpPr>
          <p:spPr bwMode="auto">
            <a:xfrm>
              <a:off x="158" y="164"/>
              <a:ext cx="5489" cy="3629"/>
            </a:xfrm>
            <a:prstGeom prst="roundRect">
              <a:avLst>
                <a:gd name="adj" fmla="val 16667"/>
              </a:avLst>
            </a:prstGeom>
            <a:solidFill>
              <a:schemeClr val="bg1">
                <a:alpha val="69019"/>
              </a:schemeClr>
            </a:solidFill>
            <a:ln w="9525" algn="ctr">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TW" altLang="en-US" sz="1800"/>
            </a:p>
          </p:txBody>
        </p:sp>
      </p:grpSp>
      <p:pic>
        <p:nvPicPr>
          <p:cNvPr id="19" name="Picture 12" descr="ãpptèæ¯åãçåçæå°çµæ">
            <a:extLst>
              <a:ext uri="{FF2B5EF4-FFF2-40B4-BE49-F238E27FC236}">
                <a16:creationId xmlns:a16="http://schemas.microsoft.com/office/drawing/2014/main" xmlns="" id="{CC8D378A-7666-48DA-92F6-9CDB7D4F8F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195" name="AutoShape 8"/>
          <p:cNvSpPr>
            <a:spLocks noChangeArrowheads="1"/>
          </p:cNvSpPr>
          <p:nvPr/>
        </p:nvSpPr>
        <p:spPr bwMode="auto">
          <a:xfrm>
            <a:off x="347671" y="2220205"/>
            <a:ext cx="1440000" cy="3240000"/>
          </a:xfrm>
          <a:prstGeom prst="notchedRightArrow">
            <a:avLst>
              <a:gd name="adj1" fmla="val 62407"/>
              <a:gd name="adj2" fmla="val 24958"/>
            </a:avLst>
          </a:prstGeom>
          <a:gradFill rotWithShape="1">
            <a:gsLst>
              <a:gs pos="0">
                <a:srgbClr val="99CCFF"/>
              </a:gs>
              <a:gs pos="100000">
                <a:srgbClr val="97C9FB"/>
              </a:gs>
            </a:gsLst>
            <a:lin ang="2700000" scaled="1"/>
          </a:gradFill>
          <a:ln w="9525">
            <a:miter lim="800000"/>
            <a:headEnd/>
            <a:tailEnd/>
          </a:ln>
          <a:scene3d>
            <a:camera prst="legacyObliqueTopLeft"/>
            <a:lightRig rig="legacyFlat3" dir="t"/>
          </a:scene3d>
          <a:sp3d extrusionH="430200" prstMaterial="legacyMatte">
            <a:bevelT w="13500" h="13500" prst="angle"/>
            <a:bevelB w="13500" h="13500" prst="angle"/>
            <a:extrusionClr>
              <a:srgbClr val="99CCFF"/>
            </a:extrusionClr>
            <a:contourClr>
              <a:srgbClr val="99CCFF"/>
            </a:contourClr>
          </a:sp3d>
        </p:spPr>
        <p:txBody>
          <a:bodyPr wrap="none" anchor="ctr">
            <a:flatTx/>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r>
              <a:rPr lang="en-US" altLang="zh-TW" sz="2000" dirty="0">
                <a:ea typeface="華康儷圓 Std W7" pitchFamily="50" charset="-120"/>
              </a:rPr>
              <a:t>108.05.27</a:t>
            </a:r>
          </a:p>
          <a:p>
            <a:pPr algn="ctr" eaLnBrk="1" hangingPunct="1">
              <a:spcBef>
                <a:spcPct val="0"/>
              </a:spcBef>
              <a:buFontTx/>
              <a:buNone/>
            </a:pPr>
            <a:r>
              <a:rPr lang="zh-TW" altLang="en-US" sz="2000" dirty="0">
                <a:latin typeface="標楷體" panose="03000509000000000000" pitchFamily="65" charset="-120"/>
                <a:ea typeface="標楷體" panose="03000509000000000000" pitchFamily="65" charset="-120"/>
              </a:rPr>
              <a:t>至</a:t>
            </a:r>
          </a:p>
          <a:p>
            <a:pPr algn="ctr" eaLnBrk="1" hangingPunct="1">
              <a:spcBef>
                <a:spcPct val="0"/>
              </a:spcBef>
              <a:buFontTx/>
              <a:buNone/>
            </a:pPr>
            <a:r>
              <a:rPr lang="en-US" altLang="zh-TW" sz="2000" dirty="0">
                <a:ea typeface="華康儷圓 Std W7" pitchFamily="50" charset="-120"/>
              </a:rPr>
              <a:t>108.06.06</a:t>
            </a:r>
          </a:p>
          <a:p>
            <a:pPr algn="ctr" eaLnBrk="1" hangingPunct="1">
              <a:spcBef>
                <a:spcPct val="0"/>
              </a:spcBef>
              <a:buFontTx/>
              <a:buNone/>
            </a:pPr>
            <a:r>
              <a:rPr lang="zh-TW" altLang="en-US" sz="2000" dirty="0">
                <a:latin typeface="標楷體" panose="03000509000000000000" pitchFamily="65" charset="-120"/>
                <a:ea typeface="標楷體" panose="03000509000000000000" pitchFamily="65" charset="-120"/>
              </a:rPr>
              <a:t>受理申請</a:t>
            </a:r>
          </a:p>
        </p:txBody>
      </p:sp>
      <p:sp>
        <p:nvSpPr>
          <p:cNvPr id="12297" name="AutoShape 9">
            <a:extLst>
              <a:ext uri="{FF2B5EF4-FFF2-40B4-BE49-F238E27FC236}">
                <a16:creationId xmlns:a16="http://schemas.microsoft.com/office/drawing/2014/main" xmlns="" id="{39D9D1C9-3740-412D-9E17-0E04DF37D16F}"/>
              </a:ext>
            </a:extLst>
          </p:cNvPr>
          <p:cNvSpPr>
            <a:spLocks noChangeArrowheads="1"/>
          </p:cNvSpPr>
          <p:nvPr/>
        </p:nvSpPr>
        <p:spPr bwMode="auto">
          <a:xfrm>
            <a:off x="1757223" y="2219749"/>
            <a:ext cx="1441450" cy="3240000"/>
          </a:xfrm>
          <a:prstGeom prst="notchedRightArrow">
            <a:avLst>
              <a:gd name="adj1" fmla="val 62407"/>
              <a:gd name="adj2" fmla="val 24958"/>
            </a:avLst>
          </a:prstGeom>
          <a:gradFill rotWithShape="1">
            <a:gsLst>
              <a:gs pos="0">
                <a:schemeClr val="accent1"/>
              </a:gs>
              <a:gs pos="100000">
                <a:schemeClr val="accent1">
                  <a:gamma/>
                  <a:shade val="72941"/>
                  <a:invGamma/>
                </a:schemeClr>
              </a:gs>
            </a:gsLst>
            <a:lin ang="2700000" scaled="1"/>
          </a:gradFill>
          <a:ln>
            <a:noFill/>
          </a:ln>
          <a:effectLst/>
          <a:scene3d>
            <a:camera prst="legacyObliqueTopLeft"/>
            <a:lightRig rig="legacyFlat3" dir="t"/>
          </a:scene3d>
          <a:sp3d extrusionH="430200" prstMaterial="legacyMatte">
            <a:bevelT w="13500" h="13500" prst="angle"/>
            <a:bevelB w="13500" h="13500" prst="angle"/>
            <a:extrusionClr>
              <a:schemeClr val="accent1"/>
            </a:extrusionClr>
          </a:sp3d>
          <a:extLst/>
        </p:spPr>
        <p:txBody>
          <a:bodyPr wrap="none" anchor="ctr">
            <a:flatTx/>
          </a:bodyPr>
          <a:lstStyle/>
          <a:p>
            <a:pPr algn="ctr" eaLnBrk="1" hangingPunct="1">
              <a:defRPr/>
            </a:pPr>
            <a:r>
              <a:rPr lang="en-US" altLang="zh-TW" sz="2000" dirty="0">
                <a:latin typeface="Arial" charset="0"/>
                <a:ea typeface="華康儷圓 Std W7" pitchFamily="50" charset="-120"/>
              </a:rPr>
              <a:t>108.06.12</a:t>
            </a:r>
          </a:p>
          <a:p>
            <a:pPr algn="ctr" eaLnBrk="1" hangingPunct="1">
              <a:defRPr/>
            </a:pPr>
            <a:r>
              <a:rPr kumimoji="0" lang="zh-TW" altLang="en-US" sz="2000" dirty="0">
                <a:latin typeface="標楷體" panose="03000509000000000000" pitchFamily="65" charset="-120"/>
                <a:ea typeface="標楷體" panose="03000509000000000000" pitchFamily="65" charset="-120"/>
              </a:rPr>
              <a:t>公告初審</a:t>
            </a:r>
          </a:p>
          <a:p>
            <a:pPr algn="ctr" eaLnBrk="1" hangingPunct="1">
              <a:defRPr/>
            </a:pPr>
            <a:r>
              <a:rPr kumimoji="0" lang="zh-TW" altLang="en-US" sz="2000" dirty="0">
                <a:latin typeface="標楷體" panose="03000509000000000000" pitchFamily="65" charset="-120"/>
                <a:ea typeface="標楷體" panose="03000509000000000000" pitchFamily="65" charset="-120"/>
              </a:rPr>
              <a:t>通過名單</a:t>
            </a:r>
          </a:p>
        </p:txBody>
      </p:sp>
      <p:sp>
        <p:nvSpPr>
          <p:cNvPr id="8197" name="AutoShape 10"/>
          <p:cNvSpPr>
            <a:spLocks noChangeArrowheads="1"/>
          </p:cNvSpPr>
          <p:nvPr/>
        </p:nvSpPr>
        <p:spPr bwMode="auto">
          <a:xfrm>
            <a:off x="3121458" y="2219933"/>
            <a:ext cx="1620000" cy="3240088"/>
          </a:xfrm>
          <a:prstGeom prst="notchedRightArrow">
            <a:avLst>
              <a:gd name="adj1" fmla="val 62407"/>
              <a:gd name="adj2" fmla="val 24958"/>
            </a:avLst>
          </a:prstGeom>
          <a:gradFill rotWithShape="1">
            <a:gsLst>
              <a:gs pos="0">
                <a:srgbClr val="FF99CC"/>
              </a:gs>
              <a:gs pos="100000">
                <a:srgbClr val="BA7095"/>
              </a:gs>
            </a:gsLst>
            <a:lin ang="2700000" scaled="1"/>
          </a:gradFill>
          <a:ln w="9525">
            <a:miter lim="800000"/>
            <a:headEnd/>
            <a:tailEnd/>
          </a:ln>
          <a:scene3d>
            <a:camera prst="legacyObliqueTopLeft"/>
            <a:lightRig rig="legacyFlat3" dir="t"/>
          </a:scene3d>
          <a:sp3d extrusionH="430200" prstMaterial="legacyMatte">
            <a:bevelT w="13500" h="13500" prst="angle"/>
            <a:bevelB w="13500" h="13500" prst="angle"/>
            <a:extrusionClr>
              <a:srgbClr val="FF99CC"/>
            </a:extrusionClr>
            <a:contourClr>
              <a:srgbClr val="FF99CC"/>
            </a:contourClr>
          </a:sp3d>
        </p:spPr>
        <p:txBody>
          <a:bodyPr wrap="none" anchor="ctr">
            <a:flatTx/>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r>
              <a:rPr lang="en-US" altLang="zh-TW" sz="1800" dirty="0">
                <a:ea typeface="華康儷圓 Std W7" pitchFamily="50" charset="-120"/>
              </a:rPr>
              <a:t>108.06.12</a:t>
            </a:r>
          </a:p>
          <a:p>
            <a:pPr algn="ctr" eaLnBrk="1" hangingPunct="1">
              <a:spcBef>
                <a:spcPct val="0"/>
              </a:spcBef>
              <a:buFontTx/>
              <a:buNone/>
            </a:pPr>
            <a:r>
              <a:rPr lang="zh-TW" altLang="en-US" sz="1800" dirty="0">
                <a:latin typeface="標楷體" panose="03000509000000000000" pitchFamily="65" charset="-120"/>
                <a:ea typeface="標楷體" panose="03000509000000000000" pitchFamily="65" charset="-120"/>
              </a:rPr>
              <a:t>至</a:t>
            </a:r>
          </a:p>
          <a:p>
            <a:pPr algn="ctr" eaLnBrk="1" hangingPunct="1">
              <a:spcBef>
                <a:spcPct val="0"/>
              </a:spcBef>
              <a:buFontTx/>
              <a:buNone/>
            </a:pPr>
            <a:r>
              <a:rPr lang="en-US" altLang="zh-TW" sz="1800" dirty="0">
                <a:ea typeface="華康儷圓 Std W7" pitchFamily="50" charset="-120"/>
              </a:rPr>
              <a:t>108.06.19</a:t>
            </a:r>
          </a:p>
          <a:p>
            <a:pPr algn="ctr" eaLnBrk="1" hangingPunct="1">
              <a:spcBef>
                <a:spcPct val="0"/>
              </a:spcBef>
              <a:buFontTx/>
              <a:buNone/>
            </a:pPr>
            <a:r>
              <a:rPr lang="zh-TW" altLang="en-US" sz="1800" dirty="0">
                <a:latin typeface="標楷體" panose="03000509000000000000" pitchFamily="65" charset="-120"/>
                <a:ea typeface="標楷體" panose="03000509000000000000" pitchFamily="65" charset="-120"/>
              </a:rPr>
              <a:t>網路報名及</a:t>
            </a:r>
            <a:endParaRPr lang="en-US" altLang="zh-TW" sz="1800" dirty="0">
              <a:latin typeface="標楷體" panose="03000509000000000000" pitchFamily="65" charset="-120"/>
              <a:ea typeface="標楷體" panose="03000509000000000000" pitchFamily="65" charset="-120"/>
            </a:endParaRPr>
          </a:p>
          <a:p>
            <a:pPr algn="ctr" eaLnBrk="1" hangingPunct="1">
              <a:spcBef>
                <a:spcPct val="0"/>
              </a:spcBef>
              <a:buFontTx/>
              <a:buNone/>
            </a:pPr>
            <a:r>
              <a:rPr lang="zh-TW" altLang="en-US" sz="1800" dirty="0">
                <a:latin typeface="標楷體" panose="03000509000000000000" pitchFamily="65" charset="-120"/>
                <a:ea typeface="標楷體" panose="03000509000000000000" pitchFamily="65" charset="-120"/>
              </a:rPr>
              <a:t>線上性向測驗</a:t>
            </a:r>
          </a:p>
          <a:p>
            <a:pPr algn="ctr" eaLnBrk="1" hangingPunct="1">
              <a:spcBef>
                <a:spcPct val="0"/>
              </a:spcBef>
              <a:buFontTx/>
              <a:buNone/>
            </a:pPr>
            <a:endParaRPr lang="zh-TW" altLang="en-US" sz="2000" dirty="0">
              <a:ea typeface="華康儷圓 Std W7" pitchFamily="50" charset="-120"/>
            </a:endParaRPr>
          </a:p>
        </p:txBody>
      </p:sp>
      <p:grpSp>
        <p:nvGrpSpPr>
          <p:cNvPr id="8198" name="Group 11"/>
          <p:cNvGrpSpPr>
            <a:grpSpLocks/>
          </p:cNvGrpSpPr>
          <p:nvPr/>
        </p:nvGrpSpPr>
        <p:grpSpPr bwMode="auto">
          <a:xfrm>
            <a:off x="7451868" y="3140869"/>
            <a:ext cx="1624012" cy="1222375"/>
            <a:chOff x="4635" y="1843"/>
            <a:chExt cx="1023" cy="770"/>
          </a:xfrm>
        </p:grpSpPr>
        <p:sp>
          <p:nvSpPr>
            <p:cNvPr id="12300" name="Oval 12">
              <a:extLst>
                <a:ext uri="{FF2B5EF4-FFF2-40B4-BE49-F238E27FC236}">
                  <a16:creationId xmlns:a16="http://schemas.microsoft.com/office/drawing/2014/main" xmlns="" id="{E04F0F02-DA9F-4617-B27B-08FAB5EE8418}"/>
                </a:ext>
              </a:extLst>
            </p:cNvPr>
            <p:cNvSpPr>
              <a:spLocks noChangeArrowheads="1"/>
            </p:cNvSpPr>
            <p:nvPr/>
          </p:nvSpPr>
          <p:spPr bwMode="auto">
            <a:xfrm>
              <a:off x="4635" y="1843"/>
              <a:ext cx="1023" cy="770"/>
            </a:xfrm>
            <a:prstGeom prst="ellipse">
              <a:avLst/>
            </a:prstGeom>
            <a:solidFill>
              <a:schemeClr val="accent1">
                <a:lumMod val="20000"/>
                <a:lumOff val="80000"/>
              </a:schemeClr>
            </a:solidFill>
            <a:ln>
              <a:noFill/>
            </a:ln>
            <a:effectLst/>
            <a:extLst/>
          </p:spPr>
          <p:txBody>
            <a:bodyPr wrap="none" anchor="ctr"/>
            <a:lstStyle/>
            <a:p>
              <a:pPr algn="ctr" eaLnBrk="1" hangingPunct="1">
                <a:defRPr/>
              </a:pPr>
              <a:r>
                <a:rPr lang="zh-TW" altLang="en-US" sz="2800" dirty="0">
                  <a:solidFill>
                    <a:schemeClr val="folHlink"/>
                  </a:solidFill>
                  <a:effectLst>
                    <a:outerShdw blurRad="38100" dist="38100" dir="2700000" algn="tl">
                      <a:srgbClr val="000000"/>
                    </a:outerShdw>
                  </a:effectLst>
                  <a:latin typeface="標楷體" panose="03000509000000000000" pitchFamily="65" charset="-120"/>
                  <a:ea typeface="標楷體" panose="03000509000000000000" pitchFamily="65" charset="-120"/>
                </a:rPr>
                <a:t>報到</a:t>
              </a:r>
            </a:p>
            <a:p>
              <a:pPr algn="ctr" eaLnBrk="1" hangingPunct="1">
                <a:defRPr/>
              </a:pPr>
              <a:r>
                <a:rPr lang="en-US" altLang="zh-TW" dirty="0">
                  <a:solidFill>
                    <a:schemeClr val="folHlink"/>
                  </a:solidFill>
                  <a:effectLst>
                    <a:outerShdw blurRad="38100" dist="38100" dir="2700000" algn="tl">
                      <a:srgbClr val="000000"/>
                    </a:outerShdw>
                  </a:effectLst>
                  <a:latin typeface="Arial Black" pitchFamily="34" charset="0"/>
                  <a:ea typeface="華康黑體 Std W7" pitchFamily="34" charset="-120"/>
                </a:rPr>
                <a:t>108.07.17</a:t>
              </a:r>
            </a:p>
          </p:txBody>
        </p:sp>
        <p:sp>
          <p:nvSpPr>
            <p:cNvPr id="8209" name="Oval 13"/>
            <p:cNvSpPr>
              <a:spLocks noChangeArrowheads="1"/>
            </p:cNvSpPr>
            <p:nvPr/>
          </p:nvSpPr>
          <p:spPr bwMode="auto">
            <a:xfrm rot="-3044923">
              <a:off x="4799" y="2015"/>
              <a:ext cx="149" cy="97"/>
            </a:xfrm>
            <a:prstGeom prst="ellipse">
              <a:avLst/>
            </a:prstGeom>
            <a:gradFill rotWithShape="1">
              <a:gsLst>
                <a:gs pos="0">
                  <a:srgbClr val="FFFFFF">
                    <a:alpha val="79999"/>
                  </a:srgbClr>
                </a:gs>
                <a:gs pos="100000">
                  <a:srgbClr val="767676">
                    <a:alpha val="0"/>
                  </a:srgbClr>
                </a:gs>
              </a:gsLst>
              <a:path path="shape">
                <a:fillToRect l="50000" t="50000" r="50000" b="5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TW" altLang="en-US" sz="1800"/>
            </a:p>
          </p:txBody>
        </p:sp>
      </p:grpSp>
      <p:sp>
        <p:nvSpPr>
          <p:cNvPr id="8199" name="AutoShape 14"/>
          <p:cNvSpPr>
            <a:spLocks noChangeArrowheads="1"/>
          </p:cNvSpPr>
          <p:nvPr/>
        </p:nvSpPr>
        <p:spPr bwMode="auto">
          <a:xfrm>
            <a:off x="6246744" y="2213674"/>
            <a:ext cx="1440000" cy="3240087"/>
          </a:xfrm>
          <a:prstGeom prst="notchedRightArrow">
            <a:avLst>
              <a:gd name="adj1" fmla="val 62407"/>
              <a:gd name="adj2" fmla="val 24958"/>
            </a:avLst>
          </a:prstGeom>
          <a:gradFill rotWithShape="1">
            <a:gsLst>
              <a:gs pos="0">
                <a:srgbClr val="99FF99"/>
              </a:gs>
              <a:gs pos="100000">
                <a:srgbClr val="70BA70"/>
              </a:gs>
            </a:gsLst>
            <a:lin ang="2700000" scaled="1"/>
          </a:gradFill>
          <a:ln w="9525">
            <a:miter lim="800000"/>
            <a:headEnd/>
            <a:tailEnd/>
          </a:ln>
          <a:scene3d>
            <a:camera prst="legacyObliqueTopLeft"/>
            <a:lightRig rig="legacyFlat3" dir="t"/>
          </a:scene3d>
          <a:sp3d extrusionH="430200" prstMaterial="legacyMatte">
            <a:bevelT w="13500" h="13500" prst="angle"/>
            <a:bevelB w="13500" h="13500" prst="angle"/>
            <a:extrusionClr>
              <a:srgbClr val="99FF99"/>
            </a:extrusionClr>
            <a:contourClr>
              <a:srgbClr val="99FF99"/>
            </a:contourClr>
          </a:sp3d>
        </p:spPr>
        <p:txBody>
          <a:bodyPr wrap="none" anchor="ctr">
            <a:flatTx/>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r>
              <a:rPr lang="en-US" altLang="zh-TW" sz="2000" dirty="0">
                <a:ea typeface="華康儷圓 Std W7" pitchFamily="50" charset="-120"/>
              </a:rPr>
              <a:t>108.06.29</a:t>
            </a:r>
          </a:p>
          <a:p>
            <a:pPr algn="ctr" eaLnBrk="1" hangingPunct="1">
              <a:spcBef>
                <a:spcPct val="0"/>
              </a:spcBef>
              <a:buFontTx/>
              <a:buNone/>
            </a:pPr>
            <a:r>
              <a:rPr lang="zh-TW" altLang="en-US" sz="2000" dirty="0">
                <a:latin typeface="標楷體" panose="03000509000000000000" pitchFamily="65" charset="-120"/>
                <a:ea typeface="標楷體" panose="03000509000000000000" pitchFamily="65" charset="-120"/>
              </a:rPr>
              <a:t>參加</a:t>
            </a:r>
          </a:p>
          <a:p>
            <a:pPr algn="ctr" eaLnBrk="1" hangingPunct="1">
              <a:spcBef>
                <a:spcPct val="0"/>
              </a:spcBef>
              <a:buFontTx/>
              <a:buNone/>
            </a:pPr>
            <a:r>
              <a:rPr lang="zh-TW" altLang="en-US" sz="2000" dirty="0">
                <a:latin typeface="標楷體" panose="03000509000000000000" pitchFamily="65" charset="-120"/>
                <a:ea typeface="標楷體" panose="03000509000000000000" pitchFamily="65" charset="-120"/>
              </a:rPr>
              <a:t>學程考試</a:t>
            </a:r>
          </a:p>
        </p:txBody>
      </p:sp>
      <p:sp>
        <p:nvSpPr>
          <p:cNvPr id="8200" name="Line 19"/>
          <p:cNvSpPr>
            <a:spLocks noChangeShapeType="1"/>
          </p:cNvSpPr>
          <p:nvPr/>
        </p:nvSpPr>
        <p:spPr bwMode="auto">
          <a:xfrm>
            <a:off x="250825" y="5352738"/>
            <a:ext cx="27368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8201" name="AutoShape 10"/>
          <p:cNvSpPr>
            <a:spLocks noChangeArrowheads="1"/>
          </p:cNvSpPr>
          <p:nvPr/>
        </p:nvSpPr>
        <p:spPr bwMode="auto">
          <a:xfrm>
            <a:off x="4686445" y="2220117"/>
            <a:ext cx="1620000" cy="3240088"/>
          </a:xfrm>
          <a:prstGeom prst="notchedRightArrow">
            <a:avLst>
              <a:gd name="adj1" fmla="val 62407"/>
              <a:gd name="adj2" fmla="val 24958"/>
            </a:avLst>
          </a:prstGeom>
          <a:gradFill rotWithShape="1">
            <a:gsLst>
              <a:gs pos="0">
                <a:srgbClr val="FF99CC"/>
              </a:gs>
              <a:gs pos="100000">
                <a:srgbClr val="BA7095"/>
              </a:gs>
            </a:gsLst>
            <a:lin ang="2700000" scaled="1"/>
          </a:gradFill>
          <a:ln w="9525">
            <a:miter lim="800000"/>
            <a:headEnd/>
            <a:tailEnd/>
          </a:ln>
          <a:scene3d>
            <a:camera prst="legacyObliqueTopLeft"/>
            <a:lightRig rig="legacyFlat3" dir="t"/>
          </a:scene3d>
          <a:sp3d extrusionH="430200" prstMaterial="legacyMatte">
            <a:bevelT w="13500" h="13500" prst="angle"/>
            <a:bevelB w="13500" h="13500" prst="angle"/>
            <a:extrusionClr>
              <a:srgbClr val="FF99CC"/>
            </a:extrusionClr>
            <a:contourClr>
              <a:srgbClr val="FF99CC"/>
            </a:contourClr>
          </a:sp3d>
        </p:spPr>
        <p:txBody>
          <a:bodyPr wrap="none" anchor="ctr">
            <a:flatTx/>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r>
              <a:rPr lang="en-US" altLang="zh-TW" sz="1800" dirty="0">
                <a:ea typeface="華康儷圓 Std W7" pitchFamily="50" charset="-120"/>
              </a:rPr>
              <a:t>108.06.12</a:t>
            </a:r>
          </a:p>
          <a:p>
            <a:pPr algn="ctr" eaLnBrk="1" hangingPunct="1">
              <a:spcBef>
                <a:spcPct val="0"/>
              </a:spcBef>
              <a:buFontTx/>
              <a:buNone/>
            </a:pPr>
            <a:r>
              <a:rPr lang="zh-TW" altLang="en-US" sz="1800" dirty="0">
                <a:latin typeface="標楷體" panose="03000509000000000000" pitchFamily="65" charset="-120"/>
                <a:ea typeface="標楷體" panose="03000509000000000000" pitchFamily="65" charset="-120"/>
              </a:rPr>
              <a:t>至</a:t>
            </a:r>
          </a:p>
          <a:p>
            <a:pPr algn="ctr" eaLnBrk="1" hangingPunct="1">
              <a:spcBef>
                <a:spcPct val="0"/>
              </a:spcBef>
              <a:buFontTx/>
              <a:buNone/>
            </a:pPr>
            <a:r>
              <a:rPr lang="en-US" altLang="zh-TW" sz="1800" dirty="0">
                <a:ea typeface="華康儷圓 Std W7" pitchFamily="50" charset="-120"/>
              </a:rPr>
              <a:t>108.06.20</a:t>
            </a:r>
          </a:p>
          <a:p>
            <a:pPr algn="ctr" eaLnBrk="1" hangingPunct="1">
              <a:spcBef>
                <a:spcPct val="0"/>
              </a:spcBef>
              <a:buFontTx/>
              <a:buNone/>
            </a:pPr>
            <a:r>
              <a:rPr lang="zh-TW" altLang="en-US" sz="1800" dirty="0">
                <a:latin typeface="標楷體" panose="03000509000000000000" pitchFamily="65" charset="-120"/>
                <a:ea typeface="標楷體" panose="03000509000000000000" pitchFamily="65" charset="-120"/>
              </a:rPr>
              <a:t>繳交報名費</a:t>
            </a:r>
            <a:endParaRPr lang="en-US" altLang="zh-TW" sz="1800" dirty="0">
              <a:latin typeface="標楷體" panose="03000509000000000000" pitchFamily="65" charset="-120"/>
              <a:ea typeface="標楷體" panose="03000509000000000000" pitchFamily="65" charset="-120"/>
            </a:endParaRPr>
          </a:p>
          <a:p>
            <a:pPr algn="ctr" eaLnBrk="1" hangingPunct="1">
              <a:spcBef>
                <a:spcPct val="0"/>
              </a:spcBef>
              <a:buFontTx/>
              <a:buNone/>
            </a:pPr>
            <a:r>
              <a:rPr lang="zh-TW" altLang="en-US" sz="1800" dirty="0">
                <a:latin typeface="標楷體" panose="03000509000000000000" pitchFamily="65" charset="-120"/>
                <a:ea typeface="標楷體" panose="03000509000000000000" pitchFamily="65" charset="-120"/>
              </a:rPr>
              <a:t>及應繳表件</a:t>
            </a:r>
          </a:p>
          <a:p>
            <a:pPr algn="ctr" eaLnBrk="1" hangingPunct="1">
              <a:spcBef>
                <a:spcPct val="0"/>
              </a:spcBef>
              <a:buFontTx/>
              <a:buNone/>
            </a:pPr>
            <a:endParaRPr lang="zh-TW" altLang="en-US" sz="2000" dirty="0">
              <a:ea typeface="華康儷圓 Std W7" pitchFamily="50" charset="-120"/>
            </a:endParaRPr>
          </a:p>
        </p:txBody>
      </p:sp>
      <p:sp>
        <p:nvSpPr>
          <p:cNvPr id="8202" name="Line 20"/>
          <p:cNvSpPr>
            <a:spLocks noChangeShapeType="1"/>
          </p:cNvSpPr>
          <p:nvPr/>
        </p:nvSpPr>
        <p:spPr bwMode="auto">
          <a:xfrm>
            <a:off x="3096420" y="5352738"/>
            <a:ext cx="532765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p>
        </p:txBody>
      </p:sp>
      <p:sp>
        <p:nvSpPr>
          <p:cNvPr id="8203" name="WordArt 22"/>
          <p:cNvSpPr>
            <a:spLocks noChangeArrowheads="1" noChangeShapeType="1" noTextEdit="1"/>
          </p:cNvSpPr>
          <p:nvPr/>
        </p:nvSpPr>
        <p:spPr bwMode="auto">
          <a:xfrm>
            <a:off x="785090" y="5388301"/>
            <a:ext cx="2311330" cy="6940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zh-TW" altLang="en-US" sz="3600" kern="10" dirty="0">
                <a:solidFill>
                  <a:srgbClr val="336699"/>
                </a:solidFill>
                <a:effectLst>
                  <a:outerShdw dist="45791" dir="2021404" algn="ctr" rotWithShape="0">
                    <a:srgbClr val="B2B2B2">
                      <a:alpha val="79999"/>
                    </a:srgbClr>
                  </a:outerShdw>
                </a:effectLst>
                <a:latin typeface="標楷體" panose="03000509000000000000" pitchFamily="65" charset="-120"/>
                <a:ea typeface="標楷體" panose="03000509000000000000" pitchFamily="65" charset="-120"/>
              </a:rPr>
              <a:t>初審</a:t>
            </a:r>
          </a:p>
        </p:txBody>
      </p:sp>
      <p:sp>
        <p:nvSpPr>
          <p:cNvPr id="8204" name="WordArt 24"/>
          <p:cNvSpPr>
            <a:spLocks noChangeArrowheads="1" noChangeShapeType="1" noTextEdit="1"/>
          </p:cNvSpPr>
          <p:nvPr/>
        </p:nvSpPr>
        <p:spPr bwMode="auto">
          <a:xfrm>
            <a:off x="4505972" y="5430328"/>
            <a:ext cx="2376487" cy="662589"/>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zh-TW" altLang="en-US" sz="3600" kern="10" dirty="0">
                <a:solidFill>
                  <a:srgbClr val="336699"/>
                </a:solidFill>
                <a:effectLst>
                  <a:outerShdw dist="45791" dir="2021404" algn="ctr" rotWithShape="0">
                    <a:srgbClr val="B2B2B2">
                      <a:alpha val="79999"/>
                    </a:srgbClr>
                  </a:outerShdw>
                </a:effectLst>
                <a:latin typeface="標楷體" panose="03000509000000000000" pitchFamily="65" charset="-120"/>
                <a:ea typeface="標楷體" panose="03000509000000000000" pitchFamily="65" charset="-120"/>
              </a:rPr>
              <a:t>複審</a:t>
            </a:r>
          </a:p>
        </p:txBody>
      </p:sp>
      <p:sp>
        <p:nvSpPr>
          <p:cNvPr id="12306" name="AutoShape 18">
            <a:extLst>
              <a:ext uri="{FF2B5EF4-FFF2-40B4-BE49-F238E27FC236}">
                <a16:creationId xmlns:a16="http://schemas.microsoft.com/office/drawing/2014/main" xmlns="" id="{47F18664-7273-436F-AF5B-FE3B58CF1648}"/>
              </a:ext>
            </a:extLst>
          </p:cNvPr>
          <p:cNvSpPr>
            <a:spLocks noChangeArrowheads="1"/>
          </p:cNvSpPr>
          <p:nvPr/>
        </p:nvSpPr>
        <p:spPr bwMode="auto">
          <a:xfrm>
            <a:off x="467544" y="511969"/>
            <a:ext cx="8136706" cy="1511300"/>
          </a:xfrm>
          <a:prstGeom prst="roundRect">
            <a:avLst>
              <a:gd name="adj" fmla="val 16667"/>
            </a:avLst>
          </a:prstGeom>
          <a:gradFill rotWithShape="1">
            <a:gsLst>
              <a:gs pos="0">
                <a:srgbClr val="FF7C80">
                  <a:alpha val="71001"/>
                </a:srgbClr>
              </a:gs>
              <a:gs pos="50000">
                <a:srgbClr val="FFFFCC"/>
              </a:gs>
              <a:gs pos="100000">
                <a:srgbClr val="FF7C80">
                  <a:alpha val="71001"/>
                </a:srgbClr>
              </a:gs>
            </a:gsLst>
            <a:lin ang="5400000" scaled="1"/>
          </a:gradFill>
          <a:ln w="9525">
            <a:round/>
            <a:headEnd/>
            <a:tailEnd/>
          </a:ln>
          <a:effectLst/>
          <a:scene3d>
            <a:camera prst="legacyPerspectiveBottom"/>
            <a:lightRig rig="legacyFlat3" dir="t"/>
          </a:scene3d>
          <a:sp3d extrusionH="887400" prstMaterial="legacyMatte">
            <a:bevelT w="13500" h="13500" prst="angle"/>
            <a:bevelB w="13500" h="13500" prst="angle"/>
            <a:extrusionClr>
              <a:srgbClr val="FF7C80"/>
            </a:extrusionClr>
          </a:sp3d>
          <a:extLst/>
        </p:spPr>
        <p:txBody>
          <a:bodyPr wrap="none" anchor="ctr">
            <a:flatTx/>
          </a:bodyPr>
          <a:lstStyle/>
          <a:p>
            <a:pPr algn="ctr" eaLnBrk="1" hangingPunct="1">
              <a:defRPr/>
            </a:pPr>
            <a:r>
              <a:rPr lang="zh-TW" altLang="en-US" sz="4000" dirty="0">
                <a:solidFill>
                  <a:srgbClr val="006600"/>
                </a:solidFill>
                <a:latin typeface="Arial" charset="0"/>
                <a:ea typeface="標楷體" pitchFamily="65" charset="-120"/>
              </a:rPr>
              <a:t>教育學程申請須經初審及複審二階段</a:t>
            </a:r>
          </a:p>
        </p:txBody>
      </p:sp>
      <p:sp>
        <p:nvSpPr>
          <p:cNvPr id="20" name="AutoShape 23">
            <a:extLst>
              <a:ext uri="{FF2B5EF4-FFF2-40B4-BE49-F238E27FC236}">
                <a16:creationId xmlns:a16="http://schemas.microsoft.com/office/drawing/2014/main" xmlns="" id="{EAAF1176-DFBF-4FB6-9BBA-056C410BBAAD}"/>
              </a:ext>
            </a:extLst>
          </p:cNvPr>
          <p:cNvSpPr>
            <a:spLocks noChangeArrowheads="1"/>
          </p:cNvSpPr>
          <p:nvPr/>
        </p:nvSpPr>
        <p:spPr bwMode="auto">
          <a:xfrm>
            <a:off x="179387" y="331787"/>
            <a:ext cx="8785226" cy="5761038"/>
          </a:xfrm>
          <a:prstGeom prst="roundRect">
            <a:avLst>
              <a:gd name="adj" fmla="val 16667"/>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TW" altLang="en-US" sz="1800" dirty="0"/>
          </a:p>
        </p:txBody>
      </p:sp>
      <p:pic>
        <p:nvPicPr>
          <p:cNvPr id="22" name="Picture 22">
            <a:extLst>
              <a:ext uri="{FF2B5EF4-FFF2-40B4-BE49-F238E27FC236}">
                <a16:creationId xmlns:a16="http://schemas.microsoft.com/office/drawing/2014/main" xmlns="" id="{61EE09FF-C9CF-4787-9B52-4B93A453D9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0249" y="6487102"/>
            <a:ext cx="3290102" cy="291907"/>
          </a:xfrm>
          <a:prstGeom prst="rect">
            <a:avLst/>
          </a:prstGeom>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nodeType="withEffect">
                                  <p:stCondLst>
                                    <p:cond delay="0"/>
                                  </p:stCondLst>
                                  <p:childTnLst>
                                    <p:set>
                                      <p:cBhvr>
                                        <p:cTn id="6" dur="1" fill="hold">
                                          <p:stCondLst>
                                            <p:cond delay="0"/>
                                          </p:stCondLst>
                                        </p:cTn>
                                        <p:tgtEl>
                                          <p:spTgt spid="12306"/>
                                        </p:tgtEl>
                                        <p:attrNameLst>
                                          <p:attrName>style.visibility</p:attrName>
                                        </p:attrNameLst>
                                      </p:cBhvr>
                                      <p:to>
                                        <p:strVal val="visible"/>
                                      </p:to>
                                    </p:set>
                                    <p:anim from="(-#ppt_w/2)" to="(#ppt_x)" calcmode="lin" valueType="num">
                                      <p:cBhvr>
                                        <p:cTn id="7" dur="600" fill="hold">
                                          <p:stCondLst>
                                            <p:cond delay="0"/>
                                          </p:stCondLst>
                                        </p:cTn>
                                        <p:tgtEl>
                                          <p:spTgt spid="12306"/>
                                        </p:tgtEl>
                                        <p:attrNameLst>
                                          <p:attrName>ppt_x</p:attrName>
                                        </p:attrNameLst>
                                      </p:cBhvr>
                                    </p:anim>
                                    <p:anim from="0" to="-1.0" calcmode="lin" valueType="num">
                                      <p:cBhvr>
                                        <p:cTn id="8" dur="200" decel="50000" autoRev="1" fill="hold">
                                          <p:stCondLst>
                                            <p:cond delay="600"/>
                                          </p:stCondLst>
                                        </p:cTn>
                                        <p:tgtEl>
                                          <p:spTgt spid="12306"/>
                                        </p:tgtEl>
                                        <p:attrNameLst>
                                          <p:attrName>xshear</p:attrName>
                                        </p:attrNameLst>
                                      </p:cBhvr>
                                    </p:anim>
                                    <p:animScale>
                                      <p:cBhvr>
                                        <p:cTn id="9" dur="200" decel="100000" autoRev="1" fill="hold">
                                          <p:stCondLst>
                                            <p:cond delay="600"/>
                                          </p:stCondLst>
                                        </p:cTn>
                                        <p:tgtEl>
                                          <p:spTgt spid="12306"/>
                                        </p:tgtEl>
                                      </p:cBhvr>
                                      <p:from x="100000" y="100000"/>
                                      <p:to x="80000" y="100000"/>
                                    </p:animScale>
                                    <p:anim by="(#ppt_h/3+#ppt_w*0.1)" calcmode="lin" valueType="num">
                                      <p:cBhvr additive="sum">
                                        <p:cTn id="10" dur="200" decel="100000" autoRev="1" fill="hold">
                                          <p:stCondLst>
                                            <p:cond delay="600"/>
                                          </p:stCondLst>
                                        </p:cTn>
                                        <p:tgtEl>
                                          <p:spTgt spid="1230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0242" name="Group 2"/>
          <p:cNvGrpSpPr>
            <a:grpSpLocks/>
          </p:cNvGrpSpPr>
          <p:nvPr/>
        </p:nvGrpSpPr>
        <p:grpSpPr bwMode="auto">
          <a:xfrm>
            <a:off x="0" y="0"/>
            <a:ext cx="9144000" cy="6858000"/>
            <a:chOff x="0" y="0"/>
            <a:chExt cx="5760" cy="4320"/>
          </a:xfrm>
        </p:grpSpPr>
        <p:pic>
          <p:nvPicPr>
            <p:cNvPr id="1024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4"/>
            <p:cNvPicPr>
              <a:picLocks noChangeAspect="1" noChangeArrowheads="1"/>
            </p:cNvPicPr>
            <p:nvPr/>
          </p:nvPicPr>
          <p:blipFill>
            <a:blip r:embed="rId4">
              <a:lum bright="20000"/>
              <a:extLst>
                <a:ext uri="{28A0092B-C50C-407E-A947-70E740481C1C}">
                  <a14:useLocalDpi xmlns:a14="http://schemas.microsoft.com/office/drawing/2010/main" val="0"/>
                </a:ext>
              </a:extLst>
            </a:blip>
            <a:srcRect/>
            <a:stretch>
              <a:fillRect/>
            </a:stretch>
          </p:blipFill>
          <p:spPr bwMode="auto">
            <a:xfrm>
              <a:off x="1292" y="3884"/>
              <a:ext cx="3629" cy="436"/>
            </a:xfrm>
            <a:prstGeom prst="rect">
              <a:avLst/>
            </a:prstGeom>
            <a:solidFill>
              <a:schemeClr val="accent1">
                <a:alpha val="12157"/>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251" name="AutoShape 5"/>
            <p:cNvSpPr>
              <a:spLocks noChangeArrowheads="1"/>
            </p:cNvSpPr>
            <p:nvPr/>
          </p:nvSpPr>
          <p:spPr bwMode="auto">
            <a:xfrm>
              <a:off x="158" y="164"/>
              <a:ext cx="5489" cy="3629"/>
            </a:xfrm>
            <a:prstGeom prst="roundRect">
              <a:avLst>
                <a:gd name="adj" fmla="val 16667"/>
              </a:avLst>
            </a:prstGeom>
            <a:solidFill>
              <a:schemeClr val="bg1">
                <a:alpha val="69019"/>
              </a:schemeClr>
            </a:solidFill>
            <a:ln w="9525" algn="ctr">
              <a:solidFill>
                <a:schemeClr val="tx1"/>
              </a:solidFill>
              <a:round/>
              <a:headEnd/>
              <a:tailEnd/>
            </a:ln>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TW" altLang="en-US" sz="1800"/>
            </a:p>
          </p:txBody>
        </p:sp>
      </p:grpSp>
      <p:pic>
        <p:nvPicPr>
          <p:cNvPr id="10" name="Picture 12" descr="ãpptèæ¯åãçåçæå°çµæ">
            <a:extLst>
              <a:ext uri="{FF2B5EF4-FFF2-40B4-BE49-F238E27FC236}">
                <a16:creationId xmlns:a16="http://schemas.microsoft.com/office/drawing/2014/main" xmlns="" id="{645B74CE-711D-40E5-A128-D2AD466923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84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2710" name="AutoShape 6">
            <a:extLst>
              <a:ext uri="{FF2B5EF4-FFF2-40B4-BE49-F238E27FC236}">
                <a16:creationId xmlns:a16="http://schemas.microsoft.com/office/drawing/2014/main" xmlns="" id="{B6EF44E4-CEF5-4966-8E5D-C92ABF5D6B86}"/>
              </a:ext>
            </a:extLst>
          </p:cNvPr>
          <p:cNvSpPr>
            <a:spLocks noChangeArrowheads="1"/>
          </p:cNvSpPr>
          <p:nvPr/>
        </p:nvSpPr>
        <p:spPr bwMode="auto">
          <a:xfrm>
            <a:off x="900113" y="333375"/>
            <a:ext cx="7416800" cy="792163"/>
          </a:xfrm>
          <a:prstGeom prst="roundRect">
            <a:avLst>
              <a:gd name="adj" fmla="val 16667"/>
            </a:avLst>
          </a:prstGeom>
          <a:gradFill rotWithShape="1">
            <a:gsLst>
              <a:gs pos="0">
                <a:srgbClr val="FF7C80">
                  <a:alpha val="71001"/>
                </a:srgbClr>
              </a:gs>
              <a:gs pos="50000">
                <a:srgbClr val="FFFFCC"/>
              </a:gs>
              <a:gs pos="100000">
                <a:srgbClr val="FF7C80">
                  <a:alpha val="71001"/>
                </a:srgbClr>
              </a:gs>
            </a:gsLst>
            <a:lin ang="5400000" scaled="1"/>
          </a:gradFill>
          <a:ln w="9525">
            <a:round/>
            <a:headEnd/>
            <a:tailEnd/>
          </a:ln>
          <a:effectLst/>
          <a:scene3d>
            <a:camera prst="legacyPerspectiveBottom"/>
            <a:lightRig rig="legacyFlat3" dir="t"/>
          </a:scene3d>
          <a:sp3d extrusionH="887400" prstMaterial="legacyMatte">
            <a:bevelT w="13500" h="13500" prst="angle"/>
            <a:bevelB w="13500" h="13500" prst="angle"/>
            <a:extrusionClr>
              <a:srgbClr val="FF7C80"/>
            </a:extrusionClr>
          </a:sp3d>
          <a:extLst/>
        </p:spPr>
        <p:txBody>
          <a:bodyPr wrap="none" anchor="ctr">
            <a:flatTx/>
          </a:bodyPr>
          <a:lstStyle/>
          <a:p>
            <a:pPr algn="ctr" eaLnBrk="1" hangingPunct="1">
              <a:defRPr/>
            </a:pPr>
            <a:r>
              <a:rPr lang="zh-TW" altLang="en-US" sz="4400" dirty="0">
                <a:solidFill>
                  <a:srgbClr val="006600"/>
                </a:solidFill>
                <a:latin typeface="Arial" charset="0"/>
                <a:ea typeface="標楷體" pitchFamily="65" charset="-120"/>
              </a:rPr>
              <a:t>教育學程修習類別</a:t>
            </a:r>
          </a:p>
        </p:txBody>
      </p:sp>
      <p:sp>
        <p:nvSpPr>
          <p:cNvPr id="10246" name="Rectangle 11"/>
          <p:cNvSpPr>
            <a:spLocks noChangeArrowheads="1"/>
          </p:cNvSpPr>
          <p:nvPr/>
        </p:nvSpPr>
        <p:spPr bwMode="auto">
          <a:xfrm>
            <a:off x="683568" y="2270819"/>
            <a:ext cx="8162925"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a:spcBef>
                <a:spcPct val="20000"/>
              </a:spcBef>
              <a:buChar char="•"/>
              <a:tabLst>
                <a:tab pos="2057400" algn="l"/>
              </a:tabLst>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tabLst>
                <a:tab pos="2057400" algn="l"/>
              </a:tabLst>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tabLst>
                <a:tab pos="2057400" algn="l"/>
              </a:tabLst>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tabLst>
                <a:tab pos="2057400" algn="l"/>
              </a:tabLst>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tabLst>
                <a:tab pos="2057400" algn="l"/>
              </a:tabLst>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tabLst>
                <a:tab pos="2057400" algn="l"/>
              </a:tabLst>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tabLst>
                <a:tab pos="2057400" algn="l"/>
              </a:tabLst>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tabLst>
                <a:tab pos="2057400" algn="l"/>
              </a:tabLst>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tabLst>
                <a:tab pos="2057400" algn="l"/>
              </a:tabLst>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en-US" altLang="zh-TW" sz="2400" b="1" dirty="0">
                <a:latin typeface="標楷體" panose="03000509000000000000" pitchFamily="65" charset="-120"/>
                <a:ea typeface="標楷體" panose="03000509000000000000" pitchFamily="65" charset="-120"/>
              </a:rPr>
              <a:t>     </a:t>
            </a:r>
            <a:endParaRPr lang="zh-TW" altLang="en-US" sz="2400" b="1" dirty="0">
              <a:latin typeface="標楷體" panose="03000509000000000000" pitchFamily="65" charset="-120"/>
              <a:ea typeface="標楷體" panose="03000509000000000000" pitchFamily="65" charset="-120"/>
            </a:endParaRPr>
          </a:p>
          <a:p>
            <a:pPr eaLnBrk="1" hangingPunct="1">
              <a:spcBef>
                <a:spcPct val="0"/>
              </a:spcBef>
              <a:buFontTx/>
              <a:buNone/>
            </a:pPr>
            <a:r>
              <a:rPr lang="en-US" altLang="zh-TW"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一</a:t>
            </a:r>
            <a:r>
              <a:rPr lang="en-US" altLang="zh-TW" b="1" dirty="0">
                <a:latin typeface="標楷體" panose="03000509000000000000" pitchFamily="65" charset="-120"/>
                <a:ea typeface="標楷體" panose="03000509000000000000" pitchFamily="65" charset="-120"/>
              </a:rPr>
              <a:t>) </a:t>
            </a:r>
            <a:r>
              <a:rPr lang="zh-TW" altLang="en-US" b="1" dirty="0">
                <a:latin typeface="標楷體" panose="03000509000000000000" pitchFamily="65" charset="-120"/>
                <a:ea typeface="標楷體" panose="03000509000000000000" pitchFamily="65" charset="-120"/>
              </a:rPr>
              <a:t>中等學校教育學程</a:t>
            </a:r>
          </a:p>
          <a:p>
            <a:pPr eaLnBrk="1" hangingPunct="1">
              <a:spcBef>
                <a:spcPct val="0"/>
              </a:spcBef>
              <a:buFontTx/>
              <a:buNone/>
            </a:pPr>
            <a:r>
              <a:rPr lang="en-US" altLang="zh-TW"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二</a:t>
            </a:r>
            <a:r>
              <a:rPr lang="en-US" altLang="zh-TW" b="1" dirty="0">
                <a:latin typeface="標楷體" panose="03000509000000000000" pitchFamily="65" charset="-120"/>
                <a:ea typeface="標楷體" panose="03000509000000000000" pitchFamily="65" charset="-120"/>
              </a:rPr>
              <a:t>) </a:t>
            </a:r>
            <a:r>
              <a:rPr lang="zh-TW" altLang="en-US" b="1" dirty="0">
                <a:latin typeface="標楷體" panose="03000509000000000000" pitchFamily="65" charset="-120"/>
                <a:ea typeface="標楷體" panose="03000509000000000000" pitchFamily="65" charset="-120"/>
              </a:rPr>
              <a:t>國民小學教育學程</a:t>
            </a:r>
            <a:r>
              <a:rPr lang="zh-TW" altLang="en-US" sz="2400" b="1" dirty="0">
                <a:latin typeface="標楷體" panose="03000509000000000000" pitchFamily="65" charset="-120"/>
                <a:ea typeface="標楷體" panose="03000509000000000000" pitchFamily="65" charset="-120"/>
              </a:rPr>
              <a:t> </a:t>
            </a:r>
          </a:p>
        </p:txBody>
      </p:sp>
      <p:sp>
        <p:nvSpPr>
          <p:cNvPr id="10247" name="箭號: 向右 1"/>
          <p:cNvSpPr>
            <a:spLocks noChangeArrowheads="1"/>
          </p:cNvSpPr>
          <p:nvPr/>
        </p:nvSpPr>
        <p:spPr bwMode="auto">
          <a:xfrm>
            <a:off x="5126980" y="2904232"/>
            <a:ext cx="977900" cy="484187"/>
          </a:xfrm>
          <a:prstGeom prst="rightArrow">
            <a:avLst>
              <a:gd name="adj1" fmla="val 50000"/>
              <a:gd name="adj2" fmla="val 50024"/>
            </a:avLst>
          </a:prstGeom>
          <a:solidFill>
            <a:srgbClr val="FF0000">
              <a:alpha val="69019"/>
            </a:srgbClr>
          </a:solidFill>
          <a:ln w="9525" algn="ctr">
            <a:solidFill>
              <a:schemeClr val="tx1"/>
            </a:solidFill>
            <a:round/>
            <a:headEnd/>
            <a:tailEnd/>
          </a:ln>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endParaRPr lang="zh-TW" altLang="en-US"/>
          </a:p>
        </p:txBody>
      </p:sp>
      <p:sp>
        <p:nvSpPr>
          <p:cNvPr id="10248" name="文字方塊 2"/>
          <p:cNvSpPr txBox="1">
            <a:spLocks noChangeArrowheads="1"/>
          </p:cNvSpPr>
          <p:nvPr/>
        </p:nvSpPr>
        <p:spPr bwMode="auto">
          <a:xfrm>
            <a:off x="6350943" y="2904232"/>
            <a:ext cx="1943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lang="zh-TW" altLang="en-US" sz="3200" b="1">
                <a:latin typeface="標楷體" panose="03000509000000000000" pitchFamily="65" charset="-120"/>
                <a:ea typeface="標楷體" panose="03000509000000000000" pitchFamily="65" charset="-120"/>
              </a:rPr>
              <a:t>擇一報考</a:t>
            </a:r>
          </a:p>
        </p:txBody>
      </p:sp>
      <p:sp>
        <p:nvSpPr>
          <p:cNvPr id="11" name="AutoShape 23">
            <a:extLst>
              <a:ext uri="{FF2B5EF4-FFF2-40B4-BE49-F238E27FC236}">
                <a16:creationId xmlns:a16="http://schemas.microsoft.com/office/drawing/2014/main" xmlns="" id="{B832DB86-A80C-459E-8622-6767E74C2C6B}"/>
              </a:ext>
            </a:extLst>
          </p:cNvPr>
          <p:cNvSpPr>
            <a:spLocks noChangeArrowheads="1"/>
          </p:cNvSpPr>
          <p:nvPr/>
        </p:nvSpPr>
        <p:spPr bwMode="auto">
          <a:xfrm>
            <a:off x="286543" y="124619"/>
            <a:ext cx="8713788" cy="5608637"/>
          </a:xfrm>
          <a:prstGeom prst="roundRect">
            <a:avLst>
              <a:gd name="adj" fmla="val 16667"/>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endParaRPr lang="zh-TW" altLang="en-US" sz="1800" dirty="0"/>
          </a:p>
        </p:txBody>
      </p:sp>
      <p:pic>
        <p:nvPicPr>
          <p:cNvPr id="12" name="Picture 22">
            <a:extLst>
              <a:ext uri="{FF2B5EF4-FFF2-40B4-BE49-F238E27FC236}">
                <a16:creationId xmlns:a16="http://schemas.microsoft.com/office/drawing/2014/main" xmlns="" id="{593C2E04-A4F1-4D93-B745-986A0F1C12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0249" y="6487102"/>
            <a:ext cx="3290102" cy="291907"/>
          </a:xfrm>
          <a:prstGeom prst="rect">
            <a:avLst/>
          </a:prstGeom>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nodeType="withEffect">
                                  <p:stCondLst>
                                    <p:cond delay="0"/>
                                  </p:stCondLst>
                                  <p:childTnLst>
                                    <p:set>
                                      <p:cBhvr>
                                        <p:cTn id="6" dur="1" fill="hold">
                                          <p:stCondLst>
                                            <p:cond delay="0"/>
                                          </p:stCondLst>
                                        </p:cTn>
                                        <p:tgtEl>
                                          <p:spTgt spid="72710"/>
                                        </p:tgtEl>
                                        <p:attrNameLst>
                                          <p:attrName>style.visibility</p:attrName>
                                        </p:attrNameLst>
                                      </p:cBhvr>
                                      <p:to>
                                        <p:strVal val="visible"/>
                                      </p:to>
                                    </p:set>
                                    <p:anim from="(-#ppt_w/2)" to="(#ppt_x)" calcmode="lin" valueType="num">
                                      <p:cBhvr>
                                        <p:cTn id="7" dur="600" fill="hold">
                                          <p:stCondLst>
                                            <p:cond delay="0"/>
                                          </p:stCondLst>
                                        </p:cTn>
                                        <p:tgtEl>
                                          <p:spTgt spid="72710"/>
                                        </p:tgtEl>
                                        <p:attrNameLst>
                                          <p:attrName>ppt_x</p:attrName>
                                        </p:attrNameLst>
                                      </p:cBhvr>
                                    </p:anim>
                                    <p:anim from="0" to="-1.0" calcmode="lin" valueType="num">
                                      <p:cBhvr>
                                        <p:cTn id="8" dur="200" decel="50000" autoRev="1" fill="hold">
                                          <p:stCondLst>
                                            <p:cond delay="600"/>
                                          </p:stCondLst>
                                        </p:cTn>
                                        <p:tgtEl>
                                          <p:spTgt spid="72710"/>
                                        </p:tgtEl>
                                        <p:attrNameLst>
                                          <p:attrName>xshear</p:attrName>
                                        </p:attrNameLst>
                                      </p:cBhvr>
                                    </p:anim>
                                    <p:animScale>
                                      <p:cBhvr>
                                        <p:cTn id="9" dur="200" decel="100000" autoRev="1" fill="hold">
                                          <p:stCondLst>
                                            <p:cond delay="600"/>
                                          </p:stCondLst>
                                        </p:cTn>
                                        <p:tgtEl>
                                          <p:spTgt spid="72710"/>
                                        </p:tgtEl>
                                      </p:cBhvr>
                                      <p:from x="100000" y="100000"/>
                                      <p:to x="80000" y="100000"/>
                                    </p:animScale>
                                    <p:anim by="(#ppt_h/3+#ppt_w*0.1)" calcmode="lin" valueType="num">
                                      <p:cBhvr additive="sum">
                                        <p:cTn id="10" dur="200" decel="100000" autoRev="1" fill="hold">
                                          <p:stCondLst>
                                            <p:cond delay="600"/>
                                          </p:stCondLst>
                                        </p:cTn>
                                        <p:tgtEl>
                                          <p:spTgt spid="72710"/>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絲縷">
  <a:themeElements>
    <a:clrScheme name="絲縷">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絲縷">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5107</TotalTime>
  <Words>3987</Words>
  <Application>Microsoft Office PowerPoint</Application>
  <PresentationFormat>如螢幕大小 (4:3)</PresentationFormat>
  <Paragraphs>464</Paragraphs>
  <Slides>46</Slides>
  <Notes>43</Notes>
  <HiddenSlides>0</HiddenSlides>
  <MMClips>0</MMClips>
  <ScaleCrop>false</ScaleCrop>
  <HeadingPairs>
    <vt:vector size="6" baseType="variant">
      <vt:variant>
        <vt:lpstr>使用字型</vt:lpstr>
      </vt:variant>
      <vt:variant>
        <vt:i4>12</vt:i4>
      </vt:variant>
      <vt:variant>
        <vt:lpstr>佈景主題</vt:lpstr>
      </vt:variant>
      <vt:variant>
        <vt:i4>1</vt:i4>
      </vt:variant>
      <vt:variant>
        <vt:lpstr>投影片標題</vt:lpstr>
      </vt:variant>
      <vt:variant>
        <vt:i4>46</vt:i4>
      </vt:variant>
    </vt:vector>
  </HeadingPairs>
  <TitlesOfParts>
    <vt:vector size="59" baseType="lpstr">
      <vt:lpstr>華康仿宋體W6</vt:lpstr>
      <vt:lpstr>華康黑體 Std W7</vt:lpstr>
      <vt:lpstr>華康儷圓 Std W7</vt:lpstr>
      <vt:lpstr>微軟正黑體</vt:lpstr>
      <vt:lpstr>新細明體</vt:lpstr>
      <vt:lpstr>標楷體</vt:lpstr>
      <vt:lpstr>Arial</vt:lpstr>
      <vt:lpstr>Arial Black</vt:lpstr>
      <vt:lpstr>Calibri</vt:lpstr>
      <vt:lpstr>Century Gothic</vt:lpstr>
      <vt:lpstr>Times New Roman</vt:lpstr>
      <vt:lpstr>Wingdings 3</vt:lpstr>
      <vt:lpstr>絲縷</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CMT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user</dc:creator>
  <cp:lastModifiedBy>User</cp:lastModifiedBy>
  <cp:revision>585</cp:revision>
  <cp:lastPrinted>2018-05-02T00:21:20Z</cp:lastPrinted>
  <dcterms:created xsi:type="dcterms:W3CDTF">2008-05-29T04:26:44Z</dcterms:created>
  <dcterms:modified xsi:type="dcterms:W3CDTF">2019-05-08T05:39:12Z</dcterms:modified>
</cp:coreProperties>
</file>