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259" r:id="rId4"/>
    <p:sldId id="260" r:id="rId5"/>
    <p:sldId id="335" r:id="rId6"/>
    <p:sldId id="275" r:id="rId7"/>
    <p:sldId id="273" r:id="rId8"/>
    <p:sldId id="331" r:id="rId9"/>
    <p:sldId id="266" r:id="rId10"/>
    <p:sldId id="267" r:id="rId11"/>
    <p:sldId id="318" r:id="rId12"/>
    <p:sldId id="268" r:id="rId13"/>
    <p:sldId id="269" r:id="rId14"/>
    <p:sldId id="317" r:id="rId15"/>
    <p:sldId id="289" r:id="rId16"/>
    <p:sldId id="265" r:id="rId17"/>
    <p:sldId id="330" r:id="rId18"/>
    <p:sldId id="274" r:id="rId19"/>
    <p:sldId id="332" r:id="rId20"/>
    <p:sldId id="336" r:id="rId21"/>
    <p:sldId id="333" r:id="rId22"/>
    <p:sldId id="303" r:id="rId23"/>
    <p:sldId id="328" r:id="rId24"/>
    <p:sldId id="324" r:id="rId25"/>
    <p:sldId id="326" r:id="rId26"/>
    <p:sldId id="327" r:id="rId27"/>
    <p:sldId id="325" r:id="rId28"/>
    <p:sldId id="329" r:id="rId29"/>
    <p:sldId id="285" r:id="rId30"/>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C234"/>
    <a:srgbClr val="FFEFF5"/>
    <a:srgbClr val="003E1C"/>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深色樣式 1 - 輔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06799F8-075E-4A3A-A7F6-7FBC6576F1A4}" styleName="佈景主題樣式 2 - 輔色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佈景主題樣式 2 - 輔色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佈景主題樣式 2 - 輔色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FD4443E-F989-4FC4-A0C8-D5A2AF1F390B}" styleName="深色樣式 1 - 輔色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深色樣式 1 - 輔色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深色樣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深色樣式 1 - 輔色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8869" autoAdjust="0"/>
  </p:normalViewPr>
  <p:slideViewPr>
    <p:cSldViewPr>
      <p:cViewPr varScale="1">
        <p:scale>
          <a:sx n="53" d="100"/>
          <a:sy n="53" d="100"/>
        </p:scale>
        <p:origin x="852" y="24"/>
      </p:cViewPr>
      <p:guideLst>
        <p:guide orient="horz" pos="2160"/>
        <p:guide pos="2880"/>
      </p:guideLst>
    </p:cSldViewPr>
  </p:slideViewPr>
  <p:notesTextViewPr>
    <p:cViewPr>
      <p:scale>
        <a:sx n="1" d="1"/>
        <a:sy n="1" d="1"/>
      </p:scale>
      <p:origin x="0" y="0"/>
    </p:cViewPr>
  </p:notesTextViewPr>
  <p:sorterViewPr>
    <p:cViewPr>
      <p:scale>
        <a:sx n="100" d="100"/>
        <a:sy n="100" d="100"/>
      </p:scale>
      <p:origin x="0" y="2290"/>
    </p:cViewPr>
  </p:sorterViewPr>
  <p:notesViewPr>
    <p:cSldViewPr>
      <p:cViewPr varScale="1">
        <p:scale>
          <a:sx n="52" d="100"/>
          <a:sy n="52" d="100"/>
        </p:scale>
        <p:origin x="-186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6" y="5"/>
            <a:ext cx="2945659" cy="496332"/>
          </a:xfrm>
          <a:prstGeom prst="rect">
            <a:avLst/>
          </a:prstGeom>
        </p:spPr>
        <p:txBody>
          <a:bodyPr vert="horz" lIns="91312" tIns="45656" rIns="91312" bIns="45656" rtlCol="0"/>
          <a:lstStyle>
            <a:lvl1pPr algn="l">
              <a:defRPr sz="1200"/>
            </a:lvl1pPr>
          </a:lstStyle>
          <a:p>
            <a:endParaRPr lang="zh-TW" altLang="en-US"/>
          </a:p>
        </p:txBody>
      </p:sp>
      <p:sp>
        <p:nvSpPr>
          <p:cNvPr id="3" name="日期版面配置區 2"/>
          <p:cNvSpPr>
            <a:spLocks noGrp="1"/>
          </p:cNvSpPr>
          <p:nvPr>
            <p:ph type="dt" sz="quarter" idx="1"/>
          </p:nvPr>
        </p:nvSpPr>
        <p:spPr>
          <a:xfrm>
            <a:off x="3850447" y="5"/>
            <a:ext cx="2945659" cy="496332"/>
          </a:xfrm>
          <a:prstGeom prst="rect">
            <a:avLst/>
          </a:prstGeom>
        </p:spPr>
        <p:txBody>
          <a:bodyPr vert="horz" lIns="91312" tIns="45656" rIns="91312" bIns="45656" rtlCol="0"/>
          <a:lstStyle>
            <a:lvl1pPr algn="r">
              <a:defRPr sz="1200"/>
            </a:lvl1pPr>
          </a:lstStyle>
          <a:p>
            <a:fld id="{B92F6BE0-32E8-4E1C-9E81-0EC07E6C07AE}" type="datetimeFigureOut">
              <a:rPr lang="zh-TW" altLang="en-US" smtClean="0"/>
              <a:t>2017/3/30</a:t>
            </a:fld>
            <a:endParaRPr lang="zh-TW" altLang="en-US"/>
          </a:p>
        </p:txBody>
      </p:sp>
      <p:sp>
        <p:nvSpPr>
          <p:cNvPr id="4" name="頁尾版面配置區 3"/>
          <p:cNvSpPr>
            <a:spLocks noGrp="1"/>
          </p:cNvSpPr>
          <p:nvPr>
            <p:ph type="ftr" sz="quarter" idx="2"/>
          </p:nvPr>
        </p:nvSpPr>
        <p:spPr>
          <a:xfrm>
            <a:off x="6" y="9428592"/>
            <a:ext cx="2945659" cy="496332"/>
          </a:xfrm>
          <a:prstGeom prst="rect">
            <a:avLst/>
          </a:prstGeom>
        </p:spPr>
        <p:txBody>
          <a:bodyPr vert="horz" lIns="91312" tIns="45656" rIns="91312" bIns="45656"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7" y="9428592"/>
            <a:ext cx="2945659" cy="496332"/>
          </a:xfrm>
          <a:prstGeom prst="rect">
            <a:avLst/>
          </a:prstGeom>
        </p:spPr>
        <p:txBody>
          <a:bodyPr vert="horz" lIns="91312" tIns="45656" rIns="91312" bIns="45656" rtlCol="0" anchor="b"/>
          <a:lstStyle>
            <a:lvl1pPr algn="r">
              <a:defRPr sz="1200"/>
            </a:lvl1pPr>
          </a:lstStyle>
          <a:p>
            <a:fld id="{7F030D1E-BEB0-445F-AF24-1D863124F3CA}" type="slidenum">
              <a:rPr lang="zh-TW" altLang="en-US" smtClean="0"/>
              <a:t>‹#›</a:t>
            </a:fld>
            <a:endParaRPr lang="zh-TW" altLang="en-US"/>
          </a:p>
        </p:txBody>
      </p:sp>
    </p:spTree>
    <p:extLst>
      <p:ext uri="{BB962C8B-B14F-4D97-AF65-F5344CB8AC3E}">
        <p14:creationId xmlns:p14="http://schemas.microsoft.com/office/powerpoint/2010/main" val="121377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6" y="5"/>
            <a:ext cx="2945659" cy="496332"/>
          </a:xfrm>
          <a:prstGeom prst="rect">
            <a:avLst/>
          </a:prstGeom>
        </p:spPr>
        <p:txBody>
          <a:bodyPr vert="horz" lIns="91312" tIns="45656" rIns="91312" bIns="45656" rtlCol="0"/>
          <a:lstStyle>
            <a:lvl1pPr algn="l">
              <a:defRPr sz="1200"/>
            </a:lvl1pPr>
          </a:lstStyle>
          <a:p>
            <a:endParaRPr lang="zh-TW" altLang="en-US"/>
          </a:p>
        </p:txBody>
      </p:sp>
      <p:sp>
        <p:nvSpPr>
          <p:cNvPr id="3" name="日期版面配置區 2"/>
          <p:cNvSpPr>
            <a:spLocks noGrp="1"/>
          </p:cNvSpPr>
          <p:nvPr>
            <p:ph type="dt" idx="1"/>
          </p:nvPr>
        </p:nvSpPr>
        <p:spPr>
          <a:xfrm>
            <a:off x="3850447" y="5"/>
            <a:ext cx="2945659" cy="496332"/>
          </a:xfrm>
          <a:prstGeom prst="rect">
            <a:avLst/>
          </a:prstGeom>
        </p:spPr>
        <p:txBody>
          <a:bodyPr vert="horz" lIns="91312" tIns="45656" rIns="91312" bIns="45656" rtlCol="0"/>
          <a:lstStyle>
            <a:lvl1pPr algn="r">
              <a:defRPr sz="1200"/>
            </a:lvl1pPr>
          </a:lstStyle>
          <a:p>
            <a:fld id="{65DC0653-CFD1-4F3E-855F-A7F19E67C757}" type="datetimeFigureOut">
              <a:rPr lang="zh-TW" altLang="en-US" smtClean="0"/>
              <a:t>2017/3/30</a:t>
            </a:fld>
            <a:endParaRPr lang="zh-TW" altLang="en-US"/>
          </a:p>
        </p:txBody>
      </p:sp>
      <p:sp>
        <p:nvSpPr>
          <p:cNvPr id="4" name="投影片圖像版面配置區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312" tIns="45656" rIns="91312" bIns="45656"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312" tIns="45656" rIns="91312" bIns="45656"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6" y="9428592"/>
            <a:ext cx="2945659" cy="496332"/>
          </a:xfrm>
          <a:prstGeom prst="rect">
            <a:avLst/>
          </a:prstGeom>
        </p:spPr>
        <p:txBody>
          <a:bodyPr vert="horz" lIns="91312" tIns="45656" rIns="91312" bIns="45656"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7" y="9428592"/>
            <a:ext cx="2945659" cy="496332"/>
          </a:xfrm>
          <a:prstGeom prst="rect">
            <a:avLst/>
          </a:prstGeom>
        </p:spPr>
        <p:txBody>
          <a:bodyPr vert="horz" lIns="91312" tIns="45656" rIns="91312" bIns="45656" rtlCol="0" anchor="b"/>
          <a:lstStyle>
            <a:lvl1pPr algn="r">
              <a:defRPr sz="1200"/>
            </a:lvl1pPr>
          </a:lstStyle>
          <a:p>
            <a:fld id="{C5BCB761-14A6-4D95-B0AA-2640690C40E5}" type="slidenum">
              <a:rPr lang="zh-TW" altLang="en-US" smtClean="0"/>
              <a:t>‹#›</a:t>
            </a:fld>
            <a:endParaRPr lang="zh-TW" altLang="en-US"/>
          </a:p>
        </p:txBody>
      </p:sp>
    </p:spTree>
    <p:extLst>
      <p:ext uri="{BB962C8B-B14F-4D97-AF65-F5344CB8AC3E}">
        <p14:creationId xmlns:p14="http://schemas.microsoft.com/office/powerpoint/2010/main" val="195514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1</a:t>
            </a:fld>
            <a:endParaRPr lang="zh-TW" altLang="en-US"/>
          </a:p>
        </p:txBody>
      </p:sp>
    </p:spTree>
    <p:extLst>
      <p:ext uri="{BB962C8B-B14F-4D97-AF65-F5344CB8AC3E}">
        <p14:creationId xmlns:p14="http://schemas.microsoft.com/office/powerpoint/2010/main" val="1123938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10</a:t>
            </a:fld>
            <a:endParaRPr lang="zh-TW" altLang="en-US"/>
          </a:p>
        </p:txBody>
      </p:sp>
    </p:spTree>
    <p:extLst>
      <p:ext uri="{BB962C8B-B14F-4D97-AF65-F5344CB8AC3E}">
        <p14:creationId xmlns:p14="http://schemas.microsoft.com/office/powerpoint/2010/main" val="2683717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11</a:t>
            </a:fld>
            <a:endParaRPr lang="zh-TW" altLang="en-US"/>
          </a:p>
        </p:txBody>
      </p:sp>
    </p:spTree>
    <p:extLst>
      <p:ext uri="{BB962C8B-B14F-4D97-AF65-F5344CB8AC3E}">
        <p14:creationId xmlns:p14="http://schemas.microsoft.com/office/powerpoint/2010/main" val="3202452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12</a:t>
            </a:fld>
            <a:endParaRPr lang="zh-TW" altLang="en-US"/>
          </a:p>
        </p:txBody>
      </p:sp>
    </p:spTree>
    <p:extLst>
      <p:ext uri="{BB962C8B-B14F-4D97-AF65-F5344CB8AC3E}">
        <p14:creationId xmlns:p14="http://schemas.microsoft.com/office/powerpoint/2010/main" val="412006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13</a:t>
            </a:fld>
            <a:endParaRPr lang="zh-TW" altLang="en-US"/>
          </a:p>
        </p:txBody>
      </p:sp>
    </p:spTree>
    <p:extLst>
      <p:ext uri="{BB962C8B-B14F-4D97-AF65-F5344CB8AC3E}">
        <p14:creationId xmlns:p14="http://schemas.microsoft.com/office/powerpoint/2010/main" val="2557068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14</a:t>
            </a:fld>
            <a:endParaRPr lang="zh-TW" altLang="en-US"/>
          </a:p>
        </p:txBody>
      </p:sp>
    </p:spTree>
    <p:extLst>
      <p:ext uri="{BB962C8B-B14F-4D97-AF65-F5344CB8AC3E}">
        <p14:creationId xmlns:p14="http://schemas.microsoft.com/office/powerpoint/2010/main" val="3036434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15</a:t>
            </a:fld>
            <a:endParaRPr lang="zh-TW" altLang="en-US"/>
          </a:p>
        </p:txBody>
      </p:sp>
    </p:spTree>
    <p:extLst>
      <p:ext uri="{BB962C8B-B14F-4D97-AF65-F5344CB8AC3E}">
        <p14:creationId xmlns:p14="http://schemas.microsoft.com/office/powerpoint/2010/main" val="27045941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16</a:t>
            </a:fld>
            <a:endParaRPr lang="zh-TW" altLang="en-US"/>
          </a:p>
        </p:txBody>
      </p:sp>
    </p:spTree>
    <p:extLst>
      <p:ext uri="{BB962C8B-B14F-4D97-AF65-F5344CB8AC3E}">
        <p14:creationId xmlns:p14="http://schemas.microsoft.com/office/powerpoint/2010/main" val="4142002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18</a:t>
            </a:fld>
            <a:endParaRPr lang="zh-TW" altLang="en-US"/>
          </a:p>
        </p:txBody>
      </p:sp>
    </p:spTree>
    <p:extLst>
      <p:ext uri="{BB962C8B-B14F-4D97-AF65-F5344CB8AC3E}">
        <p14:creationId xmlns:p14="http://schemas.microsoft.com/office/powerpoint/2010/main" val="2920628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20</a:t>
            </a:fld>
            <a:endParaRPr lang="zh-TW" altLang="en-US"/>
          </a:p>
        </p:txBody>
      </p:sp>
    </p:spTree>
    <p:extLst>
      <p:ext uri="{BB962C8B-B14F-4D97-AF65-F5344CB8AC3E}">
        <p14:creationId xmlns:p14="http://schemas.microsoft.com/office/powerpoint/2010/main" val="2920628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22</a:t>
            </a:fld>
            <a:endParaRPr lang="zh-TW" altLang="en-US"/>
          </a:p>
        </p:txBody>
      </p:sp>
    </p:spTree>
    <p:extLst>
      <p:ext uri="{BB962C8B-B14F-4D97-AF65-F5344CB8AC3E}">
        <p14:creationId xmlns:p14="http://schemas.microsoft.com/office/powerpoint/2010/main" val="3751283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2</a:t>
            </a:fld>
            <a:endParaRPr lang="zh-TW" altLang="en-US"/>
          </a:p>
        </p:txBody>
      </p:sp>
    </p:spTree>
    <p:extLst>
      <p:ext uri="{BB962C8B-B14F-4D97-AF65-F5344CB8AC3E}">
        <p14:creationId xmlns:p14="http://schemas.microsoft.com/office/powerpoint/2010/main" val="1622035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23</a:t>
            </a:fld>
            <a:endParaRPr lang="zh-TW" altLang="en-US"/>
          </a:p>
        </p:txBody>
      </p:sp>
    </p:spTree>
    <p:extLst>
      <p:ext uri="{BB962C8B-B14F-4D97-AF65-F5344CB8AC3E}">
        <p14:creationId xmlns:p14="http://schemas.microsoft.com/office/powerpoint/2010/main" val="2760462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24</a:t>
            </a:fld>
            <a:endParaRPr lang="zh-TW" altLang="en-US"/>
          </a:p>
        </p:txBody>
      </p:sp>
    </p:spTree>
    <p:extLst>
      <p:ext uri="{BB962C8B-B14F-4D97-AF65-F5344CB8AC3E}">
        <p14:creationId xmlns:p14="http://schemas.microsoft.com/office/powerpoint/2010/main" val="30388948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25</a:t>
            </a:fld>
            <a:endParaRPr lang="zh-TW" altLang="en-US"/>
          </a:p>
        </p:txBody>
      </p:sp>
    </p:spTree>
    <p:extLst>
      <p:ext uri="{BB962C8B-B14F-4D97-AF65-F5344CB8AC3E}">
        <p14:creationId xmlns:p14="http://schemas.microsoft.com/office/powerpoint/2010/main" val="39075433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26</a:t>
            </a:fld>
            <a:endParaRPr lang="zh-TW" altLang="en-US"/>
          </a:p>
        </p:txBody>
      </p:sp>
    </p:spTree>
    <p:extLst>
      <p:ext uri="{BB962C8B-B14F-4D97-AF65-F5344CB8AC3E}">
        <p14:creationId xmlns:p14="http://schemas.microsoft.com/office/powerpoint/2010/main" val="11334538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27</a:t>
            </a:fld>
            <a:endParaRPr lang="zh-TW" altLang="en-US"/>
          </a:p>
        </p:txBody>
      </p:sp>
    </p:spTree>
    <p:extLst>
      <p:ext uri="{BB962C8B-B14F-4D97-AF65-F5344CB8AC3E}">
        <p14:creationId xmlns:p14="http://schemas.microsoft.com/office/powerpoint/2010/main" val="14008185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28</a:t>
            </a:fld>
            <a:endParaRPr lang="zh-TW" altLang="en-US"/>
          </a:p>
        </p:txBody>
      </p:sp>
    </p:spTree>
    <p:extLst>
      <p:ext uri="{BB962C8B-B14F-4D97-AF65-F5344CB8AC3E}">
        <p14:creationId xmlns:p14="http://schemas.microsoft.com/office/powerpoint/2010/main" val="8322423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29</a:t>
            </a:fld>
            <a:endParaRPr lang="zh-TW" altLang="en-US"/>
          </a:p>
        </p:txBody>
      </p:sp>
    </p:spTree>
    <p:extLst>
      <p:ext uri="{BB962C8B-B14F-4D97-AF65-F5344CB8AC3E}">
        <p14:creationId xmlns:p14="http://schemas.microsoft.com/office/powerpoint/2010/main" val="912815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3</a:t>
            </a:fld>
            <a:endParaRPr lang="zh-TW" altLang="en-US"/>
          </a:p>
        </p:txBody>
      </p:sp>
    </p:spTree>
    <p:extLst>
      <p:ext uri="{BB962C8B-B14F-4D97-AF65-F5344CB8AC3E}">
        <p14:creationId xmlns:p14="http://schemas.microsoft.com/office/powerpoint/2010/main" val="1407799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4</a:t>
            </a:fld>
            <a:endParaRPr lang="zh-TW" altLang="en-US"/>
          </a:p>
        </p:txBody>
      </p:sp>
    </p:spTree>
    <p:extLst>
      <p:ext uri="{BB962C8B-B14F-4D97-AF65-F5344CB8AC3E}">
        <p14:creationId xmlns:p14="http://schemas.microsoft.com/office/powerpoint/2010/main" val="1598199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5</a:t>
            </a:fld>
            <a:endParaRPr lang="zh-TW" altLang="en-US"/>
          </a:p>
        </p:txBody>
      </p:sp>
    </p:spTree>
    <p:extLst>
      <p:ext uri="{BB962C8B-B14F-4D97-AF65-F5344CB8AC3E}">
        <p14:creationId xmlns:p14="http://schemas.microsoft.com/office/powerpoint/2010/main" val="2704594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6</a:t>
            </a:fld>
            <a:endParaRPr lang="zh-TW" altLang="en-US"/>
          </a:p>
        </p:txBody>
      </p:sp>
    </p:spTree>
    <p:extLst>
      <p:ext uri="{BB962C8B-B14F-4D97-AF65-F5344CB8AC3E}">
        <p14:creationId xmlns:p14="http://schemas.microsoft.com/office/powerpoint/2010/main" val="2792785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7</a:t>
            </a:fld>
            <a:endParaRPr lang="zh-TW" altLang="en-US"/>
          </a:p>
        </p:txBody>
      </p:sp>
    </p:spTree>
    <p:extLst>
      <p:ext uri="{BB962C8B-B14F-4D97-AF65-F5344CB8AC3E}">
        <p14:creationId xmlns:p14="http://schemas.microsoft.com/office/powerpoint/2010/main" val="1282026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8</a:t>
            </a:fld>
            <a:endParaRPr lang="zh-TW" altLang="en-US"/>
          </a:p>
        </p:txBody>
      </p:sp>
    </p:spTree>
    <p:extLst>
      <p:ext uri="{BB962C8B-B14F-4D97-AF65-F5344CB8AC3E}">
        <p14:creationId xmlns:p14="http://schemas.microsoft.com/office/powerpoint/2010/main" val="4098441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5BCB761-14A6-4D95-B0AA-2640690C40E5}" type="slidenum">
              <a:rPr lang="zh-TW" altLang="en-US" smtClean="0"/>
              <a:t>9</a:t>
            </a:fld>
            <a:endParaRPr lang="zh-TW" altLang="en-US"/>
          </a:p>
        </p:txBody>
      </p:sp>
    </p:spTree>
    <p:extLst>
      <p:ext uri="{BB962C8B-B14F-4D97-AF65-F5344CB8AC3E}">
        <p14:creationId xmlns:p14="http://schemas.microsoft.com/office/powerpoint/2010/main" val="8846610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dirty="0" smtClean="0"/>
              <a:t>按一下以編輯母片標題樣式</a:t>
            </a:r>
            <a:endParaRPr kumimoji="0" lang="en-US" dirty="0"/>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a:off x="2987824" y="6309320"/>
            <a:ext cx="2630313" cy="394023"/>
          </a:xfrm>
        </p:spPr>
        <p:txBody>
          <a:bodyPr/>
          <a:lstStyle/>
          <a:p>
            <a:fld id="{CD603D32-1893-4AF5-A4C4-9554457A5397}" type="datetime1">
              <a:rPr lang="zh-TW" altLang="en-US" smtClean="0"/>
              <a:t>2017/3/30</a:t>
            </a:fld>
            <a:endParaRPr lang="zh-TW" altLang="en-US"/>
          </a:p>
        </p:txBody>
      </p:sp>
      <p:sp>
        <p:nvSpPr>
          <p:cNvPr id="17" name="頁尾版面配置區 16"/>
          <p:cNvSpPr>
            <a:spLocks noGrp="1"/>
          </p:cNvSpPr>
          <p:nvPr>
            <p:ph type="ftr" sz="quarter" idx="11"/>
          </p:nvPr>
        </p:nvSpPr>
        <p:spPr bwMode="auto">
          <a:xfrm>
            <a:off x="58389" y="6381328"/>
            <a:ext cx="2474022" cy="288032"/>
          </a:xfrm>
        </p:spPr>
        <p:txBody>
          <a:bodyPr/>
          <a:lstStyle/>
          <a:p>
            <a:endParaRPr lang="zh-TW" altLang="en-US" dirty="0"/>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276336" y="476672"/>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1066800" y="330412"/>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7380312" y="6381328"/>
            <a:ext cx="1569368" cy="361042"/>
          </a:xfrm>
        </p:spPr>
        <p:txBody>
          <a:bodyPr/>
          <a:lstStyle/>
          <a:p>
            <a:endParaRPr lang="zh-TW" altLang="en-US" dirty="0"/>
          </a:p>
        </p:txBody>
      </p:sp>
      <p:pic>
        <p:nvPicPr>
          <p:cNvPr id="2" name="圖片 1"/>
          <p:cNvPicPr>
            <a:picLocks noChangeAspect="1"/>
          </p:cNvPicPr>
          <p:nvPr userDrawn="1"/>
        </p:nvPicPr>
        <p:blipFill rotWithShape="1">
          <a:blip r:embed="rId2" cstate="print">
            <a:extLst>
              <a:ext uri="{28A0092B-C50C-407E-A947-70E740481C1C}">
                <a14:useLocalDpi xmlns:a14="http://schemas.microsoft.com/office/drawing/2010/main" val="0"/>
              </a:ext>
            </a:extLst>
          </a:blip>
          <a:srcRect l="22730" t="14826" r="27084" b="49354"/>
          <a:stretch/>
        </p:blipFill>
        <p:spPr>
          <a:xfrm>
            <a:off x="6732240" y="260648"/>
            <a:ext cx="1895533" cy="1916832"/>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461AD712-6AF3-4947-8C05-429E00905E6E}" type="datetime1">
              <a:rPr lang="zh-TW" altLang="en-US" smtClean="0"/>
              <a:t>2017/3/30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E360E5C-3726-4759-BF8C-BB8956BC555D}"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C550C3C1-483A-4532-BED5-1E629FFBC59E}" type="datetime1">
              <a:rPr lang="zh-TW" altLang="en-US" smtClean="0"/>
              <a:t>2017/3/30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E360E5C-3726-4759-BF8C-BB8956BC555D}"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67544" y="404664"/>
            <a:ext cx="7467600" cy="652934"/>
          </a:xfrm>
        </p:spPr>
        <p:txBody>
          <a:bodyPr/>
          <a:lstStyle>
            <a:lvl1pPr>
              <a:defRPr>
                <a:solidFill>
                  <a:schemeClr val="tx1"/>
                </a:solidFill>
                <a:latin typeface="標楷體" panose="03000509000000000000" pitchFamily="65" charset="-120"/>
                <a:ea typeface="標楷體" panose="03000509000000000000" pitchFamily="65" charset="-120"/>
              </a:defRPr>
            </a:lvl1pPr>
          </a:lstStyle>
          <a:p>
            <a:r>
              <a:rPr kumimoji="0" lang="zh-TW" altLang="en-US" dirty="0" smtClean="0"/>
              <a:t>按一下以編輯母片標題樣式</a:t>
            </a:r>
            <a:endParaRPr kumimoji="0" lang="en-US" dirty="0"/>
          </a:p>
        </p:txBody>
      </p:sp>
      <p:sp>
        <p:nvSpPr>
          <p:cNvPr id="8" name="內容版面配置區 7"/>
          <p:cNvSpPr>
            <a:spLocks noGrp="1"/>
          </p:cNvSpPr>
          <p:nvPr>
            <p:ph sz="quarter" idx="1"/>
          </p:nvPr>
        </p:nvSpPr>
        <p:spPr>
          <a:xfrm>
            <a:off x="457200" y="1600200"/>
            <a:ext cx="7467600" cy="4873752"/>
          </a:xfrm>
        </p:spPr>
        <p:txBody>
          <a:bodyPr/>
          <a:lstStyle>
            <a:lvl1pPr>
              <a:defRPr>
                <a:solidFill>
                  <a:schemeClr val="tx1"/>
                </a:solidFill>
                <a:latin typeface="標楷體" panose="03000509000000000000" pitchFamily="65" charset="-120"/>
                <a:ea typeface="標楷體" panose="03000509000000000000" pitchFamily="65" charset="-120"/>
              </a:defRPr>
            </a:lvl1pPr>
            <a:lvl2pPr>
              <a:defRPr>
                <a:solidFill>
                  <a:schemeClr val="tx1"/>
                </a:solidFill>
                <a:latin typeface="標楷體" panose="03000509000000000000" pitchFamily="65" charset="-120"/>
                <a:ea typeface="標楷體" panose="03000509000000000000" pitchFamily="65" charset="-120"/>
              </a:defRPr>
            </a:lvl2pPr>
            <a:lvl3pPr>
              <a:defRPr>
                <a:solidFill>
                  <a:schemeClr val="tx1"/>
                </a:solidFill>
                <a:latin typeface="標楷體" panose="03000509000000000000" pitchFamily="65" charset="-120"/>
                <a:ea typeface="標楷體" panose="03000509000000000000" pitchFamily="65" charset="-120"/>
              </a:defRPr>
            </a:lvl3pPr>
            <a:lvl4pPr>
              <a:defRPr>
                <a:solidFill>
                  <a:schemeClr val="tx1"/>
                </a:solidFill>
                <a:latin typeface="標楷體" panose="03000509000000000000" pitchFamily="65" charset="-120"/>
                <a:ea typeface="標楷體" panose="03000509000000000000" pitchFamily="65" charset="-120"/>
              </a:defRPr>
            </a:lvl4pPr>
            <a:lvl5pPr>
              <a:defRPr>
                <a:solidFill>
                  <a:schemeClr val="tx1"/>
                </a:solidFill>
                <a:latin typeface="標楷體" panose="03000509000000000000" pitchFamily="65" charset="-120"/>
                <a:ea typeface="標楷體" panose="03000509000000000000" pitchFamily="65" charset="-120"/>
              </a:defRPr>
            </a:lvl5pPr>
          </a:lstStyle>
          <a:p>
            <a:pPr lvl="0" eaLnBrk="1" latinLnBrk="0" hangingPunct="1"/>
            <a:r>
              <a:rPr lang="zh-TW" altLang="en-US" dirty="0" smtClean="0"/>
              <a:t>按一下以編輯母片文字樣式</a:t>
            </a:r>
          </a:p>
          <a:p>
            <a:pPr lvl="1" eaLnBrk="1" latinLnBrk="0" hangingPunct="1"/>
            <a:r>
              <a:rPr lang="zh-TW" altLang="en-US" dirty="0" smtClean="0"/>
              <a:t>第二層</a:t>
            </a:r>
          </a:p>
          <a:p>
            <a:pPr lvl="2" eaLnBrk="1" latinLnBrk="0" hangingPunct="1"/>
            <a:r>
              <a:rPr lang="zh-TW" altLang="en-US" dirty="0" smtClean="0"/>
              <a:t>第三層</a:t>
            </a:r>
          </a:p>
          <a:p>
            <a:pPr lvl="3" eaLnBrk="1" latinLnBrk="0" hangingPunct="1"/>
            <a:r>
              <a:rPr lang="zh-TW" altLang="en-US" dirty="0" smtClean="0"/>
              <a:t>第四層</a:t>
            </a:r>
          </a:p>
          <a:p>
            <a:pPr lvl="4" eaLnBrk="1" latinLnBrk="0" hangingPunct="1"/>
            <a:r>
              <a:rPr lang="zh-TW" altLang="en-US" dirty="0" smtClean="0"/>
              <a:t>第五層</a:t>
            </a:r>
            <a:endParaRPr kumimoji="0" lang="en-US" dirty="0"/>
          </a:p>
        </p:txBody>
      </p:sp>
      <p:sp>
        <p:nvSpPr>
          <p:cNvPr id="7" name="日期版面配置區 6"/>
          <p:cNvSpPr>
            <a:spLocks noGrp="1"/>
          </p:cNvSpPr>
          <p:nvPr>
            <p:ph type="dt" sz="half" idx="14"/>
          </p:nvPr>
        </p:nvSpPr>
        <p:spPr/>
        <p:txBody>
          <a:bodyPr rtlCol="0"/>
          <a:lstStyle/>
          <a:p>
            <a:fld id="{0938AB56-86EB-4C45-B147-6B6BFD8C3A54}" type="datetime1">
              <a:rPr lang="zh-TW" altLang="en-US" smtClean="0"/>
              <a:t>2017/3/30</a:t>
            </a:fld>
            <a:endParaRPr lang="zh-TW" altLang="en-US"/>
          </a:p>
        </p:txBody>
      </p:sp>
      <p:sp>
        <p:nvSpPr>
          <p:cNvPr id="9" name="投影片編號版面配置區 8"/>
          <p:cNvSpPr>
            <a:spLocks noGrp="1"/>
          </p:cNvSpPr>
          <p:nvPr>
            <p:ph type="sldNum" sz="quarter" idx="15"/>
          </p:nvPr>
        </p:nvSpPr>
        <p:spPr/>
        <p:txBody>
          <a:bodyPr rtlCol="0"/>
          <a:lstStyle/>
          <a:p>
            <a:fld id="{0E360E5C-3726-4759-BF8C-BB8956BC555D}" type="slidenum">
              <a:rPr lang="zh-TW" altLang="en-US" smtClean="0"/>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5FD51C0A-6CFE-487C-80E4-E350594D4250}" type="datetime1">
              <a:rPr lang="zh-TW" altLang="en-US" smtClean="0"/>
              <a:t>2017/3/30</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0E360E5C-3726-4759-BF8C-BB8956BC555D}"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C7BD8407-9A35-436B-B92B-988F9F4CEE65}" type="datetime1">
              <a:rPr lang="zh-TW" altLang="en-US" smtClean="0"/>
              <a:t>2017/3/30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E360E5C-3726-4759-BF8C-BB8956BC555D}" type="slidenum">
              <a:rPr lang="zh-TW" altLang="en-US" smtClean="0"/>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5F9BB804-AAC6-4890-9731-3F6E8C8906A3}" type="datetime1">
              <a:rPr lang="zh-TW" altLang="en-US" smtClean="0"/>
              <a:t>2017/3/30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E360E5C-3726-4759-BF8C-BB8956BC555D}" type="slidenum">
              <a:rPr lang="zh-TW" altLang="en-US" smtClean="0"/>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ADDFC7CE-7863-40F1-A22E-A19653E8CE28}" type="datetime1">
              <a:rPr lang="zh-TW" altLang="en-US" smtClean="0"/>
              <a:t>2017/3/30</a:t>
            </a:fld>
            <a:endParaRPr lang="zh-TW" altLang="en-US"/>
          </a:p>
        </p:txBody>
      </p:sp>
      <p:sp>
        <p:nvSpPr>
          <p:cNvPr id="7" name="投影片編號版面配置區 6"/>
          <p:cNvSpPr>
            <a:spLocks noGrp="1"/>
          </p:cNvSpPr>
          <p:nvPr>
            <p:ph type="sldNum" sz="quarter" idx="11"/>
          </p:nvPr>
        </p:nvSpPr>
        <p:spPr/>
        <p:txBody>
          <a:bodyPr rtlCol="0"/>
          <a:lstStyle/>
          <a:p>
            <a:fld id="{0E360E5C-3726-4759-BF8C-BB8956BC555D}" type="slidenum">
              <a:rPr lang="zh-TW" altLang="en-US" smtClean="0"/>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EA30D1C-BB38-4CEE-8136-A02D7B9BBAD9}" type="datetime1">
              <a:rPr lang="zh-TW" altLang="en-US" smtClean="0"/>
              <a:t>2017/3/30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E360E5C-3726-4759-BF8C-BB8956BC555D}"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6A38F546-8629-42B5-B5C2-3B66F6FA5330}" type="datetime1">
              <a:rPr lang="zh-TW" altLang="en-US" smtClean="0"/>
              <a:t>2017/3/30</a:t>
            </a:fld>
            <a:endParaRPr lang="zh-TW" altLang="en-US"/>
          </a:p>
        </p:txBody>
      </p:sp>
      <p:sp>
        <p:nvSpPr>
          <p:cNvPr id="22" name="投影片編號版面配置區 21"/>
          <p:cNvSpPr>
            <a:spLocks noGrp="1"/>
          </p:cNvSpPr>
          <p:nvPr>
            <p:ph type="sldNum" sz="quarter" idx="15"/>
          </p:nvPr>
        </p:nvSpPr>
        <p:spPr/>
        <p:txBody>
          <a:bodyPr rtlCol="0"/>
          <a:lstStyle/>
          <a:p>
            <a:fld id="{0E360E5C-3726-4759-BF8C-BB8956BC555D}" type="slidenum">
              <a:rPr lang="zh-TW" altLang="en-US" smtClean="0"/>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D3DCB18A-4DBF-484E-98DA-C07EFAFBCB96}" type="datetime1">
              <a:rPr lang="zh-TW" altLang="en-US" smtClean="0"/>
              <a:t>2017/3/30</a:t>
            </a:fld>
            <a:endParaRPr lang="zh-TW" altLang="en-US"/>
          </a:p>
        </p:txBody>
      </p:sp>
      <p:sp>
        <p:nvSpPr>
          <p:cNvPr id="18" name="投影片編號版面配置區 17"/>
          <p:cNvSpPr>
            <a:spLocks noGrp="1"/>
          </p:cNvSpPr>
          <p:nvPr>
            <p:ph type="sldNum" sz="quarter" idx="11"/>
          </p:nvPr>
        </p:nvSpPr>
        <p:spPr/>
        <p:txBody>
          <a:bodyPr rtlCol="0"/>
          <a:lstStyle/>
          <a:p>
            <a:fld id="{0E360E5C-3726-4759-BF8C-BB8956BC555D}" type="slidenum">
              <a:rPr lang="zh-TW" altLang="en-US" smtClean="0"/>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ABC6E98-BAEB-45E6-B35A-614AB43F308D}" type="datetime1">
              <a:rPr lang="zh-TW" altLang="en-US" smtClean="0"/>
              <a:t>2017/3/30</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E360E5C-3726-4759-BF8C-BB8956BC555D}"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cyu.edu.tw/personnel/itemize_list.aspx?site_content_sn=858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cyu.edu.tw/personnel/itemize_list.aspx?site_content_sn=858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ncyu.edu.tw/personne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267744" y="2348880"/>
            <a:ext cx="6172200" cy="1445546"/>
          </a:xfrm>
        </p:spPr>
        <p:txBody>
          <a:bodyPr>
            <a:normAutofit/>
          </a:bodyPr>
          <a:lstStyle/>
          <a:p>
            <a:pPr algn="ctr"/>
            <a:r>
              <a:rPr lang="zh-TW" altLang="en-US" dirty="0">
                <a:solidFill>
                  <a:schemeClr val="tx1"/>
                </a:solidFill>
                <a:latin typeface="標楷體" panose="03000509000000000000" pitchFamily="65" charset="-120"/>
                <a:ea typeface="標楷體" panose="03000509000000000000" pitchFamily="65" charset="-120"/>
              </a:rPr>
              <a:t>本校</a:t>
            </a:r>
            <a:r>
              <a:rPr lang="zh-TW" altLang="en-US" dirty="0" smtClean="0">
                <a:solidFill>
                  <a:schemeClr val="tx1"/>
                </a:solidFill>
                <a:latin typeface="標楷體" panose="03000509000000000000" pitchFamily="65" charset="-120"/>
                <a:ea typeface="標楷體" panose="03000509000000000000" pitchFamily="65" charset="-120"/>
              </a:rPr>
              <a:t>教師升</a:t>
            </a:r>
            <a:r>
              <a:rPr lang="zh-TW" altLang="en-US" dirty="0">
                <a:solidFill>
                  <a:schemeClr val="tx1"/>
                </a:solidFill>
                <a:latin typeface="標楷體" panose="03000509000000000000" pitchFamily="65" charset="-120"/>
                <a:ea typeface="標楷體" panose="03000509000000000000" pitchFamily="65" charset="-120"/>
              </a:rPr>
              <a:t>等作業注意事項</a:t>
            </a:r>
            <a:r>
              <a:rPr lang="en-US" altLang="zh-TW" dirty="0" smtClean="0">
                <a:solidFill>
                  <a:schemeClr val="tx1"/>
                </a:solidFill>
                <a:latin typeface="標楷體" panose="03000509000000000000" pitchFamily="65" charset="-120"/>
                <a:ea typeface="標楷體" panose="03000509000000000000" pitchFamily="65" charset="-120"/>
              </a:rPr>
              <a:t/>
            </a:r>
            <a:br>
              <a:rPr lang="en-US" altLang="zh-TW" dirty="0" smtClean="0">
                <a:solidFill>
                  <a:schemeClr val="tx1"/>
                </a:solidFill>
                <a:latin typeface="標楷體" panose="03000509000000000000" pitchFamily="65" charset="-120"/>
                <a:ea typeface="標楷體" panose="03000509000000000000" pitchFamily="65" charset="-120"/>
              </a:rPr>
            </a:b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lstStyle/>
          <a:p>
            <a:pPr marL="1339850"/>
            <a:r>
              <a:rPr lang="zh-TW" altLang="en-US" dirty="0" smtClean="0">
                <a:solidFill>
                  <a:schemeClr val="tx1"/>
                </a:solidFill>
                <a:latin typeface="標楷體" panose="03000509000000000000" pitchFamily="65" charset="-120"/>
                <a:ea typeface="標楷體" panose="03000509000000000000" pitchFamily="65" charset="-120"/>
              </a:rPr>
              <a:t>報告人：人事室</a:t>
            </a:r>
            <a:r>
              <a:rPr lang="zh-TW" altLang="en-US" dirty="0">
                <a:solidFill>
                  <a:schemeClr val="tx1"/>
                </a:solidFill>
                <a:latin typeface="標楷體" panose="03000509000000000000" pitchFamily="65" charset="-120"/>
                <a:ea typeface="標楷體" panose="03000509000000000000" pitchFamily="65" charset="-120"/>
              </a:rPr>
              <a:t>　</a:t>
            </a:r>
            <a:r>
              <a:rPr lang="zh-TW" altLang="en-US" dirty="0" smtClean="0">
                <a:solidFill>
                  <a:schemeClr val="tx1"/>
                </a:solidFill>
                <a:latin typeface="標楷體" panose="03000509000000000000" pitchFamily="65" charset="-120"/>
                <a:ea typeface="標楷體" panose="03000509000000000000" pitchFamily="65" charset="-120"/>
              </a:rPr>
              <a:t>劉玉玲組長</a:t>
            </a:r>
            <a:endParaRPr lang="en-US" altLang="zh-TW" dirty="0" smtClean="0">
              <a:solidFill>
                <a:schemeClr val="tx1"/>
              </a:solidFill>
              <a:latin typeface="標楷體" panose="03000509000000000000" pitchFamily="65" charset="-120"/>
              <a:ea typeface="標楷體" panose="03000509000000000000" pitchFamily="65" charset="-120"/>
            </a:endParaRPr>
          </a:p>
          <a:p>
            <a:pPr marL="1339850"/>
            <a:r>
              <a:rPr lang="zh-TW" altLang="en-US" dirty="0" smtClean="0">
                <a:solidFill>
                  <a:schemeClr val="tx1"/>
                </a:solidFill>
                <a:latin typeface="標楷體" panose="03000509000000000000" pitchFamily="65" charset="-120"/>
                <a:ea typeface="標楷體" panose="03000509000000000000" pitchFamily="65" charset="-120"/>
              </a:rPr>
              <a:t>日期</a:t>
            </a:r>
            <a:r>
              <a:rPr lang="zh-TW" altLang="en-US" dirty="0">
                <a:solidFill>
                  <a:schemeClr val="tx1"/>
                </a:solidFill>
                <a:latin typeface="標楷體" panose="03000509000000000000" pitchFamily="65" charset="-120"/>
                <a:ea typeface="標楷體" panose="03000509000000000000" pitchFamily="65" charset="-120"/>
              </a:rPr>
              <a:t>：</a:t>
            </a:r>
            <a:r>
              <a:rPr lang="en-US" altLang="zh-TW" dirty="0" smtClean="0">
                <a:solidFill>
                  <a:schemeClr val="tx1"/>
                </a:solidFill>
                <a:latin typeface="標楷體" panose="03000509000000000000" pitchFamily="65" charset="-120"/>
                <a:ea typeface="標楷體" panose="03000509000000000000" pitchFamily="65" charset="-120"/>
              </a:rPr>
              <a:t>106</a:t>
            </a:r>
            <a:r>
              <a:rPr lang="zh-TW" altLang="en-US" dirty="0" smtClean="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3</a:t>
            </a:r>
            <a:r>
              <a:rPr lang="zh-TW" altLang="en-US" dirty="0" smtClean="0">
                <a:solidFill>
                  <a:schemeClr val="tx1"/>
                </a:solidFill>
                <a:latin typeface="標楷體" panose="03000509000000000000" pitchFamily="65" charset="-120"/>
                <a:ea typeface="標楷體" panose="03000509000000000000" pitchFamily="65" charset="-120"/>
              </a:rPr>
              <a:t>月</a:t>
            </a:r>
            <a:r>
              <a:rPr lang="en-US" altLang="zh-TW" dirty="0" smtClean="0">
                <a:solidFill>
                  <a:schemeClr val="tx1"/>
                </a:solidFill>
                <a:latin typeface="標楷體" panose="03000509000000000000" pitchFamily="65" charset="-120"/>
                <a:ea typeface="標楷體" panose="03000509000000000000" pitchFamily="65" charset="-120"/>
              </a:rPr>
              <a:t>29</a:t>
            </a:r>
            <a:r>
              <a:rPr lang="zh-TW" altLang="en-US" dirty="0" smtClean="0">
                <a:solidFill>
                  <a:schemeClr val="tx1"/>
                </a:solidFill>
                <a:latin typeface="標楷體" panose="03000509000000000000" pitchFamily="65" charset="-120"/>
                <a:ea typeface="標楷體" panose="03000509000000000000" pitchFamily="65" charset="-120"/>
              </a:rPr>
              <a:t>日</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endParaRPr lang="zh-TW" altLang="en-US" dirty="0">
              <a:solidFill>
                <a:schemeClr val="tx1"/>
              </a:solidFill>
              <a:latin typeface="+mj-ea"/>
              <a:ea typeface="+mj-ea"/>
            </a:endParaRPr>
          </a:p>
        </p:txBody>
      </p:sp>
    </p:spTree>
    <p:extLst>
      <p:ext uri="{BB962C8B-B14F-4D97-AF65-F5344CB8AC3E}">
        <p14:creationId xmlns:p14="http://schemas.microsoft.com/office/powerpoint/2010/main" val="1884305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16632"/>
            <a:ext cx="7467600" cy="949498"/>
          </a:xfrm>
        </p:spPr>
        <p:txBody>
          <a:bodyPr>
            <a:normAutofit fontScale="90000"/>
          </a:bodyPr>
          <a:lstStyle/>
          <a:p>
            <a:r>
              <a:rPr lang="en-US" altLang="zh-TW" sz="3300" dirty="0" smtClean="0">
                <a:latin typeface="標楷體" pitchFamily="65" charset="-120"/>
                <a:ea typeface="標楷體" pitchFamily="65" charset="-120"/>
              </a:rPr>
              <a:t/>
            </a:r>
            <a:br>
              <a:rPr lang="en-US" altLang="zh-TW" sz="3300" dirty="0" smtClean="0">
                <a:latin typeface="標楷體" pitchFamily="65" charset="-120"/>
                <a:ea typeface="標楷體" pitchFamily="65" charset="-120"/>
              </a:rPr>
            </a:br>
            <a:r>
              <a:rPr lang="en-US" altLang="zh-TW" sz="3300" dirty="0" smtClean="0">
                <a:latin typeface="標楷體" pitchFamily="65" charset="-120"/>
                <a:ea typeface="標楷體" pitchFamily="65" charset="-120"/>
              </a:rPr>
              <a:t/>
            </a:r>
            <a:br>
              <a:rPr lang="en-US" altLang="zh-TW" sz="3300" dirty="0" smtClean="0">
                <a:latin typeface="標楷體" pitchFamily="65" charset="-120"/>
                <a:ea typeface="標楷體" pitchFamily="65" charset="-120"/>
              </a:rPr>
            </a:br>
            <a:r>
              <a:rPr lang="zh-TW" altLang="en-US" sz="3300" dirty="0" smtClean="0">
                <a:solidFill>
                  <a:schemeClr val="tx1"/>
                </a:solidFill>
                <a:latin typeface="標楷體" panose="03000509000000000000" pitchFamily="65" charset="-120"/>
                <a:ea typeface="標楷體" panose="03000509000000000000" pitchFamily="65" charset="-120"/>
              </a:rPr>
              <a:t>教師升等評審項目採計範圍</a:t>
            </a:r>
            <a:endParaRPr lang="zh-TW" altLang="en-US" sz="3300" dirty="0">
              <a:solidFill>
                <a:schemeClr val="tx1"/>
              </a:solidFill>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1"/>
          </p:nvPr>
        </p:nvSpPr>
        <p:spPr/>
        <p:txBody>
          <a:bodyPr/>
          <a:lstStyle/>
          <a:p>
            <a:fld id="{0E360E5C-3726-4759-BF8C-BB8956BC555D}" type="slidenum">
              <a:rPr lang="zh-TW" altLang="en-US" smtClean="0"/>
              <a:t>10</a:t>
            </a:fld>
            <a:endParaRPr lang="zh-TW" altLang="en-US"/>
          </a:p>
        </p:txBody>
      </p:sp>
      <p:graphicFrame>
        <p:nvGraphicFramePr>
          <p:cNvPr id="4" name="表格 3"/>
          <p:cNvGraphicFramePr>
            <a:graphicFrameLocks noGrp="1"/>
          </p:cNvGraphicFramePr>
          <p:nvPr>
            <p:extLst>
              <p:ext uri="{D42A27DB-BD31-4B8C-83A1-F6EECF244321}">
                <p14:modId xmlns:p14="http://schemas.microsoft.com/office/powerpoint/2010/main" val="71526287"/>
              </p:ext>
            </p:extLst>
          </p:nvPr>
        </p:nvGraphicFramePr>
        <p:xfrm>
          <a:off x="539552" y="1196752"/>
          <a:ext cx="7416824" cy="2742679"/>
        </p:xfrm>
        <a:graphic>
          <a:graphicData uri="http://schemas.openxmlformats.org/drawingml/2006/table">
            <a:tbl>
              <a:tblPr firstRow="1" firstCol="1" bandRow="1">
                <a:tableStyleId>{5C22544A-7EE6-4342-B048-85BDC9FD1C3A}</a:tableStyleId>
              </a:tblPr>
              <a:tblGrid>
                <a:gridCol w="2736304"/>
                <a:gridCol w="1711027"/>
                <a:gridCol w="1579973"/>
                <a:gridCol w="1389520"/>
              </a:tblGrid>
              <a:tr h="864096">
                <a:tc>
                  <a:txBody>
                    <a:bodyPr/>
                    <a:lstStyle/>
                    <a:p>
                      <a:pPr>
                        <a:spcAft>
                          <a:spcPts val="0"/>
                        </a:spcAft>
                      </a:pPr>
                      <a:r>
                        <a:rPr lang="en-US" altLang="zh-TW" sz="2600" kern="100" dirty="0" smtClean="0">
                          <a:solidFill>
                            <a:srgbClr val="FF0000"/>
                          </a:solidFill>
                          <a:effectLst/>
                          <a:latin typeface="標楷體" panose="03000509000000000000" pitchFamily="65" charset="-120"/>
                          <a:ea typeface="標楷體" panose="03000509000000000000" pitchFamily="65" charset="-120"/>
                        </a:rPr>
                        <a:t>   </a:t>
                      </a:r>
                      <a:r>
                        <a:rPr lang="zh-TW" sz="2600" kern="100" dirty="0" smtClean="0">
                          <a:solidFill>
                            <a:srgbClr val="FF0000"/>
                          </a:solidFill>
                          <a:effectLst/>
                          <a:latin typeface="標楷體" panose="03000509000000000000" pitchFamily="65" charset="-120"/>
                          <a:ea typeface="標楷體" panose="03000509000000000000" pitchFamily="65" charset="-120"/>
                        </a:rPr>
                        <a:t>升</a:t>
                      </a:r>
                      <a:r>
                        <a:rPr lang="zh-TW" sz="2600" kern="100" dirty="0">
                          <a:solidFill>
                            <a:srgbClr val="FF0000"/>
                          </a:solidFill>
                          <a:effectLst/>
                          <a:latin typeface="標楷體" panose="03000509000000000000" pitchFamily="65" charset="-120"/>
                          <a:ea typeface="標楷體" panose="03000509000000000000" pitchFamily="65" charset="-120"/>
                        </a:rPr>
                        <a:t>等評審項目</a:t>
                      </a:r>
                    </a:p>
                    <a:p>
                      <a:pPr>
                        <a:spcAft>
                          <a:spcPts val="0"/>
                        </a:spcAft>
                      </a:pPr>
                      <a:r>
                        <a:rPr lang="zh-TW" sz="2600" kern="100" dirty="0">
                          <a:solidFill>
                            <a:srgbClr val="FF0000"/>
                          </a:solidFill>
                          <a:effectLst/>
                          <a:latin typeface="標楷體" panose="03000509000000000000" pitchFamily="65" charset="-120"/>
                          <a:ea typeface="標楷體" panose="03000509000000000000" pitchFamily="65" charset="-120"/>
                        </a:rPr>
                        <a:t>升等類型</a:t>
                      </a:r>
                      <a:endParaRPr lang="zh-TW" sz="26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lnTlToBr w="12700" cap="flat" cmpd="sng" algn="ctr">
                      <a:solidFill>
                        <a:schemeClr val="bg1"/>
                      </a:solidFill>
                      <a:prstDash val="solid"/>
                      <a:round/>
                      <a:headEnd type="none" w="med" len="med"/>
                      <a:tailEnd type="none" w="med" len="med"/>
                    </a:lnTlToBr>
                    <a:solidFill>
                      <a:schemeClr val="accent1">
                        <a:alpha val="80000"/>
                      </a:schemeClr>
                    </a:solidFill>
                  </a:tcPr>
                </a:tc>
                <a:tc>
                  <a:txBody>
                    <a:bodyPr/>
                    <a:lstStyle/>
                    <a:p>
                      <a:pPr algn="ctr">
                        <a:spcAft>
                          <a:spcPts val="0"/>
                        </a:spcAft>
                      </a:pPr>
                      <a:r>
                        <a:rPr lang="en-US" sz="2600" kern="100" dirty="0">
                          <a:solidFill>
                            <a:srgbClr val="FF0000"/>
                          </a:solidFill>
                          <a:effectLst/>
                          <a:latin typeface="標楷體" panose="03000509000000000000" pitchFamily="65" charset="-120"/>
                          <a:ea typeface="標楷體" panose="03000509000000000000" pitchFamily="65" charset="-120"/>
                        </a:rPr>
                        <a:t>A.</a:t>
                      </a:r>
                      <a:r>
                        <a:rPr lang="zh-TW" sz="2600" kern="100" dirty="0">
                          <a:solidFill>
                            <a:srgbClr val="FF0000"/>
                          </a:solidFill>
                          <a:effectLst/>
                          <a:latin typeface="標楷體" panose="03000509000000000000" pitchFamily="65" charset="-120"/>
                          <a:ea typeface="標楷體" panose="03000509000000000000" pitchFamily="65" charset="-120"/>
                        </a:rPr>
                        <a:t>研究</a:t>
                      </a:r>
                      <a:endParaRPr lang="zh-TW" sz="26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nchor="ctr">
                    <a:solidFill>
                      <a:schemeClr val="accent1">
                        <a:alpha val="80000"/>
                      </a:schemeClr>
                    </a:solidFill>
                  </a:tcPr>
                </a:tc>
                <a:tc>
                  <a:txBody>
                    <a:bodyPr/>
                    <a:lstStyle/>
                    <a:p>
                      <a:pPr algn="ctr">
                        <a:spcAft>
                          <a:spcPts val="0"/>
                        </a:spcAft>
                      </a:pPr>
                      <a:r>
                        <a:rPr lang="en-US" sz="2600" kern="100" dirty="0">
                          <a:solidFill>
                            <a:srgbClr val="FF0000"/>
                          </a:solidFill>
                          <a:effectLst/>
                          <a:latin typeface="標楷體" panose="03000509000000000000" pitchFamily="65" charset="-120"/>
                          <a:ea typeface="標楷體" panose="03000509000000000000" pitchFamily="65" charset="-120"/>
                        </a:rPr>
                        <a:t>B.</a:t>
                      </a:r>
                      <a:r>
                        <a:rPr lang="zh-TW" sz="2600" kern="100" dirty="0">
                          <a:solidFill>
                            <a:srgbClr val="FF0000"/>
                          </a:solidFill>
                          <a:effectLst/>
                          <a:latin typeface="標楷體" panose="03000509000000000000" pitchFamily="65" charset="-120"/>
                          <a:ea typeface="標楷體" panose="03000509000000000000" pitchFamily="65" charset="-120"/>
                        </a:rPr>
                        <a:t>教學</a:t>
                      </a:r>
                      <a:endParaRPr lang="zh-TW" sz="26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nchor="ctr">
                    <a:solidFill>
                      <a:schemeClr val="accent1">
                        <a:alpha val="80000"/>
                      </a:schemeClr>
                    </a:solidFill>
                  </a:tcPr>
                </a:tc>
                <a:tc>
                  <a:txBody>
                    <a:bodyPr/>
                    <a:lstStyle/>
                    <a:p>
                      <a:pPr algn="ctr">
                        <a:spcAft>
                          <a:spcPts val="0"/>
                        </a:spcAft>
                      </a:pPr>
                      <a:r>
                        <a:rPr lang="en-US" sz="2600" kern="100" dirty="0">
                          <a:solidFill>
                            <a:srgbClr val="FF0000"/>
                          </a:solidFill>
                          <a:effectLst/>
                          <a:latin typeface="標楷體" panose="03000509000000000000" pitchFamily="65" charset="-120"/>
                          <a:ea typeface="標楷體" panose="03000509000000000000" pitchFamily="65" charset="-120"/>
                        </a:rPr>
                        <a:t>C.</a:t>
                      </a:r>
                      <a:r>
                        <a:rPr lang="zh-TW" sz="2600" kern="100" dirty="0">
                          <a:solidFill>
                            <a:srgbClr val="FF0000"/>
                          </a:solidFill>
                          <a:effectLst/>
                          <a:latin typeface="標楷體" panose="03000509000000000000" pitchFamily="65" charset="-120"/>
                          <a:ea typeface="標楷體" panose="03000509000000000000" pitchFamily="65" charset="-120"/>
                        </a:rPr>
                        <a:t>服務</a:t>
                      </a:r>
                      <a:endParaRPr lang="zh-TW" sz="26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nchor="ctr">
                    <a:solidFill>
                      <a:schemeClr val="accent1">
                        <a:alpha val="80000"/>
                      </a:schemeClr>
                    </a:solidFill>
                  </a:tcPr>
                </a:tc>
              </a:tr>
              <a:tr h="1008112">
                <a:tc>
                  <a:txBody>
                    <a:bodyPr/>
                    <a:lstStyle/>
                    <a:p>
                      <a:pPr algn="ctr">
                        <a:lnSpc>
                          <a:spcPts val="2600"/>
                        </a:lnSpc>
                        <a:spcAft>
                          <a:spcPts val="0"/>
                        </a:spcAft>
                      </a:pPr>
                      <a:r>
                        <a:rPr lang="zh-TW" altLang="en-US" sz="2600" kern="100" dirty="0" smtClean="0">
                          <a:solidFill>
                            <a:schemeClr val="tx1"/>
                          </a:solidFill>
                          <a:effectLst/>
                          <a:latin typeface="標楷體" panose="03000509000000000000" pitchFamily="65" charset="-120"/>
                          <a:ea typeface="標楷體" panose="03000509000000000000" pitchFamily="65" charset="-120"/>
                        </a:rPr>
                        <a:t>學術著作</a:t>
                      </a:r>
                      <a:r>
                        <a:rPr lang="en-US" sz="2600" kern="100" dirty="0">
                          <a:solidFill>
                            <a:schemeClr val="tx1"/>
                          </a:solidFill>
                          <a:effectLst/>
                          <a:latin typeface="標楷體" panose="03000509000000000000" pitchFamily="65" charset="-120"/>
                          <a:ea typeface="標楷體" panose="03000509000000000000" pitchFamily="65" charset="-120"/>
                        </a:rPr>
                        <a:t/>
                      </a:r>
                      <a:br>
                        <a:rPr lang="en-US" sz="2600" kern="100" dirty="0">
                          <a:solidFill>
                            <a:schemeClr val="tx1"/>
                          </a:solidFill>
                          <a:effectLst/>
                          <a:latin typeface="標楷體" panose="03000509000000000000" pitchFamily="65" charset="-120"/>
                          <a:ea typeface="標楷體" panose="03000509000000000000" pitchFamily="65" charset="-120"/>
                        </a:rPr>
                      </a:br>
                      <a:r>
                        <a:rPr lang="en-US" sz="2600" kern="100" dirty="0">
                          <a:solidFill>
                            <a:schemeClr val="tx1"/>
                          </a:solidFill>
                          <a:effectLst/>
                          <a:latin typeface="標楷體" panose="03000509000000000000" pitchFamily="65" charset="-120"/>
                          <a:ea typeface="標楷體" panose="03000509000000000000" pitchFamily="65" charset="-120"/>
                        </a:rPr>
                        <a:t>(</a:t>
                      </a:r>
                      <a:r>
                        <a:rPr lang="zh-TW" sz="2600" kern="100" dirty="0">
                          <a:solidFill>
                            <a:schemeClr val="tx1"/>
                          </a:solidFill>
                          <a:effectLst/>
                          <a:latin typeface="標楷體" panose="03000509000000000000" pitchFamily="65" charset="-120"/>
                          <a:ea typeface="標楷體" panose="03000509000000000000" pitchFamily="65" charset="-120"/>
                        </a:rPr>
                        <a:t>或作品、成就</a:t>
                      </a:r>
                      <a:r>
                        <a:rPr lang="zh-TW" sz="2600" kern="100" dirty="0" smtClean="0">
                          <a:solidFill>
                            <a:schemeClr val="tx1"/>
                          </a:solidFill>
                          <a:effectLst/>
                          <a:latin typeface="標楷體" panose="03000509000000000000" pitchFamily="65" charset="-120"/>
                          <a:ea typeface="標楷體" panose="03000509000000000000" pitchFamily="65" charset="-120"/>
                        </a:rPr>
                        <a:t>證明</a:t>
                      </a:r>
                      <a:r>
                        <a:rPr lang="en-US" sz="2600" kern="100" dirty="0" smtClean="0">
                          <a:solidFill>
                            <a:schemeClr val="tx1"/>
                          </a:solidFill>
                          <a:effectLst/>
                          <a:latin typeface="標楷體" panose="03000509000000000000" pitchFamily="65" charset="-120"/>
                          <a:ea typeface="標楷體" panose="03000509000000000000" pitchFamily="65" charset="-120"/>
                        </a:rPr>
                        <a:t>)</a:t>
                      </a:r>
                      <a:endParaRPr lang="zh-TW" sz="26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2" marR="68582" marT="0" marB="0">
                    <a:solidFill>
                      <a:schemeClr val="accent1">
                        <a:alpha val="80000"/>
                      </a:schemeClr>
                    </a:solidFill>
                  </a:tcPr>
                </a:tc>
                <a:tc rowSpan="3" gridSpan="3">
                  <a:txBody>
                    <a:bodyPr/>
                    <a:lstStyle/>
                    <a:p>
                      <a:pPr algn="l">
                        <a:lnSpc>
                          <a:spcPts val="2600"/>
                        </a:lnSpc>
                        <a:spcAft>
                          <a:spcPts val="0"/>
                        </a:spcAft>
                      </a:pPr>
                      <a:r>
                        <a:rPr lang="zh-TW" altLang="en-US" sz="2600" kern="100" dirty="0" smtClean="0">
                          <a:effectLst/>
                          <a:latin typeface="標楷體" panose="03000509000000000000" pitchFamily="65" charset="-120"/>
                          <a:ea typeface="標楷體" panose="03000509000000000000" pitchFamily="65" charset="-120"/>
                        </a:rPr>
                        <a:t>均為</a:t>
                      </a:r>
                      <a:r>
                        <a:rPr lang="zh-TW" sz="2600" kern="100" dirty="0" smtClean="0">
                          <a:effectLst/>
                          <a:latin typeface="標楷體" panose="03000509000000000000" pitchFamily="65" charset="-120"/>
                          <a:ea typeface="標楷體" panose="03000509000000000000" pitchFamily="65" charset="-120"/>
                        </a:rPr>
                        <a:t>取得</a:t>
                      </a:r>
                      <a:r>
                        <a:rPr lang="zh-TW" sz="2600" kern="100" dirty="0">
                          <a:effectLst/>
                          <a:latin typeface="標楷體" panose="03000509000000000000" pitchFamily="65" charset="-120"/>
                          <a:ea typeface="標楷體" panose="03000509000000000000" pitchFamily="65" charset="-120"/>
                        </a:rPr>
                        <a:t>前一等級教師資格</a:t>
                      </a:r>
                      <a:r>
                        <a:rPr lang="zh-TW" sz="2600" kern="100" dirty="0" smtClean="0">
                          <a:effectLst/>
                          <a:latin typeface="標楷體" panose="03000509000000000000" pitchFamily="65" charset="-120"/>
                          <a:ea typeface="標楷體" panose="03000509000000000000" pitchFamily="65" charset="-120"/>
                        </a:rPr>
                        <a:t>後之成</a:t>
                      </a:r>
                      <a:r>
                        <a:rPr lang="zh-TW" altLang="en-US" sz="2600" kern="100" dirty="0" smtClean="0">
                          <a:effectLst/>
                          <a:latin typeface="標楷體" panose="03000509000000000000" pitchFamily="65" charset="-120"/>
                          <a:ea typeface="標楷體" panose="03000509000000000000" pitchFamily="65" charset="-120"/>
                        </a:rPr>
                        <a:t>果</a:t>
                      </a:r>
                      <a:endParaRPr lang="zh-TW" sz="2600" kern="100" dirty="0">
                        <a:effectLst/>
                        <a:latin typeface="標楷體" panose="03000509000000000000" pitchFamily="65" charset="-120"/>
                        <a:ea typeface="標楷體" panose="03000509000000000000" pitchFamily="65" charset="-120"/>
                        <a:cs typeface="Times New Roman"/>
                      </a:endParaRPr>
                    </a:p>
                  </a:txBody>
                  <a:tcPr marL="68582" marR="68582" marT="0" marB="0" anchor="ctr"/>
                </a:tc>
                <a:tc rowSpan="3" hMerge="1">
                  <a:txBody>
                    <a:bodyPr/>
                    <a:lstStyle/>
                    <a:p>
                      <a:pPr algn="l">
                        <a:lnSpc>
                          <a:spcPts val="2600"/>
                        </a:lnSpc>
                        <a:spcAft>
                          <a:spcPts val="0"/>
                        </a:spcAft>
                      </a:pPr>
                      <a:endParaRPr lang="zh-TW" sz="2600" kern="100" dirty="0">
                        <a:effectLst/>
                        <a:latin typeface="標楷體" panose="03000509000000000000" pitchFamily="65" charset="-120"/>
                        <a:ea typeface="標楷體" panose="03000509000000000000" pitchFamily="65" charset="-120"/>
                        <a:cs typeface="Times New Roman"/>
                      </a:endParaRPr>
                    </a:p>
                  </a:txBody>
                  <a:tcPr marL="68582" marR="68582" marT="0" marB="0"/>
                </a:tc>
                <a:tc rowSpan="3" hMerge="1">
                  <a:txBody>
                    <a:bodyPr/>
                    <a:lstStyle/>
                    <a:p>
                      <a:pPr algn="l">
                        <a:lnSpc>
                          <a:spcPts val="2600"/>
                        </a:lnSpc>
                        <a:spcAft>
                          <a:spcPts val="0"/>
                        </a:spcAft>
                      </a:pPr>
                      <a:endParaRPr lang="zh-TW" sz="2600" kern="100" dirty="0">
                        <a:effectLst/>
                        <a:latin typeface="標楷體" panose="03000509000000000000" pitchFamily="65" charset="-120"/>
                        <a:ea typeface="標楷體" panose="03000509000000000000" pitchFamily="65" charset="-120"/>
                        <a:cs typeface="Times New Roman"/>
                      </a:endParaRPr>
                    </a:p>
                  </a:txBody>
                  <a:tcPr marL="68582" marR="68582" marT="0" marB="0"/>
                </a:tc>
              </a:tr>
              <a:tr h="366415">
                <a:tc>
                  <a:txBody>
                    <a:bodyPr/>
                    <a:lstStyle/>
                    <a:p>
                      <a:pPr algn="ctr">
                        <a:lnSpc>
                          <a:spcPts val="2600"/>
                        </a:lnSpc>
                        <a:spcAft>
                          <a:spcPts val="0"/>
                        </a:spcAft>
                      </a:pPr>
                      <a:r>
                        <a:rPr lang="zh-TW" sz="2600" kern="100" dirty="0">
                          <a:solidFill>
                            <a:schemeClr val="tx1"/>
                          </a:solidFill>
                          <a:effectLst/>
                          <a:latin typeface="標楷體" panose="03000509000000000000" pitchFamily="65" charset="-120"/>
                          <a:ea typeface="標楷體" panose="03000509000000000000" pitchFamily="65" charset="-120"/>
                        </a:rPr>
                        <a:t>教學著作</a:t>
                      </a:r>
                      <a:endParaRPr lang="zh-TW" sz="26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2" marR="68582" marT="0" marB="0">
                    <a:solidFill>
                      <a:schemeClr val="accent1">
                        <a:alpha val="80000"/>
                      </a:schemeClr>
                    </a:solidFill>
                  </a:tcPr>
                </a:tc>
                <a:tc gridSpan="3" vMerge="1">
                  <a:txBody>
                    <a:bodyPr/>
                    <a:lstStyle/>
                    <a:p>
                      <a:pPr algn="l">
                        <a:lnSpc>
                          <a:spcPts val="2600"/>
                        </a:lnSpc>
                        <a:spcAft>
                          <a:spcPts val="0"/>
                        </a:spcAft>
                      </a:pPr>
                      <a:endParaRPr lang="zh-TW" sz="2600" kern="100" dirty="0">
                        <a:effectLst/>
                        <a:latin typeface="標楷體" panose="03000509000000000000" pitchFamily="65" charset="-120"/>
                        <a:ea typeface="標楷體" panose="03000509000000000000" pitchFamily="65" charset="-120"/>
                        <a:cs typeface="Times New Roman"/>
                      </a:endParaRPr>
                    </a:p>
                  </a:txBody>
                  <a:tcPr marL="68582" marR="68582" marT="0" marB="0"/>
                </a:tc>
                <a:tc hMerge="1" vMerge="1">
                  <a:txBody>
                    <a:bodyPr/>
                    <a:lstStyle/>
                    <a:p>
                      <a:pPr algn="l">
                        <a:lnSpc>
                          <a:spcPts val="2600"/>
                        </a:lnSpc>
                        <a:spcAft>
                          <a:spcPts val="0"/>
                        </a:spcAft>
                      </a:pPr>
                      <a:endParaRPr lang="zh-TW" sz="2600" kern="100" dirty="0">
                        <a:effectLst/>
                        <a:latin typeface="標楷體" panose="03000509000000000000" pitchFamily="65" charset="-120"/>
                        <a:ea typeface="標楷體" panose="03000509000000000000" pitchFamily="65" charset="-120"/>
                        <a:cs typeface="Times New Roman"/>
                      </a:endParaRPr>
                    </a:p>
                  </a:txBody>
                  <a:tcPr marL="68582" marR="68582" marT="0" marB="0"/>
                </a:tc>
                <a:tc hMerge="1" vMerge="1">
                  <a:txBody>
                    <a:bodyPr/>
                    <a:lstStyle/>
                    <a:p>
                      <a:pPr algn="l">
                        <a:lnSpc>
                          <a:spcPts val="2600"/>
                        </a:lnSpc>
                        <a:spcAft>
                          <a:spcPts val="0"/>
                        </a:spcAft>
                      </a:pPr>
                      <a:endParaRPr lang="zh-TW" sz="2600" kern="100" dirty="0">
                        <a:effectLst/>
                        <a:latin typeface="標楷體" panose="03000509000000000000" pitchFamily="65" charset="-120"/>
                        <a:ea typeface="標楷體" panose="03000509000000000000" pitchFamily="65" charset="-120"/>
                        <a:cs typeface="Times New Roman"/>
                      </a:endParaRPr>
                    </a:p>
                  </a:txBody>
                  <a:tcPr marL="68582" marR="68582" marT="0" marB="0"/>
                </a:tc>
              </a:tr>
              <a:tr h="504056">
                <a:tc>
                  <a:txBody>
                    <a:bodyPr/>
                    <a:lstStyle/>
                    <a:p>
                      <a:pPr algn="ctr">
                        <a:lnSpc>
                          <a:spcPts val="2600"/>
                        </a:lnSpc>
                        <a:spcAft>
                          <a:spcPts val="0"/>
                        </a:spcAft>
                      </a:pPr>
                      <a:r>
                        <a:rPr lang="zh-TW" altLang="en-US" sz="2600" kern="100" dirty="0" smtClean="0">
                          <a:solidFill>
                            <a:schemeClr val="tx1"/>
                          </a:solidFill>
                          <a:effectLst/>
                          <a:latin typeface="標楷體" panose="03000509000000000000" pitchFamily="65" charset="-120"/>
                          <a:ea typeface="標楷體" panose="03000509000000000000" pitchFamily="65" charset="-120"/>
                          <a:cs typeface="Times New Roman"/>
                        </a:rPr>
                        <a:t>技術報告</a:t>
                      </a:r>
                      <a:endParaRPr lang="zh-TW" sz="26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2" marR="68582" marT="0" marB="0">
                    <a:solidFill>
                      <a:schemeClr val="accent1">
                        <a:alpha val="80000"/>
                      </a:schemeClr>
                    </a:solidFill>
                  </a:tcPr>
                </a:tc>
                <a:tc gridSpan="3" vMerge="1">
                  <a:txBody>
                    <a:bodyPr/>
                    <a:lstStyle/>
                    <a:p>
                      <a:pPr algn="l">
                        <a:lnSpc>
                          <a:spcPts val="2600"/>
                        </a:lnSpc>
                        <a:spcAft>
                          <a:spcPts val="0"/>
                        </a:spcAft>
                      </a:pPr>
                      <a:endParaRPr lang="zh-TW" sz="2600" kern="100" dirty="0">
                        <a:effectLst/>
                        <a:latin typeface="標楷體" panose="03000509000000000000" pitchFamily="65" charset="-120"/>
                        <a:ea typeface="標楷體" panose="03000509000000000000" pitchFamily="65" charset="-120"/>
                        <a:cs typeface="Times New Roman"/>
                      </a:endParaRPr>
                    </a:p>
                  </a:txBody>
                  <a:tcPr marL="68582" marR="68582" marT="0" marB="0"/>
                </a:tc>
                <a:tc hMerge="1" vMerge="1">
                  <a:txBody>
                    <a:bodyPr/>
                    <a:lstStyle/>
                    <a:p>
                      <a:pPr algn="l">
                        <a:lnSpc>
                          <a:spcPts val="2600"/>
                        </a:lnSpc>
                        <a:spcAft>
                          <a:spcPts val="0"/>
                        </a:spcAft>
                      </a:pPr>
                      <a:endParaRPr lang="zh-TW" sz="2600" kern="100" dirty="0">
                        <a:effectLst/>
                        <a:latin typeface="標楷體" panose="03000509000000000000" pitchFamily="65" charset="-120"/>
                        <a:ea typeface="標楷體" panose="03000509000000000000" pitchFamily="65" charset="-120"/>
                        <a:cs typeface="Times New Roman"/>
                      </a:endParaRPr>
                    </a:p>
                  </a:txBody>
                  <a:tcPr marL="68582" marR="68582" marT="0" marB="0"/>
                </a:tc>
                <a:tc hMerge="1" vMerge="1">
                  <a:txBody>
                    <a:bodyPr/>
                    <a:lstStyle/>
                    <a:p>
                      <a:pPr algn="l">
                        <a:lnSpc>
                          <a:spcPts val="2600"/>
                        </a:lnSpc>
                        <a:spcAft>
                          <a:spcPts val="0"/>
                        </a:spcAft>
                      </a:pPr>
                      <a:endParaRPr lang="zh-TW" sz="2600" kern="100" dirty="0">
                        <a:effectLst/>
                        <a:latin typeface="標楷體" panose="03000509000000000000" pitchFamily="65" charset="-120"/>
                        <a:ea typeface="標楷體" panose="03000509000000000000" pitchFamily="65" charset="-120"/>
                        <a:cs typeface="Times New Roman"/>
                      </a:endParaRPr>
                    </a:p>
                  </a:txBody>
                  <a:tcPr marL="68582" marR="68582" marT="0" marB="0"/>
                </a:tc>
              </a:tr>
            </a:tbl>
          </a:graphicData>
        </a:graphic>
      </p:graphicFrame>
      <p:sp>
        <p:nvSpPr>
          <p:cNvPr id="5" name="矩形 4"/>
          <p:cNvSpPr/>
          <p:nvPr/>
        </p:nvSpPr>
        <p:spPr>
          <a:xfrm>
            <a:off x="1763688" y="4154736"/>
            <a:ext cx="5544616" cy="2092881"/>
          </a:xfrm>
          <a:prstGeom prst="rect">
            <a:avLst/>
          </a:prstGeom>
        </p:spPr>
        <p:txBody>
          <a:bodyPr wrap="square">
            <a:spAutoFit/>
          </a:bodyPr>
          <a:lstStyle/>
          <a:p>
            <a:r>
              <a:rPr lang="zh-TW" altLang="en-US" sz="2800" dirty="0" smtClean="0">
                <a:latin typeface="標楷體" panose="03000509000000000000" pitchFamily="65" charset="-120"/>
                <a:ea typeface="標楷體" panose="03000509000000000000" pitchFamily="65" charset="-120"/>
              </a:rPr>
              <a:t>教育部專科以上學校教師資格審定辦法</a:t>
            </a:r>
            <a:r>
              <a:rPr lang="en-US" altLang="zh-TW" sz="2800" dirty="0" smtClean="0">
                <a:latin typeface="標楷體" panose="03000509000000000000" pitchFamily="65" charset="-120"/>
                <a:ea typeface="標楷體" panose="03000509000000000000" pitchFamily="65" charset="-120"/>
              </a:rPr>
              <a:t>105</a:t>
            </a:r>
            <a:r>
              <a:rPr lang="zh-TW" altLang="en-US" sz="2800" dirty="0" smtClean="0">
                <a:latin typeface="標楷體" panose="03000509000000000000" pitchFamily="65" charset="-120"/>
                <a:ea typeface="標楷體" panose="03000509000000000000" pitchFamily="65" charset="-120"/>
              </a:rPr>
              <a:t>年</a:t>
            </a:r>
            <a:r>
              <a:rPr lang="en-US" altLang="zh-TW" sz="2800" dirty="0" smtClean="0">
                <a:latin typeface="標楷體" panose="03000509000000000000" pitchFamily="65" charset="-120"/>
                <a:ea typeface="標楷體" panose="03000509000000000000" pitchFamily="65" charset="-120"/>
              </a:rPr>
              <a:t>5</a:t>
            </a:r>
            <a:r>
              <a:rPr lang="zh-TW" altLang="en-US" sz="2800" dirty="0" smtClean="0">
                <a:latin typeface="標楷體" panose="03000509000000000000" pitchFamily="65" charset="-120"/>
                <a:ea typeface="標楷體" panose="03000509000000000000" pitchFamily="65" charset="-120"/>
              </a:rPr>
              <a:t>月修正，已刪除五年之限制，並增訂送審著作篇數之限制，並自</a:t>
            </a:r>
            <a:r>
              <a:rPr lang="en-US" altLang="zh-TW" sz="2800" dirty="0" smtClean="0">
                <a:latin typeface="標楷體" panose="03000509000000000000" pitchFamily="65" charset="-120"/>
                <a:ea typeface="標楷體" panose="03000509000000000000" pitchFamily="65" charset="-120"/>
              </a:rPr>
              <a:t>106</a:t>
            </a:r>
            <a:r>
              <a:rPr lang="zh-TW" altLang="en-US" sz="2800" dirty="0" smtClean="0">
                <a:latin typeface="標楷體" panose="03000509000000000000" pitchFamily="65" charset="-120"/>
                <a:ea typeface="標楷體" panose="03000509000000000000" pitchFamily="65" charset="-120"/>
              </a:rPr>
              <a:t>年</a:t>
            </a:r>
            <a:r>
              <a:rPr lang="en-US" altLang="zh-TW" sz="2800" dirty="0" smtClean="0">
                <a:latin typeface="標楷體" panose="03000509000000000000" pitchFamily="65" charset="-120"/>
                <a:ea typeface="標楷體" panose="03000509000000000000" pitchFamily="65" charset="-120"/>
              </a:rPr>
              <a:t>2</a:t>
            </a:r>
            <a:r>
              <a:rPr lang="zh-TW" altLang="en-US" sz="2800" dirty="0" smtClean="0">
                <a:latin typeface="標楷體" panose="03000509000000000000" pitchFamily="65" charset="-120"/>
                <a:ea typeface="標楷體" panose="03000509000000000000" pitchFamily="65" charset="-120"/>
              </a:rPr>
              <a:t>月</a:t>
            </a:r>
            <a:r>
              <a:rPr lang="en-US" altLang="zh-TW" sz="2800" dirty="0" smtClean="0">
                <a:latin typeface="標楷體" panose="03000509000000000000" pitchFamily="65" charset="-120"/>
                <a:ea typeface="標楷體" panose="03000509000000000000" pitchFamily="65" charset="-120"/>
              </a:rPr>
              <a:t>1</a:t>
            </a:r>
            <a:r>
              <a:rPr lang="zh-TW" altLang="en-US" sz="2800" dirty="0" smtClean="0">
                <a:latin typeface="標楷體" panose="03000509000000000000" pitchFamily="65" charset="-120"/>
                <a:ea typeface="標楷體" panose="03000509000000000000" pitchFamily="65" charset="-120"/>
              </a:rPr>
              <a:t>日起實施</a:t>
            </a:r>
            <a:r>
              <a:rPr lang="zh-TW" altLang="en-US" dirty="0"/>
              <a:t/>
            </a:r>
            <a:br>
              <a:rPr lang="zh-TW" altLang="en-US" dirty="0"/>
            </a:br>
            <a:endParaRPr lang="zh-TW" altLang="en-US" dirty="0"/>
          </a:p>
        </p:txBody>
      </p:sp>
      <p:sp>
        <p:nvSpPr>
          <p:cNvPr id="6" name="五角星形 5"/>
          <p:cNvSpPr/>
          <p:nvPr/>
        </p:nvSpPr>
        <p:spPr>
          <a:xfrm>
            <a:off x="755576" y="4077072"/>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039652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147248" cy="638944"/>
          </a:xfrm>
        </p:spPr>
        <p:txBody>
          <a:bodyPr>
            <a:normAutofit/>
          </a:bodyPr>
          <a:lstStyle/>
          <a:p>
            <a:r>
              <a:rPr lang="zh-TW" altLang="en-US" dirty="0" smtClean="0">
                <a:solidFill>
                  <a:schemeClr val="tx1"/>
                </a:solidFill>
                <a:latin typeface="標楷體" panose="03000509000000000000" pitchFamily="65" charset="-120"/>
                <a:ea typeface="標楷體" panose="03000509000000000000" pitchFamily="65" charset="-120"/>
              </a:rPr>
              <a:t>教師</a:t>
            </a:r>
            <a:r>
              <a:rPr lang="zh-TW" altLang="en-US" dirty="0">
                <a:solidFill>
                  <a:schemeClr val="tx1"/>
                </a:solidFill>
                <a:latin typeface="標楷體" panose="03000509000000000000" pitchFamily="65" charset="-120"/>
                <a:ea typeface="標楷體" panose="03000509000000000000" pitchFamily="65" charset="-120"/>
              </a:rPr>
              <a:t>升</a:t>
            </a:r>
            <a:r>
              <a:rPr lang="zh-TW" altLang="en-US" dirty="0" smtClean="0">
                <a:solidFill>
                  <a:schemeClr val="tx1"/>
                </a:solidFill>
                <a:latin typeface="標楷體" panose="03000509000000000000" pitchFamily="65" charset="-120"/>
                <a:ea typeface="標楷體" panose="03000509000000000000" pitchFamily="65" charset="-120"/>
              </a:rPr>
              <a:t>等送審作件數等相關規定</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1"/>
          </p:nvPr>
        </p:nvSpPr>
        <p:spPr/>
        <p:txBody>
          <a:bodyPr/>
          <a:lstStyle/>
          <a:p>
            <a:fld id="{0E360E5C-3726-4759-BF8C-BB8956BC555D}" type="slidenum">
              <a:rPr lang="zh-TW" altLang="en-US" smtClean="0"/>
              <a:t>11</a:t>
            </a:fld>
            <a:endParaRPr lang="zh-TW" altLang="en-US"/>
          </a:p>
        </p:txBody>
      </p:sp>
      <p:graphicFrame>
        <p:nvGraphicFramePr>
          <p:cNvPr id="4" name="表格 3"/>
          <p:cNvGraphicFramePr>
            <a:graphicFrameLocks noGrp="1"/>
          </p:cNvGraphicFramePr>
          <p:nvPr>
            <p:extLst>
              <p:ext uri="{D42A27DB-BD31-4B8C-83A1-F6EECF244321}">
                <p14:modId xmlns:p14="http://schemas.microsoft.com/office/powerpoint/2010/main" val="2739854128"/>
              </p:ext>
            </p:extLst>
          </p:nvPr>
        </p:nvGraphicFramePr>
        <p:xfrm>
          <a:off x="323528" y="759760"/>
          <a:ext cx="8291264" cy="5943058"/>
        </p:xfrm>
        <a:graphic>
          <a:graphicData uri="http://schemas.openxmlformats.org/drawingml/2006/table">
            <a:tbl>
              <a:tblPr firstRow="1" firstCol="1" bandRow="1">
                <a:tableStyleId>{5C22544A-7EE6-4342-B048-85BDC9FD1C3A}</a:tableStyleId>
              </a:tblPr>
              <a:tblGrid>
                <a:gridCol w="1863535"/>
                <a:gridCol w="6427729"/>
              </a:tblGrid>
              <a:tr h="643336">
                <a:tc>
                  <a:txBody>
                    <a:bodyPr/>
                    <a:lstStyle/>
                    <a:p>
                      <a:pPr>
                        <a:spcAft>
                          <a:spcPts val="0"/>
                        </a:spcAft>
                      </a:pPr>
                      <a:r>
                        <a:rPr lang="en-US" altLang="zh-TW" sz="2200" kern="100" dirty="0" smtClean="0">
                          <a:solidFill>
                            <a:srgbClr val="FF0000"/>
                          </a:solidFill>
                          <a:effectLst/>
                          <a:latin typeface="標楷體" panose="03000509000000000000" pitchFamily="65" charset="-120"/>
                          <a:ea typeface="標楷體" panose="03000509000000000000" pitchFamily="65" charset="-120"/>
                        </a:rPr>
                        <a:t>   </a:t>
                      </a:r>
                      <a:r>
                        <a:rPr lang="zh-TW" sz="2200" kern="100" dirty="0" smtClean="0">
                          <a:solidFill>
                            <a:srgbClr val="FF0000"/>
                          </a:solidFill>
                          <a:effectLst/>
                          <a:latin typeface="標楷體" panose="03000509000000000000" pitchFamily="65" charset="-120"/>
                          <a:ea typeface="標楷體" panose="03000509000000000000" pitchFamily="65" charset="-120"/>
                        </a:rPr>
                        <a:t>升等</a:t>
                      </a:r>
                      <a:r>
                        <a:rPr lang="zh-TW" altLang="en-US" sz="2200" kern="100" dirty="0" smtClean="0">
                          <a:solidFill>
                            <a:srgbClr val="FF0000"/>
                          </a:solidFill>
                          <a:effectLst/>
                          <a:latin typeface="標楷體" panose="03000509000000000000" pitchFamily="65" charset="-120"/>
                          <a:ea typeface="標楷體" panose="03000509000000000000" pitchFamily="65" charset="-120"/>
                        </a:rPr>
                        <a:t>規定</a:t>
                      </a:r>
                      <a:endParaRPr lang="en-US" altLang="zh-TW" sz="2200" kern="100" dirty="0" smtClean="0">
                        <a:solidFill>
                          <a:srgbClr val="FF0000"/>
                        </a:solidFill>
                        <a:effectLst/>
                        <a:latin typeface="標楷體" panose="03000509000000000000" pitchFamily="65" charset="-120"/>
                        <a:ea typeface="標楷體" panose="03000509000000000000" pitchFamily="65" charset="-120"/>
                      </a:endParaRPr>
                    </a:p>
                    <a:p>
                      <a:pPr>
                        <a:spcAft>
                          <a:spcPts val="0"/>
                        </a:spcAft>
                      </a:pPr>
                      <a:r>
                        <a:rPr lang="zh-TW" sz="2200" kern="100" dirty="0" smtClean="0">
                          <a:solidFill>
                            <a:srgbClr val="FF0000"/>
                          </a:solidFill>
                          <a:effectLst/>
                          <a:latin typeface="標楷體" panose="03000509000000000000" pitchFamily="65" charset="-120"/>
                          <a:ea typeface="標楷體" panose="03000509000000000000" pitchFamily="65" charset="-120"/>
                        </a:rPr>
                        <a:t>升等類型</a:t>
                      </a:r>
                      <a:endParaRPr lang="zh-TW" sz="22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lnT w="12700" cap="flat" cmpd="sng" algn="ctr">
                      <a:solidFill>
                        <a:schemeClr val="bg1"/>
                      </a:solidFill>
                      <a:prstDash val="solid"/>
                      <a:round/>
                      <a:headEnd type="none" w="med" len="med"/>
                      <a:tailEnd type="none" w="med" len="med"/>
                    </a:lnT>
                    <a:lnTlToBr w="12700" cap="flat" cmpd="sng" algn="ctr">
                      <a:solidFill>
                        <a:schemeClr val="bg1"/>
                      </a:solidFill>
                      <a:prstDash val="solid"/>
                      <a:round/>
                      <a:headEnd type="none" w="med" len="med"/>
                      <a:tailEnd type="none" w="med" len="med"/>
                    </a:lnTlToBr>
                    <a:solidFill>
                      <a:schemeClr val="accent1">
                        <a:alpha val="80000"/>
                      </a:schemeClr>
                    </a:solidFill>
                  </a:tcPr>
                </a:tc>
                <a:tc>
                  <a:txBody>
                    <a:bodyPr/>
                    <a:lstStyle/>
                    <a:p>
                      <a:pPr algn="ctr">
                        <a:spcAft>
                          <a:spcPts val="0"/>
                        </a:spcAft>
                      </a:pPr>
                      <a:r>
                        <a:rPr lang="zh-TW" altLang="en-US" sz="2200" kern="100" dirty="0" smtClean="0">
                          <a:solidFill>
                            <a:srgbClr val="FF0000"/>
                          </a:solidFill>
                          <a:effectLst/>
                          <a:latin typeface="標楷體" panose="03000509000000000000" pitchFamily="65" charset="-120"/>
                          <a:ea typeface="標楷體" panose="03000509000000000000" pitchFamily="65" charset="-120"/>
                          <a:cs typeface="+mn-cs"/>
                        </a:rPr>
                        <a:t>送審作件數及基本門檻規定</a:t>
                      </a:r>
                      <a:endParaRPr lang="zh-TW" sz="22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nchor="ctr">
                    <a:lnT w="12700" cap="flat" cmpd="sng" algn="ctr">
                      <a:solidFill>
                        <a:schemeClr val="bg1"/>
                      </a:solidFill>
                      <a:prstDash val="solid"/>
                      <a:round/>
                      <a:headEnd type="none" w="med" len="med"/>
                      <a:tailEnd type="none" w="med" len="med"/>
                    </a:lnT>
                    <a:solidFill>
                      <a:schemeClr val="accent1">
                        <a:alpha val="80000"/>
                      </a:schemeClr>
                    </a:solidFill>
                  </a:tcPr>
                </a:tc>
              </a:tr>
              <a:tr h="1589399">
                <a:tc>
                  <a:txBody>
                    <a:bodyPr/>
                    <a:lstStyle/>
                    <a:p>
                      <a:pPr algn="ctr">
                        <a:spcAft>
                          <a:spcPts val="0"/>
                        </a:spcAft>
                      </a:pPr>
                      <a:r>
                        <a:rPr lang="zh-TW" altLang="en-US" sz="2200" kern="100" dirty="0" smtClean="0">
                          <a:solidFill>
                            <a:schemeClr val="tx1"/>
                          </a:solidFill>
                          <a:effectLst/>
                          <a:latin typeface="標楷體" panose="03000509000000000000" pitchFamily="65" charset="-120"/>
                          <a:ea typeface="標楷體" panose="03000509000000000000" pitchFamily="65" charset="-120"/>
                        </a:rPr>
                        <a:t>學術著作</a:t>
                      </a:r>
                      <a:r>
                        <a:rPr lang="en-US" sz="2200" kern="100" dirty="0">
                          <a:solidFill>
                            <a:schemeClr val="tx1"/>
                          </a:solidFill>
                          <a:effectLst/>
                          <a:latin typeface="標楷體" panose="03000509000000000000" pitchFamily="65" charset="-120"/>
                          <a:ea typeface="標楷體" panose="03000509000000000000" pitchFamily="65" charset="-120"/>
                        </a:rPr>
                        <a:t/>
                      </a:r>
                      <a:br>
                        <a:rPr lang="en-US" sz="2200" kern="100" dirty="0">
                          <a:solidFill>
                            <a:schemeClr val="tx1"/>
                          </a:solidFill>
                          <a:effectLst/>
                          <a:latin typeface="標楷體" panose="03000509000000000000" pitchFamily="65" charset="-120"/>
                          <a:ea typeface="標楷體" panose="03000509000000000000" pitchFamily="65" charset="-120"/>
                        </a:rPr>
                      </a:br>
                      <a:endParaRPr lang="zh-TW" sz="22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2" marR="68582" marT="0" marB="0">
                    <a:solidFill>
                      <a:schemeClr val="accent1">
                        <a:alpha val="80000"/>
                      </a:schemeClr>
                    </a:solidFill>
                  </a:tcPr>
                </a:tc>
                <a:tc>
                  <a:txBody>
                    <a:bodyPr/>
                    <a:lstStyle/>
                    <a:p>
                      <a:pPr marL="254000" indent="-254000">
                        <a:spcAft>
                          <a:spcPts val="0"/>
                        </a:spcAft>
                      </a:pPr>
                      <a:r>
                        <a:rPr lang="zh-TW" altLang="en-US" sz="2000" kern="100" dirty="0" smtClean="0">
                          <a:effectLst/>
                          <a:latin typeface="標楷體" panose="03000509000000000000" pitchFamily="65" charset="-120"/>
                          <a:ea typeface="標楷體" panose="03000509000000000000" pitchFamily="65" charset="-120"/>
                          <a:cs typeface="Times New Roman"/>
                        </a:rPr>
                        <a:t>應有</a:t>
                      </a:r>
                      <a:r>
                        <a:rPr lang="en-US" altLang="zh-TW" sz="2000" kern="100" dirty="0" smtClean="0">
                          <a:effectLst/>
                          <a:latin typeface="標楷體" panose="03000509000000000000" pitchFamily="65" charset="-120"/>
                          <a:ea typeface="標楷體" panose="03000509000000000000" pitchFamily="65" charset="-120"/>
                          <a:cs typeface="Times New Roman"/>
                        </a:rPr>
                        <a:t>5</a:t>
                      </a:r>
                      <a:r>
                        <a:rPr lang="zh-TW" altLang="en-US" sz="2000" kern="100" dirty="0" smtClean="0">
                          <a:effectLst/>
                          <a:latin typeface="標楷體" panose="03000509000000000000" pitchFamily="65" charset="-120"/>
                          <a:ea typeface="標楷體" panose="03000509000000000000" pitchFamily="65" charset="-120"/>
                          <a:cs typeface="Times New Roman"/>
                        </a:rPr>
                        <a:t>篇著作：</a:t>
                      </a:r>
                    </a:p>
                    <a:p>
                      <a:pPr marL="808038" indent="-808038">
                        <a:spcAft>
                          <a:spcPts val="0"/>
                        </a:spcAft>
                      </a:pPr>
                      <a:r>
                        <a:rPr lang="zh-TW" altLang="en-US" sz="2000" kern="100" dirty="0" smtClean="0">
                          <a:effectLst/>
                          <a:latin typeface="標楷體" panose="03000509000000000000" pitchFamily="65" charset="-120"/>
                          <a:ea typeface="標楷體" panose="03000509000000000000" pitchFamily="65" charset="-120"/>
                          <a:cs typeface="Times New Roman"/>
                        </a:rPr>
                        <a:t>（一）升等教授職級：代表作及至少</a:t>
                      </a:r>
                      <a:r>
                        <a:rPr lang="en-US" altLang="zh-TW" sz="2000" kern="100" dirty="0" smtClean="0">
                          <a:effectLst/>
                          <a:latin typeface="標楷體" panose="03000509000000000000" pitchFamily="65" charset="-120"/>
                          <a:ea typeface="標楷體" panose="03000509000000000000" pitchFamily="65" charset="-120"/>
                          <a:cs typeface="Times New Roman"/>
                        </a:rPr>
                        <a:t>1</a:t>
                      </a:r>
                      <a:r>
                        <a:rPr lang="zh-TW" altLang="en-US" sz="2000" kern="100" dirty="0" smtClean="0">
                          <a:effectLst/>
                          <a:latin typeface="標楷體" panose="03000509000000000000" pitchFamily="65" charset="-120"/>
                          <a:ea typeface="標楷體" panose="03000509000000000000" pitchFamily="65" charset="-120"/>
                          <a:cs typeface="Times New Roman"/>
                        </a:rPr>
                        <a:t>篇參考作應為該院期刊分類等級一級之著作。</a:t>
                      </a:r>
                    </a:p>
                    <a:p>
                      <a:pPr marL="808038" indent="-808038">
                        <a:spcAft>
                          <a:spcPts val="0"/>
                        </a:spcAft>
                      </a:pPr>
                      <a:r>
                        <a:rPr lang="zh-TW" altLang="en-US" sz="2000" kern="100" dirty="0" smtClean="0">
                          <a:effectLst/>
                          <a:latin typeface="標楷體" panose="03000509000000000000" pitchFamily="65" charset="-120"/>
                          <a:ea typeface="標楷體" panose="03000509000000000000" pitchFamily="65" charset="-120"/>
                          <a:cs typeface="Times New Roman"/>
                        </a:rPr>
                        <a:t>（二）升等副教授以下職級：代表作應為該院期刊分類等級一級之著作。</a:t>
                      </a:r>
                      <a:endParaRPr lang="zh-TW" sz="2000" kern="100" dirty="0">
                        <a:effectLst/>
                        <a:latin typeface="標楷體" panose="03000509000000000000" pitchFamily="65" charset="-120"/>
                        <a:ea typeface="標楷體" panose="03000509000000000000" pitchFamily="65" charset="-120"/>
                        <a:cs typeface="Times New Roman"/>
                      </a:endParaRPr>
                    </a:p>
                  </a:txBody>
                  <a:tcPr marL="68582" marR="68582" marT="0" marB="0"/>
                </a:tc>
              </a:tr>
              <a:tr h="928417">
                <a:tc>
                  <a:txBody>
                    <a:bodyPr/>
                    <a:lstStyle/>
                    <a:p>
                      <a:pPr algn="ctr">
                        <a:spcAft>
                          <a:spcPts val="0"/>
                        </a:spcAft>
                      </a:pPr>
                      <a:r>
                        <a:rPr lang="zh-TW" altLang="en-US" sz="2200" kern="100" dirty="0" smtClean="0">
                          <a:solidFill>
                            <a:schemeClr val="tx1"/>
                          </a:solidFill>
                          <a:effectLst/>
                          <a:latin typeface="標楷體" panose="03000509000000000000" pitchFamily="65" charset="-120"/>
                          <a:ea typeface="標楷體" panose="03000509000000000000" pitchFamily="65" charset="-120"/>
                          <a:cs typeface="Times New Roman"/>
                        </a:rPr>
                        <a:t>教學著作</a:t>
                      </a:r>
                      <a:endParaRPr lang="en-US" altLang="zh-TW" sz="2200" kern="100" dirty="0" smtClean="0">
                        <a:solidFill>
                          <a:schemeClr val="tx1"/>
                        </a:solidFill>
                        <a:effectLst/>
                        <a:latin typeface="標楷體" panose="03000509000000000000" pitchFamily="65" charset="-120"/>
                        <a:ea typeface="標楷體" panose="03000509000000000000" pitchFamily="65" charset="-120"/>
                        <a:cs typeface="Times New Roman"/>
                      </a:endParaRPr>
                    </a:p>
                    <a:p>
                      <a:pPr algn="ctr">
                        <a:spcAft>
                          <a:spcPts val="0"/>
                        </a:spcAft>
                      </a:pPr>
                      <a:r>
                        <a:rPr lang="en-US" altLang="zh-TW" sz="2200" kern="100" dirty="0" smtClean="0">
                          <a:solidFill>
                            <a:schemeClr val="tx1"/>
                          </a:solidFill>
                          <a:effectLst/>
                          <a:latin typeface="標楷體" panose="03000509000000000000" pitchFamily="65" charset="-120"/>
                          <a:ea typeface="標楷體" panose="03000509000000000000" pitchFamily="65" charset="-120"/>
                          <a:cs typeface="Times New Roman"/>
                        </a:rPr>
                        <a:t>(</a:t>
                      </a:r>
                      <a:r>
                        <a:rPr lang="zh-TW" altLang="en-US" sz="2200" kern="100" dirty="0" smtClean="0">
                          <a:solidFill>
                            <a:schemeClr val="tx1"/>
                          </a:solidFill>
                          <a:effectLst/>
                          <a:latin typeface="標楷體" panose="03000509000000000000" pitchFamily="65" charset="-120"/>
                          <a:ea typeface="標楷體" panose="03000509000000000000" pitchFamily="65" charset="-120"/>
                          <a:cs typeface="Times New Roman"/>
                        </a:rPr>
                        <a:t>代表作＋教學實務報告＋教學實況光碟</a:t>
                      </a:r>
                      <a:r>
                        <a:rPr lang="en-US" altLang="zh-TW" sz="2200" kern="100" dirty="0" smtClean="0">
                          <a:solidFill>
                            <a:schemeClr val="tx1"/>
                          </a:solidFill>
                          <a:effectLst/>
                          <a:latin typeface="標楷體" panose="03000509000000000000" pitchFamily="65" charset="-120"/>
                          <a:ea typeface="標楷體" panose="03000509000000000000" pitchFamily="65" charset="-120"/>
                          <a:cs typeface="Times New Roman"/>
                        </a:rPr>
                        <a:t>)</a:t>
                      </a:r>
                      <a:endParaRPr lang="zh-TW" sz="22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2" marR="68582" marT="0" marB="0">
                    <a:solidFill>
                      <a:schemeClr val="accent1">
                        <a:alpha val="80000"/>
                      </a:schemeClr>
                    </a:solidFill>
                  </a:tcPr>
                </a:tc>
                <a:tc>
                  <a:txBody>
                    <a:bodyPr/>
                    <a:lstStyle/>
                    <a:p>
                      <a:pPr marL="1296000" indent="-1343025">
                        <a:spcAft>
                          <a:spcPts val="0"/>
                        </a:spcAft>
                      </a:pPr>
                      <a:r>
                        <a:rPr lang="zh-TW" altLang="en-US" sz="2000" kern="100" dirty="0" smtClean="0">
                          <a:solidFill>
                            <a:schemeClr val="tx1"/>
                          </a:solidFill>
                          <a:effectLst/>
                          <a:latin typeface="標楷體" panose="03000509000000000000" pitchFamily="65" charset="-120"/>
                          <a:ea typeface="標楷體" panose="03000509000000000000" pitchFamily="65" charset="-120"/>
                          <a:cs typeface="Times New Roman"/>
                        </a:rPr>
                        <a:t>基本門檻：教學績優點數達</a:t>
                      </a:r>
                      <a:r>
                        <a:rPr lang="en-US" altLang="zh-TW" sz="2000" kern="100" dirty="0" smtClean="0">
                          <a:solidFill>
                            <a:schemeClr val="tx1"/>
                          </a:solidFill>
                          <a:effectLst/>
                          <a:latin typeface="標楷體" panose="03000509000000000000" pitchFamily="65" charset="-120"/>
                          <a:ea typeface="標楷體" panose="03000509000000000000" pitchFamily="65" charset="-120"/>
                          <a:cs typeface="Times New Roman"/>
                        </a:rPr>
                        <a:t>3</a:t>
                      </a:r>
                      <a:r>
                        <a:rPr lang="zh-TW" altLang="en-US" sz="2000" kern="100" dirty="0" smtClean="0">
                          <a:solidFill>
                            <a:schemeClr val="tx1"/>
                          </a:solidFill>
                          <a:effectLst/>
                          <a:latin typeface="標楷體" panose="03000509000000000000" pitchFamily="65" charset="-120"/>
                          <a:ea typeface="標楷體" panose="03000509000000000000" pitchFamily="65" charset="-120"/>
                          <a:cs typeface="Times New Roman"/>
                        </a:rPr>
                        <a:t>點或開設磨課師課程至少</a:t>
                      </a:r>
                      <a:r>
                        <a:rPr lang="en-US" altLang="zh-TW" sz="2000" kern="100" dirty="0" smtClean="0">
                          <a:solidFill>
                            <a:schemeClr val="tx1"/>
                          </a:solidFill>
                          <a:effectLst/>
                          <a:latin typeface="標楷體" panose="03000509000000000000" pitchFamily="65" charset="-120"/>
                          <a:ea typeface="標楷體" panose="03000509000000000000" pitchFamily="65" charset="-120"/>
                          <a:cs typeface="Times New Roman"/>
                        </a:rPr>
                        <a:t>1</a:t>
                      </a:r>
                      <a:r>
                        <a:rPr lang="zh-TW" altLang="en-US" sz="2000" kern="100" dirty="0" smtClean="0">
                          <a:solidFill>
                            <a:schemeClr val="tx1"/>
                          </a:solidFill>
                          <a:effectLst/>
                          <a:latin typeface="標楷體" panose="03000509000000000000" pitchFamily="65" charset="-120"/>
                          <a:ea typeface="標楷體" panose="03000509000000000000" pitchFamily="65" charset="-120"/>
                          <a:cs typeface="Times New Roman"/>
                        </a:rPr>
                        <a:t>門且修課人數達</a:t>
                      </a:r>
                      <a:r>
                        <a:rPr lang="en-US" altLang="zh-TW" sz="2000" kern="100" dirty="0" smtClean="0">
                          <a:solidFill>
                            <a:schemeClr val="tx1"/>
                          </a:solidFill>
                          <a:effectLst/>
                          <a:latin typeface="標楷體" panose="03000509000000000000" pitchFamily="65" charset="-120"/>
                          <a:ea typeface="標楷體" panose="03000509000000000000" pitchFamily="65" charset="-120"/>
                          <a:cs typeface="Times New Roman"/>
                        </a:rPr>
                        <a:t>1000</a:t>
                      </a:r>
                      <a:r>
                        <a:rPr lang="zh-TW" altLang="en-US" sz="2000" kern="100" dirty="0" smtClean="0">
                          <a:solidFill>
                            <a:schemeClr val="tx1"/>
                          </a:solidFill>
                          <a:effectLst/>
                          <a:latin typeface="標楷體" panose="03000509000000000000" pitchFamily="65" charset="-120"/>
                          <a:ea typeface="標楷體" panose="03000509000000000000" pitchFamily="65" charset="-120"/>
                          <a:cs typeface="Times New Roman"/>
                        </a:rPr>
                        <a:t>人以上</a:t>
                      </a:r>
                      <a:endParaRPr lang="en-US" altLang="zh-TW" sz="2000" kern="100" dirty="0" smtClean="0">
                        <a:solidFill>
                          <a:schemeClr val="tx1"/>
                        </a:solidFill>
                        <a:effectLst/>
                        <a:latin typeface="標楷體" panose="03000509000000000000" pitchFamily="65" charset="-120"/>
                        <a:ea typeface="標楷體" panose="03000509000000000000" pitchFamily="65" charset="-120"/>
                        <a:cs typeface="Times New Roman"/>
                      </a:endParaRPr>
                    </a:p>
                    <a:p>
                      <a:pPr marL="254000" indent="-254000">
                        <a:spcAft>
                          <a:spcPts val="0"/>
                        </a:spcAft>
                      </a:pPr>
                      <a:r>
                        <a:rPr lang="zh-TW" altLang="en-US" sz="2000" kern="100" dirty="0" smtClean="0">
                          <a:effectLst/>
                          <a:latin typeface="標楷體" panose="03000509000000000000" pitchFamily="65" charset="-120"/>
                          <a:ea typeface="標楷體" panose="03000509000000000000" pitchFamily="65" charset="-120"/>
                          <a:cs typeface="Times New Roman"/>
                        </a:rPr>
                        <a:t>（一）升等教授職級：</a:t>
                      </a:r>
                      <a:r>
                        <a:rPr lang="en-US" altLang="zh-TW" sz="2000" kern="100" dirty="0" smtClean="0">
                          <a:effectLst/>
                          <a:latin typeface="標楷體" panose="03000509000000000000" pitchFamily="65" charset="-120"/>
                          <a:ea typeface="標楷體" panose="03000509000000000000" pitchFamily="65" charset="-120"/>
                          <a:cs typeface="Times New Roman"/>
                        </a:rPr>
                        <a:t>4</a:t>
                      </a:r>
                      <a:r>
                        <a:rPr lang="zh-TW" altLang="en-US" sz="2000" kern="100" dirty="0" smtClean="0">
                          <a:effectLst/>
                          <a:latin typeface="標楷體" panose="03000509000000000000" pitchFamily="65" charset="-120"/>
                          <a:ea typeface="標楷體" panose="03000509000000000000" pitchFamily="65" charset="-120"/>
                          <a:cs typeface="Times New Roman"/>
                        </a:rPr>
                        <a:t>本</a:t>
                      </a:r>
                      <a:r>
                        <a:rPr lang="en-US" altLang="zh-TW" sz="2000" kern="100" dirty="0" smtClean="0">
                          <a:effectLst/>
                          <a:latin typeface="標楷體" panose="03000509000000000000" pitchFamily="65" charset="-120"/>
                          <a:ea typeface="標楷體" panose="03000509000000000000" pitchFamily="65" charset="-120"/>
                          <a:cs typeface="Times New Roman"/>
                        </a:rPr>
                        <a:t>(</a:t>
                      </a:r>
                      <a:r>
                        <a:rPr lang="zh-TW" altLang="en-US" sz="2000" kern="100" dirty="0" smtClean="0">
                          <a:effectLst/>
                          <a:latin typeface="標楷體" panose="03000509000000000000" pitchFamily="65" charset="-120"/>
                          <a:ea typeface="標楷體" panose="03000509000000000000" pitchFamily="65" charset="-120"/>
                          <a:cs typeface="Times New Roman"/>
                        </a:rPr>
                        <a:t>篇</a:t>
                      </a:r>
                      <a:r>
                        <a:rPr lang="en-US" altLang="zh-TW" sz="2000" kern="100" dirty="0" smtClean="0">
                          <a:effectLst/>
                          <a:latin typeface="標楷體" panose="03000509000000000000" pitchFamily="65" charset="-120"/>
                          <a:ea typeface="標楷體" panose="03000509000000000000" pitchFamily="65" charset="-120"/>
                          <a:cs typeface="Times New Roman"/>
                        </a:rPr>
                        <a:t>)</a:t>
                      </a:r>
                    </a:p>
                    <a:p>
                      <a:pPr marL="254000" indent="-254000">
                        <a:spcAft>
                          <a:spcPts val="0"/>
                        </a:spcAft>
                      </a:pPr>
                      <a:r>
                        <a:rPr lang="en-US" altLang="zh-TW" sz="2000" kern="100" dirty="0" smtClean="0">
                          <a:effectLst/>
                          <a:latin typeface="標楷體" panose="03000509000000000000" pitchFamily="65" charset="-120"/>
                          <a:ea typeface="標楷體" panose="03000509000000000000" pitchFamily="65" charset="-120"/>
                          <a:cs typeface="Times New Roman"/>
                        </a:rPr>
                        <a:t> (</a:t>
                      </a:r>
                      <a:r>
                        <a:rPr lang="zh-TW" altLang="en-US" sz="2000" kern="100" dirty="0" smtClean="0">
                          <a:effectLst/>
                          <a:latin typeface="標楷體" panose="03000509000000000000" pitchFamily="65" charset="-120"/>
                          <a:ea typeface="標楷體" panose="03000509000000000000" pitchFamily="65" charset="-120"/>
                          <a:cs typeface="Times New Roman"/>
                        </a:rPr>
                        <a:t>二）升等副教授以下職級：</a:t>
                      </a:r>
                      <a:r>
                        <a:rPr lang="en-US" altLang="zh-TW" sz="2000" kern="100" dirty="0" smtClean="0">
                          <a:effectLst/>
                          <a:latin typeface="標楷體" panose="03000509000000000000" pitchFamily="65" charset="-120"/>
                          <a:ea typeface="標楷體" panose="03000509000000000000" pitchFamily="65" charset="-120"/>
                          <a:cs typeface="Times New Roman"/>
                        </a:rPr>
                        <a:t>3</a:t>
                      </a:r>
                      <a:r>
                        <a:rPr lang="zh-TW" altLang="en-US" sz="2000" kern="100" dirty="0" smtClean="0">
                          <a:effectLst/>
                          <a:latin typeface="標楷體" panose="03000509000000000000" pitchFamily="65" charset="-120"/>
                          <a:ea typeface="標楷體" panose="03000509000000000000" pitchFamily="65" charset="-120"/>
                          <a:cs typeface="Times New Roman"/>
                        </a:rPr>
                        <a:t>本</a:t>
                      </a:r>
                      <a:r>
                        <a:rPr lang="en-US" altLang="zh-TW" sz="2000" kern="100" dirty="0" smtClean="0">
                          <a:effectLst/>
                          <a:latin typeface="標楷體" panose="03000509000000000000" pitchFamily="65" charset="-120"/>
                          <a:ea typeface="標楷體" panose="03000509000000000000" pitchFamily="65" charset="-120"/>
                          <a:cs typeface="Times New Roman"/>
                        </a:rPr>
                        <a:t>(</a:t>
                      </a:r>
                      <a:r>
                        <a:rPr lang="zh-TW" altLang="en-US" sz="2000" kern="100" dirty="0" smtClean="0">
                          <a:effectLst/>
                          <a:latin typeface="標楷體" panose="03000509000000000000" pitchFamily="65" charset="-120"/>
                          <a:ea typeface="標楷體" panose="03000509000000000000" pitchFamily="65" charset="-120"/>
                          <a:cs typeface="Times New Roman"/>
                        </a:rPr>
                        <a:t>篇</a:t>
                      </a:r>
                      <a:r>
                        <a:rPr lang="en-US" altLang="zh-TW" sz="2000" kern="100" dirty="0" smtClean="0">
                          <a:effectLst/>
                          <a:latin typeface="標楷體" panose="03000509000000000000" pitchFamily="65" charset="-120"/>
                          <a:ea typeface="標楷體" panose="03000509000000000000" pitchFamily="65" charset="-120"/>
                          <a:cs typeface="Times New Roman"/>
                        </a:rPr>
                        <a:t>)</a:t>
                      </a:r>
                      <a:r>
                        <a:rPr lang="zh-TW" altLang="en-US" sz="2000" kern="100" dirty="0" smtClean="0">
                          <a:effectLst/>
                          <a:latin typeface="標楷體" panose="03000509000000000000" pitchFamily="65" charset="-120"/>
                          <a:ea typeface="標楷體" panose="03000509000000000000" pitchFamily="65" charset="-120"/>
                          <a:cs typeface="Times New Roman"/>
                        </a:rPr>
                        <a:t>。 </a:t>
                      </a:r>
                      <a:endParaRPr lang="en-US" altLang="zh-TW" sz="2000" kern="100" dirty="0" smtClean="0">
                        <a:effectLst/>
                        <a:latin typeface="標楷體" panose="03000509000000000000" pitchFamily="65" charset="-120"/>
                        <a:ea typeface="標楷體" panose="03000509000000000000" pitchFamily="65" charset="-120"/>
                        <a:cs typeface="Times New Roman"/>
                      </a:endParaRPr>
                    </a:p>
                    <a:p>
                      <a:pPr marL="1074738" indent="-1074738" algn="just">
                        <a:spcAft>
                          <a:spcPts val="0"/>
                        </a:spcAft>
                      </a:pPr>
                      <a:r>
                        <a:rPr lang="en-US" altLang="zh-TW" sz="2000" b="1" kern="100" dirty="0" smtClean="0">
                          <a:effectLst/>
                          <a:latin typeface="標楷體" panose="03000509000000000000" pitchFamily="65" charset="-120"/>
                          <a:ea typeface="標楷體" panose="03000509000000000000" pitchFamily="65" charset="-120"/>
                          <a:cs typeface="Times New Roman"/>
                        </a:rPr>
                        <a:t>&lt;</a:t>
                      </a:r>
                      <a:r>
                        <a:rPr lang="zh-TW" altLang="en-US" sz="2000" b="1" kern="100" dirty="0" smtClean="0">
                          <a:effectLst/>
                          <a:latin typeface="標楷體" panose="03000509000000000000" pitchFamily="65" charset="-120"/>
                          <a:ea typeface="標楷體" panose="03000509000000000000" pitchFamily="65" charset="-120"/>
                          <a:cs typeface="Times New Roman"/>
                        </a:rPr>
                        <a:t>修法中</a:t>
                      </a:r>
                      <a:r>
                        <a:rPr lang="en-US" altLang="zh-TW" sz="2000" b="1" kern="100" dirty="0" smtClean="0">
                          <a:effectLst/>
                          <a:latin typeface="標楷體" panose="03000509000000000000" pitchFamily="65" charset="-120"/>
                          <a:ea typeface="標楷體" panose="03000509000000000000" pitchFamily="65" charset="-120"/>
                          <a:cs typeface="Times New Roman"/>
                        </a:rPr>
                        <a:t>&gt;</a:t>
                      </a:r>
                      <a:r>
                        <a:rPr lang="zh-TW" altLang="en-US" sz="2000" b="1" kern="100" dirty="0" smtClean="0">
                          <a:effectLst/>
                          <a:latin typeface="標楷體" panose="03000509000000000000" pitchFamily="65" charset="-120"/>
                          <a:ea typeface="標楷體" panose="03000509000000000000" pitchFamily="65" charset="-120"/>
                          <a:cs typeface="Times New Roman"/>
                        </a:rPr>
                        <a:t>代表著作如為專書，應為單一作者，並自</a:t>
                      </a:r>
                      <a:r>
                        <a:rPr lang="en-US" altLang="zh-TW" sz="2000" b="1" kern="100" dirty="0" smtClean="0">
                          <a:effectLst/>
                          <a:latin typeface="標楷體" panose="03000509000000000000" pitchFamily="65" charset="-120"/>
                          <a:ea typeface="標楷體" panose="03000509000000000000" pitchFamily="65" charset="-120"/>
                          <a:cs typeface="Times New Roman"/>
                        </a:rPr>
                        <a:t>107</a:t>
                      </a:r>
                      <a:r>
                        <a:rPr lang="zh-TW" altLang="en-US" sz="2000" b="1" kern="100" dirty="0" smtClean="0">
                          <a:effectLst/>
                          <a:latin typeface="標楷體" panose="03000509000000000000" pitchFamily="65" charset="-120"/>
                          <a:ea typeface="標楷體" panose="03000509000000000000" pitchFamily="65" charset="-120"/>
                          <a:cs typeface="Times New Roman"/>
                        </a:rPr>
                        <a:t>年實施。</a:t>
                      </a:r>
                      <a:endParaRPr lang="zh-TW" sz="2000" b="1" kern="100" dirty="0">
                        <a:effectLst/>
                        <a:latin typeface="標楷體" panose="03000509000000000000" pitchFamily="65" charset="-120"/>
                        <a:ea typeface="標楷體" panose="03000509000000000000" pitchFamily="65" charset="-120"/>
                        <a:cs typeface="Times New Roman"/>
                      </a:endParaRPr>
                    </a:p>
                  </a:txBody>
                  <a:tcPr marL="68582" marR="68582" marT="0" marB="0"/>
                </a:tc>
              </a:tr>
              <a:tr h="1854299">
                <a:tc>
                  <a:txBody>
                    <a:bodyPr/>
                    <a:lstStyle/>
                    <a:p>
                      <a:pPr algn="ctr">
                        <a:spcAft>
                          <a:spcPts val="0"/>
                        </a:spcAft>
                      </a:pPr>
                      <a:r>
                        <a:rPr lang="zh-TW" altLang="en-US" sz="2200" kern="100" dirty="0" smtClean="0">
                          <a:solidFill>
                            <a:schemeClr val="tx1"/>
                          </a:solidFill>
                          <a:effectLst/>
                          <a:latin typeface="標楷體" panose="03000509000000000000" pitchFamily="65" charset="-120"/>
                          <a:ea typeface="標楷體" panose="03000509000000000000" pitchFamily="65" charset="-120"/>
                          <a:cs typeface="Times New Roman"/>
                        </a:rPr>
                        <a:t>技術報告</a:t>
                      </a:r>
                      <a:endParaRPr lang="zh-TW" sz="22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2" marR="68582" marT="0" marB="0">
                    <a:solidFill>
                      <a:schemeClr val="accent1">
                        <a:alpha val="80000"/>
                      </a:schemeClr>
                    </a:solidFill>
                  </a:tcPr>
                </a:tc>
                <a:tc>
                  <a:txBody>
                    <a:bodyPr/>
                    <a:lstStyle/>
                    <a:p>
                      <a:pPr marL="719138" indent="-719138">
                        <a:spcAft>
                          <a:spcPts val="0"/>
                        </a:spcAft>
                      </a:pPr>
                      <a:r>
                        <a:rPr lang="zh-TW" altLang="en-US" sz="2000" kern="100" dirty="0" smtClean="0">
                          <a:effectLst/>
                          <a:latin typeface="標楷體" panose="03000509000000000000" pitchFamily="65" charset="-120"/>
                          <a:ea typeface="標楷體" panose="03000509000000000000" pitchFamily="65" charset="-120"/>
                          <a:cs typeface="Times New Roman"/>
                        </a:rPr>
                        <a:t>（一）升等教授：技術報告</a:t>
                      </a:r>
                      <a:r>
                        <a:rPr lang="en-US" altLang="zh-TW" sz="2000" kern="100" dirty="0" smtClean="0">
                          <a:effectLst/>
                          <a:latin typeface="標楷體" panose="03000509000000000000" pitchFamily="65" charset="-120"/>
                          <a:ea typeface="標楷體" panose="03000509000000000000" pitchFamily="65" charset="-120"/>
                          <a:cs typeface="Times New Roman"/>
                        </a:rPr>
                        <a:t>1</a:t>
                      </a:r>
                      <a:r>
                        <a:rPr lang="zh-TW" altLang="en-US" sz="2000" kern="100" dirty="0" smtClean="0">
                          <a:effectLst/>
                          <a:latin typeface="標楷體" panose="03000509000000000000" pitchFamily="65" charset="-120"/>
                          <a:ea typeface="標楷體" panose="03000509000000000000" pitchFamily="65" charset="-120"/>
                          <a:cs typeface="Times New Roman"/>
                        </a:rPr>
                        <a:t>篇，參考作</a:t>
                      </a:r>
                      <a:r>
                        <a:rPr lang="en-US" altLang="zh-TW" sz="2000" kern="100" dirty="0" smtClean="0">
                          <a:effectLst/>
                          <a:latin typeface="標楷體" panose="03000509000000000000" pitchFamily="65" charset="-120"/>
                          <a:ea typeface="標楷體" panose="03000509000000000000" pitchFamily="65" charset="-120"/>
                          <a:cs typeface="Times New Roman"/>
                        </a:rPr>
                        <a:t>2</a:t>
                      </a:r>
                      <a:r>
                        <a:rPr lang="zh-TW" altLang="en-US" sz="2000" kern="100" dirty="0" smtClean="0">
                          <a:effectLst/>
                          <a:latin typeface="標楷體" panose="03000509000000000000" pitchFamily="65" charset="-120"/>
                          <a:ea typeface="標楷體" panose="03000509000000000000" pitchFamily="65" charset="-120"/>
                          <a:cs typeface="Times New Roman"/>
                        </a:rPr>
                        <a:t>篇，至少</a:t>
                      </a:r>
                      <a:r>
                        <a:rPr lang="en-US" altLang="zh-TW" sz="2000" kern="100" dirty="0" smtClean="0">
                          <a:effectLst/>
                          <a:latin typeface="標楷體" panose="03000509000000000000" pitchFamily="65" charset="-120"/>
                          <a:ea typeface="標楷體" panose="03000509000000000000" pitchFamily="65" charset="-120"/>
                          <a:cs typeface="Times New Roman"/>
                        </a:rPr>
                        <a:t>2</a:t>
                      </a:r>
                      <a:r>
                        <a:rPr lang="zh-TW" altLang="en-US" sz="2000" kern="100" dirty="0" smtClean="0">
                          <a:effectLst/>
                          <a:latin typeface="標楷體" panose="03000509000000000000" pitchFamily="65" charset="-120"/>
                          <a:ea typeface="標楷體" panose="03000509000000000000" pitchFamily="65" charset="-120"/>
                          <a:cs typeface="Times New Roman"/>
                        </a:rPr>
                        <a:t>件發明專利及</a:t>
                      </a:r>
                      <a:r>
                        <a:rPr lang="en-US" altLang="zh-TW" sz="2000" kern="100" dirty="0" smtClean="0">
                          <a:effectLst/>
                          <a:latin typeface="標楷體" panose="03000509000000000000" pitchFamily="65" charset="-120"/>
                          <a:ea typeface="標楷體" panose="03000509000000000000" pitchFamily="65" charset="-120"/>
                          <a:cs typeface="Times New Roman"/>
                        </a:rPr>
                        <a:t>2</a:t>
                      </a:r>
                      <a:r>
                        <a:rPr lang="zh-TW" altLang="en-US" sz="2000" kern="100" dirty="0" smtClean="0">
                          <a:effectLst/>
                          <a:latin typeface="標楷體" panose="03000509000000000000" pitchFamily="65" charset="-120"/>
                          <a:ea typeface="標楷體" panose="03000509000000000000" pitchFamily="65" charset="-120"/>
                          <a:cs typeface="Times New Roman"/>
                        </a:rPr>
                        <a:t>件智財技轉案者，且智財技轉金額需累計達</a:t>
                      </a:r>
                      <a:r>
                        <a:rPr lang="en-US" altLang="zh-TW" sz="2000" kern="100" dirty="0" smtClean="0">
                          <a:effectLst/>
                          <a:latin typeface="標楷體" panose="03000509000000000000" pitchFamily="65" charset="-120"/>
                          <a:ea typeface="標楷體" panose="03000509000000000000" pitchFamily="65" charset="-120"/>
                          <a:cs typeface="Times New Roman"/>
                        </a:rPr>
                        <a:t>70</a:t>
                      </a:r>
                      <a:r>
                        <a:rPr lang="zh-TW" altLang="en-US" sz="2000" kern="100" dirty="0" smtClean="0">
                          <a:effectLst/>
                          <a:latin typeface="標楷體" panose="03000509000000000000" pitchFamily="65" charset="-120"/>
                          <a:ea typeface="標楷體" panose="03000509000000000000" pitchFamily="65" charset="-120"/>
                          <a:cs typeface="Times New Roman"/>
                        </a:rPr>
                        <a:t>萬元以上。</a:t>
                      </a:r>
                    </a:p>
                    <a:p>
                      <a:pPr marL="719138" indent="-719138">
                        <a:spcAft>
                          <a:spcPts val="0"/>
                        </a:spcAft>
                      </a:pPr>
                      <a:r>
                        <a:rPr lang="zh-TW" altLang="en-US" sz="2000" kern="100" dirty="0" smtClean="0">
                          <a:effectLst/>
                          <a:latin typeface="標楷體" panose="03000509000000000000" pitchFamily="65" charset="-120"/>
                          <a:ea typeface="標楷體" panose="03000509000000000000" pitchFamily="65" charset="-120"/>
                          <a:cs typeface="Times New Roman"/>
                        </a:rPr>
                        <a:t>（二）升等副教授以下：技術報告</a:t>
                      </a:r>
                      <a:r>
                        <a:rPr lang="en-US" altLang="zh-TW" sz="2000" kern="100" dirty="0" smtClean="0">
                          <a:effectLst/>
                          <a:latin typeface="標楷體" panose="03000509000000000000" pitchFamily="65" charset="-120"/>
                          <a:ea typeface="標楷體" panose="03000509000000000000" pitchFamily="65" charset="-120"/>
                          <a:cs typeface="Times New Roman"/>
                        </a:rPr>
                        <a:t>1</a:t>
                      </a:r>
                      <a:r>
                        <a:rPr lang="zh-TW" altLang="en-US" sz="2000" kern="100" dirty="0" smtClean="0">
                          <a:effectLst/>
                          <a:latin typeface="標楷體" panose="03000509000000000000" pitchFamily="65" charset="-120"/>
                          <a:ea typeface="標楷體" panose="03000509000000000000" pitchFamily="65" charset="-120"/>
                          <a:cs typeface="Times New Roman"/>
                        </a:rPr>
                        <a:t>篇，參考作</a:t>
                      </a:r>
                      <a:r>
                        <a:rPr lang="en-US" altLang="zh-TW" sz="2000" kern="100" dirty="0" smtClean="0">
                          <a:effectLst/>
                          <a:latin typeface="標楷體" panose="03000509000000000000" pitchFamily="65" charset="-120"/>
                          <a:ea typeface="標楷體" panose="03000509000000000000" pitchFamily="65" charset="-120"/>
                          <a:cs typeface="Times New Roman"/>
                        </a:rPr>
                        <a:t>1</a:t>
                      </a:r>
                      <a:r>
                        <a:rPr lang="zh-TW" altLang="en-US" sz="2000" kern="100" dirty="0" smtClean="0">
                          <a:effectLst/>
                          <a:latin typeface="標楷體" panose="03000509000000000000" pitchFamily="65" charset="-120"/>
                          <a:ea typeface="標楷體" panose="03000509000000000000" pitchFamily="65" charset="-120"/>
                          <a:cs typeface="Times New Roman"/>
                        </a:rPr>
                        <a:t>篇，至少</a:t>
                      </a:r>
                      <a:r>
                        <a:rPr lang="en-US" altLang="zh-TW" sz="2000" kern="100" dirty="0" smtClean="0">
                          <a:effectLst/>
                          <a:latin typeface="標楷體" panose="03000509000000000000" pitchFamily="65" charset="-120"/>
                          <a:ea typeface="標楷體" panose="03000509000000000000" pitchFamily="65" charset="-120"/>
                          <a:cs typeface="Times New Roman"/>
                        </a:rPr>
                        <a:t>2</a:t>
                      </a:r>
                      <a:r>
                        <a:rPr lang="zh-TW" altLang="en-US" sz="2000" kern="100" dirty="0" smtClean="0">
                          <a:effectLst/>
                          <a:latin typeface="標楷體" panose="03000509000000000000" pitchFamily="65" charset="-120"/>
                          <a:ea typeface="標楷體" panose="03000509000000000000" pitchFamily="65" charset="-120"/>
                          <a:cs typeface="Times New Roman"/>
                        </a:rPr>
                        <a:t>件發明專利及</a:t>
                      </a:r>
                      <a:r>
                        <a:rPr lang="en-US" altLang="zh-TW" sz="2000" kern="100" dirty="0" smtClean="0">
                          <a:effectLst/>
                          <a:latin typeface="標楷體" panose="03000509000000000000" pitchFamily="65" charset="-120"/>
                          <a:ea typeface="標楷體" panose="03000509000000000000" pitchFamily="65" charset="-120"/>
                          <a:cs typeface="Times New Roman"/>
                        </a:rPr>
                        <a:t>2</a:t>
                      </a:r>
                      <a:r>
                        <a:rPr lang="zh-TW" altLang="en-US" sz="2000" kern="100" dirty="0" smtClean="0">
                          <a:effectLst/>
                          <a:latin typeface="標楷體" panose="03000509000000000000" pitchFamily="65" charset="-120"/>
                          <a:ea typeface="標楷體" panose="03000509000000000000" pitchFamily="65" charset="-120"/>
                          <a:cs typeface="Times New Roman"/>
                        </a:rPr>
                        <a:t>件智財技轉案者，且智財技轉金額需累計達</a:t>
                      </a:r>
                      <a:r>
                        <a:rPr lang="en-US" altLang="zh-TW" sz="2000" kern="100" dirty="0" smtClean="0">
                          <a:effectLst/>
                          <a:latin typeface="標楷體" panose="03000509000000000000" pitchFamily="65" charset="-120"/>
                          <a:ea typeface="標楷體" panose="03000509000000000000" pitchFamily="65" charset="-120"/>
                          <a:cs typeface="Times New Roman"/>
                        </a:rPr>
                        <a:t>45</a:t>
                      </a:r>
                      <a:r>
                        <a:rPr lang="zh-TW" altLang="en-US" sz="2000" kern="100" dirty="0" smtClean="0">
                          <a:effectLst/>
                          <a:latin typeface="標楷體" panose="03000509000000000000" pitchFamily="65" charset="-120"/>
                          <a:ea typeface="標楷體" panose="03000509000000000000" pitchFamily="65" charset="-120"/>
                          <a:cs typeface="Times New Roman"/>
                        </a:rPr>
                        <a:t>萬元以上。</a:t>
                      </a:r>
                      <a:endParaRPr lang="zh-TW" sz="2000" kern="100" dirty="0">
                        <a:effectLst/>
                        <a:latin typeface="標楷體" panose="03000509000000000000" pitchFamily="65" charset="-120"/>
                        <a:ea typeface="標楷體" panose="03000509000000000000" pitchFamily="65" charset="-120"/>
                        <a:cs typeface="Times New Roman"/>
                      </a:endParaRPr>
                    </a:p>
                  </a:txBody>
                  <a:tcPr marL="68582" marR="68582" marT="0" marB="0"/>
                </a:tc>
              </a:tr>
            </a:tbl>
          </a:graphicData>
        </a:graphic>
      </p:graphicFrame>
    </p:spTree>
    <p:extLst>
      <p:ext uri="{BB962C8B-B14F-4D97-AF65-F5344CB8AC3E}">
        <p14:creationId xmlns:p14="http://schemas.microsoft.com/office/powerpoint/2010/main" val="656771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6368" y="116632"/>
            <a:ext cx="8147248" cy="638944"/>
          </a:xfrm>
        </p:spPr>
        <p:txBody>
          <a:bodyPr>
            <a:normAutofit/>
          </a:bodyPr>
          <a:lstStyle/>
          <a:p>
            <a:r>
              <a:rPr lang="zh-TW" altLang="en-US" sz="2200" dirty="0">
                <a:solidFill>
                  <a:schemeClr val="tx1"/>
                </a:solidFill>
                <a:latin typeface="標楷體" panose="03000509000000000000" pitchFamily="65" charset="-120"/>
                <a:ea typeface="標楷體" panose="03000509000000000000" pitchFamily="65" charset="-120"/>
              </a:rPr>
              <a:t>教師升</a:t>
            </a:r>
            <a:r>
              <a:rPr lang="zh-TW" altLang="en-US" sz="2200" dirty="0" smtClean="0">
                <a:solidFill>
                  <a:schemeClr val="tx1"/>
                </a:solidFill>
                <a:latin typeface="標楷體" panose="03000509000000000000" pitchFamily="65" charset="-120"/>
                <a:ea typeface="標楷體" panose="03000509000000000000" pitchFamily="65" charset="-120"/>
              </a:rPr>
              <a:t>等通過成績及評審</a:t>
            </a:r>
            <a:r>
              <a:rPr lang="zh-TW" altLang="en-US" sz="2200" dirty="0">
                <a:solidFill>
                  <a:schemeClr val="tx1"/>
                </a:solidFill>
                <a:latin typeface="標楷體" panose="03000509000000000000" pitchFamily="65" charset="-120"/>
                <a:ea typeface="標楷體" panose="03000509000000000000" pitchFamily="65" charset="-120"/>
              </a:rPr>
              <a:t>內容－學術著作</a:t>
            </a:r>
            <a:r>
              <a:rPr lang="en-US" altLang="zh-TW" sz="2200" dirty="0">
                <a:solidFill>
                  <a:schemeClr val="tx1"/>
                </a:solidFill>
                <a:latin typeface="標楷體" panose="03000509000000000000" pitchFamily="65" charset="-120"/>
                <a:ea typeface="標楷體" panose="03000509000000000000" pitchFamily="65" charset="-120"/>
              </a:rPr>
              <a:t>(</a:t>
            </a:r>
            <a:r>
              <a:rPr lang="zh-TW" altLang="zh-TW" sz="2200" dirty="0">
                <a:solidFill>
                  <a:schemeClr val="tx1"/>
                </a:solidFill>
                <a:latin typeface="標楷體" panose="03000509000000000000" pitchFamily="65" charset="-120"/>
                <a:ea typeface="標楷體" panose="03000509000000000000" pitchFamily="65" charset="-120"/>
              </a:rPr>
              <a:t>或作品、成就證明</a:t>
            </a:r>
            <a:r>
              <a:rPr lang="en-US" altLang="zh-TW" sz="2200" dirty="0">
                <a:solidFill>
                  <a:schemeClr val="tx1"/>
                </a:solidFill>
                <a:latin typeface="標楷體" panose="03000509000000000000" pitchFamily="65" charset="-120"/>
                <a:ea typeface="標楷體" panose="03000509000000000000" pitchFamily="65" charset="-120"/>
              </a:rPr>
              <a:t>)</a:t>
            </a:r>
            <a:endParaRPr lang="zh-TW" altLang="en-US" sz="2200" dirty="0">
              <a:solidFill>
                <a:schemeClr val="tx1"/>
              </a:solidFill>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1"/>
          </p:nvPr>
        </p:nvSpPr>
        <p:spPr/>
        <p:txBody>
          <a:bodyPr/>
          <a:lstStyle/>
          <a:p>
            <a:fld id="{0E360E5C-3726-4759-BF8C-BB8956BC555D}" type="slidenum">
              <a:rPr lang="zh-TW" altLang="en-US" smtClean="0"/>
              <a:t>12</a:t>
            </a:fld>
            <a:endParaRPr lang="zh-TW" altLang="en-US"/>
          </a:p>
        </p:txBody>
      </p:sp>
      <p:graphicFrame>
        <p:nvGraphicFramePr>
          <p:cNvPr id="4" name="表格 3"/>
          <p:cNvGraphicFramePr>
            <a:graphicFrameLocks noGrp="1"/>
          </p:cNvGraphicFramePr>
          <p:nvPr>
            <p:extLst>
              <p:ext uri="{D42A27DB-BD31-4B8C-83A1-F6EECF244321}">
                <p14:modId xmlns:p14="http://schemas.microsoft.com/office/powerpoint/2010/main" val="2477151520"/>
              </p:ext>
            </p:extLst>
          </p:nvPr>
        </p:nvGraphicFramePr>
        <p:xfrm>
          <a:off x="467544" y="764704"/>
          <a:ext cx="8064896" cy="5547360"/>
        </p:xfrm>
        <a:graphic>
          <a:graphicData uri="http://schemas.openxmlformats.org/drawingml/2006/table">
            <a:tbl>
              <a:tblPr firstRow="1" firstCol="1" bandRow="1">
                <a:tableStyleId>{5C22544A-7EE6-4342-B048-85BDC9FD1C3A}</a:tableStyleId>
              </a:tblPr>
              <a:tblGrid>
                <a:gridCol w="1368152"/>
                <a:gridCol w="3960440"/>
                <a:gridCol w="1368152"/>
                <a:gridCol w="1368152"/>
              </a:tblGrid>
              <a:tr h="1100813">
                <a:tc>
                  <a:txBody>
                    <a:bodyPr/>
                    <a:lstStyle/>
                    <a:p>
                      <a:pPr marL="444500" indent="-444500">
                        <a:spcAft>
                          <a:spcPts val="0"/>
                        </a:spcAft>
                      </a:pPr>
                      <a:r>
                        <a:rPr lang="en-US" altLang="zh-TW" sz="2200" kern="100" dirty="0" smtClean="0">
                          <a:solidFill>
                            <a:srgbClr val="FF0000"/>
                          </a:solidFill>
                          <a:effectLst/>
                          <a:latin typeface="標楷體" panose="03000509000000000000" pitchFamily="65" charset="-120"/>
                          <a:ea typeface="標楷體" panose="03000509000000000000" pitchFamily="65" charset="-120"/>
                        </a:rPr>
                        <a:t>  </a:t>
                      </a:r>
                      <a:r>
                        <a:rPr lang="zh-TW" sz="2000" kern="100" dirty="0" smtClean="0">
                          <a:solidFill>
                            <a:srgbClr val="FF0000"/>
                          </a:solidFill>
                          <a:effectLst/>
                          <a:latin typeface="標楷體" panose="03000509000000000000" pitchFamily="65" charset="-120"/>
                          <a:ea typeface="標楷體" panose="03000509000000000000" pitchFamily="65" charset="-120"/>
                        </a:rPr>
                        <a:t>升等評</a:t>
                      </a:r>
                      <a:r>
                        <a:rPr lang="zh-TW" altLang="en-US" sz="2000" kern="100" dirty="0" smtClean="0">
                          <a:solidFill>
                            <a:srgbClr val="FF0000"/>
                          </a:solidFill>
                          <a:effectLst/>
                          <a:latin typeface="標楷體" panose="03000509000000000000" pitchFamily="65" charset="-120"/>
                          <a:ea typeface="標楷體" panose="03000509000000000000" pitchFamily="65" charset="-120"/>
                        </a:rPr>
                        <a:t>     </a:t>
                      </a:r>
                      <a:r>
                        <a:rPr lang="zh-TW" sz="2000" kern="100" dirty="0" smtClean="0">
                          <a:solidFill>
                            <a:srgbClr val="FF0000"/>
                          </a:solidFill>
                          <a:effectLst/>
                          <a:latin typeface="標楷體" panose="03000509000000000000" pitchFamily="65" charset="-120"/>
                          <a:ea typeface="標楷體" panose="03000509000000000000" pitchFamily="65" charset="-120"/>
                        </a:rPr>
                        <a:t>審項目</a:t>
                      </a:r>
                    </a:p>
                    <a:p>
                      <a:pPr>
                        <a:spcAft>
                          <a:spcPts val="0"/>
                        </a:spcAft>
                      </a:pPr>
                      <a:endParaRPr lang="en-US" altLang="zh-TW" sz="2200" kern="100" dirty="0" smtClean="0">
                        <a:solidFill>
                          <a:srgbClr val="FF0000"/>
                        </a:solidFill>
                        <a:effectLst/>
                        <a:latin typeface="標楷體" panose="03000509000000000000" pitchFamily="65" charset="-120"/>
                        <a:ea typeface="標楷體" panose="03000509000000000000" pitchFamily="65" charset="-120"/>
                      </a:endParaRPr>
                    </a:p>
                    <a:p>
                      <a:pPr>
                        <a:spcAft>
                          <a:spcPts val="0"/>
                        </a:spcAft>
                      </a:pPr>
                      <a:r>
                        <a:rPr lang="zh-TW" sz="2000" kern="100" dirty="0" smtClean="0">
                          <a:solidFill>
                            <a:srgbClr val="FF0000"/>
                          </a:solidFill>
                          <a:effectLst/>
                          <a:latin typeface="標楷體" panose="03000509000000000000" pitchFamily="65" charset="-120"/>
                          <a:ea typeface="標楷體" panose="03000509000000000000" pitchFamily="65" charset="-120"/>
                        </a:rPr>
                        <a:t>升等類型</a:t>
                      </a:r>
                      <a:endParaRPr lang="zh-TW" sz="20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lnT w="12700" cap="flat" cmpd="sng" algn="ctr">
                      <a:solidFill>
                        <a:schemeClr val="bg1"/>
                      </a:solidFill>
                      <a:prstDash val="solid"/>
                      <a:round/>
                      <a:headEnd type="none" w="med" len="med"/>
                      <a:tailEnd type="none" w="med" len="med"/>
                    </a:lnT>
                    <a:lnTlToBr w="12700" cap="flat" cmpd="sng" algn="ctr">
                      <a:solidFill>
                        <a:schemeClr val="bg1"/>
                      </a:solidFill>
                      <a:prstDash val="solid"/>
                      <a:round/>
                      <a:headEnd type="none" w="med" len="med"/>
                      <a:tailEnd type="none" w="med" len="med"/>
                    </a:lnTlToBr>
                    <a:solidFill>
                      <a:schemeClr val="accent1">
                        <a:alpha val="80000"/>
                      </a:schemeClr>
                    </a:solidFill>
                  </a:tcPr>
                </a:tc>
                <a:tc>
                  <a:txBody>
                    <a:bodyPr/>
                    <a:lstStyle/>
                    <a:p>
                      <a:pPr algn="ctr">
                        <a:spcAft>
                          <a:spcPts val="0"/>
                        </a:spcAft>
                      </a:pPr>
                      <a:r>
                        <a:rPr lang="en-US" sz="2200" kern="100" dirty="0">
                          <a:solidFill>
                            <a:srgbClr val="FF0000"/>
                          </a:solidFill>
                          <a:effectLst/>
                          <a:latin typeface="標楷體" panose="03000509000000000000" pitchFamily="65" charset="-120"/>
                          <a:ea typeface="標楷體" panose="03000509000000000000" pitchFamily="65" charset="-120"/>
                        </a:rPr>
                        <a:t>A.</a:t>
                      </a:r>
                      <a:r>
                        <a:rPr lang="zh-TW" sz="2200" kern="100" dirty="0">
                          <a:solidFill>
                            <a:srgbClr val="FF0000"/>
                          </a:solidFill>
                          <a:effectLst/>
                          <a:latin typeface="標楷體" panose="03000509000000000000" pitchFamily="65" charset="-120"/>
                          <a:ea typeface="標楷體" panose="03000509000000000000" pitchFamily="65" charset="-120"/>
                        </a:rPr>
                        <a:t>研究</a:t>
                      </a:r>
                      <a:endParaRPr lang="zh-TW" sz="22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nchor="ctr">
                    <a:lnT w="12700" cap="flat" cmpd="sng" algn="ctr">
                      <a:solidFill>
                        <a:schemeClr val="bg1"/>
                      </a:solidFill>
                      <a:prstDash val="solid"/>
                      <a:round/>
                      <a:headEnd type="none" w="med" len="med"/>
                      <a:tailEnd type="none" w="med" len="med"/>
                    </a:lnT>
                    <a:solidFill>
                      <a:schemeClr val="accent1">
                        <a:alpha val="80000"/>
                      </a:schemeClr>
                    </a:solidFill>
                  </a:tcPr>
                </a:tc>
                <a:tc>
                  <a:txBody>
                    <a:bodyPr/>
                    <a:lstStyle/>
                    <a:p>
                      <a:pPr algn="ctr">
                        <a:spcAft>
                          <a:spcPts val="0"/>
                        </a:spcAft>
                      </a:pPr>
                      <a:r>
                        <a:rPr lang="en-US" sz="2200" kern="100" dirty="0">
                          <a:solidFill>
                            <a:srgbClr val="FF0000"/>
                          </a:solidFill>
                          <a:effectLst/>
                          <a:latin typeface="標楷體" panose="03000509000000000000" pitchFamily="65" charset="-120"/>
                          <a:ea typeface="標楷體" panose="03000509000000000000" pitchFamily="65" charset="-120"/>
                        </a:rPr>
                        <a:t>B.</a:t>
                      </a:r>
                      <a:r>
                        <a:rPr lang="zh-TW" sz="2200" kern="100" dirty="0">
                          <a:solidFill>
                            <a:srgbClr val="FF0000"/>
                          </a:solidFill>
                          <a:effectLst/>
                          <a:latin typeface="標楷體" panose="03000509000000000000" pitchFamily="65" charset="-120"/>
                          <a:ea typeface="標楷體" panose="03000509000000000000" pitchFamily="65" charset="-120"/>
                        </a:rPr>
                        <a:t>教學</a:t>
                      </a:r>
                      <a:endParaRPr lang="zh-TW" sz="22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nchor="ctr">
                    <a:solidFill>
                      <a:schemeClr val="accent1">
                        <a:alpha val="80000"/>
                      </a:schemeClr>
                    </a:solidFill>
                  </a:tcPr>
                </a:tc>
                <a:tc>
                  <a:txBody>
                    <a:bodyPr/>
                    <a:lstStyle/>
                    <a:p>
                      <a:pPr algn="ctr">
                        <a:spcAft>
                          <a:spcPts val="0"/>
                        </a:spcAft>
                      </a:pPr>
                      <a:r>
                        <a:rPr lang="en-US" sz="2200" kern="100" dirty="0">
                          <a:solidFill>
                            <a:srgbClr val="FF0000"/>
                          </a:solidFill>
                          <a:effectLst/>
                          <a:latin typeface="標楷體" panose="03000509000000000000" pitchFamily="65" charset="-120"/>
                          <a:ea typeface="標楷體" panose="03000509000000000000" pitchFamily="65" charset="-120"/>
                        </a:rPr>
                        <a:t>C.</a:t>
                      </a:r>
                      <a:r>
                        <a:rPr lang="zh-TW" sz="2200" kern="100" dirty="0">
                          <a:solidFill>
                            <a:srgbClr val="FF0000"/>
                          </a:solidFill>
                          <a:effectLst/>
                          <a:latin typeface="標楷體" panose="03000509000000000000" pitchFamily="65" charset="-120"/>
                          <a:ea typeface="標楷體" panose="03000509000000000000" pitchFamily="65" charset="-120"/>
                        </a:rPr>
                        <a:t>服務</a:t>
                      </a:r>
                      <a:endParaRPr lang="zh-TW" sz="22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nchor="ctr">
                    <a:solidFill>
                      <a:schemeClr val="accent1">
                        <a:alpha val="80000"/>
                      </a:schemeClr>
                    </a:solidFill>
                  </a:tcPr>
                </a:tc>
              </a:tr>
              <a:tr h="3147659">
                <a:tc>
                  <a:txBody>
                    <a:bodyPr/>
                    <a:lstStyle/>
                    <a:p>
                      <a:pPr algn="ctr">
                        <a:spcAft>
                          <a:spcPts val="0"/>
                        </a:spcAft>
                      </a:pPr>
                      <a:r>
                        <a:rPr lang="zh-TW" altLang="en-US" sz="2200" kern="100" dirty="0" smtClean="0">
                          <a:solidFill>
                            <a:schemeClr val="tx1"/>
                          </a:solidFill>
                          <a:effectLst/>
                          <a:latin typeface="標楷體" panose="03000509000000000000" pitchFamily="65" charset="-120"/>
                          <a:ea typeface="標楷體" panose="03000509000000000000" pitchFamily="65" charset="-120"/>
                        </a:rPr>
                        <a:t>學術著作</a:t>
                      </a:r>
                      <a:r>
                        <a:rPr lang="en-US" sz="2200" kern="100" dirty="0" smtClean="0">
                          <a:solidFill>
                            <a:schemeClr val="tx1"/>
                          </a:solidFill>
                          <a:effectLst/>
                          <a:latin typeface="標楷體" panose="03000509000000000000" pitchFamily="65" charset="-120"/>
                          <a:ea typeface="標楷體" panose="03000509000000000000" pitchFamily="65" charset="-120"/>
                        </a:rPr>
                        <a:t/>
                      </a:r>
                      <a:br>
                        <a:rPr lang="en-US" sz="2200" kern="100" dirty="0" smtClean="0">
                          <a:solidFill>
                            <a:schemeClr val="tx1"/>
                          </a:solidFill>
                          <a:effectLst/>
                          <a:latin typeface="標楷體" panose="03000509000000000000" pitchFamily="65" charset="-120"/>
                          <a:ea typeface="標楷體" panose="03000509000000000000" pitchFamily="65" charset="-120"/>
                        </a:rPr>
                      </a:br>
                      <a:r>
                        <a:rPr lang="en-US" sz="2200" kern="100" dirty="0" smtClean="0">
                          <a:solidFill>
                            <a:schemeClr val="tx1"/>
                          </a:solidFill>
                          <a:effectLst/>
                          <a:latin typeface="標楷體" panose="03000509000000000000" pitchFamily="65" charset="-120"/>
                          <a:ea typeface="標楷體" panose="03000509000000000000" pitchFamily="65" charset="-120"/>
                        </a:rPr>
                        <a:t>(</a:t>
                      </a:r>
                      <a:r>
                        <a:rPr lang="zh-TW" sz="2200" kern="100" dirty="0" smtClean="0">
                          <a:solidFill>
                            <a:schemeClr val="tx1"/>
                          </a:solidFill>
                          <a:effectLst/>
                          <a:latin typeface="標楷體" panose="03000509000000000000" pitchFamily="65" charset="-120"/>
                          <a:ea typeface="標楷體" panose="03000509000000000000" pitchFamily="65" charset="-120"/>
                        </a:rPr>
                        <a:t>或作品、成就證明</a:t>
                      </a:r>
                      <a:r>
                        <a:rPr lang="en-US" sz="2200" kern="100" dirty="0" smtClean="0">
                          <a:solidFill>
                            <a:schemeClr val="tx1"/>
                          </a:solidFill>
                          <a:effectLst/>
                          <a:latin typeface="標楷體" panose="03000509000000000000" pitchFamily="65" charset="-120"/>
                          <a:ea typeface="標楷體" panose="03000509000000000000" pitchFamily="65" charset="-120"/>
                        </a:rPr>
                        <a:t>)</a:t>
                      </a:r>
                    </a:p>
                    <a:p>
                      <a:pPr algn="ctr">
                        <a:spcAft>
                          <a:spcPts val="0"/>
                        </a:spcAft>
                      </a:pPr>
                      <a:endParaRPr lang="en-US" sz="2200" kern="100" dirty="0" smtClean="0">
                        <a:solidFill>
                          <a:schemeClr val="tx1"/>
                        </a:solidFill>
                        <a:effectLst/>
                        <a:latin typeface="標楷體" panose="03000509000000000000" pitchFamily="65" charset="-120"/>
                        <a:ea typeface="標楷體" panose="03000509000000000000" pitchFamily="65" charset="-120"/>
                      </a:endParaRPr>
                    </a:p>
                    <a:p>
                      <a:pPr marL="266700" lvl="0" indent="19050">
                        <a:lnSpc>
                          <a:spcPct val="90000"/>
                        </a:lnSpc>
                        <a:buClr>
                          <a:srgbClr val="FE8637"/>
                        </a:buClr>
                        <a:buNone/>
                        <a:defRPr/>
                      </a:pPr>
                      <a:r>
                        <a:rPr lang="zh-TW" altLang="en-US" sz="2200" dirty="0" smtClean="0">
                          <a:solidFill>
                            <a:schemeClr val="tx1"/>
                          </a:solidFill>
                          <a:latin typeface="標楷體" pitchFamily="65" charset="-120"/>
                          <a:ea typeface="標楷體" pitchFamily="65" charset="-120"/>
                        </a:rPr>
                        <a:t>總成績通過標準：應達</a:t>
                      </a:r>
                      <a:r>
                        <a:rPr lang="en-US" altLang="zh-TW" sz="2200" dirty="0" smtClean="0">
                          <a:solidFill>
                            <a:schemeClr val="tx1"/>
                          </a:solidFill>
                          <a:latin typeface="標楷體" pitchFamily="65" charset="-120"/>
                          <a:ea typeface="標楷體" pitchFamily="65" charset="-120"/>
                        </a:rPr>
                        <a:t>70</a:t>
                      </a:r>
                      <a:r>
                        <a:rPr lang="zh-TW" altLang="en-US" sz="2200" dirty="0" smtClean="0">
                          <a:solidFill>
                            <a:schemeClr val="tx1"/>
                          </a:solidFill>
                          <a:latin typeface="標楷體" pitchFamily="65" charset="-120"/>
                          <a:ea typeface="標楷體" pitchFamily="65" charset="-120"/>
                        </a:rPr>
                        <a:t>分以上</a:t>
                      </a:r>
                      <a:endParaRPr lang="en-US" altLang="zh-TW" sz="2200" dirty="0" smtClean="0"/>
                    </a:p>
                    <a:p>
                      <a:pPr algn="ctr">
                        <a:spcAft>
                          <a:spcPts val="0"/>
                        </a:spcAft>
                      </a:pPr>
                      <a:endParaRPr lang="en-US" sz="2200" kern="100" dirty="0" smtClean="0">
                        <a:solidFill>
                          <a:schemeClr val="tx1"/>
                        </a:solidFill>
                        <a:effectLst/>
                        <a:latin typeface="標楷體" panose="03000509000000000000" pitchFamily="65" charset="-120"/>
                        <a:ea typeface="標楷體" panose="03000509000000000000" pitchFamily="65" charset="-120"/>
                      </a:endParaRPr>
                    </a:p>
                    <a:p>
                      <a:pPr algn="ctr">
                        <a:spcAft>
                          <a:spcPts val="0"/>
                        </a:spcAft>
                      </a:pPr>
                      <a:endParaRPr lang="zh-TW" sz="22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2" marR="68582" marT="0" marB="0">
                    <a:solidFill>
                      <a:schemeClr val="accent1">
                        <a:alpha val="80000"/>
                      </a:schemeClr>
                    </a:solidFill>
                  </a:tcPr>
                </a:tc>
                <a:tc>
                  <a:txBody>
                    <a:bodyPr/>
                    <a:lstStyle/>
                    <a:p>
                      <a:pPr marL="254000" indent="-254000">
                        <a:spcAft>
                          <a:spcPts val="0"/>
                        </a:spcAft>
                      </a:pPr>
                      <a:r>
                        <a:rPr lang="zh-TW" sz="2000" kern="100" dirty="0" smtClean="0">
                          <a:effectLst/>
                          <a:latin typeface="標楷體" panose="03000509000000000000" pitchFamily="65" charset="-120"/>
                          <a:ea typeface="標楷體" panose="03000509000000000000" pitchFamily="65" charset="-120"/>
                        </a:rPr>
                        <a:t>一</a:t>
                      </a:r>
                      <a:r>
                        <a:rPr lang="zh-TW" sz="2000" kern="100" dirty="0">
                          <a:effectLst/>
                          <a:latin typeface="標楷體" panose="03000509000000000000" pitchFamily="65" charset="-120"/>
                          <a:ea typeface="標楷體" panose="03000509000000000000" pitchFamily="65" charset="-120"/>
                        </a:rPr>
                        <a:t>、外審</a:t>
                      </a:r>
                      <a:r>
                        <a:rPr lang="zh-TW" sz="2000" kern="100" dirty="0" smtClean="0">
                          <a:effectLst/>
                          <a:latin typeface="標楷體" panose="03000509000000000000" pitchFamily="65" charset="-120"/>
                          <a:ea typeface="標楷體" panose="03000509000000000000" pitchFamily="65" charset="-120"/>
                        </a:rPr>
                        <a:t>成績</a:t>
                      </a:r>
                      <a:r>
                        <a:rPr lang="zh-TW" altLang="zh-TW" sz="2000" kern="100" dirty="0" smtClean="0">
                          <a:effectLst/>
                          <a:latin typeface="標楷體" panose="03000509000000000000" pitchFamily="65" charset="-120"/>
                          <a:ea typeface="標楷體" panose="03000509000000000000" pitchFamily="65" charset="-120"/>
                        </a:rPr>
                        <a:t>（</a:t>
                      </a:r>
                      <a:r>
                        <a:rPr lang="zh-TW" altLang="zh-TW" sz="2000" u="sng" kern="100" dirty="0" smtClean="0">
                          <a:effectLst/>
                          <a:latin typeface="標楷體" panose="03000509000000000000" pitchFamily="65" charset="-120"/>
                          <a:ea typeface="標楷體" panose="03000509000000000000" pitchFamily="65" charset="-120"/>
                        </a:rPr>
                        <a:t>占</a:t>
                      </a:r>
                      <a:r>
                        <a:rPr lang="en-US" altLang="zh-TW" sz="2000" u="sng" kern="100" dirty="0" smtClean="0">
                          <a:effectLst/>
                          <a:latin typeface="標楷體" panose="03000509000000000000" pitchFamily="65" charset="-120"/>
                          <a:ea typeface="標楷體" panose="03000509000000000000" pitchFamily="65" charset="-120"/>
                        </a:rPr>
                        <a:t>75%</a:t>
                      </a:r>
                      <a:r>
                        <a:rPr lang="zh-TW" sz="2000" kern="100" dirty="0" smtClean="0">
                          <a:effectLst/>
                          <a:latin typeface="標楷體" panose="03000509000000000000" pitchFamily="65" charset="-120"/>
                          <a:ea typeface="標楷體" panose="03000509000000000000" pitchFamily="65" charset="-120"/>
                        </a:rPr>
                        <a:t>：</a:t>
                      </a:r>
                      <a:r>
                        <a:rPr lang="zh-TW" altLang="en-US" sz="2000" kern="100" dirty="0" smtClean="0">
                          <a:effectLst/>
                          <a:latin typeface="標楷體" panose="03000509000000000000" pitchFamily="65" charset="-120"/>
                          <a:ea typeface="標楷體" panose="03000509000000000000" pitchFamily="65" charset="-120"/>
                        </a:rPr>
                        <a:t>學術著作</a:t>
                      </a:r>
                      <a:r>
                        <a:rPr lang="zh-TW" sz="2000" kern="100" dirty="0" smtClean="0">
                          <a:effectLst/>
                          <a:latin typeface="標楷體" panose="03000509000000000000" pitchFamily="65" charset="-120"/>
                          <a:ea typeface="標楷體" panose="03000509000000000000" pitchFamily="65" charset="-120"/>
                        </a:rPr>
                        <a:t>。</a:t>
                      </a:r>
                      <a:r>
                        <a:rPr lang="en-US" altLang="zh-TW" sz="2000" dirty="0" smtClean="0">
                          <a:latin typeface="標楷體" pitchFamily="65" charset="-120"/>
                          <a:ea typeface="標楷體" pitchFamily="65" charset="-120"/>
                        </a:rPr>
                        <a:t>(1)</a:t>
                      </a:r>
                      <a:r>
                        <a:rPr lang="zh-TW" altLang="en-US" sz="2000" u="none" dirty="0" smtClean="0">
                          <a:latin typeface="標楷體" pitchFamily="65" charset="-120"/>
                          <a:ea typeface="標楷體" pitchFamily="65" charset="-120"/>
                        </a:rPr>
                        <a:t>教授</a:t>
                      </a:r>
                      <a:r>
                        <a:rPr lang="zh-TW" altLang="en-US" sz="2000" dirty="0" smtClean="0">
                          <a:latin typeface="標楷體" pitchFamily="65" charset="-120"/>
                          <a:ea typeface="標楷體" pitchFamily="65" charset="-120"/>
                        </a:rPr>
                        <a:t>：</a:t>
                      </a:r>
                      <a:r>
                        <a:rPr lang="en-US" altLang="zh-TW" sz="2000" u="none" dirty="0" smtClean="0">
                          <a:latin typeface="標楷體" pitchFamily="65" charset="-120"/>
                          <a:ea typeface="標楷體" pitchFamily="65" charset="-120"/>
                        </a:rPr>
                        <a:t>2</a:t>
                      </a:r>
                      <a:r>
                        <a:rPr lang="zh-TW" altLang="en-US" sz="2000" u="none" dirty="0" smtClean="0">
                          <a:latin typeface="標楷體" pitchFamily="65" charset="-120"/>
                          <a:ea typeface="標楷體" pitchFamily="65" charset="-120"/>
                        </a:rPr>
                        <a:t>位審查人</a:t>
                      </a:r>
                      <a:r>
                        <a:rPr lang="zh-TW" altLang="en-US" sz="2000" dirty="0" smtClean="0">
                          <a:latin typeface="標楷體" pitchFamily="65" charset="-120"/>
                          <a:ea typeface="標楷體" pitchFamily="65" charset="-120"/>
                        </a:rPr>
                        <a:t>達</a:t>
                      </a:r>
                      <a:r>
                        <a:rPr lang="en-US" altLang="zh-TW" sz="2000" u="sng" dirty="0" smtClean="0">
                          <a:latin typeface="標楷體" pitchFamily="65" charset="-120"/>
                          <a:ea typeface="標楷體" pitchFamily="65" charset="-120"/>
                        </a:rPr>
                        <a:t>75</a:t>
                      </a:r>
                      <a:r>
                        <a:rPr lang="zh-TW" altLang="en-US" sz="2000" u="sng" dirty="0" smtClean="0">
                          <a:latin typeface="標楷體" pitchFamily="65" charset="-120"/>
                          <a:ea typeface="標楷體" pitchFamily="65" charset="-120"/>
                        </a:rPr>
                        <a:t>分</a:t>
                      </a:r>
                      <a:r>
                        <a:rPr lang="zh-TW" altLang="en-US" sz="2000" u="none" dirty="0" smtClean="0">
                          <a:latin typeface="標楷體" pitchFamily="65" charset="-120"/>
                          <a:ea typeface="標楷體" pitchFamily="65" charset="-120"/>
                        </a:rPr>
                        <a:t>以上</a:t>
                      </a:r>
                      <a:r>
                        <a:rPr lang="zh-TW" altLang="en-US" sz="2000" dirty="0" smtClean="0">
                          <a:latin typeface="標楷體" pitchFamily="65" charset="-120"/>
                          <a:ea typeface="標楷體" pitchFamily="65" charset="-120"/>
                        </a:rPr>
                        <a:t>，且</a:t>
                      </a:r>
                      <a:r>
                        <a:rPr lang="en-US" altLang="zh-TW" sz="2000" dirty="0" smtClean="0">
                          <a:latin typeface="標楷體" pitchFamily="65" charset="-120"/>
                          <a:ea typeface="標楷體" pitchFamily="65" charset="-120"/>
                        </a:rPr>
                        <a:t>3</a:t>
                      </a:r>
                      <a:r>
                        <a:rPr lang="zh-TW" altLang="en-US" sz="2000" dirty="0" smtClean="0">
                          <a:latin typeface="標楷體" pitchFamily="65" charset="-120"/>
                          <a:ea typeface="標楷體" pitchFamily="65" charset="-120"/>
                        </a:rPr>
                        <a:t>位審查人成績</a:t>
                      </a:r>
                      <a:r>
                        <a:rPr lang="zh-TW" altLang="en-US" sz="2000" u="sng" dirty="0" smtClean="0">
                          <a:latin typeface="標楷體" pitchFamily="65" charset="-120"/>
                          <a:ea typeface="標楷體" pitchFamily="65" charset="-120"/>
                        </a:rPr>
                        <a:t>平均</a:t>
                      </a:r>
                      <a:r>
                        <a:rPr lang="zh-TW" altLang="en-US" sz="2000" dirty="0" smtClean="0">
                          <a:latin typeface="標楷體" pitchFamily="65" charset="-120"/>
                          <a:ea typeface="標楷體" pitchFamily="65" charset="-120"/>
                        </a:rPr>
                        <a:t>須達</a:t>
                      </a:r>
                      <a:r>
                        <a:rPr lang="en-US" altLang="zh-TW" sz="2000" dirty="0" smtClean="0">
                          <a:latin typeface="標楷體" pitchFamily="65" charset="-120"/>
                          <a:ea typeface="標楷體" pitchFamily="65" charset="-120"/>
                        </a:rPr>
                        <a:t>75</a:t>
                      </a:r>
                      <a:r>
                        <a:rPr lang="zh-TW" altLang="en-US" sz="2000" dirty="0" smtClean="0">
                          <a:latin typeface="標楷體" pitchFamily="65" charset="-120"/>
                          <a:ea typeface="標楷體" pitchFamily="65" charset="-120"/>
                        </a:rPr>
                        <a:t>分以上。</a:t>
                      </a:r>
                      <a:r>
                        <a:rPr lang="en-US" altLang="zh-TW" sz="2000" dirty="0" smtClean="0">
                          <a:latin typeface="標楷體" pitchFamily="65" charset="-120"/>
                          <a:ea typeface="標楷體" pitchFamily="65" charset="-120"/>
                        </a:rPr>
                        <a:t>(2)</a:t>
                      </a:r>
                      <a:r>
                        <a:rPr lang="zh-TW" altLang="en-US" sz="2000" u="none" dirty="0" smtClean="0">
                          <a:latin typeface="標楷體" pitchFamily="65" charset="-120"/>
                          <a:ea typeface="標楷體" pitchFamily="65" charset="-120"/>
                        </a:rPr>
                        <a:t>其他職級</a:t>
                      </a:r>
                      <a:r>
                        <a:rPr lang="zh-TW" altLang="en-US" sz="2000" dirty="0" smtClean="0">
                          <a:latin typeface="標楷體" pitchFamily="65" charset="-120"/>
                          <a:ea typeface="標楷體" pitchFamily="65" charset="-120"/>
                        </a:rPr>
                        <a:t>：</a:t>
                      </a:r>
                      <a:r>
                        <a:rPr lang="en-US" altLang="zh-TW" sz="2000" dirty="0" smtClean="0">
                          <a:latin typeface="標楷體" pitchFamily="65" charset="-120"/>
                          <a:ea typeface="標楷體" pitchFamily="65" charset="-120"/>
                        </a:rPr>
                        <a:t>2</a:t>
                      </a:r>
                      <a:r>
                        <a:rPr lang="zh-TW" altLang="en-US" sz="2000" dirty="0" smtClean="0">
                          <a:latin typeface="標楷體" pitchFamily="65" charset="-120"/>
                          <a:ea typeface="標楷體" pitchFamily="65" charset="-120"/>
                        </a:rPr>
                        <a:t>位審查人成績達</a:t>
                      </a:r>
                      <a:r>
                        <a:rPr lang="en-US" altLang="zh-TW" sz="2000" u="sng" dirty="0" smtClean="0">
                          <a:latin typeface="標楷體" pitchFamily="65" charset="-120"/>
                          <a:ea typeface="標楷體" pitchFamily="65" charset="-120"/>
                        </a:rPr>
                        <a:t>70</a:t>
                      </a:r>
                      <a:r>
                        <a:rPr lang="zh-TW" altLang="en-US" sz="2000" u="sng" dirty="0" smtClean="0">
                          <a:latin typeface="標楷體" pitchFamily="65" charset="-120"/>
                          <a:ea typeface="標楷體" pitchFamily="65" charset="-120"/>
                        </a:rPr>
                        <a:t>分以上</a:t>
                      </a:r>
                      <a:r>
                        <a:rPr lang="zh-TW" altLang="en-US" sz="2000" dirty="0" smtClean="0">
                          <a:latin typeface="標楷體" pitchFamily="65" charset="-120"/>
                          <a:ea typeface="標楷體" pitchFamily="65" charset="-120"/>
                        </a:rPr>
                        <a:t>，且</a:t>
                      </a:r>
                      <a:r>
                        <a:rPr lang="en-US" altLang="zh-TW" sz="2000" dirty="0" smtClean="0">
                          <a:latin typeface="標楷體" pitchFamily="65" charset="-120"/>
                          <a:ea typeface="標楷體" pitchFamily="65" charset="-120"/>
                        </a:rPr>
                        <a:t>3</a:t>
                      </a:r>
                      <a:r>
                        <a:rPr lang="zh-TW" altLang="en-US" sz="2000" dirty="0" smtClean="0">
                          <a:latin typeface="標楷體" pitchFamily="65" charset="-120"/>
                          <a:ea typeface="標楷體" pitchFamily="65" charset="-120"/>
                        </a:rPr>
                        <a:t>位審查人成績</a:t>
                      </a:r>
                      <a:r>
                        <a:rPr lang="zh-TW" altLang="en-US" sz="2000" u="none" dirty="0" smtClean="0">
                          <a:latin typeface="標楷體" pitchFamily="65" charset="-120"/>
                          <a:ea typeface="標楷體" pitchFamily="65" charset="-120"/>
                        </a:rPr>
                        <a:t>平均</a:t>
                      </a:r>
                      <a:r>
                        <a:rPr lang="zh-TW" altLang="en-US" sz="2000" dirty="0" smtClean="0">
                          <a:latin typeface="標楷體" pitchFamily="65" charset="-120"/>
                          <a:ea typeface="標楷體" pitchFamily="65" charset="-120"/>
                        </a:rPr>
                        <a:t>須達</a:t>
                      </a:r>
                      <a:r>
                        <a:rPr lang="en-US" altLang="zh-TW" sz="2000" dirty="0" smtClean="0">
                          <a:latin typeface="標楷體" pitchFamily="65" charset="-120"/>
                          <a:ea typeface="標楷體" pitchFamily="65" charset="-120"/>
                        </a:rPr>
                        <a:t>70</a:t>
                      </a:r>
                      <a:r>
                        <a:rPr lang="zh-TW" altLang="en-US" sz="2000" dirty="0" smtClean="0">
                          <a:latin typeface="標楷體" pitchFamily="65" charset="-120"/>
                          <a:ea typeface="標楷體" pitchFamily="65" charset="-120"/>
                        </a:rPr>
                        <a:t>分以上。</a:t>
                      </a:r>
                      <a:endParaRPr lang="zh-TW" sz="2000" kern="100" dirty="0">
                        <a:effectLst/>
                        <a:latin typeface="標楷體" panose="03000509000000000000" pitchFamily="65" charset="-120"/>
                        <a:ea typeface="標楷體" panose="03000509000000000000" pitchFamily="65" charset="-120"/>
                      </a:endParaRPr>
                    </a:p>
                    <a:p>
                      <a:pPr marL="254000" indent="-254000">
                        <a:spcAft>
                          <a:spcPts val="0"/>
                        </a:spcAft>
                      </a:pPr>
                      <a:r>
                        <a:rPr lang="zh-TW" sz="2000" kern="100" dirty="0">
                          <a:effectLst/>
                          <a:latin typeface="標楷體" panose="03000509000000000000" pitchFamily="65" charset="-120"/>
                          <a:ea typeface="標楷體" panose="03000509000000000000" pitchFamily="65" charset="-120"/>
                        </a:rPr>
                        <a:t>二、非外審</a:t>
                      </a:r>
                      <a:r>
                        <a:rPr lang="zh-TW" sz="2000" kern="100" dirty="0" smtClean="0">
                          <a:effectLst/>
                          <a:latin typeface="標楷體" panose="03000509000000000000" pitchFamily="65" charset="-120"/>
                          <a:ea typeface="標楷體" panose="03000509000000000000" pitchFamily="65" charset="-120"/>
                        </a:rPr>
                        <a:t>成績</a:t>
                      </a:r>
                      <a:r>
                        <a:rPr lang="zh-TW" altLang="zh-TW" sz="2000" kern="100" dirty="0" smtClean="0">
                          <a:effectLst/>
                          <a:latin typeface="標楷體" panose="03000509000000000000" pitchFamily="65" charset="-120"/>
                          <a:ea typeface="標楷體" panose="03000509000000000000" pitchFamily="65" charset="-120"/>
                        </a:rPr>
                        <a:t>（占</a:t>
                      </a:r>
                      <a:r>
                        <a:rPr lang="en-US" altLang="zh-TW" sz="2000" kern="100" dirty="0" smtClean="0">
                          <a:effectLst/>
                          <a:latin typeface="標楷體" panose="03000509000000000000" pitchFamily="65" charset="-120"/>
                          <a:ea typeface="標楷體" panose="03000509000000000000" pitchFamily="65" charset="-120"/>
                        </a:rPr>
                        <a:t>25%</a:t>
                      </a:r>
                      <a:r>
                        <a:rPr lang="zh-TW" sz="2000" kern="100" dirty="0" smtClean="0">
                          <a:effectLst/>
                          <a:latin typeface="標楷體" panose="03000509000000000000" pitchFamily="65" charset="-120"/>
                          <a:ea typeface="標楷體" panose="03000509000000000000" pitchFamily="65" charset="-120"/>
                        </a:rPr>
                        <a:t>：「</a:t>
                      </a:r>
                      <a:r>
                        <a:rPr lang="zh-TW" altLang="en-US" sz="2000" kern="100" dirty="0" smtClean="0">
                          <a:effectLst/>
                          <a:latin typeface="標楷體" panose="03000509000000000000" pitchFamily="65" charset="-120"/>
                          <a:ea typeface="標楷體" panose="03000509000000000000" pitchFamily="65" charset="-120"/>
                        </a:rPr>
                        <a:t>現任職級</a:t>
                      </a:r>
                      <a:r>
                        <a:rPr lang="zh-TW" sz="2000" kern="100" dirty="0" smtClean="0">
                          <a:effectLst/>
                          <a:latin typeface="標楷體" panose="03000509000000000000" pitchFamily="65" charset="-120"/>
                          <a:ea typeface="標楷體" panose="03000509000000000000" pitchFamily="65" charset="-120"/>
                        </a:rPr>
                        <a:t>研究</a:t>
                      </a:r>
                      <a:r>
                        <a:rPr lang="zh-TW" sz="2000" kern="100" dirty="0">
                          <a:effectLst/>
                          <a:latin typeface="標楷體" panose="03000509000000000000" pitchFamily="65" charset="-120"/>
                          <a:ea typeface="標楷體" panose="03000509000000000000" pitchFamily="65" charset="-120"/>
                        </a:rPr>
                        <a:t>計畫獎助、產學合作及其他學術研究</a:t>
                      </a:r>
                      <a:r>
                        <a:rPr lang="zh-TW" sz="2000" kern="100" dirty="0" smtClean="0">
                          <a:effectLst/>
                          <a:latin typeface="標楷體" panose="03000509000000000000" pitchFamily="65" charset="-120"/>
                          <a:ea typeface="標楷體" panose="03000509000000000000" pitchFamily="65" charset="-120"/>
                        </a:rPr>
                        <a:t>成果」</a:t>
                      </a:r>
                      <a:r>
                        <a:rPr lang="zh-TW" altLang="en-US" sz="2000" kern="100" dirty="0" smtClean="0">
                          <a:effectLst/>
                          <a:latin typeface="標楷體" panose="03000509000000000000" pitchFamily="65" charset="-120"/>
                          <a:ea typeface="標楷體" panose="03000509000000000000" pitchFamily="65" charset="-120"/>
                        </a:rPr>
                        <a:t>：分</a:t>
                      </a:r>
                      <a:r>
                        <a:rPr lang="en-US" altLang="zh-TW" sz="2000" kern="100" dirty="0" smtClean="0">
                          <a:effectLst/>
                          <a:latin typeface="標楷體" panose="03000509000000000000" pitchFamily="65" charset="-120"/>
                          <a:ea typeface="標楷體" panose="03000509000000000000" pitchFamily="65" charset="-120"/>
                        </a:rPr>
                        <a:t>Aa</a:t>
                      </a:r>
                      <a:r>
                        <a:rPr lang="zh-TW" altLang="en-US" sz="2000" kern="100" dirty="0" smtClean="0">
                          <a:effectLst/>
                          <a:latin typeface="標楷體" panose="03000509000000000000" pitchFamily="65" charset="-120"/>
                          <a:ea typeface="標楷體" panose="03000509000000000000" pitchFamily="65" charset="-120"/>
                        </a:rPr>
                        <a:t>及</a:t>
                      </a:r>
                      <a:r>
                        <a:rPr lang="en-US" altLang="zh-TW" sz="2000" kern="100" dirty="0" smtClean="0">
                          <a:effectLst/>
                          <a:latin typeface="標楷體" panose="03000509000000000000" pitchFamily="65" charset="-120"/>
                          <a:ea typeface="標楷體" panose="03000509000000000000" pitchFamily="65" charset="-120"/>
                        </a:rPr>
                        <a:t>Ab</a:t>
                      </a:r>
                      <a:r>
                        <a:rPr lang="zh-TW" altLang="en-US" sz="2000" kern="100" dirty="0" smtClean="0">
                          <a:effectLst/>
                          <a:latin typeface="標楷體" panose="03000509000000000000" pitchFamily="65" charset="-120"/>
                          <a:ea typeface="標楷體" panose="03000509000000000000" pitchFamily="65" charset="-120"/>
                        </a:rPr>
                        <a:t>二項，各占</a:t>
                      </a:r>
                      <a:r>
                        <a:rPr lang="en-US" altLang="zh-TW" sz="2000" kern="100" dirty="0" smtClean="0">
                          <a:effectLst/>
                          <a:latin typeface="標楷體" panose="03000509000000000000" pitchFamily="65" charset="-120"/>
                          <a:ea typeface="標楷體" panose="03000509000000000000" pitchFamily="65" charset="-120"/>
                        </a:rPr>
                        <a:t>50%</a:t>
                      </a:r>
                      <a:r>
                        <a:rPr lang="zh-TW" altLang="en-US" sz="2000" kern="100" dirty="0" smtClean="0">
                          <a:effectLst/>
                          <a:latin typeface="標楷體" panose="03000509000000000000" pitchFamily="65" charset="-120"/>
                          <a:ea typeface="標楷體" panose="03000509000000000000" pitchFamily="65" charset="-120"/>
                        </a:rPr>
                        <a:t>。</a:t>
                      </a:r>
                      <a:endParaRPr lang="en-US" altLang="zh-TW" sz="2000" kern="100" dirty="0" smtClean="0">
                        <a:effectLst/>
                        <a:latin typeface="標楷體" panose="03000509000000000000" pitchFamily="65" charset="-120"/>
                        <a:ea typeface="標楷體" panose="03000509000000000000" pitchFamily="65" charset="-120"/>
                      </a:endParaRPr>
                    </a:p>
                    <a:p>
                      <a:pPr marL="254000" indent="-254000">
                        <a:spcAft>
                          <a:spcPts val="0"/>
                        </a:spcAft>
                      </a:pPr>
                      <a:r>
                        <a:rPr lang="zh-TW" altLang="en-US" sz="2000" kern="100" dirty="0" smtClean="0">
                          <a:effectLst/>
                          <a:latin typeface="標楷體" panose="03000509000000000000" pitchFamily="65" charset="-120"/>
                          <a:ea typeface="標楷體" panose="03000509000000000000" pitchFamily="65" charset="-120"/>
                          <a:cs typeface="Times New Roman"/>
                        </a:rPr>
                        <a:t>三</a:t>
                      </a:r>
                      <a:r>
                        <a:rPr lang="zh-TW" altLang="zh-TW" sz="2000" kern="100" dirty="0" smtClean="0">
                          <a:effectLst/>
                          <a:latin typeface="標楷體" panose="03000509000000000000" pitchFamily="65" charset="-120"/>
                          <a:ea typeface="標楷體" panose="03000509000000000000" pitchFamily="65" charset="-120"/>
                        </a:rPr>
                        <a:t>、</a:t>
                      </a:r>
                      <a:r>
                        <a:rPr lang="zh-TW" altLang="en-US" sz="2000" dirty="0" smtClean="0">
                          <a:latin typeface="標楷體" pitchFamily="65" charset="-120"/>
                          <a:ea typeface="標楷體" pitchFamily="65" charset="-120"/>
                        </a:rPr>
                        <a:t>全部研究成績</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外審成績及非外審成績合計</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：升等教授職級者，自</a:t>
                      </a:r>
                      <a:r>
                        <a:rPr lang="en-US" altLang="zh-TW" sz="2000" dirty="0" smtClean="0">
                          <a:latin typeface="標楷體" pitchFamily="65" charset="-120"/>
                          <a:ea typeface="標楷體" pitchFamily="65" charset="-120"/>
                        </a:rPr>
                        <a:t>106</a:t>
                      </a:r>
                      <a:r>
                        <a:rPr lang="zh-TW" altLang="en-US" sz="2000" dirty="0" smtClean="0">
                          <a:latin typeface="標楷體" pitchFamily="65" charset="-120"/>
                          <a:ea typeface="標楷體" pitchFamily="65" charset="-120"/>
                        </a:rPr>
                        <a:t>學年度，應達</a:t>
                      </a:r>
                      <a:r>
                        <a:rPr lang="en-US" altLang="zh-TW" sz="2000" dirty="0" smtClean="0">
                          <a:latin typeface="標楷體" pitchFamily="65" charset="-120"/>
                          <a:ea typeface="標楷體" pitchFamily="65" charset="-120"/>
                        </a:rPr>
                        <a:t>75</a:t>
                      </a:r>
                      <a:r>
                        <a:rPr lang="zh-TW" altLang="en-US" sz="2000" dirty="0" smtClean="0">
                          <a:latin typeface="標楷體" pitchFamily="65" charset="-120"/>
                          <a:ea typeface="標楷體" pitchFamily="65" charset="-120"/>
                        </a:rPr>
                        <a:t>分，其他職級應達</a:t>
                      </a:r>
                      <a:r>
                        <a:rPr lang="en-US" altLang="zh-TW" sz="2000" dirty="0" smtClean="0">
                          <a:latin typeface="標楷體" pitchFamily="65" charset="-120"/>
                          <a:ea typeface="標楷體" pitchFamily="65" charset="-120"/>
                        </a:rPr>
                        <a:t>70</a:t>
                      </a:r>
                      <a:r>
                        <a:rPr lang="zh-TW" altLang="en-US" sz="2000" dirty="0" smtClean="0">
                          <a:latin typeface="標楷體" pitchFamily="65" charset="-120"/>
                          <a:ea typeface="標楷體" pitchFamily="65" charset="-120"/>
                        </a:rPr>
                        <a:t>分以上</a:t>
                      </a:r>
                      <a:endParaRPr lang="zh-TW" sz="2000" kern="100" dirty="0">
                        <a:effectLst/>
                        <a:latin typeface="標楷體" panose="03000509000000000000" pitchFamily="65" charset="-120"/>
                        <a:ea typeface="標楷體" panose="03000509000000000000" pitchFamily="65" charset="-120"/>
                        <a:cs typeface="Times New Roman"/>
                      </a:endParaRPr>
                    </a:p>
                  </a:txBody>
                  <a:tcPr marL="68582" marR="68582" marT="0" marB="0"/>
                </a:tc>
                <a:tc>
                  <a:txBody>
                    <a:bodyPr/>
                    <a:lstStyle/>
                    <a:p>
                      <a:pPr>
                        <a:spcAft>
                          <a:spcPts val="0"/>
                        </a:spcAft>
                      </a:pPr>
                      <a:r>
                        <a:rPr lang="zh-TW" altLang="en-US" sz="2000" kern="100" dirty="0" smtClean="0">
                          <a:effectLst/>
                          <a:latin typeface="標楷體" panose="03000509000000000000" pitchFamily="65" charset="-120"/>
                          <a:ea typeface="標楷體" panose="03000509000000000000" pitchFamily="65" charset="-120"/>
                        </a:rPr>
                        <a:t>一</a:t>
                      </a:r>
                      <a:r>
                        <a:rPr lang="zh-TW" altLang="zh-TW" sz="2000" kern="100" dirty="0" smtClean="0">
                          <a:effectLst/>
                          <a:latin typeface="標楷體" panose="03000509000000000000" pitchFamily="65" charset="-120"/>
                          <a:ea typeface="標楷體" panose="03000509000000000000" pitchFamily="65" charset="-120"/>
                        </a:rPr>
                        <a:t>、</a:t>
                      </a:r>
                      <a:r>
                        <a:rPr lang="zh-TW" sz="2000" kern="100" dirty="0" smtClean="0">
                          <a:effectLst/>
                          <a:latin typeface="標楷體" panose="03000509000000000000" pitchFamily="65" charset="-120"/>
                          <a:ea typeface="標楷體" panose="03000509000000000000" pitchFamily="65" charset="-120"/>
                        </a:rPr>
                        <a:t>分為</a:t>
                      </a:r>
                      <a:r>
                        <a:rPr lang="zh-TW" sz="2000" kern="100" dirty="0">
                          <a:effectLst/>
                          <a:latin typeface="標楷體" panose="03000509000000000000" pitchFamily="65" charset="-120"/>
                          <a:ea typeface="標楷體" panose="03000509000000000000" pitchFamily="65" charset="-120"/>
                        </a:rPr>
                        <a:t>「教學績效」、「教學改進」、「課業輔導」、「綜合考評</a:t>
                      </a:r>
                      <a:r>
                        <a:rPr lang="zh-TW" sz="2000" kern="100" dirty="0" smtClean="0">
                          <a:effectLst/>
                          <a:latin typeface="標楷體" panose="03000509000000000000" pitchFamily="65" charset="-120"/>
                          <a:ea typeface="標楷體" panose="03000509000000000000" pitchFamily="65" charset="-120"/>
                        </a:rPr>
                        <a:t>」等</a:t>
                      </a:r>
                      <a:r>
                        <a:rPr lang="zh-TW" sz="2000" kern="100" dirty="0">
                          <a:effectLst/>
                          <a:latin typeface="標楷體" panose="03000509000000000000" pitchFamily="65" charset="-120"/>
                          <a:ea typeface="標楷體" panose="03000509000000000000" pitchFamily="65" charset="-120"/>
                        </a:rPr>
                        <a:t>四項</a:t>
                      </a:r>
                      <a:r>
                        <a:rPr lang="zh-TW" sz="2000" kern="100" dirty="0" smtClean="0">
                          <a:effectLst/>
                          <a:latin typeface="標楷體" panose="03000509000000000000" pitchFamily="65" charset="-120"/>
                          <a:ea typeface="標楷體" panose="03000509000000000000" pitchFamily="65" charset="-120"/>
                        </a:rPr>
                        <a:t>。</a:t>
                      </a:r>
                      <a:endParaRPr lang="en-US" altLang="zh-TW" sz="2000" kern="100" dirty="0" smtClean="0">
                        <a:effectLst/>
                        <a:latin typeface="標楷體" panose="03000509000000000000" pitchFamily="65" charset="-120"/>
                        <a:ea typeface="標楷體" panose="03000509000000000000" pitchFamily="65" charset="-120"/>
                      </a:endParaRPr>
                    </a:p>
                    <a:p>
                      <a:pPr marL="0" indent="0">
                        <a:spcAft>
                          <a:spcPts val="0"/>
                        </a:spcAft>
                      </a:pPr>
                      <a:r>
                        <a:rPr lang="zh-TW" altLang="en-US" sz="2000" kern="100" dirty="0" smtClean="0">
                          <a:effectLst/>
                          <a:latin typeface="標楷體" panose="03000509000000000000" pitchFamily="65" charset="-120"/>
                          <a:ea typeface="標楷體" panose="03000509000000000000" pitchFamily="65" charset="-120"/>
                          <a:cs typeface="Times New Roman"/>
                        </a:rPr>
                        <a:t>二</a:t>
                      </a:r>
                      <a:r>
                        <a:rPr lang="zh-TW" altLang="zh-TW" sz="2000" kern="100" dirty="0" smtClean="0">
                          <a:effectLst/>
                          <a:latin typeface="標楷體" panose="03000509000000000000" pitchFamily="65" charset="-120"/>
                          <a:ea typeface="標楷體" panose="03000509000000000000" pitchFamily="65" charset="-120"/>
                        </a:rPr>
                        <a:t>、</a:t>
                      </a:r>
                      <a:r>
                        <a:rPr lang="zh-TW" altLang="en-US" sz="2000" kern="100" dirty="0" smtClean="0">
                          <a:effectLst/>
                          <a:latin typeface="標楷體" panose="03000509000000000000" pitchFamily="65" charset="-120"/>
                          <a:ea typeface="標楷體" panose="03000509000000000000" pitchFamily="65" charset="-120"/>
                          <a:cs typeface="Times New Roman"/>
                        </a:rPr>
                        <a:t>應達</a:t>
                      </a:r>
                      <a:r>
                        <a:rPr lang="en-US" altLang="zh-TW" sz="2000" kern="100" dirty="0" smtClean="0">
                          <a:effectLst/>
                          <a:latin typeface="標楷體" panose="03000509000000000000" pitchFamily="65" charset="-120"/>
                          <a:ea typeface="標楷體" panose="03000509000000000000" pitchFamily="65" charset="-120"/>
                          <a:cs typeface="Times New Roman"/>
                        </a:rPr>
                        <a:t>70</a:t>
                      </a:r>
                      <a:r>
                        <a:rPr lang="zh-TW" altLang="en-US" sz="2000" kern="100" dirty="0" smtClean="0">
                          <a:effectLst/>
                          <a:latin typeface="標楷體" panose="03000509000000000000" pitchFamily="65" charset="-120"/>
                          <a:ea typeface="標楷體" panose="03000509000000000000" pitchFamily="65" charset="-120"/>
                          <a:cs typeface="Times New Roman"/>
                        </a:rPr>
                        <a:t>分以上</a:t>
                      </a:r>
                      <a:endParaRPr lang="zh-TW" sz="2000" kern="100" dirty="0">
                        <a:effectLst/>
                        <a:latin typeface="標楷體" panose="03000509000000000000" pitchFamily="65" charset="-120"/>
                        <a:ea typeface="標楷體" panose="03000509000000000000" pitchFamily="65" charset="-120"/>
                        <a:cs typeface="Times New Roman"/>
                      </a:endParaRPr>
                    </a:p>
                  </a:txBody>
                  <a:tcPr marL="68582" marR="68582" marT="0" marB="0"/>
                </a:tc>
                <a:tc>
                  <a:txBody>
                    <a:bodyPr/>
                    <a:lstStyle/>
                    <a:p>
                      <a:pPr>
                        <a:spcAft>
                          <a:spcPts val="0"/>
                        </a:spcAft>
                      </a:pPr>
                      <a:r>
                        <a:rPr lang="zh-TW" altLang="en-US" sz="2000" kern="100" dirty="0" smtClean="0">
                          <a:effectLst/>
                          <a:latin typeface="標楷體" panose="03000509000000000000" pitchFamily="65" charset="-120"/>
                          <a:ea typeface="標楷體" panose="03000509000000000000" pitchFamily="65" charset="-120"/>
                        </a:rPr>
                        <a:t>一</a:t>
                      </a:r>
                      <a:r>
                        <a:rPr lang="zh-TW" altLang="zh-TW" sz="2000" kern="100" dirty="0" smtClean="0">
                          <a:effectLst/>
                          <a:latin typeface="標楷體" panose="03000509000000000000" pitchFamily="65" charset="-120"/>
                          <a:ea typeface="標楷體" panose="03000509000000000000" pitchFamily="65" charset="-120"/>
                        </a:rPr>
                        <a:t>、</a:t>
                      </a:r>
                      <a:r>
                        <a:rPr lang="zh-TW" sz="2000" kern="100" dirty="0" smtClean="0">
                          <a:effectLst/>
                          <a:latin typeface="標楷體" panose="03000509000000000000" pitchFamily="65" charset="-120"/>
                          <a:ea typeface="標楷體" panose="03000509000000000000" pitchFamily="65" charset="-120"/>
                        </a:rPr>
                        <a:t>分為</a:t>
                      </a:r>
                      <a:r>
                        <a:rPr lang="zh-TW" sz="2000" kern="100" dirty="0">
                          <a:effectLst/>
                          <a:latin typeface="標楷體" panose="03000509000000000000" pitchFamily="65" charset="-120"/>
                          <a:ea typeface="標楷體" panose="03000509000000000000" pitchFamily="65" charset="-120"/>
                        </a:rPr>
                        <a:t>「專業服務」、「行政服務」、「輔導服務」、「綜合考評」等四項</a:t>
                      </a:r>
                      <a:r>
                        <a:rPr lang="zh-TW" sz="2000" kern="100" dirty="0" smtClean="0">
                          <a:effectLst/>
                          <a:latin typeface="標楷體" panose="03000509000000000000" pitchFamily="65" charset="-120"/>
                          <a:ea typeface="標楷體" panose="03000509000000000000" pitchFamily="65" charset="-120"/>
                        </a:rPr>
                        <a:t>。</a:t>
                      </a:r>
                      <a:endParaRPr lang="en-US" altLang="zh-TW" sz="2000" kern="100" dirty="0" smtClean="0">
                        <a:effectLst/>
                        <a:latin typeface="標楷體" panose="03000509000000000000" pitchFamily="65" charset="-120"/>
                        <a:ea typeface="標楷體" panose="03000509000000000000" pitchFamily="65" charset="-120"/>
                      </a:endParaRPr>
                    </a:p>
                    <a:p>
                      <a:pPr marL="0" indent="0">
                        <a:spcAft>
                          <a:spcPts val="0"/>
                        </a:spcAft>
                      </a:pPr>
                      <a:r>
                        <a:rPr lang="zh-TW" altLang="en-US" sz="2000" kern="100" dirty="0" smtClean="0">
                          <a:effectLst/>
                          <a:latin typeface="標楷體" panose="03000509000000000000" pitchFamily="65" charset="-120"/>
                          <a:ea typeface="標楷體" panose="03000509000000000000" pitchFamily="65" charset="-120"/>
                          <a:cs typeface="Times New Roman"/>
                        </a:rPr>
                        <a:t>二</a:t>
                      </a:r>
                      <a:r>
                        <a:rPr lang="zh-TW" altLang="zh-TW" sz="2000" kern="100" dirty="0" smtClean="0">
                          <a:effectLst/>
                          <a:latin typeface="標楷體" panose="03000509000000000000" pitchFamily="65" charset="-120"/>
                          <a:ea typeface="標楷體" panose="03000509000000000000" pitchFamily="65" charset="-120"/>
                        </a:rPr>
                        <a:t>、</a:t>
                      </a:r>
                      <a:r>
                        <a:rPr lang="zh-TW" altLang="en-US" sz="2000" kern="100" dirty="0" smtClean="0">
                          <a:effectLst/>
                          <a:latin typeface="標楷體" panose="03000509000000000000" pitchFamily="65" charset="-120"/>
                          <a:ea typeface="標楷體" panose="03000509000000000000" pitchFamily="65" charset="-120"/>
                          <a:cs typeface="Times New Roman"/>
                        </a:rPr>
                        <a:t>應達</a:t>
                      </a:r>
                      <a:r>
                        <a:rPr lang="en-US" altLang="zh-TW" sz="2000" kern="100" dirty="0" smtClean="0">
                          <a:effectLst/>
                          <a:latin typeface="標楷體" panose="03000509000000000000" pitchFamily="65" charset="-120"/>
                          <a:ea typeface="標楷體" panose="03000509000000000000" pitchFamily="65" charset="-120"/>
                          <a:cs typeface="Times New Roman"/>
                        </a:rPr>
                        <a:t>70</a:t>
                      </a:r>
                      <a:r>
                        <a:rPr lang="zh-TW" altLang="en-US" sz="2000" kern="100" dirty="0" smtClean="0">
                          <a:effectLst/>
                          <a:latin typeface="標楷體" panose="03000509000000000000" pitchFamily="65" charset="-120"/>
                          <a:ea typeface="標楷體" panose="03000509000000000000" pitchFamily="65" charset="-120"/>
                          <a:cs typeface="Times New Roman"/>
                        </a:rPr>
                        <a:t>分以上</a:t>
                      </a:r>
                      <a:endParaRPr lang="zh-TW" sz="2000" kern="100" dirty="0">
                        <a:effectLst/>
                        <a:latin typeface="標楷體" panose="03000509000000000000" pitchFamily="65" charset="-120"/>
                        <a:ea typeface="標楷體" panose="03000509000000000000" pitchFamily="65" charset="-120"/>
                        <a:cs typeface="Times New Roman"/>
                      </a:endParaRPr>
                    </a:p>
                  </a:txBody>
                  <a:tcPr marL="68582" marR="68582" marT="0" marB="0"/>
                </a:tc>
              </a:tr>
            </a:tbl>
          </a:graphicData>
        </a:graphic>
      </p:graphicFrame>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4797151"/>
            <a:ext cx="504056" cy="338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0309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88640"/>
            <a:ext cx="7467600" cy="724942"/>
          </a:xfrm>
        </p:spPr>
        <p:txBody>
          <a:bodyPr>
            <a:normAutofit/>
          </a:bodyPr>
          <a:lstStyle/>
          <a:p>
            <a:r>
              <a:rPr lang="zh-TW" altLang="en-US" sz="2200" dirty="0">
                <a:solidFill>
                  <a:schemeClr val="tx1"/>
                </a:solidFill>
                <a:latin typeface="標楷體" panose="03000509000000000000" pitchFamily="65" charset="-120"/>
                <a:ea typeface="標楷體" panose="03000509000000000000" pitchFamily="65" charset="-120"/>
              </a:rPr>
              <a:t>教師升</a:t>
            </a:r>
            <a:r>
              <a:rPr lang="zh-TW" altLang="en-US" sz="2200" dirty="0" smtClean="0">
                <a:solidFill>
                  <a:schemeClr val="tx1"/>
                </a:solidFill>
                <a:latin typeface="標楷體" panose="03000509000000000000" pitchFamily="65" charset="-120"/>
                <a:ea typeface="標楷體" panose="03000509000000000000" pitchFamily="65" charset="-120"/>
              </a:rPr>
              <a:t>等通過成績及評審</a:t>
            </a:r>
            <a:r>
              <a:rPr lang="zh-TW" altLang="en-US" sz="2200" dirty="0">
                <a:solidFill>
                  <a:schemeClr val="tx1"/>
                </a:solidFill>
                <a:latin typeface="標楷體" panose="03000509000000000000" pitchFamily="65" charset="-120"/>
                <a:ea typeface="標楷體" panose="03000509000000000000" pitchFamily="65" charset="-120"/>
              </a:rPr>
              <a:t>內容</a:t>
            </a:r>
            <a:r>
              <a:rPr lang="zh-TW" altLang="en-US" sz="2200" dirty="0" smtClean="0">
                <a:solidFill>
                  <a:schemeClr val="tx1"/>
                </a:solidFill>
                <a:latin typeface="標楷體" panose="03000509000000000000" pitchFamily="65" charset="-120"/>
                <a:ea typeface="標楷體" panose="03000509000000000000" pitchFamily="65" charset="-120"/>
              </a:rPr>
              <a:t>－教學</a:t>
            </a:r>
            <a:r>
              <a:rPr lang="zh-TW" altLang="zh-TW" sz="2200" dirty="0" smtClean="0">
                <a:solidFill>
                  <a:schemeClr val="tx1"/>
                </a:solidFill>
                <a:latin typeface="標楷體" panose="03000509000000000000" pitchFamily="65" charset="-120"/>
                <a:ea typeface="標楷體" panose="03000509000000000000" pitchFamily="65" charset="-120"/>
              </a:rPr>
              <a:t>著作</a:t>
            </a:r>
            <a:endParaRPr lang="zh-TW" altLang="en-US" sz="2200" dirty="0">
              <a:solidFill>
                <a:schemeClr val="tx1"/>
              </a:solidFill>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1"/>
          </p:nvPr>
        </p:nvSpPr>
        <p:spPr/>
        <p:txBody>
          <a:bodyPr/>
          <a:lstStyle/>
          <a:p>
            <a:fld id="{0E360E5C-3726-4759-BF8C-BB8956BC555D}" type="slidenum">
              <a:rPr lang="zh-TW" altLang="en-US" smtClean="0"/>
              <a:t>13</a:t>
            </a:fld>
            <a:endParaRPr lang="zh-TW" altLang="en-US"/>
          </a:p>
        </p:txBody>
      </p:sp>
      <p:graphicFrame>
        <p:nvGraphicFramePr>
          <p:cNvPr id="4" name="表格 3"/>
          <p:cNvGraphicFramePr>
            <a:graphicFrameLocks noGrp="1"/>
          </p:cNvGraphicFramePr>
          <p:nvPr>
            <p:extLst>
              <p:ext uri="{D42A27DB-BD31-4B8C-83A1-F6EECF244321}">
                <p14:modId xmlns:p14="http://schemas.microsoft.com/office/powerpoint/2010/main" val="2265385627"/>
              </p:ext>
            </p:extLst>
          </p:nvPr>
        </p:nvGraphicFramePr>
        <p:xfrm>
          <a:off x="467544" y="908720"/>
          <a:ext cx="8178304" cy="5821680"/>
        </p:xfrm>
        <a:graphic>
          <a:graphicData uri="http://schemas.openxmlformats.org/drawingml/2006/table">
            <a:tbl>
              <a:tblPr firstRow="1" firstCol="1" bandRow="1">
                <a:tableStyleId>{5C22544A-7EE6-4342-B048-85BDC9FD1C3A}</a:tableStyleId>
              </a:tblPr>
              <a:tblGrid>
                <a:gridCol w="1656184"/>
                <a:gridCol w="1368152"/>
                <a:gridCol w="3888432"/>
                <a:gridCol w="1265536"/>
              </a:tblGrid>
              <a:tr h="792088">
                <a:tc>
                  <a:txBody>
                    <a:bodyPr/>
                    <a:lstStyle/>
                    <a:p>
                      <a:pPr marL="898525" indent="-898525" defTabSz="985838">
                        <a:spcAft>
                          <a:spcPts val="0"/>
                        </a:spcAft>
                      </a:pPr>
                      <a:r>
                        <a:rPr lang="zh-TW" sz="2200" kern="100" dirty="0">
                          <a:solidFill>
                            <a:srgbClr val="FF0000"/>
                          </a:solidFill>
                          <a:effectLst/>
                          <a:latin typeface="標楷體" panose="03000509000000000000" pitchFamily="65" charset="-120"/>
                          <a:ea typeface="標楷體" panose="03000509000000000000" pitchFamily="65" charset="-120"/>
                        </a:rPr>
                        <a:t>　</a:t>
                      </a:r>
                      <a:r>
                        <a:rPr lang="zh-TW" sz="2200" kern="100" dirty="0" smtClean="0">
                          <a:solidFill>
                            <a:srgbClr val="FF0000"/>
                          </a:solidFill>
                          <a:effectLst/>
                          <a:latin typeface="標楷體" panose="03000509000000000000" pitchFamily="65" charset="-120"/>
                          <a:ea typeface="標楷體" panose="03000509000000000000" pitchFamily="65" charset="-120"/>
                        </a:rPr>
                        <a:t> </a:t>
                      </a:r>
                      <a:r>
                        <a:rPr lang="zh-TW" sz="2000" kern="100" dirty="0" smtClean="0">
                          <a:solidFill>
                            <a:srgbClr val="FF0000"/>
                          </a:solidFill>
                          <a:effectLst/>
                          <a:latin typeface="標楷體" panose="03000509000000000000" pitchFamily="65" charset="-120"/>
                          <a:ea typeface="標楷體" panose="03000509000000000000" pitchFamily="65" charset="-120"/>
                        </a:rPr>
                        <a:t>升等</a:t>
                      </a:r>
                      <a:r>
                        <a:rPr lang="zh-TW" sz="2000" kern="100" dirty="0">
                          <a:solidFill>
                            <a:srgbClr val="FF0000"/>
                          </a:solidFill>
                          <a:effectLst/>
                          <a:latin typeface="標楷體" panose="03000509000000000000" pitchFamily="65" charset="-120"/>
                          <a:ea typeface="標楷體" panose="03000509000000000000" pitchFamily="65" charset="-120"/>
                        </a:rPr>
                        <a:t>評審項目</a:t>
                      </a:r>
                    </a:p>
                    <a:p>
                      <a:pPr>
                        <a:spcAft>
                          <a:spcPts val="0"/>
                        </a:spcAft>
                      </a:pPr>
                      <a:r>
                        <a:rPr lang="zh-TW" sz="2000" kern="100" dirty="0" smtClean="0">
                          <a:solidFill>
                            <a:srgbClr val="FF0000"/>
                          </a:solidFill>
                          <a:effectLst/>
                          <a:latin typeface="標楷體" panose="03000509000000000000" pitchFamily="65" charset="-120"/>
                          <a:ea typeface="標楷體" panose="03000509000000000000" pitchFamily="65" charset="-120"/>
                        </a:rPr>
                        <a:t>升</a:t>
                      </a:r>
                      <a:r>
                        <a:rPr lang="zh-TW" sz="2000" kern="100" dirty="0">
                          <a:solidFill>
                            <a:srgbClr val="FF0000"/>
                          </a:solidFill>
                          <a:effectLst/>
                          <a:latin typeface="標楷體" panose="03000509000000000000" pitchFamily="65" charset="-120"/>
                          <a:ea typeface="標楷體" panose="03000509000000000000" pitchFamily="65" charset="-120"/>
                        </a:rPr>
                        <a:t>等類型</a:t>
                      </a:r>
                      <a:endParaRPr lang="zh-TW" sz="20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5" marR="68585" marT="0" marB="0">
                    <a:lnT w="12700" cap="flat" cmpd="sng" algn="ctr">
                      <a:solidFill>
                        <a:schemeClr val="bg1"/>
                      </a:solidFill>
                      <a:prstDash val="solid"/>
                      <a:round/>
                      <a:headEnd type="none" w="med" len="med"/>
                      <a:tailEnd type="none" w="med" len="med"/>
                    </a:lnT>
                    <a:lnTlToBr w="12700" cap="flat" cmpd="sng" algn="ctr">
                      <a:solidFill>
                        <a:schemeClr val="bg1"/>
                      </a:solidFill>
                      <a:prstDash val="solid"/>
                      <a:round/>
                      <a:headEnd type="none" w="med" len="med"/>
                      <a:tailEnd type="none" w="med" len="med"/>
                    </a:lnTlToBr>
                    <a:solidFill>
                      <a:schemeClr val="accent1">
                        <a:alpha val="80000"/>
                      </a:schemeClr>
                    </a:solidFill>
                  </a:tcPr>
                </a:tc>
                <a:tc>
                  <a:txBody>
                    <a:bodyPr/>
                    <a:lstStyle/>
                    <a:p>
                      <a:pPr algn="ctr">
                        <a:spcAft>
                          <a:spcPts val="0"/>
                        </a:spcAft>
                      </a:pPr>
                      <a:r>
                        <a:rPr lang="en-US" sz="2200" kern="100" dirty="0">
                          <a:solidFill>
                            <a:srgbClr val="FF0000"/>
                          </a:solidFill>
                          <a:effectLst/>
                          <a:latin typeface="標楷體" panose="03000509000000000000" pitchFamily="65" charset="-120"/>
                          <a:ea typeface="標楷體" panose="03000509000000000000" pitchFamily="65" charset="-120"/>
                        </a:rPr>
                        <a:t>A.</a:t>
                      </a:r>
                      <a:r>
                        <a:rPr lang="zh-TW" sz="2200" kern="100" dirty="0">
                          <a:solidFill>
                            <a:srgbClr val="FF0000"/>
                          </a:solidFill>
                          <a:effectLst/>
                          <a:latin typeface="標楷體" panose="03000509000000000000" pitchFamily="65" charset="-120"/>
                          <a:ea typeface="標楷體" panose="03000509000000000000" pitchFamily="65" charset="-120"/>
                        </a:rPr>
                        <a:t>研究</a:t>
                      </a:r>
                      <a:endParaRPr lang="zh-TW" sz="22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5" marR="68585" marT="0" marB="0" anchor="ctr">
                    <a:lnT w="12700" cap="flat" cmpd="sng" algn="ctr">
                      <a:solidFill>
                        <a:schemeClr val="bg1"/>
                      </a:solidFill>
                      <a:prstDash val="solid"/>
                      <a:round/>
                      <a:headEnd type="none" w="med" len="med"/>
                      <a:tailEnd type="none" w="med" len="med"/>
                    </a:lnT>
                    <a:solidFill>
                      <a:schemeClr val="accent1">
                        <a:alpha val="80000"/>
                      </a:schemeClr>
                    </a:solidFill>
                  </a:tcPr>
                </a:tc>
                <a:tc>
                  <a:txBody>
                    <a:bodyPr/>
                    <a:lstStyle/>
                    <a:p>
                      <a:pPr algn="ctr">
                        <a:spcAft>
                          <a:spcPts val="0"/>
                        </a:spcAft>
                      </a:pPr>
                      <a:r>
                        <a:rPr lang="en-US" sz="2200" kern="100" dirty="0">
                          <a:solidFill>
                            <a:srgbClr val="FF0000"/>
                          </a:solidFill>
                          <a:effectLst/>
                          <a:latin typeface="標楷體" panose="03000509000000000000" pitchFamily="65" charset="-120"/>
                          <a:ea typeface="標楷體" panose="03000509000000000000" pitchFamily="65" charset="-120"/>
                        </a:rPr>
                        <a:t>B.</a:t>
                      </a:r>
                      <a:r>
                        <a:rPr lang="zh-TW" sz="2200" kern="100" dirty="0">
                          <a:solidFill>
                            <a:srgbClr val="FF0000"/>
                          </a:solidFill>
                          <a:effectLst/>
                          <a:latin typeface="標楷體" panose="03000509000000000000" pitchFamily="65" charset="-120"/>
                          <a:ea typeface="標楷體" panose="03000509000000000000" pitchFamily="65" charset="-120"/>
                        </a:rPr>
                        <a:t>教學</a:t>
                      </a:r>
                      <a:endParaRPr lang="zh-TW" sz="22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5" marR="68585" marT="0" marB="0" anchor="ctr">
                    <a:solidFill>
                      <a:schemeClr val="accent1">
                        <a:alpha val="80000"/>
                      </a:schemeClr>
                    </a:solidFill>
                  </a:tcPr>
                </a:tc>
                <a:tc>
                  <a:txBody>
                    <a:bodyPr/>
                    <a:lstStyle/>
                    <a:p>
                      <a:pPr algn="ctr">
                        <a:spcAft>
                          <a:spcPts val="0"/>
                        </a:spcAft>
                      </a:pPr>
                      <a:r>
                        <a:rPr lang="en-US" sz="2200" kern="100" dirty="0">
                          <a:solidFill>
                            <a:srgbClr val="FF0000"/>
                          </a:solidFill>
                          <a:effectLst/>
                          <a:latin typeface="標楷體" panose="03000509000000000000" pitchFamily="65" charset="-120"/>
                          <a:ea typeface="標楷體" panose="03000509000000000000" pitchFamily="65" charset="-120"/>
                        </a:rPr>
                        <a:t>C.</a:t>
                      </a:r>
                      <a:r>
                        <a:rPr lang="zh-TW" sz="2200" kern="100" dirty="0">
                          <a:solidFill>
                            <a:srgbClr val="FF0000"/>
                          </a:solidFill>
                          <a:effectLst/>
                          <a:latin typeface="標楷體" panose="03000509000000000000" pitchFamily="65" charset="-120"/>
                          <a:ea typeface="標楷體" panose="03000509000000000000" pitchFamily="65" charset="-120"/>
                        </a:rPr>
                        <a:t>服務</a:t>
                      </a:r>
                      <a:endParaRPr lang="zh-TW" sz="22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5" marR="68585" marT="0" marB="0" anchor="ctr">
                    <a:solidFill>
                      <a:schemeClr val="accent1">
                        <a:alpha val="80000"/>
                      </a:schemeClr>
                    </a:solidFill>
                  </a:tcPr>
                </a:tc>
              </a:tr>
              <a:tr h="4664820">
                <a:tc>
                  <a:txBody>
                    <a:bodyPr/>
                    <a:lstStyle/>
                    <a:p>
                      <a:pPr algn="ctr">
                        <a:spcAft>
                          <a:spcPts val="0"/>
                        </a:spcAft>
                      </a:pPr>
                      <a:r>
                        <a:rPr lang="zh-TW" sz="2200" kern="100" dirty="0">
                          <a:solidFill>
                            <a:schemeClr val="tx1"/>
                          </a:solidFill>
                          <a:effectLst/>
                          <a:latin typeface="標楷體" panose="03000509000000000000" pitchFamily="65" charset="-120"/>
                          <a:ea typeface="標楷體" panose="03000509000000000000" pitchFamily="65" charset="-120"/>
                        </a:rPr>
                        <a:t>教學</a:t>
                      </a:r>
                      <a:r>
                        <a:rPr lang="zh-TW" sz="2200" kern="100" dirty="0" smtClean="0">
                          <a:solidFill>
                            <a:schemeClr val="tx1"/>
                          </a:solidFill>
                          <a:effectLst/>
                          <a:latin typeface="標楷體" panose="03000509000000000000" pitchFamily="65" charset="-120"/>
                          <a:ea typeface="標楷體" panose="03000509000000000000" pitchFamily="65" charset="-120"/>
                        </a:rPr>
                        <a:t>著作</a:t>
                      </a:r>
                      <a:endParaRPr lang="en-US" altLang="zh-TW" sz="2200" kern="100" dirty="0" smtClean="0">
                        <a:solidFill>
                          <a:schemeClr val="tx1"/>
                        </a:solidFill>
                        <a:effectLst/>
                        <a:latin typeface="標楷體" panose="03000509000000000000" pitchFamily="65" charset="-120"/>
                        <a:ea typeface="標楷體" panose="03000509000000000000" pitchFamily="65" charset="-120"/>
                      </a:endParaRPr>
                    </a:p>
                    <a:p>
                      <a:pPr algn="ctr">
                        <a:spcAft>
                          <a:spcPts val="0"/>
                        </a:spcAft>
                      </a:pPr>
                      <a:endParaRPr lang="en-US" altLang="zh-TW" sz="2200" kern="100" dirty="0" smtClean="0">
                        <a:solidFill>
                          <a:schemeClr val="tx1"/>
                        </a:solidFill>
                        <a:effectLst/>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200" dirty="0" smtClean="0">
                          <a:solidFill>
                            <a:schemeClr val="tx1"/>
                          </a:solidFill>
                          <a:latin typeface="標楷體" pitchFamily="65" charset="-120"/>
                          <a:ea typeface="標楷體" pitchFamily="65" charset="-120"/>
                        </a:rPr>
                        <a:t>總成績通過標準：應達</a:t>
                      </a:r>
                      <a:r>
                        <a:rPr lang="en-US" altLang="zh-TW" sz="2200" dirty="0" smtClean="0">
                          <a:solidFill>
                            <a:schemeClr val="tx1"/>
                          </a:solidFill>
                          <a:latin typeface="標楷體" pitchFamily="65" charset="-120"/>
                          <a:ea typeface="標楷體" pitchFamily="65" charset="-120"/>
                        </a:rPr>
                        <a:t>70</a:t>
                      </a:r>
                      <a:r>
                        <a:rPr lang="zh-TW" altLang="en-US" sz="2200" dirty="0" smtClean="0">
                          <a:solidFill>
                            <a:schemeClr val="tx1"/>
                          </a:solidFill>
                          <a:latin typeface="標楷體" pitchFamily="65" charset="-120"/>
                          <a:ea typeface="標楷體" pitchFamily="65" charset="-120"/>
                        </a:rPr>
                        <a:t>分以上</a:t>
                      </a:r>
                      <a:endParaRPr lang="en-US" altLang="zh-TW" sz="2200" dirty="0" smtClean="0"/>
                    </a:p>
                    <a:p>
                      <a:pPr algn="ctr">
                        <a:spcAft>
                          <a:spcPts val="0"/>
                        </a:spcAft>
                      </a:pPr>
                      <a:endParaRPr lang="zh-TW" sz="22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5" marR="68585" marT="0" marB="0">
                    <a:solidFill>
                      <a:schemeClr val="accent1">
                        <a:alpha val="80000"/>
                      </a:schemeClr>
                    </a:solidFill>
                  </a:tcPr>
                </a:tc>
                <a:tc>
                  <a:txBody>
                    <a:bodyPr/>
                    <a:lstStyle/>
                    <a:p>
                      <a:pPr>
                        <a:spcAft>
                          <a:spcPts val="0"/>
                        </a:spcAft>
                      </a:pPr>
                      <a:r>
                        <a:rPr lang="zh-TW" altLang="zh-TW" sz="2000" kern="100" dirty="0" smtClean="0">
                          <a:effectLst/>
                          <a:latin typeface="標楷體" panose="03000509000000000000" pitchFamily="65" charset="-120"/>
                          <a:ea typeface="標楷體" panose="03000509000000000000" pitchFamily="65" charset="-120"/>
                        </a:rPr>
                        <a:t>一、</a:t>
                      </a:r>
                      <a:r>
                        <a:rPr lang="zh-TW" sz="2000" kern="100" dirty="0" smtClean="0">
                          <a:effectLst/>
                          <a:latin typeface="標楷體" panose="03000509000000000000" pitchFamily="65" charset="-120"/>
                          <a:ea typeface="標楷體" panose="03000509000000000000" pitchFamily="65" charset="-120"/>
                        </a:rPr>
                        <a:t>「</a:t>
                      </a:r>
                      <a:r>
                        <a:rPr lang="zh-TW" sz="2000" kern="100" dirty="0">
                          <a:effectLst/>
                          <a:latin typeface="標楷體" panose="03000509000000000000" pitchFamily="65" charset="-120"/>
                          <a:ea typeface="標楷體" panose="03000509000000000000" pitchFamily="65" charset="-120"/>
                        </a:rPr>
                        <a:t>現任職級之研究計畫獎助、產學合作及其他學術研究成果</a:t>
                      </a:r>
                      <a:r>
                        <a:rPr lang="zh-TW" sz="2000" kern="100" dirty="0" smtClean="0">
                          <a:effectLst/>
                          <a:latin typeface="標楷體" panose="03000509000000000000" pitchFamily="65" charset="-120"/>
                          <a:ea typeface="標楷體" panose="03000509000000000000" pitchFamily="65" charset="-120"/>
                        </a:rPr>
                        <a:t>」</a:t>
                      </a:r>
                      <a:r>
                        <a:rPr lang="zh-TW" altLang="en-US" sz="2000" kern="100" dirty="0" smtClean="0">
                          <a:effectLst/>
                          <a:latin typeface="標楷體" panose="03000509000000000000" pitchFamily="65" charset="-120"/>
                          <a:ea typeface="標楷體" panose="03000509000000000000" pitchFamily="65" charset="-120"/>
                        </a:rPr>
                        <a:t>：分</a:t>
                      </a:r>
                      <a:r>
                        <a:rPr lang="en-US" altLang="zh-TW" sz="2000" kern="100" dirty="0" smtClean="0">
                          <a:effectLst/>
                          <a:latin typeface="標楷體" panose="03000509000000000000" pitchFamily="65" charset="-120"/>
                          <a:ea typeface="標楷體" panose="03000509000000000000" pitchFamily="65" charset="-120"/>
                        </a:rPr>
                        <a:t>Aa</a:t>
                      </a:r>
                      <a:r>
                        <a:rPr lang="zh-TW" altLang="en-US" sz="2000" kern="100" dirty="0" smtClean="0">
                          <a:effectLst/>
                          <a:latin typeface="標楷體" panose="03000509000000000000" pitchFamily="65" charset="-120"/>
                          <a:ea typeface="標楷體" panose="03000509000000000000" pitchFamily="65" charset="-120"/>
                        </a:rPr>
                        <a:t>（</a:t>
                      </a:r>
                      <a:r>
                        <a:rPr lang="en-US" altLang="zh-TW" sz="2000" kern="100" dirty="0" smtClean="0">
                          <a:effectLst/>
                          <a:latin typeface="標楷體" panose="03000509000000000000" pitchFamily="65" charset="-120"/>
                          <a:ea typeface="標楷體" panose="03000509000000000000" pitchFamily="65" charset="-120"/>
                        </a:rPr>
                        <a:t>25%</a:t>
                      </a:r>
                      <a:r>
                        <a:rPr lang="zh-TW" altLang="en-US" sz="2000" kern="100" dirty="0" smtClean="0">
                          <a:effectLst/>
                          <a:latin typeface="標楷體" panose="03000509000000000000" pitchFamily="65" charset="-120"/>
                          <a:ea typeface="標楷體" panose="03000509000000000000" pitchFamily="65" charset="-120"/>
                        </a:rPr>
                        <a:t>）及</a:t>
                      </a:r>
                      <a:r>
                        <a:rPr lang="en-US" altLang="zh-TW" sz="2000" kern="100" dirty="0" smtClean="0">
                          <a:effectLst/>
                          <a:latin typeface="標楷體" panose="03000509000000000000" pitchFamily="65" charset="-120"/>
                          <a:ea typeface="標楷體" panose="03000509000000000000" pitchFamily="65" charset="-120"/>
                        </a:rPr>
                        <a:t>Ab</a:t>
                      </a:r>
                      <a:r>
                        <a:rPr lang="zh-TW" altLang="en-US" sz="2000" kern="100" dirty="0" smtClean="0">
                          <a:effectLst/>
                          <a:latin typeface="標楷體" panose="03000509000000000000" pitchFamily="65" charset="-120"/>
                          <a:ea typeface="標楷體" panose="03000509000000000000" pitchFamily="65" charset="-120"/>
                        </a:rPr>
                        <a:t>（</a:t>
                      </a:r>
                      <a:r>
                        <a:rPr lang="en-US" altLang="zh-TW" sz="2000" kern="100" dirty="0" smtClean="0">
                          <a:effectLst/>
                          <a:latin typeface="標楷體" panose="03000509000000000000" pitchFamily="65" charset="-120"/>
                          <a:ea typeface="標楷體" panose="03000509000000000000" pitchFamily="65" charset="-120"/>
                        </a:rPr>
                        <a:t>75%</a:t>
                      </a:r>
                      <a:r>
                        <a:rPr lang="zh-TW" altLang="en-US" sz="2000" kern="100" dirty="0" smtClean="0">
                          <a:effectLst/>
                          <a:latin typeface="標楷體" panose="03000509000000000000" pitchFamily="65" charset="-120"/>
                          <a:ea typeface="標楷體" panose="03000509000000000000" pitchFamily="65" charset="-120"/>
                        </a:rPr>
                        <a:t>）二項。</a:t>
                      </a:r>
                      <a:endParaRPr lang="en-US" altLang="zh-TW" sz="2000" kern="100" dirty="0" smtClean="0">
                        <a:effectLst/>
                        <a:latin typeface="標楷體" panose="03000509000000000000" pitchFamily="65" charset="-120"/>
                        <a:ea typeface="標楷體" panose="03000509000000000000" pitchFamily="65" charset="-12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kern="100" dirty="0" smtClean="0">
                          <a:effectLst/>
                          <a:latin typeface="標楷體" panose="03000509000000000000" pitchFamily="65" charset="-120"/>
                          <a:ea typeface="標楷體" panose="03000509000000000000" pitchFamily="65" charset="-120"/>
                        </a:rPr>
                        <a:t>二、</a:t>
                      </a:r>
                      <a:r>
                        <a:rPr lang="zh-TW" altLang="en-US" sz="2000" kern="100" dirty="0" smtClean="0">
                          <a:effectLst/>
                          <a:latin typeface="標楷體" panose="03000509000000000000" pitchFamily="65" charset="-120"/>
                          <a:ea typeface="標楷體" panose="03000509000000000000" pitchFamily="65" charset="-120"/>
                          <a:cs typeface="Times New Roman"/>
                        </a:rPr>
                        <a:t>應達</a:t>
                      </a:r>
                      <a:r>
                        <a:rPr lang="en-US" altLang="zh-TW" sz="2000" kern="100" dirty="0" smtClean="0">
                          <a:effectLst/>
                          <a:latin typeface="標楷體" panose="03000509000000000000" pitchFamily="65" charset="-120"/>
                          <a:ea typeface="標楷體" panose="03000509000000000000" pitchFamily="65" charset="-120"/>
                          <a:cs typeface="Times New Roman"/>
                        </a:rPr>
                        <a:t>70</a:t>
                      </a:r>
                      <a:r>
                        <a:rPr lang="zh-TW" altLang="en-US" sz="2000" kern="100" dirty="0" smtClean="0">
                          <a:effectLst/>
                          <a:latin typeface="標楷體" panose="03000509000000000000" pitchFamily="65" charset="-120"/>
                          <a:ea typeface="標楷體" panose="03000509000000000000" pitchFamily="65" charset="-120"/>
                          <a:cs typeface="Times New Roman"/>
                        </a:rPr>
                        <a:t>分以上</a:t>
                      </a:r>
                      <a:endParaRPr lang="zh-TW" altLang="zh-TW" sz="2000" kern="100" dirty="0" smtClean="0">
                        <a:effectLst/>
                        <a:latin typeface="標楷體" panose="03000509000000000000" pitchFamily="65" charset="-120"/>
                        <a:ea typeface="標楷體" panose="03000509000000000000" pitchFamily="65" charset="-120"/>
                        <a:cs typeface="Times New Roman"/>
                      </a:endParaRPr>
                    </a:p>
                    <a:p>
                      <a:pPr>
                        <a:spcAft>
                          <a:spcPts val="0"/>
                        </a:spcAft>
                      </a:pPr>
                      <a:endParaRPr lang="zh-TW" sz="2000" kern="100" dirty="0">
                        <a:effectLst/>
                        <a:latin typeface="標楷體" panose="03000509000000000000" pitchFamily="65" charset="-120"/>
                        <a:ea typeface="標楷體" panose="03000509000000000000" pitchFamily="65" charset="-120"/>
                        <a:cs typeface="Times New Roman"/>
                      </a:endParaRPr>
                    </a:p>
                  </a:txBody>
                  <a:tcPr marL="68585" marR="68585" marT="0" marB="0"/>
                </a:tc>
                <a:tc>
                  <a:txBody>
                    <a:bodyPr/>
                    <a:lstStyle/>
                    <a:p>
                      <a:pPr marL="254000" indent="-254000">
                        <a:spcAft>
                          <a:spcPts val="0"/>
                        </a:spcAft>
                      </a:pPr>
                      <a:r>
                        <a:rPr lang="zh-TW" sz="2000" kern="100" dirty="0" smtClean="0">
                          <a:effectLst/>
                          <a:latin typeface="標楷體" panose="03000509000000000000" pitchFamily="65" charset="-120"/>
                          <a:ea typeface="標楷體" panose="03000509000000000000" pitchFamily="65" charset="-120"/>
                        </a:rPr>
                        <a:t>一</a:t>
                      </a:r>
                      <a:r>
                        <a:rPr lang="zh-TW" sz="2000" kern="100" dirty="0">
                          <a:effectLst/>
                          <a:latin typeface="標楷體" panose="03000509000000000000" pitchFamily="65" charset="-120"/>
                          <a:ea typeface="標楷體" panose="03000509000000000000" pitchFamily="65" charset="-120"/>
                        </a:rPr>
                        <a:t>、外審</a:t>
                      </a:r>
                      <a:r>
                        <a:rPr lang="zh-TW" sz="2000" kern="100" dirty="0" smtClean="0">
                          <a:effectLst/>
                          <a:latin typeface="標楷體" panose="03000509000000000000" pitchFamily="65" charset="-120"/>
                          <a:ea typeface="標楷體" panose="03000509000000000000" pitchFamily="65" charset="-120"/>
                        </a:rPr>
                        <a:t>成績</a:t>
                      </a:r>
                      <a:r>
                        <a:rPr lang="zh-TW" altLang="zh-TW" sz="2000" kern="100" dirty="0" smtClean="0">
                          <a:effectLst/>
                          <a:latin typeface="標楷體" panose="03000509000000000000" pitchFamily="65" charset="-120"/>
                          <a:ea typeface="標楷體" panose="03000509000000000000" pitchFamily="65" charset="-120"/>
                        </a:rPr>
                        <a:t>（占</a:t>
                      </a:r>
                      <a:r>
                        <a:rPr lang="en-US" altLang="zh-TW" sz="2000" kern="100" dirty="0" smtClean="0">
                          <a:effectLst/>
                          <a:latin typeface="標楷體" panose="03000509000000000000" pitchFamily="65" charset="-120"/>
                          <a:ea typeface="標楷體" panose="03000509000000000000" pitchFamily="65" charset="-120"/>
                        </a:rPr>
                        <a:t>75%)</a:t>
                      </a:r>
                      <a:r>
                        <a:rPr lang="zh-TW" sz="2000" kern="100" dirty="0" smtClean="0">
                          <a:effectLst/>
                          <a:latin typeface="標楷體" panose="03000509000000000000" pitchFamily="65" charset="-120"/>
                          <a:ea typeface="標楷體" panose="03000509000000000000" pitchFamily="65" charset="-120"/>
                        </a:rPr>
                        <a:t>：</a:t>
                      </a:r>
                      <a:r>
                        <a:rPr lang="zh-TW" sz="2000" kern="100" dirty="0">
                          <a:effectLst/>
                          <a:latin typeface="標楷體" panose="03000509000000000000" pitchFamily="65" charset="-120"/>
                          <a:ea typeface="標楷體" panose="03000509000000000000" pitchFamily="65" charset="-120"/>
                        </a:rPr>
                        <a:t>教學之專門著作</a:t>
                      </a:r>
                      <a:r>
                        <a:rPr lang="zh-TW" sz="2000" kern="100" dirty="0" smtClean="0">
                          <a:effectLst/>
                          <a:latin typeface="標楷體" panose="03000509000000000000" pitchFamily="65" charset="-120"/>
                          <a:ea typeface="標楷體" panose="03000509000000000000" pitchFamily="65" charset="-120"/>
                        </a:rPr>
                        <a:t>。</a:t>
                      </a:r>
                      <a:r>
                        <a:rPr lang="en-US" altLang="zh-TW" sz="2000" dirty="0" smtClean="0">
                          <a:latin typeface="標楷體" pitchFamily="65" charset="-120"/>
                          <a:ea typeface="標楷體" pitchFamily="65" charset="-120"/>
                        </a:rPr>
                        <a:t>(1)</a:t>
                      </a:r>
                      <a:r>
                        <a:rPr lang="zh-TW" altLang="en-US" sz="2000" u="none" dirty="0" smtClean="0">
                          <a:latin typeface="標楷體" pitchFamily="65" charset="-120"/>
                          <a:ea typeface="標楷體" pitchFamily="65" charset="-120"/>
                        </a:rPr>
                        <a:t>教授</a:t>
                      </a:r>
                      <a:r>
                        <a:rPr lang="zh-TW" altLang="en-US" sz="2000" dirty="0" smtClean="0">
                          <a:latin typeface="標楷體" pitchFamily="65" charset="-120"/>
                          <a:ea typeface="標楷體" pitchFamily="65" charset="-120"/>
                        </a:rPr>
                        <a:t>：</a:t>
                      </a:r>
                      <a:r>
                        <a:rPr lang="en-US" altLang="zh-TW" sz="2000" u="none" dirty="0" smtClean="0">
                          <a:latin typeface="標楷體" pitchFamily="65" charset="-120"/>
                          <a:ea typeface="標楷體" pitchFamily="65" charset="-120"/>
                        </a:rPr>
                        <a:t>2</a:t>
                      </a:r>
                      <a:r>
                        <a:rPr lang="zh-TW" altLang="en-US" sz="2000" u="none" dirty="0" smtClean="0">
                          <a:latin typeface="標楷體" pitchFamily="65" charset="-120"/>
                          <a:ea typeface="標楷體" pitchFamily="65" charset="-120"/>
                        </a:rPr>
                        <a:t>位審查人</a:t>
                      </a:r>
                      <a:r>
                        <a:rPr lang="zh-TW" altLang="en-US" sz="2000" dirty="0" smtClean="0">
                          <a:latin typeface="標楷體" pitchFamily="65" charset="-120"/>
                          <a:ea typeface="標楷體" pitchFamily="65" charset="-120"/>
                        </a:rPr>
                        <a:t>達</a:t>
                      </a:r>
                      <a:r>
                        <a:rPr lang="en-US" altLang="zh-TW" sz="2000" u="sng" dirty="0" smtClean="0">
                          <a:latin typeface="標楷體" pitchFamily="65" charset="-120"/>
                          <a:ea typeface="標楷體" pitchFamily="65" charset="-120"/>
                        </a:rPr>
                        <a:t>75</a:t>
                      </a:r>
                      <a:r>
                        <a:rPr lang="zh-TW" altLang="en-US" sz="2000" u="sng" dirty="0" smtClean="0">
                          <a:latin typeface="標楷體" pitchFamily="65" charset="-120"/>
                          <a:ea typeface="標楷體" pitchFamily="65" charset="-120"/>
                        </a:rPr>
                        <a:t>分</a:t>
                      </a:r>
                      <a:r>
                        <a:rPr lang="zh-TW" altLang="en-US" sz="2000" u="none" dirty="0" smtClean="0">
                          <a:latin typeface="標楷體" pitchFamily="65" charset="-120"/>
                          <a:ea typeface="標楷體" pitchFamily="65" charset="-120"/>
                        </a:rPr>
                        <a:t>以上</a:t>
                      </a:r>
                      <a:r>
                        <a:rPr lang="zh-TW" altLang="en-US" sz="2000" dirty="0" smtClean="0">
                          <a:latin typeface="標楷體" pitchFamily="65" charset="-120"/>
                          <a:ea typeface="標楷體" pitchFamily="65" charset="-120"/>
                        </a:rPr>
                        <a:t>，且三位審查人成績</a:t>
                      </a:r>
                      <a:r>
                        <a:rPr lang="zh-TW" altLang="en-US" sz="2000" u="sng" dirty="0" smtClean="0">
                          <a:latin typeface="標楷體" pitchFamily="65" charset="-120"/>
                          <a:ea typeface="標楷體" pitchFamily="65" charset="-120"/>
                        </a:rPr>
                        <a:t>平均</a:t>
                      </a:r>
                      <a:r>
                        <a:rPr lang="zh-TW" altLang="en-US" sz="2000" dirty="0" smtClean="0">
                          <a:latin typeface="標楷體" pitchFamily="65" charset="-120"/>
                          <a:ea typeface="標楷體" pitchFamily="65" charset="-120"/>
                        </a:rPr>
                        <a:t>須達</a:t>
                      </a:r>
                      <a:r>
                        <a:rPr lang="en-US" altLang="zh-TW" sz="2000" dirty="0" smtClean="0">
                          <a:latin typeface="標楷體" pitchFamily="65" charset="-120"/>
                          <a:ea typeface="標楷體" pitchFamily="65" charset="-120"/>
                        </a:rPr>
                        <a:t>75</a:t>
                      </a:r>
                      <a:r>
                        <a:rPr lang="zh-TW" altLang="en-US" sz="2000" dirty="0" smtClean="0">
                          <a:latin typeface="標楷體" pitchFamily="65" charset="-120"/>
                          <a:ea typeface="標楷體" pitchFamily="65" charset="-120"/>
                        </a:rPr>
                        <a:t>分以上。</a:t>
                      </a:r>
                      <a:r>
                        <a:rPr lang="en-US" altLang="zh-TW" sz="2000" dirty="0" smtClean="0">
                          <a:latin typeface="標楷體" pitchFamily="65" charset="-120"/>
                          <a:ea typeface="標楷體" pitchFamily="65" charset="-120"/>
                        </a:rPr>
                        <a:t>(2)</a:t>
                      </a:r>
                      <a:r>
                        <a:rPr lang="zh-TW" altLang="en-US" sz="2000" u="none" dirty="0" smtClean="0">
                          <a:latin typeface="標楷體" pitchFamily="65" charset="-120"/>
                          <a:ea typeface="標楷體" pitchFamily="65" charset="-120"/>
                        </a:rPr>
                        <a:t>其他職級</a:t>
                      </a:r>
                      <a:r>
                        <a:rPr lang="zh-TW" altLang="en-US" sz="2000" dirty="0" smtClean="0">
                          <a:latin typeface="標楷體" pitchFamily="65" charset="-120"/>
                          <a:ea typeface="標楷體" pitchFamily="65" charset="-120"/>
                        </a:rPr>
                        <a:t>：</a:t>
                      </a:r>
                      <a:r>
                        <a:rPr lang="en-US" altLang="zh-TW" sz="2000" dirty="0" smtClean="0">
                          <a:latin typeface="標楷體" pitchFamily="65" charset="-120"/>
                          <a:ea typeface="標楷體" pitchFamily="65" charset="-120"/>
                        </a:rPr>
                        <a:t>2</a:t>
                      </a:r>
                      <a:r>
                        <a:rPr lang="zh-TW" altLang="en-US" sz="2000" dirty="0" smtClean="0">
                          <a:latin typeface="標楷體" pitchFamily="65" charset="-120"/>
                          <a:ea typeface="標楷體" pitchFamily="65" charset="-120"/>
                        </a:rPr>
                        <a:t>位審查人成績達</a:t>
                      </a:r>
                      <a:r>
                        <a:rPr lang="en-US" altLang="zh-TW" sz="2000" u="sng" dirty="0" smtClean="0">
                          <a:latin typeface="標楷體" pitchFamily="65" charset="-120"/>
                          <a:ea typeface="標楷體" pitchFamily="65" charset="-120"/>
                        </a:rPr>
                        <a:t>70</a:t>
                      </a:r>
                      <a:r>
                        <a:rPr lang="zh-TW" altLang="en-US" sz="2000" u="sng" dirty="0" smtClean="0">
                          <a:latin typeface="標楷體" pitchFamily="65" charset="-120"/>
                          <a:ea typeface="標楷體" pitchFamily="65" charset="-120"/>
                        </a:rPr>
                        <a:t>分以上</a:t>
                      </a:r>
                      <a:r>
                        <a:rPr lang="zh-TW" altLang="en-US" sz="2000" dirty="0" smtClean="0">
                          <a:latin typeface="標楷體" pitchFamily="65" charset="-120"/>
                          <a:ea typeface="標楷體" pitchFamily="65" charset="-120"/>
                        </a:rPr>
                        <a:t>，且</a:t>
                      </a:r>
                      <a:r>
                        <a:rPr lang="zh-TW" altLang="en-US" sz="2000" u="none" dirty="0" smtClean="0">
                          <a:latin typeface="標楷體" pitchFamily="65" charset="-120"/>
                          <a:ea typeface="標楷體" pitchFamily="65" charset="-120"/>
                        </a:rPr>
                        <a:t>全部審查成績平均</a:t>
                      </a:r>
                      <a:r>
                        <a:rPr lang="zh-TW" altLang="en-US" sz="2000" dirty="0" smtClean="0">
                          <a:latin typeface="標楷體" pitchFamily="65" charset="-120"/>
                          <a:ea typeface="標楷體" pitchFamily="65" charset="-120"/>
                        </a:rPr>
                        <a:t>須達</a:t>
                      </a:r>
                      <a:r>
                        <a:rPr lang="en-US" altLang="zh-TW" sz="2000" dirty="0" smtClean="0">
                          <a:latin typeface="標楷體" pitchFamily="65" charset="-120"/>
                          <a:ea typeface="標楷體" pitchFamily="65" charset="-120"/>
                        </a:rPr>
                        <a:t>70</a:t>
                      </a:r>
                      <a:r>
                        <a:rPr lang="zh-TW" altLang="en-US" sz="2000" dirty="0" smtClean="0">
                          <a:latin typeface="標楷體" pitchFamily="65" charset="-120"/>
                          <a:ea typeface="標楷體" pitchFamily="65" charset="-120"/>
                        </a:rPr>
                        <a:t>分以上。</a:t>
                      </a:r>
                      <a:endParaRPr lang="zh-TW" sz="2000" kern="100" dirty="0">
                        <a:effectLst/>
                        <a:latin typeface="標楷體" panose="03000509000000000000" pitchFamily="65" charset="-120"/>
                        <a:ea typeface="標楷體" panose="03000509000000000000" pitchFamily="65" charset="-120"/>
                      </a:endParaRPr>
                    </a:p>
                    <a:p>
                      <a:pPr marL="254000" indent="-254000">
                        <a:spcAft>
                          <a:spcPts val="0"/>
                        </a:spcAft>
                      </a:pPr>
                      <a:r>
                        <a:rPr lang="zh-TW" sz="2000" kern="100" dirty="0">
                          <a:effectLst/>
                          <a:latin typeface="標楷體" panose="03000509000000000000" pitchFamily="65" charset="-120"/>
                          <a:ea typeface="標楷體" panose="03000509000000000000" pitchFamily="65" charset="-120"/>
                        </a:rPr>
                        <a:t>二、非外審</a:t>
                      </a:r>
                      <a:r>
                        <a:rPr lang="zh-TW" sz="2000" kern="100" dirty="0" smtClean="0">
                          <a:effectLst/>
                          <a:latin typeface="標楷體" panose="03000509000000000000" pitchFamily="65" charset="-120"/>
                          <a:ea typeface="標楷體" panose="03000509000000000000" pitchFamily="65" charset="-120"/>
                        </a:rPr>
                        <a:t>成績</a:t>
                      </a:r>
                      <a:r>
                        <a:rPr lang="zh-TW" altLang="zh-TW" sz="2000" kern="100" dirty="0" smtClean="0">
                          <a:effectLst/>
                          <a:latin typeface="標楷體" panose="03000509000000000000" pitchFamily="65" charset="-120"/>
                          <a:ea typeface="標楷體" panose="03000509000000000000" pitchFamily="65" charset="-120"/>
                        </a:rPr>
                        <a:t>（占</a:t>
                      </a:r>
                      <a:r>
                        <a:rPr lang="en-US" altLang="zh-TW" sz="2000" kern="100" dirty="0" smtClean="0">
                          <a:effectLst/>
                          <a:latin typeface="標楷體" panose="03000509000000000000" pitchFamily="65" charset="-120"/>
                          <a:ea typeface="標楷體" panose="03000509000000000000" pitchFamily="65" charset="-120"/>
                        </a:rPr>
                        <a:t>25%</a:t>
                      </a:r>
                      <a:r>
                        <a:rPr lang="zh-TW" sz="2000" kern="100" dirty="0" smtClean="0">
                          <a:effectLst/>
                          <a:latin typeface="標楷體" panose="03000509000000000000" pitchFamily="65" charset="-120"/>
                          <a:ea typeface="標楷體" panose="03000509000000000000" pitchFamily="65" charset="-120"/>
                        </a:rPr>
                        <a:t>：</a:t>
                      </a:r>
                      <a:r>
                        <a:rPr lang="zh-TW" sz="2000" kern="100" dirty="0">
                          <a:effectLst/>
                          <a:latin typeface="標楷體" panose="03000509000000000000" pitchFamily="65" charset="-120"/>
                          <a:ea typeface="標楷體" panose="03000509000000000000" pitchFamily="65" charset="-120"/>
                        </a:rPr>
                        <a:t>分為「教學績效」、「教學改進」、「課業輔導」、「綜合考評」等四項</a:t>
                      </a:r>
                      <a:r>
                        <a:rPr lang="zh-TW" sz="2000" kern="100" dirty="0" smtClean="0">
                          <a:effectLst/>
                          <a:latin typeface="標楷體" panose="03000509000000000000" pitchFamily="65" charset="-120"/>
                          <a:ea typeface="標楷體" panose="03000509000000000000" pitchFamily="65" charset="-120"/>
                        </a:rPr>
                        <a:t>。</a:t>
                      </a:r>
                      <a:endParaRPr lang="en-US" altLang="zh-TW" sz="2000" kern="100" dirty="0" smtClean="0">
                        <a:effectLst/>
                        <a:latin typeface="標楷體" panose="03000509000000000000" pitchFamily="65" charset="-120"/>
                        <a:ea typeface="標楷體" panose="03000509000000000000" pitchFamily="65" charset="-120"/>
                      </a:endParaRPr>
                    </a:p>
                    <a:p>
                      <a:pPr marL="254000" marR="0" indent="-254000" algn="l" defTabSz="914400" rtl="0" eaLnBrk="1" fontAlgn="auto" latinLnBrk="0" hangingPunct="1">
                        <a:lnSpc>
                          <a:spcPct val="100000"/>
                        </a:lnSpc>
                        <a:spcBef>
                          <a:spcPts val="0"/>
                        </a:spcBef>
                        <a:spcAft>
                          <a:spcPts val="0"/>
                        </a:spcAft>
                        <a:buClrTx/>
                        <a:buSzTx/>
                        <a:buFontTx/>
                        <a:buNone/>
                        <a:tabLst/>
                        <a:defRPr/>
                      </a:pPr>
                      <a:r>
                        <a:rPr lang="zh-TW" altLang="en-US" sz="2000" kern="100" dirty="0" smtClean="0">
                          <a:effectLst/>
                          <a:latin typeface="標楷體" panose="03000509000000000000" pitchFamily="65" charset="-120"/>
                          <a:ea typeface="標楷體" panose="03000509000000000000" pitchFamily="65" charset="-120"/>
                          <a:cs typeface="Times New Roman"/>
                        </a:rPr>
                        <a:t>三</a:t>
                      </a:r>
                      <a:r>
                        <a:rPr lang="zh-TW" altLang="zh-TW" sz="2000" kern="100" dirty="0" smtClean="0">
                          <a:effectLst/>
                          <a:latin typeface="標楷體" panose="03000509000000000000" pitchFamily="65" charset="-120"/>
                          <a:ea typeface="標楷體" panose="03000509000000000000" pitchFamily="65" charset="-120"/>
                        </a:rPr>
                        <a:t>、</a:t>
                      </a:r>
                      <a:r>
                        <a:rPr lang="zh-TW" altLang="en-US" sz="2000" dirty="0" smtClean="0">
                          <a:latin typeface="標楷體" pitchFamily="65" charset="-120"/>
                          <a:ea typeface="標楷體" pitchFamily="65" charset="-120"/>
                        </a:rPr>
                        <a:t>全部研究成績</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外審成績及非外審成績合計</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：升等教授職級者，自</a:t>
                      </a:r>
                      <a:r>
                        <a:rPr lang="en-US" altLang="zh-TW" sz="2000" dirty="0" smtClean="0">
                          <a:latin typeface="標楷體" pitchFamily="65" charset="-120"/>
                          <a:ea typeface="標楷體" pitchFamily="65" charset="-120"/>
                        </a:rPr>
                        <a:t>106</a:t>
                      </a:r>
                      <a:r>
                        <a:rPr lang="zh-TW" altLang="en-US" sz="2000" dirty="0" smtClean="0">
                          <a:latin typeface="標楷體" pitchFamily="65" charset="-120"/>
                          <a:ea typeface="標楷體" pitchFamily="65" charset="-120"/>
                        </a:rPr>
                        <a:t>學年度，應達</a:t>
                      </a:r>
                      <a:r>
                        <a:rPr lang="en-US" altLang="zh-TW" sz="2000" dirty="0" smtClean="0">
                          <a:latin typeface="標楷體" pitchFamily="65" charset="-120"/>
                          <a:ea typeface="標楷體" pitchFamily="65" charset="-120"/>
                        </a:rPr>
                        <a:t>75</a:t>
                      </a:r>
                      <a:r>
                        <a:rPr lang="zh-TW" altLang="en-US" sz="2000" dirty="0" smtClean="0">
                          <a:latin typeface="標楷體" pitchFamily="65" charset="-120"/>
                          <a:ea typeface="標楷體" pitchFamily="65" charset="-120"/>
                        </a:rPr>
                        <a:t>分，其他職級應達</a:t>
                      </a:r>
                      <a:r>
                        <a:rPr lang="en-US" altLang="zh-TW" sz="2000" dirty="0" smtClean="0">
                          <a:latin typeface="標楷體" pitchFamily="65" charset="-120"/>
                          <a:ea typeface="標楷體" pitchFamily="65" charset="-120"/>
                        </a:rPr>
                        <a:t>70</a:t>
                      </a:r>
                      <a:r>
                        <a:rPr lang="zh-TW" altLang="en-US" sz="2000" dirty="0" smtClean="0">
                          <a:latin typeface="標楷體" pitchFamily="65" charset="-120"/>
                          <a:ea typeface="標楷體" pitchFamily="65" charset="-120"/>
                        </a:rPr>
                        <a:t>分以上</a:t>
                      </a:r>
                      <a:endParaRPr lang="zh-TW" altLang="zh-TW" sz="2000" kern="100" dirty="0" smtClean="0">
                        <a:effectLst/>
                        <a:latin typeface="標楷體" panose="03000509000000000000" pitchFamily="65" charset="-120"/>
                        <a:ea typeface="標楷體" panose="03000509000000000000" pitchFamily="65" charset="-120"/>
                        <a:cs typeface="Times New Roman"/>
                      </a:endParaRPr>
                    </a:p>
                    <a:p>
                      <a:pPr marL="254000" indent="-254000">
                        <a:spcAft>
                          <a:spcPts val="0"/>
                        </a:spcAft>
                      </a:pPr>
                      <a:endParaRPr lang="zh-TW" sz="2000" kern="100" dirty="0">
                        <a:effectLst/>
                        <a:latin typeface="標楷體" panose="03000509000000000000" pitchFamily="65" charset="-120"/>
                        <a:ea typeface="標楷體" panose="03000509000000000000" pitchFamily="65" charset="-120"/>
                        <a:cs typeface="Times New Roman"/>
                      </a:endParaRPr>
                    </a:p>
                  </a:txBody>
                  <a:tcPr marL="68585" marR="68585" marT="0" marB="0"/>
                </a:tc>
                <a:tc>
                  <a:txBody>
                    <a:bodyPr/>
                    <a:lstStyle/>
                    <a:p>
                      <a:pPr>
                        <a:spcAft>
                          <a:spcPts val="0"/>
                        </a:spcAft>
                      </a:pPr>
                      <a:r>
                        <a:rPr lang="zh-TW" altLang="zh-TW" sz="2000" kern="100" dirty="0" smtClean="0">
                          <a:effectLst/>
                          <a:latin typeface="標楷體" panose="03000509000000000000" pitchFamily="65" charset="-120"/>
                          <a:ea typeface="標楷體" panose="03000509000000000000" pitchFamily="65" charset="-120"/>
                        </a:rPr>
                        <a:t>一、</a:t>
                      </a:r>
                      <a:r>
                        <a:rPr lang="zh-TW" sz="2000" kern="100" dirty="0" smtClean="0">
                          <a:effectLst/>
                          <a:latin typeface="標楷體" panose="03000509000000000000" pitchFamily="65" charset="-120"/>
                          <a:ea typeface="標楷體" panose="03000509000000000000" pitchFamily="65" charset="-120"/>
                        </a:rPr>
                        <a:t>分為</a:t>
                      </a:r>
                      <a:r>
                        <a:rPr lang="zh-TW" sz="2000" kern="100" dirty="0">
                          <a:effectLst/>
                          <a:latin typeface="標楷體" panose="03000509000000000000" pitchFamily="65" charset="-120"/>
                          <a:ea typeface="標楷體" panose="03000509000000000000" pitchFamily="65" charset="-120"/>
                        </a:rPr>
                        <a:t>「專業服務」、「行政服務」、「輔導服務」、「綜合考評」等四項</a:t>
                      </a:r>
                      <a:r>
                        <a:rPr lang="zh-TW" sz="2000" kern="100" dirty="0" smtClean="0">
                          <a:effectLst/>
                          <a:latin typeface="標楷體" panose="03000509000000000000" pitchFamily="65" charset="-120"/>
                          <a:ea typeface="標楷體" panose="03000509000000000000" pitchFamily="65" charset="-120"/>
                        </a:rPr>
                        <a:t>。</a:t>
                      </a:r>
                      <a:endParaRPr lang="en-US" altLang="zh-TW" sz="2000" kern="100" dirty="0" smtClean="0">
                        <a:effectLst/>
                        <a:latin typeface="標楷體" panose="03000509000000000000" pitchFamily="65" charset="-120"/>
                        <a:ea typeface="標楷體" panose="03000509000000000000" pitchFamily="65" charset="-12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2000" kern="100" dirty="0" smtClean="0">
                          <a:effectLst/>
                          <a:latin typeface="標楷體" panose="03000509000000000000" pitchFamily="65" charset="-120"/>
                          <a:ea typeface="標楷體" panose="03000509000000000000" pitchFamily="65" charset="-120"/>
                        </a:rPr>
                        <a:t>二、</a:t>
                      </a:r>
                      <a:r>
                        <a:rPr lang="zh-TW" altLang="en-US" sz="2000" kern="100" dirty="0" smtClean="0">
                          <a:effectLst/>
                          <a:latin typeface="標楷體" panose="03000509000000000000" pitchFamily="65" charset="-120"/>
                          <a:ea typeface="標楷體" panose="03000509000000000000" pitchFamily="65" charset="-120"/>
                          <a:cs typeface="Times New Roman"/>
                        </a:rPr>
                        <a:t>應達</a:t>
                      </a:r>
                      <a:r>
                        <a:rPr lang="en-US" altLang="zh-TW" sz="2000" kern="100" dirty="0" smtClean="0">
                          <a:effectLst/>
                          <a:latin typeface="標楷體" panose="03000509000000000000" pitchFamily="65" charset="-120"/>
                          <a:ea typeface="標楷體" panose="03000509000000000000" pitchFamily="65" charset="-120"/>
                          <a:cs typeface="Times New Roman"/>
                        </a:rPr>
                        <a:t>70</a:t>
                      </a:r>
                      <a:r>
                        <a:rPr lang="zh-TW" altLang="en-US" sz="2000" kern="100" dirty="0" smtClean="0">
                          <a:effectLst/>
                          <a:latin typeface="標楷體" panose="03000509000000000000" pitchFamily="65" charset="-120"/>
                          <a:ea typeface="標楷體" panose="03000509000000000000" pitchFamily="65" charset="-120"/>
                          <a:cs typeface="Times New Roman"/>
                        </a:rPr>
                        <a:t>分以上</a:t>
                      </a:r>
                      <a:endParaRPr lang="zh-TW" altLang="zh-TW" sz="2000" kern="100" dirty="0" smtClean="0">
                        <a:effectLst/>
                        <a:latin typeface="標楷體" panose="03000509000000000000" pitchFamily="65" charset="-120"/>
                        <a:ea typeface="標楷體" panose="03000509000000000000" pitchFamily="65" charset="-120"/>
                        <a:cs typeface="Times New Roman"/>
                      </a:endParaRPr>
                    </a:p>
                    <a:p>
                      <a:pPr>
                        <a:spcAft>
                          <a:spcPts val="0"/>
                        </a:spcAft>
                      </a:pPr>
                      <a:endParaRPr lang="en-US" altLang="zh-TW" sz="2000" kern="100" dirty="0" smtClean="0">
                        <a:effectLst/>
                        <a:latin typeface="標楷體" panose="03000509000000000000" pitchFamily="65" charset="-120"/>
                        <a:ea typeface="標楷體" panose="03000509000000000000" pitchFamily="65" charset="-120"/>
                      </a:endParaRPr>
                    </a:p>
                    <a:p>
                      <a:pPr>
                        <a:spcAft>
                          <a:spcPts val="0"/>
                        </a:spcAft>
                      </a:pPr>
                      <a:endParaRPr lang="zh-TW" sz="2000" kern="100" dirty="0">
                        <a:effectLst/>
                        <a:latin typeface="標楷體" panose="03000509000000000000" pitchFamily="65" charset="-120"/>
                        <a:ea typeface="標楷體" panose="03000509000000000000" pitchFamily="65" charset="-120"/>
                        <a:cs typeface="Times New Roman"/>
                      </a:endParaRPr>
                    </a:p>
                  </a:txBody>
                  <a:tcPr marL="68585" marR="68585" marT="0" marB="0"/>
                </a:tc>
              </a:tr>
            </a:tbl>
          </a:graphicData>
        </a:graphic>
      </p:graphicFrame>
      <p:sp>
        <p:nvSpPr>
          <p:cNvPr id="5" name="矩形 4"/>
          <p:cNvSpPr/>
          <p:nvPr/>
        </p:nvSpPr>
        <p:spPr>
          <a:xfrm>
            <a:off x="2666648" y="4270162"/>
            <a:ext cx="457102" cy="3086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0574" y="4596422"/>
            <a:ext cx="513936" cy="360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9077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116632"/>
            <a:ext cx="5616624" cy="576064"/>
          </a:xfrm>
        </p:spPr>
        <p:txBody>
          <a:bodyPr>
            <a:normAutofit fontScale="90000"/>
          </a:bodyPr>
          <a:lstStyle/>
          <a:p>
            <a:r>
              <a:rPr lang="zh-TW" altLang="en-US" sz="2400" dirty="0">
                <a:solidFill>
                  <a:schemeClr val="tx1"/>
                </a:solidFill>
                <a:latin typeface="標楷體" panose="03000509000000000000" pitchFamily="65" charset="-120"/>
                <a:ea typeface="標楷體" panose="03000509000000000000" pitchFamily="65" charset="-120"/>
              </a:rPr>
              <a:t>教師升</a:t>
            </a:r>
            <a:r>
              <a:rPr lang="zh-TW" altLang="en-US" sz="2400" dirty="0" smtClean="0">
                <a:solidFill>
                  <a:schemeClr val="tx1"/>
                </a:solidFill>
                <a:latin typeface="標楷體" panose="03000509000000000000" pitchFamily="65" charset="-120"/>
                <a:ea typeface="標楷體" panose="03000509000000000000" pitchFamily="65" charset="-120"/>
              </a:rPr>
              <a:t>等通過成績及評審</a:t>
            </a:r>
            <a:r>
              <a:rPr lang="zh-TW" altLang="en-US" sz="2400" dirty="0">
                <a:solidFill>
                  <a:schemeClr val="tx1"/>
                </a:solidFill>
                <a:latin typeface="標楷體" panose="03000509000000000000" pitchFamily="65" charset="-120"/>
                <a:ea typeface="標楷體" panose="03000509000000000000" pitchFamily="65" charset="-120"/>
              </a:rPr>
              <a:t>內容</a:t>
            </a:r>
            <a:r>
              <a:rPr lang="zh-TW" altLang="en-US" sz="2400" dirty="0" smtClean="0">
                <a:solidFill>
                  <a:schemeClr val="tx1"/>
                </a:solidFill>
                <a:latin typeface="標楷體" panose="03000509000000000000" pitchFamily="65" charset="-120"/>
                <a:ea typeface="標楷體" panose="03000509000000000000" pitchFamily="65" charset="-120"/>
              </a:rPr>
              <a:t>－技術報告</a:t>
            </a:r>
            <a:endParaRPr lang="zh-TW" altLang="en-US" sz="2400" dirty="0">
              <a:solidFill>
                <a:schemeClr val="tx1"/>
              </a:solidFill>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1"/>
          </p:nvPr>
        </p:nvSpPr>
        <p:spPr/>
        <p:txBody>
          <a:bodyPr/>
          <a:lstStyle/>
          <a:p>
            <a:fld id="{0E360E5C-3726-4759-BF8C-BB8956BC555D}" type="slidenum">
              <a:rPr lang="zh-TW" altLang="en-US" smtClean="0"/>
              <a:t>14</a:t>
            </a:fld>
            <a:endParaRPr lang="zh-TW" altLang="en-US"/>
          </a:p>
        </p:txBody>
      </p:sp>
      <p:graphicFrame>
        <p:nvGraphicFramePr>
          <p:cNvPr id="4" name="表格 3"/>
          <p:cNvGraphicFramePr>
            <a:graphicFrameLocks noGrp="1"/>
          </p:cNvGraphicFramePr>
          <p:nvPr>
            <p:extLst>
              <p:ext uri="{D42A27DB-BD31-4B8C-83A1-F6EECF244321}">
                <p14:modId xmlns:p14="http://schemas.microsoft.com/office/powerpoint/2010/main" val="4230118724"/>
              </p:ext>
            </p:extLst>
          </p:nvPr>
        </p:nvGraphicFramePr>
        <p:xfrm>
          <a:off x="611560" y="692696"/>
          <a:ext cx="7776864" cy="5577840"/>
        </p:xfrm>
        <a:graphic>
          <a:graphicData uri="http://schemas.openxmlformats.org/drawingml/2006/table">
            <a:tbl>
              <a:tblPr firstRow="1" firstCol="1" bandRow="1">
                <a:tableStyleId>{5C22544A-7EE6-4342-B048-85BDC9FD1C3A}</a:tableStyleId>
              </a:tblPr>
              <a:tblGrid>
                <a:gridCol w="1656184"/>
                <a:gridCol w="3672408"/>
                <a:gridCol w="1152128"/>
                <a:gridCol w="1296144"/>
              </a:tblGrid>
              <a:tr h="933832">
                <a:tc>
                  <a:txBody>
                    <a:bodyPr/>
                    <a:lstStyle/>
                    <a:p>
                      <a:pPr marL="541338" indent="-541338">
                        <a:spcAft>
                          <a:spcPts val="0"/>
                        </a:spcAft>
                      </a:pPr>
                      <a:r>
                        <a:rPr lang="en-US" altLang="zh-TW" sz="2200" kern="100" dirty="0" smtClean="0">
                          <a:solidFill>
                            <a:srgbClr val="FF0000"/>
                          </a:solidFill>
                          <a:effectLst/>
                          <a:latin typeface="標楷體" panose="03000509000000000000" pitchFamily="65" charset="-120"/>
                          <a:ea typeface="標楷體" panose="03000509000000000000" pitchFamily="65" charset="-120"/>
                        </a:rPr>
                        <a:t>   </a:t>
                      </a:r>
                      <a:r>
                        <a:rPr lang="zh-TW" sz="2200" kern="100" dirty="0" smtClean="0">
                          <a:solidFill>
                            <a:srgbClr val="FF0000"/>
                          </a:solidFill>
                          <a:effectLst/>
                          <a:latin typeface="標楷體" panose="03000509000000000000" pitchFamily="65" charset="-120"/>
                          <a:ea typeface="標楷體" panose="03000509000000000000" pitchFamily="65" charset="-120"/>
                        </a:rPr>
                        <a:t>升等評審項目</a:t>
                      </a:r>
                    </a:p>
                    <a:p>
                      <a:pPr>
                        <a:spcAft>
                          <a:spcPts val="0"/>
                        </a:spcAft>
                      </a:pPr>
                      <a:r>
                        <a:rPr lang="zh-TW" sz="2200" kern="100" dirty="0" smtClean="0">
                          <a:solidFill>
                            <a:srgbClr val="FF0000"/>
                          </a:solidFill>
                          <a:effectLst/>
                          <a:latin typeface="標楷體" panose="03000509000000000000" pitchFamily="65" charset="-120"/>
                          <a:ea typeface="標楷體" panose="03000509000000000000" pitchFamily="65" charset="-120"/>
                        </a:rPr>
                        <a:t>升等類型</a:t>
                      </a:r>
                      <a:endParaRPr lang="zh-TW" sz="22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lnT w="12700" cap="flat" cmpd="sng" algn="ctr">
                      <a:solidFill>
                        <a:schemeClr val="bg1"/>
                      </a:solidFill>
                      <a:prstDash val="solid"/>
                      <a:round/>
                      <a:headEnd type="none" w="med" len="med"/>
                      <a:tailEnd type="none" w="med" len="med"/>
                    </a:lnT>
                    <a:lnTlToBr w="12700" cap="flat" cmpd="sng" algn="ctr">
                      <a:solidFill>
                        <a:schemeClr val="bg1"/>
                      </a:solidFill>
                      <a:prstDash val="solid"/>
                      <a:round/>
                      <a:headEnd type="none" w="med" len="med"/>
                      <a:tailEnd type="none" w="med" len="med"/>
                    </a:lnTlToBr>
                    <a:solidFill>
                      <a:schemeClr val="accent1">
                        <a:alpha val="80000"/>
                      </a:schemeClr>
                    </a:solidFill>
                  </a:tcPr>
                </a:tc>
                <a:tc>
                  <a:txBody>
                    <a:bodyPr/>
                    <a:lstStyle/>
                    <a:p>
                      <a:pPr algn="ctr">
                        <a:spcAft>
                          <a:spcPts val="0"/>
                        </a:spcAft>
                      </a:pPr>
                      <a:r>
                        <a:rPr lang="en-US" sz="2200" kern="100" dirty="0">
                          <a:solidFill>
                            <a:srgbClr val="FF0000"/>
                          </a:solidFill>
                          <a:effectLst/>
                          <a:latin typeface="標楷體" panose="03000509000000000000" pitchFamily="65" charset="-120"/>
                          <a:ea typeface="標楷體" panose="03000509000000000000" pitchFamily="65" charset="-120"/>
                        </a:rPr>
                        <a:t>A.</a:t>
                      </a:r>
                      <a:r>
                        <a:rPr lang="zh-TW" sz="2200" kern="100" dirty="0">
                          <a:solidFill>
                            <a:srgbClr val="FF0000"/>
                          </a:solidFill>
                          <a:effectLst/>
                          <a:latin typeface="標楷體" panose="03000509000000000000" pitchFamily="65" charset="-120"/>
                          <a:ea typeface="標楷體" panose="03000509000000000000" pitchFamily="65" charset="-120"/>
                        </a:rPr>
                        <a:t>研究</a:t>
                      </a:r>
                      <a:endParaRPr lang="zh-TW" sz="22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nchor="ctr">
                    <a:lnT w="12700" cap="flat" cmpd="sng" algn="ctr">
                      <a:solidFill>
                        <a:schemeClr val="bg1"/>
                      </a:solidFill>
                      <a:prstDash val="solid"/>
                      <a:round/>
                      <a:headEnd type="none" w="med" len="med"/>
                      <a:tailEnd type="none" w="med" len="med"/>
                    </a:lnT>
                    <a:solidFill>
                      <a:schemeClr val="accent1">
                        <a:alpha val="80000"/>
                      </a:schemeClr>
                    </a:solidFill>
                  </a:tcPr>
                </a:tc>
                <a:tc>
                  <a:txBody>
                    <a:bodyPr/>
                    <a:lstStyle/>
                    <a:p>
                      <a:pPr algn="ctr">
                        <a:spcAft>
                          <a:spcPts val="0"/>
                        </a:spcAft>
                      </a:pPr>
                      <a:r>
                        <a:rPr lang="en-US" sz="2200" kern="100" dirty="0">
                          <a:solidFill>
                            <a:srgbClr val="FF0000"/>
                          </a:solidFill>
                          <a:effectLst/>
                          <a:latin typeface="標楷體" panose="03000509000000000000" pitchFamily="65" charset="-120"/>
                          <a:ea typeface="標楷體" panose="03000509000000000000" pitchFamily="65" charset="-120"/>
                        </a:rPr>
                        <a:t>B.</a:t>
                      </a:r>
                      <a:r>
                        <a:rPr lang="zh-TW" sz="2200" kern="100" dirty="0">
                          <a:solidFill>
                            <a:srgbClr val="FF0000"/>
                          </a:solidFill>
                          <a:effectLst/>
                          <a:latin typeface="標楷體" panose="03000509000000000000" pitchFamily="65" charset="-120"/>
                          <a:ea typeface="標楷體" panose="03000509000000000000" pitchFamily="65" charset="-120"/>
                        </a:rPr>
                        <a:t>教學</a:t>
                      </a:r>
                      <a:endParaRPr lang="zh-TW" sz="22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nchor="ctr">
                    <a:solidFill>
                      <a:schemeClr val="accent1">
                        <a:alpha val="80000"/>
                      </a:schemeClr>
                    </a:solidFill>
                  </a:tcPr>
                </a:tc>
                <a:tc>
                  <a:txBody>
                    <a:bodyPr/>
                    <a:lstStyle/>
                    <a:p>
                      <a:pPr algn="ctr">
                        <a:spcAft>
                          <a:spcPts val="0"/>
                        </a:spcAft>
                      </a:pPr>
                      <a:r>
                        <a:rPr lang="en-US" sz="2200" kern="100" dirty="0">
                          <a:solidFill>
                            <a:srgbClr val="FF0000"/>
                          </a:solidFill>
                          <a:effectLst/>
                          <a:latin typeface="標楷體" panose="03000509000000000000" pitchFamily="65" charset="-120"/>
                          <a:ea typeface="標楷體" panose="03000509000000000000" pitchFamily="65" charset="-120"/>
                        </a:rPr>
                        <a:t>C.</a:t>
                      </a:r>
                      <a:r>
                        <a:rPr lang="zh-TW" sz="2200" kern="100" dirty="0">
                          <a:solidFill>
                            <a:srgbClr val="FF0000"/>
                          </a:solidFill>
                          <a:effectLst/>
                          <a:latin typeface="標楷體" panose="03000509000000000000" pitchFamily="65" charset="-120"/>
                          <a:ea typeface="標楷體" panose="03000509000000000000" pitchFamily="65" charset="-120"/>
                        </a:rPr>
                        <a:t>服務</a:t>
                      </a:r>
                      <a:endParaRPr lang="zh-TW" sz="22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82" marR="68582" marT="0" marB="0" anchor="ctr">
                    <a:solidFill>
                      <a:schemeClr val="accent1">
                        <a:alpha val="80000"/>
                      </a:schemeClr>
                    </a:solidFill>
                  </a:tcPr>
                </a:tc>
              </a:tr>
              <a:tr h="3245950">
                <a:tc>
                  <a:txBody>
                    <a:bodyPr/>
                    <a:lstStyle/>
                    <a:p>
                      <a:pPr algn="ctr">
                        <a:spcAft>
                          <a:spcPts val="0"/>
                        </a:spcAft>
                      </a:pPr>
                      <a:r>
                        <a:rPr lang="zh-TW" altLang="en-US" sz="2200" kern="100" dirty="0" smtClean="0">
                          <a:solidFill>
                            <a:schemeClr val="tx1"/>
                          </a:solidFill>
                          <a:effectLst/>
                          <a:latin typeface="標楷體" panose="03000509000000000000" pitchFamily="65" charset="-120"/>
                          <a:ea typeface="標楷體" panose="03000509000000000000" pitchFamily="65" charset="-120"/>
                          <a:cs typeface="+mn-cs"/>
                        </a:rPr>
                        <a:t>技術報告</a:t>
                      </a:r>
                      <a:endParaRPr lang="en-US" altLang="zh-TW" sz="2200" kern="100" dirty="0" smtClean="0">
                        <a:solidFill>
                          <a:schemeClr val="tx1"/>
                        </a:solidFill>
                        <a:effectLst/>
                        <a:latin typeface="標楷體" panose="03000509000000000000" pitchFamily="65" charset="-120"/>
                        <a:ea typeface="標楷體" panose="03000509000000000000" pitchFamily="65" charset="-120"/>
                        <a:cs typeface="+mn-cs"/>
                      </a:endParaRPr>
                    </a:p>
                    <a:p>
                      <a:pPr algn="ctr">
                        <a:spcAft>
                          <a:spcPts val="0"/>
                        </a:spcAft>
                      </a:pPr>
                      <a:endParaRPr lang="en-US" altLang="zh-TW" sz="2200" kern="100" dirty="0" smtClean="0">
                        <a:solidFill>
                          <a:schemeClr val="tx1"/>
                        </a:solidFill>
                        <a:effectLst/>
                        <a:latin typeface="標楷體" panose="03000509000000000000" pitchFamily="65" charset="-120"/>
                        <a:ea typeface="標楷體" panose="03000509000000000000" pitchFamily="65" charset="-12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200" dirty="0" smtClean="0">
                          <a:solidFill>
                            <a:schemeClr val="tx1"/>
                          </a:solidFill>
                          <a:latin typeface="標楷體" pitchFamily="65" charset="-120"/>
                          <a:ea typeface="標楷體" pitchFamily="65" charset="-120"/>
                        </a:rPr>
                        <a:t>總成績通過標準：應達</a:t>
                      </a:r>
                      <a:r>
                        <a:rPr lang="en-US" altLang="zh-TW" sz="2200" dirty="0" smtClean="0">
                          <a:solidFill>
                            <a:schemeClr val="tx1"/>
                          </a:solidFill>
                          <a:latin typeface="標楷體" pitchFamily="65" charset="-120"/>
                          <a:ea typeface="標楷體" pitchFamily="65" charset="-120"/>
                        </a:rPr>
                        <a:t>70</a:t>
                      </a:r>
                      <a:r>
                        <a:rPr lang="zh-TW" altLang="en-US" sz="2200" dirty="0" smtClean="0">
                          <a:solidFill>
                            <a:schemeClr val="tx1"/>
                          </a:solidFill>
                          <a:latin typeface="標楷體" pitchFamily="65" charset="-120"/>
                          <a:ea typeface="標楷體" pitchFamily="65" charset="-120"/>
                        </a:rPr>
                        <a:t>分以上</a:t>
                      </a:r>
                      <a:endParaRPr lang="en-US" altLang="zh-TW" sz="2200" dirty="0" smtClean="0"/>
                    </a:p>
                    <a:p>
                      <a:pPr algn="ctr">
                        <a:spcAft>
                          <a:spcPts val="0"/>
                        </a:spcAft>
                      </a:pPr>
                      <a:endParaRPr lang="zh-TW" sz="22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2" marR="68582" marT="0" marB="0">
                    <a:solidFill>
                      <a:schemeClr val="accent1">
                        <a:alpha val="80000"/>
                      </a:schemeClr>
                    </a:solidFill>
                  </a:tcPr>
                </a:tc>
                <a:tc>
                  <a:txBody>
                    <a:bodyPr/>
                    <a:lstStyle/>
                    <a:p>
                      <a:pPr marL="254000" marR="0" indent="-254000" algn="l" defTabSz="914400" rtl="0" eaLnBrk="1" fontAlgn="auto" latinLnBrk="0" hangingPunct="1">
                        <a:lnSpc>
                          <a:spcPct val="100000"/>
                        </a:lnSpc>
                        <a:spcBef>
                          <a:spcPts val="0"/>
                        </a:spcBef>
                        <a:spcAft>
                          <a:spcPts val="0"/>
                        </a:spcAft>
                        <a:buClrTx/>
                        <a:buSzTx/>
                        <a:buFontTx/>
                        <a:buNone/>
                        <a:tabLst/>
                        <a:defRPr/>
                      </a:pPr>
                      <a:r>
                        <a:rPr lang="zh-TW" sz="2000" kern="100" dirty="0" smtClean="0">
                          <a:effectLst/>
                          <a:latin typeface="標楷體" panose="03000509000000000000" pitchFamily="65" charset="-120"/>
                          <a:ea typeface="標楷體" panose="03000509000000000000" pitchFamily="65" charset="-120"/>
                        </a:rPr>
                        <a:t>一</a:t>
                      </a:r>
                      <a:r>
                        <a:rPr lang="zh-TW" sz="2000" kern="100" dirty="0">
                          <a:effectLst/>
                          <a:latin typeface="標楷體" panose="03000509000000000000" pitchFamily="65" charset="-120"/>
                          <a:ea typeface="標楷體" panose="03000509000000000000" pitchFamily="65" charset="-120"/>
                        </a:rPr>
                        <a:t>、外審</a:t>
                      </a:r>
                      <a:r>
                        <a:rPr lang="zh-TW" sz="2000" kern="100" dirty="0" smtClean="0">
                          <a:effectLst/>
                          <a:latin typeface="標楷體" panose="03000509000000000000" pitchFamily="65" charset="-120"/>
                          <a:ea typeface="標楷體" panose="03000509000000000000" pitchFamily="65" charset="-120"/>
                        </a:rPr>
                        <a:t>成績</a:t>
                      </a:r>
                      <a:r>
                        <a:rPr lang="zh-TW" altLang="zh-TW" sz="2000" kern="100" dirty="0" smtClean="0">
                          <a:effectLst/>
                          <a:latin typeface="標楷體" panose="03000509000000000000" pitchFamily="65" charset="-120"/>
                          <a:ea typeface="標楷體" panose="03000509000000000000" pitchFamily="65" charset="-120"/>
                        </a:rPr>
                        <a:t>（占</a:t>
                      </a:r>
                      <a:r>
                        <a:rPr lang="en-US" altLang="zh-TW" sz="2000" kern="100" dirty="0" smtClean="0">
                          <a:effectLst/>
                          <a:latin typeface="標楷體" panose="03000509000000000000" pitchFamily="65" charset="-120"/>
                          <a:ea typeface="標楷體" panose="03000509000000000000" pitchFamily="65" charset="-120"/>
                        </a:rPr>
                        <a:t>75%</a:t>
                      </a:r>
                      <a:r>
                        <a:rPr lang="zh-TW" sz="2000" kern="100" dirty="0" smtClean="0">
                          <a:effectLst/>
                          <a:latin typeface="標楷體" panose="03000509000000000000" pitchFamily="65" charset="-120"/>
                          <a:ea typeface="標楷體" panose="03000509000000000000" pitchFamily="65" charset="-120"/>
                        </a:rPr>
                        <a:t>：</a:t>
                      </a:r>
                      <a:r>
                        <a:rPr lang="zh-TW" altLang="en-US" sz="2000" kern="100" dirty="0" smtClean="0">
                          <a:effectLst/>
                          <a:latin typeface="標楷體" panose="03000509000000000000" pitchFamily="65" charset="-120"/>
                          <a:ea typeface="標楷體" panose="03000509000000000000" pitchFamily="65" charset="-120"/>
                        </a:rPr>
                        <a:t>學術著作</a:t>
                      </a:r>
                      <a:r>
                        <a:rPr lang="zh-TW" sz="2000" kern="100" dirty="0" smtClean="0">
                          <a:effectLst/>
                          <a:latin typeface="標楷體" panose="03000509000000000000" pitchFamily="65" charset="-120"/>
                          <a:ea typeface="標楷體" panose="03000509000000000000" pitchFamily="65" charset="-120"/>
                        </a:rPr>
                        <a:t>。</a:t>
                      </a:r>
                      <a:r>
                        <a:rPr lang="en-US" altLang="zh-TW" sz="2000" dirty="0" smtClean="0">
                          <a:latin typeface="標楷體" pitchFamily="65" charset="-120"/>
                          <a:ea typeface="標楷體" pitchFamily="65" charset="-120"/>
                        </a:rPr>
                        <a:t>(1)</a:t>
                      </a:r>
                      <a:r>
                        <a:rPr lang="zh-TW" altLang="en-US" sz="2000" u="none" dirty="0" smtClean="0">
                          <a:latin typeface="標楷體" pitchFamily="65" charset="-120"/>
                          <a:ea typeface="標楷體" pitchFamily="65" charset="-120"/>
                        </a:rPr>
                        <a:t>教授</a:t>
                      </a:r>
                      <a:r>
                        <a:rPr lang="zh-TW" altLang="en-US" sz="2000" dirty="0" smtClean="0">
                          <a:latin typeface="標楷體" pitchFamily="65" charset="-120"/>
                          <a:ea typeface="標楷體" pitchFamily="65" charset="-120"/>
                        </a:rPr>
                        <a:t>：</a:t>
                      </a:r>
                      <a:r>
                        <a:rPr lang="en-US" altLang="zh-TW" sz="2000" u="none" dirty="0" smtClean="0">
                          <a:latin typeface="標楷體" pitchFamily="65" charset="-120"/>
                          <a:ea typeface="標楷體" pitchFamily="65" charset="-120"/>
                        </a:rPr>
                        <a:t>2</a:t>
                      </a:r>
                      <a:r>
                        <a:rPr lang="zh-TW" altLang="en-US" sz="2000" u="none" dirty="0" smtClean="0">
                          <a:latin typeface="標楷體" pitchFamily="65" charset="-120"/>
                          <a:ea typeface="標楷體" pitchFamily="65" charset="-120"/>
                        </a:rPr>
                        <a:t>位審查人</a:t>
                      </a:r>
                      <a:r>
                        <a:rPr lang="zh-TW" altLang="en-US" sz="2000" dirty="0" smtClean="0">
                          <a:latin typeface="標楷體" pitchFamily="65" charset="-120"/>
                          <a:ea typeface="標楷體" pitchFamily="65" charset="-120"/>
                        </a:rPr>
                        <a:t>達</a:t>
                      </a:r>
                      <a:r>
                        <a:rPr lang="en-US" altLang="zh-TW" sz="2000" u="sng" dirty="0" smtClean="0">
                          <a:latin typeface="標楷體" pitchFamily="65" charset="-120"/>
                          <a:ea typeface="標楷體" pitchFamily="65" charset="-120"/>
                        </a:rPr>
                        <a:t>75</a:t>
                      </a:r>
                      <a:r>
                        <a:rPr lang="zh-TW" altLang="en-US" sz="2000" u="sng" dirty="0" smtClean="0">
                          <a:latin typeface="標楷體" pitchFamily="65" charset="-120"/>
                          <a:ea typeface="標楷體" pitchFamily="65" charset="-120"/>
                        </a:rPr>
                        <a:t>分</a:t>
                      </a:r>
                      <a:r>
                        <a:rPr lang="zh-TW" altLang="en-US" sz="2000" u="none" dirty="0" smtClean="0">
                          <a:latin typeface="標楷體" pitchFamily="65" charset="-120"/>
                          <a:ea typeface="標楷體" pitchFamily="65" charset="-120"/>
                        </a:rPr>
                        <a:t>以上</a:t>
                      </a:r>
                      <a:r>
                        <a:rPr lang="zh-TW" altLang="en-US" sz="2000" dirty="0" smtClean="0">
                          <a:latin typeface="標楷體" pitchFamily="65" charset="-120"/>
                          <a:ea typeface="標楷體" pitchFamily="65" charset="-120"/>
                        </a:rPr>
                        <a:t>，且</a:t>
                      </a:r>
                      <a:r>
                        <a:rPr lang="en-US" altLang="zh-TW" sz="2000" dirty="0" smtClean="0">
                          <a:latin typeface="標楷體" pitchFamily="65" charset="-120"/>
                          <a:ea typeface="標楷體" pitchFamily="65" charset="-120"/>
                        </a:rPr>
                        <a:t>3</a:t>
                      </a:r>
                      <a:r>
                        <a:rPr lang="zh-TW" altLang="en-US" sz="2000" dirty="0" smtClean="0">
                          <a:latin typeface="標楷體" pitchFamily="65" charset="-120"/>
                          <a:ea typeface="標楷體" pitchFamily="65" charset="-120"/>
                        </a:rPr>
                        <a:t>位審查人成績</a:t>
                      </a:r>
                      <a:r>
                        <a:rPr lang="zh-TW" altLang="en-US" sz="2000" u="sng" dirty="0" smtClean="0">
                          <a:latin typeface="標楷體" pitchFamily="65" charset="-120"/>
                          <a:ea typeface="標楷體" pitchFamily="65" charset="-120"/>
                        </a:rPr>
                        <a:t>平均</a:t>
                      </a:r>
                      <a:r>
                        <a:rPr lang="zh-TW" altLang="en-US" sz="2000" dirty="0" smtClean="0">
                          <a:latin typeface="標楷體" pitchFamily="65" charset="-120"/>
                          <a:ea typeface="標楷體" pitchFamily="65" charset="-120"/>
                        </a:rPr>
                        <a:t>須達</a:t>
                      </a:r>
                      <a:r>
                        <a:rPr lang="en-US" altLang="zh-TW" sz="2000" dirty="0" smtClean="0">
                          <a:latin typeface="標楷體" pitchFamily="65" charset="-120"/>
                          <a:ea typeface="標楷體" pitchFamily="65" charset="-120"/>
                        </a:rPr>
                        <a:t>75</a:t>
                      </a:r>
                      <a:r>
                        <a:rPr lang="zh-TW" altLang="en-US" sz="2000" dirty="0" smtClean="0">
                          <a:latin typeface="標楷體" pitchFamily="65" charset="-120"/>
                          <a:ea typeface="標楷體" pitchFamily="65" charset="-120"/>
                        </a:rPr>
                        <a:t>分以上。</a:t>
                      </a:r>
                      <a:r>
                        <a:rPr lang="en-US" altLang="zh-TW" sz="2000" dirty="0" smtClean="0">
                          <a:latin typeface="標楷體" pitchFamily="65" charset="-120"/>
                          <a:ea typeface="標楷體" pitchFamily="65" charset="-120"/>
                        </a:rPr>
                        <a:t>(2)</a:t>
                      </a:r>
                      <a:r>
                        <a:rPr lang="zh-TW" altLang="en-US" sz="2000" u="none" dirty="0" smtClean="0">
                          <a:latin typeface="標楷體" pitchFamily="65" charset="-120"/>
                          <a:ea typeface="標楷體" pitchFamily="65" charset="-120"/>
                        </a:rPr>
                        <a:t>其他職級</a:t>
                      </a:r>
                      <a:r>
                        <a:rPr lang="zh-TW" altLang="en-US" sz="2000" dirty="0" smtClean="0">
                          <a:latin typeface="標楷體" pitchFamily="65" charset="-120"/>
                          <a:ea typeface="標楷體" pitchFamily="65" charset="-120"/>
                        </a:rPr>
                        <a:t>：</a:t>
                      </a:r>
                      <a:r>
                        <a:rPr lang="en-US" altLang="zh-TW" sz="2000" dirty="0" smtClean="0">
                          <a:latin typeface="標楷體" pitchFamily="65" charset="-120"/>
                          <a:ea typeface="標楷體" pitchFamily="65" charset="-120"/>
                        </a:rPr>
                        <a:t>2</a:t>
                      </a:r>
                      <a:r>
                        <a:rPr lang="zh-TW" altLang="en-US" sz="2000" dirty="0" smtClean="0">
                          <a:latin typeface="標楷體" pitchFamily="65" charset="-120"/>
                          <a:ea typeface="標楷體" pitchFamily="65" charset="-120"/>
                        </a:rPr>
                        <a:t>位審查人成績達</a:t>
                      </a:r>
                      <a:r>
                        <a:rPr lang="en-US" altLang="zh-TW" sz="2000" u="sng" dirty="0" smtClean="0">
                          <a:latin typeface="標楷體" pitchFamily="65" charset="-120"/>
                          <a:ea typeface="標楷體" pitchFamily="65" charset="-120"/>
                        </a:rPr>
                        <a:t>70</a:t>
                      </a:r>
                      <a:r>
                        <a:rPr lang="zh-TW" altLang="en-US" sz="2000" u="sng" dirty="0" smtClean="0">
                          <a:latin typeface="標楷體" pitchFamily="65" charset="-120"/>
                          <a:ea typeface="標楷體" pitchFamily="65" charset="-120"/>
                        </a:rPr>
                        <a:t>分以上</a:t>
                      </a:r>
                      <a:r>
                        <a:rPr lang="zh-TW" altLang="en-US" sz="2000" dirty="0" smtClean="0">
                          <a:latin typeface="標楷體" pitchFamily="65" charset="-120"/>
                          <a:ea typeface="標楷體" pitchFamily="65" charset="-120"/>
                        </a:rPr>
                        <a:t>，且且</a:t>
                      </a:r>
                      <a:r>
                        <a:rPr lang="en-US" altLang="zh-TW" sz="2000" dirty="0" smtClean="0">
                          <a:latin typeface="標楷體" pitchFamily="65" charset="-120"/>
                          <a:ea typeface="標楷體" pitchFamily="65" charset="-120"/>
                        </a:rPr>
                        <a:t>3</a:t>
                      </a:r>
                      <a:r>
                        <a:rPr lang="zh-TW" altLang="en-US" sz="2000" dirty="0" smtClean="0">
                          <a:latin typeface="標楷體" pitchFamily="65" charset="-120"/>
                          <a:ea typeface="標楷體" pitchFamily="65" charset="-120"/>
                        </a:rPr>
                        <a:t>位審查人成績</a:t>
                      </a:r>
                      <a:r>
                        <a:rPr lang="zh-TW" altLang="en-US" sz="2000" u="none" dirty="0" smtClean="0">
                          <a:latin typeface="標楷體" pitchFamily="65" charset="-120"/>
                          <a:ea typeface="標楷體" pitchFamily="65" charset="-120"/>
                        </a:rPr>
                        <a:t>平均</a:t>
                      </a:r>
                      <a:r>
                        <a:rPr lang="zh-TW" altLang="en-US" sz="2000" dirty="0" smtClean="0">
                          <a:latin typeface="標楷體" pitchFamily="65" charset="-120"/>
                          <a:ea typeface="標楷體" pitchFamily="65" charset="-120"/>
                        </a:rPr>
                        <a:t>須達</a:t>
                      </a:r>
                      <a:r>
                        <a:rPr lang="en-US" altLang="zh-TW" sz="2000" dirty="0" smtClean="0">
                          <a:latin typeface="標楷體" pitchFamily="65" charset="-120"/>
                          <a:ea typeface="標楷體" pitchFamily="65" charset="-120"/>
                        </a:rPr>
                        <a:t>70</a:t>
                      </a:r>
                      <a:r>
                        <a:rPr lang="zh-TW" altLang="en-US" sz="2000" dirty="0" smtClean="0">
                          <a:latin typeface="標楷體" pitchFamily="65" charset="-120"/>
                          <a:ea typeface="標楷體" pitchFamily="65" charset="-120"/>
                        </a:rPr>
                        <a:t>分以上。</a:t>
                      </a:r>
                      <a:endParaRPr lang="zh-TW" sz="2000" kern="100" dirty="0">
                        <a:effectLst/>
                        <a:latin typeface="標楷體" panose="03000509000000000000" pitchFamily="65" charset="-120"/>
                        <a:ea typeface="標楷體" panose="03000509000000000000" pitchFamily="65" charset="-120"/>
                      </a:endParaRPr>
                    </a:p>
                    <a:p>
                      <a:pPr marL="254000" marR="0" indent="-254000" algn="l" defTabSz="914400" rtl="0" eaLnBrk="1" fontAlgn="auto" latinLnBrk="0" hangingPunct="1">
                        <a:lnSpc>
                          <a:spcPct val="100000"/>
                        </a:lnSpc>
                        <a:spcBef>
                          <a:spcPts val="0"/>
                        </a:spcBef>
                        <a:spcAft>
                          <a:spcPts val="0"/>
                        </a:spcAft>
                        <a:buClrTx/>
                        <a:buSzTx/>
                        <a:buFontTx/>
                        <a:buNone/>
                        <a:tabLst/>
                        <a:defRPr/>
                      </a:pPr>
                      <a:r>
                        <a:rPr lang="zh-TW" sz="2000" kern="100" dirty="0">
                          <a:effectLst/>
                          <a:latin typeface="標楷體" panose="03000509000000000000" pitchFamily="65" charset="-120"/>
                          <a:ea typeface="標楷體" panose="03000509000000000000" pitchFamily="65" charset="-120"/>
                        </a:rPr>
                        <a:t>二、非外審</a:t>
                      </a:r>
                      <a:r>
                        <a:rPr lang="zh-TW" sz="2000" kern="100" dirty="0" smtClean="0">
                          <a:effectLst/>
                          <a:latin typeface="標楷體" panose="03000509000000000000" pitchFamily="65" charset="-120"/>
                          <a:ea typeface="標楷體" panose="03000509000000000000" pitchFamily="65" charset="-120"/>
                        </a:rPr>
                        <a:t>成績</a:t>
                      </a:r>
                      <a:r>
                        <a:rPr lang="zh-TW" altLang="zh-TW" sz="2000" kern="100" dirty="0" smtClean="0">
                          <a:effectLst/>
                          <a:latin typeface="標楷體" panose="03000509000000000000" pitchFamily="65" charset="-120"/>
                          <a:ea typeface="標楷體" panose="03000509000000000000" pitchFamily="65" charset="-120"/>
                        </a:rPr>
                        <a:t>（占</a:t>
                      </a:r>
                      <a:r>
                        <a:rPr lang="en-US" altLang="zh-TW" sz="2000" kern="100" dirty="0" smtClean="0">
                          <a:effectLst/>
                          <a:latin typeface="標楷體" panose="03000509000000000000" pitchFamily="65" charset="-120"/>
                          <a:ea typeface="標楷體" panose="03000509000000000000" pitchFamily="65" charset="-120"/>
                        </a:rPr>
                        <a:t>25%</a:t>
                      </a:r>
                      <a:r>
                        <a:rPr lang="zh-TW" sz="2000" kern="100" dirty="0" smtClean="0">
                          <a:effectLst/>
                          <a:latin typeface="標楷體" panose="03000509000000000000" pitchFamily="65" charset="-120"/>
                          <a:ea typeface="標楷體" panose="03000509000000000000" pitchFamily="65" charset="-120"/>
                        </a:rPr>
                        <a:t>：「</a:t>
                      </a:r>
                      <a:r>
                        <a:rPr lang="zh-TW" altLang="en-US" sz="2000" kern="100" dirty="0" smtClean="0">
                          <a:effectLst/>
                          <a:latin typeface="標楷體" panose="03000509000000000000" pitchFamily="65" charset="-120"/>
                          <a:ea typeface="標楷體" panose="03000509000000000000" pitchFamily="65" charset="-120"/>
                        </a:rPr>
                        <a:t>現任職級</a:t>
                      </a:r>
                      <a:r>
                        <a:rPr lang="zh-TW" sz="2000" kern="100" dirty="0" smtClean="0">
                          <a:effectLst/>
                          <a:latin typeface="標楷體" panose="03000509000000000000" pitchFamily="65" charset="-120"/>
                          <a:ea typeface="標楷體" panose="03000509000000000000" pitchFamily="65" charset="-120"/>
                        </a:rPr>
                        <a:t>研究</a:t>
                      </a:r>
                      <a:r>
                        <a:rPr lang="zh-TW" sz="2000" kern="100" dirty="0">
                          <a:effectLst/>
                          <a:latin typeface="標楷體" panose="03000509000000000000" pitchFamily="65" charset="-120"/>
                          <a:ea typeface="標楷體" panose="03000509000000000000" pitchFamily="65" charset="-120"/>
                        </a:rPr>
                        <a:t>計畫獎助、產學合作及其他學術研究</a:t>
                      </a:r>
                      <a:r>
                        <a:rPr lang="zh-TW" sz="2000" kern="100" dirty="0" smtClean="0">
                          <a:effectLst/>
                          <a:latin typeface="標楷體" panose="03000509000000000000" pitchFamily="65" charset="-120"/>
                          <a:ea typeface="標楷體" panose="03000509000000000000" pitchFamily="65" charset="-120"/>
                        </a:rPr>
                        <a:t>成果」</a:t>
                      </a:r>
                      <a:r>
                        <a:rPr lang="zh-TW" altLang="en-US" sz="2000" kern="100" dirty="0" smtClean="0">
                          <a:effectLst/>
                          <a:latin typeface="標楷體" panose="03000509000000000000" pitchFamily="65" charset="-120"/>
                          <a:ea typeface="標楷體" panose="03000509000000000000" pitchFamily="65" charset="-120"/>
                        </a:rPr>
                        <a:t>：分</a:t>
                      </a:r>
                      <a:r>
                        <a:rPr lang="en-US" altLang="zh-TW" sz="2000" kern="100" dirty="0" smtClean="0">
                          <a:effectLst/>
                          <a:latin typeface="標楷體" panose="03000509000000000000" pitchFamily="65" charset="-120"/>
                          <a:ea typeface="標楷體" panose="03000509000000000000" pitchFamily="65" charset="-120"/>
                        </a:rPr>
                        <a:t>Aa</a:t>
                      </a:r>
                      <a:r>
                        <a:rPr lang="zh-TW" altLang="en-US" sz="2000" kern="100" dirty="0" smtClean="0">
                          <a:effectLst/>
                          <a:latin typeface="標楷體" panose="03000509000000000000" pitchFamily="65" charset="-120"/>
                          <a:ea typeface="標楷體" panose="03000509000000000000" pitchFamily="65" charset="-120"/>
                        </a:rPr>
                        <a:t>及</a:t>
                      </a:r>
                      <a:r>
                        <a:rPr lang="en-US" altLang="zh-TW" sz="2000" kern="100" dirty="0" smtClean="0">
                          <a:effectLst/>
                          <a:latin typeface="標楷體" panose="03000509000000000000" pitchFamily="65" charset="-120"/>
                          <a:ea typeface="標楷體" panose="03000509000000000000" pitchFamily="65" charset="-120"/>
                        </a:rPr>
                        <a:t>Ab</a:t>
                      </a:r>
                      <a:r>
                        <a:rPr lang="zh-TW" altLang="en-US" sz="2000" kern="100" dirty="0" smtClean="0">
                          <a:effectLst/>
                          <a:latin typeface="標楷體" panose="03000509000000000000" pitchFamily="65" charset="-120"/>
                          <a:ea typeface="標楷體" panose="03000509000000000000" pitchFamily="65" charset="-120"/>
                        </a:rPr>
                        <a:t>二項，各占</a:t>
                      </a:r>
                      <a:r>
                        <a:rPr lang="en-US" altLang="zh-TW" sz="2000" kern="100" dirty="0" smtClean="0">
                          <a:effectLst/>
                          <a:latin typeface="標楷體" panose="03000509000000000000" pitchFamily="65" charset="-120"/>
                          <a:ea typeface="標楷體" panose="03000509000000000000" pitchFamily="65" charset="-120"/>
                        </a:rPr>
                        <a:t>50%</a:t>
                      </a:r>
                      <a:r>
                        <a:rPr lang="zh-TW" altLang="en-US" sz="2000" kern="100" dirty="0" smtClean="0">
                          <a:effectLst/>
                          <a:latin typeface="標楷體" panose="03000509000000000000" pitchFamily="65" charset="-120"/>
                          <a:ea typeface="標楷體" panose="03000509000000000000" pitchFamily="65" charset="-120"/>
                        </a:rPr>
                        <a:t>。</a:t>
                      </a:r>
                      <a:r>
                        <a:rPr lang="zh-TW" altLang="en-US" sz="2000" kern="100" dirty="0" smtClean="0">
                          <a:effectLst/>
                          <a:latin typeface="標楷體" panose="03000509000000000000" pitchFamily="65" charset="-120"/>
                          <a:ea typeface="標楷體" panose="03000509000000000000" pitchFamily="65" charset="-120"/>
                          <a:cs typeface="Times New Roman"/>
                        </a:rPr>
                        <a:t>三</a:t>
                      </a:r>
                      <a:r>
                        <a:rPr lang="zh-TW" altLang="zh-TW" sz="2000" kern="100" dirty="0" smtClean="0">
                          <a:effectLst/>
                          <a:latin typeface="標楷體" panose="03000509000000000000" pitchFamily="65" charset="-120"/>
                          <a:ea typeface="標楷體" panose="03000509000000000000" pitchFamily="65" charset="-120"/>
                        </a:rPr>
                        <a:t>、</a:t>
                      </a:r>
                      <a:r>
                        <a:rPr lang="zh-TW" altLang="en-US" sz="2000" dirty="0" smtClean="0">
                          <a:latin typeface="標楷體" pitchFamily="65" charset="-120"/>
                          <a:ea typeface="標楷體" pitchFamily="65" charset="-120"/>
                        </a:rPr>
                        <a:t>全部研究成績</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外審成績及非外審成績合計</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：升等教授職級者，自</a:t>
                      </a:r>
                      <a:r>
                        <a:rPr lang="en-US" altLang="zh-TW" sz="2000" dirty="0" smtClean="0">
                          <a:latin typeface="標楷體" pitchFamily="65" charset="-120"/>
                          <a:ea typeface="標楷體" pitchFamily="65" charset="-120"/>
                        </a:rPr>
                        <a:t>106</a:t>
                      </a:r>
                      <a:r>
                        <a:rPr lang="zh-TW" altLang="en-US" sz="2000" dirty="0" smtClean="0">
                          <a:latin typeface="標楷體" pitchFamily="65" charset="-120"/>
                          <a:ea typeface="標楷體" pitchFamily="65" charset="-120"/>
                        </a:rPr>
                        <a:t>學年度，應達</a:t>
                      </a:r>
                      <a:r>
                        <a:rPr lang="en-US" altLang="zh-TW" sz="2000" dirty="0" smtClean="0">
                          <a:latin typeface="標楷體" pitchFamily="65" charset="-120"/>
                          <a:ea typeface="標楷體" pitchFamily="65" charset="-120"/>
                        </a:rPr>
                        <a:t>75</a:t>
                      </a:r>
                      <a:r>
                        <a:rPr lang="zh-TW" altLang="en-US" sz="2000" dirty="0" smtClean="0">
                          <a:latin typeface="標楷體" pitchFamily="65" charset="-120"/>
                          <a:ea typeface="標楷體" pitchFamily="65" charset="-120"/>
                        </a:rPr>
                        <a:t>分，其他職級應達</a:t>
                      </a:r>
                      <a:r>
                        <a:rPr lang="en-US" altLang="zh-TW" sz="2000" dirty="0" smtClean="0">
                          <a:latin typeface="標楷體" pitchFamily="65" charset="-120"/>
                          <a:ea typeface="標楷體" pitchFamily="65" charset="-120"/>
                        </a:rPr>
                        <a:t>70</a:t>
                      </a:r>
                      <a:r>
                        <a:rPr lang="zh-TW" altLang="en-US" sz="2000" dirty="0" smtClean="0">
                          <a:latin typeface="標楷體" pitchFamily="65" charset="-120"/>
                          <a:ea typeface="標楷體" pitchFamily="65" charset="-120"/>
                        </a:rPr>
                        <a:t>分以上</a:t>
                      </a:r>
                      <a:endParaRPr lang="zh-TW" sz="2000" kern="100" dirty="0">
                        <a:effectLst/>
                        <a:latin typeface="標楷體" panose="03000509000000000000" pitchFamily="65" charset="-120"/>
                        <a:ea typeface="標楷體" panose="03000509000000000000" pitchFamily="65" charset="-120"/>
                        <a:cs typeface="Times New Roman"/>
                      </a:endParaRPr>
                    </a:p>
                  </a:txBody>
                  <a:tcPr marL="68582" marR="68582" marT="0" marB="0"/>
                </a:tc>
                <a:tc>
                  <a:txBody>
                    <a:bodyPr/>
                    <a:lstStyle/>
                    <a:p>
                      <a:pPr>
                        <a:spcAft>
                          <a:spcPts val="0"/>
                        </a:spcAft>
                      </a:pPr>
                      <a:r>
                        <a:rPr lang="zh-TW" altLang="zh-TW" sz="2000" kern="100" dirty="0" smtClean="0">
                          <a:effectLst/>
                          <a:latin typeface="標楷體" panose="03000509000000000000" pitchFamily="65" charset="-120"/>
                          <a:ea typeface="標楷體" panose="03000509000000000000" pitchFamily="65" charset="-120"/>
                        </a:rPr>
                        <a:t>一、</a:t>
                      </a:r>
                      <a:r>
                        <a:rPr lang="zh-TW" sz="2000" kern="100" dirty="0" smtClean="0">
                          <a:effectLst/>
                          <a:latin typeface="標楷體" panose="03000509000000000000" pitchFamily="65" charset="-120"/>
                          <a:ea typeface="標楷體" panose="03000509000000000000" pitchFamily="65" charset="-120"/>
                        </a:rPr>
                        <a:t>分為</a:t>
                      </a:r>
                      <a:r>
                        <a:rPr lang="zh-TW" sz="2000" kern="100" dirty="0">
                          <a:effectLst/>
                          <a:latin typeface="標楷體" panose="03000509000000000000" pitchFamily="65" charset="-120"/>
                          <a:ea typeface="標楷體" panose="03000509000000000000" pitchFamily="65" charset="-120"/>
                        </a:rPr>
                        <a:t>「教學績效」、「教學改進」、「課業輔導」、「綜合考評</a:t>
                      </a:r>
                      <a:r>
                        <a:rPr lang="zh-TW" sz="2000" kern="100" dirty="0" smtClean="0">
                          <a:effectLst/>
                          <a:latin typeface="標楷體" panose="03000509000000000000" pitchFamily="65" charset="-120"/>
                          <a:ea typeface="標楷體" panose="03000509000000000000" pitchFamily="65" charset="-120"/>
                        </a:rPr>
                        <a:t>」等</a:t>
                      </a:r>
                      <a:r>
                        <a:rPr lang="zh-TW" sz="2000" kern="100" dirty="0">
                          <a:effectLst/>
                          <a:latin typeface="標楷體" panose="03000509000000000000" pitchFamily="65" charset="-120"/>
                          <a:ea typeface="標楷體" panose="03000509000000000000" pitchFamily="65" charset="-120"/>
                        </a:rPr>
                        <a:t>四項</a:t>
                      </a:r>
                      <a:r>
                        <a:rPr lang="zh-TW" sz="2000" kern="100" dirty="0" smtClean="0">
                          <a:effectLst/>
                          <a:latin typeface="標楷體" panose="03000509000000000000" pitchFamily="65" charset="-120"/>
                          <a:ea typeface="標楷體" panose="03000509000000000000" pitchFamily="65" charset="-120"/>
                        </a:rPr>
                        <a:t>。</a:t>
                      </a:r>
                      <a:endParaRPr lang="en-US" altLang="zh-TW" sz="2000" kern="100" dirty="0" smtClean="0">
                        <a:effectLst/>
                        <a:latin typeface="標楷體" panose="03000509000000000000" pitchFamily="65" charset="-120"/>
                        <a:ea typeface="標楷體" panose="03000509000000000000" pitchFamily="65" charset="-12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kern="100" dirty="0" smtClean="0">
                          <a:effectLst/>
                          <a:latin typeface="標楷體" panose="03000509000000000000" pitchFamily="65" charset="-120"/>
                          <a:ea typeface="標楷體" panose="03000509000000000000" pitchFamily="65" charset="-120"/>
                          <a:cs typeface="Times New Roman"/>
                        </a:rPr>
                        <a:t>二</a:t>
                      </a:r>
                      <a:r>
                        <a:rPr lang="zh-TW" altLang="zh-TW" sz="2000" kern="100" dirty="0" smtClean="0">
                          <a:effectLst/>
                          <a:latin typeface="標楷體" panose="03000509000000000000" pitchFamily="65" charset="-120"/>
                          <a:ea typeface="標楷體" panose="03000509000000000000" pitchFamily="65" charset="-120"/>
                        </a:rPr>
                        <a:t>、</a:t>
                      </a:r>
                      <a:r>
                        <a:rPr lang="zh-TW" altLang="en-US" sz="2000" kern="100" dirty="0" smtClean="0">
                          <a:effectLst/>
                          <a:latin typeface="標楷體" panose="03000509000000000000" pitchFamily="65" charset="-120"/>
                          <a:ea typeface="標楷體" panose="03000509000000000000" pitchFamily="65" charset="-120"/>
                          <a:cs typeface="Times New Roman"/>
                        </a:rPr>
                        <a:t>應達</a:t>
                      </a:r>
                      <a:r>
                        <a:rPr lang="en-US" altLang="zh-TW" sz="2000" kern="100" dirty="0" smtClean="0">
                          <a:effectLst/>
                          <a:latin typeface="標楷體" panose="03000509000000000000" pitchFamily="65" charset="-120"/>
                          <a:ea typeface="標楷體" panose="03000509000000000000" pitchFamily="65" charset="-120"/>
                          <a:cs typeface="Times New Roman"/>
                        </a:rPr>
                        <a:t>70</a:t>
                      </a:r>
                      <a:r>
                        <a:rPr lang="zh-TW" altLang="en-US" sz="2000" kern="100" dirty="0" smtClean="0">
                          <a:effectLst/>
                          <a:latin typeface="標楷體" panose="03000509000000000000" pitchFamily="65" charset="-120"/>
                          <a:ea typeface="標楷體" panose="03000509000000000000" pitchFamily="65" charset="-120"/>
                          <a:cs typeface="Times New Roman"/>
                        </a:rPr>
                        <a:t>分以上</a:t>
                      </a:r>
                      <a:endParaRPr lang="zh-TW" altLang="zh-TW" sz="2000" kern="100" dirty="0" smtClean="0">
                        <a:effectLst/>
                        <a:latin typeface="標楷體" panose="03000509000000000000" pitchFamily="65" charset="-120"/>
                        <a:ea typeface="標楷體" panose="03000509000000000000" pitchFamily="65" charset="-120"/>
                        <a:cs typeface="Times New Roman"/>
                      </a:endParaRPr>
                    </a:p>
                    <a:p>
                      <a:pPr>
                        <a:spcAft>
                          <a:spcPts val="0"/>
                        </a:spcAft>
                      </a:pPr>
                      <a:endParaRPr lang="zh-TW" sz="2000" kern="100" dirty="0">
                        <a:effectLst/>
                        <a:latin typeface="標楷體" panose="03000509000000000000" pitchFamily="65" charset="-120"/>
                        <a:ea typeface="標楷體" panose="03000509000000000000" pitchFamily="65" charset="-120"/>
                        <a:cs typeface="Times New Roman"/>
                      </a:endParaRPr>
                    </a:p>
                  </a:txBody>
                  <a:tcPr marL="68582" marR="68582" marT="0" marB="0"/>
                </a:tc>
                <a:tc>
                  <a:txBody>
                    <a:bodyPr/>
                    <a:lstStyle/>
                    <a:p>
                      <a:pPr>
                        <a:spcAft>
                          <a:spcPts val="0"/>
                        </a:spcAft>
                      </a:pPr>
                      <a:r>
                        <a:rPr lang="zh-TW" altLang="zh-TW" sz="2000" kern="100" dirty="0" smtClean="0">
                          <a:effectLst/>
                          <a:latin typeface="標楷體" panose="03000509000000000000" pitchFamily="65" charset="-120"/>
                          <a:ea typeface="標楷體" panose="03000509000000000000" pitchFamily="65" charset="-120"/>
                        </a:rPr>
                        <a:t>一、</a:t>
                      </a:r>
                      <a:r>
                        <a:rPr lang="zh-TW" sz="2000" kern="100" dirty="0" smtClean="0">
                          <a:effectLst/>
                          <a:latin typeface="標楷體" panose="03000509000000000000" pitchFamily="65" charset="-120"/>
                          <a:ea typeface="標楷體" panose="03000509000000000000" pitchFamily="65" charset="-120"/>
                        </a:rPr>
                        <a:t>分為</a:t>
                      </a:r>
                      <a:r>
                        <a:rPr lang="zh-TW" sz="2000" kern="100" dirty="0">
                          <a:effectLst/>
                          <a:latin typeface="標楷體" panose="03000509000000000000" pitchFamily="65" charset="-120"/>
                          <a:ea typeface="標楷體" panose="03000509000000000000" pitchFamily="65" charset="-120"/>
                        </a:rPr>
                        <a:t>「專業服務」、「行政服務」、「輔導服務」、「綜合考評」等四項</a:t>
                      </a:r>
                      <a:r>
                        <a:rPr lang="zh-TW" sz="2000" kern="100" dirty="0" smtClean="0">
                          <a:effectLst/>
                          <a:latin typeface="標楷體" panose="03000509000000000000" pitchFamily="65" charset="-120"/>
                          <a:ea typeface="標楷體" panose="03000509000000000000" pitchFamily="65" charset="-120"/>
                        </a:rPr>
                        <a:t>。</a:t>
                      </a:r>
                      <a:endParaRPr lang="en-US" altLang="zh-TW" sz="2000" kern="100" dirty="0" smtClean="0">
                        <a:effectLst/>
                        <a:latin typeface="標楷體" panose="03000509000000000000" pitchFamily="65" charset="-120"/>
                        <a:ea typeface="標楷體" panose="03000509000000000000" pitchFamily="65" charset="-12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kern="100" dirty="0" smtClean="0">
                          <a:effectLst/>
                          <a:latin typeface="標楷體" panose="03000509000000000000" pitchFamily="65" charset="-120"/>
                          <a:ea typeface="標楷體" panose="03000509000000000000" pitchFamily="65" charset="-120"/>
                          <a:cs typeface="Times New Roman"/>
                        </a:rPr>
                        <a:t>二</a:t>
                      </a:r>
                      <a:r>
                        <a:rPr lang="zh-TW" altLang="zh-TW" sz="2000" kern="100" dirty="0" smtClean="0">
                          <a:effectLst/>
                          <a:latin typeface="標楷體" panose="03000509000000000000" pitchFamily="65" charset="-120"/>
                          <a:ea typeface="標楷體" panose="03000509000000000000" pitchFamily="65" charset="-120"/>
                        </a:rPr>
                        <a:t>、</a:t>
                      </a:r>
                      <a:r>
                        <a:rPr lang="zh-TW" altLang="en-US" sz="2000" kern="100" dirty="0" smtClean="0">
                          <a:effectLst/>
                          <a:latin typeface="標楷體" panose="03000509000000000000" pitchFamily="65" charset="-120"/>
                          <a:ea typeface="標楷體" panose="03000509000000000000" pitchFamily="65" charset="-120"/>
                          <a:cs typeface="Times New Roman"/>
                        </a:rPr>
                        <a:t>應達</a:t>
                      </a:r>
                      <a:r>
                        <a:rPr lang="en-US" altLang="zh-TW" sz="2000" kern="100" dirty="0" smtClean="0">
                          <a:effectLst/>
                          <a:latin typeface="標楷體" panose="03000509000000000000" pitchFamily="65" charset="-120"/>
                          <a:ea typeface="標楷體" panose="03000509000000000000" pitchFamily="65" charset="-120"/>
                          <a:cs typeface="Times New Roman"/>
                        </a:rPr>
                        <a:t>70</a:t>
                      </a:r>
                      <a:r>
                        <a:rPr lang="zh-TW" altLang="en-US" sz="2000" kern="100" dirty="0" smtClean="0">
                          <a:effectLst/>
                          <a:latin typeface="標楷體" panose="03000509000000000000" pitchFamily="65" charset="-120"/>
                          <a:ea typeface="標楷體" panose="03000509000000000000" pitchFamily="65" charset="-120"/>
                          <a:cs typeface="Times New Roman"/>
                        </a:rPr>
                        <a:t>分以上</a:t>
                      </a:r>
                      <a:endParaRPr lang="zh-TW" altLang="zh-TW" sz="2000" kern="100" dirty="0" smtClean="0">
                        <a:effectLst/>
                        <a:latin typeface="標楷體" panose="03000509000000000000" pitchFamily="65" charset="-120"/>
                        <a:ea typeface="標楷體" panose="03000509000000000000" pitchFamily="65" charset="-120"/>
                        <a:cs typeface="Times New Roman"/>
                      </a:endParaRPr>
                    </a:p>
                    <a:p>
                      <a:pPr>
                        <a:spcAft>
                          <a:spcPts val="0"/>
                        </a:spcAft>
                      </a:pPr>
                      <a:endParaRPr lang="zh-TW" sz="2000" kern="100" dirty="0">
                        <a:effectLst/>
                        <a:latin typeface="標楷體" panose="03000509000000000000" pitchFamily="65" charset="-120"/>
                        <a:ea typeface="標楷體" panose="03000509000000000000" pitchFamily="65" charset="-120"/>
                        <a:cs typeface="Times New Roman"/>
                      </a:endParaRPr>
                    </a:p>
                  </a:txBody>
                  <a:tcPr marL="68582" marR="68582" marT="0" marB="0"/>
                </a:tc>
              </a:tr>
            </a:tbl>
          </a:graphicData>
        </a:graphic>
      </p:graphicFrame>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690099"/>
            <a:ext cx="504056" cy="338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534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51720" y="2204864"/>
            <a:ext cx="4608512" cy="864096"/>
          </a:xfrm>
        </p:spPr>
        <p:txBody>
          <a:bodyPr>
            <a:normAutofit/>
          </a:bodyPr>
          <a:lstStyle/>
          <a:p>
            <a:r>
              <a:rPr lang="zh-TW" altLang="en-US" smtClean="0"/>
              <a:t>教師升等作業注意事項</a:t>
            </a:r>
            <a:endParaRPr lang="zh-TW" altLang="en-US"/>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15</a:t>
            </a:fld>
            <a:endParaRPr lang="zh-TW" altLang="en-US"/>
          </a:p>
        </p:txBody>
      </p:sp>
    </p:spTree>
    <p:extLst>
      <p:ext uri="{BB962C8B-B14F-4D97-AF65-F5344CB8AC3E}">
        <p14:creationId xmlns:p14="http://schemas.microsoft.com/office/powerpoint/2010/main" val="2833781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教師升等作業時程</a:t>
            </a:r>
            <a:endParaRPr lang="zh-TW" altLang="en-US" dirty="0"/>
          </a:p>
        </p:txBody>
      </p:sp>
      <p:sp>
        <p:nvSpPr>
          <p:cNvPr id="3" name="內容版面配置區 2"/>
          <p:cNvSpPr>
            <a:spLocks noGrp="1"/>
          </p:cNvSpPr>
          <p:nvPr>
            <p:ph sz="quarter" idx="1"/>
          </p:nvPr>
        </p:nvSpPr>
        <p:spPr>
          <a:xfrm>
            <a:off x="457200" y="1600200"/>
            <a:ext cx="7467600" cy="1036712"/>
          </a:xfrm>
        </p:spPr>
        <p:txBody>
          <a:bodyPr>
            <a:normAutofit/>
          </a:bodyPr>
          <a:lstStyle/>
          <a:p>
            <a:r>
              <a:rPr lang="zh-TW" altLang="en-US" b="1" dirty="0" smtClean="0">
                <a:solidFill>
                  <a:srgbClr val="660066"/>
                </a:solidFill>
                <a:ea typeface="標楷體" pitchFamily="65" charset="-120"/>
              </a:rPr>
              <a:t>教師提出申請</a:t>
            </a:r>
            <a:r>
              <a:rPr lang="zh-TW" altLang="en-US" b="1" dirty="0">
                <a:solidFill>
                  <a:srgbClr val="660066"/>
                </a:solidFill>
                <a:ea typeface="標楷體" pitchFamily="65" charset="-120"/>
              </a:rPr>
              <a:t>升等時間</a:t>
            </a:r>
            <a:r>
              <a:rPr lang="en-US" altLang="zh-TW" b="1" dirty="0">
                <a:solidFill>
                  <a:srgbClr val="660066"/>
                </a:solidFill>
                <a:ea typeface="標楷體" pitchFamily="65" charset="-120"/>
              </a:rPr>
              <a:t>:</a:t>
            </a:r>
            <a:r>
              <a:rPr lang="zh-TW" altLang="en-US" b="1" dirty="0">
                <a:solidFill>
                  <a:srgbClr val="660066"/>
                </a:solidFill>
                <a:ea typeface="標楷體" pitchFamily="65" charset="-120"/>
              </a:rPr>
              <a:t>每年</a:t>
            </a:r>
            <a:r>
              <a:rPr lang="en-US" altLang="zh-TW" b="1" u="sng" dirty="0">
                <a:solidFill>
                  <a:srgbClr val="660066"/>
                </a:solidFill>
                <a:ea typeface="標楷體" pitchFamily="65" charset="-120"/>
              </a:rPr>
              <a:t>5</a:t>
            </a:r>
            <a:r>
              <a:rPr lang="zh-TW" altLang="en-US" b="1" u="sng" dirty="0">
                <a:solidFill>
                  <a:srgbClr val="660066"/>
                </a:solidFill>
                <a:ea typeface="標楷體" pitchFamily="65" charset="-120"/>
              </a:rPr>
              <a:t>月</a:t>
            </a:r>
            <a:r>
              <a:rPr lang="en-US" altLang="zh-TW" b="1" u="sng" dirty="0">
                <a:solidFill>
                  <a:srgbClr val="660066"/>
                </a:solidFill>
                <a:ea typeface="標楷體" pitchFamily="65" charset="-120"/>
              </a:rPr>
              <a:t>15</a:t>
            </a:r>
            <a:r>
              <a:rPr lang="zh-TW" altLang="en-US" b="1" u="sng" dirty="0">
                <a:solidFill>
                  <a:srgbClr val="660066"/>
                </a:solidFill>
                <a:ea typeface="標楷體" pitchFamily="65" charset="-120"/>
              </a:rPr>
              <a:t>日</a:t>
            </a:r>
            <a:r>
              <a:rPr lang="zh-TW" altLang="en-US" b="1" dirty="0">
                <a:solidFill>
                  <a:srgbClr val="660066"/>
                </a:solidFill>
                <a:ea typeface="標楷體" pitchFamily="65" charset="-120"/>
              </a:rPr>
              <a:t>前 </a:t>
            </a:r>
            <a:r>
              <a:rPr lang="en-US" altLang="zh-TW" b="1" dirty="0">
                <a:solidFill>
                  <a:srgbClr val="660066"/>
                </a:solidFill>
                <a:ea typeface="標楷體" pitchFamily="65" charset="-120"/>
              </a:rPr>
              <a:t>(</a:t>
            </a:r>
            <a:r>
              <a:rPr lang="zh-TW" altLang="en-US" b="1" dirty="0">
                <a:solidFill>
                  <a:srgbClr val="660066"/>
                </a:solidFill>
                <a:ea typeface="標楷體" pitchFamily="65" charset="-120"/>
              </a:rPr>
              <a:t>自</a:t>
            </a:r>
            <a:r>
              <a:rPr lang="en-US" altLang="zh-TW" b="1" dirty="0">
                <a:solidFill>
                  <a:srgbClr val="660066"/>
                </a:solidFill>
                <a:ea typeface="標楷體" pitchFamily="65" charset="-120"/>
              </a:rPr>
              <a:t>104</a:t>
            </a:r>
            <a:r>
              <a:rPr lang="zh-TW" altLang="en-US" b="1" dirty="0">
                <a:solidFill>
                  <a:srgbClr val="660066"/>
                </a:solidFill>
                <a:ea typeface="標楷體" pitchFamily="65" charset="-120"/>
              </a:rPr>
              <a:t>年度起</a:t>
            </a:r>
            <a:r>
              <a:rPr lang="en-US" altLang="zh-TW" b="1" dirty="0" smtClean="0">
                <a:solidFill>
                  <a:srgbClr val="660066"/>
                </a:solidFill>
                <a:ea typeface="標楷體" pitchFamily="65" charset="-120"/>
              </a:rPr>
              <a:t>)</a:t>
            </a:r>
          </a:p>
          <a:p>
            <a:endParaRPr lang="zh-TW" altLang="en-US" b="1" dirty="0" smtClean="0">
              <a:solidFill>
                <a:srgbClr val="660066"/>
              </a:solidFill>
              <a:ea typeface="標楷體" pitchFamily="65" charset="-120"/>
            </a:endParaRPr>
          </a:p>
          <a:p>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16</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1798686597"/>
              </p:ext>
            </p:extLst>
          </p:nvPr>
        </p:nvGraphicFramePr>
        <p:xfrm>
          <a:off x="539552" y="2564904"/>
          <a:ext cx="7921625" cy="2617789"/>
        </p:xfrm>
        <a:graphic>
          <a:graphicData uri="http://schemas.openxmlformats.org/drawingml/2006/table">
            <a:tbl>
              <a:tblPr/>
              <a:tblGrid>
                <a:gridCol w="1439863"/>
                <a:gridCol w="1728787"/>
                <a:gridCol w="2371725"/>
                <a:gridCol w="2381250"/>
              </a:tblGrid>
              <a:tr h="6827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1" i="0" u="none" strike="noStrike" cap="none" normalizeH="0" baseline="0" dirty="0" smtClean="0">
                          <a:ln>
                            <a:noFill/>
                          </a:ln>
                          <a:solidFill>
                            <a:srgbClr val="FF0000"/>
                          </a:solidFill>
                          <a:effectLst/>
                          <a:latin typeface="標楷體" pitchFamily="65" charset="-120"/>
                          <a:ea typeface="標楷體" pitchFamily="65" charset="-120"/>
                        </a:rPr>
                        <a:t>評審程序</a:t>
                      </a:r>
                      <a:endParaRPr kumimoji="0" lang="zh-TW" altLang="en-US" sz="2400" b="1"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alpha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1"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rPr>
                        <a:t>審議單位</a:t>
                      </a: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alpha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1"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rPr>
                        <a:t>完成審議期限</a:t>
                      </a: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alpha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1"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rPr>
                        <a:t>行政協助單位</a:t>
                      </a: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alpha val="80000"/>
                      </a:schemeClr>
                    </a:solidFill>
                  </a:tcPr>
                </a:tc>
              </a:tr>
              <a:tr h="7316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1" i="0" u="sng" strike="noStrike" cap="none" normalizeH="0" baseline="0" dirty="0" smtClean="0">
                          <a:ln>
                            <a:noFill/>
                          </a:ln>
                          <a:solidFill>
                            <a:srgbClr val="0066CC"/>
                          </a:solidFill>
                          <a:effectLst/>
                          <a:latin typeface="標楷體" pitchFamily="65" charset="-120"/>
                          <a:ea typeface="標楷體" pitchFamily="65" charset="-120"/>
                        </a:rPr>
                        <a:t>初審</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2400" b="1" i="0" u="sng" strike="noStrike" cap="none" normalizeH="0" baseline="0" dirty="0" smtClean="0">
                        <a:ln>
                          <a:noFill/>
                        </a:ln>
                        <a:solidFill>
                          <a:srgbClr val="0066CC"/>
                        </a:solidFill>
                        <a:effectLst/>
                        <a:latin typeface="標楷體" pitchFamily="65" charset="-120"/>
                        <a:ea typeface="標楷體" pitchFamily="65" charset="-120"/>
                        <a:cs typeface="Times New Roman"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1" i="0" u="sng" strike="noStrike" cap="none" normalizeH="0" baseline="0" dirty="0" smtClean="0">
                          <a:ln>
                            <a:noFill/>
                          </a:ln>
                          <a:solidFill>
                            <a:srgbClr val="0066CC"/>
                          </a:solidFill>
                          <a:effectLst/>
                          <a:latin typeface="標楷體" pitchFamily="65" charset="-120"/>
                          <a:ea typeface="標楷體" pitchFamily="65" charset="-120"/>
                        </a:rPr>
                        <a:t>系級教評會</a:t>
                      </a:r>
                      <a:endParaRPr kumimoji="0" lang="zh-TW" altLang="zh-TW" sz="2400" b="1" i="0" u="sng" strike="noStrike" cap="none" normalizeH="0" baseline="0" dirty="0" smtClean="0">
                        <a:ln>
                          <a:noFill/>
                        </a:ln>
                        <a:solidFill>
                          <a:srgbClr val="0066CC"/>
                        </a:solidFill>
                        <a:effectLst/>
                        <a:latin typeface="標楷體" pitchFamily="65" charset="-120"/>
                        <a:ea typeface="標楷體" pitchFamily="65" charset="-12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rPr>
                        <a:t>每年</a:t>
                      </a:r>
                      <a:r>
                        <a:rPr kumimoji="0" lang="en-US" altLang="zh-TW"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rPr>
                        <a:t>7</a:t>
                      </a:r>
                      <a:r>
                        <a:rPr kumimoji="0" lang="zh-TW" altLang="en-US"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rPr>
                        <a:t>月</a:t>
                      </a:r>
                      <a:r>
                        <a:rPr kumimoji="0" lang="en-US" altLang="zh-TW"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rPr>
                        <a:t>25</a:t>
                      </a:r>
                      <a:r>
                        <a:rPr kumimoji="0" lang="zh-TW" altLang="en-US"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rPr>
                        <a:t>日前</a:t>
                      </a:r>
                      <a:endParaRPr kumimoji="0" lang="zh-TW" altLang="zh-TW"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0" i="0" u="none" strike="noStrike" cap="none" normalizeH="0" baseline="0" dirty="0" smtClean="0">
                          <a:ln>
                            <a:noFill/>
                          </a:ln>
                          <a:solidFill>
                            <a:srgbClr val="000000"/>
                          </a:solidFill>
                          <a:effectLst/>
                          <a:latin typeface="標楷體" pitchFamily="65" charset="-120"/>
                          <a:ea typeface="標楷體" pitchFamily="65" charset="-120"/>
                        </a:rPr>
                        <a:t>系辦人員</a:t>
                      </a:r>
                      <a:endParaRPr kumimoji="0" lang="zh-TW" altLang="zh-TW" sz="24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r h="6271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1" i="0" u="sng" strike="noStrike" cap="none" normalizeH="0" baseline="0" dirty="0" smtClean="0">
                          <a:ln>
                            <a:noFill/>
                          </a:ln>
                          <a:solidFill>
                            <a:srgbClr val="0066CC"/>
                          </a:solidFill>
                          <a:effectLst/>
                          <a:latin typeface="標楷體" pitchFamily="65" charset="-120"/>
                          <a:ea typeface="標楷體" pitchFamily="65" charset="-120"/>
                          <a:cs typeface="Times New Roman" pitchFamily="18" charset="0"/>
                        </a:rPr>
                        <a:t>複審</a:t>
                      </a: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1" i="0" u="sng" strike="noStrike" cap="none" normalizeH="0" baseline="0" dirty="0" smtClean="0">
                          <a:ln>
                            <a:noFill/>
                          </a:ln>
                          <a:solidFill>
                            <a:srgbClr val="0066CC"/>
                          </a:solidFill>
                          <a:effectLst/>
                          <a:latin typeface="標楷體" pitchFamily="65" charset="-120"/>
                          <a:ea typeface="標楷體" pitchFamily="65" charset="-120"/>
                        </a:rPr>
                        <a:t>院級教評會</a:t>
                      </a:r>
                      <a:endParaRPr kumimoji="0" lang="zh-TW" altLang="zh-TW" sz="2400" b="1" i="0" u="sng" strike="noStrike" cap="none" normalizeH="0" baseline="0" dirty="0" smtClean="0">
                        <a:ln>
                          <a:noFill/>
                        </a:ln>
                        <a:solidFill>
                          <a:srgbClr val="0066CC"/>
                        </a:solidFill>
                        <a:effectLst/>
                        <a:latin typeface="標楷體" pitchFamily="65" charset="-120"/>
                        <a:ea typeface="標楷體" pitchFamily="65" charset="-12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rPr>
                        <a:t>每年</a:t>
                      </a:r>
                      <a:r>
                        <a:rPr kumimoji="0" lang="en-US" altLang="zh-TW"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rPr>
                        <a:t>10</a:t>
                      </a:r>
                      <a:r>
                        <a:rPr kumimoji="0" lang="zh-TW" altLang="en-US"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rPr>
                        <a:t>月</a:t>
                      </a:r>
                      <a:r>
                        <a:rPr kumimoji="0" lang="en-US" altLang="zh-TW"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rPr>
                        <a:t>15</a:t>
                      </a:r>
                      <a:r>
                        <a:rPr kumimoji="0" lang="zh-TW" altLang="en-US"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rPr>
                        <a:t>日前</a:t>
                      </a:r>
                      <a:endParaRPr kumimoji="0" lang="zh-TW" altLang="zh-TW"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院辦人員</a:t>
                      </a:r>
                      <a:endParaRPr kumimoji="0" lang="zh-TW" altLang="zh-TW" sz="24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6FF"/>
                    </a:solidFill>
                  </a:tcPr>
                </a:tc>
              </a:tr>
              <a:tr h="5763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1" i="0" u="sng" strike="noStrike" cap="none" normalizeH="0" baseline="0" dirty="0" smtClean="0">
                          <a:ln>
                            <a:noFill/>
                          </a:ln>
                          <a:solidFill>
                            <a:srgbClr val="0066CC"/>
                          </a:solidFill>
                          <a:effectLst/>
                          <a:latin typeface="標楷體" pitchFamily="65" charset="-120"/>
                          <a:ea typeface="標楷體" pitchFamily="65" charset="-120"/>
                          <a:cs typeface="Times New Roman" pitchFamily="18" charset="0"/>
                        </a:rPr>
                        <a:t>決審</a:t>
                      </a: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1" i="0" u="sng" strike="noStrike" cap="none" normalizeH="0" baseline="0" dirty="0" smtClean="0">
                          <a:ln>
                            <a:noFill/>
                          </a:ln>
                          <a:solidFill>
                            <a:srgbClr val="0066CC"/>
                          </a:solidFill>
                          <a:effectLst/>
                          <a:latin typeface="標楷體" pitchFamily="65" charset="-120"/>
                          <a:ea typeface="標楷體" pitchFamily="65" charset="-120"/>
                        </a:rPr>
                        <a:t>校級教評會</a:t>
                      </a:r>
                      <a:endParaRPr kumimoji="0" lang="zh-TW" altLang="zh-TW" sz="2400" b="1" i="0" u="sng" strike="noStrike" cap="none" normalizeH="0" baseline="0" dirty="0" smtClean="0">
                        <a:ln>
                          <a:noFill/>
                        </a:ln>
                        <a:solidFill>
                          <a:srgbClr val="0066CC"/>
                        </a:solidFill>
                        <a:effectLst/>
                        <a:latin typeface="標楷體" pitchFamily="65" charset="-120"/>
                        <a:ea typeface="標楷體" pitchFamily="65" charset="-12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rPr>
                        <a:t>每年</a:t>
                      </a:r>
                      <a:r>
                        <a:rPr kumimoji="0" lang="en-US" altLang="zh-TW"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rPr>
                        <a:t>11</a:t>
                      </a:r>
                      <a:r>
                        <a:rPr kumimoji="0" lang="zh-TW" altLang="en-US"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rPr>
                        <a:t>月底前</a:t>
                      </a:r>
                      <a:endParaRPr kumimoji="0" lang="zh-TW" altLang="zh-TW" sz="2400" b="1" i="0" u="sng" strike="noStrike" cap="none" normalizeH="0" baseline="0" dirty="0" smtClean="0">
                        <a:ln>
                          <a:noFill/>
                        </a:ln>
                        <a:solidFill>
                          <a:srgbClr val="0070C0"/>
                        </a:solidFill>
                        <a:effectLst/>
                        <a:latin typeface="標楷體" pitchFamily="65" charset="-120"/>
                        <a:ea typeface="標楷體" pitchFamily="65" charset="-120"/>
                        <a:cs typeface="Times New Roman"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4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人事室</a:t>
                      </a:r>
                      <a:endParaRPr kumimoji="0" lang="zh-TW" altLang="zh-TW" sz="24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68578" marR="6857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FF"/>
                    </a:solidFill>
                  </a:tcPr>
                </a:tc>
              </a:tr>
            </a:tbl>
          </a:graphicData>
        </a:graphic>
      </p:graphicFrame>
      <p:sp>
        <p:nvSpPr>
          <p:cNvPr id="6" name="矩形 5"/>
          <p:cNvSpPr/>
          <p:nvPr/>
        </p:nvSpPr>
        <p:spPr>
          <a:xfrm>
            <a:off x="3779912" y="3284984"/>
            <a:ext cx="2088232"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文字方塊 6"/>
          <p:cNvSpPr txBox="1"/>
          <p:nvPr/>
        </p:nvSpPr>
        <p:spPr>
          <a:xfrm>
            <a:off x="755576" y="5445224"/>
            <a:ext cx="6840760" cy="707886"/>
          </a:xfrm>
          <a:prstGeom prst="rect">
            <a:avLst/>
          </a:prstGeom>
          <a:noFill/>
        </p:spPr>
        <p:txBody>
          <a:bodyPr wrap="square" rtlCol="0">
            <a:spAutoFit/>
          </a:bodyPr>
          <a:lstStyle/>
          <a:p>
            <a:pPr algn="ctr"/>
            <a:r>
              <a:rPr lang="zh-TW" altLang="en-US" sz="2000" b="1" dirty="0" smtClean="0">
                <a:solidFill>
                  <a:srgbClr val="7030A0"/>
                </a:solidFill>
                <a:latin typeface="標楷體"/>
                <a:ea typeface="標楷體"/>
              </a:rPr>
              <a:t>★</a:t>
            </a:r>
            <a:r>
              <a:rPr lang="zh-TW" altLang="en-US" sz="2000" b="1" dirty="0" smtClean="0">
                <a:solidFill>
                  <a:srgbClr val="7030A0"/>
                </a:solidFill>
                <a:latin typeface="標楷體" panose="03000509000000000000" pitchFamily="65" charset="-120"/>
                <a:ea typeface="標楷體" panose="03000509000000000000" pitchFamily="65" charset="-120"/>
              </a:rPr>
              <a:t>系審務必依規定期限完成，以</a:t>
            </a:r>
            <a:r>
              <a:rPr lang="zh-TW" altLang="en-US" sz="2000" b="1" dirty="0">
                <a:solidFill>
                  <a:srgbClr val="7030A0"/>
                </a:solidFill>
                <a:latin typeface="標楷體" panose="03000509000000000000" pitchFamily="65" charset="-120"/>
                <a:ea typeface="標楷體" panose="03000509000000000000" pitchFamily="65" charset="-120"/>
              </a:rPr>
              <a:t>免</a:t>
            </a:r>
            <a:r>
              <a:rPr lang="zh-TW" altLang="en-US" sz="2000" b="1" dirty="0" smtClean="0">
                <a:solidFill>
                  <a:srgbClr val="7030A0"/>
                </a:solidFill>
                <a:latin typeface="標楷體" panose="03000509000000000000" pitchFamily="65" charset="-120"/>
                <a:ea typeface="標楷體" panose="03000509000000000000" pitchFamily="65" charset="-120"/>
              </a:rPr>
              <a:t>延誤教師升等生效日，影響升等教師之權益。</a:t>
            </a:r>
            <a:r>
              <a:rPr lang="zh-TW" altLang="en-US" sz="2000" b="1" dirty="0" smtClean="0">
                <a:solidFill>
                  <a:srgbClr val="7030A0"/>
                </a:solidFill>
                <a:latin typeface="標楷體"/>
                <a:ea typeface="標楷體"/>
              </a:rPr>
              <a:t>★</a:t>
            </a:r>
            <a:endParaRPr lang="zh-TW" altLang="en-US" sz="2000" b="1" dirty="0">
              <a:solidFill>
                <a:srgbClr val="7030A0"/>
              </a:solidFill>
              <a:latin typeface="標楷體" panose="03000509000000000000" pitchFamily="65" charset="-120"/>
              <a:ea typeface="標楷體" panose="03000509000000000000" pitchFamily="65" charset="-120"/>
            </a:endParaRPr>
          </a:p>
        </p:txBody>
      </p:sp>
      <p:cxnSp>
        <p:nvCxnSpPr>
          <p:cNvPr id="9" name="直線單箭頭接點 8"/>
          <p:cNvCxnSpPr/>
          <p:nvPr/>
        </p:nvCxnSpPr>
        <p:spPr>
          <a:xfrm flipV="1">
            <a:off x="3272832" y="3717032"/>
            <a:ext cx="576064" cy="1728192"/>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352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教師升等所需相關表件</a:t>
            </a:r>
          </a:p>
        </p:txBody>
      </p:sp>
      <p:sp>
        <p:nvSpPr>
          <p:cNvPr id="3" name="內容版面配置區 2"/>
          <p:cNvSpPr>
            <a:spLocks noGrp="1"/>
          </p:cNvSpPr>
          <p:nvPr>
            <p:ph sz="quarter" idx="1"/>
          </p:nvPr>
        </p:nvSpPr>
        <p:spPr/>
        <p:txBody>
          <a:bodyPr>
            <a:normAutofit fontScale="92500" lnSpcReduction="10000"/>
          </a:bodyPr>
          <a:lstStyle/>
          <a:p>
            <a:r>
              <a:rPr lang="zh-TW" altLang="en-US" dirty="0" smtClean="0"/>
              <a:t>教師</a:t>
            </a:r>
            <a:r>
              <a:rPr lang="zh-TW" altLang="en-US" dirty="0"/>
              <a:t>升等案提</a:t>
            </a:r>
            <a:r>
              <a:rPr lang="zh-TW" altLang="en-US" dirty="0" smtClean="0"/>
              <a:t>送教</a:t>
            </a:r>
            <a:r>
              <a:rPr lang="zh-TW" altLang="en-US" dirty="0"/>
              <a:t>評會審查應繳證件清單</a:t>
            </a:r>
            <a:endParaRPr lang="en-US" altLang="zh-TW" dirty="0"/>
          </a:p>
          <a:p>
            <a:pPr marL="822960" lvl="1" indent="-457200">
              <a:buFont typeface="+mj-lt"/>
              <a:buAutoNum type="arabicPeriod"/>
            </a:pPr>
            <a:r>
              <a:rPr lang="zh-TW" altLang="en-US" dirty="0" smtClean="0"/>
              <a:t>升</a:t>
            </a:r>
            <a:r>
              <a:rPr lang="zh-TW" altLang="en-US" dirty="0"/>
              <a:t>等推薦表</a:t>
            </a:r>
            <a:endParaRPr lang="en-US" altLang="zh-TW" dirty="0"/>
          </a:p>
          <a:p>
            <a:pPr marL="822960" lvl="1" indent="-457200">
              <a:buFont typeface="+mj-lt"/>
              <a:buAutoNum type="arabicPeriod"/>
            </a:pPr>
            <a:r>
              <a:rPr lang="zh-TW" altLang="en-US" dirty="0" smtClean="0"/>
              <a:t>現任職</a:t>
            </a:r>
            <a:r>
              <a:rPr lang="zh-TW" altLang="en-US" dirty="0"/>
              <a:t>級服務期間教師聘書及教師證書影</a:t>
            </a:r>
            <a:r>
              <a:rPr lang="zh-TW" altLang="en-US" dirty="0" smtClean="0"/>
              <a:t>本</a:t>
            </a:r>
            <a:endParaRPr lang="en-US" altLang="zh-TW" dirty="0" smtClean="0"/>
          </a:p>
          <a:p>
            <a:pPr marL="822960" lvl="1" indent="-457200">
              <a:buFont typeface="+mj-lt"/>
              <a:buAutoNum type="arabicPeriod"/>
            </a:pPr>
            <a:r>
              <a:rPr lang="zh-TW" altLang="en-US" dirty="0" smtClean="0"/>
              <a:t>教學</a:t>
            </a:r>
            <a:r>
              <a:rPr lang="zh-TW" altLang="en-US" dirty="0"/>
              <a:t>服務成績考核評分</a:t>
            </a:r>
            <a:r>
              <a:rPr lang="zh-TW" altLang="en-US" dirty="0" smtClean="0"/>
              <a:t>表</a:t>
            </a:r>
            <a:endParaRPr lang="en-US" altLang="zh-TW" dirty="0"/>
          </a:p>
          <a:p>
            <a:pPr marL="822960" lvl="1" indent="-457200">
              <a:buFont typeface="+mj-lt"/>
              <a:buAutoNum type="arabicPeriod"/>
            </a:pPr>
            <a:r>
              <a:rPr lang="zh-TW" altLang="en-US" dirty="0" smtClean="0"/>
              <a:t>著作</a:t>
            </a:r>
            <a:r>
              <a:rPr lang="zh-TW" altLang="en-US" dirty="0"/>
              <a:t>及論文目錄</a:t>
            </a:r>
            <a:r>
              <a:rPr lang="zh-TW" altLang="en-US" dirty="0" smtClean="0"/>
              <a:t>一覽表</a:t>
            </a:r>
            <a:endParaRPr lang="en-US" altLang="zh-TW" dirty="0" smtClean="0"/>
          </a:p>
          <a:p>
            <a:pPr marL="822960" lvl="1" indent="-457200">
              <a:buFont typeface="+mj-lt"/>
              <a:buAutoNum type="arabicPeriod"/>
            </a:pPr>
            <a:r>
              <a:rPr lang="zh-TW" altLang="en-US" dirty="0" smtClean="0"/>
              <a:t>教師升等</a:t>
            </a:r>
            <a:r>
              <a:rPr lang="en-US" altLang="zh-TW" dirty="0" err="1" smtClean="0"/>
              <a:t>Aa</a:t>
            </a:r>
            <a:r>
              <a:rPr lang="zh-TW" altLang="en-US" dirty="0" smtClean="0"/>
              <a:t>研究計畫評分表</a:t>
            </a:r>
            <a:endParaRPr lang="en-US" altLang="zh-TW" dirty="0" smtClean="0"/>
          </a:p>
          <a:p>
            <a:pPr marL="822960" lvl="1" indent="-457200">
              <a:buFont typeface="+mj-lt"/>
              <a:buAutoNum type="arabicPeriod"/>
            </a:pPr>
            <a:r>
              <a:rPr lang="zh-TW" altLang="en-US" dirty="0"/>
              <a:t>教師升</a:t>
            </a:r>
            <a:r>
              <a:rPr lang="zh-TW" altLang="en-US" dirty="0" smtClean="0"/>
              <a:t>等</a:t>
            </a:r>
            <a:r>
              <a:rPr lang="en-US" altLang="zh-TW" dirty="0" err="1" smtClean="0"/>
              <a:t>Ab</a:t>
            </a:r>
            <a:r>
              <a:rPr lang="zh-TW" altLang="en-US" dirty="0" smtClean="0"/>
              <a:t>研究成果評分表</a:t>
            </a:r>
            <a:endParaRPr lang="en-US" altLang="zh-TW" dirty="0" smtClean="0"/>
          </a:p>
          <a:p>
            <a:pPr marL="822960" lvl="1" indent="-457200">
              <a:buFont typeface="+mj-lt"/>
              <a:buAutoNum type="arabicPeriod"/>
            </a:pPr>
            <a:r>
              <a:rPr lang="zh-TW" altLang="en-US" dirty="0" smtClean="0"/>
              <a:t>合著</a:t>
            </a:r>
            <a:r>
              <a:rPr lang="zh-TW" altLang="en-US" dirty="0"/>
              <a:t>人</a:t>
            </a:r>
            <a:r>
              <a:rPr lang="zh-TW" altLang="en-US" dirty="0" smtClean="0"/>
              <a:t>證明（</a:t>
            </a:r>
            <a:r>
              <a:rPr lang="zh-TW" altLang="en-US" dirty="0"/>
              <a:t>代表著作如為合著</a:t>
            </a:r>
            <a:r>
              <a:rPr lang="zh-TW" altLang="en-US" dirty="0" smtClean="0"/>
              <a:t>）</a:t>
            </a:r>
            <a:endParaRPr lang="en-US" altLang="zh-TW" dirty="0" smtClean="0"/>
          </a:p>
          <a:p>
            <a:pPr marL="822960" lvl="1" indent="-457200">
              <a:buFont typeface="+mj-lt"/>
              <a:buAutoNum type="arabicPeriod"/>
            </a:pPr>
            <a:r>
              <a:rPr lang="zh-TW" altLang="en-US" dirty="0" smtClean="0"/>
              <a:t>自述</a:t>
            </a:r>
            <a:r>
              <a:rPr lang="zh-TW" altLang="en-US" dirty="0"/>
              <a:t>歷年研究教學服務等佐證</a:t>
            </a:r>
            <a:r>
              <a:rPr lang="zh-TW" altLang="en-US" dirty="0" smtClean="0"/>
              <a:t>資料</a:t>
            </a:r>
            <a:endParaRPr lang="en-US" altLang="zh-TW" dirty="0"/>
          </a:p>
          <a:p>
            <a:pPr marL="365760" lvl="1" indent="0">
              <a:buNone/>
            </a:pPr>
            <a:r>
              <a:rPr lang="zh-TW" altLang="en-US" dirty="0" smtClean="0"/>
              <a:t>上述表件</a:t>
            </a:r>
            <a:r>
              <a:rPr lang="en-US" altLang="zh-TW" dirty="0" smtClean="0"/>
              <a:t>4-6</a:t>
            </a:r>
            <a:r>
              <a:rPr lang="zh-TW" altLang="en-US" dirty="0" smtClean="0"/>
              <a:t>依學術</a:t>
            </a:r>
            <a:r>
              <a:rPr lang="zh-TW" altLang="en-US" dirty="0"/>
              <a:t>著作、教學著作</a:t>
            </a:r>
            <a:r>
              <a:rPr lang="zh-TW" altLang="en-US" dirty="0" smtClean="0"/>
              <a:t>、技術報告等送審類別予以區分填寫</a:t>
            </a:r>
            <a:endParaRPr lang="en-US" altLang="zh-TW" dirty="0" smtClean="0"/>
          </a:p>
          <a:p>
            <a:r>
              <a:rPr lang="zh-TW" altLang="en-US" dirty="0" smtClean="0"/>
              <a:t>視個人需要所附表件</a:t>
            </a:r>
            <a:endParaRPr lang="en-US" altLang="zh-TW" dirty="0" smtClean="0"/>
          </a:p>
          <a:p>
            <a:pPr lvl="1"/>
            <a:r>
              <a:rPr lang="zh-TW" altLang="en-US" dirty="0" smtClean="0"/>
              <a:t>申請</a:t>
            </a:r>
            <a:r>
              <a:rPr lang="zh-TW" altLang="en-US" dirty="0"/>
              <a:t>教評會委員迴避</a:t>
            </a:r>
            <a:r>
              <a:rPr lang="zh-TW" altLang="en-US" dirty="0" smtClean="0"/>
              <a:t>意見書</a:t>
            </a:r>
            <a:endParaRPr lang="en-US" altLang="zh-TW" dirty="0" smtClean="0"/>
          </a:p>
          <a:p>
            <a:pPr lvl="1"/>
            <a:r>
              <a:rPr lang="zh-TW" altLang="en-US" dirty="0" smtClean="0"/>
              <a:t>著作、作品審查迴避參考名單：至多</a:t>
            </a:r>
            <a:r>
              <a:rPr lang="en-US" altLang="zh-TW" dirty="0" smtClean="0"/>
              <a:t>2</a:t>
            </a:r>
            <a:r>
              <a:rPr lang="zh-TW" altLang="en-US" dirty="0" smtClean="0"/>
              <a:t>人為限</a:t>
            </a:r>
            <a:endParaRPr lang="en-US" altLang="zh-TW" dirty="0" smtClean="0"/>
          </a:p>
          <a:p>
            <a:endParaRPr lang="en-US" altLang="zh-TW" dirty="0" smtClean="0"/>
          </a:p>
          <a:p>
            <a:pPr lvl="1"/>
            <a:endParaRPr lang="en-US" altLang="zh-TW" dirty="0" smtClean="0"/>
          </a:p>
          <a:p>
            <a:pPr lvl="1"/>
            <a:endParaRPr lang="en-US" altLang="zh-TW" dirty="0" smtClean="0"/>
          </a:p>
          <a:p>
            <a:pPr lvl="1"/>
            <a:endParaRPr lang="en-US" altLang="zh-TW" dirty="0" smtClean="0"/>
          </a:p>
          <a:p>
            <a:pPr lvl="1"/>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17</a:t>
            </a:fld>
            <a:endParaRPr lang="zh-TW" altLang="en-US"/>
          </a:p>
        </p:txBody>
      </p:sp>
    </p:spTree>
    <p:extLst>
      <p:ext uri="{BB962C8B-B14F-4D97-AF65-F5344CB8AC3E}">
        <p14:creationId xmlns:p14="http://schemas.microsoft.com/office/powerpoint/2010/main" val="40259587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332656"/>
            <a:ext cx="7467600" cy="724942"/>
          </a:xfrm>
        </p:spPr>
        <p:txBody>
          <a:bodyPr/>
          <a:lstStyle/>
          <a:p>
            <a:r>
              <a:rPr lang="zh-TW" altLang="en-US" dirty="0"/>
              <a:t>升等</a:t>
            </a:r>
            <a:r>
              <a:rPr lang="zh-TW" altLang="en-US" dirty="0" smtClean="0"/>
              <a:t>著作相關規定</a:t>
            </a:r>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18</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4284118530"/>
              </p:ext>
            </p:extLst>
          </p:nvPr>
        </p:nvGraphicFramePr>
        <p:xfrm>
          <a:off x="539552" y="1124744"/>
          <a:ext cx="7776864" cy="3108960"/>
        </p:xfrm>
        <a:graphic>
          <a:graphicData uri="http://schemas.openxmlformats.org/drawingml/2006/table">
            <a:tbl>
              <a:tblPr firstRow="1" bandRow="1">
                <a:tableStyleId>{5C22544A-7EE6-4342-B048-85BDC9FD1C3A}</a:tableStyleId>
              </a:tblPr>
              <a:tblGrid>
                <a:gridCol w="1584176"/>
                <a:gridCol w="6192688"/>
              </a:tblGrid>
              <a:tr h="1848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cap="small" dirty="0" smtClean="0">
                          <a:solidFill>
                            <a:schemeClr val="tx1"/>
                          </a:solidFill>
                          <a:latin typeface="標楷體" panose="03000509000000000000" pitchFamily="65" charset="-120"/>
                          <a:ea typeface="標楷體" panose="03000509000000000000" pitchFamily="65" charset="-120"/>
                          <a:cs typeface="+mj-cs"/>
                        </a:rPr>
                        <a:t>代表著作</a:t>
                      </a:r>
                    </a:p>
                    <a:p>
                      <a:endParaRPr lang="zh-TW" altLang="en-US" sz="2400" dirty="0">
                        <a:solidFill>
                          <a:schemeClr val="tx1"/>
                        </a:solidFill>
                      </a:endParaRPr>
                    </a:p>
                  </a:txBody>
                  <a:tcPr>
                    <a:solidFill>
                      <a:schemeClr val="accent1">
                        <a:lumMod val="60000"/>
                        <a:lumOff val="40000"/>
                      </a:schemeClr>
                    </a:solidFill>
                  </a:tcPr>
                </a:tc>
                <a:tc>
                  <a:txBody>
                    <a:bodyPr/>
                    <a:lstStyle/>
                    <a:p>
                      <a:r>
                        <a:rPr lang="zh-TW" altLang="en-US" sz="2400" cap="small" dirty="0" smtClean="0">
                          <a:solidFill>
                            <a:schemeClr val="tx1"/>
                          </a:solidFill>
                          <a:latin typeface="標楷體" panose="03000509000000000000" pitchFamily="65" charset="-120"/>
                          <a:ea typeface="標楷體" panose="03000509000000000000" pitchFamily="65" charset="-120"/>
                          <a:cs typeface="+mj-cs"/>
                        </a:rPr>
                        <a:t>◆</a:t>
                      </a:r>
                      <a:r>
                        <a:rPr lang="zh-TW" altLang="en-US" sz="2400" b="0" cap="small" dirty="0" smtClean="0">
                          <a:solidFill>
                            <a:schemeClr val="tx1"/>
                          </a:solidFill>
                          <a:latin typeface="標楷體" panose="03000509000000000000" pitchFamily="65" charset="-120"/>
                          <a:ea typeface="標楷體" panose="03000509000000000000" pitchFamily="65" charset="-120"/>
                          <a:cs typeface="+mj-cs"/>
                        </a:rPr>
                        <a:t>須為第一或通訊作者</a:t>
                      </a:r>
                    </a:p>
                    <a:p>
                      <a:r>
                        <a:rPr lang="zh-TW" altLang="en-US" sz="2400" b="0" cap="small" dirty="0" smtClean="0">
                          <a:solidFill>
                            <a:schemeClr val="tx1"/>
                          </a:solidFill>
                          <a:latin typeface="標楷體" panose="03000509000000000000" pitchFamily="65" charset="-120"/>
                          <a:ea typeface="標楷體" panose="03000509000000000000" pitchFamily="65" charset="-120"/>
                          <a:cs typeface="+mj-cs"/>
                        </a:rPr>
                        <a:t>◆須於升等截止日（每年</a:t>
                      </a:r>
                      <a:r>
                        <a:rPr lang="en-US" altLang="zh-TW" sz="2400" b="0" cap="small" dirty="0" smtClean="0">
                          <a:solidFill>
                            <a:schemeClr val="tx1"/>
                          </a:solidFill>
                          <a:latin typeface="標楷體" panose="03000509000000000000" pitchFamily="65" charset="-120"/>
                          <a:ea typeface="標楷體" panose="03000509000000000000" pitchFamily="65" charset="-120"/>
                          <a:cs typeface="+mj-cs"/>
                        </a:rPr>
                        <a:t>5</a:t>
                      </a:r>
                      <a:r>
                        <a:rPr lang="zh-TW" altLang="en-US" sz="2400" b="0" cap="small" dirty="0" smtClean="0">
                          <a:solidFill>
                            <a:schemeClr val="tx1"/>
                          </a:solidFill>
                          <a:latin typeface="標楷體" panose="03000509000000000000" pitchFamily="65" charset="-120"/>
                          <a:ea typeface="標楷體" panose="03000509000000000000" pitchFamily="65" charset="-120"/>
                          <a:cs typeface="+mj-cs"/>
                        </a:rPr>
                        <a:t>月 </a:t>
                      </a:r>
                      <a:r>
                        <a:rPr lang="en-US" altLang="zh-TW" sz="2400" b="0" cap="small" dirty="0" smtClean="0">
                          <a:solidFill>
                            <a:schemeClr val="tx1"/>
                          </a:solidFill>
                          <a:latin typeface="標楷體" panose="03000509000000000000" pitchFamily="65" charset="-120"/>
                          <a:ea typeface="標楷體" panose="03000509000000000000" pitchFamily="65" charset="-120"/>
                          <a:cs typeface="+mj-cs"/>
                        </a:rPr>
                        <a:t>15</a:t>
                      </a:r>
                      <a:r>
                        <a:rPr lang="zh-TW" altLang="en-US" sz="2400" b="0" cap="small" dirty="0" smtClean="0">
                          <a:solidFill>
                            <a:schemeClr val="tx1"/>
                          </a:solidFill>
                          <a:latin typeface="標楷體" panose="03000509000000000000" pitchFamily="65" charset="-120"/>
                          <a:ea typeface="標楷體" panose="03000509000000000000" pitchFamily="65" charset="-120"/>
                          <a:cs typeface="+mj-cs"/>
                        </a:rPr>
                        <a:t>日前</a:t>
                      </a:r>
                      <a:r>
                        <a:rPr lang="en-US" altLang="zh-TW" sz="2400" b="0" cap="small" dirty="0" smtClean="0">
                          <a:solidFill>
                            <a:schemeClr val="tx1"/>
                          </a:solidFill>
                          <a:latin typeface="標楷體" panose="03000509000000000000" pitchFamily="65" charset="-120"/>
                          <a:ea typeface="標楷體" panose="03000509000000000000" pitchFamily="65" charset="-120"/>
                          <a:cs typeface="+mj-cs"/>
                        </a:rPr>
                        <a:t>)</a:t>
                      </a:r>
                      <a:r>
                        <a:rPr lang="zh-TW" altLang="en-US" sz="2400" b="0" cap="small" dirty="0" smtClean="0">
                          <a:solidFill>
                            <a:schemeClr val="tx1"/>
                          </a:solidFill>
                          <a:latin typeface="標楷體" panose="03000509000000000000" pitchFamily="65" charset="-120"/>
                          <a:ea typeface="標楷體" panose="03000509000000000000" pitchFamily="65" charset="-120"/>
                          <a:cs typeface="+mj-cs"/>
                        </a:rPr>
                        <a:t>正式發表</a:t>
                      </a:r>
                      <a:r>
                        <a:rPr lang="en-US" altLang="zh-TW" sz="2400" b="0" cap="small" dirty="0" smtClean="0">
                          <a:solidFill>
                            <a:schemeClr val="tx1"/>
                          </a:solidFill>
                          <a:latin typeface="標楷體" panose="03000509000000000000" pitchFamily="65" charset="-120"/>
                          <a:ea typeface="標楷體" panose="03000509000000000000" pitchFamily="65" charset="-120"/>
                          <a:cs typeface="+mj-cs"/>
                        </a:rPr>
                        <a:t>(</a:t>
                      </a:r>
                      <a:r>
                        <a:rPr lang="zh-TW" altLang="en-US" sz="2400" b="0" cap="small" dirty="0" smtClean="0">
                          <a:solidFill>
                            <a:schemeClr val="tx1"/>
                          </a:solidFill>
                          <a:latin typeface="標楷體" panose="03000509000000000000" pitchFamily="65" charset="-120"/>
                          <a:ea typeface="標楷體" panose="03000509000000000000" pitchFamily="65" charset="-120"/>
                          <a:cs typeface="+mj-cs"/>
                        </a:rPr>
                        <a:t>出版</a:t>
                      </a:r>
                      <a:r>
                        <a:rPr lang="en-US" altLang="zh-TW" sz="2400" b="0" cap="small" dirty="0" smtClean="0">
                          <a:solidFill>
                            <a:schemeClr val="tx1"/>
                          </a:solidFill>
                          <a:latin typeface="標楷體" panose="03000509000000000000" pitchFamily="65" charset="-120"/>
                          <a:ea typeface="標楷體" panose="03000509000000000000" pitchFamily="65" charset="-120"/>
                          <a:cs typeface="+mj-cs"/>
                        </a:rPr>
                        <a:t>)</a:t>
                      </a:r>
                      <a:endParaRPr lang="zh-TW" altLang="en-US" sz="2400" b="0" cap="small" dirty="0" smtClean="0">
                        <a:solidFill>
                          <a:schemeClr val="tx1"/>
                        </a:solidFill>
                        <a:latin typeface="標楷體" panose="03000509000000000000" pitchFamily="65" charset="-120"/>
                        <a:ea typeface="標楷體" panose="03000509000000000000" pitchFamily="65" charset="-120"/>
                        <a:cs typeface="+mj-cs"/>
                      </a:endParaRPr>
                    </a:p>
                    <a:p>
                      <a:r>
                        <a:rPr lang="zh-TW" altLang="en-US" sz="2400" b="0" cap="small" dirty="0" smtClean="0">
                          <a:solidFill>
                            <a:schemeClr val="tx1"/>
                          </a:solidFill>
                          <a:latin typeface="標楷體" panose="03000509000000000000" pitchFamily="65" charset="-120"/>
                          <a:ea typeface="標楷體" panose="03000509000000000000" pitchFamily="65" charset="-120"/>
                          <a:cs typeface="+mj-cs"/>
                        </a:rPr>
                        <a:t>◆限以本校名義發表</a:t>
                      </a:r>
                      <a:endParaRPr lang="en-US" altLang="zh-TW" sz="2400" b="0" cap="small" dirty="0" smtClean="0">
                        <a:solidFill>
                          <a:schemeClr val="tx1"/>
                        </a:solidFill>
                        <a:latin typeface="標楷體" panose="03000509000000000000" pitchFamily="65" charset="-120"/>
                        <a:ea typeface="標楷體" panose="03000509000000000000" pitchFamily="65" charset="-120"/>
                        <a:cs typeface="+mj-cs"/>
                      </a:endParaRPr>
                    </a:p>
                    <a:p>
                      <a:endParaRPr lang="zh-TW" altLang="en-US" sz="2400" dirty="0">
                        <a:solidFill>
                          <a:schemeClr val="tx1"/>
                        </a:solidFill>
                      </a:endParaRPr>
                    </a:p>
                  </a:txBody>
                  <a:tcPr>
                    <a:solidFill>
                      <a:schemeClr val="accent1">
                        <a:lumMod val="60000"/>
                        <a:lumOff val="4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1" cap="small" dirty="0" smtClean="0">
                          <a:solidFill>
                            <a:schemeClr val="tx1"/>
                          </a:solidFill>
                          <a:latin typeface="標楷體" panose="03000509000000000000" pitchFamily="65" charset="-120"/>
                          <a:ea typeface="標楷體" panose="03000509000000000000" pitchFamily="65" charset="-120"/>
                          <a:cs typeface="+mj-cs"/>
                        </a:rPr>
                        <a:t>參考著作</a:t>
                      </a:r>
                    </a:p>
                    <a:p>
                      <a:endParaRPr lang="zh-TW" altLang="en-US" sz="2400" dirty="0">
                        <a:solidFill>
                          <a:schemeClr val="tx1"/>
                        </a:solidFill>
                      </a:endParaRPr>
                    </a:p>
                  </a:txBody>
                  <a:tcPr>
                    <a:solidFill>
                      <a:schemeClr val="accent3">
                        <a:lumMod val="20000"/>
                        <a:lumOff val="80000"/>
                      </a:schemeClr>
                    </a:solidFill>
                  </a:tcPr>
                </a:tc>
                <a:tc>
                  <a:txBody>
                    <a:bodyPr/>
                    <a:lstStyle/>
                    <a:p>
                      <a:endParaRPr lang="en-US" altLang="zh-TW" sz="2400" cap="small" dirty="0" smtClean="0">
                        <a:latin typeface="標楷體" panose="03000509000000000000" pitchFamily="65" charset="-120"/>
                        <a:ea typeface="標楷體" panose="03000509000000000000" pitchFamily="65" charset="-120"/>
                        <a:cs typeface="+mj-cs"/>
                      </a:endParaRPr>
                    </a:p>
                    <a:p>
                      <a:r>
                        <a:rPr lang="zh-TW" altLang="en-US" sz="2400" cap="small" dirty="0" smtClean="0">
                          <a:latin typeface="標楷體" panose="03000509000000000000" pitchFamily="65" charset="-120"/>
                          <a:ea typeface="標楷體" panose="03000509000000000000" pitchFamily="65" charset="-120"/>
                          <a:cs typeface="+mj-cs"/>
                        </a:rPr>
                        <a:t>◆須為第一或通訊作者</a:t>
                      </a:r>
                    </a:p>
                    <a:p>
                      <a:r>
                        <a:rPr lang="zh-TW" altLang="en-US" sz="2400" cap="small" dirty="0" smtClean="0">
                          <a:latin typeface="標楷體" panose="03000509000000000000" pitchFamily="65" charset="-120"/>
                          <a:ea typeface="標楷體" panose="03000509000000000000" pitchFamily="65" charset="-120"/>
                          <a:cs typeface="+mj-cs"/>
                        </a:rPr>
                        <a:t>◆應至少一篇以本校名義發表</a:t>
                      </a:r>
                      <a:endParaRPr lang="en-US" altLang="zh-TW" sz="2400" cap="small" dirty="0" smtClean="0">
                        <a:latin typeface="標楷體" panose="03000509000000000000" pitchFamily="65" charset="-120"/>
                        <a:ea typeface="標楷體" panose="03000509000000000000" pitchFamily="65" charset="-120"/>
                        <a:cs typeface="+mj-cs"/>
                      </a:endParaRPr>
                    </a:p>
                  </a:txBody>
                  <a:tcPr>
                    <a:solidFill>
                      <a:schemeClr val="accent3">
                        <a:lumMod val="20000"/>
                        <a:lumOff val="80000"/>
                      </a:schemeClr>
                    </a:solidFill>
                  </a:tcPr>
                </a:tc>
              </a:tr>
            </a:tbl>
          </a:graphicData>
        </a:graphic>
      </p:graphicFrame>
    </p:spTree>
    <p:extLst>
      <p:ext uri="{BB962C8B-B14F-4D97-AF65-F5344CB8AC3E}">
        <p14:creationId xmlns:p14="http://schemas.microsoft.com/office/powerpoint/2010/main" val="3841278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升等著作相關規定</a:t>
            </a:r>
          </a:p>
        </p:txBody>
      </p:sp>
      <p:sp>
        <p:nvSpPr>
          <p:cNvPr id="3" name="內容版面配置區 2"/>
          <p:cNvSpPr>
            <a:spLocks noGrp="1"/>
          </p:cNvSpPr>
          <p:nvPr>
            <p:ph sz="quarter" idx="1"/>
          </p:nvPr>
        </p:nvSpPr>
        <p:spPr/>
        <p:txBody>
          <a:bodyPr/>
          <a:lstStyle/>
          <a:p>
            <a:r>
              <a:rPr lang="zh-TW" altLang="en-US" sz="2800" dirty="0" smtClean="0"/>
              <a:t>著作相關規範</a:t>
            </a:r>
            <a:endParaRPr lang="en-US" altLang="zh-TW" sz="2800" dirty="0" smtClean="0"/>
          </a:p>
          <a:p>
            <a:pPr lvl="1"/>
            <a:r>
              <a:rPr lang="zh-TW" altLang="en-US" sz="2400" dirty="0"/>
              <a:t>取得前一</a:t>
            </a:r>
            <a:r>
              <a:rPr lang="zh-TW" altLang="en-US" sz="2400" dirty="0" smtClean="0"/>
              <a:t>等級教師資格後所出版或發表之著作</a:t>
            </a:r>
            <a:endParaRPr lang="en-US" altLang="zh-TW" sz="2400" dirty="0" smtClean="0"/>
          </a:p>
          <a:p>
            <a:pPr lvl="1"/>
            <a:r>
              <a:rPr lang="zh-TW" altLang="en-US" sz="2400" dirty="0"/>
              <a:t>須與任教</a:t>
            </a:r>
            <a:r>
              <a:rPr lang="zh-TW" altLang="en-US" sz="2400" dirty="0" smtClean="0"/>
              <a:t>科目性質相關</a:t>
            </a:r>
            <a:endParaRPr lang="en-US" altLang="zh-TW" sz="2400" dirty="0" smtClean="0"/>
          </a:p>
          <a:p>
            <a:pPr lvl="1"/>
            <a:r>
              <a:rPr lang="zh-TW" altLang="en-US" sz="2400" dirty="0"/>
              <a:t>代表作不得為學位論文之</a:t>
            </a:r>
            <a:r>
              <a:rPr lang="zh-TW" altLang="en-US" sz="2400" dirty="0" smtClean="0"/>
              <a:t>一部分</a:t>
            </a:r>
            <a:endParaRPr lang="en-US" altLang="zh-TW" sz="2400" dirty="0" smtClean="0"/>
          </a:p>
          <a:p>
            <a:pPr marL="731520" lvl="2" indent="0">
              <a:buNone/>
            </a:pPr>
            <a:endParaRPr lang="en-US" altLang="zh-TW" dirty="0" smtClean="0"/>
          </a:p>
          <a:p>
            <a:pPr marL="731520" lvl="2" indent="0">
              <a:buNone/>
            </a:pPr>
            <a:endParaRPr lang="en-US" altLang="zh-TW" dirty="0" smtClean="0"/>
          </a:p>
          <a:p>
            <a:pPr lvl="1"/>
            <a:endParaRPr lang="en-US" altLang="zh-TW" dirty="0"/>
          </a:p>
          <a:p>
            <a:pPr lvl="1"/>
            <a:endParaRPr lang="en-US" altLang="zh-TW" dirty="0"/>
          </a:p>
          <a:p>
            <a:pPr lvl="1"/>
            <a:endParaRPr lang="en-US" altLang="zh-TW" dirty="0" smtClean="0"/>
          </a:p>
          <a:p>
            <a:pPr marL="365760" lvl="1" indent="0">
              <a:buNone/>
            </a:pPr>
            <a:endParaRPr lang="en-US" altLang="zh-TW" dirty="0" smtClean="0"/>
          </a:p>
          <a:p>
            <a:pPr marL="365760" lvl="1" indent="0">
              <a:buNone/>
            </a:pPr>
            <a:endParaRPr lang="en-US" altLang="zh-TW" dirty="0" smtClean="0"/>
          </a:p>
          <a:p>
            <a:pPr marL="365760" lvl="1" indent="0">
              <a:buNone/>
            </a:pPr>
            <a:endParaRPr lang="en-US" altLang="zh-TW" dirty="0" smtClean="0"/>
          </a:p>
          <a:p>
            <a:pPr marL="365760" lvl="1" indent="0">
              <a:buNone/>
            </a:pPr>
            <a:endParaRPr lang="en-US" altLang="zh-TW" dirty="0" smtClean="0"/>
          </a:p>
          <a:p>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19</a:t>
            </a:fld>
            <a:endParaRPr lang="zh-TW" altLang="en-US"/>
          </a:p>
        </p:txBody>
      </p:sp>
    </p:spTree>
    <p:extLst>
      <p:ext uri="{BB962C8B-B14F-4D97-AF65-F5344CB8AC3E}">
        <p14:creationId xmlns:p14="http://schemas.microsoft.com/office/powerpoint/2010/main" val="2663650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簡報大鋼</a:t>
            </a:r>
            <a:endParaRPr lang="zh-TW" altLang="en-US" dirty="0"/>
          </a:p>
        </p:txBody>
      </p:sp>
      <p:sp>
        <p:nvSpPr>
          <p:cNvPr id="3" name="內容版面配置區 2"/>
          <p:cNvSpPr>
            <a:spLocks noGrp="1"/>
          </p:cNvSpPr>
          <p:nvPr>
            <p:ph sz="quarter" idx="1"/>
          </p:nvPr>
        </p:nvSpPr>
        <p:spPr/>
        <p:txBody>
          <a:bodyPr/>
          <a:lstStyle/>
          <a:p>
            <a:r>
              <a:rPr lang="zh-TW" altLang="en-US" dirty="0" smtClean="0"/>
              <a:t>法令依據</a:t>
            </a:r>
            <a:endParaRPr lang="en-US" altLang="zh-TW" dirty="0" smtClean="0"/>
          </a:p>
          <a:p>
            <a:r>
              <a:rPr lang="zh-TW" altLang="en-US" dirty="0" smtClean="0"/>
              <a:t>教師升等制度介紹</a:t>
            </a:r>
            <a:endParaRPr lang="en-US" altLang="zh-TW" dirty="0" smtClean="0"/>
          </a:p>
          <a:p>
            <a:r>
              <a:rPr lang="zh-TW" altLang="en-US" dirty="0" smtClean="0"/>
              <a:t>教師升等作業注意事項</a:t>
            </a:r>
            <a:endParaRPr lang="en-US" altLang="zh-TW" dirty="0" smtClean="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2</a:t>
            </a:fld>
            <a:endParaRPr lang="zh-TW" altLang="en-US" dirty="0"/>
          </a:p>
        </p:txBody>
      </p:sp>
    </p:spTree>
    <p:extLst>
      <p:ext uri="{BB962C8B-B14F-4D97-AF65-F5344CB8AC3E}">
        <p14:creationId xmlns:p14="http://schemas.microsoft.com/office/powerpoint/2010/main" val="29818743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188640"/>
            <a:ext cx="7467600" cy="576064"/>
          </a:xfrm>
        </p:spPr>
        <p:txBody>
          <a:bodyPr/>
          <a:lstStyle/>
          <a:p>
            <a:pPr algn="ctr"/>
            <a:r>
              <a:rPr lang="zh-TW" altLang="en-US" dirty="0" smtClean="0"/>
              <a:t>院升等</a:t>
            </a:r>
            <a:r>
              <a:rPr lang="zh-TW" altLang="zh-TW" dirty="0"/>
              <a:t>學術</a:t>
            </a:r>
            <a:r>
              <a:rPr lang="zh-TW" altLang="zh-TW" dirty="0" smtClean="0"/>
              <a:t>著作</a:t>
            </a:r>
            <a:r>
              <a:rPr lang="zh-TW" altLang="en-US" dirty="0" smtClean="0"/>
              <a:t>相關規定</a:t>
            </a:r>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20</a:t>
            </a:fld>
            <a:endParaRPr lang="zh-TW" altLang="en-US"/>
          </a:p>
        </p:txBody>
      </p:sp>
      <p:sp>
        <p:nvSpPr>
          <p:cNvPr id="5" name="矩形 4"/>
          <p:cNvSpPr/>
          <p:nvPr/>
        </p:nvSpPr>
        <p:spPr>
          <a:xfrm>
            <a:off x="395536" y="980728"/>
            <a:ext cx="8352928" cy="5355312"/>
          </a:xfrm>
          <a:prstGeom prst="rect">
            <a:avLst/>
          </a:prstGeom>
        </p:spPr>
        <p:txBody>
          <a:bodyPr wrap="square">
            <a:spAutoFit/>
          </a:bodyPr>
          <a:lstStyle/>
          <a:p>
            <a:r>
              <a:rPr lang="zh-TW" altLang="zh-TW" b="1" dirty="0">
                <a:latin typeface="標楷體" panose="03000509000000000000" pitchFamily="65" charset="-120"/>
                <a:ea typeface="標楷體" panose="03000509000000000000" pitchFamily="65" charset="-120"/>
              </a:rPr>
              <a:t>一、應自行擇定於取得前一等級教師資格後之</a:t>
            </a:r>
            <a:r>
              <a:rPr lang="zh-TW" altLang="zh-TW" b="1" dirty="0">
                <a:solidFill>
                  <a:srgbClr val="FF0000"/>
                </a:solidFill>
                <a:latin typeface="標楷體" panose="03000509000000000000" pitchFamily="65" charset="-120"/>
                <a:ea typeface="標楷體" panose="03000509000000000000" pitchFamily="65" charset="-120"/>
              </a:rPr>
              <a:t>著作五篇，並自行擇一為代表作，其餘列為參考作；其屬系列之相關研究者，得合併為代表作，惟著作總篇數，仍依未合併前之篇數計算，總計五篇。</a:t>
            </a:r>
            <a:r>
              <a:rPr lang="zh-TW" altLang="zh-TW" b="1" dirty="0">
                <a:latin typeface="標楷體" panose="03000509000000000000" pitchFamily="65" charset="-120"/>
                <a:ea typeface="標楷體" panose="03000509000000000000" pitchFamily="65" charset="-120"/>
              </a:rPr>
              <a:t>擇定後之代表作及參考作皆須與任教科目性質相關，且為第一作者或通訊</a:t>
            </a:r>
            <a:r>
              <a:rPr lang="zh-TW" altLang="zh-TW" b="1" dirty="0" smtClean="0">
                <a:latin typeface="標楷體" panose="03000509000000000000" pitchFamily="65" charset="-120"/>
                <a:ea typeface="標楷體" panose="03000509000000000000" pitchFamily="65" charset="-120"/>
              </a:rPr>
              <a:t>作者</a:t>
            </a:r>
            <a:r>
              <a:rPr lang="zh-TW" altLang="en-US" b="1" dirty="0" smtClean="0">
                <a:latin typeface="標楷體" panose="03000509000000000000" pitchFamily="65" charset="-120"/>
                <a:ea typeface="標楷體" panose="03000509000000000000" pitchFamily="65" charset="-120"/>
              </a:rPr>
              <a:t>。</a:t>
            </a:r>
            <a:endParaRPr lang="en-US" altLang="zh-TW" b="1" dirty="0" smtClean="0">
              <a:latin typeface="標楷體" panose="03000509000000000000" pitchFamily="65" charset="-120"/>
              <a:ea typeface="標楷體" panose="03000509000000000000" pitchFamily="65" charset="-120"/>
            </a:endParaRPr>
          </a:p>
          <a:p>
            <a:r>
              <a:rPr lang="zh-TW" altLang="zh-TW" b="1" dirty="0" smtClean="0">
                <a:solidFill>
                  <a:srgbClr val="FF0000"/>
                </a:solidFill>
                <a:latin typeface="標楷體" panose="03000509000000000000" pitchFamily="65" charset="-120"/>
                <a:ea typeface="標楷體" panose="03000509000000000000" pitchFamily="65" charset="-120"/>
              </a:rPr>
              <a:t>代表作</a:t>
            </a:r>
            <a:r>
              <a:rPr lang="zh-TW" altLang="zh-TW" b="1" dirty="0">
                <a:latin typeface="標楷體" panose="03000509000000000000" pitchFamily="65" charset="-120"/>
                <a:ea typeface="標楷體" panose="03000509000000000000" pitchFamily="65" charset="-120"/>
              </a:rPr>
              <a:t>應發表於</a:t>
            </a:r>
            <a:r>
              <a:rPr lang="en-US" altLang="zh-TW" b="1" dirty="0">
                <a:latin typeface="標楷體" panose="03000509000000000000" pitchFamily="65" charset="-120"/>
                <a:ea typeface="標楷體" panose="03000509000000000000" pitchFamily="65" charset="-120"/>
              </a:rPr>
              <a:t>SCI</a:t>
            </a:r>
            <a:r>
              <a:rPr lang="zh-TW" altLang="zh-TW" b="1" dirty="0">
                <a:latin typeface="標楷體" panose="03000509000000000000" pitchFamily="65" charset="-120"/>
                <a:ea typeface="標楷體" panose="03000509000000000000" pitchFamily="65" charset="-120"/>
              </a:rPr>
              <a:t>等級之期刊（申請升等教授者，其代表作應為通訊作者），並需於前一等級教師資格後至申請升等時五月十五日前正式出版（著作須具期刊名稱、出版年月、期刊卷期及頁碼）</a:t>
            </a:r>
            <a:r>
              <a:rPr lang="zh-TW" altLang="zh-TW" b="1" dirty="0" smtClean="0">
                <a:latin typeface="標楷體" panose="03000509000000000000" pitchFamily="65" charset="-120"/>
                <a:ea typeface="標楷體" panose="03000509000000000000" pitchFamily="65" charset="-120"/>
              </a:rPr>
              <a:t>，</a:t>
            </a:r>
            <a:endParaRPr lang="en-US" altLang="zh-TW" b="1" dirty="0" smtClean="0">
              <a:latin typeface="標楷體" panose="03000509000000000000" pitchFamily="65" charset="-120"/>
              <a:ea typeface="標楷體" panose="03000509000000000000" pitchFamily="65" charset="-120"/>
            </a:endParaRPr>
          </a:p>
          <a:p>
            <a:r>
              <a:rPr lang="zh-TW" altLang="zh-TW" b="1" dirty="0" smtClean="0">
                <a:solidFill>
                  <a:srgbClr val="FF0000"/>
                </a:solidFill>
                <a:latin typeface="標楷體" panose="03000509000000000000" pitchFamily="65" charset="-120"/>
                <a:ea typeface="標楷體" panose="03000509000000000000" pitchFamily="65" charset="-120"/>
              </a:rPr>
              <a:t>參考</a:t>
            </a:r>
            <a:r>
              <a:rPr lang="zh-TW" altLang="zh-TW" b="1" dirty="0">
                <a:solidFill>
                  <a:srgbClr val="FF0000"/>
                </a:solidFill>
                <a:latin typeface="標楷體" panose="03000509000000000000" pitchFamily="65" charset="-120"/>
                <a:ea typeface="標楷體" panose="03000509000000000000" pitchFamily="65" charset="-120"/>
              </a:rPr>
              <a:t>作</a:t>
            </a:r>
            <a:r>
              <a:rPr lang="zh-TW" altLang="zh-TW" b="1" dirty="0">
                <a:latin typeface="標楷體" panose="03000509000000000000" pitchFamily="65" charset="-120"/>
                <a:ea typeface="標楷體" panose="03000509000000000000" pitchFamily="65" charset="-120"/>
              </a:rPr>
              <a:t>應發表於「國立嘉義大學生命科學院教師學術期刊之分級表」第一級或第二級期刊，並於取得前一等級教師資格後至申請升等時七月三十一日前正式出版或電子出版者為準（著作須具期刊名稱、出版年月、期刊卷期及頁碼）。有關著作篇數及等級之規定如下：</a:t>
            </a:r>
          </a:p>
          <a:p>
            <a:r>
              <a:rPr lang="zh-TW" altLang="zh-TW" b="1" dirty="0">
                <a:solidFill>
                  <a:srgbClr val="FF0000"/>
                </a:solidFill>
                <a:latin typeface="標楷體" panose="03000509000000000000" pitchFamily="65" charset="-120"/>
                <a:ea typeface="標楷體" panose="03000509000000000000" pitchFamily="65" charset="-120"/>
              </a:rPr>
              <a:t>（一）升等教授職級</a:t>
            </a:r>
            <a:r>
              <a:rPr lang="zh-TW" altLang="zh-TW" b="1" dirty="0">
                <a:latin typeface="標楷體" panose="03000509000000000000" pitchFamily="65" charset="-120"/>
                <a:ea typeface="標楷體" panose="03000509000000000000" pitchFamily="65" charset="-120"/>
              </a:rPr>
              <a:t>：代表作及至少一篇參考作應為本院期刊分類等級一級</a:t>
            </a:r>
            <a:r>
              <a:rPr lang="zh-TW" altLang="zh-TW" b="1" dirty="0" smtClean="0">
                <a:latin typeface="標楷體" panose="03000509000000000000" pitchFamily="65" charset="-120"/>
                <a:ea typeface="標楷體" panose="03000509000000000000" pitchFamily="65" charset="-120"/>
              </a:rPr>
              <a:t>；</a:t>
            </a:r>
            <a:endParaRPr lang="en-US" altLang="zh-TW" b="1" dirty="0" smtClean="0">
              <a:latin typeface="標楷體" panose="03000509000000000000" pitchFamily="65" charset="-120"/>
              <a:ea typeface="標楷體" panose="03000509000000000000" pitchFamily="65" charset="-120"/>
            </a:endParaRPr>
          </a:p>
          <a:p>
            <a:r>
              <a:rPr lang="zh-TW" altLang="en-US" b="1" dirty="0">
                <a:latin typeface="標楷體" panose="03000509000000000000" pitchFamily="65" charset="-120"/>
                <a:ea typeface="標楷體" panose="03000509000000000000" pitchFamily="65" charset="-120"/>
              </a:rPr>
              <a:t> </a:t>
            </a:r>
            <a:r>
              <a:rPr lang="zh-TW" altLang="en-US" b="1" dirty="0" smtClean="0">
                <a:latin typeface="標楷體" panose="03000509000000000000" pitchFamily="65" charset="-120"/>
                <a:ea typeface="標楷體" panose="03000509000000000000" pitchFamily="65" charset="-120"/>
              </a:rPr>
              <a:t>     </a:t>
            </a:r>
            <a:r>
              <a:rPr lang="zh-TW" altLang="zh-TW" b="1" dirty="0" smtClean="0">
                <a:latin typeface="標楷體" panose="03000509000000000000" pitchFamily="65" charset="-120"/>
                <a:ea typeface="標楷體" panose="03000509000000000000" pitchFamily="65" charset="-120"/>
              </a:rPr>
              <a:t>代表作</a:t>
            </a:r>
            <a:r>
              <a:rPr lang="zh-TW" altLang="zh-TW" b="1" dirty="0">
                <a:latin typeface="標楷體" panose="03000509000000000000" pitchFamily="65" charset="-120"/>
                <a:ea typeface="標楷體" panose="03000509000000000000" pitchFamily="65" charset="-120"/>
              </a:rPr>
              <a:t>應為該領域期刊論文排名前二分之一之著作</a:t>
            </a:r>
            <a:r>
              <a:rPr lang="en-US" altLang="zh-TW" b="1" dirty="0">
                <a:latin typeface="標楷體" panose="03000509000000000000" pitchFamily="65" charset="-120"/>
                <a:ea typeface="標楷體" panose="03000509000000000000" pitchFamily="65" charset="-120"/>
              </a:rPr>
              <a:t>(</a:t>
            </a:r>
            <a:r>
              <a:rPr lang="zh-TW" altLang="zh-TW" b="1" dirty="0">
                <a:latin typeface="標楷體" panose="03000509000000000000" pitchFamily="65" charset="-120"/>
                <a:ea typeface="標楷體" panose="03000509000000000000" pitchFamily="65" charset="-120"/>
              </a:rPr>
              <a:t>發表日期依當年度</a:t>
            </a:r>
            <a:r>
              <a:rPr lang="en-US" altLang="zh-TW" b="1" dirty="0" smtClean="0">
                <a:latin typeface="標楷體" panose="03000509000000000000" pitchFamily="65" charset="-120"/>
                <a:ea typeface="標楷體" panose="03000509000000000000" pitchFamily="65" charset="-120"/>
              </a:rPr>
              <a:t>JCR</a:t>
            </a:r>
          </a:p>
          <a:p>
            <a:r>
              <a:rPr lang="zh-TW" altLang="en-US" b="1" dirty="0">
                <a:latin typeface="標楷體" panose="03000509000000000000" pitchFamily="65" charset="-120"/>
                <a:ea typeface="標楷體" panose="03000509000000000000" pitchFamily="65" charset="-120"/>
              </a:rPr>
              <a:t> </a:t>
            </a:r>
            <a:r>
              <a:rPr lang="zh-TW" altLang="en-US" b="1" dirty="0" smtClean="0">
                <a:latin typeface="標楷體" panose="03000509000000000000" pitchFamily="65" charset="-120"/>
                <a:ea typeface="標楷體" panose="03000509000000000000" pitchFamily="65" charset="-120"/>
              </a:rPr>
              <a:t>     </a:t>
            </a:r>
            <a:r>
              <a:rPr lang="zh-TW" altLang="zh-TW" b="1" dirty="0" smtClean="0">
                <a:latin typeface="標楷體" panose="03000509000000000000" pitchFamily="65" charset="-120"/>
                <a:ea typeface="標楷體" panose="03000509000000000000" pitchFamily="65" charset="-120"/>
              </a:rPr>
              <a:t>公布</a:t>
            </a:r>
            <a:r>
              <a:rPr lang="zh-TW" altLang="zh-TW" b="1" dirty="0">
                <a:latin typeface="標楷體" panose="03000509000000000000" pitchFamily="65" charset="-120"/>
                <a:ea typeface="標楷體" panose="03000509000000000000" pitchFamily="65" charset="-120"/>
              </a:rPr>
              <a:t>為準</a:t>
            </a:r>
            <a:r>
              <a:rPr lang="en-US" altLang="zh-TW" b="1" dirty="0">
                <a:latin typeface="標楷體" panose="03000509000000000000" pitchFamily="65" charset="-120"/>
                <a:ea typeface="標楷體" panose="03000509000000000000" pitchFamily="65" charset="-120"/>
              </a:rPr>
              <a:t>)</a:t>
            </a:r>
            <a:r>
              <a:rPr lang="zh-TW" altLang="zh-TW" b="1" dirty="0">
                <a:latin typeface="標楷體" panose="03000509000000000000" pitchFamily="65" charset="-120"/>
                <a:ea typeface="標楷體" panose="03000509000000000000" pitchFamily="65" charset="-120"/>
              </a:rPr>
              <a:t>。</a:t>
            </a:r>
          </a:p>
          <a:p>
            <a:r>
              <a:rPr lang="zh-TW" altLang="zh-TW" b="1" dirty="0">
                <a:solidFill>
                  <a:srgbClr val="FF0000"/>
                </a:solidFill>
                <a:latin typeface="標楷體" panose="03000509000000000000" pitchFamily="65" charset="-120"/>
                <a:ea typeface="標楷體" panose="03000509000000000000" pitchFamily="65" charset="-120"/>
              </a:rPr>
              <a:t>（二）升等副教授以下職級</a:t>
            </a:r>
            <a:r>
              <a:rPr lang="zh-TW" altLang="zh-TW" b="1" dirty="0">
                <a:latin typeface="標楷體" panose="03000509000000000000" pitchFamily="65" charset="-120"/>
                <a:ea typeface="標楷體" panose="03000509000000000000" pitchFamily="65" charset="-120"/>
              </a:rPr>
              <a:t>：代表作應為本院期刊分類等級一級之著作</a:t>
            </a:r>
            <a:r>
              <a:rPr lang="zh-TW" altLang="zh-TW" b="1" dirty="0" smtClean="0">
                <a:latin typeface="標楷體" panose="03000509000000000000" pitchFamily="65" charset="-120"/>
                <a:ea typeface="標楷體" panose="03000509000000000000" pitchFamily="65" charset="-120"/>
              </a:rPr>
              <a:t>。</a:t>
            </a:r>
            <a:endParaRPr lang="en-US" altLang="zh-TW" b="1" dirty="0" smtClean="0">
              <a:latin typeface="標楷體" panose="03000509000000000000" pitchFamily="65" charset="-120"/>
              <a:ea typeface="標楷體" panose="03000509000000000000" pitchFamily="65" charset="-120"/>
            </a:endParaRPr>
          </a:p>
          <a:p>
            <a:endParaRPr lang="zh-TW" altLang="zh-TW" b="1" dirty="0">
              <a:latin typeface="標楷體" panose="03000509000000000000" pitchFamily="65" charset="-120"/>
              <a:ea typeface="標楷體" panose="03000509000000000000" pitchFamily="65" charset="-120"/>
            </a:endParaRPr>
          </a:p>
          <a:p>
            <a:pPr marL="357188" indent="-357188"/>
            <a:r>
              <a:rPr lang="zh-TW" altLang="zh-TW" b="1" dirty="0">
                <a:latin typeface="標楷體" panose="03000509000000000000" pitchFamily="65" charset="-120"/>
                <a:ea typeface="標楷體" panose="03000509000000000000" pitchFamily="65" charset="-120"/>
              </a:rPr>
              <a:t>二、</a:t>
            </a:r>
            <a:r>
              <a:rPr lang="zh-TW" altLang="zh-TW" b="1" dirty="0">
                <a:solidFill>
                  <a:srgbClr val="FF0000"/>
                </a:solidFill>
                <a:latin typeface="標楷體" panose="03000509000000000000" pitchFamily="65" charset="-120"/>
                <a:ea typeface="標楷體" panose="03000509000000000000" pitchFamily="65" charset="-120"/>
              </a:rPr>
              <a:t>代表及參考作，相同貢獻者（第一作者）或共同通訊作者</a:t>
            </a:r>
            <a:r>
              <a:rPr lang="zh-TW" altLang="zh-TW" b="1" dirty="0">
                <a:latin typeface="標楷體" panose="03000509000000000000" pitchFamily="65" charset="-120"/>
                <a:ea typeface="標楷體" panose="03000509000000000000" pitchFamily="65" charset="-120"/>
              </a:rPr>
              <a:t>，以人數平分</a:t>
            </a:r>
            <a:r>
              <a:rPr lang="zh-TW" altLang="zh-TW" b="1" dirty="0" smtClean="0">
                <a:latin typeface="標楷體" panose="03000509000000000000" pitchFamily="65" charset="-120"/>
                <a:ea typeface="標楷體" panose="03000509000000000000" pitchFamily="65" charset="-120"/>
              </a:rPr>
              <a:t>計算</a:t>
            </a:r>
            <a:r>
              <a:rPr lang="zh-TW" altLang="en-US" b="1" dirty="0" smtClean="0">
                <a:latin typeface="標楷體" panose="03000509000000000000" pitchFamily="65" charset="-120"/>
                <a:ea typeface="標楷體" panose="03000509000000000000" pitchFamily="65" charset="-120"/>
              </a:rPr>
              <a:t>   </a:t>
            </a:r>
            <a:r>
              <a:rPr lang="zh-TW" altLang="zh-TW" b="1" dirty="0" smtClean="0">
                <a:latin typeface="標楷體" panose="03000509000000000000" pitchFamily="65" charset="-120"/>
                <a:ea typeface="標楷體" panose="03000509000000000000" pitchFamily="65" charset="-120"/>
              </a:rPr>
              <a:t>篇</a:t>
            </a:r>
            <a:r>
              <a:rPr lang="zh-TW" altLang="zh-TW" b="1" dirty="0">
                <a:latin typeface="標楷體" panose="03000509000000000000" pitchFamily="65" charset="-120"/>
                <a:ea typeface="標楷體" panose="03000509000000000000" pitchFamily="65" charset="-120"/>
              </a:rPr>
              <a:t>數。例如一篇著作二人相同貢獻者（第一作者）或共同通訊作者則做二分之一篇計算。</a:t>
            </a:r>
            <a:endParaRPr lang="zh-TW" altLang="en-US" b="1"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31217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升等著作相關規定</a:t>
            </a:r>
          </a:p>
        </p:txBody>
      </p:sp>
      <p:sp>
        <p:nvSpPr>
          <p:cNvPr id="3" name="內容版面配置區 2"/>
          <p:cNvSpPr>
            <a:spLocks noGrp="1"/>
          </p:cNvSpPr>
          <p:nvPr>
            <p:ph sz="quarter" idx="1"/>
          </p:nvPr>
        </p:nvSpPr>
        <p:spPr>
          <a:xfrm>
            <a:off x="457200" y="1600200"/>
            <a:ext cx="7715200" cy="4873752"/>
          </a:xfrm>
        </p:spPr>
        <p:txBody>
          <a:bodyPr>
            <a:normAutofit/>
          </a:bodyPr>
          <a:lstStyle/>
          <a:p>
            <a:r>
              <a:rPr lang="zh-TW" altLang="en-US" sz="2800" dirty="0"/>
              <a:t>著作相關</a:t>
            </a:r>
            <a:r>
              <a:rPr lang="zh-TW" altLang="en-US" sz="2800" dirty="0" smtClean="0"/>
              <a:t>規範</a:t>
            </a:r>
            <a:endParaRPr lang="en-US" altLang="zh-TW" sz="2800" dirty="0" smtClean="0"/>
          </a:p>
          <a:p>
            <a:pPr lvl="1"/>
            <a:r>
              <a:rPr lang="zh-TW" altLang="en-US" sz="2400" dirty="0" smtClean="0"/>
              <a:t>教師代表著作違反</a:t>
            </a:r>
            <a:r>
              <a:rPr lang="zh-TW" altLang="en-US" sz="2400" dirty="0"/>
              <a:t>學術</a:t>
            </a:r>
            <a:r>
              <a:rPr lang="zh-TW" altLang="en-US" sz="2400" dirty="0" smtClean="0"/>
              <a:t>倫理常見態樣</a:t>
            </a:r>
            <a:endParaRPr lang="en-US" altLang="zh-TW" sz="2400" dirty="0"/>
          </a:p>
          <a:p>
            <a:pPr marL="1008000" lvl="2" indent="-457200">
              <a:buNone/>
            </a:pPr>
            <a:r>
              <a:rPr lang="zh-TW" altLang="en-US" sz="2400" dirty="0" smtClean="0"/>
              <a:t> </a:t>
            </a:r>
            <a:r>
              <a:rPr lang="en-US" altLang="zh-TW" sz="2400" dirty="0" smtClean="0"/>
              <a:t>1.</a:t>
            </a:r>
            <a:r>
              <a:rPr lang="zh-TW" altLang="en-US" sz="2400" dirty="0" smtClean="0"/>
              <a:t>代表作使用指導學生碩士論文數據（如圖表與學生碩士論文圖表有太多相似之處），未於合著人證明列碩士生之貢獻，或未於代表作參考文獻註明引用該碩士論文</a:t>
            </a:r>
            <a:endParaRPr lang="en-US" altLang="zh-TW" sz="2400" dirty="0" smtClean="0"/>
          </a:p>
          <a:p>
            <a:pPr marL="1008000" lvl="2" indent="-504000">
              <a:buNone/>
            </a:pPr>
            <a:r>
              <a:rPr lang="zh-TW" altLang="en-US" sz="2400" dirty="0" smtClean="0"/>
              <a:t> </a:t>
            </a:r>
            <a:r>
              <a:rPr lang="en-US" altLang="zh-TW" sz="2400" dirty="0" smtClean="0"/>
              <a:t>2.</a:t>
            </a:r>
            <a:r>
              <a:rPr lang="zh-TW" altLang="en-US" sz="2400" dirty="0"/>
              <a:t>論文大幅引用自己</a:t>
            </a:r>
            <a:r>
              <a:rPr lang="zh-TW" altLang="en-US" sz="2400" dirty="0" smtClean="0"/>
              <a:t>已發表</a:t>
            </a:r>
            <a:r>
              <a:rPr lang="zh-TW" altLang="en-US" sz="2400" dirty="0"/>
              <a:t>著作</a:t>
            </a:r>
            <a:r>
              <a:rPr lang="zh-TW" altLang="en-US" sz="2400" dirty="0" smtClean="0"/>
              <a:t>，未適當註明，有自我抄襲情形</a:t>
            </a:r>
            <a:endParaRPr lang="en-US" altLang="zh-TW" sz="2400" dirty="0" smtClean="0"/>
          </a:p>
          <a:p>
            <a:pPr marL="1008000" lvl="2" indent="-457200">
              <a:buNone/>
            </a:pPr>
            <a:r>
              <a:rPr lang="zh-TW" altLang="en-US" sz="2400" dirty="0" smtClean="0"/>
              <a:t> </a:t>
            </a:r>
            <a:r>
              <a:rPr lang="en-US" altLang="zh-TW" sz="2400" dirty="0" smtClean="0"/>
              <a:t>3.</a:t>
            </a:r>
            <a:r>
              <a:rPr lang="zh-TW" altLang="en-US" sz="2400" dirty="0" smtClean="0"/>
              <a:t>代表著作與某篇參考著作內容幾乎雷同，有一稿多投情形</a:t>
            </a:r>
            <a:endParaRPr lang="en-US" altLang="zh-TW" sz="2400" dirty="0" smtClean="0"/>
          </a:p>
          <a:p>
            <a:pPr marL="1008000" lvl="2" indent="-457200">
              <a:buNone/>
            </a:pPr>
            <a:r>
              <a:rPr lang="zh-TW" altLang="en-US" sz="2400" dirty="0" smtClean="0"/>
              <a:t> </a:t>
            </a:r>
            <a:r>
              <a:rPr lang="en-US" altLang="zh-TW" sz="2400" dirty="0" smtClean="0"/>
              <a:t>4.</a:t>
            </a:r>
            <a:r>
              <a:rPr lang="zh-TW" altLang="en-US" sz="2400" dirty="0" smtClean="0"/>
              <a:t>重複使用研究成果於不同論文或申請不同補助</a:t>
            </a:r>
            <a:endParaRPr lang="en-US" altLang="zh-TW" sz="2400" dirty="0"/>
          </a:p>
          <a:p>
            <a:endParaRPr lang="en-US" altLang="zh-TW" dirty="0" smtClean="0"/>
          </a:p>
          <a:p>
            <a:pPr lvl="1"/>
            <a:endParaRPr lang="en-US" altLang="zh-TW" dirty="0"/>
          </a:p>
          <a:p>
            <a:pPr lvl="1"/>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21</a:t>
            </a:fld>
            <a:endParaRPr lang="zh-TW" altLang="en-US"/>
          </a:p>
        </p:txBody>
      </p:sp>
    </p:spTree>
    <p:extLst>
      <p:ext uri="{BB962C8B-B14F-4D97-AF65-F5344CB8AC3E}">
        <p14:creationId xmlns:p14="http://schemas.microsoft.com/office/powerpoint/2010/main" val="3660513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教師升等業務應注意事項</a:t>
            </a:r>
            <a:endParaRPr lang="zh-TW" altLang="en-US" dirty="0"/>
          </a:p>
        </p:txBody>
      </p:sp>
      <p:sp>
        <p:nvSpPr>
          <p:cNvPr id="3" name="內容版面配置區 2"/>
          <p:cNvSpPr>
            <a:spLocks noGrp="1"/>
          </p:cNvSpPr>
          <p:nvPr>
            <p:ph sz="quarter" idx="1"/>
          </p:nvPr>
        </p:nvSpPr>
        <p:spPr>
          <a:xfrm>
            <a:off x="571538" y="1268760"/>
            <a:ext cx="7467600" cy="4205064"/>
          </a:xfrm>
        </p:spPr>
        <p:txBody>
          <a:bodyPr>
            <a:normAutofit/>
          </a:bodyPr>
          <a:lstStyle/>
          <a:p>
            <a:r>
              <a:rPr lang="zh-TW" altLang="en-US" dirty="0" smtClean="0">
                <a:latin typeface="標楷體"/>
                <a:ea typeface="標楷體"/>
              </a:rPr>
              <a:t>提醒升等教師再次核對著作及論文一覽表所登載之資料與所附之送審著作之資料是否一致</a:t>
            </a:r>
            <a:r>
              <a:rPr lang="en-US" altLang="zh-TW" dirty="0" smtClean="0">
                <a:latin typeface="標楷體"/>
                <a:ea typeface="標楷體"/>
              </a:rPr>
              <a:t>(</a:t>
            </a:r>
            <a:r>
              <a:rPr lang="zh-TW" altLang="en-US" dirty="0" smtClean="0">
                <a:latin typeface="標楷體"/>
                <a:ea typeface="標楷體"/>
              </a:rPr>
              <a:t>如著作名稱、出版</a:t>
            </a:r>
            <a:r>
              <a:rPr lang="en-US" altLang="zh-TW" dirty="0" smtClean="0">
                <a:latin typeface="標楷體"/>
                <a:ea typeface="標楷體"/>
              </a:rPr>
              <a:t>(</a:t>
            </a:r>
            <a:r>
              <a:rPr lang="zh-TW" altLang="en-US" dirty="0" smtClean="0">
                <a:latin typeface="標楷體"/>
                <a:ea typeface="標楷體"/>
              </a:rPr>
              <a:t>發表</a:t>
            </a:r>
            <a:r>
              <a:rPr lang="en-US" altLang="zh-TW" dirty="0" smtClean="0">
                <a:latin typeface="標楷體"/>
                <a:ea typeface="標楷體"/>
              </a:rPr>
              <a:t>)</a:t>
            </a:r>
            <a:r>
              <a:rPr lang="zh-TW" altLang="en-US" dirty="0" smtClean="0">
                <a:latin typeface="標楷體"/>
                <a:ea typeface="標楷體"/>
              </a:rPr>
              <a:t>或已接受之年月、合著人、是否為通訊作者或第一作者等</a:t>
            </a:r>
            <a:r>
              <a:rPr lang="en-US" altLang="zh-TW" dirty="0" smtClean="0">
                <a:latin typeface="標楷體"/>
                <a:ea typeface="標楷體"/>
              </a:rPr>
              <a:t>)</a:t>
            </a:r>
            <a:endParaRPr lang="en-US" altLang="zh-TW" dirty="0" smtClean="0"/>
          </a:p>
          <a:p>
            <a:r>
              <a:rPr lang="zh-TW" altLang="en-US" dirty="0" smtClean="0">
                <a:solidFill>
                  <a:srgbClr val="FF0000"/>
                </a:solidFill>
              </a:rPr>
              <a:t>升等收件截止日後</a:t>
            </a:r>
            <a:r>
              <a:rPr lang="en-US" altLang="zh-TW" dirty="0" smtClean="0">
                <a:solidFill>
                  <a:srgbClr val="FF0000"/>
                </a:solidFill>
              </a:rPr>
              <a:t>(5</a:t>
            </a:r>
            <a:r>
              <a:rPr lang="zh-TW" altLang="en-US" dirty="0" smtClean="0">
                <a:solidFill>
                  <a:srgbClr val="FF0000"/>
                </a:solidFill>
              </a:rPr>
              <a:t>月</a:t>
            </a:r>
            <a:r>
              <a:rPr lang="en-US" altLang="zh-TW" dirty="0" smtClean="0">
                <a:solidFill>
                  <a:srgbClr val="FF0000"/>
                </a:solidFill>
              </a:rPr>
              <a:t>15</a:t>
            </a:r>
            <a:r>
              <a:rPr lang="zh-TW" altLang="en-US" dirty="0" smtClean="0">
                <a:solidFill>
                  <a:srgbClr val="FF0000"/>
                </a:solidFill>
              </a:rPr>
              <a:t>日</a:t>
            </a:r>
            <a:r>
              <a:rPr lang="en-US" altLang="zh-TW" dirty="0" smtClean="0">
                <a:solidFill>
                  <a:srgbClr val="FF0000"/>
                </a:solidFill>
              </a:rPr>
              <a:t>)</a:t>
            </a:r>
            <a:r>
              <a:rPr lang="zh-TW" altLang="en-US" dirty="0" smtClean="0">
                <a:solidFill>
                  <a:srgbClr val="FF0000"/>
                </a:solidFill>
              </a:rPr>
              <a:t>不得再抽換資料，審查相關佐證資料應以書面資料呈現</a:t>
            </a:r>
            <a:r>
              <a:rPr lang="zh-TW" altLang="en-US" dirty="0" smtClean="0">
                <a:solidFill>
                  <a:srgbClr val="FF0000"/>
                </a:solidFill>
                <a:latin typeface="標楷體"/>
                <a:ea typeface="標楷體"/>
              </a:rPr>
              <a:t>。</a:t>
            </a:r>
            <a:endParaRPr lang="en-US" altLang="zh-TW" dirty="0" smtClean="0">
              <a:solidFill>
                <a:srgbClr val="FF0000"/>
              </a:solidFill>
              <a:latin typeface="標楷體"/>
              <a:ea typeface="標楷體"/>
            </a:endParaRPr>
          </a:p>
          <a:p>
            <a:r>
              <a:rPr lang="zh-TW" altLang="en-US" dirty="0" smtClean="0">
                <a:solidFill>
                  <a:srgbClr val="FF0000"/>
                </a:solidFill>
                <a:latin typeface="標楷體"/>
                <a:ea typeface="標楷體"/>
              </a:rPr>
              <a:t>自</a:t>
            </a:r>
            <a:r>
              <a:rPr lang="en-US" altLang="zh-TW" dirty="0" smtClean="0">
                <a:solidFill>
                  <a:srgbClr val="FF0000"/>
                </a:solidFill>
                <a:latin typeface="標楷體"/>
                <a:ea typeface="標楷體"/>
              </a:rPr>
              <a:t>105</a:t>
            </a:r>
            <a:r>
              <a:rPr lang="zh-TW" altLang="en-US" dirty="0" smtClean="0">
                <a:solidFill>
                  <a:srgbClr val="FF0000"/>
                </a:solidFill>
                <a:latin typeface="標楷體"/>
                <a:ea typeface="標楷體"/>
              </a:rPr>
              <a:t>學年度起，教師升等之代表著作均應為已出版。</a:t>
            </a:r>
            <a:endParaRPr lang="en-US" altLang="zh-TW" dirty="0" smtClean="0">
              <a:solidFill>
                <a:srgbClr val="FF0000"/>
              </a:solidFill>
              <a:latin typeface="標楷體"/>
              <a:ea typeface="標楷體"/>
            </a:endParaRPr>
          </a:p>
          <a:p>
            <a:r>
              <a:rPr lang="zh-TW" altLang="en-US" dirty="0" smtClean="0">
                <a:latin typeface="標楷體"/>
                <a:ea typeface="標楷體"/>
              </a:rPr>
              <a:t>各級教評會</a:t>
            </a:r>
            <a:r>
              <a:rPr lang="zh-TW" altLang="en-US" dirty="0">
                <a:latin typeface="標楷體"/>
                <a:ea typeface="標楷體"/>
              </a:rPr>
              <a:t>應</a:t>
            </a:r>
            <a:r>
              <a:rPr lang="zh-TW" altLang="en-US" dirty="0" smtClean="0">
                <a:latin typeface="標楷體"/>
                <a:ea typeface="標楷體"/>
              </a:rPr>
              <a:t>依限完成審議，並送交下一層級教評會審議，以免延誤教師升等生效日或升等審議程序。</a:t>
            </a:r>
            <a:endParaRPr lang="en-US" altLang="zh-TW" dirty="0" smtClean="0">
              <a:latin typeface="標楷體"/>
              <a:ea typeface="標楷體"/>
            </a:endParaRPr>
          </a:p>
          <a:p>
            <a:r>
              <a:rPr lang="zh-TW" altLang="en-US" dirty="0" smtClean="0">
                <a:latin typeface="標楷體"/>
                <a:ea typeface="標楷體"/>
              </a:rPr>
              <a:t>外審意見表之外審人員簽名欄應予保密</a:t>
            </a:r>
            <a:r>
              <a:rPr lang="zh-TW" altLang="en-US" dirty="0">
                <a:latin typeface="標楷體"/>
                <a:ea typeface="標楷體"/>
              </a:rPr>
              <a:t>。</a:t>
            </a:r>
            <a:endParaRPr lang="en-US" altLang="zh-TW" dirty="0">
              <a:latin typeface="標楷體"/>
              <a:ea typeface="標楷體"/>
            </a:endParaRPr>
          </a:p>
          <a:p>
            <a:endParaRPr lang="en-US" altLang="zh-TW" dirty="0">
              <a:solidFill>
                <a:srgbClr val="FF0000"/>
              </a:solidFill>
              <a:latin typeface="標楷體"/>
              <a:ea typeface="標楷體"/>
            </a:endParaRPr>
          </a:p>
          <a:p>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22</a:t>
            </a:fld>
            <a:endParaRPr lang="zh-TW" altLang="en-US"/>
          </a:p>
        </p:txBody>
      </p:sp>
    </p:spTree>
    <p:extLst>
      <p:ext uri="{BB962C8B-B14F-4D97-AF65-F5344CB8AC3E}">
        <p14:creationId xmlns:p14="http://schemas.microsoft.com/office/powerpoint/2010/main" val="3122777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1916832"/>
            <a:ext cx="7467600" cy="1143000"/>
          </a:xfrm>
        </p:spPr>
        <p:txBody>
          <a:bodyPr>
            <a:normAutofit/>
          </a:bodyPr>
          <a:lstStyle/>
          <a:p>
            <a:r>
              <a:rPr lang="zh-TW" altLang="en-US" sz="3400" dirty="0">
                <a:solidFill>
                  <a:schemeClr val="tx1"/>
                </a:solidFill>
                <a:latin typeface="標楷體" panose="03000509000000000000" pitchFamily="65" charset="-120"/>
                <a:ea typeface="標楷體" panose="03000509000000000000" pitchFamily="65" charset="-120"/>
              </a:rPr>
              <a:t>教學</a:t>
            </a:r>
            <a:r>
              <a:rPr lang="zh-TW" altLang="en-US" sz="3400" dirty="0" smtClean="0">
                <a:solidFill>
                  <a:schemeClr val="tx1"/>
                </a:solidFill>
                <a:latin typeface="標楷體" panose="03000509000000000000" pitchFamily="65" charset="-120"/>
                <a:ea typeface="標楷體" panose="03000509000000000000" pitchFamily="65" charset="-120"/>
              </a:rPr>
              <a:t>著作</a:t>
            </a:r>
            <a:r>
              <a:rPr lang="zh-TW" altLang="en-US" sz="3400" dirty="0">
                <a:solidFill>
                  <a:schemeClr val="tx1"/>
                </a:solidFill>
                <a:latin typeface="標楷體" panose="03000509000000000000" pitchFamily="65" charset="-120"/>
                <a:ea typeface="標楷體" panose="03000509000000000000" pitchFamily="65" charset="-120"/>
              </a:rPr>
              <a:t>及</a:t>
            </a:r>
            <a:r>
              <a:rPr lang="zh-TW" altLang="en-US" sz="3400" dirty="0" smtClean="0">
                <a:solidFill>
                  <a:schemeClr val="tx1"/>
                </a:solidFill>
                <a:latin typeface="標楷體" panose="03000509000000000000" pitchFamily="65" charset="-120"/>
                <a:ea typeface="標楷體" panose="03000509000000000000" pitchFamily="65" charset="-120"/>
              </a:rPr>
              <a:t>技術</a:t>
            </a:r>
            <a:r>
              <a:rPr lang="zh-TW" altLang="en-US" sz="3400" dirty="0">
                <a:solidFill>
                  <a:schemeClr val="tx1"/>
                </a:solidFill>
                <a:latin typeface="標楷體" panose="03000509000000000000" pitchFamily="65" charset="-120"/>
                <a:ea typeface="標楷體" panose="03000509000000000000" pitchFamily="65" charset="-120"/>
              </a:rPr>
              <a:t>報告升</a:t>
            </a:r>
            <a:r>
              <a:rPr lang="zh-TW" altLang="en-US" sz="3400" dirty="0" smtClean="0">
                <a:solidFill>
                  <a:schemeClr val="tx1"/>
                </a:solidFill>
                <a:latin typeface="標楷體" panose="03000509000000000000" pitchFamily="65" charset="-120"/>
                <a:ea typeface="標楷體" panose="03000509000000000000" pitchFamily="65" charset="-120"/>
              </a:rPr>
              <a:t>等相關</a:t>
            </a:r>
            <a:r>
              <a:rPr lang="en-US" altLang="zh-TW" sz="3400" dirty="0">
                <a:solidFill>
                  <a:schemeClr val="tx1"/>
                </a:solidFill>
                <a:latin typeface="標楷體" panose="03000509000000000000" pitchFamily="65" charset="-120"/>
                <a:ea typeface="標楷體" panose="03000509000000000000" pitchFamily="65" charset="-120"/>
              </a:rPr>
              <a:t>Q&amp;A</a:t>
            </a:r>
            <a:endParaRPr lang="zh-TW" altLang="en-US" sz="3400" dirty="0">
              <a:solidFill>
                <a:schemeClr val="tx1"/>
              </a:solidFill>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1"/>
          </p:nvPr>
        </p:nvSpPr>
        <p:spPr/>
        <p:txBody>
          <a:bodyPr/>
          <a:lstStyle/>
          <a:p>
            <a:fld id="{0E360E5C-3726-4759-BF8C-BB8956BC555D}" type="slidenum">
              <a:rPr lang="zh-TW" altLang="en-US" smtClean="0"/>
              <a:t>23</a:t>
            </a:fld>
            <a:endParaRPr lang="zh-TW" altLang="en-US"/>
          </a:p>
        </p:txBody>
      </p:sp>
    </p:spTree>
    <p:extLst>
      <p:ext uri="{BB962C8B-B14F-4D97-AF65-F5344CB8AC3E}">
        <p14:creationId xmlns:p14="http://schemas.microsoft.com/office/powerpoint/2010/main" val="30441295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sz="quarter" idx="1"/>
          </p:nvPr>
        </p:nvSpPr>
        <p:spPr>
          <a:xfrm>
            <a:off x="539552" y="1120902"/>
            <a:ext cx="7589464" cy="5332434"/>
          </a:xfrm>
        </p:spPr>
        <p:txBody>
          <a:bodyPr>
            <a:normAutofit fontScale="85000" lnSpcReduction="20000"/>
          </a:bodyPr>
          <a:lstStyle/>
          <a:p>
            <a:pPr marL="355600" indent="-355600">
              <a:buNone/>
            </a:pPr>
            <a:r>
              <a:rPr lang="en-US" altLang="zh-TW" sz="3300" b="1" dirty="0" smtClean="0">
                <a:solidFill>
                  <a:srgbClr val="002060"/>
                </a:solidFill>
              </a:rPr>
              <a:t>Q1:</a:t>
            </a:r>
          </a:p>
          <a:p>
            <a:pPr marL="0" indent="0">
              <a:buNone/>
            </a:pPr>
            <a:r>
              <a:rPr lang="zh-TW" altLang="en-US" sz="3300" dirty="0" smtClean="0"/>
              <a:t>教學著作升等之基本門檻條件之一</a:t>
            </a:r>
            <a:r>
              <a:rPr lang="zh-TW" altLang="en-US" sz="3300" dirty="0"/>
              <a:t>為「開設磨課師</a:t>
            </a:r>
            <a:r>
              <a:rPr lang="en-US" altLang="zh-TW" sz="3300" dirty="0"/>
              <a:t>(MOOCs)</a:t>
            </a:r>
            <a:r>
              <a:rPr lang="zh-TW" altLang="en-US" sz="3300" dirty="0"/>
              <a:t>課程至少</a:t>
            </a:r>
            <a:r>
              <a:rPr lang="en-US" altLang="zh-TW" sz="3300" dirty="0"/>
              <a:t>1</a:t>
            </a:r>
            <a:r>
              <a:rPr lang="zh-TW" altLang="en-US" sz="3300" dirty="0"/>
              <a:t>門且修課人數達</a:t>
            </a:r>
            <a:r>
              <a:rPr lang="en-US" altLang="zh-TW" sz="3300" dirty="0"/>
              <a:t>1000</a:t>
            </a:r>
            <a:r>
              <a:rPr lang="zh-TW" altLang="en-US" sz="3300" dirty="0"/>
              <a:t>人以上」</a:t>
            </a:r>
            <a:r>
              <a:rPr lang="zh-TW" altLang="en-US" sz="3300" dirty="0" smtClean="0"/>
              <a:t>，磨</a:t>
            </a:r>
            <a:r>
              <a:rPr lang="zh-TW" altLang="en-US" sz="3300" dirty="0"/>
              <a:t>課</a:t>
            </a:r>
            <a:r>
              <a:rPr lang="zh-TW" altLang="en-US" sz="3300" dirty="0" smtClean="0"/>
              <a:t>師課程之人數應如何計算</a:t>
            </a:r>
            <a:r>
              <a:rPr lang="en-US" altLang="zh-TW" sz="3300" dirty="0" smtClean="0"/>
              <a:t>?</a:t>
            </a:r>
          </a:p>
          <a:p>
            <a:pPr marL="0" indent="0">
              <a:buNone/>
            </a:pPr>
            <a:endParaRPr lang="en-US" altLang="zh-TW" sz="3300" dirty="0" smtClean="0"/>
          </a:p>
          <a:p>
            <a:pPr marL="0" indent="0">
              <a:buNone/>
            </a:pPr>
            <a:r>
              <a:rPr lang="en-US" altLang="zh-TW" sz="3300" dirty="0" smtClean="0">
                <a:solidFill>
                  <a:srgbClr val="FF0000"/>
                </a:solidFill>
              </a:rPr>
              <a:t>A:</a:t>
            </a:r>
          </a:p>
          <a:p>
            <a:pPr marL="444500" indent="-444500">
              <a:buNone/>
            </a:pPr>
            <a:r>
              <a:rPr lang="en-US" altLang="zh-TW" sz="3300" dirty="0" smtClean="0"/>
              <a:t>1</a:t>
            </a:r>
            <a:r>
              <a:rPr lang="zh-TW" altLang="en-US" sz="3300" dirty="0" smtClean="0"/>
              <a:t>、以註冊人數計算。</a:t>
            </a:r>
            <a:endParaRPr lang="en-US" altLang="zh-TW" sz="3300" dirty="0" smtClean="0"/>
          </a:p>
          <a:p>
            <a:pPr marL="541338" indent="-541338">
              <a:buNone/>
            </a:pPr>
            <a:r>
              <a:rPr lang="en-US" altLang="zh-TW" sz="3300" dirty="0" smtClean="0"/>
              <a:t>2</a:t>
            </a:r>
            <a:r>
              <a:rPr lang="zh-TW" altLang="en-US" sz="3300" dirty="0"/>
              <a:t>、</a:t>
            </a:r>
            <a:r>
              <a:rPr lang="zh-TW" altLang="en-US" sz="3300" dirty="0" smtClean="0"/>
              <a:t>同一</a:t>
            </a:r>
            <a:r>
              <a:rPr lang="zh-TW" altLang="en-US" sz="3300" dirty="0"/>
              <a:t>門課程，一學期多次開課</a:t>
            </a:r>
            <a:r>
              <a:rPr lang="zh-TW" altLang="en-US" sz="3300" dirty="0" smtClean="0"/>
              <a:t>，可</a:t>
            </a:r>
            <a:r>
              <a:rPr lang="zh-TW" altLang="en-US" sz="3300" dirty="0"/>
              <a:t>合併計算修課人數。</a:t>
            </a:r>
          </a:p>
          <a:p>
            <a:pPr marL="541338" indent="-541338">
              <a:buNone/>
            </a:pPr>
            <a:r>
              <a:rPr lang="en-US" altLang="zh-TW" sz="3300" dirty="0"/>
              <a:t>3</a:t>
            </a:r>
            <a:r>
              <a:rPr lang="zh-TW" altLang="en-US" sz="3300" dirty="0"/>
              <a:t>、不同的學校選修課程，若運用同一門磨課師課程，可合併計算人數。</a:t>
            </a:r>
          </a:p>
          <a:p>
            <a:pPr marL="541338" indent="-541338">
              <a:buNone/>
            </a:pPr>
            <a:r>
              <a:rPr lang="en-US" altLang="zh-TW" sz="3300" dirty="0"/>
              <a:t>4</a:t>
            </a:r>
            <a:r>
              <a:rPr lang="zh-TW" altLang="en-US" sz="3300" dirty="0"/>
              <a:t>、同一時段，在不同磨課師平台同時上線，可合併不同平台修課人數。</a:t>
            </a:r>
          </a:p>
          <a:p>
            <a:pPr marL="0" indent="0">
              <a:buNone/>
            </a:pPr>
            <a:endParaRPr lang="en-US" altLang="zh-TW" sz="3300" dirty="0" smtClean="0"/>
          </a:p>
          <a:p>
            <a:pPr marL="0" indent="0">
              <a:buNone/>
            </a:pPr>
            <a:endParaRPr lang="en-US" altLang="zh-TW" dirty="0" smtClean="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24</a:t>
            </a:fld>
            <a:endParaRPr lang="zh-TW" altLang="en-US"/>
          </a:p>
        </p:txBody>
      </p:sp>
    </p:spTree>
    <p:extLst>
      <p:ext uri="{BB962C8B-B14F-4D97-AF65-F5344CB8AC3E}">
        <p14:creationId xmlns:p14="http://schemas.microsoft.com/office/powerpoint/2010/main" val="1588453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sz="quarter" idx="1"/>
          </p:nvPr>
        </p:nvSpPr>
        <p:spPr>
          <a:xfrm>
            <a:off x="466555" y="1120902"/>
            <a:ext cx="7467600" cy="4873752"/>
          </a:xfrm>
        </p:spPr>
        <p:txBody>
          <a:bodyPr/>
          <a:lstStyle/>
          <a:p>
            <a:pPr marL="0" indent="0">
              <a:buNone/>
            </a:pPr>
            <a:r>
              <a:rPr lang="en-US" altLang="zh-TW" sz="3000" b="1" dirty="0" smtClean="0">
                <a:solidFill>
                  <a:srgbClr val="002060"/>
                </a:solidFill>
              </a:rPr>
              <a:t>Q2:</a:t>
            </a:r>
          </a:p>
          <a:p>
            <a:pPr marL="0" indent="0">
              <a:buNone/>
            </a:pPr>
            <a:r>
              <a:rPr lang="zh-TW" altLang="en-US" sz="2800" dirty="0" smtClean="0"/>
              <a:t>教學</a:t>
            </a:r>
            <a:r>
              <a:rPr lang="zh-TW" altLang="en-US" sz="2800" dirty="0"/>
              <a:t>著作升等之基本門檻（如磨課師課程註冊人數或教學績優點數），如當年度升等未通過者，於下次申請升等時，得否採認作為升等條件。</a:t>
            </a:r>
            <a:endParaRPr lang="en-US" altLang="zh-TW" sz="2800" dirty="0"/>
          </a:p>
          <a:p>
            <a:pPr marL="0" indent="0">
              <a:buNone/>
            </a:pPr>
            <a:endParaRPr lang="en-US" altLang="zh-TW" dirty="0" smtClean="0"/>
          </a:p>
          <a:p>
            <a:pPr marL="0" indent="0">
              <a:buNone/>
            </a:pPr>
            <a:r>
              <a:rPr lang="en-US" altLang="zh-TW" sz="3000" dirty="0" smtClean="0">
                <a:solidFill>
                  <a:srgbClr val="FF0000"/>
                </a:solidFill>
              </a:rPr>
              <a:t>A:</a:t>
            </a:r>
            <a:r>
              <a:rPr lang="zh-TW" altLang="en-US" sz="2800" dirty="0"/>
              <a:t>可。</a:t>
            </a:r>
            <a:endParaRPr lang="en-US" altLang="zh-TW" sz="2800" dirty="0"/>
          </a:p>
          <a:p>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25</a:t>
            </a:fld>
            <a:endParaRPr lang="zh-TW" altLang="en-US"/>
          </a:p>
        </p:txBody>
      </p:sp>
    </p:spTree>
    <p:extLst>
      <p:ext uri="{BB962C8B-B14F-4D97-AF65-F5344CB8AC3E}">
        <p14:creationId xmlns:p14="http://schemas.microsoft.com/office/powerpoint/2010/main" val="412173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332656"/>
            <a:ext cx="7467600" cy="6192688"/>
          </a:xfrm>
        </p:spPr>
        <p:txBody>
          <a:bodyPr>
            <a:normAutofit fontScale="85000" lnSpcReduction="20000"/>
          </a:bodyPr>
          <a:lstStyle/>
          <a:p>
            <a:pPr marL="0" indent="0">
              <a:buNone/>
            </a:pPr>
            <a:r>
              <a:rPr lang="en-US" altLang="zh-TW" sz="3200" b="1" dirty="0" smtClean="0">
                <a:solidFill>
                  <a:srgbClr val="002060"/>
                </a:solidFill>
              </a:rPr>
              <a:t>Q3</a:t>
            </a:r>
            <a:r>
              <a:rPr lang="zh-TW" altLang="en-US" sz="3200" b="1" dirty="0" smtClean="0">
                <a:solidFill>
                  <a:srgbClr val="002060"/>
                </a:solidFill>
              </a:rPr>
              <a:t>：</a:t>
            </a:r>
            <a:endParaRPr lang="en-US" altLang="zh-TW" sz="3200" b="1" dirty="0" smtClean="0">
              <a:solidFill>
                <a:srgbClr val="002060"/>
              </a:solidFill>
            </a:endParaRPr>
          </a:p>
          <a:p>
            <a:pPr marL="0" indent="0">
              <a:buNone/>
            </a:pPr>
            <a:r>
              <a:rPr lang="zh-TW" altLang="en-US" sz="3300" dirty="0" smtClean="0"/>
              <a:t>以不同</a:t>
            </a:r>
            <a:r>
              <a:rPr lang="zh-TW" altLang="en-US" sz="3300" dirty="0"/>
              <a:t>的升等</a:t>
            </a:r>
            <a:r>
              <a:rPr lang="zh-TW" altLang="en-US" sz="3300" dirty="0" smtClean="0"/>
              <a:t>管道升等，其代表著作是否可再次使用（舉例</a:t>
            </a:r>
            <a:r>
              <a:rPr lang="en-US" altLang="zh-TW" sz="3300" dirty="0" smtClean="0"/>
              <a:t>:</a:t>
            </a:r>
            <a:r>
              <a:rPr lang="zh-TW" altLang="en-US" sz="3300" dirty="0" smtClean="0"/>
              <a:t>以學術著作升等不通過後，之後</a:t>
            </a:r>
            <a:r>
              <a:rPr lang="zh-TW" altLang="en-US" sz="3300" dirty="0"/>
              <a:t>再</a:t>
            </a:r>
            <a:r>
              <a:rPr lang="zh-TW" altLang="en-US" sz="3300" dirty="0" smtClean="0"/>
              <a:t>以教學著作升等，原列於學術著作升等之代表著作得否再列為教學著作升等之送審著作</a:t>
            </a:r>
            <a:r>
              <a:rPr lang="en-US" altLang="zh-TW" sz="3300" dirty="0" smtClean="0"/>
              <a:t>)</a:t>
            </a:r>
            <a:r>
              <a:rPr lang="zh-TW" altLang="en-US" sz="3300" dirty="0" smtClean="0"/>
              <a:t>？</a:t>
            </a:r>
            <a:endParaRPr lang="zh-TW" altLang="en-US" sz="3300" dirty="0"/>
          </a:p>
          <a:p>
            <a:pPr marL="0" indent="0">
              <a:buNone/>
            </a:pPr>
            <a:endParaRPr lang="en-US" altLang="zh-TW" sz="3200" b="1" dirty="0" smtClean="0">
              <a:solidFill>
                <a:srgbClr val="FF0000"/>
              </a:solidFill>
            </a:endParaRPr>
          </a:p>
          <a:p>
            <a:pPr marL="0" indent="0">
              <a:buNone/>
            </a:pPr>
            <a:r>
              <a:rPr lang="en-US" altLang="zh-TW" sz="3200" b="1" dirty="0" smtClean="0">
                <a:solidFill>
                  <a:srgbClr val="FF0000"/>
                </a:solidFill>
              </a:rPr>
              <a:t>A</a:t>
            </a:r>
            <a:r>
              <a:rPr lang="zh-TW" altLang="en-US" sz="3200" b="1" dirty="0" smtClean="0">
                <a:solidFill>
                  <a:srgbClr val="FF0000"/>
                </a:solidFill>
              </a:rPr>
              <a:t>：</a:t>
            </a:r>
            <a:endParaRPr lang="en-US" altLang="zh-TW" sz="3200" b="1" dirty="0" smtClean="0">
              <a:solidFill>
                <a:srgbClr val="FF0000"/>
              </a:solidFill>
            </a:endParaRPr>
          </a:p>
          <a:p>
            <a:pPr marL="0" indent="0">
              <a:buNone/>
            </a:pPr>
            <a:r>
              <a:rPr lang="zh-TW" altLang="en-US" sz="3300" dirty="0" smtClean="0"/>
              <a:t>不得</a:t>
            </a:r>
            <a:r>
              <a:rPr lang="zh-TW" altLang="en-US" sz="3300" dirty="0"/>
              <a:t>作為代表作，但得為參考著作</a:t>
            </a:r>
            <a:r>
              <a:rPr lang="zh-TW" altLang="en-US" sz="3300" dirty="0" smtClean="0"/>
              <a:t>。</a:t>
            </a:r>
            <a:endParaRPr lang="en-US" altLang="zh-TW" sz="3300" dirty="0" smtClean="0"/>
          </a:p>
          <a:p>
            <a:pPr marL="0" indent="0">
              <a:buNone/>
            </a:pPr>
            <a:r>
              <a:rPr lang="zh-TW" altLang="en-US" sz="3000" dirty="0" smtClean="0"/>
              <a:t>（</a:t>
            </a:r>
            <a:r>
              <a:rPr lang="zh-TW" altLang="en-US" sz="3000" dirty="0"/>
              <a:t>查本校教師聘任及升等審查辦法第</a:t>
            </a:r>
            <a:r>
              <a:rPr lang="en-US" altLang="zh-TW" sz="3000" dirty="0"/>
              <a:t>9</a:t>
            </a:r>
            <a:r>
              <a:rPr lang="zh-TW" altLang="en-US" sz="3000" dirty="0"/>
              <a:t>條之</a:t>
            </a:r>
            <a:r>
              <a:rPr lang="en-US" altLang="zh-TW" sz="3000" dirty="0"/>
              <a:t>2</a:t>
            </a:r>
            <a:r>
              <a:rPr lang="zh-TW" altLang="en-US" sz="3000" dirty="0"/>
              <a:t>第</a:t>
            </a:r>
            <a:r>
              <a:rPr lang="en-US" altLang="zh-TW" sz="3000" dirty="0"/>
              <a:t>1</a:t>
            </a:r>
            <a:r>
              <a:rPr lang="zh-TW" altLang="en-US" sz="3000" dirty="0"/>
              <a:t>項第</a:t>
            </a:r>
            <a:r>
              <a:rPr lang="en-US" altLang="zh-TW" sz="3000" dirty="0"/>
              <a:t>3</a:t>
            </a:r>
            <a:r>
              <a:rPr lang="zh-TW" altLang="en-US" sz="3000" dirty="0"/>
              <a:t>款，「專門著作、作品、成就證明及技術報告，應符合下列規定：由送審人擇定至多五件，並自行擇一為代表作，其餘列為參考作；其屬系列之相關研究者，得合併為代表作，惟著作總篇數，仍依未合併前之篇數計算，總計至多五篇為限。曾為代表作送審者，不得再作升等時之代表作」。）</a:t>
            </a:r>
          </a:p>
          <a:p>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26</a:t>
            </a:fld>
            <a:endParaRPr lang="zh-TW" altLang="en-US"/>
          </a:p>
        </p:txBody>
      </p:sp>
    </p:spTree>
    <p:extLst>
      <p:ext uri="{BB962C8B-B14F-4D97-AF65-F5344CB8AC3E}">
        <p14:creationId xmlns:p14="http://schemas.microsoft.com/office/powerpoint/2010/main" val="39176419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404664"/>
            <a:ext cx="7467600" cy="5760640"/>
          </a:xfrm>
        </p:spPr>
        <p:txBody>
          <a:bodyPr>
            <a:normAutofit/>
          </a:bodyPr>
          <a:lstStyle/>
          <a:p>
            <a:pPr marL="0" indent="0">
              <a:buNone/>
            </a:pPr>
            <a:r>
              <a:rPr lang="en-US" altLang="zh-TW" sz="3000" b="1" dirty="0" smtClean="0">
                <a:solidFill>
                  <a:srgbClr val="002060"/>
                </a:solidFill>
              </a:rPr>
              <a:t>Q4</a:t>
            </a:r>
            <a:r>
              <a:rPr lang="zh-TW" altLang="en-US" sz="3000" b="1" dirty="0" smtClean="0"/>
              <a:t>：</a:t>
            </a:r>
            <a:endParaRPr lang="en-US" altLang="zh-TW" sz="3000" b="1" dirty="0" smtClean="0"/>
          </a:p>
          <a:p>
            <a:pPr marL="0" indent="0">
              <a:buNone/>
            </a:pPr>
            <a:r>
              <a:rPr lang="zh-TW" altLang="en-US" sz="2800" dirty="0" smtClean="0"/>
              <a:t>技術報告升</a:t>
            </a:r>
            <a:r>
              <a:rPr lang="zh-TW" altLang="en-US" sz="2800" dirty="0"/>
              <a:t>等需有「至少</a:t>
            </a:r>
            <a:r>
              <a:rPr lang="en-US" altLang="zh-TW" sz="2800" dirty="0"/>
              <a:t>2</a:t>
            </a:r>
            <a:r>
              <a:rPr lang="zh-TW" altLang="en-US" sz="2800" dirty="0"/>
              <a:t>件發明專利及</a:t>
            </a:r>
            <a:r>
              <a:rPr lang="en-US" altLang="zh-TW" sz="2800" dirty="0"/>
              <a:t>2</a:t>
            </a:r>
            <a:r>
              <a:rPr lang="zh-TW" altLang="en-US" sz="2800" dirty="0"/>
              <a:t>件智財技轉案</a:t>
            </a:r>
            <a:r>
              <a:rPr lang="zh-TW" altLang="en-US" sz="2800" dirty="0" smtClean="0"/>
              <a:t>」，其智</a:t>
            </a:r>
            <a:r>
              <a:rPr lang="zh-TW" altLang="en-US" sz="2800" dirty="0"/>
              <a:t>財技轉是以學校名義或個人名義</a:t>
            </a:r>
            <a:r>
              <a:rPr lang="en-US" altLang="zh-TW" sz="2800" dirty="0" smtClean="0"/>
              <a:t>?</a:t>
            </a:r>
            <a:r>
              <a:rPr lang="zh-TW" altLang="en-US" sz="2800" dirty="0" smtClean="0"/>
              <a:t>又</a:t>
            </a:r>
            <a:r>
              <a:rPr lang="en-US" altLang="zh-TW" sz="2800" dirty="0" smtClean="0"/>
              <a:t>2</a:t>
            </a:r>
            <a:r>
              <a:rPr lang="zh-TW" altLang="en-US" sz="2800" dirty="0"/>
              <a:t>件發明專利與智財技轉必需是同樣的一件技術申請發明專利並將其技轉，亦或可以是二件技術，一件發明，一件技轉</a:t>
            </a:r>
            <a:r>
              <a:rPr lang="en-US" altLang="zh-TW" sz="2800" dirty="0" smtClean="0"/>
              <a:t>?</a:t>
            </a:r>
          </a:p>
          <a:p>
            <a:pPr marL="0" indent="0">
              <a:buNone/>
            </a:pPr>
            <a:endParaRPr lang="en-US" altLang="zh-TW" sz="3000" b="1" dirty="0" smtClean="0">
              <a:solidFill>
                <a:srgbClr val="FF0000"/>
              </a:solidFill>
            </a:endParaRPr>
          </a:p>
          <a:p>
            <a:pPr marL="0" indent="0">
              <a:buNone/>
            </a:pPr>
            <a:r>
              <a:rPr lang="en-US" altLang="zh-TW" sz="3000" b="1" dirty="0" smtClean="0">
                <a:solidFill>
                  <a:srgbClr val="FF0000"/>
                </a:solidFill>
              </a:rPr>
              <a:t>A</a:t>
            </a:r>
            <a:r>
              <a:rPr lang="zh-TW" altLang="en-US" sz="3000" b="1" dirty="0" smtClean="0">
                <a:solidFill>
                  <a:srgbClr val="FF0000"/>
                </a:solidFill>
              </a:rPr>
              <a:t>：</a:t>
            </a:r>
            <a:endParaRPr lang="en-US" altLang="zh-TW" sz="3000" b="1" dirty="0" smtClean="0">
              <a:solidFill>
                <a:srgbClr val="FF0000"/>
              </a:solidFill>
            </a:endParaRPr>
          </a:p>
          <a:p>
            <a:pPr marL="0" indent="0">
              <a:buNone/>
            </a:pPr>
            <a:r>
              <a:rPr lang="zh-TW" altLang="en-US" sz="2800" dirty="0" smtClean="0"/>
              <a:t>技術</a:t>
            </a:r>
            <a:r>
              <a:rPr lang="zh-TW" altLang="en-US" sz="2800" dirty="0"/>
              <a:t>報告升等基本門檻之智財技轉需以學校名義申請，發明專利與智財技轉，可為不同件技術</a:t>
            </a:r>
            <a:r>
              <a:rPr lang="zh-TW" altLang="en-US" sz="2800" dirty="0" smtClean="0"/>
              <a:t>。</a:t>
            </a:r>
            <a:endParaRPr lang="zh-TW" altLang="en-US" sz="2800" dirty="0"/>
          </a:p>
          <a:p>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27</a:t>
            </a:fld>
            <a:endParaRPr lang="zh-TW" altLang="en-US"/>
          </a:p>
        </p:txBody>
      </p:sp>
    </p:spTree>
    <p:extLst>
      <p:ext uri="{BB962C8B-B14F-4D97-AF65-F5344CB8AC3E}">
        <p14:creationId xmlns:p14="http://schemas.microsoft.com/office/powerpoint/2010/main" val="14161908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476672"/>
            <a:ext cx="7467600" cy="5472608"/>
          </a:xfrm>
        </p:spPr>
        <p:txBody>
          <a:bodyPr>
            <a:noAutofit/>
          </a:bodyPr>
          <a:lstStyle/>
          <a:p>
            <a:pPr marL="0" indent="0">
              <a:buNone/>
            </a:pPr>
            <a:r>
              <a:rPr lang="en-US" altLang="zh-TW" sz="3000" b="1" dirty="0" smtClean="0">
                <a:solidFill>
                  <a:srgbClr val="002060"/>
                </a:solidFill>
              </a:rPr>
              <a:t>Q5</a:t>
            </a:r>
            <a:r>
              <a:rPr lang="zh-TW" altLang="en-US" sz="3000" b="1" dirty="0" smtClean="0">
                <a:solidFill>
                  <a:srgbClr val="002060"/>
                </a:solidFill>
              </a:rPr>
              <a:t>：</a:t>
            </a:r>
            <a:endParaRPr lang="en-US" altLang="zh-TW" sz="3000" b="1" dirty="0" smtClean="0">
              <a:solidFill>
                <a:srgbClr val="002060"/>
              </a:solidFill>
            </a:endParaRPr>
          </a:p>
          <a:p>
            <a:pPr marL="0" indent="0">
              <a:buNone/>
            </a:pPr>
            <a:r>
              <a:rPr lang="en-US" altLang="zh-TW" sz="2800" dirty="0" err="1" smtClean="0"/>
              <a:t>Aa</a:t>
            </a:r>
            <a:r>
              <a:rPr lang="zh-TW" altLang="en-US" sz="2800" dirty="0"/>
              <a:t>成績之採計範圍如何規定</a:t>
            </a:r>
            <a:r>
              <a:rPr lang="en-US" altLang="zh-TW" sz="2800" dirty="0"/>
              <a:t>?</a:t>
            </a:r>
          </a:p>
          <a:p>
            <a:pPr marL="0" indent="0">
              <a:buNone/>
            </a:pPr>
            <a:endParaRPr lang="en-US" altLang="zh-TW" sz="3000" b="1" dirty="0" smtClean="0">
              <a:solidFill>
                <a:srgbClr val="FF0000"/>
              </a:solidFill>
            </a:endParaRPr>
          </a:p>
          <a:p>
            <a:pPr marL="0" indent="0">
              <a:buNone/>
            </a:pPr>
            <a:r>
              <a:rPr lang="en-US" altLang="zh-TW" sz="3000" b="1" dirty="0" smtClean="0">
                <a:solidFill>
                  <a:srgbClr val="FF0000"/>
                </a:solidFill>
              </a:rPr>
              <a:t>A</a:t>
            </a:r>
            <a:r>
              <a:rPr lang="zh-TW" altLang="en-US" sz="3000" b="1" dirty="0" smtClean="0">
                <a:solidFill>
                  <a:srgbClr val="FF0000"/>
                </a:solidFill>
              </a:rPr>
              <a:t>：</a:t>
            </a:r>
            <a:endParaRPr lang="en-US" altLang="zh-TW" sz="3000" b="1" dirty="0" smtClean="0">
              <a:solidFill>
                <a:srgbClr val="FF0000"/>
              </a:solidFill>
            </a:endParaRPr>
          </a:p>
          <a:p>
            <a:pPr marL="0" indent="0">
              <a:buNone/>
            </a:pPr>
            <a:r>
              <a:rPr lang="zh-TW" altLang="en-US" sz="2800" dirty="0" smtClean="0"/>
              <a:t>依</a:t>
            </a:r>
            <a:r>
              <a:rPr lang="zh-TW" altLang="en-US" sz="2800" dirty="0"/>
              <a:t>現行規定辦理，即第</a:t>
            </a:r>
            <a:r>
              <a:rPr lang="en-US" altLang="zh-TW" sz="2800" dirty="0"/>
              <a:t>1</a:t>
            </a:r>
            <a:r>
              <a:rPr lang="zh-TW" altLang="en-US" sz="2800" dirty="0"/>
              <a:t>部分「政府委託或非政府委託之研究計畫」及第</a:t>
            </a:r>
            <a:r>
              <a:rPr lang="en-US" altLang="zh-TW" sz="2800" dirty="0"/>
              <a:t>4</a:t>
            </a:r>
            <a:r>
              <a:rPr lang="zh-TW" altLang="en-US" sz="2800" dirty="0"/>
              <a:t>部分「民間企業產學合作計畫」之計畫係經本校承接，計畫經費撥入本校者，始得採</a:t>
            </a:r>
            <a:r>
              <a:rPr lang="zh-TW" altLang="en-US" sz="2800" dirty="0" smtClean="0"/>
              <a:t>計，</a:t>
            </a:r>
            <a:r>
              <a:rPr lang="zh-TW" altLang="en-US" sz="2800" u="sng" dirty="0" smtClean="0">
                <a:solidFill>
                  <a:srgbClr val="FF0000"/>
                </a:solidFill>
              </a:rPr>
              <a:t>爰僅得採本校</a:t>
            </a:r>
            <a:r>
              <a:rPr lang="zh-TW" altLang="en-US" sz="2800" u="sng" dirty="0">
                <a:solidFill>
                  <a:srgbClr val="FF0000"/>
                </a:solidFill>
              </a:rPr>
              <a:t>資</a:t>
            </a:r>
            <a:r>
              <a:rPr lang="zh-TW" altLang="en-US" sz="2800" u="sng" dirty="0" smtClean="0">
                <a:solidFill>
                  <a:srgbClr val="FF0000"/>
                </a:solidFill>
              </a:rPr>
              <a:t>歷</a:t>
            </a:r>
            <a:r>
              <a:rPr lang="zh-TW" altLang="en-US" sz="2800" dirty="0" smtClean="0"/>
              <a:t>；</a:t>
            </a:r>
            <a:r>
              <a:rPr lang="zh-TW" altLang="en-US" sz="2800" dirty="0"/>
              <a:t>第</a:t>
            </a:r>
            <a:r>
              <a:rPr lang="en-US" altLang="zh-TW" sz="2800" dirty="0"/>
              <a:t>2</a:t>
            </a:r>
            <a:r>
              <a:rPr lang="zh-TW" altLang="en-US" sz="2800" dirty="0"/>
              <a:t>部分「科技部研究計畫」及第</a:t>
            </a:r>
            <a:r>
              <a:rPr lang="en-US" altLang="zh-TW" sz="2800" dirty="0"/>
              <a:t>3</a:t>
            </a:r>
            <a:r>
              <a:rPr lang="zh-TW" altLang="en-US" sz="2800" dirty="0"/>
              <a:t>部分「行政院所屬學界科技專案計畫」，</a:t>
            </a:r>
            <a:r>
              <a:rPr lang="zh-TW" altLang="en-US" sz="2800" u="sng" dirty="0">
                <a:solidFill>
                  <a:srgbClr val="FF0000"/>
                </a:solidFill>
              </a:rPr>
              <a:t>則不限本校資歷</a:t>
            </a:r>
            <a:r>
              <a:rPr lang="zh-TW" altLang="en-US" sz="2800" dirty="0"/>
              <a:t>，惟需有相關佐證資料，始得採</a:t>
            </a:r>
            <a:r>
              <a:rPr lang="zh-TW" altLang="en-US" sz="2800" dirty="0" smtClean="0"/>
              <a:t>計。</a:t>
            </a:r>
            <a:endParaRPr lang="zh-TW" altLang="en-US" sz="2800"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28</a:t>
            </a:fld>
            <a:endParaRPr lang="zh-TW" altLang="en-US"/>
          </a:p>
        </p:txBody>
      </p:sp>
    </p:spTree>
    <p:extLst>
      <p:ext uri="{BB962C8B-B14F-4D97-AF65-F5344CB8AC3E}">
        <p14:creationId xmlns:p14="http://schemas.microsoft.com/office/powerpoint/2010/main" val="25229937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79712" y="2204864"/>
            <a:ext cx="3816424" cy="1143000"/>
          </a:xfrm>
        </p:spPr>
        <p:txBody>
          <a:bodyPr/>
          <a:lstStyle/>
          <a:p>
            <a:r>
              <a:rPr lang="zh-TW" altLang="en-US" dirty="0"/>
              <a:t>謝謝聆聽 敬請賜教</a:t>
            </a:r>
            <a:br>
              <a:rPr lang="zh-TW" altLang="en-US" dirty="0"/>
            </a:br>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29</a:t>
            </a:fld>
            <a:endParaRPr lang="zh-TW" altLang="en-US"/>
          </a:p>
        </p:txBody>
      </p:sp>
      <p:pic>
        <p:nvPicPr>
          <p:cNvPr id="6148" name="Picture 4" descr="C:\Program Files\Microsoft Office\MEDIA\CAGCAT10\j0157763.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3140968"/>
            <a:ext cx="1794967" cy="1811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264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法令依據</a:t>
            </a:r>
          </a:p>
        </p:txBody>
      </p:sp>
      <p:sp>
        <p:nvSpPr>
          <p:cNvPr id="3" name="內容版面配置區 2"/>
          <p:cNvSpPr>
            <a:spLocks noGrp="1"/>
          </p:cNvSpPr>
          <p:nvPr>
            <p:ph sz="quarter" idx="1"/>
          </p:nvPr>
        </p:nvSpPr>
        <p:spPr>
          <a:xfrm>
            <a:off x="467544" y="1196752"/>
            <a:ext cx="7467600" cy="4873752"/>
          </a:xfrm>
        </p:spPr>
        <p:txBody>
          <a:bodyPr/>
          <a:lstStyle/>
          <a:p>
            <a:pPr marL="723900" indent="-723900">
              <a:spcBef>
                <a:spcPct val="40000"/>
              </a:spcBef>
              <a:buFontTx/>
              <a:buNone/>
            </a:pPr>
            <a:r>
              <a:rPr lang="zh-TW" altLang="en-US" b="1" dirty="0">
                <a:solidFill>
                  <a:srgbClr val="660066"/>
                </a:solidFill>
                <a:ea typeface="標楷體" pitchFamily="65" charset="-120"/>
              </a:rPr>
              <a:t>一、教育人員任用條例</a:t>
            </a:r>
          </a:p>
          <a:p>
            <a:pPr marL="723900" indent="-723900">
              <a:spcBef>
                <a:spcPct val="40000"/>
              </a:spcBef>
              <a:buFontTx/>
              <a:buNone/>
            </a:pPr>
            <a:r>
              <a:rPr lang="zh-TW" altLang="en-US" b="1" dirty="0">
                <a:solidFill>
                  <a:srgbClr val="660066"/>
                </a:solidFill>
                <a:ea typeface="標楷體" pitchFamily="65" charset="-120"/>
              </a:rPr>
              <a:t>二、教育人員任用條例施行細則</a:t>
            </a:r>
          </a:p>
          <a:p>
            <a:pPr marL="723900" indent="-723900">
              <a:spcBef>
                <a:spcPct val="40000"/>
              </a:spcBef>
              <a:buFontTx/>
              <a:buNone/>
            </a:pPr>
            <a:r>
              <a:rPr lang="zh-TW" altLang="en-US" b="1" dirty="0">
                <a:solidFill>
                  <a:srgbClr val="660066"/>
                </a:solidFill>
                <a:ea typeface="標楷體" pitchFamily="65" charset="-120"/>
              </a:rPr>
              <a:t>三、專科以上教師資格審定辦法	</a:t>
            </a:r>
          </a:p>
          <a:p>
            <a:pPr marL="723900" indent="-723900">
              <a:spcBef>
                <a:spcPct val="40000"/>
              </a:spcBef>
              <a:buFontTx/>
              <a:buNone/>
            </a:pPr>
            <a:r>
              <a:rPr lang="zh-TW" altLang="en-US" b="1" dirty="0">
                <a:solidFill>
                  <a:srgbClr val="660066"/>
                </a:solidFill>
                <a:ea typeface="標楷體" pitchFamily="65" charset="-120"/>
              </a:rPr>
              <a:t>四、專科以上學校教師資格送審作業須知</a:t>
            </a:r>
          </a:p>
          <a:p>
            <a:pPr marL="723900" indent="-723900">
              <a:spcBef>
                <a:spcPct val="40000"/>
              </a:spcBef>
              <a:buFontTx/>
              <a:buNone/>
            </a:pPr>
            <a:r>
              <a:rPr lang="zh-TW" altLang="en-US" b="1" dirty="0" smtClean="0">
                <a:solidFill>
                  <a:srgbClr val="660066"/>
                </a:solidFill>
                <a:ea typeface="標楷體" pitchFamily="65" charset="-120"/>
              </a:rPr>
              <a:t>五</a:t>
            </a:r>
            <a:r>
              <a:rPr lang="zh-TW" altLang="en-US" b="1" dirty="0" smtClean="0"/>
              <a:t>、</a:t>
            </a:r>
            <a:r>
              <a:rPr lang="zh-TW" altLang="en-US" b="1" dirty="0" smtClean="0">
                <a:solidFill>
                  <a:srgbClr val="660066"/>
                </a:solidFill>
                <a:ea typeface="標楷體" pitchFamily="65" charset="-120"/>
              </a:rPr>
              <a:t>大法官會議釋字第</a:t>
            </a:r>
            <a:r>
              <a:rPr lang="en-US" altLang="zh-TW" b="1" dirty="0" smtClean="0">
                <a:solidFill>
                  <a:srgbClr val="660066"/>
                </a:solidFill>
                <a:ea typeface="標楷體" pitchFamily="65" charset="-120"/>
              </a:rPr>
              <a:t>462</a:t>
            </a:r>
            <a:r>
              <a:rPr lang="zh-TW" altLang="en-US" b="1" dirty="0" smtClean="0">
                <a:solidFill>
                  <a:srgbClr val="660066"/>
                </a:solidFill>
                <a:ea typeface="標楷體" pitchFamily="65" charset="-120"/>
              </a:rPr>
              <a:t>號解釋</a:t>
            </a:r>
          </a:p>
          <a:p>
            <a:pPr marL="0" indent="0">
              <a:spcBef>
                <a:spcPct val="80000"/>
              </a:spcBef>
              <a:buFontTx/>
              <a:buNone/>
            </a:pPr>
            <a:r>
              <a:rPr lang="zh-TW" altLang="en-US" b="1" dirty="0" smtClean="0">
                <a:solidFill>
                  <a:srgbClr val="336600"/>
                </a:solidFill>
                <a:latin typeface="標楷體" pitchFamily="65" charset="-120"/>
                <a:ea typeface="標楷體" pitchFamily="65" charset="-120"/>
              </a:rPr>
              <a:t>上開法規請</a:t>
            </a:r>
            <a:r>
              <a:rPr lang="zh-TW" altLang="en-US" b="1" dirty="0">
                <a:solidFill>
                  <a:srgbClr val="336600"/>
                </a:solidFill>
                <a:latin typeface="標楷體" pitchFamily="65" charset="-120"/>
                <a:ea typeface="標楷體" pitchFamily="65" charset="-120"/>
              </a:rPr>
              <a:t>逕至人事室網頁</a:t>
            </a:r>
            <a:r>
              <a:rPr lang="en-US" altLang="zh-TW" b="1" dirty="0">
                <a:solidFill>
                  <a:srgbClr val="336600"/>
                </a:solidFill>
                <a:latin typeface="標楷體" pitchFamily="65" charset="-120"/>
                <a:ea typeface="標楷體" pitchFamily="65" charset="-120"/>
              </a:rPr>
              <a:t>/</a:t>
            </a:r>
            <a:r>
              <a:rPr lang="zh-TW" altLang="en-US" b="1" dirty="0">
                <a:solidFill>
                  <a:srgbClr val="336600"/>
                </a:solidFill>
                <a:latin typeface="標楷體" pitchFamily="65" charset="-120"/>
                <a:ea typeface="標楷體" pitchFamily="65" charset="-120"/>
              </a:rPr>
              <a:t>法規彙編</a:t>
            </a:r>
            <a:r>
              <a:rPr lang="en-US" altLang="zh-TW" b="1" dirty="0">
                <a:solidFill>
                  <a:srgbClr val="336600"/>
                </a:solidFill>
                <a:latin typeface="標楷體" pitchFamily="65" charset="-120"/>
                <a:ea typeface="標楷體" pitchFamily="65" charset="-120"/>
              </a:rPr>
              <a:t>/</a:t>
            </a:r>
            <a:r>
              <a:rPr lang="zh-TW" altLang="en-US" b="1" dirty="0">
                <a:solidFill>
                  <a:srgbClr val="336600"/>
                </a:solidFill>
                <a:latin typeface="標楷體" pitchFamily="65" charset="-120"/>
                <a:ea typeface="標楷體" pitchFamily="65" charset="-120"/>
              </a:rPr>
              <a:t>常用政府人事法規項下查詢</a:t>
            </a:r>
            <a:r>
              <a:rPr lang="en-US" altLang="zh-TW" b="1" dirty="0">
                <a:solidFill>
                  <a:srgbClr val="FF0000"/>
                </a:solidFill>
                <a:latin typeface="標楷體" pitchFamily="65" charset="-120"/>
                <a:ea typeface="標楷體" pitchFamily="65" charset="-120"/>
                <a:hlinkClick r:id="rId3"/>
              </a:rPr>
              <a:t>(http://www.ncyu.edu.tw/personnel</a:t>
            </a:r>
            <a:r>
              <a:rPr lang="en-US" altLang="zh-TW" b="1" dirty="0">
                <a:solidFill>
                  <a:srgbClr val="0000FF"/>
                </a:solidFill>
                <a:latin typeface="標楷體" pitchFamily="65" charset="-120"/>
                <a:ea typeface="標楷體" pitchFamily="65" charset="-120"/>
              </a:rPr>
              <a:t>/)</a:t>
            </a:r>
            <a:endParaRPr lang="zh-TW" altLang="en-US" b="1" dirty="0">
              <a:solidFill>
                <a:srgbClr val="0000FF"/>
              </a:solidFill>
              <a:latin typeface="標楷體" pitchFamily="65" charset="-120"/>
              <a:ea typeface="標楷體" pitchFamily="65" charset="-120"/>
            </a:endParaRPr>
          </a:p>
          <a:p>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3</a:t>
            </a:fld>
            <a:endParaRPr lang="zh-TW" altLang="en-US"/>
          </a:p>
        </p:txBody>
      </p:sp>
    </p:spTree>
    <p:extLst>
      <p:ext uri="{BB962C8B-B14F-4D97-AF65-F5344CB8AC3E}">
        <p14:creationId xmlns:p14="http://schemas.microsoft.com/office/powerpoint/2010/main" val="3740282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法令依據</a:t>
            </a:r>
          </a:p>
        </p:txBody>
      </p:sp>
      <p:sp>
        <p:nvSpPr>
          <p:cNvPr id="3" name="內容版面配置區 2"/>
          <p:cNvSpPr>
            <a:spLocks noGrp="1"/>
          </p:cNvSpPr>
          <p:nvPr>
            <p:ph sz="quarter" idx="1"/>
          </p:nvPr>
        </p:nvSpPr>
        <p:spPr/>
        <p:txBody>
          <a:bodyPr/>
          <a:lstStyle/>
          <a:p>
            <a:pPr marL="723900" indent="-723900">
              <a:spcBef>
                <a:spcPct val="40000"/>
              </a:spcBef>
              <a:buFontTx/>
              <a:buNone/>
            </a:pPr>
            <a:r>
              <a:rPr lang="zh-TW" altLang="en-US" b="1" u="sng" dirty="0">
                <a:solidFill>
                  <a:srgbClr val="660066"/>
                </a:solidFill>
                <a:ea typeface="標楷體" pitchFamily="65" charset="-120"/>
              </a:rPr>
              <a:t>六、國立嘉義大學教師聘任及升等審查辦法</a:t>
            </a:r>
            <a:endParaRPr lang="en-US" altLang="zh-TW" b="1" u="sng" dirty="0">
              <a:solidFill>
                <a:srgbClr val="660066"/>
              </a:solidFill>
              <a:ea typeface="標楷體" pitchFamily="65" charset="-120"/>
            </a:endParaRPr>
          </a:p>
          <a:p>
            <a:pPr marL="723900" indent="-723900">
              <a:spcBef>
                <a:spcPct val="40000"/>
              </a:spcBef>
              <a:buFontTx/>
              <a:buNone/>
            </a:pPr>
            <a:r>
              <a:rPr lang="zh-TW" altLang="en-US" b="1" u="sng" dirty="0">
                <a:solidFill>
                  <a:srgbClr val="660066"/>
                </a:solidFill>
                <a:ea typeface="標楷體" pitchFamily="65" charset="-120"/>
              </a:rPr>
              <a:t>七、國立嘉義大學教師聘任及升等審查原則</a:t>
            </a:r>
          </a:p>
          <a:p>
            <a:pPr marL="723900" indent="-723900">
              <a:spcBef>
                <a:spcPct val="40000"/>
              </a:spcBef>
              <a:buFontTx/>
              <a:buNone/>
            </a:pPr>
            <a:r>
              <a:rPr lang="zh-TW" altLang="en-US" b="1" u="sng" dirty="0">
                <a:solidFill>
                  <a:srgbClr val="660066"/>
                </a:solidFill>
                <a:ea typeface="標楷體" pitchFamily="65" charset="-120"/>
              </a:rPr>
              <a:t>八、國立嘉義大學教師著作外審作業注意事項</a:t>
            </a:r>
          </a:p>
          <a:p>
            <a:pPr marL="723900" indent="-723900">
              <a:spcBef>
                <a:spcPct val="40000"/>
              </a:spcBef>
              <a:buFontTx/>
              <a:buNone/>
            </a:pPr>
            <a:r>
              <a:rPr lang="zh-TW" altLang="en-US" b="1" u="sng" dirty="0">
                <a:solidFill>
                  <a:srgbClr val="660066"/>
                </a:solidFill>
                <a:ea typeface="標楷體" pitchFamily="65" charset="-120"/>
              </a:rPr>
              <a:t>九、國立嘉義大學教師教學服務成績考核辦法</a:t>
            </a:r>
          </a:p>
          <a:p>
            <a:pPr marL="723900" indent="-723900">
              <a:spcBef>
                <a:spcPct val="40000"/>
              </a:spcBef>
              <a:buFontTx/>
              <a:buNone/>
            </a:pPr>
            <a:r>
              <a:rPr lang="zh-TW" altLang="en-US" b="1" u="sng" dirty="0">
                <a:solidFill>
                  <a:srgbClr val="660066"/>
                </a:solidFill>
                <a:ea typeface="標楷體" pitchFamily="65" charset="-120"/>
              </a:rPr>
              <a:t>十、國立嘉義大學各學院、系（所、中心、學位學 程）教師升等審查原則</a:t>
            </a:r>
            <a:r>
              <a:rPr lang="en-US" altLang="zh-TW" b="1" u="sng" dirty="0">
                <a:solidFill>
                  <a:srgbClr val="660066"/>
                </a:solidFill>
                <a:latin typeface="新細明體" pitchFamily="18" charset="-120"/>
                <a:ea typeface="標楷體" pitchFamily="65" charset="-120"/>
              </a:rPr>
              <a:t>、</a:t>
            </a:r>
            <a:r>
              <a:rPr lang="zh-TW" altLang="en-US" b="1" u="sng" dirty="0">
                <a:solidFill>
                  <a:srgbClr val="660066"/>
                </a:solidFill>
                <a:ea typeface="標楷體" pitchFamily="65" charset="-120"/>
              </a:rPr>
              <a:t>要點（細則</a:t>
            </a:r>
            <a:r>
              <a:rPr lang="zh-TW" altLang="en-US" b="1" u="sng" dirty="0" smtClean="0">
                <a:solidFill>
                  <a:srgbClr val="660066"/>
                </a:solidFill>
                <a:ea typeface="標楷體" pitchFamily="65" charset="-120"/>
              </a:rPr>
              <a:t>）</a:t>
            </a:r>
            <a:endParaRPr lang="en-US" altLang="zh-TW" b="1" u="sng" dirty="0" smtClean="0">
              <a:solidFill>
                <a:srgbClr val="660066"/>
              </a:solidFill>
              <a:ea typeface="標楷體" pitchFamily="65" charset="-120"/>
            </a:endParaRPr>
          </a:p>
          <a:p>
            <a:pPr marL="0" indent="0">
              <a:spcBef>
                <a:spcPct val="50000"/>
              </a:spcBef>
              <a:buFontTx/>
              <a:buNone/>
            </a:pPr>
            <a:r>
              <a:rPr lang="zh-TW" altLang="en-US" b="1" dirty="0" smtClean="0">
                <a:solidFill>
                  <a:srgbClr val="336600"/>
                </a:solidFill>
                <a:latin typeface="標楷體" pitchFamily="65" charset="-120"/>
                <a:ea typeface="標楷體" pitchFamily="65" charset="-120"/>
              </a:rPr>
              <a:t>上開法規逕</a:t>
            </a:r>
            <a:r>
              <a:rPr lang="zh-TW" altLang="en-US" b="1" dirty="0">
                <a:solidFill>
                  <a:srgbClr val="336600"/>
                </a:solidFill>
                <a:latin typeface="標楷體" pitchFamily="65" charset="-120"/>
                <a:ea typeface="標楷體" pitchFamily="65" charset="-120"/>
              </a:rPr>
              <a:t>至人事室網頁</a:t>
            </a:r>
            <a:r>
              <a:rPr lang="en-US" altLang="zh-TW" b="1" dirty="0">
                <a:solidFill>
                  <a:srgbClr val="336600"/>
                </a:solidFill>
                <a:latin typeface="標楷體" pitchFamily="65" charset="-120"/>
                <a:ea typeface="標楷體" pitchFamily="65" charset="-120"/>
              </a:rPr>
              <a:t>/</a:t>
            </a:r>
            <a:r>
              <a:rPr lang="zh-TW" altLang="en-US" b="1" dirty="0">
                <a:solidFill>
                  <a:srgbClr val="336600"/>
                </a:solidFill>
                <a:latin typeface="標楷體" pitchFamily="65" charset="-120"/>
                <a:ea typeface="標楷體" pitchFamily="65" charset="-120"/>
              </a:rPr>
              <a:t>法規彙編</a:t>
            </a:r>
            <a:r>
              <a:rPr lang="en-US" altLang="zh-TW" b="1" dirty="0">
                <a:solidFill>
                  <a:srgbClr val="336600"/>
                </a:solidFill>
                <a:latin typeface="標楷體" pitchFamily="65" charset="-120"/>
                <a:ea typeface="標楷體" pitchFamily="65" charset="-120"/>
              </a:rPr>
              <a:t>/</a:t>
            </a:r>
            <a:r>
              <a:rPr lang="zh-TW" altLang="en-US" b="1" dirty="0">
                <a:solidFill>
                  <a:srgbClr val="336600"/>
                </a:solidFill>
                <a:latin typeface="標楷體" pitchFamily="65" charset="-120"/>
                <a:ea typeface="標楷體" pitchFamily="65" charset="-120"/>
              </a:rPr>
              <a:t>校訂人事規章項下查詢</a:t>
            </a:r>
            <a:r>
              <a:rPr lang="en-US" altLang="zh-TW" b="1" dirty="0">
                <a:solidFill>
                  <a:srgbClr val="FF0000"/>
                </a:solidFill>
                <a:latin typeface="標楷體" pitchFamily="65" charset="-120"/>
                <a:ea typeface="標楷體" pitchFamily="65" charset="-120"/>
                <a:hlinkClick r:id="rId3"/>
              </a:rPr>
              <a:t>(</a:t>
            </a:r>
            <a:r>
              <a:rPr lang="en-US" altLang="zh-TW" b="1" dirty="0">
                <a:solidFill>
                  <a:srgbClr val="FF0000"/>
                </a:solidFill>
                <a:latin typeface="標楷體" pitchFamily="65" charset="-120"/>
                <a:ea typeface="標楷體" pitchFamily="65" charset="-120"/>
                <a:hlinkClick r:id="rId4"/>
              </a:rPr>
              <a:t>http://www.ncyu.edu.tw/personnel</a:t>
            </a:r>
            <a:r>
              <a:rPr lang="en-US" altLang="zh-TW" b="1" dirty="0" smtClean="0">
                <a:solidFill>
                  <a:srgbClr val="0000FF"/>
                </a:solidFill>
                <a:latin typeface="標楷體" pitchFamily="65" charset="-120"/>
                <a:ea typeface="標楷體" pitchFamily="65" charset="-120"/>
                <a:hlinkClick r:id="rId4"/>
              </a:rPr>
              <a:t>/</a:t>
            </a:r>
            <a:r>
              <a:rPr lang="en-US" altLang="zh-TW" b="1" dirty="0" smtClean="0">
                <a:solidFill>
                  <a:srgbClr val="0000FF"/>
                </a:solidFill>
                <a:latin typeface="標楷體" pitchFamily="65" charset="-120"/>
                <a:ea typeface="標楷體" pitchFamily="65" charset="-120"/>
              </a:rPr>
              <a:t>)</a:t>
            </a:r>
          </a:p>
          <a:p>
            <a:pPr marL="0" indent="0">
              <a:spcBef>
                <a:spcPct val="50000"/>
              </a:spcBef>
              <a:buFontTx/>
              <a:buNone/>
            </a:pPr>
            <a:endParaRPr lang="zh-TW" altLang="en-US" b="1" dirty="0">
              <a:solidFill>
                <a:srgbClr val="0000FF"/>
              </a:solidFill>
              <a:ea typeface="標楷體" pitchFamily="65" charset="-120"/>
            </a:endParaRPr>
          </a:p>
          <a:p>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4</a:t>
            </a:fld>
            <a:endParaRPr lang="zh-TW" altLang="en-US"/>
          </a:p>
        </p:txBody>
      </p:sp>
    </p:spTree>
    <p:extLst>
      <p:ext uri="{BB962C8B-B14F-4D97-AF65-F5344CB8AC3E}">
        <p14:creationId xmlns:p14="http://schemas.microsoft.com/office/powerpoint/2010/main" val="3166564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11760" y="2276872"/>
            <a:ext cx="4608512" cy="864096"/>
          </a:xfrm>
        </p:spPr>
        <p:txBody>
          <a:bodyPr>
            <a:normAutofit/>
          </a:bodyPr>
          <a:lstStyle/>
          <a:p>
            <a:r>
              <a:rPr lang="zh-TW" altLang="en-US" dirty="0" smtClean="0"/>
              <a:t>教師升等</a:t>
            </a:r>
            <a:r>
              <a:rPr lang="zh-TW" altLang="en-US" dirty="0"/>
              <a:t>制度</a:t>
            </a:r>
            <a:r>
              <a:rPr lang="zh-TW" altLang="en-US" dirty="0" smtClean="0"/>
              <a:t>介紹</a:t>
            </a:r>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5</a:t>
            </a:fld>
            <a:endParaRPr lang="zh-TW" altLang="en-US"/>
          </a:p>
        </p:txBody>
      </p:sp>
    </p:spTree>
    <p:extLst>
      <p:ext uri="{BB962C8B-B14F-4D97-AF65-F5344CB8AC3E}">
        <p14:creationId xmlns:p14="http://schemas.microsoft.com/office/powerpoint/2010/main" val="608542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教師升等年限</a:t>
            </a:r>
            <a:endParaRPr lang="zh-TW" altLang="en-US" dirty="0"/>
          </a:p>
        </p:txBody>
      </p:sp>
      <p:sp>
        <p:nvSpPr>
          <p:cNvPr id="3" name="內容版面配置區 2"/>
          <p:cNvSpPr>
            <a:spLocks noGrp="1"/>
          </p:cNvSpPr>
          <p:nvPr>
            <p:ph sz="quarter" idx="1"/>
          </p:nvPr>
        </p:nvSpPr>
        <p:spPr/>
        <p:txBody>
          <a:bodyPr/>
          <a:lstStyle/>
          <a:p>
            <a:r>
              <a:rPr lang="zh-TW" altLang="en-US" dirty="0"/>
              <a:t>教學、研究與服務水準，自</a:t>
            </a:r>
            <a:r>
              <a:rPr lang="en-US" altLang="zh-TW" dirty="0"/>
              <a:t>98</a:t>
            </a:r>
            <a:r>
              <a:rPr lang="zh-TW" altLang="en-US" dirty="0"/>
              <a:t>學年度起本校新</a:t>
            </a:r>
            <a:r>
              <a:rPr lang="zh-TW" altLang="en-US" dirty="0" smtClean="0"/>
              <a:t>聘講師及助理</a:t>
            </a:r>
            <a:r>
              <a:rPr lang="zh-TW" altLang="en-US" dirty="0"/>
              <a:t>教授，至第八年仍未升等通過者，經三級教師評審委員會委員三分之二以上出席及出席委員三分之二以上決議，報請教育部核准後，</a:t>
            </a:r>
            <a:r>
              <a:rPr lang="zh-TW" altLang="en-US" dirty="0" smtClean="0"/>
              <a:t>予以停聘</a:t>
            </a:r>
            <a:r>
              <a:rPr lang="zh-TW" altLang="en-US" dirty="0"/>
              <a:t>或不續聘</a:t>
            </a:r>
            <a:r>
              <a:rPr lang="en-US" altLang="zh-TW" dirty="0"/>
              <a:t>;</a:t>
            </a:r>
            <a:r>
              <a:rPr lang="zh-TW" altLang="en-US" dirty="0"/>
              <a:t>惟至第九年起，得以聘約所訂期限，延長聘期。延長期限不得提出升等之申請。</a:t>
            </a:r>
          </a:p>
          <a:p>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6</a:t>
            </a:fld>
            <a:endParaRPr lang="zh-TW" altLang="en-US"/>
          </a:p>
        </p:txBody>
      </p:sp>
    </p:spTree>
    <p:extLst>
      <p:ext uri="{BB962C8B-B14F-4D97-AF65-F5344CB8AC3E}">
        <p14:creationId xmlns:p14="http://schemas.microsoft.com/office/powerpoint/2010/main" val="316513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
            </a:r>
            <a:br>
              <a:rPr lang="en-US" altLang="zh-TW" dirty="0" smtClean="0"/>
            </a:br>
            <a:r>
              <a:rPr lang="zh-TW" altLang="en-US" sz="3300" dirty="0" smtClean="0"/>
              <a:t>教師</a:t>
            </a:r>
            <a:r>
              <a:rPr lang="zh-TW" altLang="en-US" sz="3300" dirty="0"/>
              <a:t>升</a:t>
            </a:r>
            <a:r>
              <a:rPr lang="zh-TW" altLang="en-US" sz="3300" dirty="0" smtClean="0"/>
              <a:t>等年資規定</a:t>
            </a:r>
            <a:endParaRPr lang="zh-TW" altLang="en-US" sz="3300" dirty="0"/>
          </a:p>
        </p:txBody>
      </p:sp>
      <p:sp>
        <p:nvSpPr>
          <p:cNvPr id="3" name="內容版面配置區 2"/>
          <p:cNvSpPr>
            <a:spLocks noGrp="1"/>
          </p:cNvSpPr>
          <p:nvPr>
            <p:ph sz="quarter" idx="1"/>
          </p:nvPr>
        </p:nvSpPr>
        <p:spPr/>
        <p:txBody>
          <a:bodyPr/>
          <a:lstStyle/>
          <a:p>
            <a:r>
              <a:rPr lang="zh-TW" altLang="en-US" dirty="0"/>
              <a:t>符合教育人員任用條例第</a:t>
            </a:r>
            <a:r>
              <a:rPr lang="en-US" altLang="zh-TW" dirty="0"/>
              <a:t>16~18</a:t>
            </a:r>
            <a:r>
              <a:rPr lang="zh-TW" altLang="en-US" dirty="0"/>
              <a:t>條規定</a:t>
            </a:r>
            <a:r>
              <a:rPr lang="en-US" altLang="zh-TW" dirty="0"/>
              <a:t>(</a:t>
            </a:r>
            <a:r>
              <a:rPr lang="zh-TW" altLang="en-US" dirty="0"/>
              <a:t>簡言之，講師任滿</a:t>
            </a:r>
            <a:r>
              <a:rPr lang="en-US" altLang="zh-TW" dirty="0"/>
              <a:t>3</a:t>
            </a:r>
            <a:r>
              <a:rPr lang="zh-TW" altLang="en-US" dirty="0"/>
              <a:t>年可升等為助理教授、助理教授任滿</a:t>
            </a:r>
            <a:r>
              <a:rPr lang="en-US" altLang="zh-TW" dirty="0"/>
              <a:t>3</a:t>
            </a:r>
            <a:r>
              <a:rPr lang="zh-TW" altLang="en-US" dirty="0"/>
              <a:t>年可升等為副教授、副教授任滿</a:t>
            </a:r>
            <a:r>
              <a:rPr lang="en-US" altLang="zh-TW" dirty="0"/>
              <a:t>3</a:t>
            </a:r>
            <a:r>
              <a:rPr lang="zh-TW" altLang="en-US" dirty="0"/>
              <a:t>年可升等為教授</a:t>
            </a:r>
            <a:r>
              <a:rPr lang="en-US" altLang="zh-TW" dirty="0"/>
              <a:t>)</a:t>
            </a:r>
          </a:p>
          <a:p>
            <a:r>
              <a:rPr lang="zh-TW" altLang="en-US" dirty="0"/>
              <a:t>任職本校滿二年</a:t>
            </a:r>
            <a:r>
              <a:rPr lang="en-US" altLang="zh-TW" dirty="0"/>
              <a:t>(</a:t>
            </a:r>
            <a:r>
              <a:rPr lang="zh-TW" altLang="en-US" dirty="0"/>
              <a:t>低一等級聘任者</a:t>
            </a:r>
            <a:r>
              <a:rPr lang="zh-TW" altLang="en-US" dirty="0" smtClean="0"/>
              <a:t>任滿一年</a:t>
            </a:r>
            <a:r>
              <a:rPr lang="en-US" altLang="zh-TW" dirty="0" smtClean="0"/>
              <a:t>)</a:t>
            </a:r>
          </a:p>
          <a:p>
            <a:pPr marL="630238" indent="-630238">
              <a:buNone/>
            </a:pPr>
            <a:r>
              <a:rPr lang="zh-TW" altLang="en-US" dirty="0" smtClean="0"/>
              <a:t>　（專案教師經聘任為專任教師者，以</a:t>
            </a:r>
            <a:r>
              <a:rPr lang="zh-TW" altLang="en-US" dirty="0" smtClean="0">
                <a:solidFill>
                  <a:srgbClr val="FF0000"/>
                </a:solidFill>
              </a:rPr>
              <a:t>專任教師年資</a:t>
            </a:r>
            <a:r>
              <a:rPr lang="zh-TW" altLang="en-US" dirty="0" smtClean="0"/>
              <a:t>滿二年計算）</a:t>
            </a:r>
            <a:endParaRPr lang="en-US" altLang="zh-TW" dirty="0"/>
          </a:p>
          <a:p>
            <a:r>
              <a:rPr lang="zh-TW" altLang="en-US" dirty="0"/>
              <a:t>講師、助理教授、副教授服務年資之計算，以教育部頒發教師證書上記載起算年月為準</a:t>
            </a:r>
            <a:r>
              <a:rPr lang="zh-TW" altLang="en-US" dirty="0" smtClean="0"/>
              <a:t>。</a:t>
            </a:r>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7</a:t>
            </a:fld>
            <a:endParaRPr lang="zh-TW" altLang="en-US"/>
          </a:p>
        </p:txBody>
      </p:sp>
    </p:spTree>
    <p:extLst>
      <p:ext uri="{BB962C8B-B14F-4D97-AF65-F5344CB8AC3E}">
        <p14:creationId xmlns:p14="http://schemas.microsoft.com/office/powerpoint/2010/main" val="2168547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教師升等人數限制</a:t>
            </a:r>
            <a:endParaRPr lang="zh-TW" altLang="en-US" dirty="0"/>
          </a:p>
        </p:txBody>
      </p:sp>
      <p:sp>
        <p:nvSpPr>
          <p:cNvPr id="3" name="內容版面配置區 2"/>
          <p:cNvSpPr>
            <a:spLocks noGrp="1"/>
          </p:cNvSpPr>
          <p:nvPr>
            <p:ph sz="quarter" idx="1"/>
          </p:nvPr>
        </p:nvSpPr>
        <p:spPr>
          <a:xfrm>
            <a:off x="457200" y="1600200"/>
            <a:ext cx="7467600" cy="2980928"/>
          </a:xfrm>
        </p:spPr>
        <p:txBody>
          <a:bodyPr/>
          <a:lstStyle/>
          <a:p>
            <a:r>
              <a:rPr lang="zh-TW" altLang="en-US" dirty="0" smtClean="0"/>
              <a:t>各</a:t>
            </a:r>
            <a:r>
              <a:rPr lang="zh-TW" altLang="en-US" dirty="0"/>
              <a:t>系（所）副教授通過升等教授人數之上限以</a:t>
            </a:r>
            <a:r>
              <a:rPr lang="en-US" altLang="zh-TW" dirty="0"/>
              <a:t>2</a:t>
            </a:r>
            <a:r>
              <a:rPr lang="zh-TW" altLang="en-US" dirty="0"/>
              <a:t>人為原則；申請升等教授人數超過</a:t>
            </a:r>
            <a:r>
              <a:rPr lang="en-US" altLang="zh-TW" dirty="0"/>
              <a:t>2</a:t>
            </a:r>
            <a:r>
              <a:rPr lang="zh-TW" altLang="en-US" dirty="0"/>
              <a:t>人時，每增加</a:t>
            </a:r>
            <a:r>
              <a:rPr lang="en-US" altLang="zh-TW" dirty="0"/>
              <a:t>2</a:t>
            </a:r>
            <a:r>
              <a:rPr lang="zh-TW" altLang="en-US" dirty="0"/>
              <a:t>人時得增加</a:t>
            </a:r>
            <a:r>
              <a:rPr lang="en-US" altLang="zh-TW" dirty="0"/>
              <a:t>1</a:t>
            </a:r>
            <a:r>
              <a:rPr lang="zh-TW" altLang="en-US" dirty="0"/>
              <a:t>個名額。 </a:t>
            </a:r>
          </a:p>
          <a:p>
            <a:r>
              <a:rPr lang="zh-TW" altLang="en-US" dirty="0" smtClean="0"/>
              <a:t>助理</a:t>
            </a:r>
            <a:r>
              <a:rPr lang="zh-TW" altLang="en-US" dirty="0"/>
              <a:t>教授及講師之升等名額，不在此限 。</a:t>
            </a:r>
          </a:p>
          <a:p>
            <a:r>
              <a:rPr lang="zh-TW" altLang="en-US" dirty="0" smtClean="0"/>
              <a:t>各</a:t>
            </a:r>
            <a:r>
              <a:rPr lang="zh-TW" altLang="en-US" dirty="0"/>
              <a:t>系所應於教師聘任及升等審查細則中明定客觀可信、公平正確之評審機制。</a:t>
            </a:r>
          </a:p>
          <a:p>
            <a:endParaRPr lang="zh-TW" altLang="en-US"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8</a:t>
            </a:fld>
            <a:endParaRPr lang="zh-TW" altLang="en-US"/>
          </a:p>
        </p:txBody>
      </p:sp>
    </p:spTree>
    <p:extLst>
      <p:ext uri="{BB962C8B-B14F-4D97-AF65-F5344CB8AC3E}">
        <p14:creationId xmlns:p14="http://schemas.microsoft.com/office/powerpoint/2010/main" val="3024573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04664"/>
            <a:ext cx="7467600" cy="868958"/>
          </a:xfrm>
        </p:spPr>
        <p:txBody>
          <a:bodyPr>
            <a:normAutofit fontScale="90000"/>
          </a:bodyPr>
          <a:lstStyle/>
          <a:p>
            <a:r>
              <a:rPr lang="zh-TW" altLang="en-US" dirty="0"/>
              <a:t/>
            </a:r>
            <a:br>
              <a:rPr lang="zh-TW" altLang="en-US" dirty="0"/>
            </a:br>
            <a:r>
              <a:rPr lang="zh-TW" altLang="en-US" sz="3300" dirty="0" smtClean="0"/>
              <a:t>教師</a:t>
            </a:r>
            <a:r>
              <a:rPr lang="zh-TW" altLang="en-US" sz="3300" dirty="0"/>
              <a:t>升等評審項目及配</a:t>
            </a:r>
            <a:r>
              <a:rPr lang="zh-TW" altLang="en-US" sz="3300" dirty="0" smtClean="0"/>
              <a:t>分標準</a:t>
            </a:r>
            <a:endParaRPr lang="zh-TW" altLang="en-US" sz="3300" dirty="0"/>
          </a:p>
        </p:txBody>
      </p:sp>
      <p:sp>
        <p:nvSpPr>
          <p:cNvPr id="4" name="投影片編號版面配置區 3"/>
          <p:cNvSpPr>
            <a:spLocks noGrp="1"/>
          </p:cNvSpPr>
          <p:nvPr>
            <p:ph type="sldNum" sz="quarter" idx="15"/>
          </p:nvPr>
        </p:nvSpPr>
        <p:spPr/>
        <p:txBody>
          <a:bodyPr/>
          <a:lstStyle/>
          <a:p>
            <a:fld id="{0E360E5C-3726-4759-BF8C-BB8956BC555D}" type="slidenum">
              <a:rPr lang="zh-TW" altLang="en-US" smtClean="0"/>
              <a:t>9</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2473718668"/>
              </p:ext>
            </p:extLst>
          </p:nvPr>
        </p:nvGraphicFramePr>
        <p:xfrm>
          <a:off x="457200" y="1700808"/>
          <a:ext cx="7127875" cy="3253890"/>
        </p:xfrm>
        <a:graphic>
          <a:graphicData uri="http://schemas.openxmlformats.org/drawingml/2006/table">
            <a:tbl>
              <a:tblPr firstRow="1" firstCol="1" bandRow="1">
                <a:tableStyleId>{5C22544A-7EE6-4342-B048-85BDC9FD1C3A}</a:tableStyleId>
              </a:tblPr>
              <a:tblGrid>
                <a:gridCol w="2962672"/>
                <a:gridCol w="1269503"/>
                <a:gridCol w="1410726"/>
                <a:gridCol w="1484974"/>
              </a:tblGrid>
              <a:tr h="1300206">
                <a:tc>
                  <a:txBody>
                    <a:bodyPr/>
                    <a:lstStyle/>
                    <a:p>
                      <a:pPr marL="0" indent="0">
                        <a:spcAft>
                          <a:spcPts val="0"/>
                        </a:spcAft>
                      </a:pPr>
                      <a:r>
                        <a:rPr lang="zh-TW" sz="2400" kern="100" dirty="0">
                          <a:solidFill>
                            <a:srgbClr val="FF0000"/>
                          </a:solidFill>
                          <a:effectLst/>
                          <a:latin typeface="標楷體" panose="03000509000000000000" pitchFamily="65" charset="-120"/>
                          <a:ea typeface="標楷體" panose="03000509000000000000" pitchFamily="65" charset="-120"/>
                        </a:rPr>
                        <a:t>　</a:t>
                      </a:r>
                      <a:r>
                        <a:rPr lang="en-US" altLang="zh-TW" sz="2400" kern="100" dirty="0" smtClean="0">
                          <a:solidFill>
                            <a:srgbClr val="FF0000"/>
                          </a:solidFill>
                          <a:effectLst/>
                          <a:latin typeface="標楷體" panose="03000509000000000000" pitchFamily="65" charset="-120"/>
                          <a:ea typeface="標楷體" panose="03000509000000000000" pitchFamily="65" charset="-120"/>
                        </a:rPr>
                        <a:t>  </a:t>
                      </a:r>
                      <a:r>
                        <a:rPr lang="zh-TW" sz="2400" kern="100" dirty="0" smtClean="0">
                          <a:solidFill>
                            <a:srgbClr val="FF0000"/>
                          </a:solidFill>
                          <a:effectLst/>
                          <a:latin typeface="標楷體" panose="03000509000000000000" pitchFamily="65" charset="-120"/>
                          <a:ea typeface="標楷體" panose="03000509000000000000" pitchFamily="65" charset="-120"/>
                        </a:rPr>
                        <a:t>升</a:t>
                      </a:r>
                      <a:r>
                        <a:rPr lang="zh-TW" sz="2400" kern="100" dirty="0">
                          <a:solidFill>
                            <a:srgbClr val="FF0000"/>
                          </a:solidFill>
                          <a:effectLst/>
                          <a:latin typeface="標楷體" panose="03000509000000000000" pitchFamily="65" charset="-120"/>
                          <a:ea typeface="標楷體" panose="03000509000000000000" pitchFamily="65" charset="-120"/>
                        </a:rPr>
                        <a:t>等</a:t>
                      </a:r>
                      <a:r>
                        <a:rPr lang="zh-TW" sz="2400" kern="100" dirty="0" smtClean="0">
                          <a:solidFill>
                            <a:srgbClr val="FF0000"/>
                          </a:solidFill>
                          <a:effectLst/>
                          <a:latin typeface="標楷體" panose="03000509000000000000" pitchFamily="65" charset="-120"/>
                          <a:ea typeface="標楷體" panose="03000509000000000000" pitchFamily="65" charset="-120"/>
                        </a:rPr>
                        <a:t>評審項目</a:t>
                      </a:r>
                      <a:endParaRPr lang="zh-TW" sz="2400" kern="100" dirty="0">
                        <a:solidFill>
                          <a:srgbClr val="FF0000"/>
                        </a:solidFill>
                        <a:effectLst/>
                        <a:latin typeface="標楷體" panose="03000509000000000000" pitchFamily="65" charset="-120"/>
                        <a:ea typeface="標楷體" panose="03000509000000000000" pitchFamily="65" charset="-120"/>
                      </a:endParaRPr>
                    </a:p>
                    <a:p>
                      <a:pPr>
                        <a:spcAft>
                          <a:spcPts val="0"/>
                        </a:spcAft>
                      </a:pPr>
                      <a:endParaRPr lang="en-US" altLang="zh-TW" sz="2400" kern="100" dirty="0" smtClean="0">
                        <a:solidFill>
                          <a:srgbClr val="FF0000"/>
                        </a:solidFill>
                        <a:effectLst/>
                        <a:latin typeface="標楷體" panose="03000509000000000000" pitchFamily="65" charset="-120"/>
                        <a:ea typeface="標楷體" panose="03000509000000000000" pitchFamily="65" charset="-120"/>
                      </a:endParaRPr>
                    </a:p>
                    <a:p>
                      <a:pPr>
                        <a:spcAft>
                          <a:spcPts val="0"/>
                        </a:spcAft>
                      </a:pPr>
                      <a:r>
                        <a:rPr lang="zh-TW" sz="2400" kern="100" dirty="0" smtClean="0">
                          <a:solidFill>
                            <a:srgbClr val="FF0000"/>
                          </a:solidFill>
                          <a:effectLst/>
                          <a:latin typeface="標楷體" panose="03000509000000000000" pitchFamily="65" charset="-120"/>
                          <a:ea typeface="標楷體" panose="03000509000000000000" pitchFamily="65" charset="-120"/>
                        </a:rPr>
                        <a:t>升</a:t>
                      </a:r>
                      <a:r>
                        <a:rPr lang="zh-TW" sz="2400" kern="100" dirty="0">
                          <a:solidFill>
                            <a:srgbClr val="FF0000"/>
                          </a:solidFill>
                          <a:effectLst/>
                          <a:latin typeface="標楷體" panose="03000509000000000000" pitchFamily="65" charset="-120"/>
                          <a:ea typeface="標楷體" panose="03000509000000000000" pitchFamily="65" charset="-120"/>
                        </a:rPr>
                        <a:t>等類型</a:t>
                      </a:r>
                      <a:endParaRPr lang="zh-TW" sz="24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71" marR="68571" marT="0" marB="0">
                    <a:lnTlToBr w="12700" cap="flat" cmpd="sng" algn="ctr">
                      <a:solidFill>
                        <a:schemeClr val="bg1"/>
                      </a:solidFill>
                      <a:prstDash val="solid"/>
                      <a:round/>
                      <a:headEnd type="none" w="med" len="med"/>
                      <a:tailEnd type="none" w="med" len="med"/>
                    </a:lnTlToBr>
                    <a:solidFill>
                      <a:schemeClr val="accent1">
                        <a:alpha val="80000"/>
                      </a:schemeClr>
                    </a:solidFill>
                  </a:tcPr>
                </a:tc>
                <a:tc>
                  <a:txBody>
                    <a:bodyPr/>
                    <a:lstStyle/>
                    <a:p>
                      <a:pPr algn="ctr">
                        <a:spcAft>
                          <a:spcPts val="0"/>
                        </a:spcAft>
                      </a:pPr>
                      <a:r>
                        <a:rPr lang="en-US" sz="2400" kern="100" dirty="0">
                          <a:solidFill>
                            <a:srgbClr val="FF0000"/>
                          </a:solidFill>
                          <a:effectLst/>
                          <a:latin typeface="標楷體" panose="03000509000000000000" pitchFamily="65" charset="-120"/>
                          <a:ea typeface="標楷體" panose="03000509000000000000" pitchFamily="65" charset="-120"/>
                        </a:rPr>
                        <a:t>A.</a:t>
                      </a:r>
                      <a:r>
                        <a:rPr lang="zh-TW" sz="2400" kern="100" dirty="0">
                          <a:solidFill>
                            <a:srgbClr val="FF0000"/>
                          </a:solidFill>
                          <a:effectLst/>
                          <a:latin typeface="標楷體" panose="03000509000000000000" pitchFamily="65" charset="-120"/>
                          <a:ea typeface="標楷體" panose="03000509000000000000" pitchFamily="65" charset="-120"/>
                        </a:rPr>
                        <a:t>研究</a:t>
                      </a:r>
                      <a:endParaRPr lang="zh-TW" sz="24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71" marR="68571" marT="0" marB="0" anchor="ctr">
                    <a:solidFill>
                      <a:schemeClr val="accent1">
                        <a:alpha val="80000"/>
                      </a:schemeClr>
                    </a:solidFill>
                  </a:tcPr>
                </a:tc>
                <a:tc>
                  <a:txBody>
                    <a:bodyPr/>
                    <a:lstStyle/>
                    <a:p>
                      <a:pPr algn="ctr">
                        <a:spcAft>
                          <a:spcPts val="0"/>
                        </a:spcAft>
                      </a:pPr>
                      <a:r>
                        <a:rPr lang="en-US" sz="2400" kern="100" dirty="0">
                          <a:solidFill>
                            <a:srgbClr val="FF0000"/>
                          </a:solidFill>
                          <a:effectLst/>
                          <a:latin typeface="標楷體" panose="03000509000000000000" pitchFamily="65" charset="-120"/>
                          <a:ea typeface="標楷體" panose="03000509000000000000" pitchFamily="65" charset="-120"/>
                        </a:rPr>
                        <a:t>B.</a:t>
                      </a:r>
                      <a:r>
                        <a:rPr lang="zh-TW" sz="2400" kern="100" dirty="0">
                          <a:solidFill>
                            <a:srgbClr val="FF0000"/>
                          </a:solidFill>
                          <a:effectLst/>
                          <a:latin typeface="標楷體" panose="03000509000000000000" pitchFamily="65" charset="-120"/>
                          <a:ea typeface="標楷體" panose="03000509000000000000" pitchFamily="65" charset="-120"/>
                        </a:rPr>
                        <a:t>教學</a:t>
                      </a:r>
                      <a:endParaRPr lang="zh-TW" sz="24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71" marR="68571" marT="0" marB="0" anchor="ctr">
                    <a:solidFill>
                      <a:schemeClr val="accent1">
                        <a:alpha val="80000"/>
                      </a:schemeClr>
                    </a:solidFill>
                  </a:tcPr>
                </a:tc>
                <a:tc>
                  <a:txBody>
                    <a:bodyPr/>
                    <a:lstStyle/>
                    <a:p>
                      <a:pPr algn="ctr">
                        <a:spcAft>
                          <a:spcPts val="0"/>
                        </a:spcAft>
                      </a:pPr>
                      <a:r>
                        <a:rPr lang="en-US" sz="2400" kern="100" dirty="0">
                          <a:solidFill>
                            <a:srgbClr val="FF0000"/>
                          </a:solidFill>
                          <a:effectLst/>
                          <a:latin typeface="標楷體" panose="03000509000000000000" pitchFamily="65" charset="-120"/>
                          <a:ea typeface="標楷體" panose="03000509000000000000" pitchFamily="65" charset="-120"/>
                        </a:rPr>
                        <a:t>C.</a:t>
                      </a:r>
                      <a:r>
                        <a:rPr lang="zh-TW" sz="2400" kern="100" dirty="0">
                          <a:solidFill>
                            <a:srgbClr val="FF0000"/>
                          </a:solidFill>
                          <a:effectLst/>
                          <a:latin typeface="標楷體" panose="03000509000000000000" pitchFamily="65" charset="-120"/>
                          <a:ea typeface="標楷體" panose="03000509000000000000" pitchFamily="65" charset="-120"/>
                        </a:rPr>
                        <a:t>服務</a:t>
                      </a:r>
                      <a:endParaRPr lang="zh-TW" sz="2400" kern="100" dirty="0">
                        <a:solidFill>
                          <a:srgbClr val="FF0000"/>
                        </a:solidFill>
                        <a:effectLst/>
                        <a:latin typeface="標楷體" panose="03000509000000000000" pitchFamily="65" charset="-120"/>
                        <a:ea typeface="標楷體" panose="03000509000000000000" pitchFamily="65" charset="-120"/>
                        <a:cs typeface="Times New Roman"/>
                      </a:endParaRPr>
                    </a:p>
                  </a:txBody>
                  <a:tcPr marL="68571" marR="68571" marT="0" marB="0" anchor="ctr">
                    <a:solidFill>
                      <a:schemeClr val="accent1">
                        <a:alpha val="80000"/>
                      </a:schemeClr>
                    </a:solidFill>
                  </a:tcPr>
                </a:tc>
              </a:tr>
              <a:tr h="1004050">
                <a:tc>
                  <a:txBody>
                    <a:bodyPr/>
                    <a:lstStyle/>
                    <a:p>
                      <a:pPr algn="ctr">
                        <a:spcAft>
                          <a:spcPts val="0"/>
                        </a:spcAft>
                      </a:pPr>
                      <a:r>
                        <a:rPr lang="zh-TW" sz="2400" kern="100" dirty="0" smtClean="0">
                          <a:solidFill>
                            <a:schemeClr val="tx1"/>
                          </a:solidFill>
                          <a:effectLst/>
                          <a:latin typeface="標楷體" panose="03000509000000000000" pitchFamily="65" charset="-120"/>
                          <a:ea typeface="標楷體" panose="03000509000000000000" pitchFamily="65" charset="-120"/>
                        </a:rPr>
                        <a:t>學術著作</a:t>
                      </a:r>
                      <a:r>
                        <a:rPr lang="en-US" sz="2400" kern="100" dirty="0">
                          <a:solidFill>
                            <a:schemeClr val="tx1"/>
                          </a:solidFill>
                          <a:effectLst/>
                          <a:latin typeface="標楷體" panose="03000509000000000000" pitchFamily="65" charset="-120"/>
                          <a:ea typeface="標楷體" panose="03000509000000000000" pitchFamily="65" charset="-120"/>
                        </a:rPr>
                        <a:t/>
                      </a:r>
                      <a:br>
                        <a:rPr lang="en-US" sz="2400" kern="100" dirty="0">
                          <a:solidFill>
                            <a:schemeClr val="tx1"/>
                          </a:solidFill>
                          <a:effectLst/>
                          <a:latin typeface="標楷體" panose="03000509000000000000" pitchFamily="65" charset="-120"/>
                          <a:ea typeface="標楷體" panose="03000509000000000000" pitchFamily="65" charset="-120"/>
                        </a:rPr>
                      </a:br>
                      <a:r>
                        <a:rPr lang="en-US" sz="2400" kern="100" dirty="0">
                          <a:solidFill>
                            <a:schemeClr val="tx1"/>
                          </a:solidFill>
                          <a:effectLst/>
                          <a:latin typeface="標楷體" panose="03000509000000000000" pitchFamily="65" charset="-120"/>
                          <a:ea typeface="標楷體" panose="03000509000000000000" pitchFamily="65" charset="-120"/>
                        </a:rPr>
                        <a:t>(</a:t>
                      </a:r>
                      <a:r>
                        <a:rPr lang="zh-TW" sz="2400" kern="100" dirty="0">
                          <a:solidFill>
                            <a:schemeClr val="tx1"/>
                          </a:solidFill>
                          <a:effectLst/>
                          <a:latin typeface="標楷體" panose="03000509000000000000" pitchFamily="65" charset="-120"/>
                          <a:ea typeface="標楷體" panose="03000509000000000000" pitchFamily="65" charset="-120"/>
                        </a:rPr>
                        <a:t>或作品、成就</a:t>
                      </a:r>
                      <a:r>
                        <a:rPr lang="zh-TW" sz="2400" kern="100" dirty="0" smtClean="0">
                          <a:solidFill>
                            <a:schemeClr val="tx1"/>
                          </a:solidFill>
                          <a:effectLst/>
                          <a:latin typeface="標楷體" panose="03000509000000000000" pitchFamily="65" charset="-120"/>
                          <a:ea typeface="標楷體" panose="03000509000000000000" pitchFamily="65" charset="-120"/>
                        </a:rPr>
                        <a:t>證明</a:t>
                      </a:r>
                      <a:r>
                        <a:rPr lang="en-US" sz="2400" kern="100" dirty="0" smtClean="0">
                          <a:solidFill>
                            <a:schemeClr val="tx1"/>
                          </a:solidFill>
                          <a:effectLst/>
                          <a:latin typeface="標楷體" panose="03000509000000000000" pitchFamily="65" charset="-120"/>
                          <a:ea typeface="標楷體" panose="03000509000000000000" pitchFamily="65" charset="-120"/>
                        </a:rPr>
                        <a:t>)</a:t>
                      </a:r>
                      <a:endParaRPr lang="zh-TW" sz="2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71" marR="68571" marT="0" marB="0">
                    <a:solidFill>
                      <a:schemeClr val="accent1">
                        <a:alpha val="80000"/>
                      </a:schemeClr>
                    </a:solidFill>
                  </a:tcPr>
                </a:tc>
                <a:tc>
                  <a:txBody>
                    <a:bodyPr/>
                    <a:lstStyle/>
                    <a:p>
                      <a:pPr algn="ctr">
                        <a:spcAft>
                          <a:spcPts val="0"/>
                        </a:spcAft>
                      </a:pPr>
                      <a:r>
                        <a:rPr lang="en-US" sz="2400" kern="100" dirty="0">
                          <a:effectLst/>
                          <a:latin typeface="標楷體" panose="03000509000000000000" pitchFamily="65" charset="-120"/>
                          <a:ea typeface="標楷體" panose="03000509000000000000" pitchFamily="65" charset="-120"/>
                        </a:rPr>
                        <a:t>55(%)</a:t>
                      </a:r>
                      <a:endParaRPr lang="zh-TW" sz="2400" kern="100" dirty="0">
                        <a:effectLst/>
                        <a:latin typeface="標楷體" panose="03000509000000000000" pitchFamily="65" charset="-120"/>
                        <a:ea typeface="標楷體" panose="03000509000000000000" pitchFamily="65" charset="-120"/>
                        <a:cs typeface="Times New Roman"/>
                      </a:endParaRPr>
                    </a:p>
                  </a:txBody>
                  <a:tcPr marL="68571" marR="68571" marT="0" marB="0" anchor="ctr"/>
                </a:tc>
                <a:tc>
                  <a:txBody>
                    <a:bodyPr/>
                    <a:lstStyle/>
                    <a:p>
                      <a:pPr algn="ctr">
                        <a:spcAft>
                          <a:spcPts val="0"/>
                        </a:spcAft>
                      </a:pPr>
                      <a:r>
                        <a:rPr lang="en-US" sz="2400" kern="100" dirty="0">
                          <a:effectLst/>
                          <a:latin typeface="標楷體" panose="03000509000000000000" pitchFamily="65" charset="-120"/>
                          <a:ea typeface="標楷體" panose="03000509000000000000" pitchFamily="65" charset="-120"/>
                        </a:rPr>
                        <a:t>30(%)</a:t>
                      </a:r>
                      <a:endParaRPr lang="zh-TW" sz="2400" kern="100" dirty="0">
                        <a:effectLst/>
                        <a:latin typeface="標楷體" panose="03000509000000000000" pitchFamily="65" charset="-120"/>
                        <a:ea typeface="標楷體" panose="03000509000000000000" pitchFamily="65" charset="-120"/>
                        <a:cs typeface="Times New Roman"/>
                      </a:endParaRPr>
                    </a:p>
                  </a:txBody>
                  <a:tcPr marL="68571" marR="68571" marT="0" marB="0" anchor="ctr"/>
                </a:tc>
                <a:tc>
                  <a:txBody>
                    <a:bodyPr/>
                    <a:lstStyle/>
                    <a:p>
                      <a:pPr algn="ctr">
                        <a:spcAft>
                          <a:spcPts val="0"/>
                        </a:spcAft>
                      </a:pPr>
                      <a:r>
                        <a:rPr lang="en-US" sz="2400" kern="100" dirty="0">
                          <a:effectLst/>
                          <a:latin typeface="標楷體" panose="03000509000000000000" pitchFamily="65" charset="-120"/>
                          <a:ea typeface="標楷體" panose="03000509000000000000" pitchFamily="65" charset="-120"/>
                        </a:rPr>
                        <a:t>15(%)</a:t>
                      </a:r>
                      <a:endParaRPr lang="zh-TW" sz="2400" kern="100" dirty="0">
                        <a:effectLst/>
                        <a:latin typeface="標楷體" panose="03000509000000000000" pitchFamily="65" charset="-120"/>
                        <a:ea typeface="標楷體" panose="03000509000000000000" pitchFamily="65" charset="-120"/>
                        <a:cs typeface="Times New Roman"/>
                      </a:endParaRPr>
                    </a:p>
                  </a:txBody>
                  <a:tcPr marL="68571" marR="68571" marT="0" marB="0" anchor="ctr"/>
                </a:tc>
              </a:tr>
              <a:tr h="474817">
                <a:tc>
                  <a:txBody>
                    <a:bodyPr/>
                    <a:lstStyle/>
                    <a:p>
                      <a:pPr algn="ctr">
                        <a:spcAft>
                          <a:spcPts val="0"/>
                        </a:spcAft>
                      </a:pPr>
                      <a:r>
                        <a:rPr lang="zh-TW" sz="2400" kern="100" dirty="0">
                          <a:solidFill>
                            <a:schemeClr val="tx1"/>
                          </a:solidFill>
                          <a:effectLst/>
                          <a:latin typeface="標楷體" panose="03000509000000000000" pitchFamily="65" charset="-120"/>
                          <a:ea typeface="標楷體" panose="03000509000000000000" pitchFamily="65" charset="-120"/>
                        </a:rPr>
                        <a:t>教學著作</a:t>
                      </a:r>
                      <a:endParaRPr lang="zh-TW" sz="2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71" marR="68571" marT="0" marB="0">
                    <a:solidFill>
                      <a:schemeClr val="accent1">
                        <a:alpha val="80000"/>
                      </a:schemeClr>
                    </a:solidFill>
                  </a:tcPr>
                </a:tc>
                <a:tc>
                  <a:txBody>
                    <a:bodyPr/>
                    <a:lstStyle/>
                    <a:p>
                      <a:pPr algn="ctr">
                        <a:spcAft>
                          <a:spcPts val="0"/>
                        </a:spcAft>
                      </a:pPr>
                      <a:r>
                        <a:rPr lang="en-US" sz="2400" kern="100" dirty="0" smtClean="0">
                          <a:effectLst/>
                          <a:latin typeface="標楷體" panose="03000509000000000000" pitchFamily="65" charset="-120"/>
                          <a:ea typeface="標楷體" panose="03000509000000000000" pitchFamily="65" charset="-120"/>
                        </a:rPr>
                        <a:t>30(%)</a:t>
                      </a:r>
                      <a:endParaRPr lang="zh-TW" sz="2400" kern="100" dirty="0">
                        <a:effectLst/>
                        <a:latin typeface="標楷體" panose="03000509000000000000" pitchFamily="65" charset="-120"/>
                        <a:ea typeface="標楷體" panose="03000509000000000000" pitchFamily="65" charset="-120"/>
                        <a:cs typeface="Times New Roman"/>
                      </a:endParaRPr>
                    </a:p>
                  </a:txBody>
                  <a:tcPr marL="68571" marR="68571" marT="0" marB="0" anchor="ctr"/>
                </a:tc>
                <a:tc>
                  <a:txBody>
                    <a:bodyPr/>
                    <a:lstStyle/>
                    <a:p>
                      <a:pPr algn="ctr">
                        <a:spcAft>
                          <a:spcPts val="0"/>
                        </a:spcAft>
                      </a:pPr>
                      <a:r>
                        <a:rPr lang="en-US" sz="2400" kern="100" dirty="0" smtClean="0">
                          <a:effectLst/>
                          <a:latin typeface="標楷體" panose="03000509000000000000" pitchFamily="65" charset="-120"/>
                          <a:ea typeface="標楷體" panose="03000509000000000000" pitchFamily="65" charset="-120"/>
                        </a:rPr>
                        <a:t>55(%)</a:t>
                      </a:r>
                      <a:endParaRPr lang="zh-TW" sz="2400" kern="100" dirty="0">
                        <a:effectLst/>
                        <a:latin typeface="標楷體" panose="03000509000000000000" pitchFamily="65" charset="-120"/>
                        <a:ea typeface="標楷體" panose="03000509000000000000" pitchFamily="65" charset="-120"/>
                        <a:cs typeface="Times New Roman"/>
                      </a:endParaRPr>
                    </a:p>
                  </a:txBody>
                  <a:tcPr marL="68571" marR="68571" marT="0" marB="0" anchor="ctr"/>
                </a:tc>
                <a:tc>
                  <a:txBody>
                    <a:bodyPr/>
                    <a:lstStyle/>
                    <a:p>
                      <a:pPr algn="ctr">
                        <a:spcAft>
                          <a:spcPts val="0"/>
                        </a:spcAft>
                      </a:pPr>
                      <a:r>
                        <a:rPr lang="en-US" sz="2400" kern="100" dirty="0">
                          <a:effectLst/>
                          <a:latin typeface="標楷體" panose="03000509000000000000" pitchFamily="65" charset="-120"/>
                          <a:ea typeface="標楷體" panose="03000509000000000000" pitchFamily="65" charset="-120"/>
                        </a:rPr>
                        <a:t>15(%)</a:t>
                      </a:r>
                      <a:endParaRPr lang="zh-TW" sz="2400" kern="100" dirty="0">
                        <a:effectLst/>
                        <a:latin typeface="標楷體" panose="03000509000000000000" pitchFamily="65" charset="-120"/>
                        <a:ea typeface="標楷體" panose="03000509000000000000" pitchFamily="65" charset="-120"/>
                        <a:cs typeface="Times New Roman"/>
                      </a:endParaRPr>
                    </a:p>
                  </a:txBody>
                  <a:tcPr marL="68571" marR="68571" marT="0" marB="0" anchor="ctr"/>
                </a:tc>
              </a:tr>
              <a:tr h="474817">
                <a:tc>
                  <a:txBody>
                    <a:bodyPr/>
                    <a:lstStyle/>
                    <a:p>
                      <a:pPr algn="ctr">
                        <a:spcAft>
                          <a:spcPts val="0"/>
                        </a:spcAft>
                      </a:pPr>
                      <a:r>
                        <a:rPr lang="zh-TW" altLang="en-US" sz="2400" kern="100" dirty="0" smtClean="0">
                          <a:solidFill>
                            <a:schemeClr val="tx1"/>
                          </a:solidFill>
                          <a:effectLst/>
                          <a:latin typeface="標楷體" panose="03000509000000000000" pitchFamily="65" charset="-120"/>
                          <a:ea typeface="標楷體" panose="03000509000000000000" pitchFamily="65" charset="-120"/>
                          <a:cs typeface="Times New Roman"/>
                        </a:rPr>
                        <a:t>技術報告</a:t>
                      </a:r>
                      <a:endParaRPr lang="zh-TW" sz="2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71" marR="68571" marT="0" marB="0">
                    <a:solidFill>
                      <a:schemeClr val="accent1">
                        <a:alpha val="80000"/>
                      </a:schemeClr>
                    </a:solidFill>
                  </a:tcPr>
                </a:tc>
                <a:tc>
                  <a:txBody>
                    <a:bodyPr/>
                    <a:lstStyle/>
                    <a:p>
                      <a:pPr algn="ctr">
                        <a:spcAft>
                          <a:spcPts val="0"/>
                        </a:spcAft>
                      </a:pPr>
                      <a:r>
                        <a:rPr lang="en-US" sz="2400" kern="100" dirty="0">
                          <a:effectLst/>
                          <a:latin typeface="標楷體" panose="03000509000000000000" pitchFamily="65" charset="-120"/>
                          <a:ea typeface="標楷體" panose="03000509000000000000" pitchFamily="65" charset="-120"/>
                        </a:rPr>
                        <a:t>55(%)</a:t>
                      </a:r>
                      <a:endParaRPr lang="zh-TW" sz="2400" kern="100" dirty="0">
                        <a:effectLst/>
                        <a:latin typeface="標楷體" panose="03000509000000000000" pitchFamily="65" charset="-120"/>
                        <a:ea typeface="標楷體" panose="03000509000000000000" pitchFamily="65" charset="-120"/>
                        <a:cs typeface="Times New Roman"/>
                      </a:endParaRPr>
                    </a:p>
                  </a:txBody>
                  <a:tcPr marL="68571" marR="68571" marT="0" marB="0" anchor="ctr"/>
                </a:tc>
                <a:tc>
                  <a:txBody>
                    <a:bodyPr/>
                    <a:lstStyle/>
                    <a:p>
                      <a:pPr algn="ctr">
                        <a:spcAft>
                          <a:spcPts val="0"/>
                        </a:spcAft>
                      </a:pPr>
                      <a:r>
                        <a:rPr lang="en-US" sz="2400" kern="100" dirty="0">
                          <a:effectLst/>
                          <a:latin typeface="標楷體" panose="03000509000000000000" pitchFamily="65" charset="-120"/>
                          <a:ea typeface="標楷體" panose="03000509000000000000" pitchFamily="65" charset="-120"/>
                        </a:rPr>
                        <a:t>30(%)</a:t>
                      </a:r>
                      <a:endParaRPr lang="zh-TW" sz="2400" kern="100" dirty="0">
                        <a:effectLst/>
                        <a:latin typeface="標楷體" panose="03000509000000000000" pitchFamily="65" charset="-120"/>
                        <a:ea typeface="標楷體" panose="03000509000000000000" pitchFamily="65" charset="-120"/>
                        <a:cs typeface="Times New Roman"/>
                      </a:endParaRPr>
                    </a:p>
                  </a:txBody>
                  <a:tcPr marL="68571" marR="68571" marT="0" marB="0" anchor="ctr"/>
                </a:tc>
                <a:tc>
                  <a:txBody>
                    <a:bodyPr/>
                    <a:lstStyle/>
                    <a:p>
                      <a:pPr algn="ctr">
                        <a:spcAft>
                          <a:spcPts val="0"/>
                        </a:spcAft>
                      </a:pPr>
                      <a:r>
                        <a:rPr lang="en-US" sz="2400" kern="100" dirty="0">
                          <a:effectLst/>
                          <a:latin typeface="標楷體" panose="03000509000000000000" pitchFamily="65" charset="-120"/>
                          <a:ea typeface="標楷體" panose="03000509000000000000" pitchFamily="65" charset="-120"/>
                        </a:rPr>
                        <a:t>15(%)</a:t>
                      </a:r>
                      <a:endParaRPr lang="zh-TW" sz="2400" kern="100" dirty="0">
                        <a:effectLst/>
                        <a:latin typeface="標楷體" panose="03000509000000000000" pitchFamily="65" charset="-120"/>
                        <a:ea typeface="標楷體" panose="03000509000000000000" pitchFamily="65" charset="-120"/>
                        <a:cs typeface="Times New Roman"/>
                      </a:endParaRPr>
                    </a:p>
                  </a:txBody>
                  <a:tcPr marL="68571" marR="68571" marT="0" marB="0" anchor="ctr"/>
                </a:tc>
              </a:tr>
            </a:tbl>
          </a:graphicData>
        </a:graphic>
      </p:graphicFrame>
    </p:spTree>
    <p:extLst>
      <p:ext uri="{BB962C8B-B14F-4D97-AF65-F5344CB8AC3E}">
        <p14:creationId xmlns:p14="http://schemas.microsoft.com/office/powerpoint/2010/main" val="20141665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自訂 1">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7030A0"/>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4586</TotalTime>
  <Words>3108</Words>
  <Application>Microsoft Office PowerPoint</Application>
  <PresentationFormat>如螢幕大小 (4:3)</PresentationFormat>
  <Paragraphs>295</Paragraphs>
  <Slides>29</Slides>
  <Notes>26</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29</vt:i4>
      </vt:variant>
    </vt:vector>
  </HeadingPairs>
  <TitlesOfParts>
    <vt:vector size="37" baseType="lpstr">
      <vt:lpstr>新細明體</vt:lpstr>
      <vt:lpstr>標楷體</vt:lpstr>
      <vt:lpstr>Calibri</vt:lpstr>
      <vt:lpstr>Century Schoolbook</vt:lpstr>
      <vt:lpstr>Times New Roman</vt:lpstr>
      <vt:lpstr>Wingdings</vt:lpstr>
      <vt:lpstr>Wingdings 2</vt:lpstr>
      <vt:lpstr>壁窗</vt:lpstr>
      <vt:lpstr>本校教師升等作業注意事項 </vt:lpstr>
      <vt:lpstr>簡報大鋼</vt:lpstr>
      <vt:lpstr>法令依據</vt:lpstr>
      <vt:lpstr>法令依據</vt:lpstr>
      <vt:lpstr>教師升等制度介紹</vt:lpstr>
      <vt:lpstr>教師升等年限</vt:lpstr>
      <vt:lpstr> 教師升等年資規定</vt:lpstr>
      <vt:lpstr>教師升等人數限制</vt:lpstr>
      <vt:lpstr> 教師升等評審項目及配分標準</vt:lpstr>
      <vt:lpstr>  教師升等評審項目採計範圍</vt:lpstr>
      <vt:lpstr>教師升等送審作件數等相關規定</vt:lpstr>
      <vt:lpstr>教師升等通過成績及評審內容－學術著作(或作品、成就證明)</vt:lpstr>
      <vt:lpstr>教師升等通過成績及評審內容－教學著作</vt:lpstr>
      <vt:lpstr>教師升等通過成績及評審內容－技術報告</vt:lpstr>
      <vt:lpstr>教師升等作業注意事項</vt:lpstr>
      <vt:lpstr>教師升等作業時程</vt:lpstr>
      <vt:lpstr>教師升等所需相關表件</vt:lpstr>
      <vt:lpstr>升等著作相關規定</vt:lpstr>
      <vt:lpstr>升等著作相關規定</vt:lpstr>
      <vt:lpstr>院升等學術著作相關規定</vt:lpstr>
      <vt:lpstr>升等著作相關規定</vt:lpstr>
      <vt:lpstr>教師升等業務應注意事項</vt:lpstr>
      <vt:lpstr>教學著作及技術報告升等相關Q&amp;A</vt:lpstr>
      <vt:lpstr>PowerPoint 簡報</vt:lpstr>
      <vt:lpstr>PowerPoint 簡報</vt:lpstr>
      <vt:lpstr>PowerPoint 簡報</vt:lpstr>
      <vt:lpstr>PowerPoint 簡報</vt:lpstr>
      <vt:lpstr>PowerPoint 簡報</vt:lpstr>
      <vt:lpstr>謝謝聆聽 敬請賜教 </vt:lpstr>
    </vt:vector>
  </TitlesOfParts>
  <Company>OEM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教師聘任及升等審查相關業務注意事項</dc:title>
  <dc:creator>USER</dc:creator>
  <cp:lastModifiedBy>USER</cp:lastModifiedBy>
  <cp:revision>226</cp:revision>
  <cp:lastPrinted>2017-03-21T00:56:02Z</cp:lastPrinted>
  <dcterms:created xsi:type="dcterms:W3CDTF">2016-05-05T00:47:44Z</dcterms:created>
  <dcterms:modified xsi:type="dcterms:W3CDTF">2017-03-30T06:20:05Z</dcterms:modified>
</cp:coreProperties>
</file>