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3" r:id="rId3"/>
    <p:sldId id="257" r:id="rId4"/>
    <p:sldId id="364" r:id="rId5"/>
    <p:sldId id="382" r:id="rId6"/>
    <p:sldId id="366" r:id="rId7"/>
    <p:sldId id="367" r:id="rId8"/>
    <p:sldId id="368" r:id="rId9"/>
    <p:sldId id="338" r:id="rId10"/>
  </p:sldIdLst>
  <p:sldSz cx="9144000" cy="6858000" type="screen4x3"/>
  <p:notesSz cx="6807200" cy="9939338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241F"/>
    <a:srgbClr val="FFFF00"/>
    <a:srgbClr val="99FFCC"/>
    <a:srgbClr val="000066"/>
    <a:srgbClr val="000099"/>
    <a:srgbClr val="66FFFF"/>
    <a:srgbClr val="A93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 autoAdjust="0"/>
    <p:restoredTop sz="85073" autoAdjust="0"/>
  </p:normalViewPr>
  <p:slideViewPr>
    <p:cSldViewPr>
      <p:cViewPr varScale="1">
        <p:scale>
          <a:sx n="45" d="100"/>
          <a:sy n="45" d="100"/>
        </p:scale>
        <p:origin x="11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59" y="-91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9786" cy="496967"/>
          </a:xfrm>
          <a:prstGeom prst="rect">
            <a:avLst/>
          </a:prstGeom>
        </p:spPr>
        <p:txBody>
          <a:bodyPr vert="horz" lIns="95674" tIns="47836" rIns="95674" bIns="47836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42" y="8"/>
            <a:ext cx="2949786" cy="496967"/>
          </a:xfrm>
          <a:prstGeom prst="rect">
            <a:avLst/>
          </a:prstGeom>
        </p:spPr>
        <p:txBody>
          <a:bodyPr vert="horz" lIns="95674" tIns="47836" rIns="95674" bIns="47836" rtlCol="0"/>
          <a:lstStyle>
            <a:lvl1pPr algn="r">
              <a:defRPr sz="1300"/>
            </a:lvl1pPr>
          </a:lstStyle>
          <a:p>
            <a:fld id="{73579BF3-CB69-4D1D-A9A9-8A195DFA4120}" type="datetimeFigureOut">
              <a:rPr lang="zh-TW" altLang="en-US" smtClean="0"/>
              <a:t>2017/3/30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4" y="9440654"/>
            <a:ext cx="2949786" cy="496967"/>
          </a:xfrm>
          <a:prstGeom prst="rect">
            <a:avLst/>
          </a:prstGeom>
        </p:spPr>
        <p:txBody>
          <a:bodyPr vert="horz" lIns="95674" tIns="47836" rIns="95674" bIns="47836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42" y="9440654"/>
            <a:ext cx="2949786" cy="496967"/>
          </a:xfrm>
          <a:prstGeom prst="rect">
            <a:avLst/>
          </a:prstGeom>
        </p:spPr>
        <p:txBody>
          <a:bodyPr vert="horz" lIns="95674" tIns="47836" rIns="95674" bIns="47836" rtlCol="0" anchor="b"/>
          <a:lstStyle>
            <a:lvl1pPr algn="r">
              <a:defRPr sz="1300"/>
            </a:lvl1pPr>
          </a:lstStyle>
          <a:p>
            <a:fld id="{879DDE49-8021-411F-845D-7EE1B33F73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264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8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4" tIns="47836" rIns="95674" bIns="4783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2" y="8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4" tIns="47836" rIns="95674" bIns="4783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192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4" tIns="47836" rIns="95674" bIns="47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0654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4" tIns="47836" rIns="95674" bIns="4783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2" y="9440654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4" tIns="47836" rIns="95674" bIns="4783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D0DCA670-B1B0-481E-84CC-8646056BA7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3504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77348" indent="-298979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95919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74287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52654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31024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09390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775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6612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7B52437-F74F-4559-919A-5941CA291AE5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7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77348" indent="-298979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95919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74287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52654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31024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09390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775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6612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2DDDD77-6300-461F-B59E-7833D5C8772E}" type="slidenum">
              <a:rPr lang="en-US" altLang="zh-TW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6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77348" indent="-298979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95919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74287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52654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31024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09390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775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6612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1316716-10BB-4CBD-BAF1-CB7B791BBB1D}" type="slidenum">
              <a:rPr lang="en-US" altLang="zh-TW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15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CA670-B1B0-481E-84CC-8646056BA72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97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77348" indent="-298979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95919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74287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52654" indent="-239184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31024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09390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775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66126" indent="-239184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2BE0EC5-4BC8-4206-B383-54568C85B4FF}" type="slidenum">
              <a:rPr lang="en-US" altLang="zh-TW" smtClean="0"/>
              <a:pPr eaLnBrk="1" hangingPunct="1"/>
              <a:t>9</a:t>
            </a:fld>
            <a:endParaRPr lang="en-US" altLang="zh-TW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2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rgbClr val="BFB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圖片2"/>
          <p:cNvPicPr>
            <a:picLocks noChangeAspect="1" noChangeArrowheads="1"/>
          </p:cNvPicPr>
          <p:nvPr/>
        </p:nvPicPr>
        <p:blipFill>
          <a:blip r:embed="rId2">
            <a:lum brigh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352800" y="609600"/>
            <a:ext cx="57912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895600" y="762000"/>
            <a:ext cx="6248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558088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r">
              <a:defRPr sz="4000">
                <a:solidFill>
                  <a:srgbClr val="CC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78588" cy="1439863"/>
          </a:xfr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kumimoji="1" lang="en-US" altLang="zh-TW" i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4724400"/>
            <a:ext cx="2895600" cy="457200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FE86C26-99DD-48B7-8671-4F243910CF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589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683AE-E748-4E44-99E8-616F1C37B5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643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3050" y="549275"/>
            <a:ext cx="1835150" cy="55467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16013" y="549275"/>
            <a:ext cx="5354637" cy="55467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E1E8-2D03-4A90-8F03-2EE816FA21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043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1295400" y="1676400"/>
            <a:ext cx="7162800" cy="44196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4F1A7-C302-4A87-8D18-BBD93FFD64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486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標題，兩項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954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1295400" y="3962400"/>
            <a:ext cx="71628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6774-5593-4716-BB78-8776E7049A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264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95400" y="1676400"/>
            <a:ext cx="71628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95400" y="3962400"/>
            <a:ext cx="71628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5A327-25CE-490E-B144-7DA960DD7F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7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962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458FE-AB78-4EF6-9875-66228FE299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381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C986-99D3-4596-8844-6C72C2E739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2249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1A4A9-70FA-4D76-978D-E16E994453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3487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954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295400" y="3962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953000" y="3962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3C3C-4ED1-4B2E-9D2D-2151575238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37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標題， 2 個小物件與1 個大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95400" y="1676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295400" y="3962400"/>
            <a:ext cx="3505200" cy="213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3"/>
          </p:nvPr>
        </p:nvSpPr>
        <p:spPr>
          <a:xfrm>
            <a:off x="4953000" y="1676400"/>
            <a:ext cx="35052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B3DD-1FF1-476B-BCCD-9B2A7B5D41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715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9A82-9E95-48DF-997F-8A33B1BB54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266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549275"/>
            <a:ext cx="7197725" cy="719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295400" y="1676400"/>
            <a:ext cx="7162800" cy="44196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7F29-BAC6-4730-AA20-11B9AFBCC1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5262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2FC86-EE47-45C6-8E42-EC2683F548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604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B3093-657A-4B8D-9052-7F9BE39025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29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D043-5198-410E-83D9-E90AB00CC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654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36A17-F117-433B-AA66-74152C58F1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856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205DB-6BCC-47E8-9830-47377734DE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075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5057-5F49-43E3-8C5C-7D0CE6A233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593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E763-27AC-481F-B790-F5F615AD56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549275"/>
            <a:ext cx="7197725" cy="71913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38200" y="533400"/>
            <a:ext cx="152400" cy="556260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rgbClr val="FFFF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4800" y="1371600"/>
            <a:ext cx="8305800" cy="76200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066800" y="9906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04800" y="15240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0872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b="1" i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2007.03.08</a:t>
            </a:r>
            <a:endParaRPr lang="en-US" altLang="zh-TW"/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3125" y="6400800"/>
            <a:ext cx="65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華康少女文字W3" pitchFamily="81" charset="-120"/>
                <a:ea typeface="華康少女文字W3" pitchFamily="81" charset="-120"/>
              </a:defRPr>
            </a:lvl1pPr>
          </a:lstStyle>
          <a:p>
            <a:pPr>
              <a:defRPr/>
            </a:pPr>
            <a:fld id="{A05D4E47-B6C2-4B30-A4A7-4B52F44619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  <p:sldLayoutId id="2147483774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FF241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rgbClr val="0000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i="1">
          <a:solidFill>
            <a:srgbClr val="FF241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700808"/>
            <a:ext cx="8208962" cy="15129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dirty="0" smtClean="0">
                <a:latin typeface=""/>
              </a:rPr>
              <a:t/>
            </a:r>
            <a:br>
              <a:rPr lang="en-US" altLang="zh-TW" dirty="0" smtClean="0">
                <a:latin typeface=""/>
              </a:rPr>
            </a:br>
            <a:r>
              <a:rPr lang="en-US" altLang="zh-TW" dirty="0">
                <a:latin typeface=""/>
              </a:rPr>
              <a:t/>
            </a:r>
            <a:br>
              <a:rPr lang="en-US" altLang="zh-TW" dirty="0">
                <a:latin typeface=""/>
              </a:rPr>
            </a:br>
            <a:r>
              <a:rPr lang="en-US" altLang="zh-TW" dirty="0" smtClean="0">
                <a:latin typeface=""/>
              </a:rPr>
              <a:t/>
            </a:r>
            <a:br>
              <a:rPr lang="en-US" altLang="zh-TW" dirty="0" smtClean="0">
                <a:latin typeface=""/>
              </a:rPr>
            </a:br>
            <a:r>
              <a:rPr lang="en-US" altLang="zh-TW" dirty="0">
                <a:latin typeface=""/>
              </a:rPr>
              <a:t/>
            </a:r>
            <a:br>
              <a:rPr lang="en-US" altLang="zh-TW" dirty="0">
                <a:latin typeface=""/>
              </a:rPr>
            </a:br>
            <a:r>
              <a:rPr lang="zh-TW" altLang="en-US" sz="4400" dirty="0" smtClean="0">
                <a:latin typeface=""/>
              </a:rPr>
              <a:t>學術專門著作升等</a:t>
            </a:r>
            <a:r>
              <a:rPr lang="en-US" altLang="zh-TW" sz="4400" dirty="0" smtClean="0">
                <a:latin typeface=""/>
              </a:rPr>
              <a:t/>
            </a:r>
            <a:br>
              <a:rPr lang="en-US" altLang="zh-TW" sz="4400" dirty="0" smtClean="0">
                <a:latin typeface=""/>
              </a:rPr>
            </a:br>
            <a:r>
              <a:rPr lang="en-US" altLang="zh-TW" sz="4400" dirty="0" smtClean="0">
                <a:latin typeface=""/>
              </a:rPr>
              <a:t/>
            </a:r>
            <a:br>
              <a:rPr lang="en-US" altLang="zh-TW" sz="4400" dirty="0" smtClean="0">
                <a:latin typeface=""/>
              </a:rPr>
            </a:br>
            <a:r>
              <a:rPr lang="zh-TW" altLang="en-US" sz="4400" dirty="0" smtClean="0">
                <a:latin typeface=""/>
              </a:rPr>
              <a:t>經驗分享</a:t>
            </a:r>
            <a:r>
              <a:rPr lang="en-US" altLang="zh-TW" sz="6600" dirty="0" smtClean="0">
                <a:latin typeface=""/>
              </a:rPr>
              <a:t/>
            </a:r>
            <a:br>
              <a:rPr lang="en-US" altLang="zh-TW" sz="6600" dirty="0" smtClean="0">
                <a:latin typeface=""/>
              </a:rPr>
            </a:br>
            <a:r>
              <a:rPr lang="zh-TW" altLang="en-US" sz="6600" dirty="0">
                <a:latin typeface=""/>
              </a:rPr>
              <a:t/>
            </a:r>
            <a:br>
              <a:rPr lang="zh-TW" altLang="en-US" sz="6600" dirty="0">
                <a:latin typeface=""/>
              </a:rPr>
            </a:br>
            <a:endParaRPr lang="zh-TW" altLang="en-US" sz="6600" dirty="0" smtClean="0">
              <a:latin typeface="+mn-ea"/>
              <a:ea typeface="+mn-e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869160"/>
            <a:ext cx="6400800" cy="1008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3200" b="0" dirty="0" smtClean="0">
                <a:latin typeface="標楷體" pitchFamily="65" charset="-120"/>
              </a:rPr>
              <a:t>國立嘉義大學食品科學系</a:t>
            </a:r>
            <a:endParaRPr lang="en-US" altLang="zh-TW" sz="3200" b="0" dirty="0" smtClean="0">
              <a:latin typeface="標楷體" pitchFamily="65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200" b="0" dirty="0" smtClean="0">
                <a:latin typeface="標楷體" pitchFamily="65" charset="-120"/>
              </a:rPr>
              <a:t>廖宏儒 副教授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86C26-99DD-48B7-8671-4F243910CF54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564904"/>
            <a:ext cx="7558087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4400" b="0" dirty="0" smtClean="0">
                <a:latin typeface="標楷體" pitchFamily="65" charset="-120"/>
              </a:rPr>
              <a:t>服務部分</a:t>
            </a:r>
            <a:r>
              <a:rPr lang="en-US" altLang="zh-TW" sz="4400" b="0" dirty="0" smtClean="0">
                <a:latin typeface="標楷體" pitchFamily="65" charset="-120"/>
              </a:rPr>
              <a:t/>
            </a:r>
            <a:br>
              <a:rPr lang="en-US" altLang="zh-TW" sz="4400" b="0" dirty="0" smtClean="0">
                <a:latin typeface="標楷體" pitchFamily="65" charset="-120"/>
              </a:rPr>
            </a:br>
            <a:r>
              <a:rPr lang="zh-TW" altLang="en-US" sz="4400" b="0" dirty="0" smtClean="0">
                <a:latin typeface="標楷體" pitchFamily="65" charset="-120"/>
              </a:rPr>
              <a:t>注意事項分享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86C26-99DD-48B7-8671-4F243910CF5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8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04813"/>
            <a:ext cx="6048375" cy="935037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4400" dirty="0" smtClean="0">
                <a:solidFill>
                  <a:srgbClr val="FF9900"/>
                </a:solidFill>
              </a:rPr>
              <a:t>分享的內容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1556792"/>
            <a:ext cx="3978577" cy="525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9900"/>
                </a:solidFill>
              </a:rPr>
              <a:t>重要注意事項</a:t>
            </a:r>
            <a:r>
              <a:rPr lang="zh-TW" altLang="en-US" dirty="0">
                <a:solidFill>
                  <a:srgbClr val="FF9900"/>
                </a:solidFill>
              </a:rPr>
              <a:t>分享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556792"/>
            <a:ext cx="7162800" cy="5181600"/>
          </a:xfrm>
        </p:spPr>
        <p:txBody>
          <a:bodyPr/>
          <a:lstStyle/>
          <a:p>
            <a:r>
              <a:rPr lang="zh-TW" altLang="en-US" sz="2000" dirty="0" smtClean="0"/>
              <a:t>參加院舉辦升等事項說明會</a:t>
            </a:r>
            <a:endParaRPr lang="en-US" altLang="zh-TW" sz="2000" dirty="0" smtClean="0"/>
          </a:p>
          <a:p>
            <a:r>
              <a:rPr lang="zh-TW" altLang="en-US" sz="2000" dirty="0" smtClean="0"/>
              <a:t>請用</a:t>
            </a:r>
            <a:r>
              <a:rPr lang="zh-TW" altLang="en-US" sz="2000" dirty="0" smtClean="0">
                <a:solidFill>
                  <a:srgbClr val="FF0000"/>
                </a:solidFill>
              </a:rPr>
              <a:t>最新表格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 smtClean="0"/>
              <a:t>及早</a:t>
            </a:r>
            <a:r>
              <a:rPr lang="zh-TW" altLang="en-US" sz="2000" dirty="0"/>
              <a:t>準備，平常養成習慣收集佐證資料</a:t>
            </a:r>
          </a:p>
          <a:p>
            <a:r>
              <a:rPr lang="zh-TW" altLang="en-US" sz="2000" dirty="0" smtClean="0"/>
              <a:t>參考</a:t>
            </a:r>
            <a:r>
              <a:rPr lang="zh-TW" altLang="en-US" sz="2000" dirty="0" smtClean="0">
                <a:solidFill>
                  <a:srgbClr val="FF0000"/>
                </a:solidFill>
              </a:rPr>
              <a:t>前人</a:t>
            </a:r>
            <a:r>
              <a:rPr lang="zh-TW" altLang="en-US" sz="2000" dirty="0" smtClean="0"/>
              <a:t>的升等資料</a:t>
            </a:r>
            <a:endParaRPr lang="en-US" altLang="zh-TW" sz="2000" dirty="0" smtClean="0"/>
          </a:p>
          <a:p>
            <a:r>
              <a:rPr lang="zh-TW" altLang="en-US" sz="2000" dirty="0" smtClean="0"/>
              <a:t>請系上老師幫忙</a:t>
            </a:r>
            <a:r>
              <a:rPr lang="zh-TW" altLang="en-US" sz="2000" dirty="0" smtClean="0">
                <a:solidFill>
                  <a:srgbClr val="FF0000"/>
                </a:solidFill>
              </a:rPr>
              <a:t>事先檢閱升等資料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r>
              <a:rPr lang="zh-TW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升等</a:t>
            </a:r>
            <a:r>
              <a:rPr lang="zh-TW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資料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編排印刷精美清楚</a:t>
            </a:r>
            <a:r>
              <a:rPr lang="zh-TW" altLang="en-US" sz="2000" dirty="0" smtClean="0">
                <a:latin typeface="新細明體"/>
                <a:ea typeface="新細明體"/>
              </a:rPr>
              <a:t>，</a:t>
            </a:r>
            <a:r>
              <a:rPr lang="zh-TW" altLang="en-US" sz="2000" dirty="0" smtClean="0">
                <a:latin typeface="+mn-ea"/>
              </a:rPr>
              <a:t>編</a:t>
            </a:r>
            <a:r>
              <a:rPr lang="zh-TW" altLang="en-US" sz="2000" dirty="0">
                <a:latin typeface="+mn-ea"/>
              </a:rPr>
              <a:t>頁碼</a:t>
            </a:r>
            <a:r>
              <a:rPr lang="zh-TW" altLang="en-US" sz="2000" dirty="0" smtClean="0">
                <a:latin typeface="+mn-ea"/>
              </a:rPr>
              <a:t>，指示標籤</a:t>
            </a:r>
            <a:endParaRPr lang="en-US" altLang="zh-TW" sz="2000" dirty="0" smtClean="0"/>
          </a:p>
          <a:p>
            <a:r>
              <a:rPr lang="zh-TW" altLang="en-US" sz="2000" dirty="0" smtClean="0"/>
              <a:t>佐證資料</a:t>
            </a:r>
            <a:r>
              <a:rPr lang="zh-TW" altLang="en-US" sz="2000" dirty="0" smtClean="0">
                <a:solidFill>
                  <a:srgbClr val="FF0000"/>
                </a:solidFill>
              </a:rPr>
              <a:t>請列一覽表</a:t>
            </a:r>
            <a:endParaRPr lang="en-US" altLang="zh-TW" sz="2000" dirty="0">
              <a:latin typeface="+mn-ea"/>
            </a:endParaRPr>
          </a:p>
          <a:p>
            <a:r>
              <a:rPr lang="zh-TW" altLang="en-US" sz="2000" dirty="0">
                <a:latin typeface="+mn-ea"/>
              </a:rPr>
              <a:t>資料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請勿重複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出現</a:t>
            </a:r>
            <a:r>
              <a:rPr lang="zh-TW" altLang="en-US" sz="2000" dirty="0" smtClean="0">
                <a:latin typeface="新細明體"/>
                <a:ea typeface="新細明體"/>
              </a:rPr>
              <a:t>：</a:t>
            </a:r>
            <a:r>
              <a:rPr lang="zh-TW" altLang="en-US" sz="2000" dirty="0" smtClean="0">
                <a:latin typeface="+mn-ea"/>
              </a:rPr>
              <a:t>資料</a:t>
            </a:r>
            <a:r>
              <a:rPr lang="zh-TW" altLang="en-US" sz="2000" dirty="0">
                <a:latin typeface="+mn-ea"/>
              </a:rPr>
              <a:t>如已列入「研究」成績，則不得重複列入教學服務成績考核評分表</a:t>
            </a:r>
            <a:r>
              <a:rPr lang="zh-TW" altLang="en-US" sz="2000" dirty="0" smtClean="0">
                <a:latin typeface="+mn-ea"/>
              </a:rPr>
              <a:t>計算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en-US" sz="2000" dirty="0" smtClean="0">
                <a:latin typeface="+mn-ea"/>
              </a:rPr>
              <a:t>注意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成績採計期間</a:t>
            </a:r>
            <a:r>
              <a:rPr lang="zh-TW" altLang="en-US" sz="2000" dirty="0" smtClean="0">
                <a:latin typeface="新細明體"/>
                <a:ea typeface="新細明體"/>
              </a:rPr>
              <a:t>：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教學及研究</a:t>
            </a:r>
            <a:r>
              <a:rPr lang="zh-TW" altLang="en-US" sz="2000" dirty="0" smtClean="0">
                <a:latin typeface="+mn-ea"/>
              </a:rPr>
              <a:t>成績</a:t>
            </a:r>
            <a:r>
              <a:rPr lang="zh-TW" altLang="en-US" sz="2000" dirty="0">
                <a:latin typeface="+mn-ea"/>
              </a:rPr>
              <a:t>採計現任職級五年內</a:t>
            </a:r>
            <a:r>
              <a:rPr lang="zh-TW" altLang="en-US" sz="2000" dirty="0" smtClean="0">
                <a:latin typeface="+mn-ea"/>
              </a:rPr>
              <a:t>年資</a:t>
            </a:r>
            <a:r>
              <a:rPr lang="zh-TW" altLang="en-US" sz="2000" dirty="0" smtClean="0">
                <a:latin typeface="新細明體"/>
                <a:ea typeface="新細明體"/>
              </a:rPr>
              <a:t>。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服務</a:t>
            </a:r>
            <a:r>
              <a:rPr lang="zh-TW" altLang="en-US" sz="2000" dirty="0">
                <a:latin typeface="+mn-ea"/>
              </a:rPr>
              <a:t>成績採計現任職級年資</a:t>
            </a:r>
            <a:r>
              <a:rPr lang="zh-TW" altLang="en-US" sz="2000" dirty="0" smtClean="0">
                <a:latin typeface="+mn-ea"/>
              </a:rPr>
              <a:t>。「</a:t>
            </a:r>
            <a:r>
              <a:rPr lang="zh-TW" altLang="en-US" sz="2000" dirty="0">
                <a:latin typeface="+mn-ea"/>
              </a:rPr>
              <a:t>服務」項目之「行政服務」分項之成績計算，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限在本校現任職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級</a:t>
            </a:r>
            <a:r>
              <a:rPr lang="zh-TW" altLang="en-US" sz="2000" dirty="0" smtClean="0">
                <a:latin typeface="+mn-ea"/>
              </a:rPr>
              <a:t>服務期間</a:t>
            </a:r>
            <a:r>
              <a:rPr lang="zh-TW" altLang="en-US" sz="2000" dirty="0">
                <a:latin typeface="+mn-ea"/>
              </a:rPr>
              <a:t>為核計範圍；另「輔導服務」及「專業服務」分項之成績計算，以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現任職級期間</a:t>
            </a:r>
            <a:r>
              <a:rPr lang="zh-TW" altLang="en-US" sz="2000" dirty="0">
                <a:latin typeface="+mn-ea"/>
              </a:rPr>
              <a:t>為核計範圍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en-US" sz="2000" dirty="0" smtClean="0">
                <a:latin typeface="+mn-ea"/>
              </a:rPr>
              <a:t>資料於截止日期</a:t>
            </a:r>
            <a:r>
              <a:rPr lang="zh-TW" altLang="en-US" sz="2000" dirty="0">
                <a:latin typeface="+mn-ea"/>
              </a:rPr>
              <a:t>前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提早送出</a:t>
            </a:r>
            <a:r>
              <a:rPr lang="zh-TW" altLang="en-US" sz="2000" dirty="0" smtClean="0">
                <a:latin typeface="新細明體"/>
                <a:ea typeface="新細明體"/>
              </a:rPr>
              <a:t>，</a:t>
            </a:r>
            <a:r>
              <a:rPr lang="zh-TW" altLang="en-US" sz="2000" dirty="0">
                <a:latin typeface="+mn-ea"/>
              </a:rPr>
              <a:t>截止</a:t>
            </a:r>
            <a:r>
              <a:rPr lang="zh-TW" altLang="en-US" sz="2000" dirty="0" smtClean="0">
                <a:latin typeface="+mn-ea"/>
              </a:rPr>
              <a:t>日期之後即無法再更改</a:t>
            </a:r>
            <a:endParaRPr lang="en-US" altLang="zh-TW" sz="2000" dirty="0" smtClean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0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FF9900"/>
                </a:solidFill>
              </a:rPr>
              <a:t>服務成績考核評分</a:t>
            </a:r>
            <a:r>
              <a:rPr lang="zh-TW" altLang="en-US" dirty="0" smtClean="0">
                <a:solidFill>
                  <a:srgbClr val="FF9900"/>
                </a:solidFill>
              </a:rPr>
              <a:t>表之評審項目</a:t>
            </a:r>
            <a:endParaRPr lang="zh-TW" altLang="en-US" dirty="0">
              <a:solidFill>
                <a:srgbClr val="FF99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四</a:t>
            </a:r>
            <a:r>
              <a:rPr lang="zh-TW" altLang="en-US" sz="2400" dirty="0" smtClean="0"/>
              <a:t>個</a:t>
            </a:r>
            <a:r>
              <a:rPr lang="zh-TW" altLang="en-US" sz="2400" dirty="0"/>
              <a:t>分項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專業服務</a:t>
            </a:r>
            <a:r>
              <a:rPr lang="en-US" altLang="zh-TW" sz="2000" dirty="0" smtClean="0"/>
              <a:t>(8</a:t>
            </a:r>
            <a:r>
              <a:rPr lang="zh-TW" altLang="en-US" sz="2000" dirty="0" smtClean="0"/>
              <a:t>項</a:t>
            </a:r>
            <a:r>
              <a:rPr lang="zh-TW" altLang="en-US" sz="2000" dirty="0" smtClean="0">
                <a:latin typeface="新細明體"/>
                <a:ea typeface="新細明體"/>
              </a:rPr>
              <a:t>，</a:t>
            </a:r>
            <a:r>
              <a:rPr lang="en-US" altLang="zh-TW" sz="2000" dirty="0" smtClean="0"/>
              <a:t>30</a:t>
            </a:r>
            <a:r>
              <a:rPr lang="zh-TW" altLang="en-US" sz="2000" dirty="0" smtClean="0"/>
              <a:t>分</a:t>
            </a:r>
            <a:r>
              <a:rPr lang="en-US" altLang="zh-TW" sz="2000" dirty="0" smtClean="0"/>
              <a:t>)</a:t>
            </a:r>
            <a:r>
              <a:rPr lang="zh-TW" altLang="en-US" sz="2000" dirty="0">
                <a:latin typeface="新細明體"/>
                <a:ea typeface="新細明體"/>
              </a:rPr>
              <a:t>：</a:t>
            </a:r>
            <a:r>
              <a:rPr lang="zh-TW" altLang="en-US" sz="2000" dirty="0">
                <a:latin typeface="+mn-ea"/>
              </a:rPr>
              <a:t>現任職級</a:t>
            </a:r>
            <a:r>
              <a:rPr lang="zh-TW" altLang="en-US" sz="2000" dirty="0" smtClean="0">
                <a:latin typeface="+mn-ea"/>
              </a:rPr>
              <a:t>期間</a:t>
            </a:r>
            <a:endParaRPr lang="en-US" altLang="zh-TW" sz="2000" dirty="0" smtClean="0">
              <a:latin typeface="+mn-ea"/>
            </a:endParaRPr>
          </a:p>
          <a:p>
            <a:pPr lvl="1"/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行政</a:t>
            </a:r>
            <a:r>
              <a:rPr lang="zh-TW" altLang="en-US" sz="2000" dirty="0" smtClean="0">
                <a:solidFill>
                  <a:srgbClr val="FF0000"/>
                </a:solidFill>
                <a:latin typeface="+mn-ea"/>
              </a:rPr>
              <a:t>服務</a:t>
            </a:r>
            <a:r>
              <a:rPr lang="en-US" altLang="zh-TW" sz="2000" dirty="0" smtClean="0">
                <a:latin typeface="+mn-ea"/>
              </a:rPr>
              <a:t>(4</a:t>
            </a:r>
            <a:r>
              <a:rPr lang="zh-TW" altLang="en-US" sz="2000" dirty="0" smtClean="0">
                <a:latin typeface="+mn-ea"/>
              </a:rPr>
              <a:t>項</a:t>
            </a:r>
            <a:r>
              <a:rPr lang="zh-TW" altLang="en-US" sz="2000" dirty="0">
                <a:latin typeface="+mn-ea"/>
              </a:rPr>
              <a:t>，</a:t>
            </a:r>
            <a:r>
              <a:rPr lang="en-US" altLang="zh-TW" sz="2000" dirty="0" smtClean="0">
                <a:latin typeface="+mn-ea"/>
              </a:rPr>
              <a:t>20</a:t>
            </a:r>
            <a:r>
              <a:rPr lang="zh-TW" altLang="en-US" sz="2000" dirty="0" smtClean="0">
                <a:latin typeface="+mn-ea"/>
              </a:rPr>
              <a:t>分</a:t>
            </a:r>
            <a:r>
              <a:rPr lang="en-US" altLang="zh-TW" sz="2000" dirty="0" smtClean="0">
                <a:latin typeface="+mn-ea"/>
              </a:rPr>
              <a:t>)</a:t>
            </a:r>
            <a:r>
              <a:rPr lang="zh-TW" altLang="en-US" sz="2000" dirty="0" smtClean="0">
                <a:latin typeface="+mn-ea"/>
              </a:rPr>
              <a:t>：本校</a:t>
            </a:r>
            <a:r>
              <a:rPr lang="zh-TW" altLang="en-US" sz="2000" dirty="0">
                <a:latin typeface="+mn-ea"/>
              </a:rPr>
              <a:t>現任職</a:t>
            </a:r>
            <a:r>
              <a:rPr lang="zh-TW" altLang="en-US" sz="2000" dirty="0" smtClean="0">
                <a:latin typeface="+mn-ea"/>
              </a:rPr>
              <a:t>級期間</a:t>
            </a:r>
            <a:endParaRPr lang="en-US" altLang="zh-TW" sz="2000" dirty="0" smtClean="0">
              <a:latin typeface="+mn-ea"/>
            </a:endParaRPr>
          </a:p>
          <a:p>
            <a:pPr lvl="1"/>
            <a:r>
              <a:rPr lang="zh-TW" altLang="en-US" sz="2000" dirty="0">
                <a:latin typeface="+mn-ea"/>
              </a:rPr>
              <a:t>輔導</a:t>
            </a:r>
            <a:r>
              <a:rPr lang="zh-TW" altLang="en-US" sz="2000" dirty="0" smtClean="0">
                <a:latin typeface="+mn-ea"/>
              </a:rPr>
              <a:t>服務</a:t>
            </a:r>
            <a:r>
              <a:rPr lang="en-US" altLang="zh-TW" sz="2000" dirty="0" smtClean="0">
                <a:latin typeface="+mn-ea"/>
              </a:rPr>
              <a:t>(3</a:t>
            </a:r>
            <a:r>
              <a:rPr lang="zh-TW" altLang="en-US" sz="2000" dirty="0" smtClean="0">
                <a:latin typeface="+mn-ea"/>
              </a:rPr>
              <a:t>項</a:t>
            </a:r>
            <a:r>
              <a:rPr lang="zh-TW" altLang="en-US" sz="2000" dirty="0">
                <a:latin typeface="+mn-ea"/>
              </a:rPr>
              <a:t>，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en-US" sz="2000" dirty="0" smtClean="0">
                <a:latin typeface="+mn-ea"/>
              </a:rPr>
              <a:t>分</a:t>
            </a:r>
            <a:r>
              <a:rPr lang="en-US" altLang="zh-TW" sz="2000" dirty="0" smtClean="0">
                <a:latin typeface="+mn-ea"/>
              </a:rPr>
              <a:t>)</a:t>
            </a:r>
            <a:r>
              <a:rPr lang="zh-TW" altLang="en-US" sz="2000" dirty="0">
                <a:latin typeface="+mn-ea"/>
              </a:rPr>
              <a:t>：現任職級期間</a:t>
            </a:r>
            <a:endParaRPr lang="en-US" altLang="zh-TW" sz="2000" dirty="0" smtClean="0">
              <a:latin typeface="+mn-ea"/>
            </a:endParaRPr>
          </a:p>
          <a:p>
            <a:pPr lvl="1"/>
            <a:r>
              <a:rPr lang="zh-TW" altLang="en-US" sz="2000" dirty="0"/>
              <a:t>綜合</a:t>
            </a:r>
            <a:r>
              <a:rPr lang="zh-TW" altLang="en-US" sz="2000" dirty="0" smtClean="0"/>
              <a:t>考評</a:t>
            </a:r>
            <a:r>
              <a:rPr lang="en-US" altLang="zh-TW" sz="2000" dirty="0"/>
              <a:t>(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項</a:t>
            </a:r>
            <a:r>
              <a:rPr lang="zh-TW" altLang="en-US" sz="2000" dirty="0"/>
              <a:t>，</a:t>
            </a:r>
            <a:r>
              <a:rPr lang="en-US" altLang="zh-TW" sz="2000" dirty="0" smtClean="0"/>
              <a:t>35</a:t>
            </a:r>
            <a:r>
              <a:rPr lang="zh-TW" altLang="en-US" sz="2000" dirty="0" smtClean="0"/>
              <a:t>分</a:t>
            </a:r>
            <a:r>
              <a:rPr lang="en-US" altLang="zh-TW" sz="2000" dirty="0" smtClean="0"/>
              <a:t>)</a:t>
            </a:r>
            <a:r>
              <a:rPr lang="zh-TW" altLang="en-US" sz="2000" dirty="0" smtClean="0">
                <a:latin typeface="+mn-ea"/>
              </a:rPr>
              <a:t>：無法自評，準備難度較高</a:t>
            </a:r>
            <a:endParaRPr lang="en-US" altLang="zh-TW" sz="2000" dirty="0">
              <a:latin typeface="+mn-ea"/>
            </a:endParaRPr>
          </a:p>
          <a:p>
            <a:pPr lvl="1"/>
            <a:endParaRPr lang="zh-TW" altLang="en-US" sz="2000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52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FF9900"/>
                </a:solidFill>
              </a:rPr>
              <a:t>服務成績</a:t>
            </a:r>
            <a:r>
              <a:rPr lang="zh-TW" altLang="en-US" dirty="0" smtClean="0">
                <a:solidFill>
                  <a:srgbClr val="FF9900"/>
                </a:solidFill>
              </a:rPr>
              <a:t>考核評分</a:t>
            </a:r>
            <a:r>
              <a:rPr lang="zh-TW" altLang="en-US" dirty="0">
                <a:solidFill>
                  <a:srgbClr val="FF9900"/>
                </a:solidFill>
              </a:rPr>
              <a:t>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2741"/>
            <a:ext cx="5475689" cy="537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8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FF9900"/>
                </a:solidFill>
              </a:rPr>
              <a:t>服務成績</a:t>
            </a:r>
            <a:r>
              <a:rPr lang="zh-TW" altLang="en-US" dirty="0" smtClean="0">
                <a:solidFill>
                  <a:srgbClr val="FF9900"/>
                </a:solidFill>
              </a:rPr>
              <a:t>考核評分表</a:t>
            </a:r>
            <a:endParaRPr lang="zh-TW" altLang="en-US" dirty="0">
              <a:solidFill>
                <a:srgbClr val="FF99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7" y="1556792"/>
            <a:ext cx="5799137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6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rgbClr val="FF9900"/>
                </a:solidFill>
              </a:rPr>
              <a:t>服務成績考核評分表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E9A82-9E95-48DF-997F-8A33B1BB54D2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837237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7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8208963" cy="1470025"/>
          </a:xfrm>
        </p:spPr>
        <p:txBody>
          <a:bodyPr/>
          <a:lstStyle/>
          <a:p>
            <a:pPr algn="ctr" eaLnBrk="1" hangingPunct="1">
              <a:defRPr/>
            </a:pPr>
            <a:endParaRPr lang="zh-TW" altLang="en-US" sz="6600" dirty="0" smtClean="0">
              <a:latin typeface="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9972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4000" dirty="0" smtClean="0">
                <a:latin typeface="標楷體" pitchFamily="65" charset="-120"/>
              </a:rPr>
              <a:t>謝謝大家參與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86C26-99DD-48B7-8671-4F243910CF54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11548</TotalTime>
  <Words>296</Words>
  <Application>Microsoft Office PowerPoint</Application>
  <PresentationFormat>如螢幕大小 (4:3)</PresentationFormat>
  <Paragraphs>40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華康少女文字W3</vt:lpstr>
      <vt:lpstr>新細明體</vt:lpstr>
      <vt:lpstr>標楷體</vt:lpstr>
      <vt:lpstr>Arial</vt:lpstr>
      <vt:lpstr>Times New Roman</vt:lpstr>
      <vt:lpstr>1_預設簡報設計</vt:lpstr>
      <vt:lpstr>    學術專門著作升等  經驗分享  </vt:lpstr>
      <vt:lpstr>服務部分 注意事項分享</vt:lpstr>
      <vt:lpstr>分享的內容</vt:lpstr>
      <vt:lpstr>重要注意事項分享</vt:lpstr>
      <vt:lpstr>服務成績考核評分表之評審項目</vt:lpstr>
      <vt:lpstr>服務成績考核評分表</vt:lpstr>
      <vt:lpstr>服務成績考核評分表</vt:lpstr>
      <vt:lpstr>服務成績考核評分表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Henry Liao</dc:creator>
  <cp:lastModifiedBy>USER</cp:lastModifiedBy>
  <cp:revision>1235</cp:revision>
  <cp:lastPrinted>2016-07-13T08:55:05Z</cp:lastPrinted>
  <dcterms:created xsi:type="dcterms:W3CDTF">2006-06-18T03:48:55Z</dcterms:created>
  <dcterms:modified xsi:type="dcterms:W3CDTF">2017-03-30T06:18:11Z</dcterms:modified>
</cp:coreProperties>
</file>