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28E24-14F8-44A4-92D1-978D37FC8CE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1B1F3E6-AF31-4EA5-B59E-4E20A1240A4F}">
      <dgm:prSet phldrT="[文字]"/>
      <dgm:spPr/>
      <dgm:t>
        <a:bodyPr/>
        <a:lstStyle/>
        <a:p>
          <a:r>
            <a:rPr lang="zh-TW" altLang="en-US" dirty="0" smtClean="0"/>
            <a:t>申請</a:t>
          </a:r>
          <a:endParaRPr lang="zh-TW" altLang="en-US" dirty="0"/>
        </a:p>
      </dgm:t>
    </dgm:pt>
    <dgm:pt modelId="{8F50F3E1-B888-4339-8A46-116AE205916B}" type="parTrans" cxnId="{85545BE6-EC86-4D16-9E8E-89FB462CAF7B}">
      <dgm:prSet/>
      <dgm:spPr/>
      <dgm:t>
        <a:bodyPr/>
        <a:lstStyle/>
        <a:p>
          <a:endParaRPr lang="zh-TW" altLang="en-US"/>
        </a:p>
      </dgm:t>
    </dgm:pt>
    <dgm:pt modelId="{D7203B63-D269-4BA9-921A-DD286FA06855}" type="sibTrans" cxnId="{85545BE6-EC86-4D16-9E8E-89FB462CAF7B}">
      <dgm:prSet/>
      <dgm:spPr/>
      <dgm:t>
        <a:bodyPr/>
        <a:lstStyle/>
        <a:p>
          <a:endParaRPr lang="zh-TW" altLang="en-US"/>
        </a:p>
      </dgm:t>
    </dgm:pt>
    <dgm:pt modelId="{21E3E1B3-E34E-40D1-837B-97249675E616}">
      <dgm:prSet phldrT="[文字]"/>
      <dgm:spPr/>
      <dgm:t>
        <a:bodyPr/>
        <a:lstStyle/>
        <a:p>
          <a:r>
            <a:rPr lang="zh-TW" altLang="en-US" smtClean="0"/>
            <a:t>上網填寫</a:t>
          </a:r>
          <a:r>
            <a:rPr lang="zh-TW" altLang="en-US" dirty="0" smtClean="0"/>
            <a:t>本校校外</a:t>
          </a:r>
          <a:r>
            <a:rPr lang="zh-TW" altLang="en-US" smtClean="0"/>
            <a:t>實習申請：</a:t>
          </a:r>
          <a:r>
            <a:rPr lang="zh-TW" altLang="en-US" b="0" i="0" smtClean="0"/>
            <a:t>Ｅ</a:t>
          </a:r>
          <a:r>
            <a:rPr lang="zh-TW" altLang="en-US" b="0" i="0" dirty="0" smtClean="0"/>
            <a:t>化校園→校務行政系統→各種申請作業→校外實習申請</a:t>
          </a:r>
          <a:r>
            <a:rPr lang="en-US" altLang="zh-TW" b="0" dirty="0" smtClean="0"/>
            <a:t>(</a:t>
          </a:r>
          <a:r>
            <a:rPr lang="zh-TW" altLang="en-US" b="0" dirty="0" smtClean="0"/>
            <a:t>依本校規定須於實習前</a:t>
          </a:r>
          <a:r>
            <a:rPr lang="en-US" altLang="zh-TW" b="0" dirty="0" smtClean="0"/>
            <a:t>2</a:t>
          </a:r>
          <a:r>
            <a:rPr lang="zh-TW" altLang="en-US" b="0" dirty="0" smtClean="0"/>
            <a:t>週完成申請</a:t>
          </a:r>
          <a:r>
            <a:rPr lang="en-US" altLang="zh-TW" b="0" dirty="0" smtClean="0"/>
            <a:t>)</a:t>
          </a:r>
          <a:endParaRPr lang="zh-TW" altLang="en-US" b="0" dirty="0"/>
        </a:p>
      </dgm:t>
    </dgm:pt>
    <dgm:pt modelId="{FCCA7C68-66C6-452F-86E2-B9BC0CD4CF7B}" type="parTrans" cxnId="{C8A3D600-353B-413B-8950-0EE2154614EF}">
      <dgm:prSet/>
      <dgm:spPr/>
      <dgm:t>
        <a:bodyPr/>
        <a:lstStyle/>
        <a:p>
          <a:endParaRPr lang="zh-TW" altLang="en-US"/>
        </a:p>
      </dgm:t>
    </dgm:pt>
    <dgm:pt modelId="{7A871F5A-1DFC-4717-BD85-C6439FAC7BA5}" type="sibTrans" cxnId="{C8A3D600-353B-413B-8950-0EE2154614EF}">
      <dgm:prSet/>
      <dgm:spPr/>
      <dgm:t>
        <a:bodyPr/>
        <a:lstStyle/>
        <a:p>
          <a:endParaRPr lang="zh-TW" altLang="en-US"/>
        </a:p>
      </dgm:t>
    </dgm:pt>
    <dgm:pt modelId="{EAD8E887-9ECE-4BFE-B93D-5894239CF69C}">
      <dgm:prSet phldrT="[文字]"/>
      <dgm:spPr/>
      <dgm:t>
        <a:bodyPr/>
        <a:lstStyle/>
        <a:p>
          <a:r>
            <a:rPr lang="zh-TW" altLang="en-US" dirty="0" smtClean="0"/>
            <a:t>填寫本校校外實習家長同意書</a:t>
          </a:r>
          <a:endParaRPr lang="zh-TW" altLang="en-US" dirty="0"/>
        </a:p>
      </dgm:t>
    </dgm:pt>
    <dgm:pt modelId="{5AB14E99-B5AA-4387-A3C1-F922F29BE7FC}" type="parTrans" cxnId="{98096AC6-03E5-4B7A-94E2-8D8A65FC4CF0}">
      <dgm:prSet/>
      <dgm:spPr/>
      <dgm:t>
        <a:bodyPr/>
        <a:lstStyle/>
        <a:p>
          <a:endParaRPr lang="zh-TW" altLang="en-US"/>
        </a:p>
      </dgm:t>
    </dgm:pt>
    <dgm:pt modelId="{1C23B1CC-E1E2-407D-8811-F4C7F0A29ACA}" type="sibTrans" cxnId="{98096AC6-03E5-4B7A-94E2-8D8A65FC4CF0}">
      <dgm:prSet/>
      <dgm:spPr/>
      <dgm:t>
        <a:bodyPr/>
        <a:lstStyle/>
        <a:p>
          <a:endParaRPr lang="zh-TW" altLang="en-US"/>
        </a:p>
      </dgm:t>
    </dgm:pt>
    <dgm:pt modelId="{DEBF657D-1B57-41E2-8EEF-DD4C2015F865}">
      <dgm:prSet phldrT="[文字]"/>
      <dgm:spPr/>
      <dgm:t>
        <a:bodyPr/>
        <a:lstStyle/>
        <a:p>
          <a:r>
            <a:rPr lang="zh-TW" altLang="en-US" dirty="0" smtClean="0"/>
            <a:t>發文</a:t>
          </a:r>
          <a:endParaRPr lang="zh-TW" altLang="en-US" dirty="0"/>
        </a:p>
      </dgm:t>
    </dgm:pt>
    <dgm:pt modelId="{DF2E1C5E-B676-4944-8DFB-6061F619F2E6}" type="parTrans" cxnId="{48DBBCB8-5D04-41CC-81F4-10A58D34F129}">
      <dgm:prSet/>
      <dgm:spPr/>
      <dgm:t>
        <a:bodyPr/>
        <a:lstStyle/>
        <a:p>
          <a:endParaRPr lang="zh-TW" altLang="en-US"/>
        </a:p>
      </dgm:t>
    </dgm:pt>
    <dgm:pt modelId="{54C4EDCE-61C4-45DB-B9C3-34CCE9194ED2}" type="sibTrans" cxnId="{48DBBCB8-5D04-41CC-81F4-10A58D34F129}">
      <dgm:prSet/>
      <dgm:spPr/>
      <dgm:t>
        <a:bodyPr/>
        <a:lstStyle/>
        <a:p>
          <a:endParaRPr lang="zh-TW" altLang="en-US"/>
        </a:p>
      </dgm:t>
    </dgm:pt>
    <dgm:pt modelId="{3C91EEF1-59D5-4300-B00B-5FCB213F5C67}">
      <dgm:prSet phldrT="[文字]"/>
      <dgm:spPr/>
      <dgm:t>
        <a:bodyPr/>
        <a:lstStyle/>
        <a:p>
          <a:r>
            <a:rPr lang="zh-TW" altLang="en-US" dirty="0" smtClean="0"/>
            <a:t>完成申請後，將系辦將依據申請表資料行文予實習單位。</a:t>
          </a:r>
          <a:endParaRPr lang="zh-TW" altLang="en-US" dirty="0"/>
        </a:p>
      </dgm:t>
    </dgm:pt>
    <dgm:pt modelId="{5F5C22C6-2970-42F6-8196-8C658924A24A}" type="parTrans" cxnId="{E4E39BB8-F8A3-44A0-B783-680961FED706}">
      <dgm:prSet/>
      <dgm:spPr/>
      <dgm:t>
        <a:bodyPr/>
        <a:lstStyle/>
        <a:p>
          <a:endParaRPr lang="zh-TW" altLang="en-US"/>
        </a:p>
      </dgm:t>
    </dgm:pt>
    <dgm:pt modelId="{13F5A99E-710D-47E5-AD04-AC0ECF28EAF0}" type="sibTrans" cxnId="{E4E39BB8-F8A3-44A0-B783-680961FED706}">
      <dgm:prSet/>
      <dgm:spPr/>
      <dgm:t>
        <a:bodyPr/>
        <a:lstStyle/>
        <a:p>
          <a:endParaRPr lang="zh-TW" altLang="en-US"/>
        </a:p>
      </dgm:t>
    </dgm:pt>
    <dgm:pt modelId="{0483CB13-4665-44DA-8C3B-6B2A3E24A350}">
      <dgm:prSet phldrT="[文字]"/>
      <dgm:spPr/>
      <dgm:t>
        <a:bodyPr/>
        <a:lstStyle/>
        <a:p>
          <a:r>
            <a:rPr lang="zh-TW" altLang="en-US" dirty="0" smtClean="0"/>
            <a:t>實習結束</a:t>
          </a:r>
          <a:endParaRPr lang="zh-TW" altLang="en-US" dirty="0"/>
        </a:p>
      </dgm:t>
    </dgm:pt>
    <dgm:pt modelId="{1C21925A-D428-482F-9B65-B361B11B63E6}" type="parTrans" cxnId="{98892650-89B6-4E0B-9826-21C25132FF63}">
      <dgm:prSet/>
      <dgm:spPr/>
      <dgm:t>
        <a:bodyPr/>
        <a:lstStyle/>
        <a:p>
          <a:endParaRPr lang="zh-TW" altLang="en-US"/>
        </a:p>
      </dgm:t>
    </dgm:pt>
    <dgm:pt modelId="{C9FCC5D4-74A0-4949-9CC7-7734F8677EC5}" type="sibTrans" cxnId="{98892650-89B6-4E0B-9826-21C25132FF63}">
      <dgm:prSet/>
      <dgm:spPr/>
      <dgm:t>
        <a:bodyPr/>
        <a:lstStyle/>
        <a:p>
          <a:endParaRPr lang="zh-TW" altLang="en-US"/>
        </a:p>
      </dgm:t>
    </dgm:pt>
    <dgm:pt modelId="{55D47075-F539-45F8-93D2-04DDBD0186A4}">
      <dgm:prSet phldrT="[文字]"/>
      <dgm:spPr/>
      <dgm:t>
        <a:bodyPr/>
        <a:lstStyle/>
        <a:p>
          <a:pPr marL="144000"/>
          <a:r>
            <a:rPr lang="zh-TW" altLang="en-US" dirty="0" smtClean="0"/>
            <a:t>考核：實習結束由實習單位填寫本系「專業實習成績考核」表    進行考核。</a:t>
          </a:r>
          <a:endParaRPr lang="zh-TW" altLang="en-US" dirty="0"/>
        </a:p>
      </dgm:t>
    </dgm:pt>
    <dgm:pt modelId="{3FC3D209-DC4F-4D44-8A40-FF9BFDE6A658}" type="parTrans" cxnId="{3B59A556-B5A2-4E28-81B4-3D143AEBF2E3}">
      <dgm:prSet/>
      <dgm:spPr/>
      <dgm:t>
        <a:bodyPr/>
        <a:lstStyle/>
        <a:p>
          <a:endParaRPr lang="zh-TW" altLang="en-US"/>
        </a:p>
      </dgm:t>
    </dgm:pt>
    <dgm:pt modelId="{B657C49D-E464-40B1-BB3E-5FBB63B26D48}" type="sibTrans" cxnId="{3B59A556-B5A2-4E28-81B4-3D143AEBF2E3}">
      <dgm:prSet/>
      <dgm:spPr/>
      <dgm:t>
        <a:bodyPr/>
        <a:lstStyle/>
        <a:p>
          <a:endParaRPr lang="zh-TW" altLang="en-US"/>
        </a:p>
      </dgm:t>
    </dgm:pt>
    <dgm:pt modelId="{EFE87474-3672-45D5-8D76-3C72570B064A}">
      <dgm:prSet phldrT="[文字]"/>
      <dgm:spPr/>
      <dgm:t>
        <a:bodyPr/>
        <a:lstStyle/>
        <a:p>
          <a:r>
            <a:rPr lang="zh-TW" altLang="en-US" dirty="0" smtClean="0"/>
            <a:t>投保保險</a:t>
          </a:r>
          <a:endParaRPr lang="zh-TW" altLang="en-US" dirty="0"/>
        </a:p>
      </dgm:t>
    </dgm:pt>
    <dgm:pt modelId="{E7BEDDBC-0608-4F35-991F-D9DFE0F804BF}" type="parTrans" cxnId="{9801A6AE-721C-4279-8D3E-A5B65134050D}">
      <dgm:prSet/>
      <dgm:spPr/>
      <dgm:t>
        <a:bodyPr/>
        <a:lstStyle/>
        <a:p>
          <a:endParaRPr lang="zh-TW" altLang="en-US"/>
        </a:p>
      </dgm:t>
    </dgm:pt>
    <dgm:pt modelId="{8D094392-8B5A-474D-AAD0-701CBBE98D9B}" type="sibTrans" cxnId="{9801A6AE-721C-4279-8D3E-A5B65134050D}">
      <dgm:prSet/>
      <dgm:spPr/>
      <dgm:t>
        <a:bodyPr/>
        <a:lstStyle/>
        <a:p>
          <a:endParaRPr lang="zh-TW" altLang="en-US"/>
        </a:p>
      </dgm:t>
    </dgm:pt>
    <dgm:pt modelId="{B9864243-04D7-46C9-907A-B3E9ABD576F9}">
      <dgm:prSet phldrT="[文字]"/>
      <dgm:spPr/>
      <dgm:t>
        <a:bodyPr/>
        <a:lstStyle/>
        <a:p>
          <a:pPr marL="171450"/>
          <a:r>
            <a:rPr lang="zh-TW" altLang="en-US" dirty="0" smtClean="0"/>
            <a:t>滿意度調查：填寫本校「實習學生對校外實習合作機構滿意度問卷調查」。</a:t>
          </a:r>
          <a:endParaRPr lang="zh-TW" altLang="en-US" dirty="0"/>
        </a:p>
      </dgm:t>
    </dgm:pt>
    <dgm:pt modelId="{D5A237EF-1AC6-4CC0-8045-E6C72B68DB37}" type="parTrans" cxnId="{4058E055-ACAB-4230-A0B3-DD24BD342B07}">
      <dgm:prSet/>
      <dgm:spPr/>
      <dgm:t>
        <a:bodyPr/>
        <a:lstStyle/>
        <a:p>
          <a:endParaRPr lang="zh-TW" altLang="en-US"/>
        </a:p>
      </dgm:t>
    </dgm:pt>
    <dgm:pt modelId="{C4809D00-F6EE-461B-9490-D0799FFB5029}" type="sibTrans" cxnId="{4058E055-ACAB-4230-A0B3-DD24BD342B07}">
      <dgm:prSet/>
      <dgm:spPr/>
      <dgm:t>
        <a:bodyPr/>
        <a:lstStyle/>
        <a:p>
          <a:endParaRPr lang="zh-TW" altLang="en-US"/>
        </a:p>
      </dgm:t>
    </dgm:pt>
    <dgm:pt modelId="{9319A376-A60B-4DD9-A6B8-14D2A26EE97C}">
      <dgm:prSet phldrT="[文字]"/>
      <dgm:spPr/>
      <dgm:t>
        <a:bodyPr/>
        <a:lstStyle/>
        <a:p>
          <a:r>
            <a:rPr lang="en-US" altLang="zh-TW" dirty="0" smtClean="0"/>
            <a:t>1.</a:t>
          </a:r>
          <a:r>
            <a:rPr lang="zh-TW" altLang="en-US" dirty="0" smtClean="0"/>
            <a:t>可提供個人意外險投保證明。</a:t>
          </a:r>
          <a:endParaRPr lang="zh-TW" altLang="en-US" dirty="0"/>
        </a:p>
      </dgm:t>
    </dgm:pt>
    <dgm:pt modelId="{D74107D2-8517-4B5D-995C-411BC348A07F}" type="parTrans" cxnId="{62780D15-3016-4C04-958C-A3088F5EB5A8}">
      <dgm:prSet/>
      <dgm:spPr/>
      <dgm:t>
        <a:bodyPr/>
        <a:lstStyle/>
        <a:p>
          <a:endParaRPr lang="zh-TW" altLang="en-US"/>
        </a:p>
      </dgm:t>
    </dgm:pt>
    <dgm:pt modelId="{91B8E000-417C-494E-AD06-838C7181FF59}" type="sibTrans" cxnId="{62780D15-3016-4C04-958C-A3088F5EB5A8}">
      <dgm:prSet/>
      <dgm:spPr/>
      <dgm:t>
        <a:bodyPr/>
        <a:lstStyle/>
        <a:p>
          <a:endParaRPr lang="zh-TW" altLang="en-US"/>
        </a:p>
      </dgm:t>
    </dgm:pt>
    <dgm:pt modelId="{6BE63489-6606-403A-BADE-D0833058B1A5}">
      <dgm:prSet phldrT="[文字]"/>
      <dgm:spPr/>
      <dgm:t>
        <a:bodyPr/>
        <a:lstStyle/>
        <a:p>
          <a:r>
            <a:rPr lang="en-US" altLang="zh-TW" dirty="0" smtClean="0"/>
            <a:t>2.</a:t>
          </a:r>
          <a:r>
            <a:rPr lang="zh-TW" altLang="en-US" dirty="0" smtClean="0"/>
            <a:t>團體保險：若無個人意外險，可於</a:t>
          </a:r>
          <a:r>
            <a:rPr lang="en-US" altLang="zh-TW" dirty="0" smtClean="0"/>
            <a:t>6</a:t>
          </a:r>
          <a:r>
            <a:rPr lang="zh-TW" altLang="en-US" dirty="0" smtClean="0"/>
            <a:t>月</a:t>
          </a:r>
          <a:r>
            <a:rPr lang="en-US" altLang="zh-TW" dirty="0" smtClean="0"/>
            <a:t>9</a:t>
          </a:r>
          <a:r>
            <a:rPr lang="zh-TW" altLang="en-US" dirty="0" smtClean="0"/>
            <a:t>日</a:t>
          </a:r>
          <a:r>
            <a:rPr lang="en-US" altLang="zh-TW" dirty="0" smtClean="0"/>
            <a:t>(</a:t>
          </a:r>
          <a:r>
            <a:rPr lang="zh-TW" altLang="en-US" dirty="0" smtClean="0"/>
            <a:t>五</a:t>
          </a:r>
          <a:r>
            <a:rPr lang="en-US" altLang="zh-TW" dirty="0" smtClean="0"/>
            <a:t>)</a:t>
          </a:r>
          <a:r>
            <a:rPr lang="zh-TW" altLang="en-US" dirty="0" smtClean="0"/>
            <a:t>前至系辦申請團體保險，保費由個人負擔，逾期不受理。若團保人數未達承保最低</a:t>
          </a:r>
          <a:r>
            <a:rPr lang="en-US" altLang="zh-TW" dirty="0" smtClean="0"/>
            <a:t>5</a:t>
          </a:r>
          <a:r>
            <a:rPr lang="zh-TW" altLang="en-US" dirty="0" smtClean="0"/>
            <a:t>人限制，無法辦理保險，將退回保險費用。</a:t>
          </a:r>
          <a:endParaRPr lang="zh-TW" altLang="en-US" dirty="0"/>
        </a:p>
      </dgm:t>
    </dgm:pt>
    <dgm:pt modelId="{7AC2D3F1-9977-4CDB-BF98-5A663E5B5D07}" type="parTrans" cxnId="{4099FC4A-20E0-448F-8DF1-19BD2659B5A4}">
      <dgm:prSet/>
      <dgm:spPr/>
      <dgm:t>
        <a:bodyPr/>
        <a:lstStyle/>
        <a:p>
          <a:endParaRPr lang="zh-TW" altLang="en-US"/>
        </a:p>
      </dgm:t>
    </dgm:pt>
    <dgm:pt modelId="{2DD01601-AF7B-4296-A1BF-E89E35C87F66}" type="sibTrans" cxnId="{4099FC4A-20E0-448F-8DF1-19BD2659B5A4}">
      <dgm:prSet/>
      <dgm:spPr/>
      <dgm:t>
        <a:bodyPr/>
        <a:lstStyle/>
        <a:p>
          <a:endParaRPr lang="zh-TW" altLang="en-US"/>
        </a:p>
      </dgm:t>
    </dgm:pt>
    <dgm:pt modelId="{9012D780-5B57-4359-9054-9F0B676B2ED7}">
      <dgm:prSet phldrT="[文字]"/>
      <dgm:spPr/>
      <dgm:t>
        <a:bodyPr/>
        <a:lstStyle/>
        <a:p>
          <a:pPr marL="171450"/>
          <a:r>
            <a:rPr lang="zh-TW" altLang="en-US" dirty="0" smtClean="0"/>
            <a:t>於次一學年度選修「專業實習」。                  </a:t>
          </a:r>
          <a:endParaRPr lang="zh-TW" altLang="en-US" dirty="0"/>
        </a:p>
      </dgm:t>
    </dgm:pt>
    <dgm:pt modelId="{DFE5B443-524B-4A0D-A800-D8E43FB83C41}" type="parTrans" cxnId="{773426DB-C010-4097-ACFC-383BC6D7A0FC}">
      <dgm:prSet/>
      <dgm:spPr/>
      <dgm:t>
        <a:bodyPr/>
        <a:lstStyle/>
        <a:p>
          <a:endParaRPr lang="zh-TW" altLang="en-US"/>
        </a:p>
      </dgm:t>
    </dgm:pt>
    <dgm:pt modelId="{210D5DC9-E822-4F4F-BD69-EE416F71040F}" type="sibTrans" cxnId="{773426DB-C010-4097-ACFC-383BC6D7A0FC}">
      <dgm:prSet/>
      <dgm:spPr/>
      <dgm:t>
        <a:bodyPr/>
        <a:lstStyle/>
        <a:p>
          <a:endParaRPr lang="zh-TW" altLang="en-US"/>
        </a:p>
      </dgm:t>
    </dgm:pt>
    <dgm:pt modelId="{171F81C3-3960-4FA8-95F1-804235F5D3B4}" type="pres">
      <dgm:prSet presAssocID="{B3028E24-14F8-44A4-92D1-978D37FC8C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0560F23-3DD1-4755-AABF-30CF5D5679A2}" type="pres">
      <dgm:prSet presAssocID="{81B1F3E6-AF31-4EA5-B59E-4E20A1240A4F}" presName="composite" presStyleCnt="0"/>
      <dgm:spPr/>
    </dgm:pt>
    <dgm:pt modelId="{195B57E4-98D2-4FE8-8C5E-23235A8AE2E6}" type="pres">
      <dgm:prSet presAssocID="{81B1F3E6-AF31-4EA5-B59E-4E20A1240A4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841F96-5A2D-40AD-8A84-B887ADD124C0}" type="pres">
      <dgm:prSet presAssocID="{81B1F3E6-AF31-4EA5-B59E-4E20A1240A4F}" presName="descendantText" presStyleLbl="alignAcc1" presStyleIdx="0" presStyleCnt="3" custScaleY="125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0E8BE6-67D1-46C3-94A8-B39122EEAEA6}" type="pres">
      <dgm:prSet presAssocID="{D7203B63-D269-4BA9-921A-DD286FA06855}" presName="sp" presStyleCnt="0"/>
      <dgm:spPr/>
    </dgm:pt>
    <dgm:pt modelId="{6DFA818F-BFC5-4834-A122-F35DAF8092BA}" type="pres">
      <dgm:prSet presAssocID="{DEBF657D-1B57-41E2-8EEF-DD4C2015F865}" presName="composite" presStyleCnt="0"/>
      <dgm:spPr/>
    </dgm:pt>
    <dgm:pt modelId="{E29BCB46-C8B7-427F-A1CD-D1CBC86100EB}" type="pres">
      <dgm:prSet presAssocID="{DEBF657D-1B57-41E2-8EEF-DD4C2015F86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1C05B1-71CE-425F-B522-02B415A825D9}" type="pres">
      <dgm:prSet presAssocID="{DEBF657D-1B57-41E2-8EEF-DD4C2015F865}" presName="descendantText" presStyleLbl="alignAcc1" presStyleIdx="1" presStyleCnt="3" custScaleY="572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B7E93F-5EB0-4F55-8A0B-A3364755009A}" type="pres">
      <dgm:prSet presAssocID="{54C4EDCE-61C4-45DB-B9C3-34CCE9194ED2}" presName="sp" presStyleCnt="0"/>
      <dgm:spPr/>
    </dgm:pt>
    <dgm:pt modelId="{68D04CF6-BCA5-4C52-A18E-D2FAFDA8C293}" type="pres">
      <dgm:prSet presAssocID="{0483CB13-4665-44DA-8C3B-6B2A3E24A350}" presName="composite" presStyleCnt="0"/>
      <dgm:spPr/>
    </dgm:pt>
    <dgm:pt modelId="{BA93E5E1-664E-4EAF-AF5D-C535DCEF920D}" type="pres">
      <dgm:prSet presAssocID="{0483CB13-4665-44DA-8C3B-6B2A3E24A3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FDDD77-E354-437E-A5DC-13BC6C8796BF}" type="pres">
      <dgm:prSet presAssocID="{0483CB13-4665-44DA-8C3B-6B2A3E24A3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8A3D600-353B-413B-8950-0EE2154614EF}" srcId="{81B1F3E6-AF31-4EA5-B59E-4E20A1240A4F}" destId="{21E3E1B3-E34E-40D1-837B-97249675E616}" srcOrd="0" destOrd="0" parTransId="{FCCA7C68-66C6-452F-86E2-B9BC0CD4CF7B}" sibTransId="{7A871F5A-1DFC-4717-BD85-C6439FAC7BA5}"/>
    <dgm:cxn modelId="{773426DB-C010-4097-ACFC-383BC6D7A0FC}" srcId="{0483CB13-4665-44DA-8C3B-6B2A3E24A350}" destId="{9012D780-5B57-4359-9054-9F0B676B2ED7}" srcOrd="2" destOrd="0" parTransId="{DFE5B443-524B-4A0D-A800-D8E43FB83C41}" sibTransId="{210D5DC9-E822-4F4F-BD69-EE416F71040F}"/>
    <dgm:cxn modelId="{86872634-B723-404B-861A-BEED3E6E00F6}" type="presOf" srcId="{DEBF657D-1B57-41E2-8EEF-DD4C2015F865}" destId="{E29BCB46-C8B7-427F-A1CD-D1CBC86100EB}" srcOrd="0" destOrd="0" presId="urn:microsoft.com/office/officeart/2005/8/layout/chevron2"/>
    <dgm:cxn modelId="{4D9F37DE-A826-4690-A39A-99F0B10B686E}" type="presOf" srcId="{B3028E24-14F8-44A4-92D1-978D37FC8CED}" destId="{171F81C3-3960-4FA8-95F1-804235F5D3B4}" srcOrd="0" destOrd="0" presId="urn:microsoft.com/office/officeart/2005/8/layout/chevron2"/>
    <dgm:cxn modelId="{9801A6AE-721C-4279-8D3E-A5B65134050D}" srcId="{81B1F3E6-AF31-4EA5-B59E-4E20A1240A4F}" destId="{EFE87474-3672-45D5-8D76-3C72570B064A}" srcOrd="2" destOrd="0" parTransId="{E7BEDDBC-0608-4F35-991F-D9DFE0F804BF}" sibTransId="{8D094392-8B5A-474D-AAD0-701CBBE98D9B}"/>
    <dgm:cxn modelId="{85545BE6-EC86-4D16-9E8E-89FB462CAF7B}" srcId="{B3028E24-14F8-44A4-92D1-978D37FC8CED}" destId="{81B1F3E6-AF31-4EA5-B59E-4E20A1240A4F}" srcOrd="0" destOrd="0" parTransId="{8F50F3E1-B888-4339-8A46-116AE205916B}" sibTransId="{D7203B63-D269-4BA9-921A-DD286FA06855}"/>
    <dgm:cxn modelId="{208102B7-460A-406D-826A-DE863FA41295}" type="presOf" srcId="{0483CB13-4665-44DA-8C3B-6B2A3E24A350}" destId="{BA93E5E1-664E-4EAF-AF5D-C535DCEF920D}" srcOrd="0" destOrd="0" presId="urn:microsoft.com/office/officeart/2005/8/layout/chevron2"/>
    <dgm:cxn modelId="{F1AEEACC-29E1-42B1-8B5E-272890DE3A16}" type="presOf" srcId="{EAD8E887-9ECE-4BFE-B93D-5894239CF69C}" destId="{1E841F96-5A2D-40AD-8A84-B887ADD124C0}" srcOrd="0" destOrd="1" presId="urn:microsoft.com/office/officeart/2005/8/layout/chevron2"/>
    <dgm:cxn modelId="{98096AC6-03E5-4B7A-94E2-8D8A65FC4CF0}" srcId="{81B1F3E6-AF31-4EA5-B59E-4E20A1240A4F}" destId="{EAD8E887-9ECE-4BFE-B93D-5894239CF69C}" srcOrd="1" destOrd="0" parTransId="{5AB14E99-B5AA-4387-A3C1-F922F29BE7FC}" sibTransId="{1C23B1CC-E1E2-407D-8811-F4C7F0A29ACA}"/>
    <dgm:cxn modelId="{5687D067-69FA-44E6-B9C0-82C6BA5E6BD0}" type="presOf" srcId="{9012D780-5B57-4359-9054-9F0B676B2ED7}" destId="{41FDDD77-E354-437E-A5DC-13BC6C8796BF}" srcOrd="0" destOrd="2" presId="urn:microsoft.com/office/officeart/2005/8/layout/chevron2"/>
    <dgm:cxn modelId="{94BAF0F5-4039-4765-9079-C33C5CCB7C63}" type="presOf" srcId="{3C91EEF1-59D5-4300-B00B-5FCB213F5C67}" destId="{9E1C05B1-71CE-425F-B522-02B415A825D9}" srcOrd="0" destOrd="0" presId="urn:microsoft.com/office/officeart/2005/8/layout/chevron2"/>
    <dgm:cxn modelId="{4099FC4A-20E0-448F-8DF1-19BD2659B5A4}" srcId="{81B1F3E6-AF31-4EA5-B59E-4E20A1240A4F}" destId="{6BE63489-6606-403A-BADE-D0833058B1A5}" srcOrd="4" destOrd="0" parTransId="{7AC2D3F1-9977-4CDB-BF98-5A663E5B5D07}" sibTransId="{2DD01601-AF7B-4296-A1BF-E89E35C87F66}"/>
    <dgm:cxn modelId="{683CB9A1-FF39-4FC0-9681-16BD12F176E8}" type="presOf" srcId="{21E3E1B3-E34E-40D1-837B-97249675E616}" destId="{1E841F96-5A2D-40AD-8A84-B887ADD124C0}" srcOrd="0" destOrd="0" presId="urn:microsoft.com/office/officeart/2005/8/layout/chevron2"/>
    <dgm:cxn modelId="{CBBA5A5B-9FD9-43DB-BD5E-089B98C54810}" type="presOf" srcId="{55D47075-F539-45F8-93D2-04DDBD0186A4}" destId="{41FDDD77-E354-437E-A5DC-13BC6C8796BF}" srcOrd="0" destOrd="0" presId="urn:microsoft.com/office/officeart/2005/8/layout/chevron2"/>
    <dgm:cxn modelId="{337CD3B7-4D82-40D8-8F76-B8CD4F5DEE87}" type="presOf" srcId="{6BE63489-6606-403A-BADE-D0833058B1A5}" destId="{1E841F96-5A2D-40AD-8A84-B887ADD124C0}" srcOrd="0" destOrd="4" presId="urn:microsoft.com/office/officeart/2005/8/layout/chevron2"/>
    <dgm:cxn modelId="{48DBBCB8-5D04-41CC-81F4-10A58D34F129}" srcId="{B3028E24-14F8-44A4-92D1-978D37FC8CED}" destId="{DEBF657D-1B57-41E2-8EEF-DD4C2015F865}" srcOrd="1" destOrd="0" parTransId="{DF2E1C5E-B676-4944-8DFB-6061F619F2E6}" sibTransId="{54C4EDCE-61C4-45DB-B9C3-34CCE9194ED2}"/>
    <dgm:cxn modelId="{B5C11B40-D8E3-4E45-B0AF-4D23343C92CD}" type="presOf" srcId="{9319A376-A60B-4DD9-A6B8-14D2A26EE97C}" destId="{1E841F96-5A2D-40AD-8A84-B887ADD124C0}" srcOrd="0" destOrd="3" presId="urn:microsoft.com/office/officeart/2005/8/layout/chevron2"/>
    <dgm:cxn modelId="{98892650-89B6-4E0B-9826-21C25132FF63}" srcId="{B3028E24-14F8-44A4-92D1-978D37FC8CED}" destId="{0483CB13-4665-44DA-8C3B-6B2A3E24A350}" srcOrd="2" destOrd="0" parTransId="{1C21925A-D428-482F-9B65-B361B11B63E6}" sibTransId="{C9FCC5D4-74A0-4949-9CC7-7734F8677EC5}"/>
    <dgm:cxn modelId="{3B59A556-B5A2-4E28-81B4-3D143AEBF2E3}" srcId="{0483CB13-4665-44DA-8C3B-6B2A3E24A350}" destId="{55D47075-F539-45F8-93D2-04DDBD0186A4}" srcOrd="0" destOrd="0" parTransId="{3FC3D209-DC4F-4D44-8A40-FF9BFDE6A658}" sibTransId="{B657C49D-E464-40B1-BB3E-5FBB63B26D48}"/>
    <dgm:cxn modelId="{DD7743FD-47E5-48E8-9926-CE308493B8FC}" type="presOf" srcId="{81B1F3E6-AF31-4EA5-B59E-4E20A1240A4F}" destId="{195B57E4-98D2-4FE8-8C5E-23235A8AE2E6}" srcOrd="0" destOrd="0" presId="urn:microsoft.com/office/officeart/2005/8/layout/chevron2"/>
    <dgm:cxn modelId="{E4E39BB8-F8A3-44A0-B783-680961FED706}" srcId="{DEBF657D-1B57-41E2-8EEF-DD4C2015F865}" destId="{3C91EEF1-59D5-4300-B00B-5FCB213F5C67}" srcOrd="0" destOrd="0" parTransId="{5F5C22C6-2970-42F6-8196-8C658924A24A}" sibTransId="{13F5A99E-710D-47E5-AD04-AC0ECF28EAF0}"/>
    <dgm:cxn modelId="{90732AFA-C322-42FD-8009-63588D1C4ACD}" type="presOf" srcId="{B9864243-04D7-46C9-907A-B3E9ABD576F9}" destId="{41FDDD77-E354-437E-A5DC-13BC6C8796BF}" srcOrd="0" destOrd="1" presId="urn:microsoft.com/office/officeart/2005/8/layout/chevron2"/>
    <dgm:cxn modelId="{62780D15-3016-4C04-958C-A3088F5EB5A8}" srcId="{81B1F3E6-AF31-4EA5-B59E-4E20A1240A4F}" destId="{9319A376-A60B-4DD9-A6B8-14D2A26EE97C}" srcOrd="3" destOrd="0" parTransId="{D74107D2-8517-4B5D-995C-411BC348A07F}" sibTransId="{91B8E000-417C-494E-AD06-838C7181FF59}"/>
    <dgm:cxn modelId="{4058E055-ACAB-4230-A0B3-DD24BD342B07}" srcId="{0483CB13-4665-44DA-8C3B-6B2A3E24A350}" destId="{B9864243-04D7-46C9-907A-B3E9ABD576F9}" srcOrd="1" destOrd="0" parTransId="{D5A237EF-1AC6-4CC0-8045-E6C72B68DB37}" sibTransId="{C4809D00-F6EE-461B-9490-D0799FFB5029}"/>
    <dgm:cxn modelId="{3C52F552-BAF5-4D50-8970-9E153095F991}" type="presOf" srcId="{EFE87474-3672-45D5-8D76-3C72570B064A}" destId="{1E841F96-5A2D-40AD-8A84-B887ADD124C0}" srcOrd="0" destOrd="2" presId="urn:microsoft.com/office/officeart/2005/8/layout/chevron2"/>
    <dgm:cxn modelId="{2D22928F-43DB-42BF-96DB-21D566F767CD}" type="presParOf" srcId="{171F81C3-3960-4FA8-95F1-804235F5D3B4}" destId="{20560F23-3DD1-4755-AABF-30CF5D5679A2}" srcOrd="0" destOrd="0" presId="urn:microsoft.com/office/officeart/2005/8/layout/chevron2"/>
    <dgm:cxn modelId="{16A861B9-2FBC-4B0A-AEE4-F58B9C8BCD8D}" type="presParOf" srcId="{20560F23-3DD1-4755-AABF-30CF5D5679A2}" destId="{195B57E4-98D2-4FE8-8C5E-23235A8AE2E6}" srcOrd="0" destOrd="0" presId="urn:microsoft.com/office/officeart/2005/8/layout/chevron2"/>
    <dgm:cxn modelId="{736CA826-59C0-494F-A3AD-594B0A5D498F}" type="presParOf" srcId="{20560F23-3DD1-4755-AABF-30CF5D5679A2}" destId="{1E841F96-5A2D-40AD-8A84-B887ADD124C0}" srcOrd="1" destOrd="0" presId="urn:microsoft.com/office/officeart/2005/8/layout/chevron2"/>
    <dgm:cxn modelId="{6A66FA50-A5AF-4F93-845D-B266CD5873CE}" type="presParOf" srcId="{171F81C3-3960-4FA8-95F1-804235F5D3B4}" destId="{B30E8BE6-67D1-46C3-94A8-B39122EEAEA6}" srcOrd="1" destOrd="0" presId="urn:microsoft.com/office/officeart/2005/8/layout/chevron2"/>
    <dgm:cxn modelId="{D10886FC-1B31-4529-B69D-01825010A540}" type="presParOf" srcId="{171F81C3-3960-4FA8-95F1-804235F5D3B4}" destId="{6DFA818F-BFC5-4834-A122-F35DAF8092BA}" srcOrd="2" destOrd="0" presId="urn:microsoft.com/office/officeart/2005/8/layout/chevron2"/>
    <dgm:cxn modelId="{797D0F41-B938-4DED-8C81-58F1B5667ADB}" type="presParOf" srcId="{6DFA818F-BFC5-4834-A122-F35DAF8092BA}" destId="{E29BCB46-C8B7-427F-A1CD-D1CBC86100EB}" srcOrd="0" destOrd="0" presId="urn:microsoft.com/office/officeart/2005/8/layout/chevron2"/>
    <dgm:cxn modelId="{7EA7D651-8571-4744-A558-DB50DB15954E}" type="presParOf" srcId="{6DFA818F-BFC5-4834-A122-F35DAF8092BA}" destId="{9E1C05B1-71CE-425F-B522-02B415A825D9}" srcOrd="1" destOrd="0" presId="urn:microsoft.com/office/officeart/2005/8/layout/chevron2"/>
    <dgm:cxn modelId="{3FB0740A-E626-4AD0-8A55-B05271C5C9AF}" type="presParOf" srcId="{171F81C3-3960-4FA8-95F1-804235F5D3B4}" destId="{44B7E93F-5EB0-4F55-8A0B-A3364755009A}" srcOrd="3" destOrd="0" presId="urn:microsoft.com/office/officeart/2005/8/layout/chevron2"/>
    <dgm:cxn modelId="{0BD46A49-570E-404C-997D-24DEE0E9F734}" type="presParOf" srcId="{171F81C3-3960-4FA8-95F1-804235F5D3B4}" destId="{68D04CF6-BCA5-4C52-A18E-D2FAFDA8C293}" srcOrd="4" destOrd="0" presId="urn:microsoft.com/office/officeart/2005/8/layout/chevron2"/>
    <dgm:cxn modelId="{584D7FC1-A73C-410A-8FCE-7F8544BEE836}" type="presParOf" srcId="{68D04CF6-BCA5-4C52-A18E-D2FAFDA8C293}" destId="{BA93E5E1-664E-4EAF-AF5D-C535DCEF920D}" srcOrd="0" destOrd="0" presId="urn:microsoft.com/office/officeart/2005/8/layout/chevron2"/>
    <dgm:cxn modelId="{85DB4ED5-D091-4E8B-9FC3-D9A9BCDDBFB5}" type="presParOf" srcId="{68D04CF6-BCA5-4C52-A18E-D2FAFDA8C293}" destId="{41FDDD77-E354-437E-A5DC-13BC6C8796B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57E4-98D2-4FE8-8C5E-23235A8AE2E6}">
      <dsp:nvSpPr>
        <dsp:cNvPr id="0" name=""/>
        <dsp:cNvSpPr/>
      </dsp:nvSpPr>
      <dsp:spPr>
        <a:xfrm rot="5400000">
          <a:off x="-315019" y="503380"/>
          <a:ext cx="2100133" cy="14700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申請</a:t>
          </a:r>
          <a:endParaRPr lang="zh-TW" altLang="en-US" sz="2800" kern="1200" dirty="0"/>
        </a:p>
      </dsp:txBody>
      <dsp:txXfrm rot="-5400000">
        <a:off x="2" y="923407"/>
        <a:ext cx="1470093" cy="630040"/>
      </dsp:txXfrm>
    </dsp:sp>
    <dsp:sp modelId="{1E841F96-5A2D-40AD-8A84-B887ADD124C0}">
      <dsp:nvSpPr>
        <dsp:cNvPr id="0" name=""/>
        <dsp:cNvSpPr/>
      </dsp:nvSpPr>
      <dsp:spPr>
        <a:xfrm rot="5400000">
          <a:off x="3754773" y="-2271105"/>
          <a:ext cx="1714657" cy="6284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smtClean="0"/>
            <a:t>上網填寫</a:t>
          </a:r>
          <a:r>
            <a:rPr lang="zh-TW" altLang="en-US" sz="1100" kern="1200" dirty="0" smtClean="0"/>
            <a:t>本校校外</a:t>
          </a:r>
          <a:r>
            <a:rPr lang="zh-TW" altLang="en-US" sz="1100" kern="1200" smtClean="0"/>
            <a:t>實習申請：</a:t>
          </a:r>
          <a:r>
            <a:rPr lang="zh-TW" altLang="en-US" sz="1100" b="0" i="0" kern="1200" smtClean="0"/>
            <a:t>Ｅ</a:t>
          </a:r>
          <a:r>
            <a:rPr lang="zh-TW" altLang="en-US" sz="1100" b="0" i="0" kern="1200" dirty="0" smtClean="0"/>
            <a:t>化校園→校務行政系統→各種申請作業→校外實習申請</a:t>
          </a:r>
          <a:r>
            <a:rPr lang="en-US" altLang="zh-TW" sz="1100" b="0" kern="1200" dirty="0" smtClean="0"/>
            <a:t>(</a:t>
          </a:r>
          <a:r>
            <a:rPr lang="zh-TW" altLang="en-US" sz="1100" b="0" kern="1200" dirty="0" smtClean="0"/>
            <a:t>依本校規定須於實習前</a:t>
          </a:r>
          <a:r>
            <a:rPr lang="en-US" altLang="zh-TW" sz="1100" b="0" kern="1200" dirty="0" smtClean="0"/>
            <a:t>2</a:t>
          </a:r>
          <a:r>
            <a:rPr lang="zh-TW" altLang="en-US" sz="1100" b="0" kern="1200" dirty="0" smtClean="0"/>
            <a:t>週完成申請</a:t>
          </a:r>
          <a:r>
            <a:rPr lang="en-US" altLang="zh-TW" sz="1100" b="0" kern="1200" dirty="0" smtClean="0"/>
            <a:t>)</a:t>
          </a:r>
          <a:endParaRPr lang="zh-TW" altLang="en-US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填寫本校校外實習家長同意書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投保保險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100" kern="1200" dirty="0" smtClean="0"/>
            <a:t>1.</a:t>
          </a:r>
          <a:r>
            <a:rPr lang="zh-TW" altLang="en-US" sz="1100" kern="1200" dirty="0" smtClean="0"/>
            <a:t>可提供個人意外險投保證明。</a:t>
          </a:r>
          <a:endParaRPr lang="zh-TW" alt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100" kern="1200" dirty="0" smtClean="0"/>
            <a:t>2.</a:t>
          </a:r>
          <a:r>
            <a:rPr lang="zh-TW" altLang="en-US" sz="1100" kern="1200" dirty="0" smtClean="0"/>
            <a:t>團體保險：若無個人意外險，可於</a:t>
          </a:r>
          <a:r>
            <a:rPr lang="en-US" altLang="zh-TW" sz="1100" kern="1200" dirty="0" smtClean="0"/>
            <a:t>6</a:t>
          </a:r>
          <a:r>
            <a:rPr lang="zh-TW" altLang="en-US" sz="1100" kern="1200" dirty="0" smtClean="0"/>
            <a:t>月</a:t>
          </a:r>
          <a:r>
            <a:rPr lang="en-US" altLang="zh-TW" sz="1100" kern="1200" dirty="0" smtClean="0"/>
            <a:t>9</a:t>
          </a:r>
          <a:r>
            <a:rPr lang="zh-TW" altLang="en-US" sz="1100" kern="1200" dirty="0" smtClean="0"/>
            <a:t>日</a:t>
          </a:r>
          <a:r>
            <a:rPr lang="en-US" altLang="zh-TW" sz="1100" kern="1200" dirty="0" smtClean="0"/>
            <a:t>(</a:t>
          </a:r>
          <a:r>
            <a:rPr lang="zh-TW" altLang="en-US" sz="1100" kern="1200" dirty="0" smtClean="0"/>
            <a:t>五</a:t>
          </a:r>
          <a:r>
            <a:rPr lang="en-US" altLang="zh-TW" sz="1100" kern="1200" dirty="0" smtClean="0"/>
            <a:t>)</a:t>
          </a:r>
          <a:r>
            <a:rPr lang="zh-TW" altLang="en-US" sz="1100" kern="1200" dirty="0" smtClean="0"/>
            <a:t>前至系辦申請團體保險，保費由個人負擔，逾期不受理。若團保人數未達承保最低</a:t>
          </a:r>
          <a:r>
            <a:rPr lang="en-US" altLang="zh-TW" sz="1100" kern="1200" dirty="0" smtClean="0"/>
            <a:t>5</a:t>
          </a:r>
          <a:r>
            <a:rPr lang="zh-TW" altLang="en-US" sz="1100" kern="1200" dirty="0" smtClean="0"/>
            <a:t>人限制，無法辦理保險，將退回保險費用。</a:t>
          </a:r>
          <a:endParaRPr lang="zh-TW" altLang="en-US" sz="1100" kern="1200" dirty="0"/>
        </a:p>
      </dsp:txBody>
      <dsp:txXfrm rot="-5400000">
        <a:off x="1470093" y="97278"/>
        <a:ext cx="6200315" cy="1547251"/>
      </dsp:txXfrm>
    </dsp:sp>
    <dsp:sp modelId="{E29BCB46-C8B7-427F-A1CD-D1CBC86100EB}">
      <dsp:nvSpPr>
        <dsp:cNvPr id="0" name=""/>
        <dsp:cNvSpPr/>
      </dsp:nvSpPr>
      <dsp:spPr>
        <a:xfrm rot="5400000">
          <a:off x="-315019" y="2420158"/>
          <a:ext cx="2100133" cy="14700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發文</a:t>
          </a:r>
          <a:endParaRPr lang="zh-TW" altLang="en-US" sz="2800" kern="1200" dirty="0"/>
        </a:p>
      </dsp:txBody>
      <dsp:txXfrm rot="-5400000">
        <a:off x="2" y="2840185"/>
        <a:ext cx="1470093" cy="630040"/>
      </dsp:txXfrm>
    </dsp:sp>
    <dsp:sp modelId="{9E1C05B1-71CE-425F-B522-02B415A825D9}">
      <dsp:nvSpPr>
        <dsp:cNvPr id="0" name=""/>
        <dsp:cNvSpPr/>
      </dsp:nvSpPr>
      <dsp:spPr>
        <a:xfrm rot="5400000">
          <a:off x="4221094" y="-354327"/>
          <a:ext cx="782017" cy="6284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完成申請後，將系辦將依據申請表資料行文予實習單位。</a:t>
          </a:r>
          <a:endParaRPr lang="zh-TW" altLang="en-US" sz="1100" kern="1200" dirty="0"/>
        </a:p>
      </dsp:txBody>
      <dsp:txXfrm rot="-5400000">
        <a:off x="1470094" y="2434848"/>
        <a:ext cx="6245843" cy="705667"/>
      </dsp:txXfrm>
    </dsp:sp>
    <dsp:sp modelId="{BA93E5E1-664E-4EAF-AF5D-C535DCEF920D}">
      <dsp:nvSpPr>
        <dsp:cNvPr id="0" name=""/>
        <dsp:cNvSpPr/>
      </dsp:nvSpPr>
      <dsp:spPr>
        <a:xfrm rot="5400000">
          <a:off x="-315019" y="4336935"/>
          <a:ext cx="2100133" cy="14700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實習結束</a:t>
          </a:r>
          <a:endParaRPr lang="zh-TW" altLang="en-US" sz="2800" kern="1200" dirty="0"/>
        </a:p>
      </dsp:txBody>
      <dsp:txXfrm rot="-5400000">
        <a:off x="2" y="4756962"/>
        <a:ext cx="1470093" cy="630040"/>
      </dsp:txXfrm>
    </dsp:sp>
    <dsp:sp modelId="{41FDDD77-E354-437E-A5DC-13BC6C8796BF}">
      <dsp:nvSpPr>
        <dsp:cNvPr id="0" name=""/>
        <dsp:cNvSpPr/>
      </dsp:nvSpPr>
      <dsp:spPr>
        <a:xfrm rot="5400000">
          <a:off x="3929559" y="1562449"/>
          <a:ext cx="1365086" cy="6284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14400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考核：實習結束由實習單位填寫本系「專業實習成績考核」表    進行考核。</a:t>
          </a:r>
          <a:endParaRPr lang="zh-TW" altLang="en-US" sz="1100" kern="1200" dirty="0"/>
        </a:p>
        <a:p>
          <a:pPr marL="1714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滿意度調查：填寫本校「實習學生對校外實習合作機構滿意度問卷調查」。</a:t>
          </a:r>
          <a:endParaRPr lang="zh-TW" altLang="en-US" sz="1100" kern="1200" dirty="0"/>
        </a:p>
        <a:p>
          <a:pPr marL="1714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100" kern="1200" dirty="0" smtClean="0"/>
            <a:t>於次一學年度選修「專業實習」。                  </a:t>
          </a:r>
          <a:endParaRPr lang="zh-TW" altLang="en-US" sz="1100" kern="1200" dirty="0"/>
        </a:p>
      </dsp:txBody>
      <dsp:txXfrm rot="-5400000">
        <a:off x="1470093" y="4088553"/>
        <a:ext cx="6217380" cy="1231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0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01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13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96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56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75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04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77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76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47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30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257C-F7D7-42C9-A799-029D3F5E1D0C}" type="datetimeFigureOut">
              <a:rPr lang="zh-TW" altLang="en-US" smtClean="0"/>
              <a:t>2023/3/30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CC723-5604-48EC-A65B-16B393FFC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11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專業實習行前說明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214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選修「專業實習」 科目學分實施辦法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032" y="1581912"/>
            <a:ext cx="11759184" cy="527608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本系大學部學生於在學期間，在經本系認可之機關修習「專業實習」學分，修習期限為</a:t>
            </a:r>
            <a:r>
              <a:rPr lang="zh-TW" altLang="en-US" b="1" dirty="0" smtClean="0">
                <a:solidFill>
                  <a:srgbClr val="FF0000"/>
                </a:solidFill>
              </a:rPr>
              <a:t>八週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本系學生修習本科目時，由本系教師與認可之機關洽商安排前往實習。</a:t>
            </a:r>
            <a:endParaRPr lang="en-US" altLang="zh-TW" dirty="0" smtClean="0"/>
          </a:p>
          <a:p>
            <a:r>
              <a:rPr lang="zh-TW" altLang="en-US" dirty="0" smtClean="0"/>
              <a:t>學生於實習期間，得向機關申請辦理病假或事假之手續，但請假總時數（含遲到、早退及曠職）不得超過八天。</a:t>
            </a:r>
            <a:endParaRPr lang="en-US" altLang="zh-TW" dirty="0" smtClean="0"/>
          </a:p>
          <a:p>
            <a:r>
              <a:rPr lang="zh-TW" altLang="en-US" dirty="0" smtClean="0"/>
              <a:t>學生完成修習期限後需撰寫「實習報告」，由實習機關及本系依出勤情況 </a:t>
            </a:r>
            <a:r>
              <a:rPr lang="en-US" altLang="zh-TW" dirty="0" smtClean="0"/>
              <a:t>(20</a:t>
            </a:r>
            <a:r>
              <a:rPr lang="zh-TW" altLang="en-US" dirty="0" smtClean="0"/>
              <a:t>％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、學習技術及成效 </a:t>
            </a:r>
            <a:r>
              <a:rPr lang="en-US" altLang="zh-TW" dirty="0" smtClean="0"/>
              <a:t>(40</a:t>
            </a:r>
            <a:r>
              <a:rPr lang="zh-TW" altLang="en-US" dirty="0" smtClean="0"/>
              <a:t>％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、以及報告內容 </a:t>
            </a:r>
            <a:r>
              <a:rPr lang="en-US" altLang="zh-TW" dirty="0" smtClean="0"/>
              <a:t>(40 </a:t>
            </a:r>
            <a:r>
              <a:rPr lang="zh-TW" altLang="en-US" dirty="0" smtClean="0"/>
              <a:t>％</a:t>
            </a:r>
            <a:r>
              <a:rPr lang="en-US" altLang="zh-TW" dirty="0" smtClean="0"/>
              <a:t>) </a:t>
            </a:r>
            <a:r>
              <a:rPr lang="zh-TW" altLang="en-US" dirty="0" smtClean="0"/>
              <a:t>等標準核分。</a:t>
            </a:r>
            <a:endParaRPr lang="en-US" altLang="zh-TW" dirty="0" smtClean="0"/>
          </a:p>
          <a:p>
            <a:r>
              <a:rPr lang="zh-TW" altLang="en-US" dirty="0" smtClean="0"/>
              <a:t>本系學生未選修本科目、修習時間不足八週、請假總時數超過八天、或「實習報告」成績未達六十分者，不給予本科目學分。</a:t>
            </a:r>
            <a:endParaRPr lang="en-US" altLang="zh-TW" dirty="0" smtClean="0"/>
          </a:p>
          <a:p>
            <a:r>
              <a:rPr lang="zh-TW" altLang="en-US" dirty="0" smtClean="0"/>
              <a:t>學生實習期間所需之費用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如膳宿旅費、雜費、保險費等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，除實習機關另有規定者外，ㄧ切均由學生自行負擔。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307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本系認可之實習機關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國內動物科學相關之研究及教學單位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含本系及本校相關學 系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國內政府動物科學相關機關。</a:t>
            </a:r>
            <a:endParaRPr lang="en-US" altLang="zh-TW" dirty="0" smtClean="0"/>
          </a:p>
          <a:p>
            <a:r>
              <a:rPr lang="zh-TW" altLang="en-US" dirty="0" smtClean="0"/>
              <a:t>政府立案有關動物科學之國內公私立機關、團體或事業單位。 </a:t>
            </a:r>
            <a:endParaRPr lang="en-US" altLang="zh-TW" dirty="0" smtClean="0"/>
          </a:p>
          <a:p>
            <a:r>
              <a:rPr lang="zh-TW" altLang="en-US" dirty="0" smtClean="0"/>
              <a:t>與本校簽訂合作計畫之國外機構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297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32376" y="1"/>
            <a:ext cx="2545080" cy="813816"/>
          </a:xfrm>
        </p:spPr>
        <p:txBody>
          <a:bodyPr/>
          <a:lstStyle/>
          <a:p>
            <a:r>
              <a:rPr lang="zh-TW" altLang="en-US" dirty="0" smtClean="0"/>
              <a:t>申請流程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72499630"/>
              </p:ext>
            </p:extLst>
          </p:nvPr>
        </p:nvGraphicFramePr>
        <p:xfrm>
          <a:off x="173736" y="722376"/>
          <a:ext cx="7754112" cy="613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658" y="3588786"/>
            <a:ext cx="1932120" cy="27323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578" y="5138928"/>
            <a:ext cx="1050120" cy="14850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914" y="3588786"/>
            <a:ext cx="1932121" cy="27323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914" y="237745"/>
            <a:ext cx="1932121" cy="27323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文字方塊 2"/>
          <p:cNvSpPr txBox="1"/>
          <p:nvPr/>
        </p:nvSpPr>
        <p:spPr>
          <a:xfrm>
            <a:off x="1596796" y="6454675"/>
            <a:ext cx="5710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rgbClr val="FF0000"/>
                </a:solidFill>
              </a:rPr>
              <a:t>*相關表單可至系辦領取或至本系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網頁</a:t>
            </a:r>
            <a:r>
              <a:rPr lang="en-US" altLang="zh-TW" sz="1600" b="1" u="sng" dirty="0" smtClean="0">
                <a:solidFill>
                  <a:srgbClr val="FF0000"/>
                </a:solidFill>
              </a:rPr>
              <a:t>/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表單下載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項目下載使用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4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實習訊息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79" y="2158131"/>
            <a:ext cx="3850864" cy="4351338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399" y="2158131"/>
            <a:ext cx="7198822" cy="3895060"/>
          </a:xfrm>
          <a:prstGeom prst="rect">
            <a:avLst/>
          </a:prstGeom>
        </p:spPr>
      </p:pic>
      <p:cxnSp>
        <p:nvCxnSpPr>
          <p:cNvPr id="8" name="直線接點 7"/>
          <p:cNvCxnSpPr/>
          <p:nvPr/>
        </p:nvCxnSpPr>
        <p:spPr>
          <a:xfrm flipV="1">
            <a:off x="3208713" y="3879839"/>
            <a:ext cx="1329686" cy="7669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208713" y="4646812"/>
            <a:ext cx="1329686" cy="10640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82386" y="1631115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系網頁</a:t>
            </a:r>
            <a:r>
              <a:rPr lang="en-US" altLang="zh-TW" dirty="0" smtClean="0"/>
              <a:t>/</a:t>
            </a:r>
            <a:r>
              <a:rPr lang="zh-TW" altLang="en-US" dirty="0" smtClean="0"/>
              <a:t>學生實習辦公室</a:t>
            </a:r>
            <a:r>
              <a:rPr lang="en-US" altLang="zh-TW" dirty="0" smtClean="0"/>
              <a:t>/</a:t>
            </a:r>
            <a:r>
              <a:rPr lang="zh-TW" altLang="en-US" dirty="0" smtClean="0"/>
              <a:t>專業實習相關訊息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99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實習訊息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0" y="1996566"/>
            <a:ext cx="9235440" cy="454712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15143" y="1627234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學生職涯發展中心</a:t>
            </a:r>
            <a:r>
              <a:rPr lang="en-US" altLang="zh-TW" dirty="0" smtClean="0"/>
              <a:t>/</a:t>
            </a:r>
            <a:r>
              <a:rPr lang="zh-TW" altLang="en-US" dirty="0" smtClean="0"/>
              <a:t>自主實習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772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502</Words>
  <Application>Microsoft Office PowerPoint</Application>
  <PresentationFormat>寬螢幕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專業實習行前說明</vt:lpstr>
      <vt:lpstr>選修「專業實習」 科目學分實施辦法</vt:lpstr>
      <vt:lpstr>本系認可之實習機關</vt:lpstr>
      <vt:lpstr>申請流程</vt:lpstr>
      <vt:lpstr>實習訊息</vt:lpstr>
      <vt:lpstr>實習訊息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110年度專業實習行前說明</dc:title>
  <dc:creator>user</dc:creator>
  <cp:lastModifiedBy>USER</cp:lastModifiedBy>
  <cp:revision>15</cp:revision>
  <dcterms:created xsi:type="dcterms:W3CDTF">2021-05-10T01:17:34Z</dcterms:created>
  <dcterms:modified xsi:type="dcterms:W3CDTF">2023-03-30T02:09:25Z</dcterms:modified>
</cp:coreProperties>
</file>