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73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D6A8AC-4A81-46DE-9F7F-460AB2690E70}" type="datetimeFigureOut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47EE59-BFBD-40C5-BE5F-D13418DDE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38750;&#20840;&#26376;&#21152;&#20445;&#25110;&#26376;&#20013;&#35722;&#26356;&#21152;&#20445;&#36523;&#20998;&#20043;&#20445;&#36027;&#35336;&#31639;.xls" TargetMode="External"/><Relationship Id="rId2" Type="http://schemas.openxmlformats.org/officeDocument/2006/relationships/hyperlink" Target="http://www.bli.gov.tw/cal/fee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21214;&#20581;&#20445;&#21450;&#21214;&#24037;&#36864;&#20241;&#37329;&#25237;&#20445;&#37329;&#38989;&#20998;&#32026;&#34920;105.1.1.xl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21214;&#20581;&#20445;&#21450;&#21214;&#24037;&#36864;&#20241;&#37329;&#25237;&#20445;&#37329;&#38989;&#20998;&#32026;&#34920;105.1.1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21214;&#20581;&#20445;&#21450;&#21214;&#24037;&#36864;&#20241;&#37329;&#25237;&#20445;&#37329;&#38989;&#20998;&#32026;&#34920;105.1.1.xls" TargetMode="External"/><Relationship Id="rId2" Type="http://schemas.openxmlformats.org/officeDocument/2006/relationships/hyperlink" Target="&#21214;&#24037;&#20445;&#38570;&#26222;&#36890;&#20107;&#25925;&#21450;&#23601;&#26989;&#20445;&#38570;&#21512;&#35336;&#20043;&#20445;&#38570;&#36027;&#20998;&#25812;&#37329;&#38989;&#34920;(&#33258;104&#24180;7&#26376;1&#26085;&#36215;&#36969;&#29992;)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保費計算簡介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勞保、健保、勞退金及工資墊償金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28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344816" cy="55778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例：王二投保薪資</a:t>
            </a:r>
            <a:r>
              <a:rPr lang="en-US" altLang="zh-TW" dirty="0" smtClean="0"/>
              <a:t>(11,100)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105.2.4</a:t>
            </a:r>
            <a:r>
              <a:rPr lang="zh-TW" altLang="en-US" dirty="0" smtClean="0"/>
              <a:t>加保，</a:t>
            </a:r>
            <a:r>
              <a:rPr lang="en-US" altLang="zh-TW" dirty="0" smtClean="0"/>
              <a:t>105.2.5</a:t>
            </a:r>
            <a:r>
              <a:rPr lang="zh-TW" altLang="en-US" dirty="0" smtClean="0"/>
              <a:t>退保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方法</a:t>
            </a:r>
            <a:r>
              <a:rPr lang="en-US" altLang="zh-TW" dirty="0"/>
              <a:t>3</a:t>
            </a:r>
            <a:r>
              <a:rPr lang="zh-TW" altLang="en-US" dirty="0"/>
              <a:t>：利用勞保局全球資訊網保險費試算表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網址</a:t>
            </a:r>
            <a:r>
              <a:rPr lang="zh-TW" altLang="en-US" dirty="0" smtClean="0"/>
              <a:t>：</a:t>
            </a:r>
            <a:r>
              <a:rPr lang="en-US" altLang="zh-TW" dirty="0">
                <a:hlinkClick r:id="rId2"/>
              </a:rPr>
              <a:t>http://www.bli.gov.tw/cal/fee.aspx</a:t>
            </a:r>
            <a:endParaRPr lang="zh-TW" altLang="en-US" dirty="0"/>
          </a:p>
          <a:p>
            <a:pPr marL="45720" indent="0">
              <a:buNone/>
            </a:pPr>
            <a:r>
              <a:rPr lang="zh-TW" altLang="en-US" dirty="0" smtClean="0"/>
              <a:t>  被保險人類別：有一定雇主員工參加就業保險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試算年度：</a:t>
            </a:r>
            <a:r>
              <a:rPr lang="en-US" altLang="zh-TW" dirty="0" smtClean="0"/>
              <a:t>105</a:t>
            </a:r>
          </a:p>
          <a:p>
            <a:pPr marL="45720" indent="0">
              <a:buNone/>
            </a:pPr>
            <a:r>
              <a:rPr lang="zh-TW" altLang="en-US" dirty="0" smtClean="0"/>
              <a:t>  依當月投保日數計算：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天，月投保薪資：</a:t>
            </a:r>
            <a:r>
              <a:rPr lang="en-US" altLang="zh-TW" dirty="0" smtClean="0"/>
              <a:t>11,100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適用職災費率：</a:t>
            </a:r>
            <a:r>
              <a:rPr lang="en-US" altLang="zh-TW" dirty="0" smtClean="0"/>
              <a:t>0.12%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試算得：單位負擔</a:t>
            </a:r>
            <a:r>
              <a:rPr lang="en-US" altLang="zh-TW" dirty="0" smtClean="0"/>
              <a:t>53</a:t>
            </a:r>
            <a:r>
              <a:rPr lang="zh-TW" altLang="en-US" dirty="0" smtClean="0"/>
              <a:t>元，個人負擔</a:t>
            </a:r>
            <a:r>
              <a:rPr lang="en-US" altLang="zh-TW" dirty="0" smtClean="0"/>
              <a:t>14</a:t>
            </a:r>
            <a:r>
              <a:rPr lang="zh-TW" altLang="en-US" dirty="0" smtClean="0"/>
              <a:t>元</a:t>
            </a:r>
            <a:endParaRPr lang="en-US" altLang="zh-TW" dirty="0"/>
          </a:p>
          <a:p>
            <a:r>
              <a:rPr lang="zh-TW" altLang="en-US" dirty="0" smtClean="0"/>
              <a:t>方法</a:t>
            </a:r>
            <a:r>
              <a:rPr lang="en-US" altLang="zh-TW" dirty="0" smtClean="0"/>
              <a:t>4</a:t>
            </a:r>
            <a:r>
              <a:rPr lang="zh-TW" altLang="en-US" dirty="0" smtClean="0"/>
              <a:t>：自行設定</a:t>
            </a:r>
            <a:r>
              <a:rPr lang="en-US" altLang="zh-TW" dirty="0" err="1" smtClean="0"/>
              <a:t>Excell</a:t>
            </a:r>
            <a:r>
              <a:rPr lang="zh-TW" altLang="en-US" dirty="0" smtClean="0"/>
              <a:t>公式計算，請參考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>
                <a:hlinkClick r:id="rId3" action="ppaction://hlinkfile"/>
              </a:rPr>
              <a:t>非全月加保或月中變更加保身分之保費計算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47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工資墊償金計算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3474720"/>
          </a:xfrm>
        </p:spPr>
        <p:txBody>
          <a:bodyPr/>
          <a:lstStyle/>
          <a:p>
            <a:r>
              <a:rPr lang="zh-TW" altLang="en-US" dirty="0" smtClean="0"/>
              <a:t>全</a:t>
            </a:r>
            <a:r>
              <a:rPr lang="zh-TW" altLang="en-US" dirty="0"/>
              <a:t>月提繳</a:t>
            </a:r>
            <a:r>
              <a:rPr lang="en-US" altLang="zh-TW" dirty="0"/>
              <a:t>(</a:t>
            </a:r>
            <a:r>
              <a:rPr lang="zh-TW" altLang="en-US" dirty="0"/>
              <a:t>自</a:t>
            </a:r>
            <a:r>
              <a:rPr lang="en-US" altLang="zh-TW" dirty="0"/>
              <a:t>1</a:t>
            </a:r>
            <a:r>
              <a:rPr lang="zh-TW" altLang="en-US" dirty="0"/>
              <a:t>日至月末最後一日</a:t>
            </a:r>
            <a:r>
              <a:rPr lang="en-US" altLang="zh-TW" dirty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參考</a:t>
            </a:r>
            <a:r>
              <a:rPr lang="zh-TW" altLang="en-US" u="sng" dirty="0"/>
              <a:t>勞健保及勞工退休金投保金額分級表</a:t>
            </a:r>
            <a:r>
              <a:rPr lang="en-US" altLang="zh-TW" u="sng" dirty="0" smtClean="0"/>
              <a:t>105.1.1</a:t>
            </a:r>
            <a:endParaRPr lang="en-US" altLang="zh-TW" dirty="0" smtClean="0"/>
          </a:p>
          <a:p>
            <a:r>
              <a:rPr lang="zh-TW" altLang="en-US" dirty="0"/>
              <a:t>非全月加保或月中</a:t>
            </a:r>
            <a:r>
              <a:rPr lang="zh-TW" altLang="en-US" dirty="0" smtClean="0"/>
              <a:t>加保</a:t>
            </a:r>
            <a:r>
              <a:rPr lang="zh-TW" altLang="en-US" dirty="0"/>
              <a:t>墊償金</a:t>
            </a:r>
            <a:r>
              <a:rPr lang="zh-TW" altLang="en-US" dirty="0" smtClean="0"/>
              <a:t>計算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工資</a:t>
            </a:r>
            <a:r>
              <a:rPr lang="zh-TW" altLang="en-US" dirty="0"/>
              <a:t>墊償金公式：勞保投保薪資*</a:t>
            </a:r>
            <a:r>
              <a:rPr lang="en-US" altLang="zh-TW" dirty="0"/>
              <a:t>0.00025/30</a:t>
            </a:r>
            <a:r>
              <a:rPr lang="zh-TW" altLang="en-US" dirty="0"/>
              <a:t>*</a:t>
            </a:r>
            <a:r>
              <a:rPr lang="zh-TW" altLang="en-US" dirty="0" smtClean="0"/>
              <a:t>天數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無條件進位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4172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71600" y="548680"/>
            <a:ext cx="7272808" cy="5616624"/>
          </a:xfrm>
        </p:spPr>
        <p:txBody>
          <a:bodyPr/>
          <a:lstStyle/>
          <a:p>
            <a:r>
              <a:rPr lang="zh-TW" altLang="en-US" dirty="0"/>
              <a:t>例：王二投保薪資</a:t>
            </a:r>
            <a:r>
              <a:rPr lang="en-US" altLang="zh-TW" dirty="0"/>
              <a:t>(11,100)</a:t>
            </a:r>
            <a:r>
              <a:rPr lang="zh-TW" altLang="en-US" dirty="0"/>
              <a:t>，</a:t>
            </a:r>
            <a:r>
              <a:rPr lang="en-US" altLang="zh-TW" dirty="0"/>
              <a:t>105.2.4</a:t>
            </a:r>
            <a:r>
              <a:rPr lang="zh-TW" altLang="en-US" dirty="0"/>
              <a:t>加保，</a:t>
            </a:r>
            <a:r>
              <a:rPr lang="en-US" altLang="zh-TW" dirty="0"/>
              <a:t>105.2.5</a:t>
            </a:r>
            <a:r>
              <a:rPr lang="zh-TW" altLang="en-US" dirty="0"/>
              <a:t>退保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方法</a:t>
            </a:r>
            <a:r>
              <a:rPr lang="en-US" altLang="zh-TW" dirty="0" smtClean="0"/>
              <a:t>1:</a:t>
            </a:r>
            <a:r>
              <a:rPr lang="zh-TW" altLang="en-US" dirty="0" smtClean="0"/>
              <a:t>公式計算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       </a:t>
            </a:r>
            <a:r>
              <a:rPr lang="en-US" altLang="zh-TW" dirty="0" smtClean="0"/>
              <a:t>11,100*0.00025/30*2(</a:t>
            </a:r>
            <a:r>
              <a:rPr lang="zh-TW" altLang="en-US" dirty="0" smtClean="0"/>
              <a:t>天</a:t>
            </a:r>
            <a:r>
              <a:rPr lang="en-US" altLang="zh-TW" dirty="0" smtClean="0"/>
              <a:t>)=0.185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 工資墊償金為：</a:t>
            </a:r>
            <a:r>
              <a:rPr lang="en-US" altLang="zh-TW" dirty="0" smtClean="0"/>
              <a:t>1(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)-</a:t>
            </a:r>
            <a:r>
              <a:rPr lang="zh-TW" altLang="en-US" dirty="0" smtClean="0">
                <a:solidFill>
                  <a:srgbClr val="FF0000"/>
                </a:solidFill>
              </a:rPr>
              <a:t>無條件進位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zh-TW" altLang="en-US" dirty="0" smtClean="0"/>
              <a:t>    方法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：查表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參考</a:t>
            </a:r>
            <a:r>
              <a:rPr lang="zh-TW" altLang="en-US" u="sng" dirty="0"/>
              <a:t>勞健保及勞工退休金投保金額分級表</a:t>
            </a:r>
            <a:r>
              <a:rPr lang="en-US" altLang="zh-TW" u="sng" dirty="0"/>
              <a:t>105.1.1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 查表得投保金額</a:t>
            </a:r>
            <a:r>
              <a:rPr lang="en-US" altLang="zh-TW" dirty="0" smtClean="0"/>
              <a:t>(11100)</a:t>
            </a:r>
            <a:r>
              <a:rPr lang="zh-TW" altLang="en-US" dirty="0" smtClean="0"/>
              <a:t>全月提繳為</a:t>
            </a:r>
            <a:r>
              <a:rPr lang="en-US" altLang="zh-TW" dirty="0" smtClean="0"/>
              <a:t>2.775(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 smtClean="0"/>
              <a:t>       </a:t>
            </a:r>
            <a:r>
              <a:rPr lang="en-US" altLang="zh-TW" dirty="0" smtClean="0"/>
              <a:t>2.775/30</a:t>
            </a:r>
            <a:r>
              <a:rPr lang="zh-TW" altLang="en-US" dirty="0" smtClean="0"/>
              <a:t>*</a:t>
            </a:r>
            <a:r>
              <a:rPr lang="en-US" altLang="zh-TW" dirty="0" smtClean="0"/>
              <a:t>2(</a:t>
            </a:r>
            <a:r>
              <a:rPr lang="zh-TW" altLang="en-US" dirty="0" smtClean="0"/>
              <a:t>天</a:t>
            </a:r>
            <a:r>
              <a:rPr lang="en-US" altLang="zh-TW" dirty="0" smtClean="0"/>
              <a:t>)=0.185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工資墊償金為：</a:t>
            </a:r>
            <a:r>
              <a:rPr lang="en-US" altLang="zh-TW" dirty="0" smtClean="0"/>
              <a:t>1(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)-</a:t>
            </a:r>
            <a:r>
              <a:rPr lang="zh-TW" altLang="en-US" dirty="0" smtClean="0">
                <a:solidFill>
                  <a:srgbClr val="FF0000"/>
                </a:solidFill>
              </a:rPr>
              <a:t>無條件進位  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417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4653136"/>
            <a:ext cx="6512511" cy="1143000"/>
          </a:xfrm>
        </p:spPr>
        <p:txBody>
          <a:bodyPr/>
          <a:lstStyle/>
          <a:p>
            <a:r>
              <a:rPr lang="zh-TW" altLang="en-US" dirty="0" smtClean="0"/>
              <a:t>勞退金計算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全月提繳</a:t>
            </a:r>
            <a:r>
              <a:rPr lang="en-US" altLang="zh-TW" dirty="0"/>
              <a:t>(</a:t>
            </a:r>
            <a:r>
              <a:rPr lang="zh-TW" altLang="en-US" dirty="0"/>
              <a:t>自</a:t>
            </a:r>
            <a:r>
              <a:rPr lang="en-US" altLang="zh-TW" dirty="0"/>
              <a:t>1</a:t>
            </a:r>
            <a:r>
              <a:rPr lang="zh-TW" altLang="en-US" dirty="0"/>
              <a:t>日至月末最後一日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參考</a:t>
            </a:r>
            <a:r>
              <a:rPr lang="zh-TW" altLang="en-US" u="sng" dirty="0"/>
              <a:t>勞健保及勞工退休金投保金額分級表</a:t>
            </a:r>
            <a:r>
              <a:rPr lang="en-US" altLang="zh-TW" u="sng" dirty="0" smtClean="0"/>
              <a:t>105.1.1</a:t>
            </a:r>
          </a:p>
          <a:p>
            <a:pPr marL="45720" indent="0">
              <a:buNone/>
            </a:pPr>
            <a:endParaRPr lang="en-US" altLang="zh-TW" dirty="0"/>
          </a:p>
          <a:p>
            <a:r>
              <a:rPr lang="zh-TW" altLang="en-US" dirty="0"/>
              <a:t>非全月加保或月中</a:t>
            </a:r>
            <a:r>
              <a:rPr lang="zh-TW" altLang="en-US" dirty="0" smtClean="0"/>
              <a:t>加保勞退金計算</a:t>
            </a:r>
            <a:r>
              <a:rPr lang="en-US" altLang="zh-TW" dirty="0" smtClean="0"/>
              <a:t>(4</a:t>
            </a:r>
            <a:r>
              <a:rPr lang="zh-TW" altLang="en-US" dirty="0" smtClean="0"/>
              <a:t>捨</a:t>
            </a:r>
            <a:r>
              <a:rPr lang="en-US" altLang="zh-TW" dirty="0" smtClean="0"/>
              <a:t>5</a:t>
            </a:r>
            <a:r>
              <a:rPr lang="zh-TW" altLang="en-US" dirty="0" smtClean="0"/>
              <a:t>入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單位負擔：投保金額*提繳</a:t>
            </a:r>
            <a:r>
              <a:rPr lang="en-US" altLang="zh-TW" dirty="0" smtClean="0"/>
              <a:t>6%/30</a:t>
            </a:r>
            <a:r>
              <a:rPr lang="zh-TW" altLang="en-US" dirty="0" smtClean="0"/>
              <a:t>*天數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個人負擔：投保金額*提繳</a:t>
            </a:r>
            <a:r>
              <a:rPr lang="en-US" altLang="zh-TW" dirty="0" smtClean="0"/>
              <a:t>(0%-6%)/30</a:t>
            </a:r>
            <a:r>
              <a:rPr lang="zh-TW" altLang="en-US" dirty="0" smtClean="0"/>
              <a:t>*天數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811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649808"/>
          </a:xfrm>
        </p:spPr>
        <p:txBody>
          <a:bodyPr/>
          <a:lstStyle/>
          <a:p>
            <a:r>
              <a:rPr lang="zh-TW" altLang="en-US" dirty="0" smtClean="0"/>
              <a:t>例：王一日薪</a:t>
            </a:r>
            <a:r>
              <a:rPr lang="en-US" altLang="zh-TW" dirty="0" smtClean="0"/>
              <a:t>960</a:t>
            </a:r>
            <a:r>
              <a:rPr lang="zh-TW" altLang="en-US" dirty="0" smtClean="0"/>
              <a:t>元，</a:t>
            </a:r>
            <a:r>
              <a:rPr lang="en-US" altLang="zh-TW" dirty="0" smtClean="0"/>
              <a:t>105.2.4</a:t>
            </a:r>
            <a:r>
              <a:rPr lang="zh-TW" altLang="en-US" dirty="0" smtClean="0"/>
              <a:t>投保，</a:t>
            </a:r>
            <a:r>
              <a:rPr lang="en-US" altLang="zh-TW" dirty="0" smtClean="0"/>
              <a:t>105.2.5</a:t>
            </a:r>
            <a:r>
              <a:rPr lang="zh-TW" altLang="en-US" dirty="0" smtClean="0"/>
              <a:t>退保，個人提繳</a:t>
            </a:r>
            <a:r>
              <a:rPr lang="en-US" altLang="zh-TW" dirty="0" smtClean="0"/>
              <a:t>3%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投保金額為：</a:t>
            </a:r>
            <a:r>
              <a:rPr lang="en-US" altLang="zh-TW" dirty="0" smtClean="0"/>
              <a:t>28,800(960*30=28800)</a:t>
            </a:r>
            <a:endParaRPr lang="en-US" altLang="zh-TW" dirty="0"/>
          </a:p>
          <a:p>
            <a:pPr marL="45720" indent="0">
              <a:buNone/>
            </a:pPr>
            <a:r>
              <a:rPr lang="en-US" altLang="zh-TW" dirty="0" smtClean="0"/>
              <a:t>  </a:t>
            </a:r>
            <a:r>
              <a:rPr lang="zh-TW" altLang="en-US" dirty="0" smtClean="0"/>
              <a:t>方法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：公式計算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單位負擔：</a:t>
            </a:r>
            <a:r>
              <a:rPr lang="en-US" altLang="zh-TW" dirty="0" smtClean="0"/>
              <a:t>28800</a:t>
            </a:r>
            <a:r>
              <a:rPr lang="zh-TW" altLang="en-US" dirty="0" smtClean="0"/>
              <a:t>*</a:t>
            </a:r>
            <a:r>
              <a:rPr lang="en-US" altLang="zh-TW" dirty="0" smtClean="0"/>
              <a:t>6%/30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</a:t>
            </a:r>
            <a:r>
              <a:rPr lang="en-US" altLang="zh-TW" dirty="0" smtClean="0"/>
              <a:t>=115.2(</a:t>
            </a:r>
            <a:r>
              <a:rPr lang="en-US" altLang="zh-TW" dirty="0" smtClean="0">
                <a:solidFill>
                  <a:srgbClr val="FF0000"/>
                </a:solidFill>
              </a:rPr>
              <a:t>115</a:t>
            </a:r>
            <a:r>
              <a:rPr lang="zh-TW" altLang="en-US" dirty="0" smtClean="0"/>
              <a:t>元，</a:t>
            </a:r>
            <a:r>
              <a:rPr lang="en-US" altLang="zh-TW" dirty="0" smtClean="0"/>
              <a:t>4</a:t>
            </a:r>
            <a:r>
              <a:rPr lang="zh-TW" altLang="en-US" dirty="0" smtClean="0"/>
              <a:t>捨</a:t>
            </a:r>
            <a:r>
              <a:rPr lang="en-US" altLang="zh-TW" dirty="0" smtClean="0"/>
              <a:t>5</a:t>
            </a:r>
            <a:r>
              <a:rPr lang="zh-TW" altLang="en-US" dirty="0" smtClean="0"/>
              <a:t>入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個人負擔：</a:t>
            </a:r>
            <a:r>
              <a:rPr lang="en-US" altLang="zh-TW" dirty="0" smtClean="0"/>
              <a:t>28800</a:t>
            </a:r>
            <a:r>
              <a:rPr lang="zh-TW" altLang="en-US" dirty="0" smtClean="0"/>
              <a:t>*</a:t>
            </a:r>
            <a:r>
              <a:rPr lang="en-US" altLang="zh-TW" dirty="0" smtClean="0"/>
              <a:t>3%/30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</a:t>
            </a:r>
            <a:r>
              <a:rPr lang="en-US" altLang="zh-TW" dirty="0" smtClean="0"/>
              <a:t>=57.6(</a:t>
            </a:r>
            <a:r>
              <a:rPr lang="en-US" altLang="zh-TW" dirty="0" smtClean="0">
                <a:solidFill>
                  <a:srgbClr val="FF0000"/>
                </a:solidFill>
              </a:rPr>
              <a:t>58</a:t>
            </a:r>
            <a:r>
              <a:rPr lang="zh-TW" altLang="en-US" dirty="0" smtClean="0">
                <a:solidFill>
                  <a:schemeClr val="tx1"/>
                </a:solidFill>
              </a:rPr>
              <a:t>元，</a:t>
            </a:r>
            <a:r>
              <a:rPr lang="en-US" altLang="zh-TW" dirty="0" smtClean="0">
                <a:solidFill>
                  <a:schemeClr val="tx1"/>
                </a:solidFill>
              </a:rPr>
              <a:t>4</a:t>
            </a:r>
            <a:r>
              <a:rPr lang="zh-TW" altLang="en-US" dirty="0" smtClean="0">
                <a:solidFill>
                  <a:schemeClr val="tx1"/>
                </a:solidFill>
              </a:rPr>
              <a:t>捨</a:t>
            </a:r>
            <a:r>
              <a:rPr lang="en-US" altLang="zh-TW" dirty="0" smtClean="0">
                <a:solidFill>
                  <a:schemeClr val="tx1"/>
                </a:solidFill>
              </a:rPr>
              <a:t>5</a:t>
            </a:r>
            <a:r>
              <a:rPr lang="zh-TW" altLang="en-US" dirty="0" smtClean="0">
                <a:solidFill>
                  <a:schemeClr val="tx1"/>
                </a:solidFill>
              </a:rPr>
              <a:t>入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方法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：查表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 參考</a:t>
            </a:r>
            <a:r>
              <a:rPr lang="zh-TW" altLang="en-US" u="sng" dirty="0"/>
              <a:t>勞健保及勞工退休金投保金額分級表</a:t>
            </a:r>
            <a:r>
              <a:rPr lang="en-US" altLang="zh-TW" u="sng" dirty="0"/>
              <a:t>105.1.1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查表得投保薪資</a:t>
            </a:r>
            <a:r>
              <a:rPr lang="en-US" altLang="zh-TW" dirty="0" smtClean="0"/>
              <a:t>(28800)</a:t>
            </a:r>
            <a:r>
              <a:rPr lang="zh-TW" altLang="en-US" dirty="0" smtClean="0"/>
              <a:t>全月提繳為</a:t>
            </a:r>
            <a:r>
              <a:rPr lang="en-US" altLang="zh-TW" dirty="0" smtClean="0"/>
              <a:t>1,728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45720" indent="0">
              <a:buNone/>
            </a:pPr>
            <a:r>
              <a:rPr lang="en-US" altLang="zh-TW" dirty="0" smtClean="0"/>
              <a:t>   </a:t>
            </a:r>
            <a:r>
              <a:rPr lang="zh-TW" altLang="en-US" dirty="0" smtClean="0"/>
              <a:t>單位負擔：</a:t>
            </a:r>
            <a:r>
              <a:rPr lang="en-US" altLang="zh-TW" dirty="0" smtClean="0"/>
              <a:t>1728/30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</a:t>
            </a:r>
            <a:r>
              <a:rPr lang="en-US" altLang="zh-TW" dirty="0" smtClean="0"/>
              <a:t>=115.2(</a:t>
            </a:r>
            <a:r>
              <a:rPr lang="en-US" altLang="zh-TW" dirty="0" smtClean="0">
                <a:solidFill>
                  <a:srgbClr val="FF0000"/>
                </a:solidFill>
              </a:rPr>
              <a:t>115</a:t>
            </a:r>
            <a:r>
              <a:rPr lang="zh-TW" altLang="en-US" dirty="0" smtClean="0"/>
              <a:t>元，</a:t>
            </a:r>
            <a:r>
              <a:rPr lang="en-US" altLang="zh-TW" dirty="0" smtClean="0"/>
              <a:t>4</a:t>
            </a:r>
            <a:r>
              <a:rPr lang="zh-TW" altLang="en-US" dirty="0" smtClean="0"/>
              <a:t>捨</a:t>
            </a:r>
            <a:r>
              <a:rPr lang="en-US" altLang="zh-TW" dirty="0" smtClean="0"/>
              <a:t>5</a:t>
            </a:r>
            <a:r>
              <a:rPr lang="zh-TW" altLang="en-US" dirty="0" smtClean="0"/>
              <a:t>入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個人負擔：</a:t>
            </a:r>
            <a:r>
              <a:rPr lang="en-US" altLang="zh-TW" dirty="0" smtClean="0"/>
              <a:t>1728</a:t>
            </a:r>
            <a:r>
              <a:rPr lang="zh-TW" altLang="en-US" dirty="0" smtClean="0"/>
              <a:t>*</a:t>
            </a:r>
            <a:r>
              <a:rPr lang="en-US" altLang="zh-TW" dirty="0" smtClean="0"/>
              <a:t>(3/6)/30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</a:t>
            </a:r>
            <a:r>
              <a:rPr lang="en-US" altLang="zh-TW" dirty="0" smtClean="0"/>
              <a:t>=57.6(</a:t>
            </a:r>
            <a:r>
              <a:rPr lang="en-US" altLang="zh-TW" dirty="0" smtClean="0">
                <a:solidFill>
                  <a:srgbClr val="FF0000"/>
                </a:solidFill>
              </a:rPr>
              <a:t>58</a:t>
            </a:r>
            <a:r>
              <a:rPr lang="zh-TW" altLang="en-US" dirty="0" smtClean="0"/>
              <a:t>元，</a:t>
            </a:r>
            <a:r>
              <a:rPr lang="en-US" altLang="zh-TW" dirty="0" smtClean="0"/>
              <a:t>4</a:t>
            </a:r>
            <a:r>
              <a:rPr lang="zh-TW" altLang="en-US" dirty="0" smtClean="0"/>
              <a:t>捨</a:t>
            </a:r>
            <a:r>
              <a:rPr lang="en-US" altLang="zh-TW" dirty="0" smtClean="0"/>
              <a:t>5</a:t>
            </a:r>
            <a:r>
              <a:rPr lang="zh-TW" altLang="en-US" dirty="0" smtClean="0"/>
              <a:t>入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1628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51720" y="5589240"/>
            <a:ext cx="6512511" cy="1143000"/>
          </a:xfrm>
        </p:spPr>
        <p:txBody>
          <a:bodyPr/>
          <a:lstStyle/>
          <a:p>
            <a:r>
              <a:rPr lang="zh-TW" altLang="en-US" dirty="0" smtClean="0"/>
              <a:t>保費計收原則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776864" cy="5112568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被保險人全月在保，當月最後一天轉出，以該單位計收被保險人全月</a:t>
            </a:r>
            <a:r>
              <a:rPr lang="zh-TW" altLang="en-US" dirty="0" smtClean="0"/>
              <a:t>保險費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例：</a:t>
            </a:r>
            <a:r>
              <a:rPr lang="en-US" altLang="zh-TW" dirty="0" smtClean="0"/>
              <a:t>2.29</a:t>
            </a:r>
            <a:r>
              <a:rPr lang="zh-TW" altLang="en-US" dirty="0" smtClean="0"/>
              <a:t>退保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被保險人同月僅一單位有投保</a:t>
            </a:r>
            <a:r>
              <a:rPr lang="en-US" altLang="zh-TW" dirty="0"/>
              <a:t>(</a:t>
            </a:r>
            <a:r>
              <a:rPr lang="zh-TW" altLang="en-US" dirty="0"/>
              <a:t>轉入</a:t>
            </a:r>
            <a:r>
              <a:rPr lang="en-US" altLang="zh-TW" dirty="0"/>
              <a:t>)</a:t>
            </a:r>
            <a:r>
              <a:rPr lang="zh-TW" altLang="en-US" dirty="0"/>
              <a:t>紀錄，無退保</a:t>
            </a:r>
            <a:r>
              <a:rPr lang="en-US" altLang="zh-TW" dirty="0"/>
              <a:t>(</a:t>
            </a:r>
            <a:r>
              <a:rPr lang="zh-TW" altLang="en-US" dirty="0"/>
              <a:t>轉出</a:t>
            </a:r>
            <a:r>
              <a:rPr lang="en-US" altLang="zh-TW" dirty="0"/>
              <a:t>)</a:t>
            </a:r>
            <a:r>
              <a:rPr lang="zh-TW" altLang="en-US" dirty="0"/>
              <a:t>紀錄，以該單位計收被保險人全月</a:t>
            </a:r>
            <a:r>
              <a:rPr lang="zh-TW" altLang="en-US" dirty="0" smtClean="0"/>
              <a:t>保險費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例：周一君於</a:t>
            </a:r>
            <a:r>
              <a:rPr lang="en-US" altLang="zh-TW" dirty="0" smtClean="0"/>
              <a:t>104.2.1</a:t>
            </a:r>
            <a:r>
              <a:rPr lang="zh-TW" altLang="en-US" dirty="0" smtClean="0"/>
              <a:t>投保至今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/>
              <a:t>被保險人同月僅一單位有退保</a:t>
            </a:r>
            <a:r>
              <a:rPr lang="en-US" altLang="zh-TW" dirty="0"/>
              <a:t>(</a:t>
            </a:r>
            <a:r>
              <a:rPr lang="zh-TW" altLang="en-US" dirty="0"/>
              <a:t>轉出</a:t>
            </a:r>
            <a:r>
              <a:rPr lang="en-US" altLang="zh-TW" dirty="0"/>
              <a:t>)</a:t>
            </a:r>
            <a:r>
              <a:rPr lang="zh-TW" altLang="en-US" dirty="0"/>
              <a:t>紀錄</a:t>
            </a:r>
            <a:r>
              <a:rPr lang="en-US" altLang="zh-TW" dirty="0"/>
              <a:t>(</a:t>
            </a:r>
            <a:r>
              <a:rPr lang="zh-TW" altLang="en-US" dirty="0"/>
              <a:t>非當月最後一日</a:t>
            </a:r>
            <a:r>
              <a:rPr lang="en-US" altLang="zh-TW" dirty="0"/>
              <a:t>)</a:t>
            </a:r>
            <a:r>
              <a:rPr lang="zh-TW" altLang="en-US" dirty="0"/>
              <a:t>，無投保</a:t>
            </a:r>
            <a:r>
              <a:rPr lang="en-US" altLang="zh-TW" dirty="0"/>
              <a:t>(</a:t>
            </a:r>
            <a:r>
              <a:rPr lang="zh-TW" altLang="en-US" dirty="0"/>
              <a:t>轉入</a:t>
            </a:r>
            <a:r>
              <a:rPr lang="en-US" altLang="zh-TW" dirty="0"/>
              <a:t>)</a:t>
            </a:r>
            <a:r>
              <a:rPr lang="zh-TW" altLang="en-US" dirty="0"/>
              <a:t>紀錄，不以該單位計收被保險人全月保險費。被保險人轉出後，應改以其他適法身分在新單位投保，並請注意新舊單位投</a:t>
            </a:r>
            <a:r>
              <a:rPr lang="en-US" altLang="zh-TW" dirty="0"/>
              <a:t>(</a:t>
            </a:r>
            <a:r>
              <a:rPr lang="zh-TW" altLang="en-US" dirty="0"/>
              <a:t>退</a:t>
            </a:r>
            <a:r>
              <a:rPr lang="en-US" altLang="zh-TW" dirty="0"/>
              <a:t>)</a:t>
            </a:r>
            <a:r>
              <a:rPr lang="zh-TW" altLang="en-US" dirty="0"/>
              <a:t>保日期之銜接，該月即於新單位計收全月</a:t>
            </a:r>
            <a:r>
              <a:rPr lang="zh-TW" altLang="en-US" dirty="0" smtClean="0"/>
              <a:t>保險費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例：李三於</a:t>
            </a:r>
            <a:r>
              <a:rPr lang="en-US" altLang="zh-TW" dirty="0" smtClean="0"/>
              <a:t>1.30</a:t>
            </a:r>
            <a:r>
              <a:rPr lang="zh-TW" altLang="en-US" dirty="0" smtClean="0"/>
              <a:t>退保，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月不計健保費。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被保險人同月僅一單位有投保</a:t>
            </a:r>
            <a:r>
              <a:rPr lang="en-US" altLang="zh-TW" dirty="0"/>
              <a:t>(</a:t>
            </a:r>
            <a:r>
              <a:rPr lang="zh-TW" altLang="en-US" dirty="0"/>
              <a:t>轉入</a:t>
            </a:r>
            <a:r>
              <a:rPr lang="en-US" altLang="zh-TW" dirty="0"/>
              <a:t>)</a:t>
            </a:r>
            <a:r>
              <a:rPr lang="zh-TW" altLang="en-US" dirty="0"/>
              <a:t>紀錄及退保</a:t>
            </a:r>
            <a:r>
              <a:rPr lang="en-US" altLang="zh-TW" dirty="0"/>
              <a:t>(</a:t>
            </a:r>
            <a:r>
              <a:rPr lang="zh-TW" altLang="en-US" dirty="0"/>
              <a:t>轉出</a:t>
            </a:r>
            <a:r>
              <a:rPr lang="en-US" altLang="zh-TW" dirty="0"/>
              <a:t>)</a:t>
            </a:r>
            <a:r>
              <a:rPr lang="zh-TW" altLang="en-US" dirty="0"/>
              <a:t>紀錄，以該單位計收被保險人全月保險費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例：黃一</a:t>
            </a:r>
            <a:r>
              <a:rPr lang="en-US" altLang="zh-TW" dirty="0" smtClean="0"/>
              <a:t>2.1</a:t>
            </a:r>
            <a:r>
              <a:rPr lang="zh-TW" altLang="en-US" dirty="0" smtClean="0"/>
              <a:t>投保，</a:t>
            </a:r>
            <a:r>
              <a:rPr lang="en-US" altLang="zh-TW" dirty="0" smtClean="0"/>
              <a:t>2.5</a:t>
            </a:r>
            <a:r>
              <a:rPr lang="zh-TW" altLang="en-US" dirty="0" smtClean="0"/>
              <a:t>退保，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月計收健保費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同一月份中有多次投保、退保紀錄</a:t>
            </a:r>
            <a:r>
              <a:rPr lang="zh-TW" altLang="en-US" dirty="0" smtClean="0"/>
              <a:t>者，</a:t>
            </a:r>
            <a:r>
              <a:rPr lang="zh-TW" altLang="en-US" dirty="0"/>
              <a:t>僅以第一個投保單位計收全月份保險費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544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5157192"/>
            <a:ext cx="6512511" cy="1143000"/>
          </a:xfrm>
        </p:spPr>
        <p:txBody>
          <a:bodyPr/>
          <a:lstStyle/>
          <a:p>
            <a:r>
              <a:rPr lang="zh-TW" altLang="en-US" dirty="0" smtClean="0"/>
              <a:t>健保費計算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632848" cy="4497680"/>
          </a:xfrm>
        </p:spPr>
        <p:txBody>
          <a:bodyPr/>
          <a:lstStyle/>
          <a:p>
            <a:r>
              <a:rPr lang="zh-TW" altLang="en-US" dirty="0"/>
              <a:t>全</a:t>
            </a:r>
            <a:r>
              <a:rPr lang="zh-TW" altLang="en-US" dirty="0" smtClean="0"/>
              <a:t>月加保</a:t>
            </a:r>
            <a:r>
              <a:rPr lang="zh-TW" altLang="en-US" dirty="0"/>
              <a:t>或月中</a:t>
            </a:r>
            <a:r>
              <a:rPr lang="zh-TW" altLang="en-US" dirty="0" smtClean="0"/>
              <a:t>加保</a:t>
            </a:r>
            <a:r>
              <a:rPr lang="zh-TW" altLang="en-US" dirty="0"/>
              <a:t>健保費</a:t>
            </a:r>
            <a:r>
              <a:rPr lang="zh-TW" altLang="en-US" dirty="0" smtClean="0"/>
              <a:t>計算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參考</a:t>
            </a:r>
            <a:r>
              <a:rPr lang="zh-TW" altLang="en-US" u="sng" dirty="0"/>
              <a:t>勞健保及勞工退休金投保金額分級表</a:t>
            </a:r>
            <a:r>
              <a:rPr lang="en-US" altLang="zh-TW" u="sng" dirty="0"/>
              <a:t>105.1.1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方法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：查表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單位負擔：查投保金額對應金額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個人負擔：查投保金額對應金額*</a:t>
            </a:r>
            <a:r>
              <a:rPr lang="en-US" altLang="zh-TW" dirty="0" smtClean="0"/>
              <a:t>(1+</a:t>
            </a:r>
            <a:r>
              <a:rPr lang="zh-TW" altLang="en-US" dirty="0" smtClean="0"/>
              <a:t>眷口數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方法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：公式計算</a:t>
            </a:r>
            <a:r>
              <a:rPr lang="en-US" altLang="zh-TW" dirty="0" smtClean="0"/>
              <a:t>(4</a:t>
            </a:r>
            <a:r>
              <a:rPr lang="zh-TW" altLang="en-US" dirty="0" smtClean="0"/>
              <a:t>捨</a:t>
            </a:r>
            <a:r>
              <a:rPr lang="en-US" altLang="zh-TW" dirty="0" smtClean="0"/>
              <a:t>5</a:t>
            </a:r>
            <a:r>
              <a:rPr lang="zh-TW" altLang="en-US" dirty="0" smtClean="0"/>
              <a:t>入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單位負擔：投保金額*</a:t>
            </a:r>
            <a:r>
              <a:rPr lang="en-US" altLang="zh-TW" dirty="0" smtClean="0"/>
              <a:t>4.69%</a:t>
            </a:r>
            <a:r>
              <a:rPr lang="zh-TW" altLang="en-US" dirty="0" smtClean="0"/>
              <a:t>*</a:t>
            </a:r>
            <a:r>
              <a:rPr lang="en-US" altLang="zh-TW" dirty="0" smtClean="0"/>
              <a:t>60%</a:t>
            </a:r>
            <a:r>
              <a:rPr lang="zh-TW" altLang="en-US" dirty="0" smtClean="0"/>
              <a:t>*</a:t>
            </a:r>
            <a:r>
              <a:rPr lang="en-US" altLang="zh-TW" dirty="0" smtClean="0"/>
              <a:t>1.61</a:t>
            </a:r>
          </a:p>
          <a:p>
            <a:pPr marL="45720" indent="0">
              <a:buNone/>
            </a:pPr>
            <a:r>
              <a:rPr lang="zh-TW" altLang="en-US" dirty="0" smtClean="0"/>
              <a:t>    個人負擔：投保金額*</a:t>
            </a:r>
            <a:r>
              <a:rPr lang="en-US" altLang="zh-TW" dirty="0" smtClean="0"/>
              <a:t>4.69%</a:t>
            </a:r>
            <a:r>
              <a:rPr lang="zh-TW" altLang="en-US" dirty="0" smtClean="0"/>
              <a:t>*</a:t>
            </a:r>
            <a:r>
              <a:rPr lang="en-US" altLang="zh-TW" dirty="0" smtClean="0"/>
              <a:t>30%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個人</a:t>
            </a:r>
            <a:r>
              <a:rPr lang="en-US" altLang="zh-TW" dirty="0" smtClean="0"/>
              <a:t>+</a:t>
            </a:r>
            <a:r>
              <a:rPr lang="zh-TW" altLang="en-US" dirty="0" smtClean="0"/>
              <a:t>眷屬：個人保費*</a:t>
            </a:r>
            <a:r>
              <a:rPr lang="en-US" altLang="zh-TW" dirty="0" smtClean="0"/>
              <a:t>(</a:t>
            </a:r>
            <a:r>
              <a:rPr lang="zh-TW" altLang="en-US" dirty="0" smtClean="0"/>
              <a:t>個人</a:t>
            </a:r>
            <a:r>
              <a:rPr lang="en-US" altLang="zh-TW" dirty="0" smtClean="0"/>
              <a:t>+</a:t>
            </a:r>
            <a:r>
              <a:rPr lang="zh-TW" altLang="en-US" dirty="0" smtClean="0"/>
              <a:t>眷口數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超過</a:t>
            </a:r>
            <a:r>
              <a:rPr lang="en-US" altLang="zh-TW" dirty="0" smtClean="0"/>
              <a:t>3</a:t>
            </a:r>
            <a:r>
              <a:rPr lang="zh-TW" altLang="en-US" dirty="0" smtClean="0"/>
              <a:t>口眷時，以</a:t>
            </a:r>
            <a:r>
              <a:rPr lang="en-US" altLang="zh-TW" dirty="0" smtClean="0"/>
              <a:t>3</a:t>
            </a:r>
            <a:r>
              <a:rPr lang="zh-TW" altLang="en-US" dirty="0" smtClean="0"/>
              <a:t>口眷計之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259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992888" cy="5616624"/>
          </a:xfrm>
        </p:spPr>
        <p:txBody>
          <a:bodyPr/>
          <a:lstStyle/>
          <a:p>
            <a:r>
              <a:rPr lang="zh-TW" altLang="en-US" dirty="0" smtClean="0"/>
              <a:t>例：王二月薪</a:t>
            </a:r>
            <a:r>
              <a:rPr lang="en-US" altLang="zh-TW" dirty="0" smtClean="0"/>
              <a:t>9600</a:t>
            </a:r>
            <a:r>
              <a:rPr lang="zh-TW" altLang="en-US" dirty="0" smtClean="0"/>
              <a:t>元，於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29</a:t>
            </a:r>
            <a:r>
              <a:rPr lang="zh-TW" altLang="en-US" dirty="0" smtClean="0"/>
              <a:t>日投保健保，並有</a:t>
            </a:r>
            <a:r>
              <a:rPr lang="en-US" altLang="zh-TW" dirty="0" smtClean="0"/>
              <a:t>1</a:t>
            </a:r>
            <a:r>
              <a:rPr lang="zh-TW" altLang="en-US" dirty="0" smtClean="0"/>
              <a:t>名眷屬依眷，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月健保計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 方法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：查表</a:t>
            </a:r>
            <a:r>
              <a:rPr lang="en-US" altLang="zh-TW" dirty="0" smtClean="0"/>
              <a:t>(9600</a:t>
            </a:r>
            <a:r>
              <a:rPr lang="zh-TW" altLang="en-US" dirty="0" smtClean="0"/>
              <a:t>元，投保薪資為</a:t>
            </a:r>
            <a:r>
              <a:rPr lang="en-US" altLang="zh-TW" dirty="0" smtClean="0"/>
              <a:t>20008)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   參考</a:t>
            </a:r>
            <a:r>
              <a:rPr lang="zh-TW" altLang="en-US" u="sng" dirty="0"/>
              <a:t>勞健保及勞工退休金投保金額分級表</a:t>
            </a:r>
            <a:r>
              <a:rPr lang="en-US" altLang="zh-TW" u="sng" dirty="0"/>
              <a:t>105.1.1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查表投保薪資</a:t>
            </a:r>
            <a:r>
              <a:rPr lang="en-US" altLang="zh-TW" dirty="0" smtClean="0"/>
              <a:t>(20008)</a:t>
            </a:r>
            <a:r>
              <a:rPr lang="zh-TW" altLang="en-US" dirty="0" smtClean="0"/>
              <a:t>得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   單位負擔：</a:t>
            </a:r>
            <a:r>
              <a:rPr lang="en-US" altLang="zh-TW" dirty="0" smtClean="0"/>
              <a:t>906(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 smtClean="0"/>
              <a:t>        個人負擔：</a:t>
            </a:r>
            <a:r>
              <a:rPr lang="en-US" altLang="zh-TW" dirty="0" smtClean="0"/>
              <a:t>282</a:t>
            </a:r>
            <a:r>
              <a:rPr lang="zh-TW" altLang="en-US" dirty="0" smtClean="0"/>
              <a:t>*</a:t>
            </a:r>
            <a:r>
              <a:rPr lang="en-US" altLang="zh-TW" dirty="0" smtClean="0"/>
              <a:t>(1+1)=564(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方法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：公式計之</a:t>
            </a:r>
            <a:r>
              <a:rPr lang="en-US" altLang="zh-TW" dirty="0"/>
              <a:t>(9600</a:t>
            </a:r>
            <a:r>
              <a:rPr lang="zh-TW" altLang="en-US" dirty="0"/>
              <a:t>元，投保薪資為</a:t>
            </a:r>
            <a:r>
              <a:rPr lang="en-US" altLang="zh-TW" dirty="0"/>
              <a:t>20008)</a:t>
            </a:r>
          </a:p>
          <a:p>
            <a:pPr marL="45720" indent="0">
              <a:buNone/>
            </a:pPr>
            <a:r>
              <a:rPr lang="zh-TW" altLang="en-US" dirty="0" smtClean="0"/>
              <a:t>        單位負擔：</a:t>
            </a:r>
            <a:r>
              <a:rPr lang="en-US" altLang="zh-TW" dirty="0" smtClean="0"/>
              <a:t>20008</a:t>
            </a:r>
            <a:r>
              <a:rPr lang="zh-TW" altLang="en-US" dirty="0" smtClean="0"/>
              <a:t>*</a:t>
            </a:r>
            <a:r>
              <a:rPr lang="en-US" altLang="zh-TW" dirty="0" smtClean="0"/>
              <a:t>4.69%</a:t>
            </a:r>
            <a:r>
              <a:rPr lang="zh-TW" altLang="en-US" dirty="0" smtClean="0"/>
              <a:t>*</a:t>
            </a:r>
            <a:r>
              <a:rPr lang="en-US" altLang="zh-TW" dirty="0" smtClean="0"/>
              <a:t>60%</a:t>
            </a:r>
            <a:r>
              <a:rPr lang="zh-TW" altLang="en-US" dirty="0" smtClean="0"/>
              <a:t>*</a:t>
            </a:r>
            <a:r>
              <a:rPr lang="en-US" altLang="zh-TW" dirty="0" smtClean="0"/>
              <a:t>1.61=906.47(</a:t>
            </a:r>
            <a:r>
              <a:rPr lang="en-US" altLang="zh-TW" dirty="0" smtClean="0">
                <a:solidFill>
                  <a:srgbClr val="FF0000"/>
                </a:solidFill>
              </a:rPr>
              <a:t>906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 smtClean="0"/>
              <a:t>        個人負擔：</a:t>
            </a:r>
            <a:r>
              <a:rPr lang="en-US" altLang="zh-TW" dirty="0" smtClean="0"/>
              <a:t>20008</a:t>
            </a:r>
            <a:r>
              <a:rPr lang="zh-TW" altLang="en-US" dirty="0" smtClean="0"/>
              <a:t>*</a:t>
            </a:r>
            <a:r>
              <a:rPr lang="en-US" altLang="zh-TW" dirty="0" smtClean="0"/>
              <a:t>4.69%</a:t>
            </a:r>
            <a:r>
              <a:rPr lang="zh-TW" altLang="en-US" dirty="0" smtClean="0"/>
              <a:t>*</a:t>
            </a:r>
            <a:r>
              <a:rPr lang="en-US" altLang="zh-TW" dirty="0" smtClean="0"/>
              <a:t>30%=281.51(</a:t>
            </a:r>
            <a:r>
              <a:rPr lang="en-US" altLang="zh-TW" dirty="0" smtClean="0">
                <a:solidFill>
                  <a:schemeClr val="tx1"/>
                </a:solidFill>
              </a:rPr>
              <a:t>282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個人</a:t>
            </a:r>
            <a:r>
              <a:rPr lang="en-US" altLang="zh-TW" dirty="0" smtClean="0"/>
              <a:t>+1</a:t>
            </a:r>
            <a:r>
              <a:rPr lang="zh-TW" altLang="en-US" dirty="0" smtClean="0"/>
              <a:t>眷：</a:t>
            </a:r>
            <a:r>
              <a:rPr lang="en-US" altLang="zh-TW" dirty="0" smtClean="0"/>
              <a:t>282</a:t>
            </a:r>
            <a:r>
              <a:rPr lang="zh-TW" altLang="en-US" dirty="0" smtClean="0"/>
              <a:t>*</a:t>
            </a:r>
            <a:r>
              <a:rPr lang="en-US" altLang="zh-TW" dirty="0" smtClean="0"/>
              <a:t>(1+1)=</a:t>
            </a:r>
            <a:r>
              <a:rPr lang="en-US" altLang="zh-TW" dirty="0" smtClean="0">
                <a:solidFill>
                  <a:srgbClr val="FF0000"/>
                </a:solidFill>
              </a:rPr>
              <a:t>564</a:t>
            </a:r>
            <a:r>
              <a:rPr lang="en-US" altLang="zh-TW" dirty="0" smtClean="0"/>
              <a:t>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  <a:r>
              <a:rPr lang="zh-TW" altLang="en-US" dirty="0" smtClean="0"/>
              <a:t>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887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5445224"/>
            <a:ext cx="6512511" cy="1143000"/>
          </a:xfrm>
        </p:spPr>
        <p:txBody>
          <a:bodyPr/>
          <a:lstStyle/>
          <a:p>
            <a:r>
              <a:rPr lang="zh-TW" altLang="en-US" dirty="0" smtClean="0"/>
              <a:t>保費分攤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776864" cy="4713704"/>
          </a:xfrm>
        </p:spPr>
        <p:txBody>
          <a:bodyPr/>
          <a:lstStyle/>
          <a:p>
            <a:r>
              <a:rPr lang="zh-TW" altLang="en-US" dirty="0" smtClean="0"/>
              <a:t>例：三郎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日起在行政單位工讀月薪</a:t>
            </a:r>
            <a:r>
              <a:rPr lang="en-US" altLang="zh-TW" dirty="0" smtClean="0"/>
              <a:t>9,600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(T)</a:t>
            </a:r>
            <a:r>
              <a:rPr lang="zh-TW" altLang="en-US" dirty="0" smtClean="0"/>
              <a:t>，又在黃老師計畫下擔任研究助理月薪</a:t>
            </a:r>
            <a:r>
              <a:rPr lang="en-US" altLang="zh-TW" dirty="0" smtClean="0"/>
              <a:t>6,000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(A)</a:t>
            </a:r>
            <a:r>
              <a:rPr lang="zh-TW" altLang="en-US" dirty="0" smtClean="0"/>
              <a:t>，</a:t>
            </a:r>
            <a:r>
              <a:rPr lang="zh-TW" altLang="en-US" dirty="0"/>
              <a:t>又</a:t>
            </a:r>
            <a:r>
              <a:rPr lang="zh-TW" altLang="en-US" dirty="0" smtClean="0"/>
              <a:t>在李老師計劃下擔任研究助理月薪</a:t>
            </a:r>
            <a:r>
              <a:rPr lang="en-US" altLang="zh-TW" dirty="0" smtClean="0"/>
              <a:t>7,000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(B)</a:t>
            </a:r>
            <a:r>
              <a:rPr lang="zh-TW" altLang="en-US" dirty="0" smtClean="0"/>
              <a:t>，至今，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月保費應各為多少。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月薪總計：</a:t>
            </a:r>
            <a:r>
              <a:rPr lang="en-US" altLang="zh-TW" dirty="0" smtClean="0"/>
              <a:t>22600</a:t>
            </a:r>
            <a:r>
              <a:rPr lang="zh-TW" altLang="en-US" dirty="0" smtClean="0"/>
              <a:t>元，投保薪資</a:t>
            </a:r>
            <a:r>
              <a:rPr lang="en-US" altLang="zh-TW" dirty="0" smtClean="0"/>
              <a:t>22,800</a:t>
            </a:r>
          </a:p>
          <a:p>
            <a:pPr marL="45720" indent="0">
              <a:buNone/>
            </a:pPr>
            <a:r>
              <a:rPr lang="en-US" altLang="zh-TW" dirty="0" smtClean="0"/>
              <a:t>  2.1</a:t>
            </a:r>
            <a:r>
              <a:rPr lang="zh-TW" altLang="en-US" dirty="0" smtClean="0"/>
              <a:t>月保費為：查表。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 勞保單位負擔：</a:t>
            </a:r>
            <a:r>
              <a:rPr lang="en-US" altLang="zh-TW" dirty="0" smtClean="0"/>
              <a:t>1623</a:t>
            </a:r>
            <a:r>
              <a:rPr lang="zh-TW" altLang="en-US" dirty="0" smtClean="0"/>
              <a:t>，勞保個人負擔：</a:t>
            </a:r>
            <a:r>
              <a:rPr lang="en-US" altLang="zh-TW" dirty="0" smtClean="0"/>
              <a:t>456</a:t>
            </a:r>
          </a:p>
          <a:p>
            <a:pPr marL="45720" indent="0">
              <a:buNone/>
            </a:pPr>
            <a:r>
              <a:rPr lang="zh-TW" altLang="en-US" dirty="0" smtClean="0"/>
              <a:t>      墊償金：</a:t>
            </a:r>
            <a:r>
              <a:rPr lang="en-US" altLang="zh-TW" dirty="0" smtClean="0"/>
              <a:t>5.7(6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 勞退單位負擔：</a:t>
            </a:r>
            <a:r>
              <a:rPr lang="en-US" altLang="zh-TW" dirty="0" smtClean="0"/>
              <a:t>1368</a:t>
            </a:r>
          </a:p>
          <a:p>
            <a:pPr marL="45720" indent="0">
              <a:buNone/>
            </a:pPr>
            <a:r>
              <a:rPr lang="zh-TW" altLang="en-US" dirty="0" smtClean="0"/>
              <a:t>      健保單位負擔：</a:t>
            </a:r>
            <a:r>
              <a:rPr lang="en-US" altLang="zh-TW" dirty="0" smtClean="0"/>
              <a:t>1033</a:t>
            </a:r>
            <a:r>
              <a:rPr lang="zh-TW" altLang="en-US" dirty="0" smtClean="0"/>
              <a:t>，健保個人負擔：</a:t>
            </a:r>
            <a:r>
              <a:rPr lang="en-US" altLang="zh-TW" dirty="0" smtClean="0"/>
              <a:t>321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7848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8280920" cy="583264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各單位</a:t>
            </a:r>
            <a:r>
              <a:rPr lang="en-US" altLang="zh-TW" dirty="0" smtClean="0"/>
              <a:t>(T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B)</a:t>
            </a:r>
            <a:r>
              <a:rPr lang="zh-TW" altLang="en-US" dirty="0" smtClean="0">
                <a:solidFill>
                  <a:srgbClr val="FF0000"/>
                </a:solidFill>
              </a:rPr>
              <a:t>原則</a:t>
            </a:r>
            <a:r>
              <a:rPr lang="zh-TW" altLang="en-US" dirty="0" smtClean="0"/>
              <a:t>負擔如下：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勞保保費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單位：</a:t>
            </a:r>
            <a:r>
              <a:rPr lang="en-US" altLang="zh-TW" dirty="0" smtClean="0"/>
              <a:t>1623</a:t>
            </a:r>
            <a:r>
              <a:rPr lang="zh-TW" altLang="en-US" dirty="0" smtClean="0"/>
              <a:t>，個人：</a:t>
            </a:r>
            <a:r>
              <a:rPr lang="en-US" altLang="zh-TW" dirty="0" smtClean="0"/>
              <a:t>456)</a:t>
            </a:r>
          </a:p>
          <a:p>
            <a:pPr marL="45720" indent="0">
              <a:buNone/>
            </a:pPr>
            <a:r>
              <a:rPr lang="zh-TW" altLang="en-US" dirty="0"/>
              <a:t>  </a:t>
            </a:r>
            <a:r>
              <a:rPr lang="zh-TW" altLang="en-US" dirty="0" smtClean="0"/>
              <a:t>行政單位</a:t>
            </a:r>
            <a:r>
              <a:rPr lang="en-US" altLang="zh-TW" dirty="0" smtClean="0"/>
              <a:t>(T)</a:t>
            </a:r>
            <a:r>
              <a:rPr lang="zh-TW" altLang="en-US" dirty="0" smtClean="0"/>
              <a:t>：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勞保單位負擔：</a:t>
            </a:r>
            <a:r>
              <a:rPr lang="en-US" altLang="zh-TW" dirty="0" smtClean="0"/>
              <a:t>1623</a:t>
            </a:r>
            <a:r>
              <a:rPr lang="zh-TW" altLang="en-US" dirty="0" smtClean="0"/>
              <a:t>元*</a:t>
            </a:r>
            <a:r>
              <a:rPr lang="en-US" altLang="zh-TW" dirty="0" smtClean="0"/>
              <a:t>[</a:t>
            </a:r>
            <a:r>
              <a:rPr lang="en-US" altLang="zh-TW" dirty="0" smtClean="0">
                <a:solidFill>
                  <a:srgbClr val="FF0000"/>
                </a:solidFill>
              </a:rPr>
              <a:t>9600</a:t>
            </a:r>
            <a:r>
              <a:rPr lang="en-US" altLang="zh-TW" dirty="0" smtClean="0"/>
              <a:t>/(9600+6000+7000)]=</a:t>
            </a:r>
            <a:r>
              <a:rPr lang="zh-TW" altLang="en-US" dirty="0" smtClean="0"/>
              <a:t> </a:t>
            </a:r>
            <a:r>
              <a:rPr lang="en-US" altLang="zh-TW" dirty="0" smtClean="0"/>
              <a:t>689.4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689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勞保個人負擔：</a:t>
            </a:r>
            <a:r>
              <a:rPr lang="en-US" altLang="zh-TW" dirty="0" smtClean="0"/>
              <a:t>456</a:t>
            </a:r>
            <a:r>
              <a:rPr lang="zh-TW" altLang="en-US" dirty="0" smtClean="0"/>
              <a:t>元*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9600</a:t>
            </a:r>
            <a:r>
              <a:rPr lang="en-US" altLang="zh-TW" dirty="0" smtClean="0"/>
              <a:t>/22600)=193.7(</a:t>
            </a:r>
            <a:r>
              <a:rPr lang="en-US" altLang="zh-TW" dirty="0" smtClean="0">
                <a:solidFill>
                  <a:srgbClr val="FF0000"/>
                </a:solidFill>
              </a:rPr>
              <a:t>194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計畫</a:t>
            </a:r>
            <a:r>
              <a:rPr lang="en-US" altLang="zh-TW" dirty="0" smtClean="0"/>
              <a:t>(A)</a:t>
            </a:r>
            <a:r>
              <a:rPr lang="zh-TW" altLang="en-US" dirty="0" smtClean="0"/>
              <a:t>： 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勞保</a:t>
            </a:r>
            <a:r>
              <a:rPr lang="zh-TW" altLang="en-US" dirty="0"/>
              <a:t>單位負擔：</a:t>
            </a:r>
            <a:r>
              <a:rPr lang="en-US" altLang="zh-TW" dirty="0"/>
              <a:t>1623</a:t>
            </a:r>
            <a:r>
              <a:rPr lang="zh-TW" altLang="en-US" dirty="0"/>
              <a:t>元*</a:t>
            </a:r>
            <a:r>
              <a:rPr lang="en-US" altLang="zh-TW" dirty="0" smtClean="0"/>
              <a:t>[</a:t>
            </a:r>
            <a:r>
              <a:rPr lang="en-US" altLang="zh-TW" dirty="0" smtClean="0">
                <a:solidFill>
                  <a:srgbClr val="FF0000"/>
                </a:solidFill>
              </a:rPr>
              <a:t>6000</a:t>
            </a:r>
            <a:r>
              <a:rPr lang="en-US" altLang="zh-TW" dirty="0" smtClean="0"/>
              <a:t>/(22600)]=</a:t>
            </a:r>
            <a:r>
              <a:rPr lang="zh-TW" altLang="en-US" dirty="0" smtClean="0"/>
              <a:t> </a:t>
            </a:r>
            <a:r>
              <a:rPr lang="en-US" altLang="zh-TW" dirty="0" smtClean="0"/>
              <a:t>430.9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431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勞保個人負擔：</a:t>
            </a:r>
            <a:r>
              <a:rPr lang="en-US" altLang="zh-TW" dirty="0"/>
              <a:t>456</a:t>
            </a:r>
            <a:r>
              <a:rPr lang="zh-TW" altLang="en-US" dirty="0"/>
              <a:t>元*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6000</a:t>
            </a:r>
            <a:r>
              <a:rPr lang="en-US" altLang="zh-TW" dirty="0" smtClean="0"/>
              <a:t>/22600</a:t>
            </a:r>
            <a:r>
              <a:rPr lang="en-US" altLang="zh-TW" dirty="0"/>
              <a:t>)=</a:t>
            </a:r>
            <a:r>
              <a:rPr lang="en-US" altLang="zh-TW" dirty="0" smtClean="0"/>
              <a:t>121(</a:t>
            </a:r>
            <a:r>
              <a:rPr lang="en-US" altLang="zh-TW" dirty="0" smtClean="0">
                <a:solidFill>
                  <a:srgbClr val="FF0000"/>
                </a:solidFill>
              </a:rPr>
              <a:t>121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計畫</a:t>
            </a:r>
            <a:r>
              <a:rPr lang="en-US" altLang="zh-TW" dirty="0" smtClean="0"/>
              <a:t>(B)</a:t>
            </a:r>
            <a:r>
              <a:rPr lang="zh-TW" altLang="en-US" dirty="0" smtClean="0"/>
              <a:t>：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勞保</a:t>
            </a:r>
            <a:r>
              <a:rPr lang="zh-TW" altLang="en-US" dirty="0"/>
              <a:t>單位負擔：</a:t>
            </a:r>
            <a:r>
              <a:rPr lang="en-US" altLang="zh-TW" dirty="0"/>
              <a:t>1623</a:t>
            </a:r>
            <a:r>
              <a:rPr lang="zh-TW" altLang="en-US" dirty="0"/>
              <a:t>元*</a:t>
            </a:r>
            <a:r>
              <a:rPr lang="en-US" altLang="zh-TW" dirty="0" smtClean="0"/>
              <a:t>[</a:t>
            </a:r>
            <a:r>
              <a:rPr lang="en-US" altLang="zh-TW" dirty="0" smtClean="0">
                <a:solidFill>
                  <a:srgbClr val="FF0000"/>
                </a:solidFill>
              </a:rPr>
              <a:t>7000</a:t>
            </a:r>
            <a:r>
              <a:rPr lang="en-US" altLang="zh-TW" dirty="0" smtClean="0"/>
              <a:t>/(22600)]=502.7(</a:t>
            </a:r>
            <a:r>
              <a:rPr lang="en-US" altLang="zh-TW" dirty="0" smtClean="0">
                <a:solidFill>
                  <a:srgbClr val="FF0000"/>
                </a:solidFill>
              </a:rPr>
              <a:t>503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勞保個人負擔：</a:t>
            </a:r>
            <a:r>
              <a:rPr lang="en-US" altLang="zh-TW" dirty="0"/>
              <a:t>456</a:t>
            </a:r>
            <a:r>
              <a:rPr lang="zh-TW" altLang="en-US" dirty="0"/>
              <a:t>元*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7000</a:t>
            </a:r>
            <a:r>
              <a:rPr lang="en-US" altLang="zh-TW" dirty="0" smtClean="0"/>
              <a:t>/22600)=141.2(</a:t>
            </a:r>
            <a:r>
              <a:rPr lang="en-US" altLang="zh-TW" dirty="0" smtClean="0">
                <a:solidFill>
                  <a:srgbClr val="FF0000"/>
                </a:solidFill>
              </a:rPr>
              <a:t>141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marL="45720" indent="0">
              <a:buNone/>
            </a:pPr>
            <a:endParaRPr lang="en-US" altLang="zh-TW" dirty="0" smtClean="0"/>
          </a:p>
          <a:p>
            <a:pPr marL="4572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03728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5085184"/>
            <a:ext cx="6512511" cy="1143000"/>
          </a:xfrm>
        </p:spPr>
        <p:txBody>
          <a:bodyPr/>
          <a:lstStyle/>
          <a:p>
            <a:r>
              <a:rPr lang="zh-TW" altLang="en-US" dirty="0" smtClean="0"/>
              <a:t>投保金額適用級距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560840" cy="34747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參考</a:t>
            </a:r>
            <a:r>
              <a:rPr lang="zh-TW" altLang="en-US" u="sng" dirty="0">
                <a:hlinkClick r:id="rId2" action="ppaction://hlinkfile"/>
              </a:rPr>
              <a:t>勞健保及勞工退休金投保金額分級表</a:t>
            </a:r>
            <a:r>
              <a:rPr lang="en-US" altLang="zh-TW" u="sng" dirty="0" smtClean="0">
                <a:hlinkClick r:id="rId2" action="ppaction://hlinkfile"/>
              </a:rPr>
              <a:t>105.1.1</a:t>
            </a:r>
            <a:endParaRPr lang="en-US" altLang="zh-TW" u="sng" dirty="0" smtClean="0"/>
          </a:p>
          <a:p>
            <a:r>
              <a:rPr lang="zh-TW" altLang="en-US" dirty="0" smtClean="0"/>
              <a:t>例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：王二月薪</a:t>
            </a:r>
            <a:r>
              <a:rPr lang="en-US" altLang="zh-TW" dirty="0" smtClean="0"/>
              <a:t>9,600</a:t>
            </a:r>
            <a:r>
              <a:rPr lang="zh-TW" altLang="en-US" dirty="0" smtClean="0"/>
              <a:t>元，</a:t>
            </a:r>
            <a:r>
              <a:rPr lang="zh-TW" altLang="en-US" dirty="0"/>
              <a:t>查表</a:t>
            </a:r>
            <a:r>
              <a:rPr lang="zh-TW" altLang="en-US" dirty="0" smtClean="0"/>
              <a:t>所得投保金額為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 勞保及墊償金：</a:t>
            </a:r>
            <a:r>
              <a:rPr lang="en-US" altLang="zh-TW" dirty="0" smtClean="0"/>
              <a:t>11,100</a:t>
            </a:r>
            <a:endParaRPr lang="en-US" altLang="zh-TW" dirty="0"/>
          </a:p>
          <a:p>
            <a:pPr marL="45720" indent="0">
              <a:buNone/>
            </a:pPr>
            <a:r>
              <a:rPr lang="en-US" altLang="zh-TW" dirty="0" smtClean="0"/>
              <a:t>     </a:t>
            </a:r>
            <a:r>
              <a:rPr lang="zh-TW" altLang="en-US" dirty="0" smtClean="0"/>
              <a:t>          勞退金：</a:t>
            </a:r>
            <a:r>
              <a:rPr lang="en-US" altLang="zh-TW" dirty="0" smtClean="0"/>
              <a:t>9,900</a:t>
            </a:r>
          </a:p>
          <a:p>
            <a:pPr marL="45720" indent="0">
              <a:buNone/>
            </a:pPr>
            <a:r>
              <a:rPr lang="en-US" altLang="zh-TW" dirty="0" smtClean="0"/>
              <a:t>    </a:t>
            </a:r>
            <a:r>
              <a:rPr lang="zh-TW" altLang="en-US" dirty="0" smtClean="0"/>
              <a:t>              健保：</a:t>
            </a:r>
            <a:r>
              <a:rPr lang="en-US" altLang="zh-TW" dirty="0" smtClean="0"/>
              <a:t>20,008</a:t>
            </a:r>
            <a:endParaRPr lang="en-US" altLang="zh-TW" dirty="0"/>
          </a:p>
          <a:p>
            <a:r>
              <a:rPr lang="zh-TW" altLang="en-US" dirty="0"/>
              <a:t>例</a:t>
            </a:r>
            <a:r>
              <a:rPr lang="en-US" altLang="zh-TW" dirty="0"/>
              <a:t>2</a:t>
            </a:r>
            <a:r>
              <a:rPr lang="zh-TW" altLang="en-US" dirty="0" smtClean="0"/>
              <a:t>：王一</a:t>
            </a:r>
            <a:r>
              <a:rPr lang="zh-TW" altLang="en-US" dirty="0" smtClean="0">
                <a:solidFill>
                  <a:srgbClr val="FF0000"/>
                </a:solidFill>
              </a:rPr>
              <a:t>日薪</a:t>
            </a:r>
            <a:r>
              <a:rPr lang="en-US" altLang="zh-TW" dirty="0" smtClean="0"/>
              <a:t>960</a:t>
            </a:r>
            <a:r>
              <a:rPr lang="zh-TW" altLang="en-US" dirty="0" smtClean="0"/>
              <a:t>元， </a:t>
            </a:r>
            <a:r>
              <a:rPr lang="zh-TW" altLang="en-US" dirty="0" smtClean="0">
                <a:solidFill>
                  <a:srgbClr val="FF0000"/>
                </a:solidFill>
              </a:rPr>
              <a:t>月投保薪資</a:t>
            </a:r>
            <a:r>
              <a:rPr lang="zh-TW" altLang="en-US" dirty="0" smtClean="0"/>
              <a:t>參考為</a:t>
            </a:r>
            <a:r>
              <a:rPr lang="en-US" altLang="zh-TW" dirty="0" smtClean="0"/>
              <a:t>960</a:t>
            </a:r>
            <a:r>
              <a:rPr lang="zh-TW" altLang="en-US" dirty="0" smtClean="0"/>
              <a:t>*</a:t>
            </a:r>
            <a:r>
              <a:rPr lang="en-US" altLang="zh-TW" dirty="0" smtClean="0"/>
              <a:t>30=28,800</a:t>
            </a:r>
          </a:p>
          <a:p>
            <a:pPr marL="45720" indent="0">
              <a:buNone/>
            </a:pPr>
            <a:r>
              <a:rPr lang="en-US" altLang="zh-TW" dirty="0" smtClean="0"/>
              <a:t>     </a:t>
            </a:r>
            <a:r>
              <a:rPr lang="zh-TW" altLang="en-US" dirty="0" smtClean="0"/>
              <a:t>查表所得投保金額為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勞保及墊償金：</a:t>
            </a:r>
            <a:r>
              <a:rPr lang="en-US" altLang="zh-TW" dirty="0" smtClean="0"/>
              <a:t>28,800</a:t>
            </a:r>
          </a:p>
          <a:p>
            <a:pPr marL="4572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</a:t>
            </a:r>
            <a:r>
              <a:rPr lang="zh-TW" altLang="en-US" dirty="0" smtClean="0"/>
              <a:t>勞退金：</a:t>
            </a:r>
            <a:r>
              <a:rPr lang="en-US" altLang="zh-TW" dirty="0" smtClean="0"/>
              <a:t>28,800</a:t>
            </a:r>
          </a:p>
          <a:p>
            <a:pPr marL="45720" indent="0">
              <a:buNone/>
            </a:pPr>
            <a:endParaRPr lang="en-US" altLang="zh-TW" u="sng" dirty="0"/>
          </a:p>
          <a:p>
            <a:endParaRPr lang="en-US" altLang="zh-TW" u="sng" dirty="0" smtClean="0"/>
          </a:p>
          <a:p>
            <a:endParaRPr lang="en-US" altLang="zh-TW" u="sng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9572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992888" cy="5832648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月健保保費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單位：</a:t>
            </a:r>
            <a:r>
              <a:rPr lang="en-US" altLang="zh-TW" dirty="0" smtClean="0"/>
              <a:t>1033</a:t>
            </a:r>
            <a:r>
              <a:rPr lang="zh-TW" altLang="en-US" dirty="0" smtClean="0"/>
              <a:t>，個人：</a:t>
            </a:r>
            <a:r>
              <a:rPr lang="en-US" altLang="zh-TW" dirty="0" smtClean="0"/>
              <a:t>321)</a:t>
            </a:r>
          </a:p>
          <a:p>
            <a:pPr marL="45720" indent="0">
              <a:buNone/>
            </a:pPr>
            <a:r>
              <a:rPr lang="zh-TW" altLang="en-US" dirty="0" smtClean="0"/>
              <a:t>行政</a:t>
            </a:r>
            <a:r>
              <a:rPr lang="zh-TW" altLang="en-US" dirty="0"/>
              <a:t>單位</a:t>
            </a:r>
            <a:r>
              <a:rPr lang="en-US" altLang="zh-TW" dirty="0"/>
              <a:t>(T)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</a:t>
            </a:r>
            <a:r>
              <a:rPr lang="zh-TW" altLang="en-US" dirty="0" smtClean="0"/>
              <a:t> 健保單位</a:t>
            </a:r>
            <a:r>
              <a:rPr lang="zh-TW" altLang="en-US" dirty="0"/>
              <a:t>負擔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1033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9600</a:t>
            </a:r>
            <a:r>
              <a:rPr lang="en-US" altLang="zh-TW" dirty="0" smtClean="0"/>
              <a:t>/(22600)]=</a:t>
            </a:r>
            <a:r>
              <a:rPr lang="zh-TW" altLang="en-US" dirty="0" smtClean="0"/>
              <a:t> </a:t>
            </a:r>
            <a:r>
              <a:rPr lang="en-US" altLang="zh-TW" dirty="0" smtClean="0"/>
              <a:t>438.8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439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</a:t>
            </a:r>
            <a:r>
              <a:rPr lang="zh-TW" altLang="en-US" dirty="0" smtClean="0"/>
              <a:t>健保</a:t>
            </a:r>
            <a:r>
              <a:rPr lang="zh-TW" altLang="en-US" dirty="0"/>
              <a:t>個人負擔</a:t>
            </a:r>
            <a:r>
              <a:rPr lang="zh-TW" altLang="en-US" dirty="0" smtClean="0"/>
              <a:t>：</a:t>
            </a:r>
            <a:r>
              <a:rPr lang="en-US" altLang="zh-TW" dirty="0" smtClean="0"/>
              <a:t>321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9600</a:t>
            </a:r>
            <a:r>
              <a:rPr lang="en-US" altLang="zh-TW" dirty="0"/>
              <a:t>/22600)=</a:t>
            </a:r>
            <a:r>
              <a:rPr lang="en-US" altLang="zh-TW" dirty="0" smtClean="0"/>
              <a:t>136.4(</a:t>
            </a:r>
            <a:r>
              <a:rPr lang="en-US" altLang="zh-TW" dirty="0" smtClean="0">
                <a:solidFill>
                  <a:srgbClr val="FF0000"/>
                </a:solidFill>
              </a:rPr>
              <a:t>136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計畫</a:t>
            </a:r>
            <a:r>
              <a:rPr lang="en-US" altLang="zh-TW" dirty="0"/>
              <a:t>(A)</a:t>
            </a:r>
            <a:r>
              <a:rPr lang="zh-TW" altLang="en-US" dirty="0"/>
              <a:t>：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</a:t>
            </a:r>
            <a:r>
              <a:rPr lang="zh-TW" altLang="en-US" dirty="0" smtClean="0"/>
              <a:t>健保單</a:t>
            </a:r>
            <a:r>
              <a:rPr lang="zh-TW" altLang="en-US" dirty="0"/>
              <a:t>位負擔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1033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6000</a:t>
            </a:r>
            <a:r>
              <a:rPr lang="en-US" altLang="zh-TW" dirty="0"/>
              <a:t>/(22600)]=</a:t>
            </a:r>
            <a:r>
              <a:rPr lang="zh-TW" altLang="en-US" dirty="0"/>
              <a:t> </a:t>
            </a:r>
            <a:r>
              <a:rPr lang="en-US" altLang="zh-TW" dirty="0" smtClean="0"/>
              <a:t>274.2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274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</a:t>
            </a:r>
            <a:r>
              <a:rPr lang="zh-TW" altLang="en-US" dirty="0" smtClean="0"/>
              <a:t>健保</a:t>
            </a:r>
            <a:r>
              <a:rPr lang="zh-TW" altLang="en-US" dirty="0"/>
              <a:t>個人負擔</a:t>
            </a:r>
            <a:r>
              <a:rPr lang="zh-TW" altLang="en-US" dirty="0" smtClean="0"/>
              <a:t>：</a:t>
            </a:r>
            <a:r>
              <a:rPr lang="en-US" altLang="zh-TW" dirty="0" smtClean="0"/>
              <a:t>321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6000</a:t>
            </a:r>
            <a:r>
              <a:rPr lang="en-US" altLang="zh-TW" dirty="0"/>
              <a:t>/22600</a:t>
            </a:r>
            <a:r>
              <a:rPr lang="en-US" altLang="zh-TW" dirty="0" smtClean="0"/>
              <a:t>)=85.2(</a:t>
            </a:r>
            <a:r>
              <a:rPr lang="en-US" altLang="zh-TW" dirty="0" smtClean="0">
                <a:solidFill>
                  <a:srgbClr val="FF0000"/>
                </a:solidFill>
              </a:rPr>
              <a:t>85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計畫</a:t>
            </a:r>
            <a:r>
              <a:rPr lang="en-US" altLang="zh-TW" dirty="0"/>
              <a:t>(B)</a:t>
            </a:r>
            <a:r>
              <a:rPr lang="zh-TW" altLang="en-US" dirty="0"/>
              <a:t>：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</a:t>
            </a:r>
            <a:r>
              <a:rPr lang="zh-TW" altLang="en-US" dirty="0" smtClean="0"/>
              <a:t>健保單</a:t>
            </a:r>
            <a:r>
              <a:rPr lang="zh-TW" altLang="en-US" dirty="0"/>
              <a:t>位負擔：</a:t>
            </a:r>
            <a:r>
              <a:rPr lang="en-US" altLang="zh-TW" dirty="0" smtClean="0"/>
              <a:t>1033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7000</a:t>
            </a:r>
            <a:r>
              <a:rPr lang="en-US" altLang="zh-TW" dirty="0"/>
              <a:t>/(22600</a:t>
            </a:r>
            <a:r>
              <a:rPr lang="en-US" altLang="zh-TW" dirty="0" smtClean="0"/>
              <a:t>)]=319.9(</a:t>
            </a:r>
            <a:r>
              <a:rPr lang="en-US" altLang="zh-TW" dirty="0" smtClean="0">
                <a:solidFill>
                  <a:srgbClr val="FF0000"/>
                </a:solidFill>
              </a:rPr>
              <a:t>320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</a:t>
            </a:r>
            <a:r>
              <a:rPr lang="zh-TW" altLang="en-US" dirty="0" smtClean="0"/>
              <a:t>健保</a:t>
            </a:r>
            <a:r>
              <a:rPr lang="zh-TW" altLang="en-US" dirty="0"/>
              <a:t>個人負擔</a:t>
            </a:r>
            <a:r>
              <a:rPr lang="zh-TW" altLang="en-US" dirty="0" smtClean="0"/>
              <a:t>：</a:t>
            </a:r>
            <a:r>
              <a:rPr lang="en-US" altLang="zh-TW" dirty="0" smtClean="0"/>
              <a:t>321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7000</a:t>
            </a:r>
            <a:r>
              <a:rPr lang="en-US" altLang="zh-TW" dirty="0"/>
              <a:t>/22600</a:t>
            </a:r>
            <a:r>
              <a:rPr lang="en-US" altLang="zh-TW" dirty="0" smtClean="0"/>
              <a:t>)=99.4(</a:t>
            </a:r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r>
              <a:rPr lang="en-US" altLang="zh-TW" dirty="0" smtClean="0"/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微調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23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sz="quarter" idx="13"/>
          </p:nvPr>
        </p:nvSpPr>
        <p:spPr>
          <a:xfrm>
            <a:off x="611188" y="404664"/>
            <a:ext cx="7777162" cy="583262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zh-TW" altLang="en-US" dirty="0"/>
              <a:t>勞退</a:t>
            </a:r>
            <a:r>
              <a:rPr lang="zh-TW" altLang="en-US" dirty="0" smtClean="0"/>
              <a:t>保費</a:t>
            </a:r>
            <a:r>
              <a:rPr lang="en-US" altLang="zh-TW" dirty="0"/>
              <a:t>(</a:t>
            </a:r>
            <a:r>
              <a:rPr lang="zh-TW" altLang="en-US" dirty="0"/>
              <a:t>單位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1368</a:t>
            </a:r>
            <a:r>
              <a:rPr lang="zh-TW" altLang="en-US" dirty="0" smtClean="0"/>
              <a:t>，</a:t>
            </a:r>
            <a:r>
              <a:rPr lang="zh-TW" altLang="en-US" dirty="0"/>
              <a:t>個人</a:t>
            </a:r>
            <a:r>
              <a:rPr lang="zh-TW" altLang="en-US" dirty="0" smtClean="0"/>
              <a:t>：</a:t>
            </a:r>
            <a:r>
              <a:rPr lang="en-US" altLang="zh-TW" dirty="0"/>
              <a:t>0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行政單位</a:t>
            </a:r>
            <a:r>
              <a:rPr lang="en-US" altLang="zh-TW" dirty="0"/>
              <a:t>(T)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勞退</a:t>
            </a:r>
            <a:r>
              <a:rPr lang="zh-TW" altLang="en-US" dirty="0" smtClean="0"/>
              <a:t>單位</a:t>
            </a:r>
            <a:r>
              <a:rPr lang="zh-TW" altLang="en-US" dirty="0"/>
              <a:t>負擔：</a:t>
            </a:r>
            <a:r>
              <a:rPr lang="en-US" altLang="zh-TW" dirty="0" smtClean="0"/>
              <a:t>1368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9600</a:t>
            </a:r>
            <a:r>
              <a:rPr lang="en-US" altLang="zh-TW" dirty="0"/>
              <a:t>/(22600)]=</a:t>
            </a:r>
            <a:r>
              <a:rPr lang="zh-TW" altLang="en-US" dirty="0"/>
              <a:t> </a:t>
            </a:r>
            <a:r>
              <a:rPr lang="en-US" altLang="zh-TW" dirty="0" smtClean="0"/>
              <a:t>581(</a:t>
            </a:r>
            <a:r>
              <a:rPr lang="en-US" altLang="zh-TW" dirty="0" smtClean="0">
                <a:solidFill>
                  <a:srgbClr val="FF0000"/>
                </a:solidFill>
              </a:rPr>
              <a:t>581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計畫</a:t>
            </a:r>
            <a:r>
              <a:rPr lang="en-US" altLang="zh-TW" dirty="0"/>
              <a:t>(A)</a:t>
            </a:r>
            <a:r>
              <a:rPr lang="zh-TW" altLang="en-US" dirty="0"/>
              <a:t>：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勞退</a:t>
            </a:r>
            <a:r>
              <a:rPr lang="zh-TW" altLang="en-US" dirty="0" smtClean="0"/>
              <a:t>單位</a:t>
            </a:r>
            <a:r>
              <a:rPr lang="zh-TW" altLang="en-US" dirty="0"/>
              <a:t>負擔：</a:t>
            </a:r>
            <a:r>
              <a:rPr lang="en-US" altLang="zh-TW" dirty="0" smtClean="0"/>
              <a:t>1368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6000</a:t>
            </a:r>
            <a:r>
              <a:rPr lang="en-US" altLang="zh-TW" dirty="0"/>
              <a:t>/(22600)]=</a:t>
            </a:r>
            <a:r>
              <a:rPr lang="zh-TW" altLang="en-US" dirty="0"/>
              <a:t> </a:t>
            </a:r>
            <a:r>
              <a:rPr lang="en-US" altLang="zh-TW" dirty="0" smtClean="0"/>
              <a:t>363.2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363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計畫</a:t>
            </a:r>
            <a:r>
              <a:rPr lang="en-US" altLang="zh-TW" dirty="0"/>
              <a:t>(B)</a:t>
            </a:r>
            <a:r>
              <a:rPr lang="zh-TW" altLang="en-US" dirty="0"/>
              <a:t>：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勞退</a:t>
            </a:r>
            <a:r>
              <a:rPr lang="zh-TW" altLang="en-US" dirty="0" smtClean="0"/>
              <a:t>單位</a:t>
            </a:r>
            <a:r>
              <a:rPr lang="zh-TW" altLang="en-US" dirty="0"/>
              <a:t>負擔：</a:t>
            </a:r>
            <a:r>
              <a:rPr lang="en-US" altLang="zh-TW" dirty="0" smtClean="0"/>
              <a:t>1368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7000</a:t>
            </a:r>
            <a:r>
              <a:rPr lang="en-US" altLang="zh-TW" dirty="0"/>
              <a:t>/(22600</a:t>
            </a:r>
            <a:r>
              <a:rPr lang="en-US" altLang="zh-TW" dirty="0" smtClean="0"/>
              <a:t>)]=423.7(</a:t>
            </a:r>
            <a:r>
              <a:rPr lang="en-US" altLang="zh-TW" dirty="0" smtClean="0">
                <a:solidFill>
                  <a:srgbClr val="FF0000"/>
                </a:solidFill>
              </a:rPr>
              <a:t>424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>
              <a:buFont typeface="Arial" pitchFamily="34" charset="0"/>
              <a:buChar char="•"/>
            </a:pPr>
            <a:r>
              <a:rPr lang="en-US" altLang="zh-TW" dirty="0"/>
              <a:t>1</a:t>
            </a:r>
            <a:r>
              <a:rPr lang="zh-TW" altLang="en-US" dirty="0" smtClean="0"/>
              <a:t>月</a:t>
            </a:r>
            <a:r>
              <a:rPr lang="zh-TW" altLang="en-US" dirty="0"/>
              <a:t>墊償金</a:t>
            </a:r>
            <a:r>
              <a:rPr lang="en-US" altLang="zh-TW" dirty="0" smtClean="0"/>
              <a:t>(</a:t>
            </a:r>
            <a:r>
              <a:rPr lang="zh-TW" altLang="en-US" dirty="0"/>
              <a:t>單位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5.7(</a:t>
            </a:r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r>
              <a:rPr lang="en-US" altLang="zh-TW" dirty="0" smtClean="0"/>
              <a:t>))</a:t>
            </a:r>
            <a:r>
              <a:rPr lang="zh-TW" altLang="en-US" dirty="0" smtClean="0">
                <a:solidFill>
                  <a:srgbClr val="FF0000"/>
                </a:solidFill>
              </a:rPr>
              <a:t>建議不要分了</a:t>
            </a:r>
            <a:r>
              <a:rPr lang="en-US" altLang="zh-TW" dirty="0" smtClean="0">
                <a:solidFill>
                  <a:srgbClr val="FF0000"/>
                </a:solidFill>
              </a:rPr>
              <a:t>!!!</a:t>
            </a:r>
            <a:endParaRPr lang="en-US" altLang="zh-TW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zh-TW" altLang="en-US" dirty="0"/>
              <a:t>行政單位</a:t>
            </a:r>
            <a:r>
              <a:rPr lang="en-US" altLang="zh-TW" dirty="0"/>
              <a:t>(T)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</a:t>
            </a:r>
            <a:r>
              <a:rPr lang="zh-TW" altLang="en-US" dirty="0" smtClean="0"/>
              <a:t>墊償金：</a:t>
            </a:r>
            <a:r>
              <a:rPr lang="en-US" altLang="zh-TW" dirty="0" smtClean="0"/>
              <a:t>6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9600</a:t>
            </a:r>
            <a:r>
              <a:rPr lang="en-US" altLang="zh-TW" dirty="0"/>
              <a:t>/(22600)]=</a:t>
            </a:r>
            <a:r>
              <a:rPr lang="zh-TW" altLang="en-US" dirty="0"/>
              <a:t> </a:t>
            </a:r>
            <a:r>
              <a:rPr lang="en-US" altLang="zh-TW" dirty="0" smtClean="0"/>
              <a:t>2.55(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計畫</a:t>
            </a:r>
            <a:r>
              <a:rPr lang="en-US" altLang="zh-TW" dirty="0"/>
              <a:t>(A)</a:t>
            </a:r>
            <a:r>
              <a:rPr lang="zh-TW" altLang="en-US" dirty="0"/>
              <a:t>：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墊償金</a:t>
            </a:r>
            <a:r>
              <a:rPr lang="zh-TW" altLang="en-US" dirty="0" smtClean="0"/>
              <a:t>：</a:t>
            </a:r>
            <a:r>
              <a:rPr lang="en-US" altLang="zh-TW" dirty="0" smtClean="0"/>
              <a:t>6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6000</a:t>
            </a:r>
            <a:r>
              <a:rPr lang="en-US" altLang="zh-TW" dirty="0"/>
              <a:t>/(22600)]=</a:t>
            </a:r>
            <a:r>
              <a:rPr lang="zh-TW" altLang="en-US" dirty="0"/>
              <a:t> </a:t>
            </a:r>
            <a:r>
              <a:rPr lang="en-US" altLang="zh-TW" dirty="0" smtClean="0"/>
              <a:t>1.6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計畫</a:t>
            </a:r>
            <a:r>
              <a:rPr lang="en-US" altLang="zh-TW" dirty="0"/>
              <a:t>(B)</a:t>
            </a:r>
            <a:r>
              <a:rPr lang="zh-TW" altLang="en-US" dirty="0"/>
              <a:t>： 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 </a:t>
            </a:r>
            <a:r>
              <a:rPr lang="zh-TW" altLang="en-US" dirty="0" smtClean="0"/>
              <a:t>墊償金：</a:t>
            </a:r>
            <a:r>
              <a:rPr lang="en-US" altLang="zh-TW" dirty="0" smtClean="0"/>
              <a:t>6</a:t>
            </a:r>
            <a:r>
              <a:rPr lang="zh-TW" altLang="en-US" dirty="0" smtClean="0"/>
              <a:t>元</a:t>
            </a:r>
            <a:r>
              <a:rPr lang="zh-TW" altLang="en-US" dirty="0"/>
              <a:t>*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FF0000"/>
                </a:solidFill>
              </a:rPr>
              <a:t>7000</a:t>
            </a:r>
            <a:r>
              <a:rPr lang="en-US" altLang="zh-TW" dirty="0"/>
              <a:t>/(22600</a:t>
            </a:r>
            <a:r>
              <a:rPr lang="en-US" altLang="zh-TW" dirty="0" smtClean="0"/>
              <a:t>)]=1.9(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2990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5695178"/>
            <a:ext cx="6512511" cy="1143000"/>
          </a:xfrm>
        </p:spPr>
        <p:txBody>
          <a:bodyPr/>
          <a:lstStyle/>
          <a:p>
            <a:r>
              <a:rPr lang="zh-TW" altLang="en-US" dirty="0" smtClean="0"/>
              <a:t>保費分攤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920880" cy="453650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例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：四郎</a:t>
            </a:r>
            <a:r>
              <a:rPr lang="zh-TW" altLang="en-US" dirty="0"/>
              <a:t>一直以來都在學校行政</a:t>
            </a:r>
            <a:r>
              <a:rPr lang="zh-TW" altLang="en-US" dirty="0" smtClean="0"/>
              <a:t>單位</a:t>
            </a:r>
            <a:r>
              <a:rPr lang="en-US" altLang="zh-TW" dirty="0" smtClean="0"/>
              <a:t>(T)</a:t>
            </a:r>
            <a:r>
              <a:rPr lang="zh-TW" altLang="en-US" dirty="0" smtClean="0"/>
              <a:t>擔任工讀生月薪</a:t>
            </a:r>
            <a:r>
              <a:rPr lang="en-US" altLang="zh-TW" dirty="0" smtClean="0"/>
              <a:t>12000</a:t>
            </a:r>
            <a:r>
              <a:rPr lang="zh-TW" altLang="en-US" dirty="0" smtClean="0"/>
              <a:t>元，今年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月中臨時擔任計畫</a:t>
            </a:r>
            <a:r>
              <a:rPr lang="en-US" altLang="zh-TW" dirty="0" smtClean="0"/>
              <a:t>A</a:t>
            </a:r>
            <a:r>
              <a:rPr lang="zh-TW" altLang="en-US" dirty="0" smtClean="0"/>
              <a:t>研究助理，收入</a:t>
            </a:r>
            <a:r>
              <a:rPr lang="en-US" altLang="zh-TW" dirty="0" smtClean="0"/>
              <a:t>3000</a:t>
            </a:r>
            <a:r>
              <a:rPr lang="zh-TW" altLang="en-US" dirty="0" smtClean="0"/>
              <a:t>元。這時該如何加保或調整。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月薪</a:t>
            </a:r>
            <a:r>
              <a:rPr lang="en-US" altLang="zh-TW" dirty="0" smtClean="0"/>
              <a:t>12000</a:t>
            </a:r>
            <a:r>
              <a:rPr lang="zh-TW" altLang="en-US" dirty="0" smtClean="0"/>
              <a:t>元適用投保薪資</a:t>
            </a:r>
            <a:r>
              <a:rPr lang="en-US" altLang="zh-TW" dirty="0" smtClean="0"/>
              <a:t>12540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一個投保單位僅能為同一個人作一次投保。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將助理所得</a:t>
            </a:r>
            <a:r>
              <a:rPr lang="en-US" altLang="zh-TW" dirty="0" smtClean="0"/>
              <a:t>3000</a:t>
            </a:r>
            <a:r>
              <a:rPr lang="zh-TW" altLang="en-US" dirty="0" smtClean="0"/>
              <a:t>元作為額外工作所得，於次月作薪資調整。</a:t>
            </a: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4.</a:t>
            </a:r>
            <a:r>
              <a:rPr lang="zh-TW" altLang="en-US" dirty="0" smtClean="0"/>
              <a:t>月薪</a:t>
            </a:r>
            <a:r>
              <a:rPr lang="en-US" altLang="zh-TW" dirty="0" smtClean="0"/>
              <a:t>12000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+3000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=15000</a:t>
            </a:r>
            <a:r>
              <a:rPr lang="zh-TW" altLang="en-US" dirty="0" smtClean="0"/>
              <a:t>元，於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起調整為投保薪資     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</a:t>
            </a:r>
            <a:r>
              <a:rPr lang="en-US" altLang="zh-TW" dirty="0" smtClean="0">
                <a:solidFill>
                  <a:srgbClr val="FF0000"/>
                </a:solidFill>
              </a:rPr>
              <a:t>15840</a:t>
            </a:r>
            <a:r>
              <a:rPr lang="zh-TW" altLang="en-US" dirty="0" smtClean="0"/>
              <a:t>元。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於</a:t>
            </a:r>
            <a:r>
              <a:rPr lang="zh-TW" altLang="en-US" dirty="0">
                <a:solidFill>
                  <a:srgbClr val="FF0000"/>
                </a:solidFill>
              </a:rPr>
              <a:t>月底前調整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9088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08912" cy="55778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二月</a:t>
            </a:r>
            <a:r>
              <a:rPr lang="zh-TW" altLang="en-US" dirty="0"/>
              <a:t>保費分攤：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/>
              <a:t>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二月應繳保費：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 單位勞保：</a:t>
            </a:r>
            <a:r>
              <a:rPr lang="en-US" altLang="zh-TW" dirty="0" smtClean="0"/>
              <a:t>1128</a:t>
            </a:r>
            <a:r>
              <a:rPr lang="zh-TW" altLang="en-US" dirty="0" smtClean="0"/>
              <a:t>，個人勞保：</a:t>
            </a:r>
            <a:r>
              <a:rPr lang="en-US" altLang="zh-TW" dirty="0" smtClean="0"/>
              <a:t>317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   單位勞退：  </a:t>
            </a:r>
            <a:r>
              <a:rPr lang="en-US" altLang="zh-TW" dirty="0" smtClean="0"/>
              <a:t>950</a:t>
            </a:r>
            <a:r>
              <a:rPr lang="zh-TW" altLang="en-US" dirty="0" smtClean="0"/>
              <a:t>，墊償金：</a:t>
            </a:r>
            <a:r>
              <a:rPr lang="en-US" altLang="zh-TW" dirty="0" smtClean="0"/>
              <a:t>3.96(4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原</a:t>
            </a:r>
            <a:r>
              <a:rPr lang="zh-TW" altLang="en-US" dirty="0"/>
              <a:t>工作</a:t>
            </a:r>
            <a:r>
              <a:rPr lang="zh-TW" altLang="en-US" dirty="0" smtClean="0"/>
              <a:t>單位</a:t>
            </a:r>
            <a:r>
              <a:rPr lang="zh-TW" altLang="en-US" dirty="0" smtClean="0">
                <a:sym typeface="Wingdings" pitchFamily="2" charset="2"/>
              </a:rPr>
              <a:t>：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/>
              <a:t>投保薪資</a:t>
            </a:r>
            <a:r>
              <a:rPr lang="en-US" altLang="zh-TW" dirty="0" smtClean="0"/>
              <a:t>12540)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單位勞保：</a:t>
            </a:r>
            <a:r>
              <a:rPr lang="en-US" altLang="zh-TW" dirty="0" smtClean="0"/>
              <a:t>893</a:t>
            </a:r>
            <a:r>
              <a:rPr lang="zh-TW" altLang="en-US" dirty="0" smtClean="0"/>
              <a:t>，個人勞保：</a:t>
            </a:r>
            <a:r>
              <a:rPr lang="en-US" altLang="zh-TW" dirty="0" smtClean="0"/>
              <a:t>251</a:t>
            </a:r>
          </a:p>
          <a:p>
            <a:pPr marL="45720" indent="0">
              <a:buNone/>
            </a:pPr>
            <a:r>
              <a:rPr lang="zh-TW" altLang="en-US" dirty="0" smtClean="0"/>
              <a:t>     單位勞退：</a:t>
            </a:r>
            <a:r>
              <a:rPr lang="en-US" altLang="zh-TW" dirty="0" smtClean="0"/>
              <a:t>752</a:t>
            </a:r>
            <a:r>
              <a:rPr lang="zh-TW" altLang="en-US" dirty="0" smtClean="0"/>
              <a:t>，墊償金：</a:t>
            </a:r>
            <a:r>
              <a:rPr lang="en-US" altLang="zh-TW" dirty="0" smtClean="0"/>
              <a:t>3.135(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 smtClean="0"/>
              <a:t>  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3.</a:t>
            </a:r>
            <a:r>
              <a:rPr lang="zh-TW" altLang="en-US" dirty="0" smtClean="0"/>
              <a:t>計畫負擔</a:t>
            </a:r>
            <a:r>
              <a:rPr lang="zh-TW" altLang="en-US" dirty="0" smtClean="0">
                <a:sym typeface="Wingdings" pitchFamily="2" charset="2"/>
              </a:rPr>
              <a:t>：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/>
              <a:t>投保薪資</a:t>
            </a:r>
            <a:r>
              <a:rPr lang="en-US" altLang="zh-TW" dirty="0" smtClean="0"/>
              <a:t>15840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/>
              <a:t>投保薪資</a:t>
            </a:r>
            <a:r>
              <a:rPr lang="en-US" altLang="zh-TW" dirty="0" smtClean="0"/>
              <a:t>12540)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單位勞保：</a:t>
            </a:r>
            <a:r>
              <a:rPr lang="en-US" altLang="zh-TW" dirty="0" smtClean="0"/>
              <a:t>235</a:t>
            </a:r>
            <a:r>
              <a:rPr lang="zh-TW" altLang="en-US" dirty="0" smtClean="0"/>
              <a:t>，個人勞保：</a:t>
            </a:r>
            <a:r>
              <a:rPr lang="en-US" altLang="zh-TW" dirty="0" smtClean="0"/>
              <a:t>66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單位勞退：</a:t>
            </a:r>
            <a:r>
              <a:rPr lang="en-US" altLang="zh-TW" dirty="0" smtClean="0"/>
              <a:t>198</a:t>
            </a:r>
            <a:r>
              <a:rPr lang="zh-TW" altLang="en-US" dirty="0" smtClean="0"/>
              <a:t>，墊償金：</a:t>
            </a:r>
            <a:r>
              <a:rPr lang="en-US" altLang="zh-TW" dirty="0" smtClean="0"/>
              <a:t>0.825(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0928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920880" cy="5505792"/>
          </a:xfrm>
        </p:spPr>
        <p:txBody>
          <a:bodyPr/>
          <a:lstStyle/>
          <a:p>
            <a:r>
              <a:rPr lang="zh-TW" altLang="en-US" dirty="0" smtClean="0"/>
              <a:t>例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</a:t>
            </a:r>
            <a:r>
              <a:rPr lang="zh-TW" altLang="en-US" dirty="0"/>
              <a:t>五</a:t>
            </a:r>
            <a:r>
              <a:rPr lang="zh-TW" altLang="en-US" dirty="0" smtClean="0"/>
              <a:t>郎一直</a:t>
            </a:r>
            <a:r>
              <a:rPr lang="zh-TW" altLang="en-US" dirty="0"/>
              <a:t>以來都在學校行政單位</a:t>
            </a:r>
            <a:r>
              <a:rPr lang="en-US" altLang="zh-TW" dirty="0"/>
              <a:t>(T)</a:t>
            </a:r>
            <a:r>
              <a:rPr lang="zh-TW" altLang="en-US" dirty="0"/>
              <a:t>擔任工讀生</a:t>
            </a:r>
            <a:r>
              <a:rPr lang="zh-TW" altLang="en-US" dirty="0" smtClean="0"/>
              <a:t>月薪</a:t>
            </a:r>
            <a:r>
              <a:rPr lang="en-US" altLang="zh-TW" dirty="0" smtClean="0"/>
              <a:t>14400</a:t>
            </a:r>
            <a:r>
              <a:rPr lang="zh-TW" altLang="en-US" dirty="0" smtClean="0"/>
              <a:t>元</a:t>
            </a:r>
            <a:r>
              <a:rPr lang="zh-TW" altLang="en-US" dirty="0"/>
              <a:t>，今年</a:t>
            </a:r>
            <a:r>
              <a:rPr lang="en-US" altLang="zh-TW" dirty="0"/>
              <a:t>1</a:t>
            </a:r>
            <a:r>
              <a:rPr lang="zh-TW" altLang="en-US" dirty="0" smtClean="0"/>
              <a:t>月中擔任考場臨時工作人員</a:t>
            </a:r>
            <a:r>
              <a:rPr lang="en-US" altLang="zh-TW" dirty="0" smtClean="0"/>
              <a:t>1</a:t>
            </a:r>
            <a:r>
              <a:rPr lang="zh-TW" altLang="en-US" dirty="0" smtClean="0"/>
              <a:t>天</a:t>
            </a:r>
            <a:r>
              <a:rPr lang="en-US" altLang="zh-TW" dirty="0" smtClean="0"/>
              <a:t>(E)</a:t>
            </a:r>
            <a:r>
              <a:rPr lang="zh-TW" altLang="en-US" dirty="0" smtClean="0"/>
              <a:t>，收入</a:t>
            </a:r>
            <a:r>
              <a:rPr lang="en-US" altLang="zh-TW" dirty="0" smtClean="0"/>
              <a:t>1000</a:t>
            </a:r>
            <a:r>
              <a:rPr lang="zh-TW" altLang="en-US" dirty="0"/>
              <a:t>元。這時該如何加保或</a:t>
            </a:r>
            <a:r>
              <a:rPr lang="zh-TW" altLang="en-US" dirty="0" smtClean="0"/>
              <a:t>調整。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原月薪資</a:t>
            </a:r>
            <a:r>
              <a:rPr lang="en-US" altLang="zh-TW" dirty="0" smtClean="0"/>
              <a:t>14400</a:t>
            </a:r>
            <a:r>
              <a:rPr lang="zh-TW" altLang="en-US" dirty="0"/>
              <a:t>元，</a:t>
            </a:r>
            <a:r>
              <a:rPr lang="zh-TW" altLang="en-US" dirty="0" smtClean="0"/>
              <a:t>投保薪資為</a:t>
            </a:r>
            <a:r>
              <a:rPr lang="en-US" altLang="zh-TW" dirty="0" smtClean="0"/>
              <a:t>15840</a:t>
            </a:r>
            <a:r>
              <a:rPr lang="zh-TW" altLang="en-US" dirty="0" smtClean="0"/>
              <a:t>元。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1.14400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(</a:t>
            </a:r>
            <a:r>
              <a:rPr lang="zh-TW" altLang="en-US" dirty="0" smtClean="0"/>
              <a:t>原</a:t>
            </a:r>
            <a:r>
              <a:rPr lang="zh-TW" altLang="en-US" dirty="0"/>
              <a:t>月</a:t>
            </a:r>
            <a:r>
              <a:rPr lang="zh-TW" altLang="en-US" dirty="0" smtClean="0"/>
              <a:t>薪資</a:t>
            </a:r>
            <a:r>
              <a:rPr lang="en-US" altLang="zh-TW" dirty="0" smtClean="0"/>
              <a:t>)+1000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(</a:t>
            </a:r>
            <a:r>
              <a:rPr lang="zh-TW" altLang="en-US" dirty="0" smtClean="0"/>
              <a:t>額外工作收入</a:t>
            </a:r>
            <a:r>
              <a:rPr lang="en-US" altLang="zh-TW" dirty="0" smtClean="0"/>
              <a:t>)=15400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2.1</a:t>
            </a:r>
            <a:r>
              <a:rPr lang="zh-TW" altLang="en-US" dirty="0" smtClean="0"/>
              <a:t>月總收入</a:t>
            </a:r>
            <a:r>
              <a:rPr lang="en-US" altLang="zh-TW" dirty="0" smtClean="0"/>
              <a:t>15400</a:t>
            </a:r>
            <a:r>
              <a:rPr lang="zh-TW" altLang="en-US" dirty="0" smtClean="0"/>
              <a:t>元，仍在投保薪資</a:t>
            </a:r>
            <a:r>
              <a:rPr lang="en-US" altLang="zh-TW" dirty="0" smtClean="0"/>
              <a:t>(15840)</a:t>
            </a:r>
            <a:r>
              <a:rPr lang="zh-TW" altLang="en-US" dirty="0" smtClean="0"/>
              <a:t>水準內。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擔任考場臨時人員無需額外作投保調整，無需負擔保費</a:t>
            </a:r>
            <a:endParaRPr lang="en-US" altLang="zh-TW" dirty="0" smtClean="0"/>
          </a:p>
          <a:p>
            <a:pPr marL="4572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若無在校投保健保，單位需負擔補充保費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2668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263691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dirty="0" smtClean="0"/>
              <a:t>感謝聆聽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03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勞工保險費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雇主及個人負擔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雇主負擔：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勞保普通事故保險費</a:t>
            </a:r>
            <a:r>
              <a:rPr lang="en-US" altLang="zh-TW" dirty="0" smtClean="0"/>
              <a:t>+</a:t>
            </a:r>
            <a:r>
              <a:rPr lang="zh-TW" altLang="en-US" dirty="0" smtClean="0"/>
              <a:t>就業保險費</a:t>
            </a:r>
            <a:r>
              <a:rPr lang="en-US" altLang="zh-TW" dirty="0" smtClean="0"/>
              <a:t>+</a:t>
            </a:r>
            <a:r>
              <a:rPr lang="zh-TW" altLang="en-US" dirty="0" smtClean="0"/>
              <a:t>職業災害保險費</a:t>
            </a:r>
          </a:p>
          <a:p>
            <a:endParaRPr lang="en-US" altLang="zh-TW" dirty="0" smtClean="0"/>
          </a:p>
          <a:p>
            <a:r>
              <a:rPr lang="zh-TW" altLang="en-US" dirty="0"/>
              <a:t>個人</a:t>
            </a:r>
            <a:r>
              <a:rPr lang="zh-TW" altLang="en-US" dirty="0" smtClean="0"/>
              <a:t>負擔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勞保普通事故保險費</a:t>
            </a:r>
            <a:r>
              <a:rPr lang="en-US" altLang="zh-TW" dirty="0" smtClean="0"/>
              <a:t>+</a:t>
            </a:r>
            <a:r>
              <a:rPr lang="zh-TW" altLang="en-US" dirty="0" smtClean="0"/>
              <a:t>就業保險費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>
              <a:buFont typeface="Arial" pitchFamily="34" charset="0"/>
              <a:buChar char="•"/>
            </a:pPr>
            <a:r>
              <a:rPr lang="zh-TW" altLang="en-US" dirty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file"/>
              </a:rPr>
              <a:t>勞健保及勞工退休金投保金額分級表</a:t>
            </a:r>
            <a:r>
              <a:rPr lang="en-US" altLang="zh-TW" dirty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file"/>
              </a:rPr>
              <a:t>105.1.1</a:t>
            </a:r>
            <a:endParaRPr lang="zh-TW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9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r>
              <a:rPr lang="zh-TW" altLang="en-US" dirty="0"/>
              <a:t>保險費計算自被保險人加保之日起計算至退保當日為止，不論月份大小，一個月概以三十日為計算標準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當月</a:t>
            </a:r>
            <a:r>
              <a:rPr lang="zh-TW" altLang="en-US" dirty="0"/>
              <a:t>加保者，自加保日起計收至當月底止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例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15</a:t>
            </a:r>
            <a:r>
              <a:rPr lang="zh-TW" altLang="en-US" dirty="0"/>
              <a:t>日加保，保險費計收</a:t>
            </a:r>
            <a:r>
              <a:rPr lang="en-US" altLang="zh-TW" dirty="0"/>
              <a:t>16</a:t>
            </a:r>
            <a:r>
              <a:rPr lang="zh-TW" altLang="en-US" dirty="0" smtClean="0"/>
              <a:t>日</a:t>
            </a:r>
            <a:r>
              <a:rPr lang="en-US" altLang="zh-TW" dirty="0" smtClean="0">
                <a:solidFill>
                  <a:srgbClr val="FF0000"/>
                </a:solidFill>
              </a:rPr>
              <a:t>(30-15+1)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</a:t>
            </a:r>
            <a:r>
              <a:rPr lang="en-US" altLang="zh-TW" dirty="0" smtClean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30</a:t>
            </a:r>
            <a:r>
              <a:rPr lang="zh-TW" altLang="en-US" dirty="0"/>
              <a:t>日加保或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日加保，保險費均計收</a:t>
            </a:r>
            <a:r>
              <a:rPr lang="en-US" altLang="zh-TW" dirty="0"/>
              <a:t>1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例</a:t>
            </a:r>
            <a:r>
              <a:rPr lang="en-US" altLang="zh-TW" dirty="0"/>
              <a:t>2</a:t>
            </a:r>
            <a:r>
              <a:rPr lang="zh-TW" altLang="en-US" dirty="0"/>
              <a:t>：</a:t>
            </a:r>
            <a:r>
              <a:rPr lang="en-US" altLang="zh-TW" dirty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8</a:t>
            </a:r>
            <a:r>
              <a:rPr lang="zh-TW" altLang="en-US" dirty="0"/>
              <a:t>日加保，保險費計收</a:t>
            </a:r>
            <a:r>
              <a:rPr lang="en-US" altLang="zh-TW" dirty="0"/>
              <a:t>23</a:t>
            </a:r>
            <a:r>
              <a:rPr lang="zh-TW" altLang="en-US" dirty="0" smtClean="0"/>
              <a:t>日</a:t>
            </a:r>
            <a:r>
              <a:rPr lang="en-US" altLang="zh-TW" dirty="0" smtClean="0">
                <a:solidFill>
                  <a:srgbClr val="FF0000"/>
                </a:solidFill>
              </a:rPr>
              <a:t>(30-8+1)</a:t>
            </a:r>
          </a:p>
          <a:p>
            <a:pPr marL="0" indent="0">
              <a:buNone/>
            </a:pPr>
            <a:r>
              <a:rPr lang="zh-TW" altLang="en-US" dirty="0" smtClean="0"/>
              <a:t>                   </a:t>
            </a:r>
            <a:r>
              <a:rPr lang="en-US" altLang="zh-TW" dirty="0" smtClean="0"/>
              <a:t>3</a:t>
            </a:r>
            <a:r>
              <a:rPr lang="zh-TW" altLang="en-US" dirty="0"/>
              <a:t>月</a:t>
            </a:r>
            <a:r>
              <a:rPr lang="en-US" altLang="zh-TW" dirty="0"/>
              <a:t>28</a:t>
            </a:r>
            <a:r>
              <a:rPr lang="zh-TW" altLang="en-US" dirty="0"/>
              <a:t>日加保，保險費計收</a:t>
            </a:r>
            <a:r>
              <a:rPr lang="en-US" altLang="zh-TW" dirty="0"/>
              <a:t>3</a:t>
            </a:r>
            <a:r>
              <a:rPr lang="zh-TW" altLang="en-US" dirty="0" smtClean="0"/>
              <a:t>日</a:t>
            </a:r>
            <a:r>
              <a:rPr lang="en-US" altLang="zh-TW" dirty="0" smtClean="0">
                <a:solidFill>
                  <a:srgbClr val="FF0000"/>
                </a:solidFill>
              </a:rPr>
              <a:t>(30-28+1)</a:t>
            </a:r>
          </a:p>
          <a:p>
            <a:r>
              <a:rPr lang="zh-TW" altLang="en-US" dirty="0"/>
              <a:t>當月退保者，自當月</a:t>
            </a:r>
            <a:r>
              <a:rPr lang="en-US" altLang="zh-TW" dirty="0"/>
              <a:t>1</a:t>
            </a:r>
            <a:r>
              <a:rPr lang="zh-TW" altLang="en-US" dirty="0"/>
              <a:t>日起計收至退保當日或當月底止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例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15</a:t>
            </a:r>
            <a:r>
              <a:rPr lang="zh-TW" altLang="en-US" dirty="0"/>
              <a:t>日退保，保險費計收</a:t>
            </a:r>
            <a:r>
              <a:rPr lang="en-US" altLang="zh-TW" dirty="0"/>
              <a:t>15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</a:t>
            </a:r>
            <a:r>
              <a:rPr lang="en-US" altLang="zh-TW" dirty="0" smtClean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30</a:t>
            </a:r>
            <a:r>
              <a:rPr lang="zh-TW" altLang="en-US" dirty="0"/>
              <a:t>日退保或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日退保，保險費計收</a:t>
            </a:r>
            <a:r>
              <a:rPr lang="en-US" altLang="zh-TW" dirty="0"/>
              <a:t>30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例</a:t>
            </a:r>
            <a:r>
              <a:rPr lang="en-US" altLang="zh-TW" dirty="0"/>
              <a:t>2</a:t>
            </a:r>
            <a:r>
              <a:rPr lang="zh-TW" altLang="en-US" dirty="0"/>
              <a:t>：</a:t>
            </a:r>
            <a:r>
              <a:rPr lang="en-US" altLang="zh-TW" dirty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8</a:t>
            </a:r>
            <a:r>
              <a:rPr lang="zh-TW" altLang="en-US" dirty="0"/>
              <a:t>日退保，保險費計收</a:t>
            </a:r>
            <a:r>
              <a:rPr lang="en-US" altLang="zh-TW" dirty="0"/>
              <a:t>8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</a:t>
            </a:r>
            <a:r>
              <a:rPr lang="en-US" altLang="zh-TW" dirty="0" smtClean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28</a:t>
            </a:r>
            <a:r>
              <a:rPr lang="zh-TW" altLang="en-US" dirty="0"/>
              <a:t>日退保，保險費計收</a:t>
            </a:r>
            <a:r>
              <a:rPr lang="en-US" altLang="zh-TW" dirty="0"/>
              <a:t>28</a:t>
            </a:r>
            <a:r>
              <a:rPr lang="zh-TW" altLang="en-US" dirty="0" smtClean="0"/>
              <a:t>日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13992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29600" cy="5904656"/>
          </a:xfrm>
        </p:spPr>
        <p:txBody>
          <a:bodyPr>
            <a:normAutofit/>
          </a:bodyPr>
          <a:lstStyle/>
          <a:p>
            <a:r>
              <a:rPr lang="zh-TW" altLang="en-US" dirty="0"/>
              <a:t>同月份加、退保者，自加保當日起計收至退保當日或當月底</a:t>
            </a:r>
            <a:r>
              <a:rPr lang="zh-TW" altLang="en-US" dirty="0" smtClean="0"/>
              <a:t>止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例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5</a:t>
            </a:r>
            <a:r>
              <a:rPr lang="zh-TW" altLang="en-US" dirty="0"/>
              <a:t>日加保，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20</a:t>
            </a:r>
            <a:r>
              <a:rPr lang="zh-TW" altLang="en-US" dirty="0"/>
              <a:t>日退保，保險費計收</a:t>
            </a:r>
            <a:r>
              <a:rPr lang="en-US" altLang="zh-TW" dirty="0"/>
              <a:t>16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</a:t>
            </a:r>
            <a:r>
              <a:rPr lang="en-US" altLang="zh-TW" dirty="0" smtClean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20</a:t>
            </a:r>
            <a:r>
              <a:rPr lang="zh-TW" altLang="en-US" dirty="0"/>
              <a:t>日加保，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日退保，保險費計收</a:t>
            </a:r>
            <a:r>
              <a:rPr lang="en-US" altLang="zh-TW" dirty="0"/>
              <a:t>11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例</a:t>
            </a:r>
            <a:r>
              <a:rPr lang="en-US" altLang="zh-TW" dirty="0"/>
              <a:t>2</a:t>
            </a:r>
            <a:r>
              <a:rPr lang="zh-TW" altLang="en-US" dirty="0"/>
              <a:t>：</a:t>
            </a:r>
            <a:r>
              <a:rPr lang="en-US" altLang="zh-TW" dirty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3</a:t>
            </a:r>
            <a:r>
              <a:rPr lang="zh-TW" altLang="en-US" dirty="0"/>
              <a:t>日加保，</a:t>
            </a:r>
            <a:r>
              <a:rPr lang="en-US" altLang="zh-TW" dirty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18</a:t>
            </a:r>
            <a:r>
              <a:rPr lang="zh-TW" altLang="en-US" dirty="0"/>
              <a:t>日退保，保險費計收</a:t>
            </a:r>
            <a:r>
              <a:rPr lang="en-US" altLang="zh-TW" dirty="0"/>
              <a:t>16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18</a:t>
            </a:r>
            <a:r>
              <a:rPr lang="zh-TW" altLang="en-US" dirty="0"/>
              <a:t>日加保，</a:t>
            </a:r>
            <a:r>
              <a:rPr lang="en-US" altLang="zh-TW" dirty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28</a:t>
            </a:r>
            <a:r>
              <a:rPr lang="zh-TW" altLang="en-US" dirty="0"/>
              <a:t>日退保，保險費計收</a:t>
            </a:r>
            <a:r>
              <a:rPr lang="en-US" altLang="zh-TW" dirty="0"/>
              <a:t>11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例</a:t>
            </a:r>
            <a:r>
              <a:rPr lang="en-US" altLang="zh-TW" dirty="0"/>
              <a:t>3</a:t>
            </a:r>
            <a:r>
              <a:rPr lang="zh-TW" altLang="en-US" dirty="0"/>
              <a:t>：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30</a:t>
            </a:r>
            <a:r>
              <a:rPr lang="zh-TW" altLang="en-US" dirty="0"/>
              <a:t>日加保，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日退保，保險費計收</a:t>
            </a:r>
            <a:r>
              <a:rPr lang="en-US" altLang="zh-TW" dirty="0"/>
              <a:t>1</a:t>
            </a:r>
            <a:r>
              <a:rPr lang="zh-TW" altLang="en-US" dirty="0"/>
              <a:t>日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/>
              <a:t>同月份異動</a:t>
            </a:r>
            <a:r>
              <a:rPr lang="zh-TW" altLang="en-US" dirty="0" smtClean="0"/>
              <a:t>頻繁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異</a:t>
            </a:r>
            <a:r>
              <a:rPr lang="zh-TW" altLang="en-US" dirty="0"/>
              <a:t>動頻繁者，先依每一組加、退保資料分個人及單位分項計算應計之勞保普通事故保費、勞保職災事故保費、就保保費（均採四捨五入取至小數第</a:t>
            </a:r>
            <a:r>
              <a:rPr lang="en-US" altLang="zh-TW" dirty="0"/>
              <a:t>4</a:t>
            </a:r>
            <a:r>
              <a:rPr lang="zh-TW" altLang="en-US" dirty="0"/>
              <a:t>位），再合計各分項保費應繳金額（以元為單位，角以下四捨五入取整數。小於</a:t>
            </a:r>
            <a:r>
              <a:rPr lang="en-US" altLang="zh-TW" dirty="0"/>
              <a:t>1</a:t>
            </a:r>
            <a:r>
              <a:rPr lang="zh-TW" altLang="en-US" dirty="0"/>
              <a:t>元者均以</a:t>
            </a:r>
            <a:r>
              <a:rPr lang="en-US" altLang="zh-TW" dirty="0"/>
              <a:t>1</a:t>
            </a:r>
            <a:r>
              <a:rPr lang="zh-TW" altLang="en-US" dirty="0"/>
              <a:t>元計算）後。最後再分別合計個人及單位應繳保費金額</a:t>
            </a:r>
          </a:p>
        </p:txBody>
      </p:sp>
    </p:spTree>
    <p:extLst>
      <p:ext uri="{BB962C8B-B14F-4D97-AF65-F5344CB8AC3E}">
        <p14:creationId xmlns:p14="http://schemas.microsoft.com/office/powerpoint/2010/main" val="2293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例：有</a:t>
            </a:r>
            <a:r>
              <a:rPr lang="zh-TW" altLang="en-US" dirty="0"/>
              <a:t>一定雇主員工，每一加、退保期間之投保薪資</a:t>
            </a:r>
            <a:r>
              <a:rPr lang="zh-TW" altLang="en-US" dirty="0" smtClean="0"/>
              <a:t>相 同</a:t>
            </a:r>
            <a:r>
              <a:rPr lang="zh-TW" altLang="en-US" dirty="0"/>
              <a:t>，加保共</a:t>
            </a:r>
            <a:r>
              <a:rPr lang="en-US" altLang="zh-TW" dirty="0"/>
              <a:t>6</a:t>
            </a:r>
            <a:r>
              <a:rPr lang="zh-TW" altLang="en-US" dirty="0" smtClean="0"/>
              <a:t>天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70034"/>
              </p:ext>
            </p:extLst>
          </p:nvPr>
        </p:nvGraphicFramePr>
        <p:xfrm>
          <a:off x="899591" y="1412778"/>
          <a:ext cx="7344816" cy="4608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410"/>
                <a:gridCol w="517105"/>
                <a:gridCol w="497954"/>
                <a:gridCol w="651171"/>
                <a:gridCol w="1082090"/>
                <a:gridCol w="775659"/>
                <a:gridCol w="823538"/>
                <a:gridCol w="1532165"/>
                <a:gridCol w="909724"/>
              </a:tblGrid>
              <a:tr h="224672">
                <a:tc gridSpan="9">
                  <a:txBody>
                    <a:bodyPr/>
                    <a:lstStyle/>
                    <a:p>
                      <a:pPr algn="l" fontAlgn="b"/>
                      <a:r>
                        <a:rPr lang="zh-TW" altLang="en-US" sz="1100" u="none" strike="noStrike">
                          <a:effectLst/>
                        </a:rPr>
                        <a:t>例</a:t>
                      </a:r>
                      <a:r>
                        <a:rPr lang="en-US" altLang="zh-TW" sz="1100" u="none" strike="noStrike">
                          <a:effectLst/>
                        </a:rPr>
                        <a:t>1</a:t>
                      </a:r>
                      <a:r>
                        <a:rPr lang="zh-TW" altLang="en-US" sz="1100" u="none" strike="noStrike">
                          <a:effectLst/>
                        </a:rPr>
                        <a:t>：有一定雇主員工，每一加、退保期間之投保薪資相同，加保共</a:t>
                      </a:r>
                      <a:r>
                        <a:rPr lang="en-US" altLang="zh-TW" sz="1100" u="none" strike="noStrike">
                          <a:effectLst/>
                        </a:rPr>
                        <a:t>6</a:t>
                      </a:r>
                      <a:r>
                        <a:rPr lang="zh-TW" altLang="en-US" sz="1100" u="none" strike="noStrike">
                          <a:effectLst/>
                        </a:rPr>
                        <a:t>天</a:t>
                      </a:r>
                      <a:endParaRPr lang="zh-TW" altLang="en-US" sz="1100" b="1" i="0" u="none" strike="noStrike">
                        <a:effectLst/>
                        <a:latin typeface="華康隸書體W5"/>
                      </a:endParaRPr>
                    </a:p>
                  </a:txBody>
                  <a:tcPr marL="5011" marR="5011" marT="5011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0776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>
                          <a:effectLst/>
                        </a:rPr>
                        <a:t>日期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>
                          <a:effectLst/>
                        </a:rPr>
                        <a:t>異動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>
                          <a:effectLst/>
                        </a:rPr>
                        <a:t>投保薪資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>
                          <a:effectLst/>
                        </a:rPr>
                        <a:t>個人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>
                          <a:effectLst/>
                        </a:rPr>
                        <a:t>單位</a:t>
                      </a:r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2477"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勞保普通事故保費</a:t>
                      </a:r>
                      <a:endParaRPr lang="zh-TW" altLang="en-US" sz="8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就保保費</a:t>
                      </a:r>
                      <a:endParaRPr lang="zh-TW" altLang="en-US" sz="8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勞保普通事故保費</a:t>
                      </a:r>
                      <a:endParaRPr lang="zh-TW" altLang="en-US" sz="8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勞保職災事故保費</a:t>
                      </a:r>
                      <a:endParaRPr lang="zh-TW" altLang="en-US" sz="8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就保保費</a:t>
                      </a:r>
                      <a:endParaRPr lang="zh-TW" altLang="en-US" sz="8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</a:tr>
              <a:tr h="282464"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標楷體"/>
                      </a:endParaRPr>
                    </a:p>
                  </a:txBody>
                  <a:tcPr marL="5011" marR="5011" marT="5011" marB="0" anchor="b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>
                          <a:effectLst/>
                        </a:rPr>
                        <a:t>9.0%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>
                          <a:effectLst/>
                        </a:rPr>
                        <a:t>1.0%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>
                          <a:effectLst/>
                        </a:rPr>
                        <a:t>9.0%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>
                          <a:effectLst/>
                        </a:rPr>
                        <a:t>0.12%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>
                          <a:effectLst/>
                        </a:rPr>
                        <a:t>1.0%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ctr"/>
                </a:tc>
              </a:tr>
              <a:tr h="36197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王二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1040306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900" u="none" strike="noStrike">
                          <a:effectLst/>
                        </a:rPr>
                        <a:t>加保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11100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361974"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1040306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900" u="none" strike="noStrike">
                          <a:effectLst/>
                        </a:rPr>
                        <a:t>退保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11100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6.6600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0.7400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23.3100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0.4440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2.5900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361974"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1040312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900" u="none" strike="noStrike">
                          <a:effectLst/>
                        </a:rPr>
                        <a:t>加保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11100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361974"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1040313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900" u="none" strike="noStrike">
                          <a:effectLst/>
                        </a:rPr>
                        <a:t>退保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11100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13.3200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1.4800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46.6200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0.8880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5.1800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361974"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1040319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900" u="none" strike="noStrike">
                          <a:effectLst/>
                        </a:rPr>
                        <a:t>加保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11100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361974"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1040320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900" u="none" strike="noStrike">
                          <a:effectLst/>
                        </a:rPr>
                        <a:t>退保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11100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13.3200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1.4800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46.6200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0.8880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5.1800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361974"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1040326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900" u="none" strike="noStrike">
                          <a:effectLst/>
                        </a:rPr>
                        <a:t>加保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11100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36197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1040326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900" u="none" strike="noStrike">
                          <a:effectLst/>
                        </a:rPr>
                        <a:t>退保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11100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6.6600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0.7400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23.3100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0.4440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2.5900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220776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合計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altLang="zh-TW" sz="800" u="none" strike="noStrike">
                          <a:effectLst/>
                        </a:rPr>
                        <a:t>(</a:t>
                      </a:r>
                      <a:r>
                        <a:rPr lang="zh-TW" altLang="en-US" sz="800" u="none" strike="noStrike">
                          <a:effectLst/>
                        </a:rPr>
                        <a:t>取至小數第</a:t>
                      </a:r>
                      <a:r>
                        <a:rPr lang="en-US" altLang="zh-TW" sz="800" u="none" strike="noStrike">
                          <a:effectLst/>
                        </a:rPr>
                        <a:t>4</a:t>
                      </a:r>
                      <a:r>
                        <a:rPr lang="zh-TW" altLang="en-US" sz="800" u="none" strike="noStrike">
                          <a:effectLst/>
                        </a:rPr>
                        <a:t>位</a:t>
                      </a:r>
                      <a:r>
                        <a:rPr lang="en-US" altLang="zh-TW" sz="800" u="none" strike="noStrike">
                          <a:effectLst/>
                        </a:rPr>
                        <a:t>)</a:t>
                      </a:r>
                      <a:endParaRPr lang="en-US" altLang="zh-TW" sz="8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39.9600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4.4400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139.8600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2.6640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15.5400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220776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應繳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zh-TW" altLang="en-US" sz="800" u="none" strike="noStrike">
                          <a:effectLst/>
                        </a:rPr>
                        <a:t>（角以下四捨五入取整數）</a:t>
                      </a:r>
                      <a:endParaRPr lang="zh-TW" altLang="en-US" sz="8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40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4 </a:t>
                      </a:r>
                      <a:endParaRPr lang="en-US" altLang="zh-TW" sz="900" b="0" i="0" u="none" strike="noStrike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140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3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16 </a:t>
                      </a:r>
                      <a:endParaRPr lang="en-US" altLang="zh-TW" sz="900" b="0" i="0" u="none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  <a:tr h="220776"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個人應繳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>
                          <a:effectLst/>
                        </a:rPr>
                        <a:t>44 </a:t>
                      </a:r>
                      <a:endParaRPr lang="en-US" altLang="zh-TW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>
                          <a:effectLst/>
                        </a:rPr>
                        <a:t>單位應繳</a:t>
                      </a:r>
                      <a:endParaRPr lang="zh-TW" altLang="en-US" sz="900" b="0" i="0" u="none" strike="noStrike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900" u="none" strike="noStrike" dirty="0">
                          <a:effectLst/>
                        </a:rPr>
                        <a:t>159 </a:t>
                      </a:r>
                      <a:endParaRPr lang="en-US" altLang="zh-TW" sz="900" b="0" i="0" u="none" strike="noStrike" dirty="0">
                        <a:effectLst/>
                        <a:latin typeface="新細明體"/>
                      </a:endParaRPr>
                    </a:p>
                  </a:txBody>
                  <a:tcPr marL="5011" marR="5011" marT="501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84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保費計算</a:t>
            </a:r>
            <a:endParaRPr lang="zh-TW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229600" cy="511256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全月提繳</a:t>
            </a:r>
            <a:r>
              <a:rPr lang="en-US" altLang="zh-TW" dirty="0" smtClean="0"/>
              <a:t>(</a:t>
            </a:r>
            <a:r>
              <a:rPr lang="zh-TW" altLang="en-US" dirty="0" smtClean="0"/>
              <a:t>自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日至月末最後一日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參考</a:t>
            </a:r>
            <a:r>
              <a:rPr lang="zh-TW" altLang="en-US" u="sng" dirty="0"/>
              <a:t>勞健保及勞工退休金投保金額分級表</a:t>
            </a:r>
            <a:r>
              <a:rPr lang="en-US" altLang="zh-TW" u="sng" dirty="0" smtClean="0"/>
              <a:t>105.1.1</a:t>
            </a:r>
          </a:p>
          <a:p>
            <a:r>
              <a:rPr lang="zh-TW" altLang="en-US" dirty="0"/>
              <a:t>非全月加保或</a:t>
            </a:r>
            <a:r>
              <a:rPr lang="zh-TW" altLang="en-US" dirty="0" smtClean="0"/>
              <a:t>月中加保保險費</a:t>
            </a:r>
            <a:r>
              <a:rPr lang="zh-TW" altLang="en-US" dirty="0"/>
              <a:t>計算</a:t>
            </a:r>
            <a:r>
              <a:rPr lang="zh-TW" altLang="en-US" dirty="0" smtClean="0"/>
              <a:t>說明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計算公式：</a:t>
            </a:r>
            <a:r>
              <a:rPr lang="en-US" altLang="zh-TW" dirty="0" smtClean="0"/>
              <a:t>(</a:t>
            </a:r>
            <a:r>
              <a:rPr lang="zh-TW" altLang="en-US" dirty="0" smtClean="0"/>
              <a:t>單位</a:t>
            </a:r>
            <a:r>
              <a:rPr lang="en-US" altLang="zh-TW" dirty="0" smtClean="0"/>
              <a:t>/</a:t>
            </a:r>
            <a:r>
              <a:rPr lang="zh-TW" altLang="en-US" dirty="0" smtClean="0"/>
              <a:t>月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sz="2000" dirty="0"/>
              <a:t>勞保普通事故保險費</a:t>
            </a:r>
            <a:r>
              <a:rPr lang="en-US" altLang="zh-TW" sz="2000" dirty="0"/>
              <a:t>(</a:t>
            </a:r>
            <a:r>
              <a:rPr lang="zh-TW" altLang="en-US" sz="2000" dirty="0"/>
              <a:t>雇主負擔</a:t>
            </a:r>
            <a:r>
              <a:rPr lang="en-US" altLang="zh-TW" sz="2000" dirty="0"/>
              <a:t>)</a:t>
            </a:r>
            <a:r>
              <a:rPr lang="zh-TW" altLang="en-US" sz="2000" dirty="0"/>
              <a:t>＝投保金額 * 普通保險費率 </a:t>
            </a:r>
            <a:r>
              <a:rPr lang="en-US" altLang="zh-TW" sz="2000" dirty="0"/>
              <a:t>9% * 70</a:t>
            </a:r>
            <a:r>
              <a:rPr lang="en-US" altLang="zh-TW" sz="2000" dirty="0" smtClean="0"/>
              <a:t>%</a:t>
            </a:r>
          </a:p>
          <a:p>
            <a:pPr marL="0" indent="0">
              <a:buNone/>
            </a:pPr>
            <a:r>
              <a:rPr lang="zh-TW" altLang="en-US" sz="2000" dirty="0"/>
              <a:t>勞保就業保險費</a:t>
            </a:r>
            <a:r>
              <a:rPr lang="en-US" altLang="zh-TW" sz="2000" dirty="0"/>
              <a:t>(</a:t>
            </a:r>
            <a:r>
              <a:rPr lang="zh-TW" altLang="en-US" sz="2000" dirty="0"/>
              <a:t>雇主負擔</a:t>
            </a:r>
            <a:r>
              <a:rPr lang="en-US" altLang="zh-TW" sz="2000" dirty="0"/>
              <a:t>)</a:t>
            </a:r>
            <a:r>
              <a:rPr lang="zh-TW" altLang="en-US" sz="2000" dirty="0"/>
              <a:t>＝投保金額 * 就業保險費率 </a:t>
            </a:r>
            <a:r>
              <a:rPr lang="en-US" altLang="zh-TW" sz="2000" dirty="0"/>
              <a:t>1% * 70</a:t>
            </a:r>
            <a:r>
              <a:rPr lang="en-US" altLang="zh-TW" sz="2000" dirty="0" smtClean="0"/>
              <a:t>%</a:t>
            </a:r>
          </a:p>
          <a:p>
            <a:pPr marL="0" indent="0">
              <a:buNone/>
            </a:pPr>
            <a:r>
              <a:rPr lang="zh-TW" altLang="en-US" sz="2000" dirty="0"/>
              <a:t>勞保職業災害</a:t>
            </a:r>
            <a:r>
              <a:rPr lang="en-US" altLang="zh-TW" sz="2000" dirty="0"/>
              <a:t>(</a:t>
            </a:r>
            <a:r>
              <a:rPr lang="zh-TW" altLang="en-US" sz="2000" dirty="0"/>
              <a:t>雇主負擔</a:t>
            </a:r>
            <a:r>
              <a:rPr lang="en-US" altLang="zh-TW" sz="2000" dirty="0"/>
              <a:t>)</a:t>
            </a:r>
            <a:r>
              <a:rPr lang="zh-TW" altLang="en-US" sz="2000" dirty="0"/>
              <a:t>＝投保金額 * </a:t>
            </a:r>
            <a:r>
              <a:rPr lang="en-US" altLang="zh-TW" sz="2000" dirty="0"/>
              <a:t>0.12%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計算公式：</a:t>
            </a:r>
            <a:r>
              <a:rPr lang="en-US" altLang="zh-TW" dirty="0" smtClean="0"/>
              <a:t>(</a:t>
            </a:r>
            <a:r>
              <a:rPr lang="zh-TW" altLang="en-US" dirty="0" smtClean="0">
                <a:sym typeface="Wingdings" pitchFamily="2" charset="2"/>
              </a:rPr>
              <a:t>個人</a:t>
            </a:r>
            <a:r>
              <a:rPr lang="en-US" altLang="zh-TW" dirty="0" smtClean="0">
                <a:sym typeface="Wingdings" pitchFamily="2" charset="2"/>
              </a:rPr>
              <a:t>/</a:t>
            </a:r>
            <a:r>
              <a:rPr lang="zh-TW" altLang="en-US" dirty="0" smtClean="0">
                <a:sym typeface="Wingdings" pitchFamily="2" charset="2"/>
              </a:rPr>
              <a:t>月</a:t>
            </a:r>
            <a:r>
              <a:rPr lang="en-US" altLang="zh-TW" dirty="0" smtClean="0">
                <a:sym typeface="Wingdings" pitchFamily="2" charset="2"/>
              </a:rPr>
              <a:t>)</a:t>
            </a:r>
            <a:endParaRPr lang="en-US" altLang="zh-TW" u="sng" dirty="0" smtClean="0"/>
          </a:p>
          <a:p>
            <a:pPr marL="0" indent="0">
              <a:buNone/>
            </a:pPr>
            <a:r>
              <a:rPr lang="zh-TW" altLang="en-US" sz="2000" dirty="0"/>
              <a:t>勞保普通事故保險費</a:t>
            </a:r>
            <a:r>
              <a:rPr lang="en-US" altLang="zh-TW" sz="2000" dirty="0"/>
              <a:t>(</a:t>
            </a:r>
            <a:r>
              <a:rPr lang="zh-TW" altLang="en-US" sz="2000" dirty="0"/>
              <a:t>個人負擔</a:t>
            </a:r>
            <a:r>
              <a:rPr lang="en-US" altLang="zh-TW" sz="2000" dirty="0"/>
              <a:t>)</a:t>
            </a:r>
            <a:r>
              <a:rPr lang="zh-TW" altLang="en-US" sz="2000" dirty="0"/>
              <a:t>＝投保金額 * 普通保險費率 </a:t>
            </a:r>
            <a:r>
              <a:rPr lang="en-US" altLang="zh-TW" sz="2000" dirty="0"/>
              <a:t>9% *  20% </a:t>
            </a:r>
          </a:p>
          <a:p>
            <a:pPr marL="0" indent="0">
              <a:buNone/>
            </a:pPr>
            <a:r>
              <a:rPr lang="zh-TW" altLang="en-US" sz="2000" dirty="0"/>
              <a:t>勞保就業保險費</a:t>
            </a:r>
            <a:r>
              <a:rPr lang="en-US" altLang="zh-TW" sz="2000" dirty="0"/>
              <a:t>(</a:t>
            </a:r>
            <a:r>
              <a:rPr lang="zh-TW" altLang="en-US" sz="2000" dirty="0"/>
              <a:t>個人負擔</a:t>
            </a:r>
            <a:r>
              <a:rPr lang="en-US" altLang="zh-TW" sz="2000" dirty="0"/>
              <a:t>)</a:t>
            </a:r>
            <a:r>
              <a:rPr lang="zh-TW" altLang="en-US" sz="2000" dirty="0"/>
              <a:t>＝投保金額 * 就業保險費率 </a:t>
            </a:r>
            <a:r>
              <a:rPr lang="en-US" altLang="zh-TW" sz="2000" dirty="0"/>
              <a:t>1% * 20%</a:t>
            </a:r>
            <a:endParaRPr lang="en-US" altLang="zh-TW" sz="2000" dirty="0" smtClean="0"/>
          </a:p>
          <a:p>
            <a:endParaRPr lang="en-US" altLang="zh-TW" u="sng" dirty="0"/>
          </a:p>
          <a:p>
            <a:r>
              <a:rPr lang="zh-TW" altLang="en-US" u="sng" dirty="0" smtClean="0">
                <a:solidFill>
                  <a:schemeClr val="tx1"/>
                </a:solidFill>
              </a:rPr>
              <a:t>註：非本國人配偶之外籍員工不適用就業保險</a:t>
            </a:r>
            <a:endParaRPr lang="zh-TW" alt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30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例：王二投保薪資</a:t>
            </a:r>
            <a:r>
              <a:rPr lang="en-US" altLang="zh-TW" dirty="0"/>
              <a:t>(11,100)</a:t>
            </a:r>
            <a:r>
              <a:rPr lang="zh-TW" altLang="en-US" dirty="0"/>
              <a:t>，</a:t>
            </a:r>
            <a:r>
              <a:rPr lang="en-US" altLang="zh-TW" dirty="0"/>
              <a:t>105.2.4</a:t>
            </a:r>
            <a:r>
              <a:rPr lang="zh-TW" altLang="en-US" dirty="0"/>
              <a:t>加保，</a:t>
            </a:r>
            <a:r>
              <a:rPr lang="en-US" altLang="zh-TW" dirty="0"/>
              <a:t>105.2.5</a:t>
            </a:r>
            <a:r>
              <a:rPr lang="zh-TW" altLang="en-US" dirty="0"/>
              <a:t>退保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方法</a:t>
            </a:r>
            <a:r>
              <a:rPr lang="en-US" altLang="zh-TW" dirty="0"/>
              <a:t>1</a:t>
            </a:r>
            <a:r>
              <a:rPr lang="zh-TW" altLang="en-US" dirty="0" smtClean="0"/>
              <a:t>：按公式計算</a:t>
            </a:r>
            <a:endParaRPr lang="en-US" altLang="zh-TW" u="sng" dirty="0"/>
          </a:p>
          <a:p>
            <a:pPr marL="0" indent="0">
              <a:buNone/>
            </a:pPr>
            <a:r>
              <a:rPr lang="zh-TW" altLang="en-US" dirty="0" smtClean="0"/>
              <a:t>       單位：</a:t>
            </a:r>
            <a:r>
              <a:rPr lang="en-US" altLang="zh-TW" dirty="0" smtClean="0"/>
              <a:t>11,100*9%*70%/30</a:t>
            </a:r>
            <a:r>
              <a:rPr lang="zh-TW" altLang="en-US" dirty="0" smtClean="0"/>
              <a:t>*</a:t>
            </a:r>
            <a:r>
              <a:rPr lang="en-US" altLang="zh-TW" dirty="0" smtClean="0"/>
              <a:t>2(</a:t>
            </a:r>
            <a:r>
              <a:rPr lang="zh-TW" altLang="en-US" dirty="0" smtClean="0"/>
              <a:t>天</a:t>
            </a:r>
            <a:r>
              <a:rPr lang="en-US" altLang="zh-TW" dirty="0" smtClean="0"/>
              <a:t>)=46.6200(</a:t>
            </a:r>
            <a:r>
              <a:rPr lang="zh-TW" altLang="en-US" dirty="0" smtClean="0"/>
              <a:t>勞保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                   </a:t>
            </a:r>
            <a:r>
              <a:rPr lang="en-US" altLang="zh-TW" dirty="0" smtClean="0"/>
              <a:t>11,100*1%*70%/30*2(</a:t>
            </a:r>
            <a:r>
              <a:rPr lang="zh-TW" altLang="en-US" dirty="0" smtClean="0"/>
              <a:t>天</a:t>
            </a:r>
            <a:r>
              <a:rPr lang="en-US" altLang="zh-TW" dirty="0" smtClean="0"/>
              <a:t>)=5.1800(</a:t>
            </a:r>
            <a:r>
              <a:rPr lang="zh-TW" altLang="en-US" dirty="0" smtClean="0"/>
              <a:t>就保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            </a:t>
            </a:r>
            <a:r>
              <a:rPr lang="en-US" altLang="zh-TW" dirty="0" smtClean="0"/>
              <a:t>11,100*0.12%/30</a:t>
            </a:r>
            <a:r>
              <a:rPr lang="zh-TW" altLang="en-US" dirty="0" smtClean="0"/>
              <a:t>*</a:t>
            </a:r>
            <a:r>
              <a:rPr lang="en-US" altLang="zh-TW" dirty="0" smtClean="0"/>
              <a:t>2(</a:t>
            </a:r>
            <a:r>
              <a:rPr lang="zh-TW" altLang="en-US" dirty="0" smtClean="0"/>
              <a:t>天</a:t>
            </a:r>
            <a:r>
              <a:rPr lang="en-US" altLang="zh-TW" dirty="0" smtClean="0"/>
              <a:t>)=0.8880(</a:t>
            </a:r>
            <a:r>
              <a:rPr lang="zh-TW" altLang="en-US" dirty="0" smtClean="0"/>
              <a:t>職災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       單位負擔勞保費：</a:t>
            </a:r>
            <a:r>
              <a:rPr lang="en-US" altLang="zh-TW" dirty="0" smtClean="0"/>
              <a:t>47+5+1=53(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個人：</a:t>
            </a:r>
            <a:r>
              <a:rPr lang="en-US" altLang="zh-TW" dirty="0" smtClean="0"/>
              <a:t>11,100*9%*20%/30*2(</a:t>
            </a:r>
            <a:r>
              <a:rPr lang="zh-TW" altLang="en-US" dirty="0" smtClean="0"/>
              <a:t>天</a:t>
            </a:r>
            <a:r>
              <a:rPr lang="en-US" altLang="zh-TW" dirty="0" smtClean="0"/>
              <a:t>)=13.32(</a:t>
            </a:r>
            <a:r>
              <a:rPr lang="zh-TW" altLang="en-US" dirty="0" smtClean="0"/>
              <a:t>勞保</a:t>
            </a:r>
            <a:r>
              <a:rPr lang="en-US" altLang="zh-TW" dirty="0" smtClean="0"/>
              <a:t>)</a:t>
            </a:r>
            <a:r>
              <a:rPr lang="zh-TW" altLang="en-US" dirty="0" smtClean="0"/>
              <a:t>  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            </a:t>
            </a:r>
            <a:r>
              <a:rPr lang="en-US" altLang="zh-TW" dirty="0" smtClean="0"/>
              <a:t>11,100*1%*20%/30*2(</a:t>
            </a:r>
            <a:r>
              <a:rPr lang="zh-TW" altLang="en-US" dirty="0" smtClean="0"/>
              <a:t>天</a:t>
            </a:r>
            <a:r>
              <a:rPr lang="en-US" altLang="zh-TW" dirty="0" smtClean="0"/>
              <a:t>)=1.48(</a:t>
            </a:r>
            <a:r>
              <a:rPr lang="zh-TW" altLang="en-US" dirty="0" smtClean="0"/>
              <a:t>就保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       個人負擔：</a:t>
            </a:r>
            <a:r>
              <a:rPr lang="en-US" altLang="zh-TW" dirty="0" smtClean="0"/>
              <a:t>13+1=14(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67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29600" cy="6048672"/>
          </a:xfrm>
        </p:spPr>
        <p:txBody>
          <a:bodyPr/>
          <a:lstStyle/>
          <a:p>
            <a:r>
              <a:rPr lang="zh-TW" altLang="en-US" dirty="0"/>
              <a:t>例：王二投保薪資</a:t>
            </a:r>
            <a:r>
              <a:rPr lang="en-US" altLang="zh-TW" dirty="0"/>
              <a:t>(11,100)</a:t>
            </a:r>
            <a:r>
              <a:rPr lang="zh-TW" altLang="en-US" dirty="0"/>
              <a:t>，</a:t>
            </a:r>
            <a:r>
              <a:rPr lang="en-US" altLang="zh-TW" dirty="0"/>
              <a:t>105.2.4</a:t>
            </a:r>
            <a:r>
              <a:rPr lang="zh-TW" altLang="en-US" dirty="0"/>
              <a:t>加保，</a:t>
            </a:r>
            <a:r>
              <a:rPr lang="en-US" altLang="zh-TW" dirty="0"/>
              <a:t>105.2.5</a:t>
            </a:r>
            <a:r>
              <a:rPr lang="zh-TW" altLang="en-US" dirty="0"/>
              <a:t>退保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方法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：查表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勞工保險普通事故及就業保險合計之保險費分擔金額表</a:t>
            </a:r>
            <a:r>
              <a:rPr lang="en-US" altLang="zh-TW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(</a:t>
            </a:r>
            <a:r>
              <a:rPr lang="zh-TW" altLang="en-US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自</a:t>
            </a:r>
            <a:r>
              <a:rPr lang="en-US" altLang="zh-TW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104</a:t>
            </a:r>
            <a:r>
              <a:rPr lang="zh-TW" altLang="en-US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年</a:t>
            </a:r>
            <a:r>
              <a:rPr lang="en-US" altLang="zh-TW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7</a:t>
            </a:r>
            <a:r>
              <a:rPr lang="zh-TW" altLang="en-US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月</a:t>
            </a:r>
            <a:r>
              <a:rPr lang="en-US" altLang="zh-TW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1</a:t>
            </a:r>
            <a:r>
              <a:rPr lang="zh-TW" altLang="en-US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日起適用</a:t>
            </a:r>
            <a:r>
              <a:rPr lang="en-US" altLang="zh-TW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2" action="ppaction://hlinkfile"/>
              </a:rPr>
              <a:t>)</a:t>
            </a:r>
            <a:endParaRPr lang="en-US" altLang="zh-TW" u="sng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3" action="ppaction://hlinkfile"/>
              </a:rPr>
              <a:t>勞健保及勞工退休金投保金額分級表</a:t>
            </a:r>
            <a:r>
              <a:rPr lang="en-US" altLang="zh-TW" u="sng" dirty="0">
                <a:solidFill>
                  <a:schemeClr val="bg1">
                    <a:lumMod val="85000"/>
                    <a:lumOff val="15000"/>
                  </a:schemeClr>
                </a:solidFill>
                <a:hlinkClick r:id="rId3" action="ppaction://hlinkfile"/>
              </a:rPr>
              <a:t>105.1.1</a:t>
            </a:r>
            <a:endParaRPr lang="en-US" altLang="zh-TW" u="sng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zh-TW" altLang="en-US" dirty="0" smtClean="0"/>
              <a:t>  查表所得投保薪資</a:t>
            </a:r>
            <a:r>
              <a:rPr lang="en-US" altLang="zh-TW" dirty="0" smtClean="0"/>
              <a:t>11,100</a:t>
            </a:r>
            <a:r>
              <a:rPr lang="zh-TW" altLang="en-US" dirty="0" smtClean="0"/>
              <a:t>，投保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天，得單位</a:t>
            </a:r>
            <a:r>
              <a:rPr lang="en-US" altLang="zh-TW" dirty="0" smtClean="0"/>
              <a:t>52(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，個人</a:t>
            </a:r>
            <a:r>
              <a:rPr lang="en-US" altLang="zh-TW" dirty="0" smtClean="0"/>
              <a:t>14(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  查分級表查職災：</a:t>
            </a:r>
            <a:r>
              <a:rPr lang="en-US" altLang="zh-TW" dirty="0" smtClean="0"/>
              <a:t>13(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)/30</a:t>
            </a:r>
            <a:r>
              <a:rPr lang="zh-TW" altLang="en-US" dirty="0" smtClean="0"/>
              <a:t>*</a:t>
            </a:r>
            <a:r>
              <a:rPr lang="en-US" altLang="zh-TW" dirty="0" smtClean="0"/>
              <a:t>2=0.8666(</a:t>
            </a:r>
            <a:r>
              <a:rPr lang="zh-TW" altLang="en-US" dirty="0" smtClean="0"/>
              <a:t>四捨五入取整數</a:t>
            </a:r>
            <a:r>
              <a:rPr lang="en-US" altLang="zh-TW" dirty="0" smtClean="0"/>
              <a:t>)</a:t>
            </a:r>
          </a:p>
          <a:p>
            <a:pPr marL="45720" indent="0">
              <a:buNone/>
            </a:pPr>
            <a:r>
              <a:rPr lang="zh-TW" altLang="en-US" dirty="0" smtClean="0"/>
              <a:t>單位負擔：</a:t>
            </a:r>
            <a:r>
              <a:rPr lang="en-US" altLang="zh-TW" dirty="0" smtClean="0"/>
              <a:t>52(</a:t>
            </a:r>
            <a:r>
              <a:rPr lang="zh-TW" altLang="en-US" dirty="0" smtClean="0"/>
              <a:t>勞保、就保</a:t>
            </a:r>
            <a:r>
              <a:rPr lang="en-US" altLang="zh-TW" dirty="0" smtClean="0"/>
              <a:t>)+1(</a:t>
            </a:r>
            <a:r>
              <a:rPr lang="zh-TW" altLang="en-US" dirty="0" smtClean="0"/>
              <a:t>職災</a:t>
            </a:r>
            <a:r>
              <a:rPr lang="en-US" altLang="zh-TW" dirty="0" smtClean="0"/>
              <a:t>)=53(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45720" indent="0">
              <a:buNone/>
            </a:pPr>
            <a:r>
              <a:rPr lang="zh-TW" altLang="en-US" dirty="0" smtClean="0"/>
              <a:t>個人負擔：</a:t>
            </a:r>
            <a:r>
              <a:rPr lang="en-US" altLang="zh-TW" dirty="0" smtClean="0"/>
              <a:t>14(</a:t>
            </a:r>
            <a:r>
              <a:rPr lang="zh-TW" altLang="en-US" dirty="0" smtClean="0"/>
              <a:t>元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3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669</TotalTime>
  <Words>2981</Words>
  <Application>Microsoft Office PowerPoint</Application>
  <PresentationFormat>如螢幕大小 (4:3)</PresentationFormat>
  <Paragraphs>342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氣流</vt:lpstr>
      <vt:lpstr>勞保、健保、勞退金及工資墊償金</vt:lpstr>
      <vt:lpstr>投保金額適用級距</vt:lpstr>
      <vt:lpstr>勞工保險費(雇主及個人負擔)</vt:lpstr>
      <vt:lpstr>PowerPoint 簡報</vt:lpstr>
      <vt:lpstr>PowerPoint 簡報</vt:lpstr>
      <vt:lpstr>PowerPoint 簡報</vt:lpstr>
      <vt:lpstr>保費計算</vt:lpstr>
      <vt:lpstr>PowerPoint 簡報</vt:lpstr>
      <vt:lpstr>PowerPoint 簡報</vt:lpstr>
      <vt:lpstr>PowerPoint 簡報</vt:lpstr>
      <vt:lpstr>工資墊償金計算</vt:lpstr>
      <vt:lpstr>PowerPoint 簡報</vt:lpstr>
      <vt:lpstr>勞退金計算</vt:lpstr>
      <vt:lpstr>PowerPoint 簡報</vt:lpstr>
      <vt:lpstr>保費計收原則</vt:lpstr>
      <vt:lpstr>健保費計算</vt:lpstr>
      <vt:lpstr>PowerPoint 簡報</vt:lpstr>
      <vt:lpstr>保費分攤</vt:lpstr>
      <vt:lpstr>PowerPoint 簡報</vt:lpstr>
      <vt:lpstr>PowerPoint 簡報</vt:lpstr>
      <vt:lpstr>PowerPoint 簡報</vt:lpstr>
      <vt:lpstr>保費分攤</vt:lpstr>
      <vt:lpstr>PowerPoint 簡報</vt:lpstr>
      <vt:lpstr>PowerPoint 簡報</vt:lpstr>
      <vt:lpstr>感謝聆聽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61</cp:revision>
  <dcterms:created xsi:type="dcterms:W3CDTF">2016-02-02T04:22:46Z</dcterms:created>
  <dcterms:modified xsi:type="dcterms:W3CDTF">2016-02-04T07:13:18Z</dcterms:modified>
</cp:coreProperties>
</file>