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handoutMasterIdLst>
    <p:handoutMasterId r:id="rId25"/>
  </p:handoutMasterIdLst>
  <p:sldIdLst>
    <p:sldId id="256" r:id="rId2"/>
    <p:sldId id="257" r:id="rId3"/>
    <p:sldId id="266" r:id="rId4"/>
    <p:sldId id="265" r:id="rId5"/>
    <p:sldId id="267" r:id="rId6"/>
    <p:sldId id="258" r:id="rId7"/>
    <p:sldId id="278" r:id="rId8"/>
    <p:sldId id="259" r:id="rId9"/>
    <p:sldId id="260" r:id="rId10"/>
    <p:sldId id="268" r:id="rId11"/>
    <p:sldId id="280" r:id="rId12"/>
    <p:sldId id="271" r:id="rId13"/>
    <p:sldId id="279" r:id="rId14"/>
    <p:sldId id="272" r:id="rId15"/>
    <p:sldId id="273" r:id="rId16"/>
    <p:sldId id="274" r:id="rId17"/>
    <p:sldId id="269" r:id="rId18"/>
    <p:sldId id="270" r:id="rId19"/>
    <p:sldId id="261" r:id="rId20"/>
    <p:sldId id="277" r:id="rId21"/>
    <p:sldId id="263" r:id="rId22"/>
    <p:sldId id="264" r:id="rId23"/>
    <p:sldId id="275" r:id="rId24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9898DF-B8B7-41C7-BD83-01CA9F50D934}" type="datetimeFigureOut">
              <a:rPr lang="zh-TW" altLang="en-US" smtClean="0"/>
              <a:t>2015/5/11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CA9E3-3A58-4756-A1D3-9B2FA466DB7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67116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grpSp>
        <p:nvGrpSpPr>
          <p:cNvPr id="2" name="群組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手繪多邊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手繪多邊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手繪多邊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接點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2BE4A06-5FBD-4513-9D64-DD015F90A33C}" type="datetimeFigureOut">
              <a:rPr lang="zh-TW" altLang="en-US" smtClean="0"/>
              <a:t>2015/5/11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A04AC6F-C2CB-4C80-A4A5-8C598868F54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BE4A06-5FBD-4513-9D64-DD015F90A33C}" type="datetimeFigureOut">
              <a:rPr lang="zh-TW" altLang="en-US" smtClean="0"/>
              <a:t>2015/5/11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04AC6F-C2CB-4C80-A4A5-8C598868F54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BE4A06-5FBD-4513-9D64-DD015F90A33C}" type="datetimeFigureOut">
              <a:rPr lang="zh-TW" altLang="en-US" smtClean="0"/>
              <a:t>2015/5/11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04AC6F-C2CB-4C80-A4A5-8C598868F54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BE4A06-5FBD-4513-9D64-DD015F90A33C}" type="datetimeFigureOut">
              <a:rPr lang="zh-TW" altLang="en-US" smtClean="0"/>
              <a:t>2015/5/11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04AC6F-C2CB-4C80-A4A5-8C598868F54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BE4A06-5FBD-4513-9D64-DD015F90A33C}" type="datetimeFigureOut">
              <a:rPr lang="zh-TW" altLang="en-US" smtClean="0"/>
              <a:t>2015/5/11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04AC6F-C2CB-4C80-A4A5-8C598868F54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＞形箭號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＞形箭號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BE4A06-5FBD-4513-9D64-DD015F90A33C}" type="datetimeFigureOut">
              <a:rPr lang="zh-TW" altLang="en-US" smtClean="0"/>
              <a:t>2015/5/11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04AC6F-C2CB-4C80-A4A5-8C598868F54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BE4A06-5FBD-4513-9D64-DD015F90A33C}" type="datetimeFigureOut">
              <a:rPr lang="zh-TW" altLang="en-US" smtClean="0"/>
              <a:t>2015/5/11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04AC6F-C2CB-4C80-A4A5-8C598868F54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BE4A06-5FBD-4513-9D64-DD015F90A33C}" type="datetimeFigureOut">
              <a:rPr lang="zh-TW" altLang="en-US" smtClean="0"/>
              <a:t>2015/5/11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04AC6F-C2CB-4C80-A4A5-8C598868F54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BE4A06-5FBD-4513-9D64-DD015F90A33C}" type="datetimeFigureOut">
              <a:rPr lang="zh-TW" altLang="en-US" smtClean="0"/>
              <a:t>2015/5/11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04AC6F-C2CB-4C80-A4A5-8C598868F54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2BE4A06-5FBD-4513-9D64-DD015F90A33C}" type="datetimeFigureOut">
              <a:rPr lang="zh-TW" altLang="en-US" smtClean="0"/>
              <a:t>2015/5/11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04AC6F-C2CB-4C80-A4A5-8C598868F54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2BE4A06-5FBD-4513-9D64-DD015F90A33C}" type="datetimeFigureOut">
              <a:rPr lang="zh-TW" altLang="en-US" smtClean="0"/>
              <a:t>2015/5/11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A04AC6F-C2CB-4C80-A4A5-8C598868F54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接點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＞形箭號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＞形箭號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手繪多邊形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接點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2BE4A06-5FBD-4513-9D64-DD015F90A33C}" type="datetimeFigureOut">
              <a:rPr lang="zh-TW" altLang="en-US" smtClean="0"/>
              <a:t>2015/5/11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A04AC6F-C2CB-4C80-A4A5-8C598868F54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27584" y="980728"/>
            <a:ext cx="7772400" cy="1829761"/>
          </a:xfrm>
        </p:spPr>
        <p:txBody>
          <a:bodyPr/>
          <a:lstStyle/>
          <a:p>
            <a:pPr algn="ctr"/>
            <a:r>
              <a:rPr lang="zh-TW" altLang="en-US" dirty="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國立嘉義</a:t>
            </a:r>
            <a:r>
              <a:rPr lang="zh-TW" altLang="en-US" dirty="0" smtClean="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大學</a:t>
            </a:r>
            <a:r>
              <a:rPr lang="en-US" altLang="zh-TW" dirty="0" smtClean="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/>
            </a:r>
            <a:br>
              <a:rPr lang="en-US" altLang="zh-TW" dirty="0" smtClean="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</a:br>
            <a:endParaRPr lang="zh-TW" altLang="en-US" dirty="0">
              <a:solidFill>
                <a:schemeClr val="tx1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85800" y="2780928"/>
            <a:ext cx="7772400" cy="2030383"/>
          </a:xfrm>
        </p:spPr>
        <p:txBody>
          <a:bodyPr>
            <a:normAutofit/>
          </a:bodyPr>
          <a:lstStyle/>
          <a:p>
            <a:pPr algn="ctr"/>
            <a:r>
              <a:rPr lang="en-US" altLang="zh-TW" sz="4000" b="1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104</a:t>
            </a:r>
            <a:r>
              <a:rPr lang="zh-TW" altLang="en-US" sz="4000" b="1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學年度日間</a:t>
            </a:r>
            <a:r>
              <a:rPr lang="zh-TW" altLang="en-US" sz="4000" b="1" dirty="0">
                <a:latin typeface="細明體" panose="02020509000000000000" pitchFamily="49" charset="-120"/>
                <a:ea typeface="細明體" panose="02020509000000000000" pitchFamily="49" charset="-120"/>
              </a:rPr>
              <a:t>部碩、博士</a:t>
            </a:r>
            <a:r>
              <a:rPr lang="zh-TW" altLang="en-US" sz="4000" b="1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班</a:t>
            </a:r>
            <a:endParaRPr lang="en-US" altLang="zh-TW" sz="4000" b="1" dirty="0" smtClean="0">
              <a:latin typeface="細明體" panose="02020509000000000000" pitchFamily="49" charset="-120"/>
              <a:ea typeface="細明體" panose="02020509000000000000" pitchFamily="49" charset="-120"/>
            </a:endParaRPr>
          </a:p>
          <a:p>
            <a:pPr algn="ctr"/>
            <a:r>
              <a:rPr lang="zh-TW" altLang="en-US" sz="4000" b="1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學</a:t>
            </a:r>
            <a:r>
              <a:rPr lang="zh-TW" altLang="en-US" sz="4000" b="1" dirty="0">
                <a:latin typeface="細明體" panose="02020509000000000000" pitchFamily="49" charset="-120"/>
                <a:ea typeface="細明體" panose="02020509000000000000" pitchFamily="49" charset="-120"/>
              </a:rPr>
              <a:t>雜費調整</a:t>
            </a:r>
            <a:r>
              <a:rPr lang="zh-TW" altLang="en-US" sz="4000" b="1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案</a:t>
            </a:r>
            <a:endParaRPr lang="en-US" altLang="zh-TW" sz="4000" b="1" dirty="0" smtClean="0">
              <a:latin typeface="細明體" panose="02020509000000000000" pitchFamily="49" charset="-120"/>
              <a:ea typeface="細明體" panose="02020509000000000000" pitchFamily="49" charset="-120"/>
            </a:endParaRPr>
          </a:p>
          <a:p>
            <a:pPr algn="l"/>
            <a:r>
              <a:rPr lang="zh-TW" altLang="en-US" sz="4000" b="1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            </a:t>
            </a:r>
            <a:r>
              <a:rPr lang="en-US" altLang="zh-TW" sz="4000" b="1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(</a:t>
            </a:r>
            <a:r>
              <a:rPr lang="zh-TW" altLang="en-US" sz="4000" b="1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草案</a:t>
            </a:r>
            <a:r>
              <a:rPr lang="en-US" altLang="zh-TW" sz="4000" b="1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)</a:t>
            </a:r>
            <a:r>
              <a:rPr lang="zh-TW" altLang="en-US" sz="4000" b="1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  </a:t>
            </a:r>
            <a:endParaRPr lang="en-US" altLang="zh-TW" sz="4000" b="1" dirty="0">
              <a:latin typeface="細明體" panose="02020509000000000000" pitchFamily="49" charset="-120"/>
              <a:ea typeface="細明體" panose="02020509000000000000" pitchFamily="49" charset="-120"/>
            </a:endParaRPr>
          </a:p>
          <a:p>
            <a:pPr algn="ctr"/>
            <a:endParaRPr lang="zh-TW" altLang="en-US" sz="4000" b="1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9099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altLang="zh-TW" dirty="0" smtClean="0"/>
              <a:t>(</a:t>
            </a:r>
            <a:r>
              <a:rPr lang="zh-TW" altLang="en-US" dirty="0" smtClean="0"/>
              <a:t>一</a:t>
            </a:r>
            <a:r>
              <a:rPr lang="en-US" altLang="zh-TW" dirty="0" smtClean="0"/>
              <a:t>)</a:t>
            </a:r>
            <a:r>
              <a:rPr lang="zh-TW" altLang="en-US" dirty="0" smtClean="0"/>
              <a:t>本校</a:t>
            </a:r>
            <a:r>
              <a:rPr lang="zh-TW" altLang="en-US" dirty="0"/>
              <a:t>主要收入來源來自教育部「學校教學研究</a:t>
            </a:r>
            <a:r>
              <a:rPr lang="zh-TW" altLang="en-US" dirty="0" smtClean="0"/>
              <a:t>補</a:t>
            </a:r>
            <a:endParaRPr lang="en-US" altLang="zh-TW" dirty="0" smtClean="0"/>
          </a:p>
          <a:p>
            <a:pPr marL="109728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 </a:t>
            </a:r>
            <a:r>
              <a:rPr lang="zh-TW" altLang="en-US" dirty="0" smtClean="0"/>
              <a:t>助收入」</a:t>
            </a:r>
            <a:r>
              <a:rPr lang="en-US" altLang="zh-TW" dirty="0" smtClean="0"/>
              <a:t>(</a:t>
            </a:r>
            <a:r>
              <a:rPr lang="zh-TW" altLang="en-US" dirty="0" smtClean="0"/>
              <a:t>佔總收入</a:t>
            </a:r>
            <a:r>
              <a:rPr lang="en-US" altLang="zh-TW" dirty="0" smtClean="0"/>
              <a:t>48.59%)</a:t>
            </a:r>
            <a:r>
              <a:rPr lang="zh-TW" altLang="en-US" dirty="0" smtClean="0"/>
              <a:t>及</a:t>
            </a:r>
            <a:r>
              <a:rPr lang="zh-TW" altLang="en-US" dirty="0"/>
              <a:t>本校「學雜費</a:t>
            </a:r>
            <a:r>
              <a:rPr lang="zh-TW" altLang="en-US" dirty="0" smtClean="0"/>
              <a:t>收</a:t>
            </a:r>
            <a:endParaRPr lang="en-US" altLang="zh-TW" dirty="0" smtClean="0"/>
          </a:p>
          <a:p>
            <a:pPr marL="109728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 </a:t>
            </a:r>
            <a:r>
              <a:rPr lang="zh-TW" altLang="en-US" dirty="0" smtClean="0"/>
              <a:t>入」</a:t>
            </a:r>
            <a:r>
              <a:rPr lang="en-US" altLang="zh-TW" dirty="0" smtClean="0"/>
              <a:t>   (</a:t>
            </a:r>
            <a:r>
              <a:rPr lang="zh-TW" altLang="en-US" dirty="0" smtClean="0"/>
              <a:t>佔總收入</a:t>
            </a:r>
            <a:r>
              <a:rPr lang="en-US" altLang="zh-TW" dirty="0" smtClean="0"/>
              <a:t>25.36%)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109728" indent="0">
              <a:buNone/>
            </a:pPr>
            <a:r>
              <a:rPr lang="en-US" altLang="zh-TW" dirty="0" smtClean="0"/>
              <a:t>(</a:t>
            </a:r>
            <a:r>
              <a:rPr lang="zh-TW" altLang="en-US" dirty="0" smtClean="0"/>
              <a:t>二</a:t>
            </a:r>
            <a:r>
              <a:rPr lang="en-US" altLang="zh-TW" dirty="0" smtClean="0"/>
              <a:t>)</a:t>
            </a:r>
            <a:r>
              <a:rPr lang="zh-TW" altLang="en-US" dirty="0" smtClean="0"/>
              <a:t>主要</a:t>
            </a:r>
            <a:r>
              <a:rPr lang="zh-TW" altLang="en-US" dirty="0" smtClean="0"/>
              <a:t>支出以</a:t>
            </a:r>
            <a:r>
              <a:rPr lang="zh-TW" altLang="en-US" dirty="0" smtClean="0">
                <a:solidFill>
                  <a:srgbClr val="FF0000"/>
                </a:solidFill>
              </a:rPr>
              <a:t>「教學研究及訓輔成本」</a:t>
            </a:r>
            <a:r>
              <a:rPr lang="zh-TW" altLang="en-US" dirty="0" smtClean="0"/>
              <a:t>為最大項目</a:t>
            </a:r>
            <a:endParaRPr lang="en-US" altLang="zh-TW" dirty="0" smtClean="0"/>
          </a:p>
          <a:p>
            <a:pPr marL="109728" indent="0">
              <a:buNone/>
            </a:pPr>
            <a:r>
              <a:rPr lang="zh-TW" altLang="en-US" dirty="0" smtClean="0"/>
              <a:t>      ，</a:t>
            </a:r>
            <a:r>
              <a:rPr lang="zh-TW" altLang="en-US" dirty="0" smtClean="0">
                <a:solidFill>
                  <a:srgbClr val="FF0000"/>
                </a:solidFill>
              </a:rPr>
              <a:t>佔總支出</a:t>
            </a:r>
            <a:r>
              <a:rPr lang="en-US" altLang="zh-TW" dirty="0" smtClean="0">
                <a:solidFill>
                  <a:srgbClr val="FF0000"/>
                </a:solidFill>
              </a:rPr>
              <a:t>62.6%</a:t>
            </a:r>
            <a:r>
              <a:rPr lang="zh-TW" altLang="en-US" dirty="0" smtClean="0"/>
              <a:t>，「管理及總務費用」次之，</a:t>
            </a:r>
            <a:endParaRPr lang="en-US" altLang="zh-TW" dirty="0" smtClean="0"/>
          </a:p>
          <a:p>
            <a:pPr marL="109728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 佔總支出</a:t>
            </a:r>
            <a:r>
              <a:rPr lang="en-US" altLang="zh-TW" dirty="0" smtClean="0"/>
              <a:t>13.43%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109728" indent="0">
              <a:buNone/>
            </a:pPr>
            <a:r>
              <a:rPr lang="en-US" altLang="zh-TW" dirty="0" smtClean="0"/>
              <a:t>(</a:t>
            </a:r>
            <a:r>
              <a:rPr lang="zh-TW" altLang="en-US" dirty="0" smtClean="0"/>
              <a:t>三</a:t>
            </a:r>
            <a:r>
              <a:rPr lang="en-US" altLang="zh-TW" dirty="0" smtClean="0"/>
              <a:t>)</a:t>
            </a:r>
            <a:r>
              <a:rPr lang="zh-TW" altLang="en-US" dirty="0" smtClean="0"/>
              <a:t>財務</a:t>
            </a:r>
            <a:r>
              <a:rPr lang="zh-TW" altLang="en-US" dirty="0" smtClean="0"/>
              <a:t>收支決算表請參</a:t>
            </a:r>
            <a:r>
              <a:rPr lang="zh-TW" altLang="en-US" dirty="0" smtClean="0">
                <a:solidFill>
                  <a:srgbClr val="0070C0"/>
                </a:solidFill>
              </a:rPr>
              <a:t>表</a:t>
            </a:r>
            <a:r>
              <a:rPr lang="en-US" altLang="zh-TW" dirty="0" smtClean="0">
                <a:solidFill>
                  <a:srgbClr val="0070C0"/>
                </a:solidFill>
              </a:rPr>
              <a:t>5~8</a:t>
            </a:r>
          </a:p>
          <a:p>
            <a:pPr marL="109728" indent="0">
              <a:buNone/>
            </a:pP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09728" indent="0"/>
            <a:r>
              <a:rPr lang="zh-TW" altLang="en-US" sz="3200" b="0" dirty="0" smtClean="0">
                <a:solidFill>
                  <a:schemeClr val="tx1"/>
                </a:solidFill>
              </a:rPr>
              <a:t>三、學校投入教育成本</a:t>
            </a:r>
            <a:endParaRPr lang="en-US" altLang="zh-TW" sz="32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5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zh-TW" altLang="en-US" sz="3200" b="1" dirty="0" smtClean="0">
                <a:solidFill>
                  <a:srgbClr val="C00000"/>
                </a:solidFill>
              </a:rPr>
              <a:t>       </a:t>
            </a:r>
            <a:endParaRPr lang="en-US" altLang="zh-TW" sz="3200" b="1" dirty="0">
              <a:solidFill>
                <a:srgbClr val="C00000"/>
              </a:solidFill>
            </a:endParaRPr>
          </a:p>
          <a:p>
            <a:pPr marL="109728" indent="0">
              <a:buNone/>
            </a:pPr>
            <a:r>
              <a:rPr lang="zh-TW" altLang="en-US" sz="3200" b="1" dirty="0" smtClean="0">
                <a:solidFill>
                  <a:srgbClr val="C00000"/>
                </a:solidFill>
              </a:rPr>
              <a:t>                    </a:t>
            </a:r>
            <a:endParaRPr lang="en-US" altLang="zh-TW" sz="3200" b="1" dirty="0" smtClean="0">
              <a:solidFill>
                <a:srgbClr val="C00000"/>
              </a:solidFill>
            </a:endParaRPr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C00000"/>
                </a:solidFill>
              </a:rPr>
              <a:t/>
            </a:r>
            <a:br>
              <a:rPr lang="en-US" altLang="zh-TW" sz="4400" dirty="0" smtClean="0">
                <a:solidFill>
                  <a:srgbClr val="C00000"/>
                </a:solidFill>
              </a:rPr>
            </a:br>
            <a:r>
              <a:rPr lang="en-US" altLang="zh-TW" sz="3600" dirty="0" smtClean="0">
                <a:solidFill>
                  <a:srgbClr val="C00000"/>
                </a:solidFill>
              </a:rPr>
              <a:t>1.</a:t>
            </a:r>
            <a:r>
              <a:rPr lang="zh-TW" altLang="en-US" sz="3600" dirty="0" smtClean="0">
                <a:solidFill>
                  <a:srgbClr val="C00000"/>
                </a:solidFill>
              </a:rPr>
              <a:t>教師</a:t>
            </a:r>
            <a:r>
              <a:rPr lang="zh-TW" altLang="en-US" sz="3600" dirty="0">
                <a:solidFill>
                  <a:srgbClr val="C00000"/>
                </a:solidFill>
              </a:rPr>
              <a:t>總額管制</a:t>
            </a:r>
            <a:r>
              <a:rPr lang="en-US" altLang="zh-TW" sz="3600" dirty="0">
                <a:solidFill>
                  <a:srgbClr val="C00000"/>
                </a:solidFill>
              </a:rPr>
              <a:t/>
            </a:r>
            <a:br>
              <a:rPr lang="en-US" altLang="zh-TW" sz="3600" dirty="0">
                <a:solidFill>
                  <a:srgbClr val="C00000"/>
                </a:solidFill>
              </a:rPr>
            </a:br>
            <a:endParaRPr lang="zh-TW" altLang="en-US" sz="36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186962"/>
              </p:ext>
            </p:extLst>
          </p:nvPr>
        </p:nvGraphicFramePr>
        <p:xfrm>
          <a:off x="899592" y="1628800"/>
          <a:ext cx="7488831" cy="32403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1"/>
                <a:gridCol w="1224136"/>
                <a:gridCol w="1008112"/>
                <a:gridCol w="936104"/>
                <a:gridCol w="864096"/>
                <a:gridCol w="936105"/>
                <a:gridCol w="1152127"/>
              </a:tblGrid>
              <a:tr h="976759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         年度</a:t>
                      </a:r>
                      <a:endParaRPr lang="en-US" altLang="zh-TW" dirty="0" smtClean="0"/>
                    </a:p>
                    <a:p>
                      <a:endParaRPr lang="en-US" altLang="zh-TW" dirty="0" smtClean="0"/>
                    </a:p>
                    <a:p>
                      <a:r>
                        <a:rPr lang="zh-TW" altLang="en-US" dirty="0" smtClean="0"/>
                        <a:t>教師別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101</a:t>
                      </a:r>
                      <a:r>
                        <a:rPr lang="zh-TW" altLang="en-US" dirty="0" smtClean="0"/>
                        <a:t>年度</a:t>
                      </a:r>
                      <a:endParaRPr lang="zh-TW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102</a:t>
                      </a:r>
                      <a:r>
                        <a:rPr lang="zh-TW" altLang="en-US" dirty="0" smtClean="0"/>
                        <a:t>年度</a:t>
                      </a:r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103</a:t>
                      </a:r>
                      <a:r>
                        <a:rPr lang="zh-TW" altLang="en-US" dirty="0" smtClean="0"/>
                        <a:t>年度</a:t>
                      </a:r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104</a:t>
                      </a:r>
                      <a:r>
                        <a:rPr lang="zh-TW" altLang="en-US" dirty="0" smtClean="0"/>
                        <a:t>年度</a:t>
                      </a:r>
                      <a:endParaRPr lang="zh-TW" altLang="en-US" dirty="0"/>
                    </a:p>
                  </a:txBody>
                  <a:tcPr/>
                </a:tc>
              </a:tr>
              <a:tr h="565900">
                <a:tc>
                  <a:txBody>
                    <a:bodyPr/>
                    <a:lstStyle/>
                    <a:p>
                      <a:r>
                        <a:rPr lang="zh-TW" altLang="en-US" sz="1600" b="1" dirty="0" smtClean="0">
                          <a:solidFill>
                            <a:srgbClr val="FF0000"/>
                          </a:solidFill>
                        </a:rPr>
                        <a:t>學年</a:t>
                      </a:r>
                      <a:r>
                        <a:rPr lang="en-US" altLang="zh-TW" sz="1600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zh-TW" altLang="en-US" sz="1600" b="1" dirty="0" smtClean="0">
                          <a:solidFill>
                            <a:srgbClr val="FF0000"/>
                          </a:solidFill>
                        </a:rPr>
                        <a:t>學期</a:t>
                      </a:r>
                      <a:endParaRPr lang="zh-TW" alt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b="1" dirty="0" smtClean="0">
                          <a:solidFill>
                            <a:srgbClr val="FF0000"/>
                          </a:solidFill>
                        </a:rPr>
                        <a:t>   101-1</a:t>
                      </a:r>
                      <a:endParaRPr lang="zh-TW" alt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b="1" dirty="0" smtClean="0">
                          <a:solidFill>
                            <a:srgbClr val="FF0000"/>
                          </a:solidFill>
                        </a:rPr>
                        <a:t>101-2</a:t>
                      </a:r>
                      <a:endParaRPr lang="zh-TW" alt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b="1" dirty="0" smtClean="0">
                          <a:solidFill>
                            <a:srgbClr val="FF0000"/>
                          </a:solidFill>
                        </a:rPr>
                        <a:t>102-1</a:t>
                      </a:r>
                      <a:endParaRPr lang="zh-TW" alt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b="1" dirty="0" smtClean="0">
                          <a:solidFill>
                            <a:srgbClr val="FF0000"/>
                          </a:solidFill>
                        </a:rPr>
                        <a:t>102-2</a:t>
                      </a:r>
                      <a:endParaRPr lang="zh-TW" alt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b="1" dirty="0" smtClean="0">
                          <a:solidFill>
                            <a:srgbClr val="FF0000"/>
                          </a:solidFill>
                        </a:rPr>
                        <a:t>103-1</a:t>
                      </a:r>
                      <a:endParaRPr lang="zh-TW" alt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b="1" dirty="0" smtClean="0">
                          <a:solidFill>
                            <a:srgbClr val="FF0000"/>
                          </a:solidFill>
                        </a:rPr>
                        <a:t>    103-2</a:t>
                      </a:r>
                      <a:endParaRPr lang="zh-TW" alt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6590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專任教師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/>
                        <a:t>499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/>
                        <a:t>495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/>
                        <a:t>485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/>
                        <a:t>485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/>
                        <a:t>486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/>
                        <a:t>483</a:t>
                      </a:r>
                      <a:endParaRPr lang="zh-TW" altLang="en-US" dirty="0"/>
                    </a:p>
                  </a:txBody>
                  <a:tcPr/>
                </a:tc>
              </a:tr>
              <a:tr h="56590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專案教師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/>
                        <a:t>10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/>
                        <a:t>12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/>
                        <a:t>16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/>
                        <a:t>24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/>
                        <a:t>24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/>
                        <a:t>28</a:t>
                      </a:r>
                      <a:endParaRPr lang="zh-TW" altLang="en-US" dirty="0"/>
                    </a:p>
                  </a:txBody>
                  <a:tcPr/>
                </a:tc>
              </a:tr>
              <a:tr h="56590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合計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/>
                        <a:t>509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/>
                        <a:t>507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/>
                        <a:t>501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/>
                        <a:t>509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/>
                        <a:t>510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/>
                        <a:t>511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直線接點 5"/>
          <p:cNvCxnSpPr/>
          <p:nvPr/>
        </p:nvCxnSpPr>
        <p:spPr>
          <a:xfrm>
            <a:off x="899592" y="1645230"/>
            <a:ext cx="1332452" cy="9196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接點 7"/>
          <p:cNvCxnSpPr/>
          <p:nvPr/>
        </p:nvCxnSpPr>
        <p:spPr>
          <a:xfrm>
            <a:off x="899592" y="1645230"/>
            <a:ext cx="1368152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>
            <a:off x="899592" y="1645230"/>
            <a:ext cx="1368152" cy="9196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83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2799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zh-TW" altLang="en-US" dirty="0"/>
              <a:t>　</a:t>
            </a:r>
            <a:r>
              <a:rPr lang="zh-TW" altLang="en-US" dirty="0" smtClean="0"/>
              <a:t>   </a:t>
            </a:r>
            <a:r>
              <a:rPr lang="zh-TW" altLang="en-US" sz="2400" dirty="0" smtClean="0"/>
              <a:t>行政院</a:t>
            </a:r>
            <a:r>
              <a:rPr lang="zh-TW" altLang="en-US" sz="2400" dirty="0" smtClean="0"/>
              <a:t>核定兼任教師鐘點費支給標準</a:t>
            </a:r>
            <a:r>
              <a:rPr lang="zh-TW" altLang="en-US" sz="2400" dirty="0" smtClean="0"/>
              <a:t>調漲</a:t>
            </a:r>
            <a:r>
              <a:rPr lang="en-US" altLang="zh-TW" sz="2400" dirty="0" smtClean="0"/>
              <a:t>16</a:t>
            </a:r>
            <a:r>
              <a:rPr lang="en-US" altLang="zh-TW" sz="2400" dirty="0" smtClean="0"/>
              <a:t>%</a:t>
            </a:r>
            <a:r>
              <a:rPr lang="zh-TW" altLang="en-US" sz="2400" dirty="0" smtClean="0"/>
              <a:t>，</a:t>
            </a:r>
            <a:r>
              <a:rPr lang="en-US" altLang="zh-TW" sz="2400" dirty="0" smtClean="0"/>
              <a:t>103</a:t>
            </a:r>
            <a:r>
              <a:rPr lang="zh-TW" altLang="en-US" sz="2400" dirty="0" smtClean="0"/>
              <a:t>年</a:t>
            </a:r>
            <a:endParaRPr lang="en-US" altLang="zh-TW" sz="2400" dirty="0" smtClean="0"/>
          </a:p>
          <a:p>
            <a:pPr marL="109728" indent="0">
              <a:buNone/>
            </a:pPr>
            <a:r>
              <a:rPr lang="en-US" altLang="zh-TW" sz="2400" dirty="0"/>
              <a:t> </a:t>
            </a:r>
            <a:r>
              <a:rPr lang="en-US" altLang="zh-TW" sz="2400" dirty="0" smtClean="0"/>
              <a:t>      </a:t>
            </a:r>
            <a:r>
              <a:rPr lang="zh-TW" altLang="en-US" sz="2400" dirty="0" smtClean="0"/>
              <a:t>度</a:t>
            </a:r>
            <a:r>
              <a:rPr lang="zh-TW" altLang="en-US" sz="2400" dirty="0" smtClean="0"/>
              <a:t>鐘點費額外較</a:t>
            </a:r>
            <a:r>
              <a:rPr lang="en-US" altLang="zh-TW" sz="2400" dirty="0" smtClean="0"/>
              <a:t>102</a:t>
            </a:r>
            <a:r>
              <a:rPr lang="zh-TW" altLang="en-US" sz="2400" dirty="0" smtClean="0"/>
              <a:t>年度</a:t>
            </a:r>
            <a:r>
              <a:rPr lang="zh-TW" altLang="en-US" sz="2400" dirty="0" smtClean="0"/>
              <a:t>增加</a:t>
            </a:r>
            <a:r>
              <a:rPr lang="en-US" altLang="zh-TW" sz="2400" dirty="0" smtClean="0"/>
              <a:t>570</a:t>
            </a:r>
            <a:r>
              <a:rPr lang="zh-TW" altLang="en-US" sz="2400" dirty="0" smtClean="0"/>
              <a:t>萬支出</a:t>
            </a:r>
            <a:endParaRPr lang="en-US" altLang="zh-TW" sz="2400" dirty="0" smtClean="0"/>
          </a:p>
          <a:p>
            <a:pPr marL="109728" indent="0">
              <a:buNone/>
            </a:pPr>
            <a:r>
              <a:rPr lang="en-US" altLang="zh-TW" sz="2400" dirty="0"/>
              <a:t> </a:t>
            </a:r>
            <a:r>
              <a:rPr lang="en-US" altLang="zh-TW" sz="2400" dirty="0" smtClean="0"/>
              <a:t>        </a:t>
            </a:r>
            <a:r>
              <a:rPr lang="zh-TW" altLang="en-US" sz="2400" dirty="0" smtClean="0"/>
              <a:t>               </a:t>
            </a:r>
            <a:endParaRPr lang="en-US" altLang="zh-TW" sz="2400" dirty="0" smtClean="0"/>
          </a:p>
          <a:p>
            <a:pPr marL="109728" indent="0">
              <a:buNone/>
            </a:pPr>
            <a:r>
              <a:rPr lang="en-US" altLang="zh-TW" sz="2000" b="1" dirty="0"/>
              <a:t> </a:t>
            </a:r>
            <a:r>
              <a:rPr lang="en-US" altLang="zh-TW" sz="2000" b="1" dirty="0" smtClean="0"/>
              <a:t>                       </a:t>
            </a:r>
            <a:r>
              <a:rPr lang="zh-TW" altLang="en-US" sz="2000" b="1" dirty="0" smtClean="0"/>
              <a:t>近</a:t>
            </a:r>
            <a:r>
              <a:rPr lang="en-US" altLang="zh-TW" sz="2000" b="1" dirty="0" smtClean="0"/>
              <a:t>3</a:t>
            </a:r>
            <a:r>
              <a:rPr lang="zh-TW" altLang="en-US" sz="2000" b="1" dirty="0" smtClean="0"/>
              <a:t>年教師超支鐘點支出一覽表</a:t>
            </a:r>
            <a:endParaRPr lang="en-US" altLang="zh-TW" sz="2000" b="1" dirty="0" smtClean="0"/>
          </a:p>
          <a:p>
            <a:pPr marL="109728" indent="0">
              <a:buNone/>
            </a:pPr>
            <a:endParaRPr lang="en-US" altLang="zh-TW" b="1" dirty="0" smtClean="0">
              <a:solidFill>
                <a:srgbClr val="FF0000"/>
              </a:solidFill>
            </a:endParaRPr>
          </a:p>
          <a:p>
            <a:pPr marL="109728" indent="0">
              <a:buNone/>
            </a:pPr>
            <a:endParaRPr lang="en-US" altLang="zh-TW" dirty="0" smtClean="0"/>
          </a:p>
          <a:p>
            <a:pPr marL="109728" indent="0">
              <a:buNone/>
            </a:pP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sz="3600" dirty="0" smtClean="0">
                <a:solidFill>
                  <a:srgbClr val="C00000"/>
                </a:solidFill>
              </a:rPr>
              <a:t/>
            </a:r>
            <a:br>
              <a:rPr lang="en-US" altLang="zh-TW" sz="3600" dirty="0" smtClean="0">
                <a:solidFill>
                  <a:srgbClr val="C00000"/>
                </a:solidFill>
              </a:rPr>
            </a:br>
            <a:r>
              <a:rPr lang="en-US" altLang="zh-TW" sz="3600" dirty="0" smtClean="0">
                <a:solidFill>
                  <a:srgbClr val="C00000"/>
                </a:solidFill>
              </a:rPr>
              <a:t>2.</a:t>
            </a:r>
            <a:r>
              <a:rPr lang="zh-TW" altLang="en-US" sz="3600" dirty="0" smtClean="0">
                <a:solidFill>
                  <a:srgbClr val="C00000"/>
                </a:solidFill>
              </a:rPr>
              <a:t>教師</a:t>
            </a:r>
            <a:r>
              <a:rPr lang="zh-TW" altLang="en-US" sz="3600" dirty="0">
                <a:solidFill>
                  <a:srgbClr val="C00000"/>
                </a:solidFill>
              </a:rPr>
              <a:t>人事費及鐘點費支出遽增 </a:t>
            </a:r>
            <a:r>
              <a:rPr lang="zh-TW" altLang="en-US" sz="3600" dirty="0" smtClean="0">
                <a:solidFill>
                  <a:srgbClr val="C00000"/>
                </a:solidFill>
              </a:rPr>
              <a:t>  </a:t>
            </a:r>
            <a:r>
              <a:rPr lang="en-US" altLang="zh-TW" sz="2000" dirty="0">
                <a:solidFill>
                  <a:srgbClr val="C00000"/>
                </a:solidFill>
              </a:rPr>
              <a:t>(</a:t>
            </a:r>
            <a:r>
              <a:rPr lang="zh-TW" altLang="en-US" sz="2000" dirty="0">
                <a:solidFill>
                  <a:srgbClr val="C00000"/>
                </a:solidFill>
              </a:rPr>
              <a:t>詳參表</a:t>
            </a:r>
            <a:r>
              <a:rPr lang="en-US" altLang="zh-TW" sz="2000" dirty="0">
                <a:solidFill>
                  <a:srgbClr val="C00000"/>
                </a:solidFill>
              </a:rPr>
              <a:t>13~14)</a:t>
            </a:r>
            <a:br>
              <a:rPr lang="en-US" altLang="zh-TW" sz="2000" dirty="0">
                <a:solidFill>
                  <a:srgbClr val="C00000"/>
                </a:solidFill>
              </a:rPr>
            </a:br>
            <a:endParaRPr lang="zh-TW" altLang="en-US" sz="36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5685931"/>
              </p:ext>
            </p:extLst>
          </p:nvPr>
        </p:nvGraphicFramePr>
        <p:xfrm>
          <a:off x="1187624" y="3284984"/>
          <a:ext cx="7128792" cy="216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1728192"/>
                <a:gridCol w="1800200"/>
                <a:gridCol w="1944216"/>
              </a:tblGrid>
              <a:tr h="576064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101</a:t>
                      </a:r>
                      <a:r>
                        <a:rPr lang="zh-TW" altLang="en-US" dirty="0" smtClean="0"/>
                        <a:t>年度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102</a:t>
                      </a:r>
                      <a:r>
                        <a:rPr lang="zh-TW" altLang="en-US" dirty="0" smtClean="0"/>
                        <a:t>年度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103</a:t>
                      </a:r>
                      <a:r>
                        <a:rPr lang="zh-TW" altLang="en-US" dirty="0" smtClean="0"/>
                        <a:t>年度</a:t>
                      </a:r>
                      <a:endParaRPr lang="zh-TW" altLang="en-US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總超支鐘點數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mtClean="0"/>
                        <a:t>    2,431</a:t>
                      </a:r>
                      <a:r>
                        <a:rPr lang="zh-TW" altLang="en-US" dirty="0" smtClean="0"/>
                        <a:t>小時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      2,452</a:t>
                      </a:r>
                      <a:r>
                        <a:rPr lang="zh-TW" altLang="en-US" dirty="0" smtClean="0"/>
                        <a:t>小時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mtClean="0"/>
                        <a:t>      2,464</a:t>
                      </a:r>
                      <a:r>
                        <a:rPr lang="zh-TW" altLang="en-US" dirty="0" smtClean="0"/>
                        <a:t>小時</a:t>
                      </a:r>
                      <a:endParaRPr lang="zh-TW" altLang="en-US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鐘點費支出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2,858,979</a:t>
                      </a:r>
                      <a:r>
                        <a:rPr lang="zh-TW" altLang="en-US" dirty="0" smtClean="0"/>
                        <a:t>元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27,346,046</a:t>
                      </a:r>
                      <a:r>
                        <a:rPr lang="zh-TW" altLang="en-US" dirty="0" smtClean="0"/>
                        <a:t>元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33,056,987</a:t>
                      </a:r>
                      <a:r>
                        <a:rPr lang="zh-TW" altLang="en-US" dirty="0" smtClean="0"/>
                        <a:t>元</a:t>
                      </a:r>
                      <a:endParaRPr lang="zh-TW" altLang="en-US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較去年增減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-1,512,933</a:t>
                      </a:r>
                      <a:r>
                        <a:rPr lang="zh-TW" altLang="en-US" dirty="0" smtClean="0"/>
                        <a:t>元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+5,710,941</a:t>
                      </a:r>
                      <a:r>
                        <a:rPr lang="zh-TW" altLang="en-US" dirty="0" smtClean="0"/>
                        <a:t>元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直線接點 5"/>
          <p:cNvCxnSpPr/>
          <p:nvPr/>
        </p:nvCxnSpPr>
        <p:spPr>
          <a:xfrm flipV="1">
            <a:off x="2843808" y="5013176"/>
            <a:ext cx="1728192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325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altLang="zh-TW" dirty="0" smtClean="0"/>
              <a:t>1.</a:t>
            </a:r>
            <a:r>
              <a:rPr lang="zh-TW" altLang="en-US" dirty="0" smtClean="0"/>
              <a:t>近</a:t>
            </a:r>
            <a:r>
              <a:rPr lang="en-US" altLang="zh-TW" dirty="0" smtClean="0"/>
              <a:t>3</a:t>
            </a:r>
            <a:r>
              <a:rPr lang="zh-TW" altLang="en-US" dirty="0" smtClean="0"/>
              <a:t>年</a:t>
            </a:r>
            <a:r>
              <a:rPr lang="en-US" altLang="zh-TW" dirty="0" smtClean="0"/>
              <a:t>2</a:t>
            </a:r>
            <a:r>
              <a:rPr lang="zh-TW" altLang="en-US" dirty="0" smtClean="0"/>
              <a:t>次調漲電價</a:t>
            </a:r>
            <a:endParaRPr lang="en-US" altLang="zh-TW" dirty="0" smtClean="0"/>
          </a:p>
          <a:p>
            <a:pPr marL="109728" indent="0">
              <a:buNone/>
            </a:pPr>
            <a:r>
              <a:rPr lang="en-US" altLang="zh-TW" dirty="0" smtClean="0"/>
              <a:t>2.</a:t>
            </a:r>
            <a:r>
              <a:rPr lang="zh-TW" altLang="en-US" dirty="0" smtClean="0"/>
              <a:t>本校逐年減少用電度數，因電價飆漲，電費仍遽增</a:t>
            </a:r>
            <a:endParaRPr lang="en-US" altLang="zh-TW" dirty="0" smtClean="0"/>
          </a:p>
          <a:p>
            <a:pPr marL="109728" indent="0">
              <a:buNone/>
            </a:pPr>
            <a:endParaRPr lang="en-US" altLang="zh-TW" dirty="0"/>
          </a:p>
          <a:p>
            <a:pPr marL="109728" indent="0">
              <a:buNone/>
            </a:pP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 smtClean="0">
                <a:solidFill>
                  <a:srgbClr val="FF0000"/>
                </a:solidFill>
              </a:rPr>
              <a:t>3.</a:t>
            </a:r>
            <a:r>
              <a:rPr lang="zh-TW" altLang="en-US" sz="3200" dirty="0" smtClean="0">
                <a:solidFill>
                  <a:srgbClr val="FF0000"/>
                </a:solidFill>
              </a:rPr>
              <a:t>校園公共資源支出增加  </a:t>
            </a:r>
            <a:r>
              <a:rPr lang="en-US" altLang="zh-TW" sz="1800" dirty="0" smtClean="0">
                <a:solidFill>
                  <a:srgbClr val="FF0000"/>
                </a:solidFill>
              </a:rPr>
              <a:t>(</a:t>
            </a:r>
            <a:r>
              <a:rPr lang="zh-TW" altLang="en-US" sz="1800" dirty="0" smtClean="0">
                <a:solidFill>
                  <a:srgbClr val="FF0000"/>
                </a:solidFill>
              </a:rPr>
              <a:t>詳參表</a:t>
            </a:r>
            <a:r>
              <a:rPr lang="en-US" altLang="zh-TW" sz="1800" dirty="0" smtClean="0">
                <a:solidFill>
                  <a:srgbClr val="FF0000"/>
                </a:solidFill>
              </a:rPr>
              <a:t>15)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8632718"/>
              </p:ext>
            </p:extLst>
          </p:nvPr>
        </p:nvGraphicFramePr>
        <p:xfrm>
          <a:off x="1115616" y="2564904"/>
          <a:ext cx="6768752" cy="2173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1800200"/>
                <a:gridCol w="1800200"/>
                <a:gridCol w="1728192"/>
              </a:tblGrid>
              <a:tr h="149736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年度別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101</a:t>
                      </a:r>
                      <a:r>
                        <a:rPr lang="zh-TW" altLang="en-US" dirty="0" smtClean="0"/>
                        <a:t>年度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102</a:t>
                      </a:r>
                      <a:r>
                        <a:rPr lang="zh-TW" altLang="en-US" dirty="0" smtClean="0"/>
                        <a:t>年度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103</a:t>
                      </a:r>
                      <a:r>
                        <a:rPr lang="zh-TW" altLang="en-US" dirty="0" smtClean="0"/>
                        <a:t>年度</a:t>
                      </a:r>
                      <a:endParaRPr lang="zh-TW" altLang="en-US" dirty="0"/>
                    </a:p>
                  </a:txBody>
                  <a:tcPr/>
                </a:tc>
              </a:tr>
              <a:tr h="426328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用電數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zh-TW" altLang="en-US" dirty="0" smtClean="0"/>
                        <a:t>度</a:t>
                      </a:r>
                      <a:r>
                        <a:rPr lang="en-US" altLang="zh-TW" dirty="0" smtClean="0"/>
                        <a:t>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/>
                        <a:t>25,585,620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/>
                        <a:t>25,305,058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/>
                        <a:t>24,594,788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用電數增減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zh-TW" altLang="en-US" dirty="0" smtClean="0"/>
                        <a:t>元</a:t>
                      </a:r>
                      <a:r>
                        <a:rPr lang="en-US" altLang="zh-TW" dirty="0" smtClean="0"/>
                        <a:t>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/>
                        <a:t>-280,562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/>
                        <a:t>-710,270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電費 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zh-TW" altLang="en-US" dirty="0" smtClean="0"/>
                        <a:t>元</a:t>
                      </a:r>
                      <a:r>
                        <a:rPr lang="en-US" altLang="zh-TW" dirty="0" smtClean="0"/>
                        <a:t>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/>
                        <a:t>  85,911,146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/>
                        <a:t>72,823,483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/>
                        <a:t>88,166,315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電費增減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zh-TW" altLang="en-US" dirty="0" smtClean="0"/>
                        <a:t>元</a:t>
                      </a:r>
                      <a:r>
                        <a:rPr lang="en-US" altLang="zh-TW" dirty="0" smtClean="0"/>
                        <a:t>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/>
                        <a:t>-13,087,663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/>
                        <a:t>+15,342,832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直線接點 6"/>
          <p:cNvCxnSpPr/>
          <p:nvPr/>
        </p:nvCxnSpPr>
        <p:spPr>
          <a:xfrm>
            <a:off x="2555776" y="3356992"/>
            <a:ext cx="180020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>
            <a:off x="2555776" y="4365104"/>
            <a:ext cx="180020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384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260040"/>
          </a:xfrm>
        </p:spPr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依現行學雜費收費標準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9728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大學部每生繳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45,686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元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9728" indent="0">
              <a:buNone/>
            </a:pP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研究生每生繳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36,733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元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 </a:t>
            </a:r>
            <a:r>
              <a:rPr lang="en-US" altLang="zh-TW" sz="2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畢業學分平均</a:t>
            </a:r>
            <a:r>
              <a:rPr lang="en-US" altLang="zh-TW" sz="2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24/4</a:t>
            </a:r>
            <a:r>
              <a:rPr lang="zh-TW" altLang="en-US" sz="2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學期</a:t>
            </a:r>
            <a:r>
              <a:rPr lang="en-US" altLang="zh-TW" sz="2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=</a:t>
            </a:r>
            <a:r>
              <a:rPr lang="en-US" altLang="zh-TW" sz="2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TW" altLang="en-US" sz="2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學分</a:t>
            </a:r>
            <a:r>
              <a:rPr lang="en-US" altLang="zh-TW" sz="2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109728" indent="0">
              <a:buNone/>
            </a:pPr>
            <a:r>
              <a:rPr lang="en-US" altLang="zh-TW" sz="2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</a:p>
          <a:p>
            <a:pPr marL="109728" indent="0">
              <a:buNone/>
            </a:pP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)103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年度每生教學成本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137,642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元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9728" indent="0">
              <a:buNone/>
            </a:pP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1,673,723,157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元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/12,160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=137,642</a:t>
            </a:r>
          </a:p>
          <a:p>
            <a:pPr marL="109728" indent="0">
              <a:buNone/>
            </a:pP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9728" indent="0">
              <a:buNone/>
            </a:pP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學雜費收入佔教學成本比例：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9728" indent="0">
              <a:buNone/>
            </a:pP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大學部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33.19%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(45,686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元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/137,642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元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109728" indent="0">
              <a:buNone/>
            </a:pP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研究生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26.69% (36,733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元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/137,642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元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109728" indent="0">
              <a:buNone/>
            </a:pP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亦即是當研究生同享教學資源時，所付出之取得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成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9728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本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大學部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學生低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9728" indent="0">
              <a:buNone/>
            </a:pP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sz="3600" dirty="0" smtClean="0">
                <a:solidFill>
                  <a:srgbClr val="C00000"/>
                </a:solidFill>
              </a:rPr>
              <a:t/>
            </a:r>
            <a:br>
              <a:rPr lang="en-US" altLang="zh-TW" sz="3600" dirty="0" smtClean="0">
                <a:solidFill>
                  <a:srgbClr val="C00000"/>
                </a:solidFill>
              </a:rPr>
            </a:br>
            <a:r>
              <a:rPr lang="en-US" altLang="zh-TW" sz="3600" dirty="0" smtClean="0">
                <a:solidFill>
                  <a:srgbClr val="C00000"/>
                </a:solidFill>
              </a:rPr>
              <a:t>4.</a:t>
            </a:r>
            <a:r>
              <a:rPr lang="zh-TW" altLang="en-US" sz="3600" dirty="0" smtClean="0">
                <a:solidFill>
                  <a:srgbClr val="C00000"/>
                </a:solidFill>
              </a:rPr>
              <a:t>教學</a:t>
            </a:r>
            <a:r>
              <a:rPr lang="zh-TW" altLang="en-US" sz="3600" dirty="0">
                <a:solidFill>
                  <a:srgbClr val="C00000"/>
                </a:solidFill>
              </a:rPr>
              <a:t>成本分析  </a:t>
            </a:r>
            <a:r>
              <a:rPr lang="en-US" altLang="zh-TW" sz="2800" dirty="0">
                <a:solidFill>
                  <a:srgbClr val="0070C0"/>
                </a:solidFill>
              </a:rPr>
              <a:t>(</a:t>
            </a:r>
            <a:r>
              <a:rPr lang="zh-TW" altLang="en-US" sz="2800" dirty="0">
                <a:solidFill>
                  <a:srgbClr val="0070C0"/>
                </a:solidFill>
              </a:rPr>
              <a:t>表</a:t>
            </a:r>
            <a:r>
              <a:rPr lang="en-US" altLang="zh-TW" sz="2800" dirty="0">
                <a:solidFill>
                  <a:srgbClr val="0070C0"/>
                </a:solidFill>
              </a:rPr>
              <a:t>17~19)</a:t>
            </a:r>
            <a:br>
              <a:rPr lang="en-US" altLang="zh-TW" sz="2800" dirty="0">
                <a:solidFill>
                  <a:srgbClr val="0070C0"/>
                </a:solidFill>
              </a:rPr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2477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57200" y="1481328"/>
            <a:ext cx="8435280" cy="4525963"/>
          </a:xfrm>
        </p:spPr>
        <p:txBody>
          <a:bodyPr/>
          <a:lstStyle/>
          <a:p>
            <a:pPr marL="109728" indent="0">
              <a:buNone/>
            </a:pPr>
            <a:r>
              <a:rPr lang="en-US" altLang="zh-TW" dirty="0" smtClean="0"/>
              <a:t>(</a:t>
            </a:r>
            <a:r>
              <a:rPr lang="zh-TW" altLang="en-US" dirty="0" smtClean="0"/>
              <a:t>一</a:t>
            </a:r>
            <a:r>
              <a:rPr lang="en-US" altLang="zh-TW" dirty="0" smtClean="0"/>
              <a:t>)</a:t>
            </a:r>
            <a:r>
              <a:rPr lang="zh-TW" altLang="en-US" dirty="0" smtClean="0"/>
              <a:t>開課門檻：大學部</a:t>
            </a:r>
            <a:r>
              <a:rPr lang="en-US" altLang="zh-TW" dirty="0" smtClean="0"/>
              <a:t>10</a:t>
            </a:r>
            <a:r>
              <a:rPr lang="zh-TW" altLang="en-US" dirty="0" smtClean="0"/>
              <a:t>人、碩士班</a:t>
            </a:r>
            <a:r>
              <a:rPr lang="en-US" altLang="zh-TW" dirty="0" smtClean="0"/>
              <a:t>3</a:t>
            </a:r>
            <a:r>
              <a:rPr lang="zh-TW" altLang="en-US" dirty="0" smtClean="0"/>
              <a:t>人、博士班</a:t>
            </a:r>
            <a:r>
              <a:rPr lang="en-US" altLang="zh-TW" dirty="0" smtClean="0"/>
              <a:t>1</a:t>
            </a:r>
            <a:r>
              <a:rPr lang="zh-TW" altLang="en-US" dirty="0" smtClean="0"/>
              <a:t>人</a:t>
            </a:r>
            <a:endParaRPr lang="en-US" altLang="zh-TW" dirty="0" smtClean="0"/>
          </a:p>
          <a:p>
            <a:pPr marL="109728" indent="0">
              <a:buNone/>
            </a:pPr>
            <a:r>
              <a:rPr lang="en-US" altLang="zh-TW" dirty="0" smtClean="0"/>
              <a:t>(</a:t>
            </a:r>
            <a:r>
              <a:rPr lang="zh-TW" altLang="en-US" dirty="0" smtClean="0"/>
              <a:t>二</a:t>
            </a:r>
            <a:r>
              <a:rPr lang="en-US" altLang="zh-TW" dirty="0" smtClean="0"/>
              <a:t>)</a:t>
            </a:r>
            <a:r>
              <a:rPr lang="zh-TW" altLang="en-US" dirty="0" smtClean="0"/>
              <a:t>以副教授開授</a:t>
            </a:r>
            <a:r>
              <a:rPr lang="en-US" altLang="zh-TW" dirty="0" smtClean="0"/>
              <a:t>2</a:t>
            </a:r>
            <a:r>
              <a:rPr lang="zh-TW" altLang="en-US" dirty="0" smtClean="0"/>
              <a:t>學分之課程為例，鐘點費需 </a:t>
            </a:r>
            <a:endParaRPr lang="en-US" altLang="zh-TW" dirty="0" smtClean="0"/>
          </a:p>
          <a:p>
            <a:pPr marL="109728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</a:t>
            </a:r>
            <a:r>
              <a:rPr lang="en-US" altLang="zh-TW" dirty="0" smtClean="0"/>
              <a:t>28,620</a:t>
            </a:r>
            <a:r>
              <a:rPr lang="zh-TW" altLang="en-US" dirty="0" smtClean="0"/>
              <a:t>元</a:t>
            </a:r>
            <a:r>
              <a:rPr lang="en-US" altLang="zh-TW" sz="2000" dirty="0" smtClean="0"/>
              <a:t>(795</a:t>
            </a:r>
            <a:r>
              <a:rPr lang="zh-TW" altLang="en-US" sz="2000" dirty="0" smtClean="0"/>
              <a:t>元</a:t>
            </a:r>
            <a:r>
              <a:rPr lang="en-US" altLang="zh-TW" sz="2000" dirty="0" smtClean="0"/>
              <a:t>/</a:t>
            </a:r>
            <a:r>
              <a:rPr lang="zh-TW" altLang="en-US" sz="2000" dirty="0" smtClean="0"/>
              <a:t>時*</a:t>
            </a:r>
            <a:r>
              <a:rPr lang="en-US" altLang="zh-TW" sz="2000" dirty="0" smtClean="0"/>
              <a:t>18</a:t>
            </a:r>
            <a:r>
              <a:rPr lang="zh-TW" altLang="en-US" sz="2000" dirty="0" smtClean="0"/>
              <a:t>週</a:t>
            </a:r>
            <a:r>
              <a:rPr lang="en-US" altLang="zh-TW" sz="2000" dirty="0" smtClean="0"/>
              <a:t>*2</a:t>
            </a:r>
            <a:r>
              <a:rPr lang="zh-TW" altLang="en-US" sz="2000" dirty="0" smtClean="0"/>
              <a:t>學分</a:t>
            </a:r>
            <a:r>
              <a:rPr lang="en-US" altLang="zh-TW" sz="2000" dirty="0" smtClean="0"/>
              <a:t>=28,620</a:t>
            </a:r>
            <a:r>
              <a:rPr lang="zh-TW" altLang="en-US" sz="2000" dirty="0" smtClean="0"/>
              <a:t>元</a:t>
            </a:r>
            <a:r>
              <a:rPr lang="en-US" altLang="zh-TW" sz="2000" dirty="0" smtClean="0"/>
              <a:t>)</a:t>
            </a:r>
          </a:p>
          <a:p>
            <a:pPr marL="109728" indent="0">
              <a:buNone/>
            </a:pPr>
            <a:r>
              <a:rPr lang="en-US" altLang="zh-TW" sz="2800" dirty="0" smtClean="0"/>
              <a:t>(</a:t>
            </a:r>
            <a:r>
              <a:rPr lang="zh-TW" altLang="en-US" sz="2800" dirty="0" smtClean="0"/>
              <a:t>三</a:t>
            </a:r>
            <a:r>
              <a:rPr lang="en-US" altLang="zh-TW" sz="2800" dirty="0" smtClean="0"/>
              <a:t>) </a:t>
            </a:r>
            <a:r>
              <a:rPr lang="zh-TW" altLang="en-US" sz="2800" dirty="0" smtClean="0"/>
              <a:t>若以</a:t>
            </a:r>
            <a:r>
              <a:rPr lang="en-US" altLang="zh-TW" sz="2800" dirty="0" smtClean="0"/>
              <a:t>103</a:t>
            </a:r>
            <a:r>
              <a:rPr lang="zh-TW" altLang="en-US" sz="2800" dirty="0" smtClean="0"/>
              <a:t>學年度第</a:t>
            </a:r>
            <a:r>
              <a:rPr lang="en-US" altLang="zh-TW" sz="2800" dirty="0" smtClean="0"/>
              <a:t>1</a:t>
            </a:r>
            <a:r>
              <a:rPr lang="zh-TW" altLang="en-US" sz="2800" dirty="0" smtClean="0"/>
              <a:t>學期研究所開課人數為例，</a:t>
            </a:r>
            <a:endParaRPr lang="en-US" altLang="zh-TW" sz="2800" dirty="0" smtClean="0"/>
          </a:p>
          <a:p>
            <a:pPr marL="109728" indent="0">
              <a:buNone/>
            </a:pPr>
            <a:r>
              <a:rPr lang="en-US" altLang="zh-TW" sz="2800" dirty="0"/>
              <a:t> </a:t>
            </a:r>
            <a:r>
              <a:rPr lang="en-US" altLang="zh-TW" sz="2800" dirty="0" smtClean="0"/>
              <a:t>     </a:t>
            </a:r>
            <a:r>
              <a:rPr lang="zh-TW" altLang="en-US" sz="2800" dirty="0" smtClean="0"/>
              <a:t>其學分費收入</a:t>
            </a:r>
            <a:endParaRPr lang="en-US" altLang="zh-TW" sz="2800" dirty="0" smtClean="0"/>
          </a:p>
          <a:p>
            <a:pPr marL="109728" indent="0">
              <a:buNone/>
            </a:pPr>
            <a:r>
              <a:rPr lang="en-US" altLang="zh-TW" sz="2800" dirty="0"/>
              <a:t> </a:t>
            </a:r>
            <a:r>
              <a:rPr lang="en-US" altLang="zh-TW" sz="2800" dirty="0" smtClean="0"/>
              <a:t>    </a:t>
            </a:r>
            <a:r>
              <a:rPr lang="zh-TW" altLang="en-US" sz="2000" dirty="0" smtClean="0"/>
              <a:t>  碩士班課程平均修課人數</a:t>
            </a:r>
            <a:r>
              <a:rPr lang="en-US" altLang="zh-TW" sz="2000" dirty="0" smtClean="0"/>
              <a:t>8.58</a:t>
            </a:r>
            <a:r>
              <a:rPr lang="zh-TW" altLang="en-US" sz="2000" dirty="0" smtClean="0"/>
              <a:t>人</a:t>
            </a:r>
            <a:r>
              <a:rPr lang="en-US" altLang="zh-TW" sz="2000" dirty="0" smtClean="0"/>
              <a:t>*1350</a:t>
            </a:r>
            <a:r>
              <a:rPr lang="zh-TW" altLang="en-US" sz="2000" dirty="0" smtClean="0"/>
              <a:t>元</a:t>
            </a:r>
            <a:r>
              <a:rPr lang="en-US" altLang="zh-TW" sz="2000" dirty="0" smtClean="0"/>
              <a:t>*2</a:t>
            </a:r>
            <a:r>
              <a:rPr lang="zh-TW" altLang="en-US" sz="2000" dirty="0" smtClean="0"/>
              <a:t>學分</a:t>
            </a:r>
            <a:r>
              <a:rPr lang="en-US" altLang="zh-TW" sz="2000" dirty="0" smtClean="0"/>
              <a:t>=23,166</a:t>
            </a:r>
            <a:r>
              <a:rPr lang="zh-TW" altLang="en-US" sz="2000" dirty="0" smtClean="0"/>
              <a:t>元</a:t>
            </a:r>
            <a:endParaRPr lang="en-US" altLang="zh-TW" sz="2000" dirty="0" smtClean="0"/>
          </a:p>
          <a:p>
            <a:pPr marL="109728" indent="0">
              <a:buNone/>
            </a:pPr>
            <a:r>
              <a:rPr lang="zh-TW" altLang="en-US" sz="2000" dirty="0"/>
              <a:t> </a:t>
            </a:r>
            <a:r>
              <a:rPr lang="zh-TW" altLang="en-US" sz="2000" dirty="0" smtClean="0"/>
              <a:t>        博士班課程平均修課人數</a:t>
            </a:r>
            <a:r>
              <a:rPr lang="en-US" altLang="zh-TW" sz="2000" dirty="0" smtClean="0"/>
              <a:t>2.73</a:t>
            </a:r>
            <a:r>
              <a:rPr lang="zh-TW" altLang="en-US" sz="2000" dirty="0" smtClean="0"/>
              <a:t>人</a:t>
            </a:r>
            <a:r>
              <a:rPr lang="en-US" altLang="zh-TW" sz="2000" dirty="0" smtClean="0"/>
              <a:t>*1350</a:t>
            </a:r>
            <a:r>
              <a:rPr lang="zh-TW" altLang="en-US" sz="2000" dirty="0" smtClean="0"/>
              <a:t>元</a:t>
            </a:r>
            <a:r>
              <a:rPr lang="en-US" altLang="zh-TW" sz="2000" dirty="0" smtClean="0"/>
              <a:t>*2</a:t>
            </a:r>
            <a:r>
              <a:rPr lang="zh-TW" altLang="en-US" sz="2000" dirty="0" smtClean="0"/>
              <a:t>學分</a:t>
            </a:r>
            <a:r>
              <a:rPr lang="en-US" altLang="zh-TW" sz="2000" dirty="0" smtClean="0"/>
              <a:t>=7,371</a:t>
            </a:r>
            <a:r>
              <a:rPr lang="zh-TW" altLang="en-US" sz="2000" dirty="0" smtClean="0"/>
              <a:t>元</a:t>
            </a:r>
            <a:endParaRPr lang="en-US" altLang="zh-TW" sz="2000" dirty="0" smtClean="0"/>
          </a:p>
          <a:p>
            <a:pPr marL="109728" indent="0">
              <a:buNone/>
            </a:pPr>
            <a:r>
              <a:rPr lang="en-US" altLang="zh-TW" sz="2800" dirty="0" smtClean="0"/>
              <a:t>(</a:t>
            </a:r>
            <a:r>
              <a:rPr lang="zh-TW" altLang="en-US" sz="2800" dirty="0" smtClean="0"/>
              <a:t>四</a:t>
            </a:r>
            <a:r>
              <a:rPr lang="en-US" altLang="zh-TW" sz="2800" dirty="0" smtClean="0"/>
              <a:t>)</a:t>
            </a:r>
            <a:r>
              <a:rPr lang="zh-TW" altLang="en-US" sz="2800" dirty="0" smtClean="0"/>
              <a:t>研究所開課成本較大學部為高</a:t>
            </a:r>
            <a:endParaRPr lang="zh-TW" altLang="en-US" sz="28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>
                <a:solidFill>
                  <a:srgbClr val="C00000"/>
                </a:solidFill>
              </a:rPr>
              <a:t/>
            </a:r>
            <a:br>
              <a:rPr lang="en-US" altLang="zh-TW" dirty="0" smtClean="0">
                <a:solidFill>
                  <a:srgbClr val="C00000"/>
                </a:solidFill>
              </a:rPr>
            </a:br>
            <a:r>
              <a:rPr lang="en-US" altLang="zh-TW" sz="3600" dirty="0" smtClean="0">
                <a:solidFill>
                  <a:srgbClr val="C00000"/>
                </a:solidFill>
              </a:rPr>
              <a:t>5.</a:t>
            </a:r>
            <a:r>
              <a:rPr lang="zh-TW" altLang="en-US" sz="3600" dirty="0" smtClean="0">
                <a:solidFill>
                  <a:srgbClr val="C00000"/>
                </a:solidFill>
              </a:rPr>
              <a:t>開課</a:t>
            </a:r>
            <a:r>
              <a:rPr lang="zh-TW" altLang="en-US" sz="3600" dirty="0">
                <a:solidFill>
                  <a:srgbClr val="C00000"/>
                </a:solidFill>
              </a:rPr>
              <a:t>成本分析</a:t>
            </a:r>
            <a:r>
              <a:rPr lang="en-US" altLang="zh-TW" sz="3600" dirty="0">
                <a:solidFill>
                  <a:srgbClr val="C00000"/>
                </a:solidFill>
              </a:rPr>
              <a:t/>
            </a:r>
            <a:br>
              <a:rPr lang="en-US" altLang="zh-TW" sz="3600" dirty="0">
                <a:solidFill>
                  <a:srgbClr val="C00000"/>
                </a:solidFill>
              </a:rPr>
            </a:b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73650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en-US" altLang="zh-TW" dirty="0" smtClean="0"/>
              <a:t>(</a:t>
            </a:r>
            <a:r>
              <a:rPr lang="zh-TW" altLang="en-US" dirty="0" smtClean="0"/>
              <a:t>一</a:t>
            </a:r>
            <a:r>
              <a:rPr lang="en-US" altLang="zh-TW" dirty="0" smtClean="0"/>
              <a:t>)</a:t>
            </a:r>
            <a:r>
              <a:rPr lang="zh-TW" altLang="zh-TW" dirty="0" smtClean="0"/>
              <a:t>本校</a:t>
            </a:r>
            <a:r>
              <a:rPr lang="zh-TW" altLang="zh-TW" dirty="0"/>
              <a:t>研究生資格（學科）考、學位論文考試各項</a:t>
            </a:r>
            <a:r>
              <a:rPr lang="zh-TW" altLang="zh-TW" dirty="0" smtClean="0"/>
              <a:t>費用</a:t>
            </a:r>
            <a:endParaRPr lang="en-US" altLang="zh-TW" dirty="0" smtClean="0"/>
          </a:p>
          <a:p>
            <a:pPr marL="109728" indent="0">
              <a:buNone/>
            </a:pPr>
            <a:r>
              <a:rPr lang="en-US" altLang="zh-TW" dirty="0" smtClean="0"/>
              <a:t>     </a:t>
            </a:r>
            <a:r>
              <a:rPr lang="zh-TW" altLang="zh-TW" dirty="0" smtClean="0"/>
              <a:t>均</a:t>
            </a:r>
            <a:r>
              <a:rPr lang="zh-TW" altLang="zh-TW" dirty="0"/>
              <a:t>由系所相關經費支應</a:t>
            </a:r>
            <a:r>
              <a:rPr lang="en-US" altLang="zh-TW" dirty="0"/>
              <a:t>(</a:t>
            </a:r>
            <a:r>
              <a:rPr lang="zh-TW" altLang="zh-TW" dirty="0"/>
              <a:t>如表</a:t>
            </a:r>
            <a:r>
              <a:rPr lang="en-US" altLang="zh-TW" dirty="0"/>
              <a:t>20)</a:t>
            </a:r>
            <a:r>
              <a:rPr lang="zh-TW" altLang="zh-TW" dirty="0"/>
              <a:t>，並未向學生收取</a:t>
            </a:r>
            <a:r>
              <a:rPr lang="zh-TW" altLang="zh-TW" dirty="0" smtClean="0"/>
              <a:t>費</a:t>
            </a:r>
            <a:endParaRPr lang="en-US" altLang="zh-TW" dirty="0" smtClean="0"/>
          </a:p>
          <a:p>
            <a:pPr marL="109728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</a:t>
            </a:r>
            <a:r>
              <a:rPr lang="zh-TW" altLang="zh-TW" dirty="0" smtClean="0"/>
              <a:t>用。</a:t>
            </a:r>
            <a:endParaRPr lang="en-US" altLang="zh-TW" dirty="0" smtClean="0"/>
          </a:p>
          <a:p>
            <a:pPr marL="109728" indent="0">
              <a:buNone/>
            </a:pPr>
            <a:r>
              <a:rPr lang="en-US" altLang="zh-TW" dirty="0" smtClean="0"/>
              <a:t>(</a:t>
            </a:r>
            <a:r>
              <a:rPr lang="zh-TW" altLang="en-US" dirty="0" smtClean="0"/>
              <a:t>二</a:t>
            </a:r>
            <a:r>
              <a:rPr lang="en-US" altLang="zh-TW" dirty="0" smtClean="0"/>
              <a:t>)</a:t>
            </a:r>
            <a:r>
              <a:rPr lang="zh-TW" altLang="zh-TW" dirty="0" smtClean="0"/>
              <a:t>碩士</a:t>
            </a:r>
            <a:r>
              <a:rPr lang="zh-TW" altLang="zh-TW" dirty="0"/>
              <a:t>班口試委員為</a:t>
            </a:r>
            <a:r>
              <a:rPr lang="en-US" altLang="zh-TW" dirty="0"/>
              <a:t>3~5 </a:t>
            </a:r>
            <a:r>
              <a:rPr lang="zh-TW" altLang="zh-TW" dirty="0"/>
              <a:t>位，博士班口試委員為</a:t>
            </a:r>
            <a:r>
              <a:rPr lang="en-US" altLang="zh-TW" dirty="0"/>
              <a:t>5~9</a:t>
            </a:r>
            <a:r>
              <a:rPr lang="zh-TW" altLang="zh-TW" dirty="0"/>
              <a:t>位</a:t>
            </a:r>
            <a:r>
              <a:rPr lang="zh-TW" altLang="zh-TW" dirty="0" smtClean="0"/>
              <a:t>，</a:t>
            </a:r>
            <a:r>
              <a:rPr lang="en-US" altLang="zh-TW" dirty="0" smtClean="0"/>
              <a:t>  </a:t>
            </a:r>
          </a:p>
          <a:p>
            <a:pPr marL="109728" indent="0">
              <a:buNone/>
            </a:pPr>
            <a:r>
              <a:rPr lang="en-US" altLang="zh-TW" dirty="0" smtClean="0"/>
              <a:t>(</a:t>
            </a:r>
            <a:r>
              <a:rPr lang="zh-TW" altLang="en-US" dirty="0" smtClean="0"/>
              <a:t>三</a:t>
            </a:r>
            <a:r>
              <a:rPr lang="en-US" altLang="zh-TW" dirty="0" smtClean="0"/>
              <a:t>)</a:t>
            </a:r>
            <a:r>
              <a:rPr lang="zh-TW" altLang="zh-TW" dirty="0" smtClean="0"/>
              <a:t>估</a:t>
            </a:r>
            <a:r>
              <a:rPr lang="zh-TW" altLang="en-US" dirty="0" smtClean="0"/>
              <a:t>計</a:t>
            </a:r>
            <a:r>
              <a:rPr lang="zh-TW" altLang="zh-TW" dirty="0" smtClean="0"/>
              <a:t>每</a:t>
            </a:r>
            <a:r>
              <a:rPr lang="zh-TW" altLang="zh-TW" dirty="0"/>
              <a:t>位研究生之畢業資格考及論文口試</a:t>
            </a:r>
            <a:r>
              <a:rPr lang="zh-TW" altLang="zh-TW" dirty="0" smtClean="0"/>
              <a:t>費用</a:t>
            </a:r>
            <a:endParaRPr lang="en-US" altLang="zh-TW" dirty="0" smtClean="0"/>
          </a:p>
          <a:p>
            <a:pPr marL="109728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</a:t>
            </a:r>
            <a:r>
              <a:rPr lang="zh-TW" altLang="zh-TW" dirty="0" smtClean="0"/>
              <a:t>碩士</a:t>
            </a:r>
            <a:r>
              <a:rPr lang="zh-TW" altLang="zh-TW" dirty="0"/>
              <a:t>生</a:t>
            </a:r>
            <a:r>
              <a:rPr lang="zh-TW" altLang="zh-TW" dirty="0" smtClean="0"/>
              <a:t>約</a:t>
            </a:r>
            <a:r>
              <a:rPr lang="en-US" altLang="zh-TW" dirty="0" smtClean="0"/>
              <a:t>7000</a:t>
            </a:r>
            <a:r>
              <a:rPr lang="zh-TW" altLang="zh-TW" dirty="0"/>
              <a:t>元，博士生為</a:t>
            </a:r>
            <a:r>
              <a:rPr lang="en-US" altLang="zh-TW" dirty="0"/>
              <a:t>19,600</a:t>
            </a:r>
            <a:r>
              <a:rPr lang="zh-TW" altLang="zh-TW" dirty="0" smtClean="0"/>
              <a:t>元</a:t>
            </a:r>
            <a:endParaRPr lang="en-US" altLang="zh-TW" dirty="0" smtClean="0"/>
          </a:p>
          <a:p>
            <a:pPr marL="109728" indent="0">
              <a:buNone/>
            </a:pPr>
            <a:r>
              <a:rPr lang="en-US" altLang="zh-TW" dirty="0" smtClean="0"/>
              <a:t>(</a:t>
            </a:r>
            <a:r>
              <a:rPr lang="zh-TW" altLang="en-US" dirty="0" smtClean="0"/>
              <a:t>四</a:t>
            </a:r>
            <a:r>
              <a:rPr lang="en-US" altLang="zh-TW" dirty="0" smtClean="0"/>
              <a:t>)</a:t>
            </a:r>
            <a:r>
              <a:rPr lang="zh-TW" altLang="zh-TW" dirty="0" smtClean="0"/>
              <a:t>再以</a:t>
            </a:r>
            <a:r>
              <a:rPr lang="zh-TW" altLang="en-US" dirty="0" smtClean="0"/>
              <a:t>近</a:t>
            </a:r>
            <a:r>
              <a:rPr lang="en-US" altLang="zh-TW" dirty="0" smtClean="0"/>
              <a:t>3</a:t>
            </a:r>
            <a:r>
              <a:rPr lang="zh-TW" altLang="en-US" dirty="0" smtClean="0"/>
              <a:t>學</a:t>
            </a:r>
            <a:r>
              <a:rPr lang="zh-TW" altLang="zh-TW" dirty="0" smtClean="0"/>
              <a:t>年</a:t>
            </a:r>
            <a:r>
              <a:rPr lang="zh-TW" altLang="zh-TW" dirty="0"/>
              <a:t>研究生畢業人數</a:t>
            </a:r>
            <a:r>
              <a:rPr lang="zh-TW" altLang="zh-TW" dirty="0" smtClean="0"/>
              <a:t>為</a:t>
            </a:r>
            <a:r>
              <a:rPr lang="zh-TW" altLang="en-US" dirty="0" smtClean="0"/>
              <a:t>例</a:t>
            </a:r>
            <a:r>
              <a:rPr lang="zh-TW" altLang="zh-TW" dirty="0" smtClean="0"/>
              <a:t>，每年</a:t>
            </a:r>
            <a:r>
              <a:rPr lang="zh-TW" altLang="zh-TW" dirty="0"/>
              <a:t>平均</a:t>
            </a:r>
            <a:r>
              <a:rPr lang="zh-TW" altLang="zh-TW" dirty="0" smtClean="0"/>
              <a:t>付出</a:t>
            </a:r>
            <a:r>
              <a:rPr lang="zh-TW" altLang="en-US" dirty="0" smtClean="0"/>
              <a:t>學</a:t>
            </a:r>
            <a:endParaRPr lang="en-US" altLang="zh-TW" dirty="0" smtClean="0"/>
          </a:p>
          <a:p>
            <a:pPr marL="109728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</a:t>
            </a:r>
            <a:r>
              <a:rPr lang="zh-TW" altLang="en-US" dirty="0" smtClean="0"/>
              <a:t>位考試費用</a:t>
            </a:r>
            <a:r>
              <a:rPr lang="zh-TW" altLang="zh-TW" dirty="0" smtClean="0"/>
              <a:t>約</a:t>
            </a:r>
            <a:r>
              <a:rPr lang="en-US" altLang="zh-TW" dirty="0" smtClean="0"/>
              <a:t>419</a:t>
            </a:r>
            <a:r>
              <a:rPr lang="zh-TW" altLang="zh-TW" dirty="0"/>
              <a:t>萬元</a:t>
            </a:r>
            <a:r>
              <a:rPr lang="en-US" altLang="zh-TW" dirty="0"/>
              <a:t>(</a:t>
            </a:r>
            <a:r>
              <a:rPr lang="zh-TW" altLang="zh-TW" dirty="0"/>
              <a:t>如表</a:t>
            </a:r>
            <a:r>
              <a:rPr lang="en-US" altLang="zh-TW" dirty="0"/>
              <a:t>21)</a:t>
            </a:r>
            <a:r>
              <a:rPr lang="zh-TW" altLang="zh-TW" dirty="0"/>
              <a:t>。</a:t>
            </a:r>
          </a:p>
          <a:p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/>
              <a:t> </a:t>
            </a:r>
            <a:endParaRPr lang="zh-TW" altLang="zh-TW" dirty="0"/>
          </a:p>
          <a:p>
            <a:pPr marL="109728" indent="0">
              <a:buNone/>
            </a:pP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 smtClean="0">
                <a:solidFill>
                  <a:srgbClr val="C00000"/>
                </a:solidFill>
              </a:rPr>
              <a:t>6.</a:t>
            </a:r>
            <a:r>
              <a:rPr lang="zh-TW" altLang="en-US" sz="3200" dirty="0" smtClean="0">
                <a:solidFill>
                  <a:srgbClr val="C00000"/>
                </a:solidFill>
              </a:rPr>
              <a:t>研究生</a:t>
            </a:r>
            <a:r>
              <a:rPr lang="zh-TW" altLang="en-US" sz="3200" dirty="0">
                <a:solidFill>
                  <a:srgbClr val="C00000"/>
                </a:solidFill>
              </a:rPr>
              <a:t>學位考試費用分析  </a:t>
            </a:r>
            <a:r>
              <a:rPr lang="en-US" altLang="zh-TW" sz="2200" dirty="0">
                <a:solidFill>
                  <a:srgbClr val="0070C0"/>
                </a:solidFill>
              </a:rPr>
              <a:t>(</a:t>
            </a:r>
            <a:r>
              <a:rPr lang="zh-TW" altLang="en-US" sz="2200" dirty="0">
                <a:solidFill>
                  <a:srgbClr val="0070C0"/>
                </a:solidFill>
              </a:rPr>
              <a:t>表</a:t>
            </a:r>
            <a:r>
              <a:rPr lang="en-US" altLang="zh-TW" sz="2200" dirty="0">
                <a:solidFill>
                  <a:srgbClr val="0070C0"/>
                </a:solidFill>
              </a:rPr>
              <a:t>20)</a:t>
            </a:r>
            <a:br>
              <a:rPr lang="en-US" altLang="zh-TW" sz="2200" dirty="0">
                <a:solidFill>
                  <a:srgbClr val="0070C0"/>
                </a:solidFill>
              </a:rPr>
            </a:br>
            <a:endParaRPr lang="zh-TW" altLang="en-US" sz="2200" dirty="0"/>
          </a:p>
        </p:txBody>
      </p:sp>
    </p:spTree>
    <p:extLst>
      <p:ext uri="{BB962C8B-B14F-4D97-AF65-F5344CB8AC3E}">
        <p14:creationId xmlns:p14="http://schemas.microsoft.com/office/powerpoint/2010/main" val="25709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zh-TW" altLang="en-US" b="1" dirty="0" smtClean="0">
                <a:solidFill>
                  <a:srgbClr val="FF0000"/>
                </a:solidFill>
              </a:rPr>
              <a:t>一、開源部分</a:t>
            </a:r>
            <a:endParaRPr lang="en-US" altLang="zh-TW" b="1" dirty="0" smtClean="0">
              <a:solidFill>
                <a:srgbClr val="FF0000"/>
              </a:solidFill>
            </a:endParaRPr>
          </a:p>
          <a:p>
            <a:pPr marL="109728" indent="0">
              <a:buNone/>
            </a:pPr>
            <a:r>
              <a:rPr lang="en-US" altLang="zh-TW" dirty="0" smtClean="0"/>
              <a:t>(</a:t>
            </a:r>
            <a:r>
              <a:rPr lang="zh-TW" altLang="en-US" dirty="0" smtClean="0"/>
              <a:t>一</a:t>
            </a:r>
            <a:r>
              <a:rPr lang="en-US" altLang="zh-TW" dirty="0" smtClean="0"/>
              <a:t>)</a:t>
            </a:r>
            <a:r>
              <a:rPr lang="zh-TW" altLang="en-US" dirty="0" smtClean="0"/>
              <a:t>學雜費收入</a:t>
            </a:r>
            <a:endParaRPr lang="en-US" altLang="zh-TW" dirty="0" smtClean="0"/>
          </a:p>
          <a:p>
            <a:pPr marL="109728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1.103</a:t>
            </a:r>
            <a:r>
              <a:rPr lang="zh-TW" altLang="en-US" dirty="0" smtClean="0"/>
              <a:t>學年度入學國際生及陸生學雜費基數提高</a:t>
            </a:r>
            <a:endParaRPr lang="en-US" altLang="zh-TW" dirty="0" smtClean="0"/>
          </a:p>
          <a:p>
            <a:pPr marL="109728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  </a:t>
            </a:r>
            <a:r>
              <a:rPr lang="zh-TW" altLang="en-US" dirty="0" smtClean="0"/>
              <a:t>為本國生</a:t>
            </a:r>
            <a:r>
              <a:rPr lang="en-US" altLang="zh-TW" dirty="0" smtClean="0"/>
              <a:t>4</a:t>
            </a:r>
            <a:r>
              <a:rPr lang="zh-TW" altLang="en-US" dirty="0" smtClean="0"/>
              <a:t>倍</a:t>
            </a:r>
            <a:endParaRPr lang="en-US" altLang="zh-TW" dirty="0" smtClean="0"/>
          </a:p>
          <a:p>
            <a:pPr marL="109728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2.103</a:t>
            </a:r>
            <a:r>
              <a:rPr lang="zh-TW" altLang="en-US" dirty="0" smtClean="0"/>
              <a:t>學年度起日間學士班學雜費全面調漲</a:t>
            </a:r>
            <a:r>
              <a:rPr lang="en-US" altLang="zh-TW" dirty="0" smtClean="0"/>
              <a:t>1.37%</a:t>
            </a:r>
          </a:p>
          <a:p>
            <a:pPr marL="109728" indent="0">
              <a:buNone/>
            </a:pPr>
            <a:r>
              <a:rPr lang="en-US" altLang="zh-TW" dirty="0" smtClean="0"/>
              <a:t>(</a:t>
            </a:r>
            <a:r>
              <a:rPr lang="zh-TW" altLang="en-US" dirty="0" smtClean="0"/>
              <a:t>二</a:t>
            </a:r>
            <a:r>
              <a:rPr lang="en-US" altLang="zh-TW" dirty="0" smtClean="0"/>
              <a:t>)</a:t>
            </a:r>
            <a:r>
              <a:rPr lang="zh-TW" altLang="en-US" dirty="0" smtClean="0"/>
              <a:t>資產使用及權利金收入  </a:t>
            </a:r>
            <a:r>
              <a:rPr lang="en-US" altLang="zh-TW" sz="2000" b="1" dirty="0" smtClean="0">
                <a:solidFill>
                  <a:srgbClr val="0070C0"/>
                </a:solidFill>
              </a:rPr>
              <a:t>(</a:t>
            </a:r>
            <a:r>
              <a:rPr lang="zh-TW" altLang="en-US" sz="2000" b="1" dirty="0" smtClean="0">
                <a:solidFill>
                  <a:srgbClr val="0070C0"/>
                </a:solidFill>
              </a:rPr>
              <a:t>表</a:t>
            </a:r>
            <a:r>
              <a:rPr lang="en-US" altLang="zh-TW" sz="2000" b="1" dirty="0" smtClean="0">
                <a:solidFill>
                  <a:srgbClr val="0070C0"/>
                </a:solidFill>
              </a:rPr>
              <a:t>9)</a:t>
            </a:r>
          </a:p>
          <a:p>
            <a:pPr marL="109728" indent="0">
              <a:buNone/>
            </a:pPr>
            <a:r>
              <a:rPr lang="en-US" altLang="zh-TW" dirty="0" smtClean="0"/>
              <a:t>(</a:t>
            </a:r>
            <a:r>
              <a:rPr lang="zh-TW" altLang="en-US" dirty="0" smtClean="0"/>
              <a:t>三</a:t>
            </a:r>
            <a:r>
              <a:rPr lang="en-US" altLang="zh-TW" dirty="0" smtClean="0"/>
              <a:t>)</a:t>
            </a:r>
            <a:r>
              <a:rPr lang="zh-TW" altLang="en-US" dirty="0" smtClean="0"/>
              <a:t>增加利息收入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marL="109728" indent="0">
              <a:buNone/>
            </a:pPr>
            <a:r>
              <a:rPr lang="en-US" altLang="zh-TW" sz="2000" b="1" dirty="0" smtClean="0">
                <a:solidFill>
                  <a:srgbClr val="0070C0"/>
                </a:solidFill>
              </a:rPr>
              <a:t> </a:t>
            </a:r>
            <a:r>
              <a:rPr lang="en-US" altLang="zh-TW" dirty="0" smtClean="0"/>
              <a:t>(</a:t>
            </a:r>
            <a:r>
              <a:rPr lang="zh-TW" altLang="en-US" dirty="0" smtClean="0"/>
              <a:t>四</a:t>
            </a:r>
            <a:r>
              <a:rPr lang="en-US" altLang="zh-TW" dirty="0" smtClean="0"/>
              <a:t>)</a:t>
            </a:r>
            <a:r>
              <a:rPr lang="zh-TW" altLang="en-US" dirty="0" smtClean="0"/>
              <a:t>受贈收入</a:t>
            </a:r>
            <a:r>
              <a:rPr lang="en-US" altLang="zh-TW" dirty="0" smtClean="0"/>
              <a:t> </a:t>
            </a:r>
            <a:r>
              <a:rPr lang="zh-TW" altLang="en-US" dirty="0" smtClean="0"/>
              <a:t>：對外募款正成長</a:t>
            </a:r>
            <a:r>
              <a:rPr lang="en-US" altLang="zh-TW" dirty="0" smtClean="0"/>
              <a:t> </a:t>
            </a:r>
            <a:r>
              <a:rPr lang="en-US" altLang="zh-TW" sz="2000" b="1" dirty="0">
                <a:solidFill>
                  <a:srgbClr val="0070C0"/>
                </a:solidFill>
              </a:rPr>
              <a:t>(</a:t>
            </a:r>
            <a:r>
              <a:rPr lang="zh-TW" altLang="en-US" sz="2000" b="1" dirty="0">
                <a:solidFill>
                  <a:srgbClr val="0070C0"/>
                </a:solidFill>
              </a:rPr>
              <a:t>表</a:t>
            </a:r>
            <a:r>
              <a:rPr lang="en-US" altLang="zh-TW" sz="2000" b="1" dirty="0">
                <a:solidFill>
                  <a:srgbClr val="0070C0"/>
                </a:solidFill>
              </a:rPr>
              <a:t>10)</a:t>
            </a:r>
          </a:p>
          <a:p>
            <a:pPr marL="109728" indent="0">
              <a:buNone/>
            </a:pP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b="0" dirty="0" smtClean="0">
                <a:solidFill>
                  <a:schemeClr val="tx1"/>
                </a:solidFill>
              </a:rPr>
              <a:t>叁、開源節流</a:t>
            </a:r>
            <a:r>
              <a:rPr lang="zh-TW" altLang="en-US" sz="4000" b="0" dirty="0">
                <a:solidFill>
                  <a:schemeClr val="tx1"/>
                </a:solidFill>
              </a:rPr>
              <a:t>措施</a:t>
            </a:r>
          </a:p>
        </p:txBody>
      </p:sp>
    </p:spTree>
    <p:extLst>
      <p:ext uri="{BB962C8B-B14F-4D97-AF65-F5344CB8AC3E}">
        <p14:creationId xmlns:p14="http://schemas.microsoft.com/office/powerpoint/2010/main" val="522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zh-TW" altLang="en-US" b="1" dirty="0" smtClean="0">
                <a:solidFill>
                  <a:srgbClr val="FF0000"/>
                </a:solidFill>
              </a:rPr>
              <a:t>二、節流部分</a:t>
            </a:r>
            <a:endParaRPr lang="en-US" altLang="zh-TW" b="1" dirty="0" smtClean="0">
              <a:solidFill>
                <a:srgbClr val="FF0000"/>
              </a:solidFill>
            </a:endParaRPr>
          </a:p>
          <a:p>
            <a:pPr marL="109728" indent="0">
              <a:buNone/>
            </a:pPr>
            <a:r>
              <a:rPr lang="en-US" altLang="zh-TW" dirty="0" smtClean="0"/>
              <a:t>(</a:t>
            </a:r>
            <a:r>
              <a:rPr lang="zh-TW" altLang="en-US" dirty="0" smtClean="0"/>
              <a:t>一</a:t>
            </a:r>
            <a:r>
              <a:rPr lang="en-US" altLang="zh-TW" dirty="0" smtClean="0"/>
              <a:t>)</a:t>
            </a:r>
            <a:r>
              <a:rPr lang="zh-TW" altLang="en-US" dirty="0" smtClean="0"/>
              <a:t>控管全</a:t>
            </a:r>
            <a:r>
              <a:rPr lang="zh-TW" altLang="en-US" dirty="0"/>
              <a:t>校教職員額，適時檢討各項獎勵及</a:t>
            </a:r>
            <a:r>
              <a:rPr lang="zh-TW" altLang="en-US" dirty="0" smtClean="0"/>
              <a:t>補助</a:t>
            </a:r>
            <a:endParaRPr lang="en-US" altLang="zh-TW" dirty="0" smtClean="0"/>
          </a:p>
          <a:p>
            <a:pPr marL="109728" indent="0">
              <a:buNone/>
            </a:pPr>
            <a:r>
              <a:rPr lang="zh-TW" altLang="en-US" dirty="0"/>
              <a:t>　</a:t>
            </a:r>
            <a:r>
              <a:rPr lang="zh-TW" altLang="en-US" dirty="0" smtClean="0"/>
              <a:t>　合宜</a:t>
            </a:r>
            <a:r>
              <a:rPr lang="zh-TW" altLang="en-US" dirty="0"/>
              <a:t>性，緊縮一般性經常支出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109728" indent="0">
              <a:buNone/>
            </a:pPr>
            <a:r>
              <a:rPr lang="en-US" altLang="zh-TW" dirty="0" smtClean="0"/>
              <a:t>(</a:t>
            </a:r>
            <a:r>
              <a:rPr lang="zh-TW" altLang="en-US" dirty="0" smtClean="0"/>
              <a:t>二</a:t>
            </a:r>
            <a:r>
              <a:rPr lang="en-US" altLang="zh-TW" dirty="0" smtClean="0"/>
              <a:t>)</a:t>
            </a:r>
            <a:r>
              <a:rPr lang="zh-TW" altLang="en-US" dirty="0" smtClean="0"/>
              <a:t>電話費節約措施 </a:t>
            </a:r>
            <a:endParaRPr lang="en-US" altLang="zh-TW" dirty="0" smtClean="0"/>
          </a:p>
          <a:p>
            <a:pPr marL="109728" indent="0">
              <a:buNone/>
            </a:pPr>
            <a:r>
              <a:rPr lang="en-US" altLang="zh-TW" dirty="0" smtClean="0"/>
              <a:t>(</a:t>
            </a:r>
            <a:r>
              <a:rPr lang="zh-TW" altLang="en-US" dirty="0" smtClean="0"/>
              <a:t>三</a:t>
            </a:r>
            <a:r>
              <a:rPr lang="en-US" altLang="zh-TW" dirty="0" smtClean="0"/>
              <a:t>)</a:t>
            </a:r>
            <a:r>
              <a:rPr lang="zh-TW" altLang="en-US" dirty="0" smtClean="0"/>
              <a:t>電費節約措施</a:t>
            </a:r>
            <a:endParaRPr lang="en-US" altLang="zh-TW" dirty="0" smtClean="0"/>
          </a:p>
          <a:p>
            <a:pPr marL="109728" indent="0">
              <a:buNone/>
            </a:pPr>
            <a:r>
              <a:rPr lang="en-US" altLang="zh-TW" dirty="0" smtClean="0"/>
              <a:t>(</a:t>
            </a:r>
            <a:r>
              <a:rPr lang="zh-TW" altLang="en-US" dirty="0" smtClean="0"/>
              <a:t>四</a:t>
            </a:r>
            <a:r>
              <a:rPr lang="en-US" altLang="zh-TW" dirty="0" smtClean="0"/>
              <a:t>)</a:t>
            </a:r>
            <a:r>
              <a:rPr lang="zh-TW" altLang="en-US" dirty="0" smtClean="0"/>
              <a:t>持續實施零超支鐘點</a:t>
            </a:r>
            <a:r>
              <a:rPr lang="en-US" altLang="zh-TW" dirty="0" smtClean="0"/>
              <a:t>(</a:t>
            </a:r>
            <a:r>
              <a:rPr lang="zh-TW" altLang="en-US" dirty="0" smtClean="0"/>
              <a:t>指師資員額聘足之系所</a:t>
            </a:r>
            <a:r>
              <a:rPr lang="en-US" altLang="zh-TW" dirty="0" smtClean="0"/>
              <a:t>)</a:t>
            </a:r>
          </a:p>
          <a:p>
            <a:pPr marL="109728" indent="0">
              <a:buNone/>
            </a:pPr>
            <a:r>
              <a:rPr lang="en-US" altLang="zh-TW" dirty="0" smtClean="0"/>
              <a:t>(</a:t>
            </a:r>
            <a:r>
              <a:rPr lang="zh-TW" altLang="en-US" dirty="0" smtClean="0"/>
              <a:t>五</a:t>
            </a:r>
            <a:r>
              <a:rPr lang="en-US" altLang="zh-TW" dirty="0" smtClean="0"/>
              <a:t>)</a:t>
            </a:r>
            <a:r>
              <a:rPr lang="zh-TW" altLang="en-US" dirty="0" smtClean="0"/>
              <a:t>會議無紙化</a:t>
            </a:r>
            <a:endParaRPr lang="en-US" altLang="zh-TW" dirty="0" smtClean="0"/>
          </a:p>
          <a:p>
            <a:pPr marL="109728" indent="0">
              <a:buNone/>
            </a:pPr>
            <a:r>
              <a:rPr lang="en-US" altLang="zh-TW" dirty="0" smtClean="0"/>
              <a:t>(</a:t>
            </a:r>
            <a:r>
              <a:rPr lang="zh-TW" altLang="en-US" dirty="0" smtClean="0"/>
              <a:t>六</a:t>
            </a:r>
            <a:r>
              <a:rPr lang="en-US" altLang="zh-TW" dirty="0" smtClean="0"/>
              <a:t>) </a:t>
            </a:r>
            <a:r>
              <a:rPr lang="zh-TW" altLang="en-US" dirty="0" smtClean="0"/>
              <a:t>預算分配減編 </a:t>
            </a:r>
            <a:r>
              <a:rPr lang="en-US" altLang="zh-TW" sz="2000" b="1" dirty="0" smtClean="0">
                <a:solidFill>
                  <a:srgbClr val="0070C0"/>
                </a:solidFill>
              </a:rPr>
              <a:t>(</a:t>
            </a:r>
            <a:r>
              <a:rPr lang="zh-TW" altLang="en-US" sz="2000" b="1" dirty="0" smtClean="0">
                <a:solidFill>
                  <a:srgbClr val="0070C0"/>
                </a:solidFill>
              </a:rPr>
              <a:t>表</a:t>
            </a:r>
            <a:r>
              <a:rPr lang="en-US" altLang="zh-TW" sz="2000" b="1" dirty="0" smtClean="0">
                <a:solidFill>
                  <a:srgbClr val="0070C0"/>
                </a:solidFill>
              </a:rPr>
              <a:t>11)</a:t>
            </a: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開源節流</a:t>
            </a:r>
            <a:r>
              <a:rPr lang="zh-TW" altLang="en-US" dirty="0"/>
              <a:t>措施</a:t>
            </a:r>
          </a:p>
        </p:txBody>
      </p:sp>
    </p:spTree>
    <p:extLst>
      <p:ext uri="{BB962C8B-B14F-4D97-AF65-F5344CB8AC3E}">
        <p14:creationId xmlns:p14="http://schemas.microsoft.com/office/powerpoint/2010/main" val="291576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525963"/>
          </a:xfrm>
        </p:spPr>
        <p:txBody>
          <a:bodyPr/>
          <a:lstStyle/>
          <a:p>
            <a:r>
              <a:rPr lang="zh-TW" altLang="en-US" sz="2400" dirty="0" smtClean="0"/>
              <a:t>研究所學雜費基數及學分費</a:t>
            </a:r>
            <a:r>
              <a:rPr lang="zh-TW" altLang="en-US" sz="2400" b="1" dirty="0" smtClean="0">
                <a:solidFill>
                  <a:srgbClr val="C00000"/>
                </a:solidFill>
              </a:rPr>
              <a:t>擬調漲</a:t>
            </a:r>
            <a:r>
              <a:rPr lang="en-US" altLang="zh-TW" sz="2400" b="1" dirty="0" smtClean="0">
                <a:solidFill>
                  <a:srgbClr val="C00000"/>
                </a:solidFill>
              </a:rPr>
              <a:t>8%  </a:t>
            </a:r>
            <a:r>
              <a:rPr lang="en-US" altLang="zh-TW" sz="2000" b="1" dirty="0" smtClean="0">
                <a:solidFill>
                  <a:srgbClr val="0070C0"/>
                </a:solidFill>
              </a:rPr>
              <a:t>(</a:t>
            </a:r>
            <a:r>
              <a:rPr lang="zh-TW" altLang="en-US" sz="2000" b="1" dirty="0" smtClean="0">
                <a:solidFill>
                  <a:srgbClr val="0070C0"/>
                </a:solidFill>
              </a:rPr>
              <a:t>表</a:t>
            </a:r>
            <a:r>
              <a:rPr lang="en-US" altLang="zh-TW" sz="2000" b="1" dirty="0" smtClean="0">
                <a:solidFill>
                  <a:srgbClr val="0070C0"/>
                </a:solidFill>
              </a:rPr>
              <a:t>22~23) </a:t>
            </a:r>
            <a:r>
              <a:rPr lang="en-US" altLang="zh-TW" sz="1400" b="1" dirty="0" smtClean="0">
                <a:solidFill>
                  <a:srgbClr val="0070C0"/>
                </a:solidFill>
              </a:rPr>
              <a:t>(</a:t>
            </a:r>
            <a:r>
              <a:rPr lang="zh-TW" altLang="en-US" sz="1400" b="1" dirty="0" smtClean="0">
                <a:solidFill>
                  <a:srgbClr val="0070C0"/>
                </a:solidFill>
              </a:rPr>
              <a:t>單位</a:t>
            </a:r>
            <a:r>
              <a:rPr lang="en-US" altLang="zh-TW" sz="1400" b="1" dirty="0" smtClean="0">
                <a:solidFill>
                  <a:srgbClr val="0070C0"/>
                </a:solidFill>
              </a:rPr>
              <a:t>:</a:t>
            </a:r>
            <a:r>
              <a:rPr lang="zh-TW" altLang="en-US" sz="1400" b="1" dirty="0" smtClean="0">
                <a:solidFill>
                  <a:srgbClr val="0070C0"/>
                </a:solidFill>
              </a:rPr>
              <a:t>元</a:t>
            </a:r>
            <a:r>
              <a:rPr lang="en-US" altLang="zh-TW" sz="1400" b="1" dirty="0" smtClean="0">
                <a:solidFill>
                  <a:srgbClr val="0070C0"/>
                </a:solidFill>
              </a:rPr>
              <a:t>)</a:t>
            </a:r>
          </a:p>
          <a:p>
            <a:pPr marL="109728" indent="0">
              <a:buNone/>
            </a:pPr>
            <a:r>
              <a:rPr lang="zh-TW" altLang="en-US" dirty="0" smtClean="0">
                <a:solidFill>
                  <a:srgbClr val="C00000"/>
                </a:solidFill>
              </a:rPr>
              <a:t>   </a:t>
            </a:r>
            <a:endParaRPr lang="zh-TW" altLang="en-US" dirty="0">
              <a:solidFill>
                <a:srgbClr val="C00000"/>
              </a:solidFill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肆、</a:t>
            </a:r>
            <a:r>
              <a:rPr lang="zh-TW" altLang="en-US" dirty="0" smtClean="0"/>
              <a:t>調整幅度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5551814"/>
              </p:ext>
            </p:extLst>
          </p:nvPr>
        </p:nvGraphicFramePr>
        <p:xfrm>
          <a:off x="395537" y="1988840"/>
          <a:ext cx="8136903" cy="4127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1368152"/>
                <a:gridCol w="1080120"/>
                <a:gridCol w="1080120"/>
                <a:gridCol w="1152127"/>
                <a:gridCol w="864096"/>
                <a:gridCol w="864096"/>
              </a:tblGrid>
              <a:tr h="412176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zh-TW" altLang="en-US" dirty="0" smtClean="0"/>
                        <a:t>    現行收費標準</a:t>
                      </a:r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rgbClr val="FF0000"/>
                          </a:solidFill>
                        </a:rPr>
                        <a:t>調漲</a:t>
                      </a:r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8%</a:t>
                      </a:r>
                      <a:r>
                        <a:rPr lang="zh-TW" altLang="en-US" dirty="0" smtClean="0"/>
                        <a:t>後收費標準</a:t>
                      </a:r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412176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學雜費基數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學分費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學雜費基數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增加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學分費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增加</a:t>
                      </a:r>
                      <a:endParaRPr lang="zh-TW" altLang="en-US" dirty="0"/>
                    </a:p>
                  </a:txBody>
                  <a:tcPr/>
                </a:tc>
              </a:tr>
              <a:tr h="315896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師範學院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/>
                        <a:t>9,400</a:t>
                      </a:r>
                      <a:endParaRPr lang="zh-TW" altLang="en-US" dirty="0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algn="r"/>
                      <a:endParaRPr lang="en-US" altLang="zh-TW" dirty="0" smtClean="0"/>
                    </a:p>
                    <a:p>
                      <a:pPr algn="r"/>
                      <a:endParaRPr lang="en-US" altLang="zh-TW" dirty="0" smtClean="0"/>
                    </a:p>
                    <a:p>
                      <a:pPr algn="r"/>
                      <a:endParaRPr lang="en-US" altLang="zh-TW" dirty="0" smtClean="0"/>
                    </a:p>
                    <a:p>
                      <a:pPr algn="r"/>
                      <a:endParaRPr lang="en-US" altLang="zh-TW" dirty="0" smtClean="0"/>
                    </a:p>
                    <a:p>
                      <a:pPr algn="r"/>
                      <a:endParaRPr lang="en-US" altLang="zh-TW" dirty="0" smtClean="0"/>
                    </a:p>
                    <a:p>
                      <a:pPr algn="r"/>
                      <a:r>
                        <a:rPr lang="en-US" altLang="zh-TW" dirty="0" smtClean="0"/>
                        <a:t>   1,350</a:t>
                      </a:r>
                      <a:endParaRPr lang="zh-TW" altLang="en-US" dirty="0"/>
                    </a:p>
                    <a:p>
                      <a:pPr algn="r"/>
                      <a:endParaRPr lang="zh-TW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r"/>
                      <a:r>
                        <a:rPr lang="en-US" altLang="zh-TW" dirty="0" smtClean="0"/>
                        <a:t>10,152</a:t>
                      </a:r>
                      <a:endParaRPr lang="zh-TW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r"/>
                      <a:r>
                        <a:rPr lang="en-US" altLang="zh-TW" dirty="0" smtClean="0">
                          <a:solidFill>
                            <a:srgbClr val="C00000"/>
                          </a:solidFill>
                        </a:rPr>
                        <a:t>+752</a:t>
                      </a:r>
                      <a:endParaRPr lang="zh-TW" alt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endParaRPr lang="en-US" altLang="zh-TW" dirty="0" smtClean="0"/>
                    </a:p>
                    <a:p>
                      <a:endParaRPr lang="en-US" altLang="zh-TW" dirty="0" smtClean="0"/>
                    </a:p>
                    <a:p>
                      <a:endParaRPr lang="en-US" altLang="zh-TW" dirty="0" smtClean="0"/>
                    </a:p>
                    <a:p>
                      <a:endParaRPr lang="en-US" altLang="zh-TW" dirty="0" smtClean="0"/>
                    </a:p>
                    <a:p>
                      <a:endParaRPr lang="en-US" altLang="zh-TW" dirty="0" smtClean="0"/>
                    </a:p>
                    <a:p>
                      <a:r>
                        <a:rPr lang="en-US" altLang="zh-TW" dirty="0" smtClean="0"/>
                        <a:t>1,458</a:t>
                      </a:r>
                      <a:endParaRPr lang="zh-TW" altLang="en-US" dirty="0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endParaRPr lang="en-US" altLang="zh-TW" dirty="0" smtClean="0"/>
                    </a:p>
                    <a:p>
                      <a:endParaRPr lang="en-US" altLang="zh-TW" dirty="0" smtClean="0"/>
                    </a:p>
                    <a:p>
                      <a:endParaRPr lang="en-US" altLang="zh-TW" dirty="0" smtClean="0"/>
                    </a:p>
                    <a:p>
                      <a:endParaRPr lang="en-US" altLang="zh-TW" dirty="0" smtClean="0"/>
                    </a:p>
                    <a:p>
                      <a:endParaRPr lang="en-US" altLang="zh-TW" dirty="0" smtClean="0"/>
                    </a:p>
                    <a:p>
                      <a:r>
                        <a:rPr lang="en-US" altLang="zh-TW" dirty="0" smtClean="0">
                          <a:solidFill>
                            <a:srgbClr val="C00000"/>
                          </a:solidFill>
                        </a:rPr>
                        <a:t>+108</a:t>
                      </a:r>
                      <a:endParaRPr lang="zh-TW" alt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0">
                <a:tc rowSpan="2">
                  <a:txBody>
                    <a:bodyPr/>
                    <a:lstStyle/>
                    <a:p>
                      <a:r>
                        <a:rPr lang="zh-TW" altLang="en-US" dirty="0" smtClean="0"/>
                        <a:t>人文藝術學院</a:t>
                      </a:r>
                      <a:endParaRPr lang="zh-TW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r"/>
                      <a:r>
                        <a:rPr lang="en-US" altLang="zh-TW" dirty="0" smtClean="0"/>
                        <a:t>9,800</a:t>
                      </a:r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07776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/>
                        <a:t>10,584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>
                          <a:solidFill>
                            <a:srgbClr val="C00000"/>
                          </a:solidFill>
                        </a:rPr>
                        <a:t>+784</a:t>
                      </a:r>
                      <a:endParaRPr lang="zh-TW" alt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35336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管理學院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/>
                        <a:t>9,800</a:t>
                      </a:r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/>
                        <a:t>10,584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>
                          <a:solidFill>
                            <a:srgbClr val="C00000"/>
                          </a:solidFill>
                        </a:rPr>
                        <a:t>+784</a:t>
                      </a:r>
                      <a:endParaRPr lang="zh-TW" alt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01624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農學院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/>
                        <a:t>10,600</a:t>
                      </a:r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/>
                        <a:t>11,448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>
                          <a:solidFill>
                            <a:srgbClr val="C00000"/>
                          </a:solidFill>
                        </a:rPr>
                        <a:t>+848</a:t>
                      </a:r>
                      <a:endParaRPr lang="zh-TW" alt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理工學院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/>
                        <a:t>11,000</a:t>
                      </a:r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/>
                        <a:t>11,880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>
                          <a:solidFill>
                            <a:srgbClr val="C00000"/>
                          </a:solidFill>
                        </a:rPr>
                        <a:t>+880</a:t>
                      </a:r>
                      <a:endParaRPr lang="zh-TW" alt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5432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生命科學院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/>
                        <a:t>11,000</a:t>
                      </a:r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/>
                        <a:t>11,880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>
                          <a:solidFill>
                            <a:srgbClr val="C00000"/>
                          </a:solidFill>
                        </a:rPr>
                        <a:t>+880</a:t>
                      </a:r>
                      <a:endParaRPr lang="zh-TW" alt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12176">
                <a:tc gridSpan="4">
                  <a:txBody>
                    <a:bodyPr/>
                    <a:lstStyle/>
                    <a:p>
                      <a:pPr algn="r"/>
                      <a:r>
                        <a:rPr lang="zh-TW" altLang="en-US" dirty="0" smtClean="0"/>
                        <a:t>                                             平均增加</a:t>
                      </a:r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>
                          <a:solidFill>
                            <a:srgbClr val="C00000"/>
                          </a:solidFill>
                        </a:rPr>
                        <a:t>+821</a:t>
                      </a:r>
                      <a:endParaRPr lang="zh-TW" alt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C00000"/>
                          </a:solidFill>
                        </a:rPr>
                        <a:t>+648</a:t>
                      </a:r>
                    </a:p>
                    <a:p>
                      <a:r>
                        <a:rPr lang="en-US" altLang="zh-TW" sz="1200" dirty="0" smtClean="0">
                          <a:solidFill>
                            <a:srgbClr val="C00000"/>
                          </a:solidFill>
                        </a:rPr>
                        <a:t>(</a:t>
                      </a:r>
                      <a:r>
                        <a:rPr lang="zh-TW" altLang="en-US" sz="1200" dirty="0" smtClean="0">
                          <a:solidFill>
                            <a:srgbClr val="C00000"/>
                          </a:solidFill>
                        </a:rPr>
                        <a:t>以</a:t>
                      </a:r>
                      <a:r>
                        <a:rPr lang="en-US" altLang="zh-TW" sz="1200" dirty="0" smtClean="0">
                          <a:solidFill>
                            <a:srgbClr val="C00000"/>
                          </a:solidFill>
                        </a:rPr>
                        <a:t>6</a:t>
                      </a:r>
                      <a:r>
                        <a:rPr lang="zh-TW" altLang="en-US" sz="1200" dirty="0" smtClean="0">
                          <a:solidFill>
                            <a:srgbClr val="C00000"/>
                          </a:solidFill>
                        </a:rPr>
                        <a:t>學分計</a:t>
                      </a:r>
                      <a:r>
                        <a:rPr lang="en-US" altLang="zh-TW" sz="120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zh-TW" altLang="en-US" sz="12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94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壹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、自我查核指標</a:t>
            </a:r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9728" indent="0">
              <a:buNone/>
            </a:pP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貳、調整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理由</a:t>
            </a:r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9728" indent="0">
              <a:buNone/>
            </a:pP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叁、開源節流措施</a:t>
            </a:r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9728" indent="0">
              <a:buNone/>
            </a:pP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肆、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調整幅度</a:t>
            </a:r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9728" indent="0">
              <a:buNone/>
            </a:pP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伍、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支用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計畫</a:t>
            </a:r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9728" indent="0">
              <a:buNone/>
            </a:pP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陸、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審議程序</a:t>
            </a:r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9728" indent="0">
              <a:buNone/>
            </a:pP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柒、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結語</a:t>
            </a:r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簡報大綱</a:t>
            </a:r>
            <a:endParaRPr lang="zh-TW" altLang="en-US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5780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altLang="zh-TW" sz="2000" b="1" dirty="0" smtClean="0">
                <a:solidFill>
                  <a:srgbClr val="0070C0"/>
                </a:solidFill>
              </a:rPr>
              <a:t> </a:t>
            </a:r>
          </a:p>
          <a:p>
            <a:endParaRPr lang="en-US" altLang="zh-TW" sz="2000" b="1" dirty="0">
              <a:solidFill>
                <a:srgbClr val="0070C0"/>
              </a:solidFill>
            </a:endParaRPr>
          </a:p>
          <a:p>
            <a:endParaRPr lang="en-US" altLang="zh-TW" sz="2000" b="1" dirty="0" smtClean="0">
              <a:solidFill>
                <a:srgbClr val="0070C0"/>
              </a:solidFill>
            </a:endParaRPr>
          </a:p>
          <a:p>
            <a:endParaRPr lang="en-US" altLang="zh-TW" sz="2000" b="1" dirty="0">
              <a:solidFill>
                <a:srgbClr val="0070C0"/>
              </a:solidFill>
            </a:endParaRPr>
          </a:p>
          <a:p>
            <a:endParaRPr lang="zh-TW" altLang="en-US" sz="2000" b="1" dirty="0">
              <a:solidFill>
                <a:srgbClr val="0070C0"/>
              </a:solidFill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伍、</a:t>
            </a:r>
            <a:r>
              <a:rPr lang="zh-TW" altLang="en-US" sz="4000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調整後增加收入之支用計畫</a:t>
            </a:r>
            <a:endParaRPr lang="zh-TW" altLang="en-US" sz="400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4209268"/>
              </p:ext>
            </p:extLst>
          </p:nvPr>
        </p:nvGraphicFramePr>
        <p:xfrm>
          <a:off x="539552" y="2276872"/>
          <a:ext cx="7920879" cy="35385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1"/>
                <a:gridCol w="1152128"/>
                <a:gridCol w="4320480"/>
              </a:tblGrid>
              <a:tr h="440745">
                <a:tc>
                  <a:txBody>
                    <a:bodyPr/>
                    <a:lstStyle/>
                    <a:p>
                      <a:r>
                        <a:rPr lang="zh-TW" altLang="en-US" sz="1800" u="none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支用項目</a:t>
                      </a:r>
                      <a:endParaRPr lang="zh-TW" altLang="en-US" sz="1800" u="none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800" u="none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分配比重</a:t>
                      </a:r>
                      <a:endParaRPr lang="zh-TW" altLang="en-US" sz="1800" u="none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800" u="none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用途及說明</a:t>
                      </a:r>
                      <a:endParaRPr lang="zh-TW" altLang="en-US" sz="1800" u="none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  <a:tr h="495359">
                <a:tc>
                  <a:txBody>
                    <a:bodyPr/>
                    <a:lstStyle/>
                    <a:p>
                      <a:r>
                        <a:rPr lang="zh-TW" altLang="en-US" sz="1800" u="none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強化研究生助學措施</a:t>
                      </a:r>
                      <a:endParaRPr lang="zh-TW" altLang="en-US" sz="1800" u="none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2400" u="none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20%</a:t>
                      </a:r>
                      <a:endParaRPr lang="zh-TW" altLang="en-US" sz="2400" u="none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800" u="none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提高研究生工讀助學金每小時工資</a:t>
                      </a:r>
                      <a:endParaRPr lang="zh-TW" altLang="en-US" sz="1800" u="none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  <a:tr h="1152128">
                <a:tc>
                  <a:txBody>
                    <a:bodyPr/>
                    <a:lstStyle/>
                    <a:p>
                      <a:r>
                        <a:rPr lang="zh-TW" altLang="en-US" sz="1800" u="none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教學研究圖儀等軟硬體設備費用</a:t>
                      </a:r>
                      <a:r>
                        <a:rPr lang="en-US" altLang="zh-TW" sz="1800" u="none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800" u="none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含水電費</a:t>
                      </a:r>
                      <a:r>
                        <a:rPr lang="en-US" altLang="zh-TW" sz="1800" u="none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altLang="en-US" sz="1800" u="none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2400" u="none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60%</a:t>
                      </a:r>
                      <a:endParaRPr lang="zh-TW" altLang="en-US" sz="2400" u="none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u="none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1.</a:t>
                      </a:r>
                      <a:r>
                        <a:rPr lang="zh-TW" altLang="en-US" sz="1800" u="none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充實圖書資源</a:t>
                      </a:r>
                      <a:r>
                        <a:rPr lang="en-US" altLang="zh-TW" sz="1800" u="none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800" u="none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師範學院、人文藝術學 </a:t>
                      </a:r>
                      <a:endParaRPr lang="en-US" altLang="zh-TW" sz="1800" u="none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en-US" altLang="zh-TW" sz="1800" u="none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TW" altLang="en-US" sz="1800" u="none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院、管理學院</a:t>
                      </a:r>
                      <a:r>
                        <a:rPr lang="en-US" altLang="zh-TW" sz="1800" u="none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</a:p>
                    <a:p>
                      <a:r>
                        <a:rPr lang="en-US" altLang="zh-TW" sz="1800" u="none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2.</a:t>
                      </a:r>
                      <a:r>
                        <a:rPr lang="zh-TW" altLang="en-US" sz="1800" u="none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充實實驗儀器設備</a:t>
                      </a:r>
                      <a:r>
                        <a:rPr lang="en-US" altLang="zh-TW" sz="1800" u="none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800" u="none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農學院、理工學院、</a:t>
                      </a:r>
                      <a:endParaRPr lang="en-US" altLang="zh-TW" sz="1800" u="none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en-US" altLang="zh-TW" sz="1800" u="none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TW" altLang="en-US" sz="1800" u="none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生命科學院</a:t>
                      </a:r>
                      <a:r>
                        <a:rPr lang="en-US" altLang="zh-TW" sz="1800" u="none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altLang="en-US" sz="1800" u="none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  <a:tr h="926230">
                <a:tc>
                  <a:txBody>
                    <a:bodyPr/>
                    <a:lstStyle/>
                    <a:p>
                      <a:r>
                        <a:rPr lang="zh-TW" altLang="en-US" sz="1800" u="none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兼任教師或業師協同教學鐘點費</a:t>
                      </a:r>
                      <a:endParaRPr lang="zh-TW" altLang="en-US" sz="1800" u="none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2400" u="none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20%</a:t>
                      </a:r>
                      <a:endParaRPr lang="zh-TW" altLang="en-US" sz="2400" u="none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u="none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1.</a:t>
                      </a:r>
                      <a:r>
                        <a:rPr lang="zh-TW" altLang="en-US" sz="1800" u="none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增聘兼任教師</a:t>
                      </a:r>
                      <a:endParaRPr lang="en-US" altLang="zh-TW" sz="1800" u="none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en-US" altLang="zh-TW" sz="1800" u="none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2.</a:t>
                      </a:r>
                      <a:r>
                        <a:rPr lang="zh-TW" altLang="en-US" sz="1800" u="none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增聘業界專家協同教學、指導專題或學</a:t>
                      </a:r>
                      <a:endParaRPr lang="en-US" altLang="zh-TW" sz="1800" u="none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en-US" altLang="zh-TW" sz="1800" u="none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TW" altLang="en-US" sz="1800" u="none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位論文等</a:t>
                      </a:r>
                      <a:endParaRPr lang="zh-TW" altLang="en-US" sz="1800" u="none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  <a:tr h="487491">
                <a:tc>
                  <a:txBody>
                    <a:bodyPr/>
                    <a:lstStyle/>
                    <a:p>
                      <a:r>
                        <a:rPr lang="zh-TW" altLang="en-US" sz="1800" u="none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合計</a:t>
                      </a:r>
                      <a:endParaRPr lang="zh-TW" altLang="en-US" sz="1800" u="none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2400" u="none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100%</a:t>
                      </a:r>
                      <a:endParaRPr lang="zh-TW" altLang="en-US" sz="2400" u="none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800" u="none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539552" y="1340768"/>
            <a:ext cx="82089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預估調漲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8%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後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學生每年增加支付約</a:t>
            </a:r>
            <a:r>
              <a:rPr lang="en-US" altLang="zh-TW" sz="2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3,000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元</a:t>
            </a:r>
            <a:r>
              <a: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學雜費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基數</a:t>
            </a:r>
            <a:r>
              <a: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+6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學分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費</a:t>
            </a:r>
            <a:r>
              <a: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學校每年約增加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收入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484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萬元   </a:t>
            </a:r>
            <a:r>
              <a:rPr lang="en-US" altLang="zh-TW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表</a:t>
            </a:r>
            <a:r>
              <a:rPr lang="en-US" altLang="zh-TW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23)</a:t>
            </a:r>
          </a:p>
        </p:txBody>
      </p:sp>
    </p:spTree>
    <p:extLst>
      <p:ext uri="{BB962C8B-B14F-4D97-AF65-F5344CB8AC3E}">
        <p14:creationId xmlns:p14="http://schemas.microsoft.com/office/powerpoint/2010/main" val="79808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104.4.28(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行政主管座談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104.5.6 (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學雜費審議小組會議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含學生代表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104.5.19(</a:t>
            </a:r>
            <a:r>
              <a:rPr lang="zh-TW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蘭潭校區學生公聽會</a:t>
            </a:r>
          </a:p>
          <a:p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104.5.21(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民雄校區學生公聽會 </a:t>
            </a:r>
          </a:p>
          <a:p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104.5.27(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新民校區學生公聽會</a:t>
            </a:r>
          </a:p>
          <a:p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104.6.16(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校務會議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決議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/>
              <a:t>各場次會議紀錄及學生反映意見均公告於學校「學雜費資訊」網站，並設置意見信箱</a:t>
            </a:r>
            <a:r>
              <a:rPr lang="en-US" altLang="zh-TW" dirty="0" smtClean="0"/>
              <a:t>(gaa@mail.ncyu.edu.tw)</a:t>
            </a:r>
            <a:r>
              <a:rPr lang="zh-TW" altLang="en-US" dirty="0" smtClean="0"/>
              <a:t>，提供學生反映管道。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陸、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審議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程序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8867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altLang="zh-TW" dirty="0"/>
              <a:t>1.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本次學雜費收費標準調整後所增收之學雜費收入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將 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9728" indent="0"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以上述分配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用途規劃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項目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專款專用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9728" indent="0">
              <a:buNone/>
            </a:pP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教務處於校務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會議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中，提出調整後學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雜費收入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實際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9728" indent="0"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收支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情形之專案報告。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9728" indent="0">
              <a:buNone/>
            </a:pP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除了調整學雜費方案之外，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本校未來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自當持續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努力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9728" indent="0">
              <a:buNone/>
            </a:pP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推動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各項開源節流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措施，使本校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能正常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營運及穩健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9728" indent="0">
              <a:buNone/>
            </a:pP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發展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marL="109728" indent="0">
              <a:buNone/>
            </a:pP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柒</a:t>
            </a:r>
            <a:r>
              <a:rPr lang="zh-TW" altLang="en-US" dirty="0" smtClean="0"/>
              <a:t>、</a:t>
            </a:r>
            <a:r>
              <a:rPr lang="zh-TW" altLang="en-US" dirty="0" smtClean="0"/>
              <a:t>結語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7609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altLang="zh-TW" dirty="0" smtClean="0"/>
              <a:t>                </a:t>
            </a:r>
          </a:p>
          <a:p>
            <a:endParaRPr lang="en-US" altLang="zh-TW" dirty="0"/>
          </a:p>
          <a:p>
            <a:pPr marL="109728" indent="0">
              <a:buNone/>
            </a:pPr>
            <a:r>
              <a:rPr lang="zh-TW" altLang="en-US" dirty="0" smtClean="0"/>
              <a:t>                      </a:t>
            </a:r>
            <a:r>
              <a:rPr lang="en-US" altLang="zh-TW" dirty="0" smtClean="0"/>
              <a:t> </a:t>
            </a:r>
            <a:r>
              <a:rPr lang="zh-TW" altLang="en-US" sz="3600" dirty="0" smtClean="0"/>
              <a:t>感謝聆聽</a:t>
            </a:r>
            <a:endParaRPr lang="en-US" altLang="zh-TW" sz="3600" dirty="0" smtClean="0"/>
          </a:p>
          <a:p>
            <a:pPr marL="109728" indent="0">
              <a:buNone/>
            </a:pPr>
            <a:r>
              <a:rPr lang="zh-TW" altLang="en-US" sz="3600" dirty="0"/>
              <a:t> </a:t>
            </a:r>
            <a:r>
              <a:rPr lang="zh-TW" altLang="en-US" sz="3600" dirty="0" smtClean="0"/>
              <a:t>            </a:t>
            </a:r>
            <a:endParaRPr lang="en-US" altLang="zh-TW" sz="3600" dirty="0" smtClean="0"/>
          </a:p>
          <a:p>
            <a:pPr marL="109728" indent="0">
              <a:buNone/>
            </a:pPr>
            <a:r>
              <a:rPr lang="zh-TW" altLang="en-US" sz="3600" dirty="0"/>
              <a:t> </a:t>
            </a:r>
            <a:r>
              <a:rPr lang="zh-TW" altLang="en-US" sz="3600" dirty="0" smtClean="0"/>
              <a:t>                敬請指教</a:t>
            </a:r>
            <a:endParaRPr lang="en-US" altLang="zh-TW" sz="3600" dirty="0" smtClean="0"/>
          </a:p>
          <a:p>
            <a:pPr marL="109728" indent="0">
              <a:buNone/>
            </a:pPr>
            <a:r>
              <a:rPr lang="en-US" altLang="zh-TW" sz="3600" dirty="0"/>
              <a:t> </a:t>
            </a:r>
            <a:r>
              <a:rPr lang="en-US" altLang="zh-TW" sz="3600" dirty="0" smtClean="0"/>
              <a:t>       </a:t>
            </a:r>
          </a:p>
          <a:p>
            <a:pPr marL="109728" indent="0">
              <a:buNone/>
            </a:pPr>
            <a:r>
              <a:rPr lang="en-US" altLang="zh-TW" sz="3600" dirty="0"/>
              <a:t> </a:t>
            </a:r>
            <a:r>
              <a:rPr lang="en-US" altLang="zh-TW" sz="3600" dirty="0" smtClean="0"/>
              <a:t>   (</a:t>
            </a:r>
            <a:r>
              <a:rPr lang="zh-TW" altLang="en-US" sz="3600" dirty="0" smtClean="0"/>
              <a:t>發言單請填寫後交給工作人員</a:t>
            </a:r>
            <a:r>
              <a:rPr lang="en-US" altLang="zh-TW" sz="3600" dirty="0" smtClean="0"/>
              <a:t>)</a:t>
            </a:r>
          </a:p>
          <a:p>
            <a:endParaRPr lang="en-US" altLang="zh-TW" dirty="0"/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448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5256584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zh-TW" altLang="en-US" dirty="0" smtClean="0">
                <a:sym typeface="Wingdings 2"/>
              </a:rPr>
              <a:t>近</a:t>
            </a:r>
            <a:r>
              <a:rPr lang="en-US" altLang="zh-TW" dirty="0" smtClean="0">
                <a:sym typeface="Wingdings 2"/>
              </a:rPr>
              <a:t>3</a:t>
            </a:r>
            <a:r>
              <a:rPr lang="zh-TW" altLang="en-US" dirty="0" smtClean="0">
                <a:sym typeface="Wingdings 2"/>
              </a:rPr>
              <a:t>年應自籌數均高於學雜費收入  </a:t>
            </a:r>
            <a:endParaRPr lang="en-US" altLang="zh-TW" dirty="0">
              <a:sym typeface="Wingdings 2"/>
            </a:endParaRPr>
          </a:p>
          <a:p>
            <a:pPr marL="109728" indent="0">
              <a:buNone/>
            </a:pPr>
            <a:r>
              <a:rPr lang="zh-TW" altLang="zh-TW" dirty="0" smtClean="0">
                <a:sym typeface="Wingdings 2"/>
              </a:rPr>
              <a:t></a:t>
            </a:r>
            <a:r>
              <a:rPr lang="zh-TW" altLang="en-US" dirty="0" smtClean="0">
                <a:sym typeface="Wingdings 2"/>
              </a:rPr>
              <a:t>近</a:t>
            </a:r>
            <a:r>
              <a:rPr lang="en-US" altLang="zh-TW" dirty="0" smtClean="0">
                <a:sym typeface="Wingdings 2"/>
              </a:rPr>
              <a:t>3</a:t>
            </a:r>
            <a:r>
              <a:rPr lang="zh-TW" altLang="en-US" dirty="0" smtClean="0">
                <a:sym typeface="Wingdings 2"/>
              </a:rPr>
              <a:t>年常態現金結餘率小於</a:t>
            </a:r>
            <a:r>
              <a:rPr lang="en-US" altLang="zh-TW" dirty="0" smtClean="0">
                <a:sym typeface="Wingdings 2"/>
              </a:rPr>
              <a:t>15%</a:t>
            </a:r>
          </a:p>
          <a:p>
            <a:pPr marL="109728" indent="0">
              <a:buNone/>
            </a:pP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符合部訂</a:t>
            </a:r>
            <a:r>
              <a:rPr lang="zh-TW" altLang="en-US" dirty="0" smtClean="0">
                <a:solidFill>
                  <a:srgbClr val="C00000"/>
                </a:solidFill>
              </a:rPr>
              <a:t>財務指標 </a:t>
            </a:r>
            <a:r>
              <a:rPr lang="en-US" altLang="zh-TW" sz="2000" dirty="0" smtClean="0">
                <a:solidFill>
                  <a:srgbClr val="0070C0"/>
                </a:solidFill>
              </a:rPr>
              <a:t>(</a:t>
            </a:r>
            <a:r>
              <a:rPr lang="zh-TW" altLang="en-US" sz="2000" dirty="0" smtClean="0">
                <a:solidFill>
                  <a:srgbClr val="0070C0"/>
                </a:solidFill>
              </a:rPr>
              <a:t>表</a:t>
            </a:r>
            <a:r>
              <a:rPr lang="en-US" altLang="zh-TW" sz="2000" dirty="0" smtClean="0">
                <a:solidFill>
                  <a:srgbClr val="0070C0"/>
                </a:solidFill>
              </a:rPr>
              <a:t>2)</a:t>
            </a:r>
            <a:r>
              <a:rPr lang="zh-TW" altLang="en-US" sz="2000" dirty="0" smtClean="0">
                <a:solidFill>
                  <a:srgbClr val="0070C0"/>
                </a:solidFill>
              </a:rPr>
              <a:t>     </a:t>
            </a:r>
            <a:r>
              <a:rPr lang="en-US" altLang="zh-TW" sz="2200" b="0" dirty="0" smtClean="0">
                <a:solidFill>
                  <a:srgbClr val="C00000"/>
                </a:solidFill>
              </a:rPr>
              <a:t>(</a:t>
            </a:r>
            <a:r>
              <a:rPr lang="zh-TW" altLang="en-US" sz="2200" b="0" dirty="0" smtClean="0">
                <a:solidFill>
                  <a:srgbClr val="C00000"/>
                </a:solidFill>
              </a:rPr>
              <a:t>本資料由主計室提供</a:t>
            </a:r>
            <a:r>
              <a:rPr lang="en-US" altLang="zh-TW" sz="2200" b="0" dirty="0" smtClean="0">
                <a:solidFill>
                  <a:srgbClr val="C00000"/>
                </a:solidFill>
              </a:rPr>
              <a:t>)</a:t>
            </a:r>
            <a:endParaRPr lang="zh-TW" altLang="en-US" sz="2200" b="0" dirty="0">
              <a:solidFill>
                <a:srgbClr val="C00000"/>
              </a:solidFill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2755343"/>
              </p:ext>
            </p:extLst>
          </p:nvPr>
        </p:nvGraphicFramePr>
        <p:xfrm>
          <a:off x="539552" y="2564904"/>
          <a:ext cx="8064896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2232248"/>
                <a:gridCol w="2088232"/>
                <a:gridCol w="2088232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sz="1600" dirty="0" smtClean="0"/>
                        <a:t>項目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101</a:t>
                      </a:r>
                      <a:r>
                        <a:rPr lang="zh-TW" altLang="en-US" sz="1600" dirty="0" smtClean="0"/>
                        <a:t>年度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102</a:t>
                      </a:r>
                      <a:r>
                        <a:rPr lang="zh-TW" altLang="en-US" sz="1600" dirty="0" smtClean="0"/>
                        <a:t>年度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103</a:t>
                      </a:r>
                      <a:r>
                        <a:rPr lang="zh-TW" altLang="en-US" sz="1600" dirty="0" smtClean="0"/>
                        <a:t>年度</a:t>
                      </a:r>
                      <a:endParaRPr lang="zh-TW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1600" dirty="0" smtClean="0"/>
                        <a:t>學雜費收入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2000" b="1" dirty="0" smtClean="0">
                          <a:solidFill>
                            <a:srgbClr val="0070C0"/>
                          </a:solidFill>
                        </a:rPr>
                        <a:t>548,916,010</a:t>
                      </a:r>
                      <a:endParaRPr lang="zh-TW" alt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2000" b="1" dirty="0" smtClean="0">
                          <a:solidFill>
                            <a:srgbClr val="0070C0"/>
                          </a:solidFill>
                        </a:rPr>
                        <a:t>555,944,966</a:t>
                      </a:r>
                      <a:endParaRPr lang="zh-TW" alt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2000" b="1" dirty="0" smtClean="0">
                          <a:solidFill>
                            <a:srgbClr val="0070C0"/>
                          </a:solidFill>
                        </a:rPr>
                        <a:t>551,231,372</a:t>
                      </a:r>
                      <a:endParaRPr lang="zh-TW" alt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59648">
                <a:tc>
                  <a:txBody>
                    <a:bodyPr/>
                    <a:lstStyle/>
                    <a:p>
                      <a:r>
                        <a:rPr lang="zh-TW" altLang="en-US" sz="1600" dirty="0" smtClean="0"/>
                        <a:t>學校總收入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2000" dirty="0" smtClean="0"/>
                        <a:t>2,150,957,024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2000" dirty="0" smtClean="0"/>
                        <a:t>2,154,893,366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2000" dirty="0" smtClean="0"/>
                        <a:t>2,158,895,247</a:t>
                      </a:r>
                      <a:endParaRPr lang="zh-TW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1600" dirty="0" smtClean="0"/>
                        <a:t>應自籌數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2000" b="1" dirty="0" smtClean="0">
                          <a:solidFill>
                            <a:srgbClr val="0070C0"/>
                          </a:solidFill>
                        </a:rPr>
                        <a:t>766,930,725</a:t>
                      </a:r>
                      <a:endParaRPr lang="zh-TW" alt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2000" b="1" dirty="0" smtClean="0">
                          <a:solidFill>
                            <a:srgbClr val="0070C0"/>
                          </a:solidFill>
                        </a:rPr>
                        <a:t>743,758,332</a:t>
                      </a:r>
                      <a:endParaRPr lang="zh-TW" alt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2000" b="1" dirty="0" smtClean="0">
                          <a:solidFill>
                            <a:srgbClr val="0070C0"/>
                          </a:solidFill>
                        </a:rPr>
                        <a:t>676,553,973</a:t>
                      </a:r>
                      <a:endParaRPr lang="zh-TW" alt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99648">
                <a:tc>
                  <a:txBody>
                    <a:bodyPr/>
                    <a:lstStyle/>
                    <a:p>
                      <a:r>
                        <a:rPr lang="zh-TW" altLang="en-US" sz="1600" dirty="0" smtClean="0">
                          <a:solidFill>
                            <a:srgbClr val="C00000"/>
                          </a:solidFill>
                        </a:rPr>
                        <a:t>近</a:t>
                      </a:r>
                      <a:r>
                        <a:rPr lang="en-US" altLang="zh-TW" sz="1600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r>
                        <a:rPr lang="zh-TW" altLang="en-US" sz="1600" dirty="0" smtClean="0">
                          <a:solidFill>
                            <a:srgbClr val="C00000"/>
                          </a:solidFill>
                        </a:rPr>
                        <a:t>年</a:t>
                      </a:r>
                      <a:r>
                        <a:rPr lang="zh-TW" altLang="en-US" sz="1600" dirty="0" smtClean="0"/>
                        <a:t>學校應自籌數與學雜費收入</a:t>
                      </a:r>
                      <a:r>
                        <a:rPr lang="zh-TW" altLang="en-US" sz="1600" dirty="0" smtClean="0">
                          <a:solidFill>
                            <a:srgbClr val="C00000"/>
                          </a:solidFill>
                        </a:rPr>
                        <a:t>平均</a:t>
                      </a:r>
                      <a:r>
                        <a:rPr lang="zh-TW" altLang="en-US" sz="1600" dirty="0" smtClean="0"/>
                        <a:t>差額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2000" dirty="0" smtClean="0"/>
                        <a:t>199,726,007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2000" dirty="0" smtClean="0"/>
                        <a:t>204,025,318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2000" dirty="0" smtClean="0"/>
                        <a:t>177,050,227</a:t>
                      </a:r>
                      <a:endParaRPr lang="zh-TW" altLang="en-US" sz="2000" dirty="0"/>
                    </a:p>
                  </a:txBody>
                  <a:tcPr/>
                </a:tc>
              </a:tr>
              <a:tr h="353784">
                <a:tc>
                  <a:txBody>
                    <a:bodyPr/>
                    <a:lstStyle/>
                    <a:p>
                      <a:r>
                        <a:rPr lang="zh-TW" altLang="en-US" sz="1600" dirty="0" smtClean="0"/>
                        <a:t>近</a:t>
                      </a:r>
                      <a:r>
                        <a:rPr lang="en-US" altLang="zh-TW" sz="1600" dirty="0" smtClean="0"/>
                        <a:t>3</a:t>
                      </a:r>
                      <a:r>
                        <a:rPr lang="zh-TW" altLang="en-US" sz="1600" dirty="0" smtClean="0"/>
                        <a:t>年平均現金結餘率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</a:rPr>
                        <a:t>5.83 </a:t>
                      </a:r>
                      <a:endParaRPr lang="zh-TW" sz="2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</a:rPr>
                        <a:t>7.10 </a:t>
                      </a:r>
                      <a:endParaRPr lang="zh-TW" sz="2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</a:rPr>
                        <a:t>7.86 </a:t>
                      </a:r>
                      <a:endParaRPr lang="zh-TW" sz="2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611560" y="5661248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1200" dirty="0"/>
              <a:t>常態性現金收入</a:t>
            </a:r>
            <a:r>
              <a:rPr lang="en-US" altLang="zh-TW" sz="1200" dirty="0"/>
              <a:t>A=</a:t>
            </a:r>
            <a:r>
              <a:rPr lang="zh-TW" altLang="zh-TW" sz="1200" dirty="0"/>
              <a:t>經常門現金收入</a:t>
            </a:r>
            <a:r>
              <a:rPr lang="en-US" altLang="zh-TW" sz="1200" dirty="0"/>
              <a:t>+</a:t>
            </a:r>
            <a:r>
              <a:rPr lang="zh-TW" altLang="zh-TW" sz="1200" dirty="0"/>
              <a:t>國庫撥款增置動產、無形資產現金收入</a:t>
            </a:r>
          </a:p>
          <a:p>
            <a:r>
              <a:rPr lang="zh-TW" altLang="zh-TW" sz="1200" dirty="0"/>
              <a:t>常態性現金支出</a:t>
            </a:r>
            <a:r>
              <a:rPr lang="en-US" altLang="zh-TW" sz="1200" dirty="0"/>
              <a:t>B=</a:t>
            </a:r>
            <a:r>
              <a:rPr lang="zh-TW" altLang="zh-TW" sz="1200" dirty="0"/>
              <a:t>經常門現金支出</a:t>
            </a:r>
            <a:r>
              <a:rPr lang="en-US" altLang="zh-TW" sz="1200" dirty="0"/>
              <a:t>+</a:t>
            </a:r>
            <a:r>
              <a:rPr lang="zh-TW" altLang="zh-TW" sz="1200" dirty="0"/>
              <a:t>購置動產現金支出</a:t>
            </a:r>
          </a:p>
          <a:p>
            <a:r>
              <a:rPr lang="zh-TW" altLang="zh-TW" sz="1200" dirty="0"/>
              <a:t>現金結餘率︰</a:t>
            </a:r>
            <a:r>
              <a:rPr lang="en-US" altLang="zh-TW" sz="1200" dirty="0"/>
              <a:t>(A-B)/A   (</a:t>
            </a:r>
            <a:r>
              <a:rPr lang="zh-TW" altLang="zh-TW" sz="1200" dirty="0"/>
              <a:t>不列入購置不動產現金支出</a:t>
            </a:r>
            <a:r>
              <a:rPr lang="en-US" altLang="zh-TW" sz="1200" dirty="0"/>
              <a:t>)</a:t>
            </a:r>
            <a:endParaRPr lang="zh-TW" altLang="zh-TW" sz="1200" dirty="0"/>
          </a:p>
        </p:txBody>
      </p:sp>
    </p:spTree>
    <p:extLst>
      <p:ext uri="{BB962C8B-B14F-4D97-AF65-F5344CB8AC3E}">
        <p14:creationId xmlns:p14="http://schemas.microsoft.com/office/powerpoint/2010/main" val="166804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zh-TW" altLang="en-US" dirty="0" smtClean="0">
                <a:sym typeface="Wingdings 2"/>
              </a:rPr>
              <a:t>本校提撥之獎助學金總額佔學校總收入</a:t>
            </a:r>
            <a:r>
              <a:rPr lang="en-US" altLang="zh-TW" dirty="0" smtClean="0">
                <a:solidFill>
                  <a:srgbClr val="C00000"/>
                </a:solidFill>
                <a:sym typeface="Wingdings 2"/>
              </a:rPr>
              <a:t>1.5%</a:t>
            </a:r>
            <a:r>
              <a:rPr lang="zh-TW" altLang="en-US" dirty="0" smtClean="0">
                <a:sym typeface="Wingdings 2"/>
              </a:rPr>
              <a:t>以上</a:t>
            </a:r>
            <a:endParaRPr lang="en-US" altLang="zh-TW" dirty="0" smtClean="0">
              <a:sym typeface="Wingdings 2"/>
            </a:endParaRPr>
          </a:p>
          <a:p>
            <a:pPr marL="109728" indent="0">
              <a:buNone/>
            </a:pPr>
            <a:r>
              <a:rPr lang="zh-TW" altLang="en-US" dirty="0" smtClean="0">
                <a:sym typeface="Wingdings 2"/>
              </a:rPr>
              <a:t></a:t>
            </a:r>
            <a:r>
              <a:rPr lang="zh-TW" altLang="en-US" dirty="0">
                <a:sym typeface="Wingdings 2"/>
              </a:rPr>
              <a:t>本校所提撥之助學金</a:t>
            </a:r>
            <a:r>
              <a:rPr lang="zh-TW" altLang="en-US" dirty="0" smtClean="0">
                <a:sym typeface="Wingdings 2"/>
              </a:rPr>
              <a:t>總額佔獎</a:t>
            </a:r>
            <a:r>
              <a:rPr lang="zh-TW" altLang="en-US" dirty="0">
                <a:sym typeface="Wingdings 2"/>
              </a:rPr>
              <a:t>助學金總額</a:t>
            </a:r>
            <a:r>
              <a:rPr lang="zh-TW" altLang="en-US" dirty="0" smtClean="0">
                <a:sym typeface="Wingdings 2"/>
              </a:rPr>
              <a:t>比例</a:t>
            </a:r>
            <a:r>
              <a:rPr lang="en-US" altLang="zh-TW" dirty="0" smtClean="0">
                <a:solidFill>
                  <a:srgbClr val="C00000"/>
                </a:solidFill>
                <a:sym typeface="Wingdings 2"/>
              </a:rPr>
              <a:t>70%</a:t>
            </a:r>
          </a:p>
          <a:p>
            <a:pPr marL="109728" indent="0">
              <a:buNone/>
            </a:pPr>
            <a:r>
              <a:rPr lang="en-US" altLang="zh-TW" dirty="0">
                <a:solidFill>
                  <a:srgbClr val="C00000"/>
                </a:solidFill>
                <a:sym typeface="Wingdings 2"/>
              </a:rPr>
              <a:t> </a:t>
            </a:r>
            <a:r>
              <a:rPr lang="en-US" altLang="zh-TW" dirty="0" smtClean="0">
                <a:solidFill>
                  <a:srgbClr val="C00000"/>
                </a:solidFill>
                <a:sym typeface="Wingdings 2"/>
              </a:rPr>
              <a:t>   </a:t>
            </a:r>
            <a:r>
              <a:rPr lang="zh-TW" altLang="en-US" dirty="0" smtClean="0">
                <a:solidFill>
                  <a:srgbClr val="C00000"/>
                </a:solidFill>
                <a:sym typeface="Wingdings 2"/>
              </a:rPr>
              <a:t>以上</a:t>
            </a:r>
            <a:endParaRPr lang="en-US" altLang="zh-TW" dirty="0" smtClean="0">
              <a:solidFill>
                <a:srgbClr val="C00000"/>
              </a:solidFill>
              <a:sym typeface="Wingdings 2"/>
            </a:endParaRPr>
          </a:p>
          <a:p>
            <a:pPr marL="109728" indent="0">
              <a:buNone/>
            </a:pP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符合部訂</a:t>
            </a:r>
            <a:r>
              <a:rPr lang="zh-TW" altLang="en-US" dirty="0" smtClean="0">
                <a:solidFill>
                  <a:srgbClr val="C00000"/>
                </a:solidFill>
              </a:rPr>
              <a:t>助學指標</a:t>
            </a:r>
            <a:r>
              <a:rPr lang="en-US" altLang="zh-TW" sz="2400" dirty="0" smtClean="0">
                <a:solidFill>
                  <a:srgbClr val="0070C0"/>
                </a:solidFill>
              </a:rPr>
              <a:t>(</a:t>
            </a:r>
            <a:r>
              <a:rPr lang="zh-TW" altLang="en-US" sz="2400" dirty="0" smtClean="0">
                <a:solidFill>
                  <a:srgbClr val="0070C0"/>
                </a:solidFill>
              </a:rPr>
              <a:t>表</a:t>
            </a:r>
            <a:r>
              <a:rPr lang="en-US" altLang="zh-TW" sz="2400" dirty="0" smtClean="0">
                <a:solidFill>
                  <a:srgbClr val="0070C0"/>
                </a:solidFill>
              </a:rPr>
              <a:t>3)</a:t>
            </a:r>
            <a:r>
              <a:rPr lang="zh-TW" altLang="en-US" dirty="0" smtClean="0">
                <a:solidFill>
                  <a:srgbClr val="C00000"/>
                </a:solidFill>
              </a:rPr>
              <a:t>   </a:t>
            </a:r>
            <a:r>
              <a:rPr lang="en-US" altLang="zh-TW" sz="2200" b="0" dirty="0" smtClean="0">
                <a:solidFill>
                  <a:srgbClr val="C00000"/>
                </a:solidFill>
              </a:rPr>
              <a:t>(</a:t>
            </a:r>
            <a:r>
              <a:rPr lang="zh-TW" altLang="en-US" sz="2200" b="0" dirty="0" smtClean="0">
                <a:solidFill>
                  <a:srgbClr val="C00000"/>
                </a:solidFill>
              </a:rPr>
              <a:t>本資料由教務處統整</a:t>
            </a:r>
            <a:r>
              <a:rPr lang="en-US" altLang="zh-TW" sz="2200" b="0" dirty="0" smtClean="0">
                <a:solidFill>
                  <a:srgbClr val="C00000"/>
                </a:solidFill>
              </a:rPr>
              <a:t>)</a:t>
            </a:r>
            <a:endParaRPr lang="zh-TW" altLang="en-US" sz="2200" b="0" dirty="0">
              <a:solidFill>
                <a:srgbClr val="C00000"/>
              </a:solidFill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9366063"/>
              </p:ext>
            </p:extLst>
          </p:nvPr>
        </p:nvGraphicFramePr>
        <p:xfrm>
          <a:off x="539553" y="2924944"/>
          <a:ext cx="8136903" cy="366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7"/>
                <a:gridCol w="2016224"/>
                <a:gridCol w="2016224"/>
                <a:gridCol w="1872208"/>
              </a:tblGrid>
              <a:tr h="360040">
                <a:tc rowSpan="2">
                  <a:txBody>
                    <a:bodyPr/>
                    <a:lstStyle/>
                    <a:p>
                      <a:r>
                        <a:rPr lang="zh-TW" altLang="en-US" dirty="0" smtClean="0"/>
                        <a:t>項目</a:t>
                      </a:r>
                      <a:endParaRPr lang="zh-TW" alt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金額</a:t>
                      </a:r>
                      <a:r>
                        <a:rPr lang="en-US" altLang="zh-TW" dirty="0" smtClean="0"/>
                        <a:t>/</a:t>
                      </a:r>
                      <a:r>
                        <a:rPr lang="zh-TW" altLang="en-US" dirty="0" smtClean="0"/>
                        <a:t>比率</a:t>
                      </a:r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101</a:t>
                      </a:r>
                      <a:r>
                        <a:rPr lang="zh-TW" altLang="en-US" dirty="0" smtClean="0"/>
                        <a:t>年度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102</a:t>
                      </a:r>
                      <a:r>
                        <a:rPr lang="zh-TW" altLang="en-US" dirty="0" smtClean="0"/>
                        <a:t>年度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103</a:t>
                      </a:r>
                      <a:r>
                        <a:rPr lang="zh-TW" altLang="en-US" dirty="0" smtClean="0"/>
                        <a:t>年度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學校提撥獎助金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67,607,536</a:t>
                      </a:r>
                    </a:p>
                    <a:p>
                      <a:r>
                        <a:rPr lang="en-US" altLang="zh-TW" dirty="0" smtClean="0"/>
                        <a:t>(4,891</a:t>
                      </a:r>
                      <a:r>
                        <a:rPr lang="zh-TW" altLang="en-US" dirty="0" smtClean="0"/>
                        <a:t>人次</a:t>
                      </a:r>
                      <a:r>
                        <a:rPr lang="en-US" altLang="zh-TW" dirty="0" smtClean="0"/>
                        <a:t>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65,586,251</a:t>
                      </a:r>
                    </a:p>
                    <a:p>
                      <a:r>
                        <a:rPr lang="en-US" altLang="zh-TW" dirty="0" smtClean="0"/>
                        <a:t>(4,895</a:t>
                      </a:r>
                      <a:r>
                        <a:rPr lang="zh-TW" altLang="en-US" dirty="0" smtClean="0"/>
                        <a:t>人次</a:t>
                      </a:r>
                      <a:r>
                        <a:rPr lang="en-US" altLang="zh-TW" dirty="0" smtClean="0"/>
                        <a:t>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67,651,780</a:t>
                      </a:r>
                    </a:p>
                    <a:p>
                      <a:r>
                        <a:rPr lang="en-US" altLang="zh-TW" dirty="0" smtClean="0"/>
                        <a:t>(4,272</a:t>
                      </a:r>
                      <a:r>
                        <a:rPr lang="zh-TW" altLang="en-US" dirty="0" smtClean="0"/>
                        <a:t>人次</a:t>
                      </a:r>
                      <a:r>
                        <a:rPr lang="en-US" altLang="zh-TW" dirty="0" smtClean="0"/>
                        <a:t>)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學校總收入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2,150,957,024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2,154,893,366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2,158,895,247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學校獎助學金佔學校總收入比例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C00000"/>
                          </a:solidFill>
                        </a:rPr>
                        <a:t>3.15%</a:t>
                      </a:r>
                      <a:endParaRPr lang="zh-TW" alt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C00000"/>
                          </a:solidFill>
                        </a:rPr>
                        <a:t>3.05%</a:t>
                      </a:r>
                      <a:endParaRPr lang="zh-TW" alt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C00000"/>
                          </a:solidFill>
                        </a:rPr>
                        <a:t>3.14%</a:t>
                      </a:r>
                      <a:endParaRPr lang="zh-TW" alt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學校助學金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58,467,595</a:t>
                      </a:r>
                    </a:p>
                    <a:p>
                      <a:r>
                        <a:rPr lang="en-US" altLang="zh-TW" dirty="0" smtClean="0"/>
                        <a:t>(2,954</a:t>
                      </a:r>
                      <a:r>
                        <a:rPr lang="zh-TW" altLang="en-US" dirty="0" smtClean="0"/>
                        <a:t>人次</a:t>
                      </a:r>
                      <a:r>
                        <a:rPr lang="en-US" altLang="zh-TW" dirty="0" smtClean="0"/>
                        <a:t>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57,926,366</a:t>
                      </a:r>
                    </a:p>
                    <a:p>
                      <a:r>
                        <a:rPr lang="en-US" altLang="zh-TW" dirty="0" smtClean="0"/>
                        <a:t>(3,240</a:t>
                      </a:r>
                      <a:r>
                        <a:rPr lang="zh-TW" altLang="en-US" dirty="0" smtClean="0"/>
                        <a:t>人次</a:t>
                      </a:r>
                      <a:r>
                        <a:rPr lang="en-US" altLang="zh-TW" dirty="0" smtClean="0"/>
                        <a:t>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59,221,540</a:t>
                      </a:r>
                    </a:p>
                    <a:p>
                      <a:r>
                        <a:rPr lang="en-US" altLang="zh-TW" dirty="0" smtClean="0"/>
                        <a:t>(3,244</a:t>
                      </a:r>
                      <a:r>
                        <a:rPr lang="zh-TW" altLang="en-US" dirty="0" smtClean="0"/>
                        <a:t>人次</a:t>
                      </a:r>
                      <a:r>
                        <a:rPr lang="en-US" altLang="zh-TW" dirty="0" smtClean="0"/>
                        <a:t>)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學校</a:t>
                      </a:r>
                      <a:r>
                        <a:rPr lang="zh-TW" altLang="en-US" b="1" dirty="0" smtClean="0">
                          <a:solidFill>
                            <a:srgbClr val="C00000"/>
                          </a:solidFill>
                        </a:rPr>
                        <a:t>助學金</a:t>
                      </a:r>
                      <a:r>
                        <a:rPr lang="zh-TW" altLang="en-US" dirty="0" smtClean="0"/>
                        <a:t>佔學校提撥獎助學金比例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C00000"/>
                          </a:solidFill>
                        </a:rPr>
                        <a:t>86.48%</a:t>
                      </a:r>
                      <a:endParaRPr lang="zh-TW" alt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C00000"/>
                          </a:solidFill>
                        </a:rPr>
                        <a:t>88.32%</a:t>
                      </a:r>
                      <a:endParaRPr lang="zh-TW" alt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C00000"/>
                          </a:solidFill>
                        </a:rPr>
                        <a:t>87.54%</a:t>
                      </a:r>
                      <a:endParaRPr lang="zh-TW" alt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203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zh-TW" altLang="en-US" sz="2800" dirty="0" smtClean="0">
                <a:sym typeface="Wingdings 2"/>
              </a:rPr>
              <a:t>最近</a:t>
            </a:r>
            <a:r>
              <a:rPr lang="en-US" altLang="zh-TW" sz="2800" dirty="0" smtClean="0">
                <a:sym typeface="Wingdings 2"/>
              </a:rPr>
              <a:t>1</a:t>
            </a:r>
            <a:r>
              <a:rPr lang="zh-TW" altLang="en-US" sz="2800" dirty="0" smtClean="0">
                <a:sym typeface="Wingdings 2"/>
              </a:rPr>
              <a:t>次大學校務評鑑</a:t>
            </a:r>
            <a:r>
              <a:rPr lang="zh-TW" altLang="en-US" sz="2800" b="1" dirty="0" smtClean="0">
                <a:solidFill>
                  <a:srgbClr val="FF0000"/>
                </a:solidFill>
                <a:sym typeface="Wingdings 2"/>
              </a:rPr>
              <a:t>無</a:t>
            </a:r>
            <a:r>
              <a:rPr lang="en-US" altLang="zh-TW" sz="2800" dirty="0" smtClean="0">
                <a:sym typeface="Wingdings 2"/>
              </a:rPr>
              <a:t>2</a:t>
            </a:r>
            <a:r>
              <a:rPr lang="zh-TW" altLang="en-US" sz="2800" dirty="0" smtClean="0">
                <a:sym typeface="Wingdings 2"/>
              </a:rPr>
              <a:t>個以上未通過項目</a:t>
            </a:r>
            <a:endParaRPr lang="en-US" altLang="zh-TW" sz="2800" dirty="0" smtClean="0">
              <a:sym typeface="Wingdings 2"/>
            </a:endParaRPr>
          </a:p>
          <a:p>
            <a:pPr marL="109728" indent="0">
              <a:buNone/>
            </a:pPr>
            <a:r>
              <a:rPr lang="zh-TW" altLang="zh-TW" sz="2800" dirty="0" smtClean="0">
                <a:sym typeface="Wingdings 2"/>
              </a:rPr>
              <a:t></a:t>
            </a:r>
            <a:r>
              <a:rPr lang="zh-TW" altLang="en-US" sz="2800" dirty="0" smtClean="0">
                <a:sym typeface="Wingdings 2"/>
              </a:rPr>
              <a:t>近</a:t>
            </a:r>
            <a:r>
              <a:rPr lang="en-US" altLang="zh-TW" sz="2800" dirty="0" smtClean="0">
                <a:sym typeface="Wingdings 2"/>
              </a:rPr>
              <a:t>3</a:t>
            </a:r>
            <a:r>
              <a:rPr lang="zh-TW" altLang="en-US" sz="2800" dirty="0" smtClean="0">
                <a:sym typeface="Wingdings 2"/>
              </a:rPr>
              <a:t>年</a:t>
            </a:r>
            <a:r>
              <a:rPr lang="zh-TW" altLang="en-US" sz="2800" b="1" dirty="0" smtClean="0">
                <a:solidFill>
                  <a:srgbClr val="FF0000"/>
                </a:solidFill>
                <a:sym typeface="Wingdings 2"/>
              </a:rPr>
              <a:t>無</a:t>
            </a:r>
            <a:r>
              <a:rPr lang="zh-TW" altLang="en-US" sz="2800" dirty="0" smtClean="0">
                <a:sym typeface="Wingdings 2"/>
              </a:rPr>
              <a:t>違背「專科以上學校學雜費收取辦法」 </a:t>
            </a:r>
            <a:endParaRPr lang="en-US" altLang="zh-TW" sz="2800" dirty="0" smtClean="0">
              <a:sym typeface="Wingdings 2"/>
            </a:endParaRPr>
          </a:p>
          <a:p>
            <a:pPr marL="109728" indent="0">
              <a:buNone/>
            </a:pPr>
            <a:r>
              <a:rPr lang="zh-TW" altLang="en-US" sz="2800" dirty="0">
                <a:sym typeface="Wingdings 2"/>
              </a:rPr>
              <a:t> </a:t>
            </a:r>
            <a:r>
              <a:rPr lang="zh-TW" altLang="en-US" sz="2800" dirty="0" smtClean="0">
                <a:sym typeface="Wingdings 2"/>
              </a:rPr>
              <a:t>  所訂指標或程序之情事</a:t>
            </a:r>
            <a:endParaRPr lang="en-US" altLang="zh-TW" sz="2800" dirty="0" smtClean="0">
              <a:sym typeface="Wingdings 2"/>
            </a:endParaRPr>
          </a:p>
          <a:p>
            <a:pPr marL="109728" indent="0">
              <a:buNone/>
            </a:pPr>
            <a:r>
              <a:rPr lang="zh-TW" altLang="zh-TW" sz="2800" dirty="0" smtClean="0">
                <a:sym typeface="Wingdings 2"/>
              </a:rPr>
              <a:t></a:t>
            </a:r>
            <a:r>
              <a:rPr lang="zh-TW" altLang="en-US" sz="2800" dirty="0" smtClean="0">
                <a:sym typeface="Wingdings 2"/>
              </a:rPr>
              <a:t>近</a:t>
            </a:r>
            <a:r>
              <a:rPr lang="en-US" altLang="zh-TW" sz="2800" dirty="0" smtClean="0">
                <a:sym typeface="Wingdings 2"/>
              </a:rPr>
              <a:t>3</a:t>
            </a:r>
            <a:r>
              <a:rPr lang="zh-TW" altLang="en-US" sz="2800" dirty="0" smtClean="0">
                <a:sym typeface="Wingdings 2"/>
              </a:rPr>
              <a:t>年</a:t>
            </a:r>
            <a:r>
              <a:rPr lang="zh-TW" altLang="en-US" sz="2800" b="1" dirty="0" smtClean="0">
                <a:solidFill>
                  <a:srgbClr val="FF0000"/>
                </a:solidFill>
                <a:sym typeface="Wingdings 2"/>
              </a:rPr>
              <a:t>無</a:t>
            </a:r>
            <a:r>
              <a:rPr lang="zh-TW" altLang="en-US" sz="2800" dirty="0" smtClean="0">
                <a:sym typeface="Wingdings 2"/>
              </a:rPr>
              <a:t>校</a:t>
            </a:r>
            <a:r>
              <a:rPr lang="en-US" altLang="zh-TW" sz="2800" dirty="0" smtClean="0">
                <a:sym typeface="Wingdings 2"/>
              </a:rPr>
              <a:t>(</a:t>
            </a:r>
            <a:r>
              <a:rPr lang="zh-TW" altLang="en-US" sz="2800" dirty="0" smtClean="0">
                <a:sym typeface="Wingdings 2"/>
              </a:rPr>
              <a:t>財</a:t>
            </a:r>
            <a:r>
              <a:rPr lang="en-US" altLang="zh-TW" sz="2800" dirty="0" smtClean="0">
                <a:sym typeface="Wingdings 2"/>
              </a:rPr>
              <a:t>)</a:t>
            </a:r>
            <a:r>
              <a:rPr lang="zh-TW" altLang="en-US" sz="2800" dirty="0" smtClean="0">
                <a:sym typeface="Wingdings 2"/>
              </a:rPr>
              <a:t>務違法不當，情節重大，經教育部</a:t>
            </a:r>
            <a:endParaRPr lang="en-US" altLang="zh-TW" sz="2800" dirty="0" smtClean="0">
              <a:sym typeface="Wingdings 2"/>
            </a:endParaRPr>
          </a:p>
          <a:p>
            <a:pPr marL="109728" indent="0">
              <a:buNone/>
            </a:pPr>
            <a:r>
              <a:rPr lang="zh-TW" altLang="en-US" sz="2800" dirty="0">
                <a:sym typeface="Wingdings 2"/>
              </a:rPr>
              <a:t> </a:t>
            </a:r>
            <a:r>
              <a:rPr lang="zh-TW" altLang="en-US" sz="2800" dirty="0" smtClean="0">
                <a:sym typeface="Wingdings 2"/>
              </a:rPr>
              <a:t>  糾正或要求限期改善</a:t>
            </a:r>
            <a:endParaRPr lang="en-US" altLang="zh-TW" sz="2800" dirty="0" smtClean="0">
              <a:sym typeface="Wingdings 2"/>
            </a:endParaRPr>
          </a:p>
          <a:p>
            <a:pPr marL="109728" indent="0">
              <a:buNone/>
            </a:pPr>
            <a:r>
              <a:rPr lang="zh-TW" altLang="zh-TW" sz="2800" dirty="0" smtClean="0">
                <a:sym typeface="Wingdings 2"/>
              </a:rPr>
              <a:t></a:t>
            </a:r>
            <a:r>
              <a:rPr lang="zh-TW" altLang="en-US" sz="2800" dirty="0" smtClean="0">
                <a:sym typeface="Wingdings 2"/>
              </a:rPr>
              <a:t>該一學年度上學期日間學制</a:t>
            </a:r>
            <a:r>
              <a:rPr lang="zh-TW" altLang="en-US" sz="2800" dirty="0" smtClean="0">
                <a:solidFill>
                  <a:srgbClr val="FF0000"/>
                </a:solidFill>
                <a:sym typeface="Wingdings 2"/>
              </a:rPr>
              <a:t>生師比在</a:t>
            </a:r>
            <a:r>
              <a:rPr lang="en-US" altLang="zh-TW" sz="2800" dirty="0" smtClean="0">
                <a:solidFill>
                  <a:srgbClr val="FF0000"/>
                </a:solidFill>
                <a:sym typeface="Wingdings 2"/>
              </a:rPr>
              <a:t>25</a:t>
            </a:r>
            <a:r>
              <a:rPr lang="zh-TW" altLang="en-US" sz="2800" dirty="0" smtClean="0">
                <a:solidFill>
                  <a:srgbClr val="FF0000"/>
                </a:solidFill>
                <a:sym typeface="Wingdings 2"/>
              </a:rPr>
              <a:t>以下 </a:t>
            </a:r>
            <a:endParaRPr lang="en-US" altLang="zh-TW" sz="2800" dirty="0" smtClean="0">
              <a:solidFill>
                <a:srgbClr val="FF0000"/>
              </a:solidFill>
              <a:sym typeface="Wingdings 2"/>
            </a:endParaRPr>
          </a:p>
          <a:p>
            <a:pPr marL="109728" indent="0">
              <a:buNone/>
            </a:pPr>
            <a:r>
              <a:rPr lang="zh-TW" altLang="en-US" sz="2000" dirty="0" smtClean="0">
                <a:sym typeface="Wingdings 2"/>
              </a:rPr>
              <a:t>    </a:t>
            </a:r>
            <a:r>
              <a:rPr lang="en-US" altLang="zh-TW" sz="2000" dirty="0" smtClean="0">
                <a:sym typeface="Wingdings 2"/>
              </a:rPr>
              <a:t>(</a:t>
            </a:r>
            <a:r>
              <a:rPr lang="zh-TW" altLang="en-US" sz="2000" dirty="0" smtClean="0">
                <a:sym typeface="Wingdings 2"/>
              </a:rPr>
              <a:t>本校</a:t>
            </a:r>
            <a:r>
              <a:rPr lang="en-US" altLang="zh-TW" sz="2000" dirty="0" smtClean="0">
                <a:sym typeface="Wingdings 2"/>
              </a:rPr>
              <a:t>103</a:t>
            </a:r>
            <a:r>
              <a:rPr lang="zh-TW" altLang="en-US" sz="2000" dirty="0" smtClean="0">
                <a:sym typeface="Wingdings 2"/>
              </a:rPr>
              <a:t>學年度第</a:t>
            </a:r>
            <a:r>
              <a:rPr lang="en-US" altLang="zh-TW" sz="2000" dirty="0" smtClean="0">
                <a:sym typeface="Wingdings 2"/>
              </a:rPr>
              <a:t>1</a:t>
            </a:r>
            <a:r>
              <a:rPr lang="zh-TW" altLang="en-US" sz="2000" dirty="0" smtClean="0">
                <a:sym typeface="Wingdings 2"/>
              </a:rPr>
              <a:t>學期日間部生師比</a:t>
            </a:r>
            <a:r>
              <a:rPr lang="en-US" altLang="zh-TW" sz="2000" dirty="0" smtClean="0">
                <a:sym typeface="Wingdings 2"/>
              </a:rPr>
              <a:t>18.45)</a:t>
            </a:r>
            <a:endParaRPr lang="zh-TW" altLang="en-US" sz="20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符合部</a:t>
            </a:r>
            <a:r>
              <a:rPr lang="zh-TW" altLang="en-US" dirty="0" smtClean="0"/>
              <a:t>訂</a:t>
            </a:r>
            <a:r>
              <a:rPr lang="zh-TW" altLang="en-US" dirty="0">
                <a:solidFill>
                  <a:srgbClr val="C00000"/>
                </a:solidFill>
              </a:rPr>
              <a:t>辦學綜合</a:t>
            </a:r>
            <a:r>
              <a:rPr lang="zh-TW" altLang="en-US" dirty="0" smtClean="0">
                <a:solidFill>
                  <a:srgbClr val="C00000"/>
                </a:solidFill>
              </a:rPr>
              <a:t>指標</a:t>
            </a:r>
            <a:r>
              <a:rPr lang="en-US" altLang="zh-TW" sz="2200" b="0" dirty="0">
                <a:solidFill>
                  <a:srgbClr val="C00000"/>
                </a:solidFill>
              </a:rPr>
              <a:t>(</a:t>
            </a:r>
            <a:r>
              <a:rPr lang="zh-TW" altLang="en-US" sz="2200" b="0" dirty="0">
                <a:solidFill>
                  <a:srgbClr val="C00000"/>
                </a:solidFill>
              </a:rPr>
              <a:t>本資料由教務處統整</a:t>
            </a:r>
            <a:r>
              <a:rPr lang="en-US" altLang="zh-TW" sz="2200" b="0" dirty="0">
                <a:solidFill>
                  <a:srgbClr val="C00000"/>
                </a:solidFill>
              </a:rPr>
              <a:t>)</a:t>
            </a:r>
            <a:endParaRPr lang="zh-TW" altLang="en-US" sz="2200" dirty="0"/>
          </a:p>
        </p:txBody>
      </p:sp>
    </p:spTree>
    <p:extLst>
      <p:ext uri="{BB962C8B-B14F-4D97-AF65-F5344CB8AC3E}">
        <p14:creationId xmlns:p14="http://schemas.microsoft.com/office/powerpoint/2010/main" val="343937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zh-TW" altLang="en-US" sz="2800" b="1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一、本校整合成立以來，研究所</a:t>
            </a:r>
            <a:r>
              <a:rPr lang="zh-TW" altLang="en-US" sz="2800" b="1" dirty="0" smtClean="0">
                <a:solidFill>
                  <a:srgbClr val="C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未調整</a:t>
            </a:r>
            <a:r>
              <a:rPr lang="zh-TW" altLang="en-US" sz="2800" b="1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學雜費及學</a:t>
            </a:r>
            <a:endParaRPr lang="en-US" altLang="zh-TW" sz="2800" b="1" dirty="0" smtClean="0">
              <a:latin typeface="細明體" panose="02020509000000000000" pitchFamily="49" charset="-120"/>
              <a:ea typeface="細明體" panose="02020509000000000000" pitchFamily="49" charset="-120"/>
            </a:endParaRPr>
          </a:p>
          <a:p>
            <a:pPr marL="109728" indent="0">
              <a:buNone/>
            </a:pPr>
            <a:r>
              <a:rPr lang="zh-TW" altLang="en-US" sz="2800" b="1" dirty="0">
                <a:latin typeface="細明體" panose="02020509000000000000" pitchFamily="49" charset="-120"/>
                <a:ea typeface="細明體" panose="02020509000000000000" pitchFamily="49" charset="-120"/>
              </a:rPr>
              <a:t> </a:t>
            </a:r>
            <a:r>
              <a:rPr lang="zh-TW" altLang="en-US" sz="2800" b="1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   分費</a:t>
            </a:r>
            <a:endParaRPr lang="en-US" altLang="zh-TW" sz="2800" b="1" dirty="0" smtClean="0">
              <a:latin typeface="細明體" panose="02020509000000000000" pitchFamily="49" charset="-120"/>
              <a:ea typeface="細明體" panose="02020509000000000000" pitchFamily="49" charset="-120"/>
            </a:endParaRPr>
          </a:p>
          <a:p>
            <a:pPr marL="109728" indent="0">
              <a:buNone/>
            </a:pPr>
            <a:r>
              <a:rPr lang="zh-TW" altLang="en-US" sz="2800" b="1" dirty="0">
                <a:latin typeface="細明體" panose="02020509000000000000" pitchFamily="49" charset="-120"/>
                <a:ea typeface="細明體" panose="02020509000000000000" pitchFamily="49" charset="-120"/>
              </a:rPr>
              <a:t>二</a:t>
            </a:r>
            <a:r>
              <a:rPr lang="zh-TW" altLang="en-US" sz="2800" b="1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、</a:t>
            </a:r>
            <a:r>
              <a:rPr lang="zh-TW" altLang="en-US" sz="2800" b="1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與國內主要大學比較，</a:t>
            </a:r>
            <a:r>
              <a:rPr lang="zh-TW" altLang="en-US" sz="2800" b="1" dirty="0" smtClean="0">
                <a:solidFill>
                  <a:srgbClr val="C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本校學雜費偏</a:t>
            </a:r>
            <a:r>
              <a:rPr lang="zh-TW" altLang="en-US" sz="2800" b="1" dirty="0" smtClean="0">
                <a:solidFill>
                  <a:srgbClr val="C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低</a:t>
            </a:r>
            <a:endParaRPr lang="en-US" altLang="zh-TW" sz="2800" b="1" dirty="0" smtClean="0">
              <a:solidFill>
                <a:srgbClr val="C0000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  <a:p>
            <a:pPr marL="109728" indent="0">
              <a:buNone/>
            </a:pPr>
            <a:r>
              <a:rPr lang="zh-TW" altLang="en-US" sz="2800" b="1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三、</a:t>
            </a:r>
            <a:r>
              <a:rPr lang="zh-TW" altLang="en-US" sz="2800" b="1" dirty="0">
                <a:latin typeface="細明體" panose="02020509000000000000" pitchFamily="49" charset="-120"/>
                <a:ea typeface="細明體" panose="02020509000000000000" pitchFamily="49" charset="-120"/>
              </a:rPr>
              <a:t>學校營運</a:t>
            </a:r>
            <a:r>
              <a:rPr lang="zh-TW" altLang="en-US" sz="2800" b="1" dirty="0">
                <a:solidFill>
                  <a:srgbClr val="C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成本增加</a:t>
            </a:r>
            <a:r>
              <a:rPr lang="zh-TW" altLang="en-US" sz="2800" b="1" dirty="0">
                <a:latin typeface="細明體" panose="02020509000000000000" pitchFamily="49" charset="-120"/>
                <a:ea typeface="細明體" panose="02020509000000000000" pitchFamily="49" charset="-120"/>
              </a:rPr>
              <a:t>：電費、二代健保、人事薪</a:t>
            </a:r>
            <a:endParaRPr lang="en-US" altLang="zh-TW" sz="2800" b="1" dirty="0">
              <a:latin typeface="細明體" panose="02020509000000000000" pitchFamily="49" charset="-120"/>
              <a:ea typeface="細明體" panose="02020509000000000000" pitchFamily="49" charset="-120"/>
            </a:endParaRPr>
          </a:p>
          <a:p>
            <a:pPr marL="109728" indent="0">
              <a:buNone/>
            </a:pPr>
            <a:r>
              <a:rPr lang="en-US" altLang="zh-TW" sz="2800" b="1" dirty="0">
                <a:latin typeface="細明體" panose="02020509000000000000" pitchFamily="49" charset="-120"/>
                <a:ea typeface="細明體" panose="02020509000000000000" pitchFamily="49" charset="-120"/>
              </a:rPr>
              <a:t>    </a:t>
            </a:r>
            <a:r>
              <a:rPr lang="zh-TW" altLang="en-US" sz="2800" b="1" dirty="0">
                <a:latin typeface="細明體" panose="02020509000000000000" pitchFamily="49" charset="-120"/>
                <a:ea typeface="細明體" panose="02020509000000000000" pitchFamily="49" charset="-120"/>
              </a:rPr>
              <a:t>資</a:t>
            </a:r>
            <a:r>
              <a:rPr lang="zh-TW" altLang="en-US" sz="2800" b="1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調漲</a:t>
            </a:r>
            <a:endParaRPr lang="en-US" altLang="zh-TW" sz="2800" b="1" dirty="0" smtClean="0">
              <a:solidFill>
                <a:srgbClr val="C0000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  <a:p>
            <a:pPr marL="109728" indent="0">
              <a:buNone/>
            </a:pPr>
            <a:r>
              <a:rPr lang="zh-TW" altLang="en-US" sz="2800" b="1" dirty="0">
                <a:latin typeface="細明體" panose="02020509000000000000" pitchFamily="49" charset="-120"/>
                <a:ea typeface="細明體" panose="02020509000000000000" pitchFamily="49" charset="-120"/>
              </a:rPr>
              <a:t>四</a:t>
            </a:r>
            <a:r>
              <a:rPr lang="zh-TW" altLang="en-US" sz="2800" b="1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、高等教育非義務教育範疇，</a:t>
            </a:r>
            <a:r>
              <a:rPr lang="zh-TW" altLang="en-US" sz="2800" b="1" dirty="0" smtClean="0">
                <a:solidFill>
                  <a:srgbClr val="C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政府及學生有義務</a:t>
            </a:r>
            <a:endParaRPr lang="en-US" altLang="zh-TW" sz="2800" b="1" dirty="0" smtClean="0">
              <a:solidFill>
                <a:srgbClr val="C0000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  <a:p>
            <a:pPr marL="109728" indent="0">
              <a:buNone/>
            </a:pPr>
            <a:r>
              <a:rPr lang="en-US" altLang="zh-TW" sz="2800" b="1" dirty="0">
                <a:solidFill>
                  <a:srgbClr val="C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 </a:t>
            </a:r>
            <a:r>
              <a:rPr lang="en-US" altLang="zh-TW" sz="2800" b="1" dirty="0" smtClean="0">
                <a:solidFill>
                  <a:srgbClr val="C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   </a:t>
            </a:r>
            <a:r>
              <a:rPr lang="zh-TW" altLang="en-US" sz="2800" b="1" dirty="0" smtClean="0">
                <a:solidFill>
                  <a:srgbClr val="C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分擔</a:t>
            </a:r>
            <a:r>
              <a:rPr lang="zh-TW" altLang="en-US" sz="2800" b="1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教育成本</a:t>
            </a:r>
            <a:endParaRPr lang="en-US" altLang="zh-TW" sz="2800" b="1" dirty="0" smtClean="0">
              <a:latin typeface="細明體" panose="02020509000000000000" pitchFamily="49" charset="-120"/>
              <a:ea typeface="細明體" panose="02020509000000000000" pitchFamily="49" charset="-120"/>
            </a:endParaRPr>
          </a:p>
          <a:p>
            <a:pPr marL="109728" indent="0">
              <a:buNone/>
            </a:pPr>
            <a:r>
              <a:rPr lang="zh-TW" altLang="en-US" sz="2800" b="1" dirty="0">
                <a:latin typeface="細明體" panose="02020509000000000000" pitchFamily="49" charset="-120"/>
                <a:ea typeface="細明體" panose="02020509000000000000" pitchFamily="49" charset="-120"/>
              </a:rPr>
              <a:t>五、學雜費</a:t>
            </a:r>
            <a:r>
              <a:rPr lang="zh-TW" altLang="en-US" sz="2800" b="1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調漲，</a:t>
            </a:r>
            <a:r>
              <a:rPr lang="zh-TW" altLang="en-US" sz="2800" b="1" dirty="0" smtClean="0">
                <a:solidFill>
                  <a:srgbClr val="C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有助於提升</a:t>
            </a:r>
            <a:r>
              <a:rPr lang="zh-TW" altLang="en-US" sz="2800" b="1" dirty="0">
                <a:solidFill>
                  <a:srgbClr val="C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研究所</a:t>
            </a:r>
            <a:r>
              <a:rPr lang="zh-TW" altLang="en-US" sz="2800" b="1" dirty="0" smtClean="0">
                <a:solidFill>
                  <a:srgbClr val="C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教育品質及競</a:t>
            </a:r>
            <a:endParaRPr lang="en-US" altLang="zh-TW" sz="2800" b="1" dirty="0" smtClean="0">
              <a:solidFill>
                <a:srgbClr val="C0000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  <a:p>
            <a:pPr marL="109728" indent="0">
              <a:buNone/>
            </a:pPr>
            <a:r>
              <a:rPr lang="en-US" altLang="zh-TW" sz="2800" b="1" dirty="0">
                <a:solidFill>
                  <a:srgbClr val="C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 </a:t>
            </a:r>
            <a:r>
              <a:rPr lang="en-US" altLang="zh-TW" sz="2800" b="1" dirty="0" smtClean="0">
                <a:solidFill>
                  <a:srgbClr val="C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   </a:t>
            </a:r>
            <a:r>
              <a:rPr lang="zh-TW" altLang="en-US" sz="2800" b="1" dirty="0" smtClean="0">
                <a:solidFill>
                  <a:srgbClr val="C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爭力</a:t>
            </a:r>
            <a:endParaRPr lang="en-US" altLang="zh-TW" sz="2800" b="1" dirty="0" smtClean="0">
              <a:solidFill>
                <a:srgbClr val="C0000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400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貳、</a:t>
            </a:r>
            <a:r>
              <a:rPr lang="zh-TW" altLang="en-US" sz="4400" dirty="0">
                <a:latin typeface="細明體" panose="02020509000000000000" pitchFamily="49" charset="-120"/>
                <a:ea typeface="細明體" panose="02020509000000000000" pitchFamily="49" charset="-120"/>
              </a:rPr>
              <a:t>調整</a:t>
            </a:r>
            <a:r>
              <a:rPr lang="zh-TW" altLang="en-US" sz="4400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理由</a:t>
            </a:r>
            <a:endParaRPr lang="zh-TW" altLang="en-US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6932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0332023"/>
              </p:ext>
            </p:extLst>
          </p:nvPr>
        </p:nvGraphicFramePr>
        <p:xfrm>
          <a:off x="457200" y="1481138"/>
          <a:ext cx="8229599" cy="38920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480"/>
                <a:gridCol w="1116834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理工學院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生命科學院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農學院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管理學院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人文藝術學院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師範學院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調幅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0%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0%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0%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0%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0%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0%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學雜費基數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/>
                        <a:t>11,000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/>
                        <a:t>11,000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/>
                        <a:t>10,600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/>
                        <a:t>9,800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/>
                        <a:t>9,800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/>
                        <a:t>9,400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學分費</a:t>
                      </a:r>
                      <a:endParaRPr lang="zh-TW" altLang="en-US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r>
                        <a:rPr lang="en-US" altLang="zh-TW" dirty="0" smtClean="0"/>
                        <a:t>                          1,350</a:t>
                      </a:r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1870238">
                <a:tc gridSpan="7">
                  <a:txBody>
                    <a:bodyPr/>
                    <a:lstStyle/>
                    <a:p>
                      <a:endParaRPr lang="en-US" altLang="zh-TW" dirty="0" smtClean="0"/>
                    </a:p>
                    <a:p>
                      <a:r>
                        <a:rPr lang="zh-TW" altLang="en-US" dirty="0" smtClean="0"/>
                        <a:t>備註：</a:t>
                      </a:r>
                      <a:endParaRPr lang="en-US" altLang="zh-TW" dirty="0" smtClean="0"/>
                    </a:p>
                    <a:p>
                      <a:r>
                        <a:rPr lang="en-US" altLang="zh-TW" sz="1600" dirty="0" smtClean="0"/>
                        <a:t>1.</a:t>
                      </a:r>
                      <a:r>
                        <a:rPr lang="zh-TW" altLang="en-US" sz="1600" dirty="0" smtClean="0"/>
                        <a:t>人文藝術學院音樂學系所、視覺藝術學系所、師範學院特殊教育學系所及管理學院資訊</a:t>
                      </a:r>
                      <a:endParaRPr lang="en-US" altLang="zh-TW" sz="1600" dirty="0" smtClean="0"/>
                    </a:p>
                    <a:p>
                      <a:r>
                        <a:rPr lang="zh-TW" altLang="en-US" sz="1600" dirty="0" smtClean="0"/>
                        <a:t>   管理學系所學雜費收費標準比照理工學院收費。</a:t>
                      </a:r>
                      <a:endParaRPr lang="en-US" altLang="zh-TW" sz="1600" dirty="0" smtClean="0"/>
                    </a:p>
                    <a:p>
                      <a:r>
                        <a:rPr lang="en-US" altLang="zh-TW" sz="1600" dirty="0" smtClean="0"/>
                        <a:t>2.</a:t>
                      </a:r>
                      <a:r>
                        <a:rPr lang="zh-TW" altLang="en-US" sz="1600" dirty="0" smtClean="0"/>
                        <a:t>音樂學系所學生每學期需繳交個別指導費</a:t>
                      </a:r>
                      <a:r>
                        <a:rPr lang="en-US" altLang="zh-TW" sz="1600" dirty="0" smtClean="0"/>
                        <a:t>11,180</a:t>
                      </a:r>
                      <a:r>
                        <a:rPr lang="zh-TW" altLang="en-US" sz="1600" dirty="0" smtClean="0"/>
                        <a:t>元、琴房使用費</a:t>
                      </a:r>
                      <a:r>
                        <a:rPr lang="en-US" altLang="zh-TW" sz="1600" dirty="0" smtClean="0"/>
                        <a:t>800</a:t>
                      </a:r>
                      <a:r>
                        <a:rPr lang="zh-TW" altLang="en-US" sz="1600" dirty="0" smtClean="0"/>
                        <a:t>元。若選副修者另</a:t>
                      </a:r>
                      <a:endParaRPr lang="en-US" altLang="zh-TW" sz="1600" dirty="0" smtClean="0"/>
                    </a:p>
                    <a:p>
                      <a:r>
                        <a:rPr lang="zh-TW" altLang="en-US" sz="1600" dirty="0" smtClean="0"/>
                        <a:t>   繳交個別指導費</a:t>
                      </a:r>
                      <a:r>
                        <a:rPr lang="en-US" altLang="zh-TW" sz="1600" dirty="0" smtClean="0"/>
                        <a:t>(</a:t>
                      </a:r>
                      <a:r>
                        <a:rPr lang="zh-TW" altLang="en-US" sz="1600" dirty="0" smtClean="0"/>
                        <a:t>副修</a:t>
                      </a:r>
                      <a:r>
                        <a:rPr lang="en-US" altLang="zh-TW" sz="1600" dirty="0" smtClean="0"/>
                        <a:t>)5,590</a:t>
                      </a:r>
                      <a:r>
                        <a:rPr lang="zh-TW" altLang="en-US" sz="1600" dirty="0" smtClean="0"/>
                        <a:t>元。</a:t>
                      </a:r>
                      <a:endParaRPr lang="en-US" altLang="zh-TW" sz="1600" dirty="0" smtClean="0"/>
                    </a:p>
                    <a:p>
                      <a:endParaRPr lang="zh-TW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 smtClean="0"/>
              <a:t>一、</a:t>
            </a:r>
            <a:r>
              <a:rPr lang="en-US" altLang="zh-TW" sz="3200" dirty="0" smtClean="0"/>
              <a:t>103</a:t>
            </a:r>
            <a:r>
              <a:rPr lang="zh-TW" altLang="en-US" sz="3200" dirty="0" smtClean="0"/>
              <a:t>學年度碩、博士班現行收費標準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09646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1421980"/>
              </p:ext>
            </p:extLst>
          </p:nvPr>
        </p:nvGraphicFramePr>
        <p:xfrm>
          <a:off x="539552" y="836712"/>
          <a:ext cx="8075240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8496"/>
                <a:gridCol w="1368152"/>
                <a:gridCol w="1368152"/>
                <a:gridCol w="1512168"/>
                <a:gridCol w="1440160"/>
                <a:gridCol w="10081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校名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文法社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理農生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工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管理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學分費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b="1" dirty="0" smtClean="0">
                          <a:solidFill>
                            <a:srgbClr val="C00000"/>
                          </a:solidFill>
                        </a:rPr>
                        <a:t>嘉義大學</a:t>
                      </a:r>
                      <a:endParaRPr lang="zh-TW" alt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b="1" dirty="0" smtClean="0">
                          <a:solidFill>
                            <a:srgbClr val="C00000"/>
                          </a:solidFill>
                        </a:rPr>
                        <a:t>9,800</a:t>
                      </a:r>
                      <a:endParaRPr lang="zh-TW" alt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b="1" dirty="0" smtClean="0">
                          <a:solidFill>
                            <a:srgbClr val="C00000"/>
                          </a:solidFill>
                        </a:rPr>
                        <a:t>10,600</a:t>
                      </a:r>
                      <a:endParaRPr lang="zh-TW" alt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b="1" dirty="0" smtClean="0">
                          <a:solidFill>
                            <a:srgbClr val="C00000"/>
                          </a:solidFill>
                        </a:rPr>
                        <a:t>11,000</a:t>
                      </a:r>
                      <a:endParaRPr lang="zh-TW" alt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b="1" dirty="0" smtClean="0">
                          <a:solidFill>
                            <a:srgbClr val="C00000"/>
                          </a:solidFill>
                        </a:rPr>
                        <a:t>9,800</a:t>
                      </a:r>
                      <a:endParaRPr lang="zh-TW" alt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b="1" dirty="0" smtClean="0">
                          <a:solidFill>
                            <a:srgbClr val="C00000"/>
                          </a:solidFill>
                        </a:rPr>
                        <a:t>1,350</a:t>
                      </a:r>
                      <a:endParaRPr lang="zh-TW" alt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政治大學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/>
                        <a:t>12,910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/>
                        <a:t>14,990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/>
                        <a:t>13,110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/>
                        <a:t>1,650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台北大學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/>
                        <a:t>10,500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/>
                        <a:t>12,310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/>
                        <a:t>10,660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/>
                        <a:t>1,490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清華大學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/>
                        <a:t>11,080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/>
                        <a:t>12,980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/>
                        <a:t>14,278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/>
                        <a:t>11,080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/>
                        <a:t>1,580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交通大學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/>
                        <a:t>12,980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/>
                        <a:t>12,980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/>
                        <a:t>13,470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/>
                        <a:t>13,470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/>
                        <a:t>1,590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</a:rPr>
                        <a:t>中央大學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11,100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12,850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13,310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11,250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1,570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</a:rPr>
                        <a:t>中興大學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10,570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10,720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12,670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10,720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1,490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</a:rPr>
                        <a:t>暨南大學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9,975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11,981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10,122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1,423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</a:rPr>
                        <a:t>中正大學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10,970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12,700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13,170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11,120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1,560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</a:rPr>
                        <a:t>台南大學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9,870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11,440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11,440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11,440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1,410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</a:rPr>
                        <a:t>東華大學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10,740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12,450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12,900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10,900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1,530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</a:rPr>
                        <a:t>中山大學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11,180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12,950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13,440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11,370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1,570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</a:rPr>
                        <a:t>高雄大學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10,350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12,850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13,090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10,350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1,540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r>
              <a:rPr lang="zh-TW" altLang="en-US" sz="3100" dirty="0" smtClean="0"/>
              <a:t>二、國內</a:t>
            </a:r>
            <a:r>
              <a:rPr lang="zh-TW" altLang="en-US" sz="3100" dirty="0" smtClean="0"/>
              <a:t>國立大學學雜費及學分費比較</a:t>
            </a:r>
            <a:r>
              <a:rPr lang="zh-TW" altLang="en-US" sz="3100" dirty="0" smtClean="0"/>
              <a:t>表</a:t>
            </a:r>
            <a:r>
              <a:rPr lang="zh-TW" altLang="en-US" sz="3600" dirty="0" smtClean="0"/>
              <a:t> </a:t>
            </a:r>
            <a:r>
              <a:rPr lang="zh-TW" altLang="en-US" sz="3600" dirty="0" smtClean="0"/>
              <a:t> </a:t>
            </a:r>
            <a:r>
              <a:rPr lang="en-US" altLang="zh-TW" sz="1800" dirty="0" smtClean="0"/>
              <a:t>(</a:t>
            </a:r>
            <a:r>
              <a:rPr lang="zh-TW" altLang="en-US" sz="1800" dirty="0" smtClean="0"/>
              <a:t>單位：元</a:t>
            </a:r>
            <a:r>
              <a:rPr lang="en-US" altLang="zh-TW" sz="1800" dirty="0" smtClean="0"/>
              <a:t>)</a:t>
            </a:r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endParaRPr lang="zh-TW" altLang="en-US" sz="1600" dirty="0"/>
          </a:p>
        </p:txBody>
      </p:sp>
    </p:spTree>
    <p:extLst>
      <p:ext uri="{BB962C8B-B14F-4D97-AF65-F5344CB8AC3E}">
        <p14:creationId xmlns:p14="http://schemas.microsoft.com/office/powerpoint/2010/main" val="80988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57200" y="1481328"/>
            <a:ext cx="8435280" cy="4525963"/>
          </a:xfrm>
        </p:spPr>
        <p:txBody>
          <a:bodyPr/>
          <a:lstStyle/>
          <a:p>
            <a:pPr marL="109728" indent="0">
              <a:buNone/>
            </a:pPr>
            <a:r>
              <a:rPr lang="en-US" altLang="zh-TW" dirty="0" smtClean="0"/>
              <a:t>        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 smtClean="0"/>
              <a:t>本校與上述</a:t>
            </a:r>
            <a:r>
              <a:rPr lang="en-US" altLang="zh-TW" sz="2400" dirty="0" smtClean="0"/>
              <a:t>12 </a:t>
            </a:r>
            <a:r>
              <a:rPr lang="zh-TW" altLang="en-US" sz="2400" dirty="0"/>
              <a:t>所國立大學平均收費</a:t>
            </a:r>
            <a:r>
              <a:rPr lang="zh-TW" altLang="en-US" sz="2400" dirty="0" smtClean="0"/>
              <a:t>標準之差額一覽表 </a:t>
            </a:r>
            <a:r>
              <a:rPr lang="en-US" altLang="zh-TW" sz="2400" dirty="0" smtClean="0"/>
              <a:t/>
            </a:r>
            <a:br>
              <a:rPr lang="en-US" altLang="zh-TW" sz="2400" dirty="0" smtClean="0"/>
            </a:br>
            <a:r>
              <a:rPr lang="en-US" altLang="zh-TW" sz="2400" dirty="0"/>
              <a:t> </a:t>
            </a:r>
            <a:r>
              <a:rPr lang="en-US" altLang="zh-TW" sz="2400" dirty="0" smtClean="0"/>
              <a:t>                                  </a:t>
            </a:r>
            <a:r>
              <a:rPr lang="zh-TW" altLang="en-US" sz="2400" dirty="0" smtClean="0"/>
              <a:t>                                 </a:t>
            </a:r>
            <a:endParaRPr lang="zh-TW" altLang="en-US" sz="2000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1701404"/>
              </p:ext>
            </p:extLst>
          </p:nvPr>
        </p:nvGraphicFramePr>
        <p:xfrm>
          <a:off x="251520" y="1124744"/>
          <a:ext cx="8640960" cy="5090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289"/>
                <a:gridCol w="490807"/>
                <a:gridCol w="1064565"/>
                <a:gridCol w="1023667"/>
                <a:gridCol w="1008112"/>
                <a:gridCol w="1080120"/>
                <a:gridCol w="1152128"/>
                <a:gridCol w="1512168"/>
                <a:gridCol w="936104"/>
              </a:tblGrid>
              <a:tr h="864096">
                <a:tc gridSpan="2">
                  <a:txBody>
                    <a:bodyPr/>
                    <a:lstStyle/>
                    <a:p>
                      <a:r>
                        <a:rPr lang="zh-TW" altLang="en-US" sz="1600" dirty="0" smtClean="0"/>
                        <a:t>項目</a:t>
                      </a:r>
                      <a:endParaRPr lang="zh-TW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 smtClean="0">
                          <a:solidFill>
                            <a:schemeClr val="bg1"/>
                          </a:solidFill>
                        </a:rPr>
                        <a:t>本校現行</a:t>
                      </a:r>
                      <a:endParaRPr lang="en-US" altLang="zh-TW" sz="16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zh-TW" altLang="en-US" sz="1600" b="1" dirty="0" smtClean="0">
                          <a:solidFill>
                            <a:schemeClr val="bg1"/>
                          </a:solidFill>
                        </a:rPr>
                        <a:t>收費標準</a:t>
                      </a:r>
                      <a:r>
                        <a:rPr lang="en-US" altLang="zh-TW" sz="1600" b="1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zh-TW" altLang="en-US" sz="1600" b="1" dirty="0" smtClean="0">
                          <a:solidFill>
                            <a:schemeClr val="bg1"/>
                          </a:solidFill>
                        </a:rPr>
                        <a:t>元</a:t>
                      </a:r>
                      <a:r>
                        <a:rPr lang="en-US" altLang="zh-TW" sz="1600" b="1" dirty="0" smtClean="0">
                          <a:solidFill>
                            <a:schemeClr val="bg1"/>
                          </a:solidFill>
                        </a:rPr>
                        <a:t>)</a:t>
                      </a:r>
                    </a:p>
                    <a:p>
                      <a:pPr algn="ctr"/>
                      <a:r>
                        <a:rPr lang="en-US" altLang="zh-TW" sz="1600" b="1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zh-TW" alt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/>
                        <a:t>他校平均</a:t>
                      </a:r>
                      <a:endParaRPr lang="en-US" altLang="zh-TW" sz="1600" dirty="0" smtClean="0"/>
                    </a:p>
                    <a:p>
                      <a:pPr algn="ctr"/>
                      <a:r>
                        <a:rPr lang="zh-TW" altLang="en-US" sz="1600" dirty="0" smtClean="0"/>
                        <a:t>收費標準</a:t>
                      </a:r>
                      <a:endParaRPr lang="en-US" altLang="zh-TW" sz="1600" dirty="0" smtClean="0"/>
                    </a:p>
                    <a:p>
                      <a:pPr algn="ctr"/>
                      <a:r>
                        <a:rPr lang="en-US" altLang="zh-TW" sz="1600" dirty="0" smtClean="0"/>
                        <a:t>(</a:t>
                      </a:r>
                      <a:r>
                        <a:rPr lang="zh-TW" altLang="en-US" sz="1600" dirty="0" smtClean="0"/>
                        <a:t>元</a:t>
                      </a:r>
                      <a:r>
                        <a:rPr lang="en-US" altLang="zh-TW" sz="1600" dirty="0" smtClean="0"/>
                        <a:t>)</a:t>
                      </a:r>
                    </a:p>
                    <a:p>
                      <a:pPr algn="ctr"/>
                      <a:r>
                        <a:rPr lang="en-US" altLang="zh-TW" sz="1600" dirty="0" smtClean="0"/>
                        <a:t>B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1600" dirty="0" smtClean="0">
                          <a:solidFill>
                            <a:srgbClr val="C00000"/>
                          </a:solidFill>
                        </a:rPr>
                        <a:t>  </a:t>
                      </a:r>
                      <a:r>
                        <a:rPr lang="zh-TW" altLang="en-US" sz="1600" dirty="0" smtClean="0">
                          <a:solidFill>
                            <a:schemeClr val="bg1"/>
                          </a:solidFill>
                        </a:rPr>
                        <a:t>差額</a:t>
                      </a:r>
                      <a:r>
                        <a:rPr lang="en-US" altLang="zh-TW" sz="1600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zh-TW" altLang="en-US" sz="1600" dirty="0" smtClean="0">
                          <a:solidFill>
                            <a:schemeClr val="bg1"/>
                          </a:solidFill>
                        </a:rPr>
                        <a:t>元</a:t>
                      </a:r>
                      <a:r>
                        <a:rPr lang="en-US" altLang="zh-TW" sz="160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</a:p>
                    <a:p>
                      <a:pPr algn="l"/>
                      <a:r>
                        <a:rPr lang="en-US" altLang="zh-TW" sz="1600" dirty="0" smtClean="0">
                          <a:solidFill>
                            <a:schemeClr val="bg1"/>
                          </a:solidFill>
                        </a:rPr>
                        <a:t>   A-B</a:t>
                      </a:r>
                    </a:p>
                    <a:p>
                      <a:pPr algn="l"/>
                      <a:r>
                        <a:rPr lang="en-US" altLang="zh-TW" sz="1600" dirty="0" smtClean="0">
                          <a:solidFill>
                            <a:schemeClr val="bg1"/>
                          </a:solidFill>
                        </a:rPr>
                        <a:t>    </a:t>
                      </a:r>
                      <a:endParaRPr lang="zh-TW" alt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solidFill>
                            <a:schemeClr val="bg1"/>
                          </a:solidFill>
                        </a:rPr>
                        <a:t>本校應調漲幅度</a:t>
                      </a:r>
                      <a:endParaRPr lang="zh-TW" alt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solidFill>
                            <a:schemeClr val="bg1"/>
                          </a:solidFill>
                        </a:rPr>
                        <a:t>以中興、中央、中正、中山平均</a:t>
                      </a:r>
                      <a:r>
                        <a:rPr lang="en-US" altLang="zh-TW" sz="1600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zh-TW" altLang="en-US" sz="1600" dirty="0" smtClean="0">
                          <a:solidFill>
                            <a:schemeClr val="bg1"/>
                          </a:solidFill>
                        </a:rPr>
                        <a:t>元</a:t>
                      </a:r>
                      <a:r>
                        <a:rPr lang="en-US" altLang="zh-TW" sz="1600" dirty="0" smtClean="0">
                          <a:solidFill>
                            <a:schemeClr val="bg1"/>
                          </a:solidFill>
                        </a:rPr>
                        <a:t>)C</a:t>
                      </a:r>
                      <a:endParaRPr lang="zh-TW" alt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solidFill>
                            <a:schemeClr val="bg1"/>
                          </a:solidFill>
                        </a:rPr>
                        <a:t>差額</a:t>
                      </a:r>
                      <a:r>
                        <a:rPr lang="en-US" altLang="zh-TW" sz="1600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zh-TW" altLang="en-US" sz="1600" dirty="0" smtClean="0">
                          <a:solidFill>
                            <a:schemeClr val="bg1"/>
                          </a:solidFill>
                        </a:rPr>
                        <a:t>元</a:t>
                      </a:r>
                      <a:r>
                        <a:rPr lang="en-US" altLang="zh-TW" sz="160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</a:p>
                    <a:p>
                      <a:pPr algn="ctr"/>
                      <a:endParaRPr lang="en-US" altLang="zh-TW" sz="16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altLang="zh-TW" sz="1600" dirty="0" smtClean="0">
                          <a:solidFill>
                            <a:schemeClr val="bg1"/>
                          </a:solidFill>
                        </a:rPr>
                        <a:t>A-C</a:t>
                      </a:r>
                      <a:endParaRPr lang="zh-TW" alt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solidFill>
                            <a:schemeClr val="bg1"/>
                          </a:solidFill>
                        </a:rPr>
                        <a:t>本校應調漲幅度</a:t>
                      </a:r>
                      <a:endParaRPr lang="zh-TW" alt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01352">
                <a:tc rowSpan="6">
                  <a:txBody>
                    <a:bodyPr/>
                    <a:lstStyle/>
                    <a:p>
                      <a:r>
                        <a:rPr lang="zh-TW" altLang="en-US" sz="1600" dirty="0" smtClean="0"/>
                        <a:t>學</a:t>
                      </a:r>
                      <a:endParaRPr lang="en-US" altLang="zh-TW" sz="1600" dirty="0" smtClean="0"/>
                    </a:p>
                    <a:p>
                      <a:r>
                        <a:rPr lang="zh-TW" altLang="en-US" sz="1600" dirty="0" smtClean="0"/>
                        <a:t>雜</a:t>
                      </a:r>
                      <a:endParaRPr lang="en-US" altLang="zh-TW" sz="1600" dirty="0" smtClean="0"/>
                    </a:p>
                    <a:p>
                      <a:r>
                        <a:rPr lang="zh-TW" altLang="en-US" sz="1600" dirty="0" smtClean="0"/>
                        <a:t>費</a:t>
                      </a:r>
                      <a:endParaRPr lang="en-US" altLang="zh-TW" sz="1600" dirty="0" smtClean="0"/>
                    </a:p>
                    <a:p>
                      <a:r>
                        <a:rPr lang="zh-TW" altLang="en-US" sz="1600" dirty="0" smtClean="0"/>
                        <a:t>基</a:t>
                      </a:r>
                      <a:endParaRPr lang="en-US" altLang="zh-TW" sz="1600" dirty="0" smtClean="0"/>
                    </a:p>
                    <a:p>
                      <a:r>
                        <a:rPr lang="zh-TW" altLang="en-US" sz="1600" dirty="0" smtClean="0"/>
                        <a:t>數</a:t>
                      </a:r>
                      <a:endParaRPr lang="zh-TW" altLang="en-US" sz="1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zh-TW" altLang="en-US" sz="1600" dirty="0" smtClean="0"/>
                        <a:t>文法社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</a:rPr>
                        <a:t>9,400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/>
                        <a:t>11,010</a:t>
                      </a:r>
                      <a:endParaRPr lang="zh-TW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solidFill>
                            <a:srgbClr val="C00000"/>
                          </a:solidFill>
                        </a:rPr>
                        <a:t>-1,610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solidFill>
                            <a:srgbClr val="C00000"/>
                          </a:solidFill>
                        </a:rPr>
                        <a:t>17%</a:t>
                      </a:r>
                      <a:endParaRPr lang="zh-TW" alt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10,955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solidFill>
                            <a:srgbClr val="C00000"/>
                          </a:solidFill>
                        </a:rPr>
                        <a:t>-1,555</a:t>
                      </a:r>
                      <a:endParaRPr lang="zh-TW" alt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solidFill>
                            <a:srgbClr val="C00000"/>
                          </a:solidFill>
                        </a:rPr>
                        <a:t>16%</a:t>
                      </a:r>
                    </a:p>
                    <a:p>
                      <a:pPr algn="r"/>
                      <a:endParaRPr lang="zh-TW" alt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50405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</a:rPr>
                        <a:t>9,800</a:t>
                      </a:r>
                    </a:p>
                    <a:p>
                      <a:pPr algn="r"/>
                      <a:endParaRPr lang="en-US" altLang="zh-TW" sz="18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/>
                        <a:t>11,010</a:t>
                      </a:r>
                      <a:endParaRPr lang="zh-TW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solidFill>
                            <a:srgbClr val="C00000"/>
                          </a:solidFill>
                        </a:rPr>
                        <a:t>-1,210</a:t>
                      </a:r>
                      <a:endParaRPr lang="zh-TW" alt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      12%</a:t>
                      </a:r>
                      <a:endParaRPr lang="zh-TW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10,955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solidFill>
                            <a:srgbClr val="C00000"/>
                          </a:solidFill>
                        </a:rPr>
                        <a:t>-1,155</a:t>
                      </a:r>
                      <a:endParaRPr lang="zh-TW" alt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    11%</a:t>
                      </a:r>
                      <a:endParaRPr lang="zh-TW" altLang="en-US" sz="1800" dirty="0"/>
                    </a:p>
                  </a:txBody>
                  <a:tcPr/>
                </a:tc>
              </a:tr>
              <a:tr h="439256">
                <a:tc vMerge="1">
                  <a:txBody>
                    <a:bodyPr/>
                    <a:lstStyle/>
                    <a:p>
                      <a:endParaRPr lang="zh-TW" altLang="en-US" sz="20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zh-TW" altLang="en-US" sz="1600" dirty="0" smtClean="0"/>
                        <a:t>理農生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</a:rPr>
                        <a:t>10,600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/>
                        <a:t>12,690</a:t>
                      </a:r>
                    </a:p>
                    <a:p>
                      <a:pPr algn="r"/>
                      <a:endParaRPr lang="zh-TW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solidFill>
                            <a:srgbClr val="C00000"/>
                          </a:solidFill>
                        </a:rPr>
                        <a:t>-2,090</a:t>
                      </a:r>
                    </a:p>
                    <a:p>
                      <a:pPr algn="r"/>
                      <a:endParaRPr lang="zh-TW" alt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solidFill>
                            <a:srgbClr val="C00000"/>
                          </a:solidFill>
                        </a:rPr>
                        <a:t>19%</a:t>
                      </a:r>
                      <a:endParaRPr lang="zh-TW" alt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12,300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solidFill>
                            <a:srgbClr val="C00000"/>
                          </a:solidFill>
                        </a:rPr>
                        <a:t>-1,700</a:t>
                      </a:r>
                      <a:endParaRPr lang="zh-TW" alt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solidFill>
                            <a:srgbClr val="C00000"/>
                          </a:solidFill>
                        </a:rPr>
                        <a:t>16%</a:t>
                      </a:r>
                    </a:p>
                    <a:p>
                      <a:pPr algn="r"/>
                      <a:endParaRPr lang="zh-TW" alt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6419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</a:rPr>
                        <a:t>11,000</a:t>
                      </a:r>
                      <a:endParaRPr lang="zh-TW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/>
                        <a:t>12,690</a:t>
                      </a:r>
                      <a:endParaRPr lang="zh-TW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solidFill>
                            <a:srgbClr val="C00000"/>
                          </a:solidFill>
                        </a:rPr>
                        <a:t>-1,690</a:t>
                      </a:r>
                      <a:endParaRPr lang="zh-TW" alt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solidFill>
                            <a:srgbClr val="C00000"/>
                          </a:solidFill>
                        </a:rPr>
                        <a:t>15%</a:t>
                      </a:r>
                      <a:endParaRPr lang="zh-TW" alt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/>
                        <a:t>   12,300</a:t>
                      </a:r>
                      <a:endParaRPr lang="zh-TW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solidFill>
                            <a:srgbClr val="C00000"/>
                          </a:solidFill>
                        </a:rPr>
                        <a:t>-1,300</a:t>
                      </a:r>
                      <a:endParaRPr lang="zh-TW" alt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solidFill>
                            <a:srgbClr val="C00000"/>
                          </a:solidFill>
                        </a:rPr>
                        <a:t>11%</a:t>
                      </a:r>
                      <a:endParaRPr lang="zh-TW" alt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518458">
                <a:tc vMerge="1">
                  <a:txBody>
                    <a:bodyPr/>
                    <a:lstStyle/>
                    <a:p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600" dirty="0" smtClean="0"/>
                        <a:t>工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</a:rPr>
                        <a:t>11,000</a:t>
                      </a:r>
                      <a:endParaRPr lang="zh-TW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/>
                        <a:t>12,910</a:t>
                      </a:r>
                      <a:endParaRPr lang="zh-TW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solidFill>
                            <a:srgbClr val="C00000"/>
                          </a:solidFill>
                        </a:rPr>
                        <a:t>-1,910</a:t>
                      </a:r>
                      <a:endParaRPr lang="zh-TW" alt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solidFill>
                            <a:srgbClr val="C00000"/>
                          </a:solidFill>
                        </a:rPr>
                        <a:t>17%</a:t>
                      </a:r>
                      <a:endParaRPr lang="zh-TW" alt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13,147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solidFill>
                            <a:srgbClr val="C00000"/>
                          </a:solidFill>
                        </a:rPr>
                        <a:t>-2,147</a:t>
                      </a:r>
                      <a:endParaRPr lang="zh-TW" alt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solidFill>
                            <a:srgbClr val="C00000"/>
                          </a:solidFill>
                        </a:rPr>
                        <a:t>19%</a:t>
                      </a:r>
                      <a:endParaRPr lang="zh-TW" alt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518458">
                <a:tc vMerge="1">
                  <a:txBody>
                    <a:bodyPr/>
                    <a:lstStyle/>
                    <a:p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600" dirty="0" smtClean="0"/>
                        <a:t>管理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</a:rPr>
                        <a:t>9,800</a:t>
                      </a:r>
                      <a:endParaRPr lang="zh-TW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/>
                        <a:t>11,290</a:t>
                      </a:r>
                      <a:endParaRPr lang="zh-TW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solidFill>
                            <a:srgbClr val="C00000"/>
                          </a:solidFill>
                        </a:rPr>
                        <a:t>-1,490</a:t>
                      </a:r>
                      <a:endParaRPr lang="zh-TW" alt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solidFill>
                            <a:srgbClr val="C00000"/>
                          </a:solidFill>
                        </a:rPr>
                        <a:t>15%</a:t>
                      </a:r>
                      <a:endParaRPr lang="zh-TW" alt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11,115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solidFill>
                            <a:srgbClr val="C00000"/>
                          </a:solidFill>
                        </a:rPr>
                        <a:t>-1,315</a:t>
                      </a:r>
                      <a:endParaRPr lang="zh-TW" alt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solidFill>
                            <a:srgbClr val="C00000"/>
                          </a:solidFill>
                        </a:rPr>
                        <a:t>13%</a:t>
                      </a:r>
                      <a:endParaRPr lang="zh-TW" alt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43772">
                <a:tc gridSpan="2">
                  <a:txBody>
                    <a:bodyPr/>
                    <a:lstStyle/>
                    <a:p>
                      <a:r>
                        <a:rPr lang="zh-TW" altLang="en-US" sz="1600" dirty="0" smtClean="0"/>
                        <a:t>學分費</a:t>
                      </a:r>
                      <a:endParaRPr lang="zh-TW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</a:rPr>
                        <a:t>1,350</a:t>
                      </a:r>
                      <a:endParaRPr lang="zh-TW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/>
                        <a:t>1,530</a:t>
                      </a:r>
                      <a:endParaRPr lang="zh-TW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solidFill>
                            <a:srgbClr val="C00000"/>
                          </a:solidFill>
                        </a:rPr>
                        <a:t>-180</a:t>
                      </a:r>
                      <a:endParaRPr lang="zh-TW" alt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solidFill>
                            <a:srgbClr val="C00000"/>
                          </a:solidFill>
                        </a:rPr>
                        <a:t>13%</a:t>
                      </a:r>
                      <a:endParaRPr lang="zh-TW" alt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1,547</a:t>
                      </a:r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solidFill>
                            <a:srgbClr val="C00000"/>
                          </a:solidFill>
                        </a:rPr>
                        <a:t>-197</a:t>
                      </a:r>
                      <a:endParaRPr lang="zh-TW" alt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solidFill>
                            <a:srgbClr val="C00000"/>
                          </a:solidFill>
                        </a:rPr>
                        <a:t>14%</a:t>
                      </a:r>
                      <a:endParaRPr lang="zh-TW" alt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771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匯合">
  <a:themeElements>
    <a:clrScheme name="匯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匯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匯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2321</TotalTime>
  <Words>2097</Words>
  <Application>Microsoft Office PowerPoint</Application>
  <PresentationFormat>如螢幕大小 (4:3)</PresentationFormat>
  <Paragraphs>528</Paragraphs>
  <Slides>23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23</vt:i4>
      </vt:variant>
    </vt:vector>
  </HeadingPairs>
  <TitlesOfParts>
    <vt:vector size="24" baseType="lpstr">
      <vt:lpstr>匯合</vt:lpstr>
      <vt:lpstr>國立嘉義大學 </vt:lpstr>
      <vt:lpstr>簡報大綱</vt:lpstr>
      <vt:lpstr>符合部訂財務指標 (表2)     (本資料由主計室提供)</vt:lpstr>
      <vt:lpstr>符合部訂助學指標(表3)   (本資料由教務處統整)</vt:lpstr>
      <vt:lpstr>符合部訂辦學綜合指標(本資料由教務處統整)</vt:lpstr>
      <vt:lpstr>貳、調整理由</vt:lpstr>
      <vt:lpstr>一、103學年度碩、博士班現行收費標準</vt:lpstr>
      <vt:lpstr>二、國內國立大學學雜費及學分費比較表  (單位：元)  </vt:lpstr>
      <vt:lpstr>本校與上述12 所國立大學平均收費標準之差額一覽表                                                                      </vt:lpstr>
      <vt:lpstr>三、學校投入教育成本</vt:lpstr>
      <vt:lpstr> 1.教師總額管制 </vt:lpstr>
      <vt:lpstr> 2.教師人事費及鐘點費支出遽增   (詳參表13~14) </vt:lpstr>
      <vt:lpstr>3.校園公共資源支出增加  (詳參表15)</vt:lpstr>
      <vt:lpstr> 4.教學成本分析  (表17~19) </vt:lpstr>
      <vt:lpstr> 5.開課成本分析 </vt:lpstr>
      <vt:lpstr>6.研究生學位考試費用分析  (表20) </vt:lpstr>
      <vt:lpstr>叁、開源節流措施</vt:lpstr>
      <vt:lpstr>開源節流措施</vt:lpstr>
      <vt:lpstr>肆、調整幅度</vt:lpstr>
      <vt:lpstr>伍、調整後增加收入之支用計畫</vt:lpstr>
      <vt:lpstr>陸、審議程序</vt:lpstr>
      <vt:lpstr>柒、結語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國立嘉義大學 日間部碩、博士班學雜費調整</dc:title>
  <dc:creator>USER</dc:creator>
  <cp:lastModifiedBy>USER</cp:lastModifiedBy>
  <cp:revision>90</cp:revision>
  <cp:lastPrinted>2015-05-07T06:00:36Z</cp:lastPrinted>
  <dcterms:created xsi:type="dcterms:W3CDTF">2015-04-20T03:56:11Z</dcterms:created>
  <dcterms:modified xsi:type="dcterms:W3CDTF">2015-05-11T03:28:16Z</dcterms:modified>
</cp:coreProperties>
</file>