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5" r:id="rId1"/>
  </p:sldMasterIdLst>
  <p:notesMasterIdLst>
    <p:notesMasterId r:id="rId33"/>
  </p:notesMasterIdLst>
  <p:handoutMasterIdLst>
    <p:handoutMasterId r:id="rId34"/>
  </p:handoutMasterIdLst>
  <p:sldIdLst>
    <p:sldId id="256" r:id="rId2"/>
    <p:sldId id="297" r:id="rId3"/>
    <p:sldId id="299" r:id="rId4"/>
    <p:sldId id="257" r:id="rId5"/>
    <p:sldId id="275" r:id="rId6"/>
    <p:sldId id="273" r:id="rId7"/>
    <p:sldId id="274" r:id="rId8"/>
    <p:sldId id="300" r:id="rId9"/>
    <p:sldId id="259" r:id="rId10"/>
    <p:sldId id="286" r:id="rId11"/>
    <p:sldId id="301" r:id="rId12"/>
    <p:sldId id="269" r:id="rId13"/>
    <p:sldId id="281" r:id="rId14"/>
    <p:sldId id="282" r:id="rId15"/>
    <p:sldId id="283" r:id="rId16"/>
    <p:sldId id="306" r:id="rId17"/>
    <p:sldId id="302" r:id="rId18"/>
    <p:sldId id="284" r:id="rId19"/>
    <p:sldId id="289" r:id="rId20"/>
    <p:sldId id="295" r:id="rId21"/>
    <p:sldId id="294" r:id="rId22"/>
    <p:sldId id="296" r:id="rId23"/>
    <p:sldId id="304" r:id="rId24"/>
    <p:sldId id="292" r:id="rId25"/>
    <p:sldId id="288" r:id="rId26"/>
    <p:sldId id="291" r:id="rId27"/>
    <p:sldId id="290" r:id="rId28"/>
    <p:sldId id="293" r:id="rId29"/>
    <p:sldId id="287" r:id="rId30"/>
    <p:sldId id="305" r:id="rId31"/>
    <p:sldId id="276" r:id="rId32"/>
  </p:sldIdLst>
  <p:sldSz cx="12192000" cy="6858000"/>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FF"/>
    <a:srgbClr val="FFCCFF"/>
    <a:srgbClr val="33CCFF"/>
    <a:srgbClr val="FFFF99"/>
    <a:srgbClr val="CCECFF"/>
    <a:srgbClr val="CC99FF"/>
    <a:srgbClr val="9966FF"/>
    <a:srgbClr val="3399FF"/>
    <a:srgbClr val="7C4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431" autoAdjust="0"/>
  </p:normalViewPr>
  <p:slideViewPr>
    <p:cSldViewPr snapToGrid="0">
      <p:cViewPr varScale="1">
        <p:scale>
          <a:sx n="101" d="100"/>
          <a:sy n="101" d="100"/>
        </p:scale>
        <p:origin x="114" y="324"/>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6894B21A-77C3-4EBC-B50C-FEE5AE705330}" type="datetimeFigureOut">
              <a:rPr lang="zh-TW" altLang="en-US" smtClean="0"/>
              <a:t>2019/6/5</a:t>
            </a:fld>
            <a:endParaRPr lang="zh-TW" altLang="en-US"/>
          </a:p>
        </p:txBody>
      </p:sp>
      <p:sp>
        <p:nvSpPr>
          <p:cNvPr id="4" name="頁尾版面配置區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E5EF3820-49FE-4282-A609-1BEAE4672F98}" type="slidenum">
              <a:rPr lang="zh-TW" altLang="en-US" smtClean="0"/>
              <a:t>‹#›</a:t>
            </a:fld>
            <a:endParaRPr lang="zh-TW" altLang="en-US"/>
          </a:p>
        </p:txBody>
      </p:sp>
    </p:spTree>
    <p:extLst>
      <p:ext uri="{BB962C8B-B14F-4D97-AF65-F5344CB8AC3E}">
        <p14:creationId xmlns:p14="http://schemas.microsoft.com/office/powerpoint/2010/main" val="467993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5EE3C58F-424F-4AD5-BFAF-1BDA95B3C108}" type="datetimeFigureOut">
              <a:rPr lang="zh-TW" altLang="en-US" smtClean="0"/>
              <a:t>2019/6/5</a:t>
            </a:fld>
            <a:endParaRPr lang="zh-TW" altLang="en-US"/>
          </a:p>
        </p:txBody>
      </p:sp>
      <p:sp>
        <p:nvSpPr>
          <p:cNvPr id="4" name="投影片圖像版面配置區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D0510A9A-86D8-49CD-AA52-6F40427B1DF0}" type="slidenum">
              <a:rPr lang="zh-TW" altLang="en-US" smtClean="0"/>
              <a:t>‹#›</a:t>
            </a:fld>
            <a:endParaRPr lang="zh-TW" altLang="en-US"/>
          </a:p>
        </p:txBody>
      </p:sp>
    </p:spTree>
    <p:extLst>
      <p:ext uri="{BB962C8B-B14F-4D97-AF65-F5344CB8AC3E}">
        <p14:creationId xmlns:p14="http://schemas.microsoft.com/office/powerpoint/2010/main" val="76984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0510A9A-86D8-49CD-AA52-6F40427B1DF0}" type="slidenum">
              <a:rPr lang="zh-TW" altLang="en-US" smtClean="0"/>
              <a:t>4</a:t>
            </a:fld>
            <a:endParaRPr lang="zh-TW" altLang="en-US"/>
          </a:p>
        </p:txBody>
      </p:sp>
    </p:spTree>
    <p:extLst>
      <p:ext uri="{BB962C8B-B14F-4D97-AF65-F5344CB8AC3E}">
        <p14:creationId xmlns:p14="http://schemas.microsoft.com/office/powerpoint/2010/main" val="2580418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0510A9A-86D8-49CD-AA52-6F40427B1DF0}" type="slidenum">
              <a:rPr lang="zh-TW" altLang="en-US" smtClean="0"/>
              <a:t>9</a:t>
            </a:fld>
            <a:endParaRPr lang="zh-TW" altLang="en-US"/>
          </a:p>
        </p:txBody>
      </p:sp>
    </p:spTree>
    <p:extLst>
      <p:ext uri="{BB962C8B-B14F-4D97-AF65-F5344CB8AC3E}">
        <p14:creationId xmlns:p14="http://schemas.microsoft.com/office/powerpoint/2010/main" val="2449908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0510A9A-86D8-49CD-AA52-6F40427B1DF0}" type="slidenum">
              <a:rPr lang="zh-TW" altLang="en-US" smtClean="0"/>
              <a:t>22</a:t>
            </a:fld>
            <a:endParaRPr lang="zh-TW" altLang="en-US"/>
          </a:p>
        </p:txBody>
      </p:sp>
    </p:spTree>
    <p:extLst>
      <p:ext uri="{BB962C8B-B14F-4D97-AF65-F5344CB8AC3E}">
        <p14:creationId xmlns:p14="http://schemas.microsoft.com/office/powerpoint/2010/main" val="3230222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0510A9A-86D8-49CD-AA52-6F40427B1DF0}" type="slidenum">
              <a:rPr lang="zh-TW" altLang="en-US" smtClean="0"/>
              <a:t>23</a:t>
            </a:fld>
            <a:endParaRPr lang="zh-TW" altLang="en-US"/>
          </a:p>
        </p:txBody>
      </p:sp>
    </p:spTree>
    <p:extLst>
      <p:ext uri="{BB962C8B-B14F-4D97-AF65-F5344CB8AC3E}">
        <p14:creationId xmlns:p14="http://schemas.microsoft.com/office/powerpoint/2010/main" val="23949542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2" descr="ãåå¤§æ ¡å¾½ãçåçæå°çµæ"/>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8219" y="6256543"/>
            <a:ext cx="539506" cy="53950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336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两栏内容">
    <p:bg>
      <p:bgRef idx="1002">
        <a:schemeClr val="bg1"/>
      </p:bgRef>
    </p:bg>
    <p:spTree>
      <p:nvGrpSpPr>
        <p:cNvPr id="1" name=""/>
        <p:cNvGrpSpPr/>
        <p:nvPr/>
      </p:nvGrpSpPr>
      <p:grpSpPr>
        <a:xfrm>
          <a:off x="0" y="0"/>
          <a:ext cx="0" cy="0"/>
          <a:chOff x="0" y="0"/>
          <a:chExt cx="0" cy="0"/>
        </a:xfrm>
      </p:grpSpPr>
      <p:sp>
        <p:nvSpPr>
          <p:cNvPr id="13" name="矩形 12"/>
          <p:cNvSpPr/>
          <p:nvPr userDrawn="1"/>
        </p:nvSpPr>
        <p:spPr>
          <a:xfrm>
            <a:off x="0" y="733416"/>
            <a:ext cx="2743200" cy="443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Slide Number Placeholder 5"/>
          <p:cNvSpPr>
            <a:spLocks noGrp="1"/>
          </p:cNvSpPr>
          <p:nvPr>
            <p:ph type="sldNum" sz="quarter" idx="12"/>
          </p:nvPr>
        </p:nvSpPr>
        <p:spPr>
          <a:xfrm>
            <a:off x="10499667" y="6430925"/>
            <a:ext cx="1312025"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702225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87405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3253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78002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242682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pic>
        <p:nvPicPr>
          <p:cNvPr id="4" name="圖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219" y="6393425"/>
            <a:ext cx="3995529" cy="457200"/>
          </a:xfrm>
          <a:prstGeom prst="rect">
            <a:avLst/>
          </a:prstGeom>
        </p:spPr>
      </p:pic>
      <p:pic>
        <p:nvPicPr>
          <p:cNvPr id="5" name="Picture 2" descr="ãåå¤§æ ¡å¾½ãçåçæå°çµæ"/>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219" y="6256543"/>
            <a:ext cx="539506" cy="539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146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endParaRPr lang="en-US" dirty="0"/>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15038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a:xfrm>
            <a:off x="234396" y="6446837"/>
            <a:ext cx="2472271" cy="365125"/>
          </a:xfrm>
          <a:prstGeom prst="rect">
            <a:avLst/>
          </a:prstGeom>
        </p:spPr>
        <p:txBody>
          <a:bodyPr/>
          <a:lstStyle/>
          <a:p>
            <a:endParaRPr lang="en-US" dirty="0"/>
          </a:p>
        </p:txBody>
      </p:sp>
      <p:sp>
        <p:nvSpPr>
          <p:cNvPr id="6" name="Footer Placeholder 5"/>
          <p:cNvSpPr>
            <a:spLocks noGrp="1"/>
          </p:cNvSpPr>
          <p:nvPr>
            <p:ph type="ftr" sz="quarter" idx="11"/>
          </p:nvPr>
        </p:nvSpPr>
        <p:spPr>
          <a:xfrm>
            <a:off x="1728176" y="4313889"/>
            <a:ext cx="3867554"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23504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02297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393425"/>
            <a:ext cx="12192000" cy="457200"/>
          </a:xfrm>
          <a:prstGeom prst="rect">
            <a:avLst/>
          </a:prstGeom>
          <a:gradFill>
            <a:gsLst>
              <a:gs pos="0">
                <a:schemeClr val="accent1">
                  <a:lumMod val="5000"/>
                  <a:lumOff val="95000"/>
                </a:schemeClr>
              </a:gs>
              <a:gs pos="53000">
                <a:schemeClr val="accent2">
                  <a:lumMod val="40000"/>
                  <a:lumOff val="60000"/>
                </a:schemeClr>
              </a:gs>
              <a:gs pos="83000">
                <a:schemeClr val="accent2">
                  <a:lumMod val="60000"/>
                  <a:lumOff val="40000"/>
                </a:schemeClr>
              </a:gs>
              <a:gs pos="100000">
                <a:schemeClr val="accent2">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178410" y="461103"/>
            <a:ext cx="7430494" cy="606023"/>
          </a:xfrm>
          <a:prstGeom prst="rect">
            <a:avLst/>
          </a:prstGeom>
        </p:spPr>
        <p:txBody>
          <a:bodyPr vert="horz" lIns="91440" tIns="45720" rIns="91440" bIns="45720" rtlCol="0" anchor="b">
            <a:normAutofit/>
          </a:bodyPr>
          <a:lstStyle/>
          <a:p>
            <a:r>
              <a:rPr lang="zh-TW" altLang="en-US" dirty="0" smtClean="0"/>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dirty="0" smtClean="0"/>
              <a:t>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pic>
        <p:nvPicPr>
          <p:cNvPr id="1026" name="Picture 2" descr="ãåå¤§æ ¡å¾½ãçåçæå°çµæ"/>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88219" y="6256543"/>
            <a:ext cx="539506" cy="53950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8"/>
          <p:cNvSpPr/>
          <p:nvPr userDrawn="1"/>
        </p:nvSpPr>
        <p:spPr>
          <a:xfrm>
            <a:off x="3051311" y="1044189"/>
            <a:ext cx="9140689" cy="98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圖片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8219" y="6393425"/>
            <a:ext cx="3995529" cy="457200"/>
          </a:xfrm>
          <a:prstGeom prst="rect">
            <a:avLst/>
          </a:prstGeom>
        </p:spPr>
      </p:pic>
      <p:sp>
        <p:nvSpPr>
          <p:cNvPr id="6" name="Slide Number Placeholder 5"/>
          <p:cNvSpPr>
            <a:spLocks noGrp="1"/>
          </p:cNvSpPr>
          <p:nvPr>
            <p:ph type="sldNum" sz="quarter" idx="4"/>
          </p:nvPr>
        </p:nvSpPr>
        <p:spPr>
          <a:xfrm>
            <a:off x="10499667" y="6430925"/>
            <a:ext cx="1312025" cy="365125"/>
          </a:xfrm>
          <a:prstGeom prst="rect">
            <a:avLst/>
          </a:prstGeom>
        </p:spPr>
        <p:txBody>
          <a:bodyPr vert="horz" lIns="91440" tIns="45720" rIns="91440" bIns="45720" rtlCol="0" anchor="ctr"/>
          <a:lstStyle>
            <a:lvl1pPr algn="r">
              <a:defRPr sz="1400">
                <a:solidFill>
                  <a:srgbClr val="0000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77572786"/>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9" r:id="rId3"/>
    <p:sldLayoutId id="2147484050" r:id="rId4"/>
    <p:sldLayoutId id="2147484051" r:id="rId5"/>
    <p:sldLayoutId id="2147484052" r:id="rId6"/>
    <p:sldLayoutId id="2147484053" r:id="rId7"/>
    <p:sldLayoutId id="2147484054" r:id="rId8"/>
    <p:sldLayoutId id="2147484055" r:id="rId9"/>
    <p:sldLayoutId id="2147484057" r:id="rId10"/>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ailto:upd@mail.ncyu.edu.tw" TargetMode="External"/><Relationship Id="rId2" Type="http://schemas.openxmlformats.org/officeDocument/2006/relationships/hyperlink" Target="mailto:stude@mail.ncyu.edu.tw" TargetMode="Externa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22303;&#26408;&#33287;&#27700;&#36039;&#28304;&#24037;&#31243;&#23416;&#31995;-&#26657;15_10601.xls" TargetMode="External"/><Relationship Id="rId2" Type="http://schemas.openxmlformats.org/officeDocument/2006/relationships/image" Target="../media/image23.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100051" y="1202635"/>
            <a:ext cx="10058400" cy="83814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b">
            <a:normAutofit fontScale="90000"/>
          </a:bodyPr>
          <a:lstStyle/>
          <a:p>
            <a:pPr algn="ctr"/>
            <a:r>
              <a:rPr lang="en-US" altLang="zh-TW" sz="4800" dirty="0" smtClean="0">
                <a:solidFill>
                  <a:srgbClr val="0000FF"/>
                </a:solidFill>
                <a:latin typeface="思源黑體 TW Regular" panose="020B0500000000000000" pitchFamily="34" charset="-120"/>
                <a:ea typeface="思源黑體 TW Regular" panose="020B0500000000000000" pitchFamily="34" charset="-120"/>
              </a:rPr>
              <a:t>109</a:t>
            </a:r>
            <a:r>
              <a:rPr lang="zh-TW" altLang="en-US" sz="4800" dirty="0" smtClean="0">
                <a:solidFill>
                  <a:srgbClr val="0000FF"/>
                </a:solidFill>
                <a:latin typeface="思源黑體 TW Regular" panose="020B0500000000000000" pitchFamily="34" charset="-120"/>
                <a:ea typeface="思源黑體 TW Regular" panose="020B0500000000000000" pitchFamily="34" charset="-120"/>
              </a:rPr>
              <a:t>年本校系所學位學程品質保證認可</a:t>
            </a:r>
            <a:endParaRPr lang="zh-TW" altLang="en-US" sz="4400" dirty="0">
              <a:solidFill>
                <a:srgbClr val="0000FF"/>
              </a:solidFill>
            </a:endParaRPr>
          </a:p>
        </p:txBody>
      </p:sp>
      <p:sp>
        <p:nvSpPr>
          <p:cNvPr id="3" name="副標題 2"/>
          <p:cNvSpPr>
            <a:spLocks noGrp="1"/>
          </p:cNvSpPr>
          <p:nvPr>
            <p:ph type="subTitle" idx="1"/>
          </p:nvPr>
        </p:nvSpPr>
        <p:spPr>
          <a:xfrm>
            <a:off x="7752522" y="4465560"/>
            <a:ext cx="3405929" cy="1835850"/>
          </a:xfrm>
        </p:spPr>
        <p:txBody>
          <a:bodyPr>
            <a:normAutofit lnSpcReduction="10000"/>
          </a:bodyPr>
          <a:lstStyle/>
          <a:p>
            <a:r>
              <a:rPr lang="zh-TW" altLang="en-US" dirty="0" smtClean="0"/>
              <a:t>報告單位</a:t>
            </a:r>
            <a:r>
              <a:rPr lang="en-US" altLang="zh-TW" dirty="0" smtClean="0"/>
              <a:t>:</a:t>
            </a:r>
            <a:r>
              <a:rPr lang="zh-TW" altLang="en-US" dirty="0" smtClean="0"/>
              <a:t>研究發展處</a:t>
            </a:r>
            <a:endParaRPr lang="en-US" altLang="zh-TW" dirty="0" smtClean="0"/>
          </a:p>
          <a:p>
            <a:r>
              <a:rPr lang="zh-TW" altLang="en-US" dirty="0" smtClean="0"/>
              <a:t>報告人</a:t>
            </a:r>
            <a:r>
              <a:rPr lang="en-US" altLang="zh-TW" dirty="0" smtClean="0"/>
              <a:t>:</a:t>
            </a:r>
            <a:r>
              <a:rPr lang="zh-TW" altLang="en-US" dirty="0" smtClean="0"/>
              <a:t>楊詩燕組長</a:t>
            </a:r>
            <a:endParaRPr lang="en-US" altLang="zh-TW" dirty="0" smtClean="0"/>
          </a:p>
          <a:p>
            <a:r>
              <a:rPr lang="zh-TW" altLang="en-US" dirty="0" smtClean="0"/>
              <a:t>承辦</a:t>
            </a:r>
            <a:r>
              <a:rPr lang="en-US" altLang="zh-TW" dirty="0" smtClean="0"/>
              <a:t>:</a:t>
            </a:r>
            <a:r>
              <a:rPr lang="zh-TW" altLang="en-US" dirty="0" smtClean="0"/>
              <a:t>蕭全佑組員</a:t>
            </a:r>
            <a:endParaRPr lang="en-US" altLang="zh-TW" dirty="0" smtClean="0"/>
          </a:p>
          <a:p>
            <a:r>
              <a:rPr lang="zh-TW" altLang="en-US" dirty="0" smtClean="0"/>
              <a:t>協辦</a:t>
            </a:r>
            <a:r>
              <a:rPr lang="en-US" altLang="zh-TW" dirty="0" smtClean="0"/>
              <a:t>:</a:t>
            </a:r>
            <a:r>
              <a:rPr lang="zh-TW" altLang="en-US" dirty="0" smtClean="0"/>
              <a:t>楊子岳專案人員</a:t>
            </a:r>
            <a:endParaRPr lang="zh-TW" altLang="en-US" dirty="0"/>
          </a:p>
        </p:txBody>
      </p:sp>
      <p:sp>
        <p:nvSpPr>
          <p:cNvPr id="4" name="標題 1"/>
          <p:cNvSpPr txBox="1">
            <a:spLocks/>
          </p:cNvSpPr>
          <p:nvPr/>
        </p:nvSpPr>
        <p:spPr>
          <a:xfrm>
            <a:off x="5414356" y="2348889"/>
            <a:ext cx="5744095" cy="7813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zh-TW" altLang="en-US" sz="4400" dirty="0" smtClean="0">
                <a:solidFill>
                  <a:srgbClr val="0000FF"/>
                </a:solidFill>
                <a:latin typeface="思源黑體 TW Regular" panose="020B0500000000000000" pitchFamily="34" charset="-120"/>
                <a:ea typeface="思源黑體 TW Regular" panose="020B0500000000000000" pitchFamily="34" charset="-120"/>
              </a:rPr>
              <a:t>校內前置準備作業說明</a:t>
            </a:r>
            <a:endParaRPr lang="zh-TW" altLang="en-US" sz="4400" dirty="0">
              <a:solidFill>
                <a:srgbClr val="0000FF"/>
              </a:solidFill>
              <a:latin typeface="思源黑體 TW Regular" panose="020B0500000000000000" pitchFamily="34" charset="-120"/>
              <a:ea typeface="思源黑體 TW Regular" panose="020B0500000000000000" pitchFamily="34" charset="-120"/>
            </a:endParaRPr>
          </a:p>
        </p:txBody>
      </p:sp>
      <p:pic>
        <p:nvPicPr>
          <p:cNvPr id="7" name="圖片 6"/>
          <p:cNvPicPr>
            <a:picLocks noChangeAspect="1"/>
          </p:cNvPicPr>
          <p:nvPr/>
        </p:nvPicPr>
        <p:blipFill>
          <a:blip r:embed="rId2"/>
          <a:stretch>
            <a:fillRect/>
          </a:stretch>
        </p:blipFill>
        <p:spPr>
          <a:xfrm>
            <a:off x="916078" y="3438397"/>
            <a:ext cx="4699531" cy="2495263"/>
          </a:xfrm>
          <a:prstGeom prst="rect">
            <a:avLst/>
          </a:prstGeom>
        </p:spPr>
      </p:pic>
      <p:sp>
        <p:nvSpPr>
          <p:cNvPr id="6" name="投影片編號版面配置區 5"/>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935874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65318" y="739674"/>
            <a:ext cx="2031325" cy="461665"/>
          </a:xfrm>
          <a:prstGeom prst="rect">
            <a:avLst/>
          </a:prstGeom>
        </p:spPr>
        <p:txBody>
          <a:bodyPr wrap="none">
            <a:spAutoFit/>
          </a:bodyPr>
          <a:lstStyle/>
          <a:p>
            <a:r>
              <a:rPr lang="zh-TW" altLang="en-US" sz="2400" b="1" dirty="0" smtClean="0">
                <a:solidFill>
                  <a:schemeClr val="bg1"/>
                </a:solidFill>
                <a:cs typeface="+mn-ea"/>
                <a:sym typeface="+mn-lt"/>
              </a:rPr>
              <a:t>學院協調</a:t>
            </a:r>
            <a:r>
              <a:rPr lang="zh-TW" altLang="en-US" sz="2400" b="1" dirty="0">
                <a:solidFill>
                  <a:schemeClr val="bg1"/>
                </a:solidFill>
                <a:cs typeface="+mn-ea"/>
                <a:sym typeface="+mn-lt"/>
              </a:rPr>
              <a:t>督導</a:t>
            </a:r>
            <a:endParaRPr lang="zh-CN" altLang="en-US" sz="2400" b="1" dirty="0">
              <a:solidFill>
                <a:schemeClr val="bg1"/>
              </a:solidFill>
              <a:cs typeface="+mn-ea"/>
              <a:sym typeface="+mn-lt"/>
            </a:endParaRPr>
          </a:p>
        </p:txBody>
      </p:sp>
      <p:grpSp>
        <p:nvGrpSpPr>
          <p:cNvPr id="18" name="组合 17"/>
          <p:cNvGrpSpPr>
            <a:grpSpLocks/>
          </p:cNvGrpSpPr>
          <p:nvPr/>
        </p:nvGrpSpPr>
        <p:grpSpPr bwMode="auto">
          <a:xfrm>
            <a:off x="576470" y="1371600"/>
            <a:ext cx="4748056" cy="4694707"/>
            <a:chOff x="0" y="0"/>
            <a:chExt cx="4045630" cy="4284296"/>
          </a:xfrm>
        </p:grpSpPr>
        <p:grpSp>
          <p:nvGrpSpPr>
            <p:cNvPr id="19" name="组合 9"/>
            <p:cNvGrpSpPr>
              <a:grpSpLocks/>
            </p:cNvGrpSpPr>
            <p:nvPr/>
          </p:nvGrpSpPr>
          <p:grpSpPr bwMode="auto">
            <a:xfrm>
              <a:off x="0" y="0"/>
              <a:ext cx="4045630" cy="4284296"/>
              <a:chOff x="0" y="0"/>
              <a:chExt cx="4951412" cy="5243513"/>
            </a:xfrm>
          </p:grpSpPr>
          <p:sp>
            <p:nvSpPr>
              <p:cNvPr id="26" name="Freeform 5"/>
              <p:cNvSpPr>
                <a:spLocks noEditPoints="1" noChangeArrowheads="1"/>
              </p:cNvSpPr>
              <p:nvPr/>
            </p:nvSpPr>
            <p:spPr bwMode="auto">
              <a:xfrm>
                <a:off x="1666875" y="0"/>
                <a:ext cx="1617662" cy="2501900"/>
              </a:xfrm>
              <a:custGeom>
                <a:avLst/>
                <a:gdLst>
                  <a:gd name="T0" fmla="*/ 34 w 34"/>
                  <a:gd name="T1" fmla="*/ 18 h 52"/>
                  <a:gd name="T2" fmla="*/ 17 w 34"/>
                  <a:gd name="T3" fmla="*/ 1 h 52"/>
                  <a:gd name="T4" fmla="*/ 0 w 34"/>
                  <a:gd name="T5" fmla="*/ 18 h 52"/>
                  <a:gd name="T6" fmla="*/ 2 w 34"/>
                  <a:gd name="T7" fmla="*/ 26 h 52"/>
                  <a:gd name="T8" fmla="*/ 2 w 34"/>
                  <a:gd name="T9" fmla="*/ 26 h 52"/>
                  <a:gd name="T10" fmla="*/ 17 w 34"/>
                  <a:gd name="T11" fmla="*/ 52 h 52"/>
                  <a:gd name="T12" fmla="*/ 32 w 34"/>
                  <a:gd name="T13" fmla="*/ 26 h 52"/>
                  <a:gd name="T14" fmla="*/ 32 w 34"/>
                  <a:gd name="T15" fmla="*/ 26 h 52"/>
                  <a:gd name="T16" fmla="*/ 34 w 34"/>
                  <a:gd name="T17" fmla="*/ 18 h 52"/>
                  <a:gd name="T18" fmla="*/ 17 w 34"/>
                  <a:gd name="T19" fmla="*/ 32 h 52"/>
                  <a:gd name="T20" fmla="*/ 3 w 34"/>
                  <a:gd name="T21" fmla="*/ 18 h 52"/>
                  <a:gd name="T22" fmla="*/ 17 w 34"/>
                  <a:gd name="T23" fmla="*/ 3 h 52"/>
                  <a:gd name="T24" fmla="*/ 31 w 34"/>
                  <a:gd name="T25" fmla="*/ 18 h 52"/>
                  <a:gd name="T26" fmla="*/ 17 w 34"/>
                  <a:gd name="T27" fmla="*/ 32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2"/>
                  <a:gd name="T44" fmla="*/ 34 w 3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2">
                    <a:moveTo>
                      <a:pt x="34" y="18"/>
                    </a:moveTo>
                    <a:cubicBezTo>
                      <a:pt x="34" y="8"/>
                      <a:pt x="27" y="1"/>
                      <a:pt x="17" y="1"/>
                    </a:cubicBezTo>
                    <a:cubicBezTo>
                      <a:pt x="8" y="0"/>
                      <a:pt x="0" y="8"/>
                      <a:pt x="0" y="18"/>
                    </a:cubicBezTo>
                    <a:cubicBezTo>
                      <a:pt x="0" y="21"/>
                      <a:pt x="1" y="24"/>
                      <a:pt x="2" y="26"/>
                    </a:cubicBezTo>
                    <a:cubicBezTo>
                      <a:pt x="2" y="26"/>
                      <a:pt x="2" y="26"/>
                      <a:pt x="2" y="26"/>
                    </a:cubicBezTo>
                    <a:cubicBezTo>
                      <a:pt x="17" y="52"/>
                      <a:pt x="17" y="52"/>
                      <a:pt x="17" y="52"/>
                    </a:cubicBezTo>
                    <a:cubicBezTo>
                      <a:pt x="32" y="26"/>
                      <a:pt x="32" y="26"/>
                      <a:pt x="32" y="26"/>
                    </a:cubicBezTo>
                    <a:cubicBezTo>
                      <a:pt x="32" y="26"/>
                      <a:pt x="32" y="26"/>
                      <a:pt x="32" y="26"/>
                    </a:cubicBezTo>
                    <a:cubicBezTo>
                      <a:pt x="33" y="24"/>
                      <a:pt x="34" y="21"/>
                      <a:pt x="34" y="18"/>
                    </a:cubicBezTo>
                    <a:close/>
                    <a:moveTo>
                      <a:pt x="17" y="32"/>
                    </a:moveTo>
                    <a:cubicBezTo>
                      <a:pt x="9" y="32"/>
                      <a:pt x="3" y="26"/>
                      <a:pt x="3" y="18"/>
                    </a:cubicBezTo>
                    <a:cubicBezTo>
                      <a:pt x="3" y="10"/>
                      <a:pt x="9" y="3"/>
                      <a:pt x="17" y="3"/>
                    </a:cubicBezTo>
                    <a:cubicBezTo>
                      <a:pt x="25" y="3"/>
                      <a:pt x="31" y="10"/>
                      <a:pt x="31" y="18"/>
                    </a:cubicBezTo>
                    <a:cubicBezTo>
                      <a:pt x="31" y="26"/>
                      <a:pt x="25" y="32"/>
                      <a:pt x="17" y="32"/>
                    </a:cubicBezTo>
                    <a:close/>
                  </a:path>
                </a:pathLst>
              </a:custGeom>
              <a:solidFill>
                <a:srgbClr val="C986B9"/>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itchFamily="2" charset="-122"/>
                  <a:ea typeface="宋体" pitchFamily="2" charset="-122"/>
                  <a:cs typeface="+mn-cs"/>
                  <a:sym typeface="宋体" pitchFamily="2" charset="-122"/>
                </a:endParaRPr>
              </a:p>
            </p:txBody>
          </p:sp>
          <p:sp>
            <p:nvSpPr>
              <p:cNvPr id="27" name="Freeform 6"/>
              <p:cNvSpPr>
                <a:spLocks noEditPoints="1" noChangeArrowheads="1"/>
              </p:cNvSpPr>
              <p:nvPr/>
            </p:nvSpPr>
            <p:spPr bwMode="auto">
              <a:xfrm>
                <a:off x="1666875" y="2741613"/>
                <a:ext cx="1617662" cy="2501900"/>
              </a:xfrm>
              <a:custGeom>
                <a:avLst/>
                <a:gdLst>
                  <a:gd name="T0" fmla="*/ 0 w 34"/>
                  <a:gd name="T1" fmla="*/ 35 h 52"/>
                  <a:gd name="T2" fmla="*/ 17 w 34"/>
                  <a:gd name="T3" fmla="*/ 52 h 52"/>
                  <a:gd name="T4" fmla="*/ 34 w 34"/>
                  <a:gd name="T5" fmla="*/ 35 h 52"/>
                  <a:gd name="T6" fmla="*/ 32 w 34"/>
                  <a:gd name="T7" fmla="*/ 26 h 52"/>
                  <a:gd name="T8" fmla="*/ 32 w 34"/>
                  <a:gd name="T9" fmla="*/ 26 h 52"/>
                  <a:gd name="T10" fmla="*/ 17 w 34"/>
                  <a:gd name="T11" fmla="*/ 0 h 52"/>
                  <a:gd name="T12" fmla="*/ 2 w 34"/>
                  <a:gd name="T13" fmla="*/ 26 h 52"/>
                  <a:gd name="T14" fmla="*/ 2 w 34"/>
                  <a:gd name="T15" fmla="*/ 26 h 52"/>
                  <a:gd name="T16" fmla="*/ 0 w 34"/>
                  <a:gd name="T17" fmla="*/ 35 h 52"/>
                  <a:gd name="T18" fmla="*/ 17 w 34"/>
                  <a:gd name="T19" fmla="*/ 21 h 52"/>
                  <a:gd name="T20" fmla="*/ 31 w 34"/>
                  <a:gd name="T21" fmla="*/ 35 h 52"/>
                  <a:gd name="T22" fmla="*/ 17 w 34"/>
                  <a:gd name="T23" fmla="*/ 49 h 52"/>
                  <a:gd name="T24" fmla="*/ 3 w 34"/>
                  <a:gd name="T25" fmla="*/ 35 h 52"/>
                  <a:gd name="T26" fmla="*/ 17 w 34"/>
                  <a:gd name="T27" fmla="*/ 21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2"/>
                  <a:gd name="T44" fmla="*/ 34 w 3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2">
                    <a:moveTo>
                      <a:pt x="0" y="35"/>
                    </a:moveTo>
                    <a:cubicBezTo>
                      <a:pt x="0" y="44"/>
                      <a:pt x="8" y="52"/>
                      <a:pt x="17" y="52"/>
                    </a:cubicBezTo>
                    <a:cubicBezTo>
                      <a:pt x="27" y="52"/>
                      <a:pt x="34" y="44"/>
                      <a:pt x="34" y="35"/>
                    </a:cubicBezTo>
                    <a:cubicBezTo>
                      <a:pt x="34" y="32"/>
                      <a:pt x="34" y="29"/>
                      <a:pt x="32" y="26"/>
                    </a:cubicBezTo>
                    <a:cubicBezTo>
                      <a:pt x="32" y="26"/>
                      <a:pt x="32" y="26"/>
                      <a:pt x="32" y="26"/>
                    </a:cubicBezTo>
                    <a:cubicBezTo>
                      <a:pt x="17" y="0"/>
                      <a:pt x="17" y="0"/>
                      <a:pt x="17" y="0"/>
                    </a:cubicBezTo>
                    <a:cubicBezTo>
                      <a:pt x="2" y="26"/>
                      <a:pt x="2" y="26"/>
                      <a:pt x="2" y="26"/>
                    </a:cubicBezTo>
                    <a:cubicBezTo>
                      <a:pt x="2" y="26"/>
                      <a:pt x="2" y="26"/>
                      <a:pt x="2" y="26"/>
                    </a:cubicBezTo>
                    <a:cubicBezTo>
                      <a:pt x="1" y="29"/>
                      <a:pt x="0" y="32"/>
                      <a:pt x="0" y="35"/>
                    </a:cubicBezTo>
                    <a:close/>
                    <a:moveTo>
                      <a:pt x="17" y="21"/>
                    </a:moveTo>
                    <a:cubicBezTo>
                      <a:pt x="25" y="21"/>
                      <a:pt x="31" y="27"/>
                      <a:pt x="31" y="35"/>
                    </a:cubicBezTo>
                    <a:cubicBezTo>
                      <a:pt x="31" y="43"/>
                      <a:pt x="25" y="49"/>
                      <a:pt x="17" y="49"/>
                    </a:cubicBezTo>
                    <a:cubicBezTo>
                      <a:pt x="9" y="49"/>
                      <a:pt x="3" y="43"/>
                      <a:pt x="3" y="35"/>
                    </a:cubicBezTo>
                    <a:cubicBezTo>
                      <a:pt x="3" y="27"/>
                      <a:pt x="9" y="21"/>
                      <a:pt x="17" y="21"/>
                    </a:cubicBezTo>
                    <a:close/>
                  </a:path>
                </a:pathLst>
              </a:custGeom>
              <a:solidFill>
                <a:srgbClr val="B3D242"/>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itchFamily="2" charset="-122"/>
                  <a:ea typeface="宋体" pitchFamily="2" charset="-122"/>
                  <a:cs typeface="+mn-cs"/>
                  <a:sym typeface="宋体" pitchFamily="2" charset="-122"/>
                </a:endParaRPr>
              </a:p>
            </p:txBody>
          </p:sp>
          <p:sp>
            <p:nvSpPr>
              <p:cNvPr id="28" name="Freeform 7"/>
              <p:cNvSpPr>
                <a:spLocks noEditPoints="1" noChangeArrowheads="1"/>
              </p:cNvSpPr>
              <p:nvPr/>
            </p:nvSpPr>
            <p:spPr bwMode="auto">
              <a:xfrm>
                <a:off x="0" y="817563"/>
                <a:ext cx="2381250" cy="1779588"/>
              </a:xfrm>
              <a:custGeom>
                <a:avLst/>
                <a:gdLst>
                  <a:gd name="T0" fmla="*/ 29 w 50"/>
                  <a:gd name="T1" fmla="*/ 4 h 37"/>
                  <a:gd name="T2" fmla="*/ 5 w 50"/>
                  <a:gd name="T3" fmla="*/ 11 h 37"/>
                  <a:gd name="T4" fmla="*/ 11 w 50"/>
                  <a:gd name="T5" fmla="*/ 34 h 37"/>
                  <a:gd name="T6" fmla="*/ 20 w 50"/>
                  <a:gd name="T7" fmla="*/ 37 h 37"/>
                  <a:gd name="T8" fmla="*/ 20 w 50"/>
                  <a:gd name="T9" fmla="*/ 37 h 37"/>
                  <a:gd name="T10" fmla="*/ 50 w 50"/>
                  <a:gd name="T11" fmla="*/ 37 h 37"/>
                  <a:gd name="T12" fmla="*/ 35 w 50"/>
                  <a:gd name="T13" fmla="*/ 11 h 37"/>
                  <a:gd name="T14" fmla="*/ 35 w 50"/>
                  <a:gd name="T15" fmla="*/ 11 h 37"/>
                  <a:gd name="T16" fmla="*/ 29 w 50"/>
                  <a:gd name="T17" fmla="*/ 4 h 37"/>
                  <a:gd name="T18" fmla="*/ 32 w 50"/>
                  <a:gd name="T19" fmla="*/ 26 h 37"/>
                  <a:gd name="T20" fmla="*/ 13 w 50"/>
                  <a:gd name="T21" fmla="*/ 32 h 37"/>
                  <a:gd name="T22" fmla="*/ 8 w 50"/>
                  <a:gd name="T23" fmla="*/ 12 h 37"/>
                  <a:gd name="T24" fmla="*/ 27 w 50"/>
                  <a:gd name="T25" fmla="*/ 7 h 37"/>
                  <a:gd name="T26" fmla="*/ 32 w 50"/>
                  <a:gd name="T27" fmla="*/ 26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29" y="4"/>
                    </a:moveTo>
                    <a:cubicBezTo>
                      <a:pt x="20" y="0"/>
                      <a:pt x="10" y="2"/>
                      <a:pt x="5" y="11"/>
                    </a:cubicBezTo>
                    <a:cubicBezTo>
                      <a:pt x="0" y="19"/>
                      <a:pt x="3" y="29"/>
                      <a:pt x="11" y="34"/>
                    </a:cubicBezTo>
                    <a:cubicBezTo>
                      <a:pt x="14" y="36"/>
                      <a:pt x="17" y="37"/>
                      <a:pt x="20" y="37"/>
                    </a:cubicBezTo>
                    <a:cubicBezTo>
                      <a:pt x="20" y="37"/>
                      <a:pt x="20" y="37"/>
                      <a:pt x="20" y="37"/>
                    </a:cubicBezTo>
                    <a:cubicBezTo>
                      <a:pt x="50" y="37"/>
                      <a:pt x="50" y="37"/>
                      <a:pt x="50" y="37"/>
                    </a:cubicBezTo>
                    <a:cubicBezTo>
                      <a:pt x="35" y="11"/>
                      <a:pt x="35" y="11"/>
                      <a:pt x="35" y="11"/>
                    </a:cubicBezTo>
                    <a:cubicBezTo>
                      <a:pt x="35" y="11"/>
                      <a:pt x="35" y="11"/>
                      <a:pt x="35" y="11"/>
                    </a:cubicBezTo>
                    <a:cubicBezTo>
                      <a:pt x="34" y="8"/>
                      <a:pt x="31" y="6"/>
                      <a:pt x="29" y="4"/>
                    </a:cubicBezTo>
                    <a:close/>
                    <a:moveTo>
                      <a:pt x="32" y="26"/>
                    </a:moveTo>
                    <a:cubicBezTo>
                      <a:pt x="28" y="33"/>
                      <a:pt x="20" y="36"/>
                      <a:pt x="13" y="32"/>
                    </a:cubicBezTo>
                    <a:cubicBezTo>
                      <a:pt x="6" y="28"/>
                      <a:pt x="4" y="19"/>
                      <a:pt x="8" y="12"/>
                    </a:cubicBezTo>
                    <a:cubicBezTo>
                      <a:pt x="12" y="5"/>
                      <a:pt x="20" y="3"/>
                      <a:pt x="27" y="7"/>
                    </a:cubicBezTo>
                    <a:cubicBezTo>
                      <a:pt x="34" y="11"/>
                      <a:pt x="36" y="20"/>
                      <a:pt x="32" y="26"/>
                    </a:cubicBezTo>
                    <a:close/>
                  </a:path>
                </a:pathLst>
              </a:custGeom>
              <a:solidFill>
                <a:srgbClr val="BFB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zh-CN" sz="1800" b="0" i="0" u="none" strike="noStrike" kern="1200" cap="none" spc="0" normalizeH="0" baseline="0" noProof="0">
                  <a:ln>
                    <a:noFill/>
                  </a:ln>
                  <a:solidFill>
                    <a:srgbClr val="000000"/>
                  </a:solidFill>
                  <a:effectLst/>
                  <a:uLnTx/>
                  <a:uFillTx/>
                  <a:latin typeface="Calibri" pitchFamily="34" charset="0"/>
                  <a:ea typeface="宋体" pitchFamily="2" charset="-122"/>
                  <a:cs typeface="+mn-cs"/>
                  <a:sym typeface="宋体" pitchFamily="2" charset="-122"/>
                </a:endParaRPr>
              </a:p>
            </p:txBody>
          </p:sp>
          <p:sp>
            <p:nvSpPr>
              <p:cNvPr id="29" name="Freeform 8"/>
              <p:cNvSpPr>
                <a:spLocks noEditPoints="1" noChangeArrowheads="1"/>
              </p:cNvSpPr>
              <p:nvPr/>
            </p:nvSpPr>
            <p:spPr bwMode="auto">
              <a:xfrm>
                <a:off x="2570162" y="2693988"/>
                <a:ext cx="2381250" cy="1779588"/>
              </a:xfrm>
              <a:custGeom>
                <a:avLst/>
                <a:gdLst>
                  <a:gd name="T0" fmla="*/ 22 w 50"/>
                  <a:gd name="T1" fmla="*/ 32 h 37"/>
                  <a:gd name="T2" fmla="*/ 45 w 50"/>
                  <a:gd name="T3" fmla="*/ 26 h 37"/>
                  <a:gd name="T4" fmla="*/ 39 w 50"/>
                  <a:gd name="T5" fmla="*/ 2 h 37"/>
                  <a:gd name="T6" fmla="*/ 30 w 50"/>
                  <a:gd name="T7" fmla="*/ 0 h 37"/>
                  <a:gd name="T8" fmla="*/ 30 w 50"/>
                  <a:gd name="T9" fmla="*/ 0 h 37"/>
                  <a:gd name="T10" fmla="*/ 0 w 50"/>
                  <a:gd name="T11" fmla="*/ 0 h 37"/>
                  <a:gd name="T12" fmla="*/ 15 w 50"/>
                  <a:gd name="T13" fmla="*/ 26 h 37"/>
                  <a:gd name="T14" fmla="*/ 15 w 50"/>
                  <a:gd name="T15" fmla="*/ 26 h 37"/>
                  <a:gd name="T16" fmla="*/ 22 w 50"/>
                  <a:gd name="T17" fmla="*/ 32 h 37"/>
                  <a:gd name="T18" fmla="*/ 18 w 50"/>
                  <a:gd name="T19" fmla="*/ 10 h 37"/>
                  <a:gd name="T20" fmla="*/ 37 w 50"/>
                  <a:gd name="T21" fmla="*/ 5 h 37"/>
                  <a:gd name="T22" fmla="*/ 43 w 50"/>
                  <a:gd name="T23" fmla="*/ 25 h 37"/>
                  <a:gd name="T24" fmla="*/ 23 w 50"/>
                  <a:gd name="T25" fmla="*/ 30 h 37"/>
                  <a:gd name="T26" fmla="*/ 18 w 50"/>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22" y="32"/>
                    </a:moveTo>
                    <a:cubicBezTo>
                      <a:pt x="30" y="37"/>
                      <a:pt x="40" y="34"/>
                      <a:pt x="45" y="26"/>
                    </a:cubicBezTo>
                    <a:cubicBezTo>
                      <a:pt x="50" y="18"/>
                      <a:pt x="47" y="7"/>
                      <a:pt x="39" y="2"/>
                    </a:cubicBezTo>
                    <a:cubicBezTo>
                      <a:pt x="36" y="1"/>
                      <a:pt x="33" y="0"/>
                      <a:pt x="30" y="0"/>
                    </a:cubicBezTo>
                    <a:cubicBezTo>
                      <a:pt x="30" y="0"/>
                      <a:pt x="30" y="0"/>
                      <a:pt x="30" y="0"/>
                    </a:cubicBezTo>
                    <a:cubicBezTo>
                      <a:pt x="0" y="0"/>
                      <a:pt x="0" y="0"/>
                      <a:pt x="0" y="0"/>
                    </a:cubicBezTo>
                    <a:cubicBezTo>
                      <a:pt x="15" y="26"/>
                      <a:pt x="15" y="26"/>
                      <a:pt x="15" y="26"/>
                    </a:cubicBezTo>
                    <a:cubicBezTo>
                      <a:pt x="15" y="26"/>
                      <a:pt x="15" y="26"/>
                      <a:pt x="15" y="26"/>
                    </a:cubicBezTo>
                    <a:cubicBezTo>
                      <a:pt x="17" y="28"/>
                      <a:pt x="19" y="31"/>
                      <a:pt x="22" y="32"/>
                    </a:cubicBezTo>
                    <a:close/>
                    <a:moveTo>
                      <a:pt x="18" y="10"/>
                    </a:moveTo>
                    <a:cubicBezTo>
                      <a:pt x="22" y="3"/>
                      <a:pt x="31" y="1"/>
                      <a:pt x="37" y="5"/>
                    </a:cubicBezTo>
                    <a:cubicBezTo>
                      <a:pt x="44" y="9"/>
                      <a:pt x="47" y="18"/>
                      <a:pt x="43" y="25"/>
                    </a:cubicBezTo>
                    <a:cubicBezTo>
                      <a:pt x="39" y="31"/>
                      <a:pt x="30" y="34"/>
                      <a:pt x="23" y="30"/>
                    </a:cubicBezTo>
                    <a:cubicBezTo>
                      <a:pt x="16" y="26"/>
                      <a:pt x="14" y="17"/>
                      <a:pt x="18" y="10"/>
                    </a:cubicBezTo>
                    <a:close/>
                  </a:path>
                </a:pathLst>
              </a:custGeom>
              <a:solidFill>
                <a:srgbClr val="86DDCE"/>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itchFamily="2" charset="-122"/>
                  <a:ea typeface="宋体" pitchFamily="2" charset="-122"/>
                  <a:cs typeface="+mn-cs"/>
                  <a:sym typeface="宋体" pitchFamily="2" charset="-122"/>
                </a:endParaRPr>
              </a:p>
            </p:txBody>
          </p:sp>
          <p:sp>
            <p:nvSpPr>
              <p:cNvPr id="30" name="Freeform 9"/>
              <p:cNvSpPr>
                <a:spLocks noEditPoints="1" noChangeArrowheads="1"/>
              </p:cNvSpPr>
              <p:nvPr/>
            </p:nvSpPr>
            <p:spPr bwMode="auto">
              <a:xfrm>
                <a:off x="0" y="2693988"/>
                <a:ext cx="2381250" cy="1779588"/>
              </a:xfrm>
              <a:custGeom>
                <a:avLst/>
                <a:gdLst>
                  <a:gd name="T0" fmla="*/ 11 w 50"/>
                  <a:gd name="T1" fmla="*/ 2 h 37"/>
                  <a:gd name="T2" fmla="*/ 5 w 50"/>
                  <a:gd name="T3" fmla="*/ 25 h 37"/>
                  <a:gd name="T4" fmla="*/ 28 w 50"/>
                  <a:gd name="T5" fmla="*/ 32 h 37"/>
                  <a:gd name="T6" fmla="*/ 35 w 50"/>
                  <a:gd name="T7" fmla="*/ 26 h 37"/>
                  <a:gd name="T8" fmla="*/ 35 w 50"/>
                  <a:gd name="T9" fmla="*/ 26 h 37"/>
                  <a:gd name="T10" fmla="*/ 50 w 50"/>
                  <a:gd name="T11" fmla="*/ 0 h 37"/>
                  <a:gd name="T12" fmla="*/ 20 w 50"/>
                  <a:gd name="T13" fmla="*/ 0 h 37"/>
                  <a:gd name="T14" fmla="*/ 20 w 50"/>
                  <a:gd name="T15" fmla="*/ 0 h 37"/>
                  <a:gd name="T16" fmla="*/ 11 w 50"/>
                  <a:gd name="T17" fmla="*/ 2 h 37"/>
                  <a:gd name="T18" fmla="*/ 32 w 50"/>
                  <a:gd name="T19" fmla="*/ 10 h 37"/>
                  <a:gd name="T20" fmla="*/ 27 w 50"/>
                  <a:gd name="T21" fmla="*/ 29 h 37"/>
                  <a:gd name="T22" fmla="*/ 7 w 50"/>
                  <a:gd name="T23" fmla="*/ 24 h 37"/>
                  <a:gd name="T24" fmla="*/ 13 w 50"/>
                  <a:gd name="T25" fmla="*/ 4 h 37"/>
                  <a:gd name="T26" fmla="*/ 32 w 50"/>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11" y="2"/>
                    </a:moveTo>
                    <a:cubicBezTo>
                      <a:pt x="3" y="6"/>
                      <a:pt x="0" y="17"/>
                      <a:pt x="5" y="25"/>
                    </a:cubicBezTo>
                    <a:cubicBezTo>
                      <a:pt x="9" y="34"/>
                      <a:pt x="20" y="37"/>
                      <a:pt x="28" y="32"/>
                    </a:cubicBezTo>
                    <a:cubicBezTo>
                      <a:pt x="31" y="30"/>
                      <a:pt x="33" y="28"/>
                      <a:pt x="35" y="26"/>
                    </a:cubicBezTo>
                    <a:cubicBezTo>
                      <a:pt x="35" y="26"/>
                      <a:pt x="35" y="26"/>
                      <a:pt x="35" y="26"/>
                    </a:cubicBezTo>
                    <a:cubicBezTo>
                      <a:pt x="50" y="0"/>
                      <a:pt x="50" y="0"/>
                      <a:pt x="50" y="0"/>
                    </a:cubicBezTo>
                    <a:cubicBezTo>
                      <a:pt x="20" y="0"/>
                      <a:pt x="20" y="0"/>
                      <a:pt x="20" y="0"/>
                    </a:cubicBezTo>
                    <a:cubicBezTo>
                      <a:pt x="20" y="0"/>
                      <a:pt x="20" y="0"/>
                      <a:pt x="20" y="0"/>
                    </a:cubicBezTo>
                    <a:cubicBezTo>
                      <a:pt x="17" y="0"/>
                      <a:pt x="14" y="0"/>
                      <a:pt x="11" y="2"/>
                    </a:cubicBezTo>
                    <a:close/>
                    <a:moveTo>
                      <a:pt x="32" y="10"/>
                    </a:moveTo>
                    <a:cubicBezTo>
                      <a:pt x="36" y="17"/>
                      <a:pt x="34" y="26"/>
                      <a:pt x="27" y="29"/>
                    </a:cubicBezTo>
                    <a:cubicBezTo>
                      <a:pt x="20" y="33"/>
                      <a:pt x="11" y="31"/>
                      <a:pt x="7" y="24"/>
                    </a:cubicBezTo>
                    <a:cubicBezTo>
                      <a:pt x="3" y="17"/>
                      <a:pt x="6" y="8"/>
                      <a:pt x="13" y="4"/>
                    </a:cubicBezTo>
                    <a:cubicBezTo>
                      <a:pt x="20" y="0"/>
                      <a:pt x="28" y="3"/>
                      <a:pt x="32" y="10"/>
                    </a:cubicBezTo>
                    <a:close/>
                  </a:path>
                </a:pathLst>
              </a:custGeom>
              <a:solidFill>
                <a:srgbClr val="83ABC7"/>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zh-CN" sz="1800" b="0" i="0" u="none" strike="noStrike" kern="1200" cap="none" spc="0" normalizeH="0" baseline="0" noProof="0">
                  <a:ln>
                    <a:noFill/>
                  </a:ln>
                  <a:solidFill>
                    <a:srgbClr val="000000"/>
                  </a:solidFill>
                  <a:effectLst/>
                  <a:uLnTx/>
                  <a:uFillTx/>
                  <a:latin typeface="Calibri" pitchFamily="34" charset="0"/>
                  <a:ea typeface="宋体" pitchFamily="2" charset="-122"/>
                  <a:cs typeface="+mn-cs"/>
                  <a:sym typeface="宋体" pitchFamily="2" charset="-122"/>
                </a:endParaRPr>
              </a:p>
            </p:txBody>
          </p:sp>
          <p:sp>
            <p:nvSpPr>
              <p:cNvPr id="31" name="Freeform 10"/>
              <p:cNvSpPr>
                <a:spLocks noEditPoints="1" noChangeArrowheads="1"/>
              </p:cNvSpPr>
              <p:nvPr/>
            </p:nvSpPr>
            <p:spPr bwMode="auto">
              <a:xfrm>
                <a:off x="2570162" y="817563"/>
                <a:ext cx="2381250" cy="1779588"/>
              </a:xfrm>
              <a:custGeom>
                <a:avLst/>
                <a:gdLst>
                  <a:gd name="T0" fmla="*/ 39 w 50"/>
                  <a:gd name="T1" fmla="*/ 35 h 37"/>
                  <a:gd name="T2" fmla="*/ 46 w 50"/>
                  <a:gd name="T3" fmla="*/ 11 h 37"/>
                  <a:gd name="T4" fmla="*/ 22 w 50"/>
                  <a:gd name="T5" fmla="*/ 5 h 37"/>
                  <a:gd name="T6" fmla="*/ 16 w 50"/>
                  <a:gd name="T7" fmla="*/ 11 h 37"/>
                  <a:gd name="T8" fmla="*/ 16 w 50"/>
                  <a:gd name="T9" fmla="*/ 11 h 37"/>
                  <a:gd name="T10" fmla="*/ 0 w 50"/>
                  <a:gd name="T11" fmla="*/ 37 h 37"/>
                  <a:gd name="T12" fmla="*/ 30 w 50"/>
                  <a:gd name="T13" fmla="*/ 37 h 37"/>
                  <a:gd name="T14" fmla="*/ 30 w 50"/>
                  <a:gd name="T15" fmla="*/ 37 h 37"/>
                  <a:gd name="T16" fmla="*/ 39 w 50"/>
                  <a:gd name="T17" fmla="*/ 35 h 37"/>
                  <a:gd name="T18" fmla="*/ 18 w 50"/>
                  <a:gd name="T19" fmla="*/ 27 h 37"/>
                  <a:gd name="T20" fmla="*/ 24 w 50"/>
                  <a:gd name="T21" fmla="*/ 7 h 37"/>
                  <a:gd name="T22" fmla="*/ 43 w 50"/>
                  <a:gd name="T23" fmla="*/ 13 h 37"/>
                  <a:gd name="T24" fmla="*/ 37 w 50"/>
                  <a:gd name="T25" fmla="*/ 32 h 37"/>
                  <a:gd name="T26" fmla="*/ 18 w 50"/>
                  <a:gd name="T27" fmla="*/ 27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39" y="35"/>
                    </a:moveTo>
                    <a:cubicBezTo>
                      <a:pt x="47" y="30"/>
                      <a:pt x="50" y="20"/>
                      <a:pt x="46" y="11"/>
                    </a:cubicBezTo>
                    <a:cubicBezTo>
                      <a:pt x="41" y="3"/>
                      <a:pt x="30" y="0"/>
                      <a:pt x="22" y="5"/>
                    </a:cubicBezTo>
                    <a:cubicBezTo>
                      <a:pt x="19" y="6"/>
                      <a:pt x="17" y="8"/>
                      <a:pt x="16" y="11"/>
                    </a:cubicBezTo>
                    <a:cubicBezTo>
                      <a:pt x="16" y="11"/>
                      <a:pt x="16" y="11"/>
                      <a:pt x="16" y="11"/>
                    </a:cubicBezTo>
                    <a:cubicBezTo>
                      <a:pt x="0" y="37"/>
                      <a:pt x="0" y="37"/>
                      <a:pt x="0" y="37"/>
                    </a:cubicBezTo>
                    <a:cubicBezTo>
                      <a:pt x="30" y="37"/>
                      <a:pt x="30" y="37"/>
                      <a:pt x="30" y="37"/>
                    </a:cubicBezTo>
                    <a:cubicBezTo>
                      <a:pt x="30" y="37"/>
                      <a:pt x="30" y="37"/>
                      <a:pt x="30" y="37"/>
                    </a:cubicBezTo>
                    <a:cubicBezTo>
                      <a:pt x="33" y="37"/>
                      <a:pt x="36" y="36"/>
                      <a:pt x="39" y="35"/>
                    </a:cubicBezTo>
                    <a:close/>
                    <a:moveTo>
                      <a:pt x="18" y="27"/>
                    </a:moveTo>
                    <a:cubicBezTo>
                      <a:pt x="14" y="20"/>
                      <a:pt x="17" y="11"/>
                      <a:pt x="24" y="7"/>
                    </a:cubicBezTo>
                    <a:cubicBezTo>
                      <a:pt x="30" y="3"/>
                      <a:pt x="39" y="6"/>
                      <a:pt x="43" y="13"/>
                    </a:cubicBezTo>
                    <a:cubicBezTo>
                      <a:pt x="47" y="20"/>
                      <a:pt x="44" y="28"/>
                      <a:pt x="37" y="32"/>
                    </a:cubicBezTo>
                    <a:cubicBezTo>
                      <a:pt x="31" y="36"/>
                      <a:pt x="22" y="34"/>
                      <a:pt x="18" y="27"/>
                    </a:cubicBezTo>
                    <a:close/>
                  </a:path>
                </a:pathLst>
              </a:custGeom>
              <a:solidFill>
                <a:srgbClr val="FFD355"/>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itchFamily="2" charset="-122"/>
                  <a:ea typeface="宋体" pitchFamily="2" charset="-122"/>
                  <a:cs typeface="+mn-cs"/>
                  <a:sym typeface="宋体" pitchFamily="2" charset="-122"/>
                </a:endParaRPr>
              </a:p>
            </p:txBody>
          </p:sp>
        </p:grpSp>
        <p:sp>
          <p:nvSpPr>
            <p:cNvPr id="20" name="矩形 11"/>
            <p:cNvSpPr>
              <a:spLocks noChangeArrowheads="1"/>
            </p:cNvSpPr>
            <p:nvPr/>
          </p:nvSpPr>
          <p:spPr bwMode="auto">
            <a:xfrm>
              <a:off x="157059" y="992697"/>
              <a:ext cx="1268183" cy="92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lang="zh-TW" altLang="en-US" dirty="0" smtClean="0">
                  <a:solidFill>
                    <a:srgbClr val="000000"/>
                  </a:solidFill>
                  <a:latin typeface="微软雅黑" pitchFamily="34" charset="-122"/>
                  <a:ea typeface="微软雅黑" pitchFamily="34" charset="-122"/>
                  <a:sym typeface="微软雅黑" pitchFamily="34" charset="-122"/>
                </a:rPr>
                <a:t>委員意見</a:t>
              </a:r>
              <a:endParaRPr lang="en-US" altLang="zh-TW" dirty="0" smtClean="0">
                <a:solidFill>
                  <a:srgbClr val="000000"/>
                </a:solidFill>
                <a:latin typeface="微软雅黑" pitchFamily="34" charset="-122"/>
                <a:ea typeface="微软雅黑" pitchFamily="34" charset="-122"/>
                <a:sym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zh-TW" altLang="en-US" sz="18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mn-cs"/>
                  <a:sym typeface="微软雅黑" pitchFamily="34" charset="-122"/>
                </a:rPr>
                <a:t>回復、申復</a:t>
              </a:r>
              <a:endParaRPr kumimoji="0" lang="en-US" altLang="zh-TW" sz="18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mn-cs"/>
                <a:sym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zh-TW" altLang="en-US" sz="18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mn-cs"/>
                  <a:sym typeface="微软雅黑" pitchFamily="34" charset="-122"/>
                </a:rPr>
                <a:t>及申訴</a:t>
              </a:r>
              <a:endParaRPr kumimoji="0" lang="zh-CN" altLang="en-US" sz="1800" b="0" i="0" u="none" strike="noStrike" kern="1200" cap="none" spc="0" normalizeH="0" baseline="0" noProof="0" dirty="0">
                <a:ln>
                  <a:noFill/>
                </a:ln>
                <a:solidFill>
                  <a:srgbClr val="000000"/>
                </a:solidFill>
                <a:effectLst/>
                <a:uLnTx/>
                <a:uFillTx/>
                <a:latin typeface="Calibri" pitchFamily="34" charset="0"/>
                <a:ea typeface="宋体" pitchFamily="2" charset="-122"/>
                <a:cs typeface="+mn-cs"/>
                <a:sym typeface="宋体" pitchFamily="2" charset="-122"/>
              </a:endParaRPr>
            </a:p>
          </p:txBody>
        </p:sp>
        <p:sp>
          <p:nvSpPr>
            <p:cNvPr id="21" name="矩形 12"/>
            <p:cNvSpPr>
              <a:spLocks noChangeArrowheads="1"/>
            </p:cNvSpPr>
            <p:nvPr/>
          </p:nvSpPr>
          <p:spPr bwMode="auto">
            <a:xfrm>
              <a:off x="1728621" y="207053"/>
              <a:ext cx="646440" cy="92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lang="zh-TW" altLang="en-US" dirty="0" smtClean="0">
                  <a:solidFill>
                    <a:srgbClr val="000000"/>
                  </a:solidFill>
                  <a:latin typeface="微软雅黑" pitchFamily="34" charset="-122"/>
                  <a:ea typeface="微软雅黑" pitchFamily="34" charset="-122"/>
                  <a:sym typeface="微软雅黑" pitchFamily="34" charset="-122"/>
                </a:rPr>
                <a:t>成立</a:t>
              </a:r>
              <a:endParaRPr lang="en-US" altLang="zh-TW" dirty="0" smtClean="0">
                <a:solidFill>
                  <a:srgbClr val="000000"/>
                </a:solidFill>
                <a:latin typeface="微软雅黑" pitchFamily="34" charset="-122"/>
                <a:ea typeface="微软雅黑" pitchFamily="34" charset="-122"/>
                <a:sym typeface="微软雅黑" pitchFamily="34" charset="-122"/>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lang="zh-TW" altLang="en-US" dirty="0" smtClean="0">
                  <a:solidFill>
                    <a:srgbClr val="000000"/>
                  </a:solidFill>
                  <a:latin typeface="微软雅黑" pitchFamily="34" charset="-122"/>
                  <a:ea typeface="微软雅黑" pitchFamily="34" charset="-122"/>
                  <a:sym typeface="微软雅黑" pitchFamily="34" charset="-122"/>
                </a:rPr>
                <a:t>督導</a:t>
              </a:r>
              <a:endParaRPr lang="en-US" altLang="zh-TW" dirty="0" smtClean="0">
                <a:solidFill>
                  <a:srgbClr val="000000"/>
                </a:solidFill>
                <a:latin typeface="微软雅黑" pitchFamily="34" charset="-122"/>
                <a:ea typeface="微软雅黑" pitchFamily="34" charset="-122"/>
                <a:sym typeface="微软雅黑" pitchFamily="34" charset="-122"/>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lang="zh-TW" altLang="en-US" dirty="0" smtClean="0">
                  <a:solidFill>
                    <a:srgbClr val="000000"/>
                  </a:solidFill>
                  <a:latin typeface="微软雅黑" pitchFamily="34" charset="-122"/>
                  <a:ea typeface="微软雅黑" pitchFamily="34" charset="-122"/>
                  <a:sym typeface="微软雅黑" pitchFamily="34" charset="-122"/>
                </a:rPr>
                <a:t>小組</a:t>
              </a:r>
              <a:endParaRPr kumimoji="0" lang="zh-CN" altLang="en-US" sz="1800" b="0" i="0" u="none" strike="noStrike" kern="1200" cap="none" spc="0" normalizeH="0" baseline="0" noProof="0" dirty="0">
                <a:ln>
                  <a:noFill/>
                </a:ln>
                <a:solidFill>
                  <a:srgbClr val="000000"/>
                </a:solidFill>
                <a:effectLst/>
                <a:uLnTx/>
                <a:uFillTx/>
                <a:latin typeface="Calibri" pitchFamily="34" charset="0"/>
                <a:ea typeface="宋体" pitchFamily="2" charset="-122"/>
                <a:cs typeface="+mn-cs"/>
                <a:sym typeface="宋体" pitchFamily="2" charset="-122"/>
              </a:endParaRPr>
            </a:p>
          </p:txBody>
        </p:sp>
        <p:sp>
          <p:nvSpPr>
            <p:cNvPr id="22" name="矩形 13"/>
            <p:cNvSpPr>
              <a:spLocks noChangeArrowheads="1"/>
            </p:cNvSpPr>
            <p:nvPr/>
          </p:nvSpPr>
          <p:spPr bwMode="auto">
            <a:xfrm>
              <a:off x="2673494" y="992697"/>
              <a:ext cx="1268183" cy="92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lang="zh-TW" altLang="en-US" noProof="0" dirty="0" smtClean="0">
                  <a:solidFill>
                    <a:srgbClr val="000000"/>
                  </a:solidFill>
                  <a:latin typeface="微软雅黑" pitchFamily="34" charset="-122"/>
                  <a:ea typeface="微软雅黑" pitchFamily="34" charset="-122"/>
                  <a:sym typeface="微软雅黑" pitchFamily="34" charset="-122"/>
                </a:rPr>
                <a:t>受訪單位</a:t>
              </a:r>
              <a:endParaRPr lang="en-US" altLang="zh-TW" noProof="0" dirty="0" smtClean="0">
                <a:solidFill>
                  <a:srgbClr val="000000"/>
                </a:solidFill>
                <a:latin typeface="微软雅黑" pitchFamily="34" charset="-122"/>
                <a:ea typeface="微软雅黑" pitchFamily="34" charset="-122"/>
                <a:sym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lang="zh-TW" altLang="en-US" noProof="0" dirty="0" smtClean="0">
                  <a:solidFill>
                    <a:srgbClr val="000000"/>
                  </a:solidFill>
                  <a:latin typeface="微软雅黑" pitchFamily="34" charset="-122"/>
                  <a:ea typeface="微软雅黑" pitchFamily="34" charset="-122"/>
                  <a:sym typeface="微软雅黑" pitchFamily="34" charset="-122"/>
                </a:rPr>
                <a:t>小組及內部</a:t>
              </a:r>
              <a:endParaRPr lang="en-US" altLang="zh-TW" noProof="0" dirty="0" smtClean="0">
                <a:solidFill>
                  <a:srgbClr val="000000"/>
                </a:solidFill>
                <a:latin typeface="微软雅黑" pitchFamily="34" charset="-122"/>
                <a:ea typeface="微软雅黑" pitchFamily="34" charset="-122"/>
                <a:sym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lang="zh-TW" altLang="en-US" noProof="0" dirty="0" smtClean="0">
                  <a:solidFill>
                    <a:srgbClr val="000000"/>
                  </a:solidFill>
                  <a:latin typeface="微软雅黑" pitchFamily="34" charset="-122"/>
                  <a:ea typeface="微软雅黑" pitchFamily="34" charset="-122"/>
                  <a:sym typeface="微软雅黑" pitchFamily="34" charset="-122"/>
                </a:rPr>
                <a:t>評鑑規劃</a:t>
              </a:r>
              <a:endParaRPr kumimoji="0" lang="zh-CN" altLang="en-US" sz="1800" b="0" i="0" u="none" strike="noStrike" kern="1200" cap="none" spc="0" normalizeH="0" baseline="0" noProof="0" dirty="0">
                <a:ln>
                  <a:noFill/>
                </a:ln>
                <a:solidFill>
                  <a:srgbClr val="000000"/>
                </a:solidFill>
                <a:effectLst/>
                <a:uLnTx/>
                <a:uFillTx/>
                <a:latin typeface="Calibri" pitchFamily="34" charset="0"/>
                <a:ea typeface="宋体" pitchFamily="2" charset="-122"/>
                <a:cs typeface="+mn-cs"/>
                <a:sym typeface="宋体" pitchFamily="2" charset="-122"/>
              </a:endParaRPr>
            </a:p>
          </p:txBody>
        </p:sp>
        <p:sp>
          <p:nvSpPr>
            <p:cNvPr id="23" name="矩形 14"/>
            <p:cNvSpPr>
              <a:spLocks noChangeArrowheads="1"/>
            </p:cNvSpPr>
            <p:nvPr/>
          </p:nvSpPr>
          <p:spPr bwMode="auto">
            <a:xfrm>
              <a:off x="1883563" y="2427110"/>
              <a:ext cx="174983"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dirty="0">
                <a:ln>
                  <a:noFill/>
                </a:ln>
                <a:solidFill>
                  <a:srgbClr val="000000"/>
                </a:solidFill>
                <a:effectLst/>
                <a:uLnTx/>
                <a:uFillTx/>
                <a:latin typeface="Calibri" pitchFamily="34" charset="0"/>
                <a:ea typeface="宋体" pitchFamily="2" charset="-122"/>
                <a:cs typeface="+mn-cs"/>
                <a:sym typeface="宋体" pitchFamily="2" charset="-122"/>
              </a:endParaRPr>
            </a:p>
          </p:txBody>
        </p:sp>
        <p:sp>
          <p:nvSpPr>
            <p:cNvPr id="24" name="矩形 15"/>
            <p:cNvSpPr>
              <a:spLocks noChangeArrowheads="1"/>
            </p:cNvSpPr>
            <p:nvPr/>
          </p:nvSpPr>
          <p:spPr bwMode="auto">
            <a:xfrm>
              <a:off x="2689002" y="2545718"/>
              <a:ext cx="1268183" cy="6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zh-TW" altLang="en-US" sz="18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mn-cs"/>
                  <a:sym typeface="微软雅黑" pitchFamily="34" charset="-122"/>
                </a:rPr>
                <a:t>自評報告書</a:t>
              </a:r>
              <a:endParaRPr kumimoji="0" lang="en-US" altLang="zh-TW" sz="18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mn-cs"/>
                <a:sym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lang="zh-TW" altLang="en-US" noProof="0" dirty="0" smtClean="0">
                  <a:solidFill>
                    <a:srgbClr val="000000"/>
                  </a:solidFill>
                  <a:latin typeface="微软雅黑" pitchFamily="34" charset="-122"/>
                  <a:ea typeface="微软雅黑" pitchFamily="34" charset="-122"/>
                  <a:sym typeface="微软雅黑" pitchFamily="34" charset="-122"/>
                </a:rPr>
                <a:t>基本資料册</a:t>
              </a:r>
              <a:endParaRPr kumimoji="0" lang="zh-CN" altLang="en-US" sz="1800" b="0" i="0" u="none" strike="noStrike" kern="1200" cap="none" spc="0" normalizeH="0" baseline="0" noProof="0" dirty="0">
                <a:ln>
                  <a:noFill/>
                </a:ln>
                <a:solidFill>
                  <a:srgbClr val="000000"/>
                </a:solidFill>
                <a:effectLst/>
                <a:uLnTx/>
                <a:uFillTx/>
                <a:latin typeface="Calibri" pitchFamily="34" charset="0"/>
                <a:ea typeface="宋体" pitchFamily="2" charset="-122"/>
                <a:cs typeface="+mn-cs"/>
                <a:sym typeface="宋体" pitchFamily="2" charset="-122"/>
              </a:endParaRPr>
            </a:p>
          </p:txBody>
        </p:sp>
        <p:sp>
          <p:nvSpPr>
            <p:cNvPr id="25" name="矩形 16"/>
            <p:cNvSpPr>
              <a:spLocks noChangeArrowheads="1"/>
            </p:cNvSpPr>
            <p:nvPr/>
          </p:nvSpPr>
          <p:spPr bwMode="auto">
            <a:xfrm>
              <a:off x="279283" y="2542088"/>
              <a:ext cx="1049531" cy="6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itchFamily="34" charset="0"/>
                <a:buNone/>
              </a:pPr>
              <a:r>
                <a:rPr lang="zh-TW" altLang="en-US" dirty="0">
                  <a:solidFill>
                    <a:srgbClr val="000000"/>
                  </a:solidFill>
                  <a:latin typeface="微软雅黑" pitchFamily="34" charset="-122"/>
                  <a:ea typeface="微软雅黑" pitchFamily="34" charset="-122"/>
                  <a:sym typeface="宋体" pitchFamily="2" charset="-122"/>
                </a:rPr>
                <a:t>評鑑中心</a:t>
              </a:r>
              <a:endParaRPr lang="en-US" altLang="zh-TW" dirty="0">
                <a:solidFill>
                  <a:srgbClr val="000000"/>
                </a:solidFill>
                <a:latin typeface="微软雅黑" pitchFamily="34" charset="-122"/>
                <a:ea typeface="微软雅黑" pitchFamily="34" charset="-122"/>
                <a:sym typeface="宋体" pitchFamily="2" charset="-122"/>
              </a:endParaRPr>
            </a:p>
            <a:p>
              <a:pPr algn="ctr" fontAlgn="base">
                <a:spcBef>
                  <a:spcPct val="0"/>
                </a:spcBef>
                <a:spcAft>
                  <a:spcPct val="0"/>
                </a:spcAft>
                <a:buFont typeface="Arial" pitchFamily="34" charset="0"/>
                <a:buNone/>
              </a:pPr>
              <a:r>
                <a:rPr lang="zh-TW" altLang="en-US" dirty="0">
                  <a:solidFill>
                    <a:srgbClr val="000000"/>
                  </a:solidFill>
                  <a:latin typeface="微软雅黑" pitchFamily="34" charset="-122"/>
                  <a:ea typeface="微软雅黑" pitchFamily="34" charset="-122"/>
                  <a:sym typeface="宋体" pitchFamily="2" charset="-122"/>
                </a:rPr>
                <a:t>實地訪評</a:t>
              </a:r>
              <a:endParaRPr lang="zh-CN" altLang="en-US" dirty="0">
                <a:solidFill>
                  <a:srgbClr val="000000"/>
                </a:solidFill>
                <a:latin typeface="微软雅黑" pitchFamily="34" charset="-122"/>
                <a:ea typeface="微软雅黑" pitchFamily="34" charset="-122"/>
                <a:sym typeface="宋体" pitchFamily="2" charset="-122"/>
              </a:endParaRPr>
            </a:p>
          </p:txBody>
        </p:sp>
        <p:sp>
          <p:nvSpPr>
            <p:cNvPr id="38" name="矩形 15"/>
            <p:cNvSpPr>
              <a:spLocks noChangeArrowheads="1"/>
            </p:cNvSpPr>
            <p:nvPr/>
          </p:nvSpPr>
          <p:spPr bwMode="auto">
            <a:xfrm>
              <a:off x="1520099" y="3323475"/>
              <a:ext cx="1049531" cy="6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zh-TW" altLang="en-US" sz="18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mn-cs"/>
                  <a:sym typeface="微软雅黑" pitchFamily="34" charset="-122"/>
                </a:rPr>
                <a:t>受訪單位</a:t>
              </a:r>
              <a:endParaRPr kumimoji="0" lang="en-US" altLang="zh-TW" sz="18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mn-cs"/>
                <a:sym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zh-TW" altLang="en-US" sz="18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mn-cs"/>
                  <a:sym typeface="微软雅黑" pitchFamily="34" charset="-122"/>
                </a:rPr>
                <a:t>內部評鑑</a:t>
              </a:r>
              <a:endParaRPr kumimoji="0" lang="zh-CN" altLang="en-US" sz="1800" b="0" i="0" u="none" strike="noStrike" kern="1200" cap="none" spc="0" normalizeH="0" baseline="0" noProof="0" dirty="0">
                <a:ln>
                  <a:noFill/>
                </a:ln>
                <a:solidFill>
                  <a:srgbClr val="000000"/>
                </a:solidFill>
                <a:effectLst/>
                <a:uLnTx/>
                <a:uFillTx/>
                <a:latin typeface="Calibri" pitchFamily="34" charset="0"/>
                <a:ea typeface="宋体" pitchFamily="2" charset="-122"/>
                <a:cs typeface="+mn-cs"/>
                <a:sym typeface="宋体" pitchFamily="2" charset="-122"/>
              </a:endParaRPr>
            </a:p>
          </p:txBody>
        </p:sp>
      </p:grpSp>
      <p:sp>
        <p:nvSpPr>
          <p:cNvPr id="33" name="圓角矩形 32"/>
          <p:cNvSpPr/>
          <p:nvPr/>
        </p:nvSpPr>
        <p:spPr>
          <a:xfrm>
            <a:off x="5929975" y="1828800"/>
            <a:ext cx="5460268" cy="1063487"/>
          </a:xfrm>
          <a:prstGeom prst="roundRect">
            <a:avLst/>
          </a:prstGeom>
          <a:solidFill>
            <a:srgbClr val="92D050"/>
          </a:solidFill>
          <a:ln>
            <a:solidFill>
              <a:srgbClr val="EFD1F9"/>
            </a:solidFill>
          </a:ln>
        </p:spPr>
        <p:style>
          <a:lnRef idx="2">
            <a:schemeClr val="accent1"/>
          </a:lnRef>
          <a:fillRef idx="1">
            <a:schemeClr val="lt1"/>
          </a:fillRef>
          <a:effectRef idx="0">
            <a:schemeClr val="accent1"/>
          </a:effectRef>
          <a:fontRef idx="minor">
            <a:schemeClr val="dk1"/>
          </a:fontRef>
        </p:style>
        <p:txBody>
          <a:bodyPr rtlCol="0" anchor="ctr"/>
          <a:lstStyle/>
          <a:p>
            <a:r>
              <a:rPr lang="en-US" altLang="zh-TW" sz="2400" dirty="0" smtClean="0">
                <a:latin typeface="微軟正黑體" panose="020B0604030504040204" pitchFamily="34" charset="-120"/>
                <a:ea typeface="微軟正黑體" panose="020B0604030504040204" pitchFamily="34" charset="-120"/>
              </a:rPr>
              <a:t>4.</a:t>
            </a:r>
            <a:r>
              <a:rPr lang="zh-TW" altLang="en-US" sz="2400" dirty="0">
                <a:latin typeface="微軟正黑體" panose="020B0604030504040204" pitchFamily="34" charset="-120"/>
                <a:ea typeface="微軟正黑體" panose="020B0604030504040204" pitchFamily="34" charset="-120"/>
              </a:rPr>
              <a:t>學院督導各受訪單位</a:t>
            </a:r>
            <a:r>
              <a:rPr lang="zh-TW" altLang="en-US" sz="2400" dirty="0">
                <a:solidFill>
                  <a:srgbClr val="FF0000"/>
                </a:solidFill>
                <a:latin typeface="微軟正黑體" panose="020B0604030504040204" pitchFamily="34" charset="-120"/>
                <a:ea typeface="微軟正黑體" panose="020B0604030504040204" pitchFamily="34" charset="-120"/>
              </a:rPr>
              <a:t>內部評鑑</a:t>
            </a:r>
            <a:r>
              <a:rPr lang="zh-TW" altLang="en-US" sz="2400" dirty="0">
                <a:latin typeface="微軟正黑體" panose="020B0604030504040204" pitchFamily="34" charset="-120"/>
                <a:ea typeface="微軟正黑體" panose="020B0604030504040204" pitchFamily="34" charset="-120"/>
              </a:rPr>
              <a:t>的</a:t>
            </a:r>
            <a:r>
              <a:rPr lang="zh-TW" altLang="en-US" sz="2400" dirty="0" smtClean="0">
                <a:latin typeface="微軟正黑體" panose="020B0604030504040204" pitchFamily="34" charset="-120"/>
                <a:ea typeface="微軟正黑體" panose="020B0604030504040204" pitchFamily="34" charset="-120"/>
              </a:rPr>
              <a:t>執行</a:t>
            </a:r>
            <a:endParaRPr lang="en-US" altLang="zh-TW" sz="2400" dirty="0" smtClean="0">
              <a:latin typeface="微軟正黑體" panose="020B0604030504040204" pitchFamily="34" charset="-120"/>
              <a:ea typeface="微軟正黑體" panose="020B0604030504040204" pitchFamily="34" charset="-120"/>
            </a:endParaRPr>
          </a:p>
          <a:p>
            <a:r>
              <a:rPr lang="en-US" altLang="zh-TW" sz="2400" dirty="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  </a:t>
            </a:r>
            <a:r>
              <a:rPr lang="zh-TW" altLang="en-US" sz="2400" dirty="0" smtClean="0">
                <a:latin typeface="微軟正黑體" panose="020B0604030504040204" pitchFamily="34" charset="-120"/>
                <a:ea typeface="微軟正黑體" panose="020B0604030504040204" pitchFamily="34" charset="-120"/>
              </a:rPr>
              <a:t>及委員意見回復</a:t>
            </a:r>
            <a:endParaRPr lang="zh-TW" altLang="en-US" sz="2400" dirty="0">
              <a:latin typeface="微軟正黑體" panose="020B0604030504040204" pitchFamily="34" charset="-120"/>
              <a:ea typeface="微軟正黑體" panose="020B0604030504040204" pitchFamily="34" charset="-120"/>
            </a:endParaRPr>
          </a:p>
        </p:txBody>
      </p:sp>
      <p:sp>
        <p:nvSpPr>
          <p:cNvPr id="36" name="圓角矩形 35"/>
          <p:cNvSpPr/>
          <p:nvPr/>
        </p:nvSpPr>
        <p:spPr>
          <a:xfrm>
            <a:off x="5929975" y="3269974"/>
            <a:ext cx="5460268" cy="1008629"/>
          </a:xfrm>
          <a:prstGeom prst="roundRect">
            <a:avLst/>
          </a:prstGeom>
          <a:solidFill>
            <a:schemeClr val="bg2">
              <a:lumMod val="90000"/>
            </a:schemeClr>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r>
              <a:rPr lang="en-US" altLang="zh-TW" sz="2400" dirty="0" smtClean="0">
                <a:latin typeface="微軟正黑體" panose="020B0604030504040204" pitchFamily="34" charset="-120"/>
                <a:ea typeface="微軟正黑體" panose="020B0604030504040204" pitchFamily="34" charset="-120"/>
              </a:rPr>
              <a:t>5.</a:t>
            </a:r>
            <a:r>
              <a:rPr lang="zh-TW" altLang="en-US" sz="2400" dirty="0" smtClean="0">
                <a:latin typeface="微軟正黑體" panose="020B0604030504040204" pitchFamily="34" charset="-120"/>
                <a:ea typeface="微軟正黑體" panose="020B0604030504040204" pitchFamily="34" charset="-120"/>
              </a:rPr>
              <a:t>學院督導各受訪單位配合</a:t>
            </a:r>
            <a:r>
              <a:rPr lang="zh-TW" altLang="en-US" sz="2400" dirty="0" smtClean="0">
                <a:solidFill>
                  <a:srgbClr val="FF0000"/>
                </a:solidFill>
                <a:latin typeface="微軟正黑體" panose="020B0604030504040204" pitchFamily="34" charset="-120"/>
                <a:ea typeface="微軟正黑體" panose="020B0604030504040204" pitchFamily="34" charset="-120"/>
              </a:rPr>
              <a:t>評鑑中心實</a:t>
            </a:r>
            <a:endParaRPr lang="en-US" altLang="zh-TW" sz="2400" dirty="0" smtClean="0">
              <a:solidFill>
                <a:srgbClr val="FF0000"/>
              </a:solidFill>
              <a:latin typeface="微軟正黑體" panose="020B0604030504040204" pitchFamily="34" charset="-120"/>
              <a:ea typeface="微軟正黑體" panose="020B0604030504040204" pitchFamily="34" charset="-120"/>
            </a:endParaRPr>
          </a:p>
          <a:p>
            <a:r>
              <a:rPr lang="en-US" altLang="zh-TW" sz="2400" dirty="0">
                <a:solidFill>
                  <a:srgbClr val="FF0000"/>
                </a:solidFill>
                <a:latin typeface="微軟正黑體" panose="020B0604030504040204" pitchFamily="34" charset="-120"/>
                <a:ea typeface="微軟正黑體" panose="020B0604030504040204" pitchFamily="34" charset="-120"/>
              </a:rPr>
              <a:t> </a:t>
            </a:r>
            <a:r>
              <a:rPr lang="en-US" altLang="zh-TW" sz="2400" dirty="0" smtClean="0">
                <a:solidFill>
                  <a:srgbClr val="FF0000"/>
                </a:solidFill>
                <a:latin typeface="微軟正黑體" panose="020B0604030504040204" pitchFamily="34" charset="-120"/>
                <a:ea typeface="微軟正黑體" panose="020B0604030504040204" pitchFamily="34" charset="-120"/>
              </a:rPr>
              <a:t>  </a:t>
            </a:r>
            <a:r>
              <a:rPr lang="zh-TW" altLang="en-US" sz="2400" dirty="0" smtClean="0">
                <a:solidFill>
                  <a:srgbClr val="FF0000"/>
                </a:solidFill>
                <a:latin typeface="微軟正黑體" panose="020B0604030504040204" pitchFamily="34" charset="-120"/>
                <a:ea typeface="微軟正黑體" panose="020B0604030504040204" pitchFamily="34" charset="-120"/>
              </a:rPr>
              <a:t>地訪評</a:t>
            </a:r>
            <a:r>
              <a:rPr lang="zh-TW" altLang="en-US" sz="2400" dirty="0" smtClean="0">
                <a:latin typeface="微軟正黑體" panose="020B0604030504040204" pitchFamily="34" charset="-120"/>
                <a:ea typeface="微軟正黑體" panose="020B0604030504040204" pitchFamily="34" charset="-120"/>
              </a:rPr>
              <a:t>之受訪作業</a:t>
            </a:r>
            <a:endParaRPr lang="zh-TW" altLang="en-US" sz="2400" dirty="0">
              <a:latin typeface="微軟正黑體" panose="020B0604030504040204" pitchFamily="34" charset="-120"/>
              <a:ea typeface="微軟正黑體" panose="020B0604030504040204" pitchFamily="34" charset="-120"/>
            </a:endParaRPr>
          </a:p>
        </p:txBody>
      </p:sp>
      <p:sp>
        <p:nvSpPr>
          <p:cNvPr id="37" name="圓角矩形 36"/>
          <p:cNvSpPr/>
          <p:nvPr/>
        </p:nvSpPr>
        <p:spPr>
          <a:xfrm>
            <a:off x="5880280" y="4656290"/>
            <a:ext cx="5509963" cy="1268094"/>
          </a:xfrm>
          <a:prstGeom prst="roundRect">
            <a:avLst/>
          </a:prstGeom>
          <a:solidFill>
            <a:schemeClr val="bg1">
              <a:lumMod val="95000"/>
            </a:schemeClr>
          </a:solidFill>
          <a:ln>
            <a:solidFill>
              <a:srgbClr val="EFD1F9"/>
            </a:solidFill>
          </a:ln>
        </p:spPr>
        <p:style>
          <a:lnRef idx="2">
            <a:schemeClr val="accent1"/>
          </a:lnRef>
          <a:fillRef idx="1">
            <a:schemeClr val="lt1"/>
          </a:fillRef>
          <a:effectRef idx="0">
            <a:schemeClr val="accent1"/>
          </a:effectRef>
          <a:fontRef idx="minor">
            <a:schemeClr val="dk1"/>
          </a:fontRef>
        </p:style>
        <p:txBody>
          <a:bodyPr rtlCol="0" anchor="ctr"/>
          <a:lstStyle/>
          <a:p>
            <a:r>
              <a:rPr lang="en-US" altLang="zh-TW" sz="2400" dirty="0" smtClean="0">
                <a:latin typeface="微軟正黑體" panose="020B0604030504040204" pitchFamily="34" charset="-120"/>
                <a:ea typeface="微軟正黑體" panose="020B0604030504040204" pitchFamily="34" charset="-120"/>
              </a:rPr>
              <a:t>6.</a:t>
            </a:r>
            <a:r>
              <a:rPr lang="zh-TW" altLang="en-US" sz="2400" dirty="0" smtClean="0">
                <a:latin typeface="微軟正黑體" panose="020B0604030504040204" pitchFamily="34" charset="-120"/>
                <a:ea typeface="微軟正黑體" panose="020B0604030504040204" pitchFamily="34" charset="-120"/>
              </a:rPr>
              <a:t>學院督導各受訪單位針對</a:t>
            </a:r>
            <a:r>
              <a:rPr lang="zh-TW" altLang="en-US" sz="2400" dirty="0" smtClean="0">
                <a:solidFill>
                  <a:srgbClr val="FF0000"/>
                </a:solidFill>
                <a:latin typeface="微軟正黑體" panose="020B0604030504040204" pitchFamily="34" charset="-120"/>
                <a:ea typeface="微軟正黑體" panose="020B0604030504040204" pitchFamily="34" charset="-120"/>
              </a:rPr>
              <a:t>評鑑中心實</a:t>
            </a:r>
            <a:endParaRPr lang="en-US" altLang="zh-TW" sz="2400" dirty="0" smtClean="0">
              <a:solidFill>
                <a:srgbClr val="FF0000"/>
              </a:solidFill>
              <a:latin typeface="微軟正黑體" panose="020B0604030504040204" pitchFamily="34" charset="-120"/>
              <a:ea typeface="微軟正黑體" panose="020B0604030504040204" pitchFamily="34" charset="-120"/>
            </a:endParaRPr>
          </a:p>
          <a:p>
            <a:r>
              <a:rPr lang="en-US" altLang="zh-TW" sz="2400" dirty="0">
                <a:solidFill>
                  <a:srgbClr val="FF0000"/>
                </a:solidFill>
                <a:latin typeface="微軟正黑體" panose="020B0604030504040204" pitchFamily="34" charset="-120"/>
                <a:ea typeface="微軟正黑體" panose="020B0604030504040204" pitchFamily="34" charset="-120"/>
              </a:rPr>
              <a:t> </a:t>
            </a:r>
            <a:r>
              <a:rPr lang="en-US" altLang="zh-TW" sz="2400" dirty="0" smtClean="0">
                <a:solidFill>
                  <a:srgbClr val="FF0000"/>
                </a:solidFill>
                <a:latin typeface="微軟正黑體" panose="020B0604030504040204" pitchFamily="34" charset="-120"/>
                <a:ea typeface="微軟正黑體" panose="020B0604030504040204" pitchFamily="34" charset="-120"/>
              </a:rPr>
              <a:t>  </a:t>
            </a:r>
            <a:r>
              <a:rPr lang="zh-TW" altLang="en-US" sz="2400" dirty="0" smtClean="0">
                <a:solidFill>
                  <a:srgbClr val="FF0000"/>
                </a:solidFill>
                <a:latin typeface="微軟正黑體" panose="020B0604030504040204" pitchFamily="34" charset="-120"/>
                <a:ea typeface="微軟正黑體" panose="020B0604030504040204" pitchFamily="34" charset="-120"/>
              </a:rPr>
              <a:t>地訪評報告初稿</a:t>
            </a:r>
            <a:r>
              <a:rPr lang="zh-TW" altLang="en-US" sz="2400" dirty="0" smtClean="0">
                <a:latin typeface="微軟正黑體" panose="020B0604030504040204" pitchFamily="34" charset="-120"/>
                <a:ea typeface="微軟正黑體" panose="020B0604030504040204" pitchFamily="34" charset="-120"/>
              </a:rPr>
              <a:t>之申復意見、認可結</a:t>
            </a:r>
            <a:endParaRPr lang="en-US" altLang="zh-TW" sz="2400" dirty="0" smtClean="0">
              <a:latin typeface="微軟正黑體" panose="020B0604030504040204" pitchFamily="34" charset="-120"/>
              <a:ea typeface="微軟正黑體" panose="020B0604030504040204" pitchFamily="34" charset="-120"/>
            </a:endParaRPr>
          </a:p>
          <a:p>
            <a:r>
              <a:rPr lang="en-US" altLang="zh-TW" sz="2400" dirty="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  </a:t>
            </a:r>
            <a:r>
              <a:rPr lang="zh-TW" altLang="en-US" sz="2400" dirty="0" smtClean="0">
                <a:latin typeface="微軟正黑體" panose="020B0604030504040204" pitchFamily="34" charset="-120"/>
                <a:ea typeface="微軟正黑體" panose="020B0604030504040204" pitchFamily="34" charset="-120"/>
              </a:rPr>
              <a:t>果申訴及改善計畫追蹤</a:t>
            </a:r>
            <a:endParaRPr lang="zh-TW" altLang="en-US" sz="24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10</a:t>
            </a:fld>
            <a:endParaRPr lang="en-US" dirty="0"/>
          </a:p>
        </p:txBody>
      </p:sp>
      <p:sp>
        <p:nvSpPr>
          <p:cNvPr id="32" name="文字方塊 31"/>
          <p:cNvSpPr txBox="1"/>
          <p:nvPr/>
        </p:nvSpPr>
        <p:spPr>
          <a:xfrm>
            <a:off x="3066885" y="448911"/>
            <a:ext cx="7324024" cy="523220"/>
          </a:xfrm>
          <a:prstGeom prst="rect">
            <a:avLst/>
          </a:prstGeom>
          <a:noFill/>
        </p:spPr>
        <p:txBody>
          <a:bodyPr wrap="square" rtlCol="0">
            <a:spAutoFit/>
          </a:bodyPr>
          <a:lstStyle/>
          <a:p>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貳、學院協調督導工作項目說明        </a:t>
            </a:r>
            <a:r>
              <a:rPr lang="en-US" altLang="zh-TW" sz="2800" dirty="0" smtClean="0">
                <a:solidFill>
                  <a:schemeClr val="bg2">
                    <a:lumMod val="25000"/>
                  </a:schemeClr>
                </a:solidFill>
                <a:latin typeface="微軟正黑體" panose="020B0604030504040204" pitchFamily="34" charset="-120"/>
                <a:ea typeface="微軟正黑體" panose="020B0604030504040204" pitchFamily="34" charset="-120"/>
              </a:rPr>
              <a:t>2/2</a:t>
            </a:r>
            <a:endParaRPr lang="zh-TW" altLang="en-US" sz="2800" dirty="0">
              <a:solidFill>
                <a:schemeClr val="bg2">
                  <a:lumMod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32737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ãåèª¿ãçåçæå°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9803" y="2966493"/>
            <a:ext cx="2993324" cy="2789445"/>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p:cNvSpPr>
            <a:spLocks noGrp="1"/>
          </p:cNvSpPr>
          <p:nvPr>
            <p:ph type="sldNum" sz="quarter" idx="12"/>
          </p:nvPr>
        </p:nvSpPr>
        <p:spPr/>
        <p:txBody>
          <a:bodyPr/>
          <a:lstStyle/>
          <a:p>
            <a:fld id="{4FAB73BC-B049-4115-A692-8D63A059BFB8}" type="slidenum">
              <a:rPr lang="en-US" smtClean="0"/>
              <a:t>11</a:t>
            </a:fld>
            <a:endParaRPr lang="en-US" dirty="0"/>
          </a:p>
        </p:txBody>
      </p:sp>
      <p:sp>
        <p:nvSpPr>
          <p:cNvPr id="3" name="文字方塊 2"/>
          <p:cNvSpPr txBox="1"/>
          <p:nvPr/>
        </p:nvSpPr>
        <p:spPr>
          <a:xfrm>
            <a:off x="4206240" y="889876"/>
            <a:ext cx="2527070" cy="707886"/>
          </a:xfrm>
          <a:prstGeom prst="rect">
            <a:avLst/>
          </a:prstGeom>
          <a:noFill/>
        </p:spPr>
        <p:txBody>
          <a:bodyPr wrap="square" rtlCol="0">
            <a:spAutoFit/>
          </a:bodyPr>
          <a:lstStyle/>
          <a:p>
            <a:r>
              <a:rPr lang="zh-TW" altLang="en-US" sz="4000" dirty="0" smtClean="0">
                <a:latin typeface="微軟正黑體" panose="020B0604030504040204" pitchFamily="34" charset="-120"/>
                <a:ea typeface="微軟正黑體" panose="020B0604030504040204" pitchFamily="34" charset="-120"/>
              </a:rPr>
              <a:t>簡報大綱</a:t>
            </a:r>
            <a:endParaRPr lang="zh-TW" altLang="en-US" sz="4000" dirty="0">
              <a:latin typeface="微軟正黑體" panose="020B0604030504040204" pitchFamily="34" charset="-120"/>
              <a:ea typeface="微軟正黑體" panose="020B0604030504040204" pitchFamily="34" charset="-120"/>
            </a:endParaRPr>
          </a:p>
        </p:txBody>
      </p:sp>
      <p:cxnSp>
        <p:nvCxnSpPr>
          <p:cNvPr id="5" name="直線接點 4"/>
          <p:cNvCxnSpPr/>
          <p:nvPr/>
        </p:nvCxnSpPr>
        <p:spPr>
          <a:xfrm>
            <a:off x="581891" y="1595562"/>
            <a:ext cx="11229801" cy="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grpSp>
        <p:nvGrpSpPr>
          <p:cNvPr id="10" name="群組 9"/>
          <p:cNvGrpSpPr/>
          <p:nvPr/>
        </p:nvGrpSpPr>
        <p:grpSpPr>
          <a:xfrm>
            <a:off x="2518753" y="2086495"/>
            <a:ext cx="7090757" cy="2456648"/>
            <a:chOff x="2011678" y="1978429"/>
            <a:chExt cx="7090757" cy="2456648"/>
          </a:xfrm>
        </p:grpSpPr>
        <p:sp>
          <p:nvSpPr>
            <p:cNvPr id="6" name="文字方塊 5"/>
            <p:cNvSpPr txBox="1"/>
            <p:nvPr/>
          </p:nvSpPr>
          <p:spPr>
            <a:xfrm>
              <a:off x="2011680" y="1978429"/>
              <a:ext cx="7090755" cy="523220"/>
            </a:xfrm>
            <a:prstGeom prst="rect">
              <a:avLst/>
            </a:prstGeom>
            <a:noFill/>
          </p:spPr>
          <p:txBody>
            <a:bodyPr wrap="square" rtlCol="0">
              <a:spAutoFit/>
            </a:bodyPr>
            <a:lstStyle/>
            <a:p>
              <a:r>
                <a:rPr lang="zh-TW" altLang="en-US" sz="2800" dirty="0" smtClean="0">
                  <a:solidFill>
                    <a:schemeClr val="tx2">
                      <a:lumMod val="60000"/>
                      <a:lumOff val="40000"/>
                    </a:schemeClr>
                  </a:solidFill>
                  <a:latin typeface="微軟正黑體" panose="020B0604030504040204" pitchFamily="34" charset="-120"/>
                  <a:ea typeface="微軟正黑體" panose="020B0604030504040204" pitchFamily="34" charset="-120"/>
                </a:rPr>
                <a:t>壹、行政主動支援工作項目說明</a:t>
              </a:r>
              <a:endParaRPr lang="zh-TW" altLang="en-US" sz="28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2011679" y="2622905"/>
              <a:ext cx="7090755" cy="523220"/>
            </a:xfrm>
            <a:prstGeom prst="rect">
              <a:avLst/>
            </a:prstGeom>
            <a:noFill/>
          </p:spPr>
          <p:txBody>
            <a:bodyPr wrap="square" rtlCol="0">
              <a:spAutoFit/>
            </a:bodyPr>
            <a:lstStyle/>
            <a:p>
              <a:r>
                <a:rPr lang="zh-TW" altLang="en-US" sz="2800" dirty="0" smtClean="0">
                  <a:solidFill>
                    <a:schemeClr val="tx2">
                      <a:lumMod val="60000"/>
                      <a:lumOff val="40000"/>
                    </a:schemeClr>
                  </a:solidFill>
                  <a:latin typeface="微軟正黑體" panose="020B0604030504040204" pitchFamily="34" charset="-120"/>
                  <a:ea typeface="微軟正黑體" panose="020B0604030504040204" pitchFamily="34" charset="-120"/>
                </a:rPr>
                <a:t>貳、學院協調督導工作項目說明</a:t>
              </a:r>
              <a:endParaRPr lang="zh-TW" altLang="en-US" sz="28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2011679" y="3228414"/>
              <a:ext cx="7090755" cy="523220"/>
            </a:xfrm>
            <a:prstGeom prst="rect">
              <a:avLst/>
            </a:prstGeom>
            <a:noFill/>
          </p:spPr>
          <p:txBody>
            <a:bodyPr wrap="square" rtlCol="0">
              <a:spAutoFit/>
            </a:bodyPr>
            <a:lstStyle/>
            <a:p>
              <a:r>
                <a:rPr lang="zh-TW" altLang="en-US" sz="2800" b="1" dirty="0" smtClean="0">
                  <a:solidFill>
                    <a:schemeClr val="bg2">
                      <a:lumMod val="50000"/>
                    </a:schemeClr>
                  </a:solidFill>
                  <a:latin typeface="微軟正黑體" panose="020B0604030504040204" pitchFamily="34" charset="-120"/>
                  <a:ea typeface="微軟正黑體" panose="020B0604030504040204" pitchFamily="34" charset="-120"/>
                </a:rPr>
                <a:t>參、系所積極辦理工作項目說明</a:t>
              </a:r>
              <a:endParaRPr lang="zh-TW" altLang="en-US" sz="28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2011678" y="3911857"/>
              <a:ext cx="7090755" cy="523220"/>
            </a:xfrm>
            <a:prstGeom prst="rect">
              <a:avLst/>
            </a:prstGeom>
            <a:noFill/>
          </p:spPr>
          <p:txBody>
            <a:bodyPr wrap="square" rtlCol="0">
              <a:spAutoFit/>
            </a:bodyPr>
            <a:lstStyle/>
            <a:p>
              <a:r>
                <a:rPr lang="zh-TW" altLang="en-US" sz="2800" dirty="0" smtClean="0">
                  <a:solidFill>
                    <a:schemeClr val="tx2">
                      <a:lumMod val="60000"/>
                      <a:lumOff val="40000"/>
                    </a:schemeClr>
                  </a:solidFill>
                  <a:latin typeface="微軟正黑體" panose="020B0604030504040204" pitchFamily="34" charset="-120"/>
                  <a:ea typeface="微軟正黑體" panose="020B0604030504040204" pitchFamily="34" charset="-120"/>
                </a:rPr>
                <a:t>肆、行政主動支援目前工作進度報告</a:t>
              </a:r>
              <a:endParaRPr lang="zh-TW" altLang="en-US" sz="28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4126428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1909" y="739674"/>
            <a:ext cx="2031325" cy="461665"/>
          </a:xfrm>
          <a:prstGeom prst="rect">
            <a:avLst/>
          </a:prstGeom>
        </p:spPr>
        <p:txBody>
          <a:bodyPr wrap="none">
            <a:spAutoFit/>
          </a:bodyPr>
          <a:lstStyle/>
          <a:p>
            <a:r>
              <a:rPr lang="zh-TW" altLang="en-US" sz="2400" b="1" dirty="0" smtClean="0">
                <a:solidFill>
                  <a:schemeClr val="bg1"/>
                </a:solidFill>
                <a:cs typeface="+mn-ea"/>
                <a:sym typeface="+mn-lt"/>
              </a:rPr>
              <a:t>系所積極辦理</a:t>
            </a:r>
            <a:endParaRPr lang="zh-CN" altLang="en-US" sz="2400" b="1" dirty="0">
              <a:solidFill>
                <a:schemeClr val="bg1"/>
              </a:solidFill>
              <a:cs typeface="+mn-ea"/>
              <a:sym typeface="+mn-lt"/>
            </a:endParaRPr>
          </a:p>
        </p:txBody>
      </p:sp>
      <p:grpSp>
        <p:nvGrpSpPr>
          <p:cNvPr id="18" name="组合 1"/>
          <p:cNvGrpSpPr>
            <a:grpSpLocks/>
          </p:cNvGrpSpPr>
          <p:nvPr/>
        </p:nvGrpSpPr>
        <p:grpSpPr bwMode="auto">
          <a:xfrm>
            <a:off x="456235" y="1716732"/>
            <a:ext cx="4544061" cy="4256751"/>
            <a:chOff x="-30404" y="-26091"/>
            <a:chExt cx="3864817" cy="3862381"/>
          </a:xfrm>
        </p:grpSpPr>
        <p:sp>
          <p:nvSpPr>
            <p:cNvPr id="19" name="矩形 4"/>
            <p:cNvSpPr>
              <a:spLocks noChangeArrowheads="1"/>
            </p:cNvSpPr>
            <p:nvPr/>
          </p:nvSpPr>
          <p:spPr bwMode="auto">
            <a:xfrm>
              <a:off x="-30404" y="-26091"/>
              <a:ext cx="2668335" cy="1336932"/>
            </a:xfrm>
            <a:custGeom>
              <a:avLst/>
              <a:gdLst>
                <a:gd name="T0" fmla="*/ 1447433 w 2668335"/>
                <a:gd name="T1" fmla="*/ 0 h 1336932"/>
                <a:gd name="T2" fmla="*/ 2325108 w 2668335"/>
                <a:gd name="T3" fmla="*/ 6510 h 1336932"/>
                <a:gd name="T4" fmla="*/ 2485992 w 2668335"/>
                <a:gd name="T5" fmla="*/ 33244 h 1336932"/>
                <a:gd name="T6" fmla="*/ 2668335 w 2668335"/>
                <a:gd name="T7" fmla="*/ 284379 h 1336932"/>
                <a:gd name="T8" fmla="*/ 2668335 w 2668335"/>
                <a:gd name="T9" fmla="*/ 1145193 h 1336932"/>
                <a:gd name="T10" fmla="*/ 259344 w 2668335"/>
                <a:gd name="T11" fmla="*/ 1145193 h 1336932"/>
                <a:gd name="T12" fmla="*/ 0 w 2668335"/>
                <a:gd name="T13" fmla="*/ 1336932 h 1336932"/>
                <a:gd name="T14" fmla="*/ 858315 w 2668335"/>
                <a:gd name="T15" fmla="*/ 144541 h 1336932"/>
                <a:gd name="T16" fmla="*/ 925815 w 2668335"/>
                <a:gd name="T17" fmla="*/ 53822 h 1336932"/>
                <a:gd name="T18" fmla="*/ 1036078 w 2668335"/>
                <a:gd name="T19" fmla="*/ 3518 h 1336932"/>
                <a:gd name="T20" fmla="*/ 1447433 w 2668335"/>
                <a:gd name="T21" fmla="*/ 0 h 13369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68335"/>
                <a:gd name="T34" fmla="*/ 0 h 1336932"/>
                <a:gd name="T35" fmla="*/ 2668335 w 2668335"/>
                <a:gd name="T36" fmla="*/ 1336932 h 13369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68335" h="1336932">
                  <a:moveTo>
                    <a:pt x="1447433" y="0"/>
                  </a:moveTo>
                  <a:lnTo>
                    <a:pt x="2325108" y="6510"/>
                  </a:lnTo>
                  <a:cubicBezTo>
                    <a:pt x="2432281" y="6468"/>
                    <a:pt x="2460835" y="19228"/>
                    <a:pt x="2485992" y="33244"/>
                  </a:cubicBezTo>
                  <a:cubicBezTo>
                    <a:pt x="2577884" y="117841"/>
                    <a:pt x="2668335" y="166815"/>
                    <a:pt x="2668335" y="284379"/>
                  </a:cubicBezTo>
                  <a:lnTo>
                    <a:pt x="2668335" y="1145193"/>
                  </a:lnTo>
                  <a:lnTo>
                    <a:pt x="259344" y="1145193"/>
                  </a:lnTo>
                  <a:cubicBezTo>
                    <a:pt x="137892" y="1145193"/>
                    <a:pt x="89641" y="1241725"/>
                    <a:pt x="0" y="1336932"/>
                  </a:cubicBezTo>
                  <a:lnTo>
                    <a:pt x="858315" y="144541"/>
                  </a:lnTo>
                  <a:lnTo>
                    <a:pt x="925815" y="53822"/>
                  </a:lnTo>
                  <a:cubicBezTo>
                    <a:pt x="956885" y="27470"/>
                    <a:pt x="994266" y="8688"/>
                    <a:pt x="1036078" y="3518"/>
                  </a:cubicBezTo>
                  <a:cubicBezTo>
                    <a:pt x="1114663" y="930"/>
                    <a:pt x="1269702" y="24"/>
                    <a:pt x="1447433" y="0"/>
                  </a:cubicBezTo>
                  <a:close/>
                </a:path>
              </a:pathLst>
            </a:custGeom>
            <a:gradFill rotWithShape="1">
              <a:gsLst>
                <a:gs pos="0">
                  <a:srgbClr val="C98124"/>
                </a:gs>
                <a:gs pos="18999">
                  <a:srgbClr val="C98124"/>
                </a:gs>
                <a:gs pos="26999">
                  <a:srgbClr val="F9B61F"/>
                </a:gs>
                <a:gs pos="46999">
                  <a:srgbClr val="E89918"/>
                </a:gs>
                <a:gs pos="81999">
                  <a:srgbClr val="F9B61F"/>
                </a:gs>
                <a:gs pos="100000">
                  <a:srgbClr val="DCA976"/>
                </a:gs>
              </a:gsLst>
              <a:lin ang="2100000" scaled="1"/>
            </a:gradFill>
            <a:ln w="31750" cap="rnd" cmpd="sng">
              <a:solidFill>
                <a:schemeClr val="accent2"/>
              </a:solidFill>
              <a:bevel/>
              <a:headEnd/>
              <a:tailEnd/>
            </a:ln>
            <a:extLst/>
          </p:spPr>
          <p:txBody>
            <a:bodyPr anchor="ctr"/>
            <a:lstStyle/>
            <a:p>
              <a:pPr algn="ctr"/>
              <a:endParaRPr lang="zh-CN" altLang="zh-CN" sz="2400">
                <a:solidFill>
                  <a:srgbClr val="FFFFFF"/>
                </a:solidFill>
                <a:latin typeface="宋体" pitchFamily="2" charset="-122"/>
                <a:sym typeface="宋体" pitchFamily="2" charset="-122"/>
              </a:endParaRPr>
            </a:p>
          </p:txBody>
        </p:sp>
        <p:sp>
          <p:nvSpPr>
            <p:cNvPr id="20" name="矩形 4"/>
            <p:cNvSpPr>
              <a:spLocks noChangeArrowheads="1"/>
            </p:cNvSpPr>
            <p:nvPr/>
          </p:nvSpPr>
          <p:spPr bwMode="auto">
            <a:xfrm rot="5400000">
              <a:off x="1831779" y="687926"/>
              <a:ext cx="2668335" cy="1336932"/>
            </a:xfrm>
            <a:custGeom>
              <a:avLst/>
              <a:gdLst>
                <a:gd name="T0" fmla="*/ 1447433 w 2668335"/>
                <a:gd name="T1" fmla="*/ 0 h 1336932"/>
                <a:gd name="T2" fmla="*/ 2325108 w 2668335"/>
                <a:gd name="T3" fmla="*/ 6510 h 1336932"/>
                <a:gd name="T4" fmla="*/ 2485992 w 2668335"/>
                <a:gd name="T5" fmla="*/ 33244 h 1336932"/>
                <a:gd name="T6" fmla="*/ 2668335 w 2668335"/>
                <a:gd name="T7" fmla="*/ 284379 h 1336932"/>
                <a:gd name="T8" fmla="*/ 2668335 w 2668335"/>
                <a:gd name="T9" fmla="*/ 1145193 h 1336932"/>
                <a:gd name="T10" fmla="*/ 259344 w 2668335"/>
                <a:gd name="T11" fmla="*/ 1145193 h 1336932"/>
                <a:gd name="T12" fmla="*/ 0 w 2668335"/>
                <a:gd name="T13" fmla="*/ 1336932 h 1336932"/>
                <a:gd name="T14" fmla="*/ 858315 w 2668335"/>
                <a:gd name="T15" fmla="*/ 144541 h 1336932"/>
                <a:gd name="T16" fmla="*/ 925815 w 2668335"/>
                <a:gd name="T17" fmla="*/ 53822 h 1336932"/>
                <a:gd name="T18" fmla="*/ 1036078 w 2668335"/>
                <a:gd name="T19" fmla="*/ 3518 h 1336932"/>
                <a:gd name="T20" fmla="*/ 1447433 w 2668335"/>
                <a:gd name="T21" fmla="*/ 0 h 13369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68335"/>
                <a:gd name="T34" fmla="*/ 0 h 1336932"/>
                <a:gd name="T35" fmla="*/ 2668335 w 2668335"/>
                <a:gd name="T36" fmla="*/ 1336932 h 13369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68335" h="1336932">
                  <a:moveTo>
                    <a:pt x="1447433" y="0"/>
                  </a:moveTo>
                  <a:lnTo>
                    <a:pt x="2325108" y="6510"/>
                  </a:lnTo>
                  <a:cubicBezTo>
                    <a:pt x="2432281" y="6468"/>
                    <a:pt x="2460835" y="19228"/>
                    <a:pt x="2485992" y="33244"/>
                  </a:cubicBezTo>
                  <a:cubicBezTo>
                    <a:pt x="2577884" y="117841"/>
                    <a:pt x="2668335" y="166815"/>
                    <a:pt x="2668335" y="284379"/>
                  </a:cubicBezTo>
                  <a:lnTo>
                    <a:pt x="2668335" y="1145193"/>
                  </a:lnTo>
                  <a:lnTo>
                    <a:pt x="259344" y="1145193"/>
                  </a:lnTo>
                  <a:cubicBezTo>
                    <a:pt x="137892" y="1145193"/>
                    <a:pt x="89641" y="1241725"/>
                    <a:pt x="0" y="1336932"/>
                  </a:cubicBezTo>
                  <a:lnTo>
                    <a:pt x="858315" y="144541"/>
                  </a:lnTo>
                  <a:lnTo>
                    <a:pt x="925815" y="53822"/>
                  </a:lnTo>
                  <a:cubicBezTo>
                    <a:pt x="956885" y="27470"/>
                    <a:pt x="994266" y="8688"/>
                    <a:pt x="1036078" y="3518"/>
                  </a:cubicBezTo>
                  <a:cubicBezTo>
                    <a:pt x="1114663" y="930"/>
                    <a:pt x="1269702" y="24"/>
                    <a:pt x="1447433" y="0"/>
                  </a:cubicBezTo>
                  <a:close/>
                </a:path>
              </a:pathLst>
            </a:custGeom>
            <a:gradFill rotWithShape="1">
              <a:gsLst>
                <a:gs pos="0">
                  <a:srgbClr val="14A0C8"/>
                </a:gs>
                <a:gs pos="23999">
                  <a:srgbClr val="14A0C8"/>
                </a:gs>
                <a:gs pos="29999">
                  <a:srgbClr val="278199"/>
                </a:gs>
                <a:gs pos="46999">
                  <a:srgbClr val="50B7D0"/>
                </a:gs>
                <a:gs pos="81999">
                  <a:srgbClr val="63BED2"/>
                </a:gs>
                <a:gs pos="100000">
                  <a:srgbClr val="87CDDD"/>
                </a:gs>
              </a:gsLst>
              <a:lin ang="2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宋体" pitchFamily="2" charset="-122"/>
                <a:sym typeface="宋体" pitchFamily="2" charset="-122"/>
              </a:endParaRPr>
            </a:p>
          </p:txBody>
        </p:sp>
        <p:sp>
          <p:nvSpPr>
            <p:cNvPr id="21" name="矩形 4"/>
            <p:cNvSpPr>
              <a:spLocks noChangeArrowheads="1"/>
            </p:cNvSpPr>
            <p:nvPr/>
          </p:nvSpPr>
          <p:spPr bwMode="auto">
            <a:xfrm flipH="1" flipV="1">
              <a:off x="1138299" y="2499358"/>
              <a:ext cx="2668335" cy="1336932"/>
            </a:xfrm>
            <a:custGeom>
              <a:avLst/>
              <a:gdLst>
                <a:gd name="T0" fmla="*/ 1447433 w 2668335"/>
                <a:gd name="T1" fmla="*/ 0 h 1336932"/>
                <a:gd name="T2" fmla="*/ 2325108 w 2668335"/>
                <a:gd name="T3" fmla="*/ 6510 h 1336932"/>
                <a:gd name="T4" fmla="*/ 2485992 w 2668335"/>
                <a:gd name="T5" fmla="*/ 33244 h 1336932"/>
                <a:gd name="T6" fmla="*/ 2668335 w 2668335"/>
                <a:gd name="T7" fmla="*/ 284379 h 1336932"/>
                <a:gd name="T8" fmla="*/ 2668335 w 2668335"/>
                <a:gd name="T9" fmla="*/ 1145193 h 1336932"/>
                <a:gd name="T10" fmla="*/ 259344 w 2668335"/>
                <a:gd name="T11" fmla="*/ 1145193 h 1336932"/>
                <a:gd name="T12" fmla="*/ 0 w 2668335"/>
                <a:gd name="T13" fmla="*/ 1336932 h 1336932"/>
                <a:gd name="T14" fmla="*/ 858315 w 2668335"/>
                <a:gd name="T15" fmla="*/ 144541 h 1336932"/>
                <a:gd name="T16" fmla="*/ 925815 w 2668335"/>
                <a:gd name="T17" fmla="*/ 53822 h 1336932"/>
                <a:gd name="T18" fmla="*/ 1036078 w 2668335"/>
                <a:gd name="T19" fmla="*/ 3518 h 1336932"/>
                <a:gd name="T20" fmla="*/ 1447433 w 2668335"/>
                <a:gd name="T21" fmla="*/ 0 h 13369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68335"/>
                <a:gd name="T34" fmla="*/ 0 h 1336932"/>
                <a:gd name="T35" fmla="*/ 2668335 w 2668335"/>
                <a:gd name="T36" fmla="*/ 1336932 h 13369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68335" h="1336932">
                  <a:moveTo>
                    <a:pt x="1447433" y="0"/>
                  </a:moveTo>
                  <a:lnTo>
                    <a:pt x="2325108" y="6510"/>
                  </a:lnTo>
                  <a:cubicBezTo>
                    <a:pt x="2432281" y="6468"/>
                    <a:pt x="2460835" y="19228"/>
                    <a:pt x="2485992" y="33244"/>
                  </a:cubicBezTo>
                  <a:cubicBezTo>
                    <a:pt x="2577884" y="117841"/>
                    <a:pt x="2668335" y="166815"/>
                    <a:pt x="2668335" y="284379"/>
                  </a:cubicBezTo>
                  <a:lnTo>
                    <a:pt x="2668335" y="1145193"/>
                  </a:lnTo>
                  <a:lnTo>
                    <a:pt x="259344" y="1145193"/>
                  </a:lnTo>
                  <a:cubicBezTo>
                    <a:pt x="137892" y="1145193"/>
                    <a:pt x="89641" y="1241725"/>
                    <a:pt x="0" y="1336932"/>
                  </a:cubicBezTo>
                  <a:lnTo>
                    <a:pt x="858315" y="144541"/>
                  </a:lnTo>
                  <a:lnTo>
                    <a:pt x="925815" y="53822"/>
                  </a:lnTo>
                  <a:cubicBezTo>
                    <a:pt x="956885" y="27470"/>
                    <a:pt x="994266" y="8688"/>
                    <a:pt x="1036078" y="3518"/>
                  </a:cubicBezTo>
                  <a:cubicBezTo>
                    <a:pt x="1114663" y="930"/>
                    <a:pt x="1269702" y="24"/>
                    <a:pt x="1447433" y="0"/>
                  </a:cubicBezTo>
                  <a:close/>
                </a:path>
              </a:pathLst>
            </a:custGeom>
            <a:gradFill rotWithShape="1">
              <a:gsLst>
                <a:gs pos="0">
                  <a:srgbClr val="C38E23"/>
                </a:gs>
                <a:gs pos="23749">
                  <a:srgbClr val="C38E23"/>
                </a:gs>
                <a:gs pos="29999">
                  <a:srgbClr val="937019"/>
                </a:gs>
                <a:gs pos="46999">
                  <a:srgbClr val="E2BA26"/>
                </a:gs>
                <a:gs pos="81999">
                  <a:srgbClr val="E1C251"/>
                </a:gs>
                <a:gs pos="100000">
                  <a:srgbClr val="C4B47C"/>
                </a:gs>
              </a:gsLst>
              <a:lin ang="2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宋体" pitchFamily="2" charset="-122"/>
                <a:sym typeface="宋体" pitchFamily="2" charset="-122"/>
              </a:endParaRPr>
            </a:p>
          </p:txBody>
        </p:sp>
        <p:sp>
          <p:nvSpPr>
            <p:cNvPr id="22" name="矩形 4"/>
            <p:cNvSpPr>
              <a:spLocks noChangeArrowheads="1"/>
            </p:cNvSpPr>
            <p:nvPr/>
          </p:nvSpPr>
          <p:spPr bwMode="auto">
            <a:xfrm rot="5400000" flipH="1" flipV="1">
              <a:off x="-665703" y="1811430"/>
              <a:ext cx="2668335" cy="1336932"/>
            </a:xfrm>
            <a:custGeom>
              <a:avLst/>
              <a:gdLst>
                <a:gd name="T0" fmla="*/ 1447433 w 2668335"/>
                <a:gd name="T1" fmla="*/ 0 h 1336932"/>
                <a:gd name="T2" fmla="*/ 2325108 w 2668335"/>
                <a:gd name="T3" fmla="*/ 6510 h 1336932"/>
                <a:gd name="T4" fmla="*/ 2485992 w 2668335"/>
                <a:gd name="T5" fmla="*/ 33244 h 1336932"/>
                <a:gd name="T6" fmla="*/ 2668335 w 2668335"/>
                <a:gd name="T7" fmla="*/ 284379 h 1336932"/>
                <a:gd name="T8" fmla="*/ 2668335 w 2668335"/>
                <a:gd name="T9" fmla="*/ 1145193 h 1336932"/>
                <a:gd name="T10" fmla="*/ 259344 w 2668335"/>
                <a:gd name="T11" fmla="*/ 1145193 h 1336932"/>
                <a:gd name="T12" fmla="*/ 0 w 2668335"/>
                <a:gd name="T13" fmla="*/ 1336932 h 1336932"/>
                <a:gd name="T14" fmla="*/ 858315 w 2668335"/>
                <a:gd name="T15" fmla="*/ 144541 h 1336932"/>
                <a:gd name="T16" fmla="*/ 925815 w 2668335"/>
                <a:gd name="T17" fmla="*/ 53822 h 1336932"/>
                <a:gd name="T18" fmla="*/ 1036078 w 2668335"/>
                <a:gd name="T19" fmla="*/ 3518 h 1336932"/>
                <a:gd name="T20" fmla="*/ 1447433 w 2668335"/>
                <a:gd name="T21" fmla="*/ 0 h 13369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68335"/>
                <a:gd name="T34" fmla="*/ 0 h 1336932"/>
                <a:gd name="T35" fmla="*/ 2668335 w 2668335"/>
                <a:gd name="T36" fmla="*/ 1336932 h 13369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68335" h="1336932">
                  <a:moveTo>
                    <a:pt x="1447433" y="0"/>
                  </a:moveTo>
                  <a:lnTo>
                    <a:pt x="2325108" y="6510"/>
                  </a:lnTo>
                  <a:cubicBezTo>
                    <a:pt x="2432281" y="6468"/>
                    <a:pt x="2460835" y="19228"/>
                    <a:pt x="2485992" y="33244"/>
                  </a:cubicBezTo>
                  <a:cubicBezTo>
                    <a:pt x="2577884" y="117841"/>
                    <a:pt x="2668335" y="166815"/>
                    <a:pt x="2668335" y="284379"/>
                  </a:cubicBezTo>
                  <a:lnTo>
                    <a:pt x="2668335" y="1145193"/>
                  </a:lnTo>
                  <a:lnTo>
                    <a:pt x="259344" y="1145193"/>
                  </a:lnTo>
                  <a:cubicBezTo>
                    <a:pt x="137892" y="1145193"/>
                    <a:pt x="89641" y="1241725"/>
                    <a:pt x="0" y="1336932"/>
                  </a:cubicBezTo>
                  <a:lnTo>
                    <a:pt x="858315" y="144541"/>
                  </a:lnTo>
                  <a:lnTo>
                    <a:pt x="925815" y="53822"/>
                  </a:lnTo>
                  <a:cubicBezTo>
                    <a:pt x="956885" y="27470"/>
                    <a:pt x="994266" y="8688"/>
                    <a:pt x="1036078" y="3518"/>
                  </a:cubicBezTo>
                  <a:cubicBezTo>
                    <a:pt x="1114663" y="930"/>
                    <a:pt x="1269702" y="24"/>
                    <a:pt x="1447433" y="0"/>
                  </a:cubicBezTo>
                  <a:close/>
                </a:path>
              </a:pathLst>
            </a:custGeom>
            <a:gradFill rotWithShape="1">
              <a:gsLst>
                <a:gs pos="0">
                  <a:srgbClr val="C29B94"/>
                </a:gs>
                <a:gs pos="23999">
                  <a:srgbClr val="C29B94"/>
                </a:gs>
                <a:gs pos="29999">
                  <a:srgbClr val="967864"/>
                </a:gs>
                <a:gs pos="42999">
                  <a:srgbClr val="D0BFC2"/>
                </a:gs>
                <a:gs pos="100000">
                  <a:srgbClr val="EDC9C9"/>
                </a:gs>
              </a:gsLst>
              <a:lin ang="2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宋体" pitchFamily="2" charset="-122"/>
                <a:sym typeface="宋体" pitchFamily="2" charset="-122"/>
              </a:endParaRPr>
            </a:p>
          </p:txBody>
        </p:sp>
        <p:grpSp>
          <p:nvGrpSpPr>
            <p:cNvPr id="23" name="组合 4"/>
            <p:cNvGrpSpPr>
              <a:grpSpLocks/>
            </p:cNvGrpSpPr>
            <p:nvPr/>
          </p:nvGrpSpPr>
          <p:grpSpPr bwMode="auto">
            <a:xfrm>
              <a:off x="792740" y="83772"/>
              <a:ext cx="1833951" cy="3326437"/>
              <a:chOff x="123350" y="-244879"/>
              <a:chExt cx="1833951" cy="3326437"/>
            </a:xfrm>
          </p:grpSpPr>
          <p:sp>
            <p:nvSpPr>
              <p:cNvPr id="37" name="TextBox 43"/>
              <p:cNvSpPr>
                <a:spLocks noChangeArrowheads="1"/>
              </p:cNvSpPr>
              <p:nvPr/>
            </p:nvSpPr>
            <p:spPr bwMode="auto">
              <a:xfrm>
                <a:off x="404145" y="-244879"/>
                <a:ext cx="600010" cy="623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800" dirty="0">
                    <a:solidFill>
                      <a:schemeClr val="bg1"/>
                    </a:solidFill>
                    <a:latin typeface="浪漫雅圆" charset="-122"/>
                    <a:ea typeface="方正姚体" pitchFamily="2" charset="-122"/>
                    <a:sym typeface="Meiryo" pitchFamily="34" charset="-128"/>
                  </a:rPr>
                  <a:t>01</a:t>
                </a:r>
              </a:p>
            </p:txBody>
          </p:sp>
          <p:sp>
            <p:nvSpPr>
              <p:cNvPr id="38" name="等腰三角形 2"/>
              <p:cNvSpPr>
                <a:spLocks noChangeArrowheads="1"/>
              </p:cNvSpPr>
              <p:nvPr/>
            </p:nvSpPr>
            <p:spPr bwMode="auto">
              <a:xfrm rot="16200000">
                <a:off x="30890" y="2723716"/>
                <a:ext cx="450302" cy="265382"/>
              </a:xfrm>
              <a:custGeom>
                <a:avLst/>
                <a:gdLst>
                  <a:gd name="T0" fmla="*/ 0 w 1080120"/>
                  <a:gd name="T1" fmla="*/ 0 h 931138"/>
                  <a:gd name="T2" fmla="*/ 1080120 w 1080120"/>
                  <a:gd name="T3" fmla="*/ 931138 h 931138"/>
                </a:gdLst>
                <a:ahLst/>
                <a:cxnLst/>
                <a:rect l="T0" t="T1" r="T2" b="T3"/>
                <a:pathLst>
                  <a:path w="1080120" h="931138">
                    <a:moveTo>
                      <a:pt x="540060" y="0"/>
                    </a:moveTo>
                    <a:lnTo>
                      <a:pt x="1080120" y="931138"/>
                    </a:lnTo>
                    <a:lnTo>
                      <a:pt x="810090" y="931138"/>
                    </a:lnTo>
                    <a:lnTo>
                      <a:pt x="540060" y="465569"/>
                    </a:lnTo>
                    <a:lnTo>
                      <a:pt x="270030" y="931138"/>
                    </a:lnTo>
                    <a:lnTo>
                      <a:pt x="0" y="931138"/>
                    </a:lnTo>
                    <a:close/>
                  </a:path>
                </a:pathLst>
              </a:custGeom>
              <a:solidFill>
                <a:srgbClr val="543F3B">
                  <a:alpha val="78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宋体" pitchFamily="2" charset="-122"/>
                  <a:sym typeface="宋体" pitchFamily="2" charset="-122"/>
                </a:endParaRPr>
              </a:p>
            </p:txBody>
          </p:sp>
          <p:sp>
            <p:nvSpPr>
              <p:cNvPr id="39" name="矩形 53"/>
              <p:cNvSpPr>
                <a:spLocks noChangeArrowheads="1"/>
              </p:cNvSpPr>
              <p:nvPr/>
            </p:nvSpPr>
            <p:spPr bwMode="auto">
              <a:xfrm>
                <a:off x="867682" y="30777"/>
                <a:ext cx="1089619" cy="3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TW" altLang="en-US" sz="2133" b="1" dirty="0" smtClean="0">
                    <a:solidFill>
                      <a:schemeClr val="bg1"/>
                    </a:solidFill>
                    <a:latin typeface="Batang" pitchFamily="18" charset="-127"/>
                    <a:ea typeface="Batang" pitchFamily="18" charset="-127"/>
                    <a:sym typeface="Batang" pitchFamily="18" charset="-127"/>
                  </a:rPr>
                  <a:t>前置準備</a:t>
                </a:r>
                <a:endParaRPr lang="zh-CN" altLang="en-US" sz="2133" b="1" dirty="0">
                  <a:solidFill>
                    <a:schemeClr val="bg1"/>
                  </a:solidFill>
                  <a:latin typeface="Batang" pitchFamily="18" charset="-127"/>
                  <a:ea typeface="Batang" pitchFamily="18" charset="-127"/>
                  <a:sym typeface="Batang" pitchFamily="18" charset="-127"/>
                </a:endParaRPr>
              </a:p>
            </p:txBody>
          </p:sp>
        </p:grpSp>
        <p:grpSp>
          <p:nvGrpSpPr>
            <p:cNvPr id="24" name="组合 3"/>
            <p:cNvGrpSpPr>
              <a:grpSpLocks/>
            </p:cNvGrpSpPr>
            <p:nvPr/>
          </p:nvGrpSpPr>
          <p:grpSpPr bwMode="auto">
            <a:xfrm>
              <a:off x="27781" y="1276547"/>
              <a:ext cx="1089619" cy="993401"/>
              <a:chOff x="-2743148" y="434256"/>
              <a:chExt cx="1089619" cy="993401"/>
            </a:xfrm>
          </p:grpSpPr>
          <p:sp>
            <p:nvSpPr>
              <p:cNvPr id="35" name="TextBox 64"/>
              <p:cNvSpPr>
                <a:spLocks noChangeArrowheads="1"/>
              </p:cNvSpPr>
              <p:nvPr/>
            </p:nvSpPr>
            <p:spPr bwMode="auto">
              <a:xfrm>
                <a:off x="-2508064" y="434256"/>
                <a:ext cx="600010" cy="62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800" dirty="0">
                    <a:solidFill>
                      <a:schemeClr val="bg1"/>
                    </a:solidFill>
                    <a:latin typeface="浪漫雅圆" charset="-122"/>
                    <a:ea typeface="方正姚体" pitchFamily="2" charset="-122"/>
                    <a:sym typeface="Meiryo" pitchFamily="34" charset="-128"/>
                  </a:rPr>
                  <a:t>04</a:t>
                </a:r>
              </a:p>
            </p:txBody>
          </p:sp>
          <p:sp>
            <p:nvSpPr>
              <p:cNvPr id="36" name="矩形 65"/>
              <p:cNvSpPr>
                <a:spLocks noChangeArrowheads="1"/>
              </p:cNvSpPr>
              <p:nvPr/>
            </p:nvSpPr>
            <p:spPr bwMode="auto">
              <a:xfrm>
                <a:off x="-2743148" y="1046057"/>
                <a:ext cx="1089619" cy="3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TW" altLang="en-US" sz="2133" b="1" dirty="0" smtClean="0">
                    <a:solidFill>
                      <a:schemeClr val="bg1"/>
                    </a:solidFill>
                    <a:latin typeface="Batang" pitchFamily="18" charset="-127"/>
                    <a:ea typeface="Batang" pitchFamily="18" charset="-127"/>
                    <a:sym typeface="Batang" pitchFamily="18" charset="-127"/>
                  </a:rPr>
                  <a:t>評鑑結果</a:t>
                </a:r>
                <a:endParaRPr lang="zh-CN" altLang="en-US" sz="2133" b="1" dirty="0">
                  <a:solidFill>
                    <a:schemeClr val="bg1"/>
                  </a:solidFill>
                  <a:latin typeface="Batang" pitchFamily="18" charset="-127"/>
                  <a:ea typeface="Batang" pitchFamily="18" charset="-127"/>
                  <a:sym typeface="Batang" pitchFamily="18" charset="-127"/>
                </a:endParaRPr>
              </a:p>
            </p:txBody>
          </p:sp>
        </p:grpSp>
        <p:grpSp>
          <p:nvGrpSpPr>
            <p:cNvPr id="25" name="组合 68"/>
            <p:cNvGrpSpPr>
              <a:grpSpLocks/>
            </p:cNvGrpSpPr>
            <p:nvPr/>
          </p:nvGrpSpPr>
          <p:grpSpPr bwMode="auto">
            <a:xfrm flipV="1">
              <a:off x="2717011" y="1132830"/>
              <a:ext cx="1089619" cy="1553489"/>
              <a:chOff x="2615521" y="149116"/>
              <a:chExt cx="1089619" cy="1553489"/>
            </a:xfrm>
          </p:grpSpPr>
          <p:sp>
            <p:nvSpPr>
              <p:cNvPr id="31" name="等腰三角形 2"/>
              <p:cNvSpPr>
                <a:spLocks noChangeArrowheads="1"/>
              </p:cNvSpPr>
              <p:nvPr/>
            </p:nvSpPr>
            <p:spPr bwMode="auto">
              <a:xfrm>
                <a:off x="2905513" y="149116"/>
                <a:ext cx="450302" cy="265382"/>
              </a:xfrm>
              <a:custGeom>
                <a:avLst/>
                <a:gdLst>
                  <a:gd name="T0" fmla="*/ 0 w 1080120"/>
                  <a:gd name="T1" fmla="*/ 0 h 931138"/>
                  <a:gd name="T2" fmla="*/ 1080120 w 1080120"/>
                  <a:gd name="T3" fmla="*/ 931138 h 931138"/>
                </a:gdLst>
                <a:ahLst/>
                <a:cxnLst/>
                <a:rect l="T0" t="T1" r="T2" b="T3"/>
                <a:pathLst>
                  <a:path w="1080120" h="931138">
                    <a:moveTo>
                      <a:pt x="540060" y="0"/>
                    </a:moveTo>
                    <a:lnTo>
                      <a:pt x="1080120" y="931138"/>
                    </a:lnTo>
                    <a:lnTo>
                      <a:pt x="810090" y="931138"/>
                    </a:lnTo>
                    <a:lnTo>
                      <a:pt x="540060" y="465569"/>
                    </a:lnTo>
                    <a:lnTo>
                      <a:pt x="270030" y="931138"/>
                    </a:lnTo>
                    <a:lnTo>
                      <a:pt x="0" y="931138"/>
                    </a:lnTo>
                    <a:close/>
                  </a:path>
                </a:pathLst>
              </a:custGeom>
              <a:solidFill>
                <a:srgbClr val="543F3B">
                  <a:alpha val="78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宋体" pitchFamily="2" charset="-122"/>
                  <a:sym typeface="宋体" pitchFamily="2" charset="-122"/>
                </a:endParaRPr>
              </a:p>
            </p:txBody>
          </p:sp>
          <p:sp>
            <p:nvSpPr>
              <p:cNvPr id="32" name="TextBox 70"/>
              <p:cNvSpPr>
                <a:spLocks noChangeArrowheads="1"/>
              </p:cNvSpPr>
              <p:nvPr/>
            </p:nvSpPr>
            <p:spPr bwMode="auto">
              <a:xfrm flipV="1">
                <a:off x="2870045" y="1079213"/>
                <a:ext cx="600010" cy="62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800" dirty="0">
                    <a:solidFill>
                      <a:schemeClr val="bg1"/>
                    </a:solidFill>
                    <a:latin typeface="浪漫雅圆" charset="-122"/>
                    <a:ea typeface="方正姚体" pitchFamily="2" charset="-122"/>
                    <a:sym typeface="Meiryo" pitchFamily="34" charset="-128"/>
                  </a:rPr>
                  <a:t>02</a:t>
                </a:r>
              </a:p>
            </p:txBody>
          </p:sp>
          <p:sp>
            <p:nvSpPr>
              <p:cNvPr id="33" name="矩形 71"/>
              <p:cNvSpPr>
                <a:spLocks noChangeArrowheads="1"/>
              </p:cNvSpPr>
              <p:nvPr/>
            </p:nvSpPr>
            <p:spPr bwMode="auto">
              <a:xfrm flipV="1">
                <a:off x="2615521" y="716897"/>
                <a:ext cx="1089619" cy="3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TW" altLang="en-US" sz="2133" b="1" dirty="0" smtClean="0">
                    <a:solidFill>
                      <a:schemeClr val="bg1"/>
                    </a:solidFill>
                    <a:latin typeface="Batang" pitchFamily="18" charset="-127"/>
                    <a:ea typeface="Batang" pitchFamily="18" charset="-127"/>
                    <a:sym typeface="Batang" pitchFamily="18" charset="-127"/>
                  </a:rPr>
                  <a:t>內部評鑑</a:t>
                </a:r>
                <a:endParaRPr lang="zh-CN" altLang="en-US" sz="2133" b="1" dirty="0">
                  <a:solidFill>
                    <a:schemeClr val="bg1"/>
                  </a:solidFill>
                  <a:latin typeface="Batang" pitchFamily="18" charset="-127"/>
                  <a:ea typeface="Batang" pitchFamily="18" charset="-127"/>
                  <a:sym typeface="Batang" pitchFamily="18" charset="-127"/>
                </a:endParaRPr>
              </a:p>
            </p:txBody>
          </p:sp>
        </p:grpSp>
        <p:grpSp>
          <p:nvGrpSpPr>
            <p:cNvPr id="26" name="组合 72"/>
            <p:cNvGrpSpPr>
              <a:grpSpLocks/>
            </p:cNvGrpSpPr>
            <p:nvPr/>
          </p:nvGrpSpPr>
          <p:grpSpPr bwMode="auto">
            <a:xfrm flipH="1">
              <a:off x="1200922" y="686083"/>
              <a:ext cx="1583401" cy="3029193"/>
              <a:chOff x="367437" y="-2158575"/>
              <a:chExt cx="1583401" cy="3029193"/>
            </a:xfrm>
          </p:grpSpPr>
          <p:sp>
            <p:nvSpPr>
              <p:cNvPr id="28" name="TextBox 73"/>
              <p:cNvSpPr>
                <a:spLocks noChangeArrowheads="1"/>
              </p:cNvSpPr>
              <p:nvPr/>
            </p:nvSpPr>
            <p:spPr bwMode="auto">
              <a:xfrm>
                <a:off x="367437" y="0"/>
                <a:ext cx="600010" cy="623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800" dirty="0">
                    <a:solidFill>
                      <a:schemeClr val="bg1"/>
                    </a:solidFill>
                    <a:latin typeface="浪漫雅圆" charset="-122"/>
                    <a:ea typeface="方正姚体" pitchFamily="2" charset="-122"/>
                    <a:sym typeface="Meiryo" pitchFamily="34" charset="-128"/>
                  </a:rPr>
                  <a:t>03</a:t>
                </a:r>
              </a:p>
            </p:txBody>
          </p:sp>
          <p:sp>
            <p:nvSpPr>
              <p:cNvPr id="29" name="等腰三角形 2"/>
              <p:cNvSpPr>
                <a:spLocks noChangeArrowheads="1"/>
              </p:cNvSpPr>
              <p:nvPr/>
            </p:nvSpPr>
            <p:spPr bwMode="auto">
              <a:xfrm rot="16200000">
                <a:off x="404827" y="-2066115"/>
                <a:ext cx="450302" cy="265382"/>
              </a:xfrm>
              <a:custGeom>
                <a:avLst/>
                <a:gdLst>
                  <a:gd name="T0" fmla="*/ 0 w 1080120"/>
                  <a:gd name="T1" fmla="*/ 0 h 931138"/>
                  <a:gd name="T2" fmla="*/ 1080120 w 1080120"/>
                  <a:gd name="T3" fmla="*/ 931138 h 931138"/>
                </a:gdLst>
                <a:ahLst/>
                <a:cxnLst/>
                <a:rect l="T0" t="T1" r="T2" b="T3"/>
                <a:pathLst>
                  <a:path w="1080120" h="931138">
                    <a:moveTo>
                      <a:pt x="540060" y="0"/>
                    </a:moveTo>
                    <a:lnTo>
                      <a:pt x="1080120" y="931138"/>
                    </a:lnTo>
                    <a:lnTo>
                      <a:pt x="810090" y="931138"/>
                    </a:lnTo>
                    <a:lnTo>
                      <a:pt x="540060" y="465569"/>
                    </a:lnTo>
                    <a:lnTo>
                      <a:pt x="270030" y="931138"/>
                    </a:lnTo>
                    <a:lnTo>
                      <a:pt x="0" y="931138"/>
                    </a:lnTo>
                    <a:close/>
                  </a:path>
                </a:pathLst>
              </a:custGeom>
              <a:solidFill>
                <a:srgbClr val="543F3B">
                  <a:alpha val="78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宋体" pitchFamily="2" charset="-122"/>
                  <a:sym typeface="宋体" pitchFamily="2" charset="-122"/>
                </a:endParaRPr>
              </a:p>
            </p:txBody>
          </p:sp>
          <p:sp>
            <p:nvSpPr>
              <p:cNvPr id="30" name="矩形 75"/>
              <p:cNvSpPr>
                <a:spLocks noChangeArrowheads="1"/>
              </p:cNvSpPr>
              <p:nvPr/>
            </p:nvSpPr>
            <p:spPr bwMode="auto">
              <a:xfrm>
                <a:off x="861219" y="-106626"/>
                <a:ext cx="1089619" cy="97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133" b="1" dirty="0">
                    <a:solidFill>
                      <a:schemeClr val="bg1"/>
                    </a:solidFill>
                    <a:latin typeface="Batang" pitchFamily="18" charset="-127"/>
                    <a:ea typeface="Batang" pitchFamily="18" charset="-127"/>
                    <a:sym typeface="Batang" pitchFamily="18" charset="-127"/>
                  </a:rPr>
                  <a:t>評鑑</a:t>
                </a:r>
                <a:r>
                  <a:rPr lang="zh-TW" altLang="en-US" sz="2133" b="1" dirty="0" smtClean="0">
                    <a:solidFill>
                      <a:schemeClr val="bg1"/>
                    </a:solidFill>
                    <a:latin typeface="Batang" pitchFamily="18" charset="-127"/>
                    <a:ea typeface="Batang" pitchFamily="18" charset="-127"/>
                    <a:sym typeface="Batang" pitchFamily="18" charset="-127"/>
                  </a:rPr>
                  <a:t>中心</a:t>
                </a:r>
                <a:endParaRPr lang="en-US" altLang="zh-TW" sz="2133" b="1" dirty="0" smtClean="0">
                  <a:solidFill>
                    <a:schemeClr val="bg1"/>
                  </a:solidFill>
                  <a:latin typeface="Batang" pitchFamily="18" charset="-127"/>
                  <a:ea typeface="Batang" pitchFamily="18" charset="-127"/>
                  <a:sym typeface="Batang" pitchFamily="18" charset="-127"/>
                </a:endParaRPr>
              </a:p>
              <a:p>
                <a:r>
                  <a:rPr lang="zh-TW" altLang="en-US" sz="2133" b="1" dirty="0" smtClean="0">
                    <a:solidFill>
                      <a:schemeClr val="bg1"/>
                    </a:solidFill>
                    <a:latin typeface="Batang" pitchFamily="18" charset="-127"/>
                    <a:ea typeface="Batang" pitchFamily="18" charset="-127"/>
                    <a:sym typeface="Batang" pitchFamily="18" charset="-127"/>
                  </a:rPr>
                  <a:t>書</a:t>
                </a:r>
                <a:r>
                  <a:rPr lang="zh-TW" altLang="en-US" sz="2133" b="1" dirty="0">
                    <a:solidFill>
                      <a:schemeClr val="bg1"/>
                    </a:solidFill>
                    <a:latin typeface="Batang" pitchFamily="18" charset="-127"/>
                    <a:ea typeface="Batang" pitchFamily="18" charset="-127"/>
                    <a:sym typeface="Batang" pitchFamily="18" charset="-127"/>
                  </a:rPr>
                  <a:t>審及</a:t>
                </a:r>
                <a:endParaRPr lang="en-US" altLang="zh-TW" sz="2133" b="1" dirty="0">
                  <a:solidFill>
                    <a:schemeClr val="bg1"/>
                  </a:solidFill>
                  <a:latin typeface="Batang" pitchFamily="18" charset="-127"/>
                  <a:ea typeface="Batang" pitchFamily="18" charset="-127"/>
                  <a:sym typeface="Batang" pitchFamily="18" charset="-127"/>
                </a:endParaRPr>
              </a:p>
              <a:p>
                <a:r>
                  <a:rPr lang="zh-TW" altLang="en-US" sz="2133" b="1" dirty="0" smtClean="0">
                    <a:solidFill>
                      <a:schemeClr val="bg1"/>
                    </a:solidFill>
                    <a:latin typeface="Batang" pitchFamily="18" charset="-127"/>
                    <a:ea typeface="Batang" pitchFamily="18" charset="-127"/>
                    <a:sym typeface="Batang" pitchFamily="18" charset="-127"/>
                  </a:rPr>
                  <a:t>實地訪評</a:t>
                </a:r>
                <a:endParaRPr lang="zh-CN" altLang="en-US" sz="2133" b="1" dirty="0">
                  <a:solidFill>
                    <a:schemeClr val="bg1"/>
                  </a:solidFill>
                  <a:latin typeface="Batang" pitchFamily="18" charset="-127"/>
                  <a:ea typeface="Batang" pitchFamily="18" charset="-127"/>
                  <a:sym typeface="Batang" pitchFamily="18" charset="-127"/>
                </a:endParaRPr>
              </a:p>
            </p:txBody>
          </p:sp>
        </p:grpSp>
        <p:sp>
          <p:nvSpPr>
            <p:cNvPr id="27" name="TextBox 78"/>
            <p:cNvSpPr>
              <a:spLocks noChangeArrowheads="1"/>
            </p:cNvSpPr>
            <p:nvPr/>
          </p:nvSpPr>
          <p:spPr bwMode="auto">
            <a:xfrm>
              <a:off x="1053364" y="1420704"/>
              <a:ext cx="1727684" cy="75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TW" altLang="en-US" sz="2400" b="1" dirty="0" smtClean="0">
                  <a:solidFill>
                    <a:srgbClr val="0000FF"/>
                  </a:solidFill>
                  <a:latin typeface="微軟正黑體" panose="020B0604030504040204" pitchFamily="34" charset="-120"/>
                  <a:ea typeface="微軟正黑體" panose="020B0604030504040204" pitchFamily="34" charset="-120"/>
                </a:rPr>
                <a:t>系所學位學程</a:t>
              </a:r>
              <a:endParaRPr lang="en-US" altLang="zh-TW" sz="2400" b="1" dirty="0" smtClean="0">
                <a:solidFill>
                  <a:srgbClr val="0000FF"/>
                </a:solidFill>
                <a:latin typeface="微軟正黑體" panose="020B0604030504040204" pitchFamily="34" charset="-120"/>
                <a:ea typeface="微軟正黑體" panose="020B0604030504040204" pitchFamily="34" charset="-120"/>
              </a:endParaRPr>
            </a:p>
            <a:p>
              <a:pPr algn="ctr"/>
              <a:r>
                <a:rPr lang="zh-TW" altLang="en-US" sz="2400" b="1" dirty="0" smtClean="0">
                  <a:solidFill>
                    <a:srgbClr val="0000FF"/>
                  </a:solidFill>
                  <a:latin typeface="微軟正黑體" panose="020B0604030504040204" pitchFamily="34" charset="-120"/>
                  <a:ea typeface="微軟正黑體" panose="020B0604030504040204" pitchFamily="34" charset="-120"/>
                </a:rPr>
                <a:t>認可作業</a:t>
              </a:r>
              <a:endParaRPr lang="en-US" sz="2400" b="1" dirty="0">
                <a:solidFill>
                  <a:srgbClr val="0000FF"/>
                </a:solidFill>
                <a:latin typeface="微軟正黑體" panose="020B0604030504040204" pitchFamily="34" charset="-120"/>
                <a:ea typeface="微軟正黑體" panose="020B0604030504040204" pitchFamily="34" charset="-120"/>
              </a:endParaRPr>
            </a:p>
          </p:txBody>
        </p:sp>
      </p:grpSp>
      <p:sp>
        <p:nvSpPr>
          <p:cNvPr id="41" name="剪去單一角落矩形 40"/>
          <p:cNvSpPr/>
          <p:nvPr/>
        </p:nvSpPr>
        <p:spPr>
          <a:xfrm>
            <a:off x="5248601" y="2691828"/>
            <a:ext cx="6815882" cy="3616429"/>
          </a:xfrm>
          <a:prstGeom prst="snip1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nSpc>
                <a:spcPts val="2200"/>
              </a:lnSpc>
            </a:pPr>
            <a:r>
              <a:rPr lang="en-US" altLang="zh-TW" sz="2000" dirty="0" smtClean="0">
                <a:latin typeface="微軟正黑體" panose="020B0604030504040204" pitchFamily="34" charset="-120"/>
                <a:ea typeface="微軟正黑體" panose="020B0604030504040204" pitchFamily="34" charset="-120"/>
              </a:rPr>
              <a:t>1.</a:t>
            </a:r>
            <a:r>
              <a:rPr lang="zh-TW" altLang="en-US" sz="2000" dirty="0" smtClean="0">
                <a:latin typeface="微軟正黑體" panose="020B0604030504040204" pitchFamily="34" charset="-120"/>
                <a:ea typeface="微軟正黑體" panose="020B0604030504040204" pitchFamily="34" charset="-120"/>
              </a:rPr>
              <a:t>成立工作小組或督導小組啟動自評報告書撰寫工作及規</a:t>
            </a:r>
            <a:endParaRPr lang="en-US" altLang="zh-TW" sz="2000" dirty="0" smtClean="0">
              <a:latin typeface="微軟正黑體" panose="020B0604030504040204" pitchFamily="34" charset="-120"/>
              <a:ea typeface="微軟正黑體" panose="020B0604030504040204" pitchFamily="34" charset="-120"/>
            </a:endParaRPr>
          </a:p>
          <a:p>
            <a:pPr>
              <a:lnSpc>
                <a:spcPts val="2200"/>
              </a:lnSpc>
            </a:pPr>
            <a:r>
              <a:rPr lang="en-US" altLang="zh-TW" sz="2000" dirty="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  </a:t>
            </a:r>
            <a:r>
              <a:rPr lang="zh-TW" altLang="en-US" sz="2000" dirty="0" smtClean="0">
                <a:latin typeface="微軟正黑體" panose="020B0604030504040204" pitchFamily="34" charset="-120"/>
                <a:ea typeface="微軟正黑體" panose="020B0604030504040204" pitchFamily="34" charset="-120"/>
              </a:rPr>
              <a:t>劃內部評鑑作業。</a:t>
            </a:r>
            <a:endParaRPr lang="en-US" altLang="zh-TW" sz="2000" dirty="0" smtClean="0">
              <a:latin typeface="微軟正黑體" panose="020B0604030504040204" pitchFamily="34" charset="-120"/>
              <a:ea typeface="微軟正黑體" panose="020B0604030504040204" pitchFamily="34" charset="-120"/>
            </a:endParaRPr>
          </a:p>
          <a:p>
            <a:pPr>
              <a:lnSpc>
                <a:spcPts val="2200"/>
              </a:lnSpc>
            </a:pPr>
            <a:r>
              <a:rPr lang="en-US" altLang="zh-TW" sz="2000" dirty="0" smtClean="0">
                <a:latin typeface="微軟正黑體" panose="020B0604030504040204" pitchFamily="34" charset="-120"/>
                <a:ea typeface="微軟正黑體" panose="020B0604030504040204" pitchFamily="34" charset="-120"/>
              </a:rPr>
              <a:t>2.</a:t>
            </a:r>
            <a:r>
              <a:rPr lang="zh-TW" altLang="en-US" sz="2000" dirty="0" smtClean="0">
                <a:latin typeface="微軟正黑體" panose="020B0604030504040204" pitchFamily="34" charset="-120"/>
                <a:ea typeface="微軟正黑體" panose="020B0604030504040204" pitchFamily="34" charset="-120"/>
              </a:rPr>
              <a:t>參加委辦計畫說明會，至</a:t>
            </a:r>
            <a:r>
              <a:rPr lang="zh-TW" altLang="en-US" sz="2000" dirty="0" smtClean="0">
                <a:solidFill>
                  <a:srgbClr val="0000FF"/>
                </a:solidFill>
                <a:latin typeface="微軟正黑體" panose="020B0604030504040204" pitchFamily="34" charset="-120"/>
                <a:ea typeface="微軟正黑體" panose="020B0604030504040204" pitchFamily="34" charset="-120"/>
              </a:rPr>
              <a:t>學校雲端硬碟</a:t>
            </a:r>
            <a:r>
              <a:rPr lang="zh-TW" altLang="en-US" sz="2000" dirty="0" smtClean="0">
                <a:latin typeface="微軟正黑體" panose="020B0604030504040204" pitchFamily="34" charset="-120"/>
                <a:ea typeface="微軟正黑體" panose="020B0604030504040204" pitchFamily="34" charset="-120"/>
              </a:rPr>
              <a:t>下載各行政單位</a:t>
            </a:r>
            <a:endParaRPr lang="en-US" altLang="zh-TW" sz="2000" dirty="0" smtClean="0">
              <a:latin typeface="微軟正黑體" panose="020B0604030504040204" pitchFamily="34" charset="-120"/>
              <a:ea typeface="微軟正黑體" panose="020B0604030504040204" pitchFamily="34" charset="-120"/>
            </a:endParaRPr>
          </a:p>
          <a:p>
            <a:pPr>
              <a:lnSpc>
                <a:spcPts val="2200"/>
              </a:lnSpc>
            </a:pPr>
            <a:r>
              <a:rPr lang="en-US" altLang="zh-TW" sz="2000" dirty="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  </a:t>
            </a:r>
            <a:r>
              <a:rPr lang="zh-TW" altLang="en-US" sz="2000" dirty="0" smtClean="0">
                <a:latin typeface="微軟正黑體" panose="020B0604030504040204" pitchFamily="34" charset="-120"/>
                <a:ea typeface="微軟正黑體" panose="020B0604030504040204" pitchFamily="34" charset="-120"/>
              </a:rPr>
              <a:t>業務參考資料。</a:t>
            </a:r>
            <a:endParaRPr lang="en-US" altLang="zh-TW" sz="2000" dirty="0" smtClean="0">
              <a:latin typeface="微軟正黑體" panose="020B0604030504040204" pitchFamily="34" charset="-120"/>
              <a:ea typeface="微軟正黑體" panose="020B0604030504040204" pitchFamily="34" charset="-120"/>
            </a:endParaRPr>
          </a:p>
          <a:p>
            <a:pPr>
              <a:lnSpc>
                <a:spcPts val="2200"/>
              </a:lnSpc>
            </a:pPr>
            <a:r>
              <a:rPr lang="en-US" altLang="zh-TW" sz="2000" dirty="0" smtClean="0">
                <a:latin typeface="微軟正黑體" panose="020B0604030504040204" pitchFamily="34" charset="-120"/>
                <a:ea typeface="微軟正黑體" panose="020B0604030504040204" pitchFamily="34" charset="-120"/>
              </a:rPr>
              <a:t>3.108</a:t>
            </a:r>
            <a:r>
              <a:rPr lang="zh-TW" altLang="en-US" sz="2000" dirty="0" smtClean="0">
                <a:latin typeface="微軟正黑體" panose="020B0604030504040204" pitchFamily="34" charset="-120"/>
                <a:ea typeface="微軟正黑體" panose="020B0604030504040204" pitchFamily="34" charset="-120"/>
              </a:rPr>
              <a:t>年底前完成</a:t>
            </a:r>
            <a:r>
              <a:rPr lang="zh-TW" altLang="en-US" sz="2000" b="1" dirty="0" smtClean="0">
                <a:solidFill>
                  <a:srgbClr val="FF0000"/>
                </a:solidFill>
                <a:latin typeface="微軟正黑體" panose="020B0604030504040204" pitchFamily="34" charset="-120"/>
                <a:ea typeface="微軟正黑體" panose="020B0604030504040204" pitchFamily="34" charset="-120"/>
              </a:rPr>
              <a:t>自評報告書初稿、基本資料數據及表册</a:t>
            </a:r>
            <a:endParaRPr lang="en-US" altLang="zh-TW" sz="2000" b="1" dirty="0" smtClean="0">
              <a:solidFill>
                <a:srgbClr val="FF0000"/>
              </a:solidFill>
              <a:latin typeface="微軟正黑體" panose="020B0604030504040204" pitchFamily="34" charset="-120"/>
              <a:ea typeface="微軟正黑體" panose="020B0604030504040204" pitchFamily="34" charset="-120"/>
            </a:endParaRPr>
          </a:p>
          <a:p>
            <a:pPr>
              <a:lnSpc>
                <a:spcPts val="2200"/>
              </a:lnSpc>
            </a:pPr>
            <a:r>
              <a:rPr lang="en-US" altLang="zh-TW" sz="2000" b="1" dirty="0">
                <a:solidFill>
                  <a:srgbClr val="FF0000"/>
                </a:solidFill>
                <a:latin typeface="微軟正黑體" panose="020B0604030504040204" pitchFamily="34" charset="-120"/>
                <a:ea typeface="微軟正黑體" panose="020B0604030504040204" pitchFamily="34" charset="-120"/>
              </a:rPr>
              <a:t> </a:t>
            </a:r>
            <a:r>
              <a:rPr lang="en-US" altLang="zh-TW" sz="2000" b="1" dirty="0" smtClean="0">
                <a:solidFill>
                  <a:srgbClr val="FF0000"/>
                </a:solidFill>
                <a:latin typeface="微軟正黑體" panose="020B0604030504040204" pitchFamily="34" charset="-120"/>
                <a:ea typeface="微軟正黑體" panose="020B0604030504040204" pitchFamily="34" charset="-120"/>
              </a:rPr>
              <a:t>  </a:t>
            </a:r>
            <a:r>
              <a:rPr lang="zh-TW" altLang="en-US" sz="2000" dirty="0" smtClean="0">
                <a:latin typeface="微軟正黑體" panose="020B0604030504040204" pitchFamily="34" charset="-120"/>
                <a:ea typeface="微軟正黑體" panose="020B0604030504040204" pitchFamily="34" charset="-120"/>
              </a:rPr>
              <a:t>之填寫，</a:t>
            </a:r>
            <a:r>
              <a:rPr lang="zh-TW" altLang="en-US" sz="2000" dirty="0" smtClean="0">
                <a:solidFill>
                  <a:srgbClr val="0000FF"/>
                </a:solidFill>
                <a:latin typeface="微軟正黑體" panose="020B0604030504040204" pitchFamily="34" charset="-120"/>
                <a:ea typeface="微軟正黑體" panose="020B0604030504040204" pitchFamily="34" charset="-120"/>
              </a:rPr>
              <a:t>送學院</a:t>
            </a:r>
            <a:r>
              <a:rPr lang="zh-TW" altLang="en-US" sz="2000" dirty="0">
                <a:solidFill>
                  <a:srgbClr val="0000FF"/>
                </a:solidFill>
                <a:latin typeface="微軟正黑體" panose="020B0604030504040204" pitchFamily="34" charset="-120"/>
                <a:ea typeface="微軟正黑體" panose="020B0604030504040204" pitchFamily="34" charset="-120"/>
              </a:rPr>
              <a:t>審議並依意見修改。</a:t>
            </a:r>
            <a:endParaRPr lang="en-US" altLang="zh-TW" sz="2000" dirty="0">
              <a:solidFill>
                <a:srgbClr val="0000FF"/>
              </a:solidFill>
              <a:latin typeface="微軟正黑體" panose="020B0604030504040204" pitchFamily="34" charset="-120"/>
              <a:ea typeface="微軟正黑體" panose="020B0604030504040204" pitchFamily="34" charset="-120"/>
            </a:endParaRPr>
          </a:p>
          <a:p>
            <a:pPr>
              <a:lnSpc>
                <a:spcPts val="2200"/>
              </a:lnSpc>
            </a:pPr>
            <a:r>
              <a:rPr lang="en-US" altLang="zh-TW" sz="2000" dirty="0" smtClean="0">
                <a:latin typeface="微軟正黑體" panose="020B0604030504040204" pitchFamily="34" charset="-120"/>
                <a:ea typeface="微軟正黑體" panose="020B0604030504040204" pitchFamily="34" charset="-120"/>
              </a:rPr>
              <a:t>4.</a:t>
            </a:r>
            <a:r>
              <a:rPr lang="zh-TW" altLang="en-US" sz="2000" dirty="0" smtClean="0">
                <a:latin typeface="微軟正黑體" panose="020B0604030504040204" pitchFamily="34" charset="-120"/>
                <a:ea typeface="微軟正黑體" panose="020B0604030504040204" pitchFamily="34" charset="-120"/>
              </a:rPr>
              <a:t>提送推薦之</a:t>
            </a:r>
            <a:r>
              <a:rPr lang="zh-TW" altLang="en-US" sz="2000" dirty="0" smtClean="0">
                <a:solidFill>
                  <a:srgbClr val="0000FF"/>
                </a:solidFill>
                <a:latin typeface="微軟正黑體" panose="020B0604030504040204" pitchFamily="34" charset="-120"/>
                <a:ea typeface="微軟正黑體" panose="020B0604030504040204" pitchFamily="34" charset="-120"/>
              </a:rPr>
              <a:t>內部評鑑委員名單至學院由院長圈選委員</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a:lnSpc>
                <a:spcPts val="2200"/>
              </a:lnSpc>
            </a:pPr>
            <a:r>
              <a:rPr lang="en-US" altLang="zh-TW" sz="2000" dirty="0" smtClean="0">
                <a:latin typeface="微軟正黑體" panose="020B0604030504040204" pitchFamily="34" charset="-120"/>
                <a:ea typeface="微軟正黑體" panose="020B0604030504040204" pitchFamily="34" charset="-120"/>
              </a:rPr>
              <a:t>5.</a:t>
            </a:r>
            <a:r>
              <a:rPr lang="zh-TW" altLang="en-US" sz="2000" dirty="0" smtClean="0">
                <a:latin typeface="微軟正黑體" panose="020B0604030504040204" pitchFamily="34" charset="-120"/>
                <a:ea typeface="微軟正黑體" panose="020B0604030504040204" pitchFamily="34" charset="-120"/>
              </a:rPr>
              <a:t>訪評時程送學院討論。</a:t>
            </a:r>
            <a:endParaRPr lang="en-US" altLang="zh-TW" sz="2000" dirty="0" smtClean="0">
              <a:latin typeface="微軟正黑體" panose="020B0604030504040204" pitchFamily="34" charset="-120"/>
              <a:ea typeface="微軟正黑體" panose="020B0604030504040204" pitchFamily="34" charset="-120"/>
            </a:endParaRPr>
          </a:p>
          <a:p>
            <a:pPr>
              <a:lnSpc>
                <a:spcPts val="2200"/>
              </a:lnSpc>
            </a:pPr>
            <a:r>
              <a:rPr lang="en-US" altLang="zh-TW" sz="2000" dirty="0" smtClean="0">
                <a:latin typeface="微軟正黑體" panose="020B0604030504040204" pitchFamily="34" charset="-120"/>
                <a:ea typeface="微軟正黑體" panose="020B0604030504040204" pitchFamily="34" charset="-120"/>
              </a:rPr>
              <a:t>6.</a:t>
            </a:r>
            <a:r>
              <a:rPr lang="zh-TW" altLang="en-US" sz="2000" dirty="0" smtClean="0">
                <a:latin typeface="微軟正黑體" panose="020B0604030504040204" pitchFamily="34" charset="-120"/>
                <a:ea typeface="微軟正黑體" panose="020B0604030504040204" pitchFamily="34" charset="-120"/>
              </a:rPr>
              <a:t>提供評鑑中心</a:t>
            </a:r>
            <a:r>
              <a:rPr lang="zh-TW" altLang="en-US" sz="2000" dirty="0" smtClean="0">
                <a:solidFill>
                  <a:srgbClr val="0000FF"/>
                </a:solidFill>
                <a:latin typeface="微軟正黑體" panose="020B0604030504040204" pitchFamily="34" charset="-120"/>
                <a:ea typeface="微軟正黑體" panose="020B0604030504040204" pitchFamily="34" charset="-120"/>
              </a:rPr>
              <a:t>實地訪評委員推薦名單及不合適名單</a:t>
            </a:r>
            <a:r>
              <a:rPr lang="zh-TW" altLang="en-US" sz="2000" dirty="0" smtClean="0">
                <a:latin typeface="微軟正黑體" panose="020B0604030504040204" pitchFamily="34" charset="-120"/>
                <a:ea typeface="微軟正黑體" panose="020B0604030504040204" pitchFamily="34" charset="-120"/>
              </a:rPr>
              <a:t>至學</a:t>
            </a:r>
            <a:endParaRPr lang="en-US" altLang="zh-TW" sz="2000" dirty="0" smtClean="0">
              <a:latin typeface="微軟正黑體" panose="020B0604030504040204" pitchFamily="34" charset="-120"/>
              <a:ea typeface="微軟正黑體" panose="020B0604030504040204" pitchFamily="34" charset="-120"/>
            </a:endParaRPr>
          </a:p>
          <a:p>
            <a:pPr>
              <a:lnSpc>
                <a:spcPts val="2200"/>
              </a:lnSpc>
            </a:pPr>
            <a:r>
              <a:rPr lang="en-US" altLang="zh-TW" sz="2000" dirty="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   </a:t>
            </a:r>
            <a:r>
              <a:rPr lang="zh-TW" altLang="en-US" sz="2000" dirty="0" smtClean="0">
                <a:latin typeface="微軟正黑體" panose="020B0604030504040204" pitchFamily="34" charset="-120"/>
                <a:ea typeface="微軟正黑體" panose="020B0604030504040204" pitchFamily="34" charset="-120"/>
              </a:rPr>
              <a:t>院彙整，送研發處統一寄送。</a:t>
            </a:r>
            <a:endParaRPr lang="en-US" altLang="zh-TW" sz="2000" dirty="0" smtClean="0">
              <a:latin typeface="微軟正黑體" panose="020B0604030504040204" pitchFamily="34" charset="-120"/>
              <a:ea typeface="微軟正黑體" panose="020B0604030504040204" pitchFamily="34" charset="-120"/>
            </a:endParaRPr>
          </a:p>
          <a:p>
            <a:pPr>
              <a:lnSpc>
                <a:spcPts val="2200"/>
              </a:lnSpc>
            </a:pPr>
            <a:r>
              <a:rPr lang="en-US" altLang="zh-TW" sz="2000" dirty="0" smtClean="0">
                <a:latin typeface="微軟正黑體" panose="020B0604030504040204" pitchFamily="34" charset="-120"/>
                <a:ea typeface="微軟正黑體" panose="020B0604030504040204" pitchFamily="34" charset="-120"/>
              </a:rPr>
              <a:t>8.</a:t>
            </a:r>
            <a:r>
              <a:rPr lang="zh-TW" altLang="en-US" sz="2000" dirty="0" smtClean="0">
                <a:latin typeface="微軟正黑體" panose="020B0604030504040204" pitchFamily="34" charset="-120"/>
                <a:ea typeface="微軟正黑體" panose="020B0604030504040204" pitchFamily="34" charset="-120"/>
              </a:rPr>
              <a:t>行政單位於</a:t>
            </a:r>
            <a:r>
              <a:rPr lang="en-US" altLang="zh-TW" sz="2000" dirty="0" smtClean="0">
                <a:latin typeface="微軟正黑體" panose="020B0604030504040204" pitchFamily="34" charset="-120"/>
                <a:ea typeface="微軟正黑體" panose="020B0604030504040204" pitchFamily="34" charset="-120"/>
              </a:rPr>
              <a:t>109</a:t>
            </a:r>
            <a:r>
              <a:rPr lang="zh-TW" altLang="en-US" sz="2000" dirty="0" smtClean="0">
                <a:latin typeface="微軟正黑體" panose="020B0604030504040204" pitchFamily="34" charset="-120"/>
                <a:ea typeface="微軟正黑體" panose="020B0604030504040204" pitchFamily="34" charset="-120"/>
              </a:rPr>
              <a:t>年</a:t>
            </a:r>
            <a:r>
              <a:rPr lang="en-US" altLang="zh-TW" sz="2000" dirty="0" smtClean="0">
                <a:latin typeface="微軟正黑體" panose="020B0604030504040204" pitchFamily="34" charset="-120"/>
                <a:ea typeface="微軟正黑體" panose="020B0604030504040204" pitchFamily="34" charset="-120"/>
              </a:rPr>
              <a:t>1</a:t>
            </a:r>
            <a:r>
              <a:rPr lang="zh-TW" altLang="en-US" sz="2000" dirty="0" smtClean="0">
                <a:latin typeface="微軟正黑體" panose="020B0604030504040204" pitchFamily="34" charset="-120"/>
                <a:ea typeface="微軟正黑體" panose="020B0604030504040204" pitchFamily="34" charset="-120"/>
              </a:rPr>
              <a:t>月底前提供近期業務數據供補充報</a:t>
            </a:r>
            <a:endParaRPr lang="en-US" altLang="zh-TW" sz="2000" dirty="0" smtClean="0">
              <a:latin typeface="微軟正黑體" panose="020B0604030504040204" pitchFamily="34" charset="-120"/>
              <a:ea typeface="微軟正黑體" panose="020B0604030504040204" pitchFamily="34" charset="-120"/>
            </a:endParaRPr>
          </a:p>
          <a:p>
            <a:pPr>
              <a:lnSpc>
                <a:spcPts val="2200"/>
              </a:lnSpc>
            </a:pPr>
            <a:r>
              <a:rPr lang="en-US" altLang="zh-TW" sz="2000" dirty="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  </a:t>
            </a:r>
            <a:r>
              <a:rPr lang="zh-TW" altLang="en-US" sz="2000" dirty="0" smtClean="0">
                <a:latin typeface="微軟正黑體" panose="020B0604030504040204" pitchFamily="34" charset="-120"/>
                <a:ea typeface="微軟正黑體" panose="020B0604030504040204" pitchFamily="34" charset="-120"/>
              </a:rPr>
              <a:t>告書。</a:t>
            </a:r>
            <a:endParaRPr lang="zh-TW" altLang="en-US" sz="2000" dirty="0">
              <a:latin typeface="微軟正黑體" panose="020B0604030504040204" pitchFamily="34" charset="-120"/>
              <a:ea typeface="微軟正黑體" panose="020B0604030504040204" pitchFamily="34" charset="-120"/>
            </a:endParaRPr>
          </a:p>
        </p:txBody>
      </p:sp>
      <p:sp>
        <p:nvSpPr>
          <p:cNvPr id="42" name="向右箭號 41"/>
          <p:cNvSpPr/>
          <p:nvPr/>
        </p:nvSpPr>
        <p:spPr>
          <a:xfrm>
            <a:off x="5316224" y="1646365"/>
            <a:ext cx="5219253" cy="1169229"/>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smtClean="0">
                <a:latin typeface="微軟正黑體" panose="020B0604030504040204" pitchFamily="34" charset="-120"/>
                <a:ea typeface="微軟正黑體" panose="020B0604030504040204" pitchFamily="34" charset="-120"/>
              </a:rPr>
              <a:t>01</a:t>
            </a:r>
            <a:r>
              <a:rPr lang="zh-TW" altLang="en-US" sz="2800" dirty="0" smtClean="0">
                <a:latin typeface="微軟正黑體" panose="020B0604030504040204" pitchFamily="34" charset="-120"/>
                <a:ea typeface="微軟正黑體" panose="020B0604030504040204" pitchFamily="34" charset="-120"/>
              </a:rPr>
              <a:t>前置準備</a:t>
            </a:r>
            <a:r>
              <a:rPr lang="en-US" altLang="zh-TW" sz="2800" dirty="0" smtClean="0">
                <a:latin typeface="微軟正黑體" panose="020B0604030504040204" pitchFamily="34" charset="-120"/>
                <a:ea typeface="微軟正黑體" panose="020B0604030504040204" pitchFamily="34" charset="-120"/>
              </a:rPr>
              <a:t>108.4.1-109.2.28</a:t>
            </a:r>
            <a:endParaRPr lang="zh-TW" altLang="en-US" sz="2800"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4FAB73BC-B049-4115-A692-8D63A059BFB8}" type="slidenum">
              <a:rPr lang="en-US" smtClean="0"/>
              <a:t>12</a:t>
            </a:fld>
            <a:endParaRPr lang="en-US" dirty="0"/>
          </a:p>
        </p:txBody>
      </p:sp>
      <p:sp>
        <p:nvSpPr>
          <p:cNvPr id="40" name="文字方塊 39"/>
          <p:cNvSpPr txBox="1"/>
          <p:nvPr/>
        </p:nvSpPr>
        <p:spPr>
          <a:xfrm>
            <a:off x="3218131" y="510041"/>
            <a:ext cx="7090755" cy="523220"/>
          </a:xfrm>
          <a:prstGeom prst="rect">
            <a:avLst/>
          </a:prstGeom>
          <a:noFill/>
        </p:spPr>
        <p:txBody>
          <a:bodyPr wrap="square" rtlCol="0">
            <a:spAutoFit/>
          </a:bodyPr>
          <a:lstStyle/>
          <a:p>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參、系所積極辦理工作項目說明       </a:t>
            </a:r>
            <a:r>
              <a:rPr lang="en-US" altLang="zh-TW" sz="2800" dirty="0" smtClean="0">
                <a:solidFill>
                  <a:schemeClr val="bg2">
                    <a:lumMod val="25000"/>
                  </a:schemeClr>
                </a:solidFill>
                <a:latin typeface="微軟正黑體" panose="020B0604030504040204" pitchFamily="34" charset="-120"/>
                <a:ea typeface="微軟正黑體" panose="020B0604030504040204" pitchFamily="34" charset="-120"/>
              </a:rPr>
              <a:t>1/</a:t>
            </a:r>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５</a:t>
            </a:r>
            <a:endParaRPr lang="zh-TW" altLang="en-US" sz="2800" dirty="0">
              <a:solidFill>
                <a:schemeClr val="bg2">
                  <a:lumMod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97624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1909" y="739674"/>
            <a:ext cx="2031325" cy="461665"/>
          </a:xfrm>
          <a:prstGeom prst="rect">
            <a:avLst/>
          </a:prstGeom>
        </p:spPr>
        <p:txBody>
          <a:bodyPr wrap="none">
            <a:spAutoFit/>
          </a:bodyPr>
          <a:lstStyle/>
          <a:p>
            <a:r>
              <a:rPr lang="zh-TW" altLang="en-US" sz="2400" b="1" dirty="0" smtClean="0">
                <a:solidFill>
                  <a:schemeClr val="bg1"/>
                </a:solidFill>
                <a:cs typeface="+mn-ea"/>
                <a:sym typeface="+mn-lt"/>
              </a:rPr>
              <a:t>系所積極辦理</a:t>
            </a:r>
            <a:endParaRPr lang="zh-CN" altLang="en-US" sz="2400" b="1" dirty="0">
              <a:solidFill>
                <a:schemeClr val="bg1"/>
              </a:solidFill>
              <a:cs typeface="+mn-ea"/>
              <a:sym typeface="+mn-lt"/>
            </a:endParaRPr>
          </a:p>
        </p:txBody>
      </p:sp>
      <p:sp>
        <p:nvSpPr>
          <p:cNvPr id="41" name="剪去單一角落矩形 40"/>
          <p:cNvSpPr/>
          <p:nvPr/>
        </p:nvSpPr>
        <p:spPr>
          <a:xfrm>
            <a:off x="5519673" y="2976184"/>
            <a:ext cx="6513855" cy="3196016"/>
          </a:xfrm>
          <a:prstGeom prst="snip1Rect">
            <a:avLst/>
          </a:prstGeom>
          <a:solidFill>
            <a:srgbClr val="CCECFF"/>
          </a:solidFill>
        </p:spPr>
        <p:style>
          <a:lnRef idx="1">
            <a:schemeClr val="accent1"/>
          </a:lnRef>
          <a:fillRef idx="2">
            <a:schemeClr val="accent1"/>
          </a:fillRef>
          <a:effectRef idx="1">
            <a:schemeClr val="accent1"/>
          </a:effectRef>
          <a:fontRef idx="minor">
            <a:schemeClr val="dk1"/>
          </a:fontRef>
        </p:style>
        <p:txBody>
          <a:bodyPr rtlCol="0" anchor="ctr"/>
          <a:lstStyle/>
          <a:p>
            <a:r>
              <a:rPr lang="en-US" altLang="zh-TW" sz="2000" dirty="0" smtClean="0">
                <a:latin typeface="微軟正黑體" panose="020B0604030504040204" pitchFamily="34" charset="-120"/>
                <a:ea typeface="微軟正黑體" panose="020B0604030504040204" pitchFamily="34" charset="-120"/>
              </a:rPr>
              <a:t>1.</a:t>
            </a:r>
            <a:r>
              <a:rPr lang="zh-TW" altLang="en-US" sz="2000" dirty="0" smtClean="0">
                <a:latin typeface="微軟正黑體" panose="020B0604030504040204" pitchFamily="34" charset="-120"/>
                <a:ea typeface="微軟正黑體" panose="020B0604030504040204" pitchFamily="34" charset="-120"/>
              </a:rPr>
              <a:t>各受訪單位進行</a:t>
            </a:r>
            <a:r>
              <a:rPr lang="zh-TW" altLang="en-US" sz="2000" dirty="0" smtClean="0">
                <a:solidFill>
                  <a:srgbClr val="0000FF"/>
                </a:solidFill>
                <a:latin typeface="微軟正黑體" panose="020B0604030504040204" pitchFamily="34" charset="-120"/>
                <a:ea typeface="微軟正黑體" panose="020B0604030504040204" pitchFamily="34" charset="-120"/>
              </a:rPr>
              <a:t>內部評鑑</a:t>
            </a:r>
            <a:r>
              <a:rPr lang="zh-TW" altLang="en-US" sz="2000" dirty="0" smtClean="0">
                <a:latin typeface="微軟正黑體" panose="020B0604030504040204" pitchFamily="34" charset="-120"/>
                <a:ea typeface="微軟正黑體" panose="020B0604030504040204" pitchFamily="34" charset="-120"/>
              </a:rPr>
              <a:t>，由委員實地訪評及與</a:t>
            </a:r>
            <a:endParaRPr lang="en-US" altLang="zh-TW" sz="2000" dirty="0" smtClean="0">
              <a:latin typeface="微軟正黑體" panose="020B0604030504040204" pitchFamily="34" charset="-120"/>
              <a:ea typeface="微軟正黑體" panose="020B0604030504040204" pitchFamily="34" charset="-120"/>
            </a:endParaRPr>
          </a:p>
          <a:p>
            <a:r>
              <a:rPr lang="en-US" altLang="zh-TW" sz="2000" dirty="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  </a:t>
            </a:r>
            <a:r>
              <a:rPr lang="zh-TW" altLang="en-US" sz="2000" dirty="0" smtClean="0">
                <a:latin typeface="微軟正黑體" panose="020B0604030504040204" pitchFamily="34" charset="-120"/>
                <a:ea typeface="微軟正黑體" panose="020B0604030504040204" pitchFamily="34" charset="-120"/>
              </a:rPr>
              <a:t>師生校友代表座</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晤</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談。</a:t>
            </a:r>
            <a:endParaRPr lang="en-US" altLang="zh-TW" sz="2000" dirty="0" smtClean="0">
              <a:latin typeface="微軟正黑體" panose="020B0604030504040204" pitchFamily="34" charset="-120"/>
              <a:ea typeface="微軟正黑體" panose="020B0604030504040204" pitchFamily="34" charset="-120"/>
            </a:endParaRPr>
          </a:p>
          <a:p>
            <a:r>
              <a:rPr lang="en-US" altLang="zh-TW" sz="2000" dirty="0" smtClean="0">
                <a:latin typeface="微軟正黑體" panose="020B0604030504040204" pitchFamily="34" charset="-120"/>
                <a:ea typeface="微軟正黑體" panose="020B0604030504040204" pitchFamily="34" charset="-120"/>
              </a:rPr>
              <a:t>2.</a:t>
            </a:r>
            <a:r>
              <a:rPr lang="zh-TW" altLang="en-US" sz="2000" dirty="0" smtClean="0">
                <a:latin typeface="微軟正黑體" panose="020B0604030504040204" pitchFamily="34" charset="-120"/>
                <a:ea typeface="微軟正黑體" panose="020B0604030504040204" pitchFamily="34" charset="-120"/>
              </a:rPr>
              <a:t>召開會議檢討內部評鑑訪評委員意見等相關事宜，並</a:t>
            </a:r>
            <a:endParaRPr lang="en-US" altLang="zh-TW" sz="2000" dirty="0" smtClean="0">
              <a:latin typeface="微軟正黑體" panose="020B0604030504040204" pitchFamily="34" charset="-120"/>
              <a:ea typeface="微軟正黑體" panose="020B0604030504040204" pitchFamily="34" charset="-120"/>
            </a:endParaRPr>
          </a:p>
          <a:p>
            <a:r>
              <a:rPr lang="en-US" altLang="zh-TW" sz="2000" dirty="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  </a:t>
            </a:r>
            <a:r>
              <a:rPr lang="zh-TW" altLang="en-US" sz="2000" dirty="0" smtClean="0">
                <a:solidFill>
                  <a:srgbClr val="0000FF"/>
                </a:solidFill>
                <a:latin typeface="微軟正黑體" panose="020B0604030504040204" pitchFamily="34" charset="-120"/>
                <a:ea typeface="微軟正黑體" panose="020B0604030504040204" pitchFamily="34" charset="-120"/>
              </a:rPr>
              <a:t>依委員意見檢視自評報告書</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r>
              <a:rPr lang="en-US" altLang="zh-TW" sz="2000" dirty="0" smtClean="0">
                <a:latin typeface="微軟正黑體" panose="020B0604030504040204" pitchFamily="34" charset="-120"/>
                <a:ea typeface="微軟正黑體" panose="020B0604030504040204" pitchFamily="34" charset="-120"/>
              </a:rPr>
              <a:t>3.</a:t>
            </a:r>
            <a:r>
              <a:rPr lang="zh-TW" altLang="en-US" sz="2000" dirty="0" smtClean="0">
                <a:solidFill>
                  <a:srgbClr val="0000FF"/>
                </a:solidFill>
                <a:latin typeface="微軟正黑體" panose="020B0604030504040204" pitchFamily="34" charset="-120"/>
                <a:ea typeface="微軟正黑體" panose="020B0604030504040204" pitchFamily="34" charset="-120"/>
              </a:rPr>
              <a:t>委員意見答復及修改後自評報告書送學院討論 </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r>
              <a:rPr lang="en-US" altLang="zh-TW" sz="2000" dirty="0" smtClean="0">
                <a:latin typeface="微軟正黑體" panose="020B0604030504040204" pitchFamily="34" charset="-120"/>
                <a:ea typeface="微軟正黑體" panose="020B0604030504040204" pitchFamily="34" charset="-120"/>
              </a:rPr>
              <a:t>4.109</a:t>
            </a:r>
            <a:r>
              <a:rPr lang="zh-TW" altLang="en-US" sz="2000" dirty="0" smtClean="0">
                <a:latin typeface="微軟正黑體" panose="020B0604030504040204" pitchFamily="34" charset="-120"/>
                <a:ea typeface="微軟正黑體" panose="020B0604030504040204" pitchFamily="34" charset="-120"/>
              </a:rPr>
              <a:t>年</a:t>
            </a:r>
            <a:r>
              <a:rPr lang="en-US" altLang="zh-TW" sz="2000" dirty="0" smtClean="0">
                <a:latin typeface="微軟正黑體" panose="020B0604030504040204" pitchFamily="34" charset="-120"/>
                <a:ea typeface="微軟正黑體" panose="020B0604030504040204" pitchFamily="34" charset="-120"/>
              </a:rPr>
              <a:t>6</a:t>
            </a:r>
            <a:r>
              <a:rPr lang="zh-TW" altLang="en-US" sz="2000" dirty="0" smtClean="0">
                <a:latin typeface="微軟正黑體" panose="020B0604030504040204" pitchFamily="34" charset="-120"/>
                <a:ea typeface="微軟正黑體" panose="020B0604030504040204" pitchFamily="34" charset="-120"/>
              </a:rPr>
              <a:t>月底前行政單位提供近期業務數據供各受單</a:t>
            </a:r>
            <a:endParaRPr lang="en-US" altLang="zh-TW" sz="2000" dirty="0" smtClean="0">
              <a:latin typeface="微軟正黑體" panose="020B0604030504040204" pitchFamily="34" charset="-120"/>
              <a:ea typeface="微軟正黑體" panose="020B0604030504040204" pitchFamily="34" charset="-120"/>
            </a:endParaRPr>
          </a:p>
          <a:p>
            <a:r>
              <a:rPr lang="en-US" altLang="zh-TW" sz="2000" dirty="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  </a:t>
            </a:r>
            <a:r>
              <a:rPr lang="zh-TW" altLang="en-US" sz="2000" dirty="0" smtClean="0">
                <a:latin typeface="微軟正黑體" panose="020B0604030504040204" pitchFamily="34" charset="-120"/>
                <a:ea typeface="微軟正黑體" panose="020B0604030504040204" pitchFamily="34" charset="-120"/>
              </a:rPr>
              <a:t>位補充報告書。</a:t>
            </a:r>
            <a:endParaRPr lang="en-US" altLang="zh-TW" sz="2000" dirty="0" smtClean="0">
              <a:latin typeface="微軟正黑體" panose="020B0604030504040204" pitchFamily="34" charset="-120"/>
              <a:ea typeface="微軟正黑體" panose="020B0604030504040204" pitchFamily="34" charset="-120"/>
            </a:endParaRPr>
          </a:p>
          <a:p>
            <a:r>
              <a:rPr lang="en-US" altLang="zh-TW" sz="2000" dirty="0" smtClean="0">
                <a:latin typeface="微軟正黑體" panose="020B0604030504040204" pitchFamily="34" charset="-120"/>
                <a:ea typeface="微軟正黑體" panose="020B0604030504040204" pitchFamily="34" charset="-120"/>
              </a:rPr>
              <a:t>5.</a:t>
            </a:r>
            <a:r>
              <a:rPr lang="en-US" altLang="zh-TW" sz="2000" dirty="0" smtClean="0">
                <a:solidFill>
                  <a:srgbClr val="FF0000"/>
                </a:solidFill>
                <a:latin typeface="微軟正黑體" panose="020B0604030504040204" pitchFamily="34" charset="-120"/>
                <a:ea typeface="微軟正黑體" panose="020B0604030504040204" pitchFamily="34" charset="-120"/>
              </a:rPr>
              <a:t>109</a:t>
            </a:r>
            <a:r>
              <a:rPr lang="zh-TW" altLang="en-US" sz="2000" dirty="0" smtClean="0">
                <a:solidFill>
                  <a:srgbClr val="FF0000"/>
                </a:solidFill>
                <a:latin typeface="微軟正黑體" panose="020B0604030504040204" pitchFamily="34" charset="-120"/>
                <a:ea typeface="微軟正黑體" panose="020B0604030504040204" pitchFamily="34" charset="-120"/>
              </a:rPr>
              <a:t>年</a:t>
            </a:r>
            <a:r>
              <a:rPr lang="en-US" altLang="zh-TW" sz="2000" dirty="0" smtClean="0">
                <a:solidFill>
                  <a:srgbClr val="FF0000"/>
                </a:solidFill>
                <a:latin typeface="微軟正黑體" panose="020B0604030504040204" pitchFamily="34" charset="-120"/>
                <a:ea typeface="微軟正黑體" panose="020B0604030504040204" pitchFamily="34" charset="-120"/>
              </a:rPr>
              <a:t>7</a:t>
            </a:r>
            <a:r>
              <a:rPr lang="zh-TW" altLang="en-US" sz="2000" dirty="0" smtClean="0">
                <a:solidFill>
                  <a:srgbClr val="FF0000"/>
                </a:solidFill>
                <a:latin typeface="微軟正黑體" panose="020B0604030504040204" pitchFamily="34" charset="-120"/>
                <a:ea typeface="微軟正黑體" panose="020B0604030504040204" pitchFamily="34" charset="-120"/>
              </a:rPr>
              <a:t>月</a:t>
            </a:r>
            <a:r>
              <a:rPr lang="en-US" altLang="zh-TW" sz="2000" dirty="0" smtClean="0">
                <a:solidFill>
                  <a:srgbClr val="FF0000"/>
                </a:solidFill>
                <a:latin typeface="微軟正黑體" panose="020B0604030504040204" pitchFamily="34" charset="-120"/>
                <a:ea typeface="微軟正黑體" panose="020B0604030504040204" pitchFamily="34" charset="-120"/>
              </a:rPr>
              <a:t>31</a:t>
            </a:r>
            <a:r>
              <a:rPr lang="zh-TW" altLang="en-US" sz="2000" dirty="0" smtClean="0">
                <a:solidFill>
                  <a:srgbClr val="FF0000"/>
                </a:solidFill>
                <a:latin typeface="微軟正黑體" panose="020B0604030504040204" pitchFamily="34" charset="-120"/>
                <a:ea typeface="微軟正黑體" panose="020B0604030504040204" pitchFamily="34" charset="-120"/>
              </a:rPr>
              <a:t>日前</a:t>
            </a:r>
            <a:r>
              <a:rPr lang="zh-TW" altLang="en-US" sz="2000" dirty="0" smtClean="0">
                <a:latin typeface="微軟正黑體" panose="020B0604030504040204" pitchFamily="34" charset="-120"/>
                <a:ea typeface="微軟正黑體" panose="020B0604030504040204" pitchFamily="34" charset="-120"/>
              </a:rPr>
              <a:t>上傳高教評鑑中心線上書審系統並</a:t>
            </a:r>
            <a:endParaRPr lang="en-US" altLang="zh-TW" sz="2000" dirty="0" smtClean="0">
              <a:latin typeface="微軟正黑體" panose="020B0604030504040204" pitchFamily="34" charset="-120"/>
              <a:ea typeface="微軟正黑體" panose="020B0604030504040204" pitchFamily="34" charset="-120"/>
            </a:endParaRPr>
          </a:p>
          <a:p>
            <a:r>
              <a:rPr lang="en-US" altLang="zh-TW" sz="2000" dirty="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  </a:t>
            </a:r>
            <a:r>
              <a:rPr lang="zh-TW" altLang="en-US" sz="2000" dirty="0" smtClean="0">
                <a:latin typeface="微軟正黑體" panose="020B0604030504040204" pitchFamily="34" charset="-120"/>
                <a:ea typeface="微軟正黑體" panose="020B0604030504040204" pitchFamily="34" charset="-120"/>
              </a:rPr>
              <a:t>提交自評報告書及基本資料册紙本及光碟至學院。</a:t>
            </a:r>
            <a:endParaRPr lang="en-US" altLang="zh-TW" sz="2000" dirty="0" smtClean="0">
              <a:latin typeface="微軟正黑體" panose="020B0604030504040204" pitchFamily="34" charset="-120"/>
              <a:ea typeface="微軟正黑體" panose="020B0604030504040204" pitchFamily="34" charset="-120"/>
            </a:endParaRPr>
          </a:p>
          <a:p>
            <a:endParaRPr lang="zh-TW" altLang="en-US" sz="2000" dirty="0">
              <a:latin typeface="微軟正黑體" panose="020B0604030504040204" pitchFamily="34" charset="-120"/>
              <a:ea typeface="微軟正黑體" panose="020B0604030504040204" pitchFamily="34" charset="-120"/>
            </a:endParaRPr>
          </a:p>
        </p:txBody>
      </p:sp>
      <p:sp>
        <p:nvSpPr>
          <p:cNvPr id="42" name="向右箭號 41"/>
          <p:cNvSpPr/>
          <p:nvPr/>
        </p:nvSpPr>
        <p:spPr>
          <a:xfrm>
            <a:off x="5519673" y="1769165"/>
            <a:ext cx="4727570" cy="1169229"/>
          </a:xfrm>
          <a:prstGeom prst="rightArrow">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smtClean="0">
                <a:latin typeface="微軟正黑體" panose="020B0604030504040204" pitchFamily="34" charset="-120"/>
                <a:ea typeface="微軟正黑體" panose="020B0604030504040204" pitchFamily="34" charset="-120"/>
              </a:rPr>
              <a:t>02</a:t>
            </a:r>
            <a:r>
              <a:rPr lang="zh-TW" altLang="en-US" sz="2800" dirty="0" smtClean="0">
                <a:latin typeface="微軟正黑體" panose="020B0604030504040204" pitchFamily="34" charset="-120"/>
                <a:ea typeface="微軟正黑體" panose="020B0604030504040204" pitchFamily="34" charset="-120"/>
              </a:rPr>
              <a:t>內部評鑑</a:t>
            </a:r>
            <a:r>
              <a:rPr lang="en-US" altLang="zh-TW" sz="2800" dirty="0" smtClean="0">
                <a:latin typeface="微軟正黑體" panose="020B0604030504040204" pitchFamily="34" charset="-120"/>
                <a:ea typeface="微軟正黑體" panose="020B0604030504040204" pitchFamily="34" charset="-120"/>
              </a:rPr>
              <a:t>109.3.1-7.31</a:t>
            </a:r>
            <a:endParaRPr lang="zh-TW" altLang="en-US" sz="2800" dirty="0">
              <a:latin typeface="微軟正黑體" panose="020B0604030504040204" pitchFamily="34" charset="-120"/>
              <a:ea typeface="微軟正黑體" panose="020B0604030504040204" pitchFamily="34" charset="-120"/>
            </a:endParaRPr>
          </a:p>
        </p:txBody>
      </p:sp>
      <p:grpSp>
        <p:nvGrpSpPr>
          <p:cNvPr id="40" name="组合 1"/>
          <p:cNvGrpSpPr>
            <a:grpSpLocks/>
          </p:cNvGrpSpPr>
          <p:nvPr/>
        </p:nvGrpSpPr>
        <p:grpSpPr bwMode="auto">
          <a:xfrm>
            <a:off x="491982" y="1646365"/>
            <a:ext cx="4508314" cy="4227996"/>
            <a:chOff x="-1" y="0"/>
            <a:chExt cx="3834414" cy="3836290"/>
          </a:xfrm>
        </p:grpSpPr>
        <p:sp>
          <p:nvSpPr>
            <p:cNvPr id="43" name="矩形 4"/>
            <p:cNvSpPr>
              <a:spLocks noChangeArrowheads="1"/>
            </p:cNvSpPr>
            <p:nvPr/>
          </p:nvSpPr>
          <p:spPr bwMode="auto">
            <a:xfrm>
              <a:off x="27780" y="0"/>
              <a:ext cx="2668335" cy="1336932"/>
            </a:xfrm>
            <a:custGeom>
              <a:avLst/>
              <a:gdLst>
                <a:gd name="T0" fmla="*/ 1447433 w 2668335"/>
                <a:gd name="T1" fmla="*/ 0 h 1336932"/>
                <a:gd name="T2" fmla="*/ 2325108 w 2668335"/>
                <a:gd name="T3" fmla="*/ 6510 h 1336932"/>
                <a:gd name="T4" fmla="*/ 2485992 w 2668335"/>
                <a:gd name="T5" fmla="*/ 33244 h 1336932"/>
                <a:gd name="T6" fmla="*/ 2668335 w 2668335"/>
                <a:gd name="T7" fmla="*/ 284379 h 1336932"/>
                <a:gd name="T8" fmla="*/ 2668335 w 2668335"/>
                <a:gd name="T9" fmla="*/ 1145193 h 1336932"/>
                <a:gd name="T10" fmla="*/ 259344 w 2668335"/>
                <a:gd name="T11" fmla="*/ 1145193 h 1336932"/>
                <a:gd name="T12" fmla="*/ 0 w 2668335"/>
                <a:gd name="T13" fmla="*/ 1336932 h 1336932"/>
                <a:gd name="T14" fmla="*/ 858315 w 2668335"/>
                <a:gd name="T15" fmla="*/ 144541 h 1336932"/>
                <a:gd name="T16" fmla="*/ 925815 w 2668335"/>
                <a:gd name="T17" fmla="*/ 53822 h 1336932"/>
                <a:gd name="T18" fmla="*/ 1036078 w 2668335"/>
                <a:gd name="T19" fmla="*/ 3518 h 1336932"/>
                <a:gd name="T20" fmla="*/ 1447433 w 2668335"/>
                <a:gd name="T21" fmla="*/ 0 h 13369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68335"/>
                <a:gd name="T34" fmla="*/ 0 h 1336932"/>
                <a:gd name="T35" fmla="*/ 2668335 w 2668335"/>
                <a:gd name="T36" fmla="*/ 1336932 h 13369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68335" h="1336932">
                  <a:moveTo>
                    <a:pt x="1447433" y="0"/>
                  </a:moveTo>
                  <a:lnTo>
                    <a:pt x="2325108" y="6510"/>
                  </a:lnTo>
                  <a:cubicBezTo>
                    <a:pt x="2432281" y="6468"/>
                    <a:pt x="2460835" y="19228"/>
                    <a:pt x="2485992" y="33244"/>
                  </a:cubicBezTo>
                  <a:cubicBezTo>
                    <a:pt x="2577884" y="117841"/>
                    <a:pt x="2668335" y="166815"/>
                    <a:pt x="2668335" y="284379"/>
                  </a:cubicBezTo>
                  <a:lnTo>
                    <a:pt x="2668335" y="1145193"/>
                  </a:lnTo>
                  <a:lnTo>
                    <a:pt x="259344" y="1145193"/>
                  </a:lnTo>
                  <a:cubicBezTo>
                    <a:pt x="137892" y="1145193"/>
                    <a:pt x="89641" y="1241725"/>
                    <a:pt x="0" y="1336932"/>
                  </a:cubicBezTo>
                  <a:lnTo>
                    <a:pt x="858315" y="144541"/>
                  </a:lnTo>
                  <a:lnTo>
                    <a:pt x="925815" y="53822"/>
                  </a:lnTo>
                  <a:cubicBezTo>
                    <a:pt x="956885" y="27470"/>
                    <a:pt x="994266" y="8688"/>
                    <a:pt x="1036078" y="3518"/>
                  </a:cubicBezTo>
                  <a:cubicBezTo>
                    <a:pt x="1114663" y="930"/>
                    <a:pt x="1269702" y="24"/>
                    <a:pt x="1447433" y="0"/>
                  </a:cubicBezTo>
                  <a:close/>
                </a:path>
              </a:pathLst>
            </a:custGeom>
            <a:gradFill rotWithShape="1">
              <a:gsLst>
                <a:gs pos="0">
                  <a:srgbClr val="C98124"/>
                </a:gs>
                <a:gs pos="18999">
                  <a:srgbClr val="C98124"/>
                </a:gs>
                <a:gs pos="26999">
                  <a:srgbClr val="F9B61F"/>
                </a:gs>
                <a:gs pos="46999">
                  <a:srgbClr val="E89918"/>
                </a:gs>
                <a:gs pos="81999">
                  <a:srgbClr val="F9B61F"/>
                </a:gs>
                <a:gs pos="100000">
                  <a:srgbClr val="DCA976"/>
                </a:gs>
              </a:gsLst>
              <a:lin ang="21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宋体" pitchFamily="2" charset="-122"/>
                <a:sym typeface="宋体" pitchFamily="2" charset="-122"/>
              </a:endParaRPr>
            </a:p>
          </p:txBody>
        </p:sp>
        <p:sp>
          <p:nvSpPr>
            <p:cNvPr id="44" name="矩形 4"/>
            <p:cNvSpPr>
              <a:spLocks noChangeArrowheads="1"/>
            </p:cNvSpPr>
            <p:nvPr/>
          </p:nvSpPr>
          <p:spPr bwMode="auto">
            <a:xfrm rot="5400000">
              <a:off x="1831779" y="687926"/>
              <a:ext cx="2668335" cy="1336932"/>
            </a:xfrm>
            <a:custGeom>
              <a:avLst/>
              <a:gdLst>
                <a:gd name="T0" fmla="*/ 1447433 w 2668335"/>
                <a:gd name="T1" fmla="*/ 0 h 1336932"/>
                <a:gd name="T2" fmla="*/ 2325108 w 2668335"/>
                <a:gd name="T3" fmla="*/ 6510 h 1336932"/>
                <a:gd name="T4" fmla="*/ 2485992 w 2668335"/>
                <a:gd name="T5" fmla="*/ 33244 h 1336932"/>
                <a:gd name="T6" fmla="*/ 2668335 w 2668335"/>
                <a:gd name="T7" fmla="*/ 284379 h 1336932"/>
                <a:gd name="T8" fmla="*/ 2668335 w 2668335"/>
                <a:gd name="T9" fmla="*/ 1145193 h 1336932"/>
                <a:gd name="T10" fmla="*/ 259344 w 2668335"/>
                <a:gd name="T11" fmla="*/ 1145193 h 1336932"/>
                <a:gd name="T12" fmla="*/ 0 w 2668335"/>
                <a:gd name="T13" fmla="*/ 1336932 h 1336932"/>
                <a:gd name="T14" fmla="*/ 858315 w 2668335"/>
                <a:gd name="T15" fmla="*/ 144541 h 1336932"/>
                <a:gd name="T16" fmla="*/ 925815 w 2668335"/>
                <a:gd name="T17" fmla="*/ 53822 h 1336932"/>
                <a:gd name="T18" fmla="*/ 1036078 w 2668335"/>
                <a:gd name="T19" fmla="*/ 3518 h 1336932"/>
                <a:gd name="T20" fmla="*/ 1447433 w 2668335"/>
                <a:gd name="T21" fmla="*/ 0 h 13369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68335"/>
                <a:gd name="T34" fmla="*/ 0 h 1336932"/>
                <a:gd name="T35" fmla="*/ 2668335 w 2668335"/>
                <a:gd name="T36" fmla="*/ 1336932 h 13369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68335" h="1336932">
                  <a:moveTo>
                    <a:pt x="1447433" y="0"/>
                  </a:moveTo>
                  <a:lnTo>
                    <a:pt x="2325108" y="6510"/>
                  </a:lnTo>
                  <a:cubicBezTo>
                    <a:pt x="2432281" y="6468"/>
                    <a:pt x="2460835" y="19228"/>
                    <a:pt x="2485992" y="33244"/>
                  </a:cubicBezTo>
                  <a:cubicBezTo>
                    <a:pt x="2577884" y="117841"/>
                    <a:pt x="2668335" y="166815"/>
                    <a:pt x="2668335" y="284379"/>
                  </a:cubicBezTo>
                  <a:lnTo>
                    <a:pt x="2668335" y="1145193"/>
                  </a:lnTo>
                  <a:lnTo>
                    <a:pt x="259344" y="1145193"/>
                  </a:lnTo>
                  <a:cubicBezTo>
                    <a:pt x="137892" y="1145193"/>
                    <a:pt x="89641" y="1241725"/>
                    <a:pt x="0" y="1336932"/>
                  </a:cubicBezTo>
                  <a:lnTo>
                    <a:pt x="858315" y="144541"/>
                  </a:lnTo>
                  <a:lnTo>
                    <a:pt x="925815" y="53822"/>
                  </a:lnTo>
                  <a:cubicBezTo>
                    <a:pt x="956885" y="27470"/>
                    <a:pt x="994266" y="8688"/>
                    <a:pt x="1036078" y="3518"/>
                  </a:cubicBezTo>
                  <a:cubicBezTo>
                    <a:pt x="1114663" y="930"/>
                    <a:pt x="1269702" y="24"/>
                    <a:pt x="1447433" y="0"/>
                  </a:cubicBezTo>
                  <a:close/>
                </a:path>
              </a:pathLst>
            </a:custGeom>
            <a:gradFill rotWithShape="1">
              <a:gsLst>
                <a:gs pos="0">
                  <a:srgbClr val="14A0C8"/>
                </a:gs>
                <a:gs pos="23999">
                  <a:srgbClr val="14A0C8"/>
                </a:gs>
                <a:gs pos="29999">
                  <a:srgbClr val="278199"/>
                </a:gs>
                <a:gs pos="46999">
                  <a:srgbClr val="50B7D0"/>
                </a:gs>
                <a:gs pos="81999">
                  <a:srgbClr val="63BED2"/>
                </a:gs>
                <a:gs pos="100000">
                  <a:srgbClr val="87CDDD"/>
                </a:gs>
              </a:gsLst>
              <a:lin ang="2400000" scaled="1"/>
            </a:gradFill>
            <a:ln w="31750">
              <a:solidFill>
                <a:srgbClr val="3366FF"/>
              </a:solidFill>
              <a:miter lim="800000"/>
              <a:headEnd/>
              <a:tailEnd/>
            </a:ln>
            <a:extLst/>
          </p:spPr>
          <p:txBody>
            <a:bodyPr anchor="ctr"/>
            <a:lstStyle/>
            <a:p>
              <a:pPr algn="ctr"/>
              <a:endParaRPr lang="zh-CN" altLang="zh-CN" sz="2400">
                <a:solidFill>
                  <a:srgbClr val="FFFFFF"/>
                </a:solidFill>
                <a:latin typeface="宋体" pitchFamily="2" charset="-122"/>
                <a:sym typeface="宋体" pitchFamily="2" charset="-122"/>
              </a:endParaRPr>
            </a:p>
          </p:txBody>
        </p:sp>
        <p:sp>
          <p:nvSpPr>
            <p:cNvPr id="45" name="矩形 4"/>
            <p:cNvSpPr>
              <a:spLocks noChangeArrowheads="1"/>
            </p:cNvSpPr>
            <p:nvPr/>
          </p:nvSpPr>
          <p:spPr bwMode="auto">
            <a:xfrm flipH="1" flipV="1">
              <a:off x="1138299" y="2499358"/>
              <a:ext cx="2668335" cy="1336932"/>
            </a:xfrm>
            <a:custGeom>
              <a:avLst/>
              <a:gdLst>
                <a:gd name="T0" fmla="*/ 1447433 w 2668335"/>
                <a:gd name="T1" fmla="*/ 0 h 1336932"/>
                <a:gd name="T2" fmla="*/ 2325108 w 2668335"/>
                <a:gd name="T3" fmla="*/ 6510 h 1336932"/>
                <a:gd name="T4" fmla="*/ 2485992 w 2668335"/>
                <a:gd name="T5" fmla="*/ 33244 h 1336932"/>
                <a:gd name="T6" fmla="*/ 2668335 w 2668335"/>
                <a:gd name="T7" fmla="*/ 284379 h 1336932"/>
                <a:gd name="T8" fmla="*/ 2668335 w 2668335"/>
                <a:gd name="T9" fmla="*/ 1145193 h 1336932"/>
                <a:gd name="T10" fmla="*/ 259344 w 2668335"/>
                <a:gd name="T11" fmla="*/ 1145193 h 1336932"/>
                <a:gd name="T12" fmla="*/ 0 w 2668335"/>
                <a:gd name="T13" fmla="*/ 1336932 h 1336932"/>
                <a:gd name="T14" fmla="*/ 858315 w 2668335"/>
                <a:gd name="T15" fmla="*/ 144541 h 1336932"/>
                <a:gd name="T16" fmla="*/ 925815 w 2668335"/>
                <a:gd name="T17" fmla="*/ 53822 h 1336932"/>
                <a:gd name="T18" fmla="*/ 1036078 w 2668335"/>
                <a:gd name="T19" fmla="*/ 3518 h 1336932"/>
                <a:gd name="T20" fmla="*/ 1447433 w 2668335"/>
                <a:gd name="T21" fmla="*/ 0 h 13369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68335"/>
                <a:gd name="T34" fmla="*/ 0 h 1336932"/>
                <a:gd name="T35" fmla="*/ 2668335 w 2668335"/>
                <a:gd name="T36" fmla="*/ 1336932 h 13369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68335" h="1336932">
                  <a:moveTo>
                    <a:pt x="1447433" y="0"/>
                  </a:moveTo>
                  <a:lnTo>
                    <a:pt x="2325108" y="6510"/>
                  </a:lnTo>
                  <a:cubicBezTo>
                    <a:pt x="2432281" y="6468"/>
                    <a:pt x="2460835" y="19228"/>
                    <a:pt x="2485992" y="33244"/>
                  </a:cubicBezTo>
                  <a:cubicBezTo>
                    <a:pt x="2577884" y="117841"/>
                    <a:pt x="2668335" y="166815"/>
                    <a:pt x="2668335" y="284379"/>
                  </a:cubicBezTo>
                  <a:lnTo>
                    <a:pt x="2668335" y="1145193"/>
                  </a:lnTo>
                  <a:lnTo>
                    <a:pt x="259344" y="1145193"/>
                  </a:lnTo>
                  <a:cubicBezTo>
                    <a:pt x="137892" y="1145193"/>
                    <a:pt x="89641" y="1241725"/>
                    <a:pt x="0" y="1336932"/>
                  </a:cubicBezTo>
                  <a:lnTo>
                    <a:pt x="858315" y="144541"/>
                  </a:lnTo>
                  <a:lnTo>
                    <a:pt x="925815" y="53822"/>
                  </a:lnTo>
                  <a:cubicBezTo>
                    <a:pt x="956885" y="27470"/>
                    <a:pt x="994266" y="8688"/>
                    <a:pt x="1036078" y="3518"/>
                  </a:cubicBezTo>
                  <a:cubicBezTo>
                    <a:pt x="1114663" y="930"/>
                    <a:pt x="1269702" y="24"/>
                    <a:pt x="1447433" y="0"/>
                  </a:cubicBezTo>
                  <a:close/>
                </a:path>
              </a:pathLst>
            </a:custGeom>
            <a:gradFill rotWithShape="1">
              <a:gsLst>
                <a:gs pos="0">
                  <a:srgbClr val="C38E23"/>
                </a:gs>
                <a:gs pos="23749">
                  <a:srgbClr val="C38E23"/>
                </a:gs>
                <a:gs pos="29999">
                  <a:srgbClr val="937019"/>
                </a:gs>
                <a:gs pos="46999">
                  <a:srgbClr val="E2BA26"/>
                </a:gs>
                <a:gs pos="81999">
                  <a:srgbClr val="E1C251"/>
                </a:gs>
                <a:gs pos="100000">
                  <a:srgbClr val="C4B47C"/>
                </a:gs>
              </a:gsLst>
              <a:lin ang="2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宋体" pitchFamily="2" charset="-122"/>
                <a:sym typeface="宋体" pitchFamily="2" charset="-122"/>
              </a:endParaRPr>
            </a:p>
          </p:txBody>
        </p:sp>
        <p:sp>
          <p:nvSpPr>
            <p:cNvPr id="46" name="矩形 4"/>
            <p:cNvSpPr>
              <a:spLocks noChangeArrowheads="1"/>
            </p:cNvSpPr>
            <p:nvPr/>
          </p:nvSpPr>
          <p:spPr bwMode="auto">
            <a:xfrm rot="5400000" flipH="1" flipV="1">
              <a:off x="-665703" y="1811430"/>
              <a:ext cx="2668335" cy="1336932"/>
            </a:xfrm>
            <a:custGeom>
              <a:avLst/>
              <a:gdLst>
                <a:gd name="T0" fmla="*/ 1447433 w 2668335"/>
                <a:gd name="T1" fmla="*/ 0 h 1336932"/>
                <a:gd name="T2" fmla="*/ 2325108 w 2668335"/>
                <a:gd name="T3" fmla="*/ 6510 h 1336932"/>
                <a:gd name="T4" fmla="*/ 2485992 w 2668335"/>
                <a:gd name="T5" fmla="*/ 33244 h 1336932"/>
                <a:gd name="T6" fmla="*/ 2668335 w 2668335"/>
                <a:gd name="T7" fmla="*/ 284379 h 1336932"/>
                <a:gd name="T8" fmla="*/ 2668335 w 2668335"/>
                <a:gd name="T9" fmla="*/ 1145193 h 1336932"/>
                <a:gd name="T10" fmla="*/ 259344 w 2668335"/>
                <a:gd name="T11" fmla="*/ 1145193 h 1336932"/>
                <a:gd name="T12" fmla="*/ 0 w 2668335"/>
                <a:gd name="T13" fmla="*/ 1336932 h 1336932"/>
                <a:gd name="T14" fmla="*/ 858315 w 2668335"/>
                <a:gd name="T15" fmla="*/ 144541 h 1336932"/>
                <a:gd name="T16" fmla="*/ 925815 w 2668335"/>
                <a:gd name="T17" fmla="*/ 53822 h 1336932"/>
                <a:gd name="T18" fmla="*/ 1036078 w 2668335"/>
                <a:gd name="T19" fmla="*/ 3518 h 1336932"/>
                <a:gd name="T20" fmla="*/ 1447433 w 2668335"/>
                <a:gd name="T21" fmla="*/ 0 h 13369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68335"/>
                <a:gd name="T34" fmla="*/ 0 h 1336932"/>
                <a:gd name="T35" fmla="*/ 2668335 w 2668335"/>
                <a:gd name="T36" fmla="*/ 1336932 h 13369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68335" h="1336932">
                  <a:moveTo>
                    <a:pt x="1447433" y="0"/>
                  </a:moveTo>
                  <a:lnTo>
                    <a:pt x="2325108" y="6510"/>
                  </a:lnTo>
                  <a:cubicBezTo>
                    <a:pt x="2432281" y="6468"/>
                    <a:pt x="2460835" y="19228"/>
                    <a:pt x="2485992" y="33244"/>
                  </a:cubicBezTo>
                  <a:cubicBezTo>
                    <a:pt x="2577884" y="117841"/>
                    <a:pt x="2668335" y="166815"/>
                    <a:pt x="2668335" y="284379"/>
                  </a:cubicBezTo>
                  <a:lnTo>
                    <a:pt x="2668335" y="1145193"/>
                  </a:lnTo>
                  <a:lnTo>
                    <a:pt x="259344" y="1145193"/>
                  </a:lnTo>
                  <a:cubicBezTo>
                    <a:pt x="137892" y="1145193"/>
                    <a:pt x="89641" y="1241725"/>
                    <a:pt x="0" y="1336932"/>
                  </a:cubicBezTo>
                  <a:lnTo>
                    <a:pt x="858315" y="144541"/>
                  </a:lnTo>
                  <a:lnTo>
                    <a:pt x="925815" y="53822"/>
                  </a:lnTo>
                  <a:cubicBezTo>
                    <a:pt x="956885" y="27470"/>
                    <a:pt x="994266" y="8688"/>
                    <a:pt x="1036078" y="3518"/>
                  </a:cubicBezTo>
                  <a:cubicBezTo>
                    <a:pt x="1114663" y="930"/>
                    <a:pt x="1269702" y="24"/>
                    <a:pt x="1447433" y="0"/>
                  </a:cubicBezTo>
                  <a:close/>
                </a:path>
              </a:pathLst>
            </a:custGeom>
            <a:gradFill rotWithShape="1">
              <a:gsLst>
                <a:gs pos="0">
                  <a:srgbClr val="C29B94"/>
                </a:gs>
                <a:gs pos="23999">
                  <a:srgbClr val="C29B94"/>
                </a:gs>
                <a:gs pos="29999">
                  <a:srgbClr val="967864"/>
                </a:gs>
                <a:gs pos="42999">
                  <a:srgbClr val="D0BFC2"/>
                </a:gs>
                <a:gs pos="100000">
                  <a:srgbClr val="EDC9C9"/>
                </a:gs>
              </a:gsLst>
              <a:lin ang="2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宋体" pitchFamily="2" charset="-122"/>
                <a:sym typeface="宋体" pitchFamily="2" charset="-122"/>
              </a:endParaRPr>
            </a:p>
          </p:txBody>
        </p:sp>
        <p:grpSp>
          <p:nvGrpSpPr>
            <p:cNvPr id="47" name="组合 4"/>
            <p:cNvGrpSpPr>
              <a:grpSpLocks/>
            </p:cNvGrpSpPr>
            <p:nvPr/>
          </p:nvGrpSpPr>
          <p:grpSpPr bwMode="auto">
            <a:xfrm>
              <a:off x="792740" y="83772"/>
              <a:ext cx="1833951" cy="3326437"/>
              <a:chOff x="123350" y="-244879"/>
              <a:chExt cx="1833951" cy="3326437"/>
            </a:xfrm>
          </p:grpSpPr>
          <p:sp>
            <p:nvSpPr>
              <p:cNvPr id="60" name="TextBox 43"/>
              <p:cNvSpPr>
                <a:spLocks noChangeArrowheads="1"/>
              </p:cNvSpPr>
              <p:nvPr/>
            </p:nvSpPr>
            <p:spPr bwMode="auto">
              <a:xfrm>
                <a:off x="404145" y="-244879"/>
                <a:ext cx="600010" cy="623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800" dirty="0">
                    <a:solidFill>
                      <a:schemeClr val="bg1"/>
                    </a:solidFill>
                    <a:latin typeface="浪漫雅圆" charset="-122"/>
                    <a:ea typeface="方正姚体" pitchFamily="2" charset="-122"/>
                    <a:sym typeface="Meiryo" pitchFamily="34" charset="-128"/>
                  </a:rPr>
                  <a:t>01</a:t>
                </a:r>
              </a:p>
            </p:txBody>
          </p:sp>
          <p:sp>
            <p:nvSpPr>
              <p:cNvPr id="61" name="等腰三角形 2"/>
              <p:cNvSpPr>
                <a:spLocks noChangeArrowheads="1"/>
              </p:cNvSpPr>
              <p:nvPr/>
            </p:nvSpPr>
            <p:spPr bwMode="auto">
              <a:xfrm rot="16200000">
                <a:off x="30890" y="2723716"/>
                <a:ext cx="450302" cy="265382"/>
              </a:xfrm>
              <a:custGeom>
                <a:avLst/>
                <a:gdLst>
                  <a:gd name="T0" fmla="*/ 0 w 1080120"/>
                  <a:gd name="T1" fmla="*/ 0 h 931138"/>
                  <a:gd name="T2" fmla="*/ 1080120 w 1080120"/>
                  <a:gd name="T3" fmla="*/ 931138 h 931138"/>
                </a:gdLst>
                <a:ahLst/>
                <a:cxnLst/>
                <a:rect l="T0" t="T1" r="T2" b="T3"/>
                <a:pathLst>
                  <a:path w="1080120" h="931138">
                    <a:moveTo>
                      <a:pt x="540060" y="0"/>
                    </a:moveTo>
                    <a:lnTo>
                      <a:pt x="1080120" y="931138"/>
                    </a:lnTo>
                    <a:lnTo>
                      <a:pt x="810090" y="931138"/>
                    </a:lnTo>
                    <a:lnTo>
                      <a:pt x="540060" y="465569"/>
                    </a:lnTo>
                    <a:lnTo>
                      <a:pt x="270030" y="931138"/>
                    </a:lnTo>
                    <a:lnTo>
                      <a:pt x="0" y="931138"/>
                    </a:lnTo>
                    <a:close/>
                  </a:path>
                </a:pathLst>
              </a:custGeom>
              <a:solidFill>
                <a:srgbClr val="543F3B">
                  <a:alpha val="78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宋体" pitchFamily="2" charset="-122"/>
                  <a:sym typeface="宋体" pitchFamily="2" charset="-122"/>
                </a:endParaRPr>
              </a:p>
            </p:txBody>
          </p:sp>
          <p:sp>
            <p:nvSpPr>
              <p:cNvPr id="62" name="矩形 53"/>
              <p:cNvSpPr>
                <a:spLocks noChangeArrowheads="1"/>
              </p:cNvSpPr>
              <p:nvPr/>
            </p:nvSpPr>
            <p:spPr bwMode="auto">
              <a:xfrm>
                <a:off x="867682" y="30777"/>
                <a:ext cx="1089619" cy="3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TW" altLang="en-US" sz="2133" b="1" dirty="0" smtClean="0">
                    <a:solidFill>
                      <a:schemeClr val="bg1"/>
                    </a:solidFill>
                    <a:latin typeface="Batang" pitchFamily="18" charset="-127"/>
                    <a:ea typeface="Batang" pitchFamily="18" charset="-127"/>
                    <a:sym typeface="Batang" pitchFamily="18" charset="-127"/>
                  </a:rPr>
                  <a:t>前置準備</a:t>
                </a:r>
                <a:endParaRPr lang="zh-CN" altLang="en-US" sz="2133" b="1" dirty="0">
                  <a:solidFill>
                    <a:schemeClr val="bg1"/>
                  </a:solidFill>
                  <a:latin typeface="Batang" pitchFamily="18" charset="-127"/>
                  <a:ea typeface="Batang" pitchFamily="18" charset="-127"/>
                  <a:sym typeface="Batang" pitchFamily="18" charset="-127"/>
                </a:endParaRPr>
              </a:p>
            </p:txBody>
          </p:sp>
        </p:grpSp>
        <p:grpSp>
          <p:nvGrpSpPr>
            <p:cNvPr id="48" name="组合 3"/>
            <p:cNvGrpSpPr>
              <a:grpSpLocks/>
            </p:cNvGrpSpPr>
            <p:nvPr/>
          </p:nvGrpSpPr>
          <p:grpSpPr bwMode="auto">
            <a:xfrm>
              <a:off x="27781" y="1276547"/>
              <a:ext cx="1089619" cy="993401"/>
              <a:chOff x="-2743148" y="434256"/>
              <a:chExt cx="1089619" cy="993401"/>
            </a:xfrm>
          </p:grpSpPr>
          <p:sp>
            <p:nvSpPr>
              <p:cNvPr id="58" name="TextBox 64"/>
              <p:cNvSpPr>
                <a:spLocks noChangeArrowheads="1"/>
              </p:cNvSpPr>
              <p:nvPr/>
            </p:nvSpPr>
            <p:spPr bwMode="auto">
              <a:xfrm>
                <a:off x="-2508064" y="434256"/>
                <a:ext cx="600010" cy="62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800" dirty="0">
                    <a:solidFill>
                      <a:schemeClr val="bg1"/>
                    </a:solidFill>
                    <a:latin typeface="浪漫雅圆" charset="-122"/>
                    <a:ea typeface="方正姚体" pitchFamily="2" charset="-122"/>
                    <a:sym typeface="Meiryo" pitchFamily="34" charset="-128"/>
                  </a:rPr>
                  <a:t>04</a:t>
                </a:r>
              </a:p>
            </p:txBody>
          </p:sp>
          <p:sp>
            <p:nvSpPr>
              <p:cNvPr id="59" name="矩形 65"/>
              <p:cNvSpPr>
                <a:spLocks noChangeArrowheads="1"/>
              </p:cNvSpPr>
              <p:nvPr/>
            </p:nvSpPr>
            <p:spPr bwMode="auto">
              <a:xfrm>
                <a:off x="-2743148" y="1046057"/>
                <a:ext cx="1089619" cy="3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TW" altLang="en-US" sz="2133" b="1" dirty="0" smtClean="0">
                    <a:solidFill>
                      <a:schemeClr val="bg1"/>
                    </a:solidFill>
                    <a:latin typeface="Batang" pitchFamily="18" charset="-127"/>
                    <a:ea typeface="Batang" pitchFamily="18" charset="-127"/>
                    <a:sym typeface="Batang" pitchFamily="18" charset="-127"/>
                  </a:rPr>
                  <a:t>評鑑結果</a:t>
                </a:r>
                <a:endParaRPr lang="zh-CN" altLang="en-US" sz="2133" b="1" dirty="0">
                  <a:solidFill>
                    <a:schemeClr val="bg1"/>
                  </a:solidFill>
                  <a:latin typeface="Batang" pitchFamily="18" charset="-127"/>
                  <a:ea typeface="Batang" pitchFamily="18" charset="-127"/>
                  <a:sym typeface="Batang" pitchFamily="18" charset="-127"/>
                </a:endParaRPr>
              </a:p>
            </p:txBody>
          </p:sp>
        </p:grpSp>
        <p:grpSp>
          <p:nvGrpSpPr>
            <p:cNvPr id="49" name="组合 68"/>
            <p:cNvGrpSpPr>
              <a:grpSpLocks/>
            </p:cNvGrpSpPr>
            <p:nvPr/>
          </p:nvGrpSpPr>
          <p:grpSpPr bwMode="auto">
            <a:xfrm flipV="1">
              <a:off x="2717011" y="1132830"/>
              <a:ext cx="1089619" cy="1553489"/>
              <a:chOff x="2615521" y="149116"/>
              <a:chExt cx="1089619" cy="1553489"/>
            </a:xfrm>
          </p:grpSpPr>
          <p:sp>
            <p:nvSpPr>
              <p:cNvPr id="55" name="等腰三角形 2"/>
              <p:cNvSpPr>
                <a:spLocks noChangeArrowheads="1"/>
              </p:cNvSpPr>
              <p:nvPr/>
            </p:nvSpPr>
            <p:spPr bwMode="auto">
              <a:xfrm>
                <a:off x="2905513" y="149116"/>
                <a:ext cx="450302" cy="265382"/>
              </a:xfrm>
              <a:custGeom>
                <a:avLst/>
                <a:gdLst>
                  <a:gd name="T0" fmla="*/ 0 w 1080120"/>
                  <a:gd name="T1" fmla="*/ 0 h 931138"/>
                  <a:gd name="T2" fmla="*/ 1080120 w 1080120"/>
                  <a:gd name="T3" fmla="*/ 931138 h 931138"/>
                </a:gdLst>
                <a:ahLst/>
                <a:cxnLst/>
                <a:rect l="T0" t="T1" r="T2" b="T3"/>
                <a:pathLst>
                  <a:path w="1080120" h="931138">
                    <a:moveTo>
                      <a:pt x="540060" y="0"/>
                    </a:moveTo>
                    <a:lnTo>
                      <a:pt x="1080120" y="931138"/>
                    </a:lnTo>
                    <a:lnTo>
                      <a:pt x="810090" y="931138"/>
                    </a:lnTo>
                    <a:lnTo>
                      <a:pt x="540060" y="465569"/>
                    </a:lnTo>
                    <a:lnTo>
                      <a:pt x="270030" y="931138"/>
                    </a:lnTo>
                    <a:lnTo>
                      <a:pt x="0" y="931138"/>
                    </a:lnTo>
                    <a:close/>
                  </a:path>
                </a:pathLst>
              </a:custGeom>
              <a:solidFill>
                <a:srgbClr val="543F3B">
                  <a:alpha val="78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宋体" pitchFamily="2" charset="-122"/>
                  <a:sym typeface="宋体" pitchFamily="2" charset="-122"/>
                </a:endParaRPr>
              </a:p>
            </p:txBody>
          </p:sp>
          <p:sp>
            <p:nvSpPr>
              <p:cNvPr id="56" name="TextBox 70"/>
              <p:cNvSpPr>
                <a:spLocks noChangeArrowheads="1"/>
              </p:cNvSpPr>
              <p:nvPr/>
            </p:nvSpPr>
            <p:spPr bwMode="auto">
              <a:xfrm flipV="1">
                <a:off x="2870045" y="1079213"/>
                <a:ext cx="600010" cy="62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800" dirty="0">
                    <a:solidFill>
                      <a:schemeClr val="bg1"/>
                    </a:solidFill>
                    <a:latin typeface="浪漫雅圆" charset="-122"/>
                    <a:ea typeface="方正姚体" pitchFamily="2" charset="-122"/>
                    <a:sym typeface="Meiryo" pitchFamily="34" charset="-128"/>
                  </a:rPr>
                  <a:t>02</a:t>
                </a:r>
              </a:p>
            </p:txBody>
          </p:sp>
          <p:sp>
            <p:nvSpPr>
              <p:cNvPr id="57" name="矩形 71"/>
              <p:cNvSpPr>
                <a:spLocks noChangeArrowheads="1"/>
              </p:cNvSpPr>
              <p:nvPr/>
            </p:nvSpPr>
            <p:spPr bwMode="auto">
              <a:xfrm flipV="1">
                <a:off x="2615521" y="716897"/>
                <a:ext cx="1089619" cy="3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TW" altLang="en-US" sz="2133" b="1" dirty="0" smtClean="0">
                    <a:solidFill>
                      <a:schemeClr val="bg1"/>
                    </a:solidFill>
                    <a:latin typeface="Batang" pitchFamily="18" charset="-127"/>
                    <a:ea typeface="Batang" pitchFamily="18" charset="-127"/>
                    <a:sym typeface="Batang" pitchFamily="18" charset="-127"/>
                  </a:rPr>
                  <a:t>內部評鑑</a:t>
                </a:r>
                <a:endParaRPr lang="zh-CN" altLang="en-US" sz="2133" b="1" dirty="0">
                  <a:solidFill>
                    <a:schemeClr val="bg1"/>
                  </a:solidFill>
                  <a:latin typeface="Batang" pitchFamily="18" charset="-127"/>
                  <a:ea typeface="Batang" pitchFamily="18" charset="-127"/>
                  <a:sym typeface="Batang" pitchFamily="18" charset="-127"/>
                </a:endParaRPr>
              </a:p>
            </p:txBody>
          </p:sp>
        </p:grpSp>
        <p:grpSp>
          <p:nvGrpSpPr>
            <p:cNvPr id="50" name="组合 72"/>
            <p:cNvGrpSpPr>
              <a:grpSpLocks/>
            </p:cNvGrpSpPr>
            <p:nvPr/>
          </p:nvGrpSpPr>
          <p:grpSpPr bwMode="auto">
            <a:xfrm flipH="1">
              <a:off x="1200922" y="686083"/>
              <a:ext cx="1583401" cy="3029193"/>
              <a:chOff x="367437" y="-2158575"/>
              <a:chExt cx="1583401" cy="3029193"/>
            </a:xfrm>
          </p:grpSpPr>
          <p:sp>
            <p:nvSpPr>
              <p:cNvPr id="52" name="TextBox 73"/>
              <p:cNvSpPr>
                <a:spLocks noChangeArrowheads="1"/>
              </p:cNvSpPr>
              <p:nvPr/>
            </p:nvSpPr>
            <p:spPr bwMode="auto">
              <a:xfrm>
                <a:off x="367437" y="0"/>
                <a:ext cx="600010" cy="623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800" dirty="0">
                    <a:solidFill>
                      <a:schemeClr val="bg1"/>
                    </a:solidFill>
                    <a:latin typeface="浪漫雅圆" charset="-122"/>
                    <a:ea typeface="方正姚体" pitchFamily="2" charset="-122"/>
                    <a:sym typeface="Meiryo" pitchFamily="34" charset="-128"/>
                  </a:rPr>
                  <a:t>03</a:t>
                </a:r>
              </a:p>
            </p:txBody>
          </p:sp>
          <p:sp>
            <p:nvSpPr>
              <p:cNvPr id="53" name="等腰三角形 2"/>
              <p:cNvSpPr>
                <a:spLocks noChangeArrowheads="1"/>
              </p:cNvSpPr>
              <p:nvPr/>
            </p:nvSpPr>
            <p:spPr bwMode="auto">
              <a:xfrm rot="16200000">
                <a:off x="404827" y="-2066115"/>
                <a:ext cx="450302" cy="265382"/>
              </a:xfrm>
              <a:custGeom>
                <a:avLst/>
                <a:gdLst>
                  <a:gd name="T0" fmla="*/ 0 w 1080120"/>
                  <a:gd name="T1" fmla="*/ 0 h 931138"/>
                  <a:gd name="T2" fmla="*/ 1080120 w 1080120"/>
                  <a:gd name="T3" fmla="*/ 931138 h 931138"/>
                </a:gdLst>
                <a:ahLst/>
                <a:cxnLst/>
                <a:rect l="T0" t="T1" r="T2" b="T3"/>
                <a:pathLst>
                  <a:path w="1080120" h="931138">
                    <a:moveTo>
                      <a:pt x="540060" y="0"/>
                    </a:moveTo>
                    <a:lnTo>
                      <a:pt x="1080120" y="931138"/>
                    </a:lnTo>
                    <a:lnTo>
                      <a:pt x="810090" y="931138"/>
                    </a:lnTo>
                    <a:lnTo>
                      <a:pt x="540060" y="465569"/>
                    </a:lnTo>
                    <a:lnTo>
                      <a:pt x="270030" y="931138"/>
                    </a:lnTo>
                    <a:lnTo>
                      <a:pt x="0" y="931138"/>
                    </a:lnTo>
                    <a:close/>
                  </a:path>
                </a:pathLst>
              </a:custGeom>
              <a:solidFill>
                <a:srgbClr val="543F3B">
                  <a:alpha val="78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宋体" pitchFamily="2" charset="-122"/>
                  <a:sym typeface="宋体" pitchFamily="2" charset="-122"/>
                </a:endParaRPr>
              </a:p>
            </p:txBody>
          </p:sp>
          <p:sp>
            <p:nvSpPr>
              <p:cNvPr id="54" name="矩形 75"/>
              <p:cNvSpPr>
                <a:spLocks noChangeArrowheads="1"/>
              </p:cNvSpPr>
              <p:nvPr/>
            </p:nvSpPr>
            <p:spPr bwMode="auto">
              <a:xfrm>
                <a:off x="861219" y="-106626"/>
                <a:ext cx="1089619" cy="97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133" b="1" dirty="0">
                    <a:solidFill>
                      <a:schemeClr val="bg1"/>
                    </a:solidFill>
                    <a:latin typeface="Batang" pitchFamily="18" charset="-127"/>
                    <a:ea typeface="Batang" pitchFamily="18" charset="-127"/>
                    <a:sym typeface="Batang" pitchFamily="18" charset="-127"/>
                  </a:rPr>
                  <a:t>評鑑</a:t>
                </a:r>
                <a:r>
                  <a:rPr lang="zh-TW" altLang="en-US" sz="2133" b="1" dirty="0" smtClean="0">
                    <a:solidFill>
                      <a:schemeClr val="bg1"/>
                    </a:solidFill>
                    <a:latin typeface="Batang" pitchFamily="18" charset="-127"/>
                    <a:ea typeface="Batang" pitchFamily="18" charset="-127"/>
                    <a:sym typeface="Batang" pitchFamily="18" charset="-127"/>
                  </a:rPr>
                  <a:t>中心</a:t>
                </a:r>
                <a:endParaRPr lang="en-US" altLang="zh-TW" sz="2133" b="1" dirty="0" smtClean="0">
                  <a:solidFill>
                    <a:schemeClr val="bg1"/>
                  </a:solidFill>
                  <a:latin typeface="Batang" pitchFamily="18" charset="-127"/>
                  <a:ea typeface="Batang" pitchFamily="18" charset="-127"/>
                  <a:sym typeface="Batang" pitchFamily="18" charset="-127"/>
                </a:endParaRPr>
              </a:p>
              <a:p>
                <a:r>
                  <a:rPr lang="zh-TW" altLang="en-US" sz="2133" b="1" dirty="0" smtClean="0">
                    <a:solidFill>
                      <a:schemeClr val="bg1"/>
                    </a:solidFill>
                    <a:latin typeface="Batang" pitchFamily="18" charset="-127"/>
                    <a:ea typeface="Batang" pitchFamily="18" charset="-127"/>
                    <a:sym typeface="Batang" pitchFamily="18" charset="-127"/>
                  </a:rPr>
                  <a:t>書</a:t>
                </a:r>
                <a:r>
                  <a:rPr lang="zh-TW" altLang="en-US" sz="2133" b="1" dirty="0">
                    <a:solidFill>
                      <a:schemeClr val="bg1"/>
                    </a:solidFill>
                    <a:latin typeface="Batang" pitchFamily="18" charset="-127"/>
                    <a:ea typeface="Batang" pitchFamily="18" charset="-127"/>
                    <a:sym typeface="Batang" pitchFamily="18" charset="-127"/>
                  </a:rPr>
                  <a:t>審及</a:t>
                </a:r>
                <a:endParaRPr lang="en-US" altLang="zh-TW" sz="2133" b="1" dirty="0">
                  <a:solidFill>
                    <a:schemeClr val="bg1"/>
                  </a:solidFill>
                  <a:latin typeface="Batang" pitchFamily="18" charset="-127"/>
                  <a:ea typeface="Batang" pitchFamily="18" charset="-127"/>
                  <a:sym typeface="Batang" pitchFamily="18" charset="-127"/>
                </a:endParaRPr>
              </a:p>
              <a:p>
                <a:r>
                  <a:rPr lang="zh-TW" altLang="en-US" sz="2133" b="1" dirty="0" smtClean="0">
                    <a:solidFill>
                      <a:schemeClr val="bg1"/>
                    </a:solidFill>
                    <a:latin typeface="Batang" pitchFamily="18" charset="-127"/>
                    <a:ea typeface="Batang" pitchFamily="18" charset="-127"/>
                    <a:sym typeface="Batang" pitchFamily="18" charset="-127"/>
                  </a:rPr>
                  <a:t>實地訪評</a:t>
                </a:r>
                <a:endParaRPr lang="zh-CN" altLang="en-US" sz="2133" b="1" dirty="0">
                  <a:solidFill>
                    <a:schemeClr val="bg1"/>
                  </a:solidFill>
                  <a:latin typeface="Batang" pitchFamily="18" charset="-127"/>
                  <a:ea typeface="Batang" pitchFamily="18" charset="-127"/>
                  <a:sym typeface="Batang" pitchFamily="18" charset="-127"/>
                </a:endParaRPr>
              </a:p>
            </p:txBody>
          </p:sp>
        </p:grpSp>
        <p:sp>
          <p:nvSpPr>
            <p:cNvPr id="51" name="TextBox 78"/>
            <p:cNvSpPr>
              <a:spLocks noChangeArrowheads="1"/>
            </p:cNvSpPr>
            <p:nvPr/>
          </p:nvSpPr>
          <p:spPr bwMode="auto">
            <a:xfrm>
              <a:off x="1053364" y="1420704"/>
              <a:ext cx="1727684" cy="75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TW" altLang="en-US" sz="2400" b="1" dirty="0" smtClean="0">
                  <a:solidFill>
                    <a:srgbClr val="0000FF"/>
                  </a:solidFill>
                  <a:latin typeface="微軟正黑體" panose="020B0604030504040204" pitchFamily="34" charset="-120"/>
                  <a:ea typeface="微軟正黑體" panose="020B0604030504040204" pitchFamily="34" charset="-120"/>
                </a:rPr>
                <a:t>系所學位學程</a:t>
              </a:r>
              <a:endParaRPr lang="en-US" altLang="zh-TW" sz="2400" b="1" dirty="0" smtClean="0">
                <a:solidFill>
                  <a:srgbClr val="0000FF"/>
                </a:solidFill>
                <a:latin typeface="微軟正黑體" panose="020B0604030504040204" pitchFamily="34" charset="-120"/>
                <a:ea typeface="微軟正黑體" panose="020B0604030504040204" pitchFamily="34" charset="-120"/>
              </a:endParaRPr>
            </a:p>
            <a:p>
              <a:pPr algn="ctr"/>
              <a:r>
                <a:rPr lang="zh-TW" altLang="en-US" sz="2400" b="1" dirty="0" smtClean="0">
                  <a:solidFill>
                    <a:srgbClr val="0000FF"/>
                  </a:solidFill>
                  <a:latin typeface="微軟正黑體" panose="020B0604030504040204" pitchFamily="34" charset="-120"/>
                  <a:ea typeface="微軟正黑體" panose="020B0604030504040204" pitchFamily="34" charset="-120"/>
                </a:rPr>
                <a:t>認可作業</a:t>
              </a:r>
              <a:endParaRPr lang="en-US" sz="2400" b="1" dirty="0">
                <a:solidFill>
                  <a:srgbClr val="0000FF"/>
                </a:solidFill>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fld id="{4FAB73BC-B049-4115-A692-8D63A059BFB8}" type="slidenum">
              <a:rPr lang="en-US" smtClean="0"/>
              <a:t>13</a:t>
            </a:fld>
            <a:endParaRPr lang="en-US" dirty="0"/>
          </a:p>
        </p:txBody>
      </p:sp>
      <p:sp>
        <p:nvSpPr>
          <p:cNvPr id="28" name="文字方塊 27"/>
          <p:cNvSpPr txBox="1"/>
          <p:nvPr/>
        </p:nvSpPr>
        <p:spPr>
          <a:xfrm>
            <a:off x="3218131" y="510041"/>
            <a:ext cx="7090755" cy="523220"/>
          </a:xfrm>
          <a:prstGeom prst="rect">
            <a:avLst/>
          </a:prstGeom>
          <a:noFill/>
        </p:spPr>
        <p:txBody>
          <a:bodyPr wrap="square" rtlCol="0">
            <a:spAutoFit/>
          </a:bodyPr>
          <a:lstStyle/>
          <a:p>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參、系所積極辦理工作項目說明       </a:t>
            </a:r>
            <a:r>
              <a:rPr lang="en-US" altLang="zh-TW" sz="2800" dirty="0" smtClean="0">
                <a:solidFill>
                  <a:schemeClr val="bg2">
                    <a:lumMod val="25000"/>
                  </a:schemeClr>
                </a:solidFill>
                <a:latin typeface="微軟正黑體" panose="020B0604030504040204" pitchFamily="34" charset="-120"/>
                <a:ea typeface="微軟正黑體" panose="020B0604030504040204" pitchFamily="34" charset="-120"/>
              </a:rPr>
              <a:t>2/</a:t>
            </a:r>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５</a:t>
            </a:r>
            <a:endParaRPr lang="zh-TW" altLang="en-US" sz="2800" dirty="0">
              <a:solidFill>
                <a:schemeClr val="bg2">
                  <a:lumMod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11656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1909" y="739674"/>
            <a:ext cx="2031325" cy="461665"/>
          </a:xfrm>
          <a:prstGeom prst="rect">
            <a:avLst/>
          </a:prstGeom>
        </p:spPr>
        <p:txBody>
          <a:bodyPr wrap="none">
            <a:spAutoFit/>
          </a:bodyPr>
          <a:lstStyle/>
          <a:p>
            <a:r>
              <a:rPr lang="zh-TW" altLang="en-US" sz="2400" b="1" dirty="0" smtClean="0">
                <a:solidFill>
                  <a:schemeClr val="bg1"/>
                </a:solidFill>
                <a:cs typeface="+mn-ea"/>
                <a:sym typeface="+mn-lt"/>
              </a:rPr>
              <a:t>系所積極辦理</a:t>
            </a:r>
            <a:endParaRPr lang="zh-CN" altLang="en-US" sz="2400" b="1" dirty="0">
              <a:solidFill>
                <a:schemeClr val="bg1"/>
              </a:solidFill>
              <a:cs typeface="+mn-ea"/>
              <a:sym typeface="+mn-lt"/>
            </a:endParaRPr>
          </a:p>
        </p:txBody>
      </p:sp>
      <p:sp>
        <p:nvSpPr>
          <p:cNvPr id="41" name="剪去單一角落矩形 40"/>
          <p:cNvSpPr/>
          <p:nvPr/>
        </p:nvSpPr>
        <p:spPr>
          <a:xfrm>
            <a:off x="5519673" y="3157466"/>
            <a:ext cx="6513855" cy="2123661"/>
          </a:xfrm>
          <a:prstGeom prst="snip1Rect">
            <a:avLst/>
          </a:prstGeom>
          <a:solidFill>
            <a:srgbClr val="FFFF99"/>
          </a:solidFill>
        </p:spPr>
        <p:style>
          <a:lnRef idx="1">
            <a:schemeClr val="accent1"/>
          </a:lnRef>
          <a:fillRef idx="2">
            <a:schemeClr val="accent1"/>
          </a:fillRef>
          <a:effectRef idx="1">
            <a:schemeClr val="accent1"/>
          </a:effectRef>
          <a:fontRef idx="minor">
            <a:schemeClr val="dk1"/>
          </a:fontRef>
        </p:style>
        <p:txBody>
          <a:bodyPr rtlCol="0" anchor="ctr"/>
          <a:lstStyle/>
          <a:p>
            <a:r>
              <a:rPr lang="en-US" altLang="zh-TW" sz="2000" dirty="0" smtClean="0">
                <a:latin typeface="微軟正黑體" panose="020B0604030504040204" pitchFamily="34" charset="-120"/>
                <a:ea typeface="微軟正黑體" panose="020B0604030504040204" pitchFamily="34" charset="-120"/>
              </a:rPr>
              <a:t>1.</a:t>
            </a:r>
            <a:r>
              <a:rPr lang="zh-TW" altLang="en-US" sz="2000" dirty="0" smtClean="0">
                <a:latin typeface="微軟正黑體" panose="020B0604030504040204" pitchFamily="34" charset="-120"/>
                <a:ea typeface="微軟正黑體" panose="020B0604030504040204" pitchFamily="34" charset="-120"/>
              </a:rPr>
              <a:t>各受訪單位提供</a:t>
            </a:r>
            <a:r>
              <a:rPr lang="zh-TW" altLang="en-US" sz="2000" dirty="0" smtClean="0">
                <a:solidFill>
                  <a:srgbClr val="FF0000"/>
                </a:solidFill>
                <a:latin typeface="微軟正黑體" panose="020B0604030504040204" pitchFamily="34" charset="-120"/>
                <a:ea typeface="微軟正黑體" panose="020B0604030504040204" pitchFamily="34" charset="-120"/>
              </a:rPr>
              <a:t>座晤談名單</a:t>
            </a:r>
            <a:r>
              <a:rPr lang="zh-TW" altLang="en-US" sz="2000" dirty="0" smtClean="0">
                <a:latin typeface="微軟正黑體" panose="020B0604030504040204" pitchFamily="34" charset="-120"/>
                <a:ea typeface="微軟正黑體" panose="020B0604030504040204" pitchFamily="34" charset="-120"/>
              </a:rPr>
              <a:t>至學院，交由研發處統一</a:t>
            </a:r>
            <a:endParaRPr lang="en-US" altLang="zh-TW" sz="2000" dirty="0" smtClean="0">
              <a:latin typeface="微軟正黑體" panose="020B0604030504040204" pitchFamily="34" charset="-120"/>
              <a:ea typeface="微軟正黑體" panose="020B0604030504040204" pitchFamily="34" charset="-120"/>
            </a:endParaRPr>
          </a:p>
          <a:p>
            <a:r>
              <a:rPr lang="en-US" altLang="zh-TW" sz="2000" dirty="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  </a:t>
            </a:r>
            <a:r>
              <a:rPr lang="zh-TW" altLang="en-US" sz="2000" dirty="0" smtClean="0">
                <a:latin typeface="微軟正黑體" panose="020B0604030504040204" pitchFamily="34" charset="-120"/>
                <a:ea typeface="微軟正黑體" panose="020B0604030504040204" pitchFamily="34" charset="-120"/>
              </a:rPr>
              <a:t>寄送。</a:t>
            </a:r>
            <a:endParaRPr lang="en-US" altLang="zh-TW" sz="2000" dirty="0" smtClean="0">
              <a:latin typeface="微軟正黑體" panose="020B0604030504040204" pitchFamily="34" charset="-120"/>
              <a:ea typeface="微軟正黑體" panose="020B0604030504040204" pitchFamily="34" charset="-120"/>
            </a:endParaRPr>
          </a:p>
          <a:p>
            <a:r>
              <a:rPr lang="en-US" altLang="zh-TW" sz="2000" dirty="0" smtClean="0">
                <a:latin typeface="微軟正黑體" panose="020B0604030504040204" pitchFamily="34" charset="-120"/>
                <a:ea typeface="微軟正黑體" panose="020B0604030504040204" pitchFamily="34" charset="-120"/>
              </a:rPr>
              <a:t>2.</a:t>
            </a:r>
            <a:r>
              <a:rPr lang="zh-TW" altLang="en-US" sz="2000" dirty="0" smtClean="0">
                <a:latin typeface="微軟正黑體" panose="020B0604030504040204" pitchFamily="34" charset="-120"/>
                <a:ea typeface="微軟正黑體" panose="020B0604030504040204" pitchFamily="34" charset="-120"/>
              </a:rPr>
              <a:t>回復委員書面審查</a:t>
            </a:r>
            <a:r>
              <a:rPr lang="zh-TW" altLang="en-US" sz="2000" dirty="0" smtClean="0">
                <a:solidFill>
                  <a:srgbClr val="FF0000"/>
                </a:solidFill>
                <a:latin typeface="微軟正黑體" panose="020B0604030504040204" pitchFamily="34" charset="-120"/>
                <a:ea typeface="微軟正黑體" panose="020B0604030504040204" pitchFamily="34" charset="-120"/>
              </a:rPr>
              <a:t>第一次待釐清問題</a:t>
            </a:r>
            <a:r>
              <a:rPr lang="zh-TW" altLang="en-US" sz="2000" dirty="0" smtClean="0">
                <a:latin typeface="微軟正黑體" panose="020B0604030504040204" pitchFamily="34" charset="-120"/>
                <a:ea typeface="微軟正黑體" panose="020B0604030504040204" pitchFamily="34" charset="-120"/>
              </a:rPr>
              <a:t>並上傳系統。</a:t>
            </a:r>
            <a:endParaRPr lang="en-US" altLang="zh-TW" sz="2000" dirty="0" smtClean="0">
              <a:latin typeface="微軟正黑體" panose="020B0604030504040204" pitchFamily="34" charset="-120"/>
              <a:ea typeface="微軟正黑體" panose="020B0604030504040204" pitchFamily="34" charset="-120"/>
            </a:endParaRPr>
          </a:p>
          <a:p>
            <a:r>
              <a:rPr lang="en-US" altLang="zh-TW" sz="2000" dirty="0" smtClean="0">
                <a:latin typeface="微軟正黑體" panose="020B0604030504040204" pitchFamily="34" charset="-120"/>
                <a:ea typeface="微軟正黑體" panose="020B0604030504040204" pitchFamily="34" charset="-120"/>
              </a:rPr>
              <a:t>3.</a:t>
            </a:r>
            <a:r>
              <a:rPr lang="zh-TW" altLang="en-US" sz="2000" dirty="0" smtClean="0">
                <a:solidFill>
                  <a:srgbClr val="FF0000"/>
                </a:solidFill>
                <a:latin typeface="微軟正黑體" panose="020B0604030504040204" pitchFamily="34" charset="-120"/>
                <a:ea typeface="微軟正黑體" panose="020B0604030504040204" pitchFamily="34" charset="-120"/>
              </a:rPr>
              <a:t>第二次待</a:t>
            </a:r>
            <a:r>
              <a:rPr lang="zh-TW" altLang="en-US" sz="2000" dirty="0">
                <a:solidFill>
                  <a:srgbClr val="FF0000"/>
                </a:solidFill>
                <a:latin typeface="微軟正黑體" panose="020B0604030504040204" pitchFamily="34" charset="-120"/>
                <a:ea typeface="微軟正黑體" panose="020B0604030504040204" pitchFamily="34" charset="-120"/>
              </a:rPr>
              <a:t>釐清</a:t>
            </a:r>
            <a:r>
              <a:rPr lang="zh-TW" altLang="en-US" sz="2000" dirty="0" smtClean="0">
                <a:solidFill>
                  <a:srgbClr val="FF0000"/>
                </a:solidFill>
                <a:latin typeface="微軟正黑體" panose="020B0604030504040204" pitchFamily="34" charset="-120"/>
                <a:ea typeface="微軟正黑體" panose="020B0604030504040204" pitchFamily="34" charset="-120"/>
              </a:rPr>
              <a:t>問題</a:t>
            </a:r>
            <a:r>
              <a:rPr lang="zh-TW" altLang="en-US" sz="2000" dirty="0" smtClean="0">
                <a:latin typeface="微軟正黑體" panose="020B0604030504040204" pitchFamily="34" charset="-120"/>
                <a:ea typeface="微軟正黑體" panose="020B0604030504040204" pitchFamily="34" charset="-120"/>
              </a:rPr>
              <a:t>回復，於訪評當日置於委員座位 。</a:t>
            </a:r>
            <a:endParaRPr lang="en-US" altLang="zh-TW" sz="2000" dirty="0" smtClean="0">
              <a:latin typeface="微軟正黑體" panose="020B0604030504040204" pitchFamily="34" charset="-120"/>
              <a:ea typeface="微軟正黑體" panose="020B0604030504040204" pitchFamily="34" charset="-120"/>
            </a:endParaRPr>
          </a:p>
          <a:p>
            <a:r>
              <a:rPr lang="en-US" altLang="zh-TW" sz="2000" dirty="0" smtClean="0">
                <a:latin typeface="微軟正黑體" panose="020B0604030504040204" pitchFamily="34" charset="-120"/>
                <a:ea typeface="微軟正黑體" panose="020B0604030504040204" pitchFamily="34" charset="-120"/>
              </a:rPr>
              <a:t>4.10-12</a:t>
            </a:r>
            <a:r>
              <a:rPr lang="zh-TW" altLang="en-US" sz="2000" dirty="0" smtClean="0">
                <a:latin typeface="微軟正黑體" panose="020B0604030504040204" pitchFamily="34" charset="-120"/>
                <a:ea typeface="微軟正黑體" panose="020B0604030504040204" pitchFamily="34" charset="-120"/>
              </a:rPr>
              <a:t>月評鑑中心訪評委員到校進行</a:t>
            </a:r>
            <a:r>
              <a:rPr lang="zh-TW" altLang="en-US" sz="2000" dirty="0" smtClean="0">
                <a:solidFill>
                  <a:srgbClr val="FF0000"/>
                </a:solidFill>
                <a:latin typeface="微軟正黑體" panose="020B0604030504040204" pitchFamily="34" charset="-120"/>
                <a:ea typeface="微軟正黑體" panose="020B0604030504040204" pitchFamily="34" charset="-120"/>
              </a:rPr>
              <a:t>實地訪評</a:t>
            </a:r>
            <a:r>
              <a:rPr lang="en-US" altLang="zh-TW" sz="2000" dirty="0" smtClean="0">
                <a:solidFill>
                  <a:srgbClr val="FF0000"/>
                </a:solidFill>
                <a:latin typeface="微軟正黑體" panose="020B0604030504040204" pitchFamily="34" charset="-120"/>
                <a:ea typeface="微軟正黑體" panose="020B0604030504040204" pitchFamily="34" charset="-120"/>
              </a:rPr>
              <a:t>(10-12</a:t>
            </a:r>
          </a:p>
          <a:p>
            <a:r>
              <a:rPr lang="en-US" altLang="zh-TW" sz="2000" dirty="0">
                <a:solidFill>
                  <a:srgbClr val="FF0000"/>
                </a:solidFill>
                <a:latin typeface="微軟正黑體" panose="020B0604030504040204" pitchFamily="34" charset="-120"/>
                <a:ea typeface="微軟正黑體" panose="020B0604030504040204" pitchFamily="34" charset="-120"/>
              </a:rPr>
              <a:t> </a:t>
            </a:r>
            <a:r>
              <a:rPr lang="en-US" altLang="zh-TW" sz="2000" dirty="0" smtClean="0">
                <a:solidFill>
                  <a:srgbClr val="FF0000"/>
                </a:solidFill>
                <a:latin typeface="微軟正黑體" panose="020B0604030504040204" pitchFamily="34" charset="-120"/>
                <a:ea typeface="微軟正黑體" panose="020B0604030504040204" pitchFamily="34" charset="-120"/>
              </a:rPr>
              <a:t>  </a:t>
            </a:r>
            <a:r>
              <a:rPr lang="zh-TW" altLang="en-US" sz="2000" dirty="0" smtClean="0">
                <a:solidFill>
                  <a:srgbClr val="FF0000"/>
                </a:solidFill>
                <a:latin typeface="微軟正黑體" panose="020B0604030504040204" pitchFamily="34" charset="-120"/>
                <a:ea typeface="微軟正黑體" panose="020B0604030504040204" pitchFamily="34" charset="-120"/>
              </a:rPr>
              <a:t>月</a:t>
            </a:r>
            <a:r>
              <a:rPr lang="en-US" altLang="zh-TW" sz="2000" dirty="0" smtClean="0">
                <a:solidFill>
                  <a:srgbClr val="FF0000"/>
                </a:solidFill>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作業。</a:t>
            </a:r>
            <a:endParaRPr lang="en-US" altLang="zh-TW" sz="2000" dirty="0" smtClean="0">
              <a:latin typeface="微軟正黑體" panose="020B0604030504040204" pitchFamily="34" charset="-120"/>
              <a:ea typeface="微軟正黑體" panose="020B0604030504040204" pitchFamily="34" charset="-120"/>
            </a:endParaRPr>
          </a:p>
          <a:p>
            <a:endParaRPr lang="zh-TW" altLang="en-US" sz="2000" dirty="0">
              <a:latin typeface="微軟正黑體" panose="020B0604030504040204" pitchFamily="34" charset="-120"/>
              <a:ea typeface="微軟正黑體" panose="020B0604030504040204" pitchFamily="34" charset="-120"/>
            </a:endParaRPr>
          </a:p>
        </p:txBody>
      </p:sp>
      <p:sp>
        <p:nvSpPr>
          <p:cNvPr id="42" name="向右箭號 41"/>
          <p:cNvSpPr/>
          <p:nvPr/>
        </p:nvSpPr>
        <p:spPr>
          <a:xfrm>
            <a:off x="5519673" y="1420000"/>
            <a:ext cx="5005866" cy="1706353"/>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dirty="0" smtClean="0">
                <a:latin typeface="微軟正黑體" panose="020B0604030504040204" pitchFamily="34" charset="-120"/>
                <a:ea typeface="微軟正黑體" panose="020B0604030504040204" pitchFamily="34" charset="-120"/>
              </a:rPr>
              <a:t>03</a:t>
            </a:r>
            <a:r>
              <a:rPr lang="zh-TW" altLang="en-US" sz="2800" dirty="0" smtClean="0">
                <a:latin typeface="微軟正黑體" panose="020B0604030504040204" pitchFamily="34" charset="-120"/>
                <a:ea typeface="微軟正黑體" panose="020B0604030504040204" pitchFamily="34" charset="-120"/>
              </a:rPr>
              <a:t>評鑑中心書審及實地訪評</a:t>
            </a:r>
            <a:r>
              <a:rPr lang="en-US" altLang="zh-TW" sz="2800" dirty="0" smtClean="0">
                <a:latin typeface="微軟正黑體" panose="020B0604030504040204" pitchFamily="34" charset="-120"/>
                <a:ea typeface="微軟正黑體" panose="020B0604030504040204" pitchFamily="34" charset="-120"/>
              </a:rPr>
              <a:t>109.8.11-109.12.31</a:t>
            </a:r>
            <a:endParaRPr lang="zh-TW" altLang="en-US" sz="2800" dirty="0">
              <a:latin typeface="微軟正黑體" panose="020B0604030504040204" pitchFamily="34" charset="-120"/>
              <a:ea typeface="微軟正黑體" panose="020B0604030504040204" pitchFamily="34" charset="-120"/>
            </a:endParaRPr>
          </a:p>
        </p:txBody>
      </p:sp>
      <p:grpSp>
        <p:nvGrpSpPr>
          <p:cNvPr id="40" name="组合 1"/>
          <p:cNvGrpSpPr>
            <a:grpSpLocks/>
          </p:cNvGrpSpPr>
          <p:nvPr/>
        </p:nvGrpSpPr>
        <p:grpSpPr bwMode="auto">
          <a:xfrm>
            <a:off x="491982" y="1646365"/>
            <a:ext cx="4508314" cy="4227996"/>
            <a:chOff x="-1" y="0"/>
            <a:chExt cx="3834414" cy="3836290"/>
          </a:xfrm>
        </p:grpSpPr>
        <p:sp>
          <p:nvSpPr>
            <p:cNvPr id="43" name="矩形 4"/>
            <p:cNvSpPr>
              <a:spLocks noChangeArrowheads="1"/>
            </p:cNvSpPr>
            <p:nvPr/>
          </p:nvSpPr>
          <p:spPr bwMode="auto">
            <a:xfrm>
              <a:off x="27780" y="0"/>
              <a:ext cx="2668335" cy="1336932"/>
            </a:xfrm>
            <a:custGeom>
              <a:avLst/>
              <a:gdLst>
                <a:gd name="T0" fmla="*/ 1447433 w 2668335"/>
                <a:gd name="T1" fmla="*/ 0 h 1336932"/>
                <a:gd name="T2" fmla="*/ 2325108 w 2668335"/>
                <a:gd name="T3" fmla="*/ 6510 h 1336932"/>
                <a:gd name="T4" fmla="*/ 2485992 w 2668335"/>
                <a:gd name="T5" fmla="*/ 33244 h 1336932"/>
                <a:gd name="T6" fmla="*/ 2668335 w 2668335"/>
                <a:gd name="T7" fmla="*/ 284379 h 1336932"/>
                <a:gd name="T8" fmla="*/ 2668335 w 2668335"/>
                <a:gd name="T9" fmla="*/ 1145193 h 1336932"/>
                <a:gd name="T10" fmla="*/ 259344 w 2668335"/>
                <a:gd name="T11" fmla="*/ 1145193 h 1336932"/>
                <a:gd name="T12" fmla="*/ 0 w 2668335"/>
                <a:gd name="T13" fmla="*/ 1336932 h 1336932"/>
                <a:gd name="T14" fmla="*/ 858315 w 2668335"/>
                <a:gd name="T15" fmla="*/ 144541 h 1336932"/>
                <a:gd name="T16" fmla="*/ 925815 w 2668335"/>
                <a:gd name="T17" fmla="*/ 53822 h 1336932"/>
                <a:gd name="T18" fmla="*/ 1036078 w 2668335"/>
                <a:gd name="T19" fmla="*/ 3518 h 1336932"/>
                <a:gd name="T20" fmla="*/ 1447433 w 2668335"/>
                <a:gd name="T21" fmla="*/ 0 h 13369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68335"/>
                <a:gd name="T34" fmla="*/ 0 h 1336932"/>
                <a:gd name="T35" fmla="*/ 2668335 w 2668335"/>
                <a:gd name="T36" fmla="*/ 1336932 h 13369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68335" h="1336932">
                  <a:moveTo>
                    <a:pt x="1447433" y="0"/>
                  </a:moveTo>
                  <a:lnTo>
                    <a:pt x="2325108" y="6510"/>
                  </a:lnTo>
                  <a:cubicBezTo>
                    <a:pt x="2432281" y="6468"/>
                    <a:pt x="2460835" y="19228"/>
                    <a:pt x="2485992" y="33244"/>
                  </a:cubicBezTo>
                  <a:cubicBezTo>
                    <a:pt x="2577884" y="117841"/>
                    <a:pt x="2668335" y="166815"/>
                    <a:pt x="2668335" y="284379"/>
                  </a:cubicBezTo>
                  <a:lnTo>
                    <a:pt x="2668335" y="1145193"/>
                  </a:lnTo>
                  <a:lnTo>
                    <a:pt x="259344" y="1145193"/>
                  </a:lnTo>
                  <a:cubicBezTo>
                    <a:pt x="137892" y="1145193"/>
                    <a:pt x="89641" y="1241725"/>
                    <a:pt x="0" y="1336932"/>
                  </a:cubicBezTo>
                  <a:lnTo>
                    <a:pt x="858315" y="144541"/>
                  </a:lnTo>
                  <a:lnTo>
                    <a:pt x="925815" y="53822"/>
                  </a:lnTo>
                  <a:cubicBezTo>
                    <a:pt x="956885" y="27470"/>
                    <a:pt x="994266" y="8688"/>
                    <a:pt x="1036078" y="3518"/>
                  </a:cubicBezTo>
                  <a:cubicBezTo>
                    <a:pt x="1114663" y="930"/>
                    <a:pt x="1269702" y="24"/>
                    <a:pt x="1447433" y="0"/>
                  </a:cubicBezTo>
                  <a:close/>
                </a:path>
              </a:pathLst>
            </a:custGeom>
            <a:gradFill rotWithShape="1">
              <a:gsLst>
                <a:gs pos="0">
                  <a:srgbClr val="C98124"/>
                </a:gs>
                <a:gs pos="18999">
                  <a:srgbClr val="C98124"/>
                </a:gs>
                <a:gs pos="26999">
                  <a:srgbClr val="F9B61F"/>
                </a:gs>
                <a:gs pos="46999">
                  <a:srgbClr val="E89918"/>
                </a:gs>
                <a:gs pos="81999">
                  <a:srgbClr val="F9B61F"/>
                </a:gs>
                <a:gs pos="100000">
                  <a:srgbClr val="DCA976"/>
                </a:gs>
              </a:gsLst>
              <a:lin ang="21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宋体" pitchFamily="2" charset="-122"/>
                <a:sym typeface="宋体" pitchFamily="2" charset="-122"/>
              </a:endParaRPr>
            </a:p>
          </p:txBody>
        </p:sp>
        <p:sp>
          <p:nvSpPr>
            <p:cNvPr id="44" name="矩形 4"/>
            <p:cNvSpPr>
              <a:spLocks noChangeArrowheads="1"/>
            </p:cNvSpPr>
            <p:nvPr/>
          </p:nvSpPr>
          <p:spPr bwMode="auto">
            <a:xfrm rot="5400000">
              <a:off x="1831779" y="687926"/>
              <a:ext cx="2668335" cy="1336932"/>
            </a:xfrm>
            <a:custGeom>
              <a:avLst/>
              <a:gdLst>
                <a:gd name="T0" fmla="*/ 1447433 w 2668335"/>
                <a:gd name="T1" fmla="*/ 0 h 1336932"/>
                <a:gd name="T2" fmla="*/ 2325108 w 2668335"/>
                <a:gd name="T3" fmla="*/ 6510 h 1336932"/>
                <a:gd name="T4" fmla="*/ 2485992 w 2668335"/>
                <a:gd name="T5" fmla="*/ 33244 h 1336932"/>
                <a:gd name="T6" fmla="*/ 2668335 w 2668335"/>
                <a:gd name="T7" fmla="*/ 284379 h 1336932"/>
                <a:gd name="T8" fmla="*/ 2668335 w 2668335"/>
                <a:gd name="T9" fmla="*/ 1145193 h 1336932"/>
                <a:gd name="T10" fmla="*/ 259344 w 2668335"/>
                <a:gd name="T11" fmla="*/ 1145193 h 1336932"/>
                <a:gd name="T12" fmla="*/ 0 w 2668335"/>
                <a:gd name="T13" fmla="*/ 1336932 h 1336932"/>
                <a:gd name="T14" fmla="*/ 858315 w 2668335"/>
                <a:gd name="T15" fmla="*/ 144541 h 1336932"/>
                <a:gd name="T16" fmla="*/ 925815 w 2668335"/>
                <a:gd name="T17" fmla="*/ 53822 h 1336932"/>
                <a:gd name="T18" fmla="*/ 1036078 w 2668335"/>
                <a:gd name="T19" fmla="*/ 3518 h 1336932"/>
                <a:gd name="T20" fmla="*/ 1447433 w 2668335"/>
                <a:gd name="T21" fmla="*/ 0 h 13369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68335"/>
                <a:gd name="T34" fmla="*/ 0 h 1336932"/>
                <a:gd name="T35" fmla="*/ 2668335 w 2668335"/>
                <a:gd name="T36" fmla="*/ 1336932 h 13369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68335" h="1336932">
                  <a:moveTo>
                    <a:pt x="1447433" y="0"/>
                  </a:moveTo>
                  <a:lnTo>
                    <a:pt x="2325108" y="6510"/>
                  </a:lnTo>
                  <a:cubicBezTo>
                    <a:pt x="2432281" y="6468"/>
                    <a:pt x="2460835" y="19228"/>
                    <a:pt x="2485992" y="33244"/>
                  </a:cubicBezTo>
                  <a:cubicBezTo>
                    <a:pt x="2577884" y="117841"/>
                    <a:pt x="2668335" y="166815"/>
                    <a:pt x="2668335" y="284379"/>
                  </a:cubicBezTo>
                  <a:lnTo>
                    <a:pt x="2668335" y="1145193"/>
                  </a:lnTo>
                  <a:lnTo>
                    <a:pt x="259344" y="1145193"/>
                  </a:lnTo>
                  <a:cubicBezTo>
                    <a:pt x="137892" y="1145193"/>
                    <a:pt x="89641" y="1241725"/>
                    <a:pt x="0" y="1336932"/>
                  </a:cubicBezTo>
                  <a:lnTo>
                    <a:pt x="858315" y="144541"/>
                  </a:lnTo>
                  <a:lnTo>
                    <a:pt x="925815" y="53822"/>
                  </a:lnTo>
                  <a:cubicBezTo>
                    <a:pt x="956885" y="27470"/>
                    <a:pt x="994266" y="8688"/>
                    <a:pt x="1036078" y="3518"/>
                  </a:cubicBezTo>
                  <a:cubicBezTo>
                    <a:pt x="1114663" y="930"/>
                    <a:pt x="1269702" y="24"/>
                    <a:pt x="1447433" y="0"/>
                  </a:cubicBezTo>
                  <a:close/>
                </a:path>
              </a:pathLst>
            </a:custGeom>
            <a:gradFill rotWithShape="1">
              <a:gsLst>
                <a:gs pos="0">
                  <a:srgbClr val="14A0C8"/>
                </a:gs>
                <a:gs pos="23999">
                  <a:srgbClr val="14A0C8"/>
                </a:gs>
                <a:gs pos="29999">
                  <a:srgbClr val="278199"/>
                </a:gs>
                <a:gs pos="46999">
                  <a:srgbClr val="50B7D0"/>
                </a:gs>
                <a:gs pos="81999">
                  <a:srgbClr val="63BED2"/>
                </a:gs>
                <a:gs pos="100000">
                  <a:srgbClr val="87CDDD"/>
                </a:gs>
              </a:gsLst>
              <a:lin ang="2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宋体" pitchFamily="2" charset="-122"/>
                <a:sym typeface="宋体" pitchFamily="2" charset="-122"/>
              </a:endParaRPr>
            </a:p>
          </p:txBody>
        </p:sp>
        <p:sp>
          <p:nvSpPr>
            <p:cNvPr id="45" name="矩形 4"/>
            <p:cNvSpPr>
              <a:spLocks noChangeArrowheads="1"/>
            </p:cNvSpPr>
            <p:nvPr/>
          </p:nvSpPr>
          <p:spPr bwMode="auto">
            <a:xfrm flipH="1" flipV="1">
              <a:off x="1138299" y="2499358"/>
              <a:ext cx="2668335" cy="1336932"/>
            </a:xfrm>
            <a:custGeom>
              <a:avLst/>
              <a:gdLst>
                <a:gd name="T0" fmla="*/ 1447433 w 2668335"/>
                <a:gd name="T1" fmla="*/ 0 h 1336932"/>
                <a:gd name="T2" fmla="*/ 2325108 w 2668335"/>
                <a:gd name="T3" fmla="*/ 6510 h 1336932"/>
                <a:gd name="T4" fmla="*/ 2485992 w 2668335"/>
                <a:gd name="T5" fmla="*/ 33244 h 1336932"/>
                <a:gd name="T6" fmla="*/ 2668335 w 2668335"/>
                <a:gd name="T7" fmla="*/ 284379 h 1336932"/>
                <a:gd name="T8" fmla="*/ 2668335 w 2668335"/>
                <a:gd name="T9" fmla="*/ 1145193 h 1336932"/>
                <a:gd name="T10" fmla="*/ 259344 w 2668335"/>
                <a:gd name="T11" fmla="*/ 1145193 h 1336932"/>
                <a:gd name="T12" fmla="*/ 0 w 2668335"/>
                <a:gd name="T13" fmla="*/ 1336932 h 1336932"/>
                <a:gd name="T14" fmla="*/ 858315 w 2668335"/>
                <a:gd name="T15" fmla="*/ 144541 h 1336932"/>
                <a:gd name="T16" fmla="*/ 925815 w 2668335"/>
                <a:gd name="T17" fmla="*/ 53822 h 1336932"/>
                <a:gd name="T18" fmla="*/ 1036078 w 2668335"/>
                <a:gd name="T19" fmla="*/ 3518 h 1336932"/>
                <a:gd name="T20" fmla="*/ 1447433 w 2668335"/>
                <a:gd name="T21" fmla="*/ 0 h 13369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68335"/>
                <a:gd name="T34" fmla="*/ 0 h 1336932"/>
                <a:gd name="T35" fmla="*/ 2668335 w 2668335"/>
                <a:gd name="T36" fmla="*/ 1336932 h 13369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68335" h="1336932">
                  <a:moveTo>
                    <a:pt x="1447433" y="0"/>
                  </a:moveTo>
                  <a:lnTo>
                    <a:pt x="2325108" y="6510"/>
                  </a:lnTo>
                  <a:cubicBezTo>
                    <a:pt x="2432281" y="6468"/>
                    <a:pt x="2460835" y="19228"/>
                    <a:pt x="2485992" y="33244"/>
                  </a:cubicBezTo>
                  <a:cubicBezTo>
                    <a:pt x="2577884" y="117841"/>
                    <a:pt x="2668335" y="166815"/>
                    <a:pt x="2668335" y="284379"/>
                  </a:cubicBezTo>
                  <a:lnTo>
                    <a:pt x="2668335" y="1145193"/>
                  </a:lnTo>
                  <a:lnTo>
                    <a:pt x="259344" y="1145193"/>
                  </a:lnTo>
                  <a:cubicBezTo>
                    <a:pt x="137892" y="1145193"/>
                    <a:pt x="89641" y="1241725"/>
                    <a:pt x="0" y="1336932"/>
                  </a:cubicBezTo>
                  <a:lnTo>
                    <a:pt x="858315" y="144541"/>
                  </a:lnTo>
                  <a:lnTo>
                    <a:pt x="925815" y="53822"/>
                  </a:lnTo>
                  <a:cubicBezTo>
                    <a:pt x="956885" y="27470"/>
                    <a:pt x="994266" y="8688"/>
                    <a:pt x="1036078" y="3518"/>
                  </a:cubicBezTo>
                  <a:cubicBezTo>
                    <a:pt x="1114663" y="930"/>
                    <a:pt x="1269702" y="24"/>
                    <a:pt x="1447433" y="0"/>
                  </a:cubicBezTo>
                  <a:close/>
                </a:path>
              </a:pathLst>
            </a:custGeom>
            <a:gradFill rotWithShape="1">
              <a:gsLst>
                <a:gs pos="0">
                  <a:srgbClr val="C38E23"/>
                </a:gs>
                <a:gs pos="23749">
                  <a:srgbClr val="C38E23"/>
                </a:gs>
                <a:gs pos="29999">
                  <a:srgbClr val="937019"/>
                </a:gs>
                <a:gs pos="46999">
                  <a:srgbClr val="E2BA26"/>
                </a:gs>
                <a:gs pos="81999">
                  <a:srgbClr val="E1C251"/>
                </a:gs>
                <a:gs pos="100000">
                  <a:srgbClr val="C4B47C"/>
                </a:gs>
              </a:gsLst>
              <a:lin ang="2400000" scaled="1"/>
            </a:gradFill>
            <a:ln w="31750">
              <a:solidFill>
                <a:srgbClr val="000000"/>
              </a:solidFill>
              <a:miter lim="800000"/>
              <a:headEnd/>
              <a:tailEnd/>
            </a:ln>
            <a:extLst/>
          </p:spPr>
          <p:txBody>
            <a:bodyPr anchor="ctr"/>
            <a:lstStyle/>
            <a:p>
              <a:pPr algn="ctr"/>
              <a:endParaRPr lang="zh-CN" altLang="zh-CN" sz="2400">
                <a:solidFill>
                  <a:srgbClr val="FFFFFF"/>
                </a:solidFill>
                <a:latin typeface="宋体" pitchFamily="2" charset="-122"/>
                <a:sym typeface="宋体" pitchFamily="2" charset="-122"/>
              </a:endParaRPr>
            </a:p>
          </p:txBody>
        </p:sp>
        <p:sp>
          <p:nvSpPr>
            <p:cNvPr id="46" name="矩形 4"/>
            <p:cNvSpPr>
              <a:spLocks noChangeArrowheads="1"/>
            </p:cNvSpPr>
            <p:nvPr/>
          </p:nvSpPr>
          <p:spPr bwMode="auto">
            <a:xfrm rot="5400000" flipH="1" flipV="1">
              <a:off x="-665703" y="1811430"/>
              <a:ext cx="2668335" cy="1336932"/>
            </a:xfrm>
            <a:custGeom>
              <a:avLst/>
              <a:gdLst>
                <a:gd name="T0" fmla="*/ 1447433 w 2668335"/>
                <a:gd name="T1" fmla="*/ 0 h 1336932"/>
                <a:gd name="T2" fmla="*/ 2325108 w 2668335"/>
                <a:gd name="T3" fmla="*/ 6510 h 1336932"/>
                <a:gd name="T4" fmla="*/ 2485992 w 2668335"/>
                <a:gd name="T5" fmla="*/ 33244 h 1336932"/>
                <a:gd name="T6" fmla="*/ 2668335 w 2668335"/>
                <a:gd name="T7" fmla="*/ 284379 h 1336932"/>
                <a:gd name="T8" fmla="*/ 2668335 w 2668335"/>
                <a:gd name="T9" fmla="*/ 1145193 h 1336932"/>
                <a:gd name="T10" fmla="*/ 259344 w 2668335"/>
                <a:gd name="T11" fmla="*/ 1145193 h 1336932"/>
                <a:gd name="T12" fmla="*/ 0 w 2668335"/>
                <a:gd name="T13" fmla="*/ 1336932 h 1336932"/>
                <a:gd name="T14" fmla="*/ 858315 w 2668335"/>
                <a:gd name="T15" fmla="*/ 144541 h 1336932"/>
                <a:gd name="T16" fmla="*/ 925815 w 2668335"/>
                <a:gd name="T17" fmla="*/ 53822 h 1336932"/>
                <a:gd name="T18" fmla="*/ 1036078 w 2668335"/>
                <a:gd name="T19" fmla="*/ 3518 h 1336932"/>
                <a:gd name="T20" fmla="*/ 1447433 w 2668335"/>
                <a:gd name="T21" fmla="*/ 0 h 13369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68335"/>
                <a:gd name="T34" fmla="*/ 0 h 1336932"/>
                <a:gd name="T35" fmla="*/ 2668335 w 2668335"/>
                <a:gd name="T36" fmla="*/ 1336932 h 13369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68335" h="1336932">
                  <a:moveTo>
                    <a:pt x="1447433" y="0"/>
                  </a:moveTo>
                  <a:lnTo>
                    <a:pt x="2325108" y="6510"/>
                  </a:lnTo>
                  <a:cubicBezTo>
                    <a:pt x="2432281" y="6468"/>
                    <a:pt x="2460835" y="19228"/>
                    <a:pt x="2485992" y="33244"/>
                  </a:cubicBezTo>
                  <a:cubicBezTo>
                    <a:pt x="2577884" y="117841"/>
                    <a:pt x="2668335" y="166815"/>
                    <a:pt x="2668335" y="284379"/>
                  </a:cubicBezTo>
                  <a:lnTo>
                    <a:pt x="2668335" y="1145193"/>
                  </a:lnTo>
                  <a:lnTo>
                    <a:pt x="259344" y="1145193"/>
                  </a:lnTo>
                  <a:cubicBezTo>
                    <a:pt x="137892" y="1145193"/>
                    <a:pt x="89641" y="1241725"/>
                    <a:pt x="0" y="1336932"/>
                  </a:cubicBezTo>
                  <a:lnTo>
                    <a:pt x="858315" y="144541"/>
                  </a:lnTo>
                  <a:lnTo>
                    <a:pt x="925815" y="53822"/>
                  </a:lnTo>
                  <a:cubicBezTo>
                    <a:pt x="956885" y="27470"/>
                    <a:pt x="994266" y="8688"/>
                    <a:pt x="1036078" y="3518"/>
                  </a:cubicBezTo>
                  <a:cubicBezTo>
                    <a:pt x="1114663" y="930"/>
                    <a:pt x="1269702" y="24"/>
                    <a:pt x="1447433" y="0"/>
                  </a:cubicBezTo>
                  <a:close/>
                </a:path>
              </a:pathLst>
            </a:custGeom>
            <a:gradFill rotWithShape="1">
              <a:gsLst>
                <a:gs pos="0">
                  <a:srgbClr val="C29B94"/>
                </a:gs>
                <a:gs pos="23999">
                  <a:srgbClr val="C29B94"/>
                </a:gs>
                <a:gs pos="29999">
                  <a:srgbClr val="967864"/>
                </a:gs>
                <a:gs pos="42999">
                  <a:srgbClr val="D0BFC2"/>
                </a:gs>
                <a:gs pos="100000">
                  <a:srgbClr val="EDC9C9"/>
                </a:gs>
              </a:gsLst>
              <a:lin ang="2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宋体" pitchFamily="2" charset="-122"/>
                <a:sym typeface="宋体" pitchFamily="2" charset="-122"/>
              </a:endParaRPr>
            </a:p>
          </p:txBody>
        </p:sp>
        <p:grpSp>
          <p:nvGrpSpPr>
            <p:cNvPr id="47" name="组合 4"/>
            <p:cNvGrpSpPr>
              <a:grpSpLocks/>
            </p:cNvGrpSpPr>
            <p:nvPr/>
          </p:nvGrpSpPr>
          <p:grpSpPr bwMode="auto">
            <a:xfrm>
              <a:off x="792740" y="83772"/>
              <a:ext cx="1833951" cy="3326437"/>
              <a:chOff x="123350" y="-244879"/>
              <a:chExt cx="1833951" cy="3326437"/>
            </a:xfrm>
          </p:grpSpPr>
          <p:sp>
            <p:nvSpPr>
              <p:cNvPr id="60" name="TextBox 43"/>
              <p:cNvSpPr>
                <a:spLocks noChangeArrowheads="1"/>
              </p:cNvSpPr>
              <p:nvPr/>
            </p:nvSpPr>
            <p:spPr bwMode="auto">
              <a:xfrm>
                <a:off x="404145" y="-244879"/>
                <a:ext cx="600010" cy="623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800" dirty="0">
                    <a:solidFill>
                      <a:schemeClr val="bg1"/>
                    </a:solidFill>
                    <a:latin typeface="浪漫雅圆" charset="-122"/>
                    <a:ea typeface="方正姚体" pitchFamily="2" charset="-122"/>
                    <a:sym typeface="Meiryo" pitchFamily="34" charset="-128"/>
                  </a:rPr>
                  <a:t>01</a:t>
                </a:r>
              </a:p>
            </p:txBody>
          </p:sp>
          <p:sp>
            <p:nvSpPr>
              <p:cNvPr id="61" name="等腰三角形 2"/>
              <p:cNvSpPr>
                <a:spLocks noChangeArrowheads="1"/>
              </p:cNvSpPr>
              <p:nvPr/>
            </p:nvSpPr>
            <p:spPr bwMode="auto">
              <a:xfrm rot="16200000">
                <a:off x="30890" y="2723716"/>
                <a:ext cx="450302" cy="265382"/>
              </a:xfrm>
              <a:custGeom>
                <a:avLst/>
                <a:gdLst>
                  <a:gd name="T0" fmla="*/ 0 w 1080120"/>
                  <a:gd name="T1" fmla="*/ 0 h 931138"/>
                  <a:gd name="T2" fmla="*/ 1080120 w 1080120"/>
                  <a:gd name="T3" fmla="*/ 931138 h 931138"/>
                </a:gdLst>
                <a:ahLst/>
                <a:cxnLst/>
                <a:rect l="T0" t="T1" r="T2" b="T3"/>
                <a:pathLst>
                  <a:path w="1080120" h="931138">
                    <a:moveTo>
                      <a:pt x="540060" y="0"/>
                    </a:moveTo>
                    <a:lnTo>
                      <a:pt x="1080120" y="931138"/>
                    </a:lnTo>
                    <a:lnTo>
                      <a:pt x="810090" y="931138"/>
                    </a:lnTo>
                    <a:lnTo>
                      <a:pt x="540060" y="465569"/>
                    </a:lnTo>
                    <a:lnTo>
                      <a:pt x="270030" y="931138"/>
                    </a:lnTo>
                    <a:lnTo>
                      <a:pt x="0" y="931138"/>
                    </a:lnTo>
                    <a:close/>
                  </a:path>
                </a:pathLst>
              </a:custGeom>
              <a:solidFill>
                <a:srgbClr val="543F3B">
                  <a:alpha val="78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宋体" pitchFamily="2" charset="-122"/>
                  <a:sym typeface="宋体" pitchFamily="2" charset="-122"/>
                </a:endParaRPr>
              </a:p>
            </p:txBody>
          </p:sp>
          <p:sp>
            <p:nvSpPr>
              <p:cNvPr id="62" name="矩形 53"/>
              <p:cNvSpPr>
                <a:spLocks noChangeArrowheads="1"/>
              </p:cNvSpPr>
              <p:nvPr/>
            </p:nvSpPr>
            <p:spPr bwMode="auto">
              <a:xfrm>
                <a:off x="867682" y="30777"/>
                <a:ext cx="1089619" cy="3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TW" altLang="en-US" sz="2133" b="1" dirty="0" smtClean="0">
                    <a:solidFill>
                      <a:schemeClr val="bg1"/>
                    </a:solidFill>
                    <a:latin typeface="Batang" pitchFamily="18" charset="-127"/>
                    <a:ea typeface="Batang" pitchFamily="18" charset="-127"/>
                    <a:sym typeface="Batang" pitchFamily="18" charset="-127"/>
                  </a:rPr>
                  <a:t>前置準備</a:t>
                </a:r>
                <a:endParaRPr lang="zh-CN" altLang="en-US" sz="2133" b="1" dirty="0">
                  <a:solidFill>
                    <a:schemeClr val="bg1"/>
                  </a:solidFill>
                  <a:latin typeface="Batang" pitchFamily="18" charset="-127"/>
                  <a:ea typeface="Batang" pitchFamily="18" charset="-127"/>
                  <a:sym typeface="Batang" pitchFamily="18" charset="-127"/>
                </a:endParaRPr>
              </a:p>
            </p:txBody>
          </p:sp>
        </p:grpSp>
        <p:grpSp>
          <p:nvGrpSpPr>
            <p:cNvPr id="48" name="组合 3"/>
            <p:cNvGrpSpPr>
              <a:grpSpLocks/>
            </p:cNvGrpSpPr>
            <p:nvPr/>
          </p:nvGrpSpPr>
          <p:grpSpPr bwMode="auto">
            <a:xfrm>
              <a:off x="27781" y="1276547"/>
              <a:ext cx="1089619" cy="993401"/>
              <a:chOff x="-2743148" y="434256"/>
              <a:chExt cx="1089619" cy="993401"/>
            </a:xfrm>
          </p:grpSpPr>
          <p:sp>
            <p:nvSpPr>
              <p:cNvPr id="58" name="TextBox 64"/>
              <p:cNvSpPr>
                <a:spLocks noChangeArrowheads="1"/>
              </p:cNvSpPr>
              <p:nvPr/>
            </p:nvSpPr>
            <p:spPr bwMode="auto">
              <a:xfrm>
                <a:off x="-2508064" y="434256"/>
                <a:ext cx="600010" cy="62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800" dirty="0">
                    <a:solidFill>
                      <a:schemeClr val="bg1"/>
                    </a:solidFill>
                    <a:latin typeface="浪漫雅圆" charset="-122"/>
                    <a:ea typeface="方正姚体" pitchFamily="2" charset="-122"/>
                    <a:sym typeface="Meiryo" pitchFamily="34" charset="-128"/>
                  </a:rPr>
                  <a:t>04</a:t>
                </a:r>
              </a:p>
            </p:txBody>
          </p:sp>
          <p:sp>
            <p:nvSpPr>
              <p:cNvPr id="59" name="矩形 65"/>
              <p:cNvSpPr>
                <a:spLocks noChangeArrowheads="1"/>
              </p:cNvSpPr>
              <p:nvPr/>
            </p:nvSpPr>
            <p:spPr bwMode="auto">
              <a:xfrm>
                <a:off x="-2743148" y="1046057"/>
                <a:ext cx="1089619" cy="3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TW" altLang="en-US" sz="2133" b="1" dirty="0" smtClean="0">
                    <a:solidFill>
                      <a:schemeClr val="bg1"/>
                    </a:solidFill>
                    <a:latin typeface="Batang" pitchFamily="18" charset="-127"/>
                    <a:ea typeface="Batang" pitchFamily="18" charset="-127"/>
                    <a:sym typeface="Batang" pitchFamily="18" charset="-127"/>
                  </a:rPr>
                  <a:t>評鑑結果</a:t>
                </a:r>
                <a:endParaRPr lang="zh-CN" altLang="en-US" sz="2133" b="1" dirty="0">
                  <a:solidFill>
                    <a:schemeClr val="bg1"/>
                  </a:solidFill>
                  <a:latin typeface="Batang" pitchFamily="18" charset="-127"/>
                  <a:ea typeface="Batang" pitchFamily="18" charset="-127"/>
                  <a:sym typeface="Batang" pitchFamily="18" charset="-127"/>
                </a:endParaRPr>
              </a:p>
            </p:txBody>
          </p:sp>
        </p:grpSp>
        <p:grpSp>
          <p:nvGrpSpPr>
            <p:cNvPr id="49" name="组合 68"/>
            <p:cNvGrpSpPr>
              <a:grpSpLocks/>
            </p:cNvGrpSpPr>
            <p:nvPr/>
          </p:nvGrpSpPr>
          <p:grpSpPr bwMode="auto">
            <a:xfrm flipV="1">
              <a:off x="2717011" y="1132830"/>
              <a:ext cx="1089619" cy="1553489"/>
              <a:chOff x="2615521" y="149116"/>
              <a:chExt cx="1089619" cy="1553489"/>
            </a:xfrm>
          </p:grpSpPr>
          <p:sp>
            <p:nvSpPr>
              <p:cNvPr id="55" name="等腰三角形 2"/>
              <p:cNvSpPr>
                <a:spLocks noChangeArrowheads="1"/>
              </p:cNvSpPr>
              <p:nvPr/>
            </p:nvSpPr>
            <p:spPr bwMode="auto">
              <a:xfrm>
                <a:off x="2905513" y="149116"/>
                <a:ext cx="450302" cy="265382"/>
              </a:xfrm>
              <a:custGeom>
                <a:avLst/>
                <a:gdLst>
                  <a:gd name="T0" fmla="*/ 0 w 1080120"/>
                  <a:gd name="T1" fmla="*/ 0 h 931138"/>
                  <a:gd name="T2" fmla="*/ 1080120 w 1080120"/>
                  <a:gd name="T3" fmla="*/ 931138 h 931138"/>
                </a:gdLst>
                <a:ahLst/>
                <a:cxnLst/>
                <a:rect l="T0" t="T1" r="T2" b="T3"/>
                <a:pathLst>
                  <a:path w="1080120" h="931138">
                    <a:moveTo>
                      <a:pt x="540060" y="0"/>
                    </a:moveTo>
                    <a:lnTo>
                      <a:pt x="1080120" y="931138"/>
                    </a:lnTo>
                    <a:lnTo>
                      <a:pt x="810090" y="931138"/>
                    </a:lnTo>
                    <a:lnTo>
                      <a:pt x="540060" y="465569"/>
                    </a:lnTo>
                    <a:lnTo>
                      <a:pt x="270030" y="931138"/>
                    </a:lnTo>
                    <a:lnTo>
                      <a:pt x="0" y="931138"/>
                    </a:lnTo>
                    <a:close/>
                  </a:path>
                </a:pathLst>
              </a:custGeom>
              <a:solidFill>
                <a:srgbClr val="543F3B">
                  <a:alpha val="78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宋体" pitchFamily="2" charset="-122"/>
                  <a:sym typeface="宋体" pitchFamily="2" charset="-122"/>
                </a:endParaRPr>
              </a:p>
            </p:txBody>
          </p:sp>
          <p:sp>
            <p:nvSpPr>
              <p:cNvPr id="56" name="TextBox 70"/>
              <p:cNvSpPr>
                <a:spLocks noChangeArrowheads="1"/>
              </p:cNvSpPr>
              <p:nvPr/>
            </p:nvSpPr>
            <p:spPr bwMode="auto">
              <a:xfrm flipV="1">
                <a:off x="2870045" y="1079213"/>
                <a:ext cx="600010" cy="62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800" dirty="0">
                    <a:solidFill>
                      <a:schemeClr val="bg1"/>
                    </a:solidFill>
                    <a:latin typeface="浪漫雅圆" charset="-122"/>
                    <a:ea typeface="方正姚体" pitchFamily="2" charset="-122"/>
                    <a:sym typeface="Meiryo" pitchFamily="34" charset="-128"/>
                  </a:rPr>
                  <a:t>02</a:t>
                </a:r>
              </a:p>
            </p:txBody>
          </p:sp>
          <p:sp>
            <p:nvSpPr>
              <p:cNvPr id="57" name="矩形 71"/>
              <p:cNvSpPr>
                <a:spLocks noChangeArrowheads="1"/>
              </p:cNvSpPr>
              <p:nvPr/>
            </p:nvSpPr>
            <p:spPr bwMode="auto">
              <a:xfrm flipV="1">
                <a:off x="2615521" y="716897"/>
                <a:ext cx="1089619" cy="3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TW" altLang="en-US" sz="2133" b="1" dirty="0" smtClean="0">
                    <a:solidFill>
                      <a:schemeClr val="bg1"/>
                    </a:solidFill>
                    <a:latin typeface="Batang" pitchFamily="18" charset="-127"/>
                    <a:ea typeface="Batang" pitchFamily="18" charset="-127"/>
                    <a:sym typeface="Batang" pitchFamily="18" charset="-127"/>
                  </a:rPr>
                  <a:t>內部評鑑</a:t>
                </a:r>
                <a:endParaRPr lang="zh-CN" altLang="en-US" sz="2133" b="1" dirty="0">
                  <a:solidFill>
                    <a:schemeClr val="bg1"/>
                  </a:solidFill>
                  <a:latin typeface="Batang" pitchFamily="18" charset="-127"/>
                  <a:ea typeface="Batang" pitchFamily="18" charset="-127"/>
                  <a:sym typeface="Batang" pitchFamily="18" charset="-127"/>
                </a:endParaRPr>
              </a:p>
            </p:txBody>
          </p:sp>
        </p:grpSp>
        <p:grpSp>
          <p:nvGrpSpPr>
            <p:cNvPr id="50" name="组合 72"/>
            <p:cNvGrpSpPr>
              <a:grpSpLocks/>
            </p:cNvGrpSpPr>
            <p:nvPr/>
          </p:nvGrpSpPr>
          <p:grpSpPr bwMode="auto">
            <a:xfrm flipH="1">
              <a:off x="1200922" y="686083"/>
              <a:ext cx="1583401" cy="3029193"/>
              <a:chOff x="367437" y="-2158575"/>
              <a:chExt cx="1583401" cy="3029193"/>
            </a:xfrm>
          </p:grpSpPr>
          <p:sp>
            <p:nvSpPr>
              <p:cNvPr id="52" name="TextBox 73"/>
              <p:cNvSpPr>
                <a:spLocks noChangeArrowheads="1"/>
              </p:cNvSpPr>
              <p:nvPr/>
            </p:nvSpPr>
            <p:spPr bwMode="auto">
              <a:xfrm>
                <a:off x="367437" y="0"/>
                <a:ext cx="600010" cy="623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800" dirty="0">
                    <a:solidFill>
                      <a:schemeClr val="bg1"/>
                    </a:solidFill>
                    <a:latin typeface="浪漫雅圆" charset="-122"/>
                    <a:ea typeface="方正姚体" pitchFamily="2" charset="-122"/>
                    <a:sym typeface="Meiryo" pitchFamily="34" charset="-128"/>
                  </a:rPr>
                  <a:t>03</a:t>
                </a:r>
              </a:p>
            </p:txBody>
          </p:sp>
          <p:sp>
            <p:nvSpPr>
              <p:cNvPr id="53" name="等腰三角形 2"/>
              <p:cNvSpPr>
                <a:spLocks noChangeArrowheads="1"/>
              </p:cNvSpPr>
              <p:nvPr/>
            </p:nvSpPr>
            <p:spPr bwMode="auto">
              <a:xfrm rot="16200000">
                <a:off x="404827" y="-2066115"/>
                <a:ext cx="450302" cy="265382"/>
              </a:xfrm>
              <a:custGeom>
                <a:avLst/>
                <a:gdLst>
                  <a:gd name="T0" fmla="*/ 0 w 1080120"/>
                  <a:gd name="T1" fmla="*/ 0 h 931138"/>
                  <a:gd name="T2" fmla="*/ 1080120 w 1080120"/>
                  <a:gd name="T3" fmla="*/ 931138 h 931138"/>
                </a:gdLst>
                <a:ahLst/>
                <a:cxnLst/>
                <a:rect l="T0" t="T1" r="T2" b="T3"/>
                <a:pathLst>
                  <a:path w="1080120" h="931138">
                    <a:moveTo>
                      <a:pt x="540060" y="0"/>
                    </a:moveTo>
                    <a:lnTo>
                      <a:pt x="1080120" y="931138"/>
                    </a:lnTo>
                    <a:lnTo>
                      <a:pt x="810090" y="931138"/>
                    </a:lnTo>
                    <a:lnTo>
                      <a:pt x="540060" y="465569"/>
                    </a:lnTo>
                    <a:lnTo>
                      <a:pt x="270030" y="931138"/>
                    </a:lnTo>
                    <a:lnTo>
                      <a:pt x="0" y="931138"/>
                    </a:lnTo>
                    <a:close/>
                  </a:path>
                </a:pathLst>
              </a:custGeom>
              <a:solidFill>
                <a:srgbClr val="543F3B">
                  <a:alpha val="78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宋体" pitchFamily="2" charset="-122"/>
                  <a:sym typeface="宋体" pitchFamily="2" charset="-122"/>
                </a:endParaRPr>
              </a:p>
            </p:txBody>
          </p:sp>
          <p:sp>
            <p:nvSpPr>
              <p:cNvPr id="54" name="矩形 75"/>
              <p:cNvSpPr>
                <a:spLocks noChangeArrowheads="1"/>
              </p:cNvSpPr>
              <p:nvPr/>
            </p:nvSpPr>
            <p:spPr bwMode="auto">
              <a:xfrm>
                <a:off x="861219" y="-106626"/>
                <a:ext cx="1089619" cy="97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133" b="1" dirty="0">
                    <a:solidFill>
                      <a:schemeClr val="bg1"/>
                    </a:solidFill>
                    <a:latin typeface="Batang" pitchFamily="18" charset="-127"/>
                    <a:ea typeface="Batang" pitchFamily="18" charset="-127"/>
                    <a:sym typeface="Batang" pitchFamily="18" charset="-127"/>
                  </a:rPr>
                  <a:t>評鑑</a:t>
                </a:r>
                <a:r>
                  <a:rPr lang="zh-TW" altLang="en-US" sz="2133" b="1" dirty="0" smtClean="0">
                    <a:solidFill>
                      <a:schemeClr val="bg1"/>
                    </a:solidFill>
                    <a:latin typeface="Batang" pitchFamily="18" charset="-127"/>
                    <a:ea typeface="Batang" pitchFamily="18" charset="-127"/>
                    <a:sym typeface="Batang" pitchFamily="18" charset="-127"/>
                  </a:rPr>
                  <a:t>中心</a:t>
                </a:r>
                <a:endParaRPr lang="en-US" altLang="zh-TW" sz="2133" b="1" dirty="0" smtClean="0">
                  <a:solidFill>
                    <a:schemeClr val="bg1"/>
                  </a:solidFill>
                  <a:latin typeface="Batang" pitchFamily="18" charset="-127"/>
                  <a:ea typeface="Batang" pitchFamily="18" charset="-127"/>
                  <a:sym typeface="Batang" pitchFamily="18" charset="-127"/>
                </a:endParaRPr>
              </a:p>
              <a:p>
                <a:r>
                  <a:rPr lang="zh-TW" altLang="en-US" sz="2133" b="1" dirty="0" smtClean="0">
                    <a:solidFill>
                      <a:schemeClr val="bg1"/>
                    </a:solidFill>
                    <a:latin typeface="Batang" pitchFamily="18" charset="-127"/>
                    <a:ea typeface="Batang" pitchFamily="18" charset="-127"/>
                    <a:sym typeface="Batang" pitchFamily="18" charset="-127"/>
                  </a:rPr>
                  <a:t>書</a:t>
                </a:r>
                <a:r>
                  <a:rPr lang="zh-TW" altLang="en-US" sz="2133" b="1" dirty="0">
                    <a:solidFill>
                      <a:schemeClr val="bg1"/>
                    </a:solidFill>
                    <a:latin typeface="Batang" pitchFamily="18" charset="-127"/>
                    <a:ea typeface="Batang" pitchFamily="18" charset="-127"/>
                    <a:sym typeface="Batang" pitchFamily="18" charset="-127"/>
                  </a:rPr>
                  <a:t>審及</a:t>
                </a:r>
                <a:endParaRPr lang="en-US" altLang="zh-TW" sz="2133" b="1" dirty="0">
                  <a:solidFill>
                    <a:schemeClr val="bg1"/>
                  </a:solidFill>
                  <a:latin typeface="Batang" pitchFamily="18" charset="-127"/>
                  <a:ea typeface="Batang" pitchFamily="18" charset="-127"/>
                  <a:sym typeface="Batang" pitchFamily="18" charset="-127"/>
                </a:endParaRPr>
              </a:p>
              <a:p>
                <a:r>
                  <a:rPr lang="zh-TW" altLang="en-US" sz="2133" b="1" dirty="0" smtClean="0">
                    <a:solidFill>
                      <a:schemeClr val="bg1"/>
                    </a:solidFill>
                    <a:latin typeface="Batang" pitchFamily="18" charset="-127"/>
                    <a:ea typeface="Batang" pitchFamily="18" charset="-127"/>
                    <a:sym typeface="Batang" pitchFamily="18" charset="-127"/>
                  </a:rPr>
                  <a:t>實地訪評</a:t>
                </a:r>
                <a:endParaRPr lang="zh-CN" altLang="en-US" sz="2133" b="1" dirty="0">
                  <a:solidFill>
                    <a:schemeClr val="bg1"/>
                  </a:solidFill>
                  <a:latin typeface="Batang" pitchFamily="18" charset="-127"/>
                  <a:ea typeface="Batang" pitchFamily="18" charset="-127"/>
                  <a:sym typeface="Batang" pitchFamily="18" charset="-127"/>
                </a:endParaRPr>
              </a:p>
            </p:txBody>
          </p:sp>
        </p:grpSp>
        <p:sp>
          <p:nvSpPr>
            <p:cNvPr id="51" name="TextBox 78"/>
            <p:cNvSpPr>
              <a:spLocks noChangeArrowheads="1"/>
            </p:cNvSpPr>
            <p:nvPr/>
          </p:nvSpPr>
          <p:spPr bwMode="auto">
            <a:xfrm>
              <a:off x="1053364" y="1420704"/>
              <a:ext cx="1727684" cy="75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TW" altLang="en-US" sz="2400" b="1" dirty="0" smtClean="0">
                  <a:solidFill>
                    <a:srgbClr val="0000FF"/>
                  </a:solidFill>
                  <a:latin typeface="微軟正黑體" panose="020B0604030504040204" pitchFamily="34" charset="-120"/>
                  <a:ea typeface="微軟正黑體" panose="020B0604030504040204" pitchFamily="34" charset="-120"/>
                </a:rPr>
                <a:t>系所學位學程</a:t>
              </a:r>
              <a:endParaRPr lang="en-US" altLang="zh-TW" sz="2400" b="1" dirty="0" smtClean="0">
                <a:solidFill>
                  <a:srgbClr val="0000FF"/>
                </a:solidFill>
                <a:latin typeface="微軟正黑體" panose="020B0604030504040204" pitchFamily="34" charset="-120"/>
                <a:ea typeface="微軟正黑體" panose="020B0604030504040204" pitchFamily="34" charset="-120"/>
              </a:endParaRPr>
            </a:p>
            <a:p>
              <a:pPr algn="ctr"/>
              <a:r>
                <a:rPr lang="zh-TW" altLang="en-US" sz="2400" b="1" dirty="0" smtClean="0">
                  <a:solidFill>
                    <a:srgbClr val="0000FF"/>
                  </a:solidFill>
                  <a:latin typeface="微軟正黑體" panose="020B0604030504040204" pitchFamily="34" charset="-120"/>
                  <a:ea typeface="微軟正黑體" panose="020B0604030504040204" pitchFamily="34" charset="-120"/>
                </a:rPr>
                <a:t>認可作業</a:t>
              </a:r>
              <a:endParaRPr lang="en-US" sz="2400" b="1" dirty="0">
                <a:solidFill>
                  <a:srgbClr val="0000FF"/>
                </a:solidFill>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fld id="{4FAB73BC-B049-4115-A692-8D63A059BFB8}" type="slidenum">
              <a:rPr lang="en-US" smtClean="0"/>
              <a:t>14</a:t>
            </a:fld>
            <a:endParaRPr lang="en-US" dirty="0"/>
          </a:p>
        </p:txBody>
      </p:sp>
      <p:sp>
        <p:nvSpPr>
          <p:cNvPr id="28" name="文字方塊 27"/>
          <p:cNvSpPr txBox="1"/>
          <p:nvPr/>
        </p:nvSpPr>
        <p:spPr>
          <a:xfrm>
            <a:off x="3218131" y="510041"/>
            <a:ext cx="7090755" cy="523220"/>
          </a:xfrm>
          <a:prstGeom prst="rect">
            <a:avLst/>
          </a:prstGeom>
          <a:noFill/>
        </p:spPr>
        <p:txBody>
          <a:bodyPr wrap="square" rtlCol="0">
            <a:spAutoFit/>
          </a:bodyPr>
          <a:lstStyle/>
          <a:p>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參、系所積極辦理工作項目說明       </a:t>
            </a:r>
            <a:r>
              <a:rPr lang="en-US" altLang="zh-TW" sz="2800" dirty="0" smtClean="0">
                <a:solidFill>
                  <a:schemeClr val="bg2">
                    <a:lumMod val="25000"/>
                  </a:schemeClr>
                </a:solidFill>
                <a:latin typeface="微軟正黑體" panose="020B0604030504040204" pitchFamily="34" charset="-120"/>
                <a:ea typeface="微軟正黑體" panose="020B0604030504040204" pitchFamily="34" charset="-120"/>
              </a:rPr>
              <a:t>3/</a:t>
            </a:r>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５</a:t>
            </a:r>
            <a:endParaRPr lang="zh-TW" altLang="en-US" sz="2800" dirty="0">
              <a:solidFill>
                <a:schemeClr val="bg2">
                  <a:lumMod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34344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1909" y="739674"/>
            <a:ext cx="2031325" cy="461665"/>
          </a:xfrm>
          <a:prstGeom prst="rect">
            <a:avLst/>
          </a:prstGeom>
        </p:spPr>
        <p:txBody>
          <a:bodyPr wrap="none">
            <a:spAutoFit/>
          </a:bodyPr>
          <a:lstStyle/>
          <a:p>
            <a:r>
              <a:rPr lang="zh-TW" altLang="en-US" sz="2400" b="1" dirty="0" smtClean="0">
                <a:solidFill>
                  <a:schemeClr val="bg1"/>
                </a:solidFill>
                <a:cs typeface="+mn-ea"/>
                <a:sym typeface="+mn-lt"/>
              </a:rPr>
              <a:t>系所積極辦理</a:t>
            </a:r>
            <a:endParaRPr lang="zh-CN" altLang="en-US" sz="2400" b="1" dirty="0">
              <a:solidFill>
                <a:schemeClr val="bg1"/>
              </a:solidFill>
              <a:cs typeface="+mn-ea"/>
              <a:sym typeface="+mn-lt"/>
            </a:endParaRPr>
          </a:p>
        </p:txBody>
      </p:sp>
      <p:sp>
        <p:nvSpPr>
          <p:cNvPr id="41" name="剪去單一角落矩形 40"/>
          <p:cNvSpPr/>
          <p:nvPr/>
        </p:nvSpPr>
        <p:spPr>
          <a:xfrm>
            <a:off x="5421396" y="2895460"/>
            <a:ext cx="6513855" cy="2978901"/>
          </a:xfrm>
          <a:prstGeom prst="snip1Rect">
            <a:avLst/>
          </a:prstGeo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altLang="zh-TW" sz="2000" dirty="0" smtClean="0">
                <a:latin typeface="微軟正黑體" panose="020B0604030504040204" pitchFamily="34" charset="-120"/>
                <a:ea typeface="微軟正黑體" panose="020B0604030504040204" pitchFamily="34" charset="-120"/>
              </a:rPr>
              <a:t>1.</a:t>
            </a:r>
            <a:r>
              <a:rPr lang="zh-TW" altLang="en-US" sz="2000" dirty="0" smtClean="0">
                <a:latin typeface="微軟正黑體" panose="020B0604030504040204" pitchFamily="34" charset="-120"/>
                <a:ea typeface="微軟正黑體" panose="020B0604030504040204" pitchFamily="34" charset="-120"/>
              </a:rPr>
              <a:t>依</a:t>
            </a:r>
            <a:r>
              <a:rPr lang="zh-TW" altLang="en-US" sz="2000" dirty="0">
                <a:latin typeface="微軟正黑體" panose="020B0604030504040204" pitchFamily="34" charset="-120"/>
                <a:ea typeface="微軟正黑體" panose="020B0604030504040204" pitchFamily="34" charset="-120"/>
              </a:rPr>
              <a:t>評鑑</a:t>
            </a:r>
            <a:r>
              <a:rPr lang="zh-TW" altLang="en-US" sz="2000" dirty="0" smtClean="0">
                <a:latin typeface="微軟正黑體" panose="020B0604030504040204" pitchFamily="34" charset="-120"/>
                <a:ea typeface="微軟正黑體" panose="020B0604030504040204" pitchFamily="34" charset="-120"/>
              </a:rPr>
              <a:t>中心「</a:t>
            </a:r>
            <a:r>
              <a:rPr lang="zh-TW" altLang="en-US" sz="2000" dirty="0" smtClean="0">
                <a:solidFill>
                  <a:srgbClr val="FF0000"/>
                </a:solidFill>
                <a:latin typeface="微軟正黑體" panose="020B0604030504040204" pitchFamily="34" charset="-120"/>
                <a:ea typeface="微軟正黑體" panose="020B0604030504040204" pitchFamily="34" charset="-120"/>
              </a:rPr>
              <a:t>實地</a:t>
            </a:r>
            <a:r>
              <a:rPr lang="zh-TW" altLang="en-US" sz="2000" dirty="0">
                <a:solidFill>
                  <a:srgbClr val="FF0000"/>
                </a:solidFill>
                <a:latin typeface="微軟正黑體" panose="020B0604030504040204" pitchFamily="34" charset="-120"/>
                <a:ea typeface="微軟正黑體" panose="020B0604030504040204" pitchFamily="34" charset="-120"/>
              </a:rPr>
              <a:t>訪</a:t>
            </a:r>
            <a:r>
              <a:rPr lang="zh-TW" altLang="en-US" sz="2000" dirty="0" smtClean="0">
                <a:solidFill>
                  <a:srgbClr val="FF0000"/>
                </a:solidFill>
                <a:latin typeface="微軟正黑體" panose="020B0604030504040204" pitchFamily="34" charset="-120"/>
                <a:ea typeface="微軟正黑體" panose="020B0604030504040204" pitchFamily="34" charset="-120"/>
              </a:rPr>
              <a:t>評報告初稿」</a:t>
            </a:r>
            <a:r>
              <a:rPr lang="zh-TW" altLang="en-US" sz="2000" dirty="0" smtClean="0">
                <a:latin typeface="微軟正黑體" panose="020B0604030504040204" pitchFamily="34" charset="-120"/>
                <a:ea typeface="微軟正黑體" panose="020B0604030504040204" pitchFamily="34" charset="-120"/>
              </a:rPr>
              <a:t>，評估是否</a:t>
            </a:r>
            <a:r>
              <a:rPr lang="zh-TW" altLang="en-US" sz="2000" dirty="0">
                <a:latin typeface="微軟正黑體" panose="020B0604030504040204" pitchFamily="34" charset="-120"/>
                <a:ea typeface="微軟正黑體" panose="020B0604030504040204" pitchFamily="34" charset="-120"/>
              </a:rPr>
              <a:t>提出</a:t>
            </a:r>
            <a:r>
              <a:rPr lang="zh-TW" altLang="en-US" sz="2000" dirty="0" smtClean="0">
                <a:solidFill>
                  <a:srgbClr val="FF0000"/>
                </a:solidFill>
                <a:latin typeface="微軟正黑體" panose="020B0604030504040204" pitchFamily="34" charset="-120"/>
                <a:ea typeface="微軟正黑體" panose="020B0604030504040204" pitchFamily="34" charset="-120"/>
              </a:rPr>
              <a:t>申</a:t>
            </a:r>
            <a:endParaRPr lang="en-US" altLang="zh-TW" sz="2000" dirty="0" smtClean="0">
              <a:solidFill>
                <a:srgbClr val="FF0000"/>
              </a:solidFill>
              <a:latin typeface="微軟正黑體" panose="020B0604030504040204" pitchFamily="34" charset="-120"/>
              <a:ea typeface="微軟正黑體" panose="020B0604030504040204" pitchFamily="34" charset="-120"/>
            </a:endParaRPr>
          </a:p>
          <a:p>
            <a:r>
              <a:rPr lang="en-US" altLang="zh-TW" sz="2000" dirty="0">
                <a:solidFill>
                  <a:srgbClr val="FF0000"/>
                </a:solidFill>
                <a:latin typeface="微軟正黑體" panose="020B0604030504040204" pitchFamily="34" charset="-120"/>
                <a:ea typeface="微軟正黑體" panose="020B0604030504040204" pitchFamily="34" charset="-120"/>
              </a:rPr>
              <a:t> </a:t>
            </a:r>
            <a:r>
              <a:rPr lang="en-US" altLang="zh-TW" sz="2000" dirty="0" smtClean="0">
                <a:solidFill>
                  <a:srgbClr val="FF0000"/>
                </a:solidFill>
                <a:latin typeface="微軟正黑體" panose="020B0604030504040204" pitchFamily="34" charset="-120"/>
                <a:ea typeface="微軟正黑體" panose="020B0604030504040204" pitchFamily="34" charset="-120"/>
              </a:rPr>
              <a:t>  </a:t>
            </a:r>
            <a:r>
              <a:rPr lang="zh-TW" altLang="en-US" sz="2000" dirty="0" smtClean="0">
                <a:solidFill>
                  <a:srgbClr val="FF0000"/>
                </a:solidFill>
                <a:latin typeface="微軟正黑體" panose="020B0604030504040204" pitchFamily="34" charset="-120"/>
                <a:ea typeface="微軟正黑體" panose="020B0604030504040204" pitchFamily="34" charset="-120"/>
              </a:rPr>
              <a:t>復</a:t>
            </a:r>
            <a:r>
              <a:rPr lang="zh-TW" altLang="en-US" sz="2000" dirty="0" smtClean="0">
                <a:latin typeface="微軟正黑體" panose="020B0604030504040204" pitchFamily="34" charset="-120"/>
                <a:ea typeface="微軟正黑體" panose="020B0604030504040204" pitchFamily="34" charset="-120"/>
              </a:rPr>
              <a:t>，並將申復意見送學院討論。</a:t>
            </a:r>
            <a:r>
              <a:rPr lang="en-US" altLang="zh-TW" sz="2000"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收到</a:t>
            </a:r>
            <a:r>
              <a:rPr lang="zh-TW" altLang="en-US" sz="2000" b="1" dirty="0" smtClean="0">
                <a:latin typeface="微軟正黑體" panose="020B0604030504040204" pitchFamily="34" charset="-120"/>
                <a:ea typeface="微軟正黑體" panose="020B0604030504040204" pitchFamily="34" charset="-120"/>
              </a:rPr>
              <a:t>訪評</a:t>
            </a:r>
            <a:r>
              <a:rPr lang="zh-TW" altLang="en-US" sz="2000" b="1" dirty="0">
                <a:latin typeface="微軟正黑體" panose="020B0604030504040204" pitchFamily="34" charset="-120"/>
                <a:ea typeface="微軟正黑體" panose="020B0604030504040204" pitchFamily="34" charset="-120"/>
              </a:rPr>
              <a:t>報告</a:t>
            </a:r>
            <a:r>
              <a:rPr lang="zh-TW" altLang="en-US" sz="2000" b="1" dirty="0" smtClean="0">
                <a:latin typeface="微軟正黑體" panose="020B0604030504040204" pitchFamily="34" charset="-120"/>
                <a:ea typeface="微軟正黑體" panose="020B0604030504040204" pitchFamily="34" charset="-120"/>
              </a:rPr>
              <a:t>初稿</a:t>
            </a:r>
            <a:endParaRPr lang="en-US" altLang="zh-TW" sz="2000" b="1" dirty="0" smtClean="0">
              <a:latin typeface="微軟正黑體" panose="020B0604030504040204" pitchFamily="34" charset="-120"/>
              <a:ea typeface="微軟正黑體" panose="020B0604030504040204" pitchFamily="34" charset="-120"/>
            </a:endParaRPr>
          </a:p>
          <a:p>
            <a:r>
              <a:rPr lang="en-US" altLang="zh-TW" sz="2000" b="1" dirty="0">
                <a:latin typeface="微軟正黑體" panose="020B0604030504040204" pitchFamily="34" charset="-120"/>
                <a:ea typeface="微軟正黑體" panose="020B0604030504040204" pitchFamily="34" charset="-120"/>
              </a:rPr>
              <a:t> </a:t>
            </a:r>
            <a:r>
              <a:rPr lang="en-US" altLang="zh-TW" sz="2000" b="1" dirty="0" smtClean="0">
                <a:latin typeface="微軟正黑體" panose="020B0604030504040204" pitchFamily="34" charset="-120"/>
                <a:ea typeface="微軟正黑體" panose="020B0604030504040204" pitchFamily="34" charset="-120"/>
              </a:rPr>
              <a:t>  </a:t>
            </a:r>
            <a:r>
              <a:rPr lang="zh-TW" altLang="en-US" sz="2000" b="1" dirty="0" smtClean="0">
                <a:latin typeface="微軟正黑體" panose="020B0604030504040204" pitchFamily="34" charset="-120"/>
                <a:ea typeface="微軟正黑體" panose="020B0604030504040204" pitchFamily="34" charset="-120"/>
              </a:rPr>
              <a:t>次日</a:t>
            </a:r>
            <a:r>
              <a:rPr lang="zh-TW" altLang="en-US" sz="2000" b="1" dirty="0">
                <a:latin typeface="微軟正黑體" panose="020B0604030504040204" pitchFamily="34" charset="-120"/>
                <a:ea typeface="微軟正黑體" panose="020B0604030504040204" pitchFamily="34" charset="-120"/>
              </a:rPr>
              <a:t>起</a:t>
            </a:r>
            <a:r>
              <a:rPr lang="en-US" altLang="zh-TW" sz="2000" b="1" dirty="0">
                <a:latin typeface="微軟正黑體" panose="020B0604030504040204" pitchFamily="34" charset="-120"/>
                <a:ea typeface="微軟正黑體" panose="020B0604030504040204" pitchFamily="34" charset="-120"/>
              </a:rPr>
              <a:t>10</a:t>
            </a:r>
            <a:r>
              <a:rPr lang="zh-TW" altLang="en-US" sz="2000" b="1" dirty="0">
                <a:latin typeface="微軟正黑體" panose="020B0604030504040204" pitchFamily="34" charset="-120"/>
                <a:ea typeface="微軟正黑體" panose="020B0604030504040204" pitchFamily="34" charset="-120"/>
              </a:rPr>
              <a:t>個</a:t>
            </a:r>
            <a:r>
              <a:rPr lang="zh-TW" altLang="en-US" sz="2000" b="1" dirty="0" smtClean="0">
                <a:latin typeface="微軟正黑體" panose="020B0604030504040204" pitchFamily="34" charset="-120"/>
                <a:ea typeface="微軟正黑體" panose="020B0604030504040204" pitchFamily="34" charset="-120"/>
              </a:rPr>
              <a:t>工作天</a:t>
            </a:r>
            <a:r>
              <a:rPr lang="zh-TW" altLang="en-US" sz="2000" b="1" dirty="0">
                <a:latin typeface="微軟正黑體" panose="020B0604030504040204" pitchFamily="34" charset="-120"/>
                <a:ea typeface="微軟正黑體" panose="020B0604030504040204" pitchFamily="34" charset="-120"/>
              </a:rPr>
              <a:t>內</a:t>
            </a:r>
            <a:r>
              <a:rPr lang="zh-TW" altLang="en-US" sz="2000" b="1" dirty="0" smtClean="0">
                <a:latin typeface="微軟正黑體" panose="020B0604030504040204" pitchFamily="34" charset="-120"/>
                <a:ea typeface="微軟正黑體" panose="020B0604030504040204" pitchFamily="34" charset="-120"/>
              </a:rPr>
              <a:t>提出並上傳系統</a:t>
            </a:r>
            <a:r>
              <a:rPr lang="en-US" altLang="zh-TW" sz="2000" dirty="0" smtClean="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r>
              <a:rPr lang="en-US" altLang="zh-TW" sz="2000" dirty="0" smtClean="0">
                <a:latin typeface="微軟正黑體" panose="020B0604030504040204" pitchFamily="34" charset="-120"/>
                <a:ea typeface="微軟正黑體" panose="020B0604030504040204" pitchFamily="34" charset="-120"/>
              </a:rPr>
              <a:t>2.</a:t>
            </a:r>
            <a:r>
              <a:rPr lang="zh-TW" altLang="en-US" sz="2000" dirty="0" smtClean="0">
                <a:latin typeface="微軟正黑體" panose="020B0604030504040204" pitchFamily="34" charset="-120"/>
                <a:ea typeface="微軟正黑體" panose="020B0604030504040204" pitchFamily="34" charset="-120"/>
              </a:rPr>
              <a:t>依評鑑中心通知</a:t>
            </a:r>
            <a:r>
              <a:rPr lang="zh-TW" altLang="en-US" sz="2000" b="1" dirty="0" smtClean="0">
                <a:latin typeface="微軟正黑體" panose="020B0604030504040204" pitchFamily="34" charset="-120"/>
                <a:ea typeface="微軟正黑體" panose="020B0604030504040204" pitchFamily="34" charset="-120"/>
              </a:rPr>
              <a:t>認可結果</a:t>
            </a:r>
            <a:r>
              <a:rPr lang="zh-TW" altLang="en-US" sz="2000" dirty="0" smtClean="0">
                <a:latin typeface="微軟正黑體" panose="020B0604030504040204" pitchFamily="34" charset="-120"/>
                <a:ea typeface="微軟正黑體" panose="020B0604030504040204" pitchFamily="34" charset="-120"/>
              </a:rPr>
              <a:t>評估是否申訴，對認可結果   </a:t>
            </a:r>
            <a:endParaRPr lang="en-US" altLang="zh-TW" sz="2000" dirty="0" smtClean="0">
              <a:latin typeface="微軟正黑體" panose="020B0604030504040204" pitchFamily="34" charset="-120"/>
              <a:ea typeface="微軟正黑體" panose="020B0604030504040204" pitchFamily="34" charset="-120"/>
            </a:endParaRPr>
          </a:p>
          <a:p>
            <a:r>
              <a:rPr lang="en-US" altLang="zh-TW" sz="2000" dirty="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  </a:t>
            </a:r>
            <a:r>
              <a:rPr lang="zh-TW" altLang="en-US" sz="2000" dirty="0" smtClean="0">
                <a:latin typeface="微軟正黑體" panose="020B0604030504040204" pitchFamily="34" charset="-120"/>
                <a:ea typeface="微軟正黑體" panose="020B0604030504040204" pitchFamily="34" charset="-120"/>
              </a:rPr>
              <a:t>若有異議得於收受認可結果</a:t>
            </a:r>
            <a:r>
              <a:rPr lang="en-US" altLang="zh-TW" sz="2000" dirty="0" smtClean="0">
                <a:latin typeface="微軟正黑體" panose="020B0604030504040204" pitchFamily="34" charset="-120"/>
                <a:ea typeface="微軟正黑體" panose="020B0604030504040204" pitchFamily="34" charset="-120"/>
              </a:rPr>
              <a:t>30</a:t>
            </a:r>
            <a:r>
              <a:rPr lang="zh-TW" altLang="en-US" sz="2000" dirty="0" smtClean="0">
                <a:latin typeface="微軟正黑體" panose="020B0604030504040204" pitchFamily="34" charset="-120"/>
                <a:ea typeface="微軟正黑體" panose="020B0604030504040204" pitchFamily="34" charset="-120"/>
              </a:rPr>
              <a:t>日內向評鑑中心提出。</a:t>
            </a:r>
            <a:endParaRPr lang="en-US" altLang="zh-TW" sz="2000" dirty="0" smtClean="0">
              <a:latin typeface="微軟正黑體" panose="020B0604030504040204" pitchFamily="34" charset="-120"/>
              <a:ea typeface="微軟正黑體" panose="020B0604030504040204" pitchFamily="34" charset="-120"/>
            </a:endParaRPr>
          </a:p>
          <a:p>
            <a:r>
              <a:rPr lang="en-US" altLang="zh-TW" sz="2000" dirty="0" smtClean="0">
                <a:latin typeface="微軟正黑體" panose="020B0604030504040204" pitchFamily="34" charset="-120"/>
                <a:ea typeface="微軟正黑體" panose="020B0604030504040204" pitchFamily="34" charset="-120"/>
              </a:rPr>
              <a:t>3.</a:t>
            </a:r>
            <a:r>
              <a:rPr lang="zh-TW" altLang="en-US" sz="2000" dirty="0" smtClean="0">
                <a:latin typeface="微軟正黑體" panose="020B0604030504040204" pitchFamily="34" charset="-120"/>
                <a:ea typeface="微軟正黑體" panose="020B0604030504040204" pitchFamily="34" charset="-120"/>
              </a:rPr>
              <a:t>依委員建議提出</a:t>
            </a:r>
            <a:r>
              <a:rPr lang="zh-TW" altLang="en-US" sz="2000" dirty="0" smtClean="0">
                <a:solidFill>
                  <a:srgbClr val="0000FF"/>
                </a:solidFill>
                <a:latin typeface="微軟正黑體" panose="020B0604030504040204" pitchFamily="34" charset="-120"/>
                <a:ea typeface="微軟正黑體" panose="020B0604030504040204" pitchFamily="34" charset="-120"/>
              </a:rPr>
              <a:t>改善計畫及預計執行情形</a:t>
            </a:r>
            <a:r>
              <a:rPr lang="zh-TW" altLang="en-US" sz="2000" dirty="0" smtClean="0">
                <a:latin typeface="微軟正黑體" panose="020B0604030504040204" pitchFamily="34" charset="-120"/>
                <a:ea typeface="微軟正黑體" panose="020B0604030504040204" pitchFamily="34" charset="-120"/>
              </a:rPr>
              <a:t>並</a:t>
            </a:r>
            <a:r>
              <a:rPr lang="zh-TW" altLang="en-US" sz="2000" dirty="0" smtClean="0">
                <a:solidFill>
                  <a:srgbClr val="0000FF"/>
                </a:solidFill>
                <a:latin typeface="微軟正黑體" panose="020B0604030504040204" pitchFamily="34" charset="-120"/>
                <a:ea typeface="微軟正黑體" panose="020B0604030504040204" pitchFamily="34" charset="-120"/>
              </a:rPr>
              <a:t>定期追蹤</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r>
              <a:rPr lang="en-US" altLang="zh-TW" sz="2000" dirty="0" smtClean="0">
                <a:latin typeface="微軟正黑體" panose="020B0604030504040204" pitchFamily="34" charset="-120"/>
                <a:ea typeface="微軟正黑體" panose="020B0604030504040204" pitchFamily="34" charset="-120"/>
              </a:rPr>
              <a:t>4.</a:t>
            </a:r>
            <a:r>
              <a:rPr lang="zh-TW" altLang="en-US" sz="2000" dirty="0" smtClean="0">
                <a:latin typeface="微軟正黑體" panose="020B0604030504040204" pitchFamily="34" charset="-120"/>
                <a:ea typeface="微軟正黑體" panose="020B0604030504040204" pitchFamily="34" charset="-120"/>
              </a:rPr>
              <a:t>認可結果公布後</a:t>
            </a:r>
            <a:r>
              <a:rPr lang="zh-TW" altLang="en-US" sz="2000" dirty="0" smtClean="0">
                <a:solidFill>
                  <a:srgbClr val="0000FF"/>
                </a:solidFill>
                <a:latin typeface="微軟正黑體" panose="020B0604030504040204" pitchFamily="34" charset="-120"/>
                <a:ea typeface="微軟正黑體" panose="020B0604030504040204" pitchFamily="34" charset="-120"/>
              </a:rPr>
              <a:t>第</a:t>
            </a:r>
            <a:r>
              <a:rPr lang="en-US" altLang="zh-TW" sz="2000" dirty="0" smtClean="0">
                <a:solidFill>
                  <a:srgbClr val="0000FF"/>
                </a:solidFill>
                <a:latin typeface="微軟正黑體" panose="020B0604030504040204" pitchFamily="34" charset="-120"/>
                <a:ea typeface="微軟正黑體" panose="020B0604030504040204" pitchFamily="34" charset="-120"/>
              </a:rPr>
              <a:t>3</a:t>
            </a:r>
            <a:r>
              <a:rPr lang="zh-TW" altLang="en-US" sz="2000" dirty="0" smtClean="0">
                <a:solidFill>
                  <a:srgbClr val="0000FF"/>
                </a:solidFill>
                <a:latin typeface="微軟正黑體" panose="020B0604030504040204" pitchFamily="34" charset="-120"/>
                <a:ea typeface="微軟正黑體" panose="020B0604030504040204" pitchFamily="34" charset="-120"/>
              </a:rPr>
              <a:t>年</a:t>
            </a:r>
            <a:r>
              <a:rPr lang="zh-TW" altLang="en-US" sz="2000" dirty="0" smtClean="0">
                <a:latin typeface="微軟正黑體" panose="020B0604030504040204" pitchFamily="34" charset="-120"/>
                <a:ea typeface="微軟正黑體" panose="020B0604030504040204" pitchFamily="34" charset="-120"/>
              </a:rPr>
              <a:t>將改善計畫及執行情形送評鑑</a:t>
            </a:r>
            <a:endParaRPr lang="en-US" altLang="zh-TW" sz="2000" dirty="0" smtClean="0">
              <a:latin typeface="微軟正黑體" panose="020B0604030504040204" pitchFamily="34" charset="-120"/>
              <a:ea typeface="微軟正黑體" panose="020B0604030504040204" pitchFamily="34" charset="-120"/>
            </a:endParaRPr>
          </a:p>
          <a:p>
            <a:r>
              <a:rPr lang="en-US" altLang="zh-TW" sz="2000" dirty="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  </a:t>
            </a:r>
            <a:r>
              <a:rPr lang="zh-TW" altLang="en-US" sz="2000" dirty="0" smtClean="0">
                <a:latin typeface="微軟正黑體" panose="020B0604030504040204" pitchFamily="34" charset="-120"/>
                <a:ea typeface="微軟正黑體" panose="020B0604030504040204" pitchFamily="34" charset="-120"/>
              </a:rPr>
              <a:t>中心作為</a:t>
            </a:r>
            <a:r>
              <a:rPr lang="zh-TW" altLang="en-US" sz="2000" dirty="0" smtClean="0">
                <a:solidFill>
                  <a:srgbClr val="0000FF"/>
                </a:solidFill>
                <a:latin typeface="微軟正黑體" panose="020B0604030504040204" pitchFamily="34" charset="-120"/>
                <a:ea typeface="微軟正黑體" panose="020B0604030504040204" pitchFamily="34" charset="-120"/>
              </a:rPr>
              <a:t>下次認可之參考</a:t>
            </a:r>
            <a:r>
              <a:rPr lang="zh-TW" altLang="en-US" sz="2000" dirty="0" smtClean="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p:txBody>
      </p:sp>
      <p:sp>
        <p:nvSpPr>
          <p:cNvPr id="42" name="向右箭號 41"/>
          <p:cNvSpPr/>
          <p:nvPr/>
        </p:nvSpPr>
        <p:spPr>
          <a:xfrm>
            <a:off x="5421397" y="1507720"/>
            <a:ext cx="5372500" cy="1346694"/>
          </a:xfrm>
          <a:prstGeom prst="rightArrow">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dirty="0" smtClean="0">
                <a:latin typeface="微軟正黑體" panose="020B0604030504040204" pitchFamily="34" charset="-120"/>
                <a:ea typeface="微軟正黑體" panose="020B0604030504040204" pitchFamily="34" charset="-120"/>
              </a:rPr>
              <a:t>04</a:t>
            </a:r>
            <a:r>
              <a:rPr lang="zh-TW" altLang="en-US" sz="2800" dirty="0" smtClean="0">
                <a:latin typeface="微軟正黑體" panose="020B0604030504040204" pitchFamily="34" charset="-120"/>
                <a:ea typeface="微軟正黑體" panose="020B0604030504040204" pitchFamily="34" charset="-120"/>
              </a:rPr>
              <a:t>評鑑結果</a:t>
            </a:r>
            <a:r>
              <a:rPr lang="en-US" altLang="zh-TW" sz="2800" dirty="0" smtClean="0">
                <a:latin typeface="微軟正黑體" panose="020B0604030504040204" pitchFamily="34" charset="-120"/>
                <a:ea typeface="微軟正黑體" panose="020B0604030504040204" pitchFamily="34" charset="-120"/>
              </a:rPr>
              <a:t>109.11.1-110.6.30</a:t>
            </a:r>
            <a:endParaRPr lang="zh-TW" altLang="en-US" sz="2800" dirty="0">
              <a:latin typeface="微軟正黑體" panose="020B0604030504040204" pitchFamily="34" charset="-120"/>
              <a:ea typeface="微軟正黑體" panose="020B0604030504040204" pitchFamily="34" charset="-120"/>
            </a:endParaRPr>
          </a:p>
        </p:txBody>
      </p:sp>
      <p:grpSp>
        <p:nvGrpSpPr>
          <p:cNvPr id="40" name="组合 1"/>
          <p:cNvGrpSpPr>
            <a:grpSpLocks/>
          </p:cNvGrpSpPr>
          <p:nvPr/>
        </p:nvGrpSpPr>
        <p:grpSpPr bwMode="auto">
          <a:xfrm>
            <a:off x="491982" y="1646365"/>
            <a:ext cx="4508314" cy="4227996"/>
            <a:chOff x="-1" y="0"/>
            <a:chExt cx="3834414" cy="3836290"/>
          </a:xfrm>
        </p:grpSpPr>
        <p:sp>
          <p:nvSpPr>
            <p:cNvPr id="43" name="矩形 4"/>
            <p:cNvSpPr>
              <a:spLocks noChangeArrowheads="1"/>
            </p:cNvSpPr>
            <p:nvPr/>
          </p:nvSpPr>
          <p:spPr bwMode="auto">
            <a:xfrm>
              <a:off x="27780" y="0"/>
              <a:ext cx="2668335" cy="1336932"/>
            </a:xfrm>
            <a:custGeom>
              <a:avLst/>
              <a:gdLst>
                <a:gd name="T0" fmla="*/ 1447433 w 2668335"/>
                <a:gd name="T1" fmla="*/ 0 h 1336932"/>
                <a:gd name="T2" fmla="*/ 2325108 w 2668335"/>
                <a:gd name="T3" fmla="*/ 6510 h 1336932"/>
                <a:gd name="T4" fmla="*/ 2485992 w 2668335"/>
                <a:gd name="T5" fmla="*/ 33244 h 1336932"/>
                <a:gd name="T6" fmla="*/ 2668335 w 2668335"/>
                <a:gd name="T7" fmla="*/ 284379 h 1336932"/>
                <a:gd name="T8" fmla="*/ 2668335 w 2668335"/>
                <a:gd name="T9" fmla="*/ 1145193 h 1336932"/>
                <a:gd name="T10" fmla="*/ 259344 w 2668335"/>
                <a:gd name="T11" fmla="*/ 1145193 h 1336932"/>
                <a:gd name="T12" fmla="*/ 0 w 2668335"/>
                <a:gd name="T13" fmla="*/ 1336932 h 1336932"/>
                <a:gd name="T14" fmla="*/ 858315 w 2668335"/>
                <a:gd name="T15" fmla="*/ 144541 h 1336932"/>
                <a:gd name="T16" fmla="*/ 925815 w 2668335"/>
                <a:gd name="T17" fmla="*/ 53822 h 1336932"/>
                <a:gd name="T18" fmla="*/ 1036078 w 2668335"/>
                <a:gd name="T19" fmla="*/ 3518 h 1336932"/>
                <a:gd name="T20" fmla="*/ 1447433 w 2668335"/>
                <a:gd name="T21" fmla="*/ 0 h 13369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68335"/>
                <a:gd name="T34" fmla="*/ 0 h 1336932"/>
                <a:gd name="T35" fmla="*/ 2668335 w 2668335"/>
                <a:gd name="T36" fmla="*/ 1336932 h 13369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68335" h="1336932">
                  <a:moveTo>
                    <a:pt x="1447433" y="0"/>
                  </a:moveTo>
                  <a:lnTo>
                    <a:pt x="2325108" y="6510"/>
                  </a:lnTo>
                  <a:cubicBezTo>
                    <a:pt x="2432281" y="6468"/>
                    <a:pt x="2460835" y="19228"/>
                    <a:pt x="2485992" y="33244"/>
                  </a:cubicBezTo>
                  <a:cubicBezTo>
                    <a:pt x="2577884" y="117841"/>
                    <a:pt x="2668335" y="166815"/>
                    <a:pt x="2668335" y="284379"/>
                  </a:cubicBezTo>
                  <a:lnTo>
                    <a:pt x="2668335" y="1145193"/>
                  </a:lnTo>
                  <a:lnTo>
                    <a:pt x="259344" y="1145193"/>
                  </a:lnTo>
                  <a:cubicBezTo>
                    <a:pt x="137892" y="1145193"/>
                    <a:pt x="89641" y="1241725"/>
                    <a:pt x="0" y="1336932"/>
                  </a:cubicBezTo>
                  <a:lnTo>
                    <a:pt x="858315" y="144541"/>
                  </a:lnTo>
                  <a:lnTo>
                    <a:pt x="925815" y="53822"/>
                  </a:lnTo>
                  <a:cubicBezTo>
                    <a:pt x="956885" y="27470"/>
                    <a:pt x="994266" y="8688"/>
                    <a:pt x="1036078" y="3518"/>
                  </a:cubicBezTo>
                  <a:cubicBezTo>
                    <a:pt x="1114663" y="930"/>
                    <a:pt x="1269702" y="24"/>
                    <a:pt x="1447433" y="0"/>
                  </a:cubicBezTo>
                  <a:close/>
                </a:path>
              </a:pathLst>
            </a:custGeom>
            <a:gradFill rotWithShape="1">
              <a:gsLst>
                <a:gs pos="0">
                  <a:srgbClr val="C98124"/>
                </a:gs>
                <a:gs pos="18999">
                  <a:srgbClr val="C98124"/>
                </a:gs>
                <a:gs pos="26999">
                  <a:srgbClr val="F9B61F"/>
                </a:gs>
                <a:gs pos="46999">
                  <a:srgbClr val="E89918"/>
                </a:gs>
                <a:gs pos="81999">
                  <a:srgbClr val="F9B61F"/>
                </a:gs>
                <a:gs pos="100000">
                  <a:srgbClr val="DCA976"/>
                </a:gs>
              </a:gsLst>
              <a:lin ang="21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宋体" pitchFamily="2" charset="-122"/>
                <a:sym typeface="宋体" pitchFamily="2" charset="-122"/>
              </a:endParaRPr>
            </a:p>
          </p:txBody>
        </p:sp>
        <p:sp>
          <p:nvSpPr>
            <p:cNvPr id="44" name="矩形 4"/>
            <p:cNvSpPr>
              <a:spLocks noChangeArrowheads="1"/>
            </p:cNvSpPr>
            <p:nvPr/>
          </p:nvSpPr>
          <p:spPr bwMode="auto">
            <a:xfrm rot="5400000">
              <a:off x="1831779" y="687926"/>
              <a:ext cx="2668335" cy="1336932"/>
            </a:xfrm>
            <a:custGeom>
              <a:avLst/>
              <a:gdLst>
                <a:gd name="T0" fmla="*/ 1447433 w 2668335"/>
                <a:gd name="T1" fmla="*/ 0 h 1336932"/>
                <a:gd name="T2" fmla="*/ 2325108 w 2668335"/>
                <a:gd name="T3" fmla="*/ 6510 h 1336932"/>
                <a:gd name="T4" fmla="*/ 2485992 w 2668335"/>
                <a:gd name="T5" fmla="*/ 33244 h 1336932"/>
                <a:gd name="T6" fmla="*/ 2668335 w 2668335"/>
                <a:gd name="T7" fmla="*/ 284379 h 1336932"/>
                <a:gd name="T8" fmla="*/ 2668335 w 2668335"/>
                <a:gd name="T9" fmla="*/ 1145193 h 1336932"/>
                <a:gd name="T10" fmla="*/ 259344 w 2668335"/>
                <a:gd name="T11" fmla="*/ 1145193 h 1336932"/>
                <a:gd name="T12" fmla="*/ 0 w 2668335"/>
                <a:gd name="T13" fmla="*/ 1336932 h 1336932"/>
                <a:gd name="T14" fmla="*/ 858315 w 2668335"/>
                <a:gd name="T15" fmla="*/ 144541 h 1336932"/>
                <a:gd name="T16" fmla="*/ 925815 w 2668335"/>
                <a:gd name="T17" fmla="*/ 53822 h 1336932"/>
                <a:gd name="T18" fmla="*/ 1036078 w 2668335"/>
                <a:gd name="T19" fmla="*/ 3518 h 1336932"/>
                <a:gd name="T20" fmla="*/ 1447433 w 2668335"/>
                <a:gd name="T21" fmla="*/ 0 h 13369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68335"/>
                <a:gd name="T34" fmla="*/ 0 h 1336932"/>
                <a:gd name="T35" fmla="*/ 2668335 w 2668335"/>
                <a:gd name="T36" fmla="*/ 1336932 h 13369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68335" h="1336932">
                  <a:moveTo>
                    <a:pt x="1447433" y="0"/>
                  </a:moveTo>
                  <a:lnTo>
                    <a:pt x="2325108" y="6510"/>
                  </a:lnTo>
                  <a:cubicBezTo>
                    <a:pt x="2432281" y="6468"/>
                    <a:pt x="2460835" y="19228"/>
                    <a:pt x="2485992" y="33244"/>
                  </a:cubicBezTo>
                  <a:cubicBezTo>
                    <a:pt x="2577884" y="117841"/>
                    <a:pt x="2668335" y="166815"/>
                    <a:pt x="2668335" y="284379"/>
                  </a:cubicBezTo>
                  <a:lnTo>
                    <a:pt x="2668335" y="1145193"/>
                  </a:lnTo>
                  <a:lnTo>
                    <a:pt x="259344" y="1145193"/>
                  </a:lnTo>
                  <a:cubicBezTo>
                    <a:pt x="137892" y="1145193"/>
                    <a:pt x="89641" y="1241725"/>
                    <a:pt x="0" y="1336932"/>
                  </a:cubicBezTo>
                  <a:lnTo>
                    <a:pt x="858315" y="144541"/>
                  </a:lnTo>
                  <a:lnTo>
                    <a:pt x="925815" y="53822"/>
                  </a:lnTo>
                  <a:cubicBezTo>
                    <a:pt x="956885" y="27470"/>
                    <a:pt x="994266" y="8688"/>
                    <a:pt x="1036078" y="3518"/>
                  </a:cubicBezTo>
                  <a:cubicBezTo>
                    <a:pt x="1114663" y="930"/>
                    <a:pt x="1269702" y="24"/>
                    <a:pt x="1447433" y="0"/>
                  </a:cubicBezTo>
                  <a:close/>
                </a:path>
              </a:pathLst>
            </a:custGeom>
            <a:gradFill rotWithShape="1">
              <a:gsLst>
                <a:gs pos="0">
                  <a:srgbClr val="14A0C8"/>
                </a:gs>
                <a:gs pos="23999">
                  <a:srgbClr val="14A0C8"/>
                </a:gs>
                <a:gs pos="29999">
                  <a:srgbClr val="278199"/>
                </a:gs>
                <a:gs pos="46999">
                  <a:srgbClr val="50B7D0"/>
                </a:gs>
                <a:gs pos="81999">
                  <a:srgbClr val="63BED2"/>
                </a:gs>
                <a:gs pos="100000">
                  <a:srgbClr val="87CDDD"/>
                </a:gs>
              </a:gsLst>
              <a:lin ang="2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宋体" pitchFamily="2" charset="-122"/>
                <a:sym typeface="宋体" pitchFamily="2" charset="-122"/>
              </a:endParaRPr>
            </a:p>
          </p:txBody>
        </p:sp>
        <p:sp>
          <p:nvSpPr>
            <p:cNvPr id="45" name="矩形 4"/>
            <p:cNvSpPr>
              <a:spLocks noChangeArrowheads="1"/>
            </p:cNvSpPr>
            <p:nvPr/>
          </p:nvSpPr>
          <p:spPr bwMode="auto">
            <a:xfrm flipH="1" flipV="1">
              <a:off x="1138299" y="2499358"/>
              <a:ext cx="2668335" cy="1336932"/>
            </a:xfrm>
            <a:custGeom>
              <a:avLst/>
              <a:gdLst>
                <a:gd name="T0" fmla="*/ 1447433 w 2668335"/>
                <a:gd name="T1" fmla="*/ 0 h 1336932"/>
                <a:gd name="T2" fmla="*/ 2325108 w 2668335"/>
                <a:gd name="T3" fmla="*/ 6510 h 1336932"/>
                <a:gd name="T4" fmla="*/ 2485992 w 2668335"/>
                <a:gd name="T5" fmla="*/ 33244 h 1336932"/>
                <a:gd name="T6" fmla="*/ 2668335 w 2668335"/>
                <a:gd name="T7" fmla="*/ 284379 h 1336932"/>
                <a:gd name="T8" fmla="*/ 2668335 w 2668335"/>
                <a:gd name="T9" fmla="*/ 1145193 h 1336932"/>
                <a:gd name="T10" fmla="*/ 259344 w 2668335"/>
                <a:gd name="T11" fmla="*/ 1145193 h 1336932"/>
                <a:gd name="T12" fmla="*/ 0 w 2668335"/>
                <a:gd name="T13" fmla="*/ 1336932 h 1336932"/>
                <a:gd name="T14" fmla="*/ 858315 w 2668335"/>
                <a:gd name="T15" fmla="*/ 144541 h 1336932"/>
                <a:gd name="T16" fmla="*/ 925815 w 2668335"/>
                <a:gd name="T17" fmla="*/ 53822 h 1336932"/>
                <a:gd name="T18" fmla="*/ 1036078 w 2668335"/>
                <a:gd name="T19" fmla="*/ 3518 h 1336932"/>
                <a:gd name="T20" fmla="*/ 1447433 w 2668335"/>
                <a:gd name="T21" fmla="*/ 0 h 13369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68335"/>
                <a:gd name="T34" fmla="*/ 0 h 1336932"/>
                <a:gd name="T35" fmla="*/ 2668335 w 2668335"/>
                <a:gd name="T36" fmla="*/ 1336932 h 13369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68335" h="1336932">
                  <a:moveTo>
                    <a:pt x="1447433" y="0"/>
                  </a:moveTo>
                  <a:lnTo>
                    <a:pt x="2325108" y="6510"/>
                  </a:lnTo>
                  <a:cubicBezTo>
                    <a:pt x="2432281" y="6468"/>
                    <a:pt x="2460835" y="19228"/>
                    <a:pt x="2485992" y="33244"/>
                  </a:cubicBezTo>
                  <a:cubicBezTo>
                    <a:pt x="2577884" y="117841"/>
                    <a:pt x="2668335" y="166815"/>
                    <a:pt x="2668335" y="284379"/>
                  </a:cubicBezTo>
                  <a:lnTo>
                    <a:pt x="2668335" y="1145193"/>
                  </a:lnTo>
                  <a:lnTo>
                    <a:pt x="259344" y="1145193"/>
                  </a:lnTo>
                  <a:cubicBezTo>
                    <a:pt x="137892" y="1145193"/>
                    <a:pt x="89641" y="1241725"/>
                    <a:pt x="0" y="1336932"/>
                  </a:cubicBezTo>
                  <a:lnTo>
                    <a:pt x="858315" y="144541"/>
                  </a:lnTo>
                  <a:lnTo>
                    <a:pt x="925815" y="53822"/>
                  </a:lnTo>
                  <a:cubicBezTo>
                    <a:pt x="956885" y="27470"/>
                    <a:pt x="994266" y="8688"/>
                    <a:pt x="1036078" y="3518"/>
                  </a:cubicBezTo>
                  <a:cubicBezTo>
                    <a:pt x="1114663" y="930"/>
                    <a:pt x="1269702" y="24"/>
                    <a:pt x="1447433" y="0"/>
                  </a:cubicBezTo>
                  <a:close/>
                </a:path>
              </a:pathLst>
            </a:custGeom>
            <a:gradFill rotWithShape="1">
              <a:gsLst>
                <a:gs pos="0">
                  <a:srgbClr val="C38E23"/>
                </a:gs>
                <a:gs pos="23749">
                  <a:srgbClr val="C38E23"/>
                </a:gs>
                <a:gs pos="29999">
                  <a:srgbClr val="937019"/>
                </a:gs>
                <a:gs pos="46999">
                  <a:srgbClr val="E2BA26"/>
                </a:gs>
                <a:gs pos="81999">
                  <a:srgbClr val="E1C251"/>
                </a:gs>
                <a:gs pos="100000">
                  <a:srgbClr val="C4B47C"/>
                </a:gs>
              </a:gsLst>
              <a:lin ang="2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宋体" pitchFamily="2" charset="-122"/>
                <a:sym typeface="宋体" pitchFamily="2" charset="-122"/>
              </a:endParaRPr>
            </a:p>
          </p:txBody>
        </p:sp>
        <p:sp>
          <p:nvSpPr>
            <p:cNvPr id="46" name="矩形 4"/>
            <p:cNvSpPr>
              <a:spLocks noChangeArrowheads="1"/>
            </p:cNvSpPr>
            <p:nvPr/>
          </p:nvSpPr>
          <p:spPr bwMode="auto">
            <a:xfrm rot="5400000" flipH="1" flipV="1">
              <a:off x="-665703" y="1811430"/>
              <a:ext cx="2668335" cy="1336932"/>
            </a:xfrm>
            <a:custGeom>
              <a:avLst/>
              <a:gdLst>
                <a:gd name="T0" fmla="*/ 1447433 w 2668335"/>
                <a:gd name="T1" fmla="*/ 0 h 1336932"/>
                <a:gd name="T2" fmla="*/ 2325108 w 2668335"/>
                <a:gd name="T3" fmla="*/ 6510 h 1336932"/>
                <a:gd name="T4" fmla="*/ 2485992 w 2668335"/>
                <a:gd name="T5" fmla="*/ 33244 h 1336932"/>
                <a:gd name="T6" fmla="*/ 2668335 w 2668335"/>
                <a:gd name="T7" fmla="*/ 284379 h 1336932"/>
                <a:gd name="T8" fmla="*/ 2668335 w 2668335"/>
                <a:gd name="T9" fmla="*/ 1145193 h 1336932"/>
                <a:gd name="T10" fmla="*/ 259344 w 2668335"/>
                <a:gd name="T11" fmla="*/ 1145193 h 1336932"/>
                <a:gd name="T12" fmla="*/ 0 w 2668335"/>
                <a:gd name="T13" fmla="*/ 1336932 h 1336932"/>
                <a:gd name="T14" fmla="*/ 858315 w 2668335"/>
                <a:gd name="T15" fmla="*/ 144541 h 1336932"/>
                <a:gd name="T16" fmla="*/ 925815 w 2668335"/>
                <a:gd name="T17" fmla="*/ 53822 h 1336932"/>
                <a:gd name="T18" fmla="*/ 1036078 w 2668335"/>
                <a:gd name="T19" fmla="*/ 3518 h 1336932"/>
                <a:gd name="T20" fmla="*/ 1447433 w 2668335"/>
                <a:gd name="T21" fmla="*/ 0 h 13369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68335"/>
                <a:gd name="T34" fmla="*/ 0 h 1336932"/>
                <a:gd name="T35" fmla="*/ 2668335 w 2668335"/>
                <a:gd name="T36" fmla="*/ 1336932 h 13369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68335" h="1336932">
                  <a:moveTo>
                    <a:pt x="1447433" y="0"/>
                  </a:moveTo>
                  <a:lnTo>
                    <a:pt x="2325108" y="6510"/>
                  </a:lnTo>
                  <a:cubicBezTo>
                    <a:pt x="2432281" y="6468"/>
                    <a:pt x="2460835" y="19228"/>
                    <a:pt x="2485992" y="33244"/>
                  </a:cubicBezTo>
                  <a:cubicBezTo>
                    <a:pt x="2577884" y="117841"/>
                    <a:pt x="2668335" y="166815"/>
                    <a:pt x="2668335" y="284379"/>
                  </a:cubicBezTo>
                  <a:lnTo>
                    <a:pt x="2668335" y="1145193"/>
                  </a:lnTo>
                  <a:lnTo>
                    <a:pt x="259344" y="1145193"/>
                  </a:lnTo>
                  <a:cubicBezTo>
                    <a:pt x="137892" y="1145193"/>
                    <a:pt x="89641" y="1241725"/>
                    <a:pt x="0" y="1336932"/>
                  </a:cubicBezTo>
                  <a:lnTo>
                    <a:pt x="858315" y="144541"/>
                  </a:lnTo>
                  <a:lnTo>
                    <a:pt x="925815" y="53822"/>
                  </a:lnTo>
                  <a:cubicBezTo>
                    <a:pt x="956885" y="27470"/>
                    <a:pt x="994266" y="8688"/>
                    <a:pt x="1036078" y="3518"/>
                  </a:cubicBezTo>
                  <a:cubicBezTo>
                    <a:pt x="1114663" y="930"/>
                    <a:pt x="1269702" y="24"/>
                    <a:pt x="1447433" y="0"/>
                  </a:cubicBezTo>
                  <a:close/>
                </a:path>
              </a:pathLst>
            </a:custGeom>
            <a:gradFill rotWithShape="1">
              <a:gsLst>
                <a:gs pos="0">
                  <a:srgbClr val="C29B94"/>
                </a:gs>
                <a:gs pos="23999">
                  <a:srgbClr val="C29B94"/>
                </a:gs>
                <a:gs pos="29999">
                  <a:srgbClr val="967864"/>
                </a:gs>
                <a:gs pos="42999">
                  <a:srgbClr val="D0BFC2"/>
                </a:gs>
                <a:gs pos="100000">
                  <a:srgbClr val="EDC9C9"/>
                </a:gs>
              </a:gsLst>
              <a:lin ang="2400000" scaled="1"/>
            </a:gradFill>
            <a:ln w="31750">
              <a:solidFill>
                <a:srgbClr val="000000"/>
              </a:solidFill>
              <a:miter lim="800000"/>
              <a:headEnd/>
              <a:tailEnd/>
            </a:ln>
            <a:extLst/>
          </p:spPr>
          <p:txBody>
            <a:bodyPr anchor="ctr"/>
            <a:lstStyle/>
            <a:p>
              <a:pPr algn="ctr"/>
              <a:endParaRPr lang="zh-CN" altLang="zh-CN" sz="2400">
                <a:solidFill>
                  <a:srgbClr val="FFFFFF"/>
                </a:solidFill>
                <a:latin typeface="宋体" pitchFamily="2" charset="-122"/>
                <a:sym typeface="宋体" pitchFamily="2" charset="-122"/>
              </a:endParaRPr>
            </a:p>
          </p:txBody>
        </p:sp>
        <p:grpSp>
          <p:nvGrpSpPr>
            <p:cNvPr id="47" name="组合 4"/>
            <p:cNvGrpSpPr>
              <a:grpSpLocks/>
            </p:cNvGrpSpPr>
            <p:nvPr/>
          </p:nvGrpSpPr>
          <p:grpSpPr bwMode="auto">
            <a:xfrm>
              <a:off x="792740" y="83772"/>
              <a:ext cx="1833951" cy="3326437"/>
              <a:chOff x="123350" y="-244879"/>
              <a:chExt cx="1833951" cy="3326437"/>
            </a:xfrm>
          </p:grpSpPr>
          <p:sp>
            <p:nvSpPr>
              <p:cNvPr id="60" name="TextBox 43"/>
              <p:cNvSpPr>
                <a:spLocks noChangeArrowheads="1"/>
              </p:cNvSpPr>
              <p:nvPr/>
            </p:nvSpPr>
            <p:spPr bwMode="auto">
              <a:xfrm>
                <a:off x="404145" y="-244879"/>
                <a:ext cx="600010" cy="623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800" dirty="0">
                    <a:solidFill>
                      <a:schemeClr val="bg1"/>
                    </a:solidFill>
                    <a:latin typeface="浪漫雅圆" charset="-122"/>
                    <a:ea typeface="方正姚体" pitchFamily="2" charset="-122"/>
                    <a:sym typeface="Meiryo" pitchFamily="34" charset="-128"/>
                  </a:rPr>
                  <a:t>01</a:t>
                </a:r>
              </a:p>
            </p:txBody>
          </p:sp>
          <p:sp>
            <p:nvSpPr>
              <p:cNvPr id="61" name="等腰三角形 2"/>
              <p:cNvSpPr>
                <a:spLocks noChangeArrowheads="1"/>
              </p:cNvSpPr>
              <p:nvPr/>
            </p:nvSpPr>
            <p:spPr bwMode="auto">
              <a:xfrm rot="16200000">
                <a:off x="30890" y="2723716"/>
                <a:ext cx="450302" cy="265382"/>
              </a:xfrm>
              <a:custGeom>
                <a:avLst/>
                <a:gdLst>
                  <a:gd name="T0" fmla="*/ 0 w 1080120"/>
                  <a:gd name="T1" fmla="*/ 0 h 931138"/>
                  <a:gd name="T2" fmla="*/ 1080120 w 1080120"/>
                  <a:gd name="T3" fmla="*/ 931138 h 931138"/>
                </a:gdLst>
                <a:ahLst/>
                <a:cxnLst/>
                <a:rect l="T0" t="T1" r="T2" b="T3"/>
                <a:pathLst>
                  <a:path w="1080120" h="931138">
                    <a:moveTo>
                      <a:pt x="540060" y="0"/>
                    </a:moveTo>
                    <a:lnTo>
                      <a:pt x="1080120" y="931138"/>
                    </a:lnTo>
                    <a:lnTo>
                      <a:pt x="810090" y="931138"/>
                    </a:lnTo>
                    <a:lnTo>
                      <a:pt x="540060" y="465569"/>
                    </a:lnTo>
                    <a:lnTo>
                      <a:pt x="270030" y="931138"/>
                    </a:lnTo>
                    <a:lnTo>
                      <a:pt x="0" y="931138"/>
                    </a:lnTo>
                    <a:close/>
                  </a:path>
                </a:pathLst>
              </a:custGeom>
              <a:solidFill>
                <a:srgbClr val="543F3B">
                  <a:alpha val="78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宋体" pitchFamily="2" charset="-122"/>
                  <a:sym typeface="宋体" pitchFamily="2" charset="-122"/>
                </a:endParaRPr>
              </a:p>
            </p:txBody>
          </p:sp>
          <p:sp>
            <p:nvSpPr>
              <p:cNvPr id="62" name="矩形 53"/>
              <p:cNvSpPr>
                <a:spLocks noChangeArrowheads="1"/>
              </p:cNvSpPr>
              <p:nvPr/>
            </p:nvSpPr>
            <p:spPr bwMode="auto">
              <a:xfrm>
                <a:off x="867682" y="30777"/>
                <a:ext cx="1089619" cy="3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TW" altLang="en-US" sz="2133" b="1" dirty="0" smtClean="0">
                    <a:solidFill>
                      <a:schemeClr val="bg1"/>
                    </a:solidFill>
                    <a:latin typeface="Batang" pitchFamily="18" charset="-127"/>
                    <a:ea typeface="Batang" pitchFamily="18" charset="-127"/>
                    <a:sym typeface="Batang" pitchFamily="18" charset="-127"/>
                  </a:rPr>
                  <a:t>前置準備</a:t>
                </a:r>
                <a:endParaRPr lang="zh-CN" altLang="en-US" sz="2133" b="1" dirty="0">
                  <a:solidFill>
                    <a:schemeClr val="bg1"/>
                  </a:solidFill>
                  <a:latin typeface="Batang" pitchFamily="18" charset="-127"/>
                  <a:ea typeface="Batang" pitchFamily="18" charset="-127"/>
                  <a:sym typeface="Batang" pitchFamily="18" charset="-127"/>
                </a:endParaRPr>
              </a:p>
            </p:txBody>
          </p:sp>
        </p:grpSp>
        <p:grpSp>
          <p:nvGrpSpPr>
            <p:cNvPr id="48" name="组合 3"/>
            <p:cNvGrpSpPr>
              <a:grpSpLocks/>
            </p:cNvGrpSpPr>
            <p:nvPr/>
          </p:nvGrpSpPr>
          <p:grpSpPr bwMode="auto">
            <a:xfrm>
              <a:off x="27781" y="1276547"/>
              <a:ext cx="1089619" cy="993401"/>
              <a:chOff x="-2743148" y="434256"/>
              <a:chExt cx="1089619" cy="993401"/>
            </a:xfrm>
          </p:grpSpPr>
          <p:sp>
            <p:nvSpPr>
              <p:cNvPr id="58" name="TextBox 64"/>
              <p:cNvSpPr>
                <a:spLocks noChangeArrowheads="1"/>
              </p:cNvSpPr>
              <p:nvPr/>
            </p:nvSpPr>
            <p:spPr bwMode="auto">
              <a:xfrm>
                <a:off x="-2508064" y="434256"/>
                <a:ext cx="600010" cy="62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800" dirty="0">
                    <a:solidFill>
                      <a:schemeClr val="bg1"/>
                    </a:solidFill>
                    <a:latin typeface="浪漫雅圆" charset="-122"/>
                    <a:ea typeface="方正姚体" pitchFamily="2" charset="-122"/>
                    <a:sym typeface="Meiryo" pitchFamily="34" charset="-128"/>
                  </a:rPr>
                  <a:t>04</a:t>
                </a:r>
              </a:p>
            </p:txBody>
          </p:sp>
          <p:sp>
            <p:nvSpPr>
              <p:cNvPr id="59" name="矩形 65"/>
              <p:cNvSpPr>
                <a:spLocks noChangeArrowheads="1"/>
              </p:cNvSpPr>
              <p:nvPr/>
            </p:nvSpPr>
            <p:spPr bwMode="auto">
              <a:xfrm>
                <a:off x="-2743148" y="1046057"/>
                <a:ext cx="1089619" cy="3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TW" altLang="en-US" sz="2133" b="1" dirty="0" smtClean="0">
                    <a:solidFill>
                      <a:schemeClr val="bg1"/>
                    </a:solidFill>
                    <a:latin typeface="Batang" pitchFamily="18" charset="-127"/>
                    <a:ea typeface="Batang" pitchFamily="18" charset="-127"/>
                    <a:sym typeface="Batang" pitchFamily="18" charset="-127"/>
                  </a:rPr>
                  <a:t>評鑑結果</a:t>
                </a:r>
                <a:endParaRPr lang="zh-CN" altLang="en-US" sz="2133" b="1" dirty="0">
                  <a:solidFill>
                    <a:schemeClr val="bg1"/>
                  </a:solidFill>
                  <a:latin typeface="Batang" pitchFamily="18" charset="-127"/>
                  <a:ea typeface="Batang" pitchFamily="18" charset="-127"/>
                  <a:sym typeface="Batang" pitchFamily="18" charset="-127"/>
                </a:endParaRPr>
              </a:p>
            </p:txBody>
          </p:sp>
        </p:grpSp>
        <p:grpSp>
          <p:nvGrpSpPr>
            <p:cNvPr id="49" name="组合 68"/>
            <p:cNvGrpSpPr>
              <a:grpSpLocks/>
            </p:cNvGrpSpPr>
            <p:nvPr/>
          </p:nvGrpSpPr>
          <p:grpSpPr bwMode="auto">
            <a:xfrm flipV="1">
              <a:off x="2717011" y="1132830"/>
              <a:ext cx="1089619" cy="1553489"/>
              <a:chOff x="2615521" y="149116"/>
              <a:chExt cx="1089619" cy="1553489"/>
            </a:xfrm>
          </p:grpSpPr>
          <p:sp>
            <p:nvSpPr>
              <p:cNvPr id="55" name="等腰三角形 2"/>
              <p:cNvSpPr>
                <a:spLocks noChangeArrowheads="1"/>
              </p:cNvSpPr>
              <p:nvPr/>
            </p:nvSpPr>
            <p:spPr bwMode="auto">
              <a:xfrm>
                <a:off x="2905513" y="149116"/>
                <a:ext cx="450302" cy="265382"/>
              </a:xfrm>
              <a:custGeom>
                <a:avLst/>
                <a:gdLst>
                  <a:gd name="T0" fmla="*/ 0 w 1080120"/>
                  <a:gd name="T1" fmla="*/ 0 h 931138"/>
                  <a:gd name="T2" fmla="*/ 1080120 w 1080120"/>
                  <a:gd name="T3" fmla="*/ 931138 h 931138"/>
                </a:gdLst>
                <a:ahLst/>
                <a:cxnLst/>
                <a:rect l="T0" t="T1" r="T2" b="T3"/>
                <a:pathLst>
                  <a:path w="1080120" h="931138">
                    <a:moveTo>
                      <a:pt x="540060" y="0"/>
                    </a:moveTo>
                    <a:lnTo>
                      <a:pt x="1080120" y="931138"/>
                    </a:lnTo>
                    <a:lnTo>
                      <a:pt x="810090" y="931138"/>
                    </a:lnTo>
                    <a:lnTo>
                      <a:pt x="540060" y="465569"/>
                    </a:lnTo>
                    <a:lnTo>
                      <a:pt x="270030" y="931138"/>
                    </a:lnTo>
                    <a:lnTo>
                      <a:pt x="0" y="931138"/>
                    </a:lnTo>
                    <a:close/>
                  </a:path>
                </a:pathLst>
              </a:custGeom>
              <a:solidFill>
                <a:srgbClr val="543F3B">
                  <a:alpha val="78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宋体" pitchFamily="2" charset="-122"/>
                  <a:sym typeface="宋体" pitchFamily="2" charset="-122"/>
                </a:endParaRPr>
              </a:p>
            </p:txBody>
          </p:sp>
          <p:sp>
            <p:nvSpPr>
              <p:cNvPr id="56" name="TextBox 70"/>
              <p:cNvSpPr>
                <a:spLocks noChangeArrowheads="1"/>
              </p:cNvSpPr>
              <p:nvPr/>
            </p:nvSpPr>
            <p:spPr bwMode="auto">
              <a:xfrm flipV="1">
                <a:off x="2870045" y="1079213"/>
                <a:ext cx="600010" cy="62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800" dirty="0">
                    <a:solidFill>
                      <a:schemeClr val="bg1"/>
                    </a:solidFill>
                    <a:latin typeface="浪漫雅圆" charset="-122"/>
                    <a:ea typeface="方正姚体" pitchFamily="2" charset="-122"/>
                    <a:sym typeface="Meiryo" pitchFamily="34" charset="-128"/>
                  </a:rPr>
                  <a:t>02</a:t>
                </a:r>
              </a:p>
            </p:txBody>
          </p:sp>
          <p:sp>
            <p:nvSpPr>
              <p:cNvPr id="57" name="矩形 71"/>
              <p:cNvSpPr>
                <a:spLocks noChangeArrowheads="1"/>
              </p:cNvSpPr>
              <p:nvPr/>
            </p:nvSpPr>
            <p:spPr bwMode="auto">
              <a:xfrm flipV="1">
                <a:off x="2615521" y="716897"/>
                <a:ext cx="1089619" cy="3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TW" altLang="en-US" sz="2133" b="1" dirty="0" smtClean="0">
                    <a:solidFill>
                      <a:schemeClr val="bg1"/>
                    </a:solidFill>
                    <a:latin typeface="Batang" pitchFamily="18" charset="-127"/>
                    <a:ea typeface="Batang" pitchFamily="18" charset="-127"/>
                    <a:sym typeface="Batang" pitchFamily="18" charset="-127"/>
                  </a:rPr>
                  <a:t>內部評鑑</a:t>
                </a:r>
                <a:endParaRPr lang="zh-CN" altLang="en-US" sz="2133" b="1" dirty="0">
                  <a:solidFill>
                    <a:schemeClr val="bg1"/>
                  </a:solidFill>
                  <a:latin typeface="Batang" pitchFamily="18" charset="-127"/>
                  <a:ea typeface="Batang" pitchFamily="18" charset="-127"/>
                  <a:sym typeface="Batang" pitchFamily="18" charset="-127"/>
                </a:endParaRPr>
              </a:p>
            </p:txBody>
          </p:sp>
        </p:grpSp>
        <p:grpSp>
          <p:nvGrpSpPr>
            <p:cNvPr id="50" name="组合 72"/>
            <p:cNvGrpSpPr>
              <a:grpSpLocks/>
            </p:cNvGrpSpPr>
            <p:nvPr/>
          </p:nvGrpSpPr>
          <p:grpSpPr bwMode="auto">
            <a:xfrm flipH="1">
              <a:off x="1200922" y="686083"/>
              <a:ext cx="1583401" cy="3029193"/>
              <a:chOff x="367437" y="-2158575"/>
              <a:chExt cx="1583401" cy="3029193"/>
            </a:xfrm>
          </p:grpSpPr>
          <p:sp>
            <p:nvSpPr>
              <p:cNvPr id="52" name="TextBox 73"/>
              <p:cNvSpPr>
                <a:spLocks noChangeArrowheads="1"/>
              </p:cNvSpPr>
              <p:nvPr/>
            </p:nvSpPr>
            <p:spPr bwMode="auto">
              <a:xfrm>
                <a:off x="367437" y="0"/>
                <a:ext cx="600010" cy="623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800" dirty="0">
                    <a:solidFill>
                      <a:schemeClr val="bg1"/>
                    </a:solidFill>
                    <a:latin typeface="浪漫雅圆" charset="-122"/>
                    <a:ea typeface="方正姚体" pitchFamily="2" charset="-122"/>
                    <a:sym typeface="Meiryo" pitchFamily="34" charset="-128"/>
                  </a:rPr>
                  <a:t>03</a:t>
                </a:r>
              </a:p>
            </p:txBody>
          </p:sp>
          <p:sp>
            <p:nvSpPr>
              <p:cNvPr id="53" name="等腰三角形 2"/>
              <p:cNvSpPr>
                <a:spLocks noChangeArrowheads="1"/>
              </p:cNvSpPr>
              <p:nvPr/>
            </p:nvSpPr>
            <p:spPr bwMode="auto">
              <a:xfrm rot="16200000">
                <a:off x="404827" y="-2066115"/>
                <a:ext cx="450302" cy="265382"/>
              </a:xfrm>
              <a:custGeom>
                <a:avLst/>
                <a:gdLst>
                  <a:gd name="T0" fmla="*/ 0 w 1080120"/>
                  <a:gd name="T1" fmla="*/ 0 h 931138"/>
                  <a:gd name="T2" fmla="*/ 1080120 w 1080120"/>
                  <a:gd name="T3" fmla="*/ 931138 h 931138"/>
                </a:gdLst>
                <a:ahLst/>
                <a:cxnLst/>
                <a:rect l="T0" t="T1" r="T2" b="T3"/>
                <a:pathLst>
                  <a:path w="1080120" h="931138">
                    <a:moveTo>
                      <a:pt x="540060" y="0"/>
                    </a:moveTo>
                    <a:lnTo>
                      <a:pt x="1080120" y="931138"/>
                    </a:lnTo>
                    <a:lnTo>
                      <a:pt x="810090" y="931138"/>
                    </a:lnTo>
                    <a:lnTo>
                      <a:pt x="540060" y="465569"/>
                    </a:lnTo>
                    <a:lnTo>
                      <a:pt x="270030" y="931138"/>
                    </a:lnTo>
                    <a:lnTo>
                      <a:pt x="0" y="931138"/>
                    </a:lnTo>
                    <a:close/>
                  </a:path>
                </a:pathLst>
              </a:custGeom>
              <a:solidFill>
                <a:srgbClr val="543F3B">
                  <a:alpha val="78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400">
                  <a:solidFill>
                    <a:srgbClr val="FFFFFF"/>
                  </a:solidFill>
                  <a:latin typeface="宋体" pitchFamily="2" charset="-122"/>
                  <a:sym typeface="宋体" pitchFamily="2" charset="-122"/>
                </a:endParaRPr>
              </a:p>
            </p:txBody>
          </p:sp>
          <p:sp>
            <p:nvSpPr>
              <p:cNvPr id="54" name="矩形 75"/>
              <p:cNvSpPr>
                <a:spLocks noChangeArrowheads="1"/>
              </p:cNvSpPr>
              <p:nvPr/>
            </p:nvSpPr>
            <p:spPr bwMode="auto">
              <a:xfrm>
                <a:off x="861219" y="-106626"/>
                <a:ext cx="1089619" cy="97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133" b="1" dirty="0">
                    <a:solidFill>
                      <a:schemeClr val="bg1"/>
                    </a:solidFill>
                    <a:latin typeface="Batang" pitchFamily="18" charset="-127"/>
                    <a:ea typeface="Batang" pitchFamily="18" charset="-127"/>
                    <a:sym typeface="Batang" pitchFamily="18" charset="-127"/>
                  </a:rPr>
                  <a:t>評鑑</a:t>
                </a:r>
                <a:r>
                  <a:rPr lang="zh-TW" altLang="en-US" sz="2133" b="1" dirty="0" smtClean="0">
                    <a:solidFill>
                      <a:schemeClr val="bg1"/>
                    </a:solidFill>
                    <a:latin typeface="Batang" pitchFamily="18" charset="-127"/>
                    <a:ea typeface="Batang" pitchFamily="18" charset="-127"/>
                    <a:sym typeface="Batang" pitchFamily="18" charset="-127"/>
                  </a:rPr>
                  <a:t>中心</a:t>
                </a:r>
                <a:endParaRPr lang="en-US" altLang="zh-TW" sz="2133" b="1" dirty="0" smtClean="0">
                  <a:solidFill>
                    <a:schemeClr val="bg1"/>
                  </a:solidFill>
                  <a:latin typeface="Batang" pitchFamily="18" charset="-127"/>
                  <a:ea typeface="Batang" pitchFamily="18" charset="-127"/>
                  <a:sym typeface="Batang" pitchFamily="18" charset="-127"/>
                </a:endParaRPr>
              </a:p>
              <a:p>
                <a:r>
                  <a:rPr lang="zh-TW" altLang="en-US" sz="2133" b="1" dirty="0" smtClean="0">
                    <a:solidFill>
                      <a:schemeClr val="bg1"/>
                    </a:solidFill>
                    <a:latin typeface="Batang" pitchFamily="18" charset="-127"/>
                    <a:ea typeface="Batang" pitchFamily="18" charset="-127"/>
                    <a:sym typeface="Batang" pitchFamily="18" charset="-127"/>
                  </a:rPr>
                  <a:t>書</a:t>
                </a:r>
                <a:r>
                  <a:rPr lang="zh-TW" altLang="en-US" sz="2133" b="1" dirty="0">
                    <a:solidFill>
                      <a:schemeClr val="bg1"/>
                    </a:solidFill>
                    <a:latin typeface="Batang" pitchFamily="18" charset="-127"/>
                    <a:ea typeface="Batang" pitchFamily="18" charset="-127"/>
                    <a:sym typeface="Batang" pitchFamily="18" charset="-127"/>
                  </a:rPr>
                  <a:t>審及</a:t>
                </a:r>
                <a:endParaRPr lang="en-US" altLang="zh-TW" sz="2133" b="1" dirty="0">
                  <a:solidFill>
                    <a:schemeClr val="bg1"/>
                  </a:solidFill>
                  <a:latin typeface="Batang" pitchFamily="18" charset="-127"/>
                  <a:ea typeface="Batang" pitchFamily="18" charset="-127"/>
                  <a:sym typeface="Batang" pitchFamily="18" charset="-127"/>
                </a:endParaRPr>
              </a:p>
              <a:p>
                <a:r>
                  <a:rPr lang="zh-TW" altLang="en-US" sz="2133" b="1" dirty="0" smtClean="0">
                    <a:solidFill>
                      <a:schemeClr val="bg1"/>
                    </a:solidFill>
                    <a:latin typeface="Batang" pitchFamily="18" charset="-127"/>
                    <a:ea typeface="Batang" pitchFamily="18" charset="-127"/>
                    <a:sym typeface="Batang" pitchFamily="18" charset="-127"/>
                  </a:rPr>
                  <a:t>實地訪評</a:t>
                </a:r>
                <a:endParaRPr lang="zh-CN" altLang="en-US" sz="2133" b="1" dirty="0">
                  <a:solidFill>
                    <a:schemeClr val="bg1"/>
                  </a:solidFill>
                  <a:latin typeface="Batang" pitchFamily="18" charset="-127"/>
                  <a:ea typeface="Batang" pitchFamily="18" charset="-127"/>
                  <a:sym typeface="Batang" pitchFamily="18" charset="-127"/>
                </a:endParaRPr>
              </a:p>
            </p:txBody>
          </p:sp>
        </p:grpSp>
        <p:sp>
          <p:nvSpPr>
            <p:cNvPr id="51" name="TextBox 78"/>
            <p:cNvSpPr>
              <a:spLocks noChangeArrowheads="1"/>
            </p:cNvSpPr>
            <p:nvPr/>
          </p:nvSpPr>
          <p:spPr bwMode="auto">
            <a:xfrm>
              <a:off x="1053364" y="1420704"/>
              <a:ext cx="1727684" cy="75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TW" altLang="en-US" sz="2400" b="1" dirty="0" smtClean="0">
                  <a:solidFill>
                    <a:srgbClr val="0000FF"/>
                  </a:solidFill>
                  <a:latin typeface="微軟正黑體" panose="020B0604030504040204" pitchFamily="34" charset="-120"/>
                  <a:ea typeface="微軟正黑體" panose="020B0604030504040204" pitchFamily="34" charset="-120"/>
                </a:rPr>
                <a:t>系所學位學程</a:t>
              </a:r>
              <a:endParaRPr lang="en-US" altLang="zh-TW" sz="2400" b="1" dirty="0" smtClean="0">
                <a:solidFill>
                  <a:srgbClr val="0000FF"/>
                </a:solidFill>
                <a:latin typeface="微軟正黑體" panose="020B0604030504040204" pitchFamily="34" charset="-120"/>
                <a:ea typeface="微軟正黑體" panose="020B0604030504040204" pitchFamily="34" charset="-120"/>
              </a:endParaRPr>
            </a:p>
            <a:p>
              <a:pPr algn="ctr"/>
              <a:r>
                <a:rPr lang="zh-TW" altLang="en-US" sz="2400" b="1" dirty="0" smtClean="0">
                  <a:solidFill>
                    <a:srgbClr val="0000FF"/>
                  </a:solidFill>
                  <a:latin typeface="微軟正黑體" panose="020B0604030504040204" pitchFamily="34" charset="-120"/>
                  <a:ea typeface="微軟正黑體" panose="020B0604030504040204" pitchFamily="34" charset="-120"/>
                </a:rPr>
                <a:t>認可作業</a:t>
              </a:r>
              <a:endParaRPr lang="en-US" sz="2400" b="1" dirty="0">
                <a:solidFill>
                  <a:srgbClr val="0000FF"/>
                </a:solidFill>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fld id="{4FAB73BC-B049-4115-A692-8D63A059BFB8}" type="slidenum">
              <a:rPr lang="en-US" smtClean="0"/>
              <a:t>15</a:t>
            </a:fld>
            <a:endParaRPr lang="en-US" dirty="0"/>
          </a:p>
        </p:txBody>
      </p:sp>
      <p:sp>
        <p:nvSpPr>
          <p:cNvPr id="28" name="文字方塊 27"/>
          <p:cNvSpPr txBox="1"/>
          <p:nvPr/>
        </p:nvSpPr>
        <p:spPr>
          <a:xfrm>
            <a:off x="3186624" y="528199"/>
            <a:ext cx="7090755" cy="523220"/>
          </a:xfrm>
          <a:prstGeom prst="rect">
            <a:avLst/>
          </a:prstGeom>
          <a:noFill/>
        </p:spPr>
        <p:txBody>
          <a:bodyPr wrap="square" rtlCol="0">
            <a:spAutoFit/>
          </a:bodyPr>
          <a:lstStyle/>
          <a:p>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參、系所積極辦理工作項目說明       </a:t>
            </a:r>
            <a:r>
              <a:rPr lang="en-US" altLang="zh-TW" sz="2800" dirty="0" smtClean="0">
                <a:solidFill>
                  <a:schemeClr val="bg2">
                    <a:lumMod val="25000"/>
                  </a:schemeClr>
                </a:solidFill>
                <a:latin typeface="微軟正黑體" panose="020B0604030504040204" pitchFamily="34" charset="-120"/>
                <a:ea typeface="微軟正黑體" panose="020B0604030504040204" pitchFamily="34" charset="-120"/>
              </a:rPr>
              <a:t>4/</a:t>
            </a:r>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５</a:t>
            </a:r>
            <a:endParaRPr lang="zh-TW" altLang="en-US" sz="2800" dirty="0">
              <a:solidFill>
                <a:schemeClr val="bg2">
                  <a:lumMod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53414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FAB73BC-B049-4115-A692-8D63A059BFB8}" type="slidenum">
              <a:rPr lang="en-US" smtClean="0"/>
              <a:t>16</a:t>
            </a:fld>
            <a:endParaRPr lang="en-US" dirty="0"/>
          </a:p>
        </p:txBody>
      </p:sp>
      <p:sp>
        <p:nvSpPr>
          <p:cNvPr id="3" name="矩形 2"/>
          <p:cNvSpPr/>
          <p:nvPr/>
        </p:nvSpPr>
        <p:spPr>
          <a:xfrm>
            <a:off x="393937" y="790383"/>
            <a:ext cx="1569660" cy="369332"/>
          </a:xfrm>
          <a:prstGeom prst="rect">
            <a:avLst/>
          </a:prstGeom>
        </p:spPr>
        <p:txBody>
          <a:bodyPr wrap="none">
            <a:spAutoFit/>
          </a:bodyPr>
          <a:lstStyle/>
          <a:p>
            <a:r>
              <a:rPr lang="zh-TW" altLang="en-US" b="1" dirty="0">
                <a:solidFill>
                  <a:schemeClr val="bg1"/>
                </a:solidFill>
                <a:cs typeface="+mn-ea"/>
                <a:sym typeface="+mn-lt"/>
              </a:rPr>
              <a:t>系所積極辦理</a:t>
            </a:r>
            <a:endParaRPr lang="zh-CN" altLang="en-US" b="1" dirty="0">
              <a:solidFill>
                <a:schemeClr val="bg1"/>
              </a:solidFill>
              <a:cs typeface="+mn-ea"/>
              <a:sym typeface="+mn-lt"/>
            </a:endParaRPr>
          </a:p>
        </p:txBody>
      </p:sp>
      <p:sp>
        <p:nvSpPr>
          <p:cNvPr id="4" name="矩形 3"/>
          <p:cNvSpPr/>
          <p:nvPr/>
        </p:nvSpPr>
        <p:spPr>
          <a:xfrm>
            <a:off x="3080991" y="605717"/>
            <a:ext cx="6915676" cy="523220"/>
          </a:xfrm>
          <a:prstGeom prst="rect">
            <a:avLst/>
          </a:prstGeom>
        </p:spPr>
        <p:txBody>
          <a:bodyPr wrap="none">
            <a:spAutoFit/>
          </a:bodyPr>
          <a:lstStyle/>
          <a:p>
            <a:r>
              <a:rPr lang="zh-TW" altLang="en-US" sz="2800" dirty="0">
                <a:solidFill>
                  <a:schemeClr val="bg2">
                    <a:lumMod val="25000"/>
                  </a:schemeClr>
                </a:solidFill>
                <a:latin typeface="微軟正黑體" panose="020B0604030504040204" pitchFamily="34" charset="-120"/>
                <a:ea typeface="微軟正黑體" panose="020B0604030504040204" pitchFamily="34" charset="-120"/>
              </a:rPr>
              <a:t>參、系所積極辦理工作項目說明       </a:t>
            </a:r>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５</a:t>
            </a:r>
            <a:r>
              <a:rPr lang="en-US" altLang="zh-TW" sz="2800" dirty="0" smtClean="0">
                <a:solidFill>
                  <a:schemeClr val="bg2">
                    <a:lumMod val="25000"/>
                  </a:schemeClr>
                </a:solidFill>
                <a:latin typeface="微軟正黑體" panose="020B0604030504040204" pitchFamily="34" charset="-120"/>
                <a:ea typeface="微軟正黑體" panose="020B0604030504040204" pitchFamily="34" charset="-120"/>
              </a:rPr>
              <a:t>/</a:t>
            </a:r>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５</a:t>
            </a:r>
            <a:endParaRPr lang="zh-TW" altLang="en-US" sz="2800"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5" name="矩形 4"/>
          <p:cNvSpPr/>
          <p:nvPr/>
        </p:nvSpPr>
        <p:spPr>
          <a:xfrm>
            <a:off x="634481" y="3445825"/>
            <a:ext cx="10562254" cy="2092881"/>
          </a:xfrm>
          <a:prstGeom prst="rect">
            <a:avLst/>
          </a:prstGeom>
        </p:spPr>
        <p:txBody>
          <a:bodyPr wrap="square">
            <a:spAutoFit/>
          </a:bodyPr>
          <a:lstStyle/>
          <a:p>
            <a:pPr lvl="0" algn="just">
              <a:lnSpc>
                <a:spcPts val="2600"/>
              </a:lnSpc>
              <a:spcAft>
                <a:spcPts val="0"/>
              </a:spcAft>
            </a:pPr>
            <a:r>
              <a:rPr lang="en-US" altLang="zh-TW" sz="2400" kern="100" dirty="0" smtClean="0">
                <a:latin typeface="標楷體" panose="03000509000000000000" pitchFamily="65" charset="-120"/>
                <a:ea typeface="標楷體" panose="03000509000000000000" pitchFamily="65" charset="-120"/>
                <a:cs typeface="Times New Roman" panose="02020603050405020304" pitchFamily="18" charset="0"/>
              </a:rPr>
              <a:t>2.</a:t>
            </a:r>
            <a:r>
              <a:rPr lang="zh-HK" altLang="zh-TW" sz="2400" kern="100" dirty="0" smtClean="0">
                <a:latin typeface="標楷體" panose="03000509000000000000" pitchFamily="65" charset="-120"/>
                <a:ea typeface="標楷體" panose="03000509000000000000" pitchFamily="65" charset="-120"/>
                <a:cs typeface="Times New Roman" panose="02020603050405020304" pitchFamily="18" charset="0"/>
              </a:rPr>
              <a:t>因</a:t>
            </a:r>
            <a:r>
              <a:rPr lang="zh-TW" altLang="en-US" sz="2400" kern="100" dirty="0" smtClean="0">
                <a:latin typeface="標楷體" panose="03000509000000000000" pitchFamily="65" charset="-120"/>
                <a:ea typeface="標楷體" panose="03000509000000000000" pitchFamily="65" charset="-120"/>
                <a:cs typeface="Times New Roman" panose="02020603050405020304" pitchFamily="18" charset="0"/>
              </a:rPr>
              <a:t>校庫</a:t>
            </a:r>
            <a:r>
              <a:rPr lang="zh-HK" altLang="zh-TW" sz="2400" kern="100" dirty="0" smtClean="0">
                <a:latin typeface="標楷體" panose="03000509000000000000" pitchFamily="65" charset="-120"/>
                <a:ea typeface="標楷體" panose="03000509000000000000" pitchFamily="65" charset="-120"/>
                <a:cs typeface="Times New Roman" panose="02020603050405020304" pitchFamily="18" charset="0"/>
              </a:rPr>
              <a:t>部分</a:t>
            </a:r>
            <a:r>
              <a:rPr lang="zh-HK" altLang="zh-TW" sz="2400" kern="100" dirty="0">
                <a:latin typeface="標楷體" panose="03000509000000000000" pitchFamily="65" charset="-120"/>
                <a:ea typeface="標楷體" panose="03000509000000000000" pitchFamily="65" charset="-120"/>
                <a:cs typeface="Times New Roman" panose="02020603050405020304" pitchFamily="18" charset="0"/>
              </a:rPr>
              <a:t>表册</a:t>
            </a:r>
            <a:r>
              <a:rPr lang="zh-HK" altLang="zh-TW" sz="2400" kern="100" dirty="0" smtClean="0">
                <a:latin typeface="標楷體" panose="03000509000000000000" pitchFamily="65" charset="-120"/>
                <a:ea typeface="標楷體" panose="03000509000000000000" pitchFamily="65" charset="-120"/>
                <a:cs typeface="Times New Roman" panose="02020603050405020304" pitchFamily="18" charset="0"/>
              </a:rPr>
              <a:t>資料</a:t>
            </a:r>
            <a:r>
              <a:rPr lang="zh-TW" altLang="en-US" sz="2400" kern="100" dirty="0" smtClean="0">
                <a:latin typeface="標楷體" panose="03000509000000000000" pitchFamily="65" charset="-120"/>
                <a:ea typeface="標楷體" panose="03000509000000000000" pitchFamily="65" charset="-120"/>
                <a:cs typeface="Times New Roman" panose="02020603050405020304" pitchFamily="18" charset="0"/>
              </a:rPr>
              <a:t>係</a:t>
            </a:r>
            <a:r>
              <a:rPr lang="zh-HK" altLang="zh-TW" sz="2400" kern="100" dirty="0" smtClean="0">
                <a:latin typeface="標楷體" panose="03000509000000000000" pitchFamily="65" charset="-120"/>
                <a:ea typeface="標楷體" panose="03000509000000000000" pitchFamily="65" charset="-120"/>
                <a:cs typeface="Times New Roman" panose="02020603050405020304" pitchFamily="18" charset="0"/>
              </a:rPr>
              <a:t>自</a:t>
            </a:r>
            <a:r>
              <a:rPr lang="zh-HK" altLang="zh-TW" sz="24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教師歷程檔案</a:t>
            </a:r>
            <a:r>
              <a:rPr lang="zh-TW" altLang="zh-TW" sz="2400" kern="100" dirty="0">
                <a:latin typeface="標楷體" panose="03000509000000000000" pitchFamily="65" charset="-120"/>
                <a:ea typeface="標楷體" panose="03000509000000000000" pitchFamily="65" charset="-120"/>
                <a:cs typeface="Times New Roman" panose="02020603050405020304" pitchFamily="18" charset="0"/>
              </a:rPr>
              <a:t>、</a:t>
            </a:r>
            <a:r>
              <a:rPr lang="zh-HK" altLang="zh-TW" sz="24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教師研究系統</a:t>
            </a:r>
            <a:r>
              <a:rPr lang="zh-HK" altLang="zh-TW" sz="2400" kern="100" dirty="0" smtClean="0">
                <a:latin typeface="標楷體" panose="03000509000000000000" pitchFamily="65" charset="-120"/>
                <a:ea typeface="標楷體" panose="03000509000000000000" pitchFamily="65" charset="-120"/>
                <a:cs typeface="Times New Roman" panose="02020603050405020304" pitchFamily="18" charset="0"/>
              </a:rPr>
              <a:t>下載</a:t>
            </a:r>
            <a:r>
              <a:rPr lang="zh-TW" altLang="en-US" sz="2400" kern="100" dirty="0" smtClean="0">
                <a:latin typeface="標楷體" panose="03000509000000000000" pitchFamily="65" charset="-120"/>
                <a:ea typeface="標楷體" panose="03000509000000000000" pitchFamily="65" charset="-120"/>
                <a:cs typeface="Times New Roman" panose="02020603050405020304" pitchFamily="18" charset="0"/>
              </a:rPr>
              <a:t>、</a:t>
            </a:r>
            <a:r>
              <a:rPr lang="zh-HK" altLang="zh-TW" sz="2400" kern="100"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系</a:t>
            </a:r>
            <a:r>
              <a:rPr lang="zh-HK" altLang="zh-TW" sz="24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所</a:t>
            </a:r>
            <a:r>
              <a:rPr lang="zh-HK" altLang="zh-TW" sz="2400" kern="100"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調查</a:t>
            </a:r>
            <a:r>
              <a:rPr lang="zh-TW" altLang="en-US" sz="2400" kern="100"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或系</a:t>
            </a:r>
            <a:endParaRPr lang="en-US" altLang="zh-TW" sz="2400" kern="100"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a:p>
            <a:pPr lvl="0" algn="just">
              <a:lnSpc>
                <a:spcPts val="2600"/>
              </a:lnSpc>
              <a:spcAft>
                <a:spcPts val="0"/>
              </a:spcAft>
            </a:pPr>
            <a:r>
              <a:rPr lang="en-US" altLang="zh-TW" sz="24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kern="100"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kern="100"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所本身作業</a:t>
            </a:r>
            <a:r>
              <a:rPr lang="zh-HK" altLang="zh-TW" sz="2400" kern="100" dirty="0" smtClean="0">
                <a:latin typeface="標楷體" panose="03000509000000000000" pitchFamily="65" charset="-120"/>
                <a:ea typeface="標楷體" panose="03000509000000000000" pitchFamily="65" charset="-120"/>
                <a:cs typeface="Times New Roman" panose="02020603050405020304" pitchFamily="18" charset="0"/>
              </a:rPr>
              <a:t>而</a:t>
            </a:r>
            <a:r>
              <a:rPr lang="zh-HK" altLang="zh-TW" sz="2400" kern="100" dirty="0">
                <a:latin typeface="標楷體" panose="03000509000000000000" pitchFamily="65" charset="-120"/>
                <a:ea typeface="標楷體" panose="03000509000000000000" pitchFamily="65" charset="-120"/>
                <a:cs typeface="Times New Roman" panose="02020603050405020304" pitchFamily="18" charset="0"/>
              </a:rPr>
              <a:t>來，而校庫填報時間有其</a:t>
            </a:r>
            <a:r>
              <a:rPr lang="zh-HK" altLang="zh-TW" sz="2400" kern="100" dirty="0" smtClean="0">
                <a:latin typeface="標楷體" panose="03000509000000000000" pitchFamily="65" charset="-120"/>
                <a:ea typeface="標楷體" panose="03000509000000000000" pitchFamily="65" charset="-120"/>
                <a:cs typeface="Times New Roman" panose="02020603050405020304" pitchFamily="18" charset="0"/>
              </a:rPr>
              <a:t>作業</a:t>
            </a:r>
            <a:r>
              <a:rPr lang="zh-TW" altLang="en-US" sz="2400" kern="100" dirty="0" smtClean="0">
                <a:latin typeface="標楷體" panose="03000509000000000000" pitchFamily="65" charset="-120"/>
                <a:ea typeface="標楷體" panose="03000509000000000000" pitchFamily="65" charset="-120"/>
                <a:cs typeface="Times New Roman" panose="02020603050405020304" pitchFamily="18" charset="0"/>
              </a:rPr>
              <a:t>時程</a:t>
            </a:r>
            <a:r>
              <a:rPr lang="zh-HK" altLang="zh-TW" sz="2400" kern="100" dirty="0" smtClean="0">
                <a:latin typeface="標楷體" panose="03000509000000000000" pitchFamily="65" charset="-120"/>
                <a:ea typeface="標楷體" panose="03000509000000000000" pitchFamily="65" charset="-120"/>
                <a:cs typeface="Times New Roman" panose="02020603050405020304" pitchFamily="18" charset="0"/>
              </a:rPr>
              <a:t>規定</a:t>
            </a:r>
            <a:r>
              <a:rPr lang="zh-TW" altLang="zh-TW" sz="2400" kern="100" dirty="0">
                <a:latin typeface="標楷體" panose="03000509000000000000" pitchFamily="65" charset="-120"/>
                <a:ea typeface="標楷體" panose="03000509000000000000" pitchFamily="65" charset="-120"/>
                <a:cs typeface="Times New Roman" panose="02020603050405020304" pitchFamily="18" charset="0"/>
              </a:rPr>
              <a:t>，</a:t>
            </a:r>
            <a:r>
              <a:rPr lang="zh-HK" altLang="zh-TW" sz="2400" kern="100" dirty="0">
                <a:latin typeface="標楷體" panose="03000509000000000000" pitchFamily="65" charset="-120"/>
                <a:ea typeface="標楷體" panose="03000509000000000000" pitchFamily="65" charset="-120"/>
                <a:cs typeface="Times New Roman" panose="02020603050405020304" pitchFamily="18" charset="0"/>
              </a:rPr>
              <a:t>為免影響自評</a:t>
            </a:r>
            <a:r>
              <a:rPr lang="zh-HK" altLang="zh-TW" sz="2400" kern="100" dirty="0" smtClean="0">
                <a:latin typeface="標楷體" panose="03000509000000000000" pitchFamily="65" charset="-120"/>
                <a:ea typeface="標楷體" panose="03000509000000000000" pitchFamily="65" charset="-120"/>
                <a:cs typeface="Times New Roman" panose="02020603050405020304" pitchFamily="18" charset="0"/>
              </a:rPr>
              <a:t>報告</a:t>
            </a:r>
            <a:endParaRPr lang="en-US" altLang="zh-HK" sz="2400" kern="100" dirty="0" smtClean="0">
              <a:latin typeface="標楷體" panose="03000509000000000000" pitchFamily="65" charset="-120"/>
              <a:ea typeface="標楷體" panose="03000509000000000000" pitchFamily="65" charset="-120"/>
              <a:cs typeface="Times New Roman" panose="02020603050405020304" pitchFamily="18" charset="0"/>
            </a:endParaRPr>
          </a:p>
          <a:p>
            <a:pPr lvl="0" algn="just">
              <a:lnSpc>
                <a:spcPts val="2600"/>
              </a:lnSpc>
              <a:spcAft>
                <a:spcPts val="0"/>
              </a:spcAft>
            </a:pPr>
            <a:r>
              <a:rPr lang="en-US" altLang="zh-HK" sz="2400" kern="100" dirty="0">
                <a:latin typeface="標楷體" panose="03000509000000000000" pitchFamily="65" charset="-120"/>
                <a:ea typeface="標楷體" panose="03000509000000000000" pitchFamily="65" charset="-120"/>
                <a:cs typeface="Times New Roman" panose="02020603050405020304" pitchFamily="18" charset="0"/>
              </a:rPr>
              <a:t> </a:t>
            </a:r>
            <a:r>
              <a:rPr lang="en-US" altLang="zh-HK" sz="2400" kern="100" dirty="0" smtClean="0">
                <a:latin typeface="標楷體" panose="03000509000000000000" pitchFamily="65" charset="-120"/>
                <a:ea typeface="標楷體" panose="03000509000000000000" pitchFamily="65" charset="-120"/>
                <a:cs typeface="Times New Roman" panose="02020603050405020304" pitchFamily="18" charset="0"/>
              </a:rPr>
              <a:t> </a:t>
            </a:r>
            <a:r>
              <a:rPr lang="zh-HK" altLang="zh-TW" sz="2400" kern="100" dirty="0" smtClean="0">
                <a:latin typeface="標楷體" panose="03000509000000000000" pitchFamily="65" charset="-120"/>
                <a:ea typeface="標楷體" panose="03000509000000000000" pitchFamily="65" charset="-120"/>
                <a:cs typeface="Times New Roman" panose="02020603050405020304" pitchFamily="18" charset="0"/>
              </a:rPr>
              <a:t>書</a:t>
            </a:r>
            <a:r>
              <a:rPr lang="zh-HK" altLang="zh-TW" sz="2400" kern="100" dirty="0">
                <a:latin typeface="標楷體" panose="03000509000000000000" pitchFamily="65" charset="-120"/>
                <a:ea typeface="標楷體" panose="03000509000000000000" pitchFamily="65" charset="-120"/>
                <a:cs typeface="Times New Roman" panose="02020603050405020304" pitchFamily="18" charset="0"/>
              </a:rPr>
              <a:t>之</a:t>
            </a:r>
            <a:r>
              <a:rPr lang="zh-HK" altLang="zh-TW" sz="2400" kern="100" dirty="0" smtClean="0">
                <a:latin typeface="標楷體" panose="03000509000000000000" pitchFamily="65" charset="-120"/>
                <a:ea typeface="標楷體" panose="03000509000000000000" pitchFamily="65" charset="-120"/>
                <a:cs typeface="Times New Roman" panose="02020603050405020304" pitchFamily="18" charset="0"/>
              </a:rPr>
              <a:t>撰寫</a:t>
            </a:r>
            <a:r>
              <a:rPr lang="zh-HK" altLang="zh-TW" sz="2400" kern="100" dirty="0">
                <a:latin typeface="標楷體" panose="03000509000000000000" pitchFamily="65" charset="-120"/>
                <a:ea typeface="標楷體" panose="03000509000000000000" pitchFamily="65" charset="-120"/>
                <a:cs typeface="Times New Roman" panose="02020603050405020304" pitchFamily="18" charset="0"/>
              </a:rPr>
              <a:t>時程</a:t>
            </a:r>
            <a:r>
              <a:rPr lang="zh-TW" altLang="zh-TW" sz="2400" kern="100" dirty="0">
                <a:latin typeface="標楷體" panose="03000509000000000000" pitchFamily="65" charset="-120"/>
                <a:ea typeface="標楷體" panose="03000509000000000000" pitchFamily="65" charset="-120"/>
                <a:cs typeface="Times New Roman" panose="02020603050405020304" pitchFamily="18" charset="0"/>
              </a:rPr>
              <a:t>，</a:t>
            </a:r>
            <a:r>
              <a:rPr lang="zh-HK" altLang="zh-TW" sz="2400" kern="100" dirty="0">
                <a:latin typeface="標楷體" panose="03000509000000000000" pitchFamily="65" charset="-120"/>
                <a:ea typeface="標楷體" panose="03000509000000000000" pitchFamily="65" charset="-120"/>
                <a:cs typeface="Times New Roman" panose="02020603050405020304" pitchFamily="18" charset="0"/>
              </a:rPr>
              <a:t>各系所學位學程</a:t>
            </a: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a:t>
            </a:r>
            <a:r>
              <a:rPr lang="zh-HK" altLang="zh-TW" sz="2400" kern="100" dirty="0">
                <a:latin typeface="標楷體" panose="03000509000000000000" pitchFamily="65" charset="-120"/>
                <a:ea typeface="標楷體" panose="03000509000000000000" pitchFamily="65" charset="-120"/>
                <a:cs typeface="Times New Roman" panose="02020603050405020304" pitchFamily="18" charset="0"/>
              </a:rPr>
              <a:t>以下簡稱各受訪單位</a:t>
            </a: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a:t>
            </a:r>
            <a:r>
              <a:rPr lang="zh-HK" altLang="zh-TW" sz="2400" kern="1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可請所屬教師隨時</a:t>
            </a:r>
            <a:r>
              <a:rPr lang="zh-HK" altLang="zh-TW" sz="2400" kern="100" dirty="0" smtClean="0">
                <a:solidFill>
                  <a:srgbClr val="0000FF"/>
                </a:solidFill>
                <a:latin typeface="標楷體" panose="03000509000000000000" pitchFamily="65" charset="-120"/>
                <a:ea typeface="標楷體" panose="03000509000000000000" pitchFamily="65" charset="-120"/>
                <a:cs typeface="Times New Roman" panose="02020603050405020304" pitchFamily="18" charset="0"/>
              </a:rPr>
              <a:t>登</a:t>
            </a:r>
            <a:endParaRPr lang="en-US" altLang="zh-HK" sz="2400" kern="100" dirty="0" smtClean="0">
              <a:solidFill>
                <a:srgbClr val="0000FF"/>
              </a:solidFill>
              <a:latin typeface="標楷體" panose="03000509000000000000" pitchFamily="65" charset="-120"/>
              <a:ea typeface="標楷體" panose="03000509000000000000" pitchFamily="65" charset="-120"/>
              <a:cs typeface="Times New Roman" panose="02020603050405020304" pitchFamily="18" charset="0"/>
            </a:endParaRPr>
          </a:p>
          <a:p>
            <a:pPr lvl="0" algn="just">
              <a:lnSpc>
                <a:spcPts val="2600"/>
              </a:lnSpc>
              <a:spcAft>
                <a:spcPts val="0"/>
              </a:spcAft>
            </a:pPr>
            <a:r>
              <a:rPr lang="en-US" altLang="zh-HK" sz="2400" kern="1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 </a:t>
            </a:r>
            <a:r>
              <a:rPr lang="en-US" altLang="zh-HK" sz="2400" kern="100" dirty="0" smtClean="0">
                <a:solidFill>
                  <a:srgbClr val="0000FF"/>
                </a:solidFill>
                <a:latin typeface="標楷體" panose="03000509000000000000" pitchFamily="65" charset="-120"/>
                <a:ea typeface="標楷體" panose="03000509000000000000" pitchFamily="65" charset="-120"/>
                <a:cs typeface="Times New Roman" panose="02020603050405020304" pitchFamily="18" charset="0"/>
              </a:rPr>
              <a:t> </a:t>
            </a:r>
            <a:r>
              <a:rPr lang="zh-HK" altLang="zh-TW" sz="2400" kern="100" dirty="0" smtClean="0">
                <a:solidFill>
                  <a:srgbClr val="0000FF"/>
                </a:solidFill>
                <a:latin typeface="標楷體" panose="03000509000000000000" pitchFamily="65" charset="-120"/>
                <a:ea typeface="標楷體" panose="03000509000000000000" pitchFamily="65" charset="-120"/>
                <a:cs typeface="Times New Roman" panose="02020603050405020304" pitchFamily="18" charset="0"/>
              </a:rPr>
              <a:t>錄最新期刊</a:t>
            </a:r>
            <a:r>
              <a:rPr lang="zh-TW" altLang="zh-TW" sz="2400" kern="1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a:t>
            </a:r>
            <a:r>
              <a:rPr lang="zh-HK" altLang="zh-TW" sz="2400" kern="1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論文發表</a:t>
            </a:r>
            <a:r>
              <a:rPr lang="zh-TW" altLang="zh-TW" sz="2400" kern="1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a:t>
            </a:r>
            <a:r>
              <a:rPr lang="zh-HK" altLang="zh-TW" sz="2400" kern="1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專書或國際學術合作表現等</a:t>
            </a:r>
            <a:r>
              <a:rPr lang="zh-TW" altLang="zh-TW" sz="2400" kern="1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a:t>
            </a:r>
            <a:r>
              <a:rPr lang="zh-HK" altLang="zh-TW" sz="2400" kern="1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其他如學生表現或</a:t>
            </a:r>
            <a:r>
              <a:rPr lang="zh-HK" altLang="zh-TW" sz="2400" kern="100" dirty="0" smtClean="0">
                <a:solidFill>
                  <a:srgbClr val="0000FF"/>
                </a:solidFill>
                <a:latin typeface="標楷體" panose="03000509000000000000" pitchFamily="65" charset="-120"/>
                <a:ea typeface="標楷體" panose="03000509000000000000" pitchFamily="65" charset="-120"/>
                <a:cs typeface="Times New Roman" panose="02020603050405020304" pitchFamily="18" charset="0"/>
              </a:rPr>
              <a:t>教</a:t>
            </a:r>
            <a:r>
              <a:rPr lang="en-US" altLang="zh-HK" sz="2400" kern="100" dirty="0" smtClean="0">
                <a:solidFill>
                  <a:srgbClr val="0000FF"/>
                </a:solidFill>
                <a:latin typeface="標楷體" panose="03000509000000000000" pitchFamily="65" charset="-120"/>
                <a:ea typeface="標楷體" panose="03000509000000000000" pitchFamily="65" charset="-120"/>
                <a:cs typeface="Times New Roman" panose="02020603050405020304" pitchFamily="18" charset="0"/>
              </a:rPr>
              <a:t> </a:t>
            </a:r>
          </a:p>
          <a:p>
            <a:pPr lvl="0" algn="just">
              <a:lnSpc>
                <a:spcPts val="2600"/>
              </a:lnSpc>
              <a:spcAft>
                <a:spcPts val="0"/>
              </a:spcAft>
            </a:pPr>
            <a:r>
              <a:rPr lang="en-US" altLang="zh-HK" sz="2400" kern="1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 </a:t>
            </a:r>
            <a:r>
              <a:rPr lang="en-US" altLang="zh-HK" sz="2400" kern="100" dirty="0" smtClean="0">
                <a:solidFill>
                  <a:srgbClr val="0000FF"/>
                </a:solidFill>
                <a:latin typeface="標楷體" panose="03000509000000000000" pitchFamily="65" charset="-120"/>
                <a:ea typeface="標楷體" panose="03000509000000000000" pitchFamily="65" charset="-120"/>
                <a:cs typeface="Times New Roman" panose="02020603050405020304" pitchFamily="18" charset="0"/>
              </a:rPr>
              <a:t> </a:t>
            </a:r>
            <a:r>
              <a:rPr lang="zh-HK" altLang="zh-TW" sz="2400" kern="100" dirty="0" smtClean="0">
                <a:solidFill>
                  <a:srgbClr val="0000FF"/>
                </a:solidFill>
                <a:latin typeface="標楷體" panose="03000509000000000000" pitchFamily="65" charset="-120"/>
                <a:ea typeface="標楷體" panose="03000509000000000000" pitchFamily="65" charset="-120"/>
                <a:cs typeface="Times New Roman" panose="02020603050405020304" pitchFamily="18" charset="0"/>
              </a:rPr>
              <a:t>師人數部分</a:t>
            </a:r>
            <a:r>
              <a:rPr lang="zh-HK" altLang="zh-TW" sz="2400" kern="1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亦可先自行統計</a:t>
            </a:r>
            <a:r>
              <a:rPr lang="zh-TW" altLang="zh-TW" sz="2400" kern="100" dirty="0">
                <a:latin typeface="標楷體" panose="03000509000000000000" pitchFamily="65" charset="-120"/>
                <a:ea typeface="標楷體" panose="03000509000000000000" pitchFamily="65" charset="-120"/>
                <a:cs typeface="Times New Roman" panose="02020603050405020304" pitchFamily="18" charset="0"/>
              </a:rPr>
              <a:t>，</a:t>
            </a:r>
            <a:r>
              <a:rPr lang="zh-HK" altLang="zh-TW" sz="2400" kern="100" dirty="0">
                <a:latin typeface="標楷體" panose="03000509000000000000" pitchFamily="65" charset="-120"/>
                <a:ea typeface="標楷體" panose="03000509000000000000" pitchFamily="65" charset="-120"/>
                <a:cs typeface="Times New Roman" panose="02020603050405020304" pitchFamily="18" charset="0"/>
              </a:rPr>
              <a:t>俾利納入自評報告書分析使用</a:t>
            </a:r>
            <a:r>
              <a:rPr lang="zh-TW" altLang="zh-TW" sz="2400" kern="100" dirty="0">
                <a:latin typeface="標楷體" panose="03000509000000000000" pitchFamily="65" charset="-120"/>
                <a:ea typeface="標楷體" panose="03000509000000000000" pitchFamily="65" charset="-120"/>
                <a:cs typeface="Times New Roman" panose="02020603050405020304" pitchFamily="18" charset="0"/>
              </a:rPr>
              <a:t>。</a:t>
            </a:r>
            <a:r>
              <a:rPr lang="zh-HK" altLang="zh-TW" sz="2400" kern="100" dirty="0">
                <a:latin typeface="標楷體" panose="03000509000000000000" pitchFamily="65" charset="-120"/>
                <a:ea typeface="標楷體" panose="03000509000000000000" pitchFamily="65" charset="-120"/>
                <a:cs typeface="Times New Roman" panose="02020603050405020304" pitchFamily="18" charset="0"/>
              </a:rPr>
              <a:t>日後研發處</a:t>
            </a:r>
            <a:r>
              <a:rPr lang="zh-HK" altLang="zh-TW" sz="2400" kern="100" dirty="0" smtClean="0">
                <a:latin typeface="標楷體" panose="03000509000000000000" pitchFamily="65" charset="-120"/>
                <a:ea typeface="標楷體" panose="03000509000000000000" pitchFamily="65" charset="-120"/>
                <a:cs typeface="Times New Roman" panose="02020603050405020304" pitchFamily="18" charset="0"/>
              </a:rPr>
              <a:t>轉</a:t>
            </a:r>
            <a:endParaRPr lang="en-US" altLang="zh-HK" sz="2400" kern="100" dirty="0" smtClean="0">
              <a:latin typeface="標楷體" panose="03000509000000000000" pitchFamily="65" charset="-120"/>
              <a:ea typeface="標楷體" panose="03000509000000000000" pitchFamily="65" charset="-120"/>
              <a:cs typeface="Times New Roman" panose="02020603050405020304" pitchFamily="18" charset="0"/>
            </a:endParaRPr>
          </a:p>
          <a:p>
            <a:pPr lvl="0" algn="just">
              <a:lnSpc>
                <a:spcPts val="2600"/>
              </a:lnSpc>
              <a:spcAft>
                <a:spcPts val="0"/>
              </a:spcAft>
            </a:pPr>
            <a:r>
              <a:rPr lang="en-US" altLang="zh-HK" sz="2400" kern="100" dirty="0">
                <a:latin typeface="標楷體" panose="03000509000000000000" pitchFamily="65" charset="-120"/>
                <a:ea typeface="標楷體" panose="03000509000000000000" pitchFamily="65" charset="-120"/>
                <a:cs typeface="Times New Roman" panose="02020603050405020304" pitchFamily="18" charset="0"/>
              </a:rPr>
              <a:t> </a:t>
            </a:r>
            <a:r>
              <a:rPr lang="en-US" altLang="zh-HK" sz="2400" kern="100" dirty="0" smtClean="0">
                <a:latin typeface="標楷體" panose="03000509000000000000" pitchFamily="65" charset="-120"/>
                <a:ea typeface="標楷體" panose="03000509000000000000" pitchFamily="65" charset="-120"/>
                <a:cs typeface="Times New Roman" panose="02020603050405020304" pitchFamily="18" charset="0"/>
              </a:rPr>
              <a:t> </a:t>
            </a:r>
            <a:r>
              <a:rPr lang="zh-HK" altLang="zh-TW" sz="2400" kern="100" dirty="0" smtClean="0">
                <a:latin typeface="標楷體" panose="03000509000000000000" pitchFamily="65" charset="-120"/>
                <a:ea typeface="標楷體" panose="03000509000000000000" pitchFamily="65" charset="-120"/>
                <a:cs typeface="Times New Roman" panose="02020603050405020304" pitchFamily="18" charset="0"/>
              </a:rPr>
              <a:t>寄之</a:t>
            </a:r>
            <a:r>
              <a:rPr lang="zh-TW" altLang="en-US" sz="2400" kern="100" dirty="0" smtClean="0">
                <a:latin typeface="標楷體" panose="03000509000000000000" pitchFamily="65" charset="-120"/>
                <a:ea typeface="標楷體" panose="03000509000000000000" pitchFamily="65" charset="-120"/>
                <a:cs typeface="Times New Roman" panose="02020603050405020304" pitchFamily="18" charset="0"/>
              </a:rPr>
              <a:t>表册</a:t>
            </a:r>
            <a:r>
              <a:rPr lang="zh-HK" altLang="zh-TW" sz="2400" kern="100" dirty="0" smtClean="0">
                <a:latin typeface="標楷體" panose="03000509000000000000" pitchFamily="65" charset="-120"/>
                <a:ea typeface="標楷體" panose="03000509000000000000" pitchFamily="65" charset="-120"/>
                <a:cs typeface="Times New Roman" panose="02020603050405020304" pitchFamily="18" charset="0"/>
              </a:rPr>
              <a:t>數據</a:t>
            </a:r>
            <a:r>
              <a:rPr lang="zh-HK" altLang="zh-TW" sz="2400" kern="100" dirty="0">
                <a:latin typeface="標楷體" panose="03000509000000000000" pitchFamily="65" charset="-120"/>
                <a:ea typeface="標楷體" panose="03000509000000000000" pitchFamily="65" charset="-120"/>
                <a:cs typeface="Times New Roman" panose="02020603050405020304" pitchFamily="18" charset="0"/>
              </a:rPr>
              <a:t>資料則供各受訪單位再次</a:t>
            </a:r>
            <a:r>
              <a:rPr lang="zh-HK" altLang="zh-TW" sz="2400" kern="100" dirty="0" smtClean="0">
                <a:latin typeface="標楷體" panose="03000509000000000000" pitchFamily="65" charset="-120"/>
                <a:ea typeface="標楷體" panose="03000509000000000000" pitchFamily="65" charset="-120"/>
                <a:cs typeface="Times New Roman" panose="02020603050405020304" pitchFamily="18" charset="0"/>
              </a:rPr>
              <a:t>核對</a:t>
            </a:r>
            <a:r>
              <a:rPr lang="zh-TW" altLang="en-US" sz="2400" kern="100" dirty="0" smtClean="0">
                <a:latin typeface="標楷體" panose="03000509000000000000" pitchFamily="65" charset="-120"/>
                <a:ea typeface="標楷體" panose="03000509000000000000" pitchFamily="65" charset="-120"/>
                <a:cs typeface="Times New Roman" panose="02020603050405020304" pitchFamily="18" charset="0"/>
              </a:rPr>
              <a:t>是否須再修改</a:t>
            </a:r>
            <a:r>
              <a:rPr lang="zh-TW" altLang="zh-TW" sz="2400" kern="100" dirty="0" smtClean="0">
                <a:latin typeface="標楷體" panose="03000509000000000000" pitchFamily="65" charset="-120"/>
                <a:ea typeface="標楷體" panose="03000509000000000000" pitchFamily="65" charset="-120"/>
                <a:cs typeface="Times New Roman" panose="02020603050405020304" pitchFamily="18" charset="0"/>
              </a:rPr>
              <a:t>。</a:t>
            </a:r>
            <a:endParaRPr lang="zh-TW" altLang="zh-TW" sz="2400" kern="1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6" name="文字方塊 5"/>
          <p:cNvSpPr txBox="1"/>
          <p:nvPr/>
        </p:nvSpPr>
        <p:spPr>
          <a:xfrm>
            <a:off x="494522" y="1273779"/>
            <a:ext cx="11234057" cy="954107"/>
          </a:xfrm>
          <a:prstGeom prst="rect">
            <a:avLst/>
          </a:prstGeom>
          <a:solidFill>
            <a:srgbClr val="FFFF00"/>
          </a:solidFill>
        </p:spPr>
        <p:txBody>
          <a:bodyPr wrap="square" rtlCol="0">
            <a:spAutoFit/>
          </a:bodyPr>
          <a:lstStyle/>
          <a:p>
            <a:r>
              <a:rPr lang="zh-TW" altLang="en-US" sz="2800" dirty="0" smtClean="0">
                <a:latin typeface="微軟正黑體" panose="020B0604030504040204" pitchFamily="34" charset="-120"/>
                <a:ea typeface="微軟正黑體" panose="020B0604030504040204" pitchFamily="34" charset="-120"/>
              </a:rPr>
              <a:t>因校庫填報有其時效性，請各受訪單位運用相關系統或自行統計，隨時掌握系所學位學程教師或學生最新資料，以利自評報告書參考分析用</a:t>
            </a:r>
            <a:endParaRPr lang="zh-TW" altLang="en-US" sz="2800" dirty="0">
              <a:latin typeface="微軟正黑體" panose="020B0604030504040204" pitchFamily="34" charset="-120"/>
              <a:ea typeface="微軟正黑體" panose="020B0604030504040204" pitchFamily="34" charset="-120"/>
            </a:endParaRPr>
          </a:p>
        </p:txBody>
      </p:sp>
      <p:sp>
        <p:nvSpPr>
          <p:cNvPr id="7" name="矩形 6"/>
          <p:cNvSpPr/>
          <p:nvPr/>
        </p:nvSpPr>
        <p:spPr>
          <a:xfrm>
            <a:off x="634481" y="2341951"/>
            <a:ext cx="10562254" cy="1092607"/>
          </a:xfrm>
          <a:prstGeom prst="rect">
            <a:avLst/>
          </a:prstGeom>
        </p:spPr>
        <p:txBody>
          <a:bodyPr wrap="square">
            <a:spAutoFit/>
          </a:bodyPr>
          <a:lstStyle/>
          <a:p>
            <a:pPr marL="180975" lvl="0" indent="-180975" algn="just" hangingPunct="0">
              <a:lnSpc>
                <a:spcPts val="2600"/>
              </a:lnSpc>
              <a:spcAft>
                <a:spcPts val="0"/>
              </a:spcAft>
            </a:pPr>
            <a:r>
              <a:rPr lang="en-US" altLang="zh-TW" sz="2400" kern="1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kern="100" dirty="0" smtClean="0">
                <a:latin typeface="Times New Roman" panose="02020603050405020304" pitchFamily="18" charset="0"/>
                <a:ea typeface="標楷體" panose="03000509000000000000" pitchFamily="65" charset="-120"/>
                <a:cs typeface="Times New Roman" panose="02020603050405020304" pitchFamily="18" charset="0"/>
              </a:rPr>
              <a:t>大學校院校務資料庫每張</a:t>
            </a:r>
            <a:r>
              <a:rPr lang="zh-HK" altLang="zh-TW" sz="2400" kern="100" dirty="0" smtClean="0">
                <a:latin typeface="Times New Roman" panose="02020603050405020304" pitchFamily="18" charset="0"/>
                <a:ea typeface="標楷體" panose="03000509000000000000" pitchFamily="65" charset="-120"/>
                <a:cs typeface="Times New Roman" panose="02020603050405020304" pitchFamily="18" charset="0"/>
              </a:rPr>
              <a:t>表</a:t>
            </a:r>
            <a:r>
              <a:rPr lang="zh-HK" altLang="zh-TW" sz="2400" kern="100" dirty="0">
                <a:latin typeface="Times New Roman" panose="02020603050405020304" pitchFamily="18" charset="0"/>
                <a:ea typeface="標楷體" panose="03000509000000000000" pitchFamily="65" charset="-120"/>
                <a:cs typeface="Times New Roman" panose="02020603050405020304" pitchFamily="18" charset="0"/>
              </a:rPr>
              <a:t>册填報</a:t>
            </a:r>
            <a:r>
              <a:rPr lang="zh-HK" altLang="zh-TW" sz="2400" kern="100" dirty="0" smtClean="0">
                <a:latin typeface="Times New Roman" panose="02020603050405020304" pitchFamily="18" charset="0"/>
                <a:ea typeface="標楷體" panose="03000509000000000000" pitchFamily="65" charset="-120"/>
                <a:cs typeface="Times New Roman" panose="02020603050405020304" pitchFamily="18" charset="0"/>
              </a:rPr>
              <a:t>時間不</a:t>
            </a:r>
            <a:r>
              <a:rPr lang="zh-TW" altLang="en-US" sz="2400" kern="100" dirty="0" smtClean="0">
                <a:latin typeface="Times New Roman" panose="02020603050405020304" pitchFamily="18" charset="0"/>
                <a:ea typeface="標楷體" panose="03000509000000000000" pitchFamily="65" charset="-120"/>
                <a:cs typeface="Times New Roman" panose="02020603050405020304" pitchFamily="18" charset="0"/>
              </a:rPr>
              <a:t>盡相</a:t>
            </a:r>
            <a:r>
              <a:rPr lang="zh-HK" altLang="zh-TW" sz="2400" kern="100" dirty="0" smtClean="0">
                <a:latin typeface="Times New Roman" panose="02020603050405020304" pitchFamily="18" charset="0"/>
                <a:ea typeface="標楷體" panose="03000509000000000000" pitchFamily="65" charset="-120"/>
                <a:cs typeface="Times New Roman" panose="02020603050405020304" pitchFamily="18" charset="0"/>
              </a:rPr>
              <a:t>同</a:t>
            </a:r>
            <a:r>
              <a:rPr lang="zh-TW" altLang="en-US" sz="2400" kern="1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HK" altLang="zh-TW" sz="2400" kern="100" dirty="0" smtClean="0">
                <a:latin typeface="Times New Roman" panose="02020603050405020304" pitchFamily="18" charset="0"/>
                <a:ea typeface="標楷體" panose="03000509000000000000" pitchFamily="65" charset="-120"/>
                <a:cs typeface="Times New Roman" panose="02020603050405020304" pitchFamily="18" charset="0"/>
              </a:rPr>
              <a:t>填報</a:t>
            </a:r>
            <a:r>
              <a:rPr lang="zh-TW" altLang="en-US" sz="2400" kern="100" dirty="0" smtClean="0">
                <a:latin typeface="Times New Roman" panose="02020603050405020304" pitchFamily="18" charset="0"/>
                <a:ea typeface="標楷體" panose="03000509000000000000" pitchFamily="65" charset="-120"/>
                <a:cs typeface="Times New Roman" panose="02020603050405020304" pitchFamily="18" charset="0"/>
              </a:rPr>
              <a:t>資料範圍亦會依要求</a:t>
            </a:r>
            <a:r>
              <a:rPr lang="zh-TW" altLang="en-US" sz="2400" kern="100" dirty="0" smtClean="0">
                <a:latin typeface="Times New Roman" panose="02020603050405020304" pitchFamily="18" charset="0"/>
                <a:ea typeface="標楷體" panose="03000509000000000000" pitchFamily="65" charset="-120"/>
                <a:cs typeface="Times New Roman" panose="02020603050405020304" pitchFamily="18" charset="0"/>
              </a:rPr>
              <a:t>，有</a:t>
            </a:r>
            <a:r>
              <a:rPr lang="zh-HK" altLang="zh-TW" sz="2400" kern="100" dirty="0" smtClean="0">
                <a:latin typeface="Times New Roman" panose="02020603050405020304" pitchFamily="18" charset="0"/>
                <a:ea typeface="標楷體" panose="03000509000000000000" pitchFamily="65" charset="-120"/>
                <a:cs typeface="Times New Roman" panose="02020603050405020304" pitchFamily="18" charset="0"/>
              </a:rPr>
              <a:t>學期</a:t>
            </a: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a:t>
            </a:r>
            <a:r>
              <a:rPr lang="zh-HK" altLang="zh-TW" sz="2400" kern="100" dirty="0">
                <a:latin typeface="Times New Roman" panose="02020603050405020304" pitchFamily="18" charset="0"/>
                <a:ea typeface="標楷體" panose="03000509000000000000" pitchFamily="65" charset="-120"/>
                <a:cs typeface="Times New Roman" panose="02020603050405020304" pitchFamily="18" charset="0"/>
              </a:rPr>
              <a:t>學年度或年度</a:t>
            </a:r>
            <a:r>
              <a:rPr lang="zh-HK" altLang="zh-TW" sz="2400" kern="100" dirty="0" smtClean="0">
                <a:latin typeface="Times New Roman" panose="02020603050405020304" pitchFamily="18" charset="0"/>
                <a:ea typeface="標楷體" panose="03000509000000000000" pitchFamily="65" charset="-120"/>
                <a:cs typeface="Times New Roman" panose="02020603050405020304" pitchFamily="18" charset="0"/>
              </a:rPr>
              <a:t>的</a:t>
            </a:r>
            <a:r>
              <a:rPr lang="zh-TW" altLang="en-US" sz="2400" kern="100" dirty="0" smtClean="0">
                <a:latin typeface="Times New Roman" panose="02020603050405020304" pitchFamily="18" charset="0"/>
                <a:ea typeface="標楷體" panose="03000509000000000000" pitchFamily="65" charset="-120"/>
                <a:cs typeface="Times New Roman" panose="02020603050405020304" pitchFamily="18" charset="0"/>
              </a:rPr>
              <a:t>不同統計</a:t>
            </a:r>
            <a:r>
              <a:rPr lang="zh-HK" altLang="zh-TW" sz="2400" kern="100" dirty="0" smtClean="0">
                <a:latin typeface="Times New Roman" panose="02020603050405020304" pitchFamily="18" charset="0"/>
                <a:ea typeface="標楷體" panose="03000509000000000000" pitchFamily="65" charset="-120"/>
                <a:cs typeface="Times New Roman" panose="02020603050405020304" pitchFamily="18" charset="0"/>
              </a:rPr>
              <a:t>範圍</a:t>
            </a:r>
            <a:r>
              <a:rPr lang="zh-TW" altLang="zh-TW" sz="2400" kern="1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HK" altLang="zh-TW" sz="2400" kern="100" dirty="0">
                <a:latin typeface="Times New Roman" panose="02020603050405020304" pitchFamily="18" charset="0"/>
                <a:ea typeface="標楷體" panose="03000509000000000000" pitchFamily="65" charset="-120"/>
                <a:cs typeface="Times New Roman" panose="02020603050405020304" pitchFamily="18" charset="0"/>
              </a:rPr>
              <a:t>例如</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108</a:t>
            </a:r>
            <a:r>
              <a:rPr lang="zh-HK" altLang="zh-TW" sz="2400" kern="1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3</a:t>
            </a:r>
            <a:r>
              <a:rPr lang="zh-HK" altLang="zh-TW" sz="2400" kern="100" dirty="0">
                <a:latin typeface="Times New Roman" panose="02020603050405020304" pitchFamily="18" charset="0"/>
                <a:ea typeface="標楷體" panose="03000509000000000000" pitchFamily="65" charset="-120"/>
                <a:cs typeface="Times New Roman" panose="02020603050405020304" pitchFamily="18" charset="0"/>
              </a:rPr>
              <a:t>月可能填</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107</a:t>
            </a:r>
            <a:r>
              <a:rPr lang="zh-HK" altLang="zh-TW" sz="2400" kern="100" dirty="0">
                <a:latin typeface="Times New Roman" panose="02020603050405020304" pitchFamily="18" charset="0"/>
                <a:ea typeface="標楷體" panose="03000509000000000000" pitchFamily="65" charset="-120"/>
                <a:cs typeface="Times New Roman" panose="02020603050405020304" pitchFamily="18" charset="0"/>
              </a:rPr>
              <a:t>年度資料</a:t>
            </a:r>
            <a:r>
              <a:rPr lang="zh-TW" altLang="zh-TW" sz="2400" kern="1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HK" altLang="zh-TW" sz="2400" kern="100" dirty="0" smtClean="0">
                <a:latin typeface="Times New Roman" panose="02020603050405020304" pitchFamily="18" charset="0"/>
                <a:ea typeface="標楷體" panose="03000509000000000000" pitchFamily="65" charset="-120"/>
                <a:cs typeface="Times New Roman" panose="02020603050405020304" pitchFamily="18" charset="0"/>
              </a:rPr>
              <a:t>可能</a:t>
            </a:r>
            <a:r>
              <a:rPr lang="zh-HK" altLang="zh-TW" sz="2400" kern="100" dirty="0">
                <a:latin typeface="Times New Roman" panose="02020603050405020304" pitchFamily="18" charset="0"/>
                <a:ea typeface="標楷體" panose="03000509000000000000" pitchFamily="65" charset="-120"/>
                <a:cs typeface="Times New Roman" panose="02020603050405020304" pitchFamily="18" charset="0"/>
              </a:rPr>
              <a:t>填</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107</a:t>
            </a:r>
            <a:r>
              <a:rPr lang="zh-HK" altLang="zh-TW" sz="2400" kern="100" dirty="0">
                <a:latin typeface="Times New Roman" panose="02020603050405020304" pitchFamily="18" charset="0"/>
                <a:ea typeface="標楷體" panose="03000509000000000000" pitchFamily="65" charset="-120"/>
                <a:cs typeface="Times New Roman" panose="02020603050405020304" pitchFamily="18" charset="0"/>
              </a:rPr>
              <a:t>下的資料</a:t>
            </a: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a:t>
            </a:r>
            <a:r>
              <a:rPr lang="zh-HK" altLang="zh-TW" sz="2400" kern="100" dirty="0">
                <a:latin typeface="Times New Roman" panose="02020603050405020304" pitchFamily="18" charset="0"/>
                <a:ea typeface="標楷體" panose="03000509000000000000" pitchFamily="65" charset="-120"/>
                <a:cs typeface="Times New Roman" panose="02020603050405020304" pitchFamily="18" charset="0"/>
              </a:rPr>
              <a:t>也有待</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108</a:t>
            </a:r>
            <a:r>
              <a:rPr lang="zh-HK" altLang="zh-TW" sz="2400" kern="1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10</a:t>
            </a:r>
            <a:r>
              <a:rPr lang="zh-HK" altLang="zh-TW" sz="2400" kern="100" dirty="0">
                <a:latin typeface="Times New Roman" panose="02020603050405020304" pitchFamily="18" charset="0"/>
                <a:ea typeface="標楷體" panose="03000509000000000000" pitchFamily="65" charset="-120"/>
                <a:cs typeface="Times New Roman" panose="02020603050405020304" pitchFamily="18" charset="0"/>
              </a:rPr>
              <a:t>月再填</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107</a:t>
            </a:r>
            <a:r>
              <a:rPr lang="zh-HK" altLang="zh-TW" sz="2400" kern="100" dirty="0">
                <a:latin typeface="Times New Roman" panose="02020603050405020304" pitchFamily="18" charset="0"/>
                <a:ea typeface="標楷體" panose="03000509000000000000" pitchFamily="65" charset="-120"/>
                <a:cs typeface="Times New Roman" panose="02020603050405020304" pitchFamily="18" charset="0"/>
              </a:rPr>
              <a:t>學年度資料</a:t>
            </a: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8" name="矩形 7"/>
          <p:cNvSpPr/>
          <p:nvPr/>
        </p:nvSpPr>
        <p:spPr>
          <a:xfrm>
            <a:off x="709126" y="5535028"/>
            <a:ext cx="10562254" cy="1092607"/>
          </a:xfrm>
          <a:prstGeom prst="rect">
            <a:avLst/>
          </a:prstGeom>
        </p:spPr>
        <p:txBody>
          <a:bodyPr wrap="square">
            <a:spAutoFit/>
          </a:bodyPr>
          <a:lstStyle/>
          <a:p>
            <a:pPr lvl="0" algn="just">
              <a:lnSpc>
                <a:spcPts val="2600"/>
              </a:lnSpc>
              <a:spcAft>
                <a:spcPts val="0"/>
              </a:spcAft>
            </a:pPr>
            <a:r>
              <a:rPr lang="en-US" altLang="zh-TW" sz="2400" kern="100" dirty="0" smtClean="0">
                <a:latin typeface="標楷體" panose="03000509000000000000" pitchFamily="65" charset="-120"/>
                <a:ea typeface="標楷體" panose="03000509000000000000" pitchFamily="65" charset="-120"/>
                <a:cs typeface="Times New Roman" panose="02020603050405020304" pitchFamily="18" charset="0"/>
              </a:rPr>
              <a:t>3.</a:t>
            </a:r>
            <a:r>
              <a:rPr lang="zh-TW" altLang="en-US" sz="2400" kern="100" dirty="0" smtClean="0">
                <a:latin typeface="標楷體" panose="03000509000000000000" pitchFamily="65" charset="-120"/>
                <a:ea typeface="標楷體" panose="03000509000000000000" pitchFamily="65" charset="-120"/>
                <a:cs typeface="Times New Roman" panose="02020603050405020304" pitchFamily="18" charset="0"/>
              </a:rPr>
              <a:t>校庫表册參考資料將依填報截止時間，由秘書室提供並由研發處於</a:t>
            </a:r>
            <a:r>
              <a:rPr lang="en-US" altLang="zh-TW" sz="2400" kern="100" dirty="0" smtClean="0">
                <a:latin typeface="標楷體" panose="03000509000000000000" pitchFamily="65" charset="-120"/>
                <a:ea typeface="標楷體" panose="03000509000000000000" pitchFamily="65" charset="-120"/>
                <a:cs typeface="Times New Roman" panose="02020603050405020304" pitchFamily="18" charset="0"/>
              </a:rPr>
              <a:t>109</a:t>
            </a:r>
            <a:r>
              <a:rPr lang="zh-TW" altLang="en-US" sz="2400" kern="100" dirty="0" smtClean="0">
                <a:latin typeface="標楷體" panose="03000509000000000000" pitchFamily="65" charset="-120"/>
                <a:ea typeface="標楷體" panose="03000509000000000000" pitchFamily="65" charset="-120"/>
                <a:cs typeface="Times New Roman" panose="02020603050405020304" pitchFamily="18" charset="0"/>
              </a:rPr>
              <a:t>年</a:t>
            </a:r>
            <a:r>
              <a:rPr lang="en-US" altLang="zh-TW" sz="2400" kern="100" dirty="0" smtClean="0">
                <a:latin typeface="標楷體" panose="03000509000000000000" pitchFamily="65" charset="-120"/>
                <a:ea typeface="標楷體" panose="03000509000000000000" pitchFamily="65" charset="-120"/>
                <a:cs typeface="Times New Roman" panose="02020603050405020304" pitchFamily="18" charset="0"/>
              </a:rPr>
              <a:t>1</a:t>
            </a:r>
            <a:r>
              <a:rPr lang="zh-TW" altLang="en-US" sz="2400" kern="100" dirty="0" smtClean="0">
                <a:latin typeface="標楷體" panose="03000509000000000000" pitchFamily="65" charset="-120"/>
                <a:ea typeface="標楷體" panose="03000509000000000000" pitchFamily="65" charset="-120"/>
                <a:cs typeface="Times New Roman" panose="02020603050405020304" pitchFamily="18" charset="0"/>
              </a:rPr>
              <a:t>底</a:t>
            </a:r>
            <a:endParaRPr lang="en-US" altLang="zh-TW" sz="2400" kern="100" dirty="0" smtClean="0">
              <a:latin typeface="標楷體" panose="03000509000000000000" pitchFamily="65" charset="-120"/>
              <a:ea typeface="標楷體" panose="03000509000000000000" pitchFamily="65" charset="-120"/>
              <a:cs typeface="Times New Roman" panose="02020603050405020304" pitchFamily="18" charset="0"/>
            </a:endParaRPr>
          </a:p>
          <a:p>
            <a:pPr lvl="0" algn="just">
              <a:lnSpc>
                <a:spcPts val="2600"/>
              </a:lnSpc>
              <a:spcAft>
                <a:spcPts val="0"/>
              </a:spcAft>
            </a:pP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kern="100" dirty="0" smtClean="0">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kern="100" dirty="0" smtClean="0">
                <a:latin typeface="標楷體" panose="03000509000000000000" pitchFamily="65" charset="-120"/>
                <a:ea typeface="標楷體" panose="03000509000000000000" pitchFamily="65" charset="-120"/>
                <a:cs typeface="Times New Roman" panose="02020603050405020304" pitchFamily="18" charset="0"/>
              </a:rPr>
              <a:t>月前及</a:t>
            </a:r>
            <a:r>
              <a:rPr lang="en-US" altLang="zh-TW" sz="2400" kern="100" dirty="0" smtClean="0">
                <a:latin typeface="標楷體" panose="03000509000000000000" pitchFamily="65" charset="-120"/>
                <a:ea typeface="標楷體" panose="03000509000000000000" pitchFamily="65" charset="-120"/>
                <a:cs typeface="Times New Roman" panose="02020603050405020304" pitchFamily="18" charset="0"/>
              </a:rPr>
              <a:t>6</a:t>
            </a:r>
            <a:r>
              <a:rPr lang="zh-TW" altLang="en-US" sz="2400" kern="100" dirty="0" smtClean="0">
                <a:latin typeface="標楷體" panose="03000509000000000000" pitchFamily="65" charset="-120"/>
                <a:ea typeface="標楷體" panose="03000509000000000000" pitchFamily="65" charset="-120"/>
                <a:cs typeface="Times New Roman" panose="02020603050405020304" pitchFamily="18" charset="0"/>
              </a:rPr>
              <a:t>月底前轉寄各系所窗口信箱。</a:t>
            </a:r>
            <a:endParaRPr lang="en-US" altLang="zh-TW" sz="2400" kern="100"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a:p>
            <a:pPr lvl="0" algn="just">
              <a:lnSpc>
                <a:spcPts val="2600"/>
              </a:lnSpc>
              <a:spcAft>
                <a:spcPts val="0"/>
              </a:spcAft>
            </a:pPr>
            <a:r>
              <a:rPr lang="en-US" altLang="zh-TW" sz="24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kern="100"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 </a:t>
            </a:r>
            <a:r>
              <a:rPr lang="en-US" altLang="zh-HK" sz="2400" kern="100" dirty="0" smtClean="0">
                <a:solidFill>
                  <a:srgbClr val="0000FF"/>
                </a:solidFill>
                <a:latin typeface="標楷體" panose="03000509000000000000" pitchFamily="65" charset="-120"/>
                <a:ea typeface="標楷體" panose="03000509000000000000" pitchFamily="65" charset="-120"/>
                <a:cs typeface="Times New Roman" panose="02020603050405020304" pitchFamily="18" charset="0"/>
              </a:rPr>
              <a:t>  </a:t>
            </a:r>
            <a:endParaRPr lang="zh-TW" altLang="zh-TW" sz="2400" kern="100" dirty="0">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274530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ãé²åº¦ãçåçæå°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5863" y="3751514"/>
            <a:ext cx="3115609" cy="2200399"/>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p:cNvSpPr>
            <a:spLocks noGrp="1"/>
          </p:cNvSpPr>
          <p:nvPr>
            <p:ph type="sldNum" sz="quarter" idx="12"/>
          </p:nvPr>
        </p:nvSpPr>
        <p:spPr/>
        <p:txBody>
          <a:bodyPr/>
          <a:lstStyle/>
          <a:p>
            <a:fld id="{4FAB73BC-B049-4115-A692-8D63A059BFB8}" type="slidenum">
              <a:rPr lang="en-US" smtClean="0"/>
              <a:t>17</a:t>
            </a:fld>
            <a:endParaRPr lang="en-US" dirty="0"/>
          </a:p>
        </p:txBody>
      </p:sp>
      <p:sp>
        <p:nvSpPr>
          <p:cNvPr id="3" name="文字方塊 2"/>
          <p:cNvSpPr txBox="1"/>
          <p:nvPr/>
        </p:nvSpPr>
        <p:spPr>
          <a:xfrm>
            <a:off x="4206240" y="889876"/>
            <a:ext cx="2527070" cy="707886"/>
          </a:xfrm>
          <a:prstGeom prst="rect">
            <a:avLst/>
          </a:prstGeom>
          <a:noFill/>
        </p:spPr>
        <p:txBody>
          <a:bodyPr wrap="square" rtlCol="0">
            <a:spAutoFit/>
          </a:bodyPr>
          <a:lstStyle/>
          <a:p>
            <a:r>
              <a:rPr lang="zh-TW" altLang="en-US" sz="4000" dirty="0" smtClean="0">
                <a:latin typeface="微軟正黑體" panose="020B0604030504040204" pitchFamily="34" charset="-120"/>
                <a:ea typeface="微軟正黑體" panose="020B0604030504040204" pitchFamily="34" charset="-120"/>
              </a:rPr>
              <a:t>簡報大綱</a:t>
            </a:r>
            <a:endParaRPr lang="zh-TW" altLang="en-US" sz="4000" dirty="0">
              <a:latin typeface="微軟正黑體" panose="020B0604030504040204" pitchFamily="34" charset="-120"/>
              <a:ea typeface="微軟正黑體" panose="020B0604030504040204" pitchFamily="34" charset="-120"/>
            </a:endParaRPr>
          </a:p>
        </p:txBody>
      </p:sp>
      <p:cxnSp>
        <p:nvCxnSpPr>
          <p:cNvPr id="5" name="直線接點 4"/>
          <p:cNvCxnSpPr/>
          <p:nvPr/>
        </p:nvCxnSpPr>
        <p:spPr>
          <a:xfrm>
            <a:off x="581891" y="1595562"/>
            <a:ext cx="11229801" cy="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grpSp>
        <p:nvGrpSpPr>
          <p:cNvPr id="10" name="群組 9"/>
          <p:cNvGrpSpPr/>
          <p:nvPr/>
        </p:nvGrpSpPr>
        <p:grpSpPr>
          <a:xfrm>
            <a:off x="2959328" y="2244437"/>
            <a:ext cx="7090757" cy="2456648"/>
            <a:chOff x="2011678" y="1978429"/>
            <a:chExt cx="7090757" cy="2456648"/>
          </a:xfrm>
        </p:grpSpPr>
        <p:sp>
          <p:nvSpPr>
            <p:cNvPr id="6" name="文字方塊 5"/>
            <p:cNvSpPr txBox="1"/>
            <p:nvPr/>
          </p:nvSpPr>
          <p:spPr>
            <a:xfrm>
              <a:off x="2011680" y="1978429"/>
              <a:ext cx="7090755" cy="523220"/>
            </a:xfrm>
            <a:prstGeom prst="rect">
              <a:avLst/>
            </a:prstGeom>
            <a:noFill/>
          </p:spPr>
          <p:txBody>
            <a:bodyPr wrap="square" rtlCol="0">
              <a:spAutoFit/>
            </a:bodyPr>
            <a:lstStyle/>
            <a:p>
              <a:r>
                <a:rPr lang="zh-TW" altLang="en-US" sz="2800" dirty="0" smtClean="0">
                  <a:solidFill>
                    <a:schemeClr val="tx2">
                      <a:lumMod val="60000"/>
                      <a:lumOff val="40000"/>
                    </a:schemeClr>
                  </a:solidFill>
                  <a:latin typeface="微軟正黑體" panose="020B0604030504040204" pitchFamily="34" charset="-120"/>
                  <a:ea typeface="微軟正黑體" panose="020B0604030504040204" pitchFamily="34" charset="-120"/>
                </a:rPr>
                <a:t>壹、行政主動支援工作項目說明</a:t>
              </a:r>
              <a:endParaRPr lang="zh-TW" altLang="en-US" sz="28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2011679" y="2622905"/>
              <a:ext cx="7090755" cy="523220"/>
            </a:xfrm>
            <a:prstGeom prst="rect">
              <a:avLst/>
            </a:prstGeom>
            <a:noFill/>
          </p:spPr>
          <p:txBody>
            <a:bodyPr wrap="square" rtlCol="0">
              <a:spAutoFit/>
            </a:bodyPr>
            <a:lstStyle/>
            <a:p>
              <a:r>
                <a:rPr lang="zh-TW" altLang="en-US" sz="2800" dirty="0" smtClean="0">
                  <a:solidFill>
                    <a:schemeClr val="tx2">
                      <a:lumMod val="60000"/>
                      <a:lumOff val="40000"/>
                    </a:schemeClr>
                  </a:solidFill>
                  <a:latin typeface="微軟正黑體" panose="020B0604030504040204" pitchFamily="34" charset="-120"/>
                  <a:ea typeface="微軟正黑體" panose="020B0604030504040204" pitchFamily="34" charset="-120"/>
                </a:rPr>
                <a:t>貳、學院協調督導工作項目說明</a:t>
              </a:r>
              <a:endParaRPr lang="zh-TW" altLang="en-US" sz="28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2011679" y="3228414"/>
              <a:ext cx="7090755" cy="523220"/>
            </a:xfrm>
            <a:prstGeom prst="rect">
              <a:avLst/>
            </a:prstGeom>
            <a:noFill/>
          </p:spPr>
          <p:txBody>
            <a:bodyPr wrap="square" rtlCol="0">
              <a:spAutoFit/>
            </a:bodyPr>
            <a:lstStyle/>
            <a:p>
              <a:r>
                <a:rPr lang="zh-TW" altLang="en-US" sz="2800" dirty="0" smtClean="0">
                  <a:solidFill>
                    <a:schemeClr val="tx2">
                      <a:lumMod val="60000"/>
                      <a:lumOff val="40000"/>
                    </a:schemeClr>
                  </a:solidFill>
                  <a:latin typeface="微軟正黑體" panose="020B0604030504040204" pitchFamily="34" charset="-120"/>
                  <a:ea typeface="微軟正黑體" panose="020B0604030504040204" pitchFamily="34" charset="-120"/>
                </a:rPr>
                <a:t>參、系所積極辦理工作項目說明</a:t>
              </a:r>
              <a:endParaRPr lang="zh-TW" altLang="en-US" sz="28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2011678" y="3911857"/>
              <a:ext cx="7090755" cy="523220"/>
            </a:xfrm>
            <a:prstGeom prst="rect">
              <a:avLst/>
            </a:prstGeom>
            <a:noFill/>
          </p:spPr>
          <p:txBody>
            <a:bodyPr wrap="square" rtlCol="0">
              <a:spAutoFit/>
            </a:bodyPr>
            <a:lstStyle/>
            <a:p>
              <a:r>
                <a:rPr lang="zh-TW" altLang="en-US" sz="2800" b="1" dirty="0" smtClean="0">
                  <a:solidFill>
                    <a:schemeClr val="bg2">
                      <a:lumMod val="50000"/>
                    </a:schemeClr>
                  </a:solidFill>
                  <a:latin typeface="微軟正黑體" panose="020B0604030504040204" pitchFamily="34" charset="-120"/>
                  <a:ea typeface="微軟正黑體" panose="020B0604030504040204" pitchFamily="34" charset="-120"/>
                </a:rPr>
                <a:t>肆、行政主動支援目前工作進度報告</a:t>
              </a:r>
              <a:endParaRPr lang="zh-TW" altLang="en-US" sz="2800" b="1" dirty="0">
                <a:solidFill>
                  <a:schemeClr val="bg2">
                    <a:lumMod val="50000"/>
                  </a:schemeClr>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356349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1178" y="749612"/>
            <a:ext cx="2031325" cy="461665"/>
          </a:xfrm>
          <a:prstGeom prst="rect">
            <a:avLst/>
          </a:prstGeom>
        </p:spPr>
        <p:txBody>
          <a:bodyPr wrap="none">
            <a:spAutoFit/>
          </a:bodyPr>
          <a:lstStyle/>
          <a:p>
            <a:r>
              <a:rPr lang="zh-TW" altLang="en-US" sz="2400" b="1" dirty="0">
                <a:solidFill>
                  <a:schemeClr val="bg1"/>
                </a:solidFill>
                <a:cs typeface="+mn-ea"/>
                <a:sym typeface="+mn-lt"/>
              </a:rPr>
              <a:t>行政主動支援</a:t>
            </a:r>
            <a:endParaRPr lang="zh-CN" altLang="en-US" sz="2400" b="1" dirty="0">
              <a:solidFill>
                <a:schemeClr val="bg1"/>
              </a:solidFill>
              <a:cs typeface="+mn-ea"/>
              <a:sym typeface="+mn-lt"/>
            </a:endParaRPr>
          </a:p>
        </p:txBody>
      </p:sp>
      <p:graphicFrame>
        <p:nvGraphicFramePr>
          <p:cNvPr id="9" name="表格 8"/>
          <p:cNvGraphicFramePr>
            <a:graphicFrameLocks noGrp="1"/>
          </p:cNvGraphicFramePr>
          <p:nvPr>
            <p:extLst>
              <p:ext uri="{D42A27DB-BD31-4B8C-83A1-F6EECF244321}">
                <p14:modId xmlns:p14="http://schemas.microsoft.com/office/powerpoint/2010/main" val="940456408"/>
              </p:ext>
            </p:extLst>
          </p:nvPr>
        </p:nvGraphicFramePr>
        <p:xfrm>
          <a:off x="1981800" y="1211278"/>
          <a:ext cx="7474077" cy="5118110"/>
        </p:xfrm>
        <a:graphic>
          <a:graphicData uri="http://schemas.openxmlformats.org/drawingml/2006/table">
            <a:tbl>
              <a:tblPr>
                <a:tableStyleId>{5C22544A-7EE6-4342-B048-85BDC9FD1C3A}</a:tableStyleId>
              </a:tblPr>
              <a:tblGrid>
                <a:gridCol w="530704">
                  <a:extLst>
                    <a:ext uri="{9D8B030D-6E8A-4147-A177-3AD203B41FA5}">
                      <a16:colId xmlns:a16="http://schemas.microsoft.com/office/drawing/2014/main" xmlns="" val="723006907"/>
                    </a:ext>
                  </a:extLst>
                </a:gridCol>
                <a:gridCol w="1289905">
                  <a:extLst>
                    <a:ext uri="{9D8B030D-6E8A-4147-A177-3AD203B41FA5}">
                      <a16:colId xmlns:a16="http://schemas.microsoft.com/office/drawing/2014/main" xmlns="" val="1131005941"/>
                    </a:ext>
                  </a:extLst>
                </a:gridCol>
                <a:gridCol w="737089">
                  <a:extLst>
                    <a:ext uri="{9D8B030D-6E8A-4147-A177-3AD203B41FA5}">
                      <a16:colId xmlns:a16="http://schemas.microsoft.com/office/drawing/2014/main" xmlns="" val="773771849"/>
                    </a:ext>
                  </a:extLst>
                </a:gridCol>
                <a:gridCol w="619154">
                  <a:extLst>
                    <a:ext uri="{9D8B030D-6E8A-4147-A177-3AD203B41FA5}">
                      <a16:colId xmlns:a16="http://schemas.microsoft.com/office/drawing/2014/main" xmlns="" val="520806832"/>
                    </a:ext>
                  </a:extLst>
                </a:gridCol>
                <a:gridCol w="943473">
                  <a:extLst>
                    <a:ext uri="{9D8B030D-6E8A-4147-A177-3AD203B41FA5}">
                      <a16:colId xmlns:a16="http://schemas.microsoft.com/office/drawing/2014/main" xmlns="" val="110392381"/>
                    </a:ext>
                  </a:extLst>
                </a:gridCol>
                <a:gridCol w="1415210">
                  <a:extLst>
                    <a:ext uri="{9D8B030D-6E8A-4147-A177-3AD203B41FA5}">
                      <a16:colId xmlns:a16="http://schemas.microsoft.com/office/drawing/2014/main" xmlns="" val="3171562096"/>
                    </a:ext>
                  </a:extLst>
                </a:gridCol>
                <a:gridCol w="1938542">
                  <a:extLst>
                    <a:ext uri="{9D8B030D-6E8A-4147-A177-3AD203B41FA5}">
                      <a16:colId xmlns:a16="http://schemas.microsoft.com/office/drawing/2014/main" xmlns="" val="1471427515"/>
                    </a:ext>
                  </a:extLst>
                </a:gridCol>
              </a:tblGrid>
              <a:tr h="253373">
                <a:tc gridSpan="7">
                  <a:txBody>
                    <a:bodyPr/>
                    <a:lstStyle/>
                    <a:p>
                      <a:pPr algn="ctr" fontAlgn="ctr"/>
                      <a:r>
                        <a:rPr lang="zh-TW" altLang="en-US" sz="1100" u="none" strike="noStrike" dirty="0">
                          <a:effectLst/>
                        </a:rPr>
                        <a:t>國立嘉義大學辦理</a:t>
                      </a:r>
                      <a:r>
                        <a:rPr lang="en-US" altLang="zh-TW" sz="1100" u="none" strike="noStrike" dirty="0">
                          <a:effectLst/>
                        </a:rPr>
                        <a:t>109</a:t>
                      </a:r>
                      <a:r>
                        <a:rPr lang="zh-TW" altLang="en-US" sz="1100" u="none" strike="noStrike" dirty="0">
                          <a:effectLst/>
                        </a:rPr>
                        <a:t>年度品質保證認可行政單位窗口一覽表</a:t>
                      </a:r>
                      <a:endParaRPr lang="zh-TW" altLang="en-US" sz="11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2650083163"/>
                  </a:ext>
                </a:extLst>
              </a:tr>
              <a:tr h="328445">
                <a:tc>
                  <a:txBody>
                    <a:bodyPr/>
                    <a:lstStyle/>
                    <a:p>
                      <a:pPr algn="ctr" fontAlgn="ctr"/>
                      <a:r>
                        <a:rPr lang="zh-TW" altLang="en-US" sz="1100" u="none" strike="noStrike">
                          <a:effectLst/>
                        </a:rPr>
                        <a:t>編號</a:t>
                      </a:r>
                      <a:endParaRPr lang="zh-TW" altLang="en-US" sz="1100" b="1"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ctr" fontAlgn="ctr"/>
                      <a:r>
                        <a:rPr lang="zh-TW" altLang="en-US" sz="1100" u="none" strike="noStrike">
                          <a:effectLst/>
                        </a:rPr>
                        <a:t>單位</a:t>
                      </a:r>
                      <a:endParaRPr lang="zh-TW" altLang="en-US" sz="1100" b="1"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ctr" fontAlgn="ctr"/>
                      <a:r>
                        <a:rPr lang="zh-TW" altLang="en-US" sz="1100" u="none" strike="noStrike">
                          <a:effectLst/>
                        </a:rPr>
                        <a:t>職稱</a:t>
                      </a:r>
                      <a:endParaRPr lang="zh-TW" altLang="en-US" sz="1100" b="1"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ctr" fontAlgn="ctr"/>
                      <a:r>
                        <a:rPr lang="zh-TW" altLang="en-US" sz="1100" u="none" strike="noStrike">
                          <a:effectLst/>
                        </a:rPr>
                        <a:t>姓名</a:t>
                      </a:r>
                      <a:endParaRPr lang="zh-TW" altLang="en-US" sz="1100" b="1"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ctr" fontAlgn="ctr"/>
                      <a:r>
                        <a:rPr lang="zh-TW" altLang="en-US" sz="1100" u="none" strike="noStrike">
                          <a:effectLst/>
                        </a:rPr>
                        <a:t>電話</a:t>
                      </a:r>
                      <a:endParaRPr lang="zh-TW" altLang="en-US" sz="1100" b="1"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ctr" fontAlgn="ctr"/>
                      <a:r>
                        <a:rPr lang="zh-TW" altLang="en-US" sz="1100" u="none" strike="noStrike">
                          <a:effectLst/>
                        </a:rPr>
                        <a:t>信箱</a:t>
                      </a:r>
                      <a:endParaRPr lang="zh-TW" altLang="en-US" sz="1100" b="1"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ctr" fontAlgn="ctr"/>
                      <a:r>
                        <a:rPr lang="zh-TW" altLang="en-US" sz="1100" u="none" strike="noStrike">
                          <a:effectLst/>
                        </a:rPr>
                        <a:t>負責職掌</a:t>
                      </a:r>
                      <a:endParaRPr lang="zh-TW" altLang="en-US" sz="1100" b="1"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extLst>
                  <a:ext uri="{0D108BD9-81ED-4DB2-BD59-A6C34878D82A}">
                    <a16:rowId xmlns:a16="http://schemas.microsoft.com/office/drawing/2014/main" xmlns="" val="147251768"/>
                  </a:ext>
                </a:extLst>
              </a:tr>
              <a:tr h="347213">
                <a:tc>
                  <a:txBody>
                    <a:bodyPr/>
                    <a:lstStyle/>
                    <a:p>
                      <a:pPr algn="ctr" fontAlgn="ctr"/>
                      <a:r>
                        <a:rPr lang="en-US" altLang="zh-TW" sz="1100" u="none" strike="noStrike">
                          <a:effectLst/>
                        </a:rPr>
                        <a:t>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ctr" fontAlgn="ctr"/>
                      <a:r>
                        <a:rPr lang="zh-TW" altLang="en-US" sz="1100" u="none" strike="noStrike">
                          <a:effectLst/>
                        </a:rPr>
                        <a:t>教務處</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ctr" fontAlgn="ctr"/>
                      <a:r>
                        <a:rPr lang="zh-TW" altLang="en-US" sz="900" u="none" strike="noStrike">
                          <a:effectLst/>
                        </a:rPr>
                        <a:t>秘書</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ctr" fontAlgn="ctr"/>
                      <a:r>
                        <a:rPr lang="zh-TW" altLang="en-US" sz="900" u="none" strike="noStrike">
                          <a:effectLst/>
                        </a:rPr>
                        <a:t>王麗雯</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l" fontAlgn="ctr"/>
                      <a:r>
                        <a:rPr lang="en-US" altLang="zh-TW" sz="900" u="none" strike="noStrike">
                          <a:effectLst/>
                        </a:rPr>
                        <a:t>05-2717045</a:t>
                      </a:r>
                      <a:endParaRPr lang="en-US" altLang="zh-TW"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l" fontAlgn="ctr"/>
                      <a:r>
                        <a:rPr lang="en-US" sz="900" u="none" strike="noStrike">
                          <a:effectLst/>
                        </a:rPr>
                        <a:t>liwen55@mail.ncyu.edu.tw</a:t>
                      </a:r>
                      <a:endParaRPr 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ctr" fontAlgn="ctr"/>
                      <a:r>
                        <a:rPr lang="zh-TW" altLang="en-US" sz="900" u="none" strike="noStrike">
                          <a:effectLst/>
                        </a:rPr>
                        <a:t>總彙整</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extLst>
                  <a:ext uri="{0D108BD9-81ED-4DB2-BD59-A6C34878D82A}">
                    <a16:rowId xmlns:a16="http://schemas.microsoft.com/office/drawing/2014/main" xmlns="" val="1022730412"/>
                  </a:ext>
                </a:extLst>
              </a:tr>
              <a:tr h="544280">
                <a:tc>
                  <a:txBody>
                    <a:bodyPr/>
                    <a:lstStyle/>
                    <a:p>
                      <a:pPr algn="ctr" fontAlgn="ctr"/>
                      <a:r>
                        <a:rPr lang="en-US" altLang="zh-TW" sz="900" u="none" strike="noStrike">
                          <a:effectLst/>
                        </a:rPr>
                        <a:t>1-1</a:t>
                      </a:r>
                      <a:endParaRPr lang="en-US" altLang="zh-TW"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just" fontAlgn="ctr"/>
                      <a:r>
                        <a:rPr lang="zh-TW" altLang="en-US" sz="900" u="none" strike="noStrike">
                          <a:effectLst/>
                        </a:rPr>
                        <a:t>教務處</a:t>
                      </a:r>
                      <a:r>
                        <a:rPr lang="en-US" altLang="zh-TW" sz="900" u="none" strike="noStrike">
                          <a:effectLst/>
                        </a:rPr>
                        <a:t>(</a:t>
                      </a:r>
                      <a:r>
                        <a:rPr lang="zh-TW" altLang="en-US" sz="900" u="none" strike="noStrike">
                          <a:effectLst/>
                        </a:rPr>
                        <a:t>註冊與課務組</a:t>
                      </a:r>
                      <a:r>
                        <a:rPr lang="en-US" altLang="zh-TW" sz="900" u="none" strike="noStrike">
                          <a:effectLst/>
                        </a:rPr>
                        <a:t>)</a:t>
                      </a:r>
                      <a:endParaRPr lang="en-US" altLang="zh-TW"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ctr" fontAlgn="ctr"/>
                      <a:r>
                        <a:rPr lang="zh-TW" altLang="en-US" sz="900" u="none" strike="noStrike">
                          <a:effectLst/>
                        </a:rPr>
                        <a:t>專案辦事員</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ctr" fontAlgn="ctr"/>
                      <a:r>
                        <a:rPr lang="zh-TW" altLang="en-US" sz="900" u="none" strike="noStrike">
                          <a:effectLst/>
                        </a:rPr>
                        <a:t>買勁瑋</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l" fontAlgn="ctr"/>
                      <a:r>
                        <a:rPr lang="en-US" altLang="zh-TW" sz="900" u="none" strike="noStrike">
                          <a:effectLst/>
                        </a:rPr>
                        <a:t>05-2717020</a:t>
                      </a:r>
                      <a:endParaRPr lang="en-US" altLang="zh-TW"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just" fontAlgn="ctr"/>
                      <a:r>
                        <a:rPr lang="en-US" sz="900" u="none" strike="noStrike">
                          <a:effectLst/>
                        </a:rPr>
                        <a:t>register@mail.ncyu.edu.tw</a:t>
                      </a:r>
                      <a:endParaRPr 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just" fontAlgn="ctr"/>
                      <a:r>
                        <a:rPr lang="zh-TW" altLang="en-US" sz="900" u="none" strike="noStrike">
                          <a:effectLst/>
                        </a:rPr>
                        <a:t>詳參提供資料清單彙整表</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extLst>
                  <a:ext uri="{0D108BD9-81ED-4DB2-BD59-A6C34878D82A}">
                    <a16:rowId xmlns:a16="http://schemas.microsoft.com/office/drawing/2014/main" xmlns="" val="1282163752"/>
                  </a:ext>
                </a:extLst>
              </a:tr>
              <a:tr h="497360">
                <a:tc>
                  <a:txBody>
                    <a:bodyPr/>
                    <a:lstStyle/>
                    <a:p>
                      <a:pPr algn="ctr" fontAlgn="ctr"/>
                      <a:r>
                        <a:rPr lang="en-US" altLang="zh-TW" sz="900" u="none" strike="noStrike">
                          <a:effectLst/>
                        </a:rPr>
                        <a:t>1-2</a:t>
                      </a:r>
                      <a:endParaRPr lang="en-US" altLang="zh-TW"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just" fontAlgn="ctr"/>
                      <a:r>
                        <a:rPr lang="zh-TW" altLang="en-US" sz="900" u="none" strike="noStrike">
                          <a:effectLst/>
                        </a:rPr>
                        <a:t>教務處</a:t>
                      </a:r>
                      <a:r>
                        <a:rPr lang="en-US" altLang="zh-TW" sz="900" u="none" strike="noStrike">
                          <a:effectLst/>
                        </a:rPr>
                        <a:t>(</a:t>
                      </a:r>
                      <a:r>
                        <a:rPr lang="zh-TW" altLang="en-US" sz="900" u="none" strike="noStrike">
                          <a:effectLst/>
                        </a:rPr>
                        <a:t>教學發展組</a:t>
                      </a:r>
                      <a:r>
                        <a:rPr lang="en-US" altLang="zh-TW" sz="900" u="none" strike="noStrike">
                          <a:effectLst/>
                        </a:rPr>
                        <a:t>)</a:t>
                      </a:r>
                      <a:endParaRPr lang="en-US" altLang="zh-TW"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ctr" fontAlgn="ctr"/>
                      <a:r>
                        <a:rPr lang="zh-TW" altLang="en-US" sz="900" u="none" strike="noStrike" dirty="0">
                          <a:effectLst/>
                        </a:rPr>
                        <a:t>組員</a:t>
                      </a:r>
                      <a:endParaRPr lang="zh-TW" altLang="en-US" sz="9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ctr" fontAlgn="ctr"/>
                      <a:r>
                        <a:rPr lang="zh-TW" altLang="en-US" sz="900" u="none" strike="noStrike">
                          <a:effectLst/>
                        </a:rPr>
                        <a:t>朱原谷</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l" fontAlgn="ctr"/>
                      <a:r>
                        <a:rPr lang="en-US" altLang="zh-TW" sz="900" u="none" strike="noStrike">
                          <a:effectLst/>
                        </a:rPr>
                        <a:t>05-2717047</a:t>
                      </a:r>
                      <a:endParaRPr lang="en-US" altLang="zh-TW"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just" fontAlgn="ctr"/>
                      <a:r>
                        <a:rPr lang="en-US" sz="900" u="none" strike="noStrike">
                          <a:effectLst/>
                        </a:rPr>
                        <a:t>edude@mail.ncyu.edu.tw</a:t>
                      </a:r>
                      <a:endParaRPr 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just" fontAlgn="ctr"/>
                      <a:r>
                        <a:rPr lang="zh-TW" altLang="en-US" sz="900" u="none" strike="noStrike">
                          <a:effectLst/>
                        </a:rPr>
                        <a:t>教學評量、教師專業成長、教學助理</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extLst>
                  <a:ext uri="{0D108BD9-81ED-4DB2-BD59-A6C34878D82A}">
                    <a16:rowId xmlns:a16="http://schemas.microsoft.com/office/drawing/2014/main" xmlns="" val="1428701162"/>
                  </a:ext>
                </a:extLst>
              </a:tr>
              <a:tr h="347213">
                <a:tc>
                  <a:txBody>
                    <a:bodyPr/>
                    <a:lstStyle/>
                    <a:p>
                      <a:pPr algn="ctr" fontAlgn="ctr"/>
                      <a:r>
                        <a:rPr lang="en-US" altLang="zh-TW" sz="900" u="none" strike="noStrike">
                          <a:effectLst/>
                        </a:rPr>
                        <a:t>1-3</a:t>
                      </a:r>
                      <a:endParaRPr lang="en-US" altLang="zh-TW"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just" fontAlgn="ctr"/>
                      <a:r>
                        <a:rPr lang="zh-TW" altLang="en-US" sz="900" u="none" strike="noStrike">
                          <a:effectLst/>
                        </a:rPr>
                        <a:t>教務處</a:t>
                      </a:r>
                      <a:r>
                        <a:rPr lang="en-US" altLang="zh-TW" sz="900" u="none" strike="noStrike">
                          <a:effectLst/>
                        </a:rPr>
                        <a:t>(</a:t>
                      </a:r>
                      <a:r>
                        <a:rPr lang="zh-TW" altLang="en-US" sz="900" u="none" strike="noStrike">
                          <a:effectLst/>
                        </a:rPr>
                        <a:t>綜合行政組</a:t>
                      </a:r>
                      <a:r>
                        <a:rPr lang="en-US" altLang="zh-TW" sz="900" u="none" strike="noStrike">
                          <a:effectLst/>
                        </a:rPr>
                        <a:t>)</a:t>
                      </a:r>
                      <a:endParaRPr lang="en-US" altLang="zh-TW"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ctr" fontAlgn="ctr"/>
                      <a:r>
                        <a:rPr lang="zh-TW" altLang="en-US" sz="900" u="none" strike="noStrike">
                          <a:effectLst/>
                        </a:rPr>
                        <a:t>專案辦事員</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ctr" fontAlgn="ctr"/>
                      <a:r>
                        <a:rPr lang="zh-TW" altLang="en-US" sz="900" u="none" strike="noStrike" dirty="0">
                          <a:effectLst/>
                        </a:rPr>
                        <a:t>江佩璇</a:t>
                      </a:r>
                      <a:endParaRPr lang="zh-TW" altLang="en-US" sz="9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l" fontAlgn="ctr"/>
                      <a:r>
                        <a:rPr lang="en-US" altLang="zh-TW" sz="900" u="none" strike="noStrike">
                          <a:effectLst/>
                        </a:rPr>
                        <a:t>05-271-7031</a:t>
                      </a:r>
                      <a:endParaRPr lang="en-US" altLang="zh-TW"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just" fontAlgn="ctr"/>
                      <a:r>
                        <a:rPr lang="en-US" sz="900" u="none" strike="noStrike">
                          <a:effectLst/>
                        </a:rPr>
                        <a:t>gaa@ mail.ncyu.edu.tw</a:t>
                      </a:r>
                      <a:endParaRPr 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just" fontAlgn="ctr"/>
                      <a:r>
                        <a:rPr lang="zh-TW" altLang="en-US" sz="900" u="none" strike="noStrike">
                          <a:effectLst/>
                        </a:rPr>
                        <a:t>詳參提供資料清單彙整表</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extLst>
                  <a:ext uri="{0D108BD9-81ED-4DB2-BD59-A6C34878D82A}">
                    <a16:rowId xmlns:a16="http://schemas.microsoft.com/office/drawing/2014/main" xmlns="" val="3990651124"/>
                  </a:ext>
                </a:extLst>
              </a:tr>
              <a:tr h="369735">
                <a:tc>
                  <a:txBody>
                    <a:bodyPr/>
                    <a:lstStyle/>
                    <a:p>
                      <a:pPr algn="ctr" fontAlgn="ctr"/>
                      <a:r>
                        <a:rPr lang="en-US" altLang="zh-TW" sz="900" u="none" strike="noStrike">
                          <a:effectLst/>
                        </a:rPr>
                        <a:t>1-4</a:t>
                      </a:r>
                      <a:endParaRPr lang="en-US" altLang="zh-TW"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just" fontAlgn="ctr"/>
                      <a:r>
                        <a:rPr lang="zh-TW" altLang="en-US" sz="900" u="none" strike="noStrike">
                          <a:effectLst/>
                        </a:rPr>
                        <a:t>教務處</a:t>
                      </a:r>
                      <a:r>
                        <a:rPr lang="en-US" altLang="zh-TW" sz="900" u="none" strike="noStrike">
                          <a:effectLst/>
                        </a:rPr>
                        <a:t>(</a:t>
                      </a:r>
                      <a:r>
                        <a:rPr lang="zh-TW" altLang="en-US" sz="900" u="none" strike="noStrike">
                          <a:effectLst/>
                        </a:rPr>
                        <a:t>招生與出版組</a:t>
                      </a:r>
                      <a:r>
                        <a:rPr lang="en-US" altLang="zh-TW" sz="900" u="none" strike="noStrike">
                          <a:effectLst/>
                        </a:rPr>
                        <a:t>)</a:t>
                      </a:r>
                      <a:endParaRPr lang="en-US" altLang="zh-TW"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ctr" fontAlgn="ctr"/>
                      <a:r>
                        <a:rPr lang="zh-TW" altLang="en-US" sz="900" u="none" strike="noStrike">
                          <a:effectLst/>
                        </a:rPr>
                        <a:t>組員</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ctr" fontAlgn="ctr"/>
                      <a:r>
                        <a:rPr lang="zh-TW" altLang="en-US" sz="900" u="none" strike="noStrike" dirty="0">
                          <a:effectLst/>
                        </a:rPr>
                        <a:t>賴昱辰</a:t>
                      </a:r>
                      <a:endParaRPr lang="zh-TW" altLang="en-US" sz="9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l" fontAlgn="ctr"/>
                      <a:r>
                        <a:rPr lang="en-US" altLang="zh-TW" sz="900" u="none" strike="noStrike">
                          <a:effectLst/>
                        </a:rPr>
                        <a:t>05-2717041</a:t>
                      </a:r>
                      <a:endParaRPr lang="en-US" altLang="zh-TW"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just" fontAlgn="ctr"/>
                      <a:r>
                        <a:rPr lang="en-US" sz="900" u="none" strike="noStrike">
                          <a:effectLst/>
                        </a:rPr>
                        <a:t>admissions@mail.ncyu.edu.tw</a:t>
                      </a:r>
                      <a:endParaRPr 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just" fontAlgn="ctr"/>
                      <a:r>
                        <a:rPr lang="zh-TW" altLang="en-US" sz="900" u="none" strike="noStrike">
                          <a:effectLst/>
                        </a:rPr>
                        <a:t>詳參提供資料清單彙整表</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extLst>
                  <a:ext uri="{0D108BD9-81ED-4DB2-BD59-A6C34878D82A}">
                    <a16:rowId xmlns:a16="http://schemas.microsoft.com/office/drawing/2014/main" xmlns="" val="509593442"/>
                  </a:ext>
                </a:extLst>
              </a:tr>
              <a:tr h="347213">
                <a:tc>
                  <a:txBody>
                    <a:bodyPr/>
                    <a:lstStyle/>
                    <a:p>
                      <a:pPr algn="ctr" fontAlgn="ctr"/>
                      <a:r>
                        <a:rPr lang="en-US" altLang="zh-TW" sz="900" u="none" strike="noStrike">
                          <a:effectLst/>
                        </a:rPr>
                        <a:t>1-5</a:t>
                      </a:r>
                      <a:endParaRPr lang="en-US" altLang="zh-TW"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just" fontAlgn="ctr"/>
                      <a:r>
                        <a:rPr lang="zh-TW" altLang="en-US" sz="900" u="none" strike="noStrike">
                          <a:effectLst/>
                        </a:rPr>
                        <a:t>教務處</a:t>
                      </a:r>
                      <a:r>
                        <a:rPr lang="en-US" altLang="zh-TW" sz="900" u="none" strike="noStrike">
                          <a:effectLst/>
                        </a:rPr>
                        <a:t>(</a:t>
                      </a:r>
                      <a:r>
                        <a:rPr lang="zh-TW" altLang="en-US" sz="900" u="none" strike="noStrike">
                          <a:effectLst/>
                        </a:rPr>
                        <a:t>通識教育組</a:t>
                      </a:r>
                      <a:r>
                        <a:rPr lang="en-US" altLang="zh-TW" sz="900" u="none" strike="noStrike">
                          <a:effectLst/>
                        </a:rPr>
                        <a:t>)</a:t>
                      </a:r>
                      <a:endParaRPr lang="en-US" altLang="zh-TW"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ctr" fontAlgn="ctr"/>
                      <a:r>
                        <a:rPr lang="zh-TW" altLang="en-US" sz="900" u="none" strike="noStrike">
                          <a:effectLst/>
                        </a:rPr>
                        <a:t>專案辦事員</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ctr" fontAlgn="ctr"/>
                      <a:r>
                        <a:rPr lang="zh-TW" altLang="en-US" sz="900" u="none" strike="noStrike">
                          <a:effectLst/>
                        </a:rPr>
                        <a:t>黃齡儀</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l" fontAlgn="ctr"/>
                      <a:r>
                        <a:rPr lang="en-US" altLang="zh-TW" sz="900" u="none" strike="noStrike">
                          <a:effectLst/>
                        </a:rPr>
                        <a:t>05-2717181</a:t>
                      </a:r>
                      <a:endParaRPr lang="en-US" altLang="zh-TW"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just" fontAlgn="ctr"/>
                      <a:r>
                        <a:rPr lang="en-US" sz="900" u="none" strike="noStrike">
                          <a:effectLst/>
                        </a:rPr>
                        <a:t>gec@mail.ncyu.edu.tw</a:t>
                      </a:r>
                      <a:endParaRPr 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just" fontAlgn="ctr"/>
                      <a:r>
                        <a:rPr lang="zh-TW" altLang="en-US" sz="900" u="none" strike="noStrike">
                          <a:effectLst/>
                        </a:rPr>
                        <a:t>全學期校訂選修專業校外實習</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extLst>
                  <a:ext uri="{0D108BD9-81ED-4DB2-BD59-A6C34878D82A}">
                    <a16:rowId xmlns:a16="http://schemas.microsoft.com/office/drawing/2014/main" xmlns="" val="2058814345"/>
                  </a:ext>
                </a:extLst>
              </a:tr>
              <a:tr h="347213">
                <a:tc>
                  <a:txBody>
                    <a:bodyPr/>
                    <a:lstStyle/>
                    <a:p>
                      <a:pPr algn="ctr" fontAlgn="ctr"/>
                      <a:r>
                        <a:rPr lang="en-US" altLang="zh-TW" sz="900" u="none" strike="noStrike">
                          <a:effectLst/>
                        </a:rPr>
                        <a:t>2</a:t>
                      </a:r>
                      <a:endParaRPr lang="en-US" altLang="zh-TW"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just" fontAlgn="ctr"/>
                      <a:r>
                        <a:rPr lang="zh-TW" altLang="en-US" sz="900" u="none" strike="noStrike">
                          <a:effectLst/>
                        </a:rPr>
                        <a:t>學生事務處</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ctr" fontAlgn="ctr"/>
                      <a:r>
                        <a:rPr lang="zh-TW" altLang="en-US" sz="900" u="none" strike="noStrike">
                          <a:effectLst/>
                        </a:rPr>
                        <a:t>秘書</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ctr" fontAlgn="ctr"/>
                      <a:r>
                        <a:rPr lang="zh-TW" altLang="en-US" sz="900" u="none" strike="noStrike">
                          <a:effectLst/>
                        </a:rPr>
                        <a:t>陳中元</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l" fontAlgn="ctr"/>
                      <a:r>
                        <a:rPr lang="en-US" altLang="zh-TW" sz="900" u="none" strike="noStrike">
                          <a:effectLst/>
                        </a:rPr>
                        <a:t>05-271754</a:t>
                      </a:r>
                      <a:endParaRPr lang="en-US" altLang="zh-TW"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just" fontAlgn="ctr"/>
                      <a:r>
                        <a:rPr lang="en-US" sz="900" u="none" strike="noStrike">
                          <a:effectLst/>
                          <a:hlinkClick r:id="rId2"/>
                        </a:rPr>
                        <a:t>stude@mail.ncyu.edu.tw</a:t>
                      </a:r>
                      <a:endParaRPr 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just" fontAlgn="ctr"/>
                      <a:r>
                        <a:rPr lang="zh-TW" altLang="en-US" sz="900" u="none" strike="noStrike">
                          <a:effectLst/>
                        </a:rPr>
                        <a:t>　</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extLst>
                  <a:ext uri="{0D108BD9-81ED-4DB2-BD59-A6C34878D82A}">
                    <a16:rowId xmlns:a16="http://schemas.microsoft.com/office/drawing/2014/main" xmlns="" val="2642130323"/>
                  </a:ext>
                </a:extLst>
              </a:tr>
              <a:tr h="347213">
                <a:tc>
                  <a:txBody>
                    <a:bodyPr/>
                    <a:lstStyle/>
                    <a:p>
                      <a:pPr algn="ctr" fontAlgn="ctr"/>
                      <a:r>
                        <a:rPr lang="en-US" altLang="zh-TW" sz="900" u="none" strike="noStrike">
                          <a:effectLst/>
                        </a:rPr>
                        <a:t>3</a:t>
                      </a:r>
                      <a:endParaRPr lang="en-US" altLang="zh-TW"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just" fontAlgn="ctr"/>
                      <a:r>
                        <a:rPr lang="zh-TW" altLang="en-US" sz="900" u="none" strike="noStrike">
                          <a:effectLst/>
                        </a:rPr>
                        <a:t>總務處</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ctr" fontAlgn="ctr"/>
                      <a:r>
                        <a:rPr lang="zh-TW" altLang="en-US" sz="900" u="none" strike="noStrike">
                          <a:effectLst/>
                        </a:rPr>
                        <a:t> 技士</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ctr" fontAlgn="ctr"/>
                      <a:r>
                        <a:rPr lang="zh-TW" altLang="en-US" sz="900" u="none" strike="noStrike">
                          <a:effectLst/>
                        </a:rPr>
                        <a:t>許榮鍾</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l" fontAlgn="ctr"/>
                      <a:r>
                        <a:rPr lang="en-US" altLang="zh-TW" sz="900" u="none" strike="noStrike">
                          <a:effectLst/>
                        </a:rPr>
                        <a:t>05-2717177</a:t>
                      </a:r>
                      <a:endParaRPr lang="en-US" altLang="zh-TW"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just" fontAlgn="ctr"/>
                      <a:r>
                        <a:rPr lang="en-US" sz="900" u="none" strike="noStrike">
                          <a:effectLst/>
                        </a:rPr>
                        <a:t>general@mail.ncyu.edu.tw</a:t>
                      </a:r>
                      <a:endParaRPr 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just" fontAlgn="ctr"/>
                      <a:r>
                        <a:rPr lang="zh-TW" altLang="en-US" sz="900" u="none" strike="noStrike">
                          <a:effectLst/>
                        </a:rPr>
                        <a:t>　</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extLst>
                  <a:ext uri="{0D108BD9-81ED-4DB2-BD59-A6C34878D82A}">
                    <a16:rowId xmlns:a16="http://schemas.microsoft.com/office/drawing/2014/main" xmlns="" val="3536120435"/>
                  </a:ext>
                </a:extLst>
              </a:tr>
              <a:tr h="347213">
                <a:tc>
                  <a:txBody>
                    <a:bodyPr/>
                    <a:lstStyle/>
                    <a:p>
                      <a:pPr algn="ctr" fontAlgn="ctr"/>
                      <a:r>
                        <a:rPr lang="en-US" altLang="zh-TW" sz="900" u="none" strike="noStrike">
                          <a:effectLst/>
                        </a:rPr>
                        <a:t>4-1</a:t>
                      </a:r>
                      <a:endParaRPr lang="en-US" altLang="zh-TW"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just" fontAlgn="ctr"/>
                      <a:r>
                        <a:rPr lang="zh-TW" altLang="en-US" sz="900" u="none" strike="noStrike">
                          <a:effectLst/>
                        </a:rPr>
                        <a:t>研究發展處綜合企劃組</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ctr" fontAlgn="ctr"/>
                      <a:r>
                        <a:rPr lang="zh-TW" altLang="en-US" sz="900" u="none" strike="noStrike">
                          <a:effectLst/>
                        </a:rPr>
                        <a:t>組員</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ctr" fontAlgn="ctr"/>
                      <a:r>
                        <a:rPr lang="zh-TW" altLang="en-US" sz="900" u="none" strike="noStrike">
                          <a:effectLst/>
                        </a:rPr>
                        <a:t>蕭全佑</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l" fontAlgn="ctr"/>
                      <a:r>
                        <a:rPr lang="en-US" altLang="zh-TW" sz="900" u="none" strike="noStrike">
                          <a:effectLst/>
                        </a:rPr>
                        <a:t>05-2717161</a:t>
                      </a:r>
                      <a:endParaRPr lang="en-US" altLang="zh-TW"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just" fontAlgn="ctr"/>
                      <a:r>
                        <a:rPr lang="en-US" sz="900" u="none" strike="noStrike">
                          <a:effectLst/>
                          <a:hlinkClick r:id="rId3"/>
                        </a:rPr>
                        <a:t>upd@mail.ncyu.edu.tw</a:t>
                      </a:r>
                      <a:endParaRPr 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just" fontAlgn="ctr"/>
                      <a:r>
                        <a:rPr lang="zh-TW" altLang="en-US" sz="900" u="none" strike="noStrike">
                          <a:effectLst/>
                        </a:rPr>
                        <a:t>綜整認可作業時程</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extLst>
                  <a:ext uri="{0D108BD9-81ED-4DB2-BD59-A6C34878D82A}">
                    <a16:rowId xmlns:a16="http://schemas.microsoft.com/office/drawing/2014/main" xmlns="" val="1756320601"/>
                  </a:ext>
                </a:extLst>
              </a:tr>
              <a:tr h="347213">
                <a:tc>
                  <a:txBody>
                    <a:bodyPr/>
                    <a:lstStyle/>
                    <a:p>
                      <a:pPr algn="ctr" fontAlgn="ctr"/>
                      <a:r>
                        <a:rPr lang="en-US" altLang="zh-TW" sz="900" u="none" strike="noStrike">
                          <a:effectLst/>
                        </a:rPr>
                        <a:t>4-2</a:t>
                      </a:r>
                      <a:endParaRPr lang="en-US" altLang="zh-TW"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just" fontAlgn="ctr"/>
                      <a:r>
                        <a:rPr lang="zh-TW" altLang="en-US" sz="900" u="none" strike="noStrike">
                          <a:effectLst/>
                        </a:rPr>
                        <a:t>研究發展處學術發展組</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ctr" fontAlgn="ctr"/>
                      <a:r>
                        <a:rPr lang="zh-TW" altLang="en-US" sz="900" u="none" strike="noStrike">
                          <a:effectLst/>
                        </a:rPr>
                        <a:t>專員</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ctr" fontAlgn="ctr"/>
                      <a:r>
                        <a:rPr lang="zh-TW" altLang="en-US" sz="900" u="none" strike="noStrike">
                          <a:effectLst/>
                        </a:rPr>
                        <a:t>何鴻裕</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l" fontAlgn="ctr"/>
                      <a:r>
                        <a:rPr lang="en-US" altLang="zh-TW" sz="900" u="none" strike="noStrike">
                          <a:effectLst/>
                        </a:rPr>
                        <a:t>05-2717162</a:t>
                      </a:r>
                      <a:endParaRPr lang="en-US" altLang="zh-TW"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l" fontAlgn="ctr"/>
                      <a:r>
                        <a:rPr lang="en-US" sz="900" u="none" strike="noStrike">
                          <a:effectLst/>
                        </a:rPr>
                        <a:t>tcd@mail.ncyu.edu.tw</a:t>
                      </a:r>
                      <a:endParaRPr 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just" fontAlgn="ctr"/>
                      <a:r>
                        <a:rPr lang="zh-TW" altLang="en-US" sz="900" u="none" strike="noStrike">
                          <a:effectLst/>
                        </a:rPr>
                        <a:t>教師研究計畫、研究獎勵</a:t>
                      </a:r>
                      <a:endParaRPr lang="zh-TW" altLang="en-US" sz="900" b="0" i="0" u="none" strike="noStrike">
                        <a:solidFill>
                          <a:srgbClr val="000000"/>
                        </a:solidFill>
                        <a:effectLst/>
                        <a:latin typeface="標楷體" panose="03000509000000000000" pitchFamily="65" charset="-120"/>
                        <a:ea typeface="標楷體" panose="03000509000000000000" pitchFamily="65" charset="-120"/>
                      </a:endParaRPr>
                    </a:p>
                  </a:txBody>
                  <a:tcPr marL="7376" marR="7376" marT="7376" marB="0" anchor="ctr"/>
                </a:tc>
                <a:extLst>
                  <a:ext uri="{0D108BD9-81ED-4DB2-BD59-A6C34878D82A}">
                    <a16:rowId xmlns:a16="http://schemas.microsoft.com/office/drawing/2014/main" xmlns="" val="727925357"/>
                  </a:ext>
                </a:extLst>
              </a:tr>
              <a:tr h="347213">
                <a:tc>
                  <a:txBody>
                    <a:bodyPr/>
                    <a:lstStyle/>
                    <a:p>
                      <a:pPr algn="ctr" fontAlgn="ctr"/>
                      <a:r>
                        <a:rPr lang="en-US" altLang="zh-TW" sz="900" u="none" strike="noStrike">
                          <a:effectLst/>
                        </a:rPr>
                        <a:t>5</a:t>
                      </a:r>
                      <a:endParaRPr lang="en-US" altLang="zh-TW"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just" fontAlgn="ctr"/>
                      <a:r>
                        <a:rPr lang="zh-TW" altLang="en-US" sz="900" u="none" strike="noStrike">
                          <a:effectLst/>
                        </a:rPr>
                        <a:t>國際事務處</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ctr" fontAlgn="ctr"/>
                      <a:r>
                        <a:rPr lang="zh-TW" altLang="en-US" sz="900" u="none" strike="noStrike">
                          <a:effectLst/>
                        </a:rPr>
                        <a:t>專案組員</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ctr" fontAlgn="ctr"/>
                      <a:r>
                        <a:rPr lang="zh-TW" altLang="en-US" sz="900" u="none" strike="noStrike">
                          <a:effectLst/>
                        </a:rPr>
                        <a:t>丘富元</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l" fontAlgn="ctr"/>
                      <a:r>
                        <a:rPr lang="en-US" altLang="zh-TW" sz="900" u="none" strike="noStrike">
                          <a:effectLst/>
                        </a:rPr>
                        <a:t>05-2717296</a:t>
                      </a:r>
                      <a:endParaRPr lang="en-US" altLang="zh-TW"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just" fontAlgn="ctr"/>
                      <a:r>
                        <a:rPr lang="en-US" sz="900" u="none" strike="noStrike">
                          <a:effectLst/>
                        </a:rPr>
                        <a:t>oia@mail.ncyu.edu.tw</a:t>
                      </a:r>
                      <a:endParaRPr 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just" fontAlgn="ctr"/>
                      <a:r>
                        <a:rPr lang="zh-TW" altLang="en-US" sz="900" u="none" strike="noStrike">
                          <a:effectLst/>
                        </a:rPr>
                        <a:t>　</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extLst>
                  <a:ext uri="{0D108BD9-81ED-4DB2-BD59-A6C34878D82A}">
                    <a16:rowId xmlns:a16="http://schemas.microsoft.com/office/drawing/2014/main" xmlns="" val="2912542796"/>
                  </a:ext>
                </a:extLst>
              </a:tr>
              <a:tr h="347213">
                <a:tc>
                  <a:txBody>
                    <a:bodyPr/>
                    <a:lstStyle/>
                    <a:p>
                      <a:pPr algn="ctr" fontAlgn="ctr"/>
                      <a:r>
                        <a:rPr lang="en-US" altLang="zh-TW" sz="900" u="none" strike="noStrike">
                          <a:effectLst/>
                        </a:rPr>
                        <a:t>6</a:t>
                      </a:r>
                      <a:endParaRPr lang="en-US" altLang="zh-TW"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just" fontAlgn="ctr"/>
                      <a:r>
                        <a:rPr lang="zh-TW" altLang="en-US" sz="900" u="none" strike="noStrike">
                          <a:effectLst/>
                        </a:rPr>
                        <a:t>圖書館</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ctr" fontAlgn="ctr"/>
                      <a:r>
                        <a:rPr lang="zh-TW" altLang="en-US" sz="900" u="none" strike="noStrike">
                          <a:effectLst/>
                        </a:rPr>
                        <a:t>組長</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ctr" fontAlgn="ctr"/>
                      <a:r>
                        <a:rPr lang="zh-TW" altLang="en-US" sz="900" u="none" strike="noStrike">
                          <a:effectLst/>
                        </a:rPr>
                        <a:t>龔惠如</a:t>
                      </a:r>
                      <a:endParaRPr lang="zh-TW" alt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l" fontAlgn="ctr"/>
                      <a:r>
                        <a:rPr lang="en-US" altLang="zh-TW" sz="900" u="none" strike="noStrike">
                          <a:effectLst/>
                        </a:rPr>
                        <a:t>05-2717240</a:t>
                      </a:r>
                      <a:endParaRPr lang="en-US" altLang="zh-TW"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l" fontAlgn="ctr"/>
                      <a:r>
                        <a:rPr lang="en-US" sz="900" u="none" strike="noStrike">
                          <a:effectLst/>
                        </a:rPr>
                        <a:t>khz@mail.ncyu.edu.tw</a:t>
                      </a:r>
                      <a:endParaRPr lang="en-US" sz="900" b="0" i="0" u="none" strike="noStrike">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tc>
                  <a:txBody>
                    <a:bodyPr/>
                    <a:lstStyle/>
                    <a:p>
                      <a:pPr algn="just" fontAlgn="ctr"/>
                      <a:r>
                        <a:rPr lang="zh-TW" altLang="en-US" sz="900" u="none" strike="noStrike" dirty="0">
                          <a:effectLst/>
                        </a:rPr>
                        <a:t>　</a:t>
                      </a:r>
                      <a:endParaRPr lang="zh-TW" altLang="en-US" sz="9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7376" marR="7376" marT="7376" marB="0" anchor="ctr"/>
                </a:tc>
                <a:extLst>
                  <a:ext uri="{0D108BD9-81ED-4DB2-BD59-A6C34878D82A}">
                    <a16:rowId xmlns:a16="http://schemas.microsoft.com/office/drawing/2014/main" xmlns="" val="3290902378"/>
                  </a:ext>
                </a:extLst>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855493985"/>
              </p:ext>
            </p:extLst>
          </p:nvPr>
        </p:nvGraphicFramePr>
        <p:xfrm>
          <a:off x="6086462" y="2560319"/>
          <a:ext cx="6022411" cy="3769071"/>
        </p:xfrm>
        <a:graphic>
          <a:graphicData uri="http://schemas.openxmlformats.org/drawingml/2006/table">
            <a:tbl>
              <a:tblPr>
                <a:tableStyleId>{5C22544A-7EE6-4342-B048-85BDC9FD1C3A}</a:tableStyleId>
              </a:tblPr>
              <a:tblGrid>
                <a:gridCol w="427628">
                  <a:extLst>
                    <a:ext uri="{9D8B030D-6E8A-4147-A177-3AD203B41FA5}">
                      <a16:colId xmlns:a16="http://schemas.microsoft.com/office/drawing/2014/main" xmlns="" val="2798044887"/>
                    </a:ext>
                  </a:extLst>
                </a:gridCol>
                <a:gridCol w="1039371">
                  <a:extLst>
                    <a:ext uri="{9D8B030D-6E8A-4147-A177-3AD203B41FA5}">
                      <a16:colId xmlns:a16="http://schemas.microsoft.com/office/drawing/2014/main" xmlns="" val="37484909"/>
                    </a:ext>
                  </a:extLst>
                </a:gridCol>
                <a:gridCol w="593926">
                  <a:extLst>
                    <a:ext uri="{9D8B030D-6E8A-4147-A177-3AD203B41FA5}">
                      <a16:colId xmlns:a16="http://schemas.microsoft.com/office/drawing/2014/main" xmlns="" val="2032721975"/>
                    </a:ext>
                  </a:extLst>
                </a:gridCol>
                <a:gridCol w="498897">
                  <a:extLst>
                    <a:ext uri="{9D8B030D-6E8A-4147-A177-3AD203B41FA5}">
                      <a16:colId xmlns:a16="http://schemas.microsoft.com/office/drawing/2014/main" xmlns="" val="2286378329"/>
                    </a:ext>
                  </a:extLst>
                </a:gridCol>
                <a:gridCol w="760225">
                  <a:extLst>
                    <a:ext uri="{9D8B030D-6E8A-4147-A177-3AD203B41FA5}">
                      <a16:colId xmlns:a16="http://schemas.microsoft.com/office/drawing/2014/main" xmlns="" val="2892000419"/>
                    </a:ext>
                  </a:extLst>
                </a:gridCol>
                <a:gridCol w="1140338">
                  <a:extLst>
                    <a:ext uri="{9D8B030D-6E8A-4147-A177-3AD203B41FA5}">
                      <a16:colId xmlns:a16="http://schemas.microsoft.com/office/drawing/2014/main" xmlns="" val="3318724722"/>
                    </a:ext>
                  </a:extLst>
                </a:gridCol>
                <a:gridCol w="1562026">
                  <a:extLst>
                    <a:ext uri="{9D8B030D-6E8A-4147-A177-3AD203B41FA5}">
                      <a16:colId xmlns:a16="http://schemas.microsoft.com/office/drawing/2014/main" xmlns="" val="3658311125"/>
                    </a:ext>
                  </a:extLst>
                </a:gridCol>
              </a:tblGrid>
              <a:tr h="311594">
                <a:tc>
                  <a:txBody>
                    <a:bodyPr/>
                    <a:lstStyle/>
                    <a:p>
                      <a:pPr algn="ctr" fontAlgn="ctr"/>
                      <a:r>
                        <a:rPr lang="en-US" altLang="zh-TW" sz="1100" u="none" strike="noStrike">
                          <a:effectLst/>
                        </a:rPr>
                        <a:t>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just" fontAlgn="ctr"/>
                      <a:r>
                        <a:rPr lang="zh-TW" altLang="en-US" sz="1100" u="none" strike="noStrike">
                          <a:effectLst/>
                        </a:rPr>
                        <a:t>產學營運及推廣處</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ctr" fontAlgn="ctr"/>
                      <a:r>
                        <a:rPr lang="zh-TW" altLang="en-US" sz="1100" u="none" strike="noStrike">
                          <a:effectLst/>
                        </a:rPr>
                        <a:t>組員</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ctr" fontAlgn="ctr"/>
                      <a:r>
                        <a:rPr lang="zh-TW" altLang="en-US" sz="1100" u="none" strike="noStrike">
                          <a:effectLst/>
                        </a:rPr>
                        <a:t>吳正喨</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l" fontAlgn="ctr"/>
                      <a:r>
                        <a:rPr lang="en-US" altLang="zh-TW" sz="1100" u="none" strike="noStrike">
                          <a:effectLst/>
                        </a:rPr>
                        <a:t>05-2732402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just" fontAlgn="ctr"/>
                      <a:r>
                        <a:rPr lang="en-US" sz="1100" u="none" strike="noStrike">
                          <a:effectLst/>
                        </a:rPr>
                        <a:t>peter@mail.ncyu.edu.tw</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just" fontAlgn="ctr"/>
                      <a:r>
                        <a:rPr lang="zh-TW" altLang="en-US" sz="1100" u="none" strike="noStrike" dirty="0">
                          <a:effectLst/>
                        </a:rPr>
                        <a:t>　</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extLst>
                  <a:ext uri="{0D108BD9-81ED-4DB2-BD59-A6C34878D82A}">
                    <a16:rowId xmlns:a16="http://schemas.microsoft.com/office/drawing/2014/main" xmlns="" val="236075666"/>
                  </a:ext>
                </a:extLst>
              </a:tr>
              <a:tr h="311594">
                <a:tc>
                  <a:txBody>
                    <a:bodyPr/>
                    <a:lstStyle/>
                    <a:p>
                      <a:pPr algn="ctr" fontAlgn="ctr"/>
                      <a:r>
                        <a:rPr lang="en-US" altLang="zh-TW" sz="1100" u="none" strike="noStrike">
                          <a:effectLst/>
                        </a:rPr>
                        <a:t>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just" fontAlgn="ctr"/>
                      <a:r>
                        <a:rPr lang="zh-TW" altLang="en-US" sz="1100" u="none" strike="noStrike">
                          <a:effectLst/>
                        </a:rPr>
                        <a:t>電子計算機中心</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ctr" fontAlgn="ctr"/>
                      <a:r>
                        <a:rPr lang="zh-TW" altLang="en-US" sz="1100" u="none" strike="noStrike">
                          <a:effectLst/>
                        </a:rPr>
                        <a:t>程式設計師</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ctr" fontAlgn="ctr"/>
                      <a:r>
                        <a:rPr lang="zh-TW" altLang="en-US" sz="1100" u="none" strike="noStrike">
                          <a:effectLst/>
                        </a:rPr>
                        <a:t>沈意清</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l" fontAlgn="ctr"/>
                      <a:r>
                        <a:rPr lang="en-US" altLang="zh-TW" sz="1100" u="none" strike="noStrike">
                          <a:effectLst/>
                        </a:rPr>
                        <a:t>05-2263411-2500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l" fontAlgn="ctr"/>
                      <a:r>
                        <a:rPr lang="en-US" sz="1100" u="none" strike="noStrike">
                          <a:effectLst/>
                        </a:rPr>
                        <a:t>shen@mail.ncyu.edu.tw</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just" fontAlgn="ctr"/>
                      <a:r>
                        <a:rPr lang="zh-TW" altLang="en-US" sz="1100" u="none" strike="noStrike">
                          <a:effectLst/>
                        </a:rPr>
                        <a:t>　</a:t>
                      </a:r>
                      <a:endParaRPr lang="zh-TW" altLang="en-US" sz="1100" b="1"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extLst>
                  <a:ext uri="{0D108BD9-81ED-4DB2-BD59-A6C34878D82A}">
                    <a16:rowId xmlns:a16="http://schemas.microsoft.com/office/drawing/2014/main" xmlns="" val="2361688633"/>
                  </a:ext>
                </a:extLst>
              </a:tr>
              <a:tr h="311594">
                <a:tc>
                  <a:txBody>
                    <a:bodyPr/>
                    <a:lstStyle/>
                    <a:p>
                      <a:pPr algn="ctr" fontAlgn="ctr"/>
                      <a:r>
                        <a:rPr lang="en-US" altLang="zh-TW" sz="1100" u="none" strike="noStrike">
                          <a:effectLst/>
                        </a:rPr>
                        <a:t>9</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just" fontAlgn="ctr"/>
                      <a:r>
                        <a:rPr lang="zh-TW" altLang="en-US" sz="1100" u="none" strike="noStrike">
                          <a:effectLst/>
                        </a:rPr>
                        <a:t>環境保護及安全衛生中心</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ctr" fontAlgn="ctr"/>
                      <a:r>
                        <a:rPr lang="zh-TW" altLang="en-US" sz="1100" u="none" strike="noStrike">
                          <a:effectLst/>
                        </a:rPr>
                        <a:t>組長</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ctr" fontAlgn="ctr"/>
                      <a:r>
                        <a:rPr lang="zh-TW" altLang="en-US" sz="1100" u="none" strike="noStrike">
                          <a:effectLst/>
                        </a:rPr>
                        <a:t>陳麗芷</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l" fontAlgn="ctr"/>
                      <a:r>
                        <a:rPr lang="en-US" altLang="zh-TW" sz="1100" u="none" strike="noStrike">
                          <a:effectLst/>
                        </a:rPr>
                        <a:t>05-2717886</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l" fontAlgn="ctr"/>
                      <a:r>
                        <a:rPr lang="en-US" sz="1100" u="none" strike="noStrike">
                          <a:effectLst/>
                        </a:rPr>
                        <a:t>chen@mail.ncyu.edu.tw</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just" fontAlgn="ctr"/>
                      <a:r>
                        <a:rPr lang="zh-TW" altLang="en-US" sz="1100" u="none" strike="noStrike" dirty="0">
                          <a:effectLst/>
                        </a:rPr>
                        <a:t>　</a:t>
                      </a:r>
                      <a:endParaRPr lang="zh-TW" altLang="en-US" sz="11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extLst>
                  <a:ext uri="{0D108BD9-81ED-4DB2-BD59-A6C34878D82A}">
                    <a16:rowId xmlns:a16="http://schemas.microsoft.com/office/drawing/2014/main" xmlns="" val="1157833334"/>
                  </a:ext>
                </a:extLst>
              </a:tr>
              <a:tr h="311594">
                <a:tc>
                  <a:txBody>
                    <a:bodyPr/>
                    <a:lstStyle/>
                    <a:p>
                      <a:pPr algn="ctr" fontAlgn="ctr"/>
                      <a:r>
                        <a:rPr lang="en-US" altLang="zh-TW" sz="1100" u="none" strike="noStrike">
                          <a:effectLst/>
                        </a:rPr>
                        <a:t>10</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just" fontAlgn="ctr"/>
                      <a:r>
                        <a:rPr lang="zh-TW" altLang="en-US" sz="1100" u="none" strike="noStrike" dirty="0">
                          <a:effectLst/>
                        </a:rPr>
                        <a:t>秘書室</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ctr" fontAlgn="ctr"/>
                      <a:r>
                        <a:rPr lang="zh-TW" altLang="en-US" sz="1100" u="none" strike="noStrike">
                          <a:effectLst/>
                        </a:rPr>
                        <a:t>組員</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ctr" fontAlgn="ctr"/>
                      <a:r>
                        <a:rPr lang="zh-TW" altLang="en-US" sz="1100" u="none" strike="noStrike">
                          <a:effectLst/>
                        </a:rPr>
                        <a:t>黃春益</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l" fontAlgn="ctr"/>
                      <a:r>
                        <a:rPr lang="en-US" altLang="zh-TW" sz="1100" u="none" strike="noStrike">
                          <a:effectLst/>
                        </a:rPr>
                        <a:t>05-2717008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l" fontAlgn="ctr"/>
                      <a:r>
                        <a:rPr lang="en-US" sz="1100" u="none" strike="noStrike">
                          <a:effectLst/>
                        </a:rPr>
                        <a:t>hcy@mail.ncyu.edu.tw</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just" fontAlgn="ctr"/>
                      <a:r>
                        <a:rPr lang="zh-TW" altLang="en-US" sz="1100" u="none" strike="noStrike">
                          <a:effectLst/>
                        </a:rPr>
                        <a:t>　</a:t>
                      </a:r>
                      <a:endParaRPr lang="zh-TW" altLang="en-US" sz="1100" b="1"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extLst>
                  <a:ext uri="{0D108BD9-81ED-4DB2-BD59-A6C34878D82A}">
                    <a16:rowId xmlns:a16="http://schemas.microsoft.com/office/drawing/2014/main" xmlns="" val="493680719"/>
                  </a:ext>
                </a:extLst>
              </a:tr>
              <a:tr h="311594">
                <a:tc>
                  <a:txBody>
                    <a:bodyPr/>
                    <a:lstStyle/>
                    <a:p>
                      <a:pPr algn="ctr" fontAlgn="ctr"/>
                      <a:r>
                        <a:rPr lang="en-US" altLang="zh-TW" sz="1100" u="none" strike="noStrike">
                          <a:effectLst/>
                        </a:rPr>
                        <a:t>11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just" fontAlgn="ctr"/>
                      <a:r>
                        <a:rPr lang="zh-TW" altLang="en-US" sz="1100" u="none" strike="noStrike" dirty="0">
                          <a:effectLst/>
                        </a:rPr>
                        <a:t>體育室</a:t>
                      </a:r>
                      <a:endParaRPr lang="zh-TW" altLang="en-US" sz="1100" b="0" i="0" u="none" strike="noStrike" dirty="0">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ctr" fontAlgn="ctr"/>
                      <a:r>
                        <a:rPr lang="zh-TW" altLang="en-US" sz="1100" u="none" strike="noStrike">
                          <a:effectLst/>
                        </a:rPr>
                        <a:t>技佐</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ctr" fontAlgn="ctr"/>
                      <a:r>
                        <a:rPr lang="zh-TW" altLang="en-US" sz="1100" u="none" strike="noStrike">
                          <a:effectLst/>
                        </a:rPr>
                        <a:t>王雅音</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l" fontAlgn="ctr"/>
                      <a:r>
                        <a:rPr lang="en-US" altLang="zh-TW" sz="1100" u="none" strike="noStrike">
                          <a:effectLst/>
                        </a:rPr>
                        <a:t>05-2717271</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l" fontAlgn="ctr"/>
                      <a:r>
                        <a:rPr lang="en-US" sz="1100" u="none" strike="noStrike">
                          <a:effectLst/>
                        </a:rPr>
                        <a:t>ncyusport@mail.ncyu.edu.tw</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just" fontAlgn="ctr"/>
                      <a:r>
                        <a:rPr lang="zh-TW" altLang="en-US" sz="1100" u="none" strike="noStrike">
                          <a:effectLst/>
                        </a:rPr>
                        <a:t>　</a:t>
                      </a:r>
                      <a:endParaRPr lang="zh-TW" altLang="en-US" sz="1100" b="1"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extLst>
                  <a:ext uri="{0D108BD9-81ED-4DB2-BD59-A6C34878D82A}">
                    <a16:rowId xmlns:a16="http://schemas.microsoft.com/office/drawing/2014/main" xmlns="" val="2250067093"/>
                  </a:ext>
                </a:extLst>
              </a:tr>
              <a:tr h="311594">
                <a:tc>
                  <a:txBody>
                    <a:bodyPr/>
                    <a:lstStyle/>
                    <a:p>
                      <a:pPr algn="ctr" fontAlgn="ctr"/>
                      <a:r>
                        <a:rPr lang="en-US" altLang="zh-TW" sz="1100" u="none" strike="noStrike">
                          <a:effectLst/>
                        </a:rPr>
                        <a:t>12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just" fontAlgn="ctr"/>
                      <a:r>
                        <a:rPr lang="zh-TW" altLang="en-US" sz="1100" u="none" strike="noStrike">
                          <a:effectLst/>
                        </a:rPr>
                        <a:t>主計室</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ctr" fontAlgn="ctr"/>
                      <a:r>
                        <a:rPr lang="zh-TW" altLang="en-US" sz="1100" u="none" strike="noStrike">
                          <a:effectLst/>
                        </a:rPr>
                        <a:t>組長</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ctr" fontAlgn="ctr"/>
                      <a:r>
                        <a:rPr lang="zh-TW" altLang="en-US" sz="1100" u="none" strike="noStrike">
                          <a:effectLst/>
                        </a:rPr>
                        <a:t>張幸蕙</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l" fontAlgn="ctr"/>
                      <a:r>
                        <a:rPr lang="en-US" altLang="zh-TW" sz="1100" u="none" strike="noStrike">
                          <a:effectLst/>
                        </a:rPr>
                        <a:t>05-2717212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just" fontAlgn="ctr"/>
                      <a:r>
                        <a:rPr lang="en-US" sz="1100" u="none" strike="noStrike">
                          <a:effectLst/>
                        </a:rPr>
                        <a:t>sch@mail.ncyu.edu.tw</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just" fontAlgn="ctr"/>
                      <a:r>
                        <a:rPr lang="zh-TW" altLang="en-US" sz="1100" u="none" strike="noStrike">
                          <a:effectLst/>
                        </a:rPr>
                        <a:t>　</a:t>
                      </a:r>
                      <a:endParaRPr lang="zh-TW" altLang="en-US" sz="1100" b="1"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extLst>
                  <a:ext uri="{0D108BD9-81ED-4DB2-BD59-A6C34878D82A}">
                    <a16:rowId xmlns:a16="http://schemas.microsoft.com/office/drawing/2014/main" xmlns="" val="2861739643"/>
                  </a:ext>
                </a:extLst>
              </a:tr>
              <a:tr h="918492">
                <a:tc>
                  <a:txBody>
                    <a:bodyPr/>
                    <a:lstStyle/>
                    <a:p>
                      <a:pPr algn="ctr" fontAlgn="ctr"/>
                      <a:r>
                        <a:rPr lang="en-US" altLang="zh-TW" sz="1100" u="none" strike="noStrike">
                          <a:effectLst/>
                        </a:rPr>
                        <a:t>13</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just" fontAlgn="ctr"/>
                      <a:r>
                        <a:rPr lang="zh-TW" altLang="en-US" sz="1100" u="none" strike="noStrike">
                          <a:effectLst/>
                        </a:rPr>
                        <a:t>人事室</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ctr" fontAlgn="ctr"/>
                      <a:r>
                        <a:rPr lang="zh-TW" altLang="en-US" sz="1100" u="none" strike="noStrike">
                          <a:effectLst/>
                        </a:rPr>
                        <a:t>秘書</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ctr" fontAlgn="ctr"/>
                      <a:r>
                        <a:rPr lang="zh-TW" altLang="en-US" sz="1100" u="none" strike="noStrike">
                          <a:effectLst/>
                        </a:rPr>
                        <a:t>謝翠珍</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l" fontAlgn="ctr"/>
                      <a:r>
                        <a:rPr lang="en-US" altLang="zh-TW" sz="1100" u="none" strike="noStrike">
                          <a:effectLst/>
                        </a:rPr>
                        <a:t>05-2717192</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just" fontAlgn="ctr"/>
                      <a:r>
                        <a:rPr lang="en-US" sz="1100" u="none" strike="noStrike">
                          <a:effectLst/>
                        </a:rPr>
                        <a:t>jenny@mail.ncyu.edu.tw</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just" fontAlgn="ctr"/>
                      <a:r>
                        <a:rPr lang="zh-TW" altLang="en-US" sz="1100" u="none" strike="noStrike">
                          <a:effectLst/>
                        </a:rPr>
                        <a:t>校級教師聘任相關法規、全校師資結構與聘用情形之相關統計資料、全校教師兼任行政主管彙總表、教師休假研究及借調相關法規及名單彙總表</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extLst>
                  <a:ext uri="{0D108BD9-81ED-4DB2-BD59-A6C34878D82A}">
                    <a16:rowId xmlns:a16="http://schemas.microsoft.com/office/drawing/2014/main" xmlns="" val="2863555023"/>
                  </a:ext>
                </a:extLst>
              </a:tr>
              <a:tr h="311594">
                <a:tc>
                  <a:txBody>
                    <a:bodyPr/>
                    <a:lstStyle/>
                    <a:p>
                      <a:pPr algn="ctr" fontAlgn="ctr"/>
                      <a:r>
                        <a:rPr lang="en-US" altLang="zh-TW" sz="1100" u="none" strike="noStrike">
                          <a:effectLst/>
                        </a:rPr>
                        <a:t>14</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just" fontAlgn="ctr"/>
                      <a:r>
                        <a:rPr lang="zh-TW" altLang="en-US" sz="1100" u="none" strike="noStrike">
                          <a:effectLst/>
                        </a:rPr>
                        <a:t>師資培育中心</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ctr" fontAlgn="ctr"/>
                      <a:r>
                        <a:rPr lang="zh-TW" altLang="en-US" sz="1100" u="none" strike="noStrike">
                          <a:effectLst/>
                        </a:rPr>
                        <a:t>組長</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ctr" fontAlgn="ctr"/>
                      <a:r>
                        <a:rPr lang="zh-TW" altLang="en-US" sz="1100" u="none" strike="noStrike">
                          <a:effectLst/>
                        </a:rPr>
                        <a:t>陳惠蘭</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l" fontAlgn="ctr"/>
                      <a:r>
                        <a:rPr lang="en-US" altLang="zh-TW" sz="1100" u="none" strike="noStrike">
                          <a:effectLst/>
                        </a:rPr>
                        <a:t>05-2263411-1758</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just" fontAlgn="ctr"/>
                      <a:r>
                        <a:rPr lang="en-US" sz="1100" u="none" strike="noStrike">
                          <a:effectLst/>
                        </a:rPr>
                        <a:t>chan0624@mail.ncyu.edu.tw</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just" fontAlgn="ctr"/>
                      <a:r>
                        <a:rPr lang="zh-TW" altLang="en-US" sz="1100" u="none" strike="noStrike">
                          <a:effectLst/>
                        </a:rPr>
                        <a:t>　</a:t>
                      </a:r>
                      <a:endParaRPr lang="zh-TW" altLang="en-US" sz="1100" b="1"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extLst>
                  <a:ext uri="{0D108BD9-81ED-4DB2-BD59-A6C34878D82A}">
                    <a16:rowId xmlns:a16="http://schemas.microsoft.com/office/drawing/2014/main" xmlns="" val="3557847702"/>
                  </a:ext>
                </a:extLst>
              </a:tr>
              <a:tr h="311594">
                <a:tc>
                  <a:txBody>
                    <a:bodyPr/>
                    <a:lstStyle/>
                    <a:p>
                      <a:pPr algn="ctr" fontAlgn="ctr"/>
                      <a:r>
                        <a:rPr lang="en-US" altLang="zh-TW" sz="1100" u="none" strike="noStrike">
                          <a:effectLst/>
                        </a:rPr>
                        <a:t>15</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just" fontAlgn="ctr"/>
                      <a:r>
                        <a:rPr lang="zh-TW" altLang="en-US" sz="1100" u="none" strike="noStrike">
                          <a:effectLst/>
                        </a:rPr>
                        <a:t>語言中心</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ctr" fontAlgn="ctr"/>
                      <a:r>
                        <a:rPr lang="zh-TW" altLang="en-US" sz="1100" u="none" strike="noStrike">
                          <a:effectLst/>
                        </a:rPr>
                        <a:t>辦事員</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ctr" fontAlgn="ctr"/>
                      <a:r>
                        <a:rPr lang="zh-TW" altLang="en-US" sz="1100" u="none" strike="noStrike">
                          <a:effectLst/>
                        </a:rPr>
                        <a:t>邵于庭</a:t>
                      </a:r>
                      <a:endParaRPr lang="zh-TW" alt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l" fontAlgn="ctr"/>
                      <a:r>
                        <a:rPr lang="en-US" altLang="zh-TW" sz="1100" u="none" strike="noStrike">
                          <a:effectLst/>
                        </a:rPr>
                        <a:t>05-2717977</a:t>
                      </a:r>
                      <a:endParaRPr lang="en-US" altLang="zh-TW"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just" fontAlgn="ctr"/>
                      <a:r>
                        <a:rPr lang="en-US" sz="1100" u="none" strike="noStrike">
                          <a:effectLst/>
                        </a:rPr>
                        <a:t>lgc@mail.ncyu.edu.tw</a:t>
                      </a:r>
                      <a:endParaRPr lang="en-US" sz="1100" b="0" i="0" u="none" strike="noStrike">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tc>
                  <a:txBody>
                    <a:bodyPr/>
                    <a:lstStyle/>
                    <a:p>
                      <a:pPr algn="just" fontAlgn="ctr"/>
                      <a:r>
                        <a:rPr lang="zh-TW" altLang="en-US" sz="1100" u="none" strike="noStrike" dirty="0">
                          <a:effectLst/>
                        </a:rPr>
                        <a:t>　</a:t>
                      </a:r>
                      <a:endParaRPr lang="zh-TW" altLang="en-US" sz="11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8999" marR="8999" marT="8999" marB="0" anchor="ctr"/>
                </a:tc>
                <a:extLst>
                  <a:ext uri="{0D108BD9-81ED-4DB2-BD59-A6C34878D82A}">
                    <a16:rowId xmlns:a16="http://schemas.microsoft.com/office/drawing/2014/main" xmlns="" val="872612337"/>
                  </a:ext>
                </a:extLst>
              </a:tr>
            </a:tbl>
          </a:graphicData>
        </a:graphic>
      </p:graphicFrame>
      <p:pic>
        <p:nvPicPr>
          <p:cNvPr id="1026" name="Picture 2" descr="ãæé»è©±ãçåçæå°çµæ"/>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572" y="3892060"/>
            <a:ext cx="1492222" cy="2195453"/>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p:cNvSpPr>
            <a:spLocks noGrp="1"/>
          </p:cNvSpPr>
          <p:nvPr>
            <p:ph type="sldNum" sz="quarter" idx="12"/>
          </p:nvPr>
        </p:nvSpPr>
        <p:spPr/>
        <p:txBody>
          <a:bodyPr/>
          <a:lstStyle/>
          <a:p>
            <a:fld id="{4FAB73BC-B049-4115-A692-8D63A059BFB8}" type="slidenum">
              <a:rPr lang="en-US" smtClean="0"/>
              <a:t>18</a:t>
            </a:fld>
            <a:endParaRPr lang="en-US" dirty="0"/>
          </a:p>
        </p:txBody>
      </p:sp>
      <p:sp>
        <p:nvSpPr>
          <p:cNvPr id="8" name="文字方塊 7"/>
          <p:cNvSpPr txBox="1"/>
          <p:nvPr/>
        </p:nvSpPr>
        <p:spPr>
          <a:xfrm>
            <a:off x="3133896" y="586523"/>
            <a:ext cx="7365771" cy="523220"/>
          </a:xfrm>
          <a:prstGeom prst="rect">
            <a:avLst/>
          </a:prstGeom>
          <a:noFill/>
        </p:spPr>
        <p:txBody>
          <a:bodyPr wrap="square" rtlCol="0">
            <a:spAutoFit/>
          </a:bodyPr>
          <a:lstStyle/>
          <a:p>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肆、行政主動支援目前工作進度報告       </a:t>
            </a:r>
            <a:r>
              <a:rPr lang="en-US" altLang="zh-TW" sz="2800" dirty="0" smtClean="0">
                <a:solidFill>
                  <a:schemeClr val="bg2">
                    <a:lumMod val="25000"/>
                  </a:schemeClr>
                </a:solidFill>
                <a:latin typeface="微軟正黑體" panose="020B0604030504040204" pitchFamily="34" charset="-120"/>
                <a:ea typeface="微軟正黑體" panose="020B0604030504040204" pitchFamily="34" charset="-120"/>
              </a:rPr>
              <a:t>1/13</a:t>
            </a:r>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      </a:t>
            </a:r>
            <a:endParaRPr lang="zh-TW" altLang="en-US" sz="2800"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4" name="矩形 3"/>
          <p:cNvSpPr/>
          <p:nvPr/>
        </p:nvSpPr>
        <p:spPr>
          <a:xfrm>
            <a:off x="9545122" y="1542643"/>
            <a:ext cx="2646878" cy="584775"/>
          </a:xfrm>
          <a:prstGeom prst="rect">
            <a:avLst/>
          </a:prstGeom>
        </p:spPr>
        <p:txBody>
          <a:bodyPr wrap="none">
            <a:spAutoFit/>
          </a:bodyPr>
          <a:lstStyle/>
          <a:p>
            <a:r>
              <a:rPr lang="zh-TW" altLang="en-US" sz="3200" dirty="0" smtClean="0">
                <a:solidFill>
                  <a:srgbClr val="0000FF"/>
                </a:solidFill>
                <a:latin typeface="微軟正黑體" panose="020B0604030504040204" pitchFamily="34" charset="-120"/>
                <a:ea typeface="微軟正黑體" panose="020B0604030504040204" pitchFamily="34" charset="-120"/>
              </a:rPr>
              <a:t>行政單位窗口</a:t>
            </a:r>
            <a:endParaRPr lang="zh-TW" altLang="en-US" sz="3200" dirty="0">
              <a:solidFill>
                <a:srgbClr val="0000FF"/>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575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812660" y="2083870"/>
            <a:ext cx="9110186" cy="830997"/>
          </a:xfrm>
          <a:prstGeom prst="rect">
            <a:avLst/>
          </a:prstGeom>
          <a:noFill/>
        </p:spPr>
        <p:txBody>
          <a:bodyPr wrap="none" rtlCol="0">
            <a:spAutoFit/>
          </a:bodyPr>
          <a:lstStyle/>
          <a:p>
            <a:r>
              <a:rPr lang="en-US" altLang="zh-TW" sz="2400" dirty="0" smtClean="0">
                <a:latin typeface="標楷體" panose="03000509000000000000" pitchFamily="65" charset="-120"/>
                <a:ea typeface="標楷體" panose="03000509000000000000" pitchFamily="65" charset="-120"/>
              </a:rPr>
              <a:t>1.</a:t>
            </a:r>
            <a:r>
              <a:rPr lang="zh-TW" altLang="en-US" sz="2400" dirty="0" smtClean="0">
                <a:solidFill>
                  <a:srgbClr val="FF0000"/>
                </a:solidFill>
                <a:latin typeface="標楷體" panose="03000509000000000000" pitchFamily="65" charset="-120"/>
                <a:ea typeface="標楷體" panose="03000509000000000000" pitchFamily="65" charset="-120"/>
              </a:rPr>
              <a:t>自評報告</a:t>
            </a:r>
            <a:r>
              <a:rPr lang="zh-TW" altLang="en-US" sz="2400" dirty="0" smtClean="0">
                <a:latin typeface="標楷體" panose="03000509000000000000" pitchFamily="65" charset="-120"/>
                <a:ea typeface="標楷體" panose="03000509000000000000" pitchFamily="65" charset="-120"/>
              </a:rPr>
              <a:t>佐證</a:t>
            </a:r>
            <a:r>
              <a:rPr lang="zh-TW" altLang="en-US" sz="2400" dirty="0">
                <a:latin typeface="標楷體" panose="03000509000000000000" pitchFamily="65" charset="-120"/>
                <a:ea typeface="標楷體" panose="03000509000000000000" pitchFamily="65" charset="-120"/>
              </a:rPr>
              <a:t>參考</a:t>
            </a:r>
            <a:r>
              <a:rPr lang="zh-TW" altLang="en-US" sz="2400" dirty="0" smtClean="0">
                <a:latin typeface="標楷體" panose="03000509000000000000" pitchFamily="65" charset="-120"/>
                <a:ea typeface="標楷體" panose="03000509000000000000" pitchFamily="65" charset="-120"/>
              </a:rPr>
              <a:t>資料</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進入</a:t>
            </a:r>
            <a:r>
              <a:rPr lang="zh-TW" altLang="en-US" sz="2400" dirty="0" smtClean="0">
                <a:solidFill>
                  <a:srgbClr val="FF0000"/>
                </a:solidFill>
                <a:latin typeface="標楷體" panose="03000509000000000000" pitchFamily="65" charset="-120"/>
                <a:ea typeface="標楷體" panose="03000509000000000000" pitchFamily="65" charset="-120"/>
              </a:rPr>
              <a:t>學校雲端硬碟</a:t>
            </a:r>
            <a:r>
              <a:rPr lang="en-US" altLang="zh-TW" sz="2400" dirty="0" smtClean="0">
                <a:latin typeface="標楷體" panose="03000509000000000000" pitchFamily="65" charset="-120"/>
                <a:ea typeface="標楷體" panose="03000509000000000000" pitchFamily="65" charset="-120"/>
              </a:rPr>
              <a:t>/</a:t>
            </a:r>
            <a:r>
              <a:rPr lang="en-US" altLang="zh-TW" sz="2400" dirty="0" err="1" smtClean="0">
                <a:latin typeface="標楷體" panose="03000509000000000000" pitchFamily="65" charset="-120"/>
                <a:ea typeface="標楷體" panose="03000509000000000000" pitchFamily="65" charset="-120"/>
              </a:rPr>
              <a:t>NCYU_Public</a:t>
            </a:r>
            <a:r>
              <a:rPr lang="zh-TW" altLang="en-US" sz="2400" dirty="0" smtClean="0">
                <a:latin typeface="標楷體" panose="03000509000000000000" pitchFamily="65" charset="-120"/>
                <a:ea typeface="標楷體" panose="03000509000000000000" pitchFamily="65" charset="-120"/>
              </a:rPr>
              <a:t>資料夾</a:t>
            </a:r>
            <a:r>
              <a:rPr lang="en-US" altLang="zh-TW" sz="2400" dirty="0" smtClean="0">
                <a:latin typeface="標楷體" panose="03000509000000000000" pitchFamily="65" charset="-120"/>
                <a:ea typeface="標楷體" panose="03000509000000000000" pitchFamily="65" charset="-120"/>
              </a:rPr>
              <a:t>/</a:t>
            </a:r>
          </a:p>
          <a:p>
            <a:r>
              <a:rPr lang="en-US" altLang="zh-TW"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  1</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研究發展處</a:t>
            </a:r>
            <a:r>
              <a:rPr lang="en-US" altLang="zh-TW" sz="2400" dirty="0">
                <a:latin typeface="標楷體" panose="03000509000000000000" pitchFamily="65" charset="-120"/>
                <a:ea typeface="標楷體" panose="03000509000000000000" pitchFamily="65" charset="-120"/>
              </a:rPr>
              <a:t>【109</a:t>
            </a:r>
            <a:r>
              <a:rPr lang="zh-TW" altLang="en-US" sz="2400" dirty="0">
                <a:latin typeface="標楷體" panose="03000509000000000000" pitchFamily="65" charset="-120"/>
                <a:ea typeface="標楷體" panose="03000509000000000000" pitchFamily="65" charset="-120"/>
              </a:rPr>
              <a:t>年委託辦理品質保證認可作業專區</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下載</a:t>
            </a:r>
            <a:endParaRPr lang="zh-TW" altLang="en-US" sz="2400" dirty="0">
              <a:solidFill>
                <a:srgbClr val="FF0000"/>
              </a:solidFill>
              <a:latin typeface="標楷體" panose="03000509000000000000" pitchFamily="65" charset="-120"/>
              <a:ea typeface="標楷體" panose="03000509000000000000" pitchFamily="65" charset="-120"/>
            </a:endParaRPr>
          </a:p>
        </p:txBody>
      </p:sp>
      <p:sp>
        <p:nvSpPr>
          <p:cNvPr id="4" name="文字方塊 3"/>
          <p:cNvSpPr txBox="1"/>
          <p:nvPr/>
        </p:nvSpPr>
        <p:spPr>
          <a:xfrm>
            <a:off x="812660" y="3008596"/>
            <a:ext cx="9322904" cy="3046988"/>
          </a:xfrm>
          <a:prstGeom prst="rect">
            <a:avLst/>
          </a:prstGeom>
          <a:noFill/>
        </p:spPr>
        <p:txBody>
          <a:bodyPr wrap="square" rtlCol="0">
            <a:spAutoFit/>
          </a:bodyPr>
          <a:lstStyle/>
          <a:p>
            <a:r>
              <a:rPr lang="en-US" altLang="zh-TW" sz="2400" dirty="0" smtClean="0">
                <a:latin typeface="標楷體" panose="03000509000000000000" pitchFamily="65" charset="-120"/>
                <a:ea typeface="標楷體" panose="03000509000000000000" pitchFamily="65" charset="-120"/>
              </a:rPr>
              <a:t>2.</a:t>
            </a:r>
            <a:r>
              <a:rPr lang="zh-TW" altLang="en-US" sz="2400" dirty="0" smtClean="0">
                <a:solidFill>
                  <a:srgbClr val="FF0000"/>
                </a:solidFill>
                <a:latin typeface="標楷體" panose="03000509000000000000" pitchFamily="65" charset="-120"/>
                <a:ea typeface="標楷體" panose="03000509000000000000" pitchFamily="65" charset="-120"/>
              </a:rPr>
              <a:t>基本資料</a:t>
            </a:r>
            <a:r>
              <a:rPr lang="zh-TW" altLang="en-US" sz="2400" dirty="0">
                <a:solidFill>
                  <a:srgbClr val="FF0000"/>
                </a:solidFill>
                <a:latin typeface="標楷體" panose="03000509000000000000" pitchFamily="65" charset="-120"/>
                <a:ea typeface="標楷體" panose="03000509000000000000" pitchFamily="65" charset="-120"/>
              </a:rPr>
              <a:t>表</a:t>
            </a:r>
            <a:r>
              <a:rPr lang="zh-TW" altLang="en-US" sz="2400" dirty="0" smtClean="0">
                <a:solidFill>
                  <a:srgbClr val="FF0000"/>
                </a:solidFill>
                <a:latin typeface="標楷體" panose="03000509000000000000" pitchFamily="65" charset="-120"/>
                <a:ea typeface="標楷體" panose="03000509000000000000" pitchFamily="65" charset="-120"/>
              </a:rPr>
              <a:t>册</a:t>
            </a:r>
            <a:r>
              <a:rPr lang="en-US" altLang="zh-TW" sz="2400" dirty="0" smtClean="0">
                <a:latin typeface="標楷體" panose="03000509000000000000" pitchFamily="65" charset="-120"/>
                <a:ea typeface="標楷體" panose="03000509000000000000" pitchFamily="65" charset="-120"/>
              </a:rPr>
              <a:t>(</a:t>
            </a:r>
            <a:r>
              <a:rPr lang="zh-TW" altLang="en-US" sz="2400" dirty="0" smtClean="0">
                <a:solidFill>
                  <a:srgbClr val="0000FF"/>
                </a:solidFill>
                <a:latin typeface="標楷體" panose="03000509000000000000" pitchFamily="65" charset="-120"/>
                <a:ea typeface="標楷體" panose="03000509000000000000" pitchFamily="65" charset="-120"/>
              </a:rPr>
              <a:t>數據彙整表</a:t>
            </a:r>
            <a:r>
              <a:rPr lang="zh-TW" altLang="en-US" sz="2400" dirty="0" smtClean="0">
                <a:latin typeface="標楷體" panose="03000509000000000000" pitchFamily="65" charset="-120"/>
                <a:ea typeface="標楷體" panose="03000509000000000000" pitchFamily="65" charset="-120"/>
              </a:rPr>
              <a:t>及</a:t>
            </a:r>
            <a:r>
              <a:rPr lang="zh-TW" altLang="en-US" sz="2400" dirty="0" smtClean="0">
                <a:solidFill>
                  <a:srgbClr val="0000FF"/>
                </a:solidFill>
                <a:latin typeface="標楷體" panose="03000509000000000000" pitchFamily="65" charset="-120"/>
                <a:ea typeface="標楷體" panose="03000509000000000000" pitchFamily="65" charset="-120"/>
              </a:rPr>
              <a:t>分項表册</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參考資料</a:t>
            </a:r>
            <a:endParaRPr lang="en-US" altLang="zh-TW" sz="2400" dirty="0" smtClean="0">
              <a:latin typeface="標楷體" panose="03000509000000000000" pitchFamily="65" charset="-120"/>
              <a:ea typeface="標楷體" panose="03000509000000000000" pitchFamily="65" charset="-120"/>
            </a:endParaRPr>
          </a:p>
          <a:p>
            <a:pPr marL="1028700" lvl="1" indent="-5715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依</a:t>
            </a:r>
            <a:r>
              <a:rPr lang="zh-TW" altLang="en-US" sz="2400" dirty="0" smtClean="0">
                <a:solidFill>
                  <a:srgbClr val="00B050"/>
                </a:solidFill>
                <a:latin typeface="標楷體" panose="03000509000000000000" pitchFamily="65" charset="-120"/>
                <a:ea typeface="標楷體" panose="03000509000000000000" pitchFamily="65" charset="-120"/>
              </a:rPr>
              <a:t>各行政相關單位</a:t>
            </a:r>
            <a:r>
              <a:rPr lang="zh-TW" altLang="en-US" sz="2400" dirty="0" smtClean="0">
                <a:latin typeface="標楷體" panose="03000509000000000000" pitchFamily="65" charset="-120"/>
                <a:ea typeface="標楷體" panose="03000509000000000000" pitchFamily="65" charset="-120"/>
              </a:rPr>
              <a:t>填報之校庫表册計</a:t>
            </a:r>
            <a:r>
              <a:rPr lang="en-US" altLang="zh-TW" sz="2400" dirty="0" smtClean="0">
                <a:solidFill>
                  <a:srgbClr val="FF0000"/>
                </a:solidFill>
                <a:latin typeface="標楷體" panose="03000509000000000000" pitchFamily="65" charset="-120"/>
                <a:ea typeface="標楷體" panose="03000509000000000000" pitchFamily="65" charset="-120"/>
              </a:rPr>
              <a:t>18</a:t>
            </a:r>
            <a:r>
              <a:rPr lang="zh-TW" altLang="en-US" sz="2400" dirty="0" smtClean="0">
                <a:solidFill>
                  <a:srgbClr val="FF0000"/>
                </a:solidFill>
                <a:latin typeface="標楷體" panose="03000509000000000000" pitchFamily="65" charset="-120"/>
                <a:ea typeface="標楷體" panose="03000509000000000000" pitchFamily="65" charset="-120"/>
              </a:rPr>
              <a:t>張</a:t>
            </a:r>
            <a:endParaRPr lang="en-US" altLang="zh-TW" sz="2400" dirty="0" smtClean="0">
              <a:solidFill>
                <a:srgbClr val="FF0000"/>
              </a:solidFill>
              <a:latin typeface="標楷體" panose="03000509000000000000" pitchFamily="65" charset="-120"/>
              <a:ea typeface="標楷體" panose="03000509000000000000" pitchFamily="65" charset="-120"/>
            </a:endParaRPr>
          </a:p>
          <a:p>
            <a:pPr marL="1028700" lvl="1" indent="-571500">
              <a:buFont typeface="Arial" panose="020B0604020202020204" pitchFamily="34" charset="0"/>
              <a:buChar char="•"/>
            </a:pPr>
            <a:r>
              <a:rPr lang="zh-TW" altLang="en-US" sz="2400" dirty="0" smtClean="0">
                <a:latin typeface="標楷體" panose="03000509000000000000" pitchFamily="65" charset="-120"/>
                <a:ea typeface="標楷體" panose="03000509000000000000" pitchFamily="65" charset="-120"/>
              </a:rPr>
              <a:t>由</a:t>
            </a:r>
            <a:r>
              <a:rPr lang="zh-TW" altLang="en-US" sz="2400" dirty="0" smtClean="0">
                <a:solidFill>
                  <a:srgbClr val="00B050"/>
                </a:solidFill>
                <a:latin typeface="標楷體" panose="03000509000000000000" pitchFamily="65" charset="-120"/>
                <a:ea typeface="標楷體" panose="03000509000000000000" pitchFamily="65" charset="-120"/>
              </a:rPr>
              <a:t>電算中心</a:t>
            </a:r>
            <a:r>
              <a:rPr lang="zh-TW" altLang="en-US" sz="2400" dirty="0" smtClean="0">
                <a:latin typeface="標楷體" panose="03000509000000000000" pitchFamily="65" charset="-120"/>
                <a:ea typeface="標楷體" panose="03000509000000000000" pitchFamily="65" charset="-120"/>
              </a:rPr>
              <a:t>協助分群之程式撰寫</a:t>
            </a:r>
            <a:endParaRPr lang="en-US" altLang="zh-TW" sz="2400" dirty="0" smtClean="0">
              <a:latin typeface="標楷體" panose="03000509000000000000" pitchFamily="65" charset="-120"/>
              <a:ea typeface="標楷體" panose="03000509000000000000" pitchFamily="65" charset="-120"/>
            </a:endParaRPr>
          </a:p>
          <a:p>
            <a:pPr marL="1028700" lvl="1" indent="-571500">
              <a:buFont typeface="Arial" panose="020B0604020202020204" pitchFamily="34" charset="0"/>
              <a:buChar char="•"/>
            </a:pPr>
            <a:r>
              <a:rPr lang="zh-TW" altLang="en-US" sz="2400" dirty="0" smtClean="0">
                <a:latin typeface="標楷體" panose="03000509000000000000" pitchFamily="65" charset="-120"/>
                <a:ea typeface="標楷體" panose="03000509000000000000" pitchFamily="65" charset="-120"/>
              </a:rPr>
              <a:t>由</a:t>
            </a:r>
            <a:r>
              <a:rPr lang="zh-TW" altLang="en-US" sz="2400" dirty="0" smtClean="0">
                <a:solidFill>
                  <a:srgbClr val="00B050"/>
                </a:solidFill>
                <a:latin typeface="標楷體" panose="03000509000000000000" pitchFamily="65" charset="-120"/>
                <a:ea typeface="標楷體" panose="03000509000000000000" pitchFamily="65" charset="-120"/>
              </a:rPr>
              <a:t>秘書室</a:t>
            </a:r>
            <a:r>
              <a:rPr lang="zh-TW" altLang="en-US" sz="2400" dirty="0" smtClean="0">
                <a:latin typeface="標楷體" panose="03000509000000000000" pitchFamily="65" charset="-120"/>
                <a:ea typeface="標楷體" panose="03000509000000000000" pitchFamily="65" charset="-120"/>
              </a:rPr>
              <a:t>自校庫下載表册資料並進行分群作業</a:t>
            </a:r>
            <a:endParaRPr lang="en-US" altLang="zh-TW" sz="2400" dirty="0" smtClean="0">
              <a:latin typeface="標楷體" panose="03000509000000000000" pitchFamily="65" charset="-120"/>
              <a:ea typeface="標楷體" panose="03000509000000000000" pitchFamily="65" charset="-120"/>
            </a:endParaRPr>
          </a:p>
          <a:p>
            <a:pPr marL="1028700" lvl="1" indent="-571500">
              <a:buFont typeface="Arial" panose="020B0604020202020204" pitchFamily="34" charset="0"/>
              <a:buChar char="•"/>
            </a:pPr>
            <a:r>
              <a:rPr lang="zh-TW" altLang="en-US" sz="2400" dirty="0" smtClean="0">
                <a:latin typeface="標楷體" panose="03000509000000000000" pitchFamily="65" charset="-120"/>
                <a:ea typeface="標楷體" panose="03000509000000000000" pitchFamily="65" charset="-120"/>
              </a:rPr>
              <a:t>加上由</a:t>
            </a:r>
            <a:r>
              <a:rPr lang="zh-TW" altLang="en-US" sz="2400" dirty="0" smtClean="0">
                <a:solidFill>
                  <a:srgbClr val="00B050"/>
                </a:solidFill>
                <a:latin typeface="標楷體" panose="03000509000000000000" pitchFamily="65" charset="-120"/>
                <a:ea typeface="標楷體" panose="03000509000000000000" pitchFamily="65" charset="-120"/>
              </a:rPr>
              <a:t>主計室</a:t>
            </a:r>
            <a:r>
              <a:rPr lang="zh-TW" altLang="en-US" sz="2400" dirty="0" smtClean="0">
                <a:latin typeface="標楷體" panose="03000509000000000000" pitchFamily="65" charset="-120"/>
                <a:ea typeface="標楷體" panose="03000509000000000000" pitchFamily="65" charset="-120"/>
              </a:rPr>
              <a:t>提供</a:t>
            </a:r>
            <a:r>
              <a:rPr lang="en-US" altLang="zh-TW" sz="2400" dirty="0" smtClean="0">
                <a:latin typeface="標楷體" panose="03000509000000000000" pitchFamily="65" charset="-120"/>
                <a:ea typeface="標楷體" panose="03000509000000000000" pitchFamily="65" charset="-120"/>
              </a:rPr>
              <a:t>106-107</a:t>
            </a:r>
            <a:r>
              <a:rPr lang="zh-TW" altLang="en-US" sz="2400" dirty="0" smtClean="0">
                <a:latin typeface="標楷體" panose="03000509000000000000" pitchFamily="65" charset="-120"/>
                <a:ea typeface="標楷體" panose="03000509000000000000" pitchFamily="65" charset="-120"/>
              </a:rPr>
              <a:t>各系所學位學程單位經費</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自</a:t>
            </a:r>
            <a:r>
              <a:rPr lang="en-US" altLang="zh-TW" sz="2400" dirty="0" smtClean="0">
                <a:latin typeface="標楷體" panose="03000509000000000000" pitchFamily="65" charset="-120"/>
                <a:ea typeface="標楷體" panose="03000509000000000000" pitchFamily="65" charset="-120"/>
              </a:rPr>
              <a:t>3</a:t>
            </a:r>
            <a:r>
              <a:rPr lang="zh-TW" altLang="en-US" sz="2400" dirty="0" smtClean="0">
                <a:latin typeface="標楷體" panose="03000509000000000000" pitchFamily="65" charset="-120"/>
                <a:ea typeface="標楷體" panose="03000509000000000000" pitchFamily="65" charset="-120"/>
              </a:rPr>
              <a:t>參考用</a:t>
            </a:r>
            <a:r>
              <a:rPr lang="en-US" altLang="zh-TW" sz="2400" dirty="0" smtClean="0">
                <a:latin typeface="標楷體" panose="03000509000000000000" pitchFamily="65" charset="-120"/>
                <a:ea typeface="標楷體" panose="03000509000000000000" pitchFamily="65" charset="-120"/>
              </a:rPr>
              <a:t>)</a:t>
            </a:r>
          </a:p>
          <a:p>
            <a:pPr marL="1028700" lvl="1" indent="-571500">
              <a:buFont typeface="Arial" panose="020B0604020202020204" pitchFamily="34" charset="0"/>
              <a:buChar char="•"/>
            </a:pPr>
            <a:r>
              <a:rPr lang="zh-TW" altLang="en-US" sz="2400" dirty="0" smtClean="0">
                <a:solidFill>
                  <a:srgbClr val="00B050"/>
                </a:solidFill>
                <a:latin typeface="標楷體" panose="03000509000000000000" pitchFamily="65" charset="-120"/>
                <a:ea typeface="標楷體" panose="03000509000000000000" pitchFamily="65" charset="-120"/>
              </a:rPr>
              <a:t>研發處</a:t>
            </a:r>
            <a:r>
              <a:rPr lang="zh-TW" altLang="en-US" sz="2400" dirty="0" smtClean="0">
                <a:latin typeface="標楷體" panose="03000509000000000000" pitchFamily="65" charset="-120"/>
                <a:ea typeface="標楷體" panose="03000509000000000000" pitchFamily="65" charset="-120"/>
              </a:rPr>
              <a:t>依上述單位提供資料，於</a:t>
            </a:r>
            <a:r>
              <a:rPr lang="en-US" altLang="zh-TW" sz="2400" dirty="0" smtClean="0">
                <a:latin typeface="標楷體" panose="03000509000000000000" pitchFamily="65" charset="-120"/>
                <a:ea typeface="標楷體" panose="03000509000000000000" pitchFamily="65" charset="-120"/>
              </a:rPr>
              <a:t>6</a:t>
            </a:r>
            <a:r>
              <a:rPr lang="zh-TW" altLang="en-US" sz="2400" dirty="0" smtClean="0">
                <a:latin typeface="標楷體" panose="03000509000000000000" pitchFamily="65" charset="-120"/>
                <a:ea typeface="標楷體" panose="03000509000000000000" pitchFamily="65" charset="-120"/>
              </a:rPr>
              <a:t>月中前寄送</a:t>
            </a:r>
            <a:r>
              <a:rPr lang="en-US" altLang="zh-TW" sz="2400" dirty="0" smtClean="0">
                <a:solidFill>
                  <a:srgbClr val="FF0000"/>
                </a:solidFill>
                <a:latin typeface="標楷體" panose="03000509000000000000" pitchFamily="65" charset="-120"/>
                <a:ea typeface="標楷體" panose="03000509000000000000" pitchFamily="65" charset="-120"/>
              </a:rPr>
              <a:t>19</a:t>
            </a:r>
            <a:r>
              <a:rPr lang="zh-TW" altLang="en-US" sz="2400" dirty="0" smtClean="0">
                <a:solidFill>
                  <a:srgbClr val="FF0000"/>
                </a:solidFill>
                <a:latin typeface="標楷體" panose="03000509000000000000" pitchFamily="65" charset="-120"/>
                <a:ea typeface="標楷體" panose="03000509000000000000" pitchFamily="65" charset="-120"/>
              </a:rPr>
              <a:t>個檔案</a:t>
            </a:r>
            <a:r>
              <a:rPr lang="zh-TW" altLang="en-US" sz="2400" dirty="0" smtClean="0">
                <a:latin typeface="標楷體" panose="03000509000000000000" pitchFamily="65" charset="-120"/>
                <a:ea typeface="標楷體" panose="03000509000000000000" pitchFamily="65" charset="-120"/>
              </a:rPr>
              <a:t>至各系所學位學程窗口信箱</a:t>
            </a:r>
            <a:endParaRPr lang="en-US" altLang="zh-TW" sz="2400" dirty="0" smtClean="0">
              <a:latin typeface="標楷體" panose="03000509000000000000" pitchFamily="65" charset="-120"/>
              <a:ea typeface="標楷體" panose="03000509000000000000" pitchFamily="65" charset="-120"/>
            </a:endParaRPr>
          </a:p>
        </p:txBody>
      </p:sp>
      <p:sp>
        <p:nvSpPr>
          <p:cNvPr id="5" name="矩形 4"/>
          <p:cNvSpPr/>
          <p:nvPr/>
        </p:nvSpPr>
        <p:spPr>
          <a:xfrm>
            <a:off x="2297452" y="1473242"/>
            <a:ext cx="5549917" cy="461665"/>
          </a:xfrm>
          <a:prstGeom prst="rect">
            <a:avLst/>
          </a:prstGeom>
          <a:solidFill>
            <a:srgbClr val="FFFF00"/>
          </a:solidFill>
        </p:spPr>
        <p:txBody>
          <a:bodyPr wrap="none">
            <a:spAutoFit/>
          </a:bodyPr>
          <a:lstStyle/>
          <a:p>
            <a:r>
              <a:rPr lang="zh-TW" altLang="en-US" sz="2400" dirty="0" smtClean="0">
                <a:solidFill>
                  <a:srgbClr val="0000FF"/>
                </a:solidFill>
                <a:latin typeface="微軟正黑體" panose="020B0604030504040204" pitchFamily="34" charset="-120"/>
                <a:ea typeface="微軟正黑體" panose="020B0604030504040204" pitchFamily="34" charset="-120"/>
              </a:rPr>
              <a:t>佐證參考資料</a:t>
            </a:r>
            <a:r>
              <a:rPr lang="en-US" altLang="zh-TW" sz="2400" dirty="0" smtClean="0">
                <a:solidFill>
                  <a:srgbClr val="0000FF"/>
                </a:solidFill>
                <a:latin typeface="微軟正黑體" panose="020B0604030504040204" pitchFamily="34" charset="-120"/>
                <a:ea typeface="微軟正黑體" panose="020B0604030504040204" pitchFamily="34" charset="-120"/>
              </a:rPr>
              <a:t>-</a:t>
            </a:r>
            <a:r>
              <a:rPr lang="zh-TW" altLang="en-US" sz="2400" dirty="0" smtClean="0">
                <a:solidFill>
                  <a:srgbClr val="0000FF"/>
                </a:solidFill>
                <a:latin typeface="微軟正黑體" panose="020B0604030504040204" pitchFamily="34" charset="-120"/>
                <a:ea typeface="微軟正黑體" panose="020B0604030504040204" pitchFamily="34" charset="-120"/>
              </a:rPr>
              <a:t>自評報告、基本資料表册</a:t>
            </a:r>
            <a:endParaRPr lang="zh-TW" altLang="en-US" sz="2400" dirty="0">
              <a:solidFill>
                <a:srgbClr val="0000FF"/>
              </a:solidFill>
              <a:latin typeface="微軟正黑體" panose="020B0604030504040204" pitchFamily="34" charset="-120"/>
              <a:ea typeface="微軟正黑體" panose="020B0604030504040204" pitchFamily="34" charset="-120"/>
            </a:endParaRPr>
          </a:p>
        </p:txBody>
      </p:sp>
      <p:sp>
        <p:nvSpPr>
          <p:cNvPr id="6" name="矩形 5"/>
          <p:cNvSpPr/>
          <p:nvPr/>
        </p:nvSpPr>
        <p:spPr>
          <a:xfrm>
            <a:off x="411178" y="749612"/>
            <a:ext cx="2031325" cy="461665"/>
          </a:xfrm>
          <a:prstGeom prst="rect">
            <a:avLst/>
          </a:prstGeom>
        </p:spPr>
        <p:txBody>
          <a:bodyPr wrap="none">
            <a:spAutoFit/>
          </a:bodyPr>
          <a:lstStyle/>
          <a:p>
            <a:r>
              <a:rPr lang="zh-TW" altLang="en-US" sz="2400" b="1" dirty="0">
                <a:solidFill>
                  <a:schemeClr val="bg1"/>
                </a:solidFill>
                <a:cs typeface="+mn-ea"/>
                <a:sym typeface="+mn-lt"/>
              </a:rPr>
              <a:t>行政主動支援</a:t>
            </a:r>
            <a:endParaRPr lang="zh-CN" altLang="en-US" sz="2400" b="1" dirty="0">
              <a:solidFill>
                <a:schemeClr val="bg1"/>
              </a:solidFill>
              <a:cs typeface="+mn-ea"/>
              <a:sym typeface="+mn-lt"/>
            </a:endParaRPr>
          </a:p>
        </p:txBody>
      </p:sp>
      <p:sp>
        <p:nvSpPr>
          <p:cNvPr id="3" name="投影片編號版面配置區 2"/>
          <p:cNvSpPr>
            <a:spLocks noGrp="1"/>
          </p:cNvSpPr>
          <p:nvPr>
            <p:ph type="sldNum" sz="quarter" idx="12"/>
          </p:nvPr>
        </p:nvSpPr>
        <p:spPr/>
        <p:txBody>
          <a:bodyPr/>
          <a:lstStyle/>
          <a:p>
            <a:fld id="{4FAB73BC-B049-4115-A692-8D63A059BFB8}" type="slidenum">
              <a:rPr lang="en-US" smtClean="0"/>
              <a:t>19</a:t>
            </a:fld>
            <a:endParaRPr lang="en-US" dirty="0"/>
          </a:p>
        </p:txBody>
      </p:sp>
      <p:sp>
        <p:nvSpPr>
          <p:cNvPr id="7" name="文字方塊 6"/>
          <p:cNvSpPr txBox="1"/>
          <p:nvPr/>
        </p:nvSpPr>
        <p:spPr>
          <a:xfrm>
            <a:off x="3133896" y="539094"/>
            <a:ext cx="7365771" cy="523220"/>
          </a:xfrm>
          <a:prstGeom prst="rect">
            <a:avLst/>
          </a:prstGeom>
          <a:noFill/>
        </p:spPr>
        <p:txBody>
          <a:bodyPr wrap="square" rtlCol="0">
            <a:spAutoFit/>
          </a:bodyPr>
          <a:lstStyle/>
          <a:p>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肆、行政主動支援目前工作進度報告       </a:t>
            </a:r>
            <a:r>
              <a:rPr lang="en-US" altLang="zh-TW" sz="2800" dirty="0" smtClean="0">
                <a:solidFill>
                  <a:schemeClr val="bg2">
                    <a:lumMod val="25000"/>
                  </a:schemeClr>
                </a:solidFill>
                <a:latin typeface="微軟正黑體" panose="020B0604030504040204" pitchFamily="34" charset="-120"/>
                <a:ea typeface="微軟正黑體" panose="020B0604030504040204" pitchFamily="34" charset="-120"/>
              </a:rPr>
              <a:t>2/13</a:t>
            </a:r>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      </a:t>
            </a:r>
            <a:endParaRPr lang="zh-TW" altLang="en-US" sz="2800" dirty="0">
              <a:solidFill>
                <a:schemeClr val="bg2">
                  <a:lumMod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1927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FAB73BC-B049-4115-A692-8D63A059BFB8}" type="slidenum">
              <a:rPr lang="en-US" smtClean="0"/>
              <a:t>2</a:t>
            </a:fld>
            <a:endParaRPr lang="en-US" dirty="0"/>
          </a:p>
        </p:txBody>
      </p:sp>
      <p:sp>
        <p:nvSpPr>
          <p:cNvPr id="3" name="文字方塊 2"/>
          <p:cNvSpPr txBox="1"/>
          <p:nvPr/>
        </p:nvSpPr>
        <p:spPr>
          <a:xfrm>
            <a:off x="4206240" y="889876"/>
            <a:ext cx="2527070" cy="707886"/>
          </a:xfrm>
          <a:prstGeom prst="rect">
            <a:avLst/>
          </a:prstGeom>
          <a:noFill/>
        </p:spPr>
        <p:txBody>
          <a:bodyPr wrap="square" rtlCol="0">
            <a:spAutoFit/>
          </a:bodyPr>
          <a:lstStyle/>
          <a:p>
            <a:r>
              <a:rPr lang="zh-TW" altLang="en-US" sz="4000" dirty="0" smtClean="0">
                <a:latin typeface="微軟正黑體" panose="020B0604030504040204" pitchFamily="34" charset="-120"/>
                <a:ea typeface="微軟正黑體" panose="020B0604030504040204" pitchFamily="34" charset="-120"/>
              </a:rPr>
              <a:t>簡報大綱</a:t>
            </a:r>
            <a:endParaRPr lang="zh-TW" altLang="en-US" sz="4000" dirty="0">
              <a:latin typeface="微軟正黑體" panose="020B0604030504040204" pitchFamily="34" charset="-120"/>
              <a:ea typeface="微軟正黑體" panose="020B0604030504040204" pitchFamily="34" charset="-120"/>
            </a:endParaRPr>
          </a:p>
        </p:txBody>
      </p:sp>
      <p:cxnSp>
        <p:nvCxnSpPr>
          <p:cNvPr id="5" name="直線接點 4"/>
          <p:cNvCxnSpPr/>
          <p:nvPr/>
        </p:nvCxnSpPr>
        <p:spPr>
          <a:xfrm>
            <a:off x="581891" y="1595562"/>
            <a:ext cx="11229801" cy="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grpSp>
        <p:nvGrpSpPr>
          <p:cNvPr id="10" name="群組 9"/>
          <p:cNvGrpSpPr/>
          <p:nvPr/>
        </p:nvGrpSpPr>
        <p:grpSpPr>
          <a:xfrm>
            <a:off x="2959328" y="2244437"/>
            <a:ext cx="7090757" cy="2456648"/>
            <a:chOff x="2011678" y="1978429"/>
            <a:chExt cx="7090757" cy="2456648"/>
          </a:xfrm>
        </p:grpSpPr>
        <p:sp>
          <p:nvSpPr>
            <p:cNvPr id="6" name="文字方塊 5"/>
            <p:cNvSpPr txBox="1"/>
            <p:nvPr/>
          </p:nvSpPr>
          <p:spPr>
            <a:xfrm>
              <a:off x="2011680" y="1978429"/>
              <a:ext cx="7090755" cy="523220"/>
            </a:xfrm>
            <a:prstGeom prst="rect">
              <a:avLst/>
            </a:prstGeom>
            <a:noFill/>
          </p:spPr>
          <p:txBody>
            <a:bodyPr wrap="square" rtlCol="0">
              <a:spAutoFit/>
            </a:bodyPr>
            <a:lstStyle/>
            <a:p>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壹、行政主動支援工作項目說明</a:t>
              </a:r>
              <a:endParaRPr lang="zh-TW" altLang="en-US" sz="2800"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2011679" y="2622905"/>
              <a:ext cx="7090755" cy="523220"/>
            </a:xfrm>
            <a:prstGeom prst="rect">
              <a:avLst/>
            </a:prstGeom>
            <a:noFill/>
          </p:spPr>
          <p:txBody>
            <a:bodyPr wrap="square" rtlCol="0">
              <a:spAutoFit/>
            </a:bodyPr>
            <a:lstStyle/>
            <a:p>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貳、學院協調督導工作項目說明</a:t>
              </a:r>
              <a:endParaRPr lang="zh-TW" altLang="en-US" sz="2800"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2011679" y="3228414"/>
              <a:ext cx="7090755" cy="523220"/>
            </a:xfrm>
            <a:prstGeom prst="rect">
              <a:avLst/>
            </a:prstGeom>
            <a:noFill/>
          </p:spPr>
          <p:txBody>
            <a:bodyPr wrap="square" rtlCol="0">
              <a:spAutoFit/>
            </a:bodyPr>
            <a:lstStyle/>
            <a:p>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參、系所積極辦理工作項目說明</a:t>
              </a:r>
              <a:endParaRPr lang="zh-TW" altLang="en-US" sz="2800"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2011678" y="3911857"/>
              <a:ext cx="7090755" cy="523220"/>
            </a:xfrm>
            <a:prstGeom prst="rect">
              <a:avLst/>
            </a:prstGeom>
            <a:noFill/>
          </p:spPr>
          <p:txBody>
            <a:bodyPr wrap="square" rtlCol="0">
              <a:spAutoFit/>
            </a:bodyPr>
            <a:lstStyle/>
            <a:p>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肆、行政主動支援目前工作進度報告</a:t>
              </a:r>
              <a:endParaRPr lang="zh-TW" altLang="en-US" sz="2800" dirty="0">
                <a:solidFill>
                  <a:schemeClr val="bg2">
                    <a:lumMod val="25000"/>
                  </a:schemeClr>
                </a:solidFill>
                <a:latin typeface="微軟正黑體" panose="020B0604030504040204" pitchFamily="34" charset="-120"/>
                <a:ea typeface="微軟正黑體" panose="020B0604030504040204" pitchFamily="34" charset="-120"/>
              </a:endParaRPr>
            </a:p>
          </p:txBody>
        </p:sp>
      </p:grpSp>
      <p:pic>
        <p:nvPicPr>
          <p:cNvPr id="1028" name="Picture 4" descr="ç¸éå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0962" y="2908615"/>
            <a:ext cx="2945475" cy="3363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528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535057" y="1256058"/>
            <a:ext cx="10245521" cy="5055290"/>
            <a:chOff x="535057" y="1256058"/>
            <a:chExt cx="10245521" cy="505529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057" y="1256058"/>
              <a:ext cx="8688456" cy="5055290"/>
            </a:xfrm>
            <a:prstGeom prst="rect">
              <a:avLst/>
            </a:prstGeom>
          </p:spPr>
        </p:pic>
        <p:sp>
          <p:nvSpPr>
            <p:cNvPr id="2" name="矩形 1"/>
            <p:cNvSpPr/>
            <p:nvPr/>
          </p:nvSpPr>
          <p:spPr>
            <a:xfrm>
              <a:off x="4051787" y="2430441"/>
              <a:ext cx="6728791" cy="3785652"/>
            </a:xfrm>
            <a:prstGeom prst="rect">
              <a:avLst/>
            </a:prstGeom>
          </p:spPr>
          <p:txBody>
            <a:bodyPr wrap="square">
              <a:spAutoFit/>
            </a:bodyPr>
            <a:lstStyle/>
            <a:p>
              <a:r>
                <a:rPr lang="zh-TW" altLang="en-US" sz="2400" dirty="0" smtClean="0">
                  <a:latin typeface="標楷體" panose="03000509000000000000" pitchFamily="65" charset="-120"/>
                  <a:ea typeface="標楷體" panose="03000509000000000000" pitchFamily="65" charset="-120"/>
                </a:rPr>
                <a:t>自</a:t>
              </a:r>
              <a:r>
                <a:rPr lang="zh-TW" altLang="en-US" sz="2400" dirty="0">
                  <a:latin typeface="標楷體" panose="03000509000000000000" pitchFamily="65" charset="-120"/>
                  <a:ea typeface="標楷體" panose="03000509000000000000" pitchFamily="65" charset="-120"/>
                </a:rPr>
                <a:t>評報告佐證參考資料</a:t>
              </a:r>
              <a:r>
                <a:rPr lang="en-US" altLang="zh-TW" sz="2400" dirty="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進入路徑</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solidFill>
                    <a:srgbClr val="FF0000"/>
                  </a:solidFill>
                  <a:latin typeface="標楷體" panose="03000509000000000000" pitchFamily="65" charset="-120"/>
                  <a:ea typeface="標楷體" panose="03000509000000000000" pitchFamily="65" charset="-120"/>
                </a:rPr>
                <a:t>1.</a:t>
              </a:r>
              <a:r>
                <a:rPr lang="zh-TW" altLang="en-US" sz="2400" dirty="0" smtClean="0">
                  <a:solidFill>
                    <a:srgbClr val="FF0000"/>
                  </a:solidFill>
                  <a:latin typeface="標楷體" panose="03000509000000000000" pitchFamily="65" charset="-120"/>
                  <a:ea typeface="標楷體" panose="03000509000000000000" pitchFamily="65" charset="-120"/>
                </a:rPr>
                <a:t>學校網頁</a:t>
              </a:r>
              <a:r>
                <a:rPr lang="en-US" altLang="zh-TW" sz="2400" dirty="0" smtClean="0">
                  <a:solidFill>
                    <a:srgbClr val="FF0000"/>
                  </a:solidFill>
                  <a:latin typeface="標楷體" panose="03000509000000000000" pitchFamily="65" charset="-120"/>
                  <a:ea typeface="標楷體" panose="03000509000000000000" pitchFamily="65" charset="-120"/>
                </a:rPr>
                <a:t>/E</a:t>
              </a:r>
              <a:r>
                <a:rPr lang="zh-TW" altLang="en-US" sz="2400" dirty="0" smtClean="0">
                  <a:solidFill>
                    <a:srgbClr val="FF0000"/>
                  </a:solidFill>
                  <a:latin typeface="標楷體" panose="03000509000000000000" pitchFamily="65" charset="-120"/>
                  <a:ea typeface="標楷體" panose="03000509000000000000" pitchFamily="65" charset="-120"/>
                </a:rPr>
                <a:t>化校園</a:t>
              </a:r>
              <a:r>
                <a:rPr lang="en-US" altLang="zh-TW" sz="2400" dirty="0" smtClean="0">
                  <a:solidFill>
                    <a:srgbClr val="FF0000"/>
                  </a:solidFill>
                  <a:latin typeface="標楷體" panose="03000509000000000000" pitchFamily="65" charset="-120"/>
                  <a:ea typeface="標楷體" panose="03000509000000000000" pitchFamily="65" charset="-120"/>
                </a:rPr>
                <a:t>/</a:t>
              </a:r>
              <a:r>
                <a:rPr lang="zh-TW" altLang="en-US" sz="2400" dirty="0" smtClean="0">
                  <a:solidFill>
                    <a:srgbClr val="FF0000"/>
                  </a:solidFill>
                  <a:latin typeface="標楷體" panose="03000509000000000000" pitchFamily="65" charset="-120"/>
                  <a:ea typeface="標楷體" panose="03000509000000000000" pitchFamily="65" charset="-120"/>
                </a:rPr>
                <a:t>嘉義大學雲端硬碟</a:t>
              </a:r>
              <a:endParaRPr lang="en-US" altLang="zh-TW" sz="2400" dirty="0" smtClean="0">
                <a:solidFill>
                  <a:srgbClr val="FF0000"/>
                </a:solidFill>
                <a:latin typeface="標楷體" panose="03000509000000000000" pitchFamily="65" charset="-120"/>
                <a:ea typeface="標楷體" panose="03000509000000000000" pitchFamily="65" charset="-120"/>
              </a:endParaRPr>
            </a:p>
            <a:p>
              <a:r>
                <a:rPr lang="en-US" altLang="zh-TW" sz="2400" dirty="0" smtClean="0">
                  <a:solidFill>
                    <a:srgbClr val="FF0000"/>
                  </a:solidFill>
                  <a:latin typeface="標楷體" panose="03000509000000000000" pitchFamily="65" charset="-120"/>
                  <a:ea typeface="標楷體" panose="03000509000000000000" pitchFamily="65" charset="-120"/>
                </a:rPr>
                <a:t>2.</a:t>
              </a:r>
              <a:r>
                <a:rPr lang="zh-TW" altLang="en-US" sz="2400" dirty="0" smtClean="0">
                  <a:solidFill>
                    <a:srgbClr val="FF0000"/>
                  </a:solidFill>
                  <a:latin typeface="標楷體" panose="03000509000000000000" pitchFamily="65" charset="-120"/>
                  <a:ea typeface="標楷體" panose="03000509000000000000" pitchFamily="65" charset="-120"/>
                </a:rPr>
                <a:t>進入後輸入帳號密碼</a:t>
              </a:r>
              <a:endParaRPr lang="en-US" altLang="zh-TW" sz="2400" dirty="0" smtClean="0">
                <a:solidFill>
                  <a:srgbClr val="FF0000"/>
                </a:solidFill>
                <a:latin typeface="標楷體" panose="03000509000000000000" pitchFamily="65" charset="-120"/>
                <a:ea typeface="標楷體" panose="03000509000000000000" pitchFamily="65" charset="-120"/>
              </a:endParaRPr>
            </a:p>
            <a:p>
              <a:r>
                <a:rPr lang="en-US" altLang="zh-TW" sz="2400" dirty="0">
                  <a:solidFill>
                    <a:srgbClr val="FF0000"/>
                  </a:solidFill>
                  <a:latin typeface="標楷體" panose="03000509000000000000" pitchFamily="65" charset="-120"/>
                  <a:ea typeface="標楷體" panose="03000509000000000000" pitchFamily="65" charset="-120"/>
                </a:rPr>
                <a:t> </a:t>
              </a:r>
              <a:r>
                <a:rPr lang="en-US" altLang="zh-TW" sz="2400" dirty="0" smtClean="0">
                  <a:solidFill>
                    <a:srgbClr val="FF0000"/>
                  </a:solidFill>
                  <a:latin typeface="標楷體" panose="03000509000000000000" pitchFamily="65" charset="-120"/>
                  <a:ea typeface="標楷體" panose="03000509000000000000" pitchFamily="65" charset="-120"/>
                </a:rPr>
                <a:t>  </a:t>
              </a:r>
              <a:r>
                <a:rPr lang="zh-TW" altLang="en-US" sz="2400" dirty="0" smtClean="0">
                  <a:solidFill>
                    <a:srgbClr val="FF0000"/>
                  </a:solidFill>
                  <a:latin typeface="標楷體" panose="03000509000000000000" pitchFamily="65" charset="-120"/>
                  <a:ea typeface="標楷體" panose="03000509000000000000" pitchFamily="65" charset="-120"/>
                </a:rPr>
                <a:t>帳號</a:t>
              </a:r>
              <a:r>
                <a:rPr lang="en-US" altLang="zh-TW" sz="2400" dirty="0" smtClean="0">
                  <a:solidFill>
                    <a:srgbClr val="FF0000"/>
                  </a:solidFill>
                  <a:latin typeface="標楷體" panose="03000509000000000000" pitchFamily="65" charset="-120"/>
                  <a:ea typeface="標楷體" panose="03000509000000000000" pitchFamily="65" charset="-120"/>
                </a:rPr>
                <a:t>:</a:t>
              </a:r>
              <a:r>
                <a:rPr lang="zh-TW" altLang="en-US" sz="2400" dirty="0" smtClean="0">
                  <a:solidFill>
                    <a:srgbClr val="FF0000"/>
                  </a:solidFill>
                  <a:latin typeface="標楷體" panose="03000509000000000000" pitchFamily="65" charset="-120"/>
                  <a:ea typeface="標楷體" panose="03000509000000000000" pitchFamily="65" charset="-120"/>
                </a:rPr>
                <a:t>職員代號  </a:t>
              </a:r>
              <a:endParaRPr lang="en-US" altLang="zh-TW" sz="2400" dirty="0" smtClean="0">
                <a:solidFill>
                  <a:srgbClr val="FF0000"/>
                </a:solidFill>
                <a:latin typeface="標楷體" panose="03000509000000000000" pitchFamily="65" charset="-120"/>
                <a:ea typeface="標楷體" panose="03000509000000000000" pitchFamily="65" charset="-120"/>
              </a:endParaRPr>
            </a:p>
            <a:p>
              <a:r>
                <a:rPr lang="en-US" altLang="zh-TW" sz="2400" dirty="0">
                  <a:solidFill>
                    <a:srgbClr val="FF0000"/>
                  </a:solidFill>
                  <a:latin typeface="標楷體" panose="03000509000000000000" pitchFamily="65" charset="-120"/>
                  <a:ea typeface="標楷體" panose="03000509000000000000" pitchFamily="65" charset="-120"/>
                </a:rPr>
                <a:t> </a:t>
              </a:r>
              <a:r>
                <a:rPr lang="en-US" altLang="zh-TW" sz="2400" dirty="0" smtClean="0">
                  <a:solidFill>
                    <a:srgbClr val="FF0000"/>
                  </a:solidFill>
                  <a:latin typeface="標楷體" panose="03000509000000000000" pitchFamily="65" charset="-120"/>
                  <a:ea typeface="標楷體" panose="03000509000000000000" pitchFamily="65" charset="-120"/>
                </a:rPr>
                <a:t>  </a:t>
              </a:r>
              <a:r>
                <a:rPr lang="zh-TW" altLang="en-US" sz="2400" dirty="0" smtClean="0">
                  <a:solidFill>
                    <a:srgbClr val="FF0000"/>
                  </a:solidFill>
                  <a:latin typeface="標楷體" panose="03000509000000000000" pitchFamily="65" charset="-120"/>
                  <a:ea typeface="標楷體" panose="03000509000000000000" pitchFamily="65" charset="-120"/>
                </a:rPr>
                <a:t>密碼</a:t>
              </a:r>
              <a:r>
                <a:rPr lang="en-US" altLang="zh-TW" sz="2400" dirty="0" smtClean="0">
                  <a:solidFill>
                    <a:srgbClr val="FF0000"/>
                  </a:solidFill>
                  <a:latin typeface="標楷體" panose="03000509000000000000" pitchFamily="65" charset="-120"/>
                  <a:ea typeface="標楷體" panose="03000509000000000000" pitchFamily="65" charset="-120"/>
                </a:rPr>
                <a:t>:</a:t>
              </a:r>
              <a:r>
                <a:rPr lang="zh-TW" altLang="en-US" sz="2400" dirty="0" smtClean="0">
                  <a:solidFill>
                    <a:srgbClr val="FF0000"/>
                  </a:solidFill>
                  <a:latin typeface="標楷體" panose="03000509000000000000" pitchFamily="65" charset="-120"/>
                  <a:ea typeface="標楷體" panose="03000509000000000000" pitchFamily="65" charset="-120"/>
                </a:rPr>
                <a:t>身分證字號前</a:t>
              </a:r>
              <a:r>
                <a:rPr lang="en-US" altLang="zh-TW" sz="2400" dirty="0" smtClean="0">
                  <a:solidFill>
                    <a:srgbClr val="FF0000"/>
                  </a:solidFill>
                  <a:latin typeface="標楷體" panose="03000509000000000000" pitchFamily="65" charset="-120"/>
                  <a:ea typeface="標楷體" panose="03000509000000000000" pitchFamily="65" charset="-120"/>
                </a:rPr>
                <a:t>2</a:t>
              </a:r>
              <a:r>
                <a:rPr lang="zh-TW" altLang="en-US" sz="2400" dirty="0" smtClean="0">
                  <a:solidFill>
                    <a:srgbClr val="FF0000"/>
                  </a:solidFill>
                  <a:latin typeface="標楷體" panose="03000509000000000000" pitchFamily="65" charset="-120"/>
                  <a:ea typeface="標楷體" panose="03000509000000000000" pitchFamily="65" charset="-120"/>
                </a:rPr>
                <a:t>碼</a:t>
              </a:r>
              <a:r>
                <a:rPr lang="en-US" altLang="zh-TW" sz="2400" dirty="0" smtClean="0">
                  <a:solidFill>
                    <a:srgbClr val="FF0000"/>
                  </a:solidFill>
                  <a:latin typeface="標楷體" panose="03000509000000000000" pitchFamily="65" charset="-120"/>
                  <a:ea typeface="標楷體" panose="03000509000000000000" pitchFamily="65" charset="-120"/>
                </a:rPr>
                <a:t>+</a:t>
              </a:r>
              <a:r>
                <a:rPr lang="zh-TW" altLang="en-US" sz="2400" dirty="0" smtClean="0">
                  <a:solidFill>
                    <a:srgbClr val="FF0000"/>
                  </a:solidFill>
                  <a:latin typeface="標楷體" panose="03000509000000000000" pitchFamily="65" charset="-120"/>
                  <a:ea typeface="標楷體" panose="03000509000000000000" pitchFamily="65" charset="-120"/>
                </a:rPr>
                <a:t>出生年月日</a:t>
              </a:r>
              <a:r>
                <a:rPr lang="en-US" altLang="zh-TW" sz="2400" dirty="0" smtClean="0">
                  <a:solidFill>
                    <a:srgbClr val="FF0000"/>
                  </a:solidFill>
                  <a:latin typeface="標楷體" panose="03000509000000000000" pitchFamily="65" charset="-120"/>
                  <a:ea typeface="標楷體" panose="03000509000000000000" pitchFamily="65" charset="-120"/>
                </a:rPr>
                <a:t>7</a:t>
              </a:r>
              <a:r>
                <a:rPr lang="zh-TW" altLang="en-US" sz="2400" dirty="0" smtClean="0">
                  <a:solidFill>
                    <a:srgbClr val="FF0000"/>
                  </a:solidFill>
                  <a:latin typeface="標楷體" panose="03000509000000000000" pitchFamily="65" charset="-120"/>
                  <a:ea typeface="標楷體" panose="03000509000000000000" pitchFamily="65" charset="-120"/>
                </a:rPr>
                <a:t>碼</a:t>
              </a:r>
              <a:endParaRPr lang="en-US" altLang="zh-TW" sz="2400" dirty="0" smtClean="0">
                <a:solidFill>
                  <a:srgbClr val="FF0000"/>
                </a:solidFill>
                <a:latin typeface="標楷體" panose="03000509000000000000" pitchFamily="65" charset="-120"/>
                <a:ea typeface="標楷體" panose="03000509000000000000" pitchFamily="65" charset="-120"/>
              </a:endParaRPr>
            </a:p>
            <a:p>
              <a:r>
                <a:rPr lang="en-US" altLang="zh-TW" sz="2400" dirty="0">
                  <a:solidFill>
                    <a:srgbClr val="FF0000"/>
                  </a:solidFill>
                  <a:latin typeface="標楷體" panose="03000509000000000000" pitchFamily="65" charset="-120"/>
                  <a:ea typeface="標楷體" panose="03000509000000000000" pitchFamily="65" charset="-120"/>
                </a:rPr>
                <a:t> </a:t>
              </a:r>
              <a:r>
                <a:rPr lang="en-US" altLang="zh-TW" sz="2400" dirty="0" smtClean="0">
                  <a:solidFill>
                    <a:srgbClr val="FF0000"/>
                  </a:solidFill>
                  <a:latin typeface="標楷體" panose="03000509000000000000" pitchFamily="65" charset="-120"/>
                  <a:ea typeface="標楷體" panose="03000509000000000000" pitchFamily="65" charset="-120"/>
                </a:rPr>
                <a:t>       </a:t>
              </a:r>
              <a:r>
                <a:rPr lang="zh-TW" altLang="en-US" sz="2400" dirty="0" smtClean="0">
                  <a:solidFill>
                    <a:srgbClr val="FF0000"/>
                  </a:solidFill>
                  <a:latin typeface="標楷體" panose="03000509000000000000" pitchFamily="65" charset="-120"/>
                  <a:ea typeface="標楷體" panose="03000509000000000000" pitchFamily="65" charset="-120"/>
                </a:rPr>
                <a:t>例如</a:t>
              </a:r>
              <a:r>
                <a:rPr lang="en-US" altLang="zh-TW" sz="2400" dirty="0" smtClean="0">
                  <a:solidFill>
                    <a:srgbClr val="FF0000"/>
                  </a:solidFill>
                  <a:latin typeface="標楷體" panose="03000509000000000000" pitchFamily="65" charset="-120"/>
                  <a:ea typeface="標楷體" panose="03000509000000000000" pitchFamily="65" charset="-120"/>
                </a:rPr>
                <a:t>:E10701225 </a:t>
              </a:r>
            </a:p>
            <a:p>
              <a:r>
                <a:rPr lang="en-US" altLang="zh-TW" sz="2400" dirty="0" smtClean="0">
                  <a:latin typeface="標楷體" panose="03000509000000000000" pitchFamily="65" charset="-120"/>
                  <a:ea typeface="標楷體" panose="03000509000000000000" pitchFamily="65" charset="-120"/>
                </a:rPr>
                <a:t>3.</a:t>
              </a:r>
              <a:r>
                <a:rPr lang="zh-TW" altLang="en-US" sz="2400" dirty="0" smtClean="0">
                  <a:latin typeface="標楷體" panose="03000509000000000000" pitchFamily="65" charset="-120"/>
                  <a:ea typeface="標楷體" panose="03000509000000000000" pitchFamily="65" charset="-120"/>
                </a:rPr>
                <a:t>點選畫面中</a:t>
              </a:r>
              <a:r>
                <a:rPr lang="en-US" altLang="zh-TW" sz="2400" dirty="0" smtClean="0">
                  <a:latin typeface="標楷體" panose="03000509000000000000" pitchFamily="65" charset="-120"/>
                  <a:ea typeface="標楷體" panose="03000509000000000000" pitchFamily="65" charset="-120"/>
                </a:rPr>
                <a:t>File Station</a:t>
              </a:r>
              <a:r>
                <a:rPr lang="zh-TW" altLang="en-US" sz="2400" dirty="0" smtClean="0">
                  <a:latin typeface="標楷體" panose="03000509000000000000" pitchFamily="65" charset="-120"/>
                  <a:ea typeface="標楷體" panose="03000509000000000000" pitchFamily="65" charset="-120"/>
                </a:rPr>
                <a:t>檔案總管</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4.</a:t>
              </a:r>
              <a:r>
                <a:rPr lang="zh-TW" altLang="en-US" sz="2400" dirty="0" smtClean="0">
                  <a:latin typeface="標楷體" panose="03000509000000000000" pitchFamily="65" charset="-120"/>
                  <a:ea typeface="標楷體" panose="03000509000000000000" pitchFamily="65" charset="-120"/>
                </a:rPr>
                <a:t>選取左邊</a:t>
              </a:r>
              <a:r>
                <a:rPr lang="en-US" altLang="zh-TW" sz="2400" dirty="0" err="1" smtClean="0">
                  <a:latin typeface="標楷體" panose="03000509000000000000" pitchFamily="65" charset="-120"/>
                  <a:ea typeface="標楷體" panose="03000509000000000000" pitchFamily="65" charset="-120"/>
                </a:rPr>
                <a:t>NCYU_Public</a:t>
              </a:r>
              <a:r>
                <a:rPr lang="zh-TW" altLang="en-US" sz="2400" dirty="0" smtClean="0">
                  <a:latin typeface="標楷體" panose="03000509000000000000" pitchFamily="65" charset="-120"/>
                  <a:ea typeface="標楷體" panose="03000509000000000000" pitchFamily="65" charset="-120"/>
                </a:rPr>
                <a:t>資料夾</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5.</a:t>
              </a:r>
              <a:r>
                <a:rPr lang="zh-TW" altLang="en-US" sz="2400" dirty="0" smtClean="0">
                  <a:latin typeface="標楷體" panose="03000509000000000000" pitchFamily="65" charset="-120"/>
                  <a:ea typeface="標楷體" panose="03000509000000000000" pitchFamily="65" charset="-120"/>
                </a:rPr>
                <a:t>點選畫面中</a:t>
              </a:r>
              <a:r>
                <a:rPr lang="en-US" altLang="zh-TW" sz="2400" dirty="0" smtClean="0">
                  <a:latin typeface="標楷體" panose="03000509000000000000" pitchFamily="65" charset="-120"/>
                  <a:ea typeface="標楷體" panose="03000509000000000000" pitchFamily="65" charset="-120"/>
                </a:rPr>
                <a:t>1</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研究發展處</a:t>
              </a:r>
              <a:r>
                <a:rPr lang="en-US" altLang="zh-TW" sz="2400" dirty="0">
                  <a:latin typeface="標楷體" panose="03000509000000000000" pitchFamily="65" charset="-120"/>
                  <a:ea typeface="標楷體" panose="03000509000000000000" pitchFamily="65" charset="-120"/>
                </a:rPr>
                <a:t>【109</a:t>
              </a:r>
              <a:r>
                <a:rPr lang="zh-TW" altLang="en-US" sz="2400" dirty="0">
                  <a:latin typeface="標楷體" panose="03000509000000000000" pitchFamily="65" charset="-120"/>
                  <a:ea typeface="標楷體" panose="03000509000000000000" pitchFamily="65" charset="-120"/>
                </a:rPr>
                <a:t>年委託辦理</a:t>
              </a:r>
              <a:r>
                <a:rPr lang="zh-TW" altLang="en-US" sz="2400" dirty="0" smtClean="0">
                  <a:latin typeface="標楷體" panose="03000509000000000000" pitchFamily="65" charset="-120"/>
                  <a:ea typeface="標楷體" panose="03000509000000000000" pitchFamily="65" charset="-120"/>
                </a:rPr>
                <a:t>品</a:t>
              </a:r>
              <a:endParaRPr lang="en-US" altLang="zh-TW" sz="2400" dirty="0" smtClean="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質</a:t>
              </a:r>
              <a:r>
                <a:rPr lang="zh-TW" altLang="en-US" sz="2400" dirty="0">
                  <a:latin typeface="標楷體" panose="03000509000000000000" pitchFamily="65" charset="-120"/>
                  <a:ea typeface="標楷體" panose="03000509000000000000" pitchFamily="65" charset="-120"/>
                </a:rPr>
                <a:t>保證認可作業專區</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可下載參考資料</a:t>
              </a:r>
              <a:endParaRPr lang="zh-TW" altLang="en-US" sz="2400" dirty="0">
                <a:solidFill>
                  <a:srgbClr val="FF0000"/>
                </a:solidFill>
                <a:latin typeface="標楷體" panose="03000509000000000000" pitchFamily="65" charset="-120"/>
                <a:ea typeface="標楷體" panose="03000509000000000000" pitchFamily="65" charset="-120"/>
              </a:endParaRPr>
            </a:p>
          </p:txBody>
        </p:sp>
        <p:sp>
          <p:nvSpPr>
            <p:cNvPr id="4" name="橢圓 3"/>
            <p:cNvSpPr/>
            <p:nvPr/>
          </p:nvSpPr>
          <p:spPr>
            <a:xfrm>
              <a:off x="785191" y="5695122"/>
              <a:ext cx="1858618" cy="6162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 name="矩形 5"/>
          <p:cNvSpPr/>
          <p:nvPr/>
        </p:nvSpPr>
        <p:spPr>
          <a:xfrm>
            <a:off x="4051787" y="1946385"/>
            <a:ext cx="4011034" cy="461665"/>
          </a:xfrm>
          <a:prstGeom prst="rect">
            <a:avLst/>
          </a:prstGeom>
        </p:spPr>
        <p:txBody>
          <a:bodyPr wrap="none">
            <a:spAutoFit/>
          </a:bodyPr>
          <a:lstStyle/>
          <a:p>
            <a:r>
              <a:rPr lang="zh-TW" altLang="en-US" sz="2400" dirty="0" smtClean="0">
                <a:solidFill>
                  <a:srgbClr val="0000FF"/>
                </a:solidFill>
                <a:latin typeface="微軟正黑體" panose="020B0604030504040204" pitchFamily="34" charset="-120"/>
                <a:ea typeface="微軟正黑體" panose="020B0604030504040204" pitchFamily="34" charset="-120"/>
              </a:rPr>
              <a:t>佐證參考資料</a:t>
            </a:r>
            <a:r>
              <a:rPr lang="en-US" altLang="zh-TW" sz="2400" dirty="0" smtClean="0">
                <a:solidFill>
                  <a:srgbClr val="0000FF"/>
                </a:solidFill>
                <a:latin typeface="微軟正黑體" panose="020B0604030504040204" pitchFamily="34" charset="-120"/>
                <a:ea typeface="微軟正黑體" panose="020B0604030504040204" pitchFamily="34" charset="-120"/>
              </a:rPr>
              <a:t>-</a:t>
            </a:r>
            <a:r>
              <a:rPr lang="zh-TW" altLang="en-US" sz="2400" dirty="0" smtClean="0">
                <a:solidFill>
                  <a:srgbClr val="0000FF"/>
                </a:solidFill>
                <a:latin typeface="微軟正黑體" panose="020B0604030504040204" pitchFamily="34" charset="-120"/>
                <a:ea typeface="微軟正黑體" panose="020B0604030504040204" pitchFamily="34" charset="-120"/>
              </a:rPr>
              <a:t>雲端硬碟下載</a:t>
            </a:r>
            <a:endParaRPr lang="zh-TW" altLang="en-US" sz="2400" dirty="0">
              <a:solidFill>
                <a:srgbClr val="0000FF"/>
              </a:solidFill>
              <a:latin typeface="微軟正黑體" panose="020B0604030504040204" pitchFamily="34" charset="-120"/>
              <a:ea typeface="微軟正黑體" panose="020B0604030504040204" pitchFamily="34" charset="-120"/>
            </a:endParaRPr>
          </a:p>
        </p:txBody>
      </p:sp>
      <p:sp>
        <p:nvSpPr>
          <p:cNvPr id="7" name="矩形 6"/>
          <p:cNvSpPr/>
          <p:nvPr/>
        </p:nvSpPr>
        <p:spPr>
          <a:xfrm>
            <a:off x="411178" y="749612"/>
            <a:ext cx="2031325" cy="461665"/>
          </a:xfrm>
          <a:prstGeom prst="rect">
            <a:avLst/>
          </a:prstGeom>
        </p:spPr>
        <p:txBody>
          <a:bodyPr wrap="none">
            <a:spAutoFit/>
          </a:bodyPr>
          <a:lstStyle/>
          <a:p>
            <a:r>
              <a:rPr lang="zh-TW" altLang="en-US" sz="2400" b="1" dirty="0">
                <a:solidFill>
                  <a:schemeClr val="bg1"/>
                </a:solidFill>
                <a:cs typeface="+mn-ea"/>
                <a:sym typeface="+mn-lt"/>
              </a:rPr>
              <a:t>行政主動支援</a:t>
            </a:r>
            <a:endParaRPr lang="zh-CN" altLang="en-US" sz="2400" b="1" dirty="0">
              <a:solidFill>
                <a:schemeClr val="bg1"/>
              </a:solidFill>
              <a:cs typeface="+mn-ea"/>
              <a:sym typeface="+mn-lt"/>
            </a:endParaRPr>
          </a:p>
        </p:txBody>
      </p:sp>
      <p:sp>
        <p:nvSpPr>
          <p:cNvPr id="8" name="投影片編號版面配置區 7"/>
          <p:cNvSpPr>
            <a:spLocks noGrp="1"/>
          </p:cNvSpPr>
          <p:nvPr>
            <p:ph type="sldNum" sz="quarter" idx="12"/>
          </p:nvPr>
        </p:nvSpPr>
        <p:spPr/>
        <p:txBody>
          <a:bodyPr/>
          <a:lstStyle/>
          <a:p>
            <a:fld id="{4FAB73BC-B049-4115-A692-8D63A059BFB8}" type="slidenum">
              <a:rPr lang="en-US" smtClean="0"/>
              <a:t>20</a:t>
            </a:fld>
            <a:endParaRPr lang="en-US" dirty="0"/>
          </a:p>
        </p:txBody>
      </p:sp>
      <p:sp>
        <p:nvSpPr>
          <p:cNvPr id="9" name="文字方塊 8"/>
          <p:cNvSpPr txBox="1"/>
          <p:nvPr/>
        </p:nvSpPr>
        <p:spPr>
          <a:xfrm>
            <a:off x="3133896" y="539094"/>
            <a:ext cx="7365771" cy="523220"/>
          </a:xfrm>
          <a:prstGeom prst="rect">
            <a:avLst/>
          </a:prstGeom>
          <a:noFill/>
        </p:spPr>
        <p:txBody>
          <a:bodyPr wrap="square" rtlCol="0">
            <a:spAutoFit/>
          </a:bodyPr>
          <a:lstStyle/>
          <a:p>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肆、行政主動支援目前工作進度報告       </a:t>
            </a:r>
            <a:r>
              <a:rPr lang="en-US" altLang="zh-TW" sz="2800" dirty="0" smtClean="0">
                <a:solidFill>
                  <a:schemeClr val="bg2">
                    <a:lumMod val="25000"/>
                  </a:schemeClr>
                </a:solidFill>
                <a:latin typeface="微軟正黑體" panose="020B0604030504040204" pitchFamily="34" charset="-120"/>
                <a:ea typeface="微軟正黑體" panose="020B0604030504040204" pitchFamily="34" charset="-120"/>
              </a:rPr>
              <a:t>3/13</a:t>
            </a:r>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      </a:t>
            </a:r>
            <a:endParaRPr lang="zh-TW" altLang="en-US" sz="2800" dirty="0">
              <a:solidFill>
                <a:schemeClr val="bg2">
                  <a:lumMod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202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a:extLst>
              <a:ext uri="{28A0092B-C50C-407E-A947-70E740481C1C}">
                <a14:useLocalDpi xmlns:a14="http://schemas.microsoft.com/office/drawing/2010/main" val="0"/>
              </a:ext>
            </a:extLst>
          </a:blip>
          <a:srcRect l="10798" t="8193" b="44192"/>
          <a:stretch/>
        </p:blipFill>
        <p:spPr>
          <a:xfrm>
            <a:off x="1083365" y="1351722"/>
            <a:ext cx="10585174" cy="4909930"/>
          </a:xfrm>
          <a:prstGeom prst="rect">
            <a:avLst/>
          </a:prstGeom>
        </p:spPr>
      </p:pic>
      <p:sp>
        <p:nvSpPr>
          <p:cNvPr id="3" name="橢圓 2"/>
          <p:cNvSpPr/>
          <p:nvPr/>
        </p:nvSpPr>
        <p:spPr>
          <a:xfrm>
            <a:off x="3031435" y="4482547"/>
            <a:ext cx="4591878" cy="447261"/>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4" name="矩形 3"/>
          <p:cNvSpPr/>
          <p:nvPr/>
        </p:nvSpPr>
        <p:spPr>
          <a:xfrm>
            <a:off x="964920" y="1225521"/>
            <a:ext cx="3395481" cy="461665"/>
          </a:xfrm>
          <a:prstGeom prst="rect">
            <a:avLst/>
          </a:prstGeom>
        </p:spPr>
        <p:txBody>
          <a:bodyPr wrap="none">
            <a:spAutoFit/>
          </a:bodyPr>
          <a:lstStyle/>
          <a:p>
            <a:r>
              <a:rPr lang="zh-TW" altLang="en-US" sz="2400" dirty="0" smtClean="0">
                <a:solidFill>
                  <a:srgbClr val="0000FF"/>
                </a:solidFill>
                <a:latin typeface="微軟正黑體" panose="020B0604030504040204" pitchFamily="34" charset="-120"/>
                <a:ea typeface="微軟正黑體" panose="020B0604030504040204" pitchFamily="34" charset="-120"/>
              </a:rPr>
              <a:t>佐證參考資料</a:t>
            </a:r>
            <a:r>
              <a:rPr lang="en-US" altLang="zh-TW" sz="2400" dirty="0" smtClean="0">
                <a:solidFill>
                  <a:srgbClr val="0000FF"/>
                </a:solidFill>
                <a:latin typeface="微軟正黑體" panose="020B0604030504040204" pitchFamily="34" charset="-120"/>
                <a:ea typeface="微軟正黑體" panose="020B0604030504040204" pitchFamily="34" charset="-120"/>
              </a:rPr>
              <a:t>-</a:t>
            </a:r>
            <a:r>
              <a:rPr lang="zh-TW" altLang="en-US" sz="2400" dirty="0" smtClean="0">
                <a:solidFill>
                  <a:srgbClr val="0000FF"/>
                </a:solidFill>
                <a:latin typeface="微軟正黑體" panose="020B0604030504040204" pitchFamily="34" charset="-120"/>
                <a:ea typeface="微軟正黑體" panose="020B0604030504040204" pitchFamily="34" charset="-120"/>
              </a:rPr>
              <a:t>雲端硬碟</a:t>
            </a:r>
            <a:endParaRPr lang="zh-TW" altLang="en-US" sz="2400" dirty="0">
              <a:solidFill>
                <a:srgbClr val="0000FF"/>
              </a:solidFill>
              <a:latin typeface="微軟正黑體" panose="020B0604030504040204" pitchFamily="34" charset="-120"/>
              <a:ea typeface="微軟正黑體" panose="020B0604030504040204" pitchFamily="34" charset="-120"/>
            </a:endParaRPr>
          </a:p>
        </p:txBody>
      </p:sp>
      <p:sp>
        <p:nvSpPr>
          <p:cNvPr id="5" name="矩形 4"/>
          <p:cNvSpPr/>
          <p:nvPr/>
        </p:nvSpPr>
        <p:spPr>
          <a:xfrm>
            <a:off x="411178" y="749612"/>
            <a:ext cx="2031325" cy="461665"/>
          </a:xfrm>
          <a:prstGeom prst="rect">
            <a:avLst/>
          </a:prstGeom>
        </p:spPr>
        <p:txBody>
          <a:bodyPr wrap="none">
            <a:spAutoFit/>
          </a:bodyPr>
          <a:lstStyle/>
          <a:p>
            <a:r>
              <a:rPr lang="zh-TW" altLang="en-US" sz="2400" b="1" dirty="0">
                <a:solidFill>
                  <a:schemeClr val="bg1"/>
                </a:solidFill>
                <a:cs typeface="+mn-ea"/>
                <a:sym typeface="+mn-lt"/>
              </a:rPr>
              <a:t>行政主動支援</a:t>
            </a:r>
            <a:endParaRPr lang="zh-CN" altLang="en-US" sz="2400" b="1" dirty="0">
              <a:solidFill>
                <a:schemeClr val="bg1"/>
              </a:solidFill>
              <a:cs typeface="+mn-ea"/>
              <a:sym typeface="+mn-lt"/>
            </a:endParaRPr>
          </a:p>
        </p:txBody>
      </p:sp>
      <p:sp>
        <p:nvSpPr>
          <p:cNvPr id="6" name="投影片編號版面配置區 5"/>
          <p:cNvSpPr>
            <a:spLocks noGrp="1"/>
          </p:cNvSpPr>
          <p:nvPr>
            <p:ph type="sldNum" sz="quarter" idx="12"/>
          </p:nvPr>
        </p:nvSpPr>
        <p:spPr/>
        <p:txBody>
          <a:bodyPr/>
          <a:lstStyle/>
          <a:p>
            <a:fld id="{4FAB73BC-B049-4115-A692-8D63A059BFB8}" type="slidenum">
              <a:rPr lang="en-US" smtClean="0"/>
              <a:t>21</a:t>
            </a:fld>
            <a:endParaRPr lang="en-US" dirty="0"/>
          </a:p>
        </p:txBody>
      </p:sp>
      <p:sp>
        <p:nvSpPr>
          <p:cNvPr id="7" name="文字方塊 6"/>
          <p:cNvSpPr txBox="1"/>
          <p:nvPr/>
        </p:nvSpPr>
        <p:spPr>
          <a:xfrm>
            <a:off x="3133896" y="539094"/>
            <a:ext cx="7365771" cy="523220"/>
          </a:xfrm>
          <a:prstGeom prst="rect">
            <a:avLst/>
          </a:prstGeom>
          <a:noFill/>
        </p:spPr>
        <p:txBody>
          <a:bodyPr wrap="square" rtlCol="0">
            <a:spAutoFit/>
          </a:bodyPr>
          <a:lstStyle/>
          <a:p>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肆、行政主動支援目前工作進度報告       </a:t>
            </a:r>
            <a:r>
              <a:rPr lang="en-US" altLang="zh-TW" sz="2800" dirty="0" smtClean="0">
                <a:solidFill>
                  <a:schemeClr val="bg2">
                    <a:lumMod val="25000"/>
                  </a:schemeClr>
                </a:solidFill>
                <a:latin typeface="微軟正黑體" panose="020B0604030504040204" pitchFamily="34" charset="-120"/>
                <a:ea typeface="微軟正黑體" panose="020B0604030504040204" pitchFamily="34" charset="-120"/>
              </a:rPr>
              <a:t>4/13</a:t>
            </a:r>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      </a:t>
            </a:r>
            <a:endParaRPr lang="zh-TW" altLang="en-US" sz="2800" dirty="0">
              <a:solidFill>
                <a:schemeClr val="bg2">
                  <a:lumMod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96899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群組 14"/>
          <p:cNvGrpSpPr/>
          <p:nvPr/>
        </p:nvGrpSpPr>
        <p:grpSpPr>
          <a:xfrm>
            <a:off x="116947" y="1707826"/>
            <a:ext cx="9549567" cy="4608998"/>
            <a:chOff x="116947" y="1707826"/>
            <a:chExt cx="9549567" cy="4608998"/>
          </a:xfrm>
        </p:grpSpPr>
        <p:pic>
          <p:nvPicPr>
            <p:cNvPr id="13" name="圖片 12"/>
            <p:cNvPicPr>
              <a:picLocks noChangeAspect="1"/>
            </p:cNvPicPr>
            <p:nvPr/>
          </p:nvPicPr>
          <p:blipFill>
            <a:blip r:embed="rId3"/>
            <a:stretch>
              <a:fillRect/>
            </a:stretch>
          </p:blipFill>
          <p:spPr>
            <a:xfrm>
              <a:off x="116947" y="1707826"/>
              <a:ext cx="9549567" cy="4608998"/>
            </a:xfrm>
            <a:prstGeom prst="rect">
              <a:avLst/>
            </a:prstGeom>
          </p:spPr>
        </p:pic>
        <p:sp>
          <p:nvSpPr>
            <p:cNvPr id="14" name="橢圓 13"/>
            <p:cNvSpPr/>
            <p:nvPr/>
          </p:nvSpPr>
          <p:spPr>
            <a:xfrm>
              <a:off x="2146041" y="4097280"/>
              <a:ext cx="2360645" cy="86660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grpSp>
      <p:sp>
        <p:nvSpPr>
          <p:cNvPr id="4" name="矩形 3"/>
          <p:cNvSpPr/>
          <p:nvPr/>
        </p:nvSpPr>
        <p:spPr>
          <a:xfrm>
            <a:off x="1222615" y="1295122"/>
            <a:ext cx="3395481" cy="461665"/>
          </a:xfrm>
          <a:prstGeom prst="rect">
            <a:avLst/>
          </a:prstGeom>
        </p:spPr>
        <p:txBody>
          <a:bodyPr wrap="none">
            <a:spAutoFit/>
          </a:bodyPr>
          <a:lstStyle/>
          <a:p>
            <a:r>
              <a:rPr lang="zh-TW" altLang="en-US" sz="2400" dirty="0" smtClean="0">
                <a:solidFill>
                  <a:srgbClr val="0000FF"/>
                </a:solidFill>
                <a:latin typeface="微軟正黑體" panose="020B0604030504040204" pitchFamily="34" charset="-120"/>
                <a:ea typeface="微軟正黑體" panose="020B0604030504040204" pitchFamily="34" charset="-120"/>
              </a:rPr>
              <a:t>佐證參考資料</a:t>
            </a:r>
            <a:r>
              <a:rPr lang="en-US" altLang="zh-TW" sz="2400" dirty="0" smtClean="0">
                <a:solidFill>
                  <a:srgbClr val="0000FF"/>
                </a:solidFill>
                <a:latin typeface="微軟正黑體" panose="020B0604030504040204" pitchFamily="34" charset="-120"/>
                <a:ea typeface="微軟正黑體" panose="020B0604030504040204" pitchFamily="34" charset="-120"/>
              </a:rPr>
              <a:t>-</a:t>
            </a:r>
            <a:r>
              <a:rPr lang="zh-TW" altLang="en-US" sz="2400" dirty="0" smtClean="0">
                <a:solidFill>
                  <a:srgbClr val="0000FF"/>
                </a:solidFill>
                <a:latin typeface="微軟正黑體" panose="020B0604030504040204" pitchFamily="34" charset="-120"/>
                <a:ea typeface="微軟正黑體" panose="020B0604030504040204" pitchFamily="34" charset="-120"/>
              </a:rPr>
              <a:t>雲端硬碟</a:t>
            </a:r>
            <a:endParaRPr lang="zh-TW" altLang="en-US" sz="2400" dirty="0">
              <a:solidFill>
                <a:srgbClr val="0000FF"/>
              </a:solidFill>
              <a:latin typeface="微軟正黑體" panose="020B0604030504040204" pitchFamily="34" charset="-120"/>
              <a:ea typeface="微軟正黑體" panose="020B0604030504040204" pitchFamily="34" charset="-120"/>
            </a:endParaRPr>
          </a:p>
        </p:txBody>
      </p:sp>
      <p:sp>
        <p:nvSpPr>
          <p:cNvPr id="5" name="矩形 4"/>
          <p:cNvSpPr/>
          <p:nvPr/>
        </p:nvSpPr>
        <p:spPr>
          <a:xfrm>
            <a:off x="411178" y="749612"/>
            <a:ext cx="2031325" cy="461665"/>
          </a:xfrm>
          <a:prstGeom prst="rect">
            <a:avLst/>
          </a:prstGeom>
        </p:spPr>
        <p:txBody>
          <a:bodyPr wrap="none">
            <a:spAutoFit/>
          </a:bodyPr>
          <a:lstStyle/>
          <a:p>
            <a:r>
              <a:rPr lang="zh-TW" altLang="en-US" sz="2400" b="1" dirty="0">
                <a:solidFill>
                  <a:schemeClr val="bg1"/>
                </a:solidFill>
                <a:cs typeface="+mn-ea"/>
                <a:sym typeface="+mn-lt"/>
              </a:rPr>
              <a:t>行政主動支援</a:t>
            </a:r>
            <a:endParaRPr lang="zh-CN" altLang="en-US" sz="2400" b="1" dirty="0">
              <a:solidFill>
                <a:schemeClr val="bg1"/>
              </a:solidFill>
              <a:cs typeface="+mn-ea"/>
              <a:sym typeface="+mn-lt"/>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22</a:t>
            </a:fld>
            <a:endParaRPr lang="en-US" dirty="0"/>
          </a:p>
        </p:txBody>
      </p:sp>
      <p:sp>
        <p:nvSpPr>
          <p:cNvPr id="6" name="文字方塊 5"/>
          <p:cNvSpPr txBox="1"/>
          <p:nvPr/>
        </p:nvSpPr>
        <p:spPr>
          <a:xfrm>
            <a:off x="3133896" y="539094"/>
            <a:ext cx="7365771" cy="523220"/>
          </a:xfrm>
          <a:prstGeom prst="rect">
            <a:avLst/>
          </a:prstGeom>
          <a:noFill/>
        </p:spPr>
        <p:txBody>
          <a:bodyPr wrap="square" rtlCol="0">
            <a:spAutoFit/>
          </a:bodyPr>
          <a:lstStyle/>
          <a:p>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肆、行政主動支援目前工作進度報告       </a:t>
            </a:r>
            <a:r>
              <a:rPr lang="en-US" altLang="zh-TW" sz="2800" dirty="0" smtClean="0">
                <a:solidFill>
                  <a:schemeClr val="bg2">
                    <a:lumMod val="25000"/>
                  </a:schemeClr>
                </a:solidFill>
                <a:latin typeface="微軟正黑體" panose="020B0604030504040204" pitchFamily="34" charset="-120"/>
                <a:ea typeface="微軟正黑體" panose="020B0604030504040204" pitchFamily="34" charset="-120"/>
              </a:rPr>
              <a:t>5/13</a:t>
            </a:r>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      </a:t>
            </a:r>
            <a:endParaRPr lang="zh-TW" altLang="en-US" sz="2800" dirty="0">
              <a:solidFill>
                <a:schemeClr val="bg2">
                  <a:lumMod val="25000"/>
                </a:schemeClr>
              </a:solidFill>
              <a:latin typeface="微軟正黑體" panose="020B0604030504040204" pitchFamily="34" charset="-120"/>
              <a:ea typeface="微軟正黑體" panose="020B0604030504040204" pitchFamily="34" charset="-120"/>
            </a:endParaRPr>
          </a:p>
        </p:txBody>
      </p:sp>
      <p:pic>
        <p:nvPicPr>
          <p:cNvPr id="10" name="圖片 9"/>
          <p:cNvPicPr>
            <a:picLocks noChangeAspect="1"/>
          </p:cNvPicPr>
          <p:nvPr/>
        </p:nvPicPr>
        <p:blipFill rotWithShape="1">
          <a:blip r:embed="rId4"/>
          <a:srcRect l="1342" r="14443"/>
          <a:stretch/>
        </p:blipFill>
        <p:spPr>
          <a:xfrm>
            <a:off x="318839" y="2040822"/>
            <a:ext cx="10276273" cy="3943005"/>
          </a:xfrm>
          <a:prstGeom prst="rect">
            <a:avLst/>
          </a:prstGeom>
        </p:spPr>
      </p:pic>
      <p:pic>
        <p:nvPicPr>
          <p:cNvPr id="11" name="圖片 10"/>
          <p:cNvPicPr>
            <a:picLocks noChangeAspect="1"/>
          </p:cNvPicPr>
          <p:nvPr/>
        </p:nvPicPr>
        <p:blipFill>
          <a:blip r:embed="rId5"/>
          <a:stretch>
            <a:fillRect/>
          </a:stretch>
        </p:blipFill>
        <p:spPr>
          <a:xfrm>
            <a:off x="1192644" y="1923943"/>
            <a:ext cx="10619048" cy="2990476"/>
          </a:xfrm>
          <a:prstGeom prst="rect">
            <a:avLst/>
          </a:prstGeom>
        </p:spPr>
      </p:pic>
      <p:pic>
        <p:nvPicPr>
          <p:cNvPr id="12" name="圖片 11"/>
          <p:cNvPicPr>
            <a:picLocks noChangeAspect="1"/>
          </p:cNvPicPr>
          <p:nvPr/>
        </p:nvPicPr>
        <p:blipFill>
          <a:blip r:embed="rId6"/>
          <a:stretch>
            <a:fillRect/>
          </a:stretch>
        </p:blipFill>
        <p:spPr>
          <a:xfrm>
            <a:off x="2063554" y="2902788"/>
            <a:ext cx="10352381" cy="2657143"/>
          </a:xfrm>
          <a:prstGeom prst="rect">
            <a:avLst/>
          </a:prstGeom>
        </p:spPr>
      </p:pic>
    </p:spTree>
    <p:extLst>
      <p:ext uri="{BB962C8B-B14F-4D97-AF65-F5344CB8AC3E}">
        <p14:creationId xmlns:p14="http://schemas.microsoft.com/office/powerpoint/2010/main" val="355282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22615" y="1295122"/>
            <a:ext cx="3395481" cy="461665"/>
          </a:xfrm>
          <a:prstGeom prst="rect">
            <a:avLst/>
          </a:prstGeom>
        </p:spPr>
        <p:txBody>
          <a:bodyPr wrap="none">
            <a:spAutoFit/>
          </a:bodyPr>
          <a:lstStyle/>
          <a:p>
            <a:r>
              <a:rPr lang="zh-TW" altLang="en-US" sz="2400" dirty="0" smtClean="0">
                <a:solidFill>
                  <a:srgbClr val="0000FF"/>
                </a:solidFill>
                <a:latin typeface="微軟正黑體" panose="020B0604030504040204" pitchFamily="34" charset="-120"/>
                <a:ea typeface="微軟正黑體" panose="020B0604030504040204" pitchFamily="34" charset="-120"/>
              </a:rPr>
              <a:t>佐證參考資料</a:t>
            </a:r>
            <a:r>
              <a:rPr lang="en-US" altLang="zh-TW" sz="2400" dirty="0" smtClean="0">
                <a:solidFill>
                  <a:srgbClr val="0000FF"/>
                </a:solidFill>
                <a:latin typeface="微軟正黑體" panose="020B0604030504040204" pitchFamily="34" charset="-120"/>
                <a:ea typeface="微軟正黑體" panose="020B0604030504040204" pitchFamily="34" charset="-120"/>
              </a:rPr>
              <a:t>-</a:t>
            </a:r>
            <a:r>
              <a:rPr lang="zh-TW" altLang="en-US" sz="2400" dirty="0" smtClean="0">
                <a:solidFill>
                  <a:srgbClr val="0000FF"/>
                </a:solidFill>
                <a:latin typeface="微軟正黑體" panose="020B0604030504040204" pitchFamily="34" charset="-120"/>
                <a:ea typeface="微軟正黑體" panose="020B0604030504040204" pitchFamily="34" charset="-120"/>
              </a:rPr>
              <a:t>雲端硬碟</a:t>
            </a:r>
            <a:endParaRPr lang="zh-TW" altLang="en-US" sz="2400" dirty="0">
              <a:solidFill>
                <a:srgbClr val="0000FF"/>
              </a:solidFill>
              <a:latin typeface="微軟正黑體" panose="020B0604030504040204" pitchFamily="34" charset="-120"/>
              <a:ea typeface="微軟正黑體" panose="020B0604030504040204" pitchFamily="34" charset="-120"/>
            </a:endParaRPr>
          </a:p>
        </p:txBody>
      </p:sp>
      <p:sp>
        <p:nvSpPr>
          <p:cNvPr id="5" name="矩形 4"/>
          <p:cNvSpPr/>
          <p:nvPr/>
        </p:nvSpPr>
        <p:spPr>
          <a:xfrm>
            <a:off x="411178" y="749612"/>
            <a:ext cx="2031325" cy="461665"/>
          </a:xfrm>
          <a:prstGeom prst="rect">
            <a:avLst/>
          </a:prstGeom>
        </p:spPr>
        <p:txBody>
          <a:bodyPr wrap="none">
            <a:spAutoFit/>
          </a:bodyPr>
          <a:lstStyle/>
          <a:p>
            <a:r>
              <a:rPr lang="zh-TW" altLang="en-US" sz="2400" b="1" dirty="0">
                <a:solidFill>
                  <a:schemeClr val="bg1"/>
                </a:solidFill>
                <a:cs typeface="+mn-ea"/>
                <a:sym typeface="+mn-lt"/>
              </a:rPr>
              <a:t>行政主動支援</a:t>
            </a:r>
            <a:endParaRPr lang="zh-CN" altLang="en-US" sz="2400" b="1" dirty="0">
              <a:solidFill>
                <a:schemeClr val="bg1"/>
              </a:solidFill>
              <a:cs typeface="+mn-ea"/>
              <a:sym typeface="+mn-lt"/>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23</a:t>
            </a:fld>
            <a:endParaRPr lang="en-US" dirty="0"/>
          </a:p>
        </p:txBody>
      </p:sp>
      <p:sp>
        <p:nvSpPr>
          <p:cNvPr id="6" name="文字方塊 5"/>
          <p:cNvSpPr txBox="1"/>
          <p:nvPr/>
        </p:nvSpPr>
        <p:spPr>
          <a:xfrm>
            <a:off x="3133896" y="539094"/>
            <a:ext cx="7365771" cy="523220"/>
          </a:xfrm>
          <a:prstGeom prst="rect">
            <a:avLst/>
          </a:prstGeom>
          <a:noFill/>
        </p:spPr>
        <p:txBody>
          <a:bodyPr wrap="square" rtlCol="0">
            <a:spAutoFit/>
          </a:bodyPr>
          <a:lstStyle/>
          <a:p>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肆、行政主動支援目前工作進度報告       </a:t>
            </a:r>
            <a:r>
              <a:rPr lang="en-US" altLang="zh-TW" sz="2800" dirty="0" smtClean="0">
                <a:solidFill>
                  <a:schemeClr val="bg2">
                    <a:lumMod val="25000"/>
                  </a:schemeClr>
                </a:solidFill>
                <a:latin typeface="微軟正黑體" panose="020B0604030504040204" pitchFamily="34" charset="-120"/>
                <a:ea typeface="微軟正黑體" panose="020B0604030504040204" pitchFamily="34" charset="-120"/>
              </a:rPr>
              <a:t>6/13</a:t>
            </a:r>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      </a:t>
            </a:r>
            <a:endParaRPr lang="zh-TW" altLang="en-US" sz="2800"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7" name="橢圓 6"/>
          <p:cNvSpPr/>
          <p:nvPr/>
        </p:nvSpPr>
        <p:spPr>
          <a:xfrm>
            <a:off x="2061937" y="4619110"/>
            <a:ext cx="3807018" cy="1511102"/>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grpSp>
        <p:nvGrpSpPr>
          <p:cNvPr id="13" name="群組 12"/>
          <p:cNvGrpSpPr/>
          <p:nvPr/>
        </p:nvGrpSpPr>
        <p:grpSpPr>
          <a:xfrm>
            <a:off x="116947" y="1707826"/>
            <a:ext cx="9549567" cy="4608998"/>
            <a:chOff x="116947" y="1707826"/>
            <a:chExt cx="9549567" cy="4608998"/>
          </a:xfrm>
        </p:grpSpPr>
        <p:pic>
          <p:nvPicPr>
            <p:cNvPr id="14" name="圖片 13"/>
            <p:cNvPicPr>
              <a:picLocks noChangeAspect="1"/>
            </p:cNvPicPr>
            <p:nvPr/>
          </p:nvPicPr>
          <p:blipFill>
            <a:blip r:embed="rId3"/>
            <a:stretch>
              <a:fillRect/>
            </a:stretch>
          </p:blipFill>
          <p:spPr>
            <a:xfrm>
              <a:off x="116947" y="1707826"/>
              <a:ext cx="9549567" cy="4608998"/>
            </a:xfrm>
            <a:prstGeom prst="rect">
              <a:avLst/>
            </a:prstGeom>
          </p:spPr>
        </p:pic>
        <p:sp>
          <p:nvSpPr>
            <p:cNvPr id="15" name="橢圓 14"/>
            <p:cNvSpPr/>
            <p:nvPr/>
          </p:nvSpPr>
          <p:spPr>
            <a:xfrm>
              <a:off x="2061937" y="4786604"/>
              <a:ext cx="4247546" cy="134360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grpSp>
      <p:pic>
        <p:nvPicPr>
          <p:cNvPr id="3" name="圖片 2"/>
          <p:cNvPicPr>
            <a:picLocks noChangeAspect="1"/>
          </p:cNvPicPr>
          <p:nvPr/>
        </p:nvPicPr>
        <p:blipFill>
          <a:blip r:embed="rId4"/>
          <a:stretch>
            <a:fillRect/>
          </a:stretch>
        </p:blipFill>
        <p:spPr>
          <a:xfrm>
            <a:off x="1946403" y="1211277"/>
            <a:ext cx="9865289" cy="5236688"/>
          </a:xfrm>
          <a:prstGeom prst="rect">
            <a:avLst/>
          </a:prstGeom>
        </p:spPr>
      </p:pic>
    </p:spTree>
    <p:extLst>
      <p:ext uri="{BB962C8B-B14F-4D97-AF65-F5344CB8AC3E}">
        <p14:creationId xmlns:p14="http://schemas.microsoft.com/office/powerpoint/2010/main" val="141353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a:extLst>
              <a:ext uri="{28A0092B-C50C-407E-A947-70E740481C1C}">
                <a14:useLocalDpi xmlns:a14="http://schemas.microsoft.com/office/drawing/2010/main" val="0"/>
              </a:ext>
            </a:extLst>
          </a:blip>
          <a:srcRect l="1129" t="2869" r="-1129" b="42896"/>
          <a:stretch/>
        </p:blipFill>
        <p:spPr>
          <a:xfrm>
            <a:off x="150123" y="1222511"/>
            <a:ext cx="8805034" cy="4810541"/>
          </a:xfrm>
          <a:prstGeom prst="rect">
            <a:avLst/>
          </a:prstGeom>
        </p:spPr>
      </p:pic>
      <p:sp>
        <p:nvSpPr>
          <p:cNvPr id="3" name="圓角矩形圖說文字 2"/>
          <p:cNvSpPr/>
          <p:nvPr/>
        </p:nvSpPr>
        <p:spPr>
          <a:xfrm>
            <a:off x="8832550" y="1589959"/>
            <a:ext cx="2216427" cy="1212574"/>
          </a:xfrm>
          <a:prstGeom prst="wedgeRoundRectCallout">
            <a:avLst>
              <a:gd name="adj1" fmla="val -64898"/>
              <a:gd name="adj2" fmla="val 19940"/>
              <a:gd name="adj3" fmla="val 16667"/>
            </a:avLst>
          </a:prstGeom>
          <a:solidFill>
            <a:schemeClr val="bg2">
              <a:lumMod val="9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zh-TW" altLang="en-US" dirty="0" smtClean="0">
                <a:solidFill>
                  <a:srgbClr val="0000FF"/>
                </a:solidFill>
                <a:latin typeface="微軟正黑體" panose="020B0604030504040204" pitchFamily="34" charset="-120"/>
                <a:ea typeface="微軟正黑體" panose="020B0604030504040204" pitchFamily="34" charset="-120"/>
              </a:rPr>
              <a:t>基本資料數據彙整表中共有</a:t>
            </a:r>
            <a:r>
              <a:rPr lang="en-US" altLang="zh-TW" dirty="0" smtClean="0">
                <a:solidFill>
                  <a:srgbClr val="0000FF"/>
                </a:solidFill>
                <a:latin typeface="微軟正黑體" panose="020B0604030504040204" pitchFamily="34" charset="-120"/>
                <a:ea typeface="微軟正黑體" panose="020B0604030504040204" pitchFamily="34" charset="-120"/>
              </a:rPr>
              <a:t>20</a:t>
            </a:r>
            <a:r>
              <a:rPr lang="zh-TW" altLang="en-US" dirty="0" smtClean="0">
                <a:solidFill>
                  <a:srgbClr val="0000FF"/>
                </a:solidFill>
                <a:latin typeface="微軟正黑體" panose="020B0604030504040204" pitchFamily="34" charset="-120"/>
                <a:ea typeface="微軟正黑體" panose="020B0604030504040204" pitchFamily="34" charset="-120"/>
              </a:rPr>
              <a:t>個項目，對應</a:t>
            </a:r>
            <a:r>
              <a:rPr lang="en-US" altLang="zh-TW" dirty="0" smtClean="0">
                <a:solidFill>
                  <a:srgbClr val="0000FF"/>
                </a:solidFill>
                <a:latin typeface="微軟正黑體" panose="020B0604030504040204" pitchFamily="34" charset="-120"/>
                <a:ea typeface="微軟正黑體" panose="020B0604030504040204" pitchFamily="34" charset="-120"/>
              </a:rPr>
              <a:t>15</a:t>
            </a:r>
            <a:r>
              <a:rPr lang="zh-TW" altLang="en-US" dirty="0" smtClean="0">
                <a:solidFill>
                  <a:srgbClr val="0000FF"/>
                </a:solidFill>
                <a:latin typeface="微軟正黑體" panose="020B0604030504040204" pitchFamily="34" charset="-120"/>
                <a:ea typeface="微軟正黑體" panose="020B0604030504040204" pitchFamily="34" charset="-120"/>
              </a:rPr>
              <a:t>張校庫表册數據</a:t>
            </a:r>
            <a:endParaRPr lang="zh-TW" altLang="en-US" dirty="0">
              <a:solidFill>
                <a:srgbClr val="0000FF"/>
              </a:solidFill>
              <a:latin typeface="微軟正黑體" panose="020B0604030504040204" pitchFamily="34" charset="-120"/>
              <a:ea typeface="微軟正黑體" panose="020B0604030504040204" pitchFamily="34" charset="-120"/>
            </a:endParaRPr>
          </a:p>
        </p:txBody>
      </p:sp>
      <p:sp>
        <p:nvSpPr>
          <p:cNvPr id="5" name="矩形 4"/>
          <p:cNvSpPr/>
          <p:nvPr/>
        </p:nvSpPr>
        <p:spPr>
          <a:xfrm>
            <a:off x="851359" y="1319671"/>
            <a:ext cx="2031325" cy="461665"/>
          </a:xfrm>
          <a:prstGeom prst="rect">
            <a:avLst/>
          </a:prstGeom>
        </p:spPr>
        <p:txBody>
          <a:bodyPr wrap="none">
            <a:spAutoFit/>
          </a:bodyPr>
          <a:lstStyle/>
          <a:p>
            <a:r>
              <a:rPr lang="zh-TW" altLang="en-US" sz="2400" dirty="0" smtClean="0">
                <a:solidFill>
                  <a:srgbClr val="0000FF"/>
                </a:solidFill>
                <a:latin typeface="微軟正黑體" panose="020B0604030504040204" pitchFamily="34" charset="-120"/>
                <a:ea typeface="微軟正黑體" panose="020B0604030504040204" pitchFamily="34" charset="-120"/>
              </a:rPr>
              <a:t>基本資料表册</a:t>
            </a:r>
            <a:endParaRPr lang="zh-TW" altLang="en-US" sz="2400" dirty="0">
              <a:solidFill>
                <a:srgbClr val="0000FF"/>
              </a:solidFill>
              <a:latin typeface="微軟正黑體" panose="020B0604030504040204" pitchFamily="34" charset="-120"/>
              <a:ea typeface="微軟正黑體" panose="020B0604030504040204" pitchFamily="34" charset="-120"/>
            </a:endParaRPr>
          </a:p>
        </p:txBody>
      </p:sp>
      <p:sp>
        <p:nvSpPr>
          <p:cNvPr id="6" name="矩形 5"/>
          <p:cNvSpPr/>
          <p:nvPr/>
        </p:nvSpPr>
        <p:spPr>
          <a:xfrm>
            <a:off x="411178" y="749612"/>
            <a:ext cx="2031325" cy="461665"/>
          </a:xfrm>
          <a:prstGeom prst="rect">
            <a:avLst/>
          </a:prstGeom>
        </p:spPr>
        <p:txBody>
          <a:bodyPr wrap="none">
            <a:spAutoFit/>
          </a:bodyPr>
          <a:lstStyle/>
          <a:p>
            <a:r>
              <a:rPr lang="zh-TW" altLang="en-US" sz="2400" b="1" dirty="0">
                <a:solidFill>
                  <a:schemeClr val="bg1"/>
                </a:solidFill>
                <a:cs typeface="+mn-ea"/>
                <a:sym typeface="+mn-lt"/>
              </a:rPr>
              <a:t>行政主動支援</a:t>
            </a:r>
            <a:endParaRPr lang="zh-CN" altLang="en-US" sz="2400" b="1" dirty="0">
              <a:solidFill>
                <a:schemeClr val="bg1"/>
              </a:solidFill>
              <a:cs typeface="+mn-ea"/>
              <a:sym typeface="+mn-lt"/>
            </a:endParaRPr>
          </a:p>
        </p:txBody>
      </p:sp>
      <p:sp>
        <p:nvSpPr>
          <p:cNvPr id="4" name="投影片編號版面配置區 3"/>
          <p:cNvSpPr>
            <a:spLocks noGrp="1"/>
          </p:cNvSpPr>
          <p:nvPr>
            <p:ph type="sldNum" sz="quarter" idx="12"/>
          </p:nvPr>
        </p:nvSpPr>
        <p:spPr/>
        <p:txBody>
          <a:bodyPr/>
          <a:lstStyle/>
          <a:p>
            <a:fld id="{4FAB73BC-B049-4115-A692-8D63A059BFB8}" type="slidenum">
              <a:rPr lang="en-US" smtClean="0"/>
              <a:t>24</a:t>
            </a:fld>
            <a:endParaRPr lang="en-US" dirty="0"/>
          </a:p>
        </p:txBody>
      </p:sp>
      <p:sp>
        <p:nvSpPr>
          <p:cNvPr id="7" name="文字方塊 6"/>
          <p:cNvSpPr txBox="1"/>
          <p:nvPr/>
        </p:nvSpPr>
        <p:spPr>
          <a:xfrm>
            <a:off x="3133896" y="539094"/>
            <a:ext cx="7365771" cy="523220"/>
          </a:xfrm>
          <a:prstGeom prst="rect">
            <a:avLst/>
          </a:prstGeom>
          <a:noFill/>
        </p:spPr>
        <p:txBody>
          <a:bodyPr wrap="square" rtlCol="0">
            <a:spAutoFit/>
          </a:bodyPr>
          <a:lstStyle/>
          <a:p>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肆、行政主動支援目前工作進度報告       </a:t>
            </a:r>
            <a:r>
              <a:rPr lang="en-US" altLang="zh-TW" sz="2800" dirty="0" smtClean="0">
                <a:solidFill>
                  <a:schemeClr val="bg2">
                    <a:lumMod val="25000"/>
                  </a:schemeClr>
                </a:solidFill>
                <a:latin typeface="微軟正黑體" panose="020B0604030504040204" pitchFamily="34" charset="-120"/>
                <a:ea typeface="微軟正黑體" panose="020B0604030504040204" pitchFamily="34" charset="-120"/>
              </a:rPr>
              <a:t>7/13</a:t>
            </a:r>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      </a:t>
            </a:r>
            <a:endParaRPr lang="zh-TW" altLang="en-US" sz="2800"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8832550" y="3330178"/>
            <a:ext cx="2424967" cy="923330"/>
          </a:xfrm>
          <a:prstGeom prst="rect">
            <a:avLst/>
          </a:prstGeom>
          <a:solidFill>
            <a:srgbClr val="FFCCFF"/>
          </a:solid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由研發處將校庫</a:t>
            </a:r>
            <a:r>
              <a:rPr lang="zh-TW" altLang="en-US" dirty="0">
                <a:latin typeface="微軟正黑體" panose="020B0604030504040204" pitchFamily="34" charset="-120"/>
                <a:ea typeface="微軟正黑體" panose="020B0604030504040204" pitchFamily="34" charset="-120"/>
              </a:rPr>
              <a:t>相關</a:t>
            </a:r>
            <a:r>
              <a:rPr lang="zh-TW" altLang="en-US" dirty="0" smtClean="0">
                <a:latin typeface="微軟正黑體" panose="020B0604030504040204" pitchFamily="34" charset="-120"/>
                <a:ea typeface="微軟正黑體" panose="020B0604030504040204" pitchFamily="34" charset="-120"/>
              </a:rPr>
              <a:t>表册資料寄送至各受訪單位窗口信箱供參</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230127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1178" y="749612"/>
            <a:ext cx="2031325" cy="461665"/>
          </a:xfrm>
          <a:prstGeom prst="rect">
            <a:avLst/>
          </a:prstGeom>
        </p:spPr>
        <p:txBody>
          <a:bodyPr wrap="none">
            <a:spAutoFit/>
          </a:bodyPr>
          <a:lstStyle/>
          <a:p>
            <a:r>
              <a:rPr lang="zh-TW" altLang="en-US" sz="2400" b="1" dirty="0">
                <a:solidFill>
                  <a:schemeClr val="bg1"/>
                </a:solidFill>
                <a:cs typeface="+mn-ea"/>
                <a:sym typeface="+mn-lt"/>
              </a:rPr>
              <a:t>行政主動支援</a:t>
            </a:r>
            <a:endParaRPr lang="zh-CN" altLang="en-US" sz="2400" b="1" dirty="0">
              <a:solidFill>
                <a:schemeClr val="bg1"/>
              </a:solidFill>
              <a:cs typeface="+mn-ea"/>
              <a:sym typeface="+mn-lt"/>
            </a:endParaRPr>
          </a:p>
        </p:txBody>
      </p:sp>
      <p:pic>
        <p:nvPicPr>
          <p:cNvPr id="5" name="圖片 4"/>
          <p:cNvPicPr>
            <a:picLocks noChangeAspect="1"/>
          </p:cNvPicPr>
          <p:nvPr/>
        </p:nvPicPr>
        <p:blipFill rotWithShape="1">
          <a:blip r:embed="rId2">
            <a:extLst>
              <a:ext uri="{28A0092B-C50C-407E-A947-70E740481C1C}">
                <a14:useLocalDpi xmlns:a14="http://schemas.microsoft.com/office/drawing/2010/main" val="0"/>
              </a:ext>
            </a:extLst>
          </a:blip>
          <a:srcRect t="5410"/>
          <a:stretch/>
        </p:blipFill>
        <p:spPr>
          <a:xfrm>
            <a:off x="230158" y="1211277"/>
            <a:ext cx="9708971" cy="5129888"/>
          </a:xfrm>
          <a:prstGeom prst="rect">
            <a:avLst/>
          </a:prstGeom>
        </p:spPr>
      </p:pic>
      <p:sp>
        <p:nvSpPr>
          <p:cNvPr id="2" name="投影片編號版面配置區 1"/>
          <p:cNvSpPr>
            <a:spLocks noGrp="1"/>
          </p:cNvSpPr>
          <p:nvPr>
            <p:ph type="sldNum" sz="quarter" idx="12"/>
          </p:nvPr>
        </p:nvSpPr>
        <p:spPr/>
        <p:txBody>
          <a:bodyPr/>
          <a:lstStyle/>
          <a:p>
            <a:fld id="{4FAB73BC-B049-4115-A692-8D63A059BFB8}" type="slidenum">
              <a:rPr lang="en-US" smtClean="0"/>
              <a:t>25</a:t>
            </a:fld>
            <a:endParaRPr lang="en-US" dirty="0"/>
          </a:p>
        </p:txBody>
      </p:sp>
      <p:sp>
        <p:nvSpPr>
          <p:cNvPr id="4" name="矩形 3"/>
          <p:cNvSpPr/>
          <p:nvPr/>
        </p:nvSpPr>
        <p:spPr>
          <a:xfrm>
            <a:off x="754129" y="1211277"/>
            <a:ext cx="2954655" cy="461665"/>
          </a:xfrm>
          <a:prstGeom prst="rect">
            <a:avLst/>
          </a:prstGeom>
        </p:spPr>
        <p:txBody>
          <a:bodyPr wrap="none">
            <a:spAutoFit/>
          </a:bodyPr>
          <a:lstStyle/>
          <a:p>
            <a:r>
              <a:rPr lang="zh-TW" altLang="en-US" sz="2400" dirty="0">
                <a:solidFill>
                  <a:srgbClr val="0000FF"/>
                </a:solidFill>
                <a:latin typeface="微軟正黑體" panose="020B0604030504040204" pitchFamily="34" charset="-120"/>
                <a:ea typeface="微軟正黑體" panose="020B0604030504040204" pitchFamily="34" charset="-120"/>
              </a:rPr>
              <a:t>基本資料數據彙總表</a:t>
            </a:r>
          </a:p>
        </p:txBody>
      </p:sp>
      <p:sp>
        <p:nvSpPr>
          <p:cNvPr id="6" name="文字方塊 5"/>
          <p:cNvSpPr txBox="1"/>
          <p:nvPr/>
        </p:nvSpPr>
        <p:spPr>
          <a:xfrm>
            <a:off x="3133896" y="539094"/>
            <a:ext cx="7365771" cy="523220"/>
          </a:xfrm>
          <a:prstGeom prst="rect">
            <a:avLst/>
          </a:prstGeom>
          <a:noFill/>
        </p:spPr>
        <p:txBody>
          <a:bodyPr wrap="square" rtlCol="0">
            <a:spAutoFit/>
          </a:bodyPr>
          <a:lstStyle/>
          <a:p>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肆、行政主動支援目前工作進度報告       </a:t>
            </a:r>
            <a:r>
              <a:rPr lang="en-US" altLang="zh-TW" sz="2800" dirty="0" smtClean="0">
                <a:solidFill>
                  <a:schemeClr val="bg2">
                    <a:lumMod val="25000"/>
                  </a:schemeClr>
                </a:solidFill>
                <a:latin typeface="微軟正黑體" panose="020B0604030504040204" pitchFamily="34" charset="-120"/>
                <a:ea typeface="微軟正黑體" panose="020B0604030504040204" pitchFamily="34" charset="-120"/>
              </a:rPr>
              <a:t>8/13</a:t>
            </a:r>
            <a:endParaRPr lang="zh-TW" altLang="en-US" sz="2800" dirty="0">
              <a:solidFill>
                <a:schemeClr val="bg2">
                  <a:lumMod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676676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1178" y="749612"/>
            <a:ext cx="2031325" cy="461665"/>
          </a:xfrm>
          <a:prstGeom prst="rect">
            <a:avLst/>
          </a:prstGeom>
        </p:spPr>
        <p:txBody>
          <a:bodyPr wrap="none">
            <a:spAutoFit/>
          </a:bodyPr>
          <a:lstStyle/>
          <a:p>
            <a:r>
              <a:rPr lang="zh-TW" altLang="en-US" sz="2400" b="1" dirty="0">
                <a:solidFill>
                  <a:schemeClr val="bg1"/>
                </a:solidFill>
                <a:cs typeface="+mn-ea"/>
                <a:sym typeface="+mn-lt"/>
              </a:rPr>
              <a:t>行政主動支援</a:t>
            </a:r>
            <a:endParaRPr lang="zh-CN" altLang="en-US" sz="2400" b="1" dirty="0">
              <a:solidFill>
                <a:schemeClr val="bg1"/>
              </a:solidFill>
              <a:cs typeface="+mn-ea"/>
              <a:sym typeface="+mn-lt"/>
            </a:endParaRPr>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14" y="1521763"/>
            <a:ext cx="9132073" cy="4909162"/>
          </a:xfrm>
          <a:prstGeom prst="rect">
            <a:avLst/>
          </a:prstGeom>
        </p:spPr>
      </p:pic>
      <p:sp>
        <p:nvSpPr>
          <p:cNvPr id="2" name="矩形 1"/>
          <p:cNvSpPr/>
          <p:nvPr/>
        </p:nvSpPr>
        <p:spPr>
          <a:xfrm>
            <a:off x="8877271" y="3963725"/>
            <a:ext cx="506895" cy="477078"/>
          </a:xfrm>
          <a:prstGeom prst="rect">
            <a:avLst/>
          </a:prstGeom>
          <a:noFill/>
          <a:ln w="31750" cmpd="sng">
            <a:solidFill>
              <a:srgbClr val="0000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6" name="圓角矩形圖說文字 5"/>
          <p:cNvSpPr/>
          <p:nvPr/>
        </p:nvSpPr>
        <p:spPr>
          <a:xfrm>
            <a:off x="9818175" y="3594892"/>
            <a:ext cx="1900060" cy="914400"/>
          </a:xfrm>
          <a:prstGeom prst="wedgeRoundRectCallout">
            <a:avLst>
              <a:gd name="adj1" fmla="val -66987"/>
              <a:gd name="adj2" fmla="val 1131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zh-TW" altLang="en-US" dirty="0" smtClean="0"/>
              <a:t>由人事室所填校庫教</a:t>
            </a:r>
            <a:r>
              <a:rPr lang="en-US" altLang="zh-TW" dirty="0" smtClean="0"/>
              <a:t>1</a:t>
            </a:r>
            <a:r>
              <a:rPr lang="zh-TW" altLang="en-US" dirty="0" smtClean="0"/>
              <a:t>表册節錄供參</a:t>
            </a:r>
            <a:endParaRPr lang="zh-TW" altLang="en-US" dirty="0"/>
          </a:p>
        </p:txBody>
      </p:sp>
      <p:sp>
        <p:nvSpPr>
          <p:cNvPr id="5" name="投影片編號版面配置區 4"/>
          <p:cNvSpPr>
            <a:spLocks noGrp="1"/>
          </p:cNvSpPr>
          <p:nvPr>
            <p:ph type="sldNum" sz="quarter" idx="12"/>
          </p:nvPr>
        </p:nvSpPr>
        <p:spPr/>
        <p:txBody>
          <a:bodyPr/>
          <a:lstStyle/>
          <a:p>
            <a:fld id="{4FAB73BC-B049-4115-A692-8D63A059BFB8}" type="slidenum">
              <a:rPr lang="en-US" smtClean="0"/>
              <a:t>26</a:t>
            </a:fld>
            <a:endParaRPr lang="en-US" dirty="0"/>
          </a:p>
        </p:txBody>
      </p:sp>
      <p:sp>
        <p:nvSpPr>
          <p:cNvPr id="4" name="矩形 3"/>
          <p:cNvSpPr/>
          <p:nvPr/>
        </p:nvSpPr>
        <p:spPr>
          <a:xfrm>
            <a:off x="803796" y="1209061"/>
            <a:ext cx="2954655" cy="461665"/>
          </a:xfrm>
          <a:prstGeom prst="rect">
            <a:avLst/>
          </a:prstGeom>
        </p:spPr>
        <p:txBody>
          <a:bodyPr wrap="none">
            <a:spAutoFit/>
          </a:bodyPr>
          <a:lstStyle/>
          <a:p>
            <a:r>
              <a:rPr lang="zh-TW" altLang="en-US" sz="2400" dirty="0">
                <a:solidFill>
                  <a:srgbClr val="0000FF"/>
                </a:solidFill>
                <a:latin typeface="微軟正黑體" panose="020B0604030504040204" pitchFamily="34" charset="-120"/>
                <a:ea typeface="微軟正黑體" panose="020B0604030504040204" pitchFamily="34" charset="-120"/>
              </a:rPr>
              <a:t>基本資料數據彙總表</a:t>
            </a:r>
          </a:p>
        </p:txBody>
      </p:sp>
      <p:sp>
        <p:nvSpPr>
          <p:cNvPr id="8" name="文字方塊 7"/>
          <p:cNvSpPr txBox="1"/>
          <p:nvPr/>
        </p:nvSpPr>
        <p:spPr>
          <a:xfrm>
            <a:off x="3133896" y="539094"/>
            <a:ext cx="7365771" cy="523220"/>
          </a:xfrm>
          <a:prstGeom prst="rect">
            <a:avLst/>
          </a:prstGeom>
          <a:noFill/>
        </p:spPr>
        <p:txBody>
          <a:bodyPr wrap="square" rtlCol="0">
            <a:spAutoFit/>
          </a:bodyPr>
          <a:lstStyle/>
          <a:p>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肆、行政主動支援目前工作進度報告       </a:t>
            </a:r>
            <a:r>
              <a:rPr lang="en-US" altLang="zh-TW" sz="2800" dirty="0" smtClean="0">
                <a:solidFill>
                  <a:schemeClr val="bg2">
                    <a:lumMod val="25000"/>
                  </a:schemeClr>
                </a:solidFill>
                <a:latin typeface="微軟正黑體" panose="020B0604030504040204" pitchFamily="34" charset="-120"/>
                <a:ea typeface="微軟正黑體" panose="020B0604030504040204" pitchFamily="34" charset="-120"/>
              </a:rPr>
              <a:t>9/13</a:t>
            </a:r>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      </a:t>
            </a:r>
            <a:endParaRPr lang="zh-TW" altLang="en-US" sz="2800" dirty="0">
              <a:solidFill>
                <a:schemeClr val="bg2">
                  <a:lumMod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62896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1178" y="749612"/>
            <a:ext cx="2031325" cy="461665"/>
          </a:xfrm>
          <a:prstGeom prst="rect">
            <a:avLst/>
          </a:prstGeom>
        </p:spPr>
        <p:txBody>
          <a:bodyPr wrap="none">
            <a:spAutoFit/>
          </a:bodyPr>
          <a:lstStyle/>
          <a:p>
            <a:r>
              <a:rPr lang="zh-TW" altLang="en-US" sz="2400" b="1" dirty="0">
                <a:solidFill>
                  <a:schemeClr val="bg1"/>
                </a:solidFill>
                <a:cs typeface="+mn-ea"/>
                <a:sym typeface="+mn-lt"/>
              </a:rPr>
              <a:t>行政主動支援</a:t>
            </a:r>
            <a:endParaRPr lang="zh-CN" altLang="en-US" sz="2400" b="1" dirty="0">
              <a:solidFill>
                <a:schemeClr val="bg1"/>
              </a:solidFill>
              <a:cs typeface="+mn-ea"/>
              <a:sym typeface="+mn-lt"/>
            </a:endParaRPr>
          </a:p>
        </p:txBody>
      </p:sp>
      <p:pic>
        <p:nvPicPr>
          <p:cNvPr id="8" name="圖片 7"/>
          <p:cNvPicPr>
            <a:picLocks noChangeAspect="1"/>
          </p:cNvPicPr>
          <p:nvPr/>
        </p:nvPicPr>
        <p:blipFill rotWithShape="1">
          <a:blip r:embed="rId2">
            <a:extLst>
              <a:ext uri="{28A0092B-C50C-407E-A947-70E740481C1C}">
                <a14:useLocalDpi xmlns:a14="http://schemas.microsoft.com/office/drawing/2010/main" val="0"/>
              </a:ext>
            </a:extLst>
          </a:blip>
          <a:srcRect b="28129"/>
          <a:stretch/>
        </p:blipFill>
        <p:spPr>
          <a:xfrm>
            <a:off x="411178" y="1629295"/>
            <a:ext cx="8533317" cy="2905093"/>
          </a:xfrm>
          <a:prstGeom prst="rect">
            <a:avLst/>
          </a:prstGeom>
        </p:spPr>
      </p:pic>
      <p:sp>
        <p:nvSpPr>
          <p:cNvPr id="13" name="圓角矩形圖說文字 12"/>
          <p:cNvSpPr/>
          <p:nvPr/>
        </p:nvSpPr>
        <p:spPr>
          <a:xfrm>
            <a:off x="9335196" y="4534388"/>
            <a:ext cx="2693320" cy="1709473"/>
          </a:xfrm>
          <a:prstGeom prst="wedgeRoundRectCallout">
            <a:avLst>
              <a:gd name="adj1" fmla="val -57672"/>
              <a:gd name="adj2" fmla="val -1733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zh-TW" altLang="en-US" dirty="0" smtClean="0"/>
              <a:t>基本數據表無此欄位，惟下方表册要填寫</a:t>
            </a:r>
            <a:endParaRPr lang="en-US" altLang="zh-TW" dirty="0" smtClean="0"/>
          </a:p>
          <a:p>
            <a:r>
              <a:rPr lang="zh-TW" altLang="en-US" dirty="0" smtClean="0"/>
              <a:t>主計室提供</a:t>
            </a:r>
            <a:r>
              <a:rPr lang="en-US" altLang="zh-TW" dirty="0" smtClean="0"/>
              <a:t>106</a:t>
            </a:r>
            <a:r>
              <a:rPr lang="zh-TW" altLang="en-US" dirty="0" smtClean="0"/>
              <a:t>年及</a:t>
            </a:r>
            <a:r>
              <a:rPr lang="en-US" altLang="zh-TW" dirty="0" smtClean="0"/>
              <a:t>107</a:t>
            </a:r>
            <a:r>
              <a:rPr lang="zh-TW" altLang="en-US" dirty="0" smtClean="0"/>
              <a:t>年單位經費供參</a:t>
            </a:r>
            <a:r>
              <a:rPr lang="en-US" altLang="zh-TW" dirty="0" smtClean="0"/>
              <a:t>(</a:t>
            </a:r>
            <a:r>
              <a:rPr lang="zh-TW" altLang="en-US" dirty="0" smtClean="0"/>
              <a:t>自</a:t>
            </a:r>
            <a:r>
              <a:rPr lang="en-US" altLang="zh-TW" dirty="0" smtClean="0"/>
              <a:t>3)</a:t>
            </a:r>
            <a:r>
              <a:rPr lang="zh-TW" altLang="en-US" dirty="0" smtClean="0"/>
              <a:t>，</a:t>
            </a:r>
            <a:r>
              <a:rPr lang="en-US" altLang="zh-TW" dirty="0" smtClean="0"/>
              <a:t>108</a:t>
            </a:r>
            <a:r>
              <a:rPr lang="zh-TW" altLang="en-US" dirty="0" smtClean="0"/>
              <a:t>年經費由各受訪單位自行查詢</a:t>
            </a:r>
            <a:endParaRPr lang="zh-TW" altLang="en-US" dirty="0"/>
          </a:p>
        </p:txBody>
      </p:sp>
      <p:sp>
        <p:nvSpPr>
          <p:cNvPr id="19" name="圓角矩形圖說文字 18"/>
          <p:cNvSpPr/>
          <p:nvPr/>
        </p:nvSpPr>
        <p:spPr>
          <a:xfrm>
            <a:off x="9448094" y="1952288"/>
            <a:ext cx="2103146" cy="1297988"/>
          </a:xfrm>
          <a:prstGeom prst="wedgeRoundRectCallout">
            <a:avLst>
              <a:gd name="adj1" fmla="val -48306"/>
              <a:gd name="adj2" fmla="val 21579"/>
              <a:gd name="adj3" fmla="val 16667"/>
            </a:avLst>
          </a:prstGeom>
          <a:solidFill>
            <a:schemeClr val="bg2">
              <a:lumMod val="9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zh-TW" altLang="en-US" b="1" dirty="0" smtClean="0">
                <a:solidFill>
                  <a:srgbClr val="0000FF"/>
                </a:solidFill>
              </a:rPr>
              <a:t>基本資料數據彙整表中共有</a:t>
            </a:r>
            <a:r>
              <a:rPr lang="en-US" altLang="zh-TW" b="1" dirty="0" smtClean="0">
                <a:solidFill>
                  <a:srgbClr val="0000FF"/>
                </a:solidFill>
              </a:rPr>
              <a:t>20</a:t>
            </a:r>
            <a:r>
              <a:rPr lang="zh-TW" altLang="en-US" b="1" dirty="0" smtClean="0">
                <a:solidFill>
                  <a:srgbClr val="0000FF"/>
                </a:solidFill>
              </a:rPr>
              <a:t>個項目，對應</a:t>
            </a:r>
            <a:r>
              <a:rPr lang="en-US" altLang="zh-TW" b="1" dirty="0" smtClean="0">
                <a:solidFill>
                  <a:srgbClr val="0000FF"/>
                </a:solidFill>
              </a:rPr>
              <a:t>15</a:t>
            </a:r>
            <a:r>
              <a:rPr lang="zh-TW" altLang="en-US" b="1" dirty="0" smtClean="0">
                <a:solidFill>
                  <a:srgbClr val="0000FF"/>
                </a:solidFill>
              </a:rPr>
              <a:t>張校庫表册數據</a:t>
            </a:r>
            <a:endParaRPr lang="zh-TW" altLang="en-US" b="1" dirty="0">
              <a:solidFill>
                <a:srgbClr val="0000FF"/>
              </a:solidFill>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27</a:t>
            </a:fld>
            <a:endParaRPr lang="en-US" dirty="0"/>
          </a:p>
        </p:txBody>
      </p:sp>
      <p:sp>
        <p:nvSpPr>
          <p:cNvPr id="4" name="矩形 3"/>
          <p:cNvSpPr/>
          <p:nvPr/>
        </p:nvSpPr>
        <p:spPr>
          <a:xfrm>
            <a:off x="686478" y="1213374"/>
            <a:ext cx="2954655" cy="461665"/>
          </a:xfrm>
          <a:prstGeom prst="rect">
            <a:avLst/>
          </a:prstGeom>
        </p:spPr>
        <p:txBody>
          <a:bodyPr wrap="none">
            <a:spAutoFit/>
          </a:bodyPr>
          <a:lstStyle/>
          <a:p>
            <a:r>
              <a:rPr lang="zh-TW" altLang="en-US" sz="2400" dirty="0" smtClean="0">
                <a:solidFill>
                  <a:srgbClr val="0000FF"/>
                </a:solidFill>
                <a:latin typeface="微軟正黑體" panose="020B0604030504040204" pitchFamily="34" charset="-120"/>
                <a:ea typeface="微軟正黑體" panose="020B0604030504040204" pitchFamily="34" charset="-120"/>
              </a:rPr>
              <a:t>基本資料數據彙總表</a:t>
            </a:r>
            <a:endParaRPr lang="zh-TW" altLang="en-US" sz="2400" dirty="0">
              <a:solidFill>
                <a:srgbClr val="0000FF"/>
              </a:solidFill>
              <a:latin typeface="微軟正黑體" panose="020B0604030504040204" pitchFamily="34" charset="-120"/>
              <a:ea typeface="微軟正黑體" panose="020B0604030504040204" pitchFamily="34" charset="-120"/>
            </a:endParaRPr>
          </a:p>
        </p:txBody>
      </p:sp>
      <p:sp>
        <p:nvSpPr>
          <p:cNvPr id="20" name="文字方塊 19"/>
          <p:cNvSpPr txBox="1"/>
          <p:nvPr/>
        </p:nvSpPr>
        <p:spPr>
          <a:xfrm>
            <a:off x="3133896" y="539094"/>
            <a:ext cx="7680284" cy="523220"/>
          </a:xfrm>
          <a:prstGeom prst="rect">
            <a:avLst/>
          </a:prstGeom>
          <a:noFill/>
        </p:spPr>
        <p:txBody>
          <a:bodyPr wrap="square" rtlCol="0">
            <a:spAutoFit/>
          </a:bodyPr>
          <a:lstStyle/>
          <a:p>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肆、行政主動支援目前工作進度報告       </a:t>
            </a:r>
            <a:r>
              <a:rPr lang="en-US" altLang="zh-TW" sz="2800" dirty="0" smtClean="0">
                <a:solidFill>
                  <a:schemeClr val="bg2">
                    <a:lumMod val="25000"/>
                  </a:schemeClr>
                </a:solidFill>
                <a:latin typeface="微軟正黑體" panose="020B0604030504040204" pitchFamily="34" charset="-120"/>
                <a:ea typeface="微軟正黑體" panose="020B0604030504040204" pitchFamily="34" charset="-120"/>
              </a:rPr>
              <a:t>10/13</a:t>
            </a:r>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      </a:t>
            </a:r>
            <a:endParaRPr lang="zh-TW" altLang="en-US" sz="2800" dirty="0">
              <a:solidFill>
                <a:schemeClr val="bg2">
                  <a:lumMod val="25000"/>
                </a:schemeClr>
              </a:solidFill>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3"/>
          <a:stretch>
            <a:fillRect/>
          </a:stretch>
        </p:blipFill>
        <p:spPr>
          <a:xfrm>
            <a:off x="740235" y="4674637"/>
            <a:ext cx="8258017" cy="1580488"/>
          </a:xfrm>
          <a:prstGeom prst="rect">
            <a:avLst/>
          </a:prstGeom>
        </p:spPr>
      </p:pic>
      <p:sp>
        <p:nvSpPr>
          <p:cNvPr id="6" name="矩形 5"/>
          <p:cNvSpPr/>
          <p:nvPr/>
        </p:nvSpPr>
        <p:spPr>
          <a:xfrm>
            <a:off x="4023454" y="4796037"/>
            <a:ext cx="1308764" cy="1459088"/>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24" name="矩形 23"/>
          <p:cNvSpPr/>
          <p:nvPr/>
        </p:nvSpPr>
        <p:spPr>
          <a:xfrm>
            <a:off x="7797432" y="4784773"/>
            <a:ext cx="1308764" cy="1459088"/>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691472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a:extLst>
              <a:ext uri="{28A0092B-C50C-407E-A947-70E740481C1C}">
                <a14:useLocalDpi xmlns:a14="http://schemas.microsoft.com/office/drawing/2010/main" val="0"/>
              </a:ext>
            </a:extLst>
          </a:blip>
          <a:srcRect b="43179"/>
          <a:stretch/>
        </p:blipFill>
        <p:spPr>
          <a:xfrm>
            <a:off x="488050" y="1262267"/>
            <a:ext cx="9133028" cy="4969567"/>
          </a:xfrm>
          <a:prstGeom prst="rect">
            <a:avLst/>
          </a:prstGeom>
        </p:spPr>
      </p:pic>
      <p:pic>
        <p:nvPicPr>
          <p:cNvPr id="3" name="圖片 2"/>
          <p:cNvPicPr>
            <a:picLocks noChangeAspect="1"/>
          </p:cNvPicPr>
          <p:nvPr/>
        </p:nvPicPr>
        <p:blipFill rotWithShape="1">
          <a:blip r:embed="rId2">
            <a:extLst>
              <a:ext uri="{28A0092B-C50C-407E-A947-70E740481C1C}">
                <a14:useLocalDpi xmlns:a14="http://schemas.microsoft.com/office/drawing/2010/main" val="0"/>
              </a:ext>
            </a:extLst>
          </a:blip>
          <a:srcRect t="56229"/>
          <a:stretch/>
        </p:blipFill>
        <p:spPr>
          <a:xfrm>
            <a:off x="3386966" y="2524539"/>
            <a:ext cx="8805034" cy="3707295"/>
          </a:xfrm>
          <a:prstGeom prst="rect">
            <a:avLst/>
          </a:prstGeom>
        </p:spPr>
      </p:pic>
      <p:sp>
        <p:nvSpPr>
          <p:cNvPr id="4" name="文字方塊 3"/>
          <p:cNvSpPr txBox="1"/>
          <p:nvPr/>
        </p:nvSpPr>
        <p:spPr>
          <a:xfrm>
            <a:off x="8885584" y="1308628"/>
            <a:ext cx="2673626" cy="584775"/>
          </a:xfrm>
          <a:prstGeom prst="rect">
            <a:avLst/>
          </a:prstGeom>
          <a:solidFill>
            <a:srgbClr val="FFCCFF"/>
          </a:solidFill>
        </p:spPr>
        <p:txBody>
          <a:bodyPr wrap="square" rtlCol="0">
            <a:spAutoFit/>
          </a:bodyPr>
          <a:lstStyle/>
          <a:p>
            <a:r>
              <a:rPr lang="zh-TW" altLang="en-US" sz="3200" dirty="0" smtClean="0">
                <a:solidFill>
                  <a:srgbClr val="0000FF"/>
                </a:solidFill>
              </a:rPr>
              <a:t>共計</a:t>
            </a:r>
            <a:r>
              <a:rPr lang="en-US" altLang="zh-TW" sz="3200" dirty="0" smtClean="0">
                <a:solidFill>
                  <a:srgbClr val="0000FF"/>
                </a:solidFill>
              </a:rPr>
              <a:t>20</a:t>
            </a:r>
            <a:r>
              <a:rPr lang="zh-TW" altLang="en-US" sz="3200" dirty="0" smtClean="0">
                <a:solidFill>
                  <a:srgbClr val="0000FF"/>
                </a:solidFill>
              </a:rPr>
              <a:t>張表册</a:t>
            </a:r>
            <a:endParaRPr lang="zh-TW" altLang="en-US" sz="3200" dirty="0">
              <a:solidFill>
                <a:srgbClr val="0000FF"/>
              </a:solidFill>
            </a:endParaRPr>
          </a:p>
        </p:txBody>
      </p:sp>
      <p:sp>
        <p:nvSpPr>
          <p:cNvPr id="5" name="矩形 4"/>
          <p:cNvSpPr/>
          <p:nvPr/>
        </p:nvSpPr>
        <p:spPr>
          <a:xfrm>
            <a:off x="1048047" y="1410330"/>
            <a:ext cx="2031325" cy="461665"/>
          </a:xfrm>
          <a:prstGeom prst="rect">
            <a:avLst/>
          </a:prstGeom>
        </p:spPr>
        <p:txBody>
          <a:bodyPr wrap="none">
            <a:spAutoFit/>
          </a:bodyPr>
          <a:lstStyle/>
          <a:p>
            <a:r>
              <a:rPr lang="zh-TW" altLang="en-US" sz="2400" dirty="0" smtClean="0">
                <a:solidFill>
                  <a:srgbClr val="0000FF"/>
                </a:solidFill>
                <a:latin typeface="微軟正黑體" panose="020B0604030504040204" pitchFamily="34" charset="-120"/>
                <a:ea typeface="微軟正黑體" panose="020B0604030504040204" pitchFamily="34" charset="-120"/>
              </a:rPr>
              <a:t>基本資料表册</a:t>
            </a:r>
            <a:endParaRPr lang="zh-TW" altLang="en-US" sz="2400" dirty="0">
              <a:solidFill>
                <a:srgbClr val="0000FF"/>
              </a:solidFill>
              <a:latin typeface="微軟正黑體" panose="020B0604030504040204" pitchFamily="34" charset="-120"/>
              <a:ea typeface="微軟正黑體" panose="020B0604030504040204" pitchFamily="34" charset="-120"/>
            </a:endParaRPr>
          </a:p>
        </p:txBody>
      </p:sp>
      <p:sp>
        <p:nvSpPr>
          <p:cNvPr id="6" name="矩形 5"/>
          <p:cNvSpPr/>
          <p:nvPr/>
        </p:nvSpPr>
        <p:spPr>
          <a:xfrm>
            <a:off x="411178" y="749612"/>
            <a:ext cx="2031325" cy="461665"/>
          </a:xfrm>
          <a:prstGeom prst="rect">
            <a:avLst/>
          </a:prstGeom>
        </p:spPr>
        <p:txBody>
          <a:bodyPr wrap="none">
            <a:spAutoFit/>
          </a:bodyPr>
          <a:lstStyle/>
          <a:p>
            <a:r>
              <a:rPr lang="zh-TW" altLang="en-US" sz="2400" b="1" dirty="0">
                <a:solidFill>
                  <a:schemeClr val="bg1"/>
                </a:solidFill>
                <a:cs typeface="+mn-ea"/>
                <a:sym typeface="+mn-lt"/>
              </a:rPr>
              <a:t>行政主動支援</a:t>
            </a:r>
            <a:endParaRPr lang="zh-CN" altLang="en-US" sz="2400" b="1" dirty="0">
              <a:solidFill>
                <a:schemeClr val="bg1"/>
              </a:solidFill>
              <a:cs typeface="+mn-ea"/>
              <a:sym typeface="+mn-lt"/>
            </a:endParaRPr>
          </a:p>
        </p:txBody>
      </p:sp>
      <p:sp>
        <p:nvSpPr>
          <p:cNvPr id="7" name="投影片編號版面配置區 6"/>
          <p:cNvSpPr>
            <a:spLocks noGrp="1"/>
          </p:cNvSpPr>
          <p:nvPr>
            <p:ph type="sldNum" sz="quarter" idx="12"/>
          </p:nvPr>
        </p:nvSpPr>
        <p:spPr/>
        <p:txBody>
          <a:bodyPr/>
          <a:lstStyle/>
          <a:p>
            <a:fld id="{4FAB73BC-B049-4115-A692-8D63A059BFB8}" type="slidenum">
              <a:rPr lang="en-US" smtClean="0"/>
              <a:t>28</a:t>
            </a:fld>
            <a:endParaRPr lang="en-US" dirty="0"/>
          </a:p>
        </p:txBody>
      </p:sp>
      <p:sp>
        <p:nvSpPr>
          <p:cNvPr id="8" name="文字方塊 7"/>
          <p:cNvSpPr txBox="1"/>
          <p:nvPr/>
        </p:nvSpPr>
        <p:spPr>
          <a:xfrm>
            <a:off x="3133897" y="539094"/>
            <a:ext cx="7705900" cy="523220"/>
          </a:xfrm>
          <a:prstGeom prst="rect">
            <a:avLst/>
          </a:prstGeom>
          <a:noFill/>
        </p:spPr>
        <p:txBody>
          <a:bodyPr wrap="square" rtlCol="0">
            <a:spAutoFit/>
          </a:bodyPr>
          <a:lstStyle/>
          <a:p>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肆、行政主動支援目前工作進度報告       </a:t>
            </a:r>
            <a:r>
              <a:rPr lang="en-US" altLang="zh-TW" sz="2800" dirty="0" smtClean="0">
                <a:solidFill>
                  <a:schemeClr val="bg2">
                    <a:lumMod val="25000"/>
                  </a:schemeClr>
                </a:solidFill>
                <a:latin typeface="微軟正黑體" panose="020B0604030504040204" pitchFamily="34" charset="-120"/>
                <a:ea typeface="微軟正黑體" panose="020B0604030504040204" pitchFamily="34" charset="-120"/>
              </a:rPr>
              <a:t>11/13</a:t>
            </a:r>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      </a:t>
            </a:r>
            <a:endParaRPr lang="zh-TW" altLang="en-US" sz="2800" dirty="0">
              <a:solidFill>
                <a:schemeClr val="bg2">
                  <a:lumMod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8683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1178" y="749612"/>
            <a:ext cx="2031325" cy="461665"/>
          </a:xfrm>
          <a:prstGeom prst="rect">
            <a:avLst/>
          </a:prstGeom>
        </p:spPr>
        <p:txBody>
          <a:bodyPr wrap="none">
            <a:spAutoFit/>
          </a:bodyPr>
          <a:lstStyle/>
          <a:p>
            <a:r>
              <a:rPr lang="zh-TW" altLang="en-US" sz="2400" b="1" dirty="0">
                <a:solidFill>
                  <a:schemeClr val="bg1"/>
                </a:solidFill>
                <a:cs typeface="+mn-ea"/>
                <a:sym typeface="+mn-lt"/>
              </a:rPr>
              <a:t>行政主動支援</a:t>
            </a:r>
            <a:endParaRPr lang="zh-CN" altLang="en-US" sz="2400" b="1" dirty="0">
              <a:solidFill>
                <a:schemeClr val="bg1"/>
              </a:solidFill>
              <a:cs typeface="+mn-ea"/>
              <a:sym typeface="+mn-lt"/>
            </a:endParaRPr>
          </a:p>
        </p:txBody>
      </p:sp>
      <p:pic>
        <p:nvPicPr>
          <p:cNvPr id="5" name="圖片 4"/>
          <p:cNvPicPr>
            <a:picLocks noChangeAspect="1"/>
          </p:cNvPicPr>
          <p:nvPr/>
        </p:nvPicPr>
        <p:blipFill rotWithShape="1">
          <a:blip r:embed="rId2">
            <a:extLst>
              <a:ext uri="{28A0092B-C50C-407E-A947-70E740481C1C}">
                <a14:useLocalDpi xmlns:a14="http://schemas.microsoft.com/office/drawing/2010/main" val="0"/>
              </a:ext>
            </a:extLst>
          </a:blip>
          <a:srcRect b="30048"/>
          <a:stretch/>
        </p:blipFill>
        <p:spPr>
          <a:xfrm>
            <a:off x="608818" y="1211277"/>
            <a:ext cx="8576746" cy="4399814"/>
          </a:xfrm>
          <a:prstGeom prst="rect">
            <a:avLst/>
          </a:prstGeom>
        </p:spPr>
      </p:pic>
      <p:sp>
        <p:nvSpPr>
          <p:cNvPr id="6" name="文字方塊 5">
            <a:hlinkClick r:id="rId3" action="ppaction://hlinkfile"/>
          </p:cNvPr>
          <p:cNvSpPr txBox="1"/>
          <p:nvPr/>
        </p:nvSpPr>
        <p:spPr>
          <a:xfrm>
            <a:off x="9383204" y="4748337"/>
            <a:ext cx="2081555" cy="461665"/>
          </a:xfrm>
          <a:prstGeom prst="rect">
            <a:avLst/>
          </a:prstGeom>
          <a:noFill/>
        </p:spPr>
        <p:txBody>
          <a:bodyPr wrap="square" rtlCol="0">
            <a:spAutoFit/>
          </a:bodyPr>
          <a:lstStyle/>
          <a:p>
            <a:r>
              <a:rPr lang="zh-TW" altLang="en-US" sz="2400" dirty="0" smtClean="0">
                <a:solidFill>
                  <a:srgbClr val="FF0000"/>
                </a:solidFill>
                <a:hlinkClick r:id="rId3" action="ppaction://hlinkfile"/>
              </a:rPr>
              <a:t>校庫校</a:t>
            </a:r>
            <a:r>
              <a:rPr lang="en-US" altLang="zh-TW" sz="2400" dirty="0" smtClean="0">
                <a:solidFill>
                  <a:srgbClr val="FF0000"/>
                </a:solidFill>
                <a:hlinkClick r:id="rId3" action="ppaction://hlinkfile"/>
              </a:rPr>
              <a:t>15</a:t>
            </a:r>
            <a:r>
              <a:rPr lang="zh-TW" altLang="en-US" sz="2400" dirty="0" smtClean="0">
                <a:solidFill>
                  <a:srgbClr val="FF0000"/>
                </a:solidFill>
                <a:hlinkClick r:id="rId3" action="ppaction://hlinkfile"/>
              </a:rPr>
              <a:t>表册</a:t>
            </a:r>
            <a:endParaRPr lang="zh-TW" altLang="en-US" sz="2400" dirty="0">
              <a:solidFill>
                <a:srgbClr val="FF0000"/>
              </a:solidFill>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29</a:t>
            </a:fld>
            <a:endParaRPr lang="en-US" dirty="0"/>
          </a:p>
        </p:txBody>
      </p:sp>
      <p:sp>
        <p:nvSpPr>
          <p:cNvPr id="4" name="矩形 3"/>
          <p:cNvSpPr/>
          <p:nvPr/>
        </p:nvSpPr>
        <p:spPr>
          <a:xfrm>
            <a:off x="978877" y="1321748"/>
            <a:ext cx="2031325" cy="461665"/>
          </a:xfrm>
          <a:prstGeom prst="rect">
            <a:avLst/>
          </a:prstGeom>
        </p:spPr>
        <p:txBody>
          <a:bodyPr wrap="none">
            <a:spAutoFit/>
          </a:bodyPr>
          <a:lstStyle/>
          <a:p>
            <a:r>
              <a:rPr lang="zh-TW" altLang="en-US" sz="2400" dirty="0" smtClean="0">
                <a:solidFill>
                  <a:srgbClr val="0000FF"/>
                </a:solidFill>
                <a:latin typeface="微軟正黑體" panose="020B0604030504040204" pitchFamily="34" charset="-120"/>
                <a:ea typeface="微軟正黑體" panose="020B0604030504040204" pitchFamily="34" charset="-120"/>
              </a:rPr>
              <a:t>基本資料表册</a:t>
            </a:r>
            <a:endParaRPr lang="zh-TW" altLang="en-US" sz="2400" dirty="0">
              <a:solidFill>
                <a:srgbClr val="0000FF"/>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3133896" y="539094"/>
            <a:ext cx="7606148" cy="523220"/>
          </a:xfrm>
          <a:prstGeom prst="rect">
            <a:avLst/>
          </a:prstGeom>
          <a:noFill/>
        </p:spPr>
        <p:txBody>
          <a:bodyPr wrap="square" rtlCol="0">
            <a:spAutoFit/>
          </a:bodyPr>
          <a:lstStyle/>
          <a:p>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肆、行政主動支援目前工作進度報告       </a:t>
            </a:r>
            <a:r>
              <a:rPr lang="en-US" altLang="zh-TW" sz="2800" dirty="0" smtClean="0">
                <a:solidFill>
                  <a:schemeClr val="bg2">
                    <a:lumMod val="25000"/>
                  </a:schemeClr>
                </a:solidFill>
                <a:latin typeface="微軟正黑體" panose="020B0604030504040204" pitchFamily="34" charset="-120"/>
                <a:ea typeface="微軟正黑體" panose="020B0604030504040204" pitchFamily="34" charset="-120"/>
              </a:rPr>
              <a:t>12/13</a:t>
            </a:r>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      </a:t>
            </a:r>
            <a:endParaRPr lang="zh-TW" altLang="en-US" sz="2800"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8" name="圓角矩形圖說文字 7"/>
          <p:cNvSpPr/>
          <p:nvPr/>
        </p:nvSpPr>
        <p:spPr>
          <a:xfrm>
            <a:off x="9383205" y="2242568"/>
            <a:ext cx="2279672" cy="1556348"/>
          </a:xfrm>
          <a:prstGeom prst="wedgeRoundRectCallout">
            <a:avLst>
              <a:gd name="adj1" fmla="val -48306"/>
              <a:gd name="adj2" fmla="val 21579"/>
              <a:gd name="adj3" fmla="val 16667"/>
            </a:avLst>
          </a:prstGeom>
          <a:solidFill>
            <a:schemeClr val="bg2">
              <a:lumMod val="9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zh-TW" altLang="en-US" b="1" dirty="0" smtClean="0">
                <a:solidFill>
                  <a:srgbClr val="0000FF"/>
                </a:solidFill>
              </a:rPr>
              <a:t>基本資料表册共有</a:t>
            </a:r>
            <a:r>
              <a:rPr lang="en-US" altLang="zh-TW" b="1" dirty="0" smtClean="0">
                <a:solidFill>
                  <a:srgbClr val="0000FF"/>
                </a:solidFill>
              </a:rPr>
              <a:t>20</a:t>
            </a:r>
            <a:r>
              <a:rPr lang="zh-TW" altLang="en-US" b="1" dirty="0" smtClean="0">
                <a:solidFill>
                  <a:srgbClr val="0000FF"/>
                </a:solidFill>
              </a:rPr>
              <a:t>張，對應</a:t>
            </a:r>
            <a:r>
              <a:rPr lang="en-US" altLang="zh-TW" b="1" dirty="0" smtClean="0">
                <a:solidFill>
                  <a:srgbClr val="0000FF"/>
                </a:solidFill>
              </a:rPr>
              <a:t>18</a:t>
            </a:r>
            <a:r>
              <a:rPr lang="zh-TW" altLang="en-US" b="1" dirty="0" smtClean="0">
                <a:solidFill>
                  <a:srgbClr val="0000FF"/>
                </a:solidFill>
              </a:rPr>
              <a:t>張校庫表册及主計室提供之歷年經費資料檔共計</a:t>
            </a:r>
            <a:r>
              <a:rPr lang="en-US" altLang="zh-TW" b="1" dirty="0" smtClean="0">
                <a:solidFill>
                  <a:srgbClr val="0000FF"/>
                </a:solidFill>
              </a:rPr>
              <a:t>19</a:t>
            </a:r>
            <a:r>
              <a:rPr lang="zh-TW" altLang="en-US" b="1" dirty="0" smtClean="0">
                <a:solidFill>
                  <a:srgbClr val="0000FF"/>
                </a:solidFill>
              </a:rPr>
              <a:t>個檔案</a:t>
            </a:r>
            <a:endParaRPr lang="zh-TW" altLang="en-US" b="1" dirty="0">
              <a:solidFill>
                <a:srgbClr val="0000FF"/>
              </a:solidFill>
            </a:endParaRPr>
          </a:p>
        </p:txBody>
      </p:sp>
    </p:spTree>
    <p:extLst>
      <p:ext uri="{BB962C8B-B14F-4D97-AF65-F5344CB8AC3E}">
        <p14:creationId xmlns:p14="http://schemas.microsoft.com/office/powerpoint/2010/main" val="4138097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ç¸éå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1333" y="3896731"/>
            <a:ext cx="2857500" cy="1866901"/>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p:cNvSpPr>
            <a:spLocks noGrp="1"/>
          </p:cNvSpPr>
          <p:nvPr>
            <p:ph type="sldNum" sz="quarter" idx="12"/>
          </p:nvPr>
        </p:nvSpPr>
        <p:spPr/>
        <p:txBody>
          <a:bodyPr/>
          <a:lstStyle/>
          <a:p>
            <a:fld id="{4FAB73BC-B049-4115-A692-8D63A059BFB8}" type="slidenum">
              <a:rPr lang="en-US" smtClean="0"/>
              <a:t>3</a:t>
            </a:fld>
            <a:endParaRPr lang="en-US" dirty="0"/>
          </a:p>
        </p:txBody>
      </p:sp>
      <p:sp>
        <p:nvSpPr>
          <p:cNvPr id="3" name="文字方塊 2"/>
          <p:cNvSpPr txBox="1"/>
          <p:nvPr/>
        </p:nvSpPr>
        <p:spPr>
          <a:xfrm>
            <a:off x="4206240" y="889876"/>
            <a:ext cx="2527070" cy="707886"/>
          </a:xfrm>
          <a:prstGeom prst="rect">
            <a:avLst/>
          </a:prstGeom>
          <a:noFill/>
        </p:spPr>
        <p:txBody>
          <a:bodyPr wrap="square" rtlCol="0">
            <a:spAutoFit/>
          </a:bodyPr>
          <a:lstStyle/>
          <a:p>
            <a:r>
              <a:rPr lang="zh-TW" altLang="en-US" sz="4000" dirty="0" smtClean="0">
                <a:latin typeface="微軟正黑體" panose="020B0604030504040204" pitchFamily="34" charset="-120"/>
                <a:ea typeface="微軟正黑體" panose="020B0604030504040204" pitchFamily="34" charset="-120"/>
              </a:rPr>
              <a:t>簡報大綱</a:t>
            </a:r>
            <a:endParaRPr lang="zh-TW" altLang="en-US" sz="4000" dirty="0">
              <a:latin typeface="微軟正黑體" panose="020B0604030504040204" pitchFamily="34" charset="-120"/>
              <a:ea typeface="微軟正黑體" panose="020B0604030504040204" pitchFamily="34" charset="-120"/>
            </a:endParaRPr>
          </a:p>
        </p:txBody>
      </p:sp>
      <p:cxnSp>
        <p:nvCxnSpPr>
          <p:cNvPr id="5" name="直線接點 4"/>
          <p:cNvCxnSpPr/>
          <p:nvPr/>
        </p:nvCxnSpPr>
        <p:spPr>
          <a:xfrm>
            <a:off x="581891" y="1595562"/>
            <a:ext cx="11229801" cy="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grpSp>
        <p:nvGrpSpPr>
          <p:cNvPr id="10" name="群組 9"/>
          <p:cNvGrpSpPr/>
          <p:nvPr/>
        </p:nvGrpSpPr>
        <p:grpSpPr>
          <a:xfrm>
            <a:off x="2959328" y="2244437"/>
            <a:ext cx="7090757" cy="2456648"/>
            <a:chOff x="2011678" y="1978429"/>
            <a:chExt cx="7090757" cy="2456648"/>
          </a:xfrm>
        </p:grpSpPr>
        <p:sp>
          <p:nvSpPr>
            <p:cNvPr id="6" name="文字方塊 5"/>
            <p:cNvSpPr txBox="1"/>
            <p:nvPr/>
          </p:nvSpPr>
          <p:spPr>
            <a:xfrm>
              <a:off x="2011680" y="1978429"/>
              <a:ext cx="7090755" cy="523220"/>
            </a:xfrm>
            <a:prstGeom prst="rect">
              <a:avLst/>
            </a:prstGeom>
            <a:noFill/>
          </p:spPr>
          <p:txBody>
            <a:bodyPr wrap="square" rtlCol="0">
              <a:spAutoFit/>
            </a:bodyPr>
            <a:lstStyle/>
            <a:p>
              <a:r>
                <a:rPr lang="zh-TW" altLang="en-US" sz="2800" b="1" dirty="0" smtClean="0">
                  <a:solidFill>
                    <a:schemeClr val="bg2">
                      <a:lumMod val="50000"/>
                    </a:schemeClr>
                  </a:solidFill>
                  <a:latin typeface="微軟正黑體" panose="020B0604030504040204" pitchFamily="34" charset="-120"/>
                  <a:ea typeface="微軟正黑體" panose="020B0604030504040204" pitchFamily="34" charset="-120"/>
                </a:rPr>
                <a:t>壹、行政主動支援工作項目說明</a:t>
              </a:r>
              <a:endParaRPr lang="zh-TW" altLang="en-US" sz="28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2011679" y="2622905"/>
              <a:ext cx="7090755" cy="523220"/>
            </a:xfrm>
            <a:prstGeom prst="rect">
              <a:avLst/>
            </a:prstGeom>
            <a:noFill/>
          </p:spPr>
          <p:txBody>
            <a:bodyPr wrap="square" rtlCol="0">
              <a:spAutoFit/>
            </a:bodyPr>
            <a:lstStyle/>
            <a:p>
              <a:r>
                <a:rPr lang="zh-TW" altLang="en-US" sz="2800" dirty="0" smtClean="0">
                  <a:solidFill>
                    <a:schemeClr val="tx2">
                      <a:lumMod val="60000"/>
                      <a:lumOff val="40000"/>
                    </a:schemeClr>
                  </a:solidFill>
                  <a:latin typeface="微軟正黑體" panose="020B0604030504040204" pitchFamily="34" charset="-120"/>
                  <a:ea typeface="微軟正黑體" panose="020B0604030504040204" pitchFamily="34" charset="-120"/>
                </a:rPr>
                <a:t>貳、學院協調督導工作項目說明</a:t>
              </a:r>
              <a:endParaRPr lang="zh-TW" altLang="en-US" sz="28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2011679" y="3228414"/>
              <a:ext cx="7090755" cy="523220"/>
            </a:xfrm>
            <a:prstGeom prst="rect">
              <a:avLst/>
            </a:prstGeom>
            <a:noFill/>
          </p:spPr>
          <p:txBody>
            <a:bodyPr wrap="square" rtlCol="0">
              <a:spAutoFit/>
            </a:bodyPr>
            <a:lstStyle/>
            <a:p>
              <a:r>
                <a:rPr lang="zh-TW" altLang="en-US" sz="2800" dirty="0" smtClean="0">
                  <a:solidFill>
                    <a:schemeClr val="tx2">
                      <a:lumMod val="60000"/>
                      <a:lumOff val="40000"/>
                    </a:schemeClr>
                  </a:solidFill>
                  <a:latin typeface="微軟正黑體" panose="020B0604030504040204" pitchFamily="34" charset="-120"/>
                  <a:ea typeface="微軟正黑體" panose="020B0604030504040204" pitchFamily="34" charset="-120"/>
                </a:rPr>
                <a:t>參、系所積極辦理工作項目說明</a:t>
              </a:r>
              <a:endParaRPr lang="zh-TW" altLang="en-US" sz="28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2011678" y="3911857"/>
              <a:ext cx="7090755" cy="523220"/>
            </a:xfrm>
            <a:prstGeom prst="rect">
              <a:avLst/>
            </a:prstGeom>
            <a:noFill/>
          </p:spPr>
          <p:txBody>
            <a:bodyPr wrap="square" rtlCol="0">
              <a:spAutoFit/>
            </a:bodyPr>
            <a:lstStyle/>
            <a:p>
              <a:r>
                <a:rPr lang="zh-TW" altLang="en-US" sz="2800" dirty="0" smtClean="0">
                  <a:solidFill>
                    <a:schemeClr val="tx2">
                      <a:lumMod val="60000"/>
                      <a:lumOff val="40000"/>
                    </a:schemeClr>
                  </a:solidFill>
                  <a:latin typeface="微軟正黑體" panose="020B0604030504040204" pitchFamily="34" charset="-120"/>
                  <a:ea typeface="微軟正黑體" panose="020B0604030504040204" pitchFamily="34" charset="-120"/>
                </a:rPr>
                <a:t>肆、行政主動支援目前工作進度報告</a:t>
              </a:r>
              <a:endParaRPr lang="zh-TW" altLang="en-US" sz="28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7499906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1178" y="749612"/>
            <a:ext cx="2031325" cy="461665"/>
          </a:xfrm>
          <a:prstGeom prst="rect">
            <a:avLst/>
          </a:prstGeom>
        </p:spPr>
        <p:txBody>
          <a:bodyPr wrap="none">
            <a:spAutoFit/>
          </a:bodyPr>
          <a:lstStyle/>
          <a:p>
            <a:r>
              <a:rPr lang="zh-TW" altLang="en-US" sz="2400" b="1" dirty="0">
                <a:solidFill>
                  <a:schemeClr val="bg1"/>
                </a:solidFill>
                <a:cs typeface="+mn-ea"/>
                <a:sym typeface="+mn-lt"/>
              </a:rPr>
              <a:t>行政主動支援</a:t>
            </a:r>
            <a:endParaRPr lang="zh-CN" altLang="en-US" sz="2400" b="1" dirty="0">
              <a:solidFill>
                <a:schemeClr val="bg1"/>
              </a:solidFill>
              <a:cs typeface="+mn-ea"/>
              <a:sym typeface="+mn-lt"/>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30</a:t>
            </a:fld>
            <a:endParaRPr lang="en-US" dirty="0"/>
          </a:p>
        </p:txBody>
      </p:sp>
      <p:sp>
        <p:nvSpPr>
          <p:cNvPr id="7" name="文字方塊 6"/>
          <p:cNvSpPr txBox="1"/>
          <p:nvPr/>
        </p:nvSpPr>
        <p:spPr>
          <a:xfrm>
            <a:off x="3133896" y="539094"/>
            <a:ext cx="7606148" cy="523220"/>
          </a:xfrm>
          <a:prstGeom prst="rect">
            <a:avLst/>
          </a:prstGeom>
          <a:noFill/>
        </p:spPr>
        <p:txBody>
          <a:bodyPr wrap="square" rtlCol="0">
            <a:spAutoFit/>
          </a:bodyPr>
          <a:lstStyle/>
          <a:p>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肆、行政主動支援目前工作進度報告       </a:t>
            </a:r>
            <a:r>
              <a:rPr lang="en-US" altLang="zh-TW" sz="2800" dirty="0" smtClean="0">
                <a:solidFill>
                  <a:schemeClr val="bg2">
                    <a:lumMod val="25000"/>
                  </a:schemeClr>
                </a:solidFill>
                <a:latin typeface="微軟正黑體" panose="020B0604030504040204" pitchFamily="34" charset="-120"/>
                <a:ea typeface="微軟正黑體" panose="020B0604030504040204" pitchFamily="34" charset="-120"/>
              </a:rPr>
              <a:t>13/13</a:t>
            </a:r>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      </a:t>
            </a:r>
            <a:endParaRPr lang="zh-TW" altLang="en-US" sz="2800" dirty="0">
              <a:solidFill>
                <a:schemeClr val="bg2">
                  <a:lumMod val="25000"/>
                </a:schemeClr>
              </a:solidFill>
              <a:latin typeface="微軟正黑體" panose="020B0604030504040204" pitchFamily="34" charset="-120"/>
              <a:ea typeface="微軟正黑體" panose="020B0604030504040204" pitchFamily="34" charset="-120"/>
            </a:endParaRPr>
          </a:p>
        </p:txBody>
      </p:sp>
      <p:pic>
        <p:nvPicPr>
          <p:cNvPr id="9" name="圖片 8"/>
          <p:cNvPicPr>
            <a:picLocks noChangeAspect="1"/>
          </p:cNvPicPr>
          <p:nvPr/>
        </p:nvPicPr>
        <p:blipFill rotWithShape="1">
          <a:blip r:embed="rId2"/>
          <a:srcRect l="2652" r="3183" b="13747"/>
          <a:stretch/>
        </p:blipFill>
        <p:spPr>
          <a:xfrm>
            <a:off x="1530730" y="1352362"/>
            <a:ext cx="6997959" cy="5102579"/>
          </a:xfrm>
          <a:prstGeom prst="rect">
            <a:avLst/>
          </a:prstGeom>
        </p:spPr>
      </p:pic>
      <p:sp>
        <p:nvSpPr>
          <p:cNvPr id="4" name="矩形 3"/>
          <p:cNvSpPr/>
          <p:nvPr/>
        </p:nvSpPr>
        <p:spPr>
          <a:xfrm>
            <a:off x="298579" y="1159627"/>
            <a:ext cx="7460855" cy="369332"/>
          </a:xfrm>
          <a:prstGeom prst="rect">
            <a:avLst/>
          </a:prstGeom>
        </p:spPr>
        <p:txBody>
          <a:bodyPr wrap="square">
            <a:spAutoFit/>
          </a:bodyPr>
          <a:lstStyle/>
          <a:p>
            <a:r>
              <a:rPr lang="zh-TW" altLang="en-US" dirty="0" smtClean="0">
                <a:solidFill>
                  <a:srgbClr val="0000FF"/>
                </a:solidFill>
                <a:latin typeface="微軟正黑體" panose="020B0604030504040204" pitchFamily="34" charset="-120"/>
                <a:ea typeface="微軟正黑體" panose="020B0604030504040204" pitchFamily="34" charset="-120"/>
              </a:rPr>
              <a:t>本校</a:t>
            </a:r>
            <a:r>
              <a:rPr lang="en-US" altLang="zh-TW" dirty="0" smtClean="0">
                <a:solidFill>
                  <a:srgbClr val="0000FF"/>
                </a:solidFill>
                <a:latin typeface="微軟正黑體" panose="020B0604030504040204" pitchFamily="34" charset="-120"/>
                <a:ea typeface="微軟正黑體" panose="020B0604030504040204" pitchFamily="34" charset="-120"/>
              </a:rPr>
              <a:t>109</a:t>
            </a:r>
            <a:r>
              <a:rPr lang="zh-TW" altLang="en-US" dirty="0" smtClean="0">
                <a:solidFill>
                  <a:srgbClr val="0000FF"/>
                </a:solidFill>
                <a:latin typeface="微軟正黑體" panose="020B0604030504040204" pitchFamily="34" charset="-120"/>
                <a:ea typeface="微軟正黑體" panose="020B0604030504040204" pitchFamily="34" charset="-120"/>
              </a:rPr>
              <a:t>年度系學位學程品質保證認可作業時程規劃</a:t>
            </a:r>
            <a:endParaRPr lang="zh-TW" altLang="en-US" dirty="0">
              <a:solidFill>
                <a:srgbClr val="0000FF"/>
              </a:solidFill>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4421929" y="1135611"/>
            <a:ext cx="7488654" cy="5295314"/>
            <a:chOff x="4127706" y="1159628"/>
            <a:chExt cx="7488654" cy="5295314"/>
          </a:xfrm>
        </p:grpSpPr>
        <p:pic>
          <p:nvPicPr>
            <p:cNvPr id="5" name="圖片 4"/>
            <p:cNvPicPr>
              <a:picLocks noChangeAspect="1"/>
            </p:cNvPicPr>
            <p:nvPr/>
          </p:nvPicPr>
          <p:blipFill>
            <a:blip r:embed="rId3"/>
            <a:stretch>
              <a:fillRect/>
            </a:stretch>
          </p:blipFill>
          <p:spPr>
            <a:xfrm>
              <a:off x="4127706" y="1159628"/>
              <a:ext cx="7488654" cy="5295314"/>
            </a:xfrm>
            <a:prstGeom prst="rect">
              <a:avLst/>
            </a:prstGeom>
          </p:spPr>
        </p:pic>
        <p:sp>
          <p:nvSpPr>
            <p:cNvPr id="6" name="橢圓 5"/>
            <p:cNvSpPr/>
            <p:nvPr/>
          </p:nvSpPr>
          <p:spPr>
            <a:xfrm>
              <a:off x="4282751" y="5575732"/>
              <a:ext cx="2248678" cy="4425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93455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1909" y="739674"/>
            <a:ext cx="2031325" cy="461665"/>
          </a:xfrm>
          <a:prstGeom prst="rect">
            <a:avLst/>
          </a:prstGeom>
        </p:spPr>
        <p:txBody>
          <a:bodyPr wrap="none">
            <a:spAutoFit/>
          </a:bodyPr>
          <a:lstStyle/>
          <a:p>
            <a:r>
              <a:rPr lang="zh-TW" altLang="en-US" sz="2400" b="1" dirty="0" smtClean="0">
                <a:solidFill>
                  <a:schemeClr val="bg1"/>
                </a:solidFill>
                <a:cs typeface="+mn-ea"/>
                <a:sym typeface="+mn-lt"/>
              </a:rPr>
              <a:t>行政主動支援</a:t>
            </a:r>
            <a:endParaRPr lang="zh-CN" altLang="en-US" sz="2400" b="1" dirty="0">
              <a:solidFill>
                <a:schemeClr val="bg1"/>
              </a:solidFill>
              <a:cs typeface="+mn-ea"/>
              <a:sym typeface="+mn-lt"/>
            </a:endParaRPr>
          </a:p>
        </p:txBody>
      </p:sp>
      <p:grpSp>
        <p:nvGrpSpPr>
          <p:cNvPr id="3" name="组合 30"/>
          <p:cNvGrpSpPr>
            <a:grpSpLocks/>
          </p:cNvGrpSpPr>
          <p:nvPr/>
        </p:nvGrpSpPr>
        <p:grpSpPr bwMode="auto">
          <a:xfrm>
            <a:off x="5933662" y="5157592"/>
            <a:ext cx="6026960" cy="1050756"/>
            <a:chOff x="0" y="0"/>
            <a:chExt cx="8278812" cy="1933575"/>
          </a:xfrm>
        </p:grpSpPr>
        <p:sp>
          <p:nvSpPr>
            <p:cNvPr id="4" name="Freeform 5"/>
            <p:cNvSpPr>
              <a:spLocks noChangeArrowheads="1"/>
            </p:cNvSpPr>
            <p:nvPr/>
          </p:nvSpPr>
          <p:spPr bwMode="auto">
            <a:xfrm>
              <a:off x="6072187" y="0"/>
              <a:ext cx="2206625" cy="1933575"/>
            </a:xfrm>
            <a:custGeom>
              <a:avLst/>
              <a:gdLst>
                <a:gd name="T0" fmla="*/ 89 w 93"/>
                <a:gd name="T1" fmla="*/ 47 h 79"/>
                <a:gd name="T2" fmla="*/ 89 w 93"/>
                <a:gd name="T3" fmla="*/ 32 h 79"/>
                <a:gd name="T4" fmla="*/ 61 w 93"/>
                <a:gd name="T5" fmla="*/ 5 h 79"/>
                <a:gd name="T6" fmla="*/ 54 w 93"/>
                <a:gd name="T7" fmla="*/ 8 h 79"/>
                <a:gd name="T8" fmla="*/ 54 w 93"/>
                <a:gd name="T9" fmla="*/ 8 h 79"/>
                <a:gd name="T10" fmla="*/ 43 w 93"/>
                <a:gd name="T11" fmla="*/ 18 h 79"/>
                <a:gd name="T12" fmla="*/ 11 w 93"/>
                <a:gd name="T13" fmla="*/ 18 h 79"/>
                <a:gd name="T14" fmla="*/ 0 w 93"/>
                <a:gd name="T15" fmla="*/ 29 h 79"/>
                <a:gd name="T16" fmla="*/ 0 w 93"/>
                <a:gd name="T17" fmla="*/ 50 h 79"/>
                <a:gd name="T18" fmla="*/ 11 w 93"/>
                <a:gd name="T19" fmla="*/ 61 h 79"/>
                <a:gd name="T20" fmla="*/ 43 w 93"/>
                <a:gd name="T21" fmla="*/ 61 h 79"/>
                <a:gd name="T22" fmla="*/ 54 w 93"/>
                <a:gd name="T23" fmla="*/ 72 h 79"/>
                <a:gd name="T24" fmla="*/ 54 w 93"/>
                <a:gd name="T25" fmla="*/ 72 h 79"/>
                <a:gd name="T26" fmla="*/ 61 w 93"/>
                <a:gd name="T27" fmla="*/ 75 h 79"/>
                <a:gd name="T28" fmla="*/ 89 w 93"/>
                <a:gd name="T29" fmla="*/ 47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3"/>
                <a:gd name="T46" fmla="*/ 0 h 79"/>
                <a:gd name="T47" fmla="*/ 93 w 93"/>
                <a:gd name="T48" fmla="*/ 79 h 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3" h="79">
                  <a:moveTo>
                    <a:pt x="89" y="47"/>
                  </a:moveTo>
                  <a:cubicBezTo>
                    <a:pt x="93" y="43"/>
                    <a:pt x="93" y="36"/>
                    <a:pt x="89" y="32"/>
                  </a:cubicBezTo>
                  <a:cubicBezTo>
                    <a:pt x="61" y="5"/>
                    <a:pt x="61" y="5"/>
                    <a:pt x="61" y="5"/>
                  </a:cubicBezTo>
                  <a:cubicBezTo>
                    <a:pt x="57" y="0"/>
                    <a:pt x="54" y="2"/>
                    <a:pt x="54" y="8"/>
                  </a:cubicBezTo>
                  <a:cubicBezTo>
                    <a:pt x="54" y="8"/>
                    <a:pt x="54" y="8"/>
                    <a:pt x="54" y="8"/>
                  </a:cubicBezTo>
                  <a:cubicBezTo>
                    <a:pt x="54" y="14"/>
                    <a:pt x="49" y="18"/>
                    <a:pt x="43" y="18"/>
                  </a:cubicBezTo>
                  <a:cubicBezTo>
                    <a:pt x="11" y="18"/>
                    <a:pt x="11" y="18"/>
                    <a:pt x="11" y="18"/>
                  </a:cubicBezTo>
                  <a:cubicBezTo>
                    <a:pt x="5" y="18"/>
                    <a:pt x="0" y="23"/>
                    <a:pt x="0" y="29"/>
                  </a:cubicBezTo>
                  <a:cubicBezTo>
                    <a:pt x="0" y="50"/>
                    <a:pt x="0" y="50"/>
                    <a:pt x="0" y="50"/>
                  </a:cubicBezTo>
                  <a:cubicBezTo>
                    <a:pt x="0" y="56"/>
                    <a:pt x="5" y="61"/>
                    <a:pt x="11" y="61"/>
                  </a:cubicBezTo>
                  <a:cubicBezTo>
                    <a:pt x="43" y="61"/>
                    <a:pt x="43" y="61"/>
                    <a:pt x="43" y="61"/>
                  </a:cubicBezTo>
                  <a:cubicBezTo>
                    <a:pt x="49" y="61"/>
                    <a:pt x="54" y="66"/>
                    <a:pt x="54" y="72"/>
                  </a:cubicBezTo>
                  <a:cubicBezTo>
                    <a:pt x="54" y="72"/>
                    <a:pt x="54" y="72"/>
                    <a:pt x="54" y="72"/>
                  </a:cubicBezTo>
                  <a:cubicBezTo>
                    <a:pt x="54" y="78"/>
                    <a:pt x="57" y="79"/>
                    <a:pt x="61" y="75"/>
                  </a:cubicBezTo>
                  <a:lnTo>
                    <a:pt x="89" y="47"/>
                  </a:lnTo>
                  <a:close/>
                </a:path>
              </a:pathLst>
            </a:custGeom>
            <a:solidFill>
              <a:srgbClr val="B3D242"/>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fontAlgn="base">
                <a:spcBef>
                  <a:spcPct val="0"/>
                </a:spcBef>
                <a:spcAft>
                  <a:spcPct val="0"/>
                </a:spcAft>
                <a:buFont typeface="Arial" pitchFamily="34" charset="0"/>
                <a:buNone/>
              </a:pPr>
              <a:endParaRPr lang="zh-CN" altLang="zh-CN">
                <a:solidFill>
                  <a:srgbClr val="FFFFFF"/>
                </a:solidFill>
                <a:latin typeface="宋体" pitchFamily="2" charset="-122"/>
                <a:ea typeface="宋体" pitchFamily="2" charset="-122"/>
                <a:sym typeface="宋体" pitchFamily="2" charset="-122"/>
              </a:endParaRPr>
            </a:p>
          </p:txBody>
        </p:sp>
        <p:sp>
          <p:nvSpPr>
            <p:cNvPr id="5" name="Freeform 6"/>
            <p:cNvSpPr>
              <a:spLocks noChangeArrowheads="1"/>
            </p:cNvSpPr>
            <p:nvPr/>
          </p:nvSpPr>
          <p:spPr bwMode="auto">
            <a:xfrm>
              <a:off x="6072187" y="439738"/>
              <a:ext cx="806450" cy="1052513"/>
            </a:xfrm>
            <a:custGeom>
              <a:avLst/>
              <a:gdLst>
                <a:gd name="T0" fmla="*/ 0 w 34"/>
                <a:gd name="T1" fmla="*/ 11 h 43"/>
                <a:gd name="T2" fmla="*/ 0 w 34"/>
                <a:gd name="T3" fmla="*/ 32 h 43"/>
                <a:gd name="T4" fmla="*/ 11 w 34"/>
                <a:gd name="T5" fmla="*/ 43 h 43"/>
                <a:gd name="T6" fmla="*/ 16 w 34"/>
                <a:gd name="T7" fmla="*/ 43 h 43"/>
                <a:gd name="T8" fmla="*/ 29 w 34"/>
                <a:gd name="T9" fmla="*/ 29 h 43"/>
                <a:gd name="T10" fmla="*/ 29 w 34"/>
                <a:gd name="T11" fmla="*/ 14 h 43"/>
                <a:gd name="T12" fmla="*/ 16 w 34"/>
                <a:gd name="T13" fmla="*/ 0 h 43"/>
                <a:gd name="T14" fmla="*/ 11 w 34"/>
                <a:gd name="T15" fmla="*/ 0 h 43"/>
                <a:gd name="T16" fmla="*/ 0 w 34"/>
                <a:gd name="T17" fmla="*/ 1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43"/>
                <a:gd name="T29" fmla="*/ 34 w 34"/>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43">
                  <a:moveTo>
                    <a:pt x="0" y="11"/>
                  </a:moveTo>
                  <a:cubicBezTo>
                    <a:pt x="0" y="32"/>
                    <a:pt x="0" y="32"/>
                    <a:pt x="0" y="32"/>
                  </a:cubicBezTo>
                  <a:cubicBezTo>
                    <a:pt x="0" y="38"/>
                    <a:pt x="5" y="43"/>
                    <a:pt x="11" y="43"/>
                  </a:cubicBezTo>
                  <a:cubicBezTo>
                    <a:pt x="16" y="43"/>
                    <a:pt x="16" y="43"/>
                    <a:pt x="16" y="43"/>
                  </a:cubicBezTo>
                  <a:cubicBezTo>
                    <a:pt x="29" y="29"/>
                    <a:pt x="29" y="29"/>
                    <a:pt x="29" y="29"/>
                  </a:cubicBezTo>
                  <a:cubicBezTo>
                    <a:pt x="34" y="25"/>
                    <a:pt x="34" y="18"/>
                    <a:pt x="29" y="14"/>
                  </a:cubicBezTo>
                  <a:cubicBezTo>
                    <a:pt x="16" y="0"/>
                    <a:pt x="16" y="0"/>
                    <a:pt x="16" y="0"/>
                  </a:cubicBezTo>
                  <a:cubicBezTo>
                    <a:pt x="11" y="0"/>
                    <a:pt x="11" y="0"/>
                    <a:pt x="11" y="0"/>
                  </a:cubicBezTo>
                  <a:cubicBezTo>
                    <a:pt x="5" y="0"/>
                    <a:pt x="0" y="5"/>
                    <a:pt x="0" y="11"/>
                  </a:cubicBezTo>
                  <a:close/>
                </a:path>
              </a:pathLst>
            </a:custGeom>
            <a:solidFill>
              <a:srgbClr val="9CBA2C"/>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fontAlgn="base">
                <a:spcBef>
                  <a:spcPct val="0"/>
                </a:spcBef>
                <a:spcAft>
                  <a:spcPct val="0"/>
                </a:spcAft>
                <a:buFont typeface="Arial" pitchFamily="34" charset="0"/>
                <a:buNone/>
              </a:pPr>
              <a:endParaRPr lang="zh-CN" altLang="zh-CN">
                <a:solidFill>
                  <a:srgbClr val="FFFFFF"/>
                </a:solidFill>
                <a:latin typeface="宋体" pitchFamily="2" charset="-122"/>
                <a:ea typeface="宋体" pitchFamily="2" charset="-122"/>
                <a:sym typeface="宋体" pitchFamily="2" charset="-122"/>
              </a:endParaRPr>
            </a:p>
          </p:txBody>
        </p:sp>
        <p:sp>
          <p:nvSpPr>
            <p:cNvPr id="6" name="Freeform 7"/>
            <p:cNvSpPr>
              <a:spLocks noChangeArrowheads="1"/>
            </p:cNvSpPr>
            <p:nvPr/>
          </p:nvSpPr>
          <p:spPr bwMode="auto">
            <a:xfrm>
              <a:off x="4554537" y="0"/>
              <a:ext cx="2205038" cy="1933575"/>
            </a:xfrm>
            <a:custGeom>
              <a:avLst/>
              <a:gdLst>
                <a:gd name="T0" fmla="*/ 89 w 93"/>
                <a:gd name="T1" fmla="*/ 47 h 79"/>
                <a:gd name="T2" fmla="*/ 89 w 93"/>
                <a:gd name="T3" fmla="*/ 32 h 79"/>
                <a:gd name="T4" fmla="*/ 61 w 93"/>
                <a:gd name="T5" fmla="*/ 5 h 79"/>
                <a:gd name="T6" fmla="*/ 54 w 93"/>
                <a:gd name="T7" fmla="*/ 8 h 79"/>
                <a:gd name="T8" fmla="*/ 54 w 93"/>
                <a:gd name="T9" fmla="*/ 8 h 79"/>
                <a:gd name="T10" fmla="*/ 43 w 93"/>
                <a:gd name="T11" fmla="*/ 18 h 79"/>
                <a:gd name="T12" fmla="*/ 11 w 93"/>
                <a:gd name="T13" fmla="*/ 18 h 79"/>
                <a:gd name="T14" fmla="*/ 0 w 93"/>
                <a:gd name="T15" fmla="*/ 29 h 79"/>
                <a:gd name="T16" fmla="*/ 0 w 93"/>
                <a:gd name="T17" fmla="*/ 50 h 79"/>
                <a:gd name="T18" fmla="*/ 11 w 93"/>
                <a:gd name="T19" fmla="*/ 61 h 79"/>
                <a:gd name="T20" fmla="*/ 43 w 93"/>
                <a:gd name="T21" fmla="*/ 61 h 79"/>
                <a:gd name="T22" fmla="*/ 54 w 93"/>
                <a:gd name="T23" fmla="*/ 72 h 79"/>
                <a:gd name="T24" fmla="*/ 54 w 93"/>
                <a:gd name="T25" fmla="*/ 72 h 79"/>
                <a:gd name="T26" fmla="*/ 61 w 93"/>
                <a:gd name="T27" fmla="*/ 75 h 79"/>
                <a:gd name="T28" fmla="*/ 89 w 93"/>
                <a:gd name="T29" fmla="*/ 47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3"/>
                <a:gd name="T46" fmla="*/ 0 h 79"/>
                <a:gd name="T47" fmla="*/ 93 w 93"/>
                <a:gd name="T48" fmla="*/ 79 h 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3" h="79">
                  <a:moveTo>
                    <a:pt x="89" y="47"/>
                  </a:moveTo>
                  <a:cubicBezTo>
                    <a:pt x="93" y="43"/>
                    <a:pt x="93" y="36"/>
                    <a:pt x="89" y="32"/>
                  </a:cubicBezTo>
                  <a:cubicBezTo>
                    <a:pt x="61" y="5"/>
                    <a:pt x="61" y="5"/>
                    <a:pt x="61" y="5"/>
                  </a:cubicBezTo>
                  <a:cubicBezTo>
                    <a:pt x="57" y="0"/>
                    <a:pt x="54" y="2"/>
                    <a:pt x="54" y="8"/>
                  </a:cubicBezTo>
                  <a:cubicBezTo>
                    <a:pt x="54" y="8"/>
                    <a:pt x="54" y="8"/>
                    <a:pt x="54" y="8"/>
                  </a:cubicBezTo>
                  <a:cubicBezTo>
                    <a:pt x="54" y="14"/>
                    <a:pt x="49" y="18"/>
                    <a:pt x="43" y="18"/>
                  </a:cubicBezTo>
                  <a:cubicBezTo>
                    <a:pt x="11" y="18"/>
                    <a:pt x="11" y="18"/>
                    <a:pt x="11" y="18"/>
                  </a:cubicBezTo>
                  <a:cubicBezTo>
                    <a:pt x="5" y="18"/>
                    <a:pt x="0" y="23"/>
                    <a:pt x="0" y="29"/>
                  </a:cubicBezTo>
                  <a:cubicBezTo>
                    <a:pt x="0" y="50"/>
                    <a:pt x="0" y="50"/>
                    <a:pt x="0" y="50"/>
                  </a:cubicBezTo>
                  <a:cubicBezTo>
                    <a:pt x="0" y="56"/>
                    <a:pt x="5" y="61"/>
                    <a:pt x="11" y="61"/>
                  </a:cubicBezTo>
                  <a:cubicBezTo>
                    <a:pt x="43" y="61"/>
                    <a:pt x="43" y="61"/>
                    <a:pt x="43" y="61"/>
                  </a:cubicBezTo>
                  <a:cubicBezTo>
                    <a:pt x="49" y="61"/>
                    <a:pt x="54" y="66"/>
                    <a:pt x="54" y="72"/>
                  </a:cubicBezTo>
                  <a:cubicBezTo>
                    <a:pt x="54" y="72"/>
                    <a:pt x="54" y="72"/>
                    <a:pt x="54" y="72"/>
                  </a:cubicBezTo>
                  <a:cubicBezTo>
                    <a:pt x="54" y="78"/>
                    <a:pt x="57" y="79"/>
                    <a:pt x="61" y="75"/>
                  </a:cubicBezTo>
                  <a:lnTo>
                    <a:pt x="89" y="47"/>
                  </a:lnTo>
                  <a:close/>
                </a:path>
              </a:pathLst>
            </a:custGeom>
            <a:solidFill>
              <a:srgbClr val="86DDCE"/>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fontAlgn="base">
                <a:spcBef>
                  <a:spcPct val="0"/>
                </a:spcBef>
                <a:spcAft>
                  <a:spcPct val="0"/>
                </a:spcAft>
                <a:buFont typeface="Arial" pitchFamily="34" charset="0"/>
                <a:buNone/>
              </a:pPr>
              <a:endParaRPr lang="zh-CN" altLang="zh-CN">
                <a:solidFill>
                  <a:srgbClr val="FFFFFF"/>
                </a:solidFill>
                <a:latin typeface="宋体" pitchFamily="2" charset="-122"/>
                <a:ea typeface="宋体" pitchFamily="2" charset="-122"/>
                <a:sym typeface="宋体" pitchFamily="2" charset="-122"/>
              </a:endParaRPr>
            </a:p>
          </p:txBody>
        </p:sp>
        <p:sp>
          <p:nvSpPr>
            <p:cNvPr id="7" name="Freeform 8"/>
            <p:cNvSpPr>
              <a:spLocks noChangeArrowheads="1"/>
            </p:cNvSpPr>
            <p:nvPr/>
          </p:nvSpPr>
          <p:spPr bwMode="auto">
            <a:xfrm>
              <a:off x="4554537" y="439738"/>
              <a:ext cx="806450" cy="1052513"/>
            </a:xfrm>
            <a:custGeom>
              <a:avLst/>
              <a:gdLst>
                <a:gd name="T0" fmla="*/ 0 w 34"/>
                <a:gd name="T1" fmla="*/ 11 h 43"/>
                <a:gd name="T2" fmla="*/ 0 w 34"/>
                <a:gd name="T3" fmla="*/ 32 h 43"/>
                <a:gd name="T4" fmla="*/ 11 w 34"/>
                <a:gd name="T5" fmla="*/ 43 h 43"/>
                <a:gd name="T6" fmla="*/ 16 w 34"/>
                <a:gd name="T7" fmla="*/ 43 h 43"/>
                <a:gd name="T8" fmla="*/ 29 w 34"/>
                <a:gd name="T9" fmla="*/ 29 h 43"/>
                <a:gd name="T10" fmla="*/ 29 w 34"/>
                <a:gd name="T11" fmla="*/ 14 h 43"/>
                <a:gd name="T12" fmla="*/ 16 w 34"/>
                <a:gd name="T13" fmla="*/ 0 h 43"/>
                <a:gd name="T14" fmla="*/ 11 w 34"/>
                <a:gd name="T15" fmla="*/ 0 h 43"/>
                <a:gd name="T16" fmla="*/ 0 w 34"/>
                <a:gd name="T17" fmla="*/ 1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43"/>
                <a:gd name="T29" fmla="*/ 34 w 34"/>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43">
                  <a:moveTo>
                    <a:pt x="0" y="11"/>
                  </a:moveTo>
                  <a:cubicBezTo>
                    <a:pt x="0" y="32"/>
                    <a:pt x="0" y="32"/>
                    <a:pt x="0" y="32"/>
                  </a:cubicBezTo>
                  <a:cubicBezTo>
                    <a:pt x="0" y="38"/>
                    <a:pt x="5" y="43"/>
                    <a:pt x="11" y="43"/>
                  </a:cubicBezTo>
                  <a:cubicBezTo>
                    <a:pt x="16" y="43"/>
                    <a:pt x="16" y="43"/>
                    <a:pt x="16" y="43"/>
                  </a:cubicBezTo>
                  <a:cubicBezTo>
                    <a:pt x="29" y="29"/>
                    <a:pt x="29" y="29"/>
                    <a:pt x="29" y="29"/>
                  </a:cubicBezTo>
                  <a:cubicBezTo>
                    <a:pt x="34" y="25"/>
                    <a:pt x="34" y="18"/>
                    <a:pt x="29" y="14"/>
                  </a:cubicBezTo>
                  <a:cubicBezTo>
                    <a:pt x="16" y="0"/>
                    <a:pt x="16" y="0"/>
                    <a:pt x="16" y="0"/>
                  </a:cubicBezTo>
                  <a:cubicBezTo>
                    <a:pt x="11" y="0"/>
                    <a:pt x="11" y="0"/>
                    <a:pt x="11" y="0"/>
                  </a:cubicBezTo>
                  <a:cubicBezTo>
                    <a:pt x="5" y="0"/>
                    <a:pt x="0" y="5"/>
                    <a:pt x="0" y="11"/>
                  </a:cubicBezTo>
                  <a:close/>
                </a:path>
              </a:pathLst>
            </a:custGeom>
            <a:solidFill>
              <a:srgbClr val="52CEB9"/>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fontAlgn="base">
                <a:spcBef>
                  <a:spcPct val="0"/>
                </a:spcBef>
                <a:spcAft>
                  <a:spcPct val="0"/>
                </a:spcAft>
                <a:buFont typeface="Arial" pitchFamily="34" charset="0"/>
                <a:buNone/>
              </a:pPr>
              <a:endParaRPr lang="zh-CN" altLang="zh-CN">
                <a:solidFill>
                  <a:srgbClr val="FFFFFF"/>
                </a:solidFill>
                <a:latin typeface="宋体" pitchFamily="2" charset="-122"/>
                <a:ea typeface="宋体" pitchFamily="2" charset="-122"/>
                <a:sym typeface="宋体" pitchFamily="2" charset="-122"/>
              </a:endParaRPr>
            </a:p>
          </p:txBody>
        </p:sp>
        <p:sp>
          <p:nvSpPr>
            <p:cNvPr id="8" name="Freeform 9"/>
            <p:cNvSpPr>
              <a:spLocks noChangeArrowheads="1"/>
            </p:cNvSpPr>
            <p:nvPr/>
          </p:nvSpPr>
          <p:spPr bwMode="auto">
            <a:xfrm>
              <a:off x="3035300" y="0"/>
              <a:ext cx="2206625" cy="1933575"/>
            </a:xfrm>
            <a:custGeom>
              <a:avLst/>
              <a:gdLst>
                <a:gd name="T0" fmla="*/ 89 w 93"/>
                <a:gd name="T1" fmla="*/ 47 h 79"/>
                <a:gd name="T2" fmla="*/ 89 w 93"/>
                <a:gd name="T3" fmla="*/ 32 h 79"/>
                <a:gd name="T4" fmla="*/ 61 w 93"/>
                <a:gd name="T5" fmla="*/ 5 h 79"/>
                <a:gd name="T6" fmla="*/ 54 w 93"/>
                <a:gd name="T7" fmla="*/ 8 h 79"/>
                <a:gd name="T8" fmla="*/ 54 w 93"/>
                <a:gd name="T9" fmla="*/ 8 h 79"/>
                <a:gd name="T10" fmla="*/ 43 w 93"/>
                <a:gd name="T11" fmla="*/ 18 h 79"/>
                <a:gd name="T12" fmla="*/ 11 w 93"/>
                <a:gd name="T13" fmla="*/ 18 h 79"/>
                <a:gd name="T14" fmla="*/ 0 w 93"/>
                <a:gd name="T15" fmla="*/ 29 h 79"/>
                <a:gd name="T16" fmla="*/ 0 w 93"/>
                <a:gd name="T17" fmla="*/ 50 h 79"/>
                <a:gd name="T18" fmla="*/ 11 w 93"/>
                <a:gd name="T19" fmla="*/ 61 h 79"/>
                <a:gd name="T20" fmla="*/ 43 w 93"/>
                <a:gd name="T21" fmla="*/ 61 h 79"/>
                <a:gd name="T22" fmla="*/ 54 w 93"/>
                <a:gd name="T23" fmla="*/ 72 h 79"/>
                <a:gd name="T24" fmla="*/ 54 w 93"/>
                <a:gd name="T25" fmla="*/ 72 h 79"/>
                <a:gd name="T26" fmla="*/ 61 w 93"/>
                <a:gd name="T27" fmla="*/ 75 h 79"/>
                <a:gd name="T28" fmla="*/ 89 w 93"/>
                <a:gd name="T29" fmla="*/ 47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3"/>
                <a:gd name="T46" fmla="*/ 0 h 79"/>
                <a:gd name="T47" fmla="*/ 93 w 93"/>
                <a:gd name="T48" fmla="*/ 79 h 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3" h="79">
                  <a:moveTo>
                    <a:pt x="89" y="47"/>
                  </a:moveTo>
                  <a:cubicBezTo>
                    <a:pt x="93" y="43"/>
                    <a:pt x="93" y="36"/>
                    <a:pt x="89" y="32"/>
                  </a:cubicBezTo>
                  <a:cubicBezTo>
                    <a:pt x="61" y="5"/>
                    <a:pt x="61" y="5"/>
                    <a:pt x="61" y="5"/>
                  </a:cubicBezTo>
                  <a:cubicBezTo>
                    <a:pt x="57" y="0"/>
                    <a:pt x="54" y="2"/>
                    <a:pt x="54" y="8"/>
                  </a:cubicBezTo>
                  <a:cubicBezTo>
                    <a:pt x="54" y="8"/>
                    <a:pt x="54" y="8"/>
                    <a:pt x="54" y="8"/>
                  </a:cubicBezTo>
                  <a:cubicBezTo>
                    <a:pt x="54" y="14"/>
                    <a:pt x="49" y="18"/>
                    <a:pt x="43" y="18"/>
                  </a:cubicBezTo>
                  <a:cubicBezTo>
                    <a:pt x="11" y="18"/>
                    <a:pt x="11" y="18"/>
                    <a:pt x="11" y="18"/>
                  </a:cubicBezTo>
                  <a:cubicBezTo>
                    <a:pt x="5" y="18"/>
                    <a:pt x="0" y="23"/>
                    <a:pt x="0" y="29"/>
                  </a:cubicBezTo>
                  <a:cubicBezTo>
                    <a:pt x="0" y="50"/>
                    <a:pt x="0" y="50"/>
                    <a:pt x="0" y="50"/>
                  </a:cubicBezTo>
                  <a:cubicBezTo>
                    <a:pt x="0" y="56"/>
                    <a:pt x="5" y="61"/>
                    <a:pt x="11" y="61"/>
                  </a:cubicBezTo>
                  <a:cubicBezTo>
                    <a:pt x="43" y="61"/>
                    <a:pt x="43" y="61"/>
                    <a:pt x="43" y="61"/>
                  </a:cubicBezTo>
                  <a:cubicBezTo>
                    <a:pt x="49" y="61"/>
                    <a:pt x="54" y="66"/>
                    <a:pt x="54" y="72"/>
                  </a:cubicBezTo>
                  <a:cubicBezTo>
                    <a:pt x="54" y="72"/>
                    <a:pt x="54" y="72"/>
                    <a:pt x="54" y="72"/>
                  </a:cubicBezTo>
                  <a:cubicBezTo>
                    <a:pt x="54" y="78"/>
                    <a:pt x="57" y="79"/>
                    <a:pt x="61" y="75"/>
                  </a:cubicBezTo>
                  <a:lnTo>
                    <a:pt x="89" y="47"/>
                  </a:lnTo>
                  <a:close/>
                </a:path>
              </a:pathLst>
            </a:custGeom>
            <a:solidFill>
              <a:srgbClr val="FFD355"/>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fontAlgn="base">
                <a:spcBef>
                  <a:spcPct val="0"/>
                </a:spcBef>
                <a:spcAft>
                  <a:spcPct val="0"/>
                </a:spcAft>
                <a:buFont typeface="Arial" pitchFamily="34" charset="0"/>
                <a:buNone/>
              </a:pPr>
              <a:endParaRPr lang="zh-CN" altLang="zh-CN">
                <a:solidFill>
                  <a:srgbClr val="FFFFFF"/>
                </a:solidFill>
                <a:latin typeface="宋体" pitchFamily="2" charset="-122"/>
                <a:ea typeface="宋体" pitchFamily="2" charset="-122"/>
                <a:sym typeface="宋体" pitchFamily="2" charset="-122"/>
              </a:endParaRPr>
            </a:p>
          </p:txBody>
        </p:sp>
        <p:sp>
          <p:nvSpPr>
            <p:cNvPr id="9" name="Freeform 10"/>
            <p:cNvSpPr>
              <a:spLocks noChangeArrowheads="1"/>
            </p:cNvSpPr>
            <p:nvPr/>
          </p:nvSpPr>
          <p:spPr bwMode="auto">
            <a:xfrm>
              <a:off x="3035300" y="439738"/>
              <a:ext cx="782638" cy="1052513"/>
            </a:xfrm>
            <a:custGeom>
              <a:avLst/>
              <a:gdLst>
                <a:gd name="T0" fmla="*/ 0 w 33"/>
                <a:gd name="T1" fmla="*/ 11 h 43"/>
                <a:gd name="T2" fmla="*/ 0 w 33"/>
                <a:gd name="T3" fmla="*/ 32 h 43"/>
                <a:gd name="T4" fmla="*/ 11 w 33"/>
                <a:gd name="T5" fmla="*/ 43 h 43"/>
                <a:gd name="T6" fmla="*/ 16 w 33"/>
                <a:gd name="T7" fmla="*/ 43 h 43"/>
                <a:gd name="T8" fmla="*/ 29 w 33"/>
                <a:gd name="T9" fmla="*/ 29 h 43"/>
                <a:gd name="T10" fmla="*/ 29 w 33"/>
                <a:gd name="T11" fmla="*/ 14 h 43"/>
                <a:gd name="T12" fmla="*/ 16 w 33"/>
                <a:gd name="T13" fmla="*/ 0 h 43"/>
                <a:gd name="T14" fmla="*/ 11 w 33"/>
                <a:gd name="T15" fmla="*/ 0 h 43"/>
                <a:gd name="T16" fmla="*/ 0 w 33"/>
                <a:gd name="T17" fmla="*/ 1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3"/>
                <a:gd name="T29" fmla="*/ 33 w 33"/>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3">
                  <a:moveTo>
                    <a:pt x="0" y="11"/>
                  </a:moveTo>
                  <a:cubicBezTo>
                    <a:pt x="0" y="32"/>
                    <a:pt x="0" y="32"/>
                    <a:pt x="0" y="32"/>
                  </a:cubicBezTo>
                  <a:cubicBezTo>
                    <a:pt x="0" y="38"/>
                    <a:pt x="5" y="43"/>
                    <a:pt x="11" y="43"/>
                  </a:cubicBezTo>
                  <a:cubicBezTo>
                    <a:pt x="16" y="43"/>
                    <a:pt x="16" y="43"/>
                    <a:pt x="16" y="43"/>
                  </a:cubicBezTo>
                  <a:cubicBezTo>
                    <a:pt x="29" y="29"/>
                    <a:pt x="29" y="29"/>
                    <a:pt x="29" y="29"/>
                  </a:cubicBezTo>
                  <a:cubicBezTo>
                    <a:pt x="33" y="25"/>
                    <a:pt x="33" y="18"/>
                    <a:pt x="29" y="14"/>
                  </a:cubicBezTo>
                  <a:cubicBezTo>
                    <a:pt x="16" y="0"/>
                    <a:pt x="16" y="0"/>
                    <a:pt x="16" y="0"/>
                  </a:cubicBezTo>
                  <a:cubicBezTo>
                    <a:pt x="11" y="0"/>
                    <a:pt x="11" y="0"/>
                    <a:pt x="11" y="0"/>
                  </a:cubicBezTo>
                  <a:cubicBezTo>
                    <a:pt x="5" y="0"/>
                    <a:pt x="0" y="5"/>
                    <a:pt x="0" y="11"/>
                  </a:cubicBezTo>
                  <a:close/>
                </a:path>
              </a:pathLst>
            </a:custGeom>
            <a:solidFill>
              <a:srgbClr val="F2B30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fontAlgn="base">
                <a:spcBef>
                  <a:spcPct val="0"/>
                </a:spcBef>
                <a:spcAft>
                  <a:spcPct val="0"/>
                </a:spcAft>
                <a:buFont typeface="Arial" pitchFamily="34" charset="0"/>
                <a:buNone/>
              </a:pPr>
              <a:endParaRPr lang="zh-CN" altLang="zh-CN">
                <a:solidFill>
                  <a:srgbClr val="FFFFFF"/>
                </a:solidFill>
                <a:latin typeface="宋体" pitchFamily="2" charset="-122"/>
                <a:ea typeface="宋体" pitchFamily="2" charset="-122"/>
                <a:sym typeface="宋体" pitchFamily="2" charset="-122"/>
              </a:endParaRPr>
            </a:p>
          </p:txBody>
        </p:sp>
        <p:sp>
          <p:nvSpPr>
            <p:cNvPr id="10" name="Freeform 11"/>
            <p:cNvSpPr>
              <a:spLocks noChangeArrowheads="1"/>
            </p:cNvSpPr>
            <p:nvPr/>
          </p:nvSpPr>
          <p:spPr bwMode="auto">
            <a:xfrm>
              <a:off x="1517650" y="0"/>
              <a:ext cx="2206625" cy="1933575"/>
            </a:xfrm>
            <a:custGeom>
              <a:avLst/>
              <a:gdLst>
                <a:gd name="T0" fmla="*/ 89 w 93"/>
                <a:gd name="T1" fmla="*/ 47 h 79"/>
                <a:gd name="T2" fmla="*/ 89 w 93"/>
                <a:gd name="T3" fmla="*/ 32 h 79"/>
                <a:gd name="T4" fmla="*/ 61 w 93"/>
                <a:gd name="T5" fmla="*/ 5 h 79"/>
                <a:gd name="T6" fmla="*/ 54 w 93"/>
                <a:gd name="T7" fmla="*/ 8 h 79"/>
                <a:gd name="T8" fmla="*/ 54 w 93"/>
                <a:gd name="T9" fmla="*/ 8 h 79"/>
                <a:gd name="T10" fmla="*/ 43 w 93"/>
                <a:gd name="T11" fmla="*/ 18 h 79"/>
                <a:gd name="T12" fmla="*/ 11 w 93"/>
                <a:gd name="T13" fmla="*/ 18 h 79"/>
                <a:gd name="T14" fmla="*/ 0 w 93"/>
                <a:gd name="T15" fmla="*/ 29 h 79"/>
                <a:gd name="T16" fmla="*/ 0 w 93"/>
                <a:gd name="T17" fmla="*/ 50 h 79"/>
                <a:gd name="T18" fmla="*/ 11 w 93"/>
                <a:gd name="T19" fmla="*/ 61 h 79"/>
                <a:gd name="T20" fmla="*/ 43 w 93"/>
                <a:gd name="T21" fmla="*/ 61 h 79"/>
                <a:gd name="T22" fmla="*/ 54 w 93"/>
                <a:gd name="T23" fmla="*/ 72 h 79"/>
                <a:gd name="T24" fmla="*/ 54 w 93"/>
                <a:gd name="T25" fmla="*/ 72 h 79"/>
                <a:gd name="T26" fmla="*/ 61 w 93"/>
                <a:gd name="T27" fmla="*/ 75 h 79"/>
                <a:gd name="T28" fmla="*/ 89 w 93"/>
                <a:gd name="T29" fmla="*/ 47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3"/>
                <a:gd name="T46" fmla="*/ 0 h 79"/>
                <a:gd name="T47" fmla="*/ 93 w 93"/>
                <a:gd name="T48" fmla="*/ 79 h 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3" h="79">
                  <a:moveTo>
                    <a:pt x="89" y="47"/>
                  </a:moveTo>
                  <a:cubicBezTo>
                    <a:pt x="93" y="43"/>
                    <a:pt x="93" y="36"/>
                    <a:pt x="89" y="32"/>
                  </a:cubicBezTo>
                  <a:cubicBezTo>
                    <a:pt x="61" y="5"/>
                    <a:pt x="61" y="5"/>
                    <a:pt x="61" y="5"/>
                  </a:cubicBezTo>
                  <a:cubicBezTo>
                    <a:pt x="57" y="0"/>
                    <a:pt x="54" y="2"/>
                    <a:pt x="54" y="8"/>
                  </a:cubicBezTo>
                  <a:cubicBezTo>
                    <a:pt x="54" y="8"/>
                    <a:pt x="54" y="8"/>
                    <a:pt x="54" y="8"/>
                  </a:cubicBezTo>
                  <a:cubicBezTo>
                    <a:pt x="54" y="14"/>
                    <a:pt x="49" y="18"/>
                    <a:pt x="43" y="18"/>
                  </a:cubicBezTo>
                  <a:cubicBezTo>
                    <a:pt x="11" y="18"/>
                    <a:pt x="11" y="18"/>
                    <a:pt x="11" y="18"/>
                  </a:cubicBezTo>
                  <a:cubicBezTo>
                    <a:pt x="5" y="18"/>
                    <a:pt x="0" y="23"/>
                    <a:pt x="0" y="29"/>
                  </a:cubicBezTo>
                  <a:cubicBezTo>
                    <a:pt x="0" y="50"/>
                    <a:pt x="0" y="50"/>
                    <a:pt x="0" y="50"/>
                  </a:cubicBezTo>
                  <a:cubicBezTo>
                    <a:pt x="0" y="56"/>
                    <a:pt x="5" y="61"/>
                    <a:pt x="11" y="61"/>
                  </a:cubicBezTo>
                  <a:cubicBezTo>
                    <a:pt x="43" y="61"/>
                    <a:pt x="43" y="61"/>
                    <a:pt x="43" y="61"/>
                  </a:cubicBezTo>
                  <a:cubicBezTo>
                    <a:pt x="49" y="61"/>
                    <a:pt x="54" y="66"/>
                    <a:pt x="54" y="72"/>
                  </a:cubicBezTo>
                  <a:cubicBezTo>
                    <a:pt x="54" y="72"/>
                    <a:pt x="54" y="72"/>
                    <a:pt x="54" y="72"/>
                  </a:cubicBezTo>
                  <a:cubicBezTo>
                    <a:pt x="54" y="78"/>
                    <a:pt x="57" y="79"/>
                    <a:pt x="61" y="75"/>
                  </a:cubicBezTo>
                  <a:lnTo>
                    <a:pt x="89" y="47"/>
                  </a:lnTo>
                  <a:close/>
                </a:path>
              </a:pathLst>
            </a:custGeom>
            <a:solidFill>
              <a:srgbClr val="C986B9"/>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fontAlgn="base">
                <a:spcBef>
                  <a:spcPct val="0"/>
                </a:spcBef>
                <a:spcAft>
                  <a:spcPct val="0"/>
                </a:spcAft>
                <a:buFont typeface="Arial" pitchFamily="34" charset="0"/>
                <a:buNone/>
              </a:pPr>
              <a:endParaRPr lang="zh-CN" altLang="zh-CN">
                <a:solidFill>
                  <a:srgbClr val="FFFFFF"/>
                </a:solidFill>
                <a:latin typeface="宋体" pitchFamily="2" charset="-122"/>
                <a:ea typeface="宋体" pitchFamily="2" charset="-122"/>
                <a:sym typeface="宋体" pitchFamily="2" charset="-122"/>
              </a:endParaRPr>
            </a:p>
          </p:txBody>
        </p:sp>
        <p:sp>
          <p:nvSpPr>
            <p:cNvPr id="11" name="Freeform 12"/>
            <p:cNvSpPr>
              <a:spLocks noChangeArrowheads="1"/>
            </p:cNvSpPr>
            <p:nvPr/>
          </p:nvSpPr>
          <p:spPr bwMode="auto">
            <a:xfrm>
              <a:off x="1517650" y="439738"/>
              <a:ext cx="782638" cy="1052513"/>
            </a:xfrm>
            <a:custGeom>
              <a:avLst/>
              <a:gdLst>
                <a:gd name="T0" fmla="*/ 0 w 33"/>
                <a:gd name="T1" fmla="*/ 11 h 43"/>
                <a:gd name="T2" fmla="*/ 0 w 33"/>
                <a:gd name="T3" fmla="*/ 32 h 43"/>
                <a:gd name="T4" fmla="*/ 11 w 33"/>
                <a:gd name="T5" fmla="*/ 43 h 43"/>
                <a:gd name="T6" fmla="*/ 15 w 33"/>
                <a:gd name="T7" fmla="*/ 43 h 43"/>
                <a:gd name="T8" fmla="*/ 29 w 33"/>
                <a:gd name="T9" fmla="*/ 29 h 43"/>
                <a:gd name="T10" fmla="*/ 29 w 33"/>
                <a:gd name="T11" fmla="*/ 14 h 43"/>
                <a:gd name="T12" fmla="*/ 15 w 33"/>
                <a:gd name="T13" fmla="*/ 0 h 43"/>
                <a:gd name="T14" fmla="*/ 11 w 33"/>
                <a:gd name="T15" fmla="*/ 0 h 43"/>
                <a:gd name="T16" fmla="*/ 0 w 33"/>
                <a:gd name="T17" fmla="*/ 1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3"/>
                <a:gd name="T29" fmla="*/ 33 w 33"/>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3">
                  <a:moveTo>
                    <a:pt x="0" y="11"/>
                  </a:moveTo>
                  <a:cubicBezTo>
                    <a:pt x="0" y="32"/>
                    <a:pt x="0" y="32"/>
                    <a:pt x="0" y="32"/>
                  </a:cubicBezTo>
                  <a:cubicBezTo>
                    <a:pt x="0" y="38"/>
                    <a:pt x="5" y="43"/>
                    <a:pt x="11" y="43"/>
                  </a:cubicBezTo>
                  <a:cubicBezTo>
                    <a:pt x="15" y="43"/>
                    <a:pt x="15" y="43"/>
                    <a:pt x="15" y="43"/>
                  </a:cubicBezTo>
                  <a:cubicBezTo>
                    <a:pt x="29" y="29"/>
                    <a:pt x="29" y="29"/>
                    <a:pt x="29" y="29"/>
                  </a:cubicBezTo>
                  <a:cubicBezTo>
                    <a:pt x="33" y="25"/>
                    <a:pt x="33" y="18"/>
                    <a:pt x="29" y="14"/>
                  </a:cubicBezTo>
                  <a:cubicBezTo>
                    <a:pt x="15" y="0"/>
                    <a:pt x="15" y="0"/>
                    <a:pt x="15" y="0"/>
                  </a:cubicBezTo>
                  <a:cubicBezTo>
                    <a:pt x="11" y="0"/>
                    <a:pt x="11" y="0"/>
                    <a:pt x="11" y="0"/>
                  </a:cubicBezTo>
                  <a:cubicBezTo>
                    <a:pt x="5" y="0"/>
                    <a:pt x="0" y="5"/>
                    <a:pt x="0" y="11"/>
                  </a:cubicBezTo>
                  <a:close/>
                </a:path>
              </a:pathLst>
            </a:custGeom>
            <a:solidFill>
              <a:srgbClr val="B75DA2"/>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fontAlgn="base">
                <a:spcBef>
                  <a:spcPct val="0"/>
                </a:spcBef>
                <a:spcAft>
                  <a:spcPct val="0"/>
                </a:spcAft>
                <a:buFont typeface="Arial" pitchFamily="34" charset="0"/>
                <a:buNone/>
              </a:pPr>
              <a:endParaRPr lang="zh-CN" altLang="zh-CN">
                <a:solidFill>
                  <a:srgbClr val="FFFFFF"/>
                </a:solidFill>
                <a:latin typeface="宋体" pitchFamily="2" charset="-122"/>
                <a:ea typeface="宋体" pitchFamily="2" charset="-122"/>
                <a:sym typeface="宋体" pitchFamily="2" charset="-122"/>
              </a:endParaRPr>
            </a:p>
          </p:txBody>
        </p:sp>
        <p:sp>
          <p:nvSpPr>
            <p:cNvPr id="12" name="Freeform 13"/>
            <p:cNvSpPr>
              <a:spLocks noChangeArrowheads="1"/>
            </p:cNvSpPr>
            <p:nvPr/>
          </p:nvSpPr>
          <p:spPr bwMode="auto">
            <a:xfrm>
              <a:off x="0" y="0"/>
              <a:ext cx="2205038" cy="1933575"/>
            </a:xfrm>
            <a:custGeom>
              <a:avLst/>
              <a:gdLst>
                <a:gd name="T0" fmla="*/ 89 w 93"/>
                <a:gd name="T1" fmla="*/ 47 h 79"/>
                <a:gd name="T2" fmla="*/ 89 w 93"/>
                <a:gd name="T3" fmla="*/ 32 h 79"/>
                <a:gd name="T4" fmla="*/ 61 w 93"/>
                <a:gd name="T5" fmla="*/ 5 h 79"/>
                <a:gd name="T6" fmla="*/ 54 w 93"/>
                <a:gd name="T7" fmla="*/ 8 h 79"/>
                <a:gd name="T8" fmla="*/ 54 w 93"/>
                <a:gd name="T9" fmla="*/ 8 h 79"/>
                <a:gd name="T10" fmla="*/ 43 w 93"/>
                <a:gd name="T11" fmla="*/ 18 h 79"/>
                <a:gd name="T12" fmla="*/ 11 w 93"/>
                <a:gd name="T13" fmla="*/ 18 h 79"/>
                <a:gd name="T14" fmla="*/ 0 w 93"/>
                <a:gd name="T15" fmla="*/ 29 h 79"/>
                <a:gd name="T16" fmla="*/ 0 w 93"/>
                <a:gd name="T17" fmla="*/ 50 h 79"/>
                <a:gd name="T18" fmla="*/ 11 w 93"/>
                <a:gd name="T19" fmla="*/ 61 h 79"/>
                <a:gd name="T20" fmla="*/ 43 w 93"/>
                <a:gd name="T21" fmla="*/ 61 h 79"/>
                <a:gd name="T22" fmla="*/ 54 w 93"/>
                <a:gd name="T23" fmla="*/ 72 h 79"/>
                <a:gd name="T24" fmla="*/ 54 w 93"/>
                <a:gd name="T25" fmla="*/ 72 h 79"/>
                <a:gd name="T26" fmla="*/ 61 w 93"/>
                <a:gd name="T27" fmla="*/ 75 h 79"/>
                <a:gd name="T28" fmla="*/ 89 w 93"/>
                <a:gd name="T29" fmla="*/ 47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3"/>
                <a:gd name="T46" fmla="*/ 0 h 79"/>
                <a:gd name="T47" fmla="*/ 93 w 93"/>
                <a:gd name="T48" fmla="*/ 79 h 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3" h="79">
                  <a:moveTo>
                    <a:pt x="89" y="47"/>
                  </a:moveTo>
                  <a:cubicBezTo>
                    <a:pt x="93" y="43"/>
                    <a:pt x="93" y="36"/>
                    <a:pt x="89" y="32"/>
                  </a:cubicBezTo>
                  <a:cubicBezTo>
                    <a:pt x="61" y="5"/>
                    <a:pt x="61" y="5"/>
                    <a:pt x="61" y="5"/>
                  </a:cubicBezTo>
                  <a:cubicBezTo>
                    <a:pt x="57" y="0"/>
                    <a:pt x="54" y="2"/>
                    <a:pt x="54" y="8"/>
                  </a:cubicBezTo>
                  <a:cubicBezTo>
                    <a:pt x="54" y="8"/>
                    <a:pt x="54" y="8"/>
                    <a:pt x="54" y="8"/>
                  </a:cubicBezTo>
                  <a:cubicBezTo>
                    <a:pt x="54" y="14"/>
                    <a:pt x="49" y="18"/>
                    <a:pt x="43" y="18"/>
                  </a:cubicBezTo>
                  <a:cubicBezTo>
                    <a:pt x="11" y="18"/>
                    <a:pt x="11" y="18"/>
                    <a:pt x="11" y="18"/>
                  </a:cubicBezTo>
                  <a:cubicBezTo>
                    <a:pt x="5" y="18"/>
                    <a:pt x="0" y="23"/>
                    <a:pt x="0" y="29"/>
                  </a:cubicBezTo>
                  <a:cubicBezTo>
                    <a:pt x="0" y="50"/>
                    <a:pt x="0" y="50"/>
                    <a:pt x="0" y="50"/>
                  </a:cubicBezTo>
                  <a:cubicBezTo>
                    <a:pt x="0" y="56"/>
                    <a:pt x="5" y="61"/>
                    <a:pt x="11" y="61"/>
                  </a:cubicBezTo>
                  <a:cubicBezTo>
                    <a:pt x="43" y="61"/>
                    <a:pt x="43" y="61"/>
                    <a:pt x="43" y="61"/>
                  </a:cubicBezTo>
                  <a:cubicBezTo>
                    <a:pt x="49" y="61"/>
                    <a:pt x="54" y="66"/>
                    <a:pt x="54" y="72"/>
                  </a:cubicBezTo>
                  <a:cubicBezTo>
                    <a:pt x="54" y="72"/>
                    <a:pt x="54" y="72"/>
                    <a:pt x="54" y="72"/>
                  </a:cubicBezTo>
                  <a:cubicBezTo>
                    <a:pt x="54" y="78"/>
                    <a:pt x="57" y="79"/>
                    <a:pt x="61" y="75"/>
                  </a:cubicBezTo>
                  <a:lnTo>
                    <a:pt x="89" y="47"/>
                  </a:lnTo>
                  <a:close/>
                </a:path>
              </a:pathLst>
            </a:custGeom>
            <a:solidFill>
              <a:srgbClr val="D8D8D8"/>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fontAlgn="base">
                <a:spcBef>
                  <a:spcPct val="0"/>
                </a:spcBef>
                <a:spcAft>
                  <a:spcPct val="0"/>
                </a:spcAft>
                <a:buFont typeface="Arial" pitchFamily="34" charset="0"/>
                <a:buNone/>
              </a:pPr>
              <a:endParaRPr lang="zh-CN" altLang="zh-CN">
                <a:solidFill>
                  <a:srgbClr val="000000"/>
                </a:solidFill>
                <a:latin typeface="Calibri" pitchFamily="34" charset="0"/>
                <a:ea typeface="宋体" pitchFamily="2" charset="-122"/>
                <a:sym typeface="宋体" pitchFamily="2" charset="-122"/>
              </a:endParaRPr>
            </a:p>
          </p:txBody>
        </p:sp>
        <p:sp>
          <p:nvSpPr>
            <p:cNvPr id="13" name="文本框 23"/>
            <p:cNvSpPr>
              <a:spLocks noChangeArrowheads="1"/>
            </p:cNvSpPr>
            <p:nvPr/>
          </p:nvSpPr>
          <p:spPr bwMode="auto">
            <a:xfrm>
              <a:off x="1219542" y="555783"/>
              <a:ext cx="429077" cy="88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itchFamily="34" charset="0"/>
                <a:buNone/>
              </a:pPr>
              <a:r>
                <a:rPr lang="en-US" sz="4400">
                  <a:solidFill>
                    <a:srgbClr val="FFFFFF"/>
                  </a:solidFill>
                  <a:latin typeface="微软雅黑" pitchFamily="34" charset="-122"/>
                  <a:ea typeface="微软雅黑" pitchFamily="34" charset="-122"/>
                  <a:sym typeface="微软雅黑" pitchFamily="34" charset="-122"/>
                </a:rPr>
                <a:t>1</a:t>
              </a:r>
              <a:endParaRPr lang="zh-CN" altLang="en-US" sz="4400">
                <a:solidFill>
                  <a:srgbClr val="FFFFFF"/>
                </a:solidFill>
                <a:latin typeface="微软雅黑" pitchFamily="34" charset="-122"/>
                <a:ea typeface="微软雅黑" pitchFamily="34" charset="-122"/>
                <a:sym typeface="微软雅黑" pitchFamily="34" charset="-122"/>
              </a:endParaRPr>
            </a:p>
          </p:txBody>
        </p:sp>
        <p:sp>
          <p:nvSpPr>
            <p:cNvPr id="14" name="文本框 24"/>
            <p:cNvSpPr>
              <a:spLocks noChangeArrowheads="1"/>
            </p:cNvSpPr>
            <p:nvPr/>
          </p:nvSpPr>
          <p:spPr bwMode="auto">
            <a:xfrm>
              <a:off x="2750118" y="541180"/>
              <a:ext cx="429077" cy="88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itchFamily="34" charset="0"/>
                <a:buNone/>
              </a:pPr>
              <a:r>
                <a:rPr lang="en-US" sz="4400">
                  <a:solidFill>
                    <a:srgbClr val="FFFFFF"/>
                  </a:solidFill>
                  <a:latin typeface="微软雅黑" pitchFamily="34" charset="-122"/>
                  <a:ea typeface="微软雅黑" pitchFamily="34" charset="-122"/>
                  <a:sym typeface="微软雅黑" pitchFamily="34" charset="-122"/>
                </a:rPr>
                <a:t>2</a:t>
              </a:r>
              <a:endParaRPr lang="zh-CN" altLang="en-US" sz="4400">
                <a:solidFill>
                  <a:srgbClr val="FFFFFF"/>
                </a:solidFill>
                <a:latin typeface="微软雅黑" pitchFamily="34" charset="-122"/>
                <a:ea typeface="微软雅黑" pitchFamily="34" charset="-122"/>
                <a:sym typeface="微软雅黑" pitchFamily="34" charset="-122"/>
              </a:endParaRPr>
            </a:p>
          </p:txBody>
        </p:sp>
        <p:sp>
          <p:nvSpPr>
            <p:cNvPr id="15" name="文本框 25"/>
            <p:cNvSpPr>
              <a:spLocks noChangeArrowheads="1"/>
            </p:cNvSpPr>
            <p:nvPr/>
          </p:nvSpPr>
          <p:spPr bwMode="auto">
            <a:xfrm>
              <a:off x="4269355" y="541180"/>
              <a:ext cx="429077" cy="88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itchFamily="34" charset="0"/>
                <a:buNone/>
              </a:pPr>
              <a:r>
                <a:rPr lang="en-US" sz="4400">
                  <a:solidFill>
                    <a:srgbClr val="FFFFFF"/>
                  </a:solidFill>
                  <a:latin typeface="微软雅黑" pitchFamily="34" charset="-122"/>
                  <a:ea typeface="微软雅黑" pitchFamily="34" charset="-122"/>
                  <a:sym typeface="微软雅黑" pitchFamily="34" charset="-122"/>
                </a:rPr>
                <a:t>3</a:t>
              </a:r>
              <a:endParaRPr lang="zh-CN" altLang="en-US" sz="4400">
                <a:solidFill>
                  <a:srgbClr val="FFFFFF"/>
                </a:solidFill>
                <a:latin typeface="微软雅黑" pitchFamily="34" charset="-122"/>
                <a:ea typeface="微软雅黑" pitchFamily="34" charset="-122"/>
                <a:sym typeface="微软雅黑" pitchFamily="34" charset="-122"/>
              </a:endParaRPr>
            </a:p>
          </p:txBody>
        </p:sp>
        <p:sp>
          <p:nvSpPr>
            <p:cNvPr id="16" name="文本框 26"/>
            <p:cNvSpPr>
              <a:spLocks noChangeArrowheads="1"/>
            </p:cNvSpPr>
            <p:nvPr/>
          </p:nvSpPr>
          <p:spPr bwMode="auto">
            <a:xfrm>
              <a:off x="5787005" y="541180"/>
              <a:ext cx="429077" cy="88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itchFamily="34" charset="0"/>
                <a:buNone/>
              </a:pPr>
              <a:r>
                <a:rPr lang="en-US" sz="4400">
                  <a:solidFill>
                    <a:srgbClr val="FFFFFF"/>
                  </a:solidFill>
                  <a:latin typeface="微软雅黑" pitchFamily="34" charset="-122"/>
                  <a:ea typeface="微软雅黑" pitchFamily="34" charset="-122"/>
                  <a:sym typeface="微软雅黑" pitchFamily="34" charset="-122"/>
                </a:rPr>
                <a:t>4</a:t>
              </a:r>
              <a:endParaRPr lang="zh-CN" altLang="en-US" sz="4400">
                <a:solidFill>
                  <a:srgbClr val="FFFFFF"/>
                </a:solidFill>
                <a:latin typeface="微软雅黑" pitchFamily="34" charset="-122"/>
                <a:ea typeface="微软雅黑" pitchFamily="34" charset="-122"/>
                <a:sym typeface="微软雅黑" pitchFamily="34" charset="-122"/>
              </a:endParaRPr>
            </a:p>
          </p:txBody>
        </p:sp>
        <p:sp>
          <p:nvSpPr>
            <p:cNvPr id="17" name="文本框 27"/>
            <p:cNvSpPr>
              <a:spLocks noChangeArrowheads="1"/>
            </p:cNvSpPr>
            <p:nvPr/>
          </p:nvSpPr>
          <p:spPr bwMode="auto">
            <a:xfrm>
              <a:off x="7364186" y="541180"/>
              <a:ext cx="429077" cy="88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itchFamily="34" charset="0"/>
                <a:buNone/>
              </a:pPr>
              <a:r>
                <a:rPr lang="en-US" sz="4400">
                  <a:solidFill>
                    <a:srgbClr val="FFFFFF"/>
                  </a:solidFill>
                  <a:latin typeface="微软雅黑" pitchFamily="34" charset="-122"/>
                  <a:ea typeface="微软雅黑" pitchFamily="34" charset="-122"/>
                  <a:sym typeface="微软雅黑" pitchFamily="34" charset="-122"/>
                </a:rPr>
                <a:t>5</a:t>
              </a:r>
              <a:endParaRPr lang="zh-CN" altLang="en-US" sz="4400">
                <a:solidFill>
                  <a:srgbClr val="FFFFFF"/>
                </a:solidFill>
                <a:latin typeface="微软雅黑" pitchFamily="34" charset="-122"/>
                <a:ea typeface="微软雅黑" pitchFamily="34" charset="-122"/>
                <a:sym typeface="微软雅黑" pitchFamily="34" charset="-122"/>
              </a:endParaRPr>
            </a:p>
          </p:txBody>
        </p:sp>
      </p:grpSp>
      <p:sp>
        <p:nvSpPr>
          <p:cNvPr id="18" name="文字方塊 17"/>
          <p:cNvSpPr txBox="1"/>
          <p:nvPr/>
        </p:nvSpPr>
        <p:spPr>
          <a:xfrm>
            <a:off x="2515939" y="1816314"/>
            <a:ext cx="7026965" cy="707886"/>
          </a:xfrm>
          <a:prstGeom prst="rect">
            <a:avLst/>
          </a:prstGeom>
          <a:noFill/>
        </p:spPr>
        <p:txBody>
          <a:bodyPr wrap="square" rtlCol="0">
            <a:spAutoFit/>
          </a:bodyPr>
          <a:lstStyle/>
          <a:p>
            <a:pPr algn="ctr"/>
            <a:r>
              <a:rPr lang="zh-TW" altLang="en-US" sz="4000" dirty="0" smtClean="0">
                <a:solidFill>
                  <a:srgbClr val="0000FF"/>
                </a:solidFill>
                <a:latin typeface="標楷體" panose="03000509000000000000" pitchFamily="65" charset="-120"/>
                <a:ea typeface="標楷體" panose="03000509000000000000" pitchFamily="65" charset="-120"/>
              </a:rPr>
              <a:t>報告完畢  謝謝聆聽</a:t>
            </a:r>
            <a:r>
              <a:rPr lang="en-US" altLang="zh-TW" sz="4000" dirty="0" smtClean="0">
                <a:solidFill>
                  <a:srgbClr val="0000FF"/>
                </a:solidFill>
                <a:latin typeface="標楷體" panose="03000509000000000000" pitchFamily="65" charset="-120"/>
                <a:ea typeface="標楷體" panose="03000509000000000000" pitchFamily="65" charset="-120"/>
              </a:rPr>
              <a:t>        </a:t>
            </a:r>
            <a:endParaRPr lang="zh-TW" altLang="en-US" sz="4000" dirty="0">
              <a:solidFill>
                <a:srgbClr val="0000FF"/>
              </a:solidFill>
              <a:latin typeface="標楷體" panose="03000509000000000000" pitchFamily="65" charset="-120"/>
              <a:ea typeface="標楷體" panose="03000509000000000000" pitchFamily="65" charset="-120"/>
            </a:endParaRPr>
          </a:p>
        </p:txBody>
      </p:sp>
      <p:sp>
        <p:nvSpPr>
          <p:cNvPr id="19" name="文字方塊 18"/>
          <p:cNvSpPr txBox="1"/>
          <p:nvPr/>
        </p:nvSpPr>
        <p:spPr>
          <a:xfrm>
            <a:off x="2370596" y="2694355"/>
            <a:ext cx="8974736" cy="830997"/>
          </a:xfrm>
          <a:prstGeom prst="rect">
            <a:avLst/>
          </a:prstGeom>
          <a:noFill/>
        </p:spPr>
        <p:txBody>
          <a:bodyPr wrap="square" rtlCol="0">
            <a:spAutoFit/>
          </a:bodyPr>
          <a:lstStyle/>
          <a:p>
            <a:r>
              <a:rPr lang="zh-TW" altLang="en-US" sz="4800" b="1" dirty="0" smtClean="0">
                <a:solidFill>
                  <a:srgbClr val="0000FF"/>
                </a:solidFill>
                <a:latin typeface="標楷體" panose="03000509000000000000" pitchFamily="65" charset="-120"/>
                <a:ea typeface="標楷體" panose="03000509000000000000" pitchFamily="65" charset="-120"/>
              </a:rPr>
              <a:t>祝各受訪單位順利通過認可</a:t>
            </a:r>
            <a:endParaRPr lang="zh-TW" altLang="en-US" sz="4800" b="1" dirty="0">
              <a:solidFill>
                <a:srgbClr val="0000FF"/>
              </a:solidFill>
              <a:latin typeface="標楷體" panose="03000509000000000000" pitchFamily="65" charset="-120"/>
              <a:ea typeface="標楷體" panose="03000509000000000000" pitchFamily="65" charset="-120"/>
            </a:endParaRPr>
          </a:p>
        </p:txBody>
      </p:sp>
      <p:pic>
        <p:nvPicPr>
          <p:cNvPr id="3074" name="Picture 2" descr="ãééãçåçæå°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196" y="3695507"/>
            <a:ext cx="2078687" cy="21618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0" name="投影片編號版面配置區 19"/>
          <p:cNvSpPr>
            <a:spLocks noGrp="1"/>
          </p:cNvSpPr>
          <p:nvPr>
            <p:ph type="sldNum" sz="quarter" idx="12"/>
          </p:nvPr>
        </p:nvSpPr>
        <p:spPr/>
        <p:txBody>
          <a:bodyPr/>
          <a:lstStyle/>
          <a:p>
            <a:fld id="{4FAB73BC-B049-4115-A692-8D63A059BFB8}" type="slidenum">
              <a:rPr lang="en-US" smtClean="0"/>
              <a:t>31</a:t>
            </a:fld>
            <a:endParaRPr lang="en-US" dirty="0"/>
          </a:p>
        </p:txBody>
      </p:sp>
    </p:spTree>
    <p:extLst>
      <p:ext uri="{BB962C8B-B14F-4D97-AF65-F5344CB8AC3E}">
        <p14:creationId xmlns:p14="http://schemas.microsoft.com/office/powerpoint/2010/main" val="2508620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文本框 61"/>
          <p:cNvSpPr txBox="1"/>
          <p:nvPr/>
        </p:nvSpPr>
        <p:spPr>
          <a:xfrm>
            <a:off x="273090" y="228600"/>
            <a:ext cx="1052512" cy="523220"/>
          </a:xfrm>
          <a:prstGeom prst="rect">
            <a:avLst/>
          </a:prstGeom>
          <a:noFill/>
        </p:spPr>
        <p:txBody>
          <a:bodyPr wrap="square" rtlCol="0">
            <a:spAutoFit/>
          </a:bodyPr>
          <a:lstStyle/>
          <a:p>
            <a:r>
              <a:rPr lang="en-US" altLang="zh-CN" sz="2800" dirty="0" smtClean="0">
                <a:solidFill>
                  <a:schemeClr val="bg1"/>
                </a:solidFill>
                <a:cs typeface="+mn-ea"/>
                <a:sym typeface="+mn-lt"/>
              </a:rPr>
              <a:t>TIME</a:t>
            </a:r>
            <a:endParaRPr lang="zh-CN" altLang="en-US" sz="2800" dirty="0">
              <a:solidFill>
                <a:schemeClr val="bg1"/>
              </a:solidFill>
              <a:cs typeface="+mn-ea"/>
              <a:sym typeface="+mn-lt"/>
            </a:endParaRPr>
          </a:p>
        </p:txBody>
      </p:sp>
      <p:sp>
        <p:nvSpPr>
          <p:cNvPr id="63" name="文本框 62"/>
          <p:cNvSpPr txBox="1"/>
          <p:nvPr/>
        </p:nvSpPr>
        <p:spPr>
          <a:xfrm>
            <a:off x="396728" y="701039"/>
            <a:ext cx="2296776" cy="461665"/>
          </a:xfrm>
          <a:prstGeom prst="rect">
            <a:avLst/>
          </a:prstGeom>
          <a:noFill/>
        </p:spPr>
        <p:txBody>
          <a:bodyPr wrap="square" rtlCol="0">
            <a:spAutoFit/>
          </a:bodyPr>
          <a:lstStyle/>
          <a:p>
            <a:r>
              <a:rPr lang="zh-TW" altLang="en-US" sz="2400" dirty="0" smtClean="0">
                <a:solidFill>
                  <a:schemeClr val="bg1"/>
                </a:solidFill>
                <a:cs typeface="+mn-ea"/>
                <a:sym typeface="+mn-lt"/>
              </a:rPr>
              <a:t>行政主動支援</a:t>
            </a:r>
            <a:endParaRPr lang="zh-CN" altLang="en-US" sz="2400" dirty="0">
              <a:solidFill>
                <a:schemeClr val="bg1"/>
              </a:solidFill>
              <a:cs typeface="+mn-ea"/>
              <a:sym typeface="+mn-lt"/>
            </a:endParaRPr>
          </a:p>
        </p:txBody>
      </p:sp>
      <p:sp>
        <p:nvSpPr>
          <p:cNvPr id="7" name="文本框 6"/>
          <p:cNvSpPr txBox="1"/>
          <p:nvPr/>
        </p:nvSpPr>
        <p:spPr>
          <a:xfrm>
            <a:off x="1225574" y="3272971"/>
            <a:ext cx="2287900" cy="461665"/>
          </a:xfrm>
          <a:prstGeom prst="rect">
            <a:avLst/>
          </a:prstGeom>
          <a:solidFill>
            <a:srgbClr val="7030A0"/>
          </a:solidFill>
        </p:spPr>
        <p:txBody>
          <a:bodyPr wrap="square" rtlCol="0">
            <a:spAutoFit/>
          </a:bodyPr>
          <a:lstStyle/>
          <a:p>
            <a:r>
              <a:rPr lang="en-US" altLang="zh-TW" sz="2400" dirty="0" smtClean="0">
                <a:solidFill>
                  <a:schemeClr val="bg1"/>
                </a:solidFill>
                <a:cs typeface="+mn-ea"/>
                <a:sym typeface="+mn-lt"/>
              </a:rPr>
              <a:t>108.3.1-109.2.28</a:t>
            </a:r>
            <a:endParaRPr lang="zh-CN" altLang="en-US" sz="2400" dirty="0">
              <a:solidFill>
                <a:schemeClr val="bg1"/>
              </a:solidFill>
              <a:cs typeface="+mn-ea"/>
              <a:sym typeface="+mn-lt"/>
            </a:endParaRPr>
          </a:p>
        </p:txBody>
      </p:sp>
      <p:sp>
        <p:nvSpPr>
          <p:cNvPr id="26" name="文本框 25"/>
          <p:cNvSpPr txBox="1"/>
          <p:nvPr/>
        </p:nvSpPr>
        <p:spPr>
          <a:xfrm>
            <a:off x="6799450" y="3221601"/>
            <a:ext cx="2626263" cy="461665"/>
          </a:xfrm>
          <a:prstGeom prst="rect">
            <a:avLst/>
          </a:prstGeom>
          <a:solidFill>
            <a:srgbClr val="00B0F0"/>
          </a:solidFill>
        </p:spPr>
        <p:txBody>
          <a:bodyPr wrap="square" rtlCol="0">
            <a:spAutoFit/>
          </a:bodyPr>
          <a:lstStyle/>
          <a:p>
            <a:r>
              <a:rPr lang="en-US" altLang="zh-TW" sz="2400" dirty="0" smtClean="0">
                <a:solidFill>
                  <a:schemeClr val="bg1"/>
                </a:solidFill>
                <a:cs typeface="+mn-ea"/>
                <a:sym typeface="+mn-lt"/>
              </a:rPr>
              <a:t>109.8.11-109.12.31</a:t>
            </a:r>
            <a:endParaRPr lang="zh-CN" altLang="en-US" sz="2400" dirty="0">
              <a:solidFill>
                <a:schemeClr val="bg1"/>
              </a:solidFill>
              <a:cs typeface="+mn-ea"/>
              <a:sym typeface="+mn-lt"/>
            </a:endParaRPr>
          </a:p>
        </p:txBody>
      </p:sp>
      <p:sp>
        <p:nvSpPr>
          <p:cNvPr id="30" name="文本框 29"/>
          <p:cNvSpPr txBox="1"/>
          <p:nvPr/>
        </p:nvSpPr>
        <p:spPr>
          <a:xfrm>
            <a:off x="1779717" y="5369599"/>
            <a:ext cx="1986561" cy="461665"/>
          </a:xfrm>
          <a:prstGeom prst="rect">
            <a:avLst/>
          </a:prstGeom>
          <a:noFill/>
        </p:spPr>
        <p:txBody>
          <a:bodyPr wrap="square" rtlCol="0">
            <a:spAutoFit/>
          </a:bodyPr>
          <a:lstStyle/>
          <a:p>
            <a:r>
              <a:rPr lang="zh-TW" altLang="en-US" sz="2400" dirty="0" smtClean="0">
                <a:solidFill>
                  <a:srgbClr val="0000FF"/>
                </a:solidFill>
                <a:latin typeface="微軟正黑體" panose="020B0604030504040204" pitchFamily="34" charset="-120"/>
                <a:ea typeface="微軟正黑體" panose="020B0604030504040204" pitchFamily="34" charset="-120"/>
                <a:cs typeface="+mn-ea"/>
                <a:sym typeface="+mn-lt"/>
              </a:rPr>
              <a:t>前置準備期</a:t>
            </a:r>
            <a:endParaRPr lang="zh-CN" altLang="en-US" sz="2400" dirty="0">
              <a:solidFill>
                <a:srgbClr val="0000FF"/>
              </a:solidFill>
              <a:latin typeface="微軟正黑體" panose="020B0604030504040204" pitchFamily="34" charset="-120"/>
              <a:ea typeface="微軟正黑體" panose="020B0604030504040204" pitchFamily="34" charset="-120"/>
              <a:cs typeface="+mn-ea"/>
              <a:sym typeface="+mn-lt"/>
            </a:endParaRPr>
          </a:p>
        </p:txBody>
      </p:sp>
      <p:grpSp>
        <p:nvGrpSpPr>
          <p:cNvPr id="13" name="群組 12"/>
          <p:cNvGrpSpPr/>
          <p:nvPr/>
        </p:nvGrpSpPr>
        <p:grpSpPr>
          <a:xfrm>
            <a:off x="1034779" y="4172676"/>
            <a:ext cx="9965962" cy="951464"/>
            <a:chOff x="1024213" y="1407260"/>
            <a:chExt cx="9965962" cy="951464"/>
          </a:xfrm>
        </p:grpSpPr>
        <p:sp>
          <p:nvSpPr>
            <p:cNvPr id="3" name="五边形 2"/>
            <p:cNvSpPr>
              <a:spLocks/>
            </p:cNvSpPr>
            <p:nvPr/>
          </p:nvSpPr>
          <p:spPr>
            <a:xfrm rot="5400000">
              <a:off x="1201412" y="1410582"/>
              <a:ext cx="354242" cy="347597"/>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五边形 15"/>
            <p:cNvSpPr>
              <a:spLocks/>
            </p:cNvSpPr>
            <p:nvPr/>
          </p:nvSpPr>
          <p:spPr>
            <a:xfrm rot="16200000" flipH="1">
              <a:off x="4234627" y="1410583"/>
              <a:ext cx="354242" cy="347597"/>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群組 7"/>
            <p:cNvGrpSpPr/>
            <p:nvPr/>
          </p:nvGrpSpPr>
          <p:grpSpPr>
            <a:xfrm>
              <a:off x="1024213" y="1756727"/>
              <a:ext cx="9965962" cy="601997"/>
              <a:chOff x="1024213" y="1756727"/>
              <a:chExt cx="9965962" cy="601997"/>
            </a:xfrm>
          </p:grpSpPr>
          <p:grpSp>
            <p:nvGrpSpPr>
              <p:cNvPr id="5" name="群組 4"/>
              <p:cNvGrpSpPr/>
              <p:nvPr/>
            </p:nvGrpSpPr>
            <p:grpSpPr>
              <a:xfrm>
                <a:off x="1024213" y="1757369"/>
                <a:ext cx="5725617" cy="318457"/>
                <a:chOff x="1024213" y="1757369"/>
                <a:chExt cx="5725617" cy="318457"/>
              </a:xfrm>
            </p:grpSpPr>
            <p:sp>
              <p:nvSpPr>
                <p:cNvPr id="2" name="矩形 1"/>
                <p:cNvSpPr/>
                <p:nvPr/>
              </p:nvSpPr>
              <p:spPr>
                <a:xfrm>
                  <a:off x="3986081" y="1757369"/>
                  <a:ext cx="2763749" cy="314325"/>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024213" y="1761501"/>
                  <a:ext cx="2961868" cy="314325"/>
                </a:xfrm>
                <a:prstGeom prst="rect">
                  <a:avLst/>
                </a:prstGeom>
                <a:solidFill>
                  <a:srgbClr val="EFD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5" name="矩形 24"/>
              <p:cNvSpPr/>
              <p:nvPr/>
            </p:nvSpPr>
            <p:spPr>
              <a:xfrm>
                <a:off x="6747788" y="1756727"/>
                <a:ext cx="2657085" cy="314325"/>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9004187" y="2038901"/>
                <a:ext cx="1985988" cy="31982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1" name="五边形 11"/>
            <p:cNvSpPr/>
            <p:nvPr/>
          </p:nvSpPr>
          <p:spPr>
            <a:xfrm rot="5400000">
              <a:off x="7244184" y="1410583"/>
              <a:ext cx="354242" cy="347597"/>
            </a:xfrm>
            <a:prstGeom prst="homePlat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五边形 11"/>
            <p:cNvSpPr/>
            <p:nvPr/>
          </p:nvSpPr>
          <p:spPr>
            <a:xfrm rot="5400000">
              <a:off x="9706281" y="1720133"/>
              <a:ext cx="354242" cy="347597"/>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4" name="文本框 6"/>
          <p:cNvSpPr txBox="1"/>
          <p:nvPr/>
        </p:nvSpPr>
        <p:spPr>
          <a:xfrm>
            <a:off x="4072988" y="3244867"/>
            <a:ext cx="2395330" cy="461665"/>
          </a:xfrm>
          <a:prstGeom prst="rect">
            <a:avLst/>
          </a:prstGeom>
          <a:solidFill>
            <a:srgbClr val="00B050"/>
          </a:solidFill>
        </p:spPr>
        <p:txBody>
          <a:bodyPr wrap="square" rtlCol="0">
            <a:spAutoFit/>
          </a:bodyPr>
          <a:lstStyle/>
          <a:p>
            <a:r>
              <a:rPr lang="en-US" altLang="zh-TW" sz="2400" dirty="0" smtClean="0">
                <a:solidFill>
                  <a:schemeClr val="bg1"/>
                </a:solidFill>
                <a:cs typeface="+mn-ea"/>
                <a:sym typeface="+mn-lt"/>
              </a:rPr>
              <a:t>109.3.1-109.8.10</a:t>
            </a:r>
            <a:endParaRPr lang="zh-CN" altLang="en-US" sz="2400" dirty="0">
              <a:solidFill>
                <a:schemeClr val="bg1"/>
              </a:solidFill>
              <a:cs typeface="+mn-ea"/>
              <a:sym typeface="+mn-lt"/>
            </a:endParaRPr>
          </a:p>
        </p:txBody>
      </p:sp>
      <p:sp>
        <p:nvSpPr>
          <p:cNvPr id="33" name="文本框 29"/>
          <p:cNvSpPr txBox="1"/>
          <p:nvPr/>
        </p:nvSpPr>
        <p:spPr>
          <a:xfrm>
            <a:off x="4412040" y="5349050"/>
            <a:ext cx="1986561" cy="461665"/>
          </a:xfrm>
          <a:prstGeom prst="rect">
            <a:avLst/>
          </a:prstGeom>
          <a:noFill/>
        </p:spPr>
        <p:txBody>
          <a:bodyPr wrap="square" rtlCol="0">
            <a:spAutoFit/>
          </a:bodyPr>
          <a:lstStyle/>
          <a:p>
            <a:r>
              <a:rPr lang="zh-TW" altLang="en-US" sz="2400" dirty="0" smtClean="0">
                <a:solidFill>
                  <a:srgbClr val="0000FF"/>
                </a:solidFill>
                <a:latin typeface="微軟正黑體" panose="020B0604030504040204" pitchFamily="34" charset="-120"/>
                <a:ea typeface="微軟正黑體" panose="020B0604030504040204" pitchFamily="34" charset="-120"/>
                <a:cs typeface="+mn-ea"/>
                <a:sym typeface="+mn-lt"/>
              </a:rPr>
              <a:t>自我檢視期</a:t>
            </a:r>
            <a:endParaRPr lang="zh-CN" altLang="en-US" sz="2400" dirty="0">
              <a:solidFill>
                <a:srgbClr val="0000FF"/>
              </a:solidFill>
              <a:latin typeface="微軟正黑體" panose="020B0604030504040204" pitchFamily="34" charset="-120"/>
              <a:ea typeface="微軟正黑體" panose="020B0604030504040204" pitchFamily="34" charset="-120"/>
              <a:cs typeface="+mn-ea"/>
              <a:sym typeface="+mn-lt"/>
            </a:endParaRPr>
          </a:p>
        </p:txBody>
      </p:sp>
      <p:sp>
        <p:nvSpPr>
          <p:cNvPr id="35" name="文本框 29"/>
          <p:cNvSpPr txBox="1"/>
          <p:nvPr/>
        </p:nvSpPr>
        <p:spPr>
          <a:xfrm>
            <a:off x="6799651" y="5264106"/>
            <a:ext cx="2358736" cy="830997"/>
          </a:xfrm>
          <a:prstGeom prst="rect">
            <a:avLst/>
          </a:prstGeom>
          <a:noFill/>
        </p:spPr>
        <p:txBody>
          <a:bodyPr wrap="square" rtlCol="0">
            <a:spAutoFit/>
          </a:bodyPr>
          <a:lstStyle/>
          <a:p>
            <a:r>
              <a:rPr lang="zh-TW" altLang="en-US" sz="2400" dirty="0" smtClean="0">
                <a:solidFill>
                  <a:srgbClr val="0000FF"/>
                </a:solidFill>
                <a:latin typeface="微軟正黑體" panose="020B0604030504040204" pitchFamily="34" charset="-120"/>
                <a:ea typeface="微軟正黑體" panose="020B0604030504040204" pitchFamily="34" charset="-120"/>
                <a:cs typeface="+mn-ea"/>
                <a:sym typeface="+mn-lt"/>
              </a:rPr>
              <a:t>評鑑中心書面審查及實地訪評期</a:t>
            </a:r>
            <a:endParaRPr lang="zh-CN" altLang="en-US" sz="2400" dirty="0">
              <a:solidFill>
                <a:srgbClr val="0000FF"/>
              </a:solidFill>
              <a:latin typeface="微軟正黑體" panose="020B0604030504040204" pitchFamily="34" charset="-120"/>
              <a:ea typeface="微軟正黑體" panose="020B0604030504040204" pitchFamily="34" charset="-120"/>
              <a:cs typeface="+mn-ea"/>
              <a:sym typeface="+mn-lt"/>
            </a:endParaRPr>
          </a:p>
        </p:txBody>
      </p:sp>
      <p:sp>
        <p:nvSpPr>
          <p:cNvPr id="19" name="文字方塊 18"/>
          <p:cNvSpPr txBox="1"/>
          <p:nvPr/>
        </p:nvSpPr>
        <p:spPr>
          <a:xfrm>
            <a:off x="1045053" y="1836081"/>
            <a:ext cx="9902363" cy="707886"/>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wrap="square" rtlCol="0">
            <a:spAutoFit/>
          </a:bodyPr>
          <a:lstStyle/>
          <a:p>
            <a:r>
              <a:rPr lang="zh-TW" altLang="en-US" sz="4000" b="1" dirty="0" smtClean="0">
                <a:solidFill>
                  <a:srgbClr val="00B050"/>
                </a:solidFill>
                <a:latin typeface="微軟正黑體" panose="020B0604030504040204" pitchFamily="34" charset="-120"/>
                <a:ea typeface="微軟正黑體" panose="020B0604030504040204" pitchFamily="34" charset="-120"/>
              </a:rPr>
              <a:t>學院協調督導 </a:t>
            </a:r>
            <a:r>
              <a:rPr lang="zh-TW" altLang="en-US" sz="4000" b="1" dirty="0" smtClean="0">
                <a:solidFill>
                  <a:srgbClr val="7030A0"/>
                </a:solidFill>
                <a:latin typeface="微軟正黑體" panose="020B0604030504040204" pitchFamily="34" charset="-120"/>
                <a:ea typeface="微軟正黑體" panose="020B0604030504040204" pitchFamily="34" charset="-120"/>
              </a:rPr>
              <a:t>行政主動支援  </a:t>
            </a:r>
            <a:r>
              <a:rPr lang="zh-TW" altLang="en-US" sz="4000" b="1" dirty="0" smtClean="0">
                <a:solidFill>
                  <a:srgbClr val="3366FF"/>
                </a:solidFill>
                <a:latin typeface="微軟正黑體" panose="020B0604030504040204" pitchFamily="34" charset="-120"/>
                <a:ea typeface="微軟正黑體" panose="020B0604030504040204" pitchFamily="34" charset="-120"/>
              </a:rPr>
              <a:t>系所積極辦理</a:t>
            </a:r>
            <a:endParaRPr lang="zh-TW" altLang="en-US" sz="4000" b="1" dirty="0">
              <a:solidFill>
                <a:srgbClr val="3366FF"/>
              </a:solidFill>
              <a:latin typeface="微軟正黑體" panose="020B0604030504040204" pitchFamily="34" charset="-120"/>
              <a:ea typeface="微軟正黑體" panose="020B0604030504040204" pitchFamily="34" charset="-120"/>
            </a:endParaRPr>
          </a:p>
        </p:txBody>
      </p:sp>
      <p:sp>
        <p:nvSpPr>
          <p:cNvPr id="20" name="矩形 19"/>
          <p:cNvSpPr/>
          <p:nvPr/>
        </p:nvSpPr>
        <p:spPr>
          <a:xfrm>
            <a:off x="3242607" y="408651"/>
            <a:ext cx="7428637" cy="584775"/>
          </a:xfrm>
          <a:prstGeom prst="rect">
            <a:avLst/>
          </a:prstGeom>
        </p:spPr>
        <p:txBody>
          <a:bodyPr wrap="none">
            <a:spAutoFit/>
          </a:bodyPr>
          <a:lstStyle/>
          <a:p>
            <a:r>
              <a:rPr lang="zh-TW" altLang="en-US" sz="3200" dirty="0">
                <a:solidFill>
                  <a:schemeClr val="bg2">
                    <a:lumMod val="25000"/>
                  </a:schemeClr>
                </a:solidFill>
                <a:latin typeface="微軟正黑體" panose="020B0604030504040204" pitchFamily="34" charset="-120"/>
                <a:ea typeface="微軟正黑體" panose="020B0604030504040204" pitchFamily="34" charset="-120"/>
              </a:rPr>
              <a:t>壹、行政主動支援工作項目</a:t>
            </a:r>
            <a:r>
              <a:rPr lang="zh-TW" altLang="en-US" sz="3200" dirty="0" smtClean="0">
                <a:solidFill>
                  <a:schemeClr val="bg2">
                    <a:lumMod val="25000"/>
                  </a:schemeClr>
                </a:solidFill>
                <a:latin typeface="微軟正黑體" panose="020B0604030504040204" pitchFamily="34" charset="-120"/>
                <a:ea typeface="微軟正黑體" panose="020B0604030504040204" pitchFamily="34" charset="-120"/>
              </a:rPr>
              <a:t>說明      </a:t>
            </a:r>
            <a:r>
              <a:rPr lang="en-US" altLang="zh-TW" sz="3200" dirty="0" smtClean="0">
                <a:solidFill>
                  <a:schemeClr val="bg2">
                    <a:lumMod val="25000"/>
                  </a:schemeClr>
                </a:solidFill>
                <a:latin typeface="微軟正黑體" panose="020B0604030504040204" pitchFamily="34" charset="-120"/>
                <a:ea typeface="微軟正黑體" panose="020B0604030504040204" pitchFamily="34" charset="-120"/>
              </a:rPr>
              <a:t>1/4</a:t>
            </a:r>
            <a:endParaRPr lang="zh-TW" altLang="en-US" sz="3200"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6" name="投影片編號版面配置區 5"/>
          <p:cNvSpPr>
            <a:spLocks noGrp="1"/>
          </p:cNvSpPr>
          <p:nvPr>
            <p:ph type="sldNum" sz="quarter" idx="12"/>
          </p:nvPr>
        </p:nvSpPr>
        <p:spPr/>
        <p:txBody>
          <a:bodyPr/>
          <a:lstStyle/>
          <a:p>
            <a:fld id="{4FAB73BC-B049-4115-A692-8D63A059BFB8}" type="slidenum">
              <a:rPr lang="en-US" smtClean="0"/>
              <a:t>4</a:t>
            </a:fld>
            <a:endParaRPr lang="en-US" dirty="0"/>
          </a:p>
        </p:txBody>
      </p:sp>
      <p:sp>
        <p:nvSpPr>
          <p:cNvPr id="23" name="文本框 29"/>
          <p:cNvSpPr txBox="1"/>
          <p:nvPr/>
        </p:nvSpPr>
        <p:spPr>
          <a:xfrm>
            <a:off x="9415439" y="5264106"/>
            <a:ext cx="1502703" cy="830997"/>
          </a:xfrm>
          <a:prstGeom prst="rect">
            <a:avLst/>
          </a:prstGeom>
          <a:noFill/>
        </p:spPr>
        <p:txBody>
          <a:bodyPr wrap="square" rtlCol="0">
            <a:spAutoFit/>
          </a:bodyPr>
          <a:lstStyle/>
          <a:p>
            <a:r>
              <a:rPr lang="zh-TW" altLang="en-US" sz="2400" dirty="0" smtClean="0">
                <a:solidFill>
                  <a:srgbClr val="0000FF"/>
                </a:solidFill>
                <a:latin typeface="微軟正黑體" panose="020B0604030504040204" pitchFamily="34" charset="-120"/>
                <a:ea typeface="微軟正黑體" panose="020B0604030504040204" pitchFamily="34" charset="-120"/>
                <a:cs typeface="+mn-ea"/>
                <a:sym typeface="+mn-lt"/>
              </a:rPr>
              <a:t>結果決定</a:t>
            </a:r>
            <a:endParaRPr lang="en-US" altLang="zh-TW" sz="2400" dirty="0" smtClean="0">
              <a:solidFill>
                <a:srgbClr val="0000FF"/>
              </a:solidFill>
              <a:latin typeface="微軟正黑體" panose="020B0604030504040204" pitchFamily="34" charset="-120"/>
              <a:ea typeface="微軟正黑體" panose="020B0604030504040204" pitchFamily="34" charset="-120"/>
              <a:cs typeface="+mn-ea"/>
              <a:sym typeface="+mn-lt"/>
            </a:endParaRPr>
          </a:p>
          <a:p>
            <a:r>
              <a:rPr lang="zh-TW" altLang="en-US" sz="2400" dirty="0" smtClean="0">
                <a:solidFill>
                  <a:srgbClr val="0000FF"/>
                </a:solidFill>
                <a:latin typeface="微軟正黑體" panose="020B0604030504040204" pitchFamily="34" charset="-120"/>
                <a:ea typeface="微軟正黑體" panose="020B0604030504040204" pitchFamily="34" charset="-120"/>
                <a:cs typeface="+mn-ea"/>
                <a:sym typeface="+mn-lt"/>
              </a:rPr>
              <a:t>申復申訴</a:t>
            </a:r>
            <a:endParaRPr lang="zh-CN" altLang="en-US" sz="2400" dirty="0">
              <a:solidFill>
                <a:srgbClr val="0000FF"/>
              </a:solidFill>
              <a:latin typeface="微軟正黑體" panose="020B0604030504040204" pitchFamily="34" charset="-120"/>
              <a:ea typeface="微軟正黑體" panose="020B0604030504040204" pitchFamily="34" charset="-120"/>
              <a:cs typeface="+mn-ea"/>
              <a:sym typeface="+mn-lt"/>
            </a:endParaRPr>
          </a:p>
        </p:txBody>
      </p:sp>
      <p:sp>
        <p:nvSpPr>
          <p:cNvPr id="27" name="文本框 25"/>
          <p:cNvSpPr txBox="1"/>
          <p:nvPr/>
        </p:nvSpPr>
        <p:spPr>
          <a:xfrm>
            <a:off x="9765567" y="3475699"/>
            <a:ext cx="1422990" cy="830997"/>
          </a:xfrm>
          <a:prstGeom prst="rect">
            <a:avLst/>
          </a:prstGeom>
          <a:solidFill>
            <a:schemeClr val="accent2">
              <a:lumMod val="60000"/>
              <a:lumOff val="40000"/>
            </a:schemeClr>
          </a:solidFill>
        </p:spPr>
        <p:txBody>
          <a:bodyPr wrap="square" rtlCol="0">
            <a:spAutoFit/>
          </a:bodyPr>
          <a:lstStyle/>
          <a:p>
            <a:r>
              <a:rPr lang="en-US" altLang="zh-TW" sz="2400" dirty="0" smtClean="0">
                <a:solidFill>
                  <a:schemeClr val="bg1"/>
                </a:solidFill>
                <a:cs typeface="+mn-ea"/>
                <a:sym typeface="+mn-lt"/>
              </a:rPr>
              <a:t>109.11.1-110.6.30</a:t>
            </a:r>
            <a:endParaRPr lang="zh-CN" altLang="en-US" sz="2400" dirty="0">
              <a:solidFill>
                <a:schemeClr val="bg1"/>
              </a:solidFill>
              <a:cs typeface="+mn-ea"/>
              <a:sym typeface="+mn-lt"/>
            </a:endParaRPr>
          </a:p>
        </p:txBody>
      </p:sp>
    </p:spTree>
    <p:extLst>
      <p:ext uri="{BB962C8B-B14F-4D97-AF65-F5344CB8AC3E}">
        <p14:creationId xmlns:p14="http://schemas.microsoft.com/office/powerpoint/2010/main" val="25993705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9"/>
                                        </p:tgtEl>
                                      </p:cBhvr>
                                    </p:animEffect>
                                    <p:animScale>
                                      <p:cBhvr>
                                        <p:cTn id="7"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1847" y="739673"/>
            <a:ext cx="2031325" cy="461665"/>
          </a:xfrm>
          <a:prstGeom prst="rect">
            <a:avLst/>
          </a:prstGeom>
        </p:spPr>
        <p:txBody>
          <a:bodyPr wrap="none">
            <a:spAutoFit/>
          </a:bodyPr>
          <a:lstStyle/>
          <a:p>
            <a:r>
              <a:rPr lang="zh-TW" altLang="en-US" sz="2400" dirty="0">
                <a:solidFill>
                  <a:schemeClr val="bg1"/>
                </a:solidFill>
                <a:cs typeface="+mn-ea"/>
                <a:sym typeface="+mn-lt"/>
              </a:rPr>
              <a:t>行政主動支援</a:t>
            </a:r>
            <a:endParaRPr lang="zh-CN" altLang="en-US" sz="2400" dirty="0">
              <a:solidFill>
                <a:schemeClr val="bg1"/>
              </a:solidFill>
              <a:cs typeface="+mn-ea"/>
              <a:sym typeface="+mn-lt"/>
            </a:endParaRPr>
          </a:p>
        </p:txBody>
      </p:sp>
      <p:grpSp>
        <p:nvGrpSpPr>
          <p:cNvPr id="3" name="群組 2"/>
          <p:cNvGrpSpPr/>
          <p:nvPr/>
        </p:nvGrpSpPr>
        <p:grpSpPr>
          <a:xfrm>
            <a:off x="3279913" y="1716508"/>
            <a:ext cx="8319052" cy="4743927"/>
            <a:chOff x="0" y="-150140"/>
            <a:chExt cx="7058030" cy="4937050"/>
          </a:xfrm>
        </p:grpSpPr>
        <p:grpSp>
          <p:nvGrpSpPr>
            <p:cNvPr id="4" name="群組 3"/>
            <p:cNvGrpSpPr/>
            <p:nvPr/>
          </p:nvGrpSpPr>
          <p:grpSpPr>
            <a:xfrm>
              <a:off x="150921" y="-150140"/>
              <a:ext cx="6907109" cy="4047381"/>
              <a:chOff x="0" y="-150140"/>
              <a:chExt cx="6907109" cy="4047381"/>
            </a:xfrm>
          </p:grpSpPr>
          <p:grpSp>
            <p:nvGrpSpPr>
              <p:cNvPr id="14" name="群組 13"/>
              <p:cNvGrpSpPr/>
              <p:nvPr/>
            </p:nvGrpSpPr>
            <p:grpSpPr>
              <a:xfrm>
                <a:off x="310711" y="-150140"/>
                <a:ext cx="6596398" cy="2724492"/>
                <a:chOff x="523817" y="231621"/>
                <a:chExt cx="6596908" cy="2724645"/>
              </a:xfrm>
            </p:grpSpPr>
            <p:grpSp>
              <p:nvGrpSpPr>
                <p:cNvPr id="22" name="群組 21"/>
                <p:cNvGrpSpPr/>
                <p:nvPr/>
              </p:nvGrpSpPr>
              <p:grpSpPr>
                <a:xfrm>
                  <a:off x="1305043" y="231621"/>
                  <a:ext cx="5815682" cy="2386867"/>
                  <a:chOff x="1242899" y="231621"/>
                  <a:chExt cx="5815682" cy="2386867"/>
                </a:xfrm>
              </p:grpSpPr>
              <p:grpSp>
                <p:nvGrpSpPr>
                  <p:cNvPr id="33" name="群組 32"/>
                  <p:cNvGrpSpPr/>
                  <p:nvPr/>
                </p:nvGrpSpPr>
                <p:grpSpPr>
                  <a:xfrm>
                    <a:off x="1242899" y="231621"/>
                    <a:ext cx="5815682" cy="2283333"/>
                    <a:chOff x="843440" y="62951"/>
                    <a:chExt cx="5815863" cy="2283422"/>
                  </a:xfrm>
                </p:grpSpPr>
                <p:sp>
                  <p:nvSpPr>
                    <p:cNvPr id="35" name="圓角矩形 34"/>
                    <p:cNvSpPr/>
                    <p:nvPr/>
                  </p:nvSpPr>
                  <p:spPr>
                    <a:xfrm>
                      <a:off x="1677248" y="62951"/>
                      <a:ext cx="1669038" cy="581667"/>
                    </a:xfrm>
                    <a:prstGeom prst="roundRect">
                      <a:avLst/>
                    </a:prstGeom>
                    <a:solidFill>
                      <a:schemeClr val="accent1">
                        <a:lumMod val="20000"/>
                        <a:lumOff val="80000"/>
                      </a:schemeClr>
                    </a:solidFill>
                    <a:ln w="19050" cmpd="thickThin">
                      <a:solidFill>
                        <a:srgbClr val="0070C0"/>
                      </a:solidFill>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Aft>
                          <a:spcPts val="0"/>
                        </a:spcAft>
                      </a:pPr>
                      <a:r>
                        <a:rPr lang="zh-TW" altLang="en-US" sz="2000" kern="100" dirty="0" smtClean="0">
                          <a:effectLst/>
                          <a:ea typeface="標楷體" panose="03000509000000000000" pitchFamily="65" charset="-120"/>
                          <a:cs typeface="Times New Roman" panose="02020603050405020304" pitchFamily="18" charset="0"/>
                        </a:rPr>
                        <a:t>劉榮義</a:t>
                      </a:r>
                      <a:r>
                        <a:rPr lang="zh-TW" sz="2000" kern="100" dirty="0" smtClean="0">
                          <a:effectLst/>
                          <a:ea typeface="標楷體" panose="03000509000000000000" pitchFamily="65" charset="-120"/>
                          <a:cs typeface="Times New Roman" panose="02020603050405020304" pitchFamily="18" charset="0"/>
                        </a:rPr>
                        <a:t>副校長</a:t>
                      </a:r>
                      <a:endParaRPr lang="zh-TW" sz="2000" kern="100" dirty="0">
                        <a:effectLst/>
                        <a:ea typeface="新細明體" panose="02020500000000000000" pitchFamily="18" charset="-120"/>
                        <a:cs typeface="Times New Roman" panose="02020603050405020304" pitchFamily="18" charset="0"/>
                      </a:endParaRPr>
                    </a:p>
                  </p:txBody>
                </p:sp>
                <p:cxnSp>
                  <p:nvCxnSpPr>
                    <p:cNvPr id="36" name="直線接點 35"/>
                    <p:cNvCxnSpPr/>
                    <p:nvPr/>
                  </p:nvCxnSpPr>
                  <p:spPr>
                    <a:xfrm>
                      <a:off x="2503513" y="2070171"/>
                      <a:ext cx="1347390"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圓角矩形 36"/>
                    <p:cNvSpPr/>
                    <p:nvPr/>
                  </p:nvSpPr>
                  <p:spPr>
                    <a:xfrm>
                      <a:off x="3868859" y="1627984"/>
                      <a:ext cx="2790444" cy="718389"/>
                    </a:xfrm>
                    <a:prstGeom prst="round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2000"/>
                        </a:lnSpc>
                        <a:spcAft>
                          <a:spcPts val="0"/>
                        </a:spcAft>
                      </a:pPr>
                      <a:r>
                        <a:rPr lang="zh-TW" sz="1600" kern="100" dirty="0">
                          <a:effectLst/>
                          <a:ea typeface="標楷體" panose="03000509000000000000" pitchFamily="65" charset="-120"/>
                          <a:cs typeface="Times New Roman" panose="02020603050405020304" pitchFamily="18" charset="0"/>
                        </a:rPr>
                        <a:t>行政支援</a:t>
                      </a:r>
                      <a:r>
                        <a:rPr lang="en-US" sz="1600" kern="100" dirty="0">
                          <a:effectLst/>
                          <a:ea typeface="標楷體" panose="03000509000000000000" pitchFamily="65" charset="-120"/>
                          <a:cs typeface="Times New Roman" panose="02020603050405020304" pitchFamily="18" charset="0"/>
                        </a:rPr>
                        <a:t>:</a:t>
                      </a:r>
                      <a:r>
                        <a:rPr lang="zh-TW" sz="1600" kern="100" dirty="0">
                          <a:effectLst/>
                          <a:ea typeface="標楷體" panose="03000509000000000000" pitchFamily="65" charset="-120"/>
                          <a:cs typeface="Times New Roman" panose="02020603050405020304" pitchFamily="18" charset="0"/>
                        </a:rPr>
                        <a:t>各行政單位、語言中心、師資培育中心提供資料</a:t>
                      </a:r>
                      <a:endParaRPr lang="zh-TW" sz="1600" kern="100" dirty="0">
                        <a:effectLst/>
                        <a:ea typeface="新細明體" panose="02020500000000000000" pitchFamily="18" charset="-120"/>
                        <a:cs typeface="Times New Roman" panose="02020603050405020304" pitchFamily="18" charset="0"/>
                      </a:endParaRPr>
                    </a:p>
                  </p:txBody>
                </p:sp>
                <p:sp>
                  <p:nvSpPr>
                    <p:cNvPr id="38" name="圓角矩形 37"/>
                    <p:cNvSpPr/>
                    <p:nvPr/>
                  </p:nvSpPr>
                  <p:spPr>
                    <a:xfrm>
                      <a:off x="843440" y="901721"/>
                      <a:ext cx="2974365" cy="788746"/>
                    </a:xfrm>
                    <a:prstGeom prst="roundRect">
                      <a:avLst/>
                    </a:prstGeom>
                    <a:solidFill>
                      <a:srgbClr val="00FF99"/>
                    </a:solidFill>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2000"/>
                        </a:lnSpc>
                        <a:spcAft>
                          <a:spcPts val="0"/>
                        </a:spcAft>
                      </a:pPr>
                      <a:r>
                        <a:rPr lang="zh-TW" kern="100" dirty="0">
                          <a:effectLst/>
                          <a:ea typeface="標楷體" panose="03000509000000000000" pitchFamily="65" charset="-120"/>
                          <a:cs typeface="Times New Roman" panose="02020603050405020304" pitchFamily="18" charset="0"/>
                        </a:rPr>
                        <a:t>系所學位學程品質保證執行小組</a:t>
                      </a:r>
                      <a:endParaRPr lang="zh-TW" kern="100" dirty="0">
                        <a:effectLst/>
                        <a:ea typeface="新細明體" panose="02020500000000000000" pitchFamily="18" charset="-120"/>
                        <a:cs typeface="Times New Roman" panose="02020603050405020304" pitchFamily="18" charset="0"/>
                      </a:endParaRPr>
                    </a:p>
                    <a:p>
                      <a:pPr>
                        <a:lnSpc>
                          <a:spcPts val="2000"/>
                        </a:lnSpc>
                        <a:spcAft>
                          <a:spcPts val="0"/>
                        </a:spcAft>
                      </a:pPr>
                      <a:r>
                        <a:rPr lang="en-US" kern="100" dirty="0">
                          <a:effectLst/>
                          <a:latin typeface="標楷體" panose="03000509000000000000" pitchFamily="65" charset="-120"/>
                          <a:ea typeface="新細明體" panose="02020500000000000000" pitchFamily="18" charset="-120"/>
                          <a:cs typeface="Times New Roman" panose="02020603050405020304" pitchFamily="18" charset="0"/>
                        </a:rPr>
                        <a:t>(</a:t>
                      </a:r>
                      <a:r>
                        <a:rPr lang="zh-TW" kern="100" dirty="0">
                          <a:effectLst/>
                          <a:ea typeface="標楷體" panose="03000509000000000000" pitchFamily="65" charset="-120"/>
                          <a:cs typeface="Times New Roman" panose="02020603050405020304" pitchFamily="18" charset="0"/>
                        </a:rPr>
                        <a:t>幕僚單位</a:t>
                      </a:r>
                      <a:r>
                        <a:rPr lang="en-US" kern="100" dirty="0">
                          <a:effectLst/>
                          <a:ea typeface="標楷體" panose="03000509000000000000" pitchFamily="65" charset="-120"/>
                          <a:cs typeface="Times New Roman" panose="02020603050405020304" pitchFamily="18" charset="0"/>
                        </a:rPr>
                        <a:t>:</a:t>
                      </a:r>
                      <a:r>
                        <a:rPr lang="zh-TW" kern="100" dirty="0">
                          <a:effectLst/>
                          <a:ea typeface="標楷體" panose="03000509000000000000" pitchFamily="65" charset="-120"/>
                          <a:cs typeface="Times New Roman" panose="02020603050405020304" pitchFamily="18" charset="0"/>
                        </a:rPr>
                        <a:t>研發處綜合組</a:t>
                      </a:r>
                      <a:r>
                        <a:rPr lang="en-US" kern="100" dirty="0">
                          <a:effectLst/>
                          <a:ea typeface="標楷體" panose="03000509000000000000" pitchFamily="65" charset="-120"/>
                          <a:cs typeface="Times New Roman" panose="02020603050405020304" pitchFamily="18" charset="0"/>
                        </a:rPr>
                        <a:t>)</a:t>
                      </a:r>
                      <a:endParaRPr lang="zh-TW" kern="100" dirty="0">
                        <a:effectLst/>
                        <a:ea typeface="新細明體" panose="02020500000000000000" pitchFamily="18" charset="-120"/>
                        <a:cs typeface="Times New Roman" panose="02020603050405020304" pitchFamily="18" charset="0"/>
                      </a:endParaRPr>
                    </a:p>
                  </p:txBody>
                </p:sp>
              </p:grpSp>
              <p:cxnSp>
                <p:nvCxnSpPr>
                  <p:cNvPr id="34" name="直線接點 33"/>
                  <p:cNvCxnSpPr/>
                  <p:nvPr/>
                </p:nvCxnSpPr>
                <p:spPr>
                  <a:xfrm>
                    <a:off x="2902426" y="1885173"/>
                    <a:ext cx="0" cy="733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a:off x="2912758" y="813265"/>
                    <a:ext cx="0" cy="2570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3" name="群組 22"/>
                <p:cNvGrpSpPr/>
                <p:nvPr/>
              </p:nvGrpSpPr>
              <p:grpSpPr>
                <a:xfrm>
                  <a:off x="523817" y="2601157"/>
                  <a:ext cx="4767254" cy="355109"/>
                  <a:chOff x="523817" y="0"/>
                  <a:chExt cx="4767254" cy="355109"/>
                </a:xfrm>
              </p:grpSpPr>
              <p:cxnSp>
                <p:nvCxnSpPr>
                  <p:cNvPr id="24" name="直線接點 23"/>
                  <p:cNvCxnSpPr/>
                  <p:nvPr/>
                </p:nvCxnSpPr>
                <p:spPr>
                  <a:xfrm>
                    <a:off x="541571" y="8718"/>
                    <a:ext cx="47495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5" name="群組 24"/>
                  <p:cNvGrpSpPr/>
                  <p:nvPr/>
                </p:nvGrpSpPr>
                <p:grpSpPr>
                  <a:xfrm>
                    <a:off x="523817" y="0"/>
                    <a:ext cx="4767254" cy="355109"/>
                    <a:chOff x="514939" y="0"/>
                    <a:chExt cx="4767254" cy="355109"/>
                  </a:xfrm>
                </p:grpSpPr>
                <p:cxnSp>
                  <p:nvCxnSpPr>
                    <p:cNvPr id="26" name="直線接點 25"/>
                    <p:cNvCxnSpPr/>
                    <p:nvPr/>
                  </p:nvCxnSpPr>
                  <p:spPr>
                    <a:xfrm>
                      <a:off x="514939" y="8878"/>
                      <a:ext cx="0" cy="337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a:off x="1296165" y="8878"/>
                      <a:ext cx="0" cy="337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2112905" y="17755"/>
                      <a:ext cx="0" cy="337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2956277" y="17756"/>
                      <a:ext cx="0" cy="337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a:off x="3737499" y="17757"/>
                      <a:ext cx="0" cy="337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a:off x="4483203" y="8878"/>
                      <a:ext cx="0" cy="337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5282193" y="0"/>
                      <a:ext cx="0" cy="337352"/>
                    </a:xfrm>
                    <a:prstGeom prst="line">
                      <a:avLst/>
                    </a:prstGeom>
                  </p:spPr>
                  <p:style>
                    <a:lnRef idx="1">
                      <a:schemeClr val="accent1"/>
                    </a:lnRef>
                    <a:fillRef idx="0">
                      <a:schemeClr val="accent1"/>
                    </a:fillRef>
                    <a:effectRef idx="0">
                      <a:schemeClr val="accent1"/>
                    </a:effectRef>
                    <a:fontRef idx="minor">
                      <a:schemeClr val="tx1"/>
                    </a:fontRef>
                  </p:style>
                </p:cxnSp>
              </p:grpSp>
            </p:grpSp>
          </p:grpSp>
          <p:sp>
            <p:nvSpPr>
              <p:cNvPr id="15" name="圓角矩形 14"/>
              <p:cNvSpPr/>
              <p:nvPr/>
            </p:nvSpPr>
            <p:spPr>
              <a:xfrm>
                <a:off x="0" y="2565646"/>
                <a:ext cx="541020" cy="1331595"/>
              </a:xfrm>
              <a:prstGeom prst="roundRect">
                <a:avLst/>
              </a:prstGeom>
              <a:solidFill>
                <a:srgbClr val="3366FF">
                  <a:alpha val="50000"/>
                </a:srgb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2000"/>
                  </a:lnSpc>
                  <a:spcAft>
                    <a:spcPts val="0"/>
                  </a:spcAft>
                </a:pPr>
                <a:r>
                  <a:rPr lang="zh-TW" sz="2000" kern="100">
                    <a:solidFill>
                      <a:srgbClr val="000000"/>
                    </a:solidFill>
                    <a:effectLst/>
                    <a:ea typeface="標楷體" panose="03000509000000000000" pitchFamily="65" charset="-120"/>
                    <a:cs typeface="Times New Roman" panose="02020603050405020304" pitchFamily="18" charset="0"/>
                  </a:rPr>
                  <a:t>師範學院</a:t>
                </a:r>
                <a:endParaRPr lang="zh-TW" sz="2000" kern="100">
                  <a:effectLst/>
                  <a:ea typeface="新細明體" panose="02020500000000000000" pitchFamily="18" charset="-120"/>
                  <a:cs typeface="Times New Roman" panose="02020603050405020304" pitchFamily="18" charset="0"/>
                </a:endParaRPr>
              </a:p>
            </p:txBody>
          </p:sp>
          <p:sp>
            <p:nvSpPr>
              <p:cNvPr id="16" name="圓角矩形 15"/>
              <p:cNvSpPr/>
              <p:nvPr/>
            </p:nvSpPr>
            <p:spPr>
              <a:xfrm>
                <a:off x="790112" y="2565646"/>
                <a:ext cx="541020" cy="1331595"/>
              </a:xfrm>
              <a:prstGeom prst="roundRect">
                <a:avLst/>
              </a:prstGeom>
              <a:solidFill>
                <a:srgbClr val="3366FF">
                  <a:alpha val="50000"/>
                </a:srgb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600"/>
                  </a:lnSpc>
                  <a:spcAft>
                    <a:spcPts val="0"/>
                  </a:spcAft>
                </a:pPr>
                <a:r>
                  <a:rPr lang="zh-TW" kern="100">
                    <a:solidFill>
                      <a:srgbClr val="000000"/>
                    </a:solidFill>
                    <a:effectLst/>
                    <a:ea typeface="標楷體" panose="03000509000000000000" pitchFamily="65" charset="-120"/>
                    <a:cs typeface="Times New Roman" panose="02020603050405020304" pitchFamily="18" charset="0"/>
                  </a:rPr>
                  <a:t>人文藝術學院</a:t>
                </a:r>
                <a:endParaRPr lang="zh-TW" kern="100">
                  <a:effectLst/>
                  <a:ea typeface="新細明體" panose="02020500000000000000" pitchFamily="18" charset="-120"/>
                  <a:cs typeface="Times New Roman" panose="02020603050405020304" pitchFamily="18" charset="0"/>
                </a:endParaRPr>
              </a:p>
            </p:txBody>
          </p:sp>
          <p:sp>
            <p:nvSpPr>
              <p:cNvPr id="17" name="圓角矩形 16"/>
              <p:cNvSpPr/>
              <p:nvPr/>
            </p:nvSpPr>
            <p:spPr>
              <a:xfrm>
                <a:off x="1624613" y="2565646"/>
                <a:ext cx="541020" cy="1331595"/>
              </a:xfrm>
              <a:prstGeom prst="roundRect">
                <a:avLst/>
              </a:prstGeom>
              <a:solidFill>
                <a:srgbClr val="3366FF">
                  <a:alpha val="50000"/>
                </a:srgb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2000"/>
                  </a:lnSpc>
                  <a:spcAft>
                    <a:spcPts val="0"/>
                  </a:spcAft>
                </a:pPr>
                <a:r>
                  <a:rPr lang="zh-TW" sz="2000" kern="100">
                    <a:solidFill>
                      <a:srgbClr val="000000"/>
                    </a:solidFill>
                    <a:effectLst/>
                    <a:ea typeface="標楷體" panose="03000509000000000000" pitchFamily="65" charset="-120"/>
                    <a:cs typeface="Times New Roman" panose="02020603050405020304" pitchFamily="18" charset="0"/>
                  </a:rPr>
                  <a:t>管理學院</a:t>
                </a:r>
                <a:endParaRPr lang="zh-TW" sz="2000" kern="100">
                  <a:effectLst/>
                  <a:ea typeface="新細明體" panose="02020500000000000000" pitchFamily="18" charset="-120"/>
                  <a:cs typeface="Times New Roman" panose="02020603050405020304" pitchFamily="18" charset="0"/>
                </a:endParaRPr>
              </a:p>
            </p:txBody>
          </p:sp>
          <p:sp>
            <p:nvSpPr>
              <p:cNvPr id="18" name="圓角矩形 17"/>
              <p:cNvSpPr/>
              <p:nvPr/>
            </p:nvSpPr>
            <p:spPr>
              <a:xfrm>
                <a:off x="2441359" y="2565646"/>
                <a:ext cx="541020" cy="1331595"/>
              </a:xfrm>
              <a:prstGeom prst="roundRect">
                <a:avLst/>
              </a:prstGeom>
              <a:solidFill>
                <a:srgbClr val="3366FF">
                  <a:alpha val="50000"/>
                </a:srgb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2000"/>
                  </a:lnSpc>
                  <a:spcAft>
                    <a:spcPts val="0"/>
                  </a:spcAft>
                </a:pPr>
                <a:r>
                  <a:rPr lang="zh-TW" sz="2000" kern="100">
                    <a:solidFill>
                      <a:srgbClr val="000000"/>
                    </a:solidFill>
                    <a:effectLst/>
                    <a:ea typeface="標楷體" panose="03000509000000000000" pitchFamily="65" charset="-120"/>
                    <a:cs typeface="Times New Roman" panose="02020603050405020304" pitchFamily="18" charset="0"/>
                  </a:rPr>
                  <a:t>農學院</a:t>
                </a:r>
                <a:endParaRPr lang="zh-TW" sz="2000" kern="100">
                  <a:effectLst/>
                  <a:ea typeface="新細明體" panose="02020500000000000000" pitchFamily="18" charset="-120"/>
                  <a:cs typeface="Times New Roman" panose="02020603050405020304" pitchFamily="18" charset="0"/>
                </a:endParaRPr>
              </a:p>
            </p:txBody>
          </p:sp>
          <p:sp>
            <p:nvSpPr>
              <p:cNvPr id="19" name="圓角矩形 18"/>
              <p:cNvSpPr/>
              <p:nvPr/>
            </p:nvSpPr>
            <p:spPr>
              <a:xfrm>
                <a:off x="3231472" y="2565646"/>
                <a:ext cx="541020" cy="1331595"/>
              </a:xfrm>
              <a:prstGeom prst="roundRect">
                <a:avLst/>
              </a:prstGeom>
              <a:solidFill>
                <a:srgbClr val="3366FF">
                  <a:alpha val="50000"/>
                </a:srgb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2000"/>
                  </a:lnSpc>
                  <a:spcAft>
                    <a:spcPts val="0"/>
                  </a:spcAft>
                </a:pPr>
                <a:r>
                  <a:rPr lang="zh-TW" sz="2000" kern="100">
                    <a:solidFill>
                      <a:srgbClr val="000000"/>
                    </a:solidFill>
                    <a:effectLst/>
                    <a:ea typeface="標楷體" panose="03000509000000000000" pitchFamily="65" charset="-120"/>
                    <a:cs typeface="Times New Roman" panose="02020603050405020304" pitchFamily="18" charset="0"/>
                  </a:rPr>
                  <a:t>理工學院</a:t>
                </a:r>
                <a:endParaRPr lang="zh-TW" sz="2000" kern="100">
                  <a:effectLst/>
                  <a:ea typeface="新細明體" panose="02020500000000000000" pitchFamily="18" charset="-120"/>
                  <a:cs typeface="Times New Roman" panose="02020603050405020304" pitchFamily="18" charset="0"/>
                </a:endParaRPr>
              </a:p>
            </p:txBody>
          </p:sp>
          <p:sp>
            <p:nvSpPr>
              <p:cNvPr id="20" name="圓角矩形 19"/>
              <p:cNvSpPr/>
              <p:nvPr/>
            </p:nvSpPr>
            <p:spPr>
              <a:xfrm>
                <a:off x="4003829" y="2565646"/>
                <a:ext cx="541020" cy="1331595"/>
              </a:xfrm>
              <a:prstGeom prst="roundRect">
                <a:avLst/>
              </a:prstGeom>
              <a:solidFill>
                <a:srgbClr val="3366FF">
                  <a:alpha val="50000"/>
                </a:srgb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2000"/>
                  </a:lnSpc>
                  <a:spcAft>
                    <a:spcPts val="0"/>
                  </a:spcAft>
                </a:pPr>
                <a:r>
                  <a:rPr lang="zh-TW" sz="2000" kern="100" dirty="0">
                    <a:solidFill>
                      <a:srgbClr val="000000"/>
                    </a:solidFill>
                    <a:effectLst/>
                    <a:ea typeface="標楷體" panose="03000509000000000000" pitchFamily="65" charset="-120"/>
                    <a:cs typeface="Times New Roman" panose="02020603050405020304" pitchFamily="18" charset="0"/>
                  </a:rPr>
                  <a:t>生命科學院</a:t>
                </a:r>
                <a:endParaRPr lang="zh-TW" sz="2000" kern="100" dirty="0">
                  <a:effectLst/>
                  <a:ea typeface="新細明體" panose="02020500000000000000" pitchFamily="18" charset="-120"/>
                  <a:cs typeface="Times New Roman" panose="02020603050405020304" pitchFamily="18" charset="0"/>
                </a:endParaRPr>
              </a:p>
            </p:txBody>
          </p:sp>
          <p:sp>
            <p:nvSpPr>
              <p:cNvPr id="21" name="圓角矩形 20"/>
              <p:cNvSpPr/>
              <p:nvPr/>
            </p:nvSpPr>
            <p:spPr>
              <a:xfrm>
                <a:off x="4811697" y="2565646"/>
                <a:ext cx="541020" cy="1331595"/>
              </a:xfrm>
              <a:prstGeom prst="roundRect">
                <a:avLst/>
              </a:prstGeom>
              <a:solidFill>
                <a:srgbClr val="3366FF">
                  <a:alpha val="50000"/>
                </a:srgb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2000"/>
                  </a:lnSpc>
                  <a:spcAft>
                    <a:spcPts val="0"/>
                  </a:spcAft>
                </a:pPr>
                <a:r>
                  <a:rPr lang="zh-TW" sz="2000" kern="100">
                    <a:solidFill>
                      <a:srgbClr val="000000"/>
                    </a:solidFill>
                    <a:effectLst/>
                    <a:ea typeface="標楷體" panose="03000509000000000000" pitchFamily="65" charset="-120"/>
                    <a:cs typeface="Times New Roman" panose="02020603050405020304" pitchFamily="18" charset="0"/>
                  </a:rPr>
                  <a:t>獸醫學院</a:t>
                </a:r>
                <a:endParaRPr lang="zh-TW" sz="2000" kern="100">
                  <a:effectLst/>
                  <a:ea typeface="新細明體" panose="02020500000000000000" pitchFamily="18" charset="-120"/>
                  <a:cs typeface="Times New Roman" panose="02020603050405020304" pitchFamily="18" charset="0"/>
                </a:endParaRPr>
              </a:p>
            </p:txBody>
          </p:sp>
        </p:grpSp>
        <p:grpSp>
          <p:nvGrpSpPr>
            <p:cNvPr id="5" name="群組 4"/>
            <p:cNvGrpSpPr/>
            <p:nvPr/>
          </p:nvGrpSpPr>
          <p:grpSpPr>
            <a:xfrm>
              <a:off x="0" y="3897297"/>
              <a:ext cx="5592932" cy="889613"/>
              <a:chOff x="0" y="0"/>
              <a:chExt cx="5592932" cy="889613"/>
            </a:xfrm>
          </p:grpSpPr>
          <p:cxnSp>
            <p:nvCxnSpPr>
              <p:cNvPr id="6" name="直線接點 5"/>
              <p:cNvCxnSpPr/>
              <p:nvPr/>
            </p:nvCxnSpPr>
            <p:spPr>
              <a:xfrm>
                <a:off x="408373" y="8877"/>
                <a:ext cx="0" cy="292735"/>
              </a:xfrm>
              <a:prstGeom prst="line">
                <a:avLst/>
              </a:prstGeom>
            </p:spPr>
            <p:style>
              <a:lnRef idx="1">
                <a:schemeClr val="accent1"/>
              </a:lnRef>
              <a:fillRef idx="0">
                <a:schemeClr val="accent1"/>
              </a:fillRef>
              <a:effectRef idx="0">
                <a:schemeClr val="accent1"/>
              </a:effectRef>
              <a:fontRef idx="minor">
                <a:schemeClr val="tx1"/>
              </a:fontRef>
            </p:style>
          </p:cxnSp>
          <p:sp>
            <p:nvSpPr>
              <p:cNvPr id="7" name="圓角矩形 6"/>
              <p:cNvSpPr/>
              <p:nvPr/>
            </p:nvSpPr>
            <p:spPr>
              <a:xfrm>
                <a:off x="0" y="301840"/>
                <a:ext cx="5592932" cy="587773"/>
              </a:xfrm>
              <a:prstGeom prst="roundRect">
                <a:avLst/>
              </a:prstGeom>
              <a:solidFill>
                <a:srgbClr val="FFFF00"/>
              </a:solidFill>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lnSpc>
                    <a:spcPts val="1400"/>
                  </a:lnSpc>
                  <a:spcAft>
                    <a:spcPts val="0"/>
                  </a:spcAft>
                </a:pPr>
                <a:r>
                  <a:rPr lang="zh-TW" sz="2000" kern="100" dirty="0">
                    <a:effectLst/>
                    <a:ea typeface="標楷體" panose="03000509000000000000" pitchFamily="65" charset="-120"/>
                    <a:cs typeface="Times New Roman" panose="02020603050405020304" pitchFamily="18" charset="0"/>
                  </a:rPr>
                  <a:t>所屬系、所、學位學程等各</a:t>
                </a:r>
                <a:r>
                  <a:rPr lang="zh-TW" sz="2000" kern="100" dirty="0" smtClean="0">
                    <a:effectLst/>
                    <a:ea typeface="標楷體" panose="03000509000000000000" pitchFamily="65" charset="-120"/>
                    <a:cs typeface="Times New Roman" panose="02020603050405020304" pitchFamily="18" charset="0"/>
                  </a:rPr>
                  <a:t>受</a:t>
                </a:r>
                <a:r>
                  <a:rPr lang="zh-TW" altLang="en-US" sz="2000" kern="100" dirty="0" smtClean="0">
                    <a:effectLst/>
                    <a:ea typeface="標楷體" panose="03000509000000000000" pitchFamily="65" charset="-120"/>
                    <a:cs typeface="Times New Roman" panose="02020603050405020304" pitchFamily="18" charset="0"/>
                  </a:rPr>
                  <a:t>訪</a:t>
                </a:r>
                <a:r>
                  <a:rPr lang="zh-TW" sz="2000" kern="100" dirty="0" smtClean="0">
                    <a:effectLst/>
                    <a:ea typeface="標楷體" panose="03000509000000000000" pitchFamily="65" charset="-120"/>
                    <a:cs typeface="Times New Roman" panose="02020603050405020304" pitchFamily="18" charset="0"/>
                  </a:rPr>
                  <a:t>單位</a:t>
                </a:r>
                <a:endParaRPr lang="zh-TW" sz="2000" kern="100" dirty="0">
                  <a:effectLst/>
                  <a:ea typeface="新細明體" panose="02020500000000000000" pitchFamily="18" charset="-120"/>
                  <a:cs typeface="Times New Roman" panose="02020603050405020304" pitchFamily="18" charset="0"/>
                </a:endParaRPr>
              </a:p>
            </p:txBody>
          </p:sp>
          <p:cxnSp>
            <p:nvCxnSpPr>
              <p:cNvPr id="8" name="直線接點 7"/>
              <p:cNvCxnSpPr/>
              <p:nvPr/>
            </p:nvCxnSpPr>
            <p:spPr>
              <a:xfrm>
                <a:off x="1216241" y="8877"/>
                <a:ext cx="0" cy="29273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2059620" y="8877"/>
                <a:ext cx="0" cy="2927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2867488" y="8877"/>
                <a:ext cx="0" cy="2927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3657600" y="8877"/>
                <a:ext cx="0" cy="2927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4465468" y="8877"/>
                <a:ext cx="0" cy="2927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246703" y="0"/>
                <a:ext cx="0" cy="292735"/>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40" name="Rectangle 38"/>
          <p:cNvSpPr>
            <a:spLocks noChangeArrowheads="1"/>
          </p:cNvSpPr>
          <p:nvPr/>
        </p:nvSpPr>
        <p:spPr bwMode="auto">
          <a:xfrm>
            <a:off x="2771400" y="1146536"/>
            <a:ext cx="78790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HK" altLang="zh-TW" sz="24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國立嘉義大學委辦系所品質保證認可校內執行團隊組織圖</a:t>
            </a:r>
            <a:endParaRPr kumimoji="0" lang="zh-TW" altLang="zh-TW"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2400" b="0" i="0" u="none" strike="noStrike" cap="none" normalizeH="0" baseline="0" dirty="0" smtClean="0">
              <a:ln>
                <a:noFill/>
              </a:ln>
              <a:solidFill>
                <a:schemeClr val="tx1"/>
              </a:solidFill>
              <a:effectLst/>
              <a:latin typeface="Arial" panose="020B0604020202020204" pitchFamily="34" charset="0"/>
            </a:endParaRPr>
          </a:p>
        </p:txBody>
      </p:sp>
      <p:sp>
        <p:nvSpPr>
          <p:cNvPr id="39" name="投影片編號版面配置區 38"/>
          <p:cNvSpPr>
            <a:spLocks noGrp="1"/>
          </p:cNvSpPr>
          <p:nvPr>
            <p:ph type="sldNum" sz="quarter" idx="12"/>
          </p:nvPr>
        </p:nvSpPr>
        <p:spPr/>
        <p:txBody>
          <a:bodyPr/>
          <a:lstStyle/>
          <a:p>
            <a:fld id="{4FAB73BC-B049-4115-A692-8D63A059BFB8}" type="slidenum">
              <a:rPr lang="en-US" smtClean="0"/>
              <a:t>5</a:t>
            </a:fld>
            <a:endParaRPr lang="en-US" dirty="0"/>
          </a:p>
        </p:txBody>
      </p:sp>
      <p:sp>
        <p:nvSpPr>
          <p:cNvPr id="43" name="矩形 42"/>
          <p:cNvSpPr/>
          <p:nvPr/>
        </p:nvSpPr>
        <p:spPr>
          <a:xfrm>
            <a:off x="3279913" y="520348"/>
            <a:ext cx="7428637" cy="584775"/>
          </a:xfrm>
          <a:prstGeom prst="rect">
            <a:avLst/>
          </a:prstGeom>
        </p:spPr>
        <p:txBody>
          <a:bodyPr wrap="none">
            <a:spAutoFit/>
          </a:bodyPr>
          <a:lstStyle/>
          <a:p>
            <a:r>
              <a:rPr lang="zh-TW" altLang="en-US" sz="3200" dirty="0">
                <a:solidFill>
                  <a:schemeClr val="bg2">
                    <a:lumMod val="25000"/>
                  </a:schemeClr>
                </a:solidFill>
                <a:latin typeface="微軟正黑體" panose="020B0604030504040204" pitchFamily="34" charset="-120"/>
                <a:ea typeface="微軟正黑體" panose="020B0604030504040204" pitchFamily="34" charset="-120"/>
              </a:rPr>
              <a:t>壹、行政主動支援工作項目</a:t>
            </a:r>
            <a:r>
              <a:rPr lang="zh-TW" altLang="en-US" sz="3200" dirty="0" smtClean="0">
                <a:solidFill>
                  <a:schemeClr val="bg2">
                    <a:lumMod val="25000"/>
                  </a:schemeClr>
                </a:solidFill>
                <a:latin typeface="微軟正黑體" panose="020B0604030504040204" pitchFamily="34" charset="-120"/>
                <a:ea typeface="微軟正黑體" panose="020B0604030504040204" pitchFamily="34" charset="-120"/>
              </a:rPr>
              <a:t>說明      </a:t>
            </a:r>
            <a:r>
              <a:rPr lang="en-US" altLang="zh-TW" sz="3200" dirty="0" smtClean="0">
                <a:solidFill>
                  <a:schemeClr val="bg2">
                    <a:lumMod val="25000"/>
                  </a:schemeClr>
                </a:solidFill>
                <a:latin typeface="微軟正黑體" panose="020B0604030504040204" pitchFamily="34" charset="-120"/>
                <a:ea typeface="微軟正黑體" panose="020B0604030504040204" pitchFamily="34" charset="-120"/>
              </a:rPr>
              <a:t>2/4</a:t>
            </a:r>
            <a:endParaRPr lang="zh-TW" altLang="en-US" sz="3200" dirty="0">
              <a:solidFill>
                <a:schemeClr val="bg2">
                  <a:lumMod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99031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1909" y="739674"/>
            <a:ext cx="2031325" cy="461665"/>
          </a:xfrm>
          <a:prstGeom prst="rect">
            <a:avLst/>
          </a:prstGeom>
        </p:spPr>
        <p:txBody>
          <a:bodyPr wrap="none">
            <a:spAutoFit/>
          </a:bodyPr>
          <a:lstStyle/>
          <a:p>
            <a:r>
              <a:rPr lang="zh-TW" altLang="en-US" sz="2400" dirty="0">
                <a:solidFill>
                  <a:schemeClr val="bg1"/>
                </a:solidFill>
                <a:cs typeface="+mn-ea"/>
                <a:sym typeface="+mn-lt"/>
              </a:rPr>
              <a:t>行政主動支援</a:t>
            </a:r>
            <a:endParaRPr lang="zh-CN" altLang="en-US" sz="2400" dirty="0">
              <a:solidFill>
                <a:schemeClr val="bg1"/>
              </a:solidFill>
              <a:cs typeface="+mn-ea"/>
              <a:sym typeface="+mn-lt"/>
            </a:endParaRPr>
          </a:p>
        </p:txBody>
      </p:sp>
      <p:sp>
        <p:nvSpPr>
          <p:cNvPr id="76" name="Rectangle 39"/>
          <p:cNvSpPr>
            <a:spLocks noChangeArrowheads="1"/>
          </p:cNvSpPr>
          <p:nvPr/>
        </p:nvSpPr>
        <p:spPr bwMode="auto">
          <a:xfrm>
            <a:off x="2490141" y="3817555"/>
            <a:ext cx="3036893" cy="309726"/>
          </a:xfrm>
          <a:prstGeom prst="rect">
            <a:avLst/>
          </a:prstGeom>
          <a:solidFill>
            <a:srgbClr val="7030A0"/>
          </a:solidFill>
          <a:ln>
            <a:noFill/>
          </a:ln>
          <a:extLst/>
        </p:spPr>
        <p:txBody>
          <a:bodyPr wrap="none" anchor="ctr"/>
          <a:lstStyle/>
          <a:p>
            <a:pPr defTabSz="913943" eaLnBrk="0" fontAlgn="base" hangingPunct="0">
              <a:spcBef>
                <a:spcPct val="0"/>
              </a:spcBef>
              <a:spcAft>
                <a:spcPct val="0"/>
              </a:spcAft>
            </a:pPr>
            <a:r>
              <a:rPr lang="zh-CN" altLang="en-US" sz="2000" dirty="0">
                <a:solidFill>
                  <a:srgbClr val="FFFFFF"/>
                </a:solidFill>
                <a:latin typeface="微软雅黑" pitchFamily="34" charset="-122"/>
                <a:ea typeface="微软雅黑" pitchFamily="34" charset="-122"/>
                <a:sym typeface="微软雅黑" pitchFamily="34" charset="-122"/>
              </a:rPr>
              <a:t>② </a:t>
            </a:r>
            <a:r>
              <a:rPr lang="en-US" altLang="zh-TW" sz="2000" dirty="0" smtClean="0">
                <a:solidFill>
                  <a:srgbClr val="FFFFFF"/>
                </a:solidFill>
                <a:latin typeface="微软雅黑" pitchFamily="34" charset="-122"/>
                <a:ea typeface="微软雅黑" pitchFamily="34" charset="-122"/>
                <a:sym typeface="微软雅黑" pitchFamily="34" charset="-122"/>
              </a:rPr>
              <a:t>108.4.1-12.31</a:t>
            </a:r>
            <a:endParaRPr lang="zh-CN" altLang="en-US" sz="2000" dirty="0">
              <a:solidFill>
                <a:srgbClr val="000000"/>
              </a:solidFill>
              <a:latin typeface="Arial" pitchFamily="34" charset="0"/>
              <a:ea typeface="宋体" pitchFamily="2" charset="-122"/>
            </a:endParaRPr>
          </a:p>
        </p:txBody>
      </p:sp>
      <p:sp>
        <p:nvSpPr>
          <p:cNvPr id="77" name="Text Box 53"/>
          <p:cNvSpPr>
            <a:spLocks noChangeArrowheads="1"/>
          </p:cNvSpPr>
          <p:nvPr/>
        </p:nvSpPr>
        <p:spPr bwMode="auto">
          <a:xfrm>
            <a:off x="1030357" y="1740435"/>
            <a:ext cx="11161643" cy="1938992"/>
          </a:xfrm>
          <a:prstGeom prst="rect">
            <a:avLst/>
          </a:prstGeom>
          <a:noFill/>
          <a:ln>
            <a:noFill/>
          </a:ln>
          <a:extLst>
            <a:ext uri="{91240B29-F687-4F45-9708-019B960494DF}">
              <a14:hiddenLine xmlns:a14="http://schemas.microsoft.com/office/drawing/2010/main" w="9525" cmpd="sng">
                <a:solidFill>
                  <a:srgbClr val="000000"/>
                </a:solidFill>
                <a:miter lim="800000"/>
                <a:headEnd/>
                <a:tailEnd/>
              </a14:hiddenLine>
            </a:ext>
          </a:extLst>
        </p:spPr>
        <p:txBody>
          <a:bodyPr wrap="square">
            <a:spAutoFit/>
          </a:bodyPr>
          <a:lstStyle/>
          <a:p>
            <a:pPr defTabSz="913943" eaLnBrk="0" fontAlgn="base" hangingPunct="0">
              <a:lnSpc>
                <a:spcPct val="120000"/>
              </a:lnSpc>
              <a:spcBef>
                <a:spcPct val="0"/>
              </a:spcBef>
              <a:spcAft>
                <a:spcPct val="0"/>
              </a:spcAft>
            </a:pPr>
            <a:r>
              <a:rPr lang="en-US" altLang="zh-TW" sz="2000" dirty="0" smtClean="0">
                <a:solidFill>
                  <a:srgbClr val="0000FF"/>
                </a:solidFill>
                <a:latin typeface="Calibri" pitchFamily="34" charset="0"/>
                <a:ea typeface="微软雅黑" pitchFamily="34" charset="-122"/>
                <a:sym typeface="Calibri" pitchFamily="34" charset="0"/>
              </a:rPr>
              <a:t>1.</a:t>
            </a:r>
            <a:r>
              <a:rPr lang="zh-TW" altLang="en-US" sz="2000" dirty="0" smtClean="0">
                <a:solidFill>
                  <a:srgbClr val="0000FF"/>
                </a:solidFill>
                <a:latin typeface="Calibri" pitchFamily="34" charset="0"/>
                <a:ea typeface="微软雅黑" pitchFamily="34" charset="-122"/>
                <a:sym typeface="Calibri" pitchFamily="34" charset="0"/>
              </a:rPr>
              <a:t>本校委辦系所學位學程品保認可</a:t>
            </a:r>
            <a:r>
              <a:rPr lang="zh-TW" altLang="en-US" sz="2000" dirty="0" smtClean="0">
                <a:solidFill>
                  <a:srgbClr val="FF0000"/>
                </a:solidFill>
                <a:latin typeface="Calibri" pitchFamily="34" charset="0"/>
                <a:ea typeface="微软雅黑" pitchFamily="34" charset="-122"/>
                <a:sym typeface="Calibri" pitchFamily="34" charset="0"/>
              </a:rPr>
              <a:t>招標</a:t>
            </a:r>
            <a:r>
              <a:rPr lang="zh-TW" altLang="en-US" sz="2000" dirty="0" smtClean="0">
                <a:solidFill>
                  <a:srgbClr val="0000FF"/>
                </a:solidFill>
                <a:latin typeface="Calibri" pitchFamily="34" charset="0"/>
                <a:ea typeface="微软雅黑" pitchFamily="34" charset="-122"/>
                <a:sym typeface="Calibri" pitchFamily="34" charset="0"/>
              </a:rPr>
              <a:t>。</a:t>
            </a:r>
            <a:endParaRPr lang="en-US" altLang="zh-TW" sz="2000" dirty="0" smtClean="0">
              <a:solidFill>
                <a:srgbClr val="0000FF"/>
              </a:solidFill>
              <a:latin typeface="Calibri" pitchFamily="34" charset="0"/>
              <a:ea typeface="微软雅黑" pitchFamily="34" charset="-122"/>
              <a:sym typeface="Calibri" pitchFamily="34" charset="0"/>
            </a:endParaRPr>
          </a:p>
          <a:p>
            <a:pPr defTabSz="913943" eaLnBrk="0" fontAlgn="base" hangingPunct="0">
              <a:lnSpc>
                <a:spcPct val="120000"/>
              </a:lnSpc>
              <a:spcBef>
                <a:spcPct val="0"/>
              </a:spcBef>
              <a:spcAft>
                <a:spcPct val="0"/>
              </a:spcAft>
            </a:pPr>
            <a:r>
              <a:rPr lang="en-US" altLang="zh-TW" sz="2000" dirty="0" smtClean="0">
                <a:solidFill>
                  <a:srgbClr val="0000FF"/>
                </a:solidFill>
                <a:latin typeface="Calibri" pitchFamily="34" charset="0"/>
                <a:ea typeface="微软雅黑" pitchFamily="34" charset="-122"/>
                <a:sym typeface="Calibri" pitchFamily="34" charset="0"/>
              </a:rPr>
              <a:t>2.</a:t>
            </a:r>
            <a:r>
              <a:rPr lang="zh-TW" altLang="en-US" sz="2000" dirty="0" smtClean="0">
                <a:solidFill>
                  <a:srgbClr val="0000FF"/>
                </a:solidFill>
                <a:latin typeface="Calibri" pitchFamily="34" charset="0"/>
                <a:ea typeface="微软雅黑" pitchFamily="34" charset="-122"/>
                <a:sym typeface="Calibri" pitchFamily="34" charset="0"/>
              </a:rPr>
              <a:t>傳送評鑑中心系所品保認可實施計畫</a:t>
            </a:r>
            <a:r>
              <a:rPr lang="en-US" altLang="zh-TW" sz="2000" dirty="0" smtClean="0">
                <a:solidFill>
                  <a:srgbClr val="0000FF"/>
                </a:solidFill>
                <a:latin typeface="Calibri" pitchFamily="34" charset="0"/>
                <a:ea typeface="微软雅黑" pitchFamily="34" charset="-122"/>
                <a:sym typeface="Calibri" pitchFamily="34" charset="0"/>
              </a:rPr>
              <a:t> </a:t>
            </a:r>
            <a:r>
              <a:rPr lang="zh-TW" altLang="en-US" sz="2000" dirty="0" smtClean="0">
                <a:solidFill>
                  <a:srgbClr val="0000FF"/>
                </a:solidFill>
                <a:latin typeface="Calibri" pitchFamily="34" charset="0"/>
                <a:ea typeface="微软雅黑" pitchFamily="34" charset="-122"/>
                <a:sym typeface="Calibri" pitchFamily="34" charset="0"/>
              </a:rPr>
              <a:t>及服務建議書至各受訪單位及學院。</a:t>
            </a:r>
            <a:endParaRPr lang="en-US" altLang="zh-TW" sz="2000" dirty="0" smtClean="0">
              <a:solidFill>
                <a:srgbClr val="0000FF"/>
              </a:solidFill>
              <a:latin typeface="Calibri" pitchFamily="34" charset="0"/>
              <a:ea typeface="微软雅黑" pitchFamily="34" charset="-122"/>
              <a:sym typeface="Calibri" pitchFamily="34" charset="0"/>
            </a:endParaRPr>
          </a:p>
          <a:p>
            <a:pPr defTabSz="913943" eaLnBrk="0" fontAlgn="base" hangingPunct="0">
              <a:lnSpc>
                <a:spcPct val="120000"/>
              </a:lnSpc>
              <a:spcBef>
                <a:spcPct val="0"/>
              </a:spcBef>
              <a:spcAft>
                <a:spcPct val="0"/>
              </a:spcAft>
            </a:pPr>
            <a:r>
              <a:rPr lang="en-US" altLang="zh-TW" sz="2000" dirty="0" smtClean="0">
                <a:solidFill>
                  <a:srgbClr val="0000FF"/>
                </a:solidFill>
                <a:latin typeface="Calibri" pitchFamily="34" charset="0"/>
                <a:ea typeface="微软雅黑" pitchFamily="34" charset="-122"/>
                <a:sym typeface="Calibri" pitchFamily="34" charset="0"/>
              </a:rPr>
              <a:t>3.</a:t>
            </a:r>
            <a:r>
              <a:rPr lang="zh-TW" altLang="en-US" sz="2000" dirty="0" smtClean="0">
                <a:solidFill>
                  <a:srgbClr val="0000FF"/>
                </a:solidFill>
                <a:latin typeface="Calibri" pitchFamily="34" charset="0"/>
                <a:ea typeface="微软雅黑" pitchFamily="34" charset="-122"/>
                <a:sym typeface="Calibri" pitchFamily="34" charset="0"/>
              </a:rPr>
              <a:t>成立系所學位學程品保認可執行小組。</a:t>
            </a:r>
            <a:endParaRPr lang="en-US" altLang="zh-TW" sz="2000" dirty="0" smtClean="0">
              <a:solidFill>
                <a:srgbClr val="0000FF"/>
              </a:solidFill>
              <a:latin typeface="Calibri" pitchFamily="34" charset="0"/>
              <a:ea typeface="微软雅黑" pitchFamily="34" charset="-122"/>
              <a:sym typeface="Calibri" pitchFamily="34" charset="0"/>
            </a:endParaRPr>
          </a:p>
          <a:p>
            <a:pPr defTabSz="913943" eaLnBrk="0" fontAlgn="base" hangingPunct="0">
              <a:lnSpc>
                <a:spcPct val="120000"/>
              </a:lnSpc>
              <a:spcBef>
                <a:spcPct val="0"/>
              </a:spcBef>
              <a:spcAft>
                <a:spcPct val="0"/>
              </a:spcAft>
            </a:pPr>
            <a:r>
              <a:rPr lang="en-US" altLang="zh-TW" sz="2000" dirty="0" smtClean="0">
                <a:solidFill>
                  <a:srgbClr val="0000FF"/>
                </a:solidFill>
                <a:latin typeface="Calibri" pitchFamily="34" charset="0"/>
                <a:ea typeface="微软雅黑" pitchFamily="34" charset="-122"/>
                <a:sym typeface="Calibri" pitchFamily="34" charset="0"/>
              </a:rPr>
              <a:t>4.</a:t>
            </a:r>
            <a:r>
              <a:rPr lang="zh-TW" altLang="en-US" sz="2000" dirty="0" smtClean="0">
                <a:solidFill>
                  <a:srgbClr val="0000FF"/>
                </a:solidFill>
                <a:latin typeface="Calibri" pitchFamily="34" charset="0"/>
                <a:ea typeface="微软雅黑" pitchFamily="34" charset="-122"/>
                <a:sym typeface="Calibri" pitchFamily="34" charset="0"/>
              </a:rPr>
              <a:t>請各行政業務相關單位提供</a:t>
            </a:r>
            <a:r>
              <a:rPr lang="zh-TW" altLang="en-US" sz="2000" dirty="0" smtClean="0">
                <a:solidFill>
                  <a:srgbClr val="FF0000"/>
                </a:solidFill>
                <a:latin typeface="Calibri" pitchFamily="34" charset="0"/>
                <a:ea typeface="微软雅黑" pitchFamily="34" charset="-122"/>
                <a:sym typeface="Calibri" pitchFamily="34" charset="0"/>
              </a:rPr>
              <a:t>行政窗口</a:t>
            </a:r>
            <a:r>
              <a:rPr lang="zh-TW" altLang="en-US" sz="2000" dirty="0" smtClean="0">
                <a:solidFill>
                  <a:srgbClr val="0000FF"/>
                </a:solidFill>
                <a:latin typeface="Calibri" pitchFamily="34" charset="0"/>
                <a:ea typeface="微软雅黑" pitchFamily="34" charset="-122"/>
                <a:sym typeface="Calibri" pitchFamily="34" charset="0"/>
              </a:rPr>
              <a:t>及自評報告書中品保項目、核心指標撰寫之</a:t>
            </a:r>
            <a:r>
              <a:rPr lang="zh-TW" altLang="en-US" sz="2000" dirty="0" smtClean="0">
                <a:solidFill>
                  <a:srgbClr val="FF0000"/>
                </a:solidFill>
                <a:latin typeface="Calibri" pitchFamily="34" charset="0"/>
                <a:ea typeface="微软雅黑" pitchFamily="34" charset="-122"/>
                <a:sym typeface="Calibri" pitchFamily="34" charset="0"/>
              </a:rPr>
              <a:t>參考資料</a:t>
            </a:r>
            <a:r>
              <a:rPr lang="zh-TW" altLang="en-US" sz="2000" dirty="0" smtClean="0">
                <a:solidFill>
                  <a:srgbClr val="0000FF"/>
                </a:solidFill>
                <a:latin typeface="Calibri" pitchFamily="34" charset="0"/>
                <a:ea typeface="微软雅黑" pitchFamily="34" charset="-122"/>
                <a:sym typeface="Calibri" pitchFamily="34" charset="0"/>
              </a:rPr>
              <a:t>名稱。</a:t>
            </a:r>
            <a:endParaRPr lang="en-US" altLang="zh-TW" sz="2000" dirty="0" smtClean="0">
              <a:solidFill>
                <a:srgbClr val="0000FF"/>
              </a:solidFill>
              <a:latin typeface="Calibri" pitchFamily="34" charset="0"/>
              <a:ea typeface="微软雅黑" pitchFamily="34" charset="-122"/>
              <a:sym typeface="Calibri" pitchFamily="34" charset="0"/>
            </a:endParaRPr>
          </a:p>
          <a:p>
            <a:pPr defTabSz="913943" eaLnBrk="0" fontAlgn="base" hangingPunct="0">
              <a:lnSpc>
                <a:spcPct val="120000"/>
              </a:lnSpc>
              <a:spcBef>
                <a:spcPct val="0"/>
              </a:spcBef>
              <a:spcAft>
                <a:spcPct val="0"/>
              </a:spcAft>
            </a:pPr>
            <a:r>
              <a:rPr lang="en-US" altLang="zh-TW" sz="2000" dirty="0" smtClean="0">
                <a:solidFill>
                  <a:srgbClr val="0000FF"/>
                </a:solidFill>
                <a:latin typeface="Calibri" pitchFamily="34" charset="0"/>
                <a:ea typeface="微软雅黑" pitchFamily="34" charset="-122"/>
                <a:sym typeface="Calibri" pitchFamily="34" charset="0"/>
              </a:rPr>
              <a:t>5.</a:t>
            </a:r>
            <a:r>
              <a:rPr lang="zh-TW" altLang="en-US" sz="2000" dirty="0" smtClean="0">
                <a:solidFill>
                  <a:srgbClr val="0000FF"/>
                </a:solidFill>
                <a:latin typeface="Calibri" pitchFamily="34" charset="0"/>
                <a:ea typeface="微软雅黑" pitchFamily="34" charset="-122"/>
                <a:sym typeface="Calibri" pitchFamily="34" charset="0"/>
              </a:rPr>
              <a:t>與秘書室、電算中心討論</a:t>
            </a:r>
            <a:r>
              <a:rPr lang="zh-TW" altLang="en-US" sz="2000" dirty="0" smtClean="0">
                <a:solidFill>
                  <a:srgbClr val="FF0000"/>
                </a:solidFill>
                <a:latin typeface="Calibri" pitchFamily="34" charset="0"/>
                <a:ea typeface="微软雅黑" pitchFamily="34" charset="-122"/>
                <a:sym typeface="Calibri" pitchFamily="34" charset="0"/>
              </a:rPr>
              <a:t>校庫</a:t>
            </a:r>
            <a:r>
              <a:rPr lang="zh-TW" altLang="en-US" sz="2000" dirty="0" smtClean="0">
                <a:solidFill>
                  <a:srgbClr val="0000FF"/>
                </a:solidFill>
                <a:latin typeface="Calibri" pitchFamily="34" charset="0"/>
                <a:ea typeface="微软雅黑" pitchFamily="34" charset="-122"/>
                <a:sym typeface="Calibri" pitchFamily="34" charset="0"/>
              </a:rPr>
              <a:t>資料整理，以提供受訪單位填寫基本資料册參考。</a:t>
            </a:r>
            <a:endParaRPr lang="zh-CN" altLang="en-US" sz="2000" dirty="0">
              <a:solidFill>
                <a:srgbClr val="0000FF"/>
              </a:solidFill>
              <a:latin typeface="Arial" pitchFamily="34" charset="0"/>
              <a:ea typeface="宋体" pitchFamily="2" charset="-122"/>
            </a:endParaRPr>
          </a:p>
        </p:txBody>
      </p:sp>
      <p:sp>
        <p:nvSpPr>
          <p:cNvPr id="78" name="Rectangle 39"/>
          <p:cNvSpPr>
            <a:spLocks noChangeArrowheads="1"/>
          </p:cNvSpPr>
          <p:nvPr/>
        </p:nvSpPr>
        <p:spPr bwMode="auto">
          <a:xfrm>
            <a:off x="1267831" y="1397997"/>
            <a:ext cx="3035305" cy="342438"/>
          </a:xfrm>
          <a:prstGeom prst="rect">
            <a:avLst/>
          </a:prstGeom>
          <a:solidFill>
            <a:srgbClr val="7030A0"/>
          </a:solidFill>
          <a:ln/>
          <a:extLst/>
        </p:spPr>
        <p:style>
          <a:lnRef idx="3">
            <a:schemeClr val="lt1"/>
          </a:lnRef>
          <a:fillRef idx="1">
            <a:schemeClr val="accent2"/>
          </a:fillRef>
          <a:effectRef idx="1">
            <a:schemeClr val="accent2"/>
          </a:effectRef>
          <a:fontRef idx="minor">
            <a:schemeClr val="lt1"/>
          </a:fontRef>
        </p:style>
        <p:txBody>
          <a:bodyPr wrap="none" anchor="ctr"/>
          <a:lstStyle/>
          <a:p>
            <a:pPr defTabSz="913943" eaLnBrk="0" fontAlgn="base" hangingPunct="0">
              <a:spcBef>
                <a:spcPct val="0"/>
              </a:spcBef>
              <a:spcAft>
                <a:spcPct val="0"/>
              </a:spcAft>
            </a:pPr>
            <a:r>
              <a:rPr lang="zh-CN" altLang="en-US" sz="2000" dirty="0">
                <a:solidFill>
                  <a:srgbClr val="FFFFFF"/>
                </a:solidFill>
                <a:latin typeface="微软雅黑" pitchFamily="34" charset="-122"/>
                <a:ea typeface="微软雅黑" pitchFamily="34" charset="-122"/>
                <a:sym typeface="微软雅黑" pitchFamily="34" charset="-122"/>
              </a:rPr>
              <a:t>① </a:t>
            </a:r>
            <a:r>
              <a:rPr lang="en-US" altLang="zh-TW" sz="2000" dirty="0" smtClean="0">
                <a:solidFill>
                  <a:srgbClr val="FFFFFF"/>
                </a:solidFill>
                <a:latin typeface="微软雅黑" pitchFamily="34" charset="-122"/>
                <a:ea typeface="微软雅黑" pitchFamily="34" charset="-122"/>
                <a:sym typeface="微软雅黑" pitchFamily="34" charset="-122"/>
              </a:rPr>
              <a:t>108.3.30</a:t>
            </a:r>
            <a:r>
              <a:rPr lang="zh-TW" altLang="en-US" sz="2000" dirty="0" smtClean="0">
                <a:solidFill>
                  <a:srgbClr val="FFFFFF"/>
                </a:solidFill>
                <a:latin typeface="微软雅黑" pitchFamily="34" charset="-122"/>
                <a:ea typeface="微软雅黑" pitchFamily="34" charset="-122"/>
                <a:sym typeface="微软雅黑" pitchFamily="34" charset="-122"/>
              </a:rPr>
              <a:t>前</a:t>
            </a:r>
            <a:endParaRPr lang="zh-CN" altLang="en-US" sz="2000" dirty="0">
              <a:solidFill>
                <a:srgbClr val="000000"/>
              </a:solidFill>
              <a:latin typeface="Arial" pitchFamily="34" charset="0"/>
              <a:ea typeface="宋体" pitchFamily="2" charset="-122"/>
            </a:endParaRPr>
          </a:p>
        </p:txBody>
      </p:sp>
      <p:sp>
        <p:nvSpPr>
          <p:cNvPr id="79" name="Text Box 53"/>
          <p:cNvSpPr>
            <a:spLocks noChangeArrowheads="1"/>
          </p:cNvSpPr>
          <p:nvPr/>
        </p:nvSpPr>
        <p:spPr bwMode="auto">
          <a:xfrm>
            <a:off x="2368999" y="4127281"/>
            <a:ext cx="9823001" cy="2308324"/>
          </a:xfrm>
          <a:prstGeom prst="rect">
            <a:avLst/>
          </a:prstGeom>
          <a:noFill/>
          <a:ln>
            <a:noFill/>
          </a:ln>
          <a:extLst>
            <a:ext uri="{91240B29-F687-4F45-9708-019B960494DF}">
              <a14:hiddenLine xmlns:a14="http://schemas.microsoft.com/office/drawing/2010/main" w="9525" cmpd="sng">
                <a:solidFill>
                  <a:srgbClr val="000000"/>
                </a:solidFill>
                <a:miter lim="800000"/>
                <a:headEnd/>
                <a:tailEnd/>
              </a14:hiddenLine>
            </a:ext>
          </a:extLst>
        </p:spPr>
        <p:txBody>
          <a:bodyPr wrap="square">
            <a:spAutoFit/>
          </a:bodyPr>
          <a:lstStyle/>
          <a:p>
            <a:pPr defTabSz="913943" eaLnBrk="0" fontAlgn="base" hangingPunct="0">
              <a:lnSpc>
                <a:spcPct val="120000"/>
              </a:lnSpc>
              <a:spcBef>
                <a:spcPct val="0"/>
              </a:spcBef>
              <a:spcAft>
                <a:spcPct val="0"/>
              </a:spcAft>
            </a:pPr>
            <a:r>
              <a:rPr lang="en-US" altLang="zh-TW" sz="2000" dirty="0" smtClean="0">
                <a:solidFill>
                  <a:srgbClr val="0000FF"/>
                </a:solidFill>
                <a:latin typeface="Calibri" pitchFamily="34" charset="0"/>
                <a:ea typeface="微软雅黑" pitchFamily="34" charset="-122"/>
                <a:sym typeface="Calibri" pitchFamily="34" charset="0"/>
              </a:rPr>
              <a:t>1.</a:t>
            </a:r>
            <a:r>
              <a:rPr lang="zh-TW" altLang="en-US" sz="2000" dirty="0" smtClean="0">
                <a:solidFill>
                  <a:srgbClr val="0000FF"/>
                </a:solidFill>
                <a:latin typeface="Calibri" pitchFamily="34" charset="0"/>
                <a:ea typeface="微软雅黑" pitchFamily="34" charset="-122"/>
                <a:sym typeface="Calibri" pitchFamily="34" charset="0"/>
              </a:rPr>
              <a:t>召開系所學位學程品保認可執行小組確認各分工作業及執行期程。</a:t>
            </a:r>
            <a:endParaRPr lang="en-US" altLang="zh-TW" sz="2000" dirty="0" smtClean="0">
              <a:solidFill>
                <a:srgbClr val="0000FF"/>
              </a:solidFill>
              <a:latin typeface="Calibri" pitchFamily="34" charset="0"/>
              <a:ea typeface="微软雅黑" pitchFamily="34" charset="-122"/>
              <a:sym typeface="Calibri" pitchFamily="34" charset="0"/>
            </a:endParaRPr>
          </a:p>
          <a:p>
            <a:pPr defTabSz="913943" eaLnBrk="0" fontAlgn="base" hangingPunct="0">
              <a:lnSpc>
                <a:spcPct val="120000"/>
              </a:lnSpc>
              <a:spcBef>
                <a:spcPct val="0"/>
              </a:spcBef>
              <a:spcAft>
                <a:spcPct val="0"/>
              </a:spcAft>
            </a:pPr>
            <a:r>
              <a:rPr lang="en-US" altLang="zh-TW" sz="2000" dirty="0" smtClean="0">
                <a:solidFill>
                  <a:srgbClr val="0000FF"/>
                </a:solidFill>
                <a:latin typeface="Calibri" pitchFamily="34" charset="0"/>
                <a:ea typeface="微软雅黑" pitchFamily="34" charset="-122"/>
                <a:sym typeface="Calibri" pitchFamily="34" charset="0"/>
              </a:rPr>
              <a:t>2.</a:t>
            </a:r>
            <a:r>
              <a:rPr lang="zh-TW" altLang="en-US" sz="2000" dirty="0" smtClean="0">
                <a:solidFill>
                  <a:srgbClr val="0000FF"/>
                </a:solidFill>
                <a:latin typeface="Calibri" pitchFamily="34" charset="0"/>
                <a:ea typeface="微软雅黑" pitchFamily="34" charset="-122"/>
                <a:sym typeface="Calibri" pitchFamily="34" charset="0"/>
              </a:rPr>
              <a:t>通知學院及各受訪單位啟動自評報告書撰寫工作。</a:t>
            </a:r>
            <a:endParaRPr lang="en-US" altLang="zh-TW" sz="2000" dirty="0" smtClean="0">
              <a:solidFill>
                <a:srgbClr val="0000FF"/>
              </a:solidFill>
              <a:latin typeface="Calibri" pitchFamily="34" charset="0"/>
              <a:ea typeface="微软雅黑" pitchFamily="34" charset="-122"/>
              <a:sym typeface="Calibri" pitchFamily="34" charset="0"/>
            </a:endParaRPr>
          </a:p>
          <a:p>
            <a:pPr defTabSz="913943" eaLnBrk="0" fontAlgn="base" hangingPunct="0">
              <a:lnSpc>
                <a:spcPct val="120000"/>
              </a:lnSpc>
              <a:spcBef>
                <a:spcPct val="0"/>
              </a:spcBef>
              <a:spcAft>
                <a:spcPct val="0"/>
              </a:spcAft>
            </a:pPr>
            <a:r>
              <a:rPr lang="en-US" altLang="zh-TW" sz="2000" dirty="0" smtClean="0">
                <a:solidFill>
                  <a:srgbClr val="0000FF"/>
                </a:solidFill>
                <a:latin typeface="Calibri" pitchFamily="34" charset="0"/>
                <a:ea typeface="微软雅黑" pitchFamily="34" charset="-122"/>
                <a:sym typeface="Calibri" pitchFamily="34" charset="0"/>
              </a:rPr>
              <a:t>3.</a:t>
            </a:r>
            <a:r>
              <a:rPr lang="zh-TW" altLang="en-US" sz="2000" dirty="0" smtClean="0">
                <a:solidFill>
                  <a:srgbClr val="0000FF"/>
                </a:solidFill>
                <a:latin typeface="Calibri" pitchFamily="34" charset="0"/>
                <a:ea typeface="微软雅黑" pitchFamily="34" charset="-122"/>
                <a:sym typeface="Calibri" pitchFamily="34" charset="0"/>
              </a:rPr>
              <a:t>確認各行政單位提供之參考資料</a:t>
            </a:r>
            <a:r>
              <a:rPr lang="zh-TW" altLang="en-US" sz="2000" dirty="0" smtClean="0">
                <a:solidFill>
                  <a:srgbClr val="FF0000"/>
                </a:solidFill>
                <a:latin typeface="Calibri" pitchFamily="34" charset="0"/>
                <a:ea typeface="微软雅黑" pitchFamily="34" charset="-122"/>
                <a:sym typeface="Calibri" pitchFamily="34" charset="0"/>
              </a:rPr>
              <a:t>存入雲端資料庫 </a:t>
            </a:r>
            <a:r>
              <a:rPr lang="zh-TW" altLang="en-US" sz="2000" dirty="0" smtClean="0">
                <a:solidFill>
                  <a:srgbClr val="0000FF"/>
                </a:solidFill>
                <a:latin typeface="Calibri" pitchFamily="34" charset="0"/>
                <a:ea typeface="微软雅黑" pitchFamily="34" charset="-122"/>
                <a:sym typeface="Calibri" pitchFamily="34" charset="0"/>
              </a:rPr>
              <a:t>。</a:t>
            </a:r>
            <a:endParaRPr lang="en-US" altLang="zh-TW" sz="2000" dirty="0" smtClean="0">
              <a:solidFill>
                <a:srgbClr val="0000FF"/>
              </a:solidFill>
              <a:latin typeface="Calibri" pitchFamily="34" charset="0"/>
              <a:ea typeface="微软雅黑" pitchFamily="34" charset="-122"/>
              <a:sym typeface="Calibri" pitchFamily="34" charset="0"/>
            </a:endParaRPr>
          </a:p>
          <a:p>
            <a:pPr defTabSz="913943" eaLnBrk="0" fontAlgn="base" hangingPunct="0">
              <a:lnSpc>
                <a:spcPct val="120000"/>
              </a:lnSpc>
              <a:spcBef>
                <a:spcPct val="0"/>
              </a:spcBef>
              <a:spcAft>
                <a:spcPct val="0"/>
              </a:spcAft>
            </a:pPr>
            <a:r>
              <a:rPr lang="en-US" altLang="zh-TW" sz="2000" dirty="0" smtClean="0">
                <a:solidFill>
                  <a:srgbClr val="0000FF"/>
                </a:solidFill>
                <a:latin typeface="Calibri" pitchFamily="34" charset="0"/>
                <a:ea typeface="微软雅黑" pitchFamily="34" charset="-122"/>
                <a:sym typeface="Calibri" pitchFamily="34" charset="0"/>
              </a:rPr>
              <a:t>4.</a:t>
            </a:r>
            <a:r>
              <a:rPr lang="zh-TW" altLang="en-US" sz="2000" dirty="0" smtClean="0">
                <a:solidFill>
                  <a:srgbClr val="0000FF"/>
                </a:solidFill>
                <a:latin typeface="Calibri" pitchFamily="34" charset="0"/>
                <a:ea typeface="微软雅黑" pitchFamily="34" charset="-122"/>
                <a:sym typeface="Calibri" pitchFamily="34" charset="0"/>
              </a:rPr>
              <a:t>校庫資料由秘書室、人事室及電算中心協助分群後，研發處將寄送至各受訪單位窗口 </a:t>
            </a:r>
            <a:endParaRPr lang="en-US" altLang="zh-TW" sz="2000" dirty="0" smtClean="0">
              <a:solidFill>
                <a:srgbClr val="0000FF"/>
              </a:solidFill>
              <a:latin typeface="Calibri" pitchFamily="34" charset="0"/>
              <a:ea typeface="微软雅黑" pitchFamily="34" charset="-122"/>
              <a:sym typeface="Calibri" pitchFamily="34" charset="0"/>
            </a:endParaRPr>
          </a:p>
          <a:p>
            <a:pPr defTabSz="913943" eaLnBrk="0" fontAlgn="base" hangingPunct="0">
              <a:lnSpc>
                <a:spcPct val="120000"/>
              </a:lnSpc>
              <a:spcBef>
                <a:spcPct val="0"/>
              </a:spcBef>
              <a:spcAft>
                <a:spcPct val="0"/>
              </a:spcAft>
            </a:pPr>
            <a:r>
              <a:rPr lang="en-US" altLang="zh-TW" sz="2000" dirty="0" smtClean="0">
                <a:solidFill>
                  <a:srgbClr val="0000FF"/>
                </a:solidFill>
                <a:latin typeface="Calibri" pitchFamily="34" charset="0"/>
                <a:ea typeface="微软雅黑" pitchFamily="34" charset="-122"/>
                <a:sym typeface="Calibri" pitchFamily="34" charset="0"/>
              </a:rPr>
              <a:t>5.</a:t>
            </a:r>
            <a:r>
              <a:rPr lang="zh-TW" altLang="en-US" sz="2000" dirty="0" smtClean="0">
                <a:solidFill>
                  <a:srgbClr val="0000FF"/>
                </a:solidFill>
                <a:latin typeface="Calibri" pitchFamily="34" charset="0"/>
                <a:ea typeface="微软雅黑" pitchFamily="34" charset="-122"/>
                <a:sym typeface="Calibri" pitchFamily="34" charset="0"/>
              </a:rPr>
              <a:t>辦理實施計畫及自評報告說明會 。</a:t>
            </a:r>
            <a:endParaRPr lang="en-US" altLang="zh-TW" sz="2000" dirty="0" smtClean="0">
              <a:solidFill>
                <a:srgbClr val="0000FF"/>
              </a:solidFill>
              <a:latin typeface="Calibri" pitchFamily="34" charset="0"/>
              <a:ea typeface="微软雅黑" pitchFamily="34" charset="-122"/>
              <a:sym typeface="Calibri" pitchFamily="34" charset="0"/>
            </a:endParaRPr>
          </a:p>
          <a:p>
            <a:pPr defTabSz="913943" eaLnBrk="0" fontAlgn="base" hangingPunct="0">
              <a:lnSpc>
                <a:spcPct val="120000"/>
              </a:lnSpc>
              <a:spcBef>
                <a:spcPct val="0"/>
              </a:spcBef>
              <a:spcAft>
                <a:spcPct val="0"/>
              </a:spcAft>
            </a:pPr>
            <a:r>
              <a:rPr lang="en-US" altLang="zh-TW" sz="2000" dirty="0" smtClean="0">
                <a:solidFill>
                  <a:srgbClr val="0000FF"/>
                </a:solidFill>
                <a:latin typeface="Calibri" pitchFamily="34" charset="0"/>
                <a:ea typeface="微软雅黑" pitchFamily="34" charset="-122"/>
                <a:sym typeface="Calibri" pitchFamily="34" charset="0"/>
              </a:rPr>
              <a:t>6.</a:t>
            </a:r>
            <a:r>
              <a:rPr lang="zh-TW" altLang="en-US" sz="2000" dirty="0" smtClean="0">
                <a:solidFill>
                  <a:srgbClr val="0000FF"/>
                </a:solidFill>
                <a:latin typeface="Calibri" pitchFamily="34" charset="0"/>
                <a:ea typeface="微软雅黑" pitchFamily="34" charset="-122"/>
                <a:sym typeface="Calibri" pitchFamily="34" charset="0"/>
              </a:rPr>
              <a:t>協助各受訪單位所需</a:t>
            </a:r>
            <a:r>
              <a:rPr lang="zh-TW" altLang="en-US" sz="2000" dirty="0" smtClean="0">
                <a:solidFill>
                  <a:srgbClr val="FF0000"/>
                </a:solidFill>
                <a:latin typeface="Calibri" pitchFamily="34" charset="0"/>
                <a:ea typeface="微软雅黑" pitchFamily="34" charset="-122"/>
                <a:sym typeface="Calibri" pitchFamily="34" charset="0"/>
              </a:rPr>
              <a:t>資料詢問</a:t>
            </a:r>
            <a:r>
              <a:rPr lang="zh-TW" altLang="en-US" sz="2000" dirty="0" smtClean="0">
                <a:solidFill>
                  <a:srgbClr val="0000FF"/>
                </a:solidFill>
                <a:latin typeface="Calibri" pitchFamily="34" charset="0"/>
                <a:ea typeface="微软雅黑" pitchFamily="34" charset="-122"/>
                <a:sym typeface="Calibri" pitchFamily="34" charset="0"/>
              </a:rPr>
              <a:t>及與</a:t>
            </a:r>
            <a:r>
              <a:rPr lang="zh-TW" altLang="en-US" sz="2000" dirty="0" smtClean="0">
                <a:solidFill>
                  <a:srgbClr val="FF0000"/>
                </a:solidFill>
                <a:latin typeface="Calibri" pitchFamily="34" charset="0"/>
                <a:ea typeface="微软雅黑" pitchFamily="34" charset="-122"/>
                <a:sym typeface="Calibri" pitchFamily="34" charset="0"/>
              </a:rPr>
              <a:t>評鑑中心聯繫窗口</a:t>
            </a:r>
            <a:r>
              <a:rPr lang="zh-TW" altLang="en-US" sz="2000" dirty="0" smtClean="0">
                <a:solidFill>
                  <a:srgbClr val="0000FF"/>
                </a:solidFill>
                <a:latin typeface="Calibri" pitchFamily="34" charset="0"/>
                <a:ea typeface="微软雅黑" pitchFamily="34" charset="-122"/>
                <a:sym typeface="Calibri" pitchFamily="34" charset="0"/>
              </a:rPr>
              <a:t>。</a:t>
            </a:r>
            <a:endParaRPr lang="en-US" altLang="zh-TW" sz="2000" dirty="0" smtClean="0">
              <a:solidFill>
                <a:srgbClr val="0000FF"/>
              </a:solidFill>
              <a:latin typeface="Calibri" pitchFamily="34" charset="0"/>
              <a:ea typeface="微软雅黑" pitchFamily="34" charset="-122"/>
              <a:sym typeface="Calibri" pitchFamily="34" charset="0"/>
            </a:endParaRPr>
          </a:p>
        </p:txBody>
      </p:sp>
      <p:sp>
        <p:nvSpPr>
          <p:cNvPr id="3" name="投影片編號版面配置區 2"/>
          <p:cNvSpPr>
            <a:spLocks noGrp="1"/>
          </p:cNvSpPr>
          <p:nvPr>
            <p:ph type="sldNum" sz="quarter" idx="12"/>
          </p:nvPr>
        </p:nvSpPr>
        <p:spPr/>
        <p:txBody>
          <a:bodyPr/>
          <a:lstStyle/>
          <a:p>
            <a:fld id="{4FAB73BC-B049-4115-A692-8D63A059BFB8}" type="slidenum">
              <a:rPr lang="en-US" smtClean="0"/>
              <a:t>6</a:t>
            </a:fld>
            <a:endParaRPr lang="en-US" dirty="0"/>
          </a:p>
        </p:txBody>
      </p:sp>
      <p:sp>
        <p:nvSpPr>
          <p:cNvPr id="9" name="矩形 8"/>
          <p:cNvSpPr/>
          <p:nvPr/>
        </p:nvSpPr>
        <p:spPr>
          <a:xfrm>
            <a:off x="3157940" y="434585"/>
            <a:ext cx="7428637" cy="584775"/>
          </a:xfrm>
          <a:prstGeom prst="rect">
            <a:avLst/>
          </a:prstGeom>
        </p:spPr>
        <p:txBody>
          <a:bodyPr wrap="none">
            <a:spAutoFit/>
          </a:bodyPr>
          <a:lstStyle/>
          <a:p>
            <a:r>
              <a:rPr lang="zh-TW" altLang="en-US" sz="3200" dirty="0">
                <a:solidFill>
                  <a:schemeClr val="bg2">
                    <a:lumMod val="25000"/>
                  </a:schemeClr>
                </a:solidFill>
                <a:latin typeface="微軟正黑體" panose="020B0604030504040204" pitchFamily="34" charset="-120"/>
                <a:ea typeface="微軟正黑體" panose="020B0604030504040204" pitchFamily="34" charset="-120"/>
              </a:rPr>
              <a:t>壹、行政主動支援工作項目</a:t>
            </a:r>
            <a:r>
              <a:rPr lang="zh-TW" altLang="en-US" sz="3200" dirty="0" smtClean="0">
                <a:solidFill>
                  <a:schemeClr val="bg2">
                    <a:lumMod val="25000"/>
                  </a:schemeClr>
                </a:solidFill>
                <a:latin typeface="微軟正黑體" panose="020B0604030504040204" pitchFamily="34" charset="-120"/>
                <a:ea typeface="微軟正黑體" panose="020B0604030504040204" pitchFamily="34" charset="-120"/>
              </a:rPr>
              <a:t>說明      </a:t>
            </a:r>
            <a:r>
              <a:rPr lang="en-US" altLang="zh-TW" sz="3200" dirty="0" smtClean="0">
                <a:solidFill>
                  <a:schemeClr val="bg2">
                    <a:lumMod val="25000"/>
                  </a:schemeClr>
                </a:solidFill>
                <a:latin typeface="微軟正黑體" panose="020B0604030504040204" pitchFamily="34" charset="-120"/>
                <a:ea typeface="微軟正黑體" panose="020B0604030504040204" pitchFamily="34" charset="-120"/>
              </a:rPr>
              <a:t>3/4</a:t>
            </a:r>
            <a:endParaRPr lang="zh-TW" altLang="en-US" sz="3200" dirty="0">
              <a:solidFill>
                <a:schemeClr val="bg2">
                  <a:lumMod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4083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fade">
                                      <p:cBhvr>
                                        <p:cTn id="13" dur="1000"/>
                                        <p:tgtEl>
                                          <p:spTgt spid="79"/>
                                        </p:tgtEl>
                                      </p:cBhvr>
                                    </p:animEffect>
                                    <p:anim calcmode="lin" valueType="num">
                                      <p:cBhvr>
                                        <p:cTn id="14" dur="1000" fill="hold"/>
                                        <p:tgtEl>
                                          <p:spTgt spid="79"/>
                                        </p:tgtEl>
                                        <p:attrNameLst>
                                          <p:attrName>ppt_x</p:attrName>
                                        </p:attrNameLst>
                                      </p:cBhvr>
                                      <p:tavLst>
                                        <p:tav tm="0">
                                          <p:val>
                                            <p:strVal val="#ppt_x"/>
                                          </p:val>
                                        </p:tav>
                                        <p:tav tm="100000">
                                          <p:val>
                                            <p:strVal val="#ppt_x"/>
                                          </p:val>
                                        </p:tav>
                                      </p:tavLst>
                                    </p:anim>
                                    <p:anim calcmode="lin" valueType="num">
                                      <p:cBhvr>
                                        <p:cTn id="15"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1909" y="739674"/>
            <a:ext cx="2031325" cy="461665"/>
          </a:xfrm>
          <a:prstGeom prst="rect">
            <a:avLst/>
          </a:prstGeom>
        </p:spPr>
        <p:txBody>
          <a:bodyPr wrap="none">
            <a:spAutoFit/>
          </a:bodyPr>
          <a:lstStyle/>
          <a:p>
            <a:r>
              <a:rPr lang="zh-TW" altLang="en-US" sz="2400" dirty="0">
                <a:solidFill>
                  <a:schemeClr val="bg1"/>
                </a:solidFill>
                <a:cs typeface="+mn-ea"/>
                <a:sym typeface="+mn-lt"/>
              </a:rPr>
              <a:t>行政主動支援</a:t>
            </a:r>
            <a:endParaRPr lang="zh-CN" altLang="en-US" sz="2400" dirty="0">
              <a:solidFill>
                <a:schemeClr val="bg1"/>
              </a:solidFill>
              <a:cs typeface="+mn-ea"/>
              <a:sym typeface="+mn-lt"/>
            </a:endParaRPr>
          </a:p>
        </p:txBody>
      </p:sp>
      <p:sp>
        <p:nvSpPr>
          <p:cNvPr id="76" name="Rectangle 39"/>
          <p:cNvSpPr>
            <a:spLocks noChangeArrowheads="1"/>
          </p:cNvSpPr>
          <p:nvPr/>
        </p:nvSpPr>
        <p:spPr bwMode="auto">
          <a:xfrm>
            <a:off x="4303136" y="4925959"/>
            <a:ext cx="3036893" cy="309726"/>
          </a:xfrm>
          <a:prstGeom prst="rect">
            <a:avLst/>
          </a:prstGeom>
          <a:solidFill>
            <a:srgbClr val="7030A0"/>
          </a:solidFill>
          <a:ln>
            <a:noFill/>
          </a:ln>
          <a:extLst/>
        </p:spPr>
        <p:txBody>
          <a:bodyPr wrap="none" anchor="ctr"/>
          <a:lstStyle/>
          <a:p>
            <a:pPr defTabSz="913943" eaLnBrk="0" fontAlgn="base" hangingPunct="0">
              <a:spcBef>
                <a:spcPct val="0"/>
              </a:spcBef>
              <a:spcAft>
                <a:spcPct val="0"/>
              </a:spcAft>
            </a:pPr>
            <a:r>
              <a:rPr lang="zh-CN" altLang="en-US" sz="2000" dirty="0">
                <a:solidFill>
                  <a:srgbClr val="FFFFFF"/>
                </a:solidFill>
                <a:latin typeface="微软雅黑" pitchFamily="34" charset="-122"/>
                <a:ea typeface="微软雅黑" pitchFamily="34" charset="-122"/>
                <a:sym typeface="微软雅黑" pitchFamily="34" charset="-122"/>
              </a:rPr>
              <a:t>④ </a:t>
            </a:r>
            <a:r>
              <a:rPr lang="en-US" altLang="zh-TW" sz="2000" dirty="0" smtClean="0">
                <a:solidFill>
                  <a:srgbClr val="FFFFFF"/>
                </a:solidFill>
                <a:latin typeface="微软雅黑" pitchFamily="34" charset="-122"/>
                <a:ea typeface="微软雅黑" pitchFamily="34" charset="-122"/>
                <a:sym typeface="微软雅黑" pitchFamily="34" charset="-122"/>
              </a:rPr>
              <a:t>110.1.1-8.30</a:t>
            </a:r>
            <a:endParaRPr lang="zh-CN" altLang="en-US" sz="2000" dirty="0">
              <a:solidFill>
                <a:srgbClr val="000000"/>
              </a:solidFill>
              <a:latin typeface="Arial" pitchFamily="34" charset="0"/>
              <a:ea typeface="宋体" pitchFamily="2" charset="-122"/>
            </a:endParaRPr>
          </a:p>
        </p:txBody>
      </p:sp>
      <p:sp>
        <p:nvSpPr>
          <p:cNvPr id="77" name="Text Box 53"/>
          <p:cNvSpPr>
            <a:spLocks noChangeArrowheads="1"/>
          </p:cNvSpPr>
          <p:nvPr/>
        </p:nvSpPr>
        <p:spPr bwMode="auto">
          <a:xfrm>
            <a:off x="1029273" y="1509639"/>
            <a:ext cx="9823001" cy="3416320"/>
          </a:xfrm>
          <a:prstGeom prst="rect">
            <a:avLst/>
          </a:prstGeom>
          <a:noFill/>
          <a:ln>
            <a:noFill/>
          </a:ln>
          <a:extLst>
            <a:ext uri="{91240B29-F687-4F45-9708-019B960494DF}">
              <a14:hiddenLine xmlns:a14="http://schemas.microsoft.com/office/drawing/2010/main" w="9525" cmpd="sng">
                <a:solidFill>
                  <a:srgbClr val="000000"/>
                </a:solidFill>
                <a:miter lim="800000"/>
                <a:headEnd/>
                <a:tailEnd/>
              </a14:hiddenLine>
            </a:ext>
          </a:extLst>
        </p:spPr>
        <p:txBody>
          <a:bodyPr wrap="square">
            <a:spAutoFit/>
          </a:bodyPr>
          <a:lstStyle/>
          <a:p>
            <a:pPr defTabSz="913943" eaLnBrk="0" fontAlgn="base" hangingPunct="0">
              <a:lnSpc>
                <a:spcPct val="120000"/>
              </a:lnSpc>
              <a:spcBef>
                <a:spcPct val="0"/>
              </a:spcBef>
              <a:spcAft>
                <a:spcPct val="0"/>
              </a:spcAft>
            </a:pPr>
            <a:r>
              <a:rPr lang="en-US" altLang="zh-TW" sz="2000" dirty="0" smtClean="0">
                <a:solidFill>
                  <a:srgbClr val="0000FF"/>
                </a:solidFill>
                <a:latin typeface="Calibri" pitchFamily="34" charset="0"/>
                <a:ea typeface="微软雅黑" pitchFamily="34" charset="-122"/>
                <a:sym typeface="Calibri" pitchFamily="34" charset="0"/>
              </a:rPr>
              <a:t>1.</a:t>
            </a:r>
            <a:r>
              <a:rPr lang="zh-TW" altLang="en-US" sz="2000" dirty="0" smtClean="0">
                <a:solidFill>
                  <a:srgbClr val="00B050"/>
                </a:solidFill>
                <a:latin typeface="Calibri" pitchFamily="34" charset="0"/>
                <a:ea typeface="微软雅黑" pitchFamily="34" charset="-122"/>
                <a:sym typeface="Calibri" pitchFamily="34" charset="0"/>
              </a:rPr>
              <a:t>函送</a:t>
            </a:r>
            <a:r>
              <a:rPr lang="zh-TW" altLang="en-US" sz="2000" dirty="0" smtClean="0">
                <a:solidFill>
                  <a:srgbClr val="0000FF"/>
                </a:solidFill>
                <a:latin typeface="Calibri" pitchFamily="34" charset="0"/>
                <a:ea typeface="微软雅黑" pitchFamily="34" charset="-122"/>
                <a:sym typeface="Calibri" pitchFamily="34" charset="0"/>
              </a:rPr>
              <a:t>教育部</a:t>
            </a:r>
            <a:r>
              <a:rPr lang="zh-TW" altLang="en-US" sz="2000" dirty="0">
                <a:solidFill>
                  <a:srgbClr val="0000FF"/>
                </a:solidFill>
                <a:latin typeface="Calibri" pitchFamily="34" charset="0"/>
                <a:ea typeface="微软雅黑" pitchFamily="34" charset="-122"/>
                <a:sym typeface="Calibri" pitchFamily="34" charset="0"/>
              </a:rPr>
              <a:t>申請</a:t>
            </a:r>
            <a:r>
              <a:rPr lang="zh-TW" altLang="en-US" sz="2000" dirty="0" smtClean="0">
                <a:solidFill>
                  <a:srgbClr val="0000FF"/>
                </a:solidFill>
                <a:latin typeface="Calibri" pitchFamily="34" charset="0"/>
                <a:ea typeface="微软雅黑" pitchFamily="34" charset="-122"/>
                <a:sym typeface="Calibri" pitchFamily="34" charset="0"/>
              </a:rPr>
              <a:t>本校委辦系所學位學程品保作業經費補助。</a:t>
            </a:r>
            <a:endParaRPr lang="en-US" altLang="zh-TW" sz="2000" dirty="0" smtClean="0">
              <a:solidFill>
                <a:srgbClr val="0000FF"/>
              </a:solidFill>
              <a:latin typeface="Calibri" pitchFamily="34" charset="0"/>
              <a:ea typeface="微软雅黑" pitchFamily="34" charset="-122"/>
              <a:sym typeface="Calibri" pitchFamily="34" charset="0"/>
            </a:endParaRPr>
          </a:p>
          <a:p>
            <a:pPr defTabSz="913943" eaLnBrk="0" fontAlgn="base" hangingPunct="0">
              <a:lnSpc>
                <a:spcPct val="120000"/>
              </a:lnSpc>
              <a:spcBef>
                <a:spcPct val="0"/>
              </a:spcBef>
              <a:spcAft>
                <a:spcPct val="0"/>
              </a:spcAft>
            </a:pPr>
            <a:r>
              <a:rPr lang="en-US" altLang="zh-TW" sz="2000" dirty="0" smtClean="0">
                <a:solidFill>
                  <a:srgbClr val="0000FF"/>
                </a:solidFill>
                <a:latin typeface="Calibri" pitchFamily="34" charset="0"/>
                <a:ea typeface="微软雅黑" pitchFamily="34" charset="-122"/>
                <a:sym typeface="Calibri" pitchFamily="34" charset="0"/>
              </a:rPr>
              <a:t>2.</a:t>
            </a:r>
            <a:r>
              <a:rPr lang="zh-TW" altLang="en-US" sz="2000" dirty="0" smtClean="0">
                <a:solidFill>
                  <a:srgbClr val="00B050"/>
                </a:solidFill>
                <a:latin typeface="Calibri" pitchFamily="34" charset="0"/>
                <a:ea typeface="微软雅黑" pitchFamily="34" charset="-122"/>
                <a:sym typeface="Calibri" pitchFamily="34" charset="0"/>
              </a:rPr>
              <a:t>函送</a:t>
            </a:r>
            <a:r>
              <a:rPr lang="zh-TW" altLang="en-US" sz="2000" dirty="0" smtClean="0">
                <a:solidFill>
                  <a:srgbClr val="0000FF"/>
                </a:solidFill>
                <a:latin typeface="Calibri" pitchFamily="34" charset="0"/>
                <a:ea typeface="微软雅黑" pitchFamily="34" charset="-122"/>
                <a:sym typeface="Calibri" pitchFamily="34" charset="0"/>
              </a:rPr>
              <a:t>評鑑中心有關各受訪單位訪評委員推薦名單及不合適委員名單。</a:t>
            </a:r>
            <a:endParaRPr lang="en-US" altLang="zh-TW" sz="2000" dirty="0" smtClean="0">
              <a:solidFill>
                <a:srgbClr val="0000FF"/>
              </a:solidFill>
              <a:latin typeface="Calibri" pitchFamily="34" charset="0"/>
              <a:ea typeface="微软雅黑" pitchFamily="34" charset="-122"/>
              <a:sym typeface="Calibri" pitchFamily="34" charset="0"/>
            </a:endParaRPr>
          </a:p>
          <a:p>
            <a:pPr defTabSz="913943" eaLnBrk="0" fontAlgn="base" hangingPunct="0">
              <a:lnSpc>
                <a:spcPct val="120000"/>
              </a:lnSpc>
              <a:spcBef>
                <a:spcPct val="0"/>
              </a:spcBef>
              <a:spcAft>
                <a:spcPct val="0"/>
              </a:spcAft>
            </a:pPr>
            <a:r>
              <a:rPr lang="en-US" altLang="zh-TW" sz="2000" dirty="0" smtClean="0">
                <a:solidFill>
                  <a:srgbClr val="0000FF"/>
                </a:solidFill>
                <a:latin typeface="Calibri" pitchFamily="34" charset="0"/>
                <a:ea typeface="微软雅黑" pitchFamily="34" charset="-122"/>
                <a:sym typeface="Calibri" pitchFamily="34" charset="0"/>
              </a:rPr>
              <a:t>3.</a:t>
            </a:r>
            <a:r>
              <a:rPr lang="zh-TW" altLang="en-US" sz="2000" dirty="0" smtClean="0">
                <a:solidFill>
                  <a:srgbClr val="0000FF"/>
                </a:solidFill>
                <a:latin typeface="Calibri" pitchFamily="34" charset="0"/>
                <a:ea typeface="微软雅黑" pitchFamily="34" charset="-122"/>
                <a:sym typeface="Calibri" pitchFamily="34" charset="0"/>
              </a:rPr>
              <a:t>核撥各學院品保認可內部評鑑前置作業</a:t>
            </a:r>
            <a:r>
              <a:rPr lang="zh-TW" altLang="en-US" sz="2000" dirty="0" smtClean="0">
                <a:solidFill>
                  <a:srgbClr val="FF0000"/>
                </a:solidFill>
                <a:latin typeface="Calibri" pitchFamily="34" charset="0"/>
                <a:ea typeface="微软雅黑" pitchFamily="34" charset="-122"/>
                <a:sym typeface="Calibri" pitchFamily="34" charset="0"/>
              </a:rPr>
              <a:t>校內補助經費</a:t>
            </a:r>
            <a:r>
              <a:rPr lang="zh-TW" altLang="en-US" sz="2000" dirty="0" smtClean="0">
                <a:solidFill>
                  <a:srgbClr val="0000FF"/>
                </a:solidFill>
                <a:latin typeface="Calibri" pitchFamily="34" charset="0"/>
                <a:ea typeface="微软雅黑" pitchFamily="34" charset="-122"/>
                <a:sym typeface="Calibri" pitchFamily="34" charset="0"/>
              </a:rPr>
              <a:t>。</a:t>
            </a:r>
            <a:endParaRPr lang="en-US" altLang="zh-TW" sz="2000" dirty="0" smtClean="0">
              <a:solidFill>
                <a:srgbClr val="0000FF"/>
              </a:solidFill>
              <a:latin typeface="Calibri" pitchFamily="34" charset="0"/>
              <a:ea typeface="微软雅黑" pitchFamily="34" charset="-122"/>
              <a:sym typeface="Calibri" pitchFamily="34" charset="0"/>
            </a:endParaRPr>
          </a:p>
          <a:p>
            <a:pPr defTabSz="913943" eaLnBrk="0" fontAlgn="base" hangingPunct="0">
              <a:lnSpc>
                <a:spcPct val="120000"/>
              </a:lnSpc>
              <a:spcBef>
                <a:spcPct val="0"/>
              </a:spcBef>
              <a:spcAft>
                <a:spcPct val="0"/>
              </a:spcAft>
            </a:pPr>
            <a:r>
              <a:rPr lang="en-US" altLang="zh-TW" sz="2000" dirty="0" smtClean="0">
                <a:solidFill>
                  <a:srgbClr val="0000FF"/>
                </a:solidFill>
                <a:latin typeface="Calibri" pitchFamily="34" charset="0"/>
                <a:ea typeface="微软雅黑" pitchFamily="34" charset="-122"/>
                <a:sym typeface="Calibri" pitchFamily="34" charset="0"/>
              </a:rPr>
              <a:t>4.</a:t>
            </a:r>
            <a:r>
              <a:rPr lang="zh-TW" altLang="en-US" sz="2000" dirty="0" smtClean="0">
                <a:solidFill>
                  <a:srgbClr val="0000FF"/>
                </a:solidFill>
                <a:latin typeface="Calibri" pitchFamily="34" charset="0"/>
                <a:ea typeface="微软雅黑" pitchFamily="34" charset="-122"/>
                <a:sym typeface="Calibri" pitchFamily="34" charset="0"/>
              </a:rPr>
              <a:t>依認可資料範圍</a:t>
            </a:r>
            <a:r>
              <a:rPr lang="en-US" altLang="zh-TW" sz="2000" dirty="0" smtClean="0">
                <a:solidFill>
                  <a:srgbClr val="0000FF"/>
                </a:solidFill>
                <a:latin typeface="Calibri" pitchFamily="34" charset="0"/>
                <a:ea typeface="微软雅黑" pitchFamily="34" charset="-122"/>
                <a:sym typeface="Calibri" pitchFamily="34" charset="0"/>
              </a:rPr>
              <a:t>(106-108</a:t>
            </a:r>
            <a:r>
              <a:rPr lang="zh-TW" altLang="en-US" sz="2000" dirty="0" smtClean="0">
                <a:solidFill>
                  <a:srgbClr val="0000FF"/>
                </a:solidFill>
                <a:latin typeface="Calibri" pitchFamily="34" charset="0"/>
                <a:ea typeface="微软雅黑" pitchFamily="34" charset="-122"/>
                <a:sym typeface="Calibri" pitchFamily="34" charset="0"/>
              </a:rPr>
              <a:t>學年度</a:t>
            </a:r>
            <a:r>
              <a:rPr lang="en-US" altLang="zh-TW" sz="2000" dirty="0" smtClean="0">
                <a:solidFill>
                  <a:srgbClr val="0000FF"/>
                </a:solidFill>
                <a:latin typeface="Calibri" pitchFamily="34" charset="0"/>
                <a:ea typeface="微软雅黑" pitchFamily="34" charset="-122"/>
                <a:sym typeface="Calibri" pitchFamily="34" charset="0"/>
              </a:rPr>
              <a:t>)</a:t>
            </a:r>
            <a:r>
              <a:rPr lang="zh-TW" altLang="en-US" sz="2000" dirty="0" smtClean="0">
                <a:solidFill>
                  <a:srgbClr val="0000FF"/>
                </a:solidFill>
                <a:latin typeface="Calibri" pitchFamily="34" charset="0"/>
                <a:ea typeface="微软雅黑" pitchFamily="34" charset="-122"/>
                <a:sym typeface="Calibri" pitchFamily="34" charset="0"/>
              </a:rPr>
              <a:t>請各行政單位補充提供近一學年資料或數據，並由各</a:t>
            </a:r>
            <a:endParaRPr lang="en-US" altLang="zh-TW" sz="2000" dirty="0" smtClean="0">
              <a:solidFill>
                <a:srgbClr val="0000FF"/>
              </a:solidFill>
              <a:latin typeface="Calibri" pitchFamily="34" charset="0"/>
              <a:ea typeface="微软雅黑" pitchFamily="34" charset="-122"/>
              <a:sym typeface="Calibri" pitchFamily="34" charset="0"/>
            </a:endParaRPr>
          </a:p>
          <a:p>
            <a:pPr defTabSz="913943" eaLnBrk="0" fontAlgn="base" hangingPunct="0">
              <a:lnSpc>
                <a:spcPct val="120000"/>
              </a:lnSpc>
              <a:spcBef>
                <a:spcPct val="0"/>
              </a:spcBef>
              <a:spcAft>
                <a:spcPct val="0"/>
              </a:spcAft>
            </a:pPr>
            <a:r>
              <a:rPr lang="en-US" altLang="zh-TW" sz="2000" dirty="0">
                <a:solidFill>
                  <a:srgbClr val="0000FF"/>
                </a:solidFill>
                <a:latin typeface="Calibri" pitchFamily="34" charset="0"/>
                <a:ea typeface="微软雅黑" pitchFamily="34" charset="-122"/>
                <a:sym typeface="Calibri" pitchFamily="34" charset="0"/>
              </a:rPr>
              <a:t> </a:t>
            </a:r>
            <a:r>
              <a:rPr lang="en-US" altLang="zh-TW" sz="2000" dirty="0" smtClean="0">
                <a:solidFill>
                  <a:srgbClr val="0000FF"/>
                </a:solidFill>
                <a:latin typeface="Calibri" pitchFamily="34" charset="0"/>
                <a:ea typeface="微软雅黑" pitchFamily="34" charset="-122"/>
                <a:sym typeface="Calibri" pitchFamily="34" charset="0"/>
              </a:rPr>
              <a:t>  </a:t>
            </a:r>
            <a:r>
              <a:rPr lang="zh-TW" altLang="en-US" sz="2000" dirty="0" smtClean="0">
                <a:solidFill>
                  <a:srgbClr val="0000FF"/>
                </a:solidFill>
                <a:latin typeface="Calibri" pitchFamily="34" charset="0"/>
                <a:ea typeface="微软雅黑" pitchFamily="34" charset="-122"/>
                <a:sym typeface="Calibri" pitchFamily="34" charset="0"/>
              </a:rPr>
              <a:t>受評單位補充自評報告書參考。</a:t>
            </a:r>
            <a:endParaRPr lang="en-US" altLang="zh-TW" sz="2000" dirty="0" smtClean="0">
              <a:solidFill>
                <a:srgbClr val="0000FF"/>
              </a:solidFill>
              <a:latin typeface="Calibri" pitchFamily="34" charset="0"/>
              <a:ea typeface="微软雅黑" pitchFamily="34" charset="-122"/>
              <a:sym typeface="Calibri" pitchFamily="34" charset="0"/>
            </a:endParaRPr>
          </a:p>
          <a:p>
            <a:pPr defTabSz="913943" eaLnBrk="0" fontAlgn="base" hangingPunct="0">
              <a:lnSpc>
                <a:spcPct val="120000"/>
              </a:lnSpc>
              <a:spcBef>
                <a:spcPct val="0"/>
              </a:spcBef>
              <a:spcAft>
                <a:spcPct val="0"/>
              </a:spcAft>
            </a:pPr>
            <a:r>
              <a:rPr lang="en-US" altLang="zh-TW" sz="2000" dirty="0" smtClean="0">
                <a:solidFill>
                  <a:srgbClr val="0000FF"/>
                </a:solidFill>
                <a:latin typeface="Calibri" pitchFamily="34" charset="0"/>
                <a:ea typeface="微软雅黑" pitchFamily="34" charset="-122"/>
                <a:sym typeface="Calibri" pitchFamily="34" charset="0"/>
              </a:rPr>
              <a:t>5.</a:t>
            </a:r>
            <a:r>
              <a:rPr lang="zh-TW" altLang="en-US" sz="2000" dirty="0" smtClean="0">
                <a:solidFill>
                  <a:srgbClr val="00B050"/>
                </a:solidFill>
                <a:latin typeface="Calibri" pitchFamily="34" charset="0"/>
                <a:ea typeface="微软雅黑" pitchFamily="34" charset="-122"/>
                <a:sym typeface="Calibri" pitchFamily="34" charset="0"/>
              </a:rPr>
              <a:t>函送</a:t>
            </a:r>
            <a:r>
              <a:rPr lang="zh-TW" altLang="en-US" sz="2000" dirty="0" smtClean="0">
                <a:solidFill>
                  <a:srgbClr val="0000FF"/>
                </a:solidFill>
                <a:latin typeface="Calibri" pitchFamily="34" charset="0"/>
                <a:ea typeface="微软雅黑" pitchFamily="34" charset="-122"/>
                <a:sym typeface="Calibri" pitchFamily="34" charset="0"/>
              </a:rPr>
              <a:t>各受訪單位評鑑自評報告書及基本資料册紙本及光碟至評鑑中心。</a:t>
            </a:r>
            <a:endParaRPr lang="en-US" altLang="zh-TW" sz="2000" dirty="0" smtClean="0">
              <a:solidFill>
                <a:srgbClr val="0000FF"/>
              </a:solidFill>
              <a:latin typeface="Calibri" pitchFamily="34" charset="0"/>
              <a:ea typeface="微软雅黑" pitchFamily="34" charset="-122"/>
              <a:sym typeface="Calibri" pitchFamily="34" charset="0"/>
            </a:endParaRPr>
          </a:p>
          <a:p>
            <a:pPr defTabSz="913943" eaLnBrk="0" fontAlgn="base" hangingPunct="0">
              <a:lnSpc>
                <a:spcPct val="120000"/>
              </a:lnSpc>
              <a:spcBef>
                <a:spcPct val="0"/>
              </a:spcBef>
              <a:spcAft>
                <a:spcPct val="0"/>
              </a:spcAft>
            </a:pPr>
            <a:r>
              <a:rPr lang="en-US" altLang="zh-TW" sz="2000" dirty="0" smtClean="0">
                <a:solidFill>
                  <a:srgbClr val="0000FF"/>
                </a:solidFill>
                <a:latin typeface="Calibri" pitchFamily="34" charset="0"/>
                <a:ea typeface="微软雅黑" pitchFamily="34" charset="-122"/>
                <a:sym typeface="Calibri" pitchFamily="34" charset="0"/>
              </a:rPr>
              <a:t>6.</a:t>
            </a:r>
            <a:r>
              <a:rPr lang="zh-TW" altLang="en-US" sz="2000" dirty="0" smtClean="0">
                <a:solidFill>
                  <a:srgbClr val="0000FF"/>
                </a:solidFill>
                <a:latin typeface="Calibri" pitchFamily="34" charset="0"/>
                <a:ea typeface="微软雅黑" pitchFamily="34" charset="-122"/>
                <a:sym typeface="Calibri" pitchFamily="34" charset="0"/>
              </a:rPr>
              <a:t>協助各受訪單位與評鑑中心實地訪評相關事宜</a:t>
            </a:r>
            <a:r>
              <a:rPr lang="en-US" altLang="zh-TW" sz="2000" dirty="0" smtClean="0">
                <a:solidFill>
                  <a:srgbClr val="0000FF"/>
                </a:solidFill>
                <a:latin typeface="Calibri" pitchFamily="34" charset="0"/>
                <a:ea typeface="微软雅黑" pitchFamily="34" charset="-122"/>
                <a:sym typeface="Calibri" pitchFamily="34" charset="0"/>
              </a:rPr>
              <a:t>(</a:t>
            </a:r>
            <a:r>
              <a:rPr lang="zh-TW" altLang="en-US" sz="2000" dirty="0" smtClean="0">
                <a:solidFill>
                  <a:srgbClr val="0000FF"/>
                </a:solidFill>
                <a:latin typeface="Calibri" pitchFamily="34" charset="0"/>
                <a:ea typeface="微软雅黑" pitchFamily="34" charset="-122"/>
                <a:sym typeface="Calibri" pitchFamily="34" charset="0"/>
              </a:rPr>
              <a:t>含函送座晤談名單等</a:t>
            </a:r>
            <a:r>
              <a:rPr lang="en-US" altLang="zh-TW" sz="2000" dirty="0" smtClean="0">
                <a:solidFill>
                  <a:srgbClr val="0000FF"/>
                </a:solidFill>
                <a:latin typeface="Calibri" pitchFamily="34" charset="0"/>
                <a:ea typeface="微软雅黑" pitchFamily="34" charset="-122"/>
                <a:sym typeface="Calibri" pitchFamily="34" charset="0"/>
              </a:rPr>
              <a:t>)</a:t>
            </a:r>
            <a:r>
              <a:rPr lang="zh-TW" altLang="en-US" sz="2000" dirty="0" smtClean="0">
                <a:solidFill>
                  <a:srgbClr val="0000FF"/>
                </a:solidFill>
                <a:latin typeface="Calibri" pitchFamily="34" charset="0"/>
                <a:ea typeface="微软雅黑" pitchFamily="34" charset="-122"/>
                <a:sym typeface="Calibri" pitchFamily="34" charset="0"/>
              </a:rPr>
              <a:t>及書面審查問題</a:t>
            </a:r>
            <a:endParaRPr lang="en-US" altLang="zh-TW" sz="2000" dirty="0" smtClean="0">
              <a:solidFill>
                <a:srgbClr val="0000FF"/>
              </a:solidFill>
              <a:latin typeface="Calibri" pitchFamily="34" charset="0"/>
              <a:ea typeface="微软雅黑" pitchFamily="34" charset="-122"/>
              <a:sym typeface="Calibri" pitchFamily="34" charset="0"/>
            </a:endParaRPr>
          </a:p>
          <a:p>
            <a:pPr defTabSz="913943" eaLnBrk="0" fontAlgn="base" hangingPunct="0">
              <a:lnSpc>
                <a:spcPct val="120000"/>
              </a:lnSpc>
              <a:spcBef>
                <a:spcPct val="0"/>
              </a:spcBef>
              <a:spcAft>
                <a:spcPct val="0"/>
              </a:spcAft>
            </a:pPr>
            <a:r>
              <a:rPr lang="en-US" altLang="zh-TW" sz="2000" dirty="0">
                <a:solidFill>
                  <a:srgbClr val="0000FF"/>
                </a:solidFill>
                <a:latin typeface="Calibri" pitchFamily="34" charset="0"/>
                <a:ea typeface="微软雅黑" pitchFamily="34" charset="-122"/>
                <a:sym typeface="Calibri" pitchFamily="34" charset="0"/>
              </a:rPr>
              <a:t> </a:t>
            </a:r>
            <a:r>
              <a:rPr lang="en-US" altLang="zh-TW" sz="2000" dirty="0" smtClean="0">
                <a:solidFill>
                  <a:srgbClr val="0000FF"/>
                </a:solidFill>
                <a:latin typeface="Calibri" pitchFamily="34" charset="0"/>
                <a:ea typeface="微软雅黑" pitchFamily="34" charset="-122"/>
                <a:sym typeface="Calibri" pitchFamily="34" charset="0"/>
              </a:rPr>
              <a:t>   </a:t>
            </a:r>
            <a:r>
              <a:rPr lang="zh-TW" altLang="en-US" sz="2000" dirty="0" smtClean="0">
                <a:solidFill>
                  <a:srgbClr val="0000FF"/>
                </a:solidFill>
                <a:latin typeface="Calibri" pitchFamily="34" charset="0"/>
                <a:ea typeface="微软雅黑" pitchFamily="34" charset="-122"/>
                <a:sym typeface="Calibri" pitchFamily="34" charset="0"/>
              </a:rPr>
              <a:t>回復通知等。</a:t>
            </a:r>
            <a:endParaRPr lang="en-US" altLang="zh-TW" sz="2000" dirty="0" smtClean="0">
              <a:solidFill>
                <a:srgbClr val="0000FF"/>
              </a:solidFill>
              <a:latin typeface="Calibri" pitchFamily="34" charset="0"/>
              <a:ea typeface="微软雅黑" pitchFamily="34" charset="-122"/>
              <a:sym typeface="Calibri" pitchFamily="34" charset="0"/>
            </a:endParaRPr>
          </a:p>
          <a:p>
            <a:pPr defTabSz="913943" eaLnBrk="0" fontAlgn="base" hangingPunct="0">
              <a:lnSpc>
                <a:spcPct val="120000"/>
              </a:lnSpc>
              <a:spcBef>
                <a:spcPct val="0"/>
              </a:spcBef>
              <a:spcAft>
                <a:spcPct val="0"/>
              </a:spcAft>
            </a:pPr>
            <a:r>
              <a:rPr lang="en-US" altLang="zh-TW" sz="2000" dirty="0" smtClean="0">
                <a:solidFill>
                  <a:srgbClr val="0000FF"/>
                </a:solidFill>
                <a:latin typeface="Calibri" pitchFamily="34" charset="0"/>
                <a:ea typeface="微软雅黑" pitchFamily="34" charset="-122"/>
                <a:sym typeface="Calibri" pitchFamily="34" charset="0"/>
              </a:rPr>
              <a:t>7.</a:t>
            </a:r>
            <a:r>
              <a:rPr lang="zh-TW" altLang="en-US" sz="2000" dirty="0" smtClean="0">
                <a:solidFill>
                  <a:srgbClr val="00B050"/>
                </a:solidFill>
                <a:latin typeface="Calibri" pitchFamily="34" charset="0"/>
                <a:ea typeface="微软雅黑" pitchFamily="34" charset="-122"/>
                <a:sym typeface="Calibri" pitchFamily="34" charset="0"/>
              </a:rPr>
              <a:t>轉知</a:t>
            </a:r>
            <a:r>
              <a:rPr lang="zh-TW" altLang="en-US" sz="2000" dirty="0" smtClean="0">
                <a:solidFill>
                  <a:srgbClr val="0000FF"/>
                </a:solidFill>
                <a:latin typeface="Calibri" pitchFamily="34" charset="0"/>
                <a:ea typeface="微软雅黑" pitchFamily="34" charset="-122"/>
                <a:sym typeface="Calibri" pitchFamily="34" charset="0"/>
              </a:rPr>
              <a:t>各受訪單位實地訪評報告初稿及後續申復作業。</a:t>
            </a:r>
            <a:endParaRPr lang="zh-CN" altLang="en-US" sz="2000" dirty="0">
              <a:solidFill>
                <a:srgbClr val="0000FF"/>
              </a:solidFill>
              <a:latin typeface="Arial" pitchFamily="34" charset="0"/>
              <a:ea typeface="宋体" pitchFamily="2" charset="-122"/>
            </a:endParaRPr>
          </a:p>
        </p:txBody>
      </p:sp>
      <p:sp>
        <p:nvSpPr>
          <p:cNvPr id="78" name="Rectangle 39"/>
          <p:cNvSpPr>
            <a:spLocks noChangeArrowheads="1"/>
          </p:cNvSpPr>
          <p:nvPr/>
        </p:nvSpPr>
        <p:spPr bwMode="auto">
          <a:xfrm>
            <a:off x="1267831" y="1228463"/>
            <a:ext cx="3035305" cy="342438"/>
          </a:xfrm>
          <a:prstGeom prst="rect">
            <a:avLst/>
          </a:prstGeom>
          <a:solidFill>
            <a:srgbClr val="7030A0"/>
          </a:solidFill>
          <a:ln/>
          <a:extLst/>
        </p:spPr>
        <p:style>
          <a:lnRef idx="3">
            <a:schemeClr val="lt1"/>
          </a:lnRef>
          <a:fillRef idx="1">
            <a:schemeClr val="accent2"/>
          </a:fillRef>
          <a:effectRef idx="1">
            <a:schemeClr val="accent2"/>
          </a:effectRef>
          <a:fontRef idx="minor">
            <a:schemeClr val="lt1"/>
          </a:fontRef>
        </p:style>
        <p:txBody>
          <a:bodyPr wrap="none" anchor="ctr"/>
          <a:lstStyle/>
          <a:p>
            <a:pPr defTabSz="913943" eaLnBrk="0" fontAlgn="base" hangingPunct="0">
              <a:spcBef>
                <a:spcPct val="0"/>
              </a:spcBef>
              <a:spcAft>
                <a:spcPct val="0"/>
              </a:spcAft>
            </a:pPr>
            <a:r>
              <a:rPr lang="zh-CN" altLang="en-US" sz="2000" dirty="0">
                <a:solidFill>
                  <a:srgbClr val="FFFFFF"/>
                </a:solidFill>
                <a:latin typeface="微软雅黑" pitchFamily="34" charset="-122"/>
                <a:ea typeface="微软雅黑" pitchFamily="34" charset="-122"/>
                <a:sym typeface="微软雅黑" pitchFamily="34" charset="-122"/>
              </a:rPr>
              <a:t>③ </a:t>
            </a:r>
            <a:r>
              <a:rPr lang="en-US" altLang="zh-TW" sz="2000" dirty="0" smtClean="0">
                <a:solidFill>
                  <a:srgbClr val="FFFFFF"/>
                </a:solidFill>
                <a:latin typeface="微软雅黑" pitchFamily="34" charset="-122"/>
                <a:ea typeface="微软雅黑" pitchFamily="34" charset="-122"/>
                <a:sym typeface="微软雅黑" pitchFamily="34" charset="-122"/>
              </a:rPr>
              <a:t>109.1.1-12.30</a:t>
            </a:r>
            <a:endParaRPr lang="zh-CN" altLang="en-US" sz="2000" dirty="0">
              <a:solidFill>
                <a:srgbClr val="000000"/>
              </a:solidFill>
              <a:latin typeface="Arial" pitchFamily="34" charset="0"/>
              <a:ea typeface="宋体" pitchFamily="2" charset="-122"/>
            </a:endParaRPr>
          </a:p>
        </p:txBody>
      </p:sp>
      <p:sp>
        <p:nvSpPr>
          <p:cNvPr id="79" name="Text Box 53"/>
          <p:cNvSpPr>
            <a:spLocks noChangeArrowheads="1"/>
          </p:cNvSpPr>
          <p:nvPr/>
        </p:nvSpPr>
        <p:spPr bwMode="auto">
          <a:xfrm>
            <a:off x="4070649" y="5207135"/>
            <a:ext cx="8852250" cy="1200329"/>
          </a:xfrm>
          <a:prstGeom prst="rect">
            <a:avLst/>
          </a:prstGeom>
          <a:noFill/>
          <a:ln>
            <a:noFill/>
          </a:ln>
          <a:extLst>
            <a:ext uri="{91240B29-F687-4F45-9708-019B960494DF}">
              <a14:hiddenLine xmlns:a14="http://schemas.microsoft.com/office/drawing/2010/main" w="9525" cmpd="sng">
                <a:solidFill>
                  <a:srgbClr val="000000"/>
                </a:solidFill>
                <a:miter lim="800000"/>
                <a:headEnd/>
                <a:tailEnd/>
              </a14:hiddenLine>
            </a:ext>
          </a:extLst>
        </p:spPr>
        <p:txBody>
          <a:bodyPr wrap="square">
            <a:spAutoFit/>
          </a:bodyPr>
          <a:lstStyle/>
          <a:p>
            <a:pPr defTabSz="913943" eaLnBrk="0" fontAlgn="base" hangingPunct="0">
              <a:lnSpc>
                <a:spcPct val="120000"/>
              </a:lnSpc>
              <a:spcBef>
                <a:spcPct val="0"/>
              </a:spcBef>
              <a:spcAft>
                <a:spcPct val="0"/>
              </a:spcAft>
            </a:pPr>
            <a:r>
              <a:rPr lang="en-US" altLang="zh-TW" sz="2000" dirty="0" smtClean="0">
                <a:solidFill>
                  <a:srgbClr val="0000FF"/>
                </a:solidFill>
                <a:latin typeface="Calibri" pitchFamily="34" charset="0"/>
                <a:ea typeface="微软雅黑" pitchFamily="34" charset="-122"/>
                <a:sym typeface="Calibri" pitchFamily="34" charset="0"/>
              </a:rPr>
              <a:t>1.</a:t>
            </a:r>
            <a:r>
              <a:rPr lang="zh-TW" altLang="en-US" sz="2000" dirty="0">
                <a:solidFill>
                  <a:srgbClr val="00B050"/>
                </a:solidFill>
                <a:latin typeface="Calibri" pitchFamily="34" charset="0"/>
                <a:ea typeface="微软雅黑" pitchFamily="34" charset="-122"/>
                <a:sym typeface="Calibri" pitchFamily="34" charset="0"/>
              </a:rPr>
              <a:t>轉知</a:t>
            </a:r>
            <a:r>
              <a:rPr lang="zh-TW" altLang="en-US" sz="2000" dirty="0">
                <a:solidFill>
                  <a:srgbClr val="0000FF"/>
                </a:solidFill>
                <a:latin typeface="Calibri" pitchFamily="34" charset="0"/>
                <a:ea typeface="微软雅黑" pitchFamily="34" charset="-122"/>
                <a:sym typeface="Calibri" pitchFamily="34" charset="0"/>
              </a:rPr>
              <a:t>認可結果及後續申訴作業</a:t>
            </a:r>
            <a:r>
              <a:rPr lang="zh-TW" altLang="en-US" sz="2000" dirty="0" smtClean="0">
                <a:solidFill>
                  <a:srgbClr val="0000FF"/>
                </a:solidFill>
                <a:latin typeface="Calibri" pitchFamily="34" charset="0"/>
                <a:ea typeface="微软雅黑" pitchFamily="34" charset="-122"/>
                <a:sym typeface="Calibri" pitchFamily="34" charset="0"/>
              </a:rPr>
              <a:t>。</a:t>
            </a:r>
            <a:endParaRPr lang="en-US" altLang="zh-TW" sz="2000" dirty="0" smtClean="0">
              <a:solidFill>
                <a:srgbClr val="0000FF"/>
              </a:solidFill>
              <a:latin typeface="Calibri" pitchFamily="34" charset="0"/>
              <a:ea typeface="微软雅黑" pitchFamily="34" charset="-122"/>
              <a:sym typeface="Calibri" pitchFamily="34" charset="0"/>
            </a:endParaRPr>
          </a:p>
          <a:p>
            <a:pPr defTabSz="913943" eaLnBrk="0" fontAlgn="base" hangingPunct="0">
              <a:lnSpc>
                <a:spcPct val="120000"/>
              </a:lnSpc>
              <a:spcBef>
                <a:spcPct val="0"/>
              </a:spcBef>
              <a:spcAft>
                <a:spcPct val="0"/>
              </a:spcAft>
            </a:pPr>
            <a:r>
              <a:rPr lang="en-US" altLang="zh-TW" sz="2000" dirty="0" smtClean="0">
                <a:solidFill>
                  <a:srgbClr val="0000FF"/>
                </a:solidFill>
                <a:latin typeface="Calibri" pitchFamily="34" charset="0"/>
                <a:ea typeface="微软雅黑" pitchFamily="34" charset="-122"/>
                <a:sym typeface="Calibri" pitchFamily="34" charset="0"/>
              </a:rPr>
              <a:t>2.</a:t>
            </a:r>
            <a:r>
              <a:rPr lang="zh-TW" altLang="en-US" sz="2000" dirty="0" smtClean="0">
                <a:solidFill>
                  <a:srgbClr val="0000FF"/>
                </a:solidFill>
                <a:latin typeface="Calibri" pitchFamily="34" charset="0"/>
                <a:ea typeface="微软雅黑" pitchFamily="34" charset="-122"/>
                <a:sym typeface="Calibri" pitchFamily="34" charset="0"/>
              </a:rPr>
              <a:t>認可結果公布後請各受訪單位擬訂改善計畫並定期追蹤改善執行情形。</a:t>
            </a:r>
            <a:endParaRPr lang="en-US" altLang="zh-TW" sz="2000" dirty="0" smtClean="0">
              <a:solidFill>
                <a:srgbClr val="0000FF"/>
              </a:solidFill>
              <a:latin typeface="Calibri" pitchFamily="34" charset="0"/>
              <a:ea typeface="微软雅黑" pitchFamily="34" charset="-122"/>
              <a:sym typeface="Calibri" pitchFamily="34" charset="0"/>
            </a:endParaRPr>
          </a:p>
          <a:p>
            <a:pPr defTabSz="913943" eaLnBrk="0" fontAlgn="base" hangingPunct="0">
              <a:lnSpc>
                <a:spcPct val="120000"/>
              </a:lnSpc>
              <a:spcBef>
                <a:spcPct val="0"/>
              </a:spcBef>
              <a:spcAft>
                <a:spcPct val="0"/>
              </a:spcAft>
            </a:pPr>
            <a:r>
              <a:rPr lang="en-US" altLang="zh-TW" sz="2000" dirty="0" smtClean="0">
                <a:solidFill>
                  <a:srgbClr val="0000FF"/>
                </a:solidFill>
                <a:latin typeface="Calibri" pitchFamily="34" charset="0"/>
                <a:ea typeface="微软雅黑" pitchFamily="34" charset="-122"/>
                <a:sym typeface="Calibri" pitchFamily="34" charset="0"/>
              </a:rPr>
              <a:t>3.</a:t>
            </a:r>
            <a:r>
              <a:rPr lang="zh-TW" altLang="en-US" sz="2000" dirty="0" smtClean="0">
                <a:solidFill>
                  <a:srgbClr val="0000FF"/>
                </a:solidFill>
                <a:latin typeface="Calibri" pitchFamily="34" charset="0"/>
                <a:ea typeface="微软雅黑" pitchFamily="34" charset="-122"/>
                <a:sym typeface="Calibri" pitchFamily="34" charset="0"/>
              </a:rPr>
              <a:t>向教育部檢送認可結果，請領部分委辦補助款。</a:t>
            </a:r>
            <a:endParaRPr lang="en-US" altLang="zh-TW" sz="2000" dirty="0" smtClean="0">
              <a:solidFill>
                <a:srgbClr val="0000FF"/>
              </a:solidFill>
              <a:latin typeface="Calibri" pitchFamily="34" charset="0"/>
              <a:ea typeface="微软雅黑" pitchFamily="34" charset="-122"/>
              <a:sym typeface="Calibri" pitchFamily="34" charset="0"/>
            </a:endParaRPr>
          </a:p>
        </p:txBody>
      </p:sp>
      <p:sp>
        <p:nvSpPr>
          <p:cNvPr id="3" name="投影片編號版面配置區 2"/>
          <p:cNvSpPr>
            <a:spLocks noGrp="1"/>
          </p:cNvSpPr>
          <p:nvPr>
            <p:ph type="sldNum" sz="quarter" idx="12"/>
          </p:nvPr>
        </p:nvSpPr>
        <p:spPr/>
        <p:txBody>
          <a:bodyPr/>
          <a:lstStyle/>
          <a:p>
            <a:fld id="{4FAB73BC-B049-4115-A692-8D63A059BFB8}" type="slidenum">
              <a:rPr lang="en-US" smtClean="0"/>
              <a:t>7</a:t>
            </a:fld>
            <a:endParaRPr lang="en-US" dirty="0"/>
          </a:p>
        </p:txBody>
      </p:sp>
      <p:sp>
        <p:nvSpPr>
          <p:cNvPr id="9" name="矩形 8"/>
          <p:cNvSpPr/>
          <p:nvPr/>
        </p:nvSpPr>
        <p:spPr>
          <a:xfrm>
            <a:off x="3149473" y="447286"/>
            <a:ext cx="7428637" cy="584775"/>
          </a:xfrm>
          <a:prstGeom prst="rect">
            <a:avLst/>
          </a:prstGeom>
        </p:spPr>
        <p:txBody>
          <a:bodyPr wrap="none">
            <a:spAutoFit/>
          </a:bodyPr>
          <a:lstStyle/>
          <a:p>
            <a:r>
              <a:rPr lang="zh-TW" altLang="en-US" sz="3200" dirty="0">
                <a:solidFill>
                  <a:schemeClr val="bg2">
                    <a:lumMod val="25000"/>
                  </a:schemeClr>
                </a:solidFill>
                <a:latin typeface="微軟正黑體" panose="020B0604030504040204" pitchFamily="34" charset="-120"/>
                <a:ea typeface="微軟正黑體" panose="020B0604030504040204" pitchFamily="34" charset="-120"/>
              </a:rPr>
              <a:t>壹、行政主動支援工作項目</a:t>
            </a:r>
            <a:r>
              <a:rPr lang="zh-TW" altLang="en-US" sz="3200" dirty="0" smtClean="0">
                <a:solidFill>
                  <a:schemeClr val="bg2">
                    <a:lumMod val="25000"/>
                  </a:schemeClr>
                </a:solidFill>
                <a:latin typeface="微軟正黑體" panose="020B0604030504040204" pitchFamily="34" charset="-120"/>
                <a:ea typeface="微軟正黑體" panose="020B0604030504040204" pitchFamily="34" charset="-120"/>
              </a:rPr>
              <a:t>說明      </a:t>
            </a:r>
            <a:r>
              <a:rPr lang="en-US" altLang="zh-TW" sz="3200" dirty="0" smtClean="0">
                <a:solidFill>
                  <a:schemeClr val="bg2">
                    <a:lumMod val="25000"/>
                  </a:schemeClr>
                </a:solidFill>
                <a:latin typeface="微軟正黑體" panose="020B0604030504040204" pitchFamily="34" charset="-120"/>
                <a:ea typeface="微軟正黑體" panose="020B0604030504040204" pitchFamily="34" charset="-120"/>
              </a:rPr>
              <a:t>4/4</a:t>
            </a:r>
            <a:endParaRPr lang="zh-TW" altLang="en-US" sz="3200" dirty="0">
              <a:solidFill>
                <a:schemeClr val="bg2">
                  <a:lumMod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4974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randombar(horizontal)">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FAB73BC-B049-4115-A692-8D63A059BFB8}" type="slidenum">
              <a:rPr lang="en-US" smtClean="0"/>
              <a:t>8</a:t>
            </a:fld>
            <a:endParaRPr lang="en-US" dirty="0"/>
          </a:p>
        </p:txBody>
      </p:sp>
      <p:sp>
        <p:nvSpPr>
          <p:cNvPr id="3" name="文字方塊 2"/>
          <p:cNvSpPr txBox="1"/>
          <p:nvPr/>
        </p:nvSpPr>
        <p:spPr>
          <a:xfrm>
            <a:off x="4206240" y="889876"/>
            <a:ext cx="2527070" cy="707886"/>
          </a:xfrm>
          <a:prstGeom prst="rect">
            <a:avLst/>
          </a:prstGeom>
          <a:noFill/>
        </p:spPr>
        <p:txBody>
          <a:bodyPr wrap="square" rtlCol="0">
            <a:spAutoFit/>
          </a:bodyPr>
          <a:lstStyle/>
          <a:p>
            <a:r>
              <a:rPr lang="zh-TW" altLang="en-US" sz="4000" dirty="0" smtClean="0">
                <a:latin typeface="微軟正黑體" panose="020B0604030504040204" pitchFamily="34" charset="-120"/>
                <a:ea typeface="微軟正黑體" panose="020B0604030504040204" pitchFamily="34" charset="-120"/>
              </a:rPr>
              <a:t>簡報大綱</a:t>
            </a:r>
            <a:endParaRPr lang="zh-TW" altLang="en-US" sz="4000" dirty="0">
              <a:latin typeface="微軟正黑體" panose="020B0604030504040204" pitchFamily="34" charset="-120"/>
              <a:ea typeface="微軟正黑體" panose="020B0604030504040204" pitchFamily="34" charset="-120"/>
            </a:endParaRPr>
          </a:p>
        </p:txBody>
      </p:sp>
      <p:cxnSp>
        <p:nvCxnSpPr>
          <p:cNvPr id="5" name="直線接點 4"/>
          <p:cNvCxnSpPr/>
          <p:nvPr/>
        </p:nvCxnSpPr>
        <p:spPr>
          <a:xfrm>
            <a:off x="581891" y="1595562"/>
            <a:ext cx="11229801" cy="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grpSp>
        <p:nvGrpSpPr>
          <p:cNvPr id="10" name="群組 9"/>
          <p:cNvGrpSpPr/>
          <p:nvPr/>
        </p:nvGrpSpPr>
        <p:grpSpPr>
          <a:xfrm>
            <a:off x="2959328" y="2244437"/>
            <a:ext cx="7090757" cy="2456648"/>
            <a:chOff x="2011678" y="1978429"/>
            <a:chExt cx="7090757" cy="2456648"/>
          </a:xfrm>
        </p:grpSpPr>
        <p:sp>
          <p:nvSpPr>
            <p:cNvPr id="6" name="文字方塊 5"/>
            <p:cNvSpPr txBox="1"/>
            <p:nvPr/>
          </p:nvSpPr>
          <p:spPr>
            <a:xfrm>
              <a:off x="2011680" y="1978429"/>
              <a:ext cx="7090755" cy="523220"/>
            </a:xfrm>
            <a:prstGeom prst="rect">
              <a:avLst/>
            </a:prstGeom>
            <a:noFill/>
          </p:spPr>
          <p:txBody>
            <a:bodyPr wrap="square" rtlCol="0">
              <a:spAutoFit/>
            </a:bodyPr>
            <a:lstStyle/>
            <a:p>
              <a:r>
                <a:rPr lang="zh-TW" altLang="en-US" sz="2800" dirty="0" smtClean="0">
                  <a:solidFill>
                    <a:schemeClr val="tx2">
                      <a:lumMod val="60000"/>
                      <a:lumOff val="40000"/>
                    </a:schemeClr>
                  </a:solidFill>
                  <a:latin typeface="微軟正黑體" panose="020B0604030504040204" pitchFamily="34" charset="-120"/>
                  <a:ea typeface="微軟正黑體" panose="020B0604030504040204" pitchFamily="34" charset="-120"/>
                </a:rPr>
                <a:t>壹、行政主動支援工作項目說明</a:t>
              </a:r>
              <a:endParaRPr lang="zh-TW" altLang="en-US" sz="28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2011679" y="2622905"/>
              <a:ext cx="7090755" cy="523220"/>
            </a:xfrm>
            <a:prstGeom prst="rect">
              <a:avLst/>
            </a:prstGeom>
            <a:noFill/>
          </p:spPr>
          <p:txBody>
            <a:bodyPr wrap="square" rtlCol="0">
              <a:spAutoFit/>
            </a:bodyPr>
            <a:lstStyle/>
            <a:p>
              <a:r>
                <a:rPr lang="zh-TW" altLang="en-US" sz="2800" b="1" dirty="0" smtClean="0">
                  <a:solidFill>
                    <a:schemeClr val="bg2">
                      <a:lumMod val="50000"/>
                    </a:schemeClr>
                  </a:solidFill>
                  <a:latin typeface="微軟正黑體" panose="020B0604030504040204" pitchFamily="34" charset="-120"/>
                  <a:ea typeface="微軟正黑體" panose="020B0604030504040204" pitchFamily="34" charset="-120"/>
                </a:rPr>
                <a:t>貳、學院協調督導工作項目說明</a:t>
              </a:r>
              <a:endParaRPr lang="zh-TW" altLang="en-US" sz="28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2011679" y="3228414"/>
              <a:ext cx="7090755" cy="523220"/>
            </a:xfrm>
            <a:prstGeom prst="rect">
              <a:avLst/>
            </a:prstGeom>
            <a:noFill/>
          </p:spPr>
          <p:txBody>
            <a:bodyPr wrap="square" rtlCol="0">
              <a:spAutoFit/>
            </a:bodyPr>
            <a:lstStyle/>
            <a:p>
              <a:r>
                <a:rPr lang="zh-TW" altLang="en-US" sz="2800" dirty="0" smtClean="0">
                  <a:solidFill>
                    <a:schemeClr val="tx2">
                      <a:lumMod val="60000"/>
                      <a:lumOff val="40000"/>
                    </a:schemeClr>
                  </a:solidFill>
                  <a:latin typeface="微軟正黑體" panose="020B0604030504040204" pitchFamily="34" charset="-120"/>
                  <a:ea typeface="微軟正黑體" panose="020B0604030504040204" pitchFamily="34" charset="-120"/>
                </a:rPr>
                <a:t>參、系所積極辦理工作項目說明</a:t>
              </a:r>
              <a:endParaRPr lang="zh-TW" altLang="en-US" sz="28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2011678" y="3911857"/>
              <a:ext cx="7090755" cy="523220"/>
            </a:xfrm>
            <a:prstGeom prst="rect">
              <a:avLst/>
            </a:prstGeom>
            <a:noFill/>
          </p:spPr>
          <p:txBody>
            <a:bodyPr wrap="square" rtlCol="0">
              <a:spAutoFit/>
            </a:bodyPr>
            <a:lstStyle/>
            <a:p>
              <a:r>
                <a:rPr lang="zh-TW" altLang="en-US" sz="2800" dirty="0" smtClean="0">
                  <a:solidFill>
                    <a:schemeClr val="tx2">
                      <a:lumMod val="60000"/>
                      <a:lumOff val="40000"/>
                    </a:schemeClr>
                  </a:solidFill>
                  <a:latin typeface="微軟正黑體" panose="020B0604030504040204" pitchFamily="34" charset="-120"/>
                  <a:ea typeface="微軟正黑體" panose="020B0604030504040204" pitchFamily="34" charset="-120"/>
                </a:rPr>
                <a:t>肆、行政主動支援目前工作進度報告</a:t>
              </a:r>
              <a:endParaRPr lang="zh-TW" altLang="en-US" sz="28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grpSp>
      <p:pic>
        <p:nvPicPr>
          <p:cNvPr id="3076" name="Picture 4" descr="ç¸éå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3815" y="3870085"/>
            <a:ext cx="2877877" cy="215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211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65318" y="739674"/>
            <a:ext cx="2031325" cy="461665"/>
          </a:xfrm>
          <a:prstGeom prst="rect">
            <a:avLst/>
          </a:prstGeom>
        </p:spPr>
        <p:txBody>
          <a:bodyPr wrap="none">
            <a:spAutoFit/>
          </a:bodyPr>
          <a:lstStyle/>
          <a:p>
            <a:r>
              <a:rPr lang="zh-TW" altLang="en-US" sz="2400" b="1" dirty="0" smtClean="0">
                <a:solidFill>
                  <a:schemeClr val="bg1"/>
                </a:solidFill>
                <a:cs typeface="+mn-ea"/>
                <a:sym typeface="+mn-lt"/>
              </a:rPr>
              <a:t>學院協調</a:t>
            </a:r>
            <a:r>
              <a:rPr lang="zh-TW" altLang="en-US" sz="2400" b="1" dirty="0">
                <a:solidFill>
                  <a:schemeClr val="bg1"/>
                </a:solidFill>
                <a:cs typeface="+mn-ea"/>
                <a:sym typeface="+mn-lt"/>
              </a:rPr>
              <a:t>督導</a:t>
            </a:r>
            <a:endParaRPr lang="zh-CN" altLang="en-US" sz="2400" b="1" dirty="0">
              <a:solidFill>
                <a:schemeClr val="bg1"/>
              </a:solidFill>
              <a:cs typeface="+mn-ea"/>
              <a:sym typeface="+mn-lt"/>
            </a:endParaRPr>
          </a:p>
        </p:txBody>
      </p:sp>
      <p:grpSp>
        <p:nvGrpSpPr>
          <p:cNvPr id="18" name="组合 17"/>
          <p:cNvGrpSpPr>
            <a:grpSpLocks/>
          </p:cNvGrpSpPr>
          <p:nvPr/>
        </p:nvGrpSpPr>
        <p:grpSpPr bwMode="auto">
          <a:xfrm>
            <a:off x="638936" y="1532220"/>
            <a:ext cx="4807707" cy="4699614"/>
            <a:chOff x="0" y="0"/>
            <a:chExt cx="4066511" cy="4284296"/>
          </a:xfrm>
        </p:grpSpPr>
        <p:grpSp>
          <p:nvGrpSpPr>
            <p:cNvPr id="19" name="组合 9"/>
            <p:cNvGrpSpPr>
              <a:grpSpLocks/>
            </p:cNvGrpSpPr>
            <p:nvPr/>
          </p:nvGrpSpPr>
          <p:grpSpPr bwMode="auto">
            <a:xfrm>
              <a:off x="0" y="0"/>
              <a:ext cx="4045630" cy="4284296"/>
              <a:chOff x="0" y="0"/>
              <a:chExt cx="4951412" cy="5243513"/>
            </a:xfrm>
          </p:grpSpPr>
          <p:sp>
            <p:nvSpPr>
              <p:cNvPr id="26" name="Freeform 5"/>
              <p:cNvSpPr>
                <a:spLocks noEditPoints="1" noChangeArrowheads="1"/>
              </p:cNvSpPr>
              <p:nvPr/>
            </p:nvSpPr>
            <p:spPr bwMode="auto">
              <a:xfrm>
                <a:off x="1666875" y="0"/>
                <a:ext cx="1617662" cy="2501900"/>
              </a:xfrm>
              <a:custGeom>
                <a:avLst/>
                <a:gdLst>
                  <a:gd name="T0" fmla="*/ 34 w 34"/>
                  <a:gd name="T1" fmla="*/ 18 h 52"/>
                  <a:gd name="T2" fmla="*/ 17 w 34"/>
                  <a:gd name="T3" fmla="*/ 1 h 52"/>
                  <a:gd name="T4" fmla="*/ 0 w 34"/>
                  <a:gd name="T5" fmla="*/ 18 h 52"/>
                  <a:gd name="T6" fmla="*/ 2 w 34"/>
                  <a:gd name="T7" fmla="*/ 26 h 52"/>
                  <a:gd name="T8" fmla="*/ 2 w 34"/>
                  <a:gd name="T9" fmla="*/ 26 h 52"/>
                  <a:gd name="T10" fmla="*/ 17 w 34"/>
                  <a:gd name="T11" fmla="*/ 52 h 52"/>
                  <a:gd name="T12" fmla="*/ 32 w 34"/>
                  <a:gd name="T13" fmla="*/ 26 h 52"/>
                  <a:gd name="T14" fmla="*/ 32 w 34"/>
                  <a:gd name="T15" fmla="*/ 26 h 52"/>
                  <a:gd name="T16" fmla="*/ 34 w 34"/>
                  <a:gd name="T17" fmla="*/ 18 h 52"/>
                  <a:gd name="T18" fmla="*/ 17 w 34"/>
                  <a:gd name="T19" fmla="*/ 32 h 52"/>
                  <a:gd name="T20" fmla="*/ 3 w 34"/>
                  <a:gd name="T21" fmla="*/ 18 h 52"/>
                  <a:gd name="T22" fmla="*/ 17 w 34"/>
                  <a:gd name="T23" fmla="*/ 3 h 52"/>
                  <a:gd name="T24" fmla="*/ 31 w 34"/>
                  <a:gd name="T25" fmla="*/ 18 h 52"/>
                  <a:gd name="T26" fmla="*/ 17 w 34"/>
                  <a:gd name="T27" fmla="*/ 32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2"/>
                  <a:gd name="T44" fmla="*/ 34 w 3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2">
                    <a:moveTo>
                      <a:pt x="34" y="18"/>
                    </a:moveTo>
                    <a:cubicBezTo>
                      <a:pt x="34" y="8"/>
                      <a:pt x="27" y="1"/>
                      <a:pt x="17" y="1"/>
                    </a:cubicBezTo>
                    <a:cubicBezTo>
                      <a:pt x="8" y="0"/>
                      <a:pt x="0" y="8"/>
                      <a:pt x="0" y="18"/>
                    </a:cubicBezTo>
                    <a:cubicBezTo>
                      <a:pt x="0" y="21"/>
                      <a:pt x="1" y="24"/>
                      <a:pt x="2" y="26"/>
                    </a:cubicBezTo>
                    <a:cubicBezTo>
                      <a:pt x="2" y="26"/>
                      <a:pt x="2" y="26"/>
                      <a:pt x="2" y="26"/>
                    </a:cubicBezTo>
                    <a:cubicBezTo>
                      <a:pt x="17" y="52"/>
                      <a:pt x="17" y="52"/>
                      <a:pt x="17" y="52"/>
                    </a:cubicBezTo>
                    <a:cubicBezTo>
                      <a:pt x="32" y="26"/>
                      <a:pt x="32" y="26"/>
                      <a:pt x="32" y="26"/>
                    </a:cubicBezTo>
                    <a:cubicBezTo>
                      <a:pt x="32" y="26"/>
                      <a:pt x="32" y="26"/>
                      <a:pt x="32" y="26"/>
                    </a:cubicBezTo>
                    <a:cubicBezTo>
                      <a:pt x="33" y="24"/>
                      <a:pt x="34" y="21"/>
                      <a:pt x="34" y="18"/>
                    </a:cubicBezTo>
                    <a:close/>
                    <a:moveTo>
                      <a:pt x="17" y="32"/>
                    </a:moveTo>
                    <a:cubicBezTo>
                      <a:pt x="9" y="32"/>
                      <a:pt x="3" y="26"/>
                      <a:pt x="3" y="18"/>
                    </a:cubicBezTo>
                    <a:cubicBezTo>
                      <a:pt x="3" y="10"/>
                      <a:pt x="9" y="3"/>
                      <a:pt x="17" y="3"/>
                    </a:cubicBezTo>
                    <a:cubicBezTo>
                      <a:pt x="25" y="3"/>
                      <a:pt x="31" y="10"/>
                      <a:pt x="31" y="18"/>
                    </a:cubicBezTo>
                    <a:cubicBezTo>
                      <a:pt x="31" y="26"/>
                      <a:pt x="25" y="32"/>
                      <a:pt x="17" y="32"/>
                    </a:cubicBezTo>
                    <a:close/>
                  </a:path>
                </a:pathLst>
              </a:custGeom>
              <a:solidFill>
                <a:srgbClr val="C986B9"/>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itchFamily="2" charset="-122"/>
                  <a:ea typeface="宋体" pitchFamily="2" charset="-122"/>
                  <a:cs typeface="+mn-cs"/>
                  <a:sym typeface="宋体" pitchFamily="2" charset="-122"/>
                </a:endParaRPr>
              </a:p>
            </p:txBody>
          </p:sp>
          <p:sp>
            <p:nvSpPr>
              <p:cNvPr id="27" name="Freeform 6"/>
              <p:cNvSpPr>
                <a:spLocks noEditPoints="1" noChangeArrowheads="1"/>
              </p:cNvSpPr>
              <p:nvPr/>
            </p:nvSpPr>
            <p:spPr bwMode="auto">
              <a:xfrm>
                <a:off x="1666875" y="2741613"/>
                <a:ext cx="1617662" cy="2501900"/>
              </a:xfrm>
              <a:custGeom>
                <a:avLst/>
                <a:gdLst>
                  <a:gd name="T0" fmla="*/ 0 w 34"/>
                  <a:gd name="T1" fmla="*/ 35 h 52"/>
                  <a:gd name="T2" fmla="*/ 17 w 34"/>
                  <a:gd name="T3" fmla="*/ 52 h 52"/>
                  <a:gd name="T4" fmla="*/ 34 w 34"/>
                  <a:gd name="T5" fmla="*/ 35 h 52"/>
                  <a:gd name="T6" fmla="*/ 32 w 34"/>
                  <a:gd name="T7" fmla="*/ 26 h 52"/>
                  <a:gd name="T8" fmla="*/ 32 w 34"/>
                  <a:gd name="T9" fmla="*/ 26 h 52"/>
                  <a:gd name="T10" fmla="*/ 17 w 34"/>
                  <a:gd name="T11" fmla="*/ 0 h 52"/>
                  <a:gd name="T12" fmla="*/ 2 w 34"/>
                  <a:gd name="T13" fmla="*/ 26 h 52"/>
                  <a:gd name="T14" fmla="*/ 2 w 34"/>
                  <a:gd name="T15" fmla="*/ 26 h 52"/>
                  <a:gd name="T16" fmla="*/ 0 w 34"/>
                  <a:gd name="T17" fmla="*/ 35 h 52"/>
                  <a:gd name="T18" fmla="*/ 17 w 34"/>
                  <a:gd name="T19" fmla="*/ 21 h 52"/>
                  <a:gd name="T20" fmla="*/ 31 w 34"/>
                  <a:gd name="T21" fmla="*/ 35 h 52"/>
                  <a:gd name="T22" fmla="*/ 17 w 34"/>
                  <a:gd name="T23" fmla="*/ 49 h 52"/>
                  <a:gd name="T24" fmla="*/ 3 w 34"/>
                  <a:gd name="T25" fmla="*/ 35 h 52"/>
                  <a:gd name="T26" fmla="*/ 17 w 34"/>
                  <a:gd name="T27" fmla="*/ 21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2"/>
                  <a:gd name="T44" fmla="*/ 34 w 3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2">
                    <a:moveTo>
                      <a:pt x="0" y="35"/>
                    </a:moveTo>
                    <a:cubicBezTo>
                      <a:pt x="0" y="44"/>
                      <a:pt x="8" y="52"/>
                      <a:pt x="17" y="52"/>
                    </a:cubicBezTo>
                    <a:cubicBezTo>
                      <a:pt x="27" y="52"/>
                      <a:pt x="34" y="44"/>
                      <a:pt x="34" y="35"/>
                    </a:cubicBezTo>
                    <a:cubicBezTo>
                      <a:pt x="34" y="32"/>
                      <a:pt x="34" y="29"/>
                      <a:pt x="32" y="26"/>
                    </a:cubicBezTo>
                    <a:cubicBezTo>
                      <a:pt x="32" y="26"/>
                      <a:pt x="32" y="26"/>
                      <a:pt x="32" y="26"/>
                    </a:cubicBezTo>
                    <a:cubicBezTo>
                      <a:pt x="17" y="0"/>
                      <a:pt x="17" y="0"/>
                      <a:pt x="17" y="0"/>
                    </a:cubicBezTo>
                    <a:cubicBezTo>
                      <a:pt x="2" y="26"/>
                      <a:pt x="2" y="26"/>
                      <a:pt x="2" y="26"/>
                    </a:cubicBezTo>
                    <a:cubicBezTo>
                      <a:pt x="2" y="26"/>
                      <a:pt x="2" y="26"/>
                      <a:pt x="2" y="26"/>
                    </a:cubicBezTo>
                    <a:cubicBezTo>
                      <a:pt x="1" y="29"/>
                      <a:pt x="0" y="32"/>
                      <a:pt x="0" y="35"/>
                    </a:cubicBezTo>
                    <a:close/>
                    <a:moveTo>
                      <a:pt x="17" y="21"/>
                    </a:moveTo>
                    <a:cubicBezTo>
                      <a:pt x="25" y="21"/>
                      <a:pt x="31" y="27"/>
                      <a:pt x="31" y="35"/>
                    </a:cubicBezTo>
                    <a:cubicBezTo>
                      <a:pt x="31" y="43"/>
                      <a:pt x="25" y="49"/>
                      <a:pt x="17" y="49"/>
                    </a:cubicBezTo>
                    <a:cubicBezTo>
                      <a:pt x="9" y="49"/>
                      <a:pt x="3" y="43"/>
                      <a:pt x="3" y="35"/>
                    </a:cubicBezTo>
                    <a:cubicBezTo>
                      <a:pt x="3" y="27"/>
                      <a:pt x="9" y="21"/>
                      <a:pt x="17" y="21"/>
                    </a:cubicBezTo>
                    <a:close/>
                  </a:path>
                </a:pathLst>
              </a:custGeom>
              <a:solidFill>
                <a:srgbClr val="B3D242"/>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itchFamily="2" charset="-122"/>
                  <a:ea typeface="宋体" pitchFamily="2" charset="-122"/>
                  <a:cs typeface="+mn-cs"/>
                  <a:sym typeface="宋体" pitchFamily="2" charset="-122"/>
                </a:endParaRPr>
              </a:p>
            </p:txBody>
          </p:sp>
          <p:sp>
            <p:nvSpPr>
              <p:cNvPr id="28" name="Freeform 7"/>
              <p:cNvSpPr>
                <a:spLocks noEditPoints="1" noChangeArrowheads="1"/>
              </p:cNvSpPr>
              <p:nvPr/>
            </p:nvSpPr>
            <p:spPr bwMode="auto">
              <a:xfrm>
                <a:off x="0" y="817563"/>
                <a:ext cx="2381250" cy="1779588"/>
              </a:xfrm>
              <a:custGeom>
                <a:avLst/>
                <a:gdLst>
                  <a:gd name="T0" fmla="*/ 29 w 50"/>
                  <a:gd name="T1" fmla="*/ 4 h 37"/>
                  <a:gd name="T2" fmla="*/ 5 w 50"/>
                  <a:gd name="T3" fmla="*/ 11 h 37"/>
                  <a:gd name="T4" fmla="*/ 11 w 50"/>
                  <a:gd name="T5" fmla="*/ 34 h 37"/>
                  <a:gd name="T6" fmla="*/ 20 w 50"/>
                  <a:gd name="T7" fmla="*/ 37 h 37"/>
                  <a:gd name="T8" fmla="*/ 20 w 50"/>
                  <a:gd name="T9" fmla="*/ 37 h 37"/>
                  <a:gd name="T10" fmla="*/ 50 w 50"/>
                  <a:gd name="T11" fmla="*/ 37 h 37"/>
                  <a:gd name="T12" fmla="*/ 35 w 50"/>
                  <a:gd name="T13" fmla="*/ 11 h 37"/>
                  <a:gd name="T14" fmla="*/ 35 w 50"/>
                  <a:gd name="T15" fmla="*/ 11 h 37"/>
                  <a:gd name="T16" fmla="*/ 29 w 50"/>
                  <a:gd name="T17" fmla="*/ 4 h 37"/>
                  <a:gd name="T18" fmla="*/ 32 w 50"/>
                  <a:gd name="T19" fmla="*/ 26 h 37"/>
                  <a:gd name="T20" fmla="*/ 13 w 50"/>
                  <a:gd name="T21" fmla="*/ 32 h 37"/>
                  <a:gd name="T22" fmla="*/ 8 w 50"/>
                  <a:gd name="T23" fmla="*/ 12 h 37"/>
                  <a:gd name="T24" fmla="*/ 27 w 50"/>
                  <a:gd name="T25" fmla="*/ 7 h 37"/>
                  <a:gd name="T26" fmla="*/ 32 w 50"/>
                  <a:gd name="T27" fmla="*/ 26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29" y="4"/>
                    </a:moveTo>
                    <a:cubicBezTo>
                      <a:pt x="20" y="0"/>
                      <a:pt x="10" y="2"/>
                      <a:pt x="5" y="11"/>
                    </a:cubicBezTo>
                    <a:cubicBezTo>
                      <a:pt x="0" y="19"/>
                      <a:pt x="3" y="29"/>
                      <a:pt x="11" y="34"/>
                    </a:cubicBezTo>
                    <a:cubicBezTo>
                      <a:pt x="14" y="36"/>
                      <a:pt x="17" y="37"/>
                      <a:pt x="20" y="37"/>
                    </a:cubicBezTo>
                    <a:cubicBezTo>
                      <a:pt x="20" y="37"/>
                      <a:pt x="20" y="37"/>
                      <a:pt x="20" y="37"/>
                    </a:cubicBezTo>
                    <a:cubicBezTo>
                      <a:pt x="50" y="37"/>
                      <a:pt x="50" y="37"/>
                      <a:pt x="50" y="37"/>
                    </a:cubicBezTo>
                    <a:cubicBezTo>
                      <a:pt x="35" y="11"/>
                      <a:pt x="35" y="11"/>
                      <a:pt x="35" y="11"/>
                    </a:cubicBezTo>
                    <a:cubicBezTo>
                      <a:pt x="35" y="11"/>
                      <a:pt x="35" y="11"/>
                      <a:pt x="35" y="11"/>
                    </a:cubicBezTo>
                    <a:cubicBezTo>
                      <a:pt x="34" y="8"/>
                      <a:pt x="31" y="6"/>
                      <a:pt x="29" y="4"/>
                    </a:cubicBezTo>
                    <a:close/>
                    <a:moveTo>
                      <a:pt x="32" y="26"/>
                    </a:moveTo>
                    <a:cubicBezTo>
                      <a:pt x="28" y="33"/>
                      <a:pt x="20" y="36"/>
                      <a:pt x="13" y="32"/>
                    </a:cubicBezTo>
                    <a:cubicBezTo>
                      <a:pt x="6" y="28"/>
                      <a:pt x="4" y="19"/>
                      <a:pt x="8" y="12"/>
                    </a:cubicBezTo>
                    <a:cubicBezTo>
                      <a:pt x="12" y="5"/>
                      <a:pt x="20" y="3"/>
                      <a:pt x="27" y="7"/>
                    </a:cubicBezTo>
                    <a:cubicBezTo>
                      <a:pt x="34" y="11"/>
                      <a:pt x="36" y="20"/>
                      <a:pt x="32" y="26"/>
                    </a:cubicBezTo>
                    <a:close/>
                  </a:path>
                </a:pathLst>
              </a:custGeom>
              <a:solidFill>
                <a:srgbClr val="BFBFB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zh-CN" sz="1800" b="0" i="0" u="none" strike="noStrike" kern="1200" cap="none" spc="0" normalizeH="0" baseline="0" noProof="0">
                  <a:ln>
                    <a:noFill/>
                  </a:ln>
                  <a:solidFill>
                    <a:srgbClr val="000000"/>
                  </a:solidFill>
                  <a:effectLst/>
                  <a:uLnTx/>
                  <a:uFillTx/>
                  <a:latin typeface="Calibri" pitchFamily="34" charset="0"/>
                  <a:ea typeface="宋体" pitchFamily="2" charset="-122"/>
                  <a:cs typeface="+mn-cs"/>
                  <a:sym typeface="宋体" pitchFamily="2" charset="-122"/>
                </a:endParaRPr>
              </a:p>
            </p:txBody>
          </p:sp>
          <p:sp>
            <p:nvSpPr>
              <p:cNvPr id="29" name="Freeform 8"/>
              <p:cNvSpPr>
                <a:spLocks noEditPoints="1" noChangeArrowheads="1"/>
              </p:cNvSpPr>
              <p:nvPr/>
            </p:nvSpPr>
            <p:spPr bwMode="auto">
              <a:xfrm>
                <a:off x="2570162" y="2693988"/>
                <a:ext cx="2381250" cy="1779588"/>
              </a:xfrm>
              <a:custGeom>
                <a:avLst/>
                <a:gdLst>
                  <a:gd name="T0" fmla="*/ 22 w 50"/>
                  <a:gd name="T1" fmla="*/ 32 h 37"/>
                  <a:gd name="T2" fmla="*/ 45 w 50"/>
                  <a:gd name="T3" fmla="*/ 26 h 37"/>
                  <a:gd name="T4" fmla="*/ 39 w 50"/>
                  <a:gd name="T5" fmla="*/ 2 h 37"/>
                  <a:gd name="T6" fmla="*/ 30 w 50"/>
                  <a:gd name="T7" fmla="*/ 0 h 37"/>
                  <a:gd name="T8" fmla="*/ 30 w 50"/>
                  <a:gd name="T9" fmla="*/ 0 h 37"/>
                  <a:gd name="T10" fmla="*/ 0 w 50"/>
                  <a:gd name="T11" fmla="*/ 0 h 37"/>
                  <a:gd name="T12" fmla="*/ 15 w 50"/>
                  <a:gd name="T13" fmla="*/ 26 h 37"/>
                  <a:gd name="T14" fmla="*/ 15 w 50"/>
                  <a:gd name="T15" fmla="*/ 26 h 37"/>
                  <a:gd name="T16" fmla="*/ 22 w 50"/>
                  <a:gd name="T17" fmla="*/ 32 h 37"/>
                  <a:gd name="T18" fmla="*/ 18 w 50"/>
                  <a:gd name="T19" fmla="*/ 10 h 37"/>
                  <a:gd name="T20" fmla="*/ 37 w 50"/>
                  <a:gd name="T21" fmla="*/ 5 h 37"/>
                  <a:gd name="T22" fmla="*/ 43 w 50"/>
                  <a:gd name="T23" fmla="*/ 25 h 37"/>
                  <a:gd name="T24" fmla="*/ 23 w 50"/>
                  <a:gd name="T25" fmla="*/ 30 h 37"/>
                  <a:gd name="T26" fmla="*/ 18 w 50"/>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22" y="32"/>
                    </a:moveTo>
                    <a:cubicBezTo>
                      <a:pt x="30" y="37"/>
                      <a:pt x="40" y="34"/>
                      <a:pt x="45" y="26"/>
                    </a:cubicBezTo>
                    <a:cubicBezTo>
                      <a:pt x="50" y="18"/>
                      <a:pt x="47" y="7"/>
                      <a:pt x="39" y="2"/>
                    </a:cubicBezTo>
                    <a:cubicBezTo>
                      <a:pt x="36" y="1"/>
                      <a:pt x="33" y="0"/>
                      <a:pt x="30" y="0"/>
                    </a:cubicBezTo>
                    <a:cubicBezTo>
                      <a:pt x="30" y="0"/>
                      <a:pt x="30" y="0"/>
                      <a:pt x="30" y="0"/>
                    </a:cubicBezTo>
                    <a:cubicBezTo>
                      <a:pt x="0" y="0"/>
                      <a:pt x="0" y="0"/>
                      <a:pt x="0" y="0"/>
                    </a:cubicBezTo>
                    <a:cubicBezTo>
                      <a:pt x="15" y="26"/>
                      <a:pt x="15" y="26"/>
                      <a:pt x="15" y="26"/>
                    </a:cubicBezTo>
                    <a:cubicBezTo>
                      <a:pt x="15" y="26"/>
                      <a:pt x="15" y="26"/>
                      <a:pt x="15" y="26"/>
                    </a:cubicBezTo>
                    <a:cubicBezTo>
                      <a:pt x="17" y="28"/>
                      <a:pt x="19" y="31"/>
                      <a:pt x="22" y="32"/>
                    </a:cubicBezTo>
                    <a:close/>
                    <a:moveTo>
                      <a:pt x="18" y="10"/>
                    </a:moveTo>
                    <a:cubicBezTo>
                      <a:pt x="22" y="3"/>
                      <a:pt x="31" y="1"/>
                      <a:pt x="37" y="5"/>
                    </a:cubicBezTo>
                    <a:cubicBezTo>
                      <a:pt x="44" y="9"/>
                      <a:pt x="47" y="18"/>
                      <a:pt x="43" y="25"/>
                    </a:cubicBezTo>
                    <a:cubicBezTo>
                      <a:pt x="39" y="31"/>
                      <a:pt x="30" y="34"/>
                      <a:pt x="23" y="30"/>
                    </a:cubicBezTo>
                    <a:cubicBezTo>
                      <a:pt x="16" y="26"/>
                      <a:pt x="14" y="17"/>
                      <a:pt x="18" y="10"/>
                    </a:cubicBezTo>
                    <a:close/>
                  </a:path>
                </a:pathLst>
              </a:custGeom>
              <a:solidFill>
                <a:srgbClr val="86DDCE"/>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itchFamily="2" charset="-122"/>
                  <a:ea typeface="宋体" pitchFamily="2" charset="-122"/>
                  <a:cs typeface="+mn-cs"/>
                  <a:sym typeface="宋体" pitchFamily="2" charset="-122"/>
                </a:endParaRPr>
              </a:p>
            </p:txBody>
          </p:sp>
          <p:sp>
            <p:nvSpPr>
              <p:cNvPr id="30" name="Freeform 9"/>
              <p:cNvSpPr>
                <a:spLocks noEditPoints="1" noChangeArrowheads="1"/>
              </p:cNvSpPr>
              <p:nvPr/>
            </p:nvSpPr>
            <p:spPr bwMode="auto">
              <a:xfrm>
                <a:off x="0" y="2693988"/>
                <a:ext cx="2381250" cy="1779588"/>
              </a:xfrm>
              <a:custGeom>
                <a:avLst/>
                <a:gdLst>
                  <a:gd name="T0" fmla="*/ 11 w 50"/>
                  <a:gd name="T1" fmla="*/ 2 h 37"/>
                  <a:gd name="T2" fmla="*/ 5 w 50"/>
                  <a:gd name="T3" fmla="*/ 25 h 37"/>
                  <a:gd name="T4" fmla="*/ 28 w 50"/>
                  <a:gd name="T5" fmla="*/ 32 h 37"/>
                  <a:gd name="T6" fmla="*/ 35 w 50"/>
                  <a:gd name="T7" fmla="*/ 26 h 37"/>
                  <a:gd name="T8" fmla="*/ 35 w 50"/>
                  <a:gd name="T9" fmla="*/ 26 h 37"/>
                  <a:gd name="T10" fmla="*/ 50 w 50"/>
                  <a:gd name="T11" fmla="*/ 0 h 37"/>
                  <a:gd name="T12" fmla="*/ 20 w 50"/>
                  <a:gd name="T13" fmla="*/ 0 h 37"/>
                  <a:gd name="T14" fmla="*/ 20 w 50"/>
                  <a:gd name="T15" fmla="*/ 0 h 37"/>
                  <a:gd name="T16" fmla="*/ 11 w 50"/>
                  <a:gd name="T17" fmla="*/ 2 h 37"/>
                  <a:gd name="T18" fmla="*/ 32 w 50"/>
                  <a:gd name="T19" fmla="*/ 10 h 37"/>
                  <a:gd name="T20" fmla="*/ 27 w 50"/>
                  <a:gd name="T21" fmla="*/ 29 h 37"/>
                  <a:gd name="T22" fmla="*/ 7 w 50"/>
                  <a:gd name="T23" fmla="*/ 24 h 37"/>
                  <a:gd name="T24" fmla="*/ 13 w 50"/>
                  <a:gd name="T25" fmla="*/ 4 h 37"/>
                  <a:gd name="T26" fmla="*/ 32 w 50"/>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11" y="2"/>
                    </a:moveTo>
                    <a:cubicBezTo>
                      <a:pt x="3" y="6"/>
                      <a:pt x="0" y="17"/>
                      <a:pt x="5" y="25"/>
                    </a:cubicBezTo>
                    <a:cubicBezTo>
                      <a:pt x="9" y="34"/>
                      <a:pt x="20" y="37"/>
                      <a:pt x="28" y="32"/>
                    </a:cubicBezTo>
                    <a:cubicBezTo>
                      <a:pt x="31" y="30"/>
                      <a:pt x="33" y="28"/>
                      <a:pt x="35" y="26"/>
                    </a:cubicBezTo>
                    <a:cubicBezTo>
                      <a:pt x="35" y="26"/>
                      <a:pt x="35" y="26"/>
                      <a:pt x="35" y="26"/>
                    </a:cubicBezTo>
                    <a:cubicBezTo>
                      <a:pt x="50" y="0"/>
                      <a:pt x="50" y="0"/>
                      <a:pt x="50" y="0"/>
                    </a:cubicBezTo>
                    <a:cubicBezTo>
                      <a:pt x="20" y="0"/>
                      <a:pt x="20" y="0"/>
                      <a:pt x="20" y="0"/>
                    </a:cubicBezTo>
                    <a:cubicBezTo>
                      <a:pt x="20" y="0"/>
                      <a:pt x="20" y="0"/>
                      <a:pt x="20" y="0"/>
                    </a:cubicBezTo>
                    <a:cubicBezTo>
                      <a:pt x="17" y="0"/>
                      <a:pt x="14" y="0"/>
                      <a:pt x="11" y="2"/>
                    </a:cubicBezTo>
                    <a:close/>
                    <a:moveTo>
                      <a:pt x="32" y="10"/>
                    </a:moveTo>
                    <a:cubicBezTo>
                      <a:pt x="36" y="17"/>
                      <a:pt x="34" y="26"/>
                      <a:pt x="27" y="29"/>
                    </a:cubicBezTo>
                    <a:cubicBezTo>
                      <a:pt x="20" y="33"/>
                      <a:pt x="11" y="31"/>
                      <a:pt x="7" y="24"/>
                    </a:cubicBezTo>
                    <a:cubicBezTo>
                      <a:pt x="3" y="17"/>
                      <a:pt x="6" y="8"/>
                      <a:pt x="13" y="4"/>
                    </a:cubicBezTo>
                    <a:cubicBezTo>
                      <a:pt x="20" y="0"/>
                      <a:pt x="28" y="3"/>
                      <a:pt x="32" y="10"/>
                    </a:cubicBezTo>
                    <a:close/>
                  </a:path>
                </a:pathLst>
              </a:custGeom>
              <a:solidFill>
                <a:srgbClr val="83ABC7"/>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zh-CN" sz="1800" b="0" i="0" u="none" strike="noStrike" kern="1200" cap="none" spc="0" normalizeH="0" baseline="0" noProof="0">
                  <a:ln>
                    <a:noFill/>
                  </a:ln>
                  <a:solidFill>
                    <a:srgbClr val="000000"/>
                  </a:solidFill>
                  <a:effectLst/>
                  <a:uLnTx/>
                  <a:uFillTx/>
                  <a:latin typeface="Calibri" pitchFamily="34" charset="0"/>
                  <a:ea typeface="宋体" pitchFamily="2" charset="-122"/>
                  <a:cs typeface="+mn-cs"/>
                  <a:sym typeface="宋体" pitchFamily="2" charset="-122"/>
                </a:endParaRPr>
              </a:p>
            </p:txBody>
          </p:sp>
          <p:sp>
            <p:nvSpPr>
              <p:cNvPr id="31" name="Freeform 10"/>
              <p:cNvSpPr>
                <a:spLocks noEditPoints="1" noChangeArrowheads="1"/>
              </p:cNvSpPr>
              <p:nvPr/>
            </p:nvSpPr>
            <p:spPr bwMode="auto">
              <a:xfrm>
                <a:off x="2570162" y="817563"/>
                <a:ext cx="2381250" cy="1779588"/>
              </a:xfrm>
              <a:custGeom>
                <a:avLst/>
                <a:gdLst>
                  <a:gd name="T0" fmla="*/ 39 w 50"/>
                  <a:gd name="T1" fmla="*/ 35 h 37"/>
                  <a:gd name="T2" fmla="*/ 46 w 50"/>
                  <a:gd name="T3" fmla="*/ 11 h 37"/>
                  <a:gd name="T4" fmla="*/ 22 w 50"/>
                  <a:gd name="T5" fmla="*/ 5 h 37"/>
                  <a:gd name="T6" fmla="*/ 16 w 50"/>
                  <a:gd name="T7" fmla="*/ 11 h 37"/>
                  <a:gd name="T8" fmla="*/ 16 w 50"/>
                  <a:gd name="T9" fmla="*/ 11 h 37"/>
                  <a:gd name="T10" fmla="*/ 0 w 50"/>
                  <a:gd name="T11" fmla="*/ 37 h 37"/>
                  <a:gd name="T12" fmla="*/ 30 w 50"/>
                  <a:gd name="T13" fmla="*/ 37 h 37"/>
                  <a:gd name="T14" fmla="*/ 30 w 50"/>
                  <a:gd name="T15" fmla="*/ 37 h 37"/>
                  <a:gd name="T16" fmla="*/ 39 w 50"/>
                  <a:gd name="T17" fmla="*/ 35 h 37"/>
                  <a:gd name="T18" fmla="*/ 18 w 50"/>
                  <a:gd name="T19" fmla="*/ 27 h 37"/>
                  <a:gd name="T20" fmla="*/ 24 w 50"/>
                  <a:gd name="T21" fmla="*/ 7 h 37"/>
                  <a:gd name="T22" fmla="*/ 43 w 50"/>
                  <a:gd name="T23" fmla="*/ 13 h 37"/>
                  <a:gd name="T24" fmla="*/ 37 w 50"/>
                  <a:gd name="T25" fmla="*/ 32 h 37"/>
                  <a:gd name="T26" fmla="*/ 18 w 50"/>
                  <a:gd name="T27" fmla="*/ 27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39" y="35"/>
                    </a:moveTo>
                    <a:cubicBezTo>
                      <a:pt x="47" y="30"/>
                      <a:pt x="50" y="20"/>
                      <a:pt x="46" y="11"/>
                    </a:cubicBezTo>
                    <a:cubicBezTo>
                      <a:pt x="41" y="3"/>
                      <a:pt x="30" y="0"/>
                      <a:pt x="22" y="5"/>
                    </a:cubicBezTo>
                    <a:cubicBezTo>
                      <a:pt x="19" y="6"/>
                      <a:pt x="17" y="8"/>
                      <a:pt x="16" y="11"/>
                    </a:cubicBezTo>
                    <a:cubicBezTo>
                      <a:pt x="16" y="11"/>
                      <a:pt x="16" y="11"/>
                      <a:pt x="16" y="11"/>
                    </a:cubicBezTo>
                    <a:cubicBezTo>
                      <a:pt x="0" y="37"/>
                      <a:pt x="0" y="37"/>
                      <a:pt x="0" y="37"/>
                    </a:cubicBezTo>
                    <a:cubicBezTo>
                      <a:pt x="30" y="37"/>
                      <a:pt x="30" y="37"/>
                      <a:pt x="30" y="37"/>
                    </a:cubicBezTo>
                    <a:cubicBezTo>
                      <a:pt x="30" y="37"/>
                      <a:pt x="30" y="37"/>
                      <a:pt x="30" y="37"/>
                    </a:cubicBezTo>
                    <a:cubicBezTo>
                      <a:pt x="33" y="37"/>
                      <a:pt x="36" y="36"/>
                      <a:pt x="39" y="35"/>
                    </a:cubicBezTo>
                    <a:close/>
                    <a:moveTo>
                      <a:pt x="18" y="27"/>
                    </a:moveTo>
                    <a:cubicBezTo>
                      <a:pt x="14" y="20"/>
                      <a:pt x="17" y="11"/>
                      <a:pt x="24" y="7"/>
                    </a:cubicBezTo>
                    <a:cubicBezTo>
                      <a:pt x="30" y="3"/>
                      <a:pt x="39" y="6"/>
                      <a:pt x="43" y="13"/>
                    </a:cubicBezTo>
                    <a:cubicBezTo>
                      <a:pt x="47" y="20"/>
                      <a:pt x="44" y="28"/>
                      <a:pt x="37" y="32"/>
                    </a:cubicBezTo>
                    <a:cubicBezTo>
                      <a:pt x="31" y="36"/>
                      <a:pt x="22" y="34"/>
                      <a:pt x="18" y="27"/>
                    </a:cubicBezTo>
                    <a:close/>
                  </a:path>
                </a:pathLst>
              </a:custGeom>
              <a:solidFill>
                <a:srgbClr val="FFD355"/>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itchFamily="2" charset="-122"/>
                  <a:ea typeface="宋体" pitchFamily="2" charset="-122"/>
                  <a:cs typeface="+mn-cs"/>
                  <a:sym typeface="宋体" pitchFamily="2" charset="-122"/>
                </a:endParaRPr>
              </a:p>
            </p:txBody>
          </p:sp>
        </p:grpSp>
        <p:sp>
          <p:nvSpPr>
            <p:cNvPr id="20" name="矩形 11"/>
            <p:cNvSpPr>
              <a:spLocks noChangeArrowheads="1"/>
            </p:cNvSpPr>
            <p:nvPr/>
          </p:nvSpPr>
          <p:spPr bwMode="auto">
            <a:xfrm>
              <a:off x="157059" y="992697"/>
              <a:ext cx="1268183" cy="92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lang="zh-TW" altLang="en-US" dirty="0" smtClean="0">
                  <a:solidFill>
                    <a:srgbClr val="000000"/>
                  </a:solidFill>
                  <a:latin typeface="微软雅黑" pitchFamily="34" charset="-122"/>
                  <a:ea typeface="微软雅黑" pitchFamily="34" charset="-122"/>
                  <a:sym typeface="微软雅黑" pitchFamily="34" charset="-122"/>
                </a:rPr>
                <a:t>委員意見</a:t>
              </a:r>
              <a:endParaRPr lang="en-US" altLang="zh-TW" dirty="0" smtClean="0">
                <a:solidFill>
                  <a:srgbClr val="000000"/>
                </a:solidFill>
                <a:latin typeface="微软雅黑" pitchFamily="34" charset="-122"/>
                <a:ea typeface="微软雅黑" pitchFamily="34" charset="-122"/>
                <a:sym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zh-TW" altLang="en-US" sz="18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mn-cs"/>
                  <a:sym typeface="微软雅黑" pitchFamily="34" charset="-122"/>
                </a:rPr>
                <a:t>回復、申復</a:t>
              </a:r>
              <a:endParaRPr kumimoji="0" lang="en-US" altLang="zh-TW" sz="18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mn-cs"/>
                <a:sym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zh-TW" altLang="en-US" sz="18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mn-cs"/>
                  <a:sym typeface="微软雅黑" pitchFamily="34" charset="-122"/>
                </a:rPr>
                <a:t>及申訴</a:t>
              </a:r>
              <a:endParaRPr kumimoji="0" lang="zh-CN" altLang="en-US" sz="1800" b="0" i="0" u="none" strike="noStrike" kern="1200" cap="none" spc="0" normalizeH="0" baseline="0" noProof="0" dirty="0">
                <a:ln>
                  <a:noFill/>
                </a:ln>
                <a:solidFill>
                  <a:srgbClr val="000000"/>
                </a:solidFill>
                <a:effectLst/>
                <a:uLnTx/>
                <a:uFillTx/>
                <a:latin typeface="Calibri" pitchFamily="34" charset="0"/>
                <a:ea typeface="宋体" pitchFamily="2" charset="-122"/>
                <a:cs typeface="+mn-cs"/>
                <a:sym typeface="宋体" pitchFamily="2" charset="-122"/>
              </a:endParaRPr>
            </a:p>
          </p:txBody>
        </p:sp>
        <p:sp>
          <p:nvSpPr>
            <p:cNvPr id="21" name="矩形 12"/>
            <p:cNvSpPr>
              <a:spLocks noChangeArrowheads="1"/>
            </p:cNvSpPr>
            <p:nvPr/>
          </p:nvSpPr>
          <p:spPr bwMode="auto">
            <a:xfrm>
              <a:off x="1728621" y="207053"/>
              <a:ext cx="646440" cy="92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lang="zh-TW" altLang="en-US" dirty="0" smtClean="0">
                  <a:solidFill>
                    <a:srgbClr val="000000"/>
                  </a:solidFill>
                  <a:latin typeface="微软雅黑" pitchFamily="34" charset="-122"/>
                  <a:ea typeface="微软雅黑" pitchFamily="34" charset="-122"/>
                  <a:sym typeface="微软雅黑" pitchFamily="34" charset="-122"/>
                </a:rPr>
                <a:t>成立</a:t>
              </a:r>
              <a:endParaRPr lang="en-US" altLang="zh-TW" dirty="0" smtClean="0">
                <a:solidFill>
                  <a:srgbClr val="000000"/>
                </a:solidFill>
                <a:latin typeface="微软雅黑" pitchFamily="34" charset="-122"/>
                <a:ea typeface="微软雅黑" pitchFamily="34" charset="-122"/>
                <a:sym typeface="微软雅黑" pitchFamily="34" charset="-122"/>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lang="zh-TW" altLang="en-US" dirty="0" smtClean="0">
                  <a:solidFill>
                    <a:srgbClr val="000000"/>
                  </a:solidFill>
                  <a:latin typeface="微软雅黑" pitchFamily="34" charset="-122"/>
                  <a:ea typeface="微软雅黑" pitchFamily="34" charset="-122"/>
                  <a:sym typeface="微软雅黑" pitchFamily="34" charset="-122"/>
                </a:rPr>
                <a:t>督導</a:t>
              </a:r>
              <a:endParaRPr lang="en-US" altLang="zh-TW" dirty="0" smtClean="0">
                <a:solidFill>
                  <a:srgbClr val="000000"/>
                </a:solidFill>
                <a:latin typeface="微软雅黑" pitchFamily="34" charset="-122"/>
                <a:ea typeface="微软雅黑" pitchFamily="34" charset="-122"/>
                <a:sym typeface="微软雅黑" pitchFamily="34" charset="-122"/>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lang="zh-TW" altLang="en-US" dirty="0" smtClean="0">
                  <a:solidFill>
                    <a:srgbClr val="000000"/>
                  </a:solidFill>
                  <a:latin typeface="微软雅黑" pitchFamily="34" charset="-122"/>
                  <a:ea typeface="微软雅黑" pitchFamily="34" charset="-122"/>
                  <a:sym typeface="微软雅黑" pitchFamily="34" charset="-122"/>
                </a:rPr>
                <a:t>小組</a:t>
              </a:r>
              <a:endParaRPr kumimoji="0" lang="zh-CN" altLang="en-US" sz="1800" b="0" i="0" u="none" strike="noStrike" kern="1200" cap="none" spc="0" normalizeH="0" baseline="0" noProof="0" dirty="0">
                <a:ln>
                  <a:noFill/>
                </a:ln>
                <a:solidFill>
                  <a:srgbClr val="000000"/>
                </a:solidFill>
                <a:effectLst/>
                <a:uLnTx/>
                <a:uFillTx/>
                <a:latin typeface="Calibri" pitchFamily="34" charset="0"/>
                <a:ea typeface="宋体" pitchFamily="2" charset="-122"/>
                <a:cs typeface="+mn-cs"/>
                <a:sym typeface="宋体" pitchFamily="2" charset="-122"/>
              </a:endParaRPr>
            </a:p>
          </p:txBody>
        </p:sp>
        <p:sp>
          <p:nvSpPr>
            <p:cNvPr id="22" name="矩形 13"/>
            <p:cNvSpPr>
              <a:spLocks noChangeArrowheads="1"/>
            </p:cNvSpPr>
            <p:nvPr/>
          </p:nvSpPr>
          <p:spPr bwMode="auto">
            <a:xfrm>
              <a:off x="2673494" y="992697"/>
              <a:ext cx="1268183" cy="92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lang="zh-TW" altLang="en-US" noProof="0" dirty="0" smtClean="0">
                  <a:solidFill>
                    <a:srgbClr val="000000"/>
                  </a:solidFill>
                  <a:latin typeface="微软雅黑" pitchFamily="34" charset="-122"/>
                  <a:ea typeface="微软雅黑" pitchFamily="34" charset="-122"/>
                  <a:sym typeface="微软雅黑" pitchFamily="34" charset="-122"/>
                </a:rPr>
                <a:t>受訪單位</a:t>
              </a:r>
              <a:endParaRPr lang="en-US" altLang="zh-TW" noProof="0" dirty="0" smtClean="0">
                <a:solidFill>
                  <a:srgbClr val="000000"/>
                </a:solidFill>
                <a:latin typeface="微软雅黑" pitchFamily="34" charset="-122"/>
                <a:ea typeface="微软雅黑" pitchFamily="34" charset="-122"/>
                <a:sym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lang="zh-TW" altLang="en-US" noProof="0" dirty="0" smtClean="0">
                  <a:solidFill>
                    <a:srgbClr val="000000"/>
                  </a:solidFill>
                  <a:latin typeface="微软雅黑" pitchFamily="34" charset="-122"/>
                  <a:ea typeface="微软雅黑" pitchFamily="34" charset="-122"/>
                  <a:sym typeface="微软雅黑" pitchFamily="34" charset="-122"/>
                </a:rPr>
                <a:t>小組及內部</a:t>
              </a:r>
              <a:endParaRPr lang="en-US" altLang="zh-TW" noProof="0" dirty="0" smtClean="0">
                <a:solidFill>
                  <a:srgbClr val="000000"/>
                </a:solidFill>
                <a:latin typeface="微软雅黑" pitchFamily="34" charset="-122"/>
                <a:ea typeface="微软雅黑" pitchFamily="34" charset="-122"/>
                <a:sym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lang="zh-TW" altLang="en-US" noProof="0" dirty="0" smtClean="0">
                  <a:solidFill>
                    <a:srgbClr val="000000"/>
                  </a:solidFill>
                  <a:latin typeface="微软雅黑" pitchFamily="34" charset="-122"/>
                  <a:ea typeface="微软雅黑" pitchFamily="34" charset="-122"/>
                  <a:sym typeface="微软雅黑" pitchFamily="34" charset="-122"/>
                </a:rPr>
                <a:t>評鑑規劃</a:t>
              </a:r>
              <a:endParaRPr kumimoji="0" lang="zh-CN" altLang="en-US" sz="1800" b="0" i="0" u="none" strike="noStrike" kern="1200" cap="none" spc="0" normalizeH="0" baseline="0" noProof="0" dirty="0">
                <a:ln>
                  <a:noFill/>
                </a:ln>
                <a:solidFill>
                  <a:srgbClr val="000000"/>
                </a:solidFill>
                <a:effectLst/>
                <a:uLnTx/>
                <a:uFillTx/>
                <a:latin typeface="Calibri" pitchFamily="34" charset="0"/>
                <a:ea typeface="宋体" pitchFamily="2" charset="-122"/>
                <a:cs typeface="+mn-cs"/>
                <a:sym typeface="宋体" pitchFamily="2" charset="-122"/>
              </a:endParaRPr>
            </a:p>
          </p:txBody>
        </p:sp>
        <p:sp>
          <p:nvSpPr>
            <p:cNvPr id="23" name="矩形 14"/>
            <p:cNvSpPr>
              <a:spLocks noChangeArrowheads="1"/>
            </p:cNvSpPr>
            <p:nvPr/>
          </p:nvSpPr>
          <p:spPr bwMode="auto">
            <a:xfrm>
              <a:off x="1883563" y="2427110"/>
              <a:ext cx="174983"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dirty="0">
                <a:ln>
                  <a:noFill/>
                </a:ln>
                <a:solidFill>
                  <a:srgbClr val="000000"/>
                </a:solidFill>
                <a:effectLst/>
                <a:uLnTx/>
                <a:uFillTx/>
                <a:latin typeface="Calibri" pitchFamily="34" charset="0"/>
                <a:ea typeface="宋体" pitchFamily="2" charset="-122"/>
                <a:cs typeface="+mn-cs"/>
                <a:sym typeface="宋体" pitchFamily="2" charset="-122"/>
              </a:endParaRPr>
            </a:p>
          </p:txBody>
        </p:sp>
        <p:sp>
          <p:nvSpPr>
            <p:cNvPr id="24" name="矩形 15"/>
            <p:cNvSpPr>
              <a:spLocks noChangeArrowheads="1"/>
            </p:cNvSpPr>
            <p:nvPr/>
          </p:nvSpPr>
          <p:spPr bwMode="auto">
            <a:xfrm>
              <a:off x="2579676" y="2545718"/>
              <a:ext cx="1486835" cy="6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zh-TW" altLang="en-US" sz="18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mn-cs"/>
                  <a:sym typeface="微软雅黑" pitchFamily="34" charset="-122"/>
                </a:rPr>
                <a:t>自評報告書</a:t>
              </a:r>
              <a:endParaRPr kumimoji="0" lang="en-US" altLang="zh-TW" sz="18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mn-cs"/>
                <a:sym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lang="zh-TW" altLang="en-US" noProof="0" dirty="0" smtClean="0">
                  <a:solidFill>
                    <a:srgbClr val="000000"/>
                  </a:solidFill>
                  <a:latin typeface="微软雅黑" pitchFamily="34" charset="-122"/>
                  <a:ea typeface="微软雅黑" pitchFamily="34" charset="-122"/>
                  <a:sym typeface="微软雅黑" pitchFamily="34" charset="-122"/>
                </a:rPr>
                <a:t>基本資料表册</a:t>
              </a:r>
              <a:endParaRPr kumimoji="0" lang="zh-CN" altLang="en-US" sz="1800" b="0" i="0" u="none" strike="noStrike" kern="1200" cap="none" spc="0" normalizeH="0" baseline="0" noProof="0" dirty="0">
                <a:ln>
                  <a:noFill/>
                </a:ln>
                <a:solidFill>
                  <a:srgbClr val="000000"/>
                </a:solidFill>
                <a:effectLst/>
                <a:uLnTx/>
                <a:uFillTx/>
                <a:latin typeface="Calibri" pitchFamily="34" charset="0"/>
                <a:ea typeface="宋体" pitchFamily="2" charset="-122"/>
                <a:cs typeface="+mn-cs"/>
                <a:sym typeface="宋体" pitchFamily="2" charset="-122"/>
              </a:endParaRPr>
            </a:p>
          </p:txBody>
        </p:sp>
        <p:sp>
          <p:nvSpPr>
            <p:cNvPr id="25" name="矩形 16"/>
            <p:cNvSpPr>
              <a:spLocks noChangeArrowheads="1"/>
            </p:cNvSpPr>
            <p:nvPr/>
          </p:nvSpPr>
          <p:spPr bwMode="auto">
            <a:xfrm>
              <a:off x="279283" y="2542088"/>
              <a:ext cx="1049531" cy="6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itchFamily="34" charset="0"/>
                <a:buNone/>
              </a:pPr>
              <a:r>
                <a:rPr lang="zh-TW" altLang="en-US" dirty="0">
                  <a:solidFill>
                    <a:srgbClr val="000000"/>
                  </a:solidFill>
                  <a:latin typeface="微软雅黑" pitchFamily="34" charset="-122"/>
                  <a:ea typeface="微软雅黑" pitchFamily="34" charset="-122"/>
                  <a:sym typeface="宋体" pitchFamily="2" charset="-122"/>
                </a:rPr>
                <a:t>評鑑中心</a:t>
              </a:r>
              <a:endParaRPr lang="en-US" altLang="zh-TW" dirty="0">
                <a:solidFill>
                  <a:srgbClr val="000000"/>
                </a:solidFill>
                <a:latin typeface="微软雅黑" pitchFamily="34" charset="-122"/>
                <a:ea typeface="微软雅黑" pitchFamily="34" charset="-122"/>
                <a:sym typeface="宋体" pitchFamily="2" charset="-122"/>
              </a:endParaRPr>
            </a:p>
            <a:p>
              <a:pPr algn="ctr" fontAlgn="base">
                <a:spcBef>
                  <a:spcPct val="0"/>
                </a:spcBef>
                <a:spcAft>
                  <a:spcPct val="0"/>
                </a:spcAft>
                <a:buFont typeface="Arial" pitchFamily="34" charset="0"/>
                <a:buNone/>
              </a:pPr>
              <a:r>
                <a:rPr lang="zh-TW" altLang="en-US" dirty="0">
                  <a:solidFill>
                    <a:srgbClr val="000000"/>
                  </a:solidFill>
                  <a:latin typeface="微软雅黑" pitchFamily="34" charset="-122"/>
                  <a:ea typeface="微软雅黑" pitchFamily="34" charset="-122"/>
                  <a:sym typeface="宋体" pitchFamily="2" charset="-122"/>
                </a:rPr>
                <a:t>實地訪評</a:t>
              </a:r>
              <a:endParaRPr lang="zh-CN" altLang="en-US" dirty="0">
                <a:solidFill>
                  <a:srgbClr val="000000"/>
                </a:solidFill>
                <a:latin typeface="微软雅黑" pitchFamily="34" charset="-122"/>
                <a:ea typeface="微软雅黑" pitchFamily="34" charset="-122"/>
                <a:sym typeface="宋体" pitchFamily="2" charset="-122"/>
              </a:endParaRPr>
            </a:p>
          </p:txBody>
        </p:sp>
        <p:sp>
          <p:nvSpPr>
            <p:cNvPr id="38" name="矩形 15"/>
            <p:cNvSpPr>
              <a:spLocks noChangeArrowheads="1"/>
            </p:cNvSpPr>
            <p:nvPr/>
          </p:nvSpPr>
          <p:spPr bwMode="auto">
            <a:xfrm>
              <a:off x="1520099" y="3323475"/>
              <a:ext cx="1049531" cy="6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zh-TW" altLang="en-US" sz="18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mn-cs"/>
                  <a:sym typeface="微软雅黑" pitchFamily="34" charset="-122"/>
                </a:rPr>
                <a:t>受訪單位</a:t>
              </a:r>
              <a:endParaRPr kumimoji="0" lang="en-US" altLang="zh-TW" sz="18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mn-cs"/>
                <a:sym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zh-TW" altLang="en-US" sz="1800" b="0" i="0" u="none" strike="noStrike" kern="1200" cap="none" spc="0" normalizeH="0" baseline="0" noProof="0" dirty="0" smtClean="0">
                  <a:ln>
                    <a:noFill/>
                  </a:ln>
                  <a:solidFill>
                    <a:srgbClr val="000000"/>
                  </a:solidFill>
                  <a:effectLst/>
                  <a:uLnTx/>
                  <a:uFillTx/>
                  <a:latin typeface="微软雅黑" pitchFamily="34" charset="-122"/>
                  <a:ea typeface="微软雅黑" pitchFamily="34" charset="-122"/>
                  <a:cs typeface="+mn-cs"/>
                  <a:sym typeface="微软雅黑" pitchFamily="34" charset="-122"/>
                </a:rPr>
                <a:t>內部評鑑</a:t>
              </a:r>
              <a:endParaRPr kumimoji="0" lang="zh-CN" altLang="en-US" sz="1800" b="0" i="0" u="none" strike="noStrike" kern="1200" cap="none" spc="0" normalizeH="0" baseline="0" noProof="0" dirty="0">
                <a:ln>
                  <a:noFill/>
                </a:ln>
                <a:solidFill>
                  <a:srgbClr val="000000"/>
                </a:solidFill>
                <a:effectLst/>
                <a:uLnTx/>
                <a:uFillTx/>
                <a:latin typeface="Calibri" pitchFamily="34" charset="0"/>
                <a:ea typeface="宋体" pitchFamily="2" charset="-122"/>
                <a:cs typeface="+mn-cs"/>
                <a:sym typeface="宋体" pitchFamily="2" charset="-122"/>
              </a:endParaRPr>
            </a:p>
          </p:txBody>
        </p:sp>
      </p:grpSp>
      <p:sp>
        <p:nvSpPr>
          <p:cNvPr id="32" name="圓角矩形 31"/>
          <p:cNvSpPr/>
          <p:nvPr/>
        </p:nvSpPr>
        <p:spPr>
          <a:xfrm>
            <a:off x="5952288" y="1641551"/>
            <a:ext cx="6004486" cy="998982"/>
          </a:xfrm>
          <a:prstGeom prst="roundRect">
            <a:avLst/>
          </a:prstGeom>
          <a:solidFill>
            <a:srgbClr val="CC99FF"/>
          </a:solidFill>
          <a:ln>
            <a:solidFill>
              <a:srgbClr val="EFD1F9"/>
            </a:solidFill>
          </a:ln>
        </p:spPr>
        <p:style>
          <a:lnRef idx="2">
            <a:schemeClr val="accent1"/>
          </a:lnRef>
          <a:fillRef idx="1">
            <a:schemeClr val="lt1"/>
          </a:fillRef>
          <a:effectRef idx="0">
            <a:schemeClr val="accent1"/>
          </a:effectRef>
          <a:fontRef idx="minor">
            <a:schemeClr val="dk1"/>
          </a:fontRef>
        </p:style>
        <p:txBody>
          <a:bodyPr rtlCol="0" anchor="ctr"/>
          <a:lstStyle/>
          <a:p>
            <a:r>
              <a:rPr lang="en-US" altLang="zh-TW" sz="2400" dirty="0" smtClean="0">
                <a:latin typeface="微軟正黑體" panose="020B0604030504040204" pitchFamily="34" charset="-120"/>
                <a:ea typeface="微軟正黑體" panose="020B0604030504040204" pitchFamily="34" charset="-120"/>
              </a:rPr>
              <a:t>1.</a:t>
            </a:r>
            <a:r>
              <a:rPr lang="zh-TW" altLang="en-US" sz="2400" dirty="0" smtClean="0">
                <a:latin typeface="微軟正黑體" panose="020B0604030504040204" pitchFamily="34" charset="-120"/>
                <a:ea typeface="微軟正黑體" panose="020B0604030504040204" pitchFamily="34" charset="-120"/>
              </a:rPr>
              <a:t>學院成</a:t>
            </a:r>
            <a:r>
              <a:rPr lang="zh-TW" altLang="en-US" sz="2400" dirty="0" smtClean="0">
                <a:solidFill>
                  <a:schemeClr val="tx1"/>
                </a:solidFill>
                <a:latin typeface="微軟正黑體" panose="020B0604030504040204" pitchFamily="34" charset="-120"/>
                <a:ea typeface="微軟正黑體" panose="020B0604030504040204" pitchFamily="34" charset="-120"/>
              </a:rPr>
              <a:t>立</a:t>
            </a:r>
            <a:r>
              <a:rPr lang="zh-TW" altLang="en-US" sz="2400" dirty="0" smtClean="0">
                <a:solidFill>
                  <a:srgbClr val="FF0000"/>
                </a:solidFill>
                <a:latin typeface="微軟正黑體" panose="020B0604030504040204" pitchFamily="34" charset="-120"/>
                <a:ea typeface="微軟正黑體" panose="020B0604030504040204" pitchFamily="34" charset="-120"/>
              </a:rPr>
              <a:t>院級小組</a:t>
            </a:r>
            <a:r>
              <a:rPr lang="zh-TW" altLang="en-US" sz="2400" dirty="0" smtClean="0">
                <a:latin typeface="微軟正黑體" panose="020B0604030504040204" pitchFamily="34" charset="-120"/>
                <a:ea typeface="微軟正黑體" panose="020B0604030504040204" pitchFamily="34" charset="-120"/>
              </a:rPr>
              <a:t>督導各受訪單位</a:t>
            </a:r>
            <a:endParaRPr lang="en-US" altLang="zh-TW" sz="2400" dirty="0" smtClean="0">
              <a:latin typeface="微軟正黑體" panose="020B0604030504040204" pitchFamily="34" charset="-120"/>
              <a:ea typeface="微軟正黑體" panose="020B0604030504040204" pitchFamily="34" charset="-120"/>
            </a:endParaRPr>
          </a:p>
          <a:p>
            <a:r>
              <a:rPr lang="en-US" altLang="zh-TW" sz="2400" dirty="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  </a:t>
            </a:r>
            <a:r>
              <a:rPr lang="zh-TW" altLang="en-US" sz="2400" dirty="0" smtClean="0">
                <a:latin typeface="微軟正黑體" panose="020B0604030504040204" pitchFamily="34" charset="-120"/>
                <a:ea typeface="微軟正黑體" panose="020B0604030504040204" pitchFamily="34" charset="-120"/>
              </a:rPr>
              <a:t>認可作業</a:t>
            </a:r>
            <a:r>
              <a:rPr lang="en-US" altLang="zh-TW" sz="2400" dirty="0" smtClean="0">
                <a:latin typeface="微軟正黑體" panose="020B0604030504040204" pitchFamily="34" charset="-120"/>
                <a:ea typeface="微軟正黑體" panose="020B0604030504040204" pitchFamily="34" charset="-120"/>
              </a:rPr>
              <a:t>(108</a:t>
            </a:r>
            <a:r>
              <a:rPr lang="zh-TW" altLang="en-US" sz="2400" dirty="0" smtClean="0">
                <a:latin typeface="微軟正黑體" panose="020B0604030504040204" pitchFamily="34" charset="-120"/>
                <a:ea typeface="微軟正黑體" panose="020B0604030504040204" pitchFamily="34" charset="-120"/>
              </a:rPr>
              <a:t>年</a:t>
            </a:r>
            <a:r>
              <a:rPr lang="en-US" altLang="zh-TW" sz="2400" dirty="0" smtClean="0">
                <a:latin typeface="微軟正黑體" panose="020B0604030504040204" pitchFamily="34" charset="-120"/>
                <a:ea typeface="微軟正黑體" panose="020B0604030504040204" pitchFamily="34" charset="-120"/>
              </a:rPr>
              <a:t>4</a:t>
            </a:r>
            <a:r>
              <a:rPr lang="zh-TW" altLang="en-US" sz="2400" dirty="0" smtClean="0">
                <a:latin typeface="微軟正黑體" panose="020B0604030504040204" pitchFamily="34" charset="-120"/>
                <a:ea typeface="微軟正黑體" panose="020B0604030504040204" pitchFamily="34" charset="-120"/>
              </a:rPr>
              <a:t>月</a:t>
            </a:r>
            <a:r>
              <a:rPr lang="en-US" altLang="zh-TW" sz="2400" dirty="0" smtClean="0">
                <a:latin typeface="微軟正黑體" panose="020B0604030504040204" pitchFamily="34" charset="-120"/>
                <a:ea typeface="微軟正黑體" panose="020B0604030504040204" pitchFamily="34" charset="-120"/>
              </a:rPr>
              <a:t>1</a:t>
            </a:r>
            <a:r>
              <a:rPr lang="zh-TW" altLang="en-US" sz="2400" dirty="0" smtClean="0">
                <a:latin typeface="微軟正黑體" panose="020B0604030504040204" pitchFamily="34" charset="-120"/>
                <a:ea typeface="微軟正黑體" panose="020B0604030504040204" pitchFamily="34" charset="-120"/>
              </a:rPr>
              <a:t>日起</a:t>
            </a:r>
            <a:r>
              <a:rPr lang="en-US" altLang="zh-TW" sz="2400" dirty="0" smtClean="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
        <p:nvSpPr>
          <p:cNvPr id="34" name="圓角矩形 33"/>
          <p:cNvSpPr/>
          <p:nvPr/>
        </p:nvSpPr>
        <p:spPr>
          <a:xfrm>
            <a:off x="5952288" y="2891742"/>
            <a:ext cx="6004486" cy="1177126"/>
          </a:xfrm>
          <a:prstGeom prst="roundRect">
            <a:avLst/>
          </a:prstGeom>
          <a:solidFill>
            <a:srgbClr val="FFC000"/>
          </a:solidFill>
          <a:ln>
            <a:solidFill>
              <a:schemeClr val="bg2">
                <a:lumMod val="9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en-US" altLang="zh-TW" sz="2400" dirty="0" smtClean="0">
                <a:latin typeface="微軟正黑體" panose="020B0604030504040204" pitchFamily="34" charset="-120"/>
                <a:ea typeface="微軟正黑體" panose="020B0604030504040204" pitchFamily="34" charset="-120"/>
              </a:rPr>
              <a:t>2.</a:t>
            </a:r>
            <a:r>
              <a:rPr lang="zh-TW" altLang="en-US" sz="2400" dirty="0" smtClean="0">
                <a:latin typeface="微軟正黑體" panose="020B0604030504040204" pitchFamily="34" charset="-120"/>
                <a:ea typeface="微軟正黑體" panose="020B0604030504040204" pitchFamily="34" charset="-120"/>
              </a:rPr>
              <a:t>學院督導各受訪單位組成工作小組或指</a:t>
            </a:r>
            <a:endParaRPr lang="en-US" altLang="zh-TW" sz="2400" dirty="0" smtClean="0">
              <a:latin typeface="微軟正黑體" panose="020B0604030504040204" pitchFamily="34" charset="-120"/>
              <a:ea typeface="微軟正黑體" panose="020B0604030504040204" pitchFamily="34" charset="-120"/>
            </a:endParaRPr>
          </a:p>
          <a:p>
            <a:r>
              <a:rPr lang="en-US" altLang="zh-TW" sz="2400" dirty="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  </a:t>
            </a:r>
            <a:r>
              <a:rPr lang="zh-TW" altLang="en-US" sz="2400" dirty="0" smtClean="0">
                <a:latin typeface="微軟正黑體" panose="020B0604030504040204" pitchFamily="34" charset="-120"/>
                <a:ea typeface="微軟正黑體" panose="020B0604030504040204" pitchFamily="34" charset="-120"/>
              </a:rPr>
              <a:t>導小組</a:t>
            </a:r>
            <a:r>
              <a:rPr lang="zh-TW" altLang="en-US" sz="2400" dirty="0" smtClean="0">
                <a:solidFill>
                  <a:srgbClr val="FF0000"/>
                </a:solidFill>
                <a:latin typeface="微軟正黑體" panose="020B0604030504040204" pitchFamily="34" charset="-120"/>
                <a:ea typeface="微軟正黑體" panose="020B0604030504040204" pitchFamily="34" charset="-120"/>
              </a:rPr>
              <a:t>啟動撰寫工作並規劃內部評鑑流</a:t>
            </a:r>
            <a:endParaRPr lang="en-US" altLang="zh-TW" sz="2400" dirty="0" smtClean="0">
              <a:solidFill>
                <a:srgbClr val="FF0000"/>
              </a:solidFill>
              <a:latin typeface="微軟正黑體" panose="020B0604030504040204" pitchFamily="34" charset="-120"/>
              <a:ea typeface="微軟正黑體" panose="020B0604030504040204" pitchFamily="34" charset="-120"/>
            </a:endParaRPr>
          </a:p>
          <a:p>
            <a:r>
              <a:rPr lang="en-US" altLang="zh-TW" sz="2400" dirty="0">
                <a:solidFill>
                  <a:srgbClr val="FF0000"/>
                </a:solidFill>
                <a:latin typeface="微軟正黑體" panose="020B0604030504040204" pitchFamily="34" charset="-120"/>
                <a:ea typeface="微軟正黑體" panose="020B0604030504040204" pitchFamily="34" charset="-120"/>
              </a:rPr>
              <a:t> </a:t>
            </a:r>
            <a:r>
              <a:rPr lang="en-US" altLang="zh-TW" sz="2400" dirty="0" smtClean="0">
                <a:solidFill>
                  <a:srgbClr val="FF0000"/>
                </a:solidFill>
                <a:latin typeface="微軟正黑體" panose="020B0604030504040204" pitchFamily="34" charset="-120"/>
                <a:ea typeface="微軟正黑體" panose="020B0604030504040204" pitchFamily="34" charset="-120"/>
              </a:rPr>
              <a:t>  </a:t>
            </a:r>
            <a:r>
              <a:rPr lang="zh-TW" altLang="en-US" sz="2400" dirty="0" smtClean="0">
                <a:solidFill>
                  <a:srgbClr val="FF0000"/>
                </a:solidFill>
                <a:latin typeface="微軟正黑體" panose="020B0604030504040204" pitchFamily="34" charset="-120"/>
                <a:ea typeface="微軟正黑體" panose="020B0604030504040204" pitchFamily="34" charset="-120"/>
              </a:rPr>
              <a:t>程</a:t>
            </a:r>
            <a:endParaRPr lang="zh-TW" altLang="en-US" sz="2400" dirty="0">
              <a:solidFill>
                <a:srgbClr val="FF0000"/>
              </a:solidFill>
              <a:latin typeface="微軟正黑體" panose="020B0604030504040204" pitchFamily="34" charset="-120"/>
              <a:ea typeface="微軟正黑體" panose="020B0604030504040204" pitchFamily="34" charset="-120"/>
            </a:endParaRPr>
          </a:p>
        </p:txBody>
      </p:sp>
      <p:sp>
        <p:nvSpPr>
          <p:cNvPr id="35" name="圓角矩形 34"/>
          <p:cNvSpPr/>
          <p:nvPr/>
        </p:nvSpPr>
        <p:spPr>
          <a:xfrm>
            <a:off x="5952288" y="4377841"/>
            <a:ext cx="5801618" cy="1138376"/>
          </a:xfrm>
          <a:prstGeom prst="roundRect">
            <a:avLst/>
          </a:prstGeom>
          <a:solidFill>
            <a:srgbClr val="CCECFF"/>
          </a:solidFill>
          <a:ln>
            <a:solidFill>
              <a:srgbClr val="EFD1F9"/>
            </a:solidFill>
          </a:ln>
        </p:spPr>
        <p:style>
          <a:lnRef idx="2">
            <a:schemeClr val="accent1"/>
          </a:lnRef>
          <a:fillRef idx="1">
            <a:schemeClr val="lt1"/>
          </a:fillRef>
          <a:effectRef idx="0">
            <a:schemeClr val="accent1"/>
          </a:effectRef>
          <a:fontRef idx="minor">
            <a:schemeClr val="dk1"/>
          </a:fontRef>
        </p:style>
        <p:txBody>
          <a:bodyPr rtlCol="0" anchor="ctr"/>
          <a:lstStyle/>
          <a:p>
            <a:r>
              <a:rPr lang="en-US" altLang="zh-TW" sz="2400" dirty="0" smtClean="0">
                <a:latin typeface="微軟正黑體" panose="020B0604030504040204" pitchFamily="34" charset="-120"/>
                <a:ea typeface="微軟正黑體" panose="020B0604030504040204" pitchFamily="34" charset="-120"/>
              </a:rPr>
              <a:t>3.</a:t>
            </a:r>
            <a:r>
              <a:rPr lang="zh-TW" altLang="en-US" sz="2400" dirty="0">
                <a:latin typeface="微軟正黑體" panose="020B0604030504040204" pitchFamily="34" charset="-120"/>
                <a:ea typeface="微軟正黑體" panose="020B0604030504040204" pitchFamily="34" charset="-120"/>
              </a:rPr>
              <a:t>學院</a:t>
            </a:r>
            <a:r>
              <a:rPr lang="zh-TW" altLang="en-US" sz="2400" dirty="0" smtClean="0">
                <a:latin typeface="微軟正黑體" panose="020B0604030504040204" pitchFamily="34" charset="-120"/>
                <a:ea typeface="微軟正黑體" panose="020B0604030504040204" pitchFamily="34" charset="-120"/>
              </a:rPr>
              <a:t>協助</a:t>
            </a:r>
            <a:r>
              <a:rPr lang="zh-TW" altLang="en-US" sz="2400" dirty="0" smtClean="0">
                <a:solidFill>
                  <a:srgbClr val="FF0000"/>
                </a:solidFill>
                <a:latin typeface="微軟正黑體" panose="020B0604030504040204" pitchFamily="34" charset="-120"/>
                <a:ea typeface="微軟正黑體" panose="020B0604030504040204" pitchFamily="34" charset="-120"/>
              </a:rPr>
              <a:t>初審</a:t>
            </a:r>
            <a:r>
              <a:rPr lang="zh-TW" altLang="en-US" sz="2400" dirty="0" smtClean="0">
                <a:latin typeface="微軟正黑體" panose="020B0604030504040204" pitchFamily="34" charset="-120"/>
                <a:ea typeface="微軟正黑體" panose="020B0604030504040204" pitchFamily="34" charset="-120"/>
              </a:rPr>
              <a:t>各</a:t>
            </a:r>
            <a:r>
              <a:rPr lang="zh-TW" altLang="en-US" sz="2400" dirty="0">
                <a:latin typeface="微軟正黑體" panose="020B0604030504040204" pitchFamily="34" charset="-120"/>
                <a:ea typeface="微軟正黑體" panose="020B0604030504040204" pitchFamily="34" charset="-120"/>
              </a:rPr>
              <a:t>受訪單位自評</a:t>
            </a:r>
            <a:r>
              <a:rPr lang="zh-TW" altLang="en-US" sz="2400" dirty="0" smtClean="0">
                <a:latin typeface="微軟正黑體" panose="020B0604030504040204" pitchFamily="34" charset="-120"/>
                <a:ea typeface="微軟正黑體" panose="020B0604030504040204" pitchFamily="34" charset="-120"/>
              </a:rPr>
              <a:t>報告書</a:t>
            </a:r>
            <a:endParaRPr lang="en-US" altLang="zh-TW" sz="2400" dirty="0" smtClean="0">
              <a:latin typeface="微軟正黑體" panose="020B0604030504040204" pitchFamily="34" charset="-120"/>
              <a:ea typeface="微軟正黑體" panose="020B0604030504040204" pitchFamily="34" charset="-120"/>
            </a:endParaRPr>
          </a:p>
          <a:p>
            <a:r>
              <a:rPr lang="en-US" altLang="zh-TW" sz="2400" dirty="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  </a:t>
            </a:r>
            <a:r>
              <a:rPr lang="zh-TW" altLang="en-US" sz="2400" dirty="0" smtClean="0">
                <a:latin typeface="微軟正黑體" panose="020B0604030504040204" pitchFamily="34" charset="-120"/>
                <a:ea typeface="微軟正黑體" panose="020B0604030504040204" pitchFamily="34" charset="-120"/>
              </a:rPr>
              <a:t>及</a:t>
            </a:r>
            <a:r>
              <a:rPr lang="zh-TW" altLang="en-US" sz="2400" dirty="0">
                <a:latin typeface="微軟正黑體" panose="020B0604030504040204" pitchFamily="34" charset="-120"/>
                <a:ea typeface="微軟正黑體" panose="020B0604030504040204" pitchFamily="34" charset="-120"/>
              </a:rPr>
              <a:t>基本資料</a:t>
            </a:r>
            <a:r>
              <a:rPr lang="zh-TW" altLang="en-US" sz="2400" dirty="0" smtClean="0">
                <a:latin typeface="微軟正黑體" panose="020B0604030504040204" pitchFamily="34" charset="-120"/>
                <a:ea typeface="微軟正黑體" panose="020B0604030504040204" pitchFamily="34" charset="-120"/>
              </a:rPr>
              <a:t>册，並由院長圈選內評委員</a:t>
            </a:r>
            <a:endParaRPr lang="en-US" altLang="zh-TW" sz="2400" dirty="0" smtClean="0">
              <a:latin typeface="微軟正黑體" panose="020B0604030504040204" pitchFamily="34" charset="-120"/>
              <a:ea typeface="微軟正黑體" panose="020B0604030504040204" pitchFamily="34" charset="-120"/>
            </a:endParaRPr>
          </a:p>
          <a:p>
            <a:r>
              <a:rPr lang="en-US" altLang="zh-TW" sz="2400" dirty="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  </a:t>
            </a:r>
            <a:r>
              <a:rPr lang="zh-TW" altLang="en-US" sz="2400" dirty="0" smtClean="0">
                <a:latin typeface="微軟正黑體" panose="020B0604030504040204" pitchFamily="34" charset="-120"/>
                <a:ea typeface="微軟正黑體" panose="020B0604030504040204" pitchFamily="34" charset="-120"/>
              </a:rPr>
              <a:t>名單</a:t>
            </a:r>
            <a:endParaRPr lang="zh-TW" altLang="en-US" sz="24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4FAB73BC-B049-4115-A692-8D63A059BFB8}" type="slidenum">
              <a:rPr lang="en-US" smtClean="0"/>
              <a:t>9</a:t>
            </a:fld>
            <a:endParaRPr lang="en-US" dirty="0"/>
          </a:p>
        </p:txBody>
      </p:sp>
      <p:sp>
        <p:nvSpPr>
          <p:cNvPr id="33" name="文字方塊 32"/>
          <p:cNvSpPr txBox="1"/>
          <p:nvPr/>
        </p:nvSpPr>
        <p:spPr>
          <a:xfrm>
            <a:off x="3066885" y="448911"/>
            <a:ext cx="7324024" cy="523220"/>
          </a:xfrm>
          <a:prstGeom prst="rect">
            <a:avLst/>
          </a:prstGeom>
          <a:noFill/>
        </p:spPr>
        <p:txBody>
          <a:bodyPr wrap="square" rtlCol="0">
            <a:spAutoFit/>
          </a:bodyPr>
          <a:lstStyle/>
          <a:p>
            <a:r>
              <a:rPr lang="zh-TW" altLang="en-US" sz="2800" dirty="0" smtClean="0">
                <a:solidFill>
                  <a:schemeClr val="bg2">
                    <a:lumMod val="25000"/>
                  </a:schemeClr>
                </a:solidFill>
                <a:latin typeface="微軟正黑體" panose="020B0604030504040204" pitchFamily="34" charset="-120"/>
                <a:ea typeface="微軟正黑體" panose="020B0604030504040204" pitchFamily="34" charset="-120"/>
              </a:rPr>
              <a:t>貳、學院協調督導工作項目說明        </a:t>
            </a:r>
            <a:r>
              <a:rPr lang="en-US" altLang="zh-TW" sz="2800" dirty="0" smtClean="0">
                <a:solidFill>
                  <a:schemeClr val="bg2">
                    <a:lumMod val="25000"/>
                  </a:schemeClr>
                </a:solidFill>
                <a:latin typeface="微軟正黑體" panose="020B0604030504040204" pitchFamily="34" charset="-120"/>
                <a:ea typeface="微軟正黑體" panose="020B0604030504040204" pitchFamily="34" charset="-120"/>
              </a:rPr>
              <a:t>1/2</a:t>
            </a:r>
            <a:endParaRPr lang="zh-TW" altLang="en-US" sz="2800" dirty="0">
              <a:solidFill>
                <a:schemeClr val="bg2">
                  <a:lumMod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54118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1698</TotalTime>
  <Words>3019</Words>
  <Application>Microsoft Office PowerPoint</Application>
  <PresentationFormat>寬螢幕</PresentationFormat>
  <Paragraphs>511</Paragraphs>
  <Slides>31</Slides>
  <Notes>4</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31</vt:i4>
      </vt:variant>
    </vt:vector>
  </HeadingPairs>
  <TitlesOfParts>
    <vt:vector size="46" baseType="lpstr">
      <vt:lpstr>Batang</vt:lpstr>
      <vt:lpstr>方正姚体</vt:lpstr>
      <vt:lpstr>Meiryo</vt:lpstr>
      <vt:lpstr>微软雅黑</vt:lpstr>
      <vt:lpstr>宋体</vt:lpstr>
      <vt:lpstr>思源黑體 TW Regular</vt:lpstr>
      <vt:lpstr>浪漫雅圆</vt:lpstr>
      <vt:lpstr>微軟正黑體</vt:lpstr>
      <vt:lpstr>新細明體</vt:lpstr>
      <vt:lpstr>標楷體</vt:lpstr>
      <vt:lpstr>Arial</vt:lpstr>
      <vt:lpstr>Calibri</vt:lpstr>
      <vt:lpstr>Calibri Light</vt:lpstr>
      <vt:lpstr>Times New Roman</vt:lpstr>
      <vt:lpstr>回顧</vt:lpstr>
      <vt:lpstr>109年本校系所學位學程品質保證認可</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106</cp:revision>
  <cp:lastPrinted>2019-06-04T04:15:48Z</cp:lastPrinted>
  <dcterms:created xsi:type="dcterms:W3CDTF">2019-05-23T09:31:50Z</dcterms:created>
  <dcterms:modified xsi:type="dcterms:W3CDTF">2019-06-05T07:06:17Z</dcterms:modified>
</cp:coreProperties>
</file>