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378" r:id="rId2"/>
    <p:sldId id="464" r:id="rId3"/>
    <p:sldId id="465" r:id="rId4"/>
    <p:sldId id="456" r:id="rId5"/>
    <p:sldId id="457" r:id="rId6"/>
    <p:sldId id="471" r:id="rId7"/>
    <p:sldId id="489" r:id="rId8"/>
    <p:sldId id="472" r:id="rId9"/>
    <p:sldId id="462" r:id="rId10"/>
    <p:sldId id="463" r:id="rId11"/>
    <p:sldId id="491" r:id="rId12"/>
    <p:sldId id="492" r:id="rId13"/>
    <p:sldId id="486" r:id="rId14"/>
    <p:sldId id="487" r:id="rId15"/>
    <p:sldId id="466" r:id="rId16"/>
    <p:sldId id="467" r:id="rId17"/>
    <p:sldId id="468" r:id="rId18"/>
    <p:sldId id="488" r:id="rId19"/>
    <p:sldId id="490" r:id="rId20"/>
    <p:sldId id="479" r:id="rId21"/>
    <p:sldId id="482" r:id="rId22"/>
    <p:sldId id="477" r:id="rId23"/>
    <p:sldId id="478" r:id="rId24"/>
    <p:sldId id="483" r:id="rId25"/>
    <p:sldId id="484" r:id="rId26"/>
    <p:sldId id="485" r:id="rId27"/>
    <p:sldId id="446" r:id="rId2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0206BE"/>
    <a:srgbClr val="0206A0"/>
    <a:srgbClr val="A50021"/>
    <a:srgbClr val="CCFF33"/>
    <a:srgbClr val="009900"/>
    <a:srgbClr val="00CC00"/>
    <a:srgbClr val="FFFF00"/>
    <a:srgbClr val="6BC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747" autoAdjust="0"/>
  </p:normalViewPr>
  <p:slideViewPr>
    <p:cSldViewPr>
      <p:cViewPr>
        <p:scale>
          <a:sx n="80" d="100"/>
          <a:sy n="80" d="100"/>
        </p:scale>
        <p:origin x="-80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A484-6234-4DDF-9500-8E8169A21708}" type="datetimeFigureOut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4641B-C877-409A-A150-CB942322B4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97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AA823-C97A-4CA4-8286-F1F4C289E59E}" type="datetimeFigureOut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C1B4A-F44A-483F-808C-C76CDBAB1A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7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F5DC-E695-4CD7-A4FF-8DF4B8696369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69AF-9A65-406C-9EC0-AF90193D20F9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F74B-BFF7-418D-9BED-E0CAA3F4D7AC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40E-0D01-4A93-BC2A-7C328F9C67A5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DDE1-CA41-44D2-80F2-C54EBF579DB2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>
            <a:lvl1pPr>
              <a:defRPr b="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3455-52A9-489E-BEAC-AF356A1D3C6A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 userDrawn="1"/>
        </p:nvSpPr>
        <p:spPr>
          <a:xfrm>
            <a:off x="1142976" y="3857628"/>
            <a:ext cx="7500990" cy="158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D14A-AB5B-4DEE-A7A5-29AE95581DDD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D17E-119F-489F-8463-46F9259E20EA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E787-E333-4987-BC7D-E2517B6C0882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6B8F-4023-4FA8-8050-1744518BC2DE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E009-7957-4967-9EB7-0600C69F55FD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A51F-E8A5-4A6D-BEA3-9C6E3814731C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8B5A-DBC2-4A53-9D19-786DC7106BB2}" type="datetime1">
              <a:rPr lang="zh-TW" altLang="en-US" smtClean="0"/>
              <a:pPr/>
              <a:t>2014/6/9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1ABA-7286-4E78-971C-9C45096A51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國立嘉義大學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學年度校務諮詢委員會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zh-TW" altLang="en-US" sz="1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議題：</a:t>
            </a:r>
            <a:br>
              <a:rPr lang="zh-TW" altLang="en-US" sz="1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配合學校「產業實踐」定位調整</a:t>
            </a:r>
            <a:r>
              <a:rPr lang="zh-TW" altLang="en-US" sz="1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，學院</a:t>
            </a:r>
            <a:r>
              <a:rPr lang="zh-TW" altLang="en-US" sz="1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特色發展策略與具體作法及教學</a:t>
            </a:r>
            <a:r>
              <a:rPr lang="zh-TW" altLang="en-US" sz="1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改革</a:t>
            </a:r>
            <a:endParaRPr lang="en-US" altLang="zh-TW" sz="1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1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144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師範學院特色發展策略</a:t>
            </a:r>
            <a:r>
              <a:rPr lang="zh-TW" altLang="en-US" sz="14400" b="1" dirty="0">
                <a:solidFill>
                  <a:srgbClr val="0206A0"/>
                </a:solidFill>
                <a:latin typeface="標楷體"/>
                <a:ea typeface="標楷體"/>
              </a:rPr>
              <a:t>與具體</a:t>
            </a:r>
            <a:r>
              <a:rPr lang="zh-TW" altLang="en-US" sz="14400" b="1" dirty="0" smtClean="0">
                <a:solidFill>
                  <a:srgbClr val="0206A0"/>
                </a:solidFill>
                <a:latin typeface="標楷體"/>
                <a:ea typeface="標楷體"/>
              </a:rPr>
              <a:t>作法</a:t>
            </a:r>
            <a:endParaRPr lang="en-US" altLang="zh-TW" sz="14400" b="1" dirty="0" smtClean="0">
              <a:solidFill>
                <a:srgbClr val="0206A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144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144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教學改革</a:t>
            </a:r>
          </a:p>
          <a:p>
            <a:pPr>
              <a:buNone/>
            </a:pPr>
            <a:endParaRPr lang="en-US" altLang="zh-TW" sz="9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11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報告人：丁志權院長</a:t>
            </a:r>
            <a:endParaRPr lang="en-US" altLang="zh-TW" sz="11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sz="112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Thursday</a:t>
            </a:r>
            <a:r>
              <a:rPr lang="en-US" altLang="zh-TW" sz="11200" b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112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June 26, </a:t>
            </a:r>
            <a:r>
              <a:rPr lang="en-US" altLang="zh-TW" sz="11200" b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 </a:t>
            </a:r>
          </a:p>
          <a:p>
            <a:pPr>
              <a:buNone/>
            </a:pPr>
            <a:endParaRPr lang="en-US" altLang="zh-TW" sz="9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+mj-ea"/>
              </a:rPr>
              <a:t> </a:t>
            </a:r>
            <a:endParaRPr lang="en-US" altLang="zh-TW" sz="4000" b="1" dirty="0" smtClean="0">
              <a:latin typeface="+mj-ea"/>
            </a:endParaRPr>
          </a:p>
          <a:p>
            <a:pPr marL="0" indent="0">
              <a:buNone/>
            </a:pPr>
            <a:endParaRPr lang="en-US" altLang="zh-TW" sz="4400" b="1" dirty="0" smtClean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、特色研究領域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系所教師專長領域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特殊教育學系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特教課程與教學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、測驗工具與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診斷、問題行為介入、科學資優教育、資優美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感教育</a:t>
            </a:r>
            <a:endParaRPr lang="en-US" altLang="zh-TW" sz="3000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幼兒教育學系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幼兒認知發展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、幼兒文學、幼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兒體能與遊戲、幼兒園管理、外配幼兒輔導</a:t>
            </a:r>
            <a:endParaRPr lang="en-US" altLang="zh-TW" sz="3000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數理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教育研究所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數學教育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、科學教育、環境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教育</a:t>
            </a:r>
            <a:endParaRPr lang="en-US" altLang="zh-TW" sz="3000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0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三、特色研究領域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教育學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基礎理論之研究、課程與教學研究、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文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教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行政與管理研究、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教育制度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與政策研究、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師資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培育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理論與實務之研究。</a:t>
            </a:r>
          </a:p>
          <a:p>
            <a:pPr marL="0" indent="0">
              <a:buNone/>
            </a:pPr>
            <a:r>
              <a:rPr lang="en-US" altLang="zh-TW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兒童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數理概念發展與數常識的應用之研究，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數理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學習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心理學與教學之研究，資優數學與科學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研究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，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數理課程與教材開發。</a:t>
            </a:r>
          </a:p>
          <a:p>
            <a:pPr marL="0" indent="0">
              <a:buNone/>
            </a:pPr>
            <a:r>
              <a:rPr lang="en-US" altLang="zh-TW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、家庭、社區與組織中，個人所面對的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各類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心理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適應問題及因應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之研究。</a:t>
            </a:r>
          </a:p>
          <a:p>
            <a:pPr marL="0" indent="0">
              <a:buNone/>
            </a:pPr>
            <a:r>
              <a:rPr lang="en-US" altLang="zh-TW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數位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學習環境中的互動程度與學習成效之研究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3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以及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資訊系統的導入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與行為</a:t>
            </a:r>
            <a:r>
              <a:rPr lang="zh-TW" altLang="en-US" sz="33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之研究</a:t>
            </a:r>
            <a:r>
              <a:rPr lang="zh-TW" altLang="en-US" sz="33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300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31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三、特色研究領域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運動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科學基礎研究，運動教育及運動休閒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管理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之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研究。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資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賦優異學生和身心障礙學生認知學習與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行為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處理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之研究，資賦優異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和身心障礙學生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材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教法之研究，身心障礙學生輔助科技應用。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幼兒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閱讀、遊戲發展與眼動儀技術之研究、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幼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兒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教保政策與幼兒數學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之研究。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三、特色研究領域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一、</a:t>
            </a:r>
            <a:r>
              <a:rPr lang="en-US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101</a:t>
            </a:r>
            <a:r>
              <a:rPr lang="zh-TW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年本校傑出研究獎</a:t>
            </a:r>
            <a:r>
              <a:rPr lang="en-US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</a:t>
            </a:r>
            <a:endParaRPr lang="en-US" altLang="zh-TW" b="1" kern="1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 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洪如玉教授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教育系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二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獲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教育部</a:t>
            </a:r>
            <a:r>
              <a:rPr lang="en-US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102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年度特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殊</a:t>
            </a:r>
            <a:r>
              <a:rPr lang="zh-TW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優秀人才獎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 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楊德清</a:t>
            </a:r>
            <a:r>
              <a:rPr lang="en-US" altLang="zh-TW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數理所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黃</a:t>
            </a:r>
            <a:r>
              <a:rPr lang="zh-TW" altLang="zh-TW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財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尉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輔諮系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洪如玉</a:t>
            </a:r>
            <a:r>
              <a:rPr lang="en-US" altLang="zh-TW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教育系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endParaRPr lang="zh-TW" altLang="zh-TW" kern="100" dirty="0">
              <a:solidFill>
                <a:srgbClr val="9900FF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0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三、特色研究領域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三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、獲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科技部</a:t>
            </a:r>
            <a:r>
              <a:rPr lang="en-US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102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年度</a:t>
            </a:r>
            <a:r>
              <a:rPr lang="zh-TW" altLang="en-US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特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殊</a:t>
            </a:r>
            <a:r>
              <a:rPr lang="zh-TW" altLang="zh-TW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優秀人才獎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 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楊德清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數理所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endParaRPr lang="en-US" altLang="zh-TW" kern="100" dirty="0" smtClean="0">
              <a:solidFill>
                <a:srgbClr val="9900FF"/>
              </a:solidFill>
              <a:latin typeface="標楷體"/>
              <a:ea typeface="標楷體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  張家銘</a:t>
            </a:r>
            <a:r>
              <a:rPr lang="en-US" altLang="zh-TW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體育系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  陳明聰</a:t>
            </a:r>
            <a:r>
              <a:rPr lang="en-US" altLang="zh-TW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特教系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/>
                <a:ea typeface="標楷體"/>
                <a:cs typeface="Times New Roman"/>
              </a:rPr>
              <a:t>  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劉漢欽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數位系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朱彩馨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數位系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張宇樑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教政所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 </a:t>
            </a:r>
            <a:endParaRPr lang="en-US" altLang="zh-TW" kern="100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</a:t>
            </a:r>
            <a:r>
              <a:rPr lang="zh-TW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林樹聲</a:t>
            </a:r>
            <a:r>
              <a:rPr lang="en-US" altLang="zh-TW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en-US" kern="1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數理所</a:t>
            </a:r>
            <a:r>
              <a:rPr lang="en-US" altLang="zh-TW" kern="1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en-US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 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研究主題舉例</a:t>
            </a:r>
            <a:endParaRPr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黃財蔚教授：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WBstar1.0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學習診斷分析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軟體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研發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包含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教師端的命題品質分析、學生端的作答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情況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分析、以及解釋端的回饋說明三部分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可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應用於教室學習與職業訓練情境，包括一般學校的學科學習、技能訓練、或職業生產作業線上的員工訓練分析等範圍。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42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研究主題舉例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楊德清教授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數常識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」研究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開發四套系統：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「國小階段數常識</a:t>
            </a:r>
            <a:r>
              <a:rPr lang="en-US" altLang="zh-TW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(number sense)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電腦化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階段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診斷測驗系統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數常識電腦數位動畫學習活動之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開發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「國小階段數常識</a:t>
            </a:r>
            <a:r>
              <a:rPr lang="en-US" altLang="zh-TW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(number sense)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電腦化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四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階段診斷測驗系統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分數數位教學工具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開發</a:t>
            </a:r>
            <a:endParaRPr lang="zh-TW" altLang="en-US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65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研究主題舉例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陳明聰教授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身心障礙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學生輔具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研發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包括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電腦點選表現評估系統和輔助閱讀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en-US" dirty="0" smtClean="0">
                <a:solidFill>
                  <a:srgbClr val="9900FF"/>
                </a:solidFill>
                <a:latin typeface="標楷體"/>
                <a:ea typeface="標楷體"/>
              </a:rPr>
              <a:t>，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未來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將持續聚焦在資訊科技輔具和輔助溝通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系統的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研發與研究，建立本土的介入方案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成和正教授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：樂齡銀髮藏寶圖</a:t>
            </a:r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瞭解銀髮族在生活上遭遇的不便之處，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予以</a:t>
            </a: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預防；並設計適合該年齡層的運動</a:t>
            </a: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方式，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保持健康。</a:t>
            </a:r>
            <a:endParaRPr lang="en-US" altLang="zh-TW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18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研究主題舉例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張家銘教授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355600" indent="-35560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大專體育室主任家長式領導對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教師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工作滿意度與組織公民行為影響關係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：以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領導者與部屬交換關係為中介變相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林樹聲教授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高中生評判證據和提出證據之調查研究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劉漢欽教授</a:t>
            </a: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探討空間能力與視覺引導策略對於學習者使用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電腦動畫學習中的學習表現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、認知負荷與訊息</a:t>
            </a:r>
            <a:endParaRPr lang="en-US" altLang="zh-TW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 處理歷程之研究</a:t>
            </a:r>
            <a:endParaRPr lang="en-US" altLang="zh-TW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研究主題舉例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洪如玉教授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 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人權</a:t>
            </a: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審美教育學的理論建構與實踐（</a:t>
            </a:r>
            <a:r>
              <a:rPr lang="en-US" altLang="zh-TW" sz="3000" b="1" dirty="0">
                <a:solidFill>
                  <a:srgbClr val="9900FF"/>
                </a:solidFill>
                <a:latin typeface="標楷體"/>
                <a:ea typeface="標楷體"/>
              </a:rPr>
              <a:t>I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）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（</a:t>
            </a:r>
            <a:r>
              <a:rPr lang="en-US" altLang="zh-TW" sz="3000" b="1" dirty="0">
                <a:solidFill>
                  <a:srgbClr val="9900FF"/>
                </a:solidFill>
                <a:latin typeface="標楷體"/>
                <a:ea typeface="標楷體"/>
              </a:rPr>
              <a:t>II</a:t>
            </a: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）：</a:t>
            </a:r>
            <a:r>
              <a:rPr lang="en-US" altLang="zh-TW" sz="3000" b="1" dirty="0" err="1">
                <a:solidFill>
                  <a:srgbClr val="9900FF"/>
                </a:solidFill>
                <a:latin typeface="標楷體"/>
                <a:ea typeface="標楷體"/>
              </a:rPr>
              <a:t>Rorty</a:t>
            </a: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與</a:t>
            </a:r>
            <a:r>
              <a:rPr lang="en-US" altLang="zh-TW" sz="3000" b="1" dirty="0" err="1">
                <a:solidFill>
                  <a:srgbClr val="9900FF"/>
                </a:solidFill>
                <a:latin typeface="標楷體"/>
                <a:ea typeface="標楷體"/>
              </a:rPr>
              <a:t>Merleau-Ponty</a:t>
            </a: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的視域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交融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張宇樑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國小教師理解與運用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區分化數學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教學知覺知與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專業發展研究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姜得勝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b="1" dirty="0">
              <a:solidFill>
                <a:srgbClr val="FF0000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道德力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：重建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台灣核心價值，再現台灣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生命力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。台北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：群英出版社。</a:t>
            </a:r>
            <a:endParaRPr lang="en-US" altLang="zh-TW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6" descr="C:\Program Files (x86)\Microsoft Office\MEDIA\OFFICE11\Lines\BD15156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5929354" cy="714380"/>
          </a:xfrm>
          <a:prstGeom prst="rect">
            <a:avLst/>
          </a:prstGeom>
          <a:noFill/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428596" y="-24"/>
            <a:ext cx="82296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/>
                <a:ea typeface="標楷體"/>
              </a:rPr>
              <a:t>、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師範學院概況</a:t>
            </a:r>
            <a: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Teachers College of National </a:t>
            </a:r>
            <a:r>
              <a:rPr lang="en-US" sz="2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Chiayi</a:t>
            </a:r>
            <a:r>
              <a:rPr lang="en-US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zh-TW" altLang="en-US" sz="36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0034" y="2998113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7598D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基本素養</a:t>
            </a:r>
            <a:r>
              <a:rPr lang="en-US" sz="2200" b="1" dirty="0" smtClean="0">
                <a:solidFill>
                  <a:srgbClr val="7598D9">
                    <a:lumMod val="75000"/>
                  </a:srgbClr>
                </a:solidFill>
                <a:latin typeface="Times New Roman" pitchFamily="18" charset="0"/>
                <a:ea typeface="華康中特圓體" pitchFamily="49" charset="-120"/>
                <a:cs typeface="Times New Roman" pitchFamily="18" charset="0"/>
              </a:rPr>
              <a:t>(Areas of Basic Competence)</a:t>
            </a:r>
            <a:endParaRPr lang="zh-TW" altLang="en-US" sz="2200" dirty="0" smtClean="0">
              <a:solidFill>
                <a:srgbClr val="7598D9">
                  <a:lumMod val="75000"/>
                </a:srgb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13" name="Picture 16" descr="C:\Program Files (x86)\Microsoft Office\MEDIA\OFFICE11\Lines\BD15156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2500330" cy="571504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500034" y="128586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2200" b="1" dirty="0" smtClean="0">
                <a:solidFill>
                  <a:srgbClr val="7598D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願景</a:t>
            </a:r>
            <a:r>
              <a:rPr lang="en-US" sz="2200" b="1" dirty="0" smtClean="0">
                <a:solidFill>
                  <a:srgbClr val="7598D9">
                    <a:lumMod val="75000"/>
                  </a:srgbClr>
                </a:solidFill>
                <a:latin typeface="Times New Roman" pitchFamily="18" charset="0"/>
                <a:ea typeface="華康中特圓體" pitchFamily="49" charset="-120"/>
                <a:cs typeface="Times New Roman" pitchFamily="18" charset="0"/>
              </a:rPr>
              <a:t>(Vision)</a:t>
            </a:r>
            <a:endParaRPr lang="zh-TW" altLang="en-US" sz="2200" dirty="0" smtClean="0">
              <a:solidFill>
                <a:srgbClr val="7598D9">
                  <a:lumMod val="75000"/>
                </a:srgb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en-US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打造師資培育與教育創新重鎮</a:t>
            </a:r>
            <a:endParaRPr lang="en-US" altLang="zh-TW" sz="3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b="1" dirty="0" smtClean="0">
                <a:solidFill>
                  <a:srgbClr val="B32C1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中特圓體" pitchFamily="49" charset="-120"/>
                <a:cs typeface="Times New Roman" pitchFamily="18" charset="0"/>
              </a:rPr>
              <a:t>To Build a Stronghold of Teacher Education and Educational Innovation</a:t>
            </a:r>
            <a:endParaRPr lang="zh-TW" altLang="en-US" b="1" dirty="0" smtClean="0">
              <a:solidFill>
                <a:srgbClr val="B32C1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中特圓體" pitchFamily="49" charset="-120"/>
              <a:cs typeface="Times New Roman" pitchFamily="18" charset="0"/>
            </a:endParaRPr>
          </a:p>
        </p:txBody>
      </p:sp>
      <p:pic>
        <p:nvPicPr>
          <p:cNvPr id="3076" name="Picture 4" descr="C:\Users\Administrator\Desktop\嘉大-師院(PPT)-1030530\圖\照片編排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3714752"/>
            <a:ext cx="9153526" cy="3322637"/>
          </a:xfrm>
          <a:prstGeom prst="rect">
            <a:avLst/>
          </a:prstGeom>
          <a:noFill/>
        </p:spPr>
      </p:pic>
      <p:pic>
        <p:nvPicPr>
          <p:cNvPr id="3074" name="Picture 2" descr="C:\Users\Administrator\Desktop\嘉大-師院(PPT)-1030530\圖\多元創新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23188"/>
            <a:ext cx="5643602" cy="112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3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四、地方教育輔導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辦理教師研習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師培中心地方教育輔導組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受縣市政府邀請擔任演講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、遴選委員、評審委員等。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縣市政府委辦計畫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：例如：國民中小學校務評鑑計</a:t>
            </a:r>
            <a:endParaRPr lang="en-US" altLang="zh-TW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 畫、</a:t>
            </a:r>
            <a:r>
              <a:rPr lang="zh-TW" altLang="en-US" b="1" dirty="0">
                <a:solidFill>
                  <a:srgbClr val="9900FF"/>
                </a:solidFill>
                <a:latin typeface="標楷體"/>
                <a:ea typeface="標楷體"/>
              </a:rPr>
              <a:t>校長主任及教師</a:t>
            </a:r>
            <a:r>
              <a:rPr lang="zh-TW" altLang="en-US" b="1" dirty="0" smtClean="0">
                <a:solidFill>
                  <a:srgbClr val="9900FF"/>
                </a:solidFill>
                <a:latin typeface="標楷體"/>
                <a:ea typeface="標楷體"/>
              </a:rPr>
              <a:t>甄選</a:t>
            </a:r>
            <a:endParaRPr lang="en-US" altLang="zh-TW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特殊教育中心的輔導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家庭教育研究中心的輔導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家庭與社區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諮商中心的輔導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幼兒教育輔導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.103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日與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嘉義縣安東國小、大鄉國小、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溪口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國中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、大吉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國中等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四校簽訂專業發展合作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endParaRPr lang="en-US" altLang="zh-TW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800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Professional Development School, PDS)</a:t>
            </a:r>
            <a:endParaRPr lang="zh-TW" altLang="en-US" sz="2800" dirty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0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五、學院特色發展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課程與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課程與教學</a:t>
            </a:r>
            <a:endParaRPr lang="en-US" altLang="zh-TW" sz="36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0206B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配合學校推動模組化課程改革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，進行課程檢討。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實習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，增進實務能力，並強化理論與實務連</a:t>
            </a:r>
            <a:endParaRPr lang="en-US" altLang="zh-TW" sz="2800" b="1" dirty="0" smtClean="0">
              <a:solidFill>
                <a:srgbClr val="9900FF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  結。</a:t>
            </a:r>
            <a:endParaRPr lang="zh-TW" altLang="en-US" sz="2800" b="1" dirty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b="1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強化師資生學科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知識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，開設數理增能學程。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強化教學</a:t>
            </a:r>
            <a:r>
              <a:rPr lang="zh-TW" altLang="en-US" sz="2800" b="1" dirty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基本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能力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，推動基本能力檢定。</a:t>
            </a:r>
            <a:endParaRPr lang="en-US" altLang="zh-TW" sz="2800" b="1" dirty="0" smtClean="0">
              <a:solidFill>
                <a:srgbClr val="9900FF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0206B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3600" b="1" dirty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7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學院特色發展</a:t>
            </a:r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課程與教學</a:t>
            </a:r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776863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3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學院特色發展</a:t>
            </a:r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課程與教學</a:t>
            </a:r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六項基本能力研習與檢定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硬筆字：教育系主辦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板書：特教系主辦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說故事：幼教系主辦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電子白板：師培中心與數位系主辦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自然科實驗操作：數理所主辦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教學活動設計：師培中心</a:t>
            </a:r>
            <a:r>
              <a:rPr lang="zh-TW" altLang="en-US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主辦</a:t>
            </a:r>
            <a:endParaRPr lang="zh-TW" altLang="en-US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五、學院特色發展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研究與產學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研究與產學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鼓勵申請科技部研究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計畫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、發表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期刊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論文與專書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承接各級政府委託計畫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教育部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、雲嘉縣市政府、移民署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增進與文教事業機構合作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：</a:t>
            </a:r>
            <a:endParaRPr lang="en-US" altLang="zh-TW" sz="2800" b="1" dirty="0" smtClean="0">
              <a:solidFill>
                <a:srgbClr val="9900FF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 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中興補習班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世一文化出版社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詠禾科創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南一出版社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國泰基金會</a:t>
            </a:r>
            <a:endParaRPr lang="en-US" altLang="zh-TW" sz="2800" b="1" dirty="0" smtClean="0">
              <a:solidFill>
                <a:srgbClr val="0206BE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altLang="zh-TW" sz="3600" b="1" dirty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五、學院特色發展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國際化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國際化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開設教學專業國際學程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(MPT)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，營造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國際化學習環境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鼓勵師生赴國外發表論文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(102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學年度約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人次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以視訊方式與國外大學互動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數位系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、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特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教系、幼教系</a:t>
            </a:r>
            <a:r>
              <a:rPr lang="en-US" altLang="zh-TW" sz="2800" b="1" dirty="0" smtClean="0">
                <a:solidFill>
                  <a:srgbClr val="99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b="1" dirty="0" smtClean="0">
                <a:solidFill>
                  <a:srgbClr val="9900FF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99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altLang="zh-TW" sz="3600" b="1" dirty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五、學院特色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發展</a:t>
            </a:r>
            <a:r>
              <a:rPr lang="en-US" altLang="zh-TW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KPI</a:t>
            </a:r>
            <a:r>
              <a:rPr lang="en-US" altLang="zh-TW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7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完畢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1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一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/>
                <a:ea typeface="標楷體"/>
                <a:cs typeface="+mn-cs"/>
              </a:rPr>
              <a:t>、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師範學院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概況</a:t>
            </a:r>
            <a:endParaRPr lang="zh-TW" altLang="en-US" sz="3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C:\Users\Administrator\Desktop\嘉大-師院(PPT)-1030530\圖\9系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907" y="1285860"/>
            <a:ext cx="6300247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一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/>
                <a:ea typeface="標楷體"/>
                <a:cs typeface="+mn-cs"/>
              </a:rPr>
              <a:t>、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師範學院概況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學生數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168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5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一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/>
                <a:ea typeface="標楷體"/>
                <a:cs typeface="+mn-cs"/>
              </a:rPr>
              <a:t>、</a:t>
            </a: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師範學院概況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教師數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師範學院</a:t>
            </a:r>
            <a:r>
              <a:rPr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3600" b="1" dirty="0" smtClean="0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Strengths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師資質量均佳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，指導學生認真。</a:t>
            </a:r>
            <a:endParaRPr lang="en-US" altLang="zh-TW" sz="30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30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空間與圖書設備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充足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30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</a:t>
            </a:r>
            <a:r>
              <a:rPr lang="en-US" altLang="zh-TW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3.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師資培育體系完整，包括中教、小教、特教、幼教</a:t>
            </a:r>
            <a:endParaRPr lang="en-US" altLang="zh-TW" sz="30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 。</a:t>
            </a:r>
            <a:endParaRPr lang="en-US" altLang="zh-TW" sz="30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</a:t>
            </a:r>
            <a:r>
              <a:rPr lang="en-US" altLang="zh-TW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4.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師資培育中心設有地方教育輔導組，推動輔導區教</a:t>
            </a:r>
            <a:endParaRPr lang="en-US" altLang="zh-TW" sz="30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 師研習工作。</a:t>
            </a:r>
            <a:endParaRPr lang="en-US" altLang="zh-TW" sz="30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zh-TW" altLang="en-US" sz="30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endParaRPr lang="en-US" altLang="zh-TW" sz="30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3600" b="1" dirty="0" smtClean="0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Weaknesses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30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教師的教學與服務負擔頗重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，影響研究。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研究成果偏於少數教師的現象。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學校以經費多寡，不利本學院之績效呈現。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校舍建築逐漸老舊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，影響教學研究與觀瞻。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師範學院</a:t>
            </a:r>
            <a:r>
              <a:rPr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256584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民雄校區生活機能較為不足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交通、郵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務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、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學生活</a:t>
            </a:r>
            <a:endParaRPr lang="en-US" altLang="zh-TW" sz="28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動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、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餐飲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，校園美化待加強。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6.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校園</a:t>
            </a: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國際化環境有待加強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3000" b="1" dirty="0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Opportunities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4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雲嘉南地區中小學及幼稚園教師專業成長的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需求大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>
              <a:solidFill>
                <a:srgbClr val="0206BE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在中小學及幼稚園服務之畢業校友多</a:t>
            </a: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3.</a:t>
            </a: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企業界對心理諮商人才、數位設計人才、運動休閒</a:t>
            </a:r>
            <a:endParaRPr lang="en-US" altLang="zh-TW" sz="2800" b="1" dirty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  與樂齡運動人才需求與日俱增。</a:t>
            </a:r>
            <a:endParaRPr lang="en-US" altLang="zh-TW" sz="2800" b="1" dirty="0">
              <a:solidFill>
                <a:srgbClr val="0206BE"/>
              </a:solidFill>
              <a:latin typeface="標楷體"/>
              <a:ea typeface="標楷體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4.</a:t>
            </a: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大陸地區幼教人才需求大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800" b="1" dirty="0">
              <a:solidFill>
                <a:srgbClr val="0206BE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師範學院</a:t>
            </a:r>
            <a:r>
              <a:rPr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zh-TW" sz="3600" b="1" dirty="0" smtClean="0">
                <a:solidFill>
                  <a:srgbClr val="9900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Threats</a:t>
            </a:r>
            <a:endParaRPr lang="en-US" altLang="zh-TW" sz="3600" b="1" dirty="0">
              <a:solidFill>
                <a:srgbClr val="99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研究成果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與中小學教有關聯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，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民間企業界關聯性</a:t>
            </a:r>
            <a:endParaRPr lang="en-US" altLang="zh-TW" sz="28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 不高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。</a:t>
            </a:r>
            <a:endParaRPr lang="zh-TW" altLang="en-US" sz="2800" b="1" dirty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地處嘉義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，不如北部大學與教育部有地利之便，</a:t>
            </a:r>
            <a:endParaRPr lang="en-US" altLang="zh-TW" sz="2800" b="1" dirty="0" smtClean="0">
              <a:solidFill>
                <a:srgbClr val="0206BE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/>
                <a:ea typeface="標楷體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 有較多機會承接教育部計畫。</a:t>
            </a:r>
            <a:endParaRPr lang="en-US" altLang="zh-TW" sz="28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學生來源不足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，特別是日間碩士班。</a:t>
            </a:r>
            <a:endParaRPr lang="en-US" altLang="zh-TW" sz="28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來自其他教育大學校院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、一般大學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的競爭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特別在</a:t>
            </a:r>
            <a:endParaRPr lang="en-US" altLang="zh-TW" sz="2800" b="1" dirty="0" smtClean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 碩士班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、碩專班招生方面</a:t>
            </a:r>
            <a:r>
              <a:rPr lang="en-US" altLang="zh-TW" sz="2800" b="1" dirty="0" smtClean="0">
                <a:solidFill>
                  <a:srgbClr val="0206BE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0206BE"/>
                </a:solidFill>
                <a:latin typeface="標楷體"/>
                <a:ea typeface="標楷體"/>
              </a:rPr>
              <a:t>。</a:t>
            </a:r>
            <a:endParaRPr lang="zh-TW" altLang="en-US" sz="2800" b="1" dirty="0">
              <a:solidFill>
                <a:srgbClr val="0206B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、特色研究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系所教師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專長領域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教育學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系與教政所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/>
                <a:ea typeface="標楷體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教育基礎理論、課程設計、教育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管理、教育統計學、多元文化教育</a:t>
            </a:r>
            <a:endParaRPr lang="en-US" altLang="zh-TW" sz="30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輔導與諮商學系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心理諮商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、變態心理學、認知行為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治療、家族治療、臨床心理分析、催眠民治療與生理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回饋、遊戲治療</a:t>
            </a:r>
            <a:endParaRPr lang="en-US" altLang="zh-TW" sz="30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數位學習設計與管理學系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多媒體學習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、資訊融入教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學、人機介面、資訊素養</a:t>
            </a:r>
            <a:endParaRPr lang="en-US" altLang="zh-TW" sz="3000" b="1" dirty="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dirty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體育與健康休閒學系</a:t>
            </a:r>
            <a:r>
              <a:rPr lang="zh-TW" altLang="en-US" sz="3000" b="1" dirty="0" smtClean="0">
                <a:solidFill>
                  <a:srgbClr val="0206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運動科學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體適能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、運動教育</a:t>
            </a:r>
            <a:endParaRPr lang="en-US" altLang="zh-TW" sz="3000" b="1" dirty="0" smtClean="0">
              <a:solidFill>
                <a:srgbClr val="9900FF"/>
              </a:solidFill>
              <a:latin typeface="標楷體"/>
              <a:ea typeface="標楷體"/>
            </a:endParaRPr>
          </a:p>
          <a:p>
            <a:pPr marL="0" lvl="0" indent="0">
              <a:buNone/>
            </a:pPr>
            <a:r>
              <a:rPr lang="zh-TW" altLang="en-US" sz="3000" b="1" dirty="0">
                <a:solidFill>
                  <a:srgbClr val="9900FF"/>
                </a:solidFill>
                <a:latin typeface="標楷體"/>
                <a:ea typeface="標楷體"/>
              </a:rPr>
              <a:t> </a:t>
            </a:r>
            <a:r>
              <a:rPr lang="zh-TW" altLang="en-US" sz="3000" b="1" dirty="0" smtClean="0">
                <a:solidFill>
                  <a:srgbClr val="9900FF"/>
                </a:solidFill>
                <a:latin typeface="標楷體"/>
                <a:ea typeface="標楷體"/>
              </a:rPr>
              <a:t> 、休閒教育、樂齡運動</a:t>
            </a:r>
            <a:endParaRPr lang="en-US" altLang="zh-TW" sz="3000" b="1" dirty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1ABA-7286-4E78-971C-9C45096A51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28575">
          <a:solidFill>
            <a:srgbClr val="C0C0C0"/>
          </a:solidFill>
          <a:prstDash val="sysDot"/>
          <a:round/>
          <a:headEnd/>
          <a:tailEnd/>
        </a:ln>
        <a:effectLst/>
      </a:spPr>
      <a:bodyPr wrap="none" anchor="ctr"/>
      <a:lstStyle>
        <a:defPPr>
          <a:spcBef>
            <a:spcPct val="50000"/>
          </a:spcBef>
          <a:defRPr sz="2400" dirty="0" smtClean="0">
            <a:solidFill>
              <a:srgbClr val="C00000"/>
            </a:solidFill>
            <a:latin typeface="Courier" pitchFamily="49" charset="0"/>
            <a:ea typeface="標楷體" pitchFamily="65" charset="-120"/>
            <a:cs typeface="Tahoma" pitchFamily="34" charset="0"/>
          </a:defRPr>
        </a:defPPr>
      </a:lst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1793</Words>
  <Application>Microsoft Office PowerPoint</Application>
  <PresentationFormat>如螢幕大小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國立嘉義大學102學年度校務諮詢委員會</vt:lpstr>
      <vt:lpstr>PowerPoint 簡報</vt:lpstr>
      <vt:lpstr>一、師範學院概況</vt:lpstr>
      <vt:lpstr>一、師範學院概況(學生數)</vt:lpstr>
      <vt:lpstr>一、師範學院概況(教師數)</vt:lpstr>
      <vt:lpstr>二、師範學院SWOT分析</vt:lpstr>
      <vt:lpstr>二、師範學院SWOT分析</vt:lpstr>
      <vt:lpstr>二、師範學院SWOT分析</vt:lpstr>
      <vt:lpstr>三、特色研究領域</vt:lpstr>
      <vt:lpstr>三、特色研究領域</vt:lpstr>
      <vt:lpstr>三、特色研究領域</vt:lpstr>
      <vt:lpstr>三、特色研究領域</vt:lpstr>
      <vt:lpstr>三、特色研究領域</vt:lpstr>
      <vt:lpstr>三、特色研究領域</vt:lpstr>
      <vt:lpstr>研究主題舉例</vt:lpstr>
      <vt:lpstr>研究主題舉例</vt:lpstr>
      <vt:lpstr>研究主題舉例</vt:lpstr>
      <vt:lpstr>研究主題舉例</vt:lpstr>
      <vt:lpstr>研究主題舉例</vt:lpstr>
      <vt:lpstr>四、地方教育輔導</vt:lpstr>
      <vt:lpstr>五、學院特色發展(課程與教學)</vt:lpstr>
      <vt:lpstr>五、學院特色發展(課程與教學)</vt:lpstr>
      <vt:lpstr>五、學院特色發展(課程與教學)</vt:lpstr>
      <vt:lpstr>五、學院特色發展(研究與產學)</vt:lpstr>
      <vt:lpstr>五、學院特色發展(國際化)</vt:lpstr>
      <vt:lpstr>五、學院特色發展(KPI)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winxp</dc:creator>
  <cp:lastModifiedBy>user</cp:lastModifiedBy>
  <cp:revision>690</cp:revision>
  <cp:lastPrinted>2014-06-05T03:01:21Z</cp:lastPrinted>
  <dcterms:created xsi:type="dcterms:W3CDTF">2011-10-03T13:41:57Z</dcterms:created>
  <dcterms:modified xsi:type="dcterms:W3CDTF">2014-06-09T06:20:53Z</dcterms:modified>
</cp:coreProperties>
</file>