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8"/>
  </p:notesMasterIdLst>
  <p:handoutMasterIdLst>
    <p:handoutMasterId r:id="rId49"/>
  </p:handoutMasterIdLst>
  <p:sldIdLst>
    <p:sldId id="257" r:id="rId2"/>
    <p:sldId id="292" r:id="rId3"/>
    <p:sldId id="283" r:id="rId4"/>
    <p:sldId id="286" r:id="rId5"/>
    <p:sldId id="259" r:id="rId6"/>
    <p:sldId id="260" r:id="rId7"/>
    <p:sldId id="261" r:id="rId8"/>
    <p:sldId id="262" r:id="rId9"/>
    <p:sldId id="263" r:id="rId10"/>
    <p:sldId id="264" r:id="rId11"/>
    <p:sldId id="291" r:id="rId12"/>
    <p:sldId id="288" r:id="rId13"/>
    <p:sldId id="265" r:id="rId14"/>
    <p:sldId id="287" r:id="rId15"/>
    <p:sldId id="289" r:id="rId16"/>
    <p:sldId id="290" r:id="rId17"/>
    <p:sldId id="293" r:id="rId18"/>
    <p:sldId id="279" r:id="rId19"/>
    <p:sldId id="295" r:id="rId20"/>
    <p:sldId id="296" r:id="rId21"/>
    <p:sldId id="297" r:id="rId22"/>
    <p:sldId id="298" r:id="rId23"/>
    <p:sldId id="300" r:id="rId24"/>
    <p:sldId id="304" r:id="rId25"/>
    <p:sldId id="302" r:id="rId26"/>
    <p:sldId id="301" r:id="rId27"/>
    <p:sldId id="303" r:id="rId28"/>
    <p:sldId id="305" r:id="rId29"/>
    <p:sldId id="307" r:id="rId30"/>
    <p:sldId id="308" r:id="rId31"/>
    <p:sldId id="310" r:id="rId32"/>
    <p:sldId id="309" r:id="rId33"/>
    <p:sldId id="311" r:id="rId34"/>
    <p:sldId id="313" r:id="rId35"/>
    <p:sldId id="320" r:id="rId36"/>
    <p:sldId id="321" r:id="rId37"/>
    <p:sldId id="318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280" r:id="rId4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BB596-9E23-44A7-AB9B-2125433882B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95329F98-0CD7-4138-8DF5-57F09D164853}">
      <dgm:prSet phldrT="[文字]"/>
      <dgm:spPr/>
      <dgm:t>
        <a:bodyPr/>
        <a:lstStyle/>
        <a:p>
          <a:r>
            <a:rPr lang="zh-TW" altLang="en-US" dirty="0" smtClean="0"/>
            <a:t>教師多元升等制度</a:t>
          </a:r>
          <a:endParaRPr lang="zh-TW" altLang="en-US" dirty="0"/>
        </a:p>
      </dgm:t>
    </dgm:pt>
    <dgm:pt modelId="{B2B33F30-FC27-4D3B-9A8F-5F53E7846455}" type="parTrans" cxnId="{EB0DDBB7-0CC2-4C93-AC89-8BD72C56BFE3}">
      <dgm:prSet/>
      <dgm:spPr/>
      <dgm:t>
        <a:bodyPr/>
        <a:lstStyle/>
        <a:p>
          <a:endParaRPr lang="zh-TW" altLang="en-US"/>
        </a:p>
      </dgm:t>
    </dgm:pt>
    <dgm:pt modelId="{9753DF99-C6DB-42F4-A58F-F0F3C38255A8}" type="sibTrans" cxnId="{EB0DDBB7-0CC2-4C93-AC89-8BD72C56BFE3}">
      <dgm:prSet/>
      <dgm:spPr/>
      <dgm:t>
        <a:bodyPr/>
        <a:lstStyle/>
        <a:p>
          <a:endParaRPr lang="zh-TW" altLang="en-US"/>
        </a:p>
      </dgm:t>
    </dgm:pt>
    <dgm:pt modelId="{35B4C55B-C856-4ADF-8594-4FFC7769D528}">
      <dgm:prSet phldrT="[文字]" custT="1"/>
      <dgm:spPr/>
      <dgm:t>
        <a:bodyPr/>
        <a:lstStyle/>
        <a:p>
          <a:pPr algn="ctr">
            <a:spcAft>
              <a:spcPts val="0"/>
            </a:spcAft>
          </a:pPr>
          <a:r>
            <a:rPr lang="zh-TW" altLang="en-US" sz="1600" b="1" dirty="0" smtClean="0">
              <a:solidFill>
                <a:srgbClr val="0070C0"/>
              </a:solidFill>
            </a:rPr>
            <a:t>教師多元專長</a:t>
          </a:r>
          <a:endParaRPr lang="en-US" altLang="zh-TW" sz="1600" b="1" dirty="0" smtClean="0">
            <a:solidFill>
              <a:srgbClr val="0070C0"/>
            </a:solidFill>
          </a:endParaRPr>
        </a:p>
        <a:p>
          <a:pPr algn="l">
            <a:spcAft>
              <a:spcPts val="0"/>
            </a:spcAft>
          </a:pPr>
          <a:r>
            <a:rPr lang="zh-TW" altLang="en-US" sz="1400" b="1" dirty="0" smtClean="0">
              <a:solidFill>
                <a:srgbClr val="FF0000"/>
              </a:solidFill>
            </a:rPr>
            <a:t>   學術研究型</a:t>
          </a:r>
          <a:endParaRPr lang="en-US" altLang="zh-TW" sz="1400" b="1" dirty="0" smtClean="0">
            <a:solidFill>
              <a:srgbClr val="FF0000"/>
            </a:solidFill>
          </a:endParaRPr>
        </a:p>
        <a:p>
          <a:pPr algn="l">
            <a:spcAft>
              <a:spcPts val="0"/>
            </a:spcAft>
          </a:pPr>
          <a:r>
            <a:rPr lang="zh-TW" altLang="en-US" sz="1400" b="1" dirty="0" smtClean="0">
              <a:solidFill>
                <a:srgbClr val="FF0000"/>
              </a:solidFill>
            </a:rPr>
            <a:t>   教學實務型</a:t>
          </a:r>
          <a:endParaRPr lang="en-US" altLang="zh-TW" sz="1400" b="1" dirty="0" smtClean="0">
            <a:solidFill>
              <a:srgbClr val="FF0000"/>
            </a:solidFill>
          </a:endParaRPr>
        </a:p>
        <a:p>
          <a:pPr algn="l">
            <a:spcAft>
              <a:spcPts val="0"/>
            </a:spcAft>
          </a:pPr>
          <a:r>
            <a:rPr lang="en-US" altLang="zh-TW" sz="1400" b="1" dirty="0" smtClean="0">
              <a:solidFill>
                <a:srgbClr val="FF0000"/>
              </a:solidFill>
            </a:rPr>
            <a:t>   </a:t>
          </a:r>
          <a:r>
            <a:rPr lang="zh-TW" altLang="en-US" sz="1400" b="1" dirty="0" smtClean="0">
              <a:solidFill>
                <a:srgbClr val="FF0000"/>
              </a:solidFill>
            </a:rPr>
            <a:t>產學合作型</a:t>
          </a:r>
          <a:endParaRPr lang="zh-TW" altLang="en-US" sz="1400" b="1" dirty="0">
            <a:solidFill>
              <a:srgbClr val="FF0000"/>
            </a:solidFill>
          </a:endParaRPr>
        </a:p>
      </dgm:t>
    </dgm:pt>
    <dgm:pt modelId="{5668E68A-646A-43DA-9DF3-04B84AAC643B}" type="parTrans" cxnId="{A99D0B6D-6C21-4951-A9D3-911F65074A08}">
      <dgm:prSet/>
      <dgm:spPr/>
      <dgm:t>
        <a:bodyPr/>
        <a:lstStyle/>
        <a:p>
          <a:endParaRPr lang="zh-TW" altLang="en-US"/>
        </a:p>
      </dgm:t>
    </dgm:pt>
    <dgm:pt modelId="{67F0A39E-7B3F-472A-8AE0-049196E0348E}" type="sibTrans" cxnId="{A99D0B6D-6C21-4951-A9D3-911F65074A08}">
      <dgm:prSet/>
      <dgm:spPr/>
      <dgm:t>
        <a:bodyPr/>
        <a:lstStyle/>
        <a:p>
          <a:endParaRPr lang="zh-TW" altLang="en-US"/>
        </a:p>
      </dgm:t>
    </dgm:pt>
    <dgm:pt modelId="{8FA7FDE1-58E5-409B-A08F-AC7A958333D3}">
      <dgm:prSet phldrT="[文字]"/>
      <dgm:spPr/>
      <dgm:t>
        <a:bodyPr/>
        <a:lstStyle/>
        <a:p>
          <a:r>
            <a:rPr lang="zh-TW" altLang="en-US" dirty="0" smtClean="0">
              <a:solidFill>
                <a:srgbClr val="0070C0"/>
              </a:solidFill>
            </a:rPr>
            <a:t>學生多元人才培育</a:t>
          </a:r>
          <a:endParaRPr lang="zh-TW" altLang="en-US" dirty="0">
            <a:solidFill>
              <a:srgbClr val="0070C0"/>
            </a:solidFill>
          </a:endParaRPr>
        </a:p>
      </dgm:t>
    </dgm:pt>
    <dgm:pt modelId="{312856AE-B98E-4E8C-836A-45DC43E5D548}" type="parTrans" cxnId="{2C5E71A1-30D0-4ABB-AC75-743D2031266B}">
      <dgm:prSet/>
      <dgm:spPr/>
      <dgm:t>
        <a:bodyPr/>
        <a:lstStyle/>
        <a:p>
          <a:endParaRPr lang="zh-TW" altLang="en-US"/>
        </a:p>
      </dgm:t>
    </dgm:pt>
    <dgm:pt modelId="{29F35DE9-FEA8-4EB1-8375-512BBAB8072A}" type="sibTrans" cxnId="{2C5E71A1-30D0-4ABB-AC75-743D2031266B}">
      <dgm:prSet/>
      <dgm:spPr/>
      <dgm:t>
        <a:bodyPr/>
        <a:lstStyle/>
        <a:p>
          <a:endParaRPr lang="zh-TW" altLang="en-US"/>
        </a:p>
      </dgm:t>
    </dgm:pt>
    <dgm:pt modelId="{16DF2A3A-8941-4010-9900-96007A00BDB3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600" b="1" dirty="0" smtClean="0">
              <a:solidFill>
                <a:srgbClr val="0070C0"/>
              </a:solidFill>
            </a:rPr>
            <a:t>學校多元發展</a:t>
          </a:r>
          <a:endParaRPr lang="en-US" altLang="zh-TW" sz="1600" b="1" dirty="0" smtClean="0">
            <a:solidFill>
              <a:srgbClr val="0070C0"/>
            </a:solidFill>
          </a:endParaRPr>
        </a:p>
        <a:p>
          <a:pPr>
            <a:spcAft>
              <a:spcPts val="0"/>
            </a:spcAft>
          </a:pPr>
          <a:r>
            <a:rPr lang="zh-TW" altLang="en-US" sz="1200" dirty="0" smtClean="0"/>
            <a:t> </a:t>
          </a:r>
          <a:r>
            <a:rPr lang="zh-TW" altLang="en-US" sz="1400" b="1" dirty="0" smtClean="0">
              <a:solidFill>
                <a:srgbClr val="FF0000"/>
              </a:solidFill>
            </a:rPr>
            <a:t>學術研究型</a:t>
          </a:r>
          <a:endParaRPr lang="en-US" altLang="zh-TW" sz="1400" b="1" dirty="0" smtClean="0">
            <a:solidFill>
              <a:srgbClr val="FF0000"/>
            </a:solidFill>
          </a:endParaRPr>
        </a:p>
        <a:p>
          <a:pPr>
            <a:spcAft>
              <a:spcPts val="0"/>
            </a:spcAft>
          </a:pPr>
          <a:r>
            <a:rPr lang="zh-TW" altLang="en-US" sz="1400" b="1" dirty="0" smtClean="0">
              <a:solidFill>
                <a:srgbClr val="FF0000"/>
              </a:solidFill>
            </a:rPr>
            <a:t> 教學實務型</a:t>
          </a:r>
          <a:endParaRPr lang="en-US" altLang="zh-TW" sz="1400" b="1" dirty="0" smtClean="0">
            <a:solidFill>
              <a:srgbClr val="FF0000"/>
            </a:solidFill>
          </a:endParaRPr>
        </a:p>
        <a:p>
          <a:pPr>
            <a:spcAft>
              <a:spcPts val="0"/>
            </a:spcAft>
          </a:pPr>
          <a:r>
            <a:rPr lang="en-US" altLang="zh-TW" sz="1400" b="1" dirty="0" smtClean="0">
              <a:solidFill>
                <a:srgbClr val="FF0000"/>
              </a:solidFill>
            </a:rPr>
            <a:t> </a:t>
          </a:r>
          <a:r>
            <a:rPr lang="zh-TW" altLang="en-US" sz="1400" b="1" dirty="0" smtClean="0">
              <a:solidFill>
                <a:srgbClr val="FF0000"/>
              </a:solidFill>
            </a:rPr>
            <a:t>產學合作型</a:t>
          </a:r>
          <a:endParaRPr lang="zh-TW" altLang="en-US" sz="1400" b="1" dirty="0">
            <a:solidFill>
              <a:srgbClr val="FF0000"/>
            </a:solidFill>
          </a:endParaRPr>
        </a:p>
      </dgm:t>
    </dgm:pt>
    <dgm:pt modelId="{21071CB8-E888-48D7-B91C-5E5B7CA8E184}" type="parTrans" cxnId="{D28B87F9-2112-4D02-ABFF-97011703711E}">
      <dgm:prSet/>
      <dgm:spPr/>
      <dgm:t>
        <a:bodyPr/>
        <a:lstStyle/>
        <a:p>
          <a:endParaRPr lang="zh-TW" altLang="en-US"/>
        </a:p>
      </dgm:t>
    </dgm:pt>
    <dgm:pt modelId="{CE2A63C1-D2BB-46BC-BF5B-BBA0B05A3825}" type="sibTrans" cxnId="{D28B87F9-2112-4D02-ABFF-97011703711E}">
      <dgm:prSet/>
      <dgm:spPr/>
      <dgm:t>
        <a:bodyPr/>
        <a:lstStyle/>
        <a:p>
          <a:endParaRPr lang="zh-TW" altLang="en-US"/>
        </a:p>
      </dgm:t>
    </dgm:pt>
    <dgm:pt modelId="{CC12C504-42C3-4591-AD73-6291BF8B5AB5}" type="pres">
      <dgm:prSet presAssocID="{149BB596-9E23-44A7-AB9B-2125433882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632E3F6-EB2B-4DB5-8F05-B72A711229A7}" type="pres">
      <dgm:prSet presAssocID="{95329F98-0CD7-4138-8DF5-57F09D16485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zh-TW" altLang="en-US"/>
        </a:p>
      </dgm:t>
    </dgm:pt>
    <dgm:pt modelId="{22E85D51-34A5-4BB2-AD0D-77485801D776}" type="pres">
      <dgm:prSet presAssocID="{35B4C55B-C856-4ADF-8594-4FFC7769D528}" presName="node" presStyleLbl="node1" presStyleIdx="0" presStyleCnt="3" custScaleX="146302" custScaleY="1271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26504A-855F-482F-A254-D87047C892FA}" type="pres">
      <dgm:prSet presAssocID="{35B4C55B-C856-4ADF-8594-4FFC7769D528}" presName="dummy" presStyleCnt="0"/>
      <dgm:spPr/>
    </dgm:pt>
    <dgm:pt modelId="{3088E293-AA99-49D2-82CE-A5A0EBFF19F6}" type="pres">
      <dgm:prSet presAssocID="{67F0A39E-7B3F-472A-8AE0-049196E0348E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86BD5DC3-CAF2-44B3-AC2C-FF6FEE5B5027}" type="pres">
      <dgm:prSet presAssocID="{8FA7FDE1-58E5-409B-A08F-AC7A958333D3}" presName="node" presStyleLbl="node1" presStyleIdx="1" presStyleCnt="3" custScaleX="141224" custScaleY="1364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CBFB7A-086C-43F8-8890-82F74C6AEA3C}" type="pres">
      <dgm:prSet presAssocID="{8FA7FDE1-58E5-409B-A08F-AC7A958333D3}" presName="dummy" presStyleCnt="0"/>
      <dgm:spPr/>
    </dgm:pt>
    <dgm:pt modelId="{A39132EE-2019-4BF3-B295-F7002DFF04E7}" type="pres">
      <dgm:prSet presAssocID="{29F35DE9-FEA8-4EB1-8375-512BBAB8072A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A18EFA33-A6C2-41C2-94E2-F4EDC3ED8C2E}" type="pres">
      <dgm:prSet presAssocID="{16DF2A3A-8941-4010-9900-96007A00BDB3}" presName="node" presStyleLbl="node1" presStyleIdx="2" presStyleCnt="3" custScaleX="150702" custScaleY="1364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E6BF80-4931-4EBB-BAFC-B1F252BDBAD6}" type="pres">
      <dgm:prSet presAssocID="{16DF2A3A-8941-4010-9900-96007A00BDB3}" presName="dummy" presStyleCnt="0"/>
      <dgm:spPr/>
    </dgm:pt>
    <dgm:pt modelId="{1C6D0103-AADA-4D1E-BBF0-E52152700E23}" type="pres">
      <dgm:prSet presAssocID="{CE2A63C1-D2BB-46BC-BF5B-BBA0B05A3825}" presName="sibTrans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2C5E71A1-30D0-4ABB-AC75-743D2031266B}" srcId="{95329F98-0CD7-4138-8DF5-57F09D164853}" destId="{8FA7FDE1-58E5-409B-A08F-AC7A958333D3}" srcOrd="1" destOrd="0" parTransId="{312856AE-B98E-4E8C-836A-45DC43E5D548}" sibTransId="{29F35DE9-FEA8-4EB1-8375-512BBAB8072A}"/>
    <dgm:cxn modelId="{5C312A71-A3E1-458A-92AA-439CBB1CC1DE}" type="presOf" srcId="{149BB596-9E23-44A7-AB9B-2125433882B9}" destId="{CC12C504-42C3-4591-AD73-6291BF8B5AB5}" srcOrd="0" destOrd="0" presId="urn:microsoft.com/office/officeart/2005/8/layout/radial6"/>
    <dgm:cxn modelId="{94C4D360-F438-4283-A33E-B557E73B650A}" type="presOf" srcId="{35B4C55B-C856-4ADF-8594-4FFC7769D528}" destId="{22E85D51-34A5-4BB2-AD0D-77485801D776}" srcOrd="0" destOrd="0" presId="urn:microsoft.com/office/officeart/2005/8/layout/radial6"/>
    <dgm:cxn modelId="{A99D0B6D-6C21-4951-A9D3-911F65074A08}" srcId="{95329F98-0CD7-4138-8DF5-57F09D164853}" destId="{35B4C55B-C856-4ADF-8594-4FFC7769D528}" srcOrd="0" destOrd="0" parTransId="{5668E68A-646A-43DA-9DF3-04B84AAC643B}" sibTransId="{67F0A39E-7B3F-472A-8AE0-049196E0348E}"/>
    <dgm:cxn modelId="{604F8EE9-58E3-4581-B1D9-4B7C8CFD6A82}" type="presOf" srcId="{16DF2A3A-8941-4010-9900-96007A00BDB3}" destId="{A18EFA33-A6C2-41C2-94E2-F4EDC3ED8C2E}" srcOrd="0" destOrd="0" presId="urn:microsoft.com/office/officeart/2005/8/layout/radial6"/>
    <dgm:cxn modelId="{D28B87F9-2112-4D02-ABFF-97011703711E}" srcId="{95329F98-0CD7-4138-8DF5-57F09D164853}" destId="{16DF2A3A-8941-4010-9900-96007A00BDB3}" srcOrd="2" destOrd="0" parTransId="{21071CB8-E888-48D7-B91C-5E5B7CA8E184}" sibTransId="{CE2A63C1-D2BB-46BC-BF5B-BBA0B05A3825}"/>
    <dgm:cxn modelId="{BEF149CB-6947-4461-9513-9427CB7C21A3}" type="presOf" srcId="{67F0A39E-7B3F-472A-8AE0-049196E0348E}" destId="{3088E293-AA99-49D2-82CE-A5A0EBFF19F6}" srcOrd="0" destOrd="0" presId="urn:microsoft.com/office/officeart/2005/8/layout/radial6"/>
    <dgm:cxn modelId="{EB0DDBB7-0CC2-4C93-AC89-8BD72C56BFE3}" srcId="{149BB596-9E23-44A7-AB9B-2125433882B9}" destId="{95329F98-0CD7-4138-8DF5-57F09D164853}" srcOrd="0" destOrd="0" parTransId="{B2B33F30-FC27-4D3B-9A8F-5F53E7846455}" sibTransId="{9753DF99-C6DB-42F4-A58F-F0F3C38255A8}"/>
    <dgm:cxn modelId="{EFADCDEC-3CF3-47D0-A761-0168305BBA13}" type="presOf" srcId="{95329F98-0CD7-4138-8DF5-57F09D164853}" destId="{3632E3F6-EB2B-4DB5-8F05-B72A711229A7}" srcOrd="0" destOrd="0" presId="urn:microsoft.com/office/officeart/2005/8/layout/radial6"/>
    <dgm:cxn modelId="{E35BDCF2-6332-4DFF-AF7B-F5ADF22CD2A4}" type="presOf" srcId="{CE2A63C1-D2BB-46BC-BF5B-BBA0B05A3825}" destId="{1C6D0103-AADA-4D1E-BBF0-E52152700E23}" srcOrd="0" destOrd="0" presId="urn:microsoft.com/office/officeart/2005/8/layout/radial6"/>
    <dgm:cxn modelId="{0B6EDDA6-349F-405E-B13F-073B177610FA}" type="presOf" srcId="{29F35DE9-FEA8-4EB1-8375-512BBAB8072A}" destId="{A39132EE-2019-4BF3-B295-F7002DFF04E7}" srcOrd="0" destOrd="0" presId="urn:microsoft.com/office/officeart/2005/8/layout/radial6"/>
    <dgm:cxn modelId="{8FC0057E-FD02-4DE5-9C4F-83D5C4D12E7A}" type="presOf" srcId="{8FA7FDE1-58E5-409B-A08F-AC7A958333D3}" destId="{86BD5DC3-CAF2-44B3-AC2C-FF6FEE5B5027}" srcOrd="0" destOrd="0" presId="urn:microsoft.com/office/officeart/2005/8/layout/radial6"/>
    <dgm:cxn modelId="{51957DD2-3044-4B6D-A446-A8A6EA205D6A}" type="presParOf" srcId="{CC12C504-42C3-4591-AD73-6291BF8B5AB5}" destId="{3632E3F6-EB2B-4DB5-8F05-B72A711229A7}" srcOrd="0" destOrd="0" presId="urn:microsoft.com/office/officeart/2005/8/layout/radial6"/>
    <dgm:cxn modelId="{41C0E4FA-48DE-4E92-9BC2-1F5FC5EF45E0}" type="presParOf" srcId="{CC12C504-42C3-4591-AD73-6291BF8B5AB5}" destId="{22E85D51-34A5-4BB2-AD0D-77485801D776}" srcOrd="1" destOrd="0" presId="urn:microsoft.com/office/officeart/2005/8/layout/radial6"/>
    <dgm:cxn modelId="{25D17495-A9DF-40C9-8F76-62D8628B79D1}" type="presParOf" srcId="{CC12C504-42C3-4591-AD73-6291BF8B5AB5}" destId="{3D26504A-855F-482F-A254-D87047C892FA}" srcOrd="2" destOrd="0" presId="urn:microsoft.com/office/officeart/2005/8/layout/radial6"/>
    <dgm:cxn modelId="{498D18F1-2270-4D93-A77D-638100ED7BB9}" type="presParOf" srcId="{CC12C504-42C3-4591-AD73-6291BF8B5AB5}" destId="{3088E293-AA99-49D2-82CE-A5A0EBFF19F6}" srcOrd="3" destOrd="0" presId="urn:microsoft.com/office/officeart/2005/8/layout/radial6"/>
    <dgm:cxn modelId="{98A70D12-576D-4772-94D9-0B4B6F0B2902}" type="presParOf" srcId="{CC12C504-42C3-4591-AD73-6291BF8B5AB5}" destId="{86BD5DC3-CAF2-44B3-AC2C-FF6FEE5B5027}" srcOrd="4" destOrd="0" presId="urn:microsoft.com/office/officeart/2005/8/layout/radial6"/>
    <dgm:cxn modelId="{7E2E9023-BC44-4F69-B6AD-777AF111DFD8}" type="presParOf" srcId="{CC12C504-42C3-4591-AD73-6291BF8B5AB5}" destId="{71CBFB7A-086C-43F8-8890-82F74C6AEA3C}" srcOrd="5" destOrd="0" presId="urn:microsoft.com/office/officeart/2005/8/layout/radial6"/>
    <dgm:cxn modelId="{80E1B302-D706-451C-A565-308F78027323}" type="presParOf" srcId="{CC12C504-42C3-4591-AD73-6291BF8B5AB5}" destId="{A39132EE-2019-4BF3-B295-F7002DFF04E7}" srcOrd="6" destOrd="0" presId="urn:microsoft.com/office/officeart/2005/8/layout/radial6"/>
    <dgm:cxn modelId="{473AE5A0-71A5-4796-B30E-85EA94809EB4}" type="presParOf" srcId="{CC12C504-42C3-4591-AD73-6291BF8B5AB5}" destId="{A18EFA33-A6C2-41C2-94E2-F4EDC3ED8C2E}" srcOrd="7" destOrd="0" presId="urn:microsoft.com/office/officeart/2005/8/layout/radial6"/>
    <dgm:cxn modelId="{C42B72EF-6DA1-4569-843B-137426A2B349}" type="presParOf" srcId="{CC12C504-42C3-4591-AD73-6291BF8B5AB5}" destId="{6CE6BF80-4931-4EBB-BAFC-B1F252BDBAD6}" srcOrd="8" destOrd="0" presId="urn:microsoft.com/office/officeart/2005/8/layout/radial6"/>
    <dgm:cxn modelId="{3C9B9B30-AFC5-4041-A0F7-5898610CD46B}" type="presParOf" srcId="{CC12C504-42C3-4591-AD73-6291BF8B5AB5}" destId="{1C6D0103-AADA-4D1E-BBF0-E52152700E2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D0103-AADA-4D1E-BBF0-E52152700E23}">
      <dsp:nvSpPr>
        <dsp:cNvPr id="0" name=""/>
        <dsp:cNvSpPr/>
      </dsp:nvSpPr>
      <dsp:spPr>
        <a:xfrm>
          <a:off x="1805174" y="679706"/>
          <a:ext cx="3949312" cy="3949312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132EE-2019-4BF3-B295-F7002DFF04E7}">
      <dsp:nvSpPr>
        <dsp:cNvPr id="0" name=""/>
        <dsp:cNvSpPr/>
      </dsp:nvSpPr>
      <dsp:spPr>
        <a:xfrm>
          <a:off x="1805174" y="679706"/>
          <a:ext cx="3949312" cy="3949312"/>
        </a:xfrm>
        <a:prstGeom prst="blockArc">
          <a:avLst>
            <a:gd name="adj1" fmla="val 1800000"/>
            <a:gd name="adj2" fmla="val 90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8E293-AA99-49D2-82CE-A5A0EBFF19F6}">
      <dsp:nvSpPr>
        <dsp:cNvPr id="0" name=""/>
        <dsp:cNvSpPr/>
      </dsp:nvSpPr>
      <dsp:spPr>
        <a:xfrm>
          <a:off x="1805174" y="679706"/>
          <a:ext cx="3949312" cy="3949312"/>
        </a:xfrm>
        <a:prstGeom prst="blockArc">
          <a:avLst>
            <a:gd name="adj1" fmla="val 16200000"/>
            <a:gd name="adj2" fmla="val 1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2E3F6-EB2B-4DB5-8F05-B72A711229A7}">
      <dsp:nvSpPr>
        <dsp:cNvPr id="0" name=""/>
        <dsp:cNvSpPr/>
      </dsp:nvSpPr>
      <dsp:spPr>
        <a:xfrm>
          <a:off x="2870790" y="1745322"/>
          <a:ext cx="1818079" cy="18180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教師多元升等制度</a:t>
          </a:r>
          <a:endParaRPr lang="zh-TW" altLang="en-US" sz="2400" kern="1200" dirty="0"/>
        </a:p>
      </dsp:txBody>
      <dsp:txXfrm>
        <a:off x="3137042" y="2011574"/>
        <a:ext cx="1285575" cy="1285575"/>
      </dsp:txXfrm>
    </dsp:sp>
    <dsp:sp modelId="{22E85D51-34A5-4BB2-AD0D-77485801D776}">
      <dsp:nvSpPr>
        <dsp:cNvPr id="0" name=""/>
        <dsp:cNvSpPr/>
      </dsp:nvSpPr>
      <dsp:spPr>
        <a:xfrm>
          <a:off x="2848870" y="-83676"/>
          <a:ext cx="1861920" cy="1618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solidFill>
                <a:srgbClr val="0070C0"/>
              </a:solidFill>
            </a:rPr>
            <a:t>教師多元專長</a:t>
          </a:r>
          <a:endParaRPr lang="en-US" altLang="zh-TW" sz="1600" b="1" kern="1200" dirty="0" smtClean="0">
            <a:solidFill>
              <a:srgbClr val="0070C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400" b="1" kern="1200" dirty="0" smtClean="0">
              <a:solidFill>
                <a:srgbClr val="FF0000"/>
              </a:solidFill>
            </a:rPr>
            <a:t>   學術研究型</a:t>
          </a:r>
          <a:endParaRPr lang="en-US" altLang="zh-TW" sz="14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400" b="1" kern="1200" dirty="0" smtClean="0">
              <a:solidFill>
                <a:srgbClr val="FF0000"/>
              </a:solidFill>
            </a:rPr>
            <a:t>   教學實務型</a:t>
          </a:r>
          <a:endParaRPr lang="en-US" altLang="zh-TW" sz="14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400" b="1" kern="1200" dirty="0" smtClean="0">
              <a:solidFill>
                <a:srgbClr val="FF0000"/>
              </a:solidFill>
            </a:rPr>
            <a:t>   </a:t>
          </a:r>
          <a:r>
            <a:rPr lang="zh-TW" altLang="en-US" sz="1400" b="1" kern="1200" dirty="0" smtClean="0">
              <a:solidFill>
                <a:srgbClr val="FF0000"/>
              </a:solidFill>
            </a:rPr>
            <a:t>產學合作型</a:t>
          </a:r>
          <a:endParaRPr lang="zh-TW" altLang="en-US" sz="1400" b="1" kern="1200" dirty="0">
            <a:solidFill>
              <a:srgbClr val="FF0000"/>
            </a:solidFill>
          </a:endParaRPr>
        </a:p>
      </dsp:txBody>
      <dsp:txXfrm>
        <a:off x="3121542" y="153333"/>
        <a:ext cx="1316576" cy="1144380"/>
      </dsp:txXfrm>
    </dsp:sp>
    <dsp:sp modelId="{86BD5DC3-CAF2-44B3-AC2C-FF6FEE5B5027}">
      <dsp:nvSpPr>
        <dsp:cNvPr id="0" name=""/>
        <dsp:cNvSpPr/>
      </dsp:nvSpPr>
      <dsp:spPr>
        <a:xfrm>
          <a:off x="4551607" y="2750513"/>
          <a:ext cx="1797295" cy="17365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solidFill>
                <a:srgbClr val="0070C0"/>
              </a:solidFill>
            </a:rPr>
            <a:t>學生多元人才培育</a:t>
          </a:r>
          <a:endParaRPr lang="zh-TW" altLang="en-US" sz="2300" kern="1200" dirty="0">
            <a:solidFill>
              <a:srgbClr val="0070C0"/>
            </a:solidFill>
          </a:endParaRPr>
        </a:p>
      </dsp:txBody>
      <dsp:txXfrm>
        <a:off x="4814815" y="3004823"/>
        <a:ext cx="1270879" cy="1227918"/>
      </dsp:txXfrm>
    </dsp:sp>
    <dsp:sp modelId="{A18EFA33-A6C2-41C2-94E2-F4EDC3ED8C2E}">
      <dsp:nvSpPr>
        <dsp:cNvPr id="0" name=""/>
        <dsp:cNvSpPr/>
      </dsp:nvSpPr>
      <dsp:spPr>
        <a:xfrm>
          <a:off x="1150446" y="2750513"/>
          <a:ext cx="1917917" cy="17365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solidFill>
                <a:srgbClr val="0070C0"/>
              </a:solidFill>
            </a:rPr>
            <a:t>學校多元發展</a:t>
          </a:r>
          <a:endParaRPr lang="en-US" altLang="zh-TW" sz="1600" b="1" kern="1200" dirty="0" smtClean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200" kern="1200" dirty="0" smtClean="0"/>
            <a:t> </a:t>
          </a:r>
          <a:r>
            <a:rPr lang="zh-TW" altLang="en-US" sz="1400" b="1" kern="1200" dirty="0" smtClean="0">
              <a:solidFill>
                <a:srgbClr val="FF0000"/>
              </a:solidFill>
            </a:rPr>
            <a:t>學術研究型</a:t>
          </a:r>
          <a:endParaRPr lang="en-US" altLang="zh-TW" sz="1400" b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400" b="1" kern="1200" dirty="0" smtClean="0">
              <a:solidFill>
                <a:srgbClr val="FF0000"/>
              </a:solidFill>
            </a:rPr>
            <a:t> 教學實務型</a:t>
          </a:r>
          <a:endParaRPr lang="en-US" altLang="zh-TW" sz="1400" b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400" b="1" kern="1200" dirty="0" smtClean="0">
              <a:solidFill>
                <a:srgbClr val="FF0000"/>
              </a:solidFill>
            </a:rPr>
            <a:t> </a:t>
          </a:r>
          <a:r>
            <a:rPr lang="zh-TW" altLang="en-US" sz="1400" b="1" kern="1200" dirty="0" smtClean="0">
              <a:solidFill>
                <a:srgbClr val="FF0000"/>
              </a:solidFill>
            </a:rPr>
            <a:t>產學合作型</a:t>
          </a:r>
          <a:endParaRPr lang="zh-TW" altLang="en-US" sz="1400" b="1" kern="1200" dirty="0">
            <a:solidFill>
              <a:srgbClr val="FF0000"/>
            </a:solidFill>
          </a:endParaRPr>
        </a:p>
      </dsp:txBody>
      <dsp:txXfrm>
        <a:off x="1431318" y="3004823"/>
        <a:ext cx="1356173" cy="1227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06C4-91DD-48C0-B8B3-6A9BEEDED4EB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08179-E187-4D70-8333-704E103C59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56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E43FE-4C63-40DC-84D5-DFE0C2458B22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3AB3B-C668-4E5C-977C-70104E7E15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04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5D76-21AE-4958-BE22-728E0EFA32D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66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873DAF-ECE8-4118-A4EC-64E1A773A72D}" type="datetimeFigureOut">
              <a:rPr lang="zh-TW" altLang="en-US" smtClean="0"/>
              <a:t>2015/3/13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47EC63-8F0F-482D-B118-EC272126CD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教師多元升等制度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-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教學型升等機制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說明會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5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altLang="zh-TW" sz="2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學生學習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成效</a:t>
            </a:r>
            <a:endParaRPr lang="en-US" altLang="zh-TW" sz="24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修課學生學習表現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如成果報告、參與競賽名次、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校內外檢定考試狀況、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升學或就業情形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自製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學習評量之前後測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學校的教學意見調查結果，對學生的學習成果促進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(4)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教學觀察報告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學生學習是否達到課程目標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貢獻</a:t>
            </a:r>
            <a:endParaRPr lang="en-US" altLang="zh-TW" sz="24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應用於課程教學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國內外影響力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著作銷售量、被採用情形等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校內外教學計畫執行狀況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(4)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內外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教學得獎紀錄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1900" dirty="0" smtClean="0"/>
              <a:t>●</a:t>
            </a:r>
            <a:r>
              <a:rPr lang="zh-TW" altLang="en-US" sz="2800" dirty="0" smtClean="0"/>
              <a:t>目標→歷程→成果→反思→總結</a:t>
            </a:r>
            <a:endParaRPr lang="zh-TW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1115616" y="717645"/>
            <a:ext cx="738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教學著作升等外審資料規定</a:t>
            </a:r>
            <a:r>
              <a:rPr lang="en-US" altLang="zh-TW" sz="4000" b="1" dirty="0" smtClean="0">
                <a:solidFill>
                  <a:srgbClr val="0070C0"/>
                </a:solidFill>
              </a:rPr>
              <a:t>(3/3</a:t>
            </a:r>
            <a:r>
              <a:rPr lang="en-US" altLang="zh-TW" sz="4000" b="1" dirty="0">
                <a:solidFill>
                  <a:srgbClr val="0070C0"/>
                </a:solidFill>
              </a:rPr>
              <a:t>)</a:t>
            </a:r>
            <a:endParaRPr lang="zh-TW" alt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0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教學型升等各職級審查基準</a:t>
            </a:r>
            <a:endParaRPr lang="zh-TW" altLang="en-US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助理教授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應有相當水準教學實務著作並有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教學發展能</a:t>
            </a:r>
            <a:endParaRPr lang="en-US" altLang="zh-TW" sz="28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者。</a:t>
            </a:r>
            <a:endParaRPr lang="en-US" altLang="zh-TW" sz="28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3891A7"/>
              </a:buClr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副教授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應在任教學科領域內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有持續性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教學實務著作與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教學發展成果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，並有具體之貢獻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者。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3891A7"/>
              </a:buClr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在教學領域內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創新及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持續性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教學實務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</a:p>
          <a:p>
            <a:pPr marL="82296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著作與教學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成果，並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重要具體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之貢獻者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</a:p>
          <a:p>
            <a:pPr marL="82296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3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教學型升等流程與審查</a:t>
            </a:r>
            <a:endParaRPr lang="zh-TW" altLang="en-US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54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dirty="0" smtClean="0">
                <a:solidFill>
                  <a:srgbClr val="00B0F0"/>
                </a:solidFill>
              </a:rPr>
              <a:t>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升等流程與審查大致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比照現行的研究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型升等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zh-TW" altLang="en-US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外審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位委員中，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自本校所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建置之教學專業審查人才庫擇選。此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人才庫以滾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雪球方式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，匯集各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頂尖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教學卓越大學、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典範科技大學歷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年之教學績優教師組成，經本校校教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評會核備。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97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教學著作外</a:t>
            </a:r>
            <a:r>
              <a:rPr lang="zh-TW" altLang="en-US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審項目及評分標準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496211"/>
              </p:ext>
            </p:extLst>
          </p:nvPr>
        </p:nvGraphicFramePr>
        <p:xfrm>
          <a:off x="683568" y="1447800"/>
          <a:ext cx="8250885" cy="435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166"/>
                <a:gridCol w="949121"/>
                <a:gridCol w="1253074"/>
                <a:gridCol w="1192156"/>
                <a:gridCol w="1501465"/>
                <a:gridCol w="1346810"/>
                <a:gridCol w="1076093"/>
              </a:tblGrid>
              <a:tr h="742527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</a:t>
                      </a:r>
                      <a:r>
                        <a:rPr lang="zh-TW" altLang="en-US" sz="1600" dirty="0" smtClean="0"/>
                        <a:t>年內教學代表著作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含教學實務報告</a:t>
                      </a:r>
                      <a:r>
                        <a:rPr lang="en-US" altLang="zh-TW" sz="1600" dirty="0" smtClean="0"/>
                        <a:t>)</a:t>
                      </a:r>
                    </a:p>
                    <a:p>
                      <a:pPr algn="ctr"/>
                      <a:r>
                        <a:rPr lang="zh-TW" altLang="en-US" sz="1600" dirty="0" smtClean="0"/>
                        <a:t>評分項目及標準</a:t>
                      </a:r>
                      <a:endParaRPr lang="zh-TW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5</a:t>
                      </a:r>
                      <a:r>
                        <a:rPr lang="zh-TW" altLang="en-US" sz="1600" dirty="0" smtClean="0"/>
                        <a:t>年內及前一等級至本次申請等級間之整體教學成果與績效</a:t>
                      </a:r>
                      <a:endParaRPr lang="zh-TW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教學實況光碟</a:t>
                      </a:r>
                      <a:endParaRPr lang="zh-TW" altLang="en-US" sz="1600" dirty="0"/>
                    </a:p>
                  </a:txBody>
                  <a:tcPr/>
                </a:tc>
              </a:tr>
              <a:tr h="13678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項目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教學或著作主題及內容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教學方法及參考資料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學生學習成效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教學貢獻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含應用於課程教學、著作流通性</a:t>
                      </a:r>
                      <a:r>
                        <a:rPr lang="en-US" altLang="zh-TW" sz="1600" dirty="0" smtClean="0"/>
                        <a:t>)</a:t>
                      </a:r>
                      <a:endParaRPr lang="zh-TW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教授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  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副教授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      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</a:tr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助理教授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 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總分</a:t>
                      </a:r>
                      <a:endParaRPr lang="zh-TW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請將上列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項評分加總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4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9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教學型教師升等之配套措施</a:t>
            </a:r>
            <a:endParaRPr lang="zh-TW" altLang="en-US" sz="39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推動專責單位：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成立本計畫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多元升等專案辦公室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輔助教師嘗試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教師教學升等準備，引導教師專業分流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協助或獎勵措施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教學績優獎、研擬教學型研究計畫補助，提升專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業教學內涵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諮詢或輔導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等說明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會、校外專家經驗強化、教學實務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發表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、建立資料庫，提供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教師從事教學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研究等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法制化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標準化作業流程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4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3"/>
            <a:ext cx="691276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6928861" cy="605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1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非外審之教學成績考核評分標準</a:t>
            </a:r>
            <a:endParaRPr lang="zh-TW" altLang="en-US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395924"/>
              </p:ext>
            </p:extLst>
          </p:nvPr>
        </p:nvGraphicFramePr>
        <p:xfrm>
          <a:off x="1475656" y="1196752"/>
          <a:ext cx="7499349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692"/>
                <a:gridCol w="1152128"/>
                <a:gridCol w="508252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評審分項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分數比例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評審內容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70C0"/>
                          </a:solidFill>
                        </a:rPr>
                        <a:t>教學績效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30%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1.</a:t>
                      </a:r>
                      <a:r>
                        <a:rPr lang="zh-TW" altLang="en-US" sz="1400" dirty="0" smtClean="0"/>
                        <a:t>教學意見調查結果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2.</a:t>
                      </a:r>
                      <a:r>
                        <a:rPr lang="zh-TW" altLang="en-US" sz="1400" dirty="0" smtClean="0"/>
                        <a:t>教學、課程或實習校內外相關獎勵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3.</a:t>
                      </a:r>
                      <a:r>
                        <a:rPr lang="zh-TW" altLang="en-US" sz="1400" dirty="0" smtClean="0"/>
                        <a:t>指導學生校內外獲獎紀錄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4.</a:t>
                      </a:r>
                      <a:r>
                        <a:rPr lang="zh-TW" altLang="en-US" sz="1400" dirty="0" smtClean="0"/>
                        <a:t>指導學生申請科技部專題研究計畫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5.</a:t>
                      </a:r>
                      <a:r>
                        <a:rPr lang="zh-TW" altLang="en-US" sz="1400" dirty="0" smtClean="0"/>
                        <a:t>指導學生學術論文發表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6.</a:t>
                      </a:r>
                      <a:r>
                        <a:rPr lang="zh-TW" altLang="en-US" sz="1400" dirty="0" smtClean="0"/>
                        <a:t>其他教學績效佐證</a:t>
                      </a:r>
                      <a:endParaRPr lang="en-US" altLang="zh-TW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70C0"/>
                          </a:solidFill>
                        </a:rPr>
                        <a:t>教學改進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20%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1.</a:t>
                      </a:r>
                      <a:r>
                        <a:rPr lang="zh-TW" altLang="en-US" sz="1400" dirty="0" smtClean="0"/>
                        <a:t>因應發展趨勢更新教學內容或方法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zh-TW" altLang="en-US" sz="1400" dirty="0" smtClean="0"/>
                        <a:t>包含翻轉教學或創新教學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   </a:t>
                      </a:r>
                      <a:r>
                        <a:rPr lang="zh-TW" altLang="en-US" sz="1400" dirty="0" smtClean="0"/>
                        <a:t>法者</a:t>
                      </a:r>
                      <a:r>
                        <a:rPr lang="en-US" altLang="zh-TW" sz="1400" dirty="0" smtClean="0"/>
                        <a:t>)</a:t>
                      </a:r>
                    </a:p>
                    <a:p>
                      <a:r>
                        <a:rPr lang="en-US" altLang="zh-TW" sz="1400" dirty="0" smtClean="0"/>
                        <a:t>2.</a:t>
                      </a:r>
                      <a:r>
                        <a:rPr lang="zh-TW" altLang="en-US" sz="1400" dirty="0" smtClean="0"/>
                        <a:t>數位課程認證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zh-TW" altLang="en-US" sz="1400" dirty="0" smtClean="0"/>
                        <a:t>混成、遠距、開放、磨課師</a:t>
                      </a:r>
                      <a:r>
                        <a:rPr lang="en-US" altLang="zh-TW" sz="1400" dirty="0" smtClean="0"/>
                        <a:t>)</a:t>
                      </a:r>
                    </a:p>
                    <a:p>
                      <a:r>
                        <a:rPr lang="en-US" altLang="zh-TW" sz="1400" dirty="0" smtClean="0"/>
                        <a:t>3.</a:t>
                      </a:r>
                      <a:r>
                        <a:rPr lang="zh-TW" altLang="en-US" sz="1400" dirty="0" smtClean="0"/>
                        <a:t>自編教材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zh-TW" altLang="en-US" sz="1400" dirty="0" smtClean="0"/>
                        <a:t>含數位</a:t>
                      </a:r>
                      <a:r>
                        <a:rPr lang="en-US" altLang="zh-TW" sz="1400" baseline="0" dirty="0" smtClean="0"/>
                        <a:t> </a:t>
                      </a:r>
                      <a:r>
                        <a:rPr lang="zh-TW" altLang="en-US" sz="1400" baseline="0" dirty="0" smtClean="0"/>
                        <a:t>媒體</a:t>
                      </a:r>
                      <a:r>
                        <a:rPr lang="zh-TW" altLang="en-US" sz="1400" dirty="0" smtClean="0"/>
                        <a:t>教材</a:t>
                      </a:r>
                      <a:r>
                        <a:rPr lang="en-US" altLang="zh-TW" sz="1400" dirty="0" smtClean="0"/>
                        <a:t>)</a:t>
                      </a:r>
                    </a:p>
                    <a:p>
                      <a:r>
                        <a:rPr lang="en-US" altLang="zh-TW" sz="1400" dirty="0" smtClean="0"/>
                        <a:t>4.</a:t>
                      </a:r>
                      <a:r>
                        <a:rPr lang="zh-TW" altLang="en-US" sz="1400" dirty="0" smtClean="0"/>
                        <a:t>開設全英語課程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5.</a:t>
                      </a:r>
                      <a:r>
                        <a:rPr lang="zh-TW" altLang="en-US" sz="1400" dirty="0" smtClean="0"/>
                        <a:t>實務型課程導入產學雙師教學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6.</a:t>
                      </a:r>
                      <a:r>
                        <a:rPr lang="zh-TW" altLang="en-US" sz="1400" dirty="0" smtClean="0"/>
                        <a:t>義務授課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7.</a:t>
                      </a:r>
                      <a:r>
                        <a:rPr lang="zh-TW" altLang="en-US" sz="1400" dirty="0" smtClean="0"/>
                        <a:t>其他教學改進佐證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70C0"/>
                          </a:solidFill>
                        </a:rPr>
                        <a:t>課業輔導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15%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1.</a:t>
                      </a:r>
                      <a:r>
                        <a:rPr lang="zh-TW" altLang="en-US" sz="1400" dirty="0" smtClean="0"/>
                        <a:t>對學生學習輔導有績效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2.</a:t>
                      </a:r>
                      <a:r>
                        <a:rPr lang="zh-TW" altLang="en-US" sz="1400" dirty="0" smtClean="0"/>
                        <a:t>指導學生專題研究、畢業製作、學位論文或作品展演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3.</a:t>
                      </a:r>
                      <a:r>
                        <a:rPr lang="zh-TW" altLang="en-US" sz="1400" dirty="0" smtClean="0"/>
                        <a:t>其他課業輔導佐證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70C0"/>
                          </a:solidFill>
                        </a:rPr>
                        <a:t>綜合考評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35%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1.</a:t>
                      </a:r>
                      <a:r>
                        <a:rPr lang="zh-TW" altLang="en-US" sz="1400" dirty="0" smtClean="0"/>
                        <a:t>擔任有關教學各項計畫主持人、召集人或參與成員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2.</a:t>
                      </a:r>
                      <a:r>
                        <a:rPr lang="zh-TW" altLang="en-US" sz="1400" dirty="0" smtClean="0"/>
                        <a:t>積極參與院系所教學行政事務</a:t>
                      </a:r>
                      <a:endParaRPr lang="en-US" altLang="zh-TW" sz="1400" dirty="0" smtClean="0"/>
                    </a:p>
                    <a:p>
                      <a:r>
                        <a:rPr lang="en-US" altLang="zh-TW" sz="1400" dirty="0" smtClean="0"/>
                        <a:t>3.</a:t>
                      </a:r>
                      <a:r>
                        <a:rPr lang="zh-TW" altLang="en-US" sz="1400" dirty="0" smtClean="0"/>
                        <a:t>其他有關教學相關創新作為或貢獻及教學責任考評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906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sz="4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多元升等方案，鼓勵教師依其專長及貢獻選擇適合的升等管道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希望本校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年度有教師採教學實務升等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64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 &amp;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/>
              <a:t>教師升等</a:t>
            </a:r>
            <a:r>
              <a:rPr lang="zh-TW" altLang="en-US" dirty="0" smtClean="0"/>
              <a:t>教授有</a:t>
            </a:r>
            <a:r>
              <a:rPr lang="zh-TW" altLang="en-US" dirty="0"/>
              <a:t>名額限制</a:t>
            </a:r>
            <a:r>
              <a:rPr lang="zh-TW" altLang="en-US" dirty="0" smtClean="0"/>
              <a:t>，</a:t>
            </a:r>
            <a:r>
              <a:rPr lang="zh-TW" altLang="en-US" dirty="0"/>
              <a:t>採</a:t>
            </a:r>
            <a:r>
              <a:rPr lang="zh-TW" altLang="en-US" dirty="0" smtClean="0"/>
              <a:t>教學升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等之</a:t>
            </a:r>
            <a:r>
              <a:rPr lang="zh-TW" altLang="en-US" dirty="0"/>
              <a:t>名額是否能另</a:t>
            </a:r>
            <a:r>
              <a:rPr lang="zh-TW" altLang="en-US" dirty="0" smtClean="0"/>
              <a:t>計？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dirty="0"/>
              <a:t>A</a:t>
            </a:r>
            <a:r>
              <a:rPr lang="en-US" altLang="zh-TW" dirty="0" smtClean="0"/>
              <a:t>:</a:t>
            </a:r>
            <a:r>
              <a:rPr lang="zh-TW" altLang="en-US" dirty="0" smtClean="0"/>
              <a:t>學校規劃教學升等管道，僅是提供老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師升等多元選擇途徑，因此教學升等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名額不另計，仍納入總量管制。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33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1458488" y="2060848"/>
            <a:ext cx="2311872" cy="4104456"/>
            <a:chOff x="1458488" y="2060848"/>
            <a:chExt cx="2311872" cy="4104456"/>
          </a:xfrm>
        </p:grpSpPr>
        <p:sp>
          <p:nvSpPr>
            <p:cNvPr id="6" name="矩形 5"/>
            <p:cNvSpPr/>
            <p:nvPr/>
          </p:nvSpPr>
          <p:spPr>
            <a:xfrm>
              <a:off x="1466104" y="2060848"/>
              <a:ext cx="2304256" cy="1800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問題一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偏重學術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價值</a:t>
              </a:r>
              <a:endParaRPr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1458488" y="3861048"/>
              <a:ext cx="2304256" cy="23042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zh-TW" altLang="en-US" dirty="0">
                  <a:solidFill>
                    <a:schemeClr val="tx1"/>
                  </a:solidFill>
                </a:rPr>
                <a:t>升等著作過於強調學術性研究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zh-TW" altLang="en-US" dirty="0">
                  <a:solidFill>
                    <a:schemeClr val="tx1"/>
                  </a:solidFill>
                </a:rPr>
                <a:t>教師以研究為重輕忽</a:t>
              </a:r>
              <a:r>
                <a:rPr lang="zh-TW" altLang="en-US" dirty="0" smtClean="0">
                  <a:solidFill>
                    <a:schemeClr val="tx1"/>
                  </a:solidFill>
                </a:rPr>
                <a:t>教學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082776" y="2060848"/>
            <a:ext cx="2322560" cy="4109008"/>
            <a:chOff x="4082776" y="2060848"/>
            <a:chExt cx="2322560" cy="4109008"/>
          </a:xfrm>
        </p:grpSpPr>
        <p:sp>
          <p:nvSpPr>
            <p:cNvPr id="9" name="矩形 8"/>
            <p:cNvSpPr/>
            <p:nvPr/>
          </p:nvSpPr>
          <p:spPr>
            <a:xfrm>
              <a:off x="4082776" y="2060848"/>
              <a:ext cx="2304256" cy="1800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問題二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未結合學校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特色</a:t>
              </a:r>
              <a:endParaRPr lang="zh-TW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4101080" y="3865600"/>
              <a:ext cx="2304256" cy="23042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zh-TW" altLang="en-US" dirty="0">
                  <a:solidFill>
                    <a:schemeClr val="tx1"/>
                  </a:solidFill>
                </a:rPr>
                <a:t>由中央訂定一套升等制度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zh-TW" altLang="en-US" dirty="0">
                  <a:solidFill>
                    <a:schemeClr val="tx1"/>
                  </a:solidFill>
                </a:rPr>
                <a:t>授權自審標準未能結合學校定位</a:t>
              </a:r>
              <a:r>
                <a:rPr lang="zh-TW" altLang="en-US" dirty="0" smtClean="0">
                  <a:solidFill>
                    <a:schemeClr val="tx1"/>
                  </a:solidFill>
                </a:rPr>
                <a:t>發展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6629432" y="2048664"/>
            <a:ext cx="2304256" cy="4104456"/>
            <a:chOff x="6629432" y="2048664"/>
            <a:chExt cx="2304256" cy="4104456"/>
          </a:xfrm>
        </p:grpSpPr>
        <p:sp>
          <p:nvSpPr>
            <p:cNvPr id="8" name="矩形 7"/>
            <p:cNvSpPr/>
            <p:nvPr/>
          </p:nvSpPr>
          <p:spPr>
            <a:xfrm>
              <a:off x="6629432" y="2048664"/>
              <a:ext cx="2304256" cy="1800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0"/>
                </a:spcAft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問題三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>
                <a:spcAft>
                  <a:spcPts val="0"/>
                </a:spcAft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制度單軌不符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>
                <a:spcAft>
                  <a:spcPts val="0"/>
                </a:spcAft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國際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潮流</a:t>
              </a:r>
              <a:endParaRPr lang="zh-TW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6629432" y="3848864"/>
              <a:ext cx="2304256" cy="23042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dirty="0">
                  <a:solidFill>
                    <a:schemeClr val="tx1"/>
                  </a:solidFill>
                </a:rPr>
                <a:t>英美設計</a:t>
              </a:r>
              <a:r>
                <a:rPr lang="en-US" altLang="zh-TW" dirty="0">
                  <a:solidFill>
                    <a:schemeClr val="tx1"/>
                  </a:solidFill>
                </a:rPr>
                <a:t>3</a:t>
              </a:r>
              <a:r>
                <a:rPr lang="zh-TW" altLang="en-US" dirty="0">
                  <a:solidFill>
                    <a:schemeClr val="tx1"/>
                  </a:solidFill>
                </a:rPr>
                <a:t>種以上</a:t>
              </a:r>
              <a:r>
                <a:rPr lang="zh-TW" altLang="en-US" dirty="0" smtClean="0">
                  <a:solidFill>
                    <a:schemeClr val="tx1"/>
                  </a:solidFill>
                </a:rPr>
                <a:t>類型</a:t>
              </a:r>
              <a:r>
                <a:rPr lang="zh-TW" altLang="en-US" dirty="0">
                  <a:solidFill>
                    <a:schemeClr val="tx1"/>
                  </a:solidFill>
                </a:rPr>
                <a:t>升</a:t>
              </a:r>
              <a:r>
                <a:rPr lang="zh-TW" altLang="en-US" dirty="0" smtClean="0">
                  <a:solidFill>
                    <a:schemeClr val="tx1"/>
                  </a:solidFill>
                </a:rPr>
                <a:t>等途徑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zh-TW" altLang="en-US" dirty="0" smtClean="0">
                  <a:solidFill>
                    <a:schemeClr val="tx1"/>
                  </a:solidFill>
                </a:rPr>
                <a:t>教師</a:t>
              </a:r>
              <a:r>
                <a:rPr lang="zh-TW" altLang="en-US" dirty="0">
                  <a:solidFill>
                    <a:schemeClr val="tx1"/>
                  </a:solidFill>
                </a:rPr>
                <a:t>單一學術生涯模式</a:t>
              </a:r>
            </a:p>
            <a:p>
              <a:pPr algn="ctr"/>
              <a:endParaRPr lang="zh-TW" altLang="en-US" dirty="0"/>
            </a:p>
          </p:txBody>
        </p:sp>
      </p:grpSp>
      <p:sp>
        <p:nvSpPr>
          <p:cNvPr id="16" name="標題 1"/>
          <p:cNvSpPr txBox="1">
            <a:spLocks/>
          </p:cNvSpPr>
          <p:nvPr/>
        </p:nvSpPr>
        <p:spPr>
          <a:xfrm>
            <a:off x="1427208" y="476672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現行教師升等制度問題與分析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300" dirty="0" smtClean="0"/>
              <a:t>                                                                                                           (</a:t>
            </a:r>
            <a:r>
              <a:rPr lang="zh-TW" altLang="en-US" sz="1300" dirty="0" smtClean="0"/>
              <a:t>以下資料來源</a:t>
            </a:r>
            <a:r>
              <a:rPr lang="en-US" altLang="zh-TW" sz="1300" dirty="0" smtClean="0"/>
              <a:t>:</a:t>
            </a:r>
            <a:r>
              <a:rPr lang="zh-TW" altLang="en-US" sz="1300" dirty="0" smtClean="0"/>
              <a:t>教育部高教司</a:t>
            </a:r>
            <a:r>
              <a:rPr lang="en-US" altLang="zh-TW" sz="1300" dirty="0" smtClean="0"/>
              <a:t>)</a:t>
            </a:r>
            <a:endParaRPr lang="zh-TW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73292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/>
              <a:t>配合學校規劃教學升等制度，日後 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dirty="0"/>
              <a:t>   </a:t>
            </a:r>
            <a:r>
              <a:rPr lang="zh-TW" altLang="en-US" dirty="0"/>
              <a:t>教師聘任標準是否仍以研究著作為標 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dirty="0"/>
              <a:t>   </a:t>
            </a:r>
            <a:r>
              <a:rPr lang="zh-TW" altLang="en-US" dirty="0"/>
              <a:t>準？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dirty="0"/>
              <a:t>A:</a:t>
            </a:r>
            <a:r>
              <a:rPr lang="zh-TW" altLang="en-US" dirty="0"/>
              <a:t>聘任標準仍依教育部教育人員任用條 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dirty="0"/>
              <a:t>   </a:t>
            </a:r>
            <a:r>
              <a:rPr lang="zh-TW" altLang="en-US" dirty="0"/>
              <a:t>例辦理</a:t>
            </a:r>
            <a:r>
              <a:rPr lang="zh-TW" altLang="en-US" dirty="0" smtClean="0"/>
              <a:t>，現階段不會變更聘任標準。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增加教學升等管道係針對本校老師升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等提供多元途徑，並促進教師專長多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元發展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3729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altLang="zh-TW" dirty="0"/>
              <a:t>Q:MOOCs</a:t>
            </a:r>
            <a:r>
              <a:rPr lang="zh-TW" altLang="en-US" dirty="0"/>
              <a:t>僅以學生修課數為標準</a:t>
            </a:r>
            <a:r>
              <a:rPr lang="zh-TW" altLang="en-US" dirty="0" smtClean="0"/>
              <a:t>，仍顯不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 smtClean="0"/>
              <a:t>   </a:t>
            </a:r>
            <a:r>
              <a:rPr lang="zh-TW" altLang="en-US" dirty="0" smtClean="0"/>
              <a:t>足，</a:t>
            </a:r>
            <a:r>
              <a:rPr lang="zh-TW" altLang="en-US" dirty="0"/>
              <a:t>應考慮</a:t>
            </a:r>
            <a:r>
              <a:rPr lang="zh-TW" altLang="en-US" dirty="0" smtClean="0"/>
              <a:t>增</a:t>
            </a:r>
            <a:r>
              <a:rPr lang="zh-TW" altLang="en-US" dirty="0"/>
              <a:t>設其他標準，如學生</a:t>
            </a:r>
            <a:r>
              <a:rPr lang="zh-TW" altLang="en-US" dirty="0" smtClean="0"/>
              <a:t>來源或　　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　回饋機制</a:t>
            </a:r>
            <a:r>
              <a:rPr lang="zh-TW" altLang="en-US" dirty="0"/>
              <a:t>，以確保教學品質？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配合學校鼓勵教師開設磨課師課程，初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期</a:t>
            </a:r>
            <a:r>
              <a:rPr lang="zh-TW" altLang="en-US" dirty="0"/>
              <a:t>要</a:t>
            </a:r>
            <a:r>
              <a:rPr lang="zh-TW" altLang="en-US" dirty="0" smtClean="0"/>
              <a:t>達到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人以上之門檻，誠屬不易，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爾後會再針對此門檻再設定其他標準，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確保課程與教學品質。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150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altLang="zh-TW" sz="3000" dirty="0"/>
              <a:t>Q:</a:t>
            </a:r>
            <a:r>
              <a:rPr lang="zh-TW" altLang="en-US" sz="3000" dirty="0"/>
              <a:t>校內教學績優</a:t>
            </a:r>
            <a:r>
              <a:rPr lang="zh-TW" altLang="en-US" sz="3000" dirty="0" smtClean="0"/>
              <a:t>獎有名額限制，</a:t>
            </a:r>
            <a:r>
              <a:rPr lang="zh-TW" altLang="en-US" sz="3000" dirty="0"/>
              <a:t>現在</a:t>
            </a:r>
            <a:r>
              <a:rPr lang="zh-TW" altLang="en-US" sz="3000" dirty="0" smtClean="0"/>
              <a:t>突然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</a:t>
            </a:r>
            <a:r>
              <a:rPr lang="zh-TW" altLang="en-US" sz="3000" dirty="0" smtClean="0"/>
              <a:t>列入升等門檻，是否會降低</a:t>
            </a:r>
            <a:r>
              <a:rPr lang="zh-TW" altLang="en-US" sz="3000" dirty="0" smtClean="0"/>
              <a:t>教師</a:t>
            </a:r>
            <a:r>
              <a:rPr lang="zh-TW" altLang="en-US" sz="3000" dirty="0"/>
              <a:t>採用</a:t>
            </a:r>
            <a:r>
              <a:rPr lang="zh-TW" altLang="en-US" sz="3000" dirty="0" smtClean="0"/>
              <a:t>教學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zh-TW" altLang="en-US" sz="3000" dirty="0"/>
              <a:t> </a:t>
            </a:r>
            <a:r>
              <a:rPr lang="zh-TW" altLang="en-US" sz="3000" dirty="0" smtClean="0"/>
              <a:t>  </a:t>
            </a:r>
            <a:r>
              <a:rPr lang="zh-TW" altLang="en-US" sz="3000" dirty="0" smtClean="0"/>
              <a:t>實務</a:t>
            </a:r>
            <a:r>
              <a:rPr lang="zh-TW" altLang="en-US" sz="3000" dirty="0"/>
              <a:t>升等</a:t>
            </a:r>
            <a:r>
              <a:rPr lang="zh-TW" altLang="en-US" sz="3000" dirty="0" smtClean="0"/>
              <a:t>意願</a:t>
            </a:r>
            <a:r>
              <a:rPr lang="zh-TW" altLang="en-US" sz="3000" dirty="0" smtClean="0"/>
              <a:t>？</a:t>
            </a:r>
            <a:endParaRPr lang="en-US" altLang="zh-TW" sz="3000" dirty="0"/>
          </a:p>
          <a:p>
            <a:pPr marL="82296" indent="0">
              <a:buNone/>
            </a:pPr>
            <a:r>
              <a:rPr lang="zh-TW" altLang="en-US" sz="3000" dirty="0"/>
              <a:t>Ａ</a:t>
            </a:r>
            <a:r>
              <a:rPr lang="en-US" altLang="zh-TW" sz="3000" dirty="0" smtClean="0"/>
              <a:t>:</a:t>
            </a:r>
            <a:r>
              <a:rPr lang="zh-TW" altLang="en-US" sz="3000" dirty="0" smtClean="0"/>
              <a:t>教育部</a:t>
            </a:r>
            <a:r>
              <a:rPr lang="zh-TW" altLang="en-US" sz="3000" dirty="0"/>
              <a:t>推動教師多元升等制度</a:t>
            </a:r>
            <a:r>
              <a:rPr lang="zh-TW" altLang="en-US" sz="3000" dirty="0" smtClean="0"/>
              <a:t>，是近</a:t>
            </a:r>
            <a:r>
              <a:rPr lang="en-US" altLang="zh-TW" sz="3000" dirty="0" smtClean="0"/>
              <a:t>2 </a:t>
            </a:r>
          </a:p>
          <a:p>
            <a:pPr marL="82296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</a:t>
            </a:r>
            <a:r>
              <a:rPr lang="zh-TW" altLang="en-US" sz="3000" dirty="0" smtClean="0"/>
              <a:t>年的政策，本校規劃教學升等是提供老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</a:t>
            </a:r>
            <a:r>
              <a:rPr lang="zh-TW" altLang="en-US" sz="3000" dirty="0" smtClean="0"/>
              <a:t>師多元選擇機會，教師可以適性選擇。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</a:t>
            </a:r>
            <a:r>
              <a:rPr lang="zh-TW" altLang="en-US" sz="3000" dirty="0" smtClean="0"/>
              <a:t>而且本校也會配合修訂相關辦法，增列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en-US" altLang="zh-TW" sz="3000" dirty="0">
                <a:solidFill>
                  <a:srgbClr val="FF0000"/>
                </a:solidFill>
              </a:rPr>
              <a:t> </a:t>
            </a:r>
            <a:r>
              <a:rPr lang="en-US" altLang="zh-TW" sz="3000" dirty="0" smtClean="0">
                <a:solidFill>
                  <a:srgbClr val="FF0000"/>
                </a:solidFill>
              </a:rPr>
              <a:t>   </a:t>
            </a:r>
            <a:r>
              <a:rPr lang="zh-TW" altLang="en-US" sz="3000" dirty="0" smtClean="0">
                <a:solidFill>
                  <a:srgbClr val="FF0000"/>
                </a:solidFill>
              </a:rPr>
              <a:t>院</a:t>
            </a:r>
            <a:r>
              <a:rPr lang="zh-TW" altLang="en-US" sz="3000" dirty="0">
                <a:solidFill>
                  <a:srgbClr val="FF0000"/>
                </a:solidFill>
              </a:rPr>
              <a:t>級教學績優獎項</a:t>
            </a:r>
            <a:r>
              <a:rPr lang="zh-TW" altLang="en-US" sz="3000" dirty="0" smtClean="0"/>
              <a:t>，以</a:t>
            </a:r>
            <a:r>
              <a:rPr lang="zh-TW" altLang="en-US" sz="3000" dirty="0"/>
              <a:t>鼓勵教師</a:t>
            </a:r>
            <a:r>
              <a:rPr lang="zh-TW" altLang="en-US" sz="3000" dirty="0" smtClean="0"/>
              <a:t>投入教</a:t>
            </a:r>
            <a:endParaRPr lang="en-US" altLang="zh-TW" sz="3000" dirty="0" smtClean="0"/>
          </a:p>
          <a:p>
            <a:pPr marL="82296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</a:t>
            </a:r>
            <a:r>
              <a:rPr lang="zh-TW" altLang="en-US" sz="3000" dirty="0" smtClean="0"/>
              <a:t>學，也符合教學升等基本門檻。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4391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/>
              <a:t>基本</a:t>
            </a:r>
            <a:r>
              <a:rPr lang="zh-TW" altLang="en-US" dirty="0" smtClean="0"/>
              <a:t>門檻中教學</a:t>
            </a:r>
            <a:r>
              <a:rPr lang="zh-TW" altLang="en-US" dirty="0"/>
              <a:t>績優獎建議不侷限</a:t>
            </a:r>
            <a:r>
              <a:rPr lang="zh-TW" altLang="en-US" dirty="0" smtClean="0"/>
              <a:t>於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 校</a:t>
            </a:r>
            <a:r>
              <a:rPr lang="zh-TW" altLang="en-US" dirty="0"/>
              <a:t>內教學績優，是否可增設其他</a:t>
            </a:r>
            <a:r>
              <a:rPr lang="zh-TW" altLang="en-US" dirty="0" smtClean="0"/>
              <a:t>校外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教學</a:t>
            </a:r>
            <a:r>
              <a:rPr lang="zh-TW" altLang="en-US" dirty="0"/>
              <a:t>績優獎項</a:t>
            </a:r>
            <a:r>
              <a:rPr lang="en-US" altLang="zh-TW" dirty="0"/>
              <a:t>?</a:t>
            </a:r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研擬納入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全國性或相當等級之教學績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82296" indent="0">
              <a:buNone/>
            </a:pPr>
            <a:r>
              <a:rPr lang="en-US" altLang="zh-TW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優獎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如師鐸獎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亦符合基本門檻規定。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9829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請再說明教學相關著作？</a:t>
            </a:r>
            <a:r>
              <a:rPr lang="zh-TW" altLang="en-US" dirty="0"/>
              <a:t>　　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教學著作可二種方式呈現，其一為與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任教科目之教材編製，且為全國流通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性；其二為老師對於教授某一學科頗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具心得，發表在教學刊物，都可以屬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於教學相關著作。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472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若是負責</a:t>
            </a:r>
            <a:r>
              <a:rPr lang="zh-TW" altLang="en-US" dirty="0"/>
              <a:t>專書</a:t>
            </a:r>
            <a:r>
              <a:rPr lang="zh-TW" altLang="en-US" dirty="0" smtClean="0"/>
              <a:t>中的一章，</a:t>
            </a:r>
            <a:r>
              <a:rPr lang="zh-TW" altLang="en-US" dirty="0"/>
              <a:t>可以算是</a:t>
            </a:r>
            <a:r>
              <a:rPr lang="zh-TW" altLang="en-US" dirty="0" smtClean="0"/>
              <a:t>一篇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教學著作嗎？</a:t>
            </a:r>
            <a:r>
              <a:rPr lang="zh-TW" altLang="en-US" dirty="0"/>
              <a:t>此外，若是</a:t>
            </a:r>
            <a:r>
              <a:rPr lang="zh-TW" altLang="en-US" dirty="0" smtClean="0"/>
              <a:t>任教多門科目，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簡報中所述「與任教科目相符」，是指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一科或多科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教學著作的認定，應比照現行學術研究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升等，至於與任教科目相符部分，都由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老師自行展現，闡述教學理念，如何應用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於課程教學，再輔以教學光碟及佐證資料，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對於外審應該都是加分的。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6836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請問錄製教學光碟</a:t>
            </a:r>
            <a:r>
              <a:rPr lang="en-US" altLang="zh-TW" dirty="0" smtClean="0"/>
              <a:t>50</a:t>
            </a:r>
            <a:r>
              <a:rPr lang="zh-TW" altLang="en-US" dirty="0" smtClean="0"/>
              <a:t>分鐘，是指完整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　的</a:t>
            </a:r>
            <a:r>
              <a:rPr lang="zh-TW" altLang="en-US" dirty="0"/>
              <a:t>一堂課或者可以節錄</a:t>
            </a:r>
            <a:r>
              <a:rPr lang="zh-TW" altLang="en-US" dirty="0" smtClean="0"/>
              <a:t>累積，以及需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要事先讓學生知道錄影嗎？　　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老師可考慮隱藏式攝影方式，真實呈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現教學實況，此外可以節錄累積個人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教學特色，製成教學光碟。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2539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可否具體訂定教學升等的適用學年度，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以利老師有所準備？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教學實務升等部分，經過各學院公聽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會後研擬修訂法規，續提至校務會議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審議通過，完成立法，預定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學年度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實施。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03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 smtClean="0"/>
              <a:t>教學實務升</a:t>
            </a:r>
            <a:r>
              <a:rPr lang="zh-TW" altLang="en-US" dirty="0"/>
              <a:t>等</a:t>
            </a:r>
            <a:r>
              <a:rPr lang="zh-TW" altLang="en-US" dirty="0" smtClean="0"/>
              <a:t>草案所提之外審著作篇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數</a:t>
            </a:r>
            <a:r>
              <a:rPr lang="zh-TW" altLang="en-US" dirty="0"/>
              <a:t>較現行研究升</a:t>
            </a:r>
            <a:r>
              <a:rPr lang="zh-TW" altLang="en-US" dirty="0" smtClean="0"/>
              <a:t>等少，也和系上目前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法規不一致，日後是否會修訂相關規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定。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現行規劃之教學實務升等，其外審著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作篇數之要求與研究升等不同，一旦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確立後，系</a:t>
            </a:r>
            <a:r>
              <a:rPr lang="zh-TW" altLang="en-US" dirty="0"/>
              <a:t>、院相關規定也會一併</a:t>
            </a:r>
            <a:r>
              <a:rPr lang="zh-TW" altLang="en-US" dirty="0" smtClean="0"/>
              <a:t>修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訂。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7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教師現有研究著作是否作為教學著作？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如果研究著作假設是教育或教學領域，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作為教學升等之外審著作，亦無不可。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惟不可兩邊同時認列，須從中擇一項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目為升等審查。教師可自行衡量著作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之性質，歸類何者為宜。</a:t>
            </a:r>
            <a:endParaRPr lang="en-US" altLang="zh-TW" dirty="0" smtClean="0"/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32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多元升等試辦方案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9666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教學實務報告之學習成效審查標準，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在資料提供難以區分，是否每一項都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須提供資料？如第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項學生學習成效</a:t>
            </a:r>
            <a:r>
              <a:rPr lang="en-US" altLang="zh-TW" dirty="0" smtClean="0"/>
              <a:t>5</a:t>
            </a:r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項都須呈現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教學實務報告所列之細項，係提供一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個綜合性概念，給送審教師及外審委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員作為一個審查方向參考。送審資料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呈現仍由送審教師衡量，審查則仍由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外審委員進行專業判斷。</a:t>
            </a:r>
            <a:endParaRPr lang="en-US" altLang="zh-TW" dirty="0" smtClean="0"/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06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升等不同職級能採取不同途徑之升等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嗎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同一教師升等副教授、升等教授時，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是可以換軌，而採取不同升等途徑。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30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教學實務升等之研究</a:t>
            </a:r>
            <a:r>
              <a:rPr lang="en-US" altLang="zh-TW" dirty="0" smtClean="0"/>
              <a:t>25%</a:t>
            </a:r>
            <a:r>
              <a:rPr lang="zh-TW" altLang="en-US" dirty="0" smtClean="0"/>
              <a:t>考核標準是什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麼？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目前的規劃是依現行研究著作升等之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研究考核項目</a:t>
            </a:r>
            <a:r>
              <a:rPr lang="en-US" altLang="zh-TW" dirty="0" smtClean="0"/>
              <a:t>(</a:t>
            </a:r>
            <a:r>
              <a:rPr lang="zh-TW" altLang="en-US" dirty="0" smtClean="0"/>
              <a:t>非外審</a:t>
            </a:r>
            <a:r>
              <a:rPr lang="en-US" altLang="zh-TW" dirty="0" smtClean="0"/>
              <a:t>)</a:t>
            </a:r>
            <a:r>
              <a:rPr lang="zh-TW" altLang="en-US" dirty="0" smtClean="0"/>
              <a:t>作為基礎。至於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是否增訂基本門檻，會進行研擬後，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彙整各院意見，再經會議審議後確立。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16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教學實務報告與教學實況光碟是否有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限制以一門課程，或是得以</a:t>
            </a:r>
            <a:r>
              <a:rPr lang="en-US" altLang="zh-TW" dirty="0" smtClean="0"/>
              <a:t>5</a:t>
            </a:r>
            <a:r>
              <a:rPr lang="zh-TW" altLang="en-US" dirty="0" smtClean="0"/>
              <a:t>年內綜合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精華總結？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教學實務報告及教學實況光碟必須呼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應所送審之教學代表著作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不論是教科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書或教學研究著作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，以提供外審委員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總體審核之參酌。至於課程數量上，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不作限制。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94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某位教師同一年既獲得校內獎項，又獲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全國性獎項，是否僅能擇一擇優計算</a:t>
            </a:r>
            <a:r>
              <a:rPr lang="en-US" altLang="zh-TW" dirty="0" smtClean="0"/>
              <a:t>?</a:t>
            </a:r>
            <a:r>
              <a:rPr lang="zh-TW" altLang="en-US" dirty="0" smtClean="0"/>
              <a:t>某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位老師獲得校內教學績優獎之同一年，又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獲得校內通識傑出獎，是否僅能擇一擇優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計算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擇一擇優之限制係針對校級與院級教學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獎之拘束。因為校級教學績優老師，係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由院級績優教師中遴選，故必須排除該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獎作之累積計算。全國獎與校內獎可同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時累積計算。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71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教學外審之教學著作或期刊論文是否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 有期刊級數之要求？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詳細期刊論文之級數由學術專業領域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（系教評會）針對專業綜合評估後訂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定。教務處不宜訂定齊一式規範。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系級教學人才資料庫與校級教學人才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資料庫如何取得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校級人才資料庫如草案規劃，由頂大、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教卓學校教學績優教師取得。系級人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才資料庫除可參考校級人才資料庫，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也可以增設屬於專業領域之教學專才。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5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/>
              <a:t>教學實務報告內容之學生學習成效</a:t>
            </a:r>
            <a:r>
              <a:rPr lang="zh-TW" altLang="en-US" dirty="0" smtClean="0"/>
              <a:t>是否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  能</a:t>
            </a:r>
            <a:r>
              <a:rPr lang="zh-TW" altLang="en-US" dirty="0"/>
              <a:t>提供量表指標</a:t>
            </a:r>
            <a:r>
              <a:rPr lang="zh-TW" altLang="en-US" dirty="0" smtClean="0"/>
              <a:t>、範例，</a:t>
            </a:r>
            <a:r>
              <a:rPr lang="zh-TW" altLang="en-US" dirty="0"/>
              <a:t>以利教師準備</a:t>
            </a:r>
            <a:r>
              <a:rPr lang="en-US" altLang="zh-TW" dirty="0"/>
              <a:t>?</a:t>
            </a:r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/>
              <a:t>:</a:t>
            </a:r>
            <a:r>
              <a:rPr lang="zh-TW" altLang="en-US" dirty="0"/>
              <a:t>教學實務內容之</a:t>
            </a:r>
            <a:r>
              <a:rPr lang="en-US" altLang="zh-TW" dirty="0"/>
              <a:t>4</a:t>
            </a:r>
            <a:r>
              <a:rPr lang="zh-TW" altLang="en-US" dirty="0"/>
              <a:t>個構</a:t>
            </a:r>
            <a:r>
              <a:rPr lang="zh-TW" altLang="en-US" dirty="0" smtClean="0"/>
              <a:t>面係</a:t>
            </a:r>
            <a:r>
              <a:rPr lang="zh-TW" altLang="en-US" dirty="0"/>
              <a:t>外審標準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細項部分則是提供</a:t>
            </a:r>
            <a:r>
              <a:rPr lang="zh-TW" altLang="en-US" dirty="0"/>
              <a:t>外審委員一個邏輯</a:t>
            </a:r>
            <a:r>
              <a:rPr lang="zh-TW" altLang="en-US" dirty="0" smtClean="0"/>
              <a:t>性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之參考</a:t>
            </a:r>
            <a:r>
              <a:rPr lang="zh-TW" altLang="en-US" dirty="0"/>
              <a:t>，</a:t>
            </a:r>
            <a:r>
              <a:rPr lang="zh-TW" altLang="en-US" dirty="0" smtClean="0"/>
              <a:t>而</a:t>
            </a:r>
            <a:r>
              <a:rPr lang="zh-TW" altLang="en-US" dirty="0"/>
              <a:t>送審的教學實務報告是</a:t>
            </a:r>
            <a:r>
              <a:rPr lang="zh-TW" altLang="en-US" dirty="0" smtClean="0"/>
              <a:t>一個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具</a:t>
            </a:r>
            <a:r>
              <a:rPr lang="zh-TW" altLang="en-US" dirty="0"/>
              <a:t>邏輯</a:t>
            </a:r>
            <a:r>
              <a:rPr lang="zh-TW" altLang="en-US" dirty="0" smtClean="0"/>
              <a:t>論述</a:t>
            </a:r>
            <a:r>
              <a:rPr lang="zh-TW" altLang="en-US" dirty="0"/>
              <a:t>之陳述與呈現，此外，外</a:t>
            </a:r>
            <a:r>
              <a:rPr lang="zh-TW" altLang="en-US" dirty="0" smtClean="0"/>
              <a:t>審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須</a:t>
            </a:r>
            <a:r>
              <a:rPr lang="zh-TW" altLang="en-US" dirty="0"/>
              <a:t>專業</a:t>
            </a:r>
            <a:r>
              <a:rPr lang="zh-TW" altLang="en-US" dirty="0" smtClean="0"/>
              <a:t>綜合</a:t>
            </a:r>
            <a:r>
              <a:rPr lang="zh-TW" altLang="en-US" dirty="0"/>
              <a:t>評估，不宜以量表計分式</a:t>
            </a:r>
            <a:r>
              <a:rPr lang="zh-TW" altLang="en-US" dirty="0" smtClean="0"/>
              <a:t>進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行</a:t>
            </a:r>
            <a:r>
              <a:rPr lang="zh-TW" altLang="en-US" dirty="0"/>
              <a:t>審查</a:t>
            </a:r>
            <a:r>
              <a:rPr lang="zh-TW" altLang="en-US" dirty="0" smtClean="0"/>
              <a:t>。此外，考量</a:t>
            </a:r>
            <a:r>
              <a:rPr lang="zh-TW" altLang="en-US" dirty="0"/>
              <a:t>學科屬性</a:t>
            </a:r>
            <a:r>
              <a:rPr lang="zh-TW" altLang="en-US" dirty="0" smtClean="0"/>
              <a:t>差異，不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宜</a:t>
            </a:r>
            <a:r>
              <a:rPr lang="zh-TW" altLang="en-US" dirty="0"/>
              <a:t>制定</a:t>
            </a:r>
            <a:r>
              <a:rPr lang="zh-TW" altLang="en-US" dirty="0" smtClean="0"/>
              <a:t>統一範例，由教師自行展現。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4180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altLang="zh-TW" dirty="0"/>
              <a:t>Q:</a:t>
            </a:r>
            <a:r>
              <a:rPr lang="zh-TW" altLang="en-US" dirty="0"/>
              <a:t>教學實務報告內容之學生學習成效</a:t>
            </a:r>
            <a:r>
              <a:rPr lang="zh-TW" altLang="en-US" dirty="0" smtClean="0"/>
              <a:t>必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須</a:t>
            </a:r>
            <a:r>
              <a:rPr lang="zh-TW" altLang="en-US" dirty="0"/>
              <a:t>以在校學生為對象</a:t>
            </a:r>
            <a:r>
              <a:rPr lang="en-US" altLang="zh-TW" dirty="0"/>
              <a:t>?</a:t>
            </a:r>
            <a:r>
              <a:rPr lang="zh-TW" altLang="en-US" dirty="0"/>
              <a:t>能呈現畢業後</a:t>
            </a:r>
            <a:r>
              <a:rPr lang="zh-TW" altLang="en-US" dirty="0" smtClean="0"/>
              <a:t>之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表現</a:t>
            </a:r>
            <a:r>
              <a:rPr lang="zh-TW" altLang="en-US" dirty="0"/>
              <a:t>，譬如學生後來考上研究所、</a:t>
            </a:r>
            <a:r>
              <a:rPr lang="zh-TW" altLang="en-US" dirty="0" smtClean="0"/>
              <a:t>高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普考</a:t>
            </a:r>
            <a:r>
              <a:rPr lang="en-US" altLang="zh-TW" dirty="0"/>
              <a:t>?</a:t>
            </a:r>
          </a:p>
          <a:p>
            <a:pPr marL="82296" indent="0">
              <a:buNone/>
            </a:pPr>
            <a:r>
              <a:rPr lang="zh-TW" altLang="en-US" dirty="0"/>
              <a:t>Ａ</a:t>
            </a:r>
            <a:r>
              <a:rPr lang="en-US" altLang="zh-TW" dirty="0"/>
              <a:t>:</a:t>
            </a:r>
            <a:r>
              <a:rPr lang="zh-TW" altLang="en-US" dirty="0"/>
              <a:t>學生學習成效並不侷限於在學學生</a:t>
            </a:r>
            <a:r>
              <a:rPr lang="zh-TW" altLang="en-US" dirty="0" smtClean="0"/>
              <a:t>表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現</a:t>
            </a:r>
            <a:r>
              <a:rPr lang="zh-TW" altLang="en-US" dirty="0"/>
              <a:t>之呈現，畢業後表現亦可。教師</a:t>
            </a:r>
            <a:r>
              <a:rPr lang="zh-TW" altLang="en-US" dirty="0" smtClean="0"/>
              <a:t>只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要</a:t>
            </a:r>
            <a:r>
              <a:rPr lang="zh-TW" altLang="en-US" dirty="0"/>
              <a:t>能提供充分佐證，證明教學有助</a:t>
            </a:r>
            <a:r>
              <a:rPr lang="zh-TW" altLang="en-US" dirty="0" smtClean="0"/>
              <a:t>其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發展</a:t>
            </a:r>
            <a:r>
              <a:rPr lang="zh-TW" altLang="en-US" dirty="0"/>
              <a:t>，亦無不可。至於認可與否，</a:t>
            </a:r>
            <a:r>
              <a:rPr lang="zh-TW" altLang="en-US" dirty="0" smtClean="0"/>
              <a:t>即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由</a:t>
            </a:r>
            <a:r>
              <a:rPr lang="zh-TW" altLang="en-US" dirty="0"/>
              <a:t>外審委員</a:t>
            </a:r>
            <a:r>
              <a:rPr lang="zh-TW" altLang="en-US" dirty="0" smtClean="0"/>
              <a:t>就</a:t>
            </a:r>
            <a:r>
              <a:rPr lang="zh-TW" altLang="en-US" dirty="0"/>
              <a:t>備</a:t>
            </a:r>
            <a:r>
              <a:rPr lang="zh-TW" altLang="en-US" dirty="0" smtClean="0"/>
              <a:t>審</a:t>
            </a:r>
            <a:r>
              <a:rPr lang="zh-TW" altLang="en-US" dirty="0"/>
              <a:t>資料綜合判斷。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4935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系、院級教學人才資料庫與校級教學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 人才資料庫如何對應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教學專業人才資料庫，由教務處從頂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大、教卓學校教學績優教師取得，系、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院級則建置專業領域人才資料庫。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47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多元升等試辦方案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</a:t>
            </a:r>
            <a:r>
              <a:rPr lang="en-US" altLang="zh-TW" sz="1800" dirty="0" smtClean="0">
                <a:solidFill>
                  <a:srgbClr val="FF0000"/>
                </a:solidFill>
              </a:rPr>
              <a:t>(</a:t>
            </a:r>
            <a:r>
              <a:rPr lang="zh-TW" altLang="en-US" sz="1800" dirty="0" smtClean="0">
                <a:solidFill>
                  <a:srgbClr val="FF0000"/>
                </a:solidFill>
              </a:rPr>
              <a:t>各類型升等制度得相互轉換</a:t>
            </a:r>
            <a:r>
              <a:rPr lang="en-US" altLang="zh-TW" sz="1800" dirty="0" smtClean="0">
                <a:solidFill>
                  <a:srgbClr val="FF0000"/>
                </a:solidFill>
              </a:rPr>
              <a:t>)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556792"/>
            <a:ext cx="7499350" cy="4824536"/>
          </a:xfrm>
        </p:spPr>
      </p:pic>
    </p:spTree>
    <p:extLst>
      <p:ext uri="{BB962C8B-B14F-4D97-AF65-F5344CB8AC3E}">
        <p14:creationId xmlns:p14="http://schemas.microsoft.com/office/powerpoint/2010/main" val="40206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55570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教學外審之教學著作或期刊論文是否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有期刊級數之要求</a:t>
            </a:r>
            <a:r>
              <a:rPr lang="zh-TW" altLang="en-US" dirty="0"/>
              <a:t>？如以教學論文</a:t>
            </a:r>
            <a:r>
              <a:rPr lang="zh-TW" altLang="en-US" dirty="0" smtClean="0"/>
              <a:t>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刊</a:t>
            </a:r>
            <a:r>
              <a:rPr lang="zh-TW" altLang="en-US" dirty="0"/>
              <a:t>送審，該期刊有無</a:t>
            </a:r>
            <a:r>
              <a:rPr lang="en-US" altLang="zh-TW" dirty="0"/>
              <a:t>SCI</a:t>
            </a:r>
            <a:r>
              <a:rPr lang="zh-TW" altLang="en-US" dirty="0"/>
              <a:t>或</a:t>
            </a:r>
            <a:r>
              <a:rPr lang="en-US" altLang="zh-TW" dirty="0"/>
              <a:t>SSCI</a:t>
            </a:r>
            <a:r>
              <a:rPr lang="zh-TW" altLang="en-US" dirty="0"/>
              <a:t>級數要求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</a:t>
            </a:r>
            <a:r>
              <a:rPr lang="zh-TW" altLang="en-US" dirty="0"/>
              <a:t>論文期刊宜屬各專業的教學期刊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譬如</a:t>
            </a:r>
            <a:r>
              <a:rPr lang="zh-TW" altLang="en-US" dirty="0"/>
              <a:t>數學系教師投稿於數學教學期刊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化學</a:t>
            </a:r>
            <a:r>
              <a:rPr lang="zh-TW" altLang="en-US" dirty="0"/>
              <a:t>系教師投稿於化學教學期刊</a:t>
            </a:r>
            <a:r>
              <a:rPr lang="zh-TW" altLang="en-US" dirty="0" smtClean="0"/>
              <a:t>，原則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上不作</a:t>
            </a:r>
            <a:r>
              <a:rPr lang="en-US" altLang="zh-TW" dirty="0"/>
              <a:t>SCI</a:t>
            </a:r>
            <a:r>
              <a:rPr lang="zh-TW" altLang="en-US" dirty="0"/>
              <a:t>或</a:t>
            </a:r>
            <a:r>
              <a:rPr lang="en-US" altLang="zh-TW" dirty="0"/>
              <a:t>SSCI</a:t>
            </a:r>
            <a:r>
              <a:rPr lang="zh-TW" altLang="en-US" dirty="0"/>
              <a:t>級數要求。至於某</a:t>
            </a:r>
            <a:r>
              <a:rPr lang="zh-TW" altLang="en-US" dirty="0" smtClean="0"/>
              <a:t>期刊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是否為</a:t>
            </a:r>
            <a:r>
              <a:rPr lang="zh-TW" altLang="en-US" dirty="0"/>
              <a:t>學系專業領域之教學期刊</a:t>
            </a:r>
            <a:r>
              <a:rPr lang="zh-TW" altLang="en-US" dirty="0" smtClean="0"/>
              <a:t>，或是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教學性質之期刊論文是否</a:t>
            </a:r>
            <a:r>
              <a:rPr lang="zh-TW" altLang="en-US" dirty="0"/>
              <a:t>再</a:t>
            </a:r>
            <a:r>
              <a:rPr lang="zh-TW" altLang="en-US" dirty="0" smtClean="0"/>
              <a:t>分級數，由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系、院經討論審議</a:t>
            </a:r>
            <a:r>
              <a:rPr lang="zh-TW" altLang="en-US" dirty="0"/>
              <a:t>後明定</a:t>
            </a:r>
            <a:r>
              <a:rPr lang="zh-TW" altLang="en-US" dirty="0" smtClean="0"/>
              <a:t>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79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/>
              <a:t>Q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教學實務升等之研究</a:t>
            </a:r>
            <a:r>
              <a:rPr lang="en-US" altLang="zh-TW" dirty="0" smtClean="0"/>
              <a:t>25%</a:t>
            </a:r>
            <a:r>
              <a:rPr lang="zh-TW" altLang="en-US" dirty="0" smtClean="0"/>
              <a:t>考核標準是什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麼</a:t>
            </a:r>
            <a:r>
              <a:rPr lang="zh-TW" altLang="en-US" dirty="0"/>
              <a:t>？教學升等之研究是否與研究升</a:t>
            </a:r>
            <a:r>
              <a:rPr lang="zh-TW" altLang="en-US" dirty="0" smtClean="0"/>
              <a:t>等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之</a:t>
            </a:r>
            <a:r>
              <a:rPr lang="en-US" altLang="zh-TW" dirty="0" err="1"/>
              <a:t>Aa</a:t>
            </a:r>
            <a:r>
              <a:rPr lang="zh-TW" altLang="en-US" dirty="0"/>
              <a:t>、</a:t>
            </a:r>
            <a:r>
              <a:rPr lang="en-US" altLang="zh-TW" dirty="0"/>
              <a:t>Ab</a:t>
            </a:r>
            <a:r>
              <a:rPr lang="zh-TW" altLang="en-US" dirty="0"/>
              <a:t>表相同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目前的規劃是依現行研究著作升等之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研究考核項目</a:t>
            </a:r>
            <a:r>
              <a:rPr lang="en-US" altLang="zh-TW" dirty="0" smtClean="0"/>
              <a:t>(</a:t>
            </a:r>
            <a:r>
              <a:rPr lang="zh-TW" altLang="en-US" dirty="0" smtClean="0"/>
              <a:t>非外審</a:t>
            </a:r>
            <a:r>
              <a:rPr lang="en-US" altLang="zh-TW" dirty="0" smtClean="0"/>
              <a:t>)</a:t>
            </a:r>
            <a:r>
              <a:rPr lang="zh-TW" altLang="en-US" dirty="0" smtClean="0"/>
              <a:t>作為基礎，規劃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略調整</a:t>
            </a:r>
            <a:r>
              <a:rPr lang="zh-TW" altLang="en-US" dirty="0"/>
              <a:t>配</a:t>
            </a:r>
            <a:r>
              <a:rPr lang="zh-TW" altLang="en-US" dirty="0" smtClean="0"/>
              <a:t>分，提高</a:t>
            </a:r>
            <a:r>
              <a:rPr lang="en-US" altLang="zh-TW" dirty="0" smtClean="0"/>
              <a:t>Ab</a:t>
            </a:r>
            <a:r>
              <a:rPr lang="zh-TW" altLang="en-US" dirty="0" smtClean="0"/>
              <a:t>配分比例。至於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是否增訂基本門檻，會進行研擬後，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彙整各院意見，再經會議審議後確立。</a:t>
            </a: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59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教學升等之教學非外審是否與研究升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等之教學非外審相同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教學升等的教學非外審，與現行研究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之教學服務考核表的教學項目是一致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82115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altLang="zh-TW" dirty="0" smtClean="0"/>
              <a:t>Q:MOOCs</a:t>
            </a:r>
            <a:r>
              <a:rPr lang="zh-TW" altLang="en-US" dirty="0" smtClean="0"/>
              <a:t>課程如是合開課程，修課人數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如何計算</a:t>
            </a:r>
            <a:r>
              <a:rPr lang="en-US" altLang="zh-TW" dirty="0"/>
              <a:t>? </a:t>
            </a:r>
            <a:r>
              <a:rPr lang="en-US" altLang="zh-TW" dirty="0" smtClean="0"/>
              <a:t>MOOCs</a:t>
            </a:r>
            <a:r>
              <a:rPr lang="zh-TW" altLang="en-US" dirty="0"/>
              <a:t>課程修課人數採</a:t>
            </a:r>
            <a:r>
              <a:rPr lang="zh-TW" altLang="en-US" dirty="0" smtClean="0"/>
              <a:t>計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期間</a:t>
            </a:r>
            <a:r>
              <a:rPr lang="en-US" altLang="zh-TW" dirty="0" smtClean="0"/>
              <a:t>?</a:t>
            </a:r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:MOOCs</a:t>
            </a:r>
            <a:r>
              <a:rPr lang="zh-TW" altLang="en-US" dirty="0" smtClean="0"/>
              <a:t>課程修課人數按鐘點費核算標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準下去按比例計算。譬如某</a:t>
            </a:r>
            <a:r>
              <a:rPr lang="en-US" altLang="zh-TW" dirty="0" smtClean="0"/>
              <a:t>A</a:t>
            </a:r>
            <a:r>
              <a:rPr lang="zh-TW" altLang="en-US" dirty="0" smtClean="0"/>
              <a:t>課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個小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時，由甲</a:t>
            </a:r>
            <a:r>
              <a:rPr lang="en-US" altLang="zh-TW" dirty="0" smtClean="0"/>
              <a:t>(2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、乙</a:t>
            </a:r>
            <a:r>
              <a:rPr lang="en-US" altLang="zh-TW" dirty="0" smtClean="0"/>
              <a:t>(1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)</a:t>
            </a:r>
            <a:r>
              <a:rPr lang="zh-TW" altLang="en-US" dirty="0" smtClean="0"/>
              <a:t>教師合開，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修課人數</a:t>
            </a:r>
            <a:r>
              <a:rPr lang="en-US" altLang="zh-TW" dirty="0" smtClean="0"/>
              <a:t>400</a:t>
            </a:r>
            <a:r>
              <a:rPr lang="zh-TW" altLang="en-US" dirty="0" smtClean="0"/>
              <a:t>人，即甲師</a:t>
            </a:r>
            <a:r>
              <a:rPr lang="en-US" altLang="zh-TW" dirty="0" smtClean="0"/>
              <a:t>400/3</a:t>
            </a:r>
            <a:r>
              <a:rPr lang="zh-TW" altLang="en-US" dirty="0" smtClean="0"/>
              <a:t>*</a:t>
            </a:r>
            <a:r>
              <a:rPr lang="en-US" altLang="zh-TW" dirty="0" smtClean="0"/>
              <a:t>2=266.6</a:t>
            </a:r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人、乙師</a:t>
            </a:r>
            <a:r>
              <a:rPr lang="en-US" altLang="zh-TW" dirty="0" smtClean="0"/>
              <a:t>400/3</a:t>
            </a:r>
            <a:r>
              <a:rPr lang="zh-TW" altLang="en-US" dirty="0" smtClean="0"/>
              <a:t>*</a:t>
            </a:r>
            <a:r>
              <a:rPr lang="en-US" altLang="zh-TW" dirty="0" smtClean="0"/>
              <a:t>1=133.3</a:t>
            </a:r>
            <a:r>
              <a:rPr lang="zh-TW" altLang="en-US" dirty="0" smtClean="0"/>
              <a:t>人。</a:t>
            </a:r>
            <a:r>
              <a:rPr lang="zh-TW" altLang="en-US" dirty="0"/>
              <a:t>採</a:t>
            </a:r>
            <a:r>
              <a:rPr lang="zh-TW" altLang="en-US" dirty="0" smtClean="0"/>
              <a:t>計期間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為現</a:t>
            </a:r>
            <a:r>
              <a:rPr lang="zh-TW" altLang="en-US" dirty="0"/>
              <a:t>任職</a:t>
            </a:r>
            <a:r>
              <a:rPr lang="zh-TW" altLang="en-US" dirty="0" smtClean="0"/>
              <a:t>級開設之</a:t>
            </a:r>
            <a:r>
              <a:rPr lang="en-US" altLang="zh-TW" dirty="0" smtClean="0"/>
              <a:t>MOOCs</a:t>
            </a:r>
            <a:r>
              <a:rPr lang="zh-TW" altLang="en-US" dirty="0" smtClean="0"/>
              <a:t>課程。</a:t>
            </a:r>
            <a:endParaRPr lang="en-US" altLang="zh-TW" dirty="0" smtClean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70432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altLang="zh-TW" sz="3800" dirty="0" smtClean="0"/>
              <a:t>Q:</a:t>
            </a:r>
            <a:r>
              <a:rPr lang="zh-TW" altLang="en-US" sz="3800" dirty="0" smtClean="0"/>
              <a:t>依據教育部法令規章，外審代表著作為</a:t>
            </a:r>
            <a:r>
              <a:rPr lang="en-US" altLang="zh-TW" sz="3800" dirty="0" smtClean="0"/>
              <a:t>5</a:t>
            </a:r>
            <a:r>
              <a:rPr lang="zh-TW" altLang="en-US" sz="3800" dirty="0" smtClean="0"/>
              <a:t>年</a:t>
            </a:r>
            <a:endParaRPr lang="en-US" altLang="zh-TW" sz="3800" dirty="0" smtClean="0"/>
          </a:p>
          <a:p>
            <a:pPr marL="82296" indent="0">
              <a:buNone/>
            </a:pPr>
            <a:r>
              <a:rPr lang="zh-TW" altLang="en-US" sz="3800" dirty="0"/>
              <a:t> </a:t>
            </a:r>
            <a:r>
              <a:rPr lang="zh-TW" altLang="en-US" sz="3800" dirty="0" smtClean="0"/>
              <a:t>   內，參考著作已放寬</a:t>
            </a:r>
            <a:r>
              <a:rPr lang="en-US" altLang="zh-TW" sz="3800" dirty="0" smtClean="0"/>
              <a:t>7</a:t>
            </a:r>
            <a:r>
              <a:rPr lang="zh-TW" altLang="en-US" sz="3800" dirty="0" smtClean="0"/>
              <a:t>年內，而本校均是</a:t>
            </a:r>
            <a:r>
              <a:rPr lang="en-US" altLang="zh-TW" sz="3800" dirty="0" smtClean="0"/>
              <a:t>5</a:t>
            </a:r>
          </a:p>
          <a:p>
            <a:pPr marL="82296" indent="0">
              <a:buNone/>
            </a:pPr>
            <a:r>
              <a:rPr lang="en-US" altLang="zh-TW" sz="3800" dirty="0"/>
              <a:t> </a:t>
            </a:r>
            <a:r>
              <a:rPr lang="en-US" altLang="zh-TW" sz="3800" dirty="0" smtClean="0"/>
              <a:t>   </a:t>
            </a:r>
            <a:r>
              <a:rPr lang="zh-TW" altLang="en-US" sz="3800" dirty="0" smtClean="0"/>
              <a:t>年內，是否能比照教育部規定而放寬</a:t>
            </a:r>
            <a:r>
              <a:rPr lang="en-US" altLang="zh-TW" sz="3800" dirty="0" smtClean="0"/>
              <a:t>?</a:t>
            </a:r>
            <a:r>
              <a:rPr lang="zh-TW" altLang="en-US" sz="3800" dirty="0" smtClean="0"/>
              <a:t>教學</a:t>
            </a:r>
            <a:endParaRPr lang="en-US" altLang="zh-TW" sz="3800" dirty="0" smtClean="0"/>
          </a:p>
          <a:p>
            <a:pPr marL="82296" indent="0">
              <a:buNone/>
            </a:pPr>
            <a:r>
              <a:rPr lang="en-US" altLang="zh-TW" sz="3800" dirty="0"/>
              <a:t> </a:t>
            </a:r>
            <a:r>
              <a:rPr lang="en-US" altLang="zh-TW" sz="3800" dirty="0" smtClean="0"/>
              <a:t>   </a:t>
            </a:r>
            <a:r>
              <a:rPr lang="zh-TW" altLang="en-US" sz="3800" dirty="0" smtClean="0"/>
              <a:t>實務升等是否依本校制度均為</a:t>
            </a:r>
            <a:r>
              <a:rPr lang="en-US" altLang="zh-TW" sz="3800" dirty="0" smtClean="0"/>
              <a:t>5</a:t>
            </a:r>
            <a:r>
              <a:rPr lang="zh-TW" altLang="en-US" sz="3800" dirty="0" smtClean="0"/>
              <a:t>年</a:t>
            </a:r>
            <a:r>
              <a:rPr lang="en-US" altLang="zh-TW" sz="3800" dirty="0" smtClean="0"/>
              <a:t>?</a:t>
            </a:r>
          </a:p>
          <a:p>
            <a:pPr marL="82296" indent="0">
              <a:buNone/>
            </a:pPr>
            <a:r>
              <a:rPr lang="zh-TW" altLang="en-US" sz="3800" dirty="0" smtClean="0"/>
              <a:t>Ａ</a:t>
            </a:r>
            <a:r>
              <a:rPr lang="en-US" altLang="zh-TW" sz="3800" dirty="0" smtClean="0"/>
              <a:t>:</a:t>
            </a:r>
            <a:r>
              <a:rPr lang="zh-TW" altLang="en-US" sz="3800" dirty="0" smtClean="0"/>
              <a:t>教學實務升等採計年限依據本校母法之相</a:t>
            </a:r>
            <a:endParaRPr lang="en-US" altLang="zh-TW" sz="3800" dirty="0" smtClean="0"/>
          </a:p>
          <a:p>
            <a:pPr marL="82296" indent="0">
              <a:buNone/>
            </a:pPr>
            <a:r>
              <a:rPr lang="en-US" altLang="zh-TW" sz="3800" dirty="0"/>
              <a:t> </a:t>
            </a:r>
            <a:r>
              <a:rPr lang="en-US" altLang="zh-TW" sz="3800" dirty="0" smtClean="0"/>
              <a:t>    </a:t>
            </a:r>
            <a:r>
              <a:rPr lang="zh-TW" altLang="en-US" sz="3800" dirty="0" smtClean="0"/>
              <a:t>關規章辦理，而有關參考著作採計</a:t>
            </a:r>
            <a:r>
              <a:rPr lang="en-US" altLang="zh-TW" sz="3800" dirty="0" smtClean="0"/>
              <a:t>5</a:t>
            </a:r>
            <a:r>
              <a:rPr lang="zh-TW" altLang="en-US" sz="3800" dirty="0" smtClean="0"/>
              <a:t>年或</a:t>
            </a:r>
            <a:r>
              <a:rPr lang="en-US" altLang="zh-TW" sz="3800" dirty="0" smtClean="0"/>
              <a:t>7</a:t>
            </a:r>
          </a:p>
          <a:p>
            <a:pPr marL="82296" indent="0">
              <a:buNone/>
            </a:pPr>
            <a:r>
              <a:rPr lang="en-US" altLang="zh-TW" sz="3800" dirty="0"/>
              <a:t> </a:t>
            </a:r>
            <a:r>
              <a:rPr lang="en-US" altLang="zh-TW" sz="3800" dirty="0" smtClean="0"/>
              <a:t>    </a:t>
            </a:r>
            <a:r>
              <a:rPr lang="zh-TW" altLang="en-US" sz="3800" dirty="0" smtClean="0"/>
              <a:t>年問題，曾提會討論過，後來仍決議是</a:t>
            </a:r>
            <a:r>
              <a:rPr lang="en-US" altLang="zh-TW" sz="3800" dirty="0" smtClean="0"/>
              <a:t>5</a:t>
            </a:r>
          </a:p>
          <a:p>
            <a:pPr marL="82296" indent="0">
              <a:buNone/>
            </a:pPr>
            <a:r>
              <a:rPr lang="en-US" altLang="zh-TW" sz="3800" dirty="0"/>
              <a:t> </a:t>
            </a:r>
            <a:r>
              <a:rPr lang="en-US" altLang="zh-TW" sz="3800" dirty="0" smtClean="0"/>
              <a:t>    </a:t>
            </a:r>
            <a:r>
              <a:rPr lang="zh-TW" altLang="en-US" sz="3800" dirty="0" smtClean="0"/>
              <a:t>年，這部分請升等教師按現行規定辦理。</a:t>
            </a:r>
            <a:endParaRPr lang="en-US" altLang="zh-TW" sz="3800" dirty="0" smtClean="0"/>
          </a:p>
          <a:p>
            <a:pPr marL="82296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577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教學績優獎不宜必須獲得畢業生圈選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/>
              <a:t>為</a:t>
            </a:r>
            <a:r>
              <a:rPr lang="zh-TW" altLang="en-US" dirty="0" smtClean="0"/>
              <a:t>資格。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Ａ</a:t>
            </a:r>
            <a:r>
              <a:rPr lang="en-US" altLang="zh-TW" dirty="0" smtClean="0"/>
              <a:t>:</a:t>
            </a:r>
            <a:r>
              <a:rPr lang="zh-TW" altLang="en-US" dirty="0" smtClean="0"/>
              <a:t>依據本校現行教學績優獎，畢業生圈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選僅提供系所提名或審議之</a:t>
            </a:r>
            <a:r>
              <a:rPr lang="zh-TW" altLang="en-US" dirty="0"/>
              <a:t>參考</a:t>
            </a:r>
            <a:r>
              <a:rPr lang="zh-TW" altLang="en-US" dirty="0" smtClean="0"/>
              <a:t>，並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無以獲得</a:t>
            </a:r>
            <a:r>
              <a:rPr lang="zh-TW" altLang="en-US" dirty="0"/>
              <a:t>畢業生圈</a:t>
            </a:r>
            <a:r>
              <a:rPr lang="zh-TW" altLang="en-US" dirty="0" smtClean="0"/>
              <a:t>選作為教學績優之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資格</a:t>
            </a:r>
            <a:r>
              <a:rPr lang="zh-TW" altLang="en-US" dirty="0"/>
              <a:t>限制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33698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以上報告</a:t>
            </a:r>
            <a:endParaRPr lang="en-US" altLang="zh-TW" sz="40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0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8785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教學型升等審查機制及配分比較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現行之研究型升等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55%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85%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、非外審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15%)</a:t>
            </a:r>
          </a:p>
          <a:p>
            <a:pPr marL="82296" indent="0">
              <a:buNone/>
            </a:pP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  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教學著作升等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  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外審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、非外審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</a:p>
          <a:p>
            <a:pPr marL="82296" indent="0">
              <a:buNone/>
            </a:pP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  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  (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非外審</a:t>
            </a:r>
            <a:r>
              <a:rPr lang="en-US" altLang="zh-TW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endParaRPr lang="en-US" altLang="zh-TW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43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教學著作升等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教師具有優秀之教學實務或創新成果，得以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著作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含教學研究著作或大學以上教科書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代表作提出升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9528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基本門檻</a:t>
            </a:r>
            <a:r>
              <a:rPr lang="en-US" altLang="zh-TW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三者皆須符合</a:t>
            </a:r>
            <a:r>
              <a:rPr lang="en-US" altLang="zh-TW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256584"/>
          </a:xfrm>
        </p:spPr>
        <p:txBody>
          <a:bodyPr>
            <a:normAutofit fontScale="25000" lnSpcReduction="20000"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en-US" altLang="zh-TW" sz="9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現任職級獲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教學績優獎</a:t>
            </a:r>
            <a:r>
              <a:rPr lang="zh-TW" altLang="en-US" sz="9600" b="1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開設磨課師</a:t>
            </a:r>
            <a:r>
              <a:rPr lang="en-US" altLang="zh-TW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(MOOCs</a:t>
            </a: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sz="9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8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en-US" sz="8000" b="1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教學績優點</a:t>
            </a:r>
            <a:r>
              <a:rPr lang="zh-TW" altLang="en-US" sz="8000" b="1" u="sng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數達</a:t>
            </a:r>
            <a:r>
              <a:rPr lang="en-US" altLang="zh-TW" sz="8000" b="1" u="sng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8000" b="1" u="sng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點以上</a:t>
            </a:r>
            <a:endParaRPr lang="en-US" altLang="zh-TW" sz="8000" b="1" u="sng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zh-TW" altLang="en-US" sz="8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72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累積</a:t>
            </a:r>
            <a:r>
              <a:rPr lang="zh-TW" altLang="en-US" sz="72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點數標準</a:t>
            </a:r>
            <a:r>
              <a:rPr lang="zh-TW" altLang="en-US" sz="72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教育部師鐸獎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傑出通識教育教師獎或其他全國</a:t>
            </a:r>
            <a:endParaRPr lang="en-US" altLang="zh-TW" sz="7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性、國際性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獎項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經系院教評會認定者為</a:t>
            </a:r>
            <a: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點、</a:t>
            </a:r>
            <a:endParaRPr lang="en-US" altLang="zh-TW" sz="7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本校校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級教學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特優獎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點、校級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教學肯定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點、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</a:t>
            </a:r>
            <a:endParaRPr lang="en-US" altLang="zh-TW" sz="7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教學績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優獎或通識教育教師獎</a:t>
            </a:r>
            <a:r>
              <a:rPr lang="en-US" altLang="zh-TW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點。</a:t>
            </a:r>
            <a:endParaRPr lang="en-US" altLang="zh-TW" sz="7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8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en-US" altLang="zh-TW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MOOCs</a:t>
            </a:r>
            <a:r>
              <a:rPr lang="zh-TW" altLang="en-US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課程至少</a:t>
            </a:r>
            <a:r>
              <a:rPr lang="en-US" altLang="zh-TW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門且修課人數達</a:t>
            </a:r>
            <a:r>
              <a:rPr lang="en-US" altLang="zh-TW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8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人以上</a:t>
            </a:r>
            <a:endParaRPr lang="en-US" altLang="zh-TW" sz="8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en-US" altLang="zh-TW" sz="9600" b="1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9600" b="1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年內及前一等級至本次升請等級之間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著作</a:t>
            </a:r>
            <a:endParaRPr lang="en-US" altLang="zh-TW" sz="9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期刊論文</a:t>
            </a:r>
            <a:endParaRPr lang="en-US" altLang="zh-TW" sz="9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zh-TW" altLang="en-US" sz="9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升等教授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、副教授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、助理教授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 </a:t>
            </a:r>
            <a:endParaRPr lang="en-US" altLang="zh-TW" sz="8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zh-TW" altLang="en-US" sz="8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送審者應自行擇定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為代表著作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須為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年內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，其餘列   </a:t>
            </a:r>
            <a:endParaRPr lang="en-US" altLang="zh-TW" sz="8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為參考著作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年內</a:t>
            </a:r>
            <a:r>
              <a:rPr lang="en-US" altLang="zh-TW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altLang="zh-TW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9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現任職級期末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教學意見調查結果總平均</a:t>
            </a:r>
            <a:r>
              <a:rPr lang="en-US" altLang="zh-TW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4.0</a:t>
            </a:r>
            <a:r>
              <a:rPr lang="zh-TW" altLang="en-US" sz="9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endParaRPr lang="en-US" altLang="zh-TW" sz="96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sz="9600" b="1" dirty="0"/>
          </a:p>
          <a:p>
            <a:pPr marL="82296" indent="0">
              <a:buNone/>
            </a:pPr>
            <a:endParaRPr lang="en-US" altLang="zh-TW" sz="3600" dirty="0"/>
          </a:p>
          <a:p>
            <a:pPr marL="82296" indent="0">
              <a:buNone/>
            </a:pPr>
            <a:endParaRPr lang="en-US" altLang="zh-TW" sz="4400" dirty="0"/>
          </a:p>
          <a:p>
            <a:pPr marL="82296" indent="0">
              <a:buNone/>
            </a:pPr>
            <a:r>
              <a:rPr lang="en-US" altLang="zh-TW" sz="2800" dirty="0"/>
              <a:t>   </a:t>
            </a:r>
          </a:p>
          <a:p>
            <a:pPr marL="82296" indent="0">
              <a:buNone/>
            </a:pPr>
            <a:endParaRPr lang="en-US" altLang="zh-TW" sz="12800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2800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2800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2800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2800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2800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TW" sz="11200" dirty="0"/>
          </a:p>
          <a:p>
            <a:pPr marL="82296" indent="0">
              <a:buNone/>
            </a:pPr>
            <a:endParaRPr lang="en-US" altLang="zh-TW" sz="11200" dirty="0" smtClean="0"/>
          </a:p>
          <a:p>
            <a:pPr marL="82296" indent="0">
              <a:buNone/>
            </a:pPr>
            <a:endParaRPr lang="en-US" altLang="zh-TW" sz="11200" dirty="0"/>
          </a:p>
          <a:p>
            <a:pPr marL="82296" indent="0">
              <a:buNone/>
            </a:pPr>
            <a:endParaRPr lang="zh-TW" altLang="en-US" sz="11200" dirty="0"/>
          </a:p>
          <a:p>
            <a:pPr marL="82296" indent="0">
              <a:buNone/>
            </a:pPr>
            <a:endParaRPr lang="en-US" altLang="zh-TW" sz="8000" b="1" dirty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教學著作升等外審資料規定</a:t>
            </a:r>
            <a:r>
              <a:rPr lang="en-US" altLang="zh-TW" b="1" dirty="0" smtClean="0">
                <a:solidFill>
                  <a:srgbClr val="0070C0"/>
                </a:solidFill>
              </a:rPr>
              <a:t>(1/3)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或教學期刊論文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為代表作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送審之教材或教學相關研究期刊論文</a:t>
            </a:r>
            <a:r>
              <a:rPr lang="zh-TW" altLang="en-US" sz="2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應與任教科目性質相符</a:t>
            </a:r>
            <a:endParaRPr lang="en-US" altLang="zh-TW" sz="26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發表之編著教材應以具有</a:t>
            </a:r>
            <a:r>
              <a:rPr lang="zh-TW" altLang="en-US" sz="2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審查制度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之出版社出版並具</a:t>
            </a:r>
            <a:r>
              <a:rPr lang="zh-TW" altLang="en-US" sz="2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全國流通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  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性質或在國內外知名學術或具有匿名審查制度之專案刊物為限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得公開及利用之電子期刊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送審者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檢附教學實務報告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請參◎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作為代表作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補充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說明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，以利外審評分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作業。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實況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光碟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(50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得以教學現場錄製或線上教學實況呈現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pPr marL="82296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4213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教學著作升等外審資料規定</a:t>
            </a:r>
            <a:r>
              <a:rPr lang="en-US" altLang="zh-TW" b="1" dirty="0" smtClean="0">
                <a:solidFill>
                  <a:srgbClr val="0070C0"/>
                </a:solidFill>
              </a:rPr>
              <a:t>(2/3)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◎教學實務報告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內容如下</a:t>
            </a:r>
            <a:r>
              <a:rPr lang="en-US" altLang="zh-TW" sz="1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輔以佐證資料</a:t>
            </a:r>
            <a:r>
              <a:rPr lang="en-US" altLang="zh-TW" sz="1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en-US" altLang="zh-TW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教學主題內容</a:t>
            </a:r>
            <a:endParaRPr lang="en-US" altLang="zh-TW" sz="24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教學大綱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學習目標與核心能力對應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教學方法及參考資料</a:t>
            </a:r>
            <a:endParaRPr lang="en-US" altLang="zh-TW" sz="24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教學理念、方法或研究說明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課堂講義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補充參考教材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教學活動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教學輔助軟硬體使用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輔助教學平台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MOOCs)</a:t>
            </a:r>
          </a:p>
          <a:p>
            <a:pPr marL="82296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(5)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歷年教學方法的比較與改進，對學生學習效果之促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進等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793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1250</TotalTime>
  <Words>3570</Words>
  <Application>Microsoft Office PowerPoint</Application>
  <PresentationFormat>如螢幕大小 (4:3)</PresentationFormat>
  <Paragraphs>437</Paragraphs>
  <Slides>46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47" baseType="lpstr">
      <vt:lpstr>夏至</vt:lpstr>
      <vt:lpstr>教師多元升等制度       -教學型升等機制(草案)</vt:lpstr>
      <vt:lpstr>PowerPoint 簡報</vt:lpstr>
      <vt:lpstr>多元升等試辦方案</vt:lpstr>
      <vt:lpstr>多元升等試辦方案                                  (各類型升等制度得相互轉換)</vt:lpstr>
      <vt:lpstr>教學型升等審查機制及配分比較</vt:lpstr>
      <vt:lpstr>教學著作升等</vt:lpstr>
      <vt:lpstr>基本門檻(三者皆須符合)</vt:lpstr>
      <vt:lpstr>教學著作升等外審資料規定(1/3)</vt:lpstr>
      <vt:lpstr>教學著作升等外審資料規定(2/3)</vt:lpstr>
      <vt:lpstr>PowerPoint 簡報</vt:lpstr>
      <vt:lpstr>教學型升等各職級審查基準</vt:lpstr>
      <vt:lpstr>教學型升等流程與審查</vt:lpstr>
      <vt:lpstr>教學著作外審項目及評分標準</vt:lpstr>
      <vt:lpstr>教學型教師升等之配套措施</vt:lpstr>
      <vt:lpstr>PowerPoint 簡報</vt:lpstr>
      <vt:lpstr>PowerPoint 簡報</vt:lpstr>
      <vt:lpstr>非外審之教學成績考核評分標準</vt:lpstr>
      <vt:lpstr>結論</vt:lpstr>
      <vt:lpstr>Q &amp; 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Q&amp;A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教學型升等機制(草案)</dc:title>
  <dc:creator>USER</dc:creator>
  <cp:lastModifiedBy>USER</cp:lastModifiedBy>
  <cp:revision>107</cp:revision>
  <cp:lastPrinted>2015-03-10T07:46:24Z</cp:lastPrinted>
  <dcterms:created xsi:type="dcterms:W3CDTF">2014-12-29T07:57:19Z</dcterms:created>
  <dcterms:modified xsi:type="dcterms:W3CDTF">2015-03-13T06:01:14Z</dcterms:modified>
</cp:coreProperties>
</file>