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7" r:id="rId9"/>
    <p:sldId id="262" r:id="rId10"/>
    <p:sldId id="266" r:id="rId11"/>
  </p:sldIdLst>
  <p:sldSz cx="9906000" cy="6858000" type="A4"/>
  <p:notesSz cx="7099300" cy="10234613"/>
  <p:defaultTextStyle>
    <a:lvl1pPr algn="ctr" defTabSz="430322">
      <a:defRPr sz="2700">
        <a:latin typeface="+mn-lt"/>
        <a:ea typeface="+mn-ea"/>
        <a:cs typeface="+mn-cs"/>
        <a:sym typeface="Helvetica Light"/>
      </a:defRPr>
    </a:lvl1pPr>
    <a:lvl2pPr indent="168387" algn="ctr" defTabSz="430322">
      <a:defRPr sz="2700">
        <a:latin typeface="+mn-lt"/>
        <a:ea typeface="+mn-ea"/>
        <a:cs typeface="+mn-cs"/>
        <a:sym typeface="Helvetica Light"/>
      </a:defRPr>
    </a:lvl2pPr>
    <a:lvl3pPr indent="336774" algn="ctr" defTabSz="430322">
      <a:defRPr sz="2700">
        <a:latin typeface="+mn-lt"/>
        <a:ea typeface="+mn-ea"/>
        <a:cs typeface="+mn-cs"/>
        <a:sym typeface="Helvetica Light"/>
      </a:defRPr>
    </a:lvl3pPr>
    <a:lvl4pPr indent="505160" algn="ctr" defTabSz="430322">
      <a:defRPr sz="2700">
        <a:latin typeface="+mn-lt"/>
        <a:ea typeface="+mn-ea"/>
        <a:cs typeface="+mn-cs"/>
        <a:sym typeface="Helvetica Light"/>
      </a:defRPr>
    </a:lvl4pPr>
    <a:lvl5pPr indent="673547" algn="ctr" defTabSz="430322">
      <a:defRPr sz="2700">
        <a:latin typeface="+mn-lt"/>
        <a:ea typeface="+mn-ea"/>
        <a:cs typeface="+mn-cs"/>
        <a:sym typeface="Helvetica Light"/>
      </a:defRPr>
    </a:lvl5pPr>
    <a:lvl6pPr indent="841934" algn="ctr" defTabSz="430322">
      <a:defRPr sz="2700">
        <a:latin typeface="+mn-lt"/>
        <a:ea typeface="+mn-ea"/>
        <a:cs typeface="+mn-cs"/>
        <a:sym typeface="Helvetica Light"/>
      </a:defRPr>
    </a:lvl6pPr>
    <a:lvl7pPr indent="1010321" algn="ctr" defTabSz="430322">
      <a:defRPr sz="2700">
        <a:latin typeface="+mn-lt"/>
        <a:ea typeface="+mn-ea"/>
        <a:cs typeface="+mn-cs"/>
        <a:sym typeface="Helvetica Light"/>
      </a:defRPr>
    </a:lvl7pPr>
    <a:lvl8pPr indent="1178707" algn="ctr" defTabSz="430322">
      <a:defRPr sz="2700">
        <a:latin typeface="+mn-lt"/>
        <a:ea typeface="+mn-ea"/>
        <a:cs typeface="+mn-cs"/>
        <a:sym typeface="Helvetica Light"/>
      </a:defRPr>
    </a:lvl8pPr>
    <a:lvl9pPr indent="1347094" algn="ctr" defTabSz="430322">
      <a:defRPr sz="27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90" y="-7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160" y="-84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0" cy="51164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330"/>
            <a:ext cx="3076860" cy="51164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585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777875" y="768350"/>
            <a:ext cx="5543550" cy="3836988"/>
          </a:xfrm>
          <a:prstGeom prst="rect">
            <a:avLst/>
          </a:prstGeom>
        </p:spPr>
        <p:txBody>
          <a:bodyPr lIns="95045" tIns="47524" rIns="95045" bIns="47524"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46576" y="4861443"/>
            <a:ext cx="5206153" cy="4605577"/>
          </a:xfrm>
          <a:prstGeom prst="rect">
            <a:avLst/>
          </a:prstGeom>
        </p:spPr>
        <p:txBody>
          <a:bodyPr lIns="95045" tIns="47524" rIns="95045" bIns="47524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490264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1pPr>
    <a:lvl2pPr indent="168387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2pPr>
    <a:lvl3pPr indent="336774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3pPr>
    <a:lvl4pPr indent="505160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4pPr>
    <a:lvl5pPr indent="673547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5pPr>
    <a:lvl6pPr indent="841934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6pPr>
    <a:lvl7pPr indent="1010321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7pPr>
    <a:lvl8pPr indent="1178707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8pPr>
    <a:lvl9pPr indent="1347094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98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967383" y="1151930"/>
            <a:ext cx="7971234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900"/>
              <a:t>標題文字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967383" y="3536156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內文層級一</a:t>
            </a:r>
          </a:p>
          <a:p>
            <a:pPr lvl="1">
              <a:defRPr sz="1800"/>
            </a:pPr>
            <a:r>
              <a:rPr sz="2400"/>
              <a:t>內文層級二</a:t>
            </a:r>
          </a:p>
          <a:p>
            <a:pPr lvl="2">
              <a:defRPr sz="1800"/>
            </a:pPr>
            <a:r>
              <a:rPr sz="2400"/>
              <a:t>內文層級三</a:t>
            </a:r>
          </a:p>
          <a:p>
            <a:pPr lvl="3">
              <a:defRPr sz="1800"/>
            </a:pPr>
            <a:r>
              <a:rPr sz="2400"/>
              <a:t>內文層級四</a:t>
            </a:r>
          </a:p>
          <a:p>
            <a:pPr lvl="4">
              <a:defRPr sz="1800"/>
            </a:pPr>
            <a:r>
              <a:rPr sz="24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967383" y="4723805"/>
            <a:ext cx="7971234" cy="100012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900"/>
              <a:t>標題文字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967383" y="5759649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內文層級一</a:t>
            </a:r>
          </a:p>
          <a:p>
            <a:pPr lvl="1">
              <a:defRPr sz="1800"/>
            </a:pPr>
            <a:r>
              <a:rPr sz="2400"/>
              <a:t>內文層級二</a:t>
            </a:r>
          </a:p>
          <a:p>
            <a:pPr lvl="2">
              <a:defRPr sz="1800"/>
            </a:pPr>
            <a:r>
              <a:rPr sz="2400"/>
              <a:t>內文層級三</a:t>
            </a:r>
          </a:p>
          <a:p>
            <a:pPr lvl="3">
              <a:defRPr sz="1800"/>
            </a:pPr>
            <a:r>
              <a:rPr sz="2400"/>
              <a:t>內文層級四</a:t>
            </a:r>
          </a:p>
          <a:p>
            <a:pPr lvl="4">
              <a:defRPr sz="1800"/>
            </a:pPr>
            <a:r>
              <a:rPr sz="24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67383" y="2268141"/>
            <a:ext cx="7971234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0"/>
              <a:t>標題文字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25537" y="446484"/>
            <a:ext cx="4063008" cy="2803922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/>
              <a:t>標題文字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25537" y="3348633"/>
            <a:ext cx="4063008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內文層級一</a:t>
            </a:r>
          </a:p>
          <a:p>
            <a:pPr lvl="1">
              <a:defRPr sz="1800"/>
            </a:pPr>
            <a:r>
              <a:rPr sz="2400"/>
              <a:t>內文層級二</a:t>
            </a:r>
          </a:p>
          <a:p>
            <a:pPr lvl="2">
              <a:defRPr sz="1800"/>
            </a:pPr>
            <a:r>
              <a:rPr sz="2400"/>
              <a:t>內文層級三</a:t>
            </a:r>
          </a:p>
          <a:p>
            <a:pPr lvl="3">
              <a:defRPr sz="1800"/>
            </a:pPr>
            <a:r>
              <a:rPr sz="2400"/>
              <a:t>內文層級四</a:t>
            </a:r>
          </a:p>
          <a:p>
            <a:pPr lvl="4">
              <a:defRPr sz="1800"/>
            </a:pPr>
            <a:r>
              <a:rPr sz="24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0"/>
              <a:t>標題文字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0"/>
              <a:t>標題文字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內文層級一</a:t>
            </a:r>
          </a:p>
          <a:p>
            <a:pPr lvl="1">
              <a:defRPr sz="1800"/>
            </a:pPr>
            <a:r>
              <a:rPr sz="2700"/>
              <a:t>內文層級二</a:t>
            </a:r>
          </a:p>
          <a:p>
            <a:pPr lvl="2">
              <a:defRPr sz="1800"/>
            </a:pPr>
            <a:r>
              <a:rPr sz="2700"/>
              <a:t>內文層級三</a:t>
            </a:r>
          </a:p>
          <a:p>
            <a:pPr lvl="3">
              <a:defRPr sz="1800"/>
            </a:pPr>
            <a:r>
              <a:rPr sz="2700"/>
              <a:t>內文層級四</a:t>
            </a:r>
          </a:p>
          <a:p>
            <a:pPr lvl="4">
              <a:defRPr sz="1800"/>
            </a:pPr>
            <a:r>
              <a:rPr sz="27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0"/>
              <a:t>標題文字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25537" y="1830586"/>
            <a:ext cx="4063008" cy="4420195"/>
          </a:xfrm>
          <a:prstGeom prst="rect">
            <a:avLst/>
          </a:prstGeom>
        </p:spPr>
        <p:txBody>
          <a:bodyPr/>
          <a:lstStyle>
            <a:lvl1pPr marL="252580" indent="-252580">
              <a:spcBef>
                <a:spcPts val="2357"/>
              </a:spcBef>
              <a:defRPr sz="2100"/>
            </a:lvl1pPr>
            <a:lvl2pPr marL="505160" indent="-252580">
              <a:spcBef>
                <a:spcPts val="2357"/>
              </a:spcBef>
              <a:defRPr sz="2100"/>
            </a:lvl2pPr>
            <a:lvl3pPr marL="757740" indent="-252580">
              <a:spcBef>
                <a:spcPts val="2357"/>
              </a:spcBef>
              <a:defRPr sz="2100"/>
            </a:lvl3pPr>
            <a:lvl4pPr marL="1010321" indent="-252580">
              <a:spcBef>
                <a:spcPts val="2357"/>
              </a:spcBef>
              <a:defRPr sz="2100"/>
            </a:lvl4pPr>
            <a:lvl5pPr marL="1262901" indent="-252580">
              <a:spcBef>
                <a:spcPts val="2357"/>
              </a:spcBef>
              <a:defRPr sz="2100"/>
            </a:lvl5pPr>
          </a:lstStyle>
          <a:p>
            <a:pPr lvl="0">
              <a:defRPr sz="1800"/>
            </a:pPr>
            <a:r>
              <a:rPr sz="2100"/>
              <a:t>內文層級一</a:t>
            </a:r>
          </a:p>
          <a:p>
            <a:pPr lvl="1">
              <a:defRPr sz="1800"/>
            </a:pPr>
            <a:r>
              <a:rPr sz="2100"/>
              <a:t>內文層級二</a:t>
            </a:r>
          </a:p>
          <a:p>
            <a:pPr lvl="2">
              <a:defRPr sz="1800"/>
            </a:pPr>
            <a:r>
              <a:rPr sz="2100"/>
              <a:t>內文層級三</a:t>
            </a:r>
          </a:p>
          <a:p>
            <a:pPr lvl="3">
              <a:defRPr sz="1800"/>
            </a:pPr>
            <a:r>
              <a:rPr sz="2100"/>
              <a:t>內文層級四</a:t>
            </a:r>
          </a:p>
          <a:p>
            <a:pPr lvl="4">
              <a:defRPr sz="1800"/>
            </a:pPr>
            <a:r>
              <a:rPr sz="21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25537" y="892969"/>
            <a:ext cx="8454926" cy="50720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內文層級一</a:t>
            </a:r>
          </a:p>
          <a:p>
            <a:pPr lvl="1">
              <a:defRPr sz="1800"/>
            </a:pPr>
            <a:r>
              <a:rPr sz="2700"/>
              <a:t>內文層級二</a:t>
            </a:r>
          </a:p>
          <a:p>
            <a:pPr lvl="2">
              <a:defRPr sz="1800"/>
            </a:pPr>
            <a:r>
              <a:rPr sz="2700"/>
              <a:t>內文層級三</a:t>
            </a:r>
          </a:p>
          <a:p>
            <a:pPr lvl="3">
              <a:defRPr sz="1800"/>
            </a:pPr>
            <a:r>
              <a:rPr sz="2700"/>
              <a:t>內文層級四</a:t>
            </a:r>
          </a:p>
          <a:p>
            <a:pPr lvl="4">
              <a:defRPr sz="1800"/>
            </a:pPr>
            <a:r>
              <a:rPr sz="27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25537" y="312539"/>
            <a:ext cx="845492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900"/>
              <a:t>標題文字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25537" y="1830586"/>
            <a:ext cx="8454926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700"/>
              <a:t>內文層級一</a:t>
            </a:r>
          </a:p>
          <a:p>
            <a:pPr lvl="1">
              <a:defRPr sz="1800"/>
            </a:pPr>
            <a:r>
              <a:rPr sz="2700"/>
              <a:t>內文層級二</a:t>
            </a:r>
          </a:p>
          <a:p>
            <a:pPr lvl="2">
              <a:defRPr sz="1800"/>
            </a:pPr>
            <a:r>
              <a:rPr sz="2700"/>
              <a:t>內文層級三</a:t>
            </a:r>
          </a:p>
          <a:p>
            <a:pPr lvl="3">
              <a:defRPr sz="1800"/>
            </a:pPr>
            <a:r>
              <a:rPr sz="2700"/>
              <a:t>內文層級四</a:t>
            </a:r>
          </a:p>
          <a:p>
            <a:pPr lvl="4">
              <a:defRPr sz="1800"/>
            </a:pPr>
            <a:r>
              <a:rPr sz="2700"/>
              <a:t>內文層級五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 dt="0"/>
  <p:txStyles>
    <p:titleStyle>
      <a:lvl1pPr algn="ctr" defTabSz="430322">
        <a:defRPr sz="5900">
          <a:latin typeface="+mn-lt"/>
          <a:ea typeface="+mn-ea"/>
          <a:cs typeface="+mn-cs"/>
          <a:sym typeface="Helvetica Light"/>
        </a:defRPr>
      </a:lvl1pPr>
      <a:lvl2pPr indent="168387" algn="ctr" defTabSz="430322">
        <a:defRPr sz="5900">
          <a:latin typeface="+mn-lt"/>
          <a:ea typeface="+mn-ea"/>
          <a:cs typeface="+mn-cs"/>
          <a:sym typeface="Helvetica Light"/>
        </a:defRPr>
      </a:lvl2pPr>
      <a:lvl3pPr indent="336774" algn="ctr" defTabSz="430322">
        <a:defRPr sz="5900">
          <a:latin typeface="+mn-lt"/>
          <a:ea typeface="+mn-ea"/>
          <a:cs typeface="+mn-cs"/>
          <a:sym typeface="Helvetica Light"/>
        </a:defRPr>
      </a:lvl3pPr>
      <a:lvl4pPr indent="505160" algn="ctr" defTabSz="430322">
        <a:defRPr sz="5900">
          <a:latin typeface="+mn-lt"/>
          <a:ea typeface="+mn-ea"/>
          <a:cs typeface="+mn-cs"/>
          <a:sym typeface="Helvetica Light"/>
        </a:defRPr>
      </a:lvl4pPr>
      <a:lvl5pPr indent="673547" algn="ctr" defTabSz="430322">
        <a:defRPr sz="5900">
          <a:latin typeface="+mn-lt"/>
          <a:ea typeface="+mn-ea"/>
          <a:cs typeface="+mn-cs"/>
          <a:sym typeface="Helvetica Light"/>
        </a:defRPr>
      </a:lvl5pPr>
      <a:lvl6pPr indent="841934" algn="ctr" defTabSz="430322">
        <a:defRPr sz="5900">
          <a:latin typeface="+mn-lt"/>
          <a:ea typeface="+mn-ea"/>
          <a:cs typeface="+mn-cs"/>
          <a:sym typeface="Helvetica Light"/>
        </a:defRPr>
      </a:lvl6pPr>
      <a:lvl7pPr indent="1010321" algn="ctr" defTabSz="430322">
        <a:defRPr sz="5900">
          <a:latin typeface="+mn-lt"/>
          <a:ea typeface="+mn-ea"/>
          <a:cs typeface="+mn-cs"/>
          <a:sym typeface="Helvetica Light"/>
        </a:defRPr>
      </a:lvl7pPr>
      <a:lvl8pPr indent="1178707" algn="ctr" defTabSz="430322">
        <a:defRPr sz="5900">
          <a:latin typeface="+mn-lt"/>
          <a:ea typeface="+mn-ea"/>
          <a:cs typeface="+mn-cs"/>
          <a:sym typeface="Helvetica Light"/>
        </a:defRPr>
      </a:lvl8pPr>
      <a:lvl9pPr indent="1347094" algn="ctr" defTabSz="430322">
        <a:defRPr sz="5900">
          <a:latin typeface="+mn-lt"/>
          <a:ea typeface="+mn-ea"/>
          <a:cs typeface="+mn-cs"/>
          <a:sym typeface="Helvetica Light"/>
        </a:defRPr>
      </a:lvl9pPr>
    </p:titleStyle>
    <p:bodyStyle>
      <a:lvl1pPr marL="327419" indent="-327419" defTabSz="430322">
        <a:spcBef>
          <a:spcPts val="3094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1pPr>
      <a:lvl2pPr marL="654837" indent="-327419" defTabSz="430322">
        <a:spcBef>
          <a:spcPts val="3094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2pPr>
      <a:lvl3pPr marL="982256" indent="-327419" defTabSz="430322">
        <a:spcBef>
          <a:spcPts val="3094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3pPr>
      <a:lvl4pPr marL="1309675" indent="-327419" defTabSz="430322">
        <a:spcBef>
          <a:spcPts val="3094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4pPr>
      <a:lvl5pPr marL="1637094" indent="-327419" defTabSz="430322">
        <a:spcBef>
          <a:spcPts val="3094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5pPr>
      <a:lvl6pPr marL="1964512" indent="-327419" defTabSz="430322">
        <a:spcBef>
          <a:spcPts val="3094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6pPr>
      <a:lvl7pPr marL="2291931" indent="-327419" defTabSz="430322">
        <a:spcBef>
          <a:spcPts val="3094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7pPr>
      <a:lvl8pPr marL="2619350" indent="-327419" defTabSz="430322">
        <a:spcBef>
          <a:spcPts val="3094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8pPr>
      <a:lvl9pPr marL="2946768" indent="-327419" defTabSz="430322">
        <a:spcBef>
          <a:spcPts val="3094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9pPr>
    </p:bodyStyle>
    <p:otherStyle>
      <a:lvl1pPr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8387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36774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505160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73547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841934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010321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178707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347094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894112" y="2821433"/>
            <a:ext cx="7971234" cy="794742"/>
          </a:xfrm>
          <a:prstGeom prst="rect">
            <a:avLst/>
          </a:prstGeom>
        </p:spPr>
        <p:txBody>
          <a:bodyPr anchor="ctr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4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教師多元升等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制度</a:t>
            </a:r>
            <a:r>
              <a:rPr sz="4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</a:t>
            </a:r>
            <a:endParaRPr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 descr="C:\Users\lucas\Desktop\NCYU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39" y="5091833"/>
            <a:ext cx="1910903" cy="17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894112" y="2821433"/>
            <a:ext cx="7971234" cy="794742"/>
          </a:xfrm>
          <a:prstGeom prst="rect">
            <a:avLst/>
          </a:prstGeom>
        </p:spPr>
        <p:txBody>
          <a:bodyPr anchor="ctr"/>
          <a:lstStyle>
            <a:lvl1pPr>
              <a:defRPr sz="6000"/>
            </a:lvl1pPr>
          </a:lstStyle>
          <a:p>
            <a:pPr lvl="0">
              <a:defRPr sz="1800"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報告結束</a:t>
            </a:r>
            <a:endParaRPr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 descr="C:\Users\lucas\Desktop\NCYU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53" y="5094090"/>
            <a:ext cx="1910903" cy="17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402373" y="6511624"/>
            <a:ext cx="108012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10</a:t>
            </a:r>
            <a:endParaRPr kumimoji="0" lang="zh-TW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6815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725537" y="678586"/>
            <a:ext cx="8454926" cy="785953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報告內容</a:t>
            </a:r>
            <a:endParaRPr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1" y="1698445"/>
            <a:ext cx="9880300" cy="346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419" tIns="37419" rIns="37419" bIns="37419" anchor="ctr">
            <a:spAutoFit/>
          </a:bodyPr>
          <a:lstStyle/>
          <a:p>
            <a:pPr lvl="0" algn="l">
              <a:defRPr sz="1800"/>
            </a:pPr>
            <a:r>
              <a:rPr sz="4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ㄧ、計畫緣起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defRPr sz="1800"/>
            </a:pPr>
            <a:r>
              <a:rPr sz="4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二、計畫目標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defRPr sz="1800"/>
            </a:pPr>
            <a:r>
              <a:rPr sz="4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三、計畫推動的組織架構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defRPr sz="1800"/>
            </a:pPr>
            <a:r>
              <a:rPr sz="4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四、推動時程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defRPr sz="1800"/>
            </a:pPr>
            <a:r>
              <a:rPr sz="4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五、預期效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益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 descr="C:\Users\lucas\Desktop\NCYU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97" y="5081986"/>
            <a:ext cx="1910903" cy="17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402373" y="6511624"/>
            <a:ext cx="108012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</a:t>
            </a:r>
            <a:endParaRPr kumimoji="0" lang="zh-TW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25537" y="312540"/>
            <a:ext cx="8454926" cy="785952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/>
            </a:pPr>
            <a:r>
              <a:rPr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ㄧ、計畫緣起</a:t>
            </a:r>
            <a:endParaRPr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19931" y="1170954"/>
            <a:ext cx="8721125" cy="4230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於102年7月16日頒訂「教育部補助大專校院推動教師多元升等試辦學校計畫審查要點」，本校為培育術德兼備、全人發展、卓越創新，具在地意識與全球視野之優秀人才並兼顧本校教師職涯發展，因此，於103學年度向教育部申請為多元升等試辦學校，並獲核定為試辦學校及經費補助，期望藉由多元升等制度推動，並得以落實本校「具卓越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整合特色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與產業實踐之綜合大學」定位。</a:t>
            </a:r>
          </a:p>
          <a:p>
            <a:r>
              <a:rPr lang="zh-TW" altLang="zh-TW" dirty="0"/>
              <a:t> </a:t>
            </a:r>
          </a:p>
          <a:p>
            <a:pPr rtl="0" latinLnBrk="1" hangingPunct="0"/>
            <a:endParaRPr lang="zh-TW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lucas\Desktop\NCYU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53" y="5094090"/>
            <a:ext cx="1910903" cy="17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402373" y="6511624"/>
            <a:ext cx="108012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</a:t>
            </a:r>
            <a:endParaRPr kumimoji="0" lang="zh-TW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25537" y="312540"/>
            <a:ext cx="8454926" cy="785952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/>
            </a:pPr>
            <a:r>
              <a:rPr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二、計畫目標</a:t>
            </a:r>
            <a:endParaRPr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C:\Users\lucas\Desktop\NCYU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53" y="5094090"/>
            <a:ext cx="1910903" cy="17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1707431" y="1424317"/>
            <a:ext cx="7085058" cy="521845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zh-TW" altLang="zh-TW" sz="2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（一）多元適性的教師職涯發展</a:t>
            </a:r>
            <a:endParaRPr lang="zh-TW" altLang="zh-TW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707431" y="2357307"/>
            <a:ext cx="7085058" cy="521845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/>
            <a:r>
              <a:rPr lang="zh-TW" altLang="zh-TW" sz="2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</a:t>
            </a:r>
            <a:r>
              <a:rPr lang="x-none" altLang="zh-TW" sz="2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強化教學效能，永續教學品保機制</a:t>
            </a:r>
            <a:endParaRPr lang="zh-TW" altLang="zh-TW" sz="2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730217" y="3268659"/>
            <a:ext cx="7062272" cy="521845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/>
            <a:r>
              <a:rPr lang="zh-TW" altLang="zh-TW" sz="2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（三）落實學校整體發展定位</a:t>
            </a:r>
            <a:endParaRPr lang="zh-TW" altLang="zh-TW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02373" y="6511624"/>
            <a:ext cx="108012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4</a:t>
            </a:r>
            <a:endParaRPr kumimoji="0" lang="zh-TW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lucas\Desktop\NCYU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53" y="5094090"/>
            <a:ext cx="1910903" cy="17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25537" y="312540"/>
            <a:ext cx="8454926" cy="78595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000"/>
            </a:lvl1pPr>
          </a:lstStyle>
          <a:p>
            <a:r>
              <a:rPr lang="zh-TW" altLang="en-US" b="1" dirty="0" smtClean="0"/>
              <a:t>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、計畫推動的組織架構</a:t>
            </a:r>
            <a:endParaRPr lang="zh-TW" altLang="zh-TW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62704"/>
              </p:ext>
            </p:extLst>
          </p:nvPr>
        </p:nvGraphicFramePr>
        <p:xfrm>
          <a:off x="1442610" y="1252388"/>
          <a:ext cx="6910741" cy="501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r:id="rId4" imgW="8184600" imgH="6208560" progId="">
                  <p:embed/>
                </p:oleObj>
              </mc:Choice>
              <mc:Fallback>
                <p:oleObj r:id="rId4" imgW="8184600" imgH="6208560" progId="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610" y="1252388"/>
                        <a:ext cx="6910741" cy="5014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02373" y="6511624"/>
            <a:ext cx="108012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5</a:t>
            </a:r>
            <a:endParaRPr kumimoji="0" lang="zh-TW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7230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16862"/>
              </p:ext>
            </p:extLst>
          </p:nvPr>
        </p:nvGraphicFramePr>
        <p:xfrm>
          <a:off x="272480" y="188640"/>
          <a:ext cx="9324473" cy="63054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2447"/>
                <a:gridCol w="1096997"/>
                <a:gridCol w="578253"/>
                <a:gridCol w="1560945"/>
                <a:gridCol w="5155831"/>
              </a:tblGrid>
              <a:tr h="338318">
                <a:tc gridSpan="5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校長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83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e-mail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職掌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83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邱義源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校長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7100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rychiou@mail</a:t>
                      </a:r>
                      <a:endParaRPr lang="en-US" sz="1400" kern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ncyu.edu.tw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督導教學實務升等與教師專業分流等事宜。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8318">
                <a:tc gridSpan="5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多元升等專案辦公室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83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e-mail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職掌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83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艾群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7200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cay@mail</a:t>
                      </a:r>
                      <a:endParaRPr lang="en-US" sz="1400" kern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ncyu.edu.tw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綜理教學升等實務計劃等事宜。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8318">
                <a:tc gridSpan="5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行政法制組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83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e-mail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職掌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7614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鄭夙珍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召集人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7190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persusan@mail</a:t>
                      </a:r>
                      <a:endParaRPr lang="en-US" sz="1400" kern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ncyu.edu.tw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推動校內章則及書表訂定、解釋、升等申請及申訴等法定程序、說明會、研討會及發表活動之辦理等事宜。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8318">
                <a:tc gridSpan="5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企劃推廣組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83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e-mail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職掌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50765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徐志平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召集人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7300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juhping@mail</a:t>
                      </a:r>
                      <a:endParaRPr lang="en-US" sz="1400" kern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ncyu.edu.tw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教學實務升等企劃、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課程、教學、教師專業成長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及教師回饋意見蒐集彙整等事宜。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8318">
                <a:tc gridSpan="5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校務支援組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83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e-mail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職掌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83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林翰謙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召集人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7160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alexhlin@mail</a:t>
                      </a:r>
                      <a:endParaRPr lang="en-US" sz="1400" kern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ncyu.edu.tw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辦理與本計劃有關校務發展、促進等事宜。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402373" y="6567348"/>
            <a:ext cx="108012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6</a:t>
            </a:r>
            <a:endParaRPr kumimoji="0" lang="zh-TW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571104"/>
              </p:ext>
            </p:extLst>
          </p:nvPr>
        </p:nvGraphicFramePr>
        <p:xfrm>
          <a:off x="1168400" y="1252538"/>
          <a:ext cx="7569200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Visio" r:id="rId3" imgW="4691786" imgH="4049268" progId="Visio.Drawing.11">
                  <p:embed/>
                </p:oleObj>
              </mc:Choice>
              <mc:Fallback>
                <p:oleObj name="Visio" r:id="rId3" imgW="4691786" imgH="404926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252538"/>
                        <a:ext cx="7569200" cy="5264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Users\lucas\Desktop\NCYU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53" y="5094090"/>
            <a:ext cx="1910903" cy="17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40"/>
          <p:cNvSpPr>
            <a:spLocks noGrp="1"/>
          </p:cNvSpPr>
          <p:nvPr>
            <p:ph type="title"/>
          </p:nvPr>
        </p:nvSpPr>
        <p:spPr>
          <a:xfrm>
            <a:off x="725537" y="312540"/>
            <a:ext cx="8454926" cy="78595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000"/>
            </a:lvl1pPr>
          </a:lstStyle>
          <a:p>
            <a:r>
              <a:rPr lang="zh-TW" altLang="en-US" b="1" dirty="0"/>
              <a:t>四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、推動時程</a:t>
            </a:r>
            <a:endParaRPr lang="zh-TW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02373" y="6511624"/>
            <a:ext cx="108012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7</a:t>
            </a:r>
            <a:endParaRPr kumimoji="0" lang="zh-TW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6536" y="908720"/>
            <a:ext cx="8522121" cy="1000125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實務升等制度實施期程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1973" y="2492896"/>
            <a:ext cx="8280920" cy="3024336"/>
          </a:xfrm>
        </p:spPr>
        <p:txBody>
          <a:bodyPr>
            <a:normAutofit fontScale="40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u"/>
            </a:pPr>
            <a:r>
              <a:rPr lang="zh-TW" altLang="en-US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</a:t>
            </a:r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en-US" altLang="zh-TW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年中旬</a:t>
            </a:r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完成教師教學實務升等制度相關法規</a:t>
            </a:r>
            <a:r>
              <a:rPr lang="zh-TW" altLang="en-US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</a:t>
            </a:r>
            <a:endParaRPr lang="en-US" altLang="zh-TW" sz="8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8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u"/>
            </a:pPr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開始實施教學</a:t>
            </a:r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實務升</a:t>
            </a:r>
            <a:r>
              <a:rPr lang="zh-TW" altLang="en-US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8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algn="l"/>
            <a:r>
              <a:rPr lang="en-US" altLang="zh-TW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申請人於</a:t>
            </a:r>
            <a:r>
              <a:rPr lang="en-US" altLang="zh-TW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日前向</a:t>
            </a:r>
            <a:r>
              <a:rPr lang="zh-TW" altLang="en-US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en-US" altLang="zh-TW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en-US" altLang="zh-TW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8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，升等生效日為</a:t>
            </a:r>
            <a:r>
              <a:rPr lang="en-US" altLang="zh-TW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dirty="0" smtClean="0"/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402373" y="6511624"/>
            <a:ext cx="108012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8</a:t>
            </a:r>
            <a:endParaRPr kumimoji="0" lang="zh-TW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2" descr="C:\Users\lucas\Desktop\NCYU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53" y="5094090"/>
            <a:ext cx="1910903" cy="17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03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073282"/>
            <a:ext cx="4334116" cy="48351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355" tIns="33677" rIns="67355" bIns="33677">
            <a:spAutoFit/>
          </a:bodyPr>
          <a:lstStyle/>
          <a:p>
            <a:pPr algn="l"/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、教師專業發展方面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" y="2513442"/>
            <a:ext cx="4334117" cy="48351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355" tIns="33677" rIns="67355" bIns="33677">
            <a:spAutoFit/>
          </a:bodyPr>
          <a:lstStyle/>
          <a:p>
            <a:pPr algn="l"/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、學生學習方面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28" y="3953602"/>
            <a:ext cx="4291009" cy="48351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355" tIns="33677" rIns="67355" bIns="33677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三、學校整體發展定位方面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69051" y="1075023"/>
            <a:ext cx="5339405" cy="112984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7355" tIns="33677" rIns="67355" bIns="33677">
            <a:spAutoFit/>
          </a:bodyPr>
          <a:lstStyle/>
          <a:p>
            <a:pPr algn="l"/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（一）多元適性的教師職涯</a:t>
            </a:r>
            <a:r>
              <a:rPr lang="zh-TW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（二）提升精進教師教學</a:t>
            </a:r>
            <a:r>
              <a:rPr lang="zh-TW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（三）建立本校完善的教師評鑑</a:t>
            </a:r>
            <a:r>
              <a:rPr lang="zh-TW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4569051" y="2515183"/>
            <a:ext cx="5339405" cy="112984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7355" tIns="33677" rIns="67355" bIns="33677">
            <a:spAutoFit/>
          </a:bodyPr>
          <a:lstStyle/>
          <a:p>
            <a:pPr algn="l"/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以學生為中心，重視學生學習成效及畢業後之職場競爭力，同時為善盡大學引領產業發展之社會責任。</a:t>
            </a:r>
            <a:endParaRPr lang="zh-TW" altLang="en-US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98345" y="3929853"/>
            <a:ext cx="5310497" cy="254561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7355" tIns="33677" rIns="67355" bIns="33677">
            <a:spAutoFit/>
          </a:bodyPr>
          <a:lstStyle/>
          <a:p>
            <a:pPr algn="l"/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新制之升等制度激勵教師更多元且適性的專業發展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並輔以教師評鑑制度及每學期的教學意見調查制度，以即時檢視教學品質。除此之外，本校也架構產學合作媒合平台，提供教師讓理論研究與產學實踐產生成果，藉以提升學校整體競爭力及發展自我</a:t>
            </a:r>
            <a:r>
              <a:rPr lang="zh-TW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Shape 40"/>
          <p:cNvSpPr>
            <a:spLocks noGrp="1"/>
          </p:cNvSpPr>
          <p:nvPr>
            <p:ph type="title"/>
          </p:nvPr>
        </p:nvSpPr>
        <p:spPr>
          <a:xfrm>
            <a:off x="674712" y="152404"/>
            <a:ext cx="8454926" cy="78595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000"/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、預期效益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402373" y="6511624"/>
            <a:ext cx="108012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9</a:t>
            </a:r>
            <a:endParaRPr kumimoji="0" lang="zh-TW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562</Words>
  <Application>Microsoft Office PowerPoint</Application>
  <PresentationFormat>A4 紙張 (210x297 公釐)</PresentationFormat>
  <Paragraphs>101</Paragraphs>
  <Slides>10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White</vt:lpstr>
      <vt:lpstr>Visio</vt:lpstr>
      <vt:lpstr>PowerPoint 簡報</vt:lpstr>
      <vt:lpstr>報告內容</vt:lpstr>
      <vt:lpstr>ㄧ、計畫緣起</vt:lpstr>
      <vt:lpstr>二、計畫目標</vt:lpstr>
      <vt:lpstr>三、計畫推動的組織架構</vt:lpstr>
      <vt:lpstr>PowerPoint 簡報</vt:lpstr>
      <vt:lpstr>四、推動時程</vt:lpstr>
      <vt:lpstr>教學實務升等制度實施期程</vt:lpstr>
      <vt:lpstr>五、預期效益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USER</cp:lastModifiedBy>
  <cp:revision>28</cp:revision>
  <cp:lastPrinted>2015-03-04T07:41:09Z</cp:lastPrinted>
  <dcterms:modified xsi:type="dcterms:W3CDTF">2015-03-12T07:40:40Z</dcterms:modified>
</cp:coreProperties>
</file>