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56" r:id="rId1"/>
    <p:sldMasterId id="2147488475" r:id="rId2"/>
    <p:sldMasterId id="2147488488" r:id="rId3"/>
  </p:sldMasterIdLst>
  <p:notesMasterIdLst>
    <p:notesMasterId r:id="rId7"/>
  </p:notesMasterIdLst>
  <p:handoutMasterIdLst>
    <p:handoutMasterId r:id="rId8"/>
  </p:handoutMasterIdLst>
  <p:sldIdLst>
    <p:sldId id="723" r:id="rId4"/>
    <p:sldId id="724" r:id="rId5"/>
    <p:sldId id="725" r:id="rId6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Arial" charset="0"/>
        <a:ea typeface="華康隸書體W7(P)" pitchFamily="66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E0BD3E9-161E-4A14-95AF-8243D4347CEB}">
          <p14:sldIdLst>
            <p14:sldId id="723"/>
            <p14:sldId id="724"/>
            <p14:sldId id="725"/>
          </p14:sldIdLst>
        </p14:section>
        <p14:section name="未命名的章節" id="{4A1DC99B-6682-4C77-9181-4B9FEA969B6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FFFF66"/>
    <a:srgbClr val="FF00FF"/>
    <a:srgbClr val="CCFFCC"/>
    <a:srgbClr val="FFCC99"/>
    <a:srgbClr val="FFCCFF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3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13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950"/>
    </p:cViewPr>
  </p:sorterViewPr>
  <p:notesViewPr>
    <p:cSldViewPr>
      <p:cViewPr varScale="1">
        <p:scale>
          <a:sx n="52" d="100"/>
          <a:sy n="52" d="100"/>
        </p:scale>
        <p:origin x="-1866" y="-9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件數(件)</c:v>
                </c:pt>
              </c:strCache>
            </c:strRef>
          </c:tx>
          <c:marker>
            <c:symbol val="none"/>
          </c:marker>
          <c:cat>
            <c:strRef>
              <c:f>工作表1!$A$2:$A$10</c:f>
              <c:strCache>
                <c:ptCount val="9"/>
                <c:pt idx="0">
                  <c:v>意外事件交通</c:v>
                </c:pt>
                <c:pt idx="1">
                  <c:v>意外事件自傷</c:v>
                </c:pt>
                <c:pt idx="2">
                  <c:v>意外事件其他</c:v>
                </c:pt>
                <c:pt idx="3">
                  <c:v>安全事件性別</c:v>
                </c:pt>
                <c:pt idx="4">
                  <c:v>安全事件失竊</c:v>
                </c:pt>
                <c:pt idx="5">
                  <c:v>安全事件其他</c:v>
                </c:pt>
                <c:pt idx="6">
                  <c:v>兒少保護性別</c:v>
                </c:pt>
                <c:pt idx="7">
                  <c:v>一般疾病</c:v>
                </c:pt>
                <c:pt idx="8">
                  <c:v>其他</c:v>
                </c:pt>
              </c:strCache>
            </c:strRef>
          </c:cat>
          <c:val>
            <c:numRef>
              <c:f>工作表1!$B$2:$B$10</c:f>
              <c:numCache>
                <c:formatCode>General</c:formatCode>
                <c:ptCount val="9"/>
                <c:pt idx="0">
                  <c:v>98</c:v>
                </c:pt>
                <c:pt idx="1">
                  <c:v>5</c:v>
                </c:pt>
                <c:pt idx="2">
                  <c:v>4</c:v>
                </c:pt>
                <c:pt idx="3">
                  <c:v>12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9</c:v>
                </c:pt>
                <c:pt idx="8">
                  <c:v>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A7-41E0-A31E-B367EB6FC15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人數(人)</c:v>
                </c:pt>
              </c:strCache>
            </c:strRef>
          </c:tx>
          <c:marker>
            <c:symbol val="none"/>
          </c:marker>
          <c:cat>
            <c:strRef>
              <c:f>工作表1!$A$2:$A$10</c:f>
              <c:strCache>
                <c:ptCount val="9"/>
                <c:pt idx="0">
                  <c:v>意外事件交通</c:v>
                </c:pt>
                <c:pt idx="1">
                  <c:v>意外事件自傷</c:v>
                </c:pt>
                <c:pt idx="2">
                  <c:v>意外事件其他</c:v>
                </c:pt>
                <c:pt idx="3">
                  <c:v>安全事件性別</c:v>
                </c:pt>
                <c:pt idx="4">
                  <c:v>安全事件失竊</c:v>
                </c:pt>
                <c:pt idx="5">
                  <c:v>安全事件其他</c:v>
                </c:pt>
                <c:pt idx="6">
                  <c:v>兒少保護性別</c:v>
                </c:pt>
                <c:pt idx="7">
                  <c:v>一般疾病</c:v>
                </c:pt>
                <c:pt idx="8">
                  <c:v>其他</c:v>
                </c:pt>
              </c:strCache>
            </c:strRef>
          </c:cat>
          <c:val>
            <c:numRef>
              <c:f>工作表1!$C$2:$C$10</c:f>
              <c:numCache>
                <c:formatCode>General</c:formatCode>
                <c:ptCount val="9"/>
                <c:pt idx="0">
                  <c:v>103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2</c:v>
                </c:pt>
                <c:pt idx="5">
                  <c:v>6</c:v>
                </c:pt>
                <c:pt idx="6">
                  <c:v>4</c:v>
                </c:pt>
                <c:pt idx="7">
                  <c:v>9</c:v>
                </c:pt>
                <c:pt idx="8">
                  <c:v>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6A7-41E0-A31E-B367EB6FC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273840"/>
        <c:axId val="454276016"/>
      </c:lineChart>
      <c:catAx>
        <c:axId val="45427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4276016"/>
        <c:crosses val="autoZero"/>
        <c:auto val="1"/>
        <c:lblAlgn val="ctr"/>
        <c:lblOffset val="100"/>
        <c:noMultiLvlLbl val="0"/>
      </c:catAx>
      <c:valAx>
        <c:axId val="4542760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54273840"/>
        <c:crosses val="autoZero"/>
        <c:crossBetween val="between"/>
      </c:valAx>
      <c:dTable>
        <c:showHorzBorder val="1"/>
        <c:showVertBorder val="1"/>
        <c:showOutline val="1"/>
        <c:showKeys val="0"/>
      </c:dTable>
      <c:spPr>
        <a:solidFill>
          <a:schemeClr val="accent3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 sz="1600">
          <a:latin typeface="標楷體" panose="03000509000000000000" pitchFamily="65" charset="-120"/>
          <a:ea typeface="標楷體" panose="03000509000000000000" pitchFamily="65" charset="-120"/>
        </a:defRPr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23274181656581"/>
          <c:y val="9.3317926642994584E-2"/>
          <c:w val="0.48325792083707869"/>
          <c:h val="0.79096245528423026"/>
        </c:manualLayout>
      </c:layout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欄1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61-487D-9D93-576DEFFBC891}"/>
              </c:ext>
            </c:extLst>
          </c:dPt>
          <c:dPt>
            <c:idx val="1"/>
            <c:bubble3D val="0"/>
            <c:spPr>
              <a:solidFill>
                <a:srgbClr val="FFCC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61-487D-9D93-576DEFFBC891}"/>
              </c:ext>
            </c:extLst>
          </c:dPt>
          <c:dLbls>
            <c:dLbl>
              <c:idx val="0"/>
              <c:layout>
                <c:manualLayout>
                  <c:x val="-0.25172708082940282"/>
                  <c:y val="3.294419868679454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6739C912-A4C0-4A9F-A3F9-23B729B6823E}" type="CATEGORYNAME">
                      <a:rPr lang="zh-TW" altLang="en-US"/>
                      <a:pPr>
                        <a:defRPr/>
                      </a:pPr>
                      <a:t>[類別名稱]</a:t>
                    </a:fld>
                    <a:r>
                      <a:rPr lang="en-US" altLang="zh-TW" baseline="0" dirty="0"/>
                      <a:t>, 105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61-487D-9D93-576DEFFBC891}"/>
                </c:ext>
                <c:ext xmlns:c15="http://schemas.microsoft.com/office/drawing/2012/chart" uri="{CE6537A1-D6FC-4f65-9D91-7224C49458BB}">
                  <c15:layout>
                    <c:manualLayout>
                      <c:w val="0.25653715243760794"/>
                      <c:h val="0.2020681663393571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D3F0E2C-EE74-46E4-BDB8-EE41E384C77B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 dirty="0"/>
                      <a:t>, 76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61-487D-9D93-576DEFFBC89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工作表1!$A$2:$A$3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106</c:v>
                </c:pt>
                <c:pt idx="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61-487D-9D93-576DEFFBC89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標楷體" panose="03000509000000000000" pitchFamily="65" charset="-120"/>
          <a:ea typeface="標楷體" panose="03000509000000000000" pitchFamily="65" charset="-120"/>
        </a:defRPr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73040788876388"/>
          <c:y val="0.11060071608205149"/>
          <c:w val="0.80989115571434833"/>
          <c:h val="0.78681535384957224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欄1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39A-4B0F-9D2A-036F15DD2479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39A-4B0F-9D2A-036F15DD2479}"/>
              </c:ext>
            </c:extLst>
          </c:dPt>
          <c:dPt>
            <c:idx val="3"/>
            <c:bubble3D val="0"/>
            <c:spPr>
              <a:solidFill>
                <a:srgbClr val="FFCC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39A-4B0F-9D2A-036F15DD2479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39A-4B0F-9D2A-036F15DD2479}"/>
              </c:ext>
            </c:extLst>
          </c:dPt>
          <c:dPt>
            <c:idx val="5"/>
            <c:bubble3D val="0"/>
            <c:spPr>
              <a:solidFill>
                <a:srgbClr val="FFFF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39A-4B0F-9D2A-036F15DD247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170272D-DA40-4CB1-9787-AB419425BE36}" type="CATEGORYNAME">
                      <a:rPr lang="zh-TW" altLang="en-US"/>
                      <a:pPr/>
                      <a:t>[類別名稱]</a:t>
                    </a:fld>
                    <a:r>
                      <a:rPr lang="zh-TW" altLang="en-US" baseline="0" dirty="0"/>
                      <a:t>
</a:t>
                    </a:r>
                    <a:r>
                      <a:rPr lang="en-US" altLang="zh-TW" baseline="0" dirty="0"/>
                      <a:t>37%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39A-4B0F-9D2A-036F15DD247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4860F20-E92F-4AFF-B013-443F47AAC8E7}" type="CATEGORYNAME">
                      <a:rPr lang="zh-TW" altLang="en-US"/>
                      <a:pPr/>
                      <a:t>[類別名稱]</a:t>
                    </a:fld>
                    <a:r>
                      <a:rPr lang="zh-TW" altLang="en-US" baseline="0"/>
                      <a:t>
</a:t>
                    </a:r>
                    <a:r>
                      <a:rPr lang="en-US" altLang="zh-TW" baseline="0"/>
                      <a:t>29%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39A-4B0F-9D2A-036F15DD247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BB69505-1A0B-4F62-B4A0-CAA1702F1FC3}" type="CATEGORYNAME">
                      <a:rPr lang="zh-TW" altLang="en-US"/>
                      <a:pPr/>
                      <a:t>[類別名稱]</a:t>
                    </a:fld>
                    <a:r>
                      <a:rPr lang="zh-TW" altLang="en-US" baseline="0"/>
                      <a:t>
</a:t>
                    </a:r>
                    <a:r>
                      <a:rPr lang="en-US" altLang="zh-TW" baseline="0"/>
                      <a:t>14%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3BC-4CF4-9F8D-47D7DC26B70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A5C474F-0CBF-4F0A-A396-B65C682B2B29}" type="CATEGORYNAME">
                      <a:rPr lang="zh-TW" altLang="en-US"/>
                      <a:pPr/>
                      <a:t>[類別名稱]</a:t>
                    </a:fld>
                    <a:r>
                      <a:rPr lang="zh-TW" altLang="en-US" baseline="0"/>
                      <a:t>
</a:t>
                    </a:r>
                    <a:r>
                      <a:rPr lang="en-US" altLang="zh-TW" baseline="0"/>
                      <a:t>16%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39A-4B0F-9D2A-036F15DD247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C8D42C4-9FA3-4436-B2A7-1E3E1F587387}" type="CATEGORYNAME">
                      <a:rPr lang="zh-TW" altLang="en-US"/>
                      <a:pPr/>
                      <a:t>[類別名稱]</a:t>
                    </a:fld>
                    <a:r>
                      <a:rPr lang="zh-TW" altLang="en-US" baseline="0"/>
                      <a:t>
</a:t>
                    </a:r>
                    <a:r>
                      <a:rPr lang="en-US" altLang="zh-TW" baseline="0"/>
                      <a:t>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39A-4B0F-9D2A-036F15DD247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D6EE654D-64E7-40F8-A514-84DB3FEE660E}" type="CATEGORYNAME">
                      <a:rPr lang="zh-TW" altLang="en-US" smtClean="0"/>
                      <a:pPr/>
                      <a:t>[類別名稱]</a:t>
                    </a:fld>
                    <a:r>
                      <a:rPr lang="zh-TW" altLang="en-US" baseline="0" dirty="0"/>
                      <a:t>
</a:t>
                    </a:r>
                    <a:r>
                      <a:rPr lang="en-US" altLang="zh-TW" baseline="0" dirty="0"/>
                      <a:t>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39A-4B0F-9D2A-036F15DD247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工作表1!$A$2:$A$7</c:f>
              <c:strCache>
                <c:ptCount val="6"/>
                <c:pt idx="0">
                  <c:v>一年級</c:v>
                </c:pt>
                <c:pt idx="1">
                  <c:v>二年級</c:v>
                </c:pt>
                <c:pt idx="2">
                  <c:v>三年級</c:v>
                </c:pt>
                <c:pt idx="3">
                  <c:v>四年級</c:v>
                </c:pt>
                <c:pt idx="4">
                  <c:v>碩士</c:v>
                </c:pt>
                <c:pt idx="5">
                  <c:v>教職員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74</c:v>
                </c:pt>
                <c:pt idx="1">
                  <c:v>52</c:v>
                </c:pt>
                <c:pt idx="2">
                  <c:v>22</c:v>
                </c:pt>
                <c:pt idx="3">
                  <c:v>25</c:v>
                </c:pt>
                <c:pt idx="4">
                  <c:v>5</c:v>
                </c:pt>
                <c:pt idx="5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39A-4B0F-9D2A-036F15DD247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600">
          <a:latin typeface="標楷體" panose="03000509000000000000" pitchFamily="65" charset="-120"/>
          <a:ea typeface="標楷體" panose="03000509000000000000" pitchFamily="65" charset="-120"/>
        </a:defRPr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欄1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89-4382-8C6B-EF24C6760F05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89-4382-8C6B-EF24C6760F0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C89-4382-8C6B-EF24C6760F05}"/>
              </c:ext>
            </c:extLst>
          </c:dPt>
          <c:dPt>
            <c:idx val="3"/>
            <c:bubble3D val="0"/>
            <c:spPr>
              <a:solidFill>
                <a:srgbClr val="FFCC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C89-4382-8C6B-EF24C6760F05}"/>
              </c:ext>
            </c:extLst>
          </c:dPt>
          <c:dPt>
            <c:idx val="4"/>
            <c:bubble3D val="0"/>
            <c:spPr>
              <a:solidFill>
                <a:srgbClr val="9966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C89-4382-8C6B-EF24C6760F05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C89-4382-8C6B-EF24C6760F0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ED4FBC2-D889-47D5-90E0-49EE1F0DEF2A}" type="CATEGORYNAME">
                      <a:rPr lang="zh-TW" altLang="en-US"/>
                      <a:pPr/>
                      <a:t>[類別名稱]</a:t>
                    </a:fld>
                    <a:r>
                      <a:rPr lang="zh-TW" altLang="en-US" baseline="0"/>
                      <a:t>
</a:t>
                    </a:r>
                    <a:r>
                      <a:rPr lang="en-US" altLang="zh-TW" baseline="0"/>
                      <a:t>29%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C89-4382-8C6B-EF24C6760F0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5C58CDE-BA99-44DF-8237-F7AACF136663}" type="CATEGORYNAME">
                      <a:rPr lang="zh-TW" altLang="en-US"/>
                      <a:pPr/>
                      <a:t>[類別名稱]</a:t>
                    </a:fld>
                    <a:r>
                      <a:rPr lang="zh-TW" altLang="en-US" baseline="0"/>
                      <a:t>
</a:t>
                    </a:r>
                    <a:r>
                      <a:rPr lang="en-US" altLang="zh-TW" baseline="0"/>
                      <a:t>24%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C89-4382-8C6B-EF24C6760F0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zh-TW" altLang="en-US" baseline="0" dirty="0"/>
                      <a:t>管理學院</a:t>
                    </a:r>
                  </a:p>
                  <a:p>
                    <a:r>
                      <a:rPr lang="en-US" altLang="zh-TW" baseline="0" dirty="0"/>
                      <a:t>7%</a:t>
                    </a:r>
                    <a:endParaRPr lang="zh-TW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C89-4382-8C6B-EF24C6760F0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fld id="{2D6ACAB6-8A51-4371-BE32-F1D3FB4EE6F8}" type="CATEGORYNAME">
                      <a:rPr lang="zh-TW" altLang="en-US"/>
                      <a:pPr/>
                      <a:t>[類別名稱]</a:t>
                    </a:fld>
                    <a:r>
                      <a:rPr lang="zh-TW" altLang="en-US" baseline="0" dirty="0"/>
                      <a:t>
</a:t>
                    </a:r>
                    <a:r>
                      <a:rPr lang="en-US" altLang="zh-TW" baseline="0" dirty="0"/>
                      <a:t>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C89-4382-8C6B-EF24C6760F0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zh-TW" altLang="en-US" baseline="0" dirty="0"/>
                      <a:t>師範學院
</a:t>
                    </a:r>
                    <a:r>
                      <a:rPr lang="en-US" altLang="zh-TW" baseline="0" dirty="0"/>
                      <a:t>14%</a:t>
                    </a:r>
                    <a:endParaRPr lang="zh-TW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C89-4382-8C6B-EF24C6760F0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工作表1!$A$2:$A$8</c:f>
              <c:strCache>
                <c:ptCount val="7"/>
                <c:pt idx="0">
                  <c:v>農學院</c:v>
                </c:pt>
                <c:pt idx="1">
                  <c:v>理工學院</c:v>
                </c:pt>
                <c:pt idx="2">
                  <c:v>生科院</c:v>
                </c:pt>
                <c:pt idx="3">
                  <c:v>師範學院</c:v>
                </c:pt>
                <c:pt idx="4">
                  <c:v>人文藝術學院</c:v>
                </c:pt>
                <c:pt idx="5">
                  <c:v>管理學院</c:v>
                </c:pt>
                <c:pt idx="6">
                  <c:v>獸醫學院</c:v>
                </c:pt>
              </c:strCache>
            </c:strRef>
          </c:cat>
          <c:val>
            <c:numRef>
              <c:f>工作表1!$B$2:$B$8</c:f>
              <c:numCache>
                <c:formatCode>General</c:formatCode>
                <c:ptCount val="7"/>
                <c:pt idx="0">
                  <c:v>46</c:v>
                </c:pt>
                <c:pt idx="1">
                  <c:v>36</c:v>
                </c:pt>
                <c:pt idx="2">
                  <c:v>33</c:v>
                </c:pt>
                <c:pt idx="3">
                  <c:v>20</c:v>
                </c:pt>
                <c:pt idx="4">
                  <c:v>15</c:v>
                </c:pt>
                <c:pt idx="5">
                  <c:v>33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C89-4382-8C6B-EF24C6760F0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600">
          <a:latin typeface="標楷體" panose="03000509000000000000" pitchFamily="65" charset="-120"/>
          <a:ea typeface="標楷體" panose="03000509000000000000" pitchFamily="65" charset="-120"/>
        </a:defRPr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600"/>
            </a:lvl1pPr>
          </a:lstStyle>
          <a:p>
            <a:pPr>
              <a:defRPr/>
            </a:pPr>
            <a:r>
              <a:rPr lang="zh-TW" altLang="en-US"/>
              <a:t>           嘉南藥理科技大學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/>
            </a:lvl1pPr>
          </a:lstStyle>
          <a:p>
            <a:pPr>
              <a:defRPr/>
            </a:pPr>
            <a:fld id="{1C0F41EB-743D-4E8C-8A03-EF54CABD1888}" type="datetimeFigureOut">
              <a:rPr lang="zh-TW" altLang="en-US"/>
              <a:pPr>
                <a:defRPr/>
              </a:pPr>
              <a:t>2020/4/10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221" y="9440533"/>
            <a:ext cx="2950374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600"/>
            </a:lvl1pPr>
          </a:lstStyle>
          <a:p>
            <a:pPr>
              <a:defRPr/>
            </a:pPr>
            <a:r>
              <a:rPr lang="zh-TW" altLang="en-US"/>
              <a:t>軍訓室製</a:t>
            </a: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2"/>
          </p:nvPr>
        </p:nvSpPr>
        <p:spPr>
          <a:xfrm>
            <a:off x="1" y="9440533"/>
            <a:ext cx="2950375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pic>
        <p:nvPicPr>
          <p:cNvPr id="167942" name="圖片 7" descr="嘉藥校徽-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0396" cy="5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3964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207"/>
          </a:xfrm>
          <a:prstGeom prst="rect">
            <a:avLst/>
          </a:prstGeom>
        </p:spPr>
        <p:txBody>
          <a:bodyPr vert="horz" lIns="92217" tIns="46109" rIns="92217" bIns="46109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27208B8C-77AD-4769-8A42-0E23F2279B1A}" type="datetimeFigureOut">
              <a:rPr lang="zh-TW" altLang="en-US"/>
              <a:pPr>
                <a:defRPr/>
              </a:pPr>
              <a:t>2020/4/10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7" tIns="46109" rIns="92217" bIns="46109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39" y="4721067"/>
            <a:ext cx="5446723" cy="4473261"/>
          </a:xfrm>
          <a:prstGeom prst="rect">
            <a:avLst/>
          </a:prstGeom>
        </p:spPr>
        <p:txBody>
          <a:bodyPr vert="horz" wrap="square" lIns="92217" tIns="46109" rIns="92217" bIns="4610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533"/>
            <a:ext cx="2950375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5"/>
          </p:nvPr>
        </p:nvSpPr>
        <p:spPr>
          <a:xfrm>
            <a:off x="3855221" y="9440533"/>
            <a:ext cx="2950374" cy="497206"/>
          </a:xfrm>
          <a:prstGeom prst="rect">
            <a:avLst/>
          </a:prstGeom>
        </p:spPr>
        <p:txBody>
          <a:bodyPr vert="horz" lIns="92217" tIns="46109" rIns="92217" bIns="46109" rtlCol="0" anchor="b"/>
          <a:lstStyle>
            <a:lvl1pPr algn="r">
              <a:defRPr sz="1200"/>
            </a:lvl1pPr>
          </a:lstStyle>
          <a:p>
            <a:pPr>
              <a:defRPr/>
            </a:pPr>
            <a:fld id="{A0FB5853-BC63-4A19-8C88-8F49765AE4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824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FB5853-BC63-4A19-8C88-8F49765AE46B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4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橢圓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橢圓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橢圓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橢圓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294C-2700-4616-9ACE-1D4DF4CDFB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AAAA5-3CC5-47E0-A88C-95B573CCAF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51B0-9A98-49B4-A28B-B300387CA2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D295C-A8F4-4BC5-B7B4-542532761A17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4BA1B-9853-4504-9654-7E4C27CDC34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83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6E89-7F25-43F3-B724-4F1CC9226C80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042812-F765-4965-858A-EA904E14AF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056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9932-289F-43C8-B30D-8F547A922FDE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1E700-EA63-4839-9D31-20A4E6EA9A3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507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DB2F-80F3-4C59-A9CE-96D5097EFFF7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1BA024-E971-4840-A0D4-6AF1680896C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646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ED7CF-82A1-4967-AF20-5E2C77DEAD71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EB3C30-73DB-4B0E-8E83-28C0FC5110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9527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5B32-B41D-4C45-A0B1-EC0DCF659702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9B5E85-7A1E-40B5-9BEE-476DEC7AB9F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140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3B2D-750B-4018-B3CA-619F45DEBBEE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9D050-5DEE-41BF-85C2-536C9576884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70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8A570-A362-4B8A-9248-F0E3A0775CFF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93C5BA-A421-47F2-9A1B-BCE335DB08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3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EF9209-DFBF-4F0D-8B4F-A9689B6828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9933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611FF-75DF-4CFE-916E-E7018C88E473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A2D04D-4FED-43A8-9769-88388E1E889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733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6740-B4BA-4A20-8C71-F5231A816CB8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EE427E-157F-49AB-BF5C-4F8F742C8E6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544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60351"/>
            <a:ext cx="2057400" cy="58658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19800" cy="58658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B4AC-BA75-403C-88B4-D85AA38F88B7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4BC461-E2C8-4F2B-A86F-EAA361C5D78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243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773238"/>
            <a:ext cx="4038600" cy="452596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773238"/>
            <a:ext cx="4038600" cy="4525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4B5C7-ADE0-4682-8CDC-2EF7F280C945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D4AC1C-0C21-4BD2-BBF2-3F63C956F32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689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DEF25-B2A4-4BD7-9627-C636494069F5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7E86C2-0E23-4B34-8B51-2C04ECB25BF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291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2712-EBC6-42E7-AD73-CC205709B983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C5BE3B-69A6-4BE9-A8A1-482DF216634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4377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9C5D3-A37C-4E92-AF12-1862554F57EF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CB33B4-0F97-40E2-9435-6473126FF9E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582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0D8A-B026-4E57-B56F-69D4941D818D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8EB92A-4977-4F97-87A0-4D3ACC13CFB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667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C234-AA02-4A13-8785-C0BBBD672372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34A77F-0228-4211-943E-DAF94FAE554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6599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595E-0735-4396-97D7-B93F73505C4A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BE44F-F933-4C42-B25A-4D6FF1480DC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6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ea typeface="新細明體" pitchFamily="18" charset="-120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ea typeface="新細明體" pitchFamily="18" charset="-120"/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ea typeface="新細明體" pitchFamily="18" charset="-120"/>
            </a:endParaRPr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ea typeface="新細明體" pitchFamily="18" charset="-120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ea typeface="新細明體" pitchFamily="18" charset="-12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橢圓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橢圓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橢圓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橢圓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橢圓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ea typeface="新細明體" pitchFamily="18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DBF5F9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DBF5F9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ADA5A-D489-4461-A309-C911F2DD25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9B4BB-F845-4D7B-8C6D-9FDB479071E0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58645-55E2-474E-925B-9B5B04B1992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401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E054-218D-4D76-B29D-859CD29881A5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090D30-46C4-4332-BA31-C65C08757B0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4100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0960A-99AB-46EF-BB7E-1BF8D11F0BBB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75C7D6-6F1A-4BCF-9EBE-A9930A44275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643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46B9-1F10-4753-8BCA-15BD12F9F14F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25E65F-5322-4039-9974-1BA526C4CF2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287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5264-E76F-40C3-ACE9-D80325C6B2C7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FA258E-D19E-4FA7-9BDF-15BAEA4C539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251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60351"/>
            <a:ext cx="2057400" cy="586581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19800" cy="586581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A3A90-22C3-4892-92FB-899BCC3DC2FC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0232C4-EE9F-4818-BD76-7D1DC0C0264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2011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773238"/>
            <a:ext cx="4038600" cy="45259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773238"/>
            <a:ext cx="4038600" cy="45259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7CC53-AC5F-492E-98A3-BC9F644505C0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3DE3E1-2AAB-4E28-B5E0-3D25E5D0532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24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0881-23F2-4D2A-8D31-68BC4C265E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7B16C-DB60-4C6A-B29B-11C2AD0B3D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9FE813-50AE-4C87-9066-D2BF35EEA8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9B91-BA6D-468C-B579-8B130373B7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7" name="直線接點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直線接點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直線接點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08DFA8-988C-4191-91E2-19508D766A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直線接點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矩形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直線接點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1" name="直線接點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36B80F-8755-4B1A-BD71-DCC96D43EA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000">
              <a:schemeClr val="bg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2292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rgbClr val="04617B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rgbClr val="04617B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12296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298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92D666B-0C68-4C02-A97A-8AA1910FEC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7" r:id="rId1"/>
    <p:sldLayoutId id="2147488268" r:id="rId2"/>
    <p:sldLayoutId id="2147488269" r:id="rId3"/>
    <p:sldLayoutId id="2147488216" r:id="rId4"/>
    <p:sldLayoutId id="2147488217" r:id="rId5"/>
    <p:sldLayoutId id="2147488270" r:id="rId6"/>
    <p:sldLayoutId id="2147488218" r:id="rId7"/>
    <p:sldLayoutId id="2147488271" r:id="rId8"/>
    <p:sldLayoutId id="2147488272" r:id="rId9"/>
    <p:sldLayoutId id="2147488219" r:id="rId10"/>
    <p:sldLayoutId id="21474882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pitchFamily="18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矩形 6"/>
          <p:cNvGrpSpPr>
            <a:grpSpLocks/>
          </p:cNvGrpSpPr>
          <p:nvPr/>
        </p:nvGrpSpPr>
        <p:grpSpPr bwMode="auto">
          <a:xfrm>
            <a:off x="0" y="109538"/>
            <a:ext cx="9045575" cy="6748462"/>
            <a:chOff x="31" y="46"/>
            <a:chExt cx="5698" cy="4251"/>
          </a:xfrm>
        </p:grpSpPr>
        <p:pic>
          <p:nvPicPr>
            <p:cNvPr id="1038" name="矩形 6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" y="46"/>
              <a:ext cx="5698" cy="4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68" y="73"/>
              <a:ext cx="5624" cy="417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en-US" sz="180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164388" y="6381750"/>
            <a:ext cx="874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aseline="0">
                <a:solidFill>
                  <a:schemeClr val="tx2">
                    <a:lumMod val="75000"/>
                  </a:schemeClr>
                </a:solidFill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211D953A-7264-49FF-A4BC-9A9BBA3A9860}" type="datetime1">
              <a:rPr lang="zh-TW" altLang="en-US">
                <a:solidFill>
                  <a:srgbClr val="073E87">
                    <a:lumMod val="75000"/>
                  </a:srgbClr>
                </a:solidFill>
              </a:rPr>
              <a:pPr>
                <a:defRPr/>
              </a:pPr>
              <a:t>2020/4/10</a:t>
            </a:fld>
            <a:endParaRPr lang="zh-TW" altLang="en-US" dirty="0">
              <a:solidFill>
                <a:srgbClr val="073E87">
                  <a:lumMod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52E65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2E2883AF-43D3-4F32-89A3-44E83FAFC4FF}" type="slidenum">
              <a:rPr lang="zh-TW" altLang="en-US" smtClean="0"/>
              <a:pPr/>
              <a:t>‹#›</a:t>
            </a:fld>
            <a:endParaRPr lang="zh-TW" altLang="en-US" smtClean="0"/>
          </a:p>
        </p:txBody>
      </p:sp>
      <p:pic>
        <p:nvPicPr>
          <p:cNvPr id="1030" name="圖片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335088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群組 4"/>
          <p:cNvGrpSpPr>
            <a:grpSpLocks/>
          </p:cNvGrpSpPr>
          <p:nvPr/>
        </p:nvGrpSpPr>
        <p:grpSpPr bwMode="auto">
          <a:xfrm>
            <a:off x="1511300" y="981075"/>
            <a:ext cx="7632700" cy="738188"/>
            <a:chOff x="1403648" y="941896"/>
            <a:chExt cx="7632848" cy="738600"/>
          </a:xfrm>
        </p:grpSpPr>
        <p:cxnSp>
          <p:nvCxnSpPr>
            <p:cNvPr id="11" name="直線接點 10"/>
            <p:cNvCxnSpPr/>
            <p:nvPr userDrawn="1"/>
          </p:nvCxnSpPr>
          <p:spPr>
            <a:xfrm>
              <a:off x="1403648" y="1556602"/>
              <a:ext cx="7272479" cy="0"/>
            </a:xfrm>
            <a:prstGeom prst="line">
              <a:avLst/>
            </a:prstGeom>
            <a:ln w="38100" cmpd="thinThick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035" name="群組 13"/>
            <p:cNvGrpSpPr>
              <a:grpSpLocks/>
            </p:cNvGrpSpPr>
            <p:nvPr userDrawn="1"/>
          </p:nvGrpSpPr>
          <p:grpSpPr bwMode="auto">
            <a:xfrm>
              <a:off x="8172400" y="941896"/>
              <a:ext cx="864096" cy="738600"/>
              <a:chOff x="7873996" y="744598"/>
              <a:chExt cx="1157394" cy="935897"/>
            </a:xfrm>
          </p:grpSpPr>
          <p:pic>
            <p:nvPicPr>
              <p:cNvPr id="1036" name="圖片 11"/>
              <p:cNvPicPr>
                <a:picLocks noChangeAspect="1"/>
              </p:cNvPicPr>
              <p:nvPr userDrawn="1"/>
            </p:nvPicPr>
            <p:blipFill>
              <a:blip r:embed="rId1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-4603974">
                <a:off x="8246017" y="834090"/>
                <a:ext cx="874865" cy="695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圖片 12"/>
              <p:cNvPicPr>
                <a:picLocks noChangeAspect="1"/>
              </p:cNvPicPr>
              <p:nvPr userDrawn="1"/>
            </p:nvPicPr>
            <p:blipFill>
              <a:blip r:embed="rId17">
                <a:clrChange>
                  <a:clrFrom>
                    <a:srgbClr val="F6F6F6"/>
                  </a:clrFrom>
                  <a:clrTo>
                    <a:srgbClr val="F6F6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13904825" flipV="1">
                <a:off x="7815595" y="1104476"/>
                <a:ext cx="634420" cy="517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41" name="Rectangle 17"/>
          <p:cNvSpPr>
            <a:spLocks/>
          </p:cNvSpPr>
          <p:nvPr/>
        </p:nvSpPr>
        <p:spPr bwMode="auto">
          <a:xfrm>
            <a:off x="1908175" y="692150"/>
            <a:ext cx="6265863" cy="72072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1pPr>
            <a:lvl2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defRPr/>
            </a:pPr>
            <a:endParaRPr lang="zh-TW" altLang="en-US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14" name="Text Box 207"/>
          <p:cNvSpPr txBox="1">
            <a:spLocks noChangeArrowheads="1"/>
          </p:cNvSpPr>
          <p:nvPr/>
        </p:nvSpPr>
        <p:spPr bwMode="auto">
          <a:xfrm>
            <a:off x="323850" y="6281738"/>
            <a:ext cx="2160588" cy="471487"/>
          </a:xfrm>
          <a:prstGeom prst="rect">
            <a:avLst/>
          </a:prstGeom>
          <a:noFill/>
          <a:ln>
            <a:noFill/>
          </a:ln>
          <a:extLst/>
        </p:spPr>
        <p:txBody>
          <a:bodyPr lIns="72000" tIns="0" rIns="7200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>
              <a:lnSpc>
                <a:spcPct val="90000"/>
              </a:lnSpc>
              <a:defRPr/>
            </a:pPr>
            <a:r>
              <a:rPr kumimoji="0" lang="zh-TW" altLang="en-US" sz="1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國 立 嘉 義 大 學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000" b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NATIONAL CHIAYI UNIVERSITY</a:t>
            </a:r>
            <a:endParaRPr lang="zh-TW" altLang="en-US" sz="1000" b="1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2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76" r:id="rId1"/>
    <p:sldLayoutId id="2147488477" r:id="rId2"/>
    <p:sldLayoutId id="2147488478" r:id="rId3"/>
    <p:sldLayoutId id="2147488479" r:id="rId4"/>
    <p:sldLayoutId id="2147488480" r:id="rId5"/>
    <p:sldLayoutId id="2147488481" r:id="rId6"/>
    <p:sldLayoutId id="2147488482" r:id="rId7"/>
    <p:sldLayoutId id="2147488483" r:id="rId8"/>
    <p:sldLayoutId id="2147488484" r:id="rId9"/>
    <p:sldLayoutId id="2147488485" r:id="rId10"/>
    <p:sldLayoutId id="2147488486" r:id="rId11"/>
    <p:sldLayoutId id="21474884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+mj-lt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18"/>
        </a:buBlip>
        <a:defRPr kumimoji="1" sz="3000" b="1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19"/>
        </a:buBlip>
        <a:defRPr kumimoji="1" sz="2600" b="1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─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矩形 6"/>
          <p:cNvGrpSpPr>
            <a:grpSpLocks/>
          </p:cNvGrpSpPr>
          <p:nvPr/>
        </p:nvGrpSpPr>
        <p:grpSpPr bwMode="auto">
          <a:xfrm>
            <a:off x="0" y="109538"/>
            <a:ext cx="9045575" cy="6748462"/>
            <a:chOff x="31" y="46"/>
            <a:chExt cx="5698" cy="4251"/>
          </a:xfrm>
        </p:grpSpPr>
        <p:pic>
          <p:nvPicPr>
            <p:cNvPr id="3086" name="矩形 6"/>
            <p:cNvPicPr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" y="46"/>
              <a:ext cx="5698" cy="4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68" y="73"/>
              <a:ext cx="5624" cy="417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en-US" sz="180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07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68313" y="1773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164388" y="6381750"/>
            <a:ext cx="874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baseline="0">
                <a:solidFill>
                  <a:srgbClr val="073E87">
                    <a:lumMod val="75000"/>
                  </a:srgbClr>
                </a:solidFill>
                <a:latin typeface="+mn-lt"/>
                <a:ea typeface="標楷體" pitchFamily="65" charset="-120"/>
              </a:defRPr>
            </a:lvl1pPr>
          </a:lstStyle>
          <a:p>
            <a:pPr>
              <a:defRPr/>
            </a:pPr>
            <a:fld id="{5DC86D87-88B3-4F6E-B6F5-6AF060EC1BC4}" type="datetime1">
              <a:rPr lang="zh-TW" altLang="en-US"/>
              <a:pPr>
                <a:defRPr/>
              </a:pPr>
              <a:t>2020/4/10</a:t>
            </a:fld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027988" y="6356350"/>
            <a:ext cx="6588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52E65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</a:lstStyle>
          <a:p>
            <a:fld id="{CA79273F-90DC-4781-A363-009330CD2C38}" type="slidenum">
              <a:rPr lang="zh-TW" altLang="en-US" smtClean="0"/>
              <a:pPr/>
              <a:t>‹#›</a:t>
            </a:fld>
            <a:endParaRPr lang="zh-TW" altLang="en-US" smtClean="0"/>
          </a:p>
        </p:txBody>
      </p:sp>
      <p:pic>
        <p:nvPicPr>
          <p:cNvPr id="3078" name="圖片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335088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群組 4"/>
          <p:cNvGrpSpPr>
            <a:grpSpLocks/>
          </p:cNvGrpSpPr>
          <p:nvPr/>
        </p:nvGrpSpPr>
        <p:grpSpPr bwMode="auto">
          <a:xfrm>
            <a:off x="1511300" y="981075"/>
            <a:ext cx="7632700" cy="738188"/>
            <a:chOff x="1403648" y="941896"/>
            <a:chExt cx="7632848" cy="738600"/>
          </a:xfrm>
        </p:grpSpPr>
        <p:cxnSp>
          <p:nvCxnSpPr>
            <p:cNvPr id="11" name="直線接點 10"/>
            <p:cNvCxnSpPr/>
            <p:nvPr userDrawn="1"/>
          </p:nvCxnSpPr>
          <p:spPr>
            <a:xfrm>
              <a:off x="1403648" y="1556602"/>
              <a:ext cx="7272479" cy="0"/>
            </a:xfrm>
            <a:prstGeom prst="line">
              <a:avLst/>
            </a:prstGeom>
            <a:ln w="38100" cmpd="thinThick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083" name="群組 13"/>
            <p:cNvGrpSpPr>
              <a:grpSpLocks/>
            </p:cNvGrpSpPr>
            <p:nvPr userDrawn="1"/>
          </p:nvGrpSpPr>
          <p:grpSpPr bwMode="auto">
            <a:xfrm>
              <a:off x="8172400" y="941896"/>
              <a:ext cx="864096" cy="738600"/>
              <a:chOff x="7873996" y="744598"/>
              <a:chExt cx="1157394" cy="935897"/>
            </a:xfrm>
          </p:grpSpPr>
          <p:pic>
            <p:nvPicPr>
              <p:cNvPr id="3084" name="圖片 11"/>
              <p:cNvPicPr>
                <a:picLocks noChangeAspect="1"/>
              </p:cNvPicPr>
              <p:nvPr userDrawn="1"/>
            </p:nvPicPr>
            <p:blipFill>
              <a:blip r:embed="rId1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-4603974">
                <a:off x="8246017" y="834090"/>
                <a:ext cx="874865" cy="695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5" name="圖片 12"/>
              <p:cNvPicPr>
                <a:picLocks noChangeAspect="1"/>
              </p:cNvPicPr>
              <p:nvPr userDrawn="1"/>
            </p:nvPicPr>
            <p:blipFill>
              <a:blip r:embed="rId18">
                <a:clrChange>
                  <a:clrFrom>
                    <a:srgbClr val="F6F6F6"/>
                  </a:clrFrom>
                  <a:clrTo>
                    <a:srgbClr val="F6F6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87" t="15710" r="16162" b="6358"/>
              <a:stretch>
                <a:fillRect/>
              </a:stretch>
            </p:blipFill>
            <p:spPr bwMode="auto">
              <a:xfrm rot="13904825" flipV="1">
                <a:off x="7815595" y="1104476"/>
                <a:ext cx="634420" cy="5176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41" name="Rectangle 17"/>
          <p:cNvSpPr>
            <a:spLocks/>
          </p:cNvSpPr>
          <p:nvPr/>
        </p:nvSpPr>
        <p:spPr bwMode="auto">
          <a:xfrm>
            <a:off x="1908175" y="692150"/>
            <a:ext cx="6265863" cy="720725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1pPr>
            <a:lvl2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eaLnBrk="0" hangingPunct="0"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rgbClr val="4A452A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defRPr/>
            </a:pPr>
            <a:endParaRPr lang="zh-TW" altLang="en-US" dirty="0" smtClean="0"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sp>
        <p:nvSpPr>
          <p:cNvPr id="14" name="Text Box 207"/>
          <p:cNvSpPr txBox="1">
            <a:spLocks noChangeArrowheads="1"/>
          </p:cNvSpPr>
          <p:nvPr/>
        </p:nvSpPr>
        <p:spPr bwMode="auto">
          <a:xfrm>
            <a:off x="323850" y="6281738"/>
            <a:ext cx="2160588" cy="471487"/>
          </a:xfrm>
          <a:prstGeom prst="rect">
            <a:avLst/>
          </a:prstGeom>
          <a:noFill/>
          <a:ln>
            <a:noFill/>
          </a:ln>
          <a:extLst/>
        </p:spPr>
        <p:txBody>
          <a:bodyPr lIns="72000" tIns="0" rIns="7200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dist" eaLnBrk="1" hangingPunct="1">
              <a:lnSpc>
                <a:spcPct val="90000"/>
              </a:lnSpc>
              <a:defRPr/>
            </a:pPr>
            <a:r>
              <a:rPr kumimoji="0" lang="zh-TW" altLang="en-US" sz="1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國 立 嘉 義 大 學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000" b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NATIONAL CHIAYI UNIVERSITY</a:t>
            </a:r>
            <a:endParaRPr lang="zh-TW" altLang="en-US" sz="1000" b="1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1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89" r:id="rId1"/>
    <p:sldLayoutId id="2147488490" r:id="rId2"/>
    <p:sldLayoutId id="2147488491" r:id="rId3"/>
    <p:sldLayoutId id="2147488492" r:id="rId4"/>
    <p:sldLayoutId id="2147488493" r:id="rId5"/>
    <p:sldLayoutId id="2147488494" r:id="rId6"/>
    <p:sldLayoutId id="2147488495" r:id="rId7"/>
    <p:sldLayoutId id="2147488496" r:id="rId8"/>
    <p:sldLayoutId id="2147488497" r:id="rId9"/>
    <p:sldLayoutId id="2147488498" r:id="rId10"/>
    <p:sldLayoutId id="2147488499" r:id="rId11"/>
    <p:sldLayoutId id="2147488500" r:id="rId12"/>
    <p:sldLayoutId id="214748850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+mj-lt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4A452A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rgbClr val="4A452A"/>
          </a:solidFill>
          <a:latin typeface="Times New Roman" pitchFamily="18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19"/>
        </a:buBlip>
        <a:defRPr kumimoji="1" sz="30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20"/>
        </a:buBlip>
        <a:defRPr kumimoji="1" sz="2600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─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標楷體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389066" y="1052736"/>
          <a:ext cx="8136262" cy="2602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63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57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5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57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57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457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57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949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4650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9563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807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43182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主類別</a:t>
                      </a:r>
                      <a:endParaRPr lang="zh-TW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意外事件</a:t>
                      </a:r>
                      <a:endParaRPr lang="zh-TW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安全事件</a:t>
                      </a:r>
                      <a:endParaRPr lang="zh-TW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兒少保護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疾病</a:t>
                      </a:r>
                      <a:endParaRPr lang="zh-TW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</a:t>
                      </a:r>
                      <a:endParaRPr lang="zh-TW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</a:t>
                      </a:r>
                      <a:endParaRPr lang="en-US" altLang="zh-TW" sz="2000" b="1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</a:t>
                      </a:r>
                      <a:endParaRPr lang="zh-TW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 fontAlgn="ctr"/>
                      <a:r>
                        <a:rPr lang="zh-TW" alt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　</a:t>
                      </a:r>
                      <a:endParaRPr lang="zh-TW" alt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691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次類別</a:t>
                      </a:r>
                      <a:endParaRPr lang="zh-TW" alt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交通</a:t>
                      </a:r>
                      <a:endParaRPr lang="zh-TW" alt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自傷</a:t>
                      </a:r>
                      <a:endParaRPr lang="zh-TW" alt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</a:t>
                      </a:r>
                      <a:endParaRPr lang="zh-TW" alt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</a:t>
                      </a:r>
                      <a:endParaRPr lang="zh-TW" alt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失竊</a:t>
                      </a:r>
                      <a:endParaRPr lang="zh-TW" alt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一般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</a:t>
                      </a:r>
                      <a:endParaRPr lang="zh-TW" alt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50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件數</a:t>
                      </a:r>
                      <a:r>
                        <a:rPr lang="en-US" altLang="zh-TW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件</a:t>
                      </a:r>
                      <a:r>
                        <a:rPr lang="en-US" altLang="zh-TW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16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98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en-US" altLang="zh-TW" sz="18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146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50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小計</a:t>
                      </a:r>
                      <a:endParaRPr lang="zh-TW" altLang="en-US" sz="18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107(72%)</a:t>
                      </a:r>
                      <a:endParaRPr lang="en-US" altLang="zh-TW" sz="20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19(12%)</a:t>
                      </a:r>
                      <a:endParaRPr lang="en-US" altLang="zh-TW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TW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en-US" altLang="zh-TW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800" b="1" i="0" u="none" strike="noStrike" dirty="0">
                        <a:solidFill>
                          <a:srgbClr val="FF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50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r>
                        <a:rPr lang="en-US" altLang="zh-TW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  <a:r>
                        <a:rPr lang="en-US" altLang="zh-TW" sz="16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en-US" altLang="zh-TW" sz="16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103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181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50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小計</a:t>
                      </a:r>
                      <a:endParaRPr lang="zh-TW" altLang="en-US" sz="18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118(65%)</a:t>
                      </a:r>
                      <a:endParaRPr lang="en-US" altLang="zh-TW" sz="20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33(18%)</a:t>
                      </a:r>
                      <a:endParaRPr lang="en-US" altLang="zh-TW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zh-TW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u="none" strike="noStrike" dirty="0">
                          <a:solidFill>
                            <a:srgbClr val="0070C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endParaRPr lang="en-US" altLang="zh-TW" sz="2000" b="1" i="0" u="none" strike="noStrike" dirty="0">
                        <a:solidFill>
                          <a:srgbClr val="0070C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2" marB="0" anchor="ctr"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800" b="1" i="0" u="none" strike="noStrike" dirty="0">
                        <a:solidFill>
                          <a:srgbClr val="FF0000"/>
                        </a:solidFill>
                        <a:effectLst/>
                        <a:latin typeface="標楷體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113974" y="200834"/>
            <a:ext cx="6686446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學年度校安事件統計分析</a:t>
            </a:r>
          </a:p>
        </p:txBody>
      </p:sp>
      <p:graphicFrame>
        <p:nvGraphicFramePr>
          <p:cNvPr id="2" name="圖表 1"/>
          <p:cNvGraphicFramePr/>
          <p:nvPr>
            <p:extLst/>
          </p:nvPr>
        </p:nvGraphicFramePr>
        <p:xfrm>
          <a:off x="244729" y="3789040"/>
          <a:ext cx="84249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88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3154" y="344850"/>
            <a:ext cx="798808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學年度校安事件統計</a:t>
            </a:r>
            <a:r>
              <a:rPr lang="en-US" altLang="zh-TW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人員分析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/>
          </p:nvPr>
        </p:nvGraphicFramePr>
        <p:xfrm>
          <a:off x="612081" y="1196752"/>
          <a:ext cx="3671887" cy="5360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22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98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98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性別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比率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男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</a:t>
                      </a:r>
                    </a:p>
                  </a:txBody>
                  <a:tcPr marL="7619" marR="7619" marT="762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57</a:t>
                      </a:r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女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76</a:t>
                      </a:r>
                    </a:p>
                  </a:txBody>
                  <a:tcPr marL="7619" marR="7619" marT="762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43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比率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67</a:t>
                      </a: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37</a:t>
                      </a:r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52</a:t>
                      </a: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26</a:t>
                      </a: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年級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碩士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教職員</a:t>
                      </a: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marL="7619" marR="7619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圖表 6"/>
          <p:cNvGraphicFramePr/>
          <p:nvPr>
            <p:extLst>
              <p:ext uri="{D42A27DB-BD31-4B8C-83A1-F6EECF244321}">
                <p14:modId xmlns:p14="http://schemas.microsoft.com/office/powerpoint/2010/main" val="593498998"/>
              </p:ext>
            </p:extLst>
          </p:nvPr>
        </p:nvGraphicFramePr>
        <p:xfrm>
          <a:off x="4424028" y="908720"/>
          <a:ext cx="3960440" cy="2419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3309224548"/>
              </p:ext>
            </p:extLst>
          </p:nvPr>
        </p:nvGraphicFramePr>
        <p:xfrm>
          <a:off x="4457196" y="3429000"/>
          <a:ext cx="429126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9599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3153" y="344850"/>
            <a:ext cx="798808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TW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學年度校安事件統計</a:t>
            </a:r>
            <a:r>
              <a:rPr lang="en-US" altLang="zh-TW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學院分析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/>
          </p:nvPr>
        </p:nvGraphicFramePr>
        <p:xfrm>
          <a:off x="323850" y="1557338"/>
          <a:ext cx="3671887" cy="4288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18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79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</a:t>
                      </a: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比率</a:t>
                      </a:r>
                      <a:endParaRPr lang="zh-TW" altLang="en-US" sz="20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農學院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53</a:t>
                      </a: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理工學院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43</a:t>
                      </a: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生科院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33</a:t>
                      </a: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師範學院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26</a:t>
                      </a: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人文藝術學院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管理學院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60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獸醫學院</a:t>
                      </a: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19" marR="7619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圖表 6"/>
          <p:cNvGraphicFramePr/>
          <p:nvPr>
            <p:extLst/>
          </p:nvPr>
        </p:nvGraphicFramePr>
        <p:xfrm>
          <a:off x="4355976" y="1772816"/>
          <a:ext cx="46672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437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_壁窗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1_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佈景主題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1_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佈景主題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13128</TotalTime>
  <Words>203</Words>
  <Application>Microsoft Office PowerPoint</Application>
  <PresentationFormat>如螢幕大小 (4:3)</PresentationFormat>
  <Paragraphs>125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</vt:i4>
      </vt:variant>
    </vt:vector>
  </HeadingPairs>
  <TitlesOfParts>
    <vt:vector size="16" baseType="lpstr">
      <vt:lpstr>華康行楷體W5(P)</vt:lpstr>
      <vt:lpstr>華康隸書體W7(P)</vt:lpstr>
      <vt:lpstr>新細明體</vt:lpstr>
      <vt:lpstr>標楷體</vt:lpstr>
      <vt:lpstr>Arial</vt:lpstr>
      <vt:lpstr>Calibri</vt:lpstr>
      <vt:lpstr>Century Schoolbook</vt:lpstr>
      <vt:lpstr>Times New Roman</vt:lpstr>
      <vt:lpstr>Wingdings</vt:lpstr>
      <vt:lpstr>Wingdings 2</vt:lpstr>
      <vt:lpstr>6_壁窗</vt:lpstr>
      <vt:lpstr>1_Office 佈景主題</vt:lpstr>
      <vt:lpstr>2_Office 佈景主題</vt:lpstr>
      <vt:lpstr>PowerPoint 簡報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教育部98年度大專校院 「全民國防教育暨校園安全」工作訪視</dc:title>
  <dc:creator>Twnsys</dc:creator>
  <cp:lastModifiedBy>user</cp:lastModifiedBy>
  <cp:revision>836</cp:revision>
  <cp:lastPrinted>2018-06-25T06:40:18Z</cp:lastPrinted>
  <dcterms:created xsi:type="dcterms:W3CDTF">2009-10-15T02:51:08Z</dcterms:created>
  <dcterms:modified xsi:type="dcterms:W3CDTF">2020-04-10T01:58:28Z</dcterms:modified>
</cp:coreProperties>
</file>