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6" r:id="rId2"/>
    <p:sldId id="350" r:id="rId3"/>
    <p:sldId id="345" r:id="rId4"/>
    <p:sldId id="346" r:id="rId5"/>
    <p:sldId id="348" r:id="rId6"/>
    <p:sldId id="349" r:id="rId7"/>
    <p:sldId id="331" r:id="rId8"/>
    <p:sldId id="332" r:id="rId9"/>
    <p:sldId id="328" r:id="rId10"/>
    <p:sldId id="347" r:id="rId11"/>
    <p:sldId id="330" r:id="rId12"/>
    <p:sldId id="329" r:id="rId13"/>
    <p:sldId id="334" r:id="rId14"/>
    <p:sldId id="343" r:id="rId15"/>
    <p:sldId id="333" r:id="rId16"/>
    <p:sldId id="335" r:id="rId17"/>
    <p:sldId id="344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65" autoAdjust="0"/>
    <p:restoredTop sz="94512" autoAdjust="0"/>
  </p:normalViewPr>
  <p:slideViewPr>
    <p:cSldViewPr>
      <p:cViewPr varScale="1">
        <p:scale>
          <a:sx n="82" d="100"/>
          <a:sy n="82" d="100"/>
        </p:scale>
        <p:origin x="12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443D4-8550-42E4-85EB-3077F41808EC}" type="datetimeFigureOut">
              <a:rPr lang="zh-TW" altLang="en-US" smtClean="0"/>
              <a:t>2017/7/25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D8441-319F-4934-9571-F7B64A007C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1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2137C-A604-4F54-8982-F737290FA7E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706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7F4B-333E-4460-8306-56B5A8FFEF67}" type="datetimeFigureOut">
              <a:rPr lang="zh-TW" altLang="en-US" smtClean="0"/>
              <a:t>2017/7/25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7C05-462A-4B22-B0D8-28276DEF0F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847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7F4B-333E-4460-8306-56B5A8FFEF67}" type="datetimeFigureOut">
              <a:rPr lang="zh-TW" altLang="en-US" smtClean="0"/>
              <a:t>2017/7/25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7C05-462A-4B22-B0D8-28276DEF0F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96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7F4B-333E-4460-8306-56B5A8FFEF67}" type="datetimeFigureOut">
              <a:rPr lang="zh-TW" altLang="en-US" smtClean="0"/>
              <a:t>2017/7/25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7C05-462A-4B22-B0D8-28276DEF0F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55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7F4B-333E-4460-8306-56B5A8FFEF67}" type="datetimeFigureOut">
              <a:rPr lang="zh-TW" altLang="en-US" smtClean="0"/>
              <a:t>2017/7/25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7C05-462A-4B22-B0D8-28276DEF0F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79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7F4B-333E-4460-8306-56B5A8FFEF67}" type="datetimeFigureOut">
              <a:rPr lang="zh-TW" altLang="en-US" smtClean="0"/>
              <a:t>2017/7/25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7C05-462A-4B22-B0D8-28276DEF0F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123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7F4B-333E-4460-8306-56B5A8FFEF67}" type="datetimeFigureOut">
              <a:rPr lang="zh-TW" altLang="en-US" smtClean="0"/>
              <a:t>2017/7/25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7C05-462A-4B22-B0D8-28276DEF0F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64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7F4B-333E-4460-8306-56B5A8FFEF67}" type="datetimeFigureOut">
              <a:rPr lang="zh-TW" altLang="en-US" smtClean="0"/>
              <a:t>2017/7/25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7C05-462A-4B22-B0D8-28276DEF0F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52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7F4B-333E-4460-8306-56B5A8FFEF67}" type="datetimeFigureOut">
              <a:rPr lang="zh-TW" altLang="en-US" smtClean="0"/>
              <a:t>2017/7/25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7C05-462A-4B22-B0D8-28276DEF0F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525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7F4B-333E-4460-8306-56B5A8FFEF67}" type="datetimeFigureOut">
              <a:rPr lang="zh-TW" altLang="en-US" smtClean="0"/>
              <a:t>2017/7/25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7C05-462A-4B22-B0D8-28276DEF0F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29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7F4B-333E-4460-8306-56B5A8FFEF67}" type="datetimeFigureOut">
              <a:rPr lang="zh-TW" altLang="en-US" smtClean="0"/>
              <a:t>2017/7/25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7C05-462A-4B22-B0D8-28276DEF0F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34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7F4B-333E-4460-8306-56B5A8FFEF67}" type="datetimeFigureOut">
              <a:rPr lang="zh-TW" altLang="en-US" smtClean="0"/>
              <a:t>2017/7/25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7C05-462A-4B22-B0D8-28276DEF0F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50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A7F4B-333E-4460-8306-56B5A8FFEF67}" type="datetimeFigureOut">
              <a:rPr lang="zh-TW" altLang="en-US" smtClean="0"/>
              <a:t>2017/7/25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47C05-462A-4B22-B0D8-28276DEF0F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224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17" y="1877791"/>
            <a:ext cx="9166717" cy="485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AppData\Local\Microsoft\Windows\Temporary Internet Files\Content.IE5\EVOT39J3\lgi01a2014071721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5"/>
            <a:ext cx="9166717" cy="279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2577" y="441230"/>
            <a:ext cx="8229600" cy="1309240"/>
          </a:xfrm>
        </p:spPr>
        <p:txBody>
          <a:bodyPr>
            <a:normAutofit fontScale="90000"/>
          </a:bodyPr>
          <a:lstStyle/>
          <a:p>
            <a:r>
              <a:rPr lang="zh-TW" altLang="en-US" sz="5300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國立嘉義大學</a:t>
            </a:r>
            <a:r>
              <a:rPr lang="en-US" altLang="zh-TW" sz="5300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/>
            </a:r>
            <a:br>
              <a:rPr lang="en-US" altLang="zh-TW" sz="5300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</a:br>
            <a:endParaRPr lang="zh-TW" altLang="en-US" sz="5300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401952" y="2059500"/>
            <a:ext cx="3422464" cy="707870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r>
              <a:rPr lang="zh-TW" altLang="en-US" sz="2000" b="1" dirty="0">
                <a:solidFill>
                  <a:schemeClr val="accent3">
                    <a:lumMod val="75000"/>
                  </a:schemeClr>
                </a:solidFill>
                <a:latin typeface="華康古印體(P)" panose="03010500000000000000" pitchFamily="66" charset="-120"/>
                <a:ea typeface="華康古印體(P)" panose="03010500000000000000" pitchFamily="66" charset="-120"/>
              </a:rPr>
              <a:t>教育</a:t>
            </a:r>
            <a:r>
              <a:rPr lang="en-US" altLang="zh-TW" sz="2000" b="1" dirty="0">
                <a:solidFill>
                  <a:schemeClr val="accent3">
                    <a:lumMod val="75000"/>
                  </a:schemeClr>
                </a:solidFill>
                <a:latin typeface="華康古印體(P)" panose="03010500000000000000" pitchFamily="66" charset="-120"/>
                <a:ea typeface="華康古印體(P)" panose="03010500000000000000" pitchFamily="66" charset="-120"/>
              </a:rPr>
              <a:t>,</a:t>
            </a:r>
          </a:p>
          <a:p>
            <a:r>
              <a:rPr lang="zh-TW" altLang="en-US" sz="2000" b="1" dirty="0">
                <a:solidFill>
                  <a:schemeClr val="accent3">
                    <a:lumMod val="75000"/>
                  </a:schemeClr>
                </a:solidFill>
                <a:latin typeface="華康古印體(P)" panose="03010500000000000000" pitchFamily="66" charset="-120"/>
                <a:ea typeface="華康古印體(P)" panose="03010500000000000000" pitchFamily="66" charset="-120"/>
              </a:rPr>
              <a:t>實現夢想的力量</a:t>
            </a:r>
          </a:p>
        </p:txBody>
      </p:sp>
      <p:pic>
        <p:nvPicPr>
          <p:cNvPr id="1027" name="Picture 3" descr="C:\Users\user\AppData\Local\Microsoft\Windows\Temporary Internet Files\Content.IE5\I3JO176P\6yedew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5569">
            <a:off x="2891172" y="5847884"/>
            <a:ext cx="1918819" cy="631161"/>
          </a:xfrm>
          <a:prstGeom prst="rect">
            <a:avLst/>
          </a:prstGeom>
          <a:noFill/>
          <a:effectLst>
            <a:glow>
              <a:schemeClr val="accent1">
                <a:alpha val="19000"/>
              </a:schemeClr>
            </a:glow>
            <a:softEdge rad="406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11787" y="3284984"/>
            <a:ext cx="8712629" cy="1705876"/>
          </a:xfrm>
          <a:prstGeom prst="rect">
            <a:avLst/>
          </a:prstGeom>
          <a:noFill/>
        </p:spPr>
        <p:txBody>
          <a:bodyPr wrap="square" lIns="28218" tIns="14109" rIns="28218" bIns="14109">
            <a:spAutoFit/>
          </a:bodyPr>
          <a:lstStyle/>
          <a:p>
            <a:r>
              <a:rPr lang="zh-TW" altLang="en-US" sz="61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 </a:t>
            </a:r>
            <a:endParaRPr lang="en-US" altLang="zh-TW" sz="6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algn="ctr"/>
            <a:r>
              <a:rPr lang="zh-TW" altLang="en-US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辦理學生就學貸款之權利義務</a:t>
            </a:r>
            <a:endParaRPr lang="en-US" altLang="zh-TW" sz="4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pic>
        <p:nvPicPr>
          <p:cNvPr id="10" name="Picture 7" descr="C:\Users\user\AppData\Local\Microsoft\Windows\Temporary Internet Files\Content.IE5\MEJLGHEV\140px-NCYU.svg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2240"/>
            <a:ext cx="1368112" cy="143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1540208" y="6163464"/>
            <a:ext cx="6584261" cy="369316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學生事務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處生活輔導組  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關心您</a:t>
            </a:r>
          </a:p>
        </p:txBody>
      </p:sp>
    </p:spTree>
    <p:extLst>
      <p:ext uri="{BB962C8B-B14F-4D97-AF65-F5344CB8AC3E}">
        <p14:creationId xmlns:p14="http://schemas.microsoft.com/office/powerpoint/2010/main" val="18797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"/>
    </mc:Choice>
    <mc:Fallback xmlns="">
      <p:transition spd="slow" advTm="111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應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備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文件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688632"/>
          </a:xfrm>
        </p:spPr>
        <p:txBody>
          <a:bodyPr>
            <a:normAutofit/>
          </a:bodyPr>
          <a:lstStyle/>
          <a:p>
            <a:pPr algn="just">
              <a:lnSpc>
                <a:spcPts val="2700"/>
              </a:lnSpc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同一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教育階段第一次申請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2700"/>
              </a:lnSpc>
              <a:buNone/>
            </a:pP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27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與父母</a:t>
            </a:r>
            <a:r>
              <a:rPr lang="en-US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法定代理人</a:t>
            </a:r>
            <a:r>
              <a:rPr lang="en-US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)3</a:t>
            </a:r>
            <a:r>
              <a:rPr lang="zh-TW" altLang="en-US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攜帶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以下證件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algn="just">
              <a:lnSpc>
                <a:spcPts val="36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國民身分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36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印章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36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臺灣銀行「貸款申請書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36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登載詳細記事之「新式戶口名簿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」或「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電子戶籍謄本」或「三個月內申請之戶籍謄本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含學生本人、父母或法定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代理人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36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註冊繳費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通知單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36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對保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手續費新臺幣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100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元。 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2200"/>
              </a:lnSpc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2800"/>
              </a:lnSpc>
              <a:buNone/>
            </a:pP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2800"/>
              </a:lnSpc>
              <a:buNone/>
            </a:pP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2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"/>
    </mc:Choice>
    <mc:Fallback xmlns="">
      <p:transition spd="slow" advTm="7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應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備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文件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9766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教育階段第二次以後申請： </a:t>
            </a: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2300"/>
              </a:lnSpc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臨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櫃申請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algn="just">
              <a:lnSpc>
                <a:spcPts val="2700"/>
              </a:lnSpc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學生本人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攜帶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algn="just">
              <a:lnSpc>
                <a:spcPts val="27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身分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27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印章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27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臺灣銀行「撥款通知書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27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註冊繳費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通知單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27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對保手續費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100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2700"/>
              </a:lnSpc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2600"/>
              </a:lnSpc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線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上申貸：</a:t>
            </a: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3500"/>
              </a:lnSpc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持有臺灣銀行帳戶之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晶片金融卡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，且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借、保人之資料未變動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者，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即得於線上透過金融卡驗證、並繳付手續費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元，完成線上申貸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手續。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2800"/>
              </a:lnSpc>
              <a:buNone/>
            </a:pP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2800"/>
              </a:lnSpc>
              <a:buNone/>
            </a:pP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44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"/>
    </mc:Choice>
    <mc:Fallback xmlns="">
      <p:transition spd="slow" advTm="7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</a:rPr>
              <a:t>學校收到對保單第二聯後繳費系統訊息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700808"/>
            <a:ext cx="8794053" cy="503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"/>
    </mc:Choice>
    <mc:Fallback xmlns="">
      <p:transition spd="slow" advTm="52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預借</a:t>
            </a:r>
            <a:r>
              <a:rPr lang="zh-TW" altLang="en-US" sz="4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書籍費、校外住宿費及生活費</a:t>
            </a:r>
            <a:endParaRPr lang="zh-TW" alt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一、目的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為協助經濟困難學生安心就學。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申請資格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合乎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辦理就學貸款資格並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有借貸書籍費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校外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住宿費及生活費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者。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申請期限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:10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/3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月上旬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依學校公告時間申請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核撥日期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/4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月中下旬。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28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"/>
    </mc:Choice>
    <mc:Fallback xmlns="">
      <p:transition spd="slow" advTm="8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撥款日期</a:t>
            </a:r>
            <a:endParaRPr lang="zh-TW" alt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預借書籍費、校外住宿費及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生活費者：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endParaRPr lang="en-US" altLang="zh-TW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核撥日期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/4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月中下旬。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就學貸款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超貸款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項，若沒預借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將於臺灣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銀行撥款後，匯入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學生本人之郵局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帳戶。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核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撥日期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月中下旬。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833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"/>
    </mc:Choice>
    <mc:Fallback xmlns="">
      <p:transition spd="slow" advTm="75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利息負擔及計算方式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760640"/>
          </a:xfrm>
        </p:spPr>
        <p:txBody>
          <a:bodyPr>
            <a:noAutofit/>
          </a:bodyPr>
          <a:lstStyle/>
          <a:p>
            <a:pPr marL="0" indent="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zh-TW" altLang="en-US" sz="2000" dirty="0" smtClean="0">
                <a:solidFill>
                  <a:srgbClr val="000000"/>
                </a:solidFill>
                <a:latin typeface="標楷體"/>
                <a:ea typeface="標楷體"/>
              </a:rPr>
              <a:t>一、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目前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就學貸款還款利息為</a:t>
            </a:r>
            <a:r>
              <a:rPr lang="en-US" altLang="zh-TW" sz="2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1.21%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，即借貸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萬元整，每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月利息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約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為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10000 ×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1.21%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÷12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＝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10.08)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lnSpc>
                <a:spcPts val="1600"/>
              </a:lnSpc>
              <a:spcBef>
                <a:spcPts val="0"/>
              </a:spcBef>
              <a:buNone/>
            </a:pP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lnSpc>
                <a:spcPts val="3800"/>
              </a:lnSpc>
              <a:spcBef>
                <a:spcPts val="0"/>
              </a:spcBef>
              <a:buNone/>
            </a:pPr>
            <a:r>
              <a:rPr lang="zh-TW" altLang="en-US" sz="2000" dirty="0" smtClean="0">
                <a:solidFill>
                  <a:srgbClr val="000000"/>
                </a:solidFill>
                <a:latin typeface="標楷體"/>
                <a:ea typeface="標楷體"/>
              </a:rPr>
              <a:t>二</a:t>
            </a:r>
            <a:r>
              <a:rPr lang="zh-TW" altLang="en-US" sz="2000" dirty="0">
                <a:solidFill>
                  <a:srgbClr val="000000"/>
                </a:solidFill>
                <a:latin typeface="標楷體"/>
                <a:ea typeface="標楷體"/>
              </a:rPr>
              <a:t>、</a:t>
            </a:r>
            <a:r>
              <a:rPr lang="zh-TW" altLang="en-US" sz="2000" dirty="0" smtClean="0">
                <a:solidFill>
                  <a:srgbClr val="000000"/>
                </a:solidFill>
                <a:latin typeface="標楷體"/>
                <a:ea typeface="標楷體"/>
              </a:rPr>
              <a:t>家庭</a:t>
            </a:r>
            <a:r>
              <a:rPr lang="zh-TW" altLang="en-US" sz="2000" dirty="0">
                <a:solidFill>
                  <a:srgbClr val="000000"/>
                </a:solidFill>
                <a:latin typeface="標楷體"/>
                <a:ea typeface="標楷體"/>
              </a:rPr>
              <a:t>年所得在新台幣</a:t>
            </a:r>
            <a:r>
              <a:rPr lang="en-US" altLang="zh-TW" sz="2000" b="1" dirty="0">
                <a:solidFill>
                  <a:srgbClr val="FF0000"/>
                </a:solidFill>
                <a:latin typeface="標楷體"/>
                <a:ea typeface="標楷體"/>
              </a:rPr>
              <a:t>114</a:t>
            </a:r>
            <a:r>
              <a:rPr lang="zh-TW" altLang="en-US" sz="2000" b="1" dirty="0">
                <a:solidFill>
                  <a:srgbClr val="FF0000"/>
                </a:solidFill>
                <a:latin typeface="標楷體"/>
                <a:ea typeface="標楷體"/>
              </a:rPr>
              <a:t>萬元以下</a:t>
            </a:r>
            <a:r>
              <a:rPr lang="zh-TW" altLang="en-US" sz="2000" dirty="0">
                <a:solidFill>
                  <a:srgbClr val="000000"/>
                </a:solidFill>
                <a:latin typeface="標楷體"/>
                <a:ea typeface="標楷體"/>
              </a:rPr>
              <a:t>者，就學及緩繳</a:t>
            </a:r>
            <a:r>
              <a:rPr lang="zh-TW" altLang="en-US" sz="2000" dirty="0" smtClean="0">
                <a:solidFill>
                  <a:srgbClr val="000000"/>
                </a:solidFill>
                <a:latin typeface="標楷體"/>
                <a:ea typeface="標楷體"/>
              </a:rPr>
              <a:t>期間</a:t>
            </a:r>
            <a:r>
              <a:rPr lang="en-US" altLang="zh-TW" sz="2000" dirty="0" smtClean="0">
                <a:solidFill>
                  <a:srgbClr val="000000"/>
                </a:solidFill>
                <a:latin typeface="標楷體"/>
                <a:ea typeface="標楷體"/>
              </a:rPr>
              <a:t>(</a:t>
            </a:r>
            <a:r>
              <a:rPr lang="zh-TW" altLang="en-US" sz="2000" dirty="0" smtClean="0">
                <a:solidFill>
                  <a:srgbClr val="0070C0"/>
                </a:solidFill>
                <a:latin typeface="標楷體"/>
                <a:ea typeface="標楷體"/>
              </a:rPr>
              <a:t>學生</a:t>
            </a:r>
            <a:r>
              <a:rPr lang="zh-TW" altLang="en-US" sz="2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最後</a:t>
            </a:r>
            <a:r>
              <a:rPr lang="zh-TW" altLang="en-US" sz="2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教育</a:t>
            </a:r>
            <a:r>
              <a:rPr lang="zh-TW" altLang="en-US" sz="2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階</a:t>
            </a:r>
            <a:endParaRPr lang="en-US" altLang="zh-TW" sz="20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lnSpc>
                <a:spcPts val="3800"/>
              </a:lnSpc>
              <a:spcBef>
                <a:spcPts val="0"/>
              </a:spcBef>
              <a:buNone/>
            </a:pPr>
            <a:r>
              <a:rPr lang="zh-TW" altLang="en-US" sz="2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段</a:t>
            </a:r>
            <a:r>
              <a:rPr lang="zh-TW" altLang="en-US" sz="2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學業完成日</a:t>
            </a:r>
            <a:r>
              <a:rPr lang="en-US" altLang="zh-TW" sz="2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或役畢</a:t>
            </a:r>
            <a:r>
              <a:rPr lang="en-US" altLang="zh-TW" sz="2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滿</a:t>
            </a:r>
            <a:r>
              <a:rPr lang="zh-TW" altLang="en-US" sz="2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一年間</a:t>
            </a:r>
            <a:r>
              <a:rPr lang="en-US" altLang="zh-TW" sz="2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solidFill>
                  <a:srgbClr val="000000"/>
                </a:solidFill>
                <a:latin typeface="標楷體"/>
                <a:ea typeface="標楷體"/>
              </a:rPr>
              <a:t>貸款</a:t>
            </a:r>
            <a:r>
              <a:rPr lang="zh-TW" altLang="en-US" sz="2000" dirty="0">
                <a:solidFill>
                  <a:srgbClr val="000000"/>
                </a:solidFill>
                <a:latin typeface="標楷體"/>
                <a:ea typeface="標楷體"/>
              </a:rPr>
              <a:t>利息</a:t>
            </a:r>
            <a:r>
              <a:rPr lang="zh-TW" altLang="en-US" sz="2000" dirty="0" smtClean="0">
                <a:solidFill>
                  <a:srgbClr val="000000"/>
                </a:solidFill>
                <a:latin typeface="標楷體"/>
                <a:ea typeface="標楷體"/>
              </a:rPr>
              <a:t>由</a:t>
            </a:r>
            <a:r>
              <a:rPr lang="zh-TW" altLang="en-US" sz="2000" b="1" dirty="0" smtClean="0">
                <a:solidFill>
                  <a:srgbClr val="00B050"/>
                </a:solidFill>
                <a:latin typeface="標楷體"/>
                <a:ea typeface="標楷體"/>
              </a:rPr>
              <a:t>政府</a:t>
            </a:r>
            <a:r>
              <a:rPr lang="zh-TW" altLang="en-US" sz="2000" b="1" dirty="0">
                <a:solidFill>
                  <a:srgbClr val="00B050"/>
                </a:solidFill>
                <a:latin typeface="標楷體"/>
                <a:ea typeface="標楷體"/>
              </a:rPr>
              <a:t>全額補貼</a:t>
            </a:r>
            <a:r>
              <a:rPr lang="zh-TW" altLang="en-US" sz="2000" dirty="0" smtClean="0">
                <a:solidFill>
                  <a:srgbClr val="000000"/>
                </a:solidFill>
                <a:latin typeface="標楷體"/>
                <a:ea typeface="標楷體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標楷體"/>
              <a:ea typeface="標楷體"/>
            </a:endParaRPr>
          </a:p>
          <a:p>
            <a:pPr marL="0" indent="0" algn="just">
              <a:lnSpc>
                <a:spcPts val="1600"/>
              </a:lnSpc>
              <a:spcBef>
                <a:spcPts val="0"/>
              </a:spcBef>
              <a:buNone/>
            </a:pPr>
            <a:endParaRPr lang="zh-TW" altLang="en-US" sz="2000" dirty="0">
              <a:solidFill>
                <a:srgbClr val="000000"/>
              </a:solidFill>
              <a:latin typeface="標楷體"/>
              <a:ea typeface="標楷體"/>
            </a:endParaRPr>
          </a:p>
          <a:p>
            <a:pPr marL="0" indent="0" algn="just">
              <a:lnSpc>
                <a:spcPts val="3800"/>
              </a:lnSpc>
              <a:spcBef>
                <a:spcPts val="0"/>
              </a:spcBef>
              <a:buNone/>
            </a:pPr>
            <a:r>
              <a:rPr lang="zh-TW" altLang="en-US" sz="2000" dirty="0" smtClean="0">
                <a:solidFill>
                  <a:srgbClr val="000000"/>
                </a:solidFill>
                <a:latin typeface="標楷體"/>
                <a:ea typeface="標楷體"/>
              </a:rPr>
              <a:t>三、家庭</a:t>
            </a:r>
            <a:r>
              <a:rPr lang="zh-TW" altLang="en-US" sz="2000" dirty="0">
                <a:solidFill>
                  <a:srgbClr val="000000"/>
                </a:solidFill>
                <a:latin typeface="標楷體"/>
                <a:ea typeface="標楷體"/>
              </a:rPr>
              <a:t>年所得在新台幣</a:t>
            </a:r>
            <a:r>
              <a:rPr lang="en-US" altLang="zh-TW" sz="2000" b="1" dirty="0">
                <a:solidFill>
                  <a:srgbClr val="FF0000"/>
                </a:solidFill>
                <a:latin typeface="標楷體"/>
                <a:ea typeface="標楷體"/>
              </a:rPr>
              <a:t>114</a:t>
            </a:r>
            <a:r>
              <a:rPr lang="zh-TW" altLang="en-US" sz="2000" b="1" dirty="0">
                <a:solidFill>
                  <a:srgbClr val="FF0000"/>
                </a:solidFill>
                <a:latin typeface="標楷體"/>
                <a:ea typeface="標楷體"/>
              </a:rPr>
              <a:t>萬元至</a:t>
            </a:r>
            <a:r>
              <a:rPr lang="en-US" altLang="zh-TW" sz="2000" b="1" dirty="0">
                <a:solidFill>
                  <a:srgbClr val="FF0000"/>
                </a:solidFill>
                <a:latin typeface="標楷體"/>
                <a:ea typeface="標楷體"/>
              </a:rPr>
              <a:t>120</a:t>
            </a:r>
            <a:r>
              <a:rPr lang="zh-TW" altLang="en-US" sz="2000" b="1" dirty="0">
                <a:solidFill>
                  <a:srgbClr val="FF0000"/>
                </a:solidFill>
                <a:latin typeface="標楷體"/>
                <a:ea typeface="標楷體"/>
              </a:rPr>
              <a:t>萬元</a:t>
            </a:r>
            <a:r>
              <a:rPr lang="zh-TW" altLang="en-US" sz="2000" dirty="0">
                <a:solidFill>
                  <a:srgbClr val="000000"/>
                </a:solidFill>
                <a:latin typeface="標楷體"/>
                <a:ea typeface="標楷體"/>
              </a:rPr>
              <a:t>者，就學及緩</a:t>
            </a:r>
            <a:r>
              <a:rPr lang="zh-TW" altLang="en-US" sz="2000" dirty="0" smtClean="0">
                <a:solidFill>
                  <a:srgbClr val="000000"/>
                </a:solidFill>
                <a:latin typeface="標楷體"/>
                <a:ea typeface="標楷體"/>
              </a:rPr>
              <a:t>繳期間</a:t>
            </a:r>
            <a:r>
              <a:rPr lang="zh-TW" altLang="en-US" sz="2000" dirty="0">
                <a:solidFill>
                  <a:srgbClr val="000000"/>
                </a:solidFill>
                <a:latin typeface="標楷體"/>
                <a:ea typeface="標楷體"/>
              </a:rPr>
              <a:t>貸款利息</a:t>
            </a:r>
            <a:r>
              <a:rPr lang="zh-TW" altLang="en-US" sz="2000" b="1" dirty="0" smtClean="0">
                <a:solidFill>
                  <a:srgbClr val="00B050"/>
                </a:solidFill>
                <a:latin typeface="標楷體"/>
                <a:ea typeface="標楷體"/>
              </a:rPr>
              <a:t>由</a:t>
            </a:r>
            <a:endParaRPr lang="en-US" altLang="zh-TW" sz="2000" b="1" dirty="0" smtClean="0">
              <a:solidFill>
                <a:srgbClr val="00B050"/>
              </a:solidFill>
              <a:latin typeface="標楷體"/>
              <a:ea typeface="標楷體"/>
            </a:endParaRPr>
          </a:p>
          <a:p>
            <a:pPr marL="0" indent="0" algn="just">
              <a:lnSpc>
                <a:spcPts val="3800"/>
              </a:lnSpc>
              <a:spcBef>
                <a:spcPts val="0"/>
              </a:spcBef>
              <a:buNone/>
            </a:pPr>
            <a:r>
              <a:rPr lang="zh-TW" altLang="en-US" sz="2000" b="1" dirty="0">
                <a:solidFill>
                  <a:srgbClr val="00B050"/>
                </a:solidFill>
                <a:latin typeface="標楷體"/>
                <a:ea typeface="標楷體"/>
              </a:rPr>
              <a:t> </a:t>
            </a:r>
            <a:r>
              <a:rPr lang="zh-TW" altLang="en-US" sz="2000" b="1" dirty="0" smtClean="0">
                <a:solidFill>
                  <a:srgbClr val="00B050"/>
                </a:solidFill>
                <a:latin typeface="標楷體"/>
                <a:ea typeface="標楷體"/>
              </a:rPr>
              <a:t>   政府</a:t>
            </a:r>
            <a:r>
              <a:rPr lang="zh-TW" altLang="en-US" sz="2000" b="1" dirty="0">
                <a:solidFill>
                  <a:srgbClr val="00B050"/>
                </a:solidFill>
                <a:latin typeface="標楷體"/>
                <a:ea typeface="標楷體"/>
              </a:rPr>
              <a:t>半</a:t>
            </a:r>
            <a:r>
              <a:rPr lang="zh-TW" altLang="en-US" sz="2000" b="1" dirty="0" smtClean="0">
                <a:solidFill>
                  <a:srgbClr val="00B050"/>
                </a:solidFill>
                <a:latin typeface="標楷體"/>
                <a:ea typeface="標楷體"/>
              </a:rPr>
              <a:t>額補貼</a:t>
            </a:r>
            <a:r>
              <a:rPr lang="zh-TW" altLang="en-US" sz="2000" dirty="0" smtClean="0">
                <a:solidFill>
                  <a:srgbClr val="000000"/>
                </a:solidFill>
                <a:latin typeface="標楷體"/>
                <a:ea typeface="標楷體"/>
              </a:rPr>
              <a:t>，學生應</a:t>
            </a:r>
            <a:r>
              <a:rPr lang="zh-TW" altLang="en-US" sz="2000" dirty="0">
                <a:solidFill>
                  <a:srgbClr val="000000"/>
                </a:solidFill>
                <a:latin typeface="標楷體"/>
                <a:ea typeface="標楷體"/>
              </a:rPr>
              <a:t>自銀行撥款至</a:t>
            </a:r>
            <a:r>
              <a:rPr lang="zh-TW" altLang="en-US" sz="2000" dirty="0" smtClean="0">
                <a:solidFill>
                  <a:srgbClr val="000000"/>
                </a:solidFill>
                <a:latin typeface="標楷體"/>
                <a:ea typeface="標楷體"/>
              </a:rPr>
              <a:t>學校日</a:t>
            </a:r>
            <a:r>
              <a:rPr lang="zh-TW" altLang="en-US" sz="2000" dirty="0">
                <a:solidFill>
                  <a:srgbClr val="000000"/>
                </a:solidFill>
                <a:latin typeface="標楷體"/>
                <a:ea typeface="標楷體"/>
              </a:rPr>
              <a:t>次月起</a:t>
            </a:r>
            <a:r>
              <a:rPr lang="zh-TW" altLang="en-US" sz="2000" b="1" dirty="0">
                <a:solidFill>
                  <a:srgbClr val="00B050"/>
                </a:solidFill>
                <a:latin typeface="標楷體"/>
                <a:ea typeface="標楷體"/>
              </a:rPr>
              <a:t>每月繳付半額利息</a:t>
            </a:r>
            <a:r>
              <a:rPr lang="zh-TW" altLang="en-US" sz="2000" dirty="0" smtClean="0">
                <a:solidFill>
                  <a:srgbClr val="000000"/>
                </a:solidFill>
                <a:latin typeface="標楷體"/>
                <a:ea typeface="標楷體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標楷體"/>
              <a:ea typeface="標楷體"/>
            </a:endParaRPr>
          </a:p>
          <a:p>
            <a:pPr marL="0" indent="0" algn="just">
              <a:lnSpc>
                <a:spcPts val="1600"/>
              </a:lnSpc>
              <a:spcBef>
                <a:spcPts val="0"/>
              </a:spcBef>
              <a:buNone/>
            </a:pPr>
            <a:endParaRPr lang="zh-TW" altLang="en-US" sz="2000" dirty="0">
              <a:solidFill>
                <a:srgbClr val="000000"/>
              </a:solidFill>
              <a:latin typeface="標楷體"/>
              <a:ea typeface="標楷體"/>
            </a:endParaRPr>
          </a:p>
          <a:p>
            <a:pPr marL="0" indent="0" algn="just">
              <a:lnSpc>
                <a:spcPts val="3800"/>
              </a:lnSpc>
              <a:spcBef>
                <a:spcPts val="0"/>
              </a:spcBef>
              <a:buNone/>
            </a:pPr>
            <a:r>
              <a:rPr lang="zh-TW" altLang="en-US" sz="2000" dirty="0" smtClean="0">
                <a:solidFill>
                  <a:srgbClr val="000000"/>
                </a:solidFill>
                <a:latin typeface="標楷體"/>
                <a:ea typeface="標楷體"/>
              </a:rPr>
              <a:t>四</a:t>
            </a:r>
            <a:r>
              <a:rPr lang="zh-TW" altLang="en-US" sz="2000" dirty="0">
                <a:solidFill>
                  <a:srgbClr val="000000"/>
                </a:solidFill>
                <a:latin typeface="標楷體"/>
                <a:ea typeface="標楷體"/>
              </a:rPr>
              <a:t>、</a:t>
            </a:r>
            <a:r>
              <a:rPr lang="zh-TW" altLang="en-US" sz="2000" dirty="0" smtClean="0">
                <a:solidFill>
                  <a:srgbClr val="000000"/>
                </a:solidFill>
                <a:latin typeface="標楷體"/>
                <a:ea typeface="標楷體"/>
              </a:rPr>
              <a:t>家庭</a:t>
            </a:r>
            <a:r>
              <a:rPr lang="zh-TW" altLang="en-US" sz="2000" dirty="0">
                <a:solidFill>
                  <a:srgbClr val="000000"/>
                </a:solidFill>
                <a:latin typeface="標楷體"/>
                <a:ea typeface="標楷體"/>
              </a:rPr>
              <a:t>年所得在新台幣</a:t>
            </a:r>
            <a:r>
              <a:rPr lang="en-US" altLang="zh-TW" sz="2000" b="1" dirty="0">
                <a:solidFill>
                  <a:srgbClr val="FF0000"/>
                </a:solidFill>
                <a:latin typeface="標楷體"/>
                <a:ea typeface="標楷體"/>
              </a:rPr>
              <a:t>120</a:t>
            </a:r>
            <a:r>
              <a:rPr lang="zh-TW" altLang="en-US" sz="2000" b="1" dirty="0">
                <a:solidFill>
                  <a:srgbClr val="FF0000"/>
                </a:solidFill>
                <a:latin typeface="標楷體"/>
                <a:ea typeface="標楷體"/>
              </a:rPr>
              <a:t>萬元以上且家中有兩位以上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/>
                <a:ea typeface="標楷體"/>
              </a:rPr>
              <a:t>子女就讀</a:t>
            </a:r>
            <a:r>
              <a:rPr lang="zh-TW" altLang="en-US" sz="2000" b="1" dirty="0">
                <a:solidFill>
                  <a:srgbClr val="FF0000"/>
                </a:solidFill>
                <a:latin typeface="標楷體"/>
                <a:ea typeface="標楷體"/>
              </a:rPr>
              <a:t>高中職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/>
                <a:ea typeface="標楷體"/>
              </a:rPr>
              <a:t>以</a:t>
            </a:r>
            <a:endParaRPr lang="en-US" altLang="zh-TW" sz="2000" b="1" dirty="0" smtClean="0">
              <a:solidFill>
                <a:srgbClr val="FF0000"/>
              </a:solidFill>
              <a:latin typeface="標楷體"/>
              <a:ea typeface="標楷體"/>
            </a:endParaRPr>
          </a:p>
          <a:p>
            <a:pPr marL="0" indent="0" algn="just">
              <a:lnSpc>
                <a:spcPts val="3800"/>
              </a:lnSpc>
              <a:spcBef>
                <a:spcPts val="0"/>
              </a:spcBef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標楷體"/>
                <a:ea typeface="標楷體"/>
              </a:rPr>
              <a:t> 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/>
                <a:ea typeface="標楷體"/>
              </a:rPr>
              <a:t>   上</a:t>
            </a:r>
            <a:r>
              <a:rPr lang="zh-TW" altLang="en-US" sz="2000" b="1" dirty="0">
                <a:solidFill>
                  <a:srgbClr val="FF0000"/>
                </a:solidFill>
                <a:latin typeface="標楷體"/>
                <a:ea typeface="標楷體"/>
              </a:rPr>
              <a:t>學校者</a:t>
            </a:r>
            <a:r>
              <a:rPr lang="zh-TW" altLang="en-US" sz="2000" dirty="0" smtClean="0">
                <a:solidFill>
                  <a:srgbClr val="000000"/>
                </a:solidFill>
                <a:latin typeface="標楷體"/>
                <a:ea typeface="標楷體"/>
              </a:rPr>
              <a:t>，學生須</a:t>
            </a:r>
            <a:r>
              <a:rPr lang="zh-TW" altLang="en-US" sz="2000" dirty="0">
                <a:solidFill>
                  <a:srgbClr val="000000"/>
                </a:solidFill>
                <a:latin typeface="標楷體"/>
                <a:ea typeface="標楷體"/>
              </a:rPr>
              <a:t>於</a:t>
            </a:r>
            <a:r>
              <a:rPr lang="zh-TW" altLang="en-US" sz="2000" dirty="0" smtClean="0">
                <a:solidFill>
                  <a:srgbClr val="000000"/>
                </a:solidFill>
                <a:latin typeface="標楷體"/>
                <a:ea typeface="標楷體"/>
              </a:rPr>
              <a:t>銀行撥款</a:t>
            </a:r>
            <a:r>
              <a:rPr lang="zh-TW" altLang="en-US" sz="2000" dirty="0">
                <a:solidFill>
                  <a:srgbClr val="000000"/>
                </a:solidFill>
                <a:latin typeface="標楷體"/>
                <a:ea typeface="標楷體"/>
              </a:rPr>
              <a:t>至學校日次月起</a:t>
            </a:r>
            <a:r>
              <a:rPr lang="zh-TW" altLang="en-US" sz="2000" b="1" dirty="0">
                <a:solidFill>
                  <a:srgbClr val="00B050"/>
                </a:solidFill>
                <a:latin typeface="標楷體"/>
                <a:ea typeface="標楷體"/>
              </a:rPr>
              <a:t>每月</a:t>
            </a:r>
            <a:r>
              <a:rPr lang="zh-TW" altLang="en-US" sz="2000" b="1" dirty="0" smtClean="0">
                <a:solidFill>
                  <a:srgbClr val="00B050"/>
                </a:solidFill>
                <a:latin typeface="標楷體"/>
                <a:ea typeface="標楷體"/>
              </a:rPr>
              <a:t>繳付全額利息</a:t>
            </a:r>
            <a:r>
              <a:rPr lang="zh-TW" altLang="en-US" sz="2000" dirty="0" smtClean="0">
                <a:solidFill>
                  <a:srgbClr val="000000"/>
                </a:solidFill>
                <a:latin typeface="標楷體"/>
                <a:ea typeface="標楷體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標楷體"/>
              <a:ea typeface="標楷體"/>
            </a:endParaRPr>
          </a:p>
          <a:p>
            <a:pPr marL="0" indent="0" algn="just">
              <a:lnSpc>
                <a:spcPts val="1600"/>
              </a:lnSpc>
              <a:spcBef>
                <a:spcPts val="0"/>
              </a:spcBef>
              <a:buNone/>
            </a:pPr>
            <a:endParaRPr lang="en-US" altLang="zh-TW" sz="2000" dirty="0" smtClean="0">
              <a:solidFill>
                <a:srgbClr val="000000"/>
              </a:solidFill>
              <a:latin typeface="標楷體"/>
              <a:ea typeface="標楷體"/>
            </a:endParaRPr>
          </a:p>
          <a:p>
            <a:pPr marL="0" indent="0" algn="just">
              <a:lnSpc>
                <a:spcPts val="3800"/>
              </a:lnSpc>
              <a:spcBef>
                <a:spcPts val="0"/>
              </a:spcBef>
              <a:buNone/>
            </a:pPr>
            <a:r>
              <a:rPr lang="zh-TW" altLang="en-US" sz="2000" b="1" u="sng" dirty="0" smtClean="0">
                <a:solidFill>
                  <a:srgbClr val="000000"/>
                </a:solidFill>
                <a:latin typeface="標楷體"/>
                <a:ea typeface="標楷體"/>
              </a:rPr>
              <a:t>五、需自繳利息者，請務必按月繳交，以免因部分同學未繳交利息，致臺灣銀行無法撥付下一學期的貸款，而影響全校申貸同學的權利。</a:t>
            </a:r>
            <a:endParaRPr lang="zh-TW" altLang="en-US" sz="2000" b="1" u="sng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878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"/>
    </mc:Choice>
    <mc:Fallback xmlns="">
      <p:transition spd="slow" advTm="64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還款期程</a:t>
            </a:r>
            <a:endParaRPr lang="zh-TW" alt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836712"/>
            <a:ext cx="7920880" cy="5688632"/>
          </a:xfrm>
        </p:spPr>
        <p:txBody>
          <a:bodyPr>
            <a:noAutofit/>
          </a:bodyPr>
          <a:lstStyle/>
          <a:p>
            <a:pPr marL="0" indent="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、償還貸款期限為</a:t>
            </a:r>
            <a:r>
              <a:rPr lang="zh-TW" altLang="en-US" sz="2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學生最後</a:t>
            </a:r>
            <a:r>
              <a:rPr lang="zh-TW" altLang="en-US" sz="2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教育階段學業完成</a:t>
            </a:r>
            <a:r>
              <a:rPr lang="zh-TW" altLang="en-US" sz="2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2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或役畢</a:t>
            </a:r>
            <a:r>
              <a:rPr lang="en-US" altLang="zh-TW" sz="22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滿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一年之次日起，依年金法</a:t>
            </a:r>
            <a:r>
              <a:rPr lang="zh-TW" altLang="en-US" sz="22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按月平均攤還本息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；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貸款一學期</a:t>
            </a:r>
            <a:endParaRPr lang="en-US" altLang="zh-TW" sz="22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以一年計，以此類推，償還期間之利息由學生自付。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若原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  償還期起算日前，有依規定可緩繳之情事者，得檢附證明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  文件，向承貸銀行申請延後償還。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zh-TW" altLang="en-US" sz="2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 在職專班的學生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應於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最後教育階段學業完成日後之</a:t>
            </a:r>
            <a:r>
              <a:rPr lang="zh-TW" altLang="en-US" sz="2200" b="1" u="sng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次日</a:t>
            </a:r>
            <a:r>
              <a:rPr lang="zh-TW" altLang="en-US" sz="2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起</a:t>
            </a:r>
            <a:endParaRPr lang="en-US" altLang="zh-TW" sz="22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zh-TW" altLang="en-US" sz="2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開始償還。</a:t>
            </a:r>
            <a:endParaRPr lang="en-US" altLang="zh-TW" sz="22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、學生或保證人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未依貸款契約償還者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，由承貸銀行依法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追繳，並將資料送請財團法人金融聯合徵信中心建檔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列為金融債信不良往來戶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，並揭露至貸款完全償還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為止。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2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還</a:t>
            </a:r>
            <a:r>
              <a:rPr lang="zh-TW" altLang="en-US" sz="22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款方式</a:t>
            </a:r>
            <a:r>
              <a:rPr lang="en-US" altLang="zh-TW" sz="22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現金臨櫃繳納、匯款或臺銀活期存款帳戶轉帳。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8901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"/>
    </mc:Choice>
    <mc:Fallback xmlns="">
      <p:transition spd="slow" advTm="8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延期償還</a:t>
            </a:r>
            <a:endParaRPr lang="zh-TW" alt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836712"/>
            <a:ext cx="7920880" cy="5688632"/>
          </a:xfrm>
        </p:spPr>
        <p:txBody>
          <a:bodyPr>
            <a:noAutofit/>
          </a:bodyPr>
          <a:lstStyle/>
          <a:p>
            <a:pPr marL="0" indent="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若有下列原因，請主動通知承貸銀行，可延期償還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 algn="just">
              <a:lnSpc>
                <a:spcPts val="45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繼續在國內升學者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，得至最後教育階段學業完成後償還。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服義務兵役者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，得至服役期滿後償還。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參加教育實習者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，得至實習期滿後償還。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因故休學或退學者，應於休學或退學後償還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出國留學、出國定居或出國就業者，應於出國前一次償還。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貸款學生於償還期起算日前一年度收入未達一定金額者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(3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萬元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或持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低收入戶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中低收入戶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證明或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經中央主管機關認定之重大災害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者，得酌予展延一定期限後償還；其一定金額及一定期限，由中央主管機關定之。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6247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"/>
    </mc:Choice>
    <mc:Fallback xmlns="">
      <p:transition spd="slow" advTm="57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7272808" cy="476672"/>
          </a:xfrm>
        </p:spPr>
        <p:txBody>
          <a:bodyPr>
            <a:normAutofit fontScale="90000"/>
          </a:bodyPr>
          <a:lstStyle/>
          <a:p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學生就學貸款申辦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流程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404664"/>
            <a:ext cx="8712968" cy="710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6864" cy="648072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學生申請就學貸款流程</a:t>
            </a: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352928" cy="5616624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n-US" altLang="zh-TW" sz="12800" b="1" dirty="0" smtClean="0">
              <a:solidFill>
                <a:srgbClr val="0070C0"/>
              </a:solidFill>
              <a:latin typeface="標楷體"/>
              <a:ea typeface="標楷體"/>
            </a:endParaRPr>
          </a:p>
          <a:p>
            <a:pPr algn="l"/>
            <a:endParaRPr lang="en-US" altLang="zh-TW" sz="8800" dirty="0" smtClean="0">
              <a:solidFill>
                <a:srgbClr val="000000"/>
              </a:solidFill>
              <a:latin typeface="標楷體"/>
              <a:ea typeface="標楷體"/>
            </a:endParaRPr>
          </a:p>
          <a:p>
            <a:pPr algn="l"/>
            <a:r>
              <a:rPr lang="zh-TW" altLang="en-US" sz="8800" dirty="0">
                <a:solidFill>
                  <a:srgbClr val="000000"/>
                </a:solidFill>
                <a:latin typeface="標楷體"/>
                <a:ea typeface="標楷體"/>
              </a:rPr>
              <a:t> </a:t>
            </a:r>
            <a:r>
              <a:rPr lang="zh-TW" altLang="en-US" sz="8800" dirty="0" smtClean="0">
                <a:solidFill>
                  <a:srgbClr val="000000"/>
                </a:solidFill>
                <a:latin typeface="標楷體"/>
                <a:ea typeface="標楷體"/>
              </a:rPr>
              <a:t>  </a:t>
            </a:r>
            <a:endParaRPr lang="en-US" altLang="zh-TW" sz="5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sz="5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692696"/>
            <a:ext cx="6407479" cy="650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7"/>
    </mc:Choice>
    <mc:Fallback xmlns="">
      <p:transition spd="slow" advTm="215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6864" cy="576064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標楷體"/>
                <a:ea typeface="標楷體"/>
              </a:rPr>
              <a:t>臺灣銀行就學貸款入口網</a:t>
            </a:r>
            <a:r>
              <a:rPr lang="en-US" altLang="zh-TW" sz="4000" b="1" dirty="0" smtClean="0">
                <a:solidFill>
                  <a:srgbClr val="0070C0"/>
                </a:solidFill>
                <a:latin typeface="標楷體"/>
                <a:ea typeface="標楷體"/>
              </a:rPr>
              <a:t>(</a:t>
            </a:r>
            <a:r>
              <a:rPr lang="zh-TW" altLang="en-US" sz="4000" b="1" dirty="0" smtClean="0">
                <a:solidFill>
                  <a:srgbClr val="0070C0"/>
                </a:solidFill>
                <a:latin typeface="標楷體"/>
                <a:ea typeface="標楷體"/>
              </a:rPr>
              <a:t>一</a:t>
            </a:r>
            <a:r>
              <a:rPr lang="en-US" altLang="zh-TW" sz="4000" b="1" dirty="0" smtClean="0">
                <a:solidFill>
                  <a:srgbClr val="0070C0"/>
                </a:solidFill>
                <a:latin typeface="標楷體"/>
                <a:ea typeface="標楷體"/>
              </a:rPr>
              <a:t>)</a:t>
            </a: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352928" cy="5616624"/>
          </a:xfrm>
        </p:spPr>
        <p:txBody>
          <a:bodyPr>
            <a:normAutofit/>
          </a:bodyPr>
          <a:lstStyle/>
          <a:p>
            <a:pPr algn="just"/>
            <a:r>
              <a:rPr lang="zh-TW" altLang="en-US" sz="5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7"/>
    </mc:Choice>
    <mc:Fallback xmlns="">
      <p:transition spd="slow" advTm="215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6864" cy="648072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標楷體"/>
                <a:ea typeface="標楷體"/>
              </a:rPr>
              <a:t>學生申請就學貸款入口網</a:t>
            </a:r>
            <a:r>
              <a:rPr lang="en-US" altLang="zh-TW" sz="4000" b="1" dirty="0" smtClean="0">
                <a:solidFill>
                  <a:srgbClr val="0070C0"/>
                </a:solidFill>
                <a:latin typeface="標楷體"/>
                <a:ea typeface="標楷體"/>
              </a:rPr>
              <a:t>(</a:t>
            </a:r>
            <a:r>
              <a:rPr lang="zh-TW" altLang="en-US" sz="4000" b="1" dirty="0" smtClean="0">
                <a:solidFill>
                  <a:srgbClr val="0070C0"/>
                </a:solidFill>
                <a:latin typeface="標楷體"/>
                <a:ea typeface="標楷體"/>
              </a:rPr>
              <a:t>二</a:t>
            </a:r>
            <a:r>
              <a:rPr lang="en-US" altLang="zh-TW" sz="4000" b="1" dirty="0" smtClean="0">
                <a:solidFill>
                  <a:srgbClr val="0070C0"/>
                </a:solidFill>
                <a:latin typeface="標楷體"/>
                <a:ea typeface="標楷體"/>
              </a:rPr>
              <a:t>)</a:t>
            </a: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352928" cy="5616624"/>
          </a:xfrm>
        </p:spPr>
        <p:txBody>
          <a:bodyPr>
            <a:normAutofit/>
          </a:bodyPr>
          <a:lstStyle/>
          <a:p>
            <a:pPr algn="just"/>
            <a:r>
              <a:rPr lang="zh-TW" altLang="en-US" sz="5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7" y="980728"/>
            <a:ext cx="9217024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7"/>
    </mc:Choice>
    <mc:Fallback xmlns="">
      <p:transition spd="slow" advTm="215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6864" cy="648072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標楷體"/>
                <a:ea typeface="標楷體"/>
              </a:rPr>
              <a:t>申請資格</a:t>
            </a: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352928" cy="561662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ts val="2200"/>
              </a:lnSpc>
            </a:pPr>
            <a:r>
              <a:rPr lang="zh-TW" altLang="en-US" sz="9600" b="1" dirty="0" smtClean="0">
                <a:solidFill>
                  <a:srgbClr val="FF0000"/>
                </a:solidFill>
                <a:latin typeface="標楷體"/>
                <a:ea typeface="標楷體"/>
              </a:rPr>
              <a:t>一、具有正式學籍</a:t>
            </a:r>
            <a:r>
              <a:rPr lang="en-US" altLang="zh-TW" sz="9600" dirty="0">
                <a:solidFill>
                  <a:srgbClr val="000000"/>
                </a:solidFill>
                <a:latin typeface="標楷體"/>
                <a:ea typeface="標楷體"/>
              </a:rPr>
              <a:t>(</a:t>
            </a:r>
            <a:r>
              <a:rPr lang="zh-TW" altLang="en-US" sz="9600" dirty="0" smtClean="0">
                <a:solidFill>
                  <a:srgbClr val="000000"/>
                </a:solidFill>
                <a:latin typeface="標楷體"/>
                <a:ea typeface="標楷體"/>
              </a:rPr>
              <a:t>含研究生、大學生、延</a:t>
            </a:r>
            <a:r>
              <a:rPr lang="zh-TW" altLang="en-US" sz="9600" dirty="0">
                <a:solidFill>
                  <a:srgbClr val="000000"/>
                </a:solidFill>
                <a:latin typeface="標楷體"/>
                <a:ea typeface="標楷體"/>
              </a:rPr>
              <a:t>修生</a:t>
            </a:r>
            <a:r>
              <a:rPr lang="en-US" altLang="zh-TW" sz="9600" dirty="0">
                <a:solidFill>
                  <a:srgbClr val="000000"/>
                </a:solidFill>
                <a:latin typeface="標楷體"/>
                <a:ea typeface="標楷體"/>
              </a:rPr>
              <a:t>)</a:t>
            </a:r>
            <a:r>
              <a:rPr lang="zh-TW" altLang="en-US" sz="9600" b="1" dirty="0" smtClean="0">
                <a:solidFill>
                  <a:srgbClr val="FF0000"/>
                </a:solidFill>
                <a:latin typeface="標楷體"/>
                <a:ea typeface="標楷體"/>
              </a:rPr>
              <a:t>之中華民國國民。</a:t>
            </a:r>
            <a:endParaRPr lang="en-US" altLang="zh-TW" sz="9600" b="1" dirty="0" smtClean="0">
              <a:solidFill>
                <a:srgbClr val="FF0000"/>
              </a:solidFill>
              <a:latin typeface="標楷體"/>
              <a:ea typeface="標楷體"/>
            </a:endParaRPr>
          </a:p>
          <a:p>
            <a:pPr algn="just">
              <a:lnSpc>
                <a:spcPts val="2200"/>
              </a:lnSpc>
            </a:pPr>
            <a:endParaRPr lang="en-US" altLang="zh-TW" sz="9600" b="1" dirty="0" smtClean="0">
              <a:solidFill>
                <a:srgbClr val="0070C0"/>
              </a:solidFill>
              <a:latin typeface="標楷體"/>
              <a:ea typeface="標楷體"/>
            </a:endParaRPr>
          </a:p>
          <a:p>
            <a:pPr algn="just">
              <a:lnSpc>
                <a:spcPts val="2200"/>
              </a:lnSpc>
            </a:pPr>
            <a:r>
              <a:rPr lang="zh-TW" altLang="en-US" sz="9600" b="1" dirty="0" smtClean="0">
                <a:solidFill>
                  <a:srgbClr val="0070C0"/>
                </a:solidFill>
                <a:latin typeface="標楷體"/>
                <a:ea typeface="標楷體"/>
              </a:rPr>
              <a:t>二、家庭總收入</a:t>
            </a:r>
            <a:r>
              <a:rPr lang="en-US" altLang="zh-TW" sz="9600" dirty="0">
                <a:solidFill>
                  <a:srgbClr val="000000"/>
                </a:solidFill>
                <a:latin typeface="標楷體"/>
                <a:ea typeface="標楷體"/>
              </a:rPr>
              <a:t>(</a:t>
            </a:r>
            <a:r>
              <a:rPr lang="zh-TW" altLang="en-US" sz="9600" dirty="0">
                <a:solidFill>
                  <a:srgbClr val="000000"/>
                </a:solidFill>
                <a:latin typeface="標楷體"/>
                <a:ea typeface="標楷體"/>
              </a:rPr>
              <a:t>含父、母及學生本人</a:t>
            </a:r>
            <a:r>
              <a:rPr lang="en-US" altLang="zh-TW" sz="9600" dirty="0">
                <a:solidFill>
                  <a:srgbClr val="000000"/>
                </a:solidFill>
                <a:latin typeface="標楷體"/>
                <a:ea typeface="標楷體"/>
              </a:rPr>
              <a:t>) </a:t>
            </a:r>
            <a:r>
              <a:rPr lang="en-US" altLang="zh-TW" sz="9600" b="1" dirty="0" smtClean="0">
                <a:solidFill>
                  <a:srgbClr val="0070C0"/>
                </a:solidFill>
                <a:latin typeface="標楷體"/>
                <a:ea typeface="標楷體"/>
              </a:rPr>
              <a:t>:</a:t>
            </a:r>
          </a:p>
          <a:p>
            <a:pPr algn="just">
              <a:lnSpc>
                <a:spcPts val="2200"/>
              </a:lnSpc>
            </a:pPr>
            <a:endParaRPr lang="en-US" altLang="zh-TW" sz="9600" b="1" dirty="0">
              <a:solidFill>
                <a:srgbClr val="0070C0"/>
              </a:solidFill>
              <a:latin typeface="標楷體"/>
              <a:ea typeface="標楷體"/>
            </a:endParaRPr>
          </a:p>
          <a:p>
            <a:pPr algn="just">
              <a:lnSpc>
                <a:spcPts val="2200"/>
              </a:lnSpc>
            </a:pPr>
            <a:r>
              <a:rPr lang="en-US" altLang="zh-TW" sz="9600" dirty="0" smtClean="0">
                <a:solidFill>
                  <a:srgbClr val="000000"/>
                </a:solidFill>
                <a:latin typeface="標楷體"/>
                <a:ea typeface="標楷體"/>
              </a:rPr>
              <a:t>1</a:t>
            </a:r>
            <a:r>
              <a:rPr lang="zh-TW" altLang="en-US" sz="9600" dirty="0">
                <a:solidFill>
                  <a:srgbClr val="000000"/>
                </a:solidFill>
                <a:latin typeface="標楷體"/>
                <a:ea typeface="標楷體"/>
              </a:rPr>
              <a:t>、</a:t>
            </a:r>
            <a:r>
              <a:rPr lang="en-US" altLang="zh-TW" sz="9600" dirty="0" smtClean="0">
                <a:solidFill>
                  <a:srgbClr val="000000"/>
                </a:solidFill>
                <a:latin typeface="標楷體"/>
                <a:ea typeface="標楷體"/>
              </a:rPr>
              <a:t>105</a:t>
            </a:r>
            <a:r>
              <a:rPr lang="zh-TW" altLang="en-US" sz="9600" dirty="0" smtClean="0">
                <a:solidFill>
                  <a:srgbClr val="000000"/>
                </a:solidFill>
                <a:latin typeface="標楷體"/>
                <a:ea typeface="標楷體"/>
              </a:rPr>
              <a:t>年度家庭年收入</a:t>
            </a:r>
            <a:r>
              <a:rPr lang="zh-TW" altLang="en-US" sz="9600" dirty="0">
                <a:solidFill>
                  <a:srgbClr val="000000"/>
                </a:solidFill>
                <a:latin typeface="標楷體"/>
                <a:ea typeface="標楷體"/>
              </a:rPr>
              <a:t>在</a:t>
            </a:r>
            <a:r>
              <a:rPr lang="en-US" altLang="zh-TW" sz="9600" b="1" dirty="0" smtClean="0">
                <a:solidFill>
                  <a:srgbClr val="FF0000"/>
                </a:solidFill>
                <a:latin typeface="標楷體"/>
                <a:ea typeface="標楷體"/>
              </a:rPr>
              <a:t>120</a:t>
            </a:r>
            <a:r>
              <a:rPr lang="zh-TW" altLang="en-US" sz="9600" b="1" dirty="0" smtClean="0">
                <a:solidFill>
                  <a:srgbClr val="FF0000"/>
                </a:solidFill>
                <a:latin typeface="標楷體"/>
                <a:ea typeface="標楷體"/>
              </a:rPr>
              <a:t>萬</a:t>
            </a:r>
            <a:r>
              <a:rPr lang="zh-TW" altLang="en-US" sz="9600" b="1" dirty="0">
                <a:solidFill>
                  <a:srgbClr val="FF0000"/>
                </a:solidFill>
                <a:latin typeface="標楷體"/>
                <a:ea typeface="標楷體"/>
              </a:rPr>
              <a:t>元</a:t>
            </a:r>
            <a:r>
              <a:rPr lang="en-US" altLang="zh-TW" sz="9600" b="1" dirty="0">
                <a:solidFill>
                  <a:srgbClr val="FF0000"/>
                </a:solidFill>
                <a:latin typeface="標楷體"/>
                <a:ea typeface="標楷體"/>
              </a:rPr>
              <a:t>(</a:t>
            </a:r>
            <a:r>
              <a:rPr lang="zh-TW" altLang="en-US" sz="9600" b="1" dirty="0">
                <a:solidFill>
                  <a:srgbClr val="FF0000"/>
                </a:solidFill>
                <a:latin typeface="標楷體"/>
                <a:ea typeface="標楷體"/>
              </a:rPr>
              <a:t>含</a:t>
            </a:r>
            <a:r>
              <a:rPr lang="en-US" altLang="zh-TW" sz="9600" b="1" dirty="0">
                <a:solidFill>
                  <a:srgbClr val="FF0000"/>
                </a:solidFill>
                <a:latin typeface="標楷體"/>
                <a:ea typeface="標楷體"/>
              </a:rPr>
              <a:t>)</a:t>
            </a:r>
            <a:r>
              <a:rPr lang="zh-TW" altLang="en-US" sz="9600" b="1" dirty="0" smtClean="0">
                <a:solidFill>
                  <a:srgbClr val="FF0000"/>
                </a:solidFill>
                <a:latin typeface="標楷體"/>
                <a:ea typeface="標楷體"/>
              </a:rPr>
              <a:t>以下者</a:t>
            </a:r>
            <a:r>
              <a:rPr lang="zh-TW" altLang="en-US" sz="9600" dirty="0" smtClean="0">
                <a:solidFill>
                  <a:srgbClr val="000000"/>
                </a:solidFill>
                <a:latin typeface="標楷體"/>
                <a:ea typeface="標楷體"/>
              </a:rPr>
              <a:t>。</a:t>
            </a:r>
            <a:endParaRPr lang="en-US" altLang="zh-TW" sz="9600" dirty="0" smtClean="0">
              <a:solidFill>
                <a:srgbClr val="000000"/>
              </a:solidFill>
              <a:latin typeface="標楷體"/>
              <a:ea typeface="標楷體"/>
            </a:endParaRPr>
          </a:p>
          <a:p>
            <a:pPr algn="just">
              <a:lnSpc>
                <a:spcPts val="2200"/>
              </a:lnSpc>
            </a:pPr>
            <a:endParaRPr lang="zh-TW" altLang="en-US" sz="9600" dirty="0">
              <a:solidFill>
                <a:srgbClr val="000000"/>
              </a:solidFill>
              <a:latin typeface="標楷體"/>
              <a:ea typeface="標楷體"/>
            </a:endParaRPr>
          </a:p>
          <a:p>
            <a:pPr algn="just">
              <a:lnSpc>
                <a:spcPts val="2200"/>
              </a:lnSpc>
            </a:pPr>
            <a:r>
              <a:rPr lang="en-US" altLang="zh-TW" sz="9600" dirty="0">
                <a:solidFill>
                  <a:srgbClr val="000000"/>
                </a:solidFill>
                <a:latin typeface="標楷體"/>
                <a:ea typeface="標楷體"/>
              </a:rPr>
              <a:t>2</a:t>
            </a:r>
            <a:r>
              <a:rPr lang="zh-TW" altLang="en-US" sz="9600" dirty="0">
                <a:solidFill>
                  <a:srgbClr val="000000"/>
                </a:solidFill>
                <a:latin typeface="標楷體"/>
                <a:ea typeface="標楷體"/>
              </a:rPr>
              <a:t>、超過</a:t>
            </a:r>
            <a:r>
              <a:rPr lang="en-US" altLang="zh-TW" sz="9600" dirty="0">
                <a:solidFill>
                  <a:srgbClr val="000000"/>
                </a:solidFill>
                <a:latin typeface="標楷體"/>
                <a:ea typeface="標楷體"/>
              </a:rPr>
              <a:t>120</a:t>
            </a:r>
            <a:r>
              <a:rPr lang="zh-TW" altLang="en-US" sz="9600" dirty="0">
                <a:solidFill>
                  <a:srgbClr val="000000"/>
                </a:solidFill>
                <a:latin typeface="標楷體"/>
                <a:ea typeface="標楷體"/>
              </a:rPr>
              <a:t>萬元，家中有</a:t>
            </a:r>
            <a:r>
              <a:rPr lang="zh-TW" altLang="en-US" sz="9600" b="1" dirty="0">
                <a:solidFill>
                  <a:srgbClr val="FF0000"/>
                </a:solidFill>
                <a:latin typeface="標楷體"/>
                <a:ea typeface="標楷體"/>
              </a:rPr>
              <a:t>二位</a:t>
            </a:r>
            <a:r>
              <a:rPr lang="zh-TW" altLang="en-US" sz="9600" dirty="0">
                <a:solidFill>
                  <a:srgbClr val="000000"/>
                </a:solidFill>
                <a:latin typeface="標楷體"/>
                <a:ea typeface="標楷體"/>
              </a:rPr>
              <a:t>以上子女就讀</a:t>
            </a:r>
            <a:r>
              <a:rPr lang="zh-TW" altLang="en-US" sz="9600" b="1" dirty="0" smtClean="0">
                <a:solidFill>
                  <a:srgbClr val="FF0000"/>
                </a:solidFill>
                <a:latin typeface="標楷體"/>
                <a:ea typeface="標楷體"/>
              </a:rPr>
              <a:t>高中職以上</a:t>
            </a:r>
            <a:r>
              <a:rPr lang="zh-TW" altLang="en-US" sz="9600" dirty="0" smtClean="0">
                <a:solidFill>
                  <a:srgbClr val="000000"/>
                </a:solidFill>
                <a:latin typeface="標楷體"/>
                <a:ea typeface="標楷體"/>
              </a:rPr>
              <a:t>者。</a:t>
            </a:r>
            <a:endParaRPr lang="en-US" altLang="zh-TW" sz="9600" dirty="0" smtClean="0">
              <a:solidFill>
                <a:srgbClr val="000000"/>
              </a:solidFill>
              <a:latin typeface="標楷體"/>
              <a:ea typeface="標楷體"/>
            </a:endParaRPr>
          </a:p>
          <a:p>
            <a:pPr algn="just">
              <a:lnSpc>
                <a:spcPts val="2200"/>
              </a:lnSpc>
            </a:pPr>
            <a:endParaRPr lang="zh-TW" altLang="en-US" sz="9600" dirty="0" smtClean="0">
              <a:solidFill>
                <a:srgbClr val="000000"/>
              </a:solidFill>
              <a:latin typeface="標楷體"/>
              <a:ea typeface="標楷體"/>
            </a:endParaRPr>
          </a:p>
          <a:p>
            <a:pPr algn="l">
              <a:lnSpc>
                <a:spcPts val="4000"/>
              </a:lnSpc>
            </a:pPr>
            <a:r>
              <a:rPr lang="zh-TW" altLang="en-US" sz="9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9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9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凡享受全部公費之</a:t>
            </a:r>
            <a:r>
              <a:rPr lang="zh-TW" altLang="en-US" sz="9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公費生</a:t>
            </a:r>
            <a:r>
              <a:rPr lang="zh-TW" altLang="en-US" sz="9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en-US" sz="9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已獲得政府主辦之</a:t>
            </a:r>
            <a:r>
              <a:rPr lang="zh-TW" altLang="en-US" sz="9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其他</a:t>
            </a:r>
            <a:r>
              <a:rPr lang="zh-TW" altLang="en-US" sz="9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無息助學貸款</a:t>
            </a:r>
            <a:r>
              <a:rPr lang="zh-TW" altLang="en-US" sz="9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者，</a:t>
            </a:r>
            <a:r>
              <a:rPr lang="zh-TW" altLang="en-US" sz="9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不得申貸</a:t>
            </a:r>
            <a:r>
              <a:rPr lang="zh-TW" altLang="en-US" sz="9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9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享受學雜費減免或領教育部部分助學金者，</a:t>
            </a:r>
            <a:r>
              <a:rPr lang="zh-TW" altLang="en-US" sz="9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需扣除學雜費減免或教育部助學金後之差額</a:t>
            </a:r>
            <a:r>
              <a:rPr lang="zh-TW" altLang="en-US" sz="9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9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ts val="2200"/>
              </a:lnSpc>
            </a:pPr>
            <a:endParaRPr lang="en-US" altLang="zh-TW" sz="5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sz="5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828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7"/>
    </mc:Choice>
    <mc:Fallback xmlns="">
      <p:transition spd="slow" advTm="215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可貸款項目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1540" y="1052736"/>
            <a:ext cx="8280920" cy="5616624"/>
          </a:xfrm>
        </p:spPr>
        <p:txBody>
          <a:bodyPr anchor="t">
            <a:normAutofit fontScale="25000" lnSpcReduction="20000"/>
          </a:bodyPr>
          <a:lstStyle/>
          <a:p>
            <a:pPr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en-US" altLang="zh-TW" sz="112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11200" dirty="0" smtClean="0">
                <a:latin typeface="標楷體" pitchFamily="65" charset="-120"/>
                <a:ea typeface="標楷體" pitchFamily="65" charset="-120"/>
              </a:rPr>
              <a:t>學費</a:t>
            </a:r>
            <a:endParaRPr lang="en-US" altLang="zh-TW" sz="1120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en-US" altLang="zh-TW" sz="112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11200" dirty="0" smtClean="0">
                <a:latin typeface="標楷體" pitchFamily="65" charset="-120"/>
                <a:ea typeface="標楷體" pitchFamily="65" charset="-120"/>
              </a:rPr>
              <a:t>雜費</a:t>
            </a:r>
            <a:endParaRPr lang="en-US" altLang="zh-TW" sz="1120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en-US" altLang="zh-TW" sz="112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11200" dirty="0" smtClean="0">
                <a:latin typeface="標楷體" pitchFamily="65" charset="-120"/>
                <a:ea typeface="標楷體" pitchFamily="65" charset="-120"/>
              </a:rPr>
              <a:t>平安保險費</a:t>
            </a:r>
            <a:endParaRPr lang="en-US" altLang="zh-TW" sz="1120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en-US" altLang="zh-TW" sz="112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11200" dirty="0" smtClean="0">
                <a:latin typeface="標楷體" pitchFamily="65" charset="-120"/>
                <a:ea typeface="標楷體" pitchFamily="65" charset="-120"/>
              </a:rPr>
              <a:t>音樂個別指導費</a:t>
            </a:r>
            <a:endParaRPr lang="en-US" altLang="zh-TW" sz="1120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en-US" altLang="zh-TW" sz="112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11200" dirty="0" smtClean="0">
                <a:latin typeface="標楷體" pitchFamily="65" charset="-120"/>
                <a:ea typeface="標楷體" pitchFamily="65" charset="-120"/>
              </a:rPr>
              <a:t>住宿費或校外住宿費</a:t>
            </a:r>
            <a:r>
              <a:rPr lang="en-US" altLang="zh-TW" sz="11200" dirty="0" smtClean="0">
                <a:latin typeface="標楷體" pitchFamily="65" charset="-120"/>
                <a:ea typeface="標楷體" pitchFamily="65" charset="-120"/>
              </a:rPr>
              <a:t>14200</a:t>
            </a:r>
            <a:r>
              <a:rPr lang="zh-TW" altLang="en-US" sz="11200" dirty="0" smtClean="0">
                <a:latin typeface="標楷體" pitchFamily="65" charset="-120"/>
                <a:ea typeface="標楷體" pitchFamily="65" charset="-120"/>
              </a:rPr>
              <a:t>元</a:t>
            </a:r>
            <a:endParaRPr lang="en-US" altLang="zh-TW" sz="1120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en-US" altLang="zh-TW" sz="112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11200" dirty="0" smtClean="0">
                <a:latin typeface="標楷體" pitchFamily="65" charset="-120"/>
                <a:ea typeface="標楷體" pitchFamily="65" charset="-120"/>
              </a:rPr>
              <a:t>學雜基本費</a:t>
            </a:r>
            <a:endParaRPr lang="en-US" altLang="zh-TW" sz="1120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en-US" altLang="zh-TW" sz="11200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11200" dirty="0" smtClean="0">
                <a:latin typeface="標楷體" pitchFamily="65" charset="-120"/>
                <a:ea typeface="標楷體" pitchFamily="65" charset="-120"/>
              </a:rPr>
              <a:t>學分費</a:t>
            </a:r>
            <a:r>
              <a:rPr lang="en-US" altLang="zh-TW" sz="11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1200" dirty="0" smtClean="0">
                <a:latin typeface="標楷體" pitchFamily="65" charset="-120"/>
                <a:ea typeface="標楷體" pitchFamily="65" charset="-120"/>
              </a:rPr>
              <a:t>研究生及</a:t>
            </a:r>
            <a:r>
              <a:rPr lang="zh-TW" altLang="en-US" sz="11200" dirty="0">
                <a:latin typeface="標楷體" pitchFamily="65" charset="-120"/>
                <a:ea typeface="標楷體" pitchFamily="65" charset="-120"/>
              </a:rPr>
              <a:t>延修生可貸金額以</a:t>
            </a:r>
            <a:r>
              <a:rPr lang="en-US" altLang="zh-TW" sz="11200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11200" dirty="0">
                <a:latin typeface="標楷體" pitchFamily="65" charset="-120"/>
                <a:ea typeface="標楷體" pitchFamily="65" charset="-120"/>
              </a:rPr>
              <a:t>個學分計算</a:t>
            </a:r>
            <a:r>
              <a:rPr lang="en-US" altLang="zh-TW" sz="112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en-US" altLang="zh-TW" sz="11200" dirty="0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11200" dirty="0" smtClean="0">
                <a:latin typeface="標楷體" pitchFamily="65" charset="-120"/>
                <a:ea typeface="標楷體" pitchFamily="65" charset="-120"/>
              </a:rPr>
              <a:t>書籍費</a:t>
            </a:r>
            <a:r>
              <a:rPr lang="en-US" altLang="zh-TW" sz="11200" dirty="0" smtClean="0">
                <a:latin typeface="標楷體" pitchFamily="65" charset="-120"/>
                <a:ea typeface="標楷體" pitchFamily="65" charset="-120"/>
              </a:rPr>
              <a:t>3000</a:t>
            </a:r>
            <a:r>
              <a:rPr lang="zh-TW" altLang="en-US" sz="11200" dirty="0" smtClean="0">
                <a:latin typeface="標楷體" pitchFamily="65" charset="-120"/>
                <a:ea typeface="標楷體" pitchFamily="65" charset="-120"/>
              </a:rPr>
              <a:t>元</a:t>
            </a:r>
            <a:endParaRPr lang="en-US" altLang="zh-TW" sz="1120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en-US" altLang="zh-TW" sz="11200" dirty="0" smtClean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11200" dirty="0" smtClean="0">
                <a:latin typeface="標楷體" pitchFamily="65" charset="-120"/>
                <a:ea typeface="標楷體" pitchFamily="65" charset="-120"/>
              </a:rPr>
              <a:t>生活費（低</a:t>
            </a:r>
            <a:r>
              <a:rPr lang="zh-TW" altLang="en-US" sz="11200" dirty="0">
                <a:latin typeface="標楷體" pitchFamily="65" charset="-120"/>
                <a:ea typeface="標楷體" pitchFamily="65" charset="-120"/>
              </a:rPr>
              <a:t>收入</a:t>
            </a:r>
            <a:r>
              <a:rPr lang="zh-TW" altLang="en-US" sz="11200" dirty="0" smtClean="0">
                <a:latin typeface="標楷體" pitchFamily="65" charset="-120"/>
                <a:ea typeface="標楷體" pitchFamily="65" charset="-120"/>
              </a:rPr>
              <a:t>戶可貸</a:t>
            </a:r>
            <a:r>
              <a:rPr lang="en-US" altLang="zh-TW" sz="112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11200" dirty="0" smtClean="0">
                <a:latin typeface="標楷體" pitchFamily="65" charset="-120"/>
                <a:ea typeface="標楷體" pitchFamily="65" charset="-120"/>
              </a:rPr>
              <a:t>萬</a:t>
            </a:r>
            <a:r>
              <a:rPr lang="zh-TW" altLang="en-US" sz="11200" dirty="0"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sz="11200" dirty="0" smtClean="0">
                <a:latin typeface="標楷體" pitchFamily="65" charset="-120"/>
                <a:ea typeface="標楷體" pitchFamily="65" charset="-120"/>
              </a:rPr>
              <a:t>；中低收入戶可貸</a:t>
            </a:r>
            <a:r>
              <a:rPr lang="en-US" altLang="zh-TW" sz="112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1200" dirty="0" smtClean="0">
                <a:latin typeface="標楷體" pitchFamily="65" charset="-120"/>
                <a:ea typeface="標楷體" pitchFamily="65" charset="-120"/>
              </a:rPr>
              <a:t>萬</a:t>
            </a:r>
            <a:r>
              <a:rPr lang="zh-TW" altLang="en-US" sz="11200" dirty="0"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sz="112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11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  <a:buNone/>
            </a:pPr>
            <a:endParaRPr lang="en-US" altLang="zh-TW" sz="11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  <a:buNone/>
            </a:pPr>
            <a:endParaRPr lang="en-US" altLang="zh-TW" sz="11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  <a:buNone/>
            </a:pPr>
            <a:endParaRPr lang="en-US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8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</a:pPr>
            <a:endParaRPr lang="en-US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</a:pPr>
            <a:endParaRPr lang="en-US" altLang="zh-TW" sz="2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</a:pP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</a:pPr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833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"/>
    </mc:Choice>
    <mc:Fallback xmlns="">
      <p:transition spd="slow" advTm="47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</a:rPr>
              <a:t>繳費單</a:t>
            </a:r>
            <a:endParaRPr lang="zh-TW" alt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5" r="7531" b="36647"/>
          <a:stretch/>
        </p:blipFill>
        <p:spPr bwMode="auto">
          <a:xfrm>
            <a:off x="-180528" y="1412776"/>
            <a:ext cx="8568952" cy="66967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719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"/>
    </mc:Choice>
    <mc:Fallback xmlns="">
      <p:transition spd="slow" advTm="7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申請</a:t>
            </a:r>
            <a:r>
              <a:rPr lang="en-US" altLang="zh-TW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對保</a:t>
            </a:r>
            <a:r>
              <a:rPr lang="en-US" altLang="zh-TW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時間</a:t>
            </a:r>
            <a:endParaRPr lang="zh-TW" alt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692696"/>
            <a:ext cx="8280920" cy="5976664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n-US" altLang="zh-TW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</a:pPr>
            <a:r>
              <a:rPr lang="zh-TW" altLang="en-US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、臺灣銀行簽約</a:t>
            </a:r>
            <a:r>
              <a:rPr lang="zh-TW" altLang="en-US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對保期間</a:t>
            </a:r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</a:pP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臨櫃申請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algn="just"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自可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列印繳費單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開始至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註冊繳費截止日止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。 </a:t>
            </a:r>
            <a:endParaRPr lang="en-US" altLang="zh-TW" sz="28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</a:pP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線上申請</a:t>
            </a:r>
            <a:r>
              <a:rPr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algn="just"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可列印繳費單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開始後</a:t>
            </a:r>
            <a:r>
              <a:rPr lang="en-US" altLang="zh-TW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天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註冊繳費截止日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止。 </a:t>
            </a:r>
            <a:endParaRPr lang="zh-TW" altLang="en-US" sz="28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</a:pPr>
            <a:endParaRPr lang="en-US" altLang="zh-TW" sz="18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</a:pPr>
            <a:r>
              <a:rPr lang="zh-TW" altLang="en-US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、繳交對保單第二聯至學校時間：</a:t>
            </a:r>
            <a:endParaRPr lang="en-US" altLang="zh-TW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</a:pPr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 臺灣銀行對保後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到註冊繳費截止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日止。</a:t>
            </a:r>
            <a:endParaRPr lang="en-US" altLang="zh-TW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</a:pPr>
            <a:endParaRPr lang="en-US" altLang="zh-TW" sz="28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</a:pP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967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"/>
    </mc:Choice>
    <mc:Fallback xmlns="">
      <p:transition spd="slow" advTm="56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1287</Words>
  <Application>Microsoft Office PowerPoint</Application>
  <PresentationFormat>如螢幕大小 (4:3)</PresentationFormat>
  <Paragraphs>146</Paragraphs>
  <Slides>17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華康古印體(P)</vt:lpstr>
      <vt:lpstr>華康行楷體W5</vt:lpstr>
      <vt:lpstr>新細明體</vt:lpstr>
      <vt:lpstr>標楷體</vt:lpstr>
      <vt:lpstr>Arial</vt:lpstr>
      <vt:lpstr>Calibri</vt:lpstr>
      <vt:lpstr>Office 佈景主題</vt:lpstr>
      <vt:lpstr>國立嘉義大學 </vt:lpstr>
      <vt:lpstr>學生就學貸款申辦流程</vt:lpstr>
      <vt:lpstr>學生申請就學貸款流程</vt:lpstr>
      <vt:lpstr>臺灣銀行就學貸款入口網(一)</vt:lpstr>
      <vt:lpstr>學生申請就學貸款入口網(二)</vt:lpstr>
      <vt:lpstr>申請資格</vt:lpstr>
      <vt:lpstr>可貸款項目(一)</vt:lpstr>
      <vt:lpstr>繳費單</vt:lpstr>
      <vt:lpstr>申請(對保)時間</vt:lpstr>
      <vt:lpstr>應備文件(一)</vt:lpstr>
      <vt:lpstr>應備文件(二)</vt:lpstr>
      <vt:lpstr>學校收到對保單第二聯後繳費系統訊息</vt:lpstr>
      <vt:lpstr>預借書籍費、校外住宿費及生活費</vt:lpstr>
      <vt:lpstr>撥款日期</vt:lpstr>
      <vt:lpstr>利息負擔及計算方式</vt:lpstr>
      <vt:lpstr>還款期程</vt:lpstr>
      <vt:lpstr>延期償還</vt:lpstr>
    </vt:vector>
  </TitlesOfParts>
  <Company>OEM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國立嘉義大學</dc:title>
  <dc:creator>USER</dc:creator>
  <cp:lastModifiedBy>User</cp:lastModifiedBy>
  <cp:revision>148</cp:revision>
  <dcterms:created xsi:type="dcterms:W3CDTF">2016-03-24T08:29:21Z</dcterms:created>
  <dcterms:modified xsi:type="dcterms:W3CDTF">2017-07-25T07:28:05Z</dcterms:modified>
</cp:coreProperties>
</file>