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6" r:id="rId2"/>
    <p:sldId id="257" r:id="rId3"/>
    <p:sldId id="279" r:id="rId4"/>
    <p:sldId id="280" r:id="rId5"/>
    <p:sldId id="289" r:id="rId6"/>
    <p:sldId id="282" r:id="rId7"/>
    <p:sldId id="274" r:id="rId8"/>
    <p:sldId id="288" r:id="rId9"/>
    <p:sldId id="293" r:id="rId10"/>
    <p:sldId id="294" r:id="rId11"/>
    <p:sldId id="258" r:id="rId12"/>
    <p:sldId id="291" r:id="rId13"/>
    <p:sldId id="290" r:id="rId14"/>
    <p:sldId id="266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1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 autoAdjust="0"/>
  </p:normalViewPr>
  <p:slideViewPr>
    <p:cSldViewPr>
      <p:cViewPr varScale="1">
        <p:scale>
          <a:sx n="90" d="100"/>
          <a:sy n="90" d="100"/>
        </p:scale>
        <p:origin x="90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___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___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6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8733497852579762E-2"/>
          <c:y val="2.618151401087411E-2"/>
          <c:w val="0.91080625382078295"/>
          <c:h val="0.58845954486305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次數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F35-4799-8F16-1D829A937E4B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F35-4799-8F16-1D829A937E4B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F35-4799-8F16-1D829A937E4B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F35-4799-8F16-1D829A937E4B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F35-4799-8F16-1D829A937E4B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F35-4799-8F16-1D829A937E4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工作表1!$A$2:$A$11</c:f>
              <c:strCache>
                <c:ptCount val="10"/>
                <c:pt idx="0">
                  <c:v>協助放行</c:v>
                </c:pt>
                <c:pt idx="1">
                  <c:v>引導入校</c:v>
                </c:pt>
                <c:pt idx="2">
                  <c:v>救護車入校</c:v>
                </c:pt>
                <c:pt idx="3">
                  <c:v>廁所警鈴</c:v>
                </c:pt>
                <c:pt idx="4">
                  <c:v>車禍</c:v>
                </c:pt>
                <c:pt idx="5">
                  <c:v>門禁警鈴</c:v>
                </c:pt>
                <c:pt idx="6">
                  <c:v>協助同學</c:v>
                </c:pt>
                <c:pt idx="7">
                  <c:v>消防警報</c:v>
                </c:pt>
                <c:pt idx="8">
                  <c:v>保全警報</c:v>
                </c:pt>
                <c:pt idx="9">
                  <c:v>來電通知</c:v>
                </c:pt>
              </c:strCache>
            </c:strRef>
          </c:cat>
          <c:val>
            <c:numRef>
              <c:f>工作表1!$B$2:$B$11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12</c:v>
                </c:pt>
                <c:pt idx="4">
                  <c:v>29</c:v>
                </c:pt>
                <c:pt idx="5">
                  <c:v>47</c:v>
                </c:pt>
                <c:pt idx="6">
                  <c:v>52</c:v>
                </c:pt>
                <c:pt idx="7">
                  <c:v>55</c:v>
                </c:pt>
                <c:pt idx="8">
                  <c:v>60</c:v>
                </c:pt>
                <c:pt idx="9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F35-4799-8F16-1D829A937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2919984"/>
        <c:axId val="-22929232"/>
      </c:barChart>
      <c:catAx>
        <c:axId val="-2291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pPr>
            <a:endParaRPr lang="zh-TW"/>
          </a:p>
        </c:txPr>
        <c:crossAx val="-22929232"/>
        <c:crosses val="autoZero"/>
        <c:auto val="1"/>
        <c:lblAlgn val="ctr"/>
        <c:lblOffset val="100"/>
        <c:noMultiLvlLbl val="0"/>
      </c:catAx>
      <c:valAx>
        <c:axId val="-229292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2291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TW" altLang="en-US" sz="2400" b="0" i="0" u="none" strike="noStrike" kern="1200" spc="0" baseline="0">
                <a:solidFill>
                  <a:schemeClr val="tx2"/>
                </a:solidFill>
                <a:latin typeface="標楷體" panose="03000509000000000000" pitchFamily="65" charset="-120"/>
                <a:ea typeface="+mn-ea"/>
                <a:cs typeface="+mn-cs"/>
              </a:defRPr>
            </a:pPr>
            <a:r>
              <a:rPr lang="zh-TW" altLang="en-US" sz="2400" kern="1200" dirty="0">
                <a:solidFill>
                  <a:srgbClr val="891B05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場次</a:t>
            </a:r>
          </a:p>
        </c:rich>
      </c:tx>
      <c:layout>
        <c:manualLayout>
          <c:xMode val="edge"/>
          <c:yMode val="edge"/>
          <c:x val="0.36211128056478575"/>
          <c:y val="9.94459996476322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TW" altLang="en-US" sz="2400" b="0" i="0" u="none" strike="noStrike" kern="1200" spc="0" baseline="0">
              <a:solidFill>
                <a:schemeClr val="tx2"/>
              </a:solidFill>
              <a:latin typeface="標楷體" panose="03000509000000000000" pitchFamily="65" charset="-120"/>
              <a:ea typeface="+mn-ea"/>
              <a:cs typeface="+mn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5.3191565505661391E-2"/>
          <c:y val="0.27007804884793263"/>
          <c:w val="0.91080625382078295"/>
          <c:h val="0.33105587291784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場次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951-40DA-944A-58FE138DDD9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951-40DA-944A-58FE138DDD9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951-40DA-944A-58FE138DDD9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951-40DA-944A-58FE138DDD91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951-40DA-944A-58FE138DDD91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951-40DA-944A-58FE138DDD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工作表1!$A$2:$A$11</c:f>
              <c:strCache>
                <c:ptCount val="10"/>
                <c:pt idx="0">
                  <c:v>一月</c:v>
                </c:pt>
                <c:pt idx="1">
                  <c:v>二月</c:v>
                </c:pt>
                <c:pt idx="2">
                  <c:v>三月</c:v>
                </c:pt>
                <c:pt idx="3">
                  <c:v>四月</c:v>
                </c:pt>
                <c:pt idx="4">
                  <c:v>五月</c:v>
                </c:pt>
                <c:pt idx="5">
                  <c:v>七月</c:v>
                </c:pt>
                <c:pt idx="6">
                  <c:v>八月</c:v>
                </c:pt>
                <c:pt idx="7">
                  <c:v>九月</c:v>
                </c:pt>
                <c:pt idx="8">
                  <c:v>十月</c:v>
                </c:pt>
                <c:pt idx="9">
                  <c:v>十一月</c:v>
                </c:pt>
              </c:strCache>
            </c:strRef>
          </c:cat>
          <c:val>
            <c:numRef>
              <c:f>工作表1!$B$2:$B$11</c:f>
              <c:numCache>
                <c:formatCode>General</c:formatCode>
                <c:ptCount val="10"/>
                <c:pt idx="0">
                  <c:v>5</c:v>
                </c:pt>
                <c:pt idx="1">
                  <c:v>1</c:v>
                </c:pt>
                <c:pt idx="2">
                  <c:v>10</c:v>
                </c:pt>
                <c:pt idx="3">
                  <c:v>11</c:v>
                </c:pt>
                <c:pt idx="4">
                  <c:v>7</c:v>
                </c:pt>
                <c:pt idx="5">
                  <c:v>1</c:v>
                </c:pt>
                <c:pt idx="6">
                  <c:v>5</c:v>
                </c:pt>
                <c:pt idx="7">
                  <c:v>19</c:v>
                </c:pt>
                <c:pt idx="8">
                  <c:v>18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51-40DA-944A-58FE138DD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2928144"/>
        <c:axId val="-22918352"/>
      </c:barChart>
      <c:catAx>
        <c:axId val="-22928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pPr>
            <a:endParaRPr lang="zh-TW"/>
          </a:p>
        </c:txPr>
        <c:crossAx val="-22918352"/>
        <c:crosses val="autoZero"/>
        <c:auto val="1"/>
        <c:lblAlgn val="ctr"/>
        <c:lblOffset val="100"/>
        <c:noMultiLvlLbl val="0"/>
      </c:catAx>
      <c:valAx>
        <c:axId val="-229183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2292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TW" altLang="en-US" sz="2400" b="0" i="0" u="none" strike="noStrike" kern="1200" spc="0" baseline="0">
                <a:solidFill>
                  <a:schemeClr val="tx2"/>
                </a:solidFill>
                <a:latin typeface="標楷體" panose="03000509000000000000" pitchFamily="65" charset="-120"/>
                <a:ea typeface="+mn-ea"/>
                <a:cs typeface="+mn-cs"/>
              </a:defRPr>
            </a:pPr>
            <a:r>
              <a:rPr lang="zh-TW" altLang="en-US" sz="2400" kern="1200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人數</a:t>
            </a:r>
          </a:p>
        </c:rich>
      </c:tx>
      <c:layout>
        <c:manualLayout>
          <c:xMode val="edge"/>
          <c:yMode val="edge"/>
          <c:x val="0.40407990531271115"/>
          <c:y val="9.29089476169314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TW" altLang="en-US" sz="2400" b="0" i="0" u="none" strike="noStrike" kern="1200" spc="0" baseline="0">
              <a:solidFill>
                <a:schemeClr val="tx2"/>
              </a:solidFill>
              <a:latin typeface="標楷體" panose="03000509000000000000" pitchFamily="65" charset="-120"/>
              <a:ea typeface="+mn-ea"/>
              <a:cs typeface="+mn-cs"/>
            </a:defRPr>
          </a:pPr>
          <a:endParaRPr lang="zh-TW"/>
        </a:p>
      </c:txPr>
    </c:title>
    <c:autoTitleDeleted val="0"/>
    <c:plotArea>
      <c:layout>
        <c:manualLayout>
          <c:layoutTarget val="inner"/>
          <c:xMode val="edge"/>
          <c:yMode val="edge"/>
          <c:x val="5.3191565505661391E-2"/>
          <c:y val="0.27007804884793263"/>
          <c:w val="0.91080625382078295"/>
          <c:h val="0.33105587291784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人數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FED-44A2-9BD9-26528AA164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FED-44A2-9BD9-26528AA164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FED-44A2-9BD9-26528AA164EF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FED-44A2-9BD9-26528AA164EF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FED-44A2-9BD9-26528AA164EF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FED-44A2-9BD9-26528AA164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工作表1!$A$2:$A$11</c:f>
              <c:strCache>
                <c:ptCount val="10"/>
                <c:pt idx="0">
                  <c:v>一月</c:v>
                </c:pt>
                <c:pt idx="1">
                  <c:v>二月</c:v>
                </c:pt>
                <c:pt idx="2">
                  <c:v>三月</c:v>
                </c:pt>
                <c:pt idx="3">
                  <c:v>四月</c:v>
                </c:pt>
                <c:pt idx="4">
                  <c:v>五月</c:v>
                </c:pt>
                <c:pt idx="5">
                  <c:v>七月</c:v>
                </c:pt>
                <c:pt idx="6">
                  <c:v>八月</c:v>
                </c:pt>
                <c:pt idx="7">
                  <c:v>九月</c:v>
                </c:pt>
                <c:pt idx="8">
                  <c:v>十月</c:v>
                </c:pt>
                <c:pt idx="9">
                  <c:v>十一月</c:v>
                </c:pt>
              </c:strCache>
            </c:strRef>
          </c:cat>
          <c:val>
            <c:numRef>
              <c:f>工作表1!$B$2:$B$11</c:f>
              <c:numCache>
                <c:formatCode>General</c:formatCode>
                <c:ptCount val="10"/>
                <c:pt idx="0">
                  <c:v>1145</c:v>
                </c:pt>
                <c:pt idx="1">
                  <c:v>80</c:v>
                </c:pt>
                <c:pt idx="2">
                  <c:v>2967</c:v>
                </c:pt>
                <c:pt idx="3">
                  <c:v>207</c:v>
                </c:pt>
                <c:pt idx="4">
                  <c:v>870</c:v>
                </c:pt>
                <c:pt idx="5">
                  <c:v>10</c:v>
                </c:pt>
                <c:pt idx="6">
                  <c:v>110</c:v>
                </c:pt>
                <c:pt idx="7">
                  <c:v>556</c:v>
                </c:pt>
                <c:pt idx="8">
                  <c:v>1196</c:v>
                </c:pt>
                <c:pt idx="9">
                  <c:v>1765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ED-44A2-9BD9-26528AA16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06979904"/>
        <c:axId val="-1906979360"/>
      </c:barChart>
      <c:catAx>
        <c:axId val="-190697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pPr>
            <a:endParaRPr lang="zh-TW"/>
          </a:p>
        </c:txPr>
        <c:crossAx val="-1906979360"/>
        <c:crosses val="autoZero"/>
        <c:auto val="1"/>
        <c:lblAlgn val="ctr"/>
        <c:lblOffset val="100"/>
        <c:noMultiLvlLbl val="0"/>
      </c:catAx>
      <c:valAx>
        <c:axId val="-1906979360"/>
        <c:scaling>
          <c:orientation val="minMax"/>
          <c:max val="4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90697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8322283711605898E-2"/>
          <c:y val="0.22761874195048287"/>
          <c:w val="0.90787916515337119"/>
          <c:h val="0.49436070889242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次數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DB6-4892-9DBD-D31A222043D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DB6-4892-9DBD-D31A222043D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DB6-4892-9DBD-D31A222043D7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DB6-4892-9DBD-D31A222043D7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DB6-4892-9DBD-D31A222043D7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DB6-4892-9DBD-D31A222043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工作表1!$A$2:$A$34</c:f>
              <c:strCache>
                <c:ptCount val="33"/>
                <c:pt idx="0">
                  <c:v>機能二館</c:v>
                </c:pt>
                <c:pt idx="1">
                  <c:v>材料試驗場</c:v>
                </c:pt>
                <c:pt idx="2">
                  <c:v>工程館</c:v>
                </c:pt>
                <c:pt idx="3">
                  <c:v>木材加工廠</c:v>
                </c:pt>
                <c:pt idx="4">
                  <c:v>行政大樓</c:v>
                </c:pt>
                <c:pt idx="5">
                  <c:v>食科館</c:v>
                </c:pt>
                <c:pt idx="6">
                  <c:v>機電館</c:v>
                </c:pt>
                <c:pt idx="7">
                  <c:v>動物推廣中心</c:v>
                </c:pt>
                <c:pt idx="8">
                  <c:v>農藝農場辦公室</c:v>
                </c:pt>
                <c:pt idx="9">
                  <c:v>育成中心</c:v>
                </c:pt>
                <c:pt idx="10">
                  <c:v>電物二館</c:v>
                </c:pt>
                <c:pt idx="11">
                  <c:v>應化二館</c:v>
                </c:pt>
                <c:pt idx="12">
                  <c:v>食品加工廠</c:v>
                </c:pt>
                <c:pt idx="13">
                  <c:v>應化一館</c:v>
                </c:pt>
                <c:pt idx="14">
                  <c:v>園藝農場辦公室</c:v>
                </c:pt>
                <c:pt idx="15">
                  <c:v>水生館</c:v>
                </c:pt>
                <c:pt idx="16">
                  <c:v>理工大樓</c:v>
                </c:pt>
                <c:pt idx="17">
                  <c:v>農園館</c:v>
                </c:pt>
                <c:pt idx="18">
                  <c:v>魚保館</c:v>
                </c:pt>
                <c:pt idx="19">
                  <c:v>健康館</c:v>
                </c:pt>
                <c:pt idx="20">
                  <c:v>電物一館</c:v>
                </c:pt>
                <c:pt idx="21">
                  <c:v>園藝北側門溫室</c:v>
                </c:pt>
                <c:pt idx="22">
                  <c:v>生農二館</c:v>
                </c:pt>
                <c:pt idx="23">
                  <c:v>學生活動中心</c:v>
                </c:pt>
                <c:pt idx="24">
                  <c:v>機能館</c:v>
                </c:pt>
                <c:pt idx="25">
                  <c:v>綜教大樓</c:v>
                </c:pt>
                <c:pt idx="26">
                  <c:v>國際學園</c:v>
                </c:pt>
                <c:pt idx="27">
                  <c:v>生科館</c:v>
                </c:pt>
                <c:pt idx="28">
                  <c:v>植醫館</c:v>
                </c:pt>
                <c:pt idx="29">
                  <c:v>動科館</c:v>
                </c:pt>
                <c:pt idx="30">
                  <c:v>生資館</c:v>
                </c:pt>
                <c:pt idx="31">
                  <c:v>農科館</c:v>
                </c:pt>
                <c:pt idx="32">
                  <c:v>景觀大樓</c:v>
                </c:pt>
              </c:strCache>
            </c:strRef>
          </c:cat>
          <c:val>
            <c:numRef>
              <c:f>工作表1!$B$2:$B$34</c:f>
              <c:numCache>
                <c:formatCode>General</c:formatCode>
                <c:ptCount val="33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8</c:v>
                </c:pt>
                <c:pt idx="11">
                  <c:v>7</c:v>
                </c:pt>
                <c:pt idx="12">
                  <c:v>8</c:v>
                </c:pt>
                <c:pt idx="13">
                  <c:v>8</c:v>
                </c:pt>
                <c:pt idx="14">
                  <c:v>10</c:v>
                </c:pt>
                <c:pt idx="15">
                  <c:v>10</c:v>
                </c:pt>
                <c:pt idx="16">
                  <c:v>16</c:v>
                </c:pt>
                <c:pt idx="17">
                  <c:v>19</c:v>
                </c:pt>
                <c:pt idx="18">
                  <c:v>21</c:v>
                </c:pt>
                <c:pt idx="19">
                  <c:v>25</c:v>
                </c:pt>
                <c:pt idx="20">
                  <c:v>29</c:v>
                </c:pt>
                <c:pt idx="21">
                  <c:v>30</c:v>
                </c:pt>
                <c:pt idx="22">
                  <c:v>33</c:v>
                </c:pt>
                <c:pt idx="23">
                  <c:v>40</c:v>
                </c:pt>
                <c:pt idx="24">
                  <c:v>43</c:v>
                </c:pt>
                <c:pt idx="25">
                  <c:v>61</c:v>
                </c:pt>
                <c:pt idx="26">
                  <c:v>63</c:v>
                </c:pt>
                <c:pt idx="27">
                  <c:v>65</c:v>
                </c:pt>
                <c:pt idx="28">
                  <c:v>74</c:v>
                </c:pt>
                <c:pt idx="29">
                  <c:v>75</c:v>
                </c:pt>
                <c:pt idx="30">
                  <c:v>89</c:v>
                </c:pt>
                <c:pt idx="31">
                  <c:v>100</c:v>
                </c:pt>
                <c:pt idx="32">
                  <c:v>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B6-4892-9DBD-D31A222043D7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工作表1!$A$2:$A$34</c:f>
              <c:strCache>
                <c:ptCount val="33"/>
                <c:pt idx="0">
                  <c:v>機能二館</c:v>
                </c:pt>
                <c:pt idx="1">
                  <c:v>材料試驗場</c:v>
                </c:pt>
                <c:pt idx="2">
                  <c:v>工程館</c:v>
                </c:pt>
                <c:pt idx="3">
                  <c:v>木材加工廠</c:v>
                </c:pt>
                <c:pt idx="4">
                  <c:v>行政大樓</c:v>
                </c:pt>
                <c:pt idx="5">
                  <c:v>食科館</c:v>
                </c:pt>
                <c:pt idx="6">
                  <c:v>機電館</c:v>
                </c:pt>
                <c:pt idx="7">
                  <c:v>動物推廣中心</c:v>
                </c:pt>
                <c:pt idx="8">
                  <c:v>農藝農場辦公室</c:v>
                </c:pt>
                <c:pt idx="9">
                  <c:v>育成中心</c:v>
                </c:pt>
                <c:pt idx="10">
                  <c:v>電物二館</c:v>
                </c:pt>
                <c:pt idx="11">
                  <c:v>應化二館</c:v>
                </c:pt>
                <c:pt idx="12">
                  <c:v>食品加工廠</c:v>
                </c:pt>
                <c:pt idx="13">
                  <c:v>應化一館</c:v>
                </c:pt>
                <c:pt idx="14">
                  <c:v>園藝農場辦公室</c:v>
                </c:pt>
                <c:pt idx="15">
                  <c:v>水生館</c:v>
                </c:pt>
                <c:pt idx="16">
                  <c:v>理工大樓</c:v>
                </c:pt>
                <c:pt idx="17">
                  <c:v>農園館</c:v>
                </c:pt>
                <c:pt idx="18">
                  <c:v>魚保館</c:v>
                </c:pt>
                <c:pt idx="19">
                  <c:v>健康館</c:v>
                </c:pt>
                <c:pt idx="20">
                  <c:v>電物一館</c:v>
                </c:pt>
                <c:pt idx="21">
                  <c:v>園藝北側門溫室</c:v>
                </c:pt>
                <c:pt idx="22">
                  <c:v>生農二館</c:v>
                </c:pt>
                <c:pt idx="23">
                  <c:v>學生活動中心</c:v>
                </c:pt>
                <c:pt idx="24">
                  <c:v>機能館</c:v>
                </c:pt>
                <c:pt idx="25">
                  <c:v>綜教大樓</c:v>
                </c:pt>
                <c:pt idx="26">
                  <c:v>國際學園</c:v>
                </c:pt>
                <c:pt idx="27">
                  <c:v>生科館</c:v>
                </c:pt>
                <c:pt idx="28">
                  <c:v>植醫館</c:v>
                </c:pt>
                <c:pt idx="29">
                  <c:v>動科館</c:v>
                </c:pt>
                <c:pt idx="30">
                  <c:v>生資館</c:v>
                </c:pt>
                <c:pt idx="31">
                  <c:v>農科館</c:v>
                </c:pt>
                <c:pt idx="32">
                  <c:v>景觀大樓</c:v>
                </c:pt>
              </c:strCache>
            </c:strRef>
          </c:cat>
          <c:val>
            <c:numRef>
              <c:f>工作表1!$C$2:$C$42</c:f>
              <c:numCache>
                <c:formatCode>General</c:formatCode>
                <c:ptCount val="41"/>
              </c:numCache>
            </c:numRef>
          </c:val>
          <c:extLst>
            <c:ext xmlns:c16="http://schemas.microsoft.com/office/drawing/2014/chart" uri="{C3380CC4-5D6E-409C-BE32-E72D297353CC}">
              <c16:uniqueId val="{00000006-80F1-4DDB-892B-91D527872D66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欄2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工作表1!$A$2:$A$34</c:f>
              <c:strCache>
                <c:ptCount val="33"/>
                <c:pt idx="0">
                  <c:v>機能二館</c:v>
                </c:pt>
                <c:pt idx="1">
                  <c:v>材料試驗場</c:v>
                </c:pt>
                <c:pt idx="2">
                  <c:v>工程館</c:v>
                </c:pt>
                <c:pt idx="3">
                  <c:v>木材加工廠</c:v>
                </c:pt>
                <c:pt idx="4">
                  <c:v>行政大樓</c:v>
                </c:pt>
                <c:pt idx="5">
                  <c:v>食科館</c:v>
                </c:pt>
                <c:pt idx="6">
                  <c:v>機電館</c:v>
                </c:pt>
                <c:pt idx="7">
                  <c:v>動物推廣中心</c:v>
                </c:pt>
                <c:pt idx="8">
                  <c:v>農藝農場辦公室</c:v>
                </c:pt>
                <c:pt idx="9">
                  <c:v>育成中心</c:v>
                </c:pt>
                <c:pt idx="10">
                  <c:v>電物二館</c:v>
                </c:pt>
                <c:pt idx="11">
                  <c:v>應化二館</c:v>
                </c:pt>
                <c:pt idx="12">
                  <c:v>食品加工廠</c:v>
                </c:pt>
                <c:pt idx="13">
                  <c:v>應化一館</c:v>
                </c:pt>
                <c:pt idx="14">
                  <c:v>園藝農場辦公室</c:v>
                </c:pt>
                <c:pt idx="15">
                  <c:v>水生館</c:v>
                </c:pt>
                <c:pt idx="16">
                  <c:v>理工大樓</c:v>
                </c:pt>
                <c:pt idx="17">
                  <c:v>農園館</c:v>
                </c:pt>
                <c:pt idx="18">
                  <c:v>魚保館</c:v>
                </c:pt>
                <c:pt idx="19">
                  <c:v>健康館</c:v>
                </c:pt>
                <c:pt idx="20">
                  <c:v>電物一館</c:v>
                </c:pt>
                <c:pt idx="21">
                  <c:v>園藝北側門溫室</c:v>
                </c:pt>
                <c:pt idx="22">
                  <c:v>生農二館</c:v>
                </c:pt>
                <c:pt idx="23">
                  <c:v>學生活動中心</c:v>
                </c:pt>
                <c:pt idx="24">
                  <c:v>機能館</c:v>
                </c:pt>
                <c:pt idx="25">
                  <c:v>綜教大樓</c:v>
                </c:pt>
                <c:pt idx="26">
                  <c:v>國際學園</c:v>
                </c:pt>
                <c:pt idx="27">
                  <c:v>生科館</c:v>
                </c:pt>
                <c:pt idx="28">
                  <c:v>植醫館</c:v>
                </c:pt>
                <c:pt idx="29">
                  <c:v>動科館</c:v>
                </c:pt>
                <c:pt idx="30">
                  <c:v>生資館</c:v>
                </c:pt>
                <c:pt idx="31">
                  <c:v>農科館</c:v>
                </c:pt>
                <c:pt idx="32">
                  <c:v>景觀大樓</c:v>
                </c:pt>
              </c:strCache>
            </c:strRef>
          </c:cat>
          <c:val>
            <c:numRef>
              <c:f>工作表1!$D$2:$D$42</c:f>
              <c:numCache>
                <c:formatCode>General</c:formatCode>
                <c:ptCount val="41"/>
              </c:numCache>
            </c:numRef>
          </c:val>
          <c:extLst>
            <c:ext xmlns:c16="http://schemas.microsoft.com/office/drawing/2014/chart" uri="{C3380CC4-5D6E-409C-BE32-E72D297353CC}">
              <c16:uniqueId val="{00000007-80F1-4DDB-892B-91D527872D66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欄3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工作表1!$A$2:$A$34</c:f>
              <c:strCache>
                <c:ptCount val="33"/>
                <c:pt idx="0">
                  <c:v>機能二館</c:v>
                </c:pt>
                <c:pt idx="1">
                  <c:v>材料試驗場</c:v>
                </c:pt>
                <c:pt idx="2">
                  <c:v>工程館</c:v>
                </c:pt>
                <c:pt idx="3">
                  <c:v>木材加工廠</c:v>
                </c:pt>
                <c:pt idx="4">
                  <c:v>行政大樓</c:v>
                </c:pt>
                <c:pt idx="5">
                  <c:v>食科館</c:v>
                </c:pt>
                <c:pt idx="6">
                  <c:v>機電館</c:v>
                </c:pt>
                <c:pt idx="7">
                  <c:v>動物推廣中心</c:v>
                </c:pt>
                <c:pt idx="8">
                  <c:v>農藝農場辦公室</c:v>
                </c:pt>
                <c:pt idx="9">
                  <c:v>育成中心</c:v>
                </c:pt>
                <c:pt idx="10">
                  <c:v>電物二館</c:v>
                </c:pt>
                <c:pt idx="11">
                  <c:v>應化二館</c:v>
                </c:pt>
                <c:pt idx="12">
                  <c:v>食品加工廠</c:v>
                </c:pt>
                <c:pt idx="13">
                  <c:v>應化一館</c:v>
                </c:pt>
                <c:pt idx="14">
                  <c:v>園藝農場辦公室</c:v>
                </c:pt>
                <c:pt idx="15">
                  <c:v>水生館</c:v>
                </c:pt>
                <c:pt idx="16">
                  <c:v>理工大樓</c:v>
                </c:pt>
                <c:pt idx="17">
                  <c:v>農園館</c:v>
                </c:pt>
                <c:pt idx="18">
                  <c:v>魚保館</c:v>
                </c:pt>
                <c:pt idx="19">
                  <c:v>健康館</c:v>
                </c:pt>
                <c:pt idx="20">
                  <c:v>電物一館</c:v>
                </c:pt>
                <c:pt idx="21">
                  <c:v>園藝北側門溫室</c:v>
                </c:pt>
                <c:pt idx="22">
                  <c:v>生農二館</c:v>
                </c:pt>
                <c:pt idx="23">
                  <c:v>學生活動中心</c:v>
                </c:pt>
                <c:pt idx="24">
                  <c:v>機能館</c:v>
                </c:pt>
                <c:pt idx="25">
                  <c:v>綜教大樓</c:v>
                </c:pt>
                <c:pt idx="26">
                  <c:v>國際學園</c:v>
                </c:pt>
                <c:pt idx="27">
                  <c:v>生科館</c:v>
                </c:pt>
                <c:pt idx="28">
                  <c:v>植醫館</c:v>
                </c:pt>
                <c:pt idx="29">
                  <c:v>動科館</c:v>
                </c:pt>
                <c:pt idx="30">
                  <c:v>生資館</c:v>
                </c:pt>
                <c:pt idx="31">
                  <c:v>農科館</c:v>
                </c:pt>
                <c:pt idx="32">
                  <c:v>景觀大樓</c:v>
                </c:pt>
              </c:strCache>
            </c:strRef>
          </c:cat>
          <c:val>
            <c:numRef>
              <c:f>工作表1!$E$2:$E$42</c:f>
              <c:numCache>
                <c:formatCode>General</c:formatCode>
                <c:ptCount val="41"/>
              </c:numCache>
            </c:numRef>
          </c:val>
          <c:extLst>
            <c:ext xmlns:c16="http://schemas.microsoft.com/office/drawing/2014/chart" uri="{C3380CC4-5D6E-409C-BE32-E72D297353CC}">
              <c16:uniqueId val="{00000008-80F1-4DDB-892B-91D527872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06978272"/>
        <c:axId val="-1906988064"/>
      </c:barChart>
      <c:catAx>
        <c:axId val="-190697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pPr>
            <a:endParaRPr lang="zh-TW"/>
          </a:p>
        </c:txPr>
        <c:crossAx val="-1906988064"/>
        <c:crosses val="autoZero"/>
        <c:auto val="1"/>
        <c:lblAlgn val="ctr"/>
        <c:lblOffset val="100"/>
        <c:noMultiLvlLbl val="0"/>
      </c:catAx>
      <c:valAx>
        <c:axId val="-1906988064"/>
        <c:scaling>
          <c:orientation val="minMax"/>
          <c:max val="1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90697827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820282057753508E-2"/>
          <c:y val="0.29947289807305361"/>
          <c:w val="0.91080625382078295"/>
          <c:h val="0.33105587291784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次數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DB6-4892-9DBD-D31A222043D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DB6-4892-9DBD-D31A222043D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DB6-4892-9DBD-D31A222043D7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DB6-4892-9DBD-D31A222043D7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DB6-4892-9DBD-D31A222043D7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DB6-4892-9DBD-D31A222043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工作表1!$A$2:$A$18</c:f>
              <c:strCache>
                <c:ptCount val="16"/>
                <c:pt idx="0">
                  <c:v>大學館</c:v>
                </c:pt>
                <c:pt idx="1">
                  <c:v>行政大樓</c:v>
                </c:pt>
                <c:pt idx="2">
                  <c:v>科學館</c:v>
                </c:pt>
                <c:pt idx="3">
                  <c:v>創意樓</c:v>
                </c:pt>
                <c:pt idx="4">
                  <c:v>新藝樓</c:v>
                </c:pt>
                <c:pt idx="5">
                  <c:v>初教館</c:v>
                </c:pt>
                <c:pt idx="6">
                  <c:v>人文館</c:v>
                </c:pt>
                <c:pt idx="7">
                  <c:v>音樂社團</c:v>
                </c:pt>
                <c:pt idx="8">
                  <c:v>藝術館</c:v>
                </c:pt>
                <c:pt idx="9">
                  <c:v>樂育堂</c:v>
                </c:pt>
                <c:pt idx="10">
                  <c:v>教育館</c:v>
                </c:pt>
                <c:pt idx="11">
                  <c:v>音樂館</c:v>
                </c:pt>
                <c:pt idx="15">
                  <c:v>B棟</c:v>
                </c:pt>
              </c:strCache>
            </c:strRef>
          </c:cat>
          <c:val>
            <c:numRef>
              <c:f>工作表1!$B$2:$B$18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15</c:v>
                </c:pt>
                <c:pt idx="3">
                  <c:v>20</c:v>
                </c:pt>
                <c:pt idx="4">
                  <c:v>23</c:v>
                </c:pt>
                <c:pt idx="5">
                  <c:v>34</c:v>
                </c:pt>
                <c:pt idx="6">
                  <c:v>46</c:v>
                </c:pt>
                <c:pt idx="7">
                  <c:v>68</c:v>
                </c:pt>
                <c:pt idx="8">
                  <c:v>73</c:v>
                </c:pt>
                <c:pt idx="9">
                  <c:v>79</c:v>
                </c:pt>
                <c:pt idx="10">
                  <c:v>81</c:v>
                </c:pt>
                <c:pt idx="11">
                  <c:v>111</c:v>
                </c:pt>
                <c:pt idx="1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B6-4892-9DBD-D31A222043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2052736"/>
        <c:axId val="-22057088"/>
      </c:barChart>
      <c:catAx>
        <c:axId val="-2205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pPr>
            <a:endParaRPr lang="zh-TW"/>
          </a:p>
        </c:txPr>
        <c:crossAx val="-22057088"/>
        <c:crosses val="autoZero"/>
        <c:auto val="1"/>
        <c:lblAlgn val="ctr"/>
        <c:lblOffset val="100"/>
        <c:noMultiLvlLbl val="0"/>
      </c:catAx>
      <c:valAx>
        <c:axId val="-22057088"/>
        <c:scaling>
          <c:orientation val="minMax"/>
          <c:max val="1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22052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102088545155232E-2"/>
          <c:y val="0.20253870097296156"/>
          <c:w val="0.92286142057012821"/>
          <c:h val="0.479410251734433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蘭潭校區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工作表1!$A$2:$A$43</c:f>
              <c:strCache>
                <c:ptCount val="40"/>
                <c:pt idx="0">
                  <c:v>生資館</c:v>
                </c:pt>
                <c:pt idx="1">
                  <c:v>嘉禾館</c:v>
                </c:pt>
                <c:pt idx="2">
                  <c:v>游泳池</c:v>
                </c:pt>
                <c:pt idx="3">
                  <c:v>材料試驗場</c:v>
                </c:pt>
                <c:pt idx="4">
                  <c:v>木材加工廠</c:v>
                </c:pt>
                <c:pt idx="5">
                  <c:v>電物一館</c:v>
                </c:pt>
                <c:pt idx="6">
                  <c:v>植醫館</c:v>
                </c:pt>
                <c:pt idx="7">
                  <c:v>森林館</c:v>
                </c:pt>
                <c:pt idx="8">
                  <c:v>動科館</c:v>
                </c:pt>
                <c:pt idx="9">
                  <c:v>行政大樓</c:v>
                </c:pt>
                <c:pt idx="10">
                  <c:v>活動中心</c:v>
                </c:pt>
                <c:pt idx="11">
                  <c:v>電物二館</c:v>
                </c:pt>
                <c:pt idx="12">
                  <c:v>能源感測中心</c:v>
                </c:pt>
                <c:pt idx="13">
                  <c:v>工程館</c:v>
                </c:pt>
                <c:pt idx="14">
                  <c:v>食品加工廠</c:v>
                </c:pt>
                <c:pt idx="15">
                  <c:v>機能二館</c:v>
                </c:pt>
                <c:pt idx="16">
                  <c:v>動物產品中心</c:v>
                </c:pt>
                <c:pt idx="17">
                  <c:v>應化二館</c:v>
                </c:pt>
                <c:pt idx="18">
                  <c:v>機電館</c:v>
                </c:pt>
                <c:pt idx="19">
                  <c:v>水生館</c:v>
                </c:pt>
                <c:pt idx="20">
                  <c:v>理工大樓</c:v>
                </c:pt>
                <c:pt idx="21">
                  <c:v>農園館</c:v>
                </c:pt>
                <c:pt idx="22">
                  <c:v>生農二館</c:v>
                </c:pt>
                <c:pt idx="23">
                  <c:v>農科館</c:v>
                </c:pt>
                <c:pt idx="24">
                  <c:v>國際學園</c:v>
                </c:pt>
                <c:pt idx="25">
                  <c:v>育成大樓</c:v>
                </c:pt>
                <c:pt idx="26">
                  <c:v>綜教大樓</c:v>
                </c:pt>
                <c:pt idx="27">
                  <c:v>景觀大樓</c:v>
                </c:pt>
                <c:pt idx="34">
                  <c:v>藝術館</c:v>
                </c:pt>
                <c:pt idx="35">
                  <c:v>音樂館</c:v>
                </c:pt>
                <c:pt idx="36">
                  <c:v>樂育堂</c:v>
                </c:pt>
                <c:pt idx="37">
                  <c:v>教育館</c:v>
                </c:pt>
                <c:pt idx="38">
                  <c:v>新藝樓</c:v>
                </c:pt>
                <c:pt idx="39">
                  <c:v>人文館</c:v>
                </c:pt>
              </c:strCache>
            </c:strRef>
          </c:cat>
          <c:val>
            <c:numRef>
              <c:f>工作表1!$B$2:$B$43</c:f>
              <c:numCache>
                <c:formatCode>General</c:formatCode>
                <c:ptCount val="4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3</c:v>
                </c:pt>
                <c:pt idx="14">
                  <c:v>3</c:v>
                </c:pt>
                <c:pt idx="15">
                  <c:v>6</c:v>
                </c:pt>
                <c:pt idx="16">
                  <c:v>6</c:v>
                </c:pt>
                <c:pt idx="17">
                  <c:v>8</c:v>
                </c:pt>
                <c:pt idx="18">
                  <c:v>9</c:v>
                </c:pt>
                <c:pt idx="19">
                  <c:v>17</c:v>
                </c:pt>
                <c:pt idx="20">
                  <c:v>27</c:v>
                </c:pt>
                <c:pt idx="21">
                  <c:v>32</c:v>
                </c:pt>
                <c:pt idx="22">
                  <c:v>32</c:v>
                </c:pt>
                <c:pt idx="23">
                  <c:v>93</c:v>
                </c:pt>
                <c:pt idx="24">
                  <c:v>95</c:v>
                </c:pt>
                <c:pt idx="25">
                  <c:v>103</c:v>
                </c:pt>
                <c:pt idx="26">
                  <c:v>130</c:v>
                </c:pt>
                <c:pt idx="27">
                  <c:v>131</c:v>
                </c:pt>
                <c:pt idx="34">
                  <c:v>1</c:v>
                </c:pt>
                <c:pt idx="35">
                  <c:v>1</c:v>
                </c:pt>
                <c:pt idx="36">
                  <c:v>4</c:v>
                </c:pt>
                <c:pt idx="37">
                  <c:v>12</c:v>
                </c:pt>
                <c:pt idx="38">
                  <c:v>14</c:v>
                </c:pt>
                <c:pt idx="39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0A-4786-AD18-449B73501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06975008"/>
        <c:axId val="-1906982080"/>
      </c:barChart>
      <c:catAx>
        <c:axId val="-19069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eaVert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defRPr>
            </a:pPr>
            <a:endParaRPr lang="zh-TW"/>
          </a:p>
        </c:txPr>
        <c:crossAx val="-1906982080"/>
        <c:crosses val="autoZero"/>
        <c:auto val="1"/>
        <c:lblAlgn val="ctr"/>
        <c:lblOffset val="100"/>
        <c:noMultiLvlLbl val="0"/>
      </c:catAx>
      <c:valAx>
        <c:axId val="-190698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90697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191565505661391E-2"/>
          <c:y val="0.27007804884793263"/>
          <c:w val="0.91080625382078295"/>
          <c:h val="0.33105587291784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次數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工作表1!$A$2:$A$12</c:f>
              <c:strCache>
                <c:ptCount val="11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</c:strCache>
            </c:strRef>
          </c:cat>
          <c:val>
            <c:numRef>
              <c:f>工作表1!$B$2:$B$12</c:f>
              <c:numCache>
                <c:formatCode>General</c:formatCode>
                <c:ptCount val="11"/>
                <c:pt idx="0">
                  <c:v>24</c:v>
                </c:pt>
                <c:pt idx="1">
                  <c:v>13</c:v>
                </c:pt>
                <c:pt idx="2">
                  <c:v>66</c:v>
                </c:pt>
                <c:pt idx="3">
                  <c:v>49</c:v>
                </c:pt>
                <c:pt idx="4">
                  <c:v>13</c:v>
                </c:pt>
                <c:pt idx="5">
                  <c:v>11</c:v>
                </c:pt>
                <c:pt idx="6">
                  <c:v>2</c:v>
                </c:pt>
                <c:pt idx="7">
                  <c:v>47</c:v>
                </c:pt>
                <c:pt idx="8">
                  <c:v>30</c:v>
                </c:pt>
                <c:pt idx="9">
                  <c:v>57</c:v>
                </c:pt>
                <c:pt idx="1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58-4CA4-AAAD-059267FB31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06973920"/>
        <c:axId val="-1906981536"/>
      </c:barChart>
      <c:catAx>
        <c:axId val="-190697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906981536"/>
        <c:crosses val="autoZero"/>
        <c:auto val="1"/>
        <c:lblAlgn val="ctr"/>
        <c:lblOffset val="100"/>
        <c:noMultiLvlLbl val="0"/>
      </c:catAx>
      <c:valAx>
        <c:axId val="-190698153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90697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0.31508</cdr:x>
      <cdr:y>0.09259</cdr:y>
    </cdr:from>
    <cdr:to>
      <cdr:x>0.5</cdr:x>
      <cdr:y>0.21645</cdr:y>
    </cdr:to>
    <cdr:sp macro="" textlink="">
      <cdr:nvSpPr>
        <cdr:cNvPr id="2" name="文字方塊 2">
          <a:extLst xmlns:a="http://schemas.openxmlformats.org/drawingml/2006/main">
            <a:ext uri="{FF2B5EF4-FFF2-40B4-BE49-F238E27FC236}">
              <a16:creationId xmlns:a16="http://schemas.microsoft.com/office/drawing/2014/main" id="{26C77E95-62DA-4C6C-B768-14D0A7EA65D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56821" y="360040"/>
          <a:ext cx="1441955" cy="4815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0"/>
            </a:spcAft>
          </a:pPr>
          <a:r>
            <a:rPr lang="zh-TW" sz="2400" dirty="0">
              <a:solidFill>
                <a:schemeClr val="tx1">
                  <a:lumMod val="75000"/>
                  <a:lumOff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民雄校區</a:t>
          </a:r>
        </a:p>
      </cdr:txBody>
    </cdr:sp>
  </cdr:relSizeAnchor>
  <cdr:relSizeAnchor xmlns:cdr="http://schemas.openxmlformats.org/drawingml/2006/chartDrawing">
    <cdr:from>
      <cdr:x>0.78495</cdr:x>
      <cdr:y>0.09259</cdr:y>
    </cdr:from>
    <cdr:to>
      <cdr:x>0.97008</cdr:x>
      <cdr:y>0.20578</cdr:y>
    </cdr:to>
    <cdr:sp macro="" textlink="">
      <cdr:nvSpPr>
        <cdr:cNvPr id="3" name="文字方塊 1">
          <a:extLst xmlns:a="http://schemas.openxmlformats.org/drawingml/2006/main">
            <a:ext uri="{FF2B5EF4-FFF2-40B4-BE49-F238E27FC236}">
              <a16:creationId xmlns:a16="http://schemas.microsoft.com/office/drawing/2014/main" id="{347855FF-C341-4E2C-B570-13239F54A4B4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20680" y="360040"/>
          <a:ext cx="1443561" cy="4401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TW" sz="2400" dirty="0">
              <a:solidFill>
                <a:schemeClr val="tx1">
                  <a:lumMod val="75000"/>
                  <a:lumOff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新民校區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0.17241</cdr:x>
      <cdr:y>0.08929</cdr:y>
    </cdr:from>
    <cdr:to>
      <cdr:x>0.3801</cdr:x>
      <cdr:y>0.19231</cdr:y>
    </cdr:to>
    <cdr:sp macro="" textlink="">
      <cdr:nvSpPr>
        <cdr:cNvPr id="2" name="文字方塊 2">
          <a:extLst xmlns:a="http://schemas.openxmlformats.org/drawingml/2006/main">
            <a:ext uri="{FF2B5EF4-FFF2-40B4-BE49-F238E27FC236}">
              <a16:creationId xmlns:a16="http://schemas.microsoft.com/office/drawing/2014/main" id="{598F632F-1D5E-41BF-B0E7-C67CB1FA3560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40160" y="360040"/>
          <a:ext cx="1734820" cy="4154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>
          <a:defPPr>
            <a:defRPr lang="zh-TW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0"/>
            </a:spcAft>
          </a:pPr>
          <a:r>
            <a:rPr lang="zh-TW" sz="2400" kern="1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蘭潭校區</a:t>
          </a:r>
          <a:endParaRPr lang="zh-TW" sz="2400" kern="100" dirty="0">
            <a:solidFill>
              <a:schemeClr val="tx1">
                <a:lumMod val="75000"/>
                <a:lumOff val="25000"/>
              </a:schemeClr>
            </a:solidFill>
            <a:effectLst/>
            <a:latin typeface="Calibri" panose="020F0502020204030204" pitchFamily="34" charset="0"/>
            <a:ea typeface="新細明體" panose="02020500000000000000" pitchFamily="18" charset="-12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0.78448</cdr:x>
      <cdr:y>0.08321</cdr:y>
    </cdr:from>
    <cdr:to>
      <cdr:x>0.95689</cdr:x>
      <cdr:y>0.2</cdr:y>
    </cdr:to>
    <cdr:sp macro="" textlink="">
      <cdr:nvSpPr>
        <cdr:cNvPr id="4" name="文字方塊 2">
          <a:extLst xmlns:a="http://schemas.openxmlformats.org/drawingml/2006/main">
            <a:ext uri="{FF2B5EF4-FFF2-40B4-BE49-F238E27FC236}">
              <a16:creationId xmlns:a16="http://schemas.microsoft.com/office/drawing/2014/main" id="{B794810A-879A-46A9-8E64-D0E5B42A579F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2728" y="359507"/>
          <a:ext cx="1440128" cy="5045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>
          <a:defPPr>
            <a:defRPr lang="zh-TW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zh-TW" sz="2400" kern="1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rPr>
            <a:t>民雄校區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54C37-CF8F-4268-B563-FA2A4412FDD1}" type="datetimeFigureOut">
              <a:rPr lang="zh-TW" altLang="en-US" smtClean="0"/>
              <a:t>50/29/21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C9680-9F29-4E5A-84FC-4D38026A52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10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4C6E-0A69-4EEE-A1F4-C2CE49C80055}" type="datetimeFigureOut">
              <a:rPr lang="zh-TW" altLang="en-US" smtClean="0"/>
              <a:t>50/29/21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BE23-E345-40CD-9962-8AA91528B1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4C6E-0A69-4EEE-A1F4-C2CE49C80055}" type="datetimeFigureOut">
              <a:rPr lang="zh-TW" altLang="en-US" smtClean="0"/>
              <a:t>50/29/21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BE23-E345-40CD-9962-8AA91528B1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4C6E-0A69-4EEE-A1F4-C2CE49C80055}" type="datetimeFigureOut">
              <a:rPr lang="zh-TW" altLang="en-US" smtClean="0"/>
              <a:t>50/29/21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BE23-E345-40CD-9962-8AA91528B160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4C6E-0A69-4EEE-A1F4-C2CE49C80055}" type="datetimeFigureOut">
              <a:rPr lang="zh-TW" altLang="en-US" smtClean="0"/>
              <a:t>50/29/21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BE23-E345-40CD-9962-8AA91528B16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4C6E-0A69-4EEE-A1F4-C2CE49C80055}" type="datetimeFigureOut">
              <a:rPr lang="zh-TW" altLang="en-US" smtClean="0"/>
              <a:t>50/29/21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BE23-E345-40CD-9962-8AA91528B1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4C6E-0A69-4EEE-A1F4-C2CE49C80055}" type="datetimeFigureOut">
              <a:rPr lang="zh-TW" altLang="en-US" smtClean="0"/>
              <a:t>50/29/21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BE23-E345-40CD-9962-8AA91528B16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4C6E-0A69-4EEE-A1F4-C2CE49C80055}" type="datetimeFigureOut">
              <a:rPr lang="zh-TW" altLang="en-US" smtClean="0"/>
              <a:t>50/29/21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BE23-E345-40CD-9962-8AA91528B1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4C6E-0A69-4EEE-A1F4-C2CE49C80055}" type="datetimeFigureOut">
              <a:rPr lang="zh-TW" altLang="en-US" smtClean="0"/>
              <a:t>50/29/21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BE23-E345-40CD-9962-8AA91528B1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4C6E-0A69-4EEE-A1F4-C2CE49C80055}" type="datetimeFigureOut">
              <a:rPr lang="zh-TW" altLang="en-US" smtClean="0"/>
              <a:t>50/29/21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BE23-E345-40CD-9962-8AA91528B16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4C6E-0A69-4EEE-A1F4-C2CE49C80055}" type="datetimeFigureOut">
              <a:rPr lang="zh-TW" altLang="en-US" smtClean="0"/>
              <a:t>50/29/21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BE23-E345-40CD-9962-8AA91528B16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4C6E-0A69-4EEE-A1F4-C2CE49C80055}" type="datetimeFigureOut">
              <a:rPr lang="zh-TW" altLang="en-US" smtClean="0"/>
              <a:t>50/29/21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ABE23-E345-40CD-9962-8AA91528B16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BDB4C6E-0A69-4EEE-A1F4-C2CE49C80055}" type="datetimeFigureOut">
              <a:rPr lang="zh-TW" altLang="en-US" smtClean="0"/>
              <a:t>50/29/21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4ABE23-E345-40CD-9962-8AA91528B16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512168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+mj-ea"/>
              </a:rPr>
              <a:t>110</a:t>
            </a:r>
            <a:r>
              <a:rPr lang="zh-TW" altLang="zh-TW" b="1" dirty="0" smtClean="0">
                <a:latin typeface="+mj-ea"/>
              </a:rPr>
              <a:t>年度</a:t>
            </a:r>
            <a:r>
              <a:rPr lang="zh-TW" altLang="zh-TW" b="1" dirty="0">
                <a:latin typeface="+mj-ea"/>
              </a:rPr>
              <a:t>總務會議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1368152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3200" b="1" dirty="0">
                <a:solidFill>
                  <a:schemeClr val="tx2"/>
                </a:solidFill>
                <a:latin typeface="+mn-ea"/>
              </a:rPr>
              <a:t>駐衛警察隊</a:t>
            </a:r>
            <a:endParaRPr lang="en-US" altLang="zh-TW" sz="3200" b="1" dirty="0">
              <a:solidFill>
                <a:schemeClr val="tx2"/>
              </a:solidFill>
              <a:latin typeface="+mn-ea"/>
            </a:endParaRPr>
          </a:p>
          <a:p>
            <a:endParaRPr lang="zh-TW" altLang="en-US" sz="3200" b="1" dirty="0">
              <a:solidFill>
                <a:schemeClr val="tx2"/>
              </a:solidFill>
              <a:latin typeface="+mn-ea"/>
            </a:endParaRPr>
          </a:p>
          <a:p>
            <a:r>
              <a:rPr lang="en-US" altLang="zh-TW" sz="3200" b="1" dirty="0" smtClean="0">
                <a:solidFill>
                  <a:srgbClr val="C00000"/>
                </a:solidFill>
                <a:latin typeface="+mn-ea"/>
              </a:rPr>
              <a:t>110</a:t>
            </a:r>
            <a:r>
              <a:rPr lang="zh-TW" altLang="en-US" sz="3200" b="1" dirty="0" smtClean="0">
                <a:solidFill>
                  <a:srgbClr val="C00000"/>
                </a:solidFill>
                <a:latin typeface="+mn-ea"/>
              </a:rPr>
              <a:t>年</a:t>
            </a:r>
            <a:r>
              <a:rPr lang="zh-TW" altLang="en-US" sz="3200" b="1" dirty="0">
                <a:solidFill>
                  <a:srgbClr val="C00000"/>
                </a:solidFill>
                <a:latin typeface="+mn-ea"/>
              </a:rPr>
              <a:t>工作成果及</a:t>
            </a:r>
            <a:r>
              <a:rPr lang="en-US" altLang="zh-TW" sz="3200" b="1" dirty="0" smtClean="0">
                <a:solidFill>
                  <a:srgbClr val="C00000"/>
                </a:solidFill>
                <a:latin typeface="+mn-ea"/>
              </a:rPr>
              <a:t>111</a:t>
            </a:r>
            <a:r>
              <a:rPr lang="zh-TW" altLang="en-US" sz="3200" b="1" dirty="0" smtClean="0">
                <a:solidFill>
                  <a:srgbClr val="C00000"/>
                </a:solidFill>
                <a:latin typeface="+mn-ea"/>
              </a:rPr>
              <a:t>年</a:t>
            </a:r>
            <a:r>
              <a:rPr lang="zh-TW" altLang="en-US" sz="3200" b="1" dirty="0">
                <a:solidFill>
                  <a:srgbClr val="C00000"/>
                </a:solidFill>
                <a:latin typeface="+mn-ea"/>
              </a:rPr>
              <a:t>工作計畫</a:t>
            </a:r>
            <a:endParaRPr lang="en-US" altLang="zh-TW" sz="3200" b="1" dirty="0">
              <a:solidFill>
                <a:srgbClr val="C00000"/>
              </a:solidFill>
              <a:latin typeface="+mn-ea"/>
            </a:endParaRPr>
          </a:p>
          <a:p>
            <a:endParaRPr lang="en-US" altLang="zh-TW" sz="32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4199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chemeClr val="bg1"/>
                </a:solidFill>
                <a:latin typeface="+mj-ea"/>
              </a:rPr>
              <a:t>110</a:t>
            </a:r>
            <a:r>
              <a:rPr lang="zh-TW" altLang="zh-TW" sz="3600" dirty="0" smtClean="0">
                <a:solidFill>
                  <a:schemeClr val="bg1"/>
                </a:solidFill>
              </a:rPr>
              <a:t>年度</a:t>
            </a:r>
            <a:r>
              <a:rPr lang="zh-TW" altLang="zh-TW" sz="3600" dirty="0">
                <a:solidFill>
                  <a:schemeClr val="bg1"/>
                </a:solidFill>
              </a:rPr>
              <a:t>工作成果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331640" y="2420888"/>
            <a:ext cx="6948760" cy="3960440"/>
          </a:xfrm>
        </p:spPr>
        <p:txBody>
          <a:bodyPr vert="horz">
            <a:noAutofit/>
          </a:bodyPr>
          <a:lstStyle/>
          <a:p>
            <a:pPr marL="457200" indent="-457200">
              <a:lnSpc>
                <a:spcPct val="150000"/>
              </a:lnSpc>
              <a:buClr>
                <a:srgbClr val="3891A7"/>
              </a:buClr>
              <a:buFont typeface="+mj-ea"/>
              <a:buAutoNum type="ea1ChtPeriod" startAt="5"/>
            </a:pPr>
            <a:r>
              <a:rPr lang="zh-TW" altLang="zh-TW" dirty="0">
                <a:solidFill>
                  <a:srgbClr val="002060"/>
                </a:solidFill>
                <a:latin typeface="+mj-ea"/>
              </a:rPr>
              <a:t>實施校區門禁管制以維護校園安全，並適時通報緊急、突發之事件。</a:t>
            </a:r>
            <a:endParaRPr lang="en-US" altLang="zh-TW" dirty="0">
              <a:solidFill>
                <a:srgbClr val="002060"/>
              </a:solidFill>
              <a:latin typeface="+mj-ea"/>
            </a:endParaRPr>
          </a:p>
          <a:p>
            <a:pPr marL="457200" indent="-457200">
              <a:lnSpc>
                <a:spcPct val="150000"/>
              </a:lnSpc>
              <a:buClr>
                <a:srgbClr val="3891A7"/>
              </a:buClr>
              <a:buFont typeface="+mj-ea"/>
              <a:buAutoNum type="ea1ChtPeriod" startAt="5"/>
            </a:pPr>
            <a:r>
              <a:rPr lang="zh-TW" altLang="zh-TW" dirty="0">
                <a:solidFill>
                  <a:srgbClr val="002060"/>
                </a:solidFill>
                <a:latin typeface="+mj-ea"/>
              </a:rPr>
              <a:t>增設及檢修校區緊急聯絡電話及監控系統。</a:t>
            </a:r>
            <a:endParaRPr lang="en-US" altLang="zh-TW" dirty="0">
              <a:solidFill>
                <a:srgbClr val="002060"/>
              </a:solidFill>
              <a:latin typeface="+mj-ea"/>
            </a:endParaRPr>
          </a:p>
          <a:p>
            <a:pPr marL="457200" indent="-457200">
              <a:lnSpc>
                <a:spcPct val="150000"/>
              </a:lnSpc>
              <a:buClr>
                <a:srgbClr val="3891A7"/>
              </a:buClr>
              <a:buFont typeface="+mj-ea"/>
              <a:buAutoNum type="ea1ChtPeriod" startAt="5"/>
            </a:pPr>
            <a:r>
              <a:rPr lang="zh-TW" altLang="zh-TW" dirty="0">
                <a:solidFill>
                  <a:srgbClr val="002060"/>
                </a:solidFill>
                <a:latin typeface="+mj-ea"/>
              </a:rPr>
              <a:t>因應節能減碳，執行各校區入夜後的燈火代關及記錄工作。</a:t>
            </a:r>
            <a:endParaRPr lang="en-US" altLang="zh-TW" dirty="0">
              <a:solidFill>
                <a:srgbClr val="002060"/>
              </a:solidFill>
              <a:latin typeface="+mj-ea"/>
            </a:endParaRPr>
          </a:p>
          <a:p>
            <a:pPr marL="457200" indent="-457200">
              <a:lnSpc>
                <a:spcPct val="150000"/>
              </a:lnSpc>
              <a:buClr>
                <a:srgbClr val="3891A7"/>
              </a:buClr>
              <a:buFont typeface="+mj-ea"/>
              <a:buAutoNum type="ea1ChtPeriod" startAt="5"/>
            </a:pPr>
            <a:r>
              <a:rPr lang="zh-TW" altLang="zh-TW" dirty="0">
                <a:solidFill>
                  <a:srgbClr val="002060"/>
                </a:solidFill>
                <a:latin typeface="+mj-ea"/>
              </a:rPr>
              <a:t>改善門禁保全及監控系統，以改善駐警隊現有人力之不足。</a:t>
            </a:r>
            <a:endParaRPr lang="en-US" altLang="zh-TW" dirty="0">
              <a:solidFill>
                <a:srgbClr val="002060"/>
              </a:solidFill>
              <a:latin typeface="+mj-ea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FE329A9-CBB0-40B1-AD37-C9AF2573ACB5}"/>
              </a:ext>
            </a:extLst>
          </p:cNvPr>
          <p:cNvSpPr/>
          <p:nvPr/>
        </p:nvSpPr>
        <p:spPr>
          <a:xfrm>
            <a:off x="830598" y="1772816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rgbClr val="FF0000"/>
                </a:solidFill>
              </a:rPr>
              <a:t>校園安全維護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265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dirty="0" smtClean="0">
                <a:solidFill>
                  <a:schemeClr val="bg1"/>
                </a:solidFill>
                <a:latin typeface="+mj-ea"/>
              </a:rPr>
              <a:t>111</a:t>
            </a:r>
            <a:r>
              <a:rPr lang="zh-TW" altLang="zh-TW" sz="3600" dirty="0" smtClean="0">
                <a:solidFill>
                  <a:schemeClr val="bg1"/>
                </a:solidFill>
              </a:rPr>
              <a:t>年度</a:t>
            </a:r>
            <a:r>
              <a:rPr lang="zh-TW" altLang="zh-TW" sz="3600" dirty="0">
                <a:solidFill>
                  <a:schemeClr val="bg1"/>
                </a:solidFill>
              </a:rPr>
              <a:t>工作計畫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331640" y="2031640"/>
            <a:ext cx="6948760" cy="4608512"/>
          </a:xfrm>
        </p:spPr>
        <p:txBody>
          <a:bodyPr vert="horz">
            <a:noAutofit/>
          </a:bodyPr>
          <a:lstStyle/>
          <a:p>
            <a:pPr marL="447675" indent="-447675">
              <a:lnSpc>
                <a:spcPct val="150000"/>
              </a:lnSpc>
              <a:buClr>
                <a:srgbClr val="3891A7"/>
              </a:buClr>
              <a:buFont typeface="+mj-ea"/>
              <a:buAutoNum type="ea1ChtPeriod"/>
            </a:pPr>
            <a:r>
              <a:rPr lang="zh-TW" altLang="zh-TW" dirty="0">
                <a:solidFill>
                  <a:srgbClr val="002060"/>
                </a:solidFill>
                <a:latin typeface="+mj-ea"/>
                <a:ea typeface="+mj-ea"/>
              </a:rPr>
              <a:t>運用現有校園安全維護人力、適時調整以達到最經濟效益。</a:t>
            </a:r>
            <a:endParaRPr lang="en-US" altLang="zh-TW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447675" indent="-447675">
              <a:lnSpc>
                <a:spcPct val="150000"/>
              </a:lnSpc>
              <a:buClr>
                <a:srgbClr val="3891A7"/>
              </a:buClr>
              <a:buFont typeface="+mj-ea"/>
              <a:buAutoNum type="ea1ChtPeriod"/>
            </a:pPr>
            <a:r>
              <a:rPr lang="zh-TW" altLang="zh-TW" dirty="0">
                <a:solidFill>
                  <a:srgbClr val="002060"/>
                </a:solidFill>
                <a:latin typeface="+mj-ea"/>
                <a:ea typeface="+mj-ea"/>
              </a:rPr>
              <a:t>增設門禁保全及監視錄影系統，以改善駐警隊現有人力之不足。</a:t>
            </a:r>
            <a:endParaRPr lang="en-US" altLang="zh-TW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447675" indent="-447675">
              <a:lnSpc>
                <a:spcPct val="150000"/>
              </a:lnSpc>
              <a:buClr>
                <a:srgbClr val="3891A7"/>
              </a:buClr>
              <a:buFont typeface="+mj-ea"/>
              <a:buAutoNum type="ea1ChtPeriod"/>
            </a:pPr>
            <a:r>
              <a:rPr lang="zh-TW" altLang="zh-TW" dirty="0">
                <a:solidFill>
                  <a:srgbClr val="002060"/>
                </a:solidFill>
                <a:latin typeface="+mj-ea"/>
                <a:ea typeface="+mj-ea"/>
              </a:rPr>
              <a:t>規劃校園巡邏路線、次數及不定時機動調整，並加強與治安機關聯繫、減少危害校園安全事件及降低失竊率。</a:t>
            </a:r>
            <a:endParaRPr lang="en-US" altLang="zh-TW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FE329A9-CBB0-40B1-AD37-C9AF2573ACB5}"/>
              </a:ext>
            </a:extLst>
          </p:cNvPr>
          <p:cNvSpPr/>
          <p:nvPr/>
        </p:nvSpPr>
        <p:spPr>
          <a:xfrm>
            <a:off x="830598" y="1772816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rgbClr val="FF0000"/>
                </a:solidFill>
              </a:rPr>
              <a:t>校園安全維護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835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dirty="0" smtClean="0">
                <a:solidFill>
                  <a:schemeClr val="bg1"/>
                </a:solidFill>
                <a:latin typeface="+mj-ea"/>
              </a:rPr>
              <a:t>111</a:t>
            </a:r>
            <a:r>
              <a:rPr lang="zh-TW" altLang="zh-TW" sz="3600" dirty="0" smtClean="0">
                <a:solidFill>
                  <a:schemeClr val="bg1"/>
                </a:solidFill>
              </a:rPr>
              <a:t>年度</a:t>
            </a:r>
            <a:r>
              <a:rPr lang="zh-TW" altLang="zh-TW" sz="3600" dirty="0">
                <a:solidFill>
                  <a:schemeClr val="bg1"/>
                </a:solidFill>
              </a:rPr>
              <a:t>工作計畫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03648" y="2969568"/>
            <a:ext cx="6948760" cy="3888432"/>
          </a:xfrm>
        </p:spPr>
        <p:txBody>
          <a:bodyPr vert="horz">
            <a:noAutofit/>
          </a:bodyPr>
          <a:lstStyle/>
          <a:p>
            <a:pPr marL="457200" indent="-457200">
              <a:lnSpc>
                <a:spcPct val="150000"/>
              </a:lnSpc>
              <a:buClr>
                <a:srgbClr val="3891A7"/>
              </a:buClr>
              <a:buFont typeface="+mj-ea"/>
              <a:buAutoNum type="ea1ChtPeriod" startAt="4"/>
            </a:pPr>
            <a:r>
              <a:rPr lang="zh-TW" altLang="zh-TW" dirty="0">
                <a:solidFill>
                  <a:srgbClr val="002060"/>
                </a:solidFill>
                <a:latin typeface="+mj-ea"/>
                <a:ea typeface="+mj-ea"/>
              </a:rPr>
              <a:t>加強訓練駐衛警及保全員網路安全管理系統之操控使用能力，本職專長充實及危機處理，緊急事件通報及演練模擬。</a:t>
            </a:r>
          </a:p>
          <a:p>
            <a:pPr marL="342900" indent="-342900">
              <a:lnSpc>
                <a:spcPct val="150000"/>
              </a:lnSpc>
              <a:buClr>
                <a:srgbClr val="3891A7"/>
              </a:buClr>
              <a:buFont typeface="+mj-ea"/>
              <a:buAutoNum type="ea1ChtPeriod" startAt="4"/>
            </a:pPr>
            <a:r>
              <a:rPr lang="zh-TW" altLang="zh-TW" dirty="0">
                <a:solidFill>
                  <a:srgbClr val="002060"/>
                </a:solidFill>
                <a:latin typeface="+mj-ea"/>
                <a:ea typeface="+mj-ea"/>
              </a:rPr>
              <a:t>檢修校區緊急聯絡電話及廁所求救按鈕。</a:t>
            </a:r>
            <a:endParaRPr lang="en-US" altLang="zh-TW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447675" indent="-447675">
              <a:lnSpc>
                <a:spcPct val="150000"/>
              </a:lnSpc>
              <a:buClr>
                <a:srgbClr val="3891A7"/>
              </a:buClr>
              <a:buFont typeface="+mj-ea"/>
              <a:buAutoNum type="ea1ChtPeriod" startAt="4"/>
            </a:pPr>
            <a:r>
              <a:rPr lang="zh-TW" altLang="zh-TW" dirty="0">
                <a:solidFill>
                  <a:srgbClr val="002060"/>
                </a:solidFill>
                <a:latin typeface="+mj-ea"/>
                <a:ea typeface="+mj-ea"/>
              </a:rPr>
              <a:t>因應節能減碳，持續執行各校區的燈火管制及勸導記錄工作。</a:t>
            </a:r>
          </a:p>
          <a:p>
            <a:pPr marL="447675" indent="-447675">
              <a:lnSpc>
                <a:spcPct val="150000"/>
              </a:lnSpc>
              <a:buClr>
                <a:srgbClr val="3891A7"/>
              </a:buClr>
              <a:buFont typeface="+mj-ea"/>
              <a:buAutoNum type="ea1ChtPeriod" startAt="4"/>
            </a:pPr>
            <a:r>
              <a:rPr lang="zh-TW" altLang="zh-TW" dirty="0">
                <a:solidFill>
                  <a:srgbClr val="002060"/>
                </a:solidFill>
                <a:latin typeface="+mj-ea"/>
                <a:ea typeface="+mj-ea"/>
              </a:rPr>
              <a:t>要求執勤同仁（保全員）各類值勤狀況之應對與處理態度。</a:t>
            </a:r>
            <a:endParaRPr lang="en-US" altLang="zh-TW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buClr>
                <a:srgbClr val="3891A7"/>
              </a:buClr>
              <a:buFont typeface="+mj-ea"/>
              <a:buAutoNum type="ea1ChtPeriod" startAt="4"/>
            </a:pPr>
            <a:endParaRPr lang="en-US" altLang="zh-TW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FE329A9-CBB0-40B1-AD37-C9AF2573ACB5}"/>
              </a:ext>
            </a:extLst>
          </p:cNvPr>
          <p:cNvSpPr/>
          <p:nvPr/>
        </p:nvSpPr>
        <p:spPr>
          <a:xfrm>
            <a:off x="830598" y="1772816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rgbClr val="FF0000"/>
                </a:solidFill>
              </a:rPr>
              <a:t>校園安全維護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863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</a:rPr>
              <a:t>駐衛警察隊 現況介紹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1259632" y="2348880"/>
            <a:ext cx="770485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3891A7"/>
              </a:buClr>
              <a:buSzPct val="100000"/>
              <a:buFont typeface="+mj-ea"/>
              <a:buAutoNum type="ea1ChtPeriod"/>
            </a:pP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駐衛警察隊現有駐衛警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6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人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含小隊長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、專案辦事員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人、保全員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14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人</a:t>
            </a:r>
            <a:endParaRPr lang="en-US" altLang="zh-TW" sz="2400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3891A7"/>
              </a:buClr>
              <a:buSzPct val="100000"/>
              <a:buFont typeface="+mj-ea"/>
              <a:buAutoNum type="ea1ChtPeriod"/>
            </a:pP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人員配置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：</a:t>
            </a:r>
          </a:p>
          <a:p>
            <a:pPr marL="1257300" lvl="2" indent="-34290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駐警隊隊部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--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小隊長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人、專案辦事員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人</a:t>
            </a:r>
            <a:endParaRPr lang="en-US" altLang="zh-TW" sz="2400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1257300" lvl="2" indent="-34290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蘭潭警衛室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--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駐衛警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3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人、保全員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5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人</a:t>
            </a:r>
            <a:endParaRPr lang="en-US" altLang="zh-TW" sz="2400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1257300" lvl="2" indent="-34290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SzPct val="100000"/>
              <a:buFont typeface="Wingdings" panose="05000000000000000000" pitchFamily="2" charset="2"/>
              <a:buChar char="l"/>
            </a:pP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民雄警衛室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--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駐衛警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人、保全員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3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人</a:t>
            </a:r>
            <a:endParaRPr lang="en-US" altLang="zh-TW" sz="2400" dirty="0">
              <a:solidFill>
                <a:srgbClr val="002060"/>
              </a:solidFill>
              <a:latin typeface="+mj-ea"/>
              <a:ea typeface="+mj-ea"/>
            </a:endParaRPr>
          </a:p>
          <a:p>
            <a:pPr marL="1257300" lvl="2" indent="-342900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SzPct val="100000"/>
              <a:buFont typeface="Wingdings" panose="05000000000000000000" pitchFamily="2" charset="2"/>
              <a:buChar char="l"/>
            </a:pP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新民、林森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警衛室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--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駐衛警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人、保全員</a:t>
            </a:r>
            <a:r>
              <a:rPr lang="en-US" altLang="zh-TW" sz="2400" dirty="0">
                <a:solidFill>
                  <a:srgbClr val="002060"/>
                </a:solidFill>
                <a:latin typeface="+mj-ea"/>
                <a:ea typeface="+mj-ea"/>
              </a:rPr>
              <a:t>6</a:t>
            </a:r>
            <a:r>
              <a:rPr lang="zh-TW" altLang="en-US" sz="2400" dirty="0">
                <a:solidFill>
                  <a:srgbClr val="002060"/>
                </a:solidFill>
                <a:latin typeface="+mj-ea"/>
                <a:ea typeface="+mj-ea"/>
              </a:rPr>
              <a:t>人</a:t>
            </a:r>
            <a:endParaRPr lang="en-US" altLang="zh-TW" sz="2400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52600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501008"/>
            <a:ext cx="8229600" cy="1252728"/>
          </a:xfrm>
        </p:spPr>
        <p:txBody>
          <a:bodyPr/>
          <a:lstStyle/>
          <a:p>
            <a:r>
              <a:rPr lang="zh-TW" altLang="en-US" dirty="0"/>
              <a:t>謝謝謝謝謝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801924" y="1028343"/>
            <a:ext cx="72728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>
                <a:solidFill>
                  <a:srgbClr val="FF0000"/>
                </a:solidFill>
              </a:rPr>
              <a:t> </a:t>
            </a:r>
            <a:endParaRPr lang="en-US" altLang="zh-TW" sz="3600" dirty="0">
              <a:latin typeface="+mn-ea"/>
            </a:endParaRPr>
          </a:p>
          <a:p>
            <a:pPr algn="ctr"/>
            <a:r>
              <a:rPr lang="zh-TW" altLang="en-US" sz="6600" dirty="0">
                <a:solidFill>
                  <a:srgbClr val="00B050"/>
                </a:solidFill>
                <a:latin typeface="+mn-ea"/>
              </a:rPr>
              <a:t>簡報完畢</a:t>
            </a:r>
            <a:endParaRPr lang="en-US" altLang="zh-TW" sz="6600" dirty="0">
              <a:solidFill>
                <a:srgbClr val="00B050"/>
              </a:solidFill>
              <a:latin typeface="+mn-ea"/>
            </a:endParaRPr>
          </a:p>
          <a:p>
            <a:pPr algn="ctr"/>
            <a:r>
              <a:rPr lang="zh-TW" altLang="en-US" sz="6600" dirty="0">
                <a:solidFill>
                  <a:srgbClr val="00B050"/>
                </a:solidFill>
                <a:latin typeface="+mn-ea"/>
              </a:rPr>
              <a:t>敬請指教</a:t>
            </a:r>
            <a:endParaRPr lang="en-US" altLang="zh-TW" sz="6600" dirty="0">
              <a:solidFill>
                <a:srgbClr val="00B050"/>
              </a:solidFill>
              <a:latin typeface="+mn-ea"/>
            </a:endParaRPr>
          </a:p>
          <a:p>
            <a:pPr algn="ctr"/>
            <a:endParaRPr lang="en-US" altLang="zh-TW" sz="6600" dirty="0">
              <a:solidFill>
                <a:srgbClr val="00B050"/>
              </a:solidFill>
              <a:latin typeface="+mn-ea"/>
            </a:endParaRPr>
          </a:p>
          <a:p>
            <a:pPr algn="ctr"/>
            <a:r>
              <a:rPr lang="zh-TW" altLang="en-US" sz="2800" dirty="0">
                <a:solidFill>
                  <a:srgbClr val="002060"/>
                </a:solidFill>
                <a:latin typeface="+mn-ea"/>
              </a:rPr>
              <a:t>報告人</a:t>
            </a:r>
            <a:r>
              <a:rPr lang="en-US" altLang="zh-TW" sz="2800" dirty="0">
                <a:solidFill>
                  <a:srgbClr val="002060"/>
                </a:solidFill>
                <a:latin typeface="+mn-ea"/>
              </a:rPr>
              <a:t>:</a:t>
            </a:r>
            <a:r>
              <a:rPr lang="zh-TW" altLang="en-US" sz="2800" dirty="0">
                <a:solidFill>
                  <a:srgbClr val="002060"/>
                </a:solidFill>
                <a:latin typeface="+mn-ea"/>
              </a:rPr>
              <a:t>駐警隊  朱銘斌</a:t>
            </a:r>
          </a:p>
        </p:txBody>
      </p:sp>
    </p:spTree>
    <p:extLst>
      <p:ext uri="{BB962C8B-B14F-4D97-AF65-F5344CB8AC3E}">
        <p14:creationId xmlns:p14="http://schemas.microsoft.com/office/powerpoint/2010/main" val="288968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dirty="0" smtClean="0">
                <a:solidFill>
                  <a:schemeClr val="bg1"/>
                </a:solidFill>
                <a:latin typeface="+mj-ea"/>
              </a:rPr>
              <a:t>110</a:t>
            </a:r>
            <a:r>
              <a:rPr lang="zh-TW" altLang="zh-TW" sz="3200" dirty="0" smtClean="0">
                <a:solidFill>
                  <a:schemeClr val="bg1"/>
                </a:solidFill>
              </a:rPr>
              <a:t>年度</a:t>
            </a:r>
            <a:r>
              <a:rPr lang="zh-TW" altLang="zh-TW" sz="3200" dirty="0">
                <a:solidFill>
                  <a:schemeClr val="bg1"/>
                </a:solidFill>
              </a:rPr>
              <a:t>工作成果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5593" y="1340768"/>
            <a:ext cx="7920880" cy="1872207"/>
          </a:xfrm>
        </p:spPr>
        <p:txBody>
          <a:bodyPr vert="horz"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</a:rPr>
              <a:t>校園安全安寧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</a:endParaRPr>
          </a:p>
          <a:p>
            <a:pPr marL="457200" indent="-457200">
              <a:buFont typeface="+mj-ea"/>
              <a:buAutoNum type="ea1ChtPeriod"/>
            </a:pP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110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年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</a:rPr>
              <a:t>(</a:t>
            </a: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1-11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月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</a:rPr>
              <a:t>協助處理各類突發、緊急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、通報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</a:rPr>
              <a:t>事件，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共計</a:t>
            </a: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379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次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</a:rPr>
              <a:t>。</a:t>
            </a:r>
            <a:endParaRPr lang="zh-TW" altLang="zh-TW" dirty="0">
              <a:solidFill>
                <a:srgbClr val="002060"/>
              </a:solidFill>
            </a:endParaRPr>
          </a:p>
        </p:txBody>
      </p:sp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7A8D2FD3-C7E3-4451-8030-7F22BEBACF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946677"/>
              </p:ext>
            </p:extLst>
          </p:nvPr>
        </p:nvGraphicFramePr>
        <p:xfrm>
          <a:off x="815594" y="3212975"/>
          <a:ext cx="7881550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258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dirty="0" smtClean="0">
                <a:solidFill>
                  <a:schemeClr val="bg1"/>
                </a:solidFill>
                <a:latin typeface="+mj-ea"/>
              </a:rPr>
              <a:t>110</a:t>
            </a:r>
            <a:r>
              <a:rPr lang="zh-TW" altLang="zh-TW" sz="3200" dirty="0" smtClean="0">
                <a:solidFill>
                  <a:schemeClr val="bg1"/>
                </a:solidFill>
              </a:rPr>
              <a:t>年度</a:t>
            </a:r>
            <a:r>
              <a:rPr lang="zh-TW" altLang="zh-TW" sz="3200" dirty="0">
                <a:solidFill>
                  <a:schemeClr val="bg1"/>
                </a:solidFill>
              </a:rPr>
              <a:t>工作成果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11560" y="908720"/>
            <a:ext cx="8039341" cy="2484276"/>
          </a:xfrm>
        </p:spPr>
        <p:txBody>
          <a:bodyPr vert="horz">
            <a:noAutofit/>
          </a:bodyPr>
          <a:lstStyle/>
          <a:p>
            <a:pPr marL="457200" indent="-457200">
              <a:buFont typeface="+mj-ea"/>
              <a:buAutoNum type="ea1ChtPeriod" startAt="2"/>
            </a:pP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110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年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</a:rPr>
              <a:t>(</a:t>
            </a: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1-11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月</a:t>
            </a: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</a:rPr>
              <a:t>校內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</a:rPr>
              <a:t>外單位借用場地辦理活動指引人車，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共計</a:t>
            </a: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94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場次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</a:rPr>
              <a:t>，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人數</a:t>
            </a:r>
            <a:r>
              <a:rPr lang="en-US" altLang="zh-TW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8906</a:t>
            </a:r>
            <a:r>
              <a:rPr lang="zh-TW" altLang="en-US" dirty="0" smtClean="0">
                <a:solidFill>
                  <a:srgbClr val="002060"/>
                </a:solidFill>
                <a:latin typeface="標楷體" panose="03000509000000000000" pitchFamily="65" charset="-120"/>
              </a:rPr>
              <a:t>人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</a:rPr>
              <a:t>。</a:t>
            </a:r>
            <a:endParaRPr lang="zh-TW" altLang="zh-TW" dirty="0">
              <a:solidFill>
                <a:srgbClr val="002060"/>
              </a:solidFill>
            </a:endParaRPr>
          </a:p>
        </p:txBody>
      </p:sp>
      <p:graphicFrame>
        <p:nvGraphicFramePr>
          <p:cNvPr id="5" name="內容版面配置區 8">
            <a:extLst>
              <a:ext uri="{FF2B5EF4-FFF2-40B4-BE49-F238E27FC236}">
                <a16:creationId xmlns:a16="http://schemas.microsoft.com/office/drawing/2014/main" id="{B8734660-D365-42EF-B48F-5A1323A182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875573"/>
              </p:ext>
            </p:extLst>
          </p:nvPr>
        </p:nvGraphicFramePr>
        <p:xfrm>
          <a:off x="467544" y="2708920"/>
          <a:ext cx="3960440" cy="357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BF49AE26-6197-41DF-8150-6BFA054AD8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9341576"/>
              </p:ext>
            </p:extLst>
          </p:nvPr>
        </p:nvGraphicFramePr>
        <p:xfrm>
          <a:off x="4517405" y="2708920"/>
          <a:ext cx="410445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037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dirty="0" smtClean="0">
                <a:solidFill>
                  <a:schemeClr val="bg1"/>
                </a:solidFill>
                <a:latin typeface="+mj-ea"/>
              </a:rPr>
              <a:t>110</a:t>
            </a:r>
            <a:r>
              <a:rPr lang="zh-TW" altLang="zh-TW" sz="3200" dirty="0" smtClean="0">
                <a:solidFill>
                  <a:schemeClr val="bg1"/>
                </a:solidFill>
              </a:rPr>
              <a:t>年度</a:t>
            </a:r>
            <a:r>
              <a:rPr lang="zh-TW" altLang="zh-TW" sz="3200" dirty="0">
                <a:solidFill>
                  <a:schemeClr val="bg1"/>
                </a:solidFill>
              </a:rPr>
              <a:t>工作成果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99592" y="1124744"/>
            <a:ext cx="7776864" cy="2016224"/>
          </a:xfrm>
        </p:spPr>
        <p:txBody>
          <a:bodyPr vert="horz">
            <a:noAutofit/>
          </a:bodyPr>
          <a:lstStyle/>
          <a:p>
            <a:pPr marL="457200" indent="-457200">
              <a:buFont typeface="+mj-ea"/>
              <a:buAutoNum type="ea1ChtPeriod" startAt="3"/>
            </a:pP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</a:rPr>
              <a:t>110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</a:rPr>
              <a:t>年</a:t>
            </a:r>
            <a:r>
              <a:rPr lang="en-US" altLang="zh-TW" dirty="0">
                <a:solidFill>
                  <a:srgbClr val="002060"/>
                </a:solidFill>
                <a:latin typeface="標楷體" pitchFamily="65" charset="-120"/>
              </a:rPr>
              <a:t>(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</a:rPr>
              <a:t>1-11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</a:rPr>
              <a:t>月</a:t>
            </a:r>
            <a:r>
              <a:rPr lang="en-US" altLang="zh-TW" dirty="0">
                <a:solidFill>
                  <a:srgbClr val="002060"/>
                </a:solidFill>
                <a:latin typeface="標楷體" pitchFamily="65" charset="-120"/>
              </a:rPr>
              <a:t>)</a:t>
            </a:r>
            <a:r>
              <a:rPr lang="zh-TW" altLang="en-US" dirty="0">
                <a:solidFill>
                  <a:srgbClr val="002060"/>
                </a:solidFill>
                <a:latin typeface="標楷體" pitchFamily="65" charset="-120"/>
              </a:rPr>
              <a:t>深夜零時協助各樓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、館</a:t>
            </a:r>
            <a:r>
              <a:rPr lang="zh-TW" altLang="en-US" dirty="0">
                <a:solidFill>
                  <a:srgbClr val="002060"/>
                </a:solidFill>
                <a:latin typeface="標楷體" pitchFamily="65" charset="-120"/>
              </a:rPr>
              <a:t>代為關閉電源，共計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</a:rPr>
              <a:t>1,675</a:t>
            </a:r>
            <a:r>
              <a:rPr lang="zh-TW" altLang="en-US" smtClean="0">
                <a:solidFill>
                  <a:srgbClr val="002060"/>
                </a:solidFill>
                <a:latin typeface="標楷體" pitchFamily="65" charset="-120"/>
              </a:rPr>
              <a:t>處</a:t>
            </a:r>
            <a:r>
              <a:rPr lang="zh-TW" altLang="en-US" dirty="0">
                <a:solidFill>
                  <a:srgbClr val="002060"/>
                </a:solidFill>
                <a:latin typeface="標楷體" pitchFamily="65" charset="-120"/>
              </a:rPr>
              <a:t>。</a:t>
            </a:r>
            <a:endParaRPr lang="zh-TW" altLang="zh-TW" dirty="0">
              <a:solidFill>
                <a:srgbClr val="002060"/>
              </a:solidFill>
            </a:endParaRPr>
          </a:p>
        </p:txBody>
      </p:sp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F539C497-2F69-4D67-ABE2-8205B39921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368009"/>
              </p:ext>
            </p:extLst>
          </p:nvPr>
        </p:nvGraphicFramePr>
        <p:xfrm>
          <a:off x="899592" y="2564904"/>
          <a:ext cx="77975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矩形 3">
            <a:extLst>
              <a:ext uri="{FF2B5EF4-FFF2-40B4-BE49-F238E27FC236}">
                <a16:creationId xmlns:a16="http://schemas.microsoft.com/office/drawing/2014/main" id="{AF4EC538-3635-42E3-845F-DE0F07D41EA2}"/>
              </a:ext>
            </a:extLst>
          </p:cNvPr>
          <p:cNvSpPr/>
          <p:nvPr/>
        </p:nvSpPr>
        <p:spPr>
          <a:xfrm>
            <a:off x="3779912" y="298511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</a:rPr>
              <a:t>蘭潭校區</a:t>
            </a:r>
          </a:p>
        </p:txBody>
      </p:sp>
      <p:sp>
        <p:nvSpPr>
          <p:cNvPr id="8" name="文字方塊 2">
            <a:extLst>
              <a:ext uri="{FF2B5EF4-FFF2-40B4-BE49-F238E27FC236}">
                <a16:creationId xmlns:a16="http://schemas.microsoft.com/office/drawing/2014/main" id="{2FA7840F-346A-4D36-81BB-32B15FC29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625" y="2409543"/>
            <a:ext cx="912495" cy="24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endParaRPr lang="zh-TW" sz="1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616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467544" y="40466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dirty="0" smtClean="0">
                <a:solidFill>
                  <a:schemeClr val="bg1"/>
                </a:solidFill>
                <a:latin typeface="+mj-ea"/>
              </a:rPr>
              <a:t>110</a:t>
            </a:r>
            <a:r>
              <a:rPr lang="zh-TW" altLang="zh-TW" sz="3200" dirty="0" smtClean="0">
                <a:solidFill>
                  <a:schemeClr val="bg1"/>
                </a:solidFill>
              </a:rPr>
              <a:t>年度</a:t>
            </a:r>
            <a:r>
              <a:rPr lang="zh-TW" altLang="zh-TW" sz="3200" dirty="0">
                <a:solidFill>
                  <a:schemeClr val="bg1"/>
                </a:solidFill>
              </a:rPr>
              <a:t>工作成果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8" name="圖表 7">
            <a:extLst>
              <a:ext uri="{FF2B5EF4-FFF2-40B4-BE49-F238E27FC236}">
                <a16:creationId xmlns:a16="http://schemas.microsoft.com/office/drawing/2014/main" id="{F539C497-2F69-4D67-ABE2-8205B39921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6457730"/>
              </p:ext>
            </p:extLst>
          </p:nvPr>
        </p:nvGraphicFramePr>
        <p:xfrm>
          <a:off x="683568" y="1988840"/>
          <a:ext cx="77975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32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dirty="0" smtClean="0">
                <a:solidFill>
                  <a:schemeClr val="bg1"/>
                </a:solidFill>
                <a:latin typeface="+mj-ea"/>
              </a:rPr>
              <a:t>110</a:t>
            </a:r>
            <a:r>
              <a:rPr lang="zh-TW" altLang="zh-TW" sz="3200" dirty="0" smtClean="0">
                <a:solidFill>
                  <a:schemeClr val="bg1"/>
                </a:solidFill>
              </a:rPr>
              <a:t>年度</a:t>
            </a:r>
            <a:r>
              <a:rPr lang="zh-TW" altLang="zh-TW" sz="3200" dirty="0">
                <a:solidFill>
                  <a:schemeClr val="bg1"/>
                </a:solidFill>
              </a:rPr>
              <a:t>工作成果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99592" y="1052736"/>
            <a:ext cx="7920880" cy="2232248"/>
          </a:xfrm>
        </p:spPr>
        <p:txBody>
          <a:bodyPr vert="horz">
            <a:noAutofit/>
          </a:bodyPr>
          <a:lstStyle/>
          <a:p>
            <a:pPr marL="457200" indent="-457200">
              <a:buFont typeface="+mj-ea"/>
              <a:buAutoNum type="ea1ChtPeriod" startAt="4"/>
            </a:pP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</a:rPr>
              <a:t>110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</a:rPr>
              <a:t>年</a:t>
            </a:r>
            <a:r>
              <a:rPr lang="en-US" altLang="zh-TW" dirty="0">
                <a:solidFill>
                  <a:srgbClr val="002060"/>
                </a:solidFill>
                <a:latin typeface="標楷體" pitchFamily="65" charset="-120"/>
              </a:rPr>
              <a:t>(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</a:rPr>
              <a:t>1-11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</a:rPr>
              <a:t>月</a:t>
            </a:r>
            <a:r>
              <a:rPr lang="en-US" altLang="zh-TW" dirty="0">
                <a:solidFill>
                  <a:srgbClr val="002060"/>
                </a:solidFill>
                <a:latin typeface="標楷體" pitchFamily="65" charset="-120"/>
              </a:rPr>
              <a:t>)</a:t>
            </a:r>
            <a:r>
              <a:rPr lang="zh-TW" altLang="en-US" dirty="0">
                <a:solidFill>
                  <a:srgbClr val="002060"/>
                </a:solidFill>
                <a:latin typeface="標楷體" pitchFamily="65" charset="-120"/>
              </a:rPr>
              <a:t>深夜零時協助各樓、館代為關閉門戶，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</a:rPr>
              <a:t>共計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</a:rPr>
              <a:t>883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</a:rPr>
              <a:t>處</a:t>
            </a:r>
            <a:r>
              <a:rPr lang="zh-TW" altLang="en-US" dirty="0">
                <a:solidFill>
                  <a:srgbClr val="002060"/>
                </a:solidFill>
                <a:latin typeface="標楷體" pitchFamily="65" charset="-120"/>
              </a:rPr>
              <a:t>。</a:t>
            </a:r>
            <a:endParaRPr lang="zh-TW" altLang="zh-TW" dirty="0">
              <a:solidFill>
                <a:srgbClr val="002060"/>
              </a:solidFill>
            </a:endParaRPr>
          </a:p>
        </p:txBody>
      </p:sp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B6B6163B-20A3-44EA-9037-F5EAC2A086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266801"/>
              </p:ext>
            </p:extLst>
          </p:nvPr>
        </p:nvGraphicFramePr>
        <p:xfrm>
          <a:off x="467544" y="2420888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6726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chemeClr val="bg1"/>
                </a:solidFill>
                <a:latin typeface="+mj-ea"/>
              </a:rPr>
              <a:t>110</a:t>
            </a:r>
            <a:r>
              <a:rPr lang="zh-TW" altLang="zh-TW" sz="3600" dirty="0" smtClean="0">
                <a:solidFill>
                  <a:schemeClr val="bg1"/>
                </a:solidFill>
              </a:rPr>
              <a:t>年度</a:t>
            </a:r>
            <a:r>
              <a:rPr lang="zh-TW" altLang="zh-TW" sz="3600" dirty="0">
                <a:solidFill>
                  <a:schemeClr val="bg1"/>
                </a:solidFill>
              </a:rPr>
              <a:t>工作成果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45339" y="1124744"/>
            <a:ext cx="7920880" cy="1872208"/>
          </a:xfrm>
        </p:spPr>
        <p:txBody>
          <a:bodyPr vert="horz">
            <a:noAutofit/>
          </a:bodyPr>
          <a:lstStyle/>
          <a:p>
            <a:pPr marL="457200" indent="-457200">
              <a:buFont typeface="+mj-ea"/>
              <a:buAutoNum type="ea1ChtPeriod" startAt="5"/>
            </a:pPr>
            <a:r>
              <a:rPr lang="en-US" altLang="zh-TW" dirty="0" smtClean="0">
                <a:solidFill>
                  <a:srgbClr val="002060"/>
                </a:solidFill>
                <a:latin typeface="+mj-ea"/>
                <a:ea typeface="+mj-ea"/>
              </a:rPr>
              <a:t>110</a:t>
            </a:r>
            <a:r>
              <a:rPr lang="zh-TW" altLang="zh-TW" dirty="0" smtClean="0">
                <a:solidFill>
                  <a:srgbClr val="002060"/>
                </a:solidFill>
                <a:latin typeface="+mj-ea"/>
                <a:ea typeface="+mj-ea"/>
              </a:rPr>
              <a:t>年</a:t>
            </a:r>
            <a:r>
              <a:rPr lang="en-US" altLang="zh-TW" dirty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en-US" altLang="zh-TW" dirty="0" smtClean="0">
                <a:solidFill>
                  <a:srgbClr val="002060"/>
                </a:solidFill>
                <a:latin typeface="+mj-ea"/>
                <a:ea typeface="+mj-ea"/>
              </a:rPr>
              <a:t>1-11</a:t>
            </a:r>
            <a:r>
              <a:rPr lang="zh-TW" altLang="zh-TW" dirty="0" smtClean="0">
                <a:solidFill>
                  <a:srgbClr val="002060"/>
                </a:solidFill>
                <a:latin typeface="+mj-ea"/>
                <a:ea typeface="+mj-ea"/>
              </a:rPr>
              <a:t>月</a:t>
            </a:r>
            <a:r>
              <a:rPr lang="en-US" altLang="zh-TW" dirty="0">
                <a:solidFill>
                  <a:srgbClr val="002060"/>
                </a:solidFill>
                <a:latin typeface="+mj-ea"/>
                <a:ea typeface="+mj-ea"/>
              </a:rPr>
              <a:t>)</a:t>
            </a:r>
            <a:r>
              <a:rPr lang="zh-TW" altLang="zh-TW" dirty="0">
                <a:solidFill>
                  <a:srgbClr val="002060"/>
                </a:solidFill>
                <a:latin typeface="+mj-ea"/>
                <a:ea typeface="+mj-ea"/>
              </a:rPr>
              <a:t>車輛違規告發，</a:t>
            </a:r>
            <a:r>
              <a:rPr lang="zh-TW" altLang="zh-TW" dirty="0" smtClean="0">
                <a:solidFill>
                  <a:srgbClr val="002060"/>
                </a:solidFill>
                <a:latin typeface="+mj-ea"/>
                <a:ea typeface="+mj-ea"/>
              </a:rPr>
              <a:t>共計</a:t>
            </a:r>
            <a:r>
              <a:rPr lang="en-US" altLang="zh-TW" dirty="0" smtClean="0">
                <a:solidFill>
                  <a:srgbClr val="002060"/>
                </a:solidFill>
                <a:latin typeface="+mj-ea"/>
                <a:ea typeface="+mj-ea"/>
              </a:rPr>
              <a:t>345</a:t>
            </a:r>
            <a:r>
              <a:rPr lang="zh-TW" altLang="zh-TW" dirty="0" smtClean="0">
                <a:solidFill>
                  <a:srgbClr val="002060"/>
                </a:solidFill>
                <a:latin typeface="+mj-ea"/>
                <a:ea typeface="+mj-ea"/>
              </a:rPr>
              <a:t>件</a:t>
            </a:r>
            <a:r>
              <a:rPr lang="zh-TW" altLang="zh-TW" dirty="0">
                <a:solidFill>
                  <a:srgbClr val="002060"/>
                </a:solidFill>
                <a:latin typeface="+mj-ea"/>
                <a:ea typeface="+mj-ea"/>
              </a:rPr>
              <a:t>。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zh-TW" sz="1400" kern="100" dirty="0">
              <a:solidFill>
                <a:srgbClr val="C00000"/>
              </a:solidFill>
              <a:latin typeface="+mj-ea"/>
              <a:ea typeface="+mj-ea"/>
              <a:cs typeface="Times New Roman"/>
            </a:endParaRPr>
          </a:p>
        </p:txBody>
      </p:sp>
      <p:graphicFrame>
        <p:nvGraphicFramePr>
          <p:cNvPr id="8" name="內容版面配置區 5">
            <a:extLst>
              <a:ext uri="{FF2B5EF4-FFF2-40B4-BE49-F238E27FC236}">
                <a16:creationId xmlns:a16="http://schemas.microsoft.com/office/drawing/2014/main" id="{323FF3D8-B64E-432A-9FF0-18C0B1D3F9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271763"/>
              </p:ext>
            </p:extLst>
          </p:nvPr>
        </p:nvGraphicFramePr>
        <p:xfrm>
          <a:off x="877913" y="2420889"/>
          <a:ext cx="740886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1455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B430935-3CE8-4C35-BEE7-69708FFB432A}"/>
              </a:ext>
            </a:extLst>
          </p:cNvPr>
          <p:cNvSpPr/>
          <p:nvPr/>
        </p:nvSpPr>
        <p:spPr>
          <a:xfrm>
            <a:off x="971600" y="1838116"/>
            <a:ext cx="730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00B0F0"/>
                </a:solidFill>
                <a:latin typeface="標楷體" pitchFamily="65" charset="-120"/>
              </a:rPr>
              <a:t>六</a:t>
            </a:r>
            <a:r>
              <a:rPr lang="en-US" altLang="zh-TW" sz="2400" dirty="0">
                <a:solidFill>
                  <a:srgbClr val="00B0F0"/>
                </a:solidFill>
                <a:latin typeface="標楷體" pitchFamily="65" charset="-120"/>
              </a:rPr>
              <a:t>.</a:t>
            </a:r>
            <a:r>
              <a:rPr lang="zh-TW" altLang="en-US" sz="2400" dirty="0">
                <a:solidFill>
                  <a:srgbClr val="002060"/>
                </a:solidFill>
                <a:latin typeface="標楷體" pitchFamily="65" charset="-120"/>
              </a:rPr>
              <a:t>保全人員教育訓練</a:t>
            </a:r>
            <a:endParaRPr lang="en-US" altLang="zh-TW" sz="2400" dirty="0">
              <a:solidFill>
                <a:srgbClr val="002060"/>
              </a:solidFill>
              <a:latin typeface="標楷體" pitchFamily="65" charset="-120"/>
            </a:endParaRP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DBE76B59-0A13-41BD-9368-FF62835F9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dirty="0" smtClean="0">
                <a:solidFill>
                  <a:schemeClr val="bg1"/>
                </a:solidFill>
                <a:latin typeface="+mj-ea"/>
              </a:rPr>
              <a:t>110</a:t>
            </a:r>
            <a:r>
              <a:rPr lang="zh-TW" altLang="zh-TW" sz="3200" dirty="0" smtClean="0">
                <a:solidFill>
                  <a:schemeClr val="bg1"/>
                </a:solidFill>
              </a:rPr>
              <a:t>年度</a:t>
            </a:r>
            <a:r>
              <a:rPr lang="zh-TW" altLang="zh-TW" sz="3200" dirty="0">
                <a:solidFill>
                  <a:schemeClr val="bg1"/>
                </a:solidFill>
              </a:rPr>
              <a:t>工作成果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54386"/>
            <a:ext cx="3908366" cy="293127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428" y="2654385"/>
            <a:ext cx="3908366" cy="29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29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chemeClr val="bg1"/>
                </a:solidFill>
                <a:latin typeface="+mj-ea"/>
              </a:rPr>
              <a:t>110</a:t>
            </a:r>
            <a:r>
              <a:rPr lang="zh-TW" altLang="zh-TW" sz="3600" dirty="0" smtClean="0">
                <a:solidFill>
                  <a:schemeClr val="bg1"/>
                </a:solidFill>
              </a:rPr>
              <a:t>年度</a:t>
            </a:r>
            <a:r>
              <a:rPr lang="zh-TW" altLang="zh-TW" sz="3600" dirty="0">
                <a:solidFill>
                  <a:schemeClr val="bg1"/>
                </a:solidFill>
              </a:rPr>
              <a:t>工作成果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336551" y="2492896"/>
            <a:ext cx="7355160" cy="4437112"/>
          </a:xfrm>
        </p:spPr>
        <p:txBody>
          <a:bodyPr vert="horz">
            <a:noAutofit/>
          </a:bodyPr>
          <a:lstStyle/>
          <a:p>
            <a:pPr marL="447675" indent="-447675">
              <a:lnSpc>
                <a:spcPct val="150000"/>
              </a:lnSpc>
              <a:buClr>
                <a:srgbClr val="3891A7"/>
              </a:buClr>
              <a:buFont typeface="+mj-ea"/>
              <a:buAutoNum type="ea1ChtPeriod"/>
            </a:pPr>
            <a:r>
              <a:rPr lang="zh-TW" altLang="zh-TW" dirty="0">
                <a:solidFill>
                  <a:srgbClr val="002060"/>
                </a:solidFill>
                <a:latin typeface="+mj-ea"/>
              </a:rPr>
              <a:t>宣導及訓練本校駐衛警及保全員之危機處理能力。</a:t>
            </a:r>
            <a:endParaRPr lang="en-US" altLang="zh-TW" dirty="0">
              <a:solidFill>
                <a:srgbClr val="002060"/>
              </a:solidFill>
              <a:latin typeface="+mj-ea"/>
            </a:endParaRPr>
          </a:p>
          <a:p>
            <a:pPr marL="447675" indent="-447675">
              <a:lnSpc>
                <a:spcPct val="150000"/>
              </a:lnSpc>
              <a:buClr>
                <a:srgbClr val="3891A7"/>
              </a:buClr>
              <a:buFont typeface="+mj-ea"/>
              <a:buAutoNum type="ea1ChtPeriod"/>
            </a:pPr>
            <a:r>
              <a:rPr lang="zh-TW" altLang="zh-TW" dirty="0">
                <a:solidFill>
                  <a:srgbClr val="002060"/>
                </a:solidFill>
                <a:latin typeface="+mj-ea"/>
              </a:rPr>
              <a:t>校園安全巡邏工作，力求定點定時徹底執行查察。</a:t>
            </a:r>
            <a:endParaRPr lang="en-US" altLang="zh-TW" dirty="0">
              <a:solidFill>
                <a:srgbClr val="002060"/>
              </a:solidFill>
              <a:latin typeface="+mj-ea"/>
            </a:endParaRPr>
          </a:p>
          <a:p>
            <a:pPr marL="447675" indent="-447675">
              <a:lnSpc>
                <a:spcPct val="150000"/>
              </a:lnSpc>
              <a:buClr>
                <a:srgbClr val="3891A7"/>
              </a:buClr>
              <a:buFont typeface="+mj-ea"/>
              <a:buAutoNum type="ea1ChtPeriod"/>
            </a:pPr>
            <a:r>
              <a:rPr lang="zh-TW" altLang="zh-TW" dirty="0">
                <a:solidFill>
                  <a:srgbClr val="002060"/>
                </a:solidFill>
                <a:latin typeface="+mj-ea"/>
              </a:rPr>
              <a:t>加強網路安全管理系統之操控使用能力，遇到狀況能立即處理，使各校區狀況均能同步掌握，迅速支援通報，確保師生人員及財產的安全。</a:t>
            </a:r>
            <a:endParaRPr lang="en-US" altLang="zh-TW" dirty="0">
              <a:solidFill>
                <a:srgbClr val="002060"/>
              </a:solidFill>
              <a:latin typeface="+mj-ea"/>
            </a:endParaRPr>
          </a:p>
          <a:p>
            <a:pPr marL="447675" indent="-447675">
              <a:lnSpc>
                <a:spcPct val="150000"/>
              </a:lnSpc>
              <a:buClr>
                <a:srgbClr val="3891A7"/>
              </a:buClr>
              <a:buFont typeface="+mj-ea"/>
              <a:buAutoNum type="ea1ChtPeriod"/>
            </a:pPr>
            <a:r>
              <a:rPr lang="zh-TW" altLang="zh-TW" dirty="0">
                <a:solidFill>
                  <a:srgbClr val="002060"/>
                </a:solidFill>
                <a:latin typeface="+mj-ea"/>
              </a:rPr>
              <a:t>運用現有安全維護人力，彈性調整以達到最經濟之效益。</a:t>
            </a:r>
            <a:endParaRPr lang="en-US" altLang="zh-TW" dirty="0">
              <a:solidFill>
                <a:srgbClr val="002060"/>
              </a:solidFill>
              <a:latin typeface="+mj-ea"/>
            </a:endParaRPr>
          </a:p>
          <a:p>
            <a:pPr marL="0" indent="0">
              <a:lnSpc>
                <a:spcPct val="150000"/>
              </a:lnSpc>
              <a:buClr>
                <a:srgbClr val="3891A7"/>
              </a:buClr>
              <a:buNone/>
            </a:pPr>
            <a:endParaRPr lang="zh-TW" altLang="zh-TW" dirty="0">
              <a:solidFill>
                <a:srgbClr val="002060"/>
              </a:solidFill>
              <a:latin typeface="+mj-ea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FE329A9-CBB0-40B1-AD37-C9AF2573ACB5}"/>
              </a:ext>
            </a:extLst>
          </p:cNvPr>
          <p:cNvSpPr/>
          <p:nvPr/>
        </p:nvSpPr>
        <p:spPr>
          <a:xfrm>
            <a:off x="830598" y="1772816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400" dirty="0">
                <a:solidFill>
                  <a:srgbClr val="FF0000"/>
                </a:solidFill>
              </a:rPr>
              <a:t>校園安全維護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731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1857</TotalTime>
  <Words>597</Words>
  <Application>Microsoft Office PowerPoint</Application>
  <PresentationFormat>如螢幕大小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新細明體</vt:lpstr>
      <vt:lpstr>標楷體</vt:lpstr>
      <vt:lpstr>Calibri</vt:lpstr>
      <vt:lpstr>Candara</vt:lpstr>
      <vt:lpstr>Symbol</vt:lpstr>
      <vt:lpstr>Times New Roman</vt:lpstr>
      <vt:lpstr>Wingdings</vt:lpstr>
      <vt:lpstr>波形</vt:lpstr>
      <vt:lpstr>110年度總務會議 </vt:lpstr>
      <vt:lpstr>110年度工作成果</vt:lpstr>
      <vt:lpstr>110年度工作成果</vt:lpstr>
      <vt:lpstr>110年度工作成果</vt:lpstr>
      <vt:lpstr>PowerPoint 簡報</vt:lpstr>
      <vt:lpstr>110年度工作成果</vt:lpstr>
      <vt:lpstr>110年度工作成果</vt:lpstr>
      <vt:lpstr>110年度工作成果</vt:lpstr>
      <vt:lpstr>110年度工作成果</vt:lpstr>
      <vt:lpstr>110年度工作成果</vt:lpstr>
      <vt:lpstr>111年度工作計畫</vt:lpstr>
      <vt:lpstr>111年度工作計畫</vt:lpstr>
      <vt:lpstr>駐衛警察隊 現況介紹</vt:lpstr>
      <vt:lpstr>謝謝謝謝謝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108年度總務會議工作報告</dc:title>
  <dc:creator>user</dc:creator>
  <cp:lastModifiedBy>Windows 使用者</cp:lastModifiedBy>
  <cp:revision>160</cp:revision>
  <dcterms:created xsi:type="dcterms:W3CDTF">2019-11-12T01:49:36Z</dcterms:created>
  <dcterms:modified xsi:type="dcterms:W3CDTF">2021-11-29T03:00:16Z</dcterms:modified>
</cp:coreProperties>
</file>