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69" r:id="rId2"/>
    <p:sldId id="287" r:id="rId3"/>
    <p:sldId id="337" r:id="rId4"/>
    <p:sldId id="336" r:id="rId5"/>
    <p:sldId id="338" r:id="rId6"/>
    <p:sldId id="335" r:id="rId7"/>
    <p:sldId id="334" r:id="rId8"/>
    <p:sldId id="339" r:id="rId9"/>
    <p:sldId id="341" r:id="rId10"/>
    <p:sldId id="343" r:id="rId11"/>
    <p:sldId id="342" r:id="rId12"/>
    <p:sldId id="340" r:id="rId13"/>
    <p:sldId id="347" r:id="rId14"/>
    <p:sldId id="344" r:id="rId15"/>
    <p:sldId id="345" r:id="rId16"/>
    <p:sldId id="346" r:id="rId17"/>
    <p:sldId id="354" r:id="rId18"/>
    <p:sldId id="355" r:id="rId19"/>
    <p:sldId id="356" r:id="rId20"/>
    <p:sldId id="349" r:id="rId21"/>
    <p:sldId id="348" r:id="rId22"/>
    <p:sldId id="359" r:id="rId23"/>
    <p:sldId id="360" r:id="rId24"/>
    <p:sldId id="350" r:id="rId25"/>
    <p:sldId id="351" r:id="rId26"/>
    <p:sldId id="357" r:id="rId27"/>
    <p:sldId id="278" r:id="rId28"/>
    <p:sldId id="333" r:id="rId29"/>
    <p:sldId id="352" r:id="rId30"/>
    <p:sldId id="353" r:id="rId31"/>
    <p:sldId id="358" r:id="rId32"/>
    <p:sldId id="361" r:id="rId33"/>
    <p:sldId id="281" r:id="rId34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53BF2-150F-48B2-828B-E5067895E40A}" type="datetimeFigureOut">
              <a:rPr lang="zh-TW" altLang="en-US" smtClean="0"/>
              <a:t>2021/11/29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F5518-89FE-48AA-94BC-B353257FBD3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55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CAC5-58E3-4EF0-ADC8-A45A63362922}" type="datetimeFigureOut">
              <a:rPr lang="zh-TW" altLang="en-US" smtClean="0"/>
              <a:t>2021/11/29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714B-F914-47CB-969E-CAF40A2FCDE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CAC5-58E3-4EF0-ADC8-A45A63362922}" type="datetimeFigureOut">
              <a:rPr lang="zh-TW" altLang="en-US" smtClean="0"/>
              <a:t>2021/11/29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714B-F914-47CB-969E-CAF40A2FCDE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CAC5-58E3-4EF0-ADC8-A45A63362922}" type="datetimeFigureOut">
              <a:rPr lang="zh-TW" altLang="en-US" smtClean="0"/>
              <a:t>2021/11/29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714B-F914-47CB-969E-CAF40A2FCDE2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CAC5-58E3-4EF0-ADC8-A45A63362922}" type="datetimeFigureOut">
              <a:rPr lang="zh-TW" altLang="en-US" smtClean="0"/>
              <a:t>2021/11/29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714B-F914-47CB-969E-CAF40A2FC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CAC5-58E3-4EF0-ADC8-A45A63362922}" type="datetimeFigureOut">
              <a:rPr lang="zh-TW" altLang="en-US" smtClean="0"/>
              <a:t>2021/11/29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714B-F914-47CB-969E-CAF40A2FCDE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CAC5-58E3-4EF0-ADC8-A45A63362922}" type="datetimeFigureOut">
              <a:rPr lang="zh-TW" altLang="en-US" smtClean="0"/>
              <a:t>2021/11/29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714B-F914-47CB-969E-CAF40A2FC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CAC5-58E3-4EF0-ADC8-A45A63362922}" type="datetimeFigureOut">
              <a:rPr lang="zh-TW" altLang="en-US" smtClean="0"/>
              <a:t>2021/11/29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714B-F914-47CB-969E-CAF40A2FCDE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CAC5-58E3-4EF0-ADC8-A45A63362922}" type="datetimeFigureOut">
              <a:rPr lang="zh-TW" altLang="en-US" smtClean="0"/>
              <a:t>2021/11/29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714B-F914-47CB-969E-CAF40A2FCDE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CAC5-58E3-4EF0-ADC8-A45A63362922}" type="datetimeFigureOut">
              <a:rPr lang="zh-TW" altLang="en-US" smtClean="0"/>
              <a:t>2021/11/29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714B-F914-47CB-969E-CAF40A2FCDE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CAC5-58E3-4EF0-ADC8-A45A63362922}" type="datetimeFigureOut">
              <a:rPr lang="zh-TW" altLang="en-US" smtClean="0"/>
              <a:t>2021/11/29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714B-F914-47CB-969E-CAF40A2FC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CAC5-58E3-4EF0-ADC8-A45A63362922}" type="datetimeFigureOut">
              <a:rPr lang="zh-TW" altLang="en-US" smtClean="0"/>
              <a:t>2021/11/29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714B-F914-47CB-969E-CAF40A2FC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D71CAC5-58E3-4EF0-ADC8-A45A63362922}" type="datetimeFigureOut">
              <a:rPr lang="zh-TW" altLang="en-US" smtClean="0"/>
              <a:t>2021/11/29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8D3714B-F914-47CB-969E-CAF40A2FCD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emf"/><Relationship Id="rId7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470025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年度總務會議</a:t>
            </a:r>
            <a:r>
              <a:rPr lang="en-US" altLang="zh-TW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營繕組工作報告</a:t>
            </a:r>
            <a:endParaRPr lang="zh-TW" alt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03648" y="3861048"/>
            <a:ext cx="6400800" cy="816496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報告人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組長 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王勝賢</a:t>
            </a:r>
          </a:p>
        </p:txBody>
      </p:sp>
    </p:spTree>
    <p:extLst>
      <p:ext uri="{BB962C8B-B14F-4D97-AF65-F5344CB8AC3E}">
        <p14:creationId xmlns:p14="http://schemas.microsoft.com/office/powerpoint/2010/main" val="9208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52000" y="252000"/>
            <a:ext cx="864096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國立嘉義大學</a:t>
            </a:r>
            <a:r>
              <a:rPr kumimoji="1" lang="en-US" altLang="zh-TW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110</a:t>
            </a: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年度校園照明改善及智慧監控</a:t>
            </a: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工程</a:t>
            </a:r>
            <a:endParaRPr kumimoji="1" lang="en-US" altLang="zh-TW" sz="2800" b="1" i="0" u="none" strike="noStrike" kern="9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54013" marR="0" lvl="0" indent="-354013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2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完成</a:t>
            </a:r>
            <a:r>
              <a:rPr kumimoji="0" lang="zh-TW" altLang="en-US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更換</a:t>
            </a:r>
            <a:r>
              <a:rPr kumimoji="0" lang="en-US" altLang="zh-TW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米路燈桿</a:t>
            </a:r>
            <a:r>
              <a:rPr kumimoji="0" lang="en-US" altLang="zh-TW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36</a:t>
            </a:r>
            <a:r>
              <a:rPr kumimoji="0" lang="zh-TW" altLang="en-US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隻、新設</a:t>
            </a:r>
            <a:r>
              <a:rPr kumimoji="0" lang="en-US" altLang="zh-TW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kumimoji="0" lang="zh-TW" altLang="en-US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米燈桿</a:t>
            </a:r>
            <a:r>
              <a:rPr kumimoji="0" lang="en-US" altLang="zh-TW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27</a:t>
            </a:r>
            <a:r>
              <a:rPr kumimoji="0" lang="zh-TW" altLang="en-US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隻、燈具</a:t>
            </a:r>
            <a:r>
              <a:rPr kumimoji="0" lang="en-US" altLang="zh-TW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48</a:t>
            </a:r>
            <a:r>
              <a:rPr kumimoji="0" lang="zh-TW" altLang="en-US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盞、附掛燈桿</a:t>
            </a:r>
            <a:r>
              <a:rPr kumimoji="0" lang="en-US" altLang="zh-TW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</a:t>
            </a:r>
            <a:r>
              <a:rPr kumimoji="0" lang="zh-TW" altLang="en-US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隻、景觀高燈</a:t>
            </a:r>
            <a:r>
              <a:rPr kumimoji="0" lang="en-US" altLang="zh-TW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29</a:t>
            </a:r>
            <a:r>
              <a:rPr kumimoji="0" lang="zh-TW" altLang="en-US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隻，蘭潭、新民及民雄校區路燈控制迴路</a:t>
            </a:r>
            <a:r>
              <a:rPr kumimoji="0" lang="en-US" altLang="zh-TW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43</a:t>
            </a:r>
            <a:r>
              <a:rPr kumimoji="0" lang="zh-TW" altLang="en-US" sz="22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迴</a:t>
            </a:r>
            <a:endParaRPr kumimoji="0" lang="en-US" altLang="zh-TW" sz="2200" b="1" i="0" u="none" strike="noStrike" kern="9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4013" marR="0" lvl="0" indent="-354013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110.1.1-110.12.31</a:t>
            </a:r>
            <a:endParaRPr kumimoji="0" lang="en-US" altLang="zh-TW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4282050"/>
            <a:ext cx="3284051" cy="183541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2271959"/>
            <a:ext cx="3384376" cy="18799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4456847"/>
            <a:ext cx="3456384" cy="155537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128"/>
            <a:ext cx="3456384" cy="19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1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51520" y="252000"/>
            <a:ext cx="8640960" cy="1810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民雄校區綠園一舍及二舍電梯外牆整修</a:t>
            </a: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工程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牆外側貼矽酸鈣板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(480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平方公尺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及塑鋁板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(442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平方公尺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牆內側貼矽酸改板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(342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平方公尺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110.02.23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110.10.29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81" y="2000494"/>
            <a:ext cx="2592288" cy="194465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81" y="4007407"/>
            <a:ext cx="2592000" cy="194443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978" y="1896921"/>
            <a:ext cx="2304256" cy="409645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56138" y="5936432"/>
            <a:ext cx="421586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施工中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75175" y="5939296"/>
            <a:ext cx="421586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施工後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4547653" y="3847761"/>
            <a:ext cx="481261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8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9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55306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7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52000" y="252000"/>
            <a:ext cx="8640961" cy="1810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農學院</a:t>
            </a:r>
            <a:r>
              <a:rPr kumimoji="1" lang="zh-TW" altLang="en-US" sz="2800" b="1" i="0" u="none" strike="noStrike" kern="9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學生實習農場第一期工程</a:t>
            </a:r>
            <a:endParaRPr kumimoji="1" lang="en-US" altLang="zh-TW" sz="2800" b="1" i="0" u="none" strike="noStrike" kern="9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720000" marR="0" lvl="1" indent="-3780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溫室五棟及ㄇ字型平網</a:t>
            </a:r>
            <a:r>
              <a:rPr kumimoji="0" lang="en-US" altLang="zh-TW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棟、滯洪池一座、</a:t>
            </a:r>
            <a:r>
              <a:rPr kumimoji="0" lang="en-US" altLang="zh-TW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孔鑿井、</a:t>
            </a:r>
            <a:r>
              <a:rPr kumimoji="0" lang="en-US" altLang="zh-TW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U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型溝</a:t>
            </a:r>
            <a:r>
              <a:rPr kumimoji="0" lang="en-US" altLang="zh-TW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730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公尺、整地面積八掌段</a:t>
            </a:r>
            <a:r>
              <a:rPr kumimoji="0" lang="en-US" altLang="zh-TW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3.3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公頃、短竹段</a:t>
            </a:r>
            <a:r>
              <a:rPr kumimoji="0" lang="en-US" altLang="zh-TW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0.52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公頃。</a:t>
            </a:r>
            <a:endParaRPr kumimoji="0" lang="en-US" altLang="zh-TW" sz="2400" b="1" i="0" u="none" strike="noStrike" kern="90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000" marR="0" lvl="1" indent="-3780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110.3.1~110.11.22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USER\Desktop\新增資料夾 (4)\短竹段水泥地面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46" y="4134340"/>
            <a:ext cx="2232875" cy="21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USER\Desktop\新增資料夾 (4)\IMG_12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46" y="1988840"/>
            <a:ext cx="2232876" cy="199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6157988" y="6093296"/>
            <a:ext cx="298601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完成後</a:t>
            </a:r>
          </a:p>
        </p:txBody>
      </p:sp>
      <p:sp>
        <p:nvSpPr>
          <p:cNvPr id="19" name="矩形 18"/>
          <p:cNvSpPr/>
          <p:nvPr/>
        </p:nvSpPr>
        <p:spPr>
          <a:xfrm>
            <a:off x="2947793" y="6108594"/>
            <a:ext cx="342502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施工中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08874" y="6093296"/>
            <a:ext cx="342502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施工前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77" y="1988840"/>
            <a:ext cx="2736853" cy="199412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76" y="4120942"/>
            <a:ext cx="2736854" cy="213731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785" y="4120942"/>
            <a:ext cx="2753711" cy="212880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785" y="1988840"/>
            <a:ext cx="2753711" cy="199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5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51520" y="252000"/>
            <a:ext cx="864096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能源管理系統增設民雄校區電表</a:t>
            </a: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工程</a:t>
            </a:r>
            <a:endParaRPr kumimoji="1" lang="en-US" altLang="zh-TW" sz="2800" b="1" i="0" u="none" strike="noStrike" kern="9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完成</a:t>
            </a:r>
            <a:r>
              <a:rPr kumimoji="0" lang="en-US" altLang="zh-TW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處新設電錶及</a:t>
            </a:r>
            <a:r>
              <a:rPr kumimoji="0" lang="en-US" altLang="zh-TW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處既設電錶連結、</a:t>
            </a:r>
            <a:r>
              <a:rPr kumimoji="0" lang="en-US" altLang="zh-TW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處</a:t>
            </a:r>
            <a:r>
              <a:rPr kumimoji="0" lang="en-US" altLang="zh-TW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PLC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設置、能源管理系統增設。</a:t>
            </a:r>
            <a:endParaRPr kumimoji="0" lang="en-US" altLang="zh-TW" sz="2400" b="1" i="0" u="none" strike="noStrike" kern="9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110.6.1-110.12.31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01" y="3145912"/>
            <a:ext cx="2156607" cy="287547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4" y="1938306"/>
            <a:ext cx="2156607" cy="28754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94" y="1993871"/>
            <a:ext cx="4305548" cy="240464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81238"/>
            <a:ext cx="2880320" cy="207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9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51520" y="252000"/>
            <a:ext cx="864096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農藝場管理室旁擋土設施改善工程</a:t>
            </a:r>
            <a:endParaRPr kumimoji="1" lang="zh-TW" altLang="en-US" sz="2800" b="1" i="0" u="none" strike="noStrike" kern="9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完成農藝場管理室旁擋土設施改善。</a:t>
            </a:r>
            <a:endParaRPr kumimoji="0" lang="en-US" altLang="zh-TW" sz="2400" b="1" i="0" u="none" strike="noStrike" kern="9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110.6.14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110.8.19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pic>
        <p:nvPicPr>
          <p:cNvPr id="1028" name="Picture 4" descr="F:\03.工程專用檔案\110年度\02農藝場管理室旁擋土設施改善工程\2.工程契約\23.照片\現地照片\新增資料夾 (4)\S__67788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2592288" cy="194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03.工程專用檔案\110年度\02農藝場管理室旁擋土設施改善工程\2.工程契約\23.照片\現地照片\新增資料夾 (4)\S__677889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56632"/>
            <a:ext cx="2592287" cy="194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03.工程專用檔案\110年度\02農藝場管理室旁擋土設施改善工程\2.工程契約\23.照片\1100701\1100701_210823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676" y="1988840"/>
            <a:ext cx="2614468" cy="19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03.工程專用檔案\110年度\02農藝場管理室旁擋土設施改善工程\2.工程契約\23.照片\1100701\1100701_210823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38" y="4152539"/>
            <a:ext cx="2597740" cy="194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03.工程專用檔案\110年度\02農藝場管理室旁擋土設施改善工程\2.工程契約\23.照片\1100819驗收\1100819驗收_210823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12" y="1988840"/>
            <a:ext cx="2614468" cy="19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03.工程專用檔案\110年度\02農藝場管理室旁擋土設施改善工程\2.工程契約\23.照片\1100819驗收\1100819驗收_210823_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008" y="4124976"/>
            <a:ext cx="2634472" cy="197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向右箭號 21"/>
          <p:cNvSpPr/>
          <p:nvPr/>
        </p:nvSpPr>
        <p:spPr>
          <a:xfrm>
            <a:off x="2794595" y="3933056"/>
            <a:ext cx="481261" cy="2120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3" name="向右箭號 22"/>
          <p:cNvSpPr/>
          <p:nvPr/>
        </p:nvSpPr>
        <p:spPr>
          <a:xfrm>
            <a:off x="5818931" y="3933056"/>
            <a:ext cx="481261" cy="2120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51520" y="252000"/>
            <a:ext cx="8640960" cy="258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民雄校區社團教室改善</a:t>
            </a: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工程</a:t>
            </a:r>
            <a:endParaRPr kumimoji="1" lang="en-US" altLang="zh-TW" sz="2800" b="1" i="0" u="none" strike="noStrike" kern="9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施作防水地板，計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79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平方公尺。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施作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鋁</a:t>
            </a:r>
            <a:r>
              <a:rPr kumimoji="0" lang="zh-TW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安全門窗及更換紗窗。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牆面水泥漆粉刷，計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85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平方公尺。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新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設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白板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組及桌子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張。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110.06.18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110.10.28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5308767" y="5377296"/>
            <a:ext cx="298601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工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後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04609" y="5585870"/>
            <a:ext cx="342502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施工前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4235379" y="3991829"/>
            <a:ext cx="481261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04" y="3083933"/>
            <a:ext cx="3547886" cy="1995686"/>
          </a:xfrm>
          <a:prstGeom prst="rect">
            <a:avLst/>
          </a:prstGeom>
        </p:spPr>
      </p:pic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3" y="2809511"/>
            <a:ext cx="3518082" cy="266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1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51520" y="252000"/>
            <a:ext cx="8640960" cy="258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民雄校區樂育堂地下</a:t>
            </a:r>
            <a:r>
              <a:rPr kumimoji="1" lang="en-US" altLang="zh-TW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樓隔間拆除</a:t>
            </a: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工程</a:t>
            </a:r>
            <a:endParaRPr kumimoji="0" lang="en-US" altLang="zh-TW" sz="2400" b="1" i="0" u="none" strike="noStrike" kern="9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鋼管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骨架拆除，計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391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平方公尺。</a:t>
            </a: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密集板、夾板及天花板拆除，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649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平方公尺。</a:t>
            </a: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壓克力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板拆除，計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26.4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公尺。</a:t>
            </a: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隔間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強化玻璃拆除，計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26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公尺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110.06.23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110.11.17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54759"/>
            <a:ext cx="3970633" cy="2233481"/>
          </a:xfrm>
          <a:prstGeom prst="rect">
            <a:avLst/>
          </a:prstGeom>
        </p:spPr>
      </p:pic>
      <p:pic>
        <p:nvPicPr>
          <p:cNvPr id="7" name="圖片 6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9" y="2986901"/>
            <a:ext cx="3403921" cy="249975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504609" y="5585870"/>
            <a:ext cx="342502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施工前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292080" y="5585870"/>
            <a:ext cx="298601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工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後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2" name="向右箭號 21"/>
          <p:cNvSpPr/>
          <p:nvPr/>
        </p:nvSpPr>
        <p:spPr>
          <a:xfrm>
            <a:off x="4071642" y="4027483"/>
            <a:ext cx="481261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70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51520" y="252000"/>
            <a:ext cx="8640960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學生實習教室滲水修繕工程</a:t>
            </a:r>
            <a:endParaRPr kumimoji="1" lang="en-US" altLang="zh-TW" sz="2400" b="1" i="0" u="none" strike="noStrike" kern="9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720000" marR="0" lvl="0" indent="-3780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95000"/>
                  <a:lumOff val="5000"/>
                </a:prstClr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生物農業科技一館南側學生實習教室外牆、教室內部上漆、新設教室排風扇及櫃子一座。</a:t>
            </a:r>
            <a:endParaRPr kumimoji="0" lang="zh-TW" altLang="en-US" sz="2400" b="1" i="0" u="none" strike="noStrike" kern="9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000" marR="0" lvl="0" indent="-3780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95000"/>
                  <a:lumOff val="5000"/>
                </a:prstClr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植醫館西側</a:t>
            </a:r>
            <a:r>
              <a:rPr kumimoji="0" lang="en-US" altLang="zh-TW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後方</a:t>
            </a:r>
            <a:r>
              <a:rPr kumimoji="0" lang="en-US" altLang="zh-TW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一樓外牆及教室內部上漆。</a:t>
            </a:r>
            <a:endParaRPr kumimoji="0" lang="en-US" altLang="zh-TW" sz="2400" b="1" i="0" u="none" strike="noStrike" kern="9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000" marR="0" lvl="0" indent="-3780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110.6.27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110.9.17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57988" y="6087897"/>
            <a:ext cx="298601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完成後</a:t>
            </a:r>
          </a:p>
        </p:txBody>
      </p:sp>
      <p:sp>
        <p:nvSpPr>
          <p:cNvPr id="11" name="矩形 10"/>
          <p:cNvSpPr/>
          <p:nvPr/>
        </p:nvSpPr>
        <p:spPr>
          <a:xfrm>
            <a:off x="2947793" y="6108594"/>
            <a:ext cx="342502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施工中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8874" y="6093296"/>
            <a:ext cx="342502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施工前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6" name="圖片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348880"/>
            <a:ext cx="2192217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07218"/>
            <a:ext cx="2192217" cy="197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圖片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034" y="2354333"/>
            <a:ext cx="237426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170" y="4164542"/>
            <a:ext cx="2057394" cy="2025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IMG_76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63679"/>
            <a:ext cx="2427122" cy="171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19" descr="C:\Users\USER\AppData\Local\Microsoft\Windows\INetCache\Content.Word\IMG_774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4164541"/>
            <a:ext cx="1708099" cy="2048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2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51520" y="252000"/>
            <a:ext cx="8640960" cy="245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蘭</a:t>
            </a: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潭校區</a:t>
            </a:r>
            <a:r>
              <a:rPr kumimoji="1" lang="en-US" altLang="zh-TW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110</a:t>
            </a: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年度道路整修工程</a:t>
            </a:r>
            <a:endParaRPr kumimoji="1" lang="en-US" altLang="zh-TW" sz="2800" b="1" i="0" u="none" strike="noStrike" kern="9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720000" marR="0" lvl="1" indent="-378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0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園藝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場實習教室後方道路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PC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路面，長度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299.6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公尺，寬度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2.6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至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公尺不等，合計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1,216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平方公尺</a:t>
            </a:r>
            <a:r>
              <a:rPr kumimoji="0" lang="zh-TW" altLang="en-US" sz="20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。食品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加工廠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.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水工試驗廠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. 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園藝場實習教室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.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瑞穗館前方道路及出校門一車道道路地質改良及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AC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鋪設，長度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399.4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公尺，寬度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3.3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至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9.6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公尺不等，共計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2,706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平方公尺</a:t>
            </a:r>
            <a:r>
              <a:rPr kumimoji="0" lang="zh-TW" altLang="en-US" sz="20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。招待所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前道路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AC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鋪設，共計</a:t>
            </a:r>
            <a:r>
              <a:rPr kumimoji="0" lang="en-US" altLang="zh-TW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221</a:t>
            </a:r>
            <a:r>
              <a:rPr kumimoji="0" lang="zh-TW" altLang="en-US" sz="20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平方公尺</a:t>
            </a:r>
            <a:r>
              <a:rPr kumimoji="0" lang="zh-TW" altLang="en-US" sz="20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kumimoji="1" lang="en-US" altLang="zh-TW" sz="2400" b="1" i="0" u="none" strike="noStrike" kern="9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110.7.1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110.10.3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6045654" y="6131563"/>
            <a:ext cx="298601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完成後</a:t>
            </a:r>
          </a:p>
        </p:txBody>
      </p:sp>
      <p:sp>
        <p:nvSpPr>
          <p:cNvPr id="18" name="矩形 17"/>
          <p:cNvSpPr/>
          <p:nvPr/>
        </p:nvSpPr>
        <p:spPr>
          <a:xfrm>
            <a:off x="3127264" y="6154532"/>
            <a:ext cx="342502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施工中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94357" y="6131563"/>
            <a:ext cx="342502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施工前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1" name="圖片 20" descr="C:\Users\USER\AppData\Local\Microsoft\Windows\INetCache\Content.Word\IMG_609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5"/>
            <a:ext cx="2592288" cy="1816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圖片 21" descr="C:\Users\USER\AppData\Local\Microsoft\Windows\INetCache\Content.Word\IMG_686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27" y="4436905"/>
            <a:ext cx="2601288" cy="186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圖片 22" descr="C:\Users\USER\AppData\Local\Microsoft\Windows\INetCache\Content.Word\IMG_71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22" y="4442373"/>
            <a:ext cx="1487012" cy="185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圖片 24" descr="C:\Users\USER\AppData\Local\Microsoft\Windows\INetCache\Content.Word\IMG_735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426" y="2564905"/>
            <a:ext cx="2252871" cy="1816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圖片 25" descr="C:\Users\USER\AppData\Local\Microsoft\Windows\INetCache\Content.Word\IMG_704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40" y="2575816"/>
            <a:ext cx="2707640" cy="180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圖片 26" descr="C:\Users\USER\AppData\Local\Microsoft\Windows\INetCache\Content.Word\IMG_758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40" y="4447770"/>
            <a:ext cx="2707640" cy="1817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6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51520" y="252000"/>
            <a:ext cx="864096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蘭</a:t>
            </a: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潭校區學生宿舍六舍浴室廁所整修工程</a:t>
            </a:r>
            <a:endParaRPr kumimoji="1" lang="en-US" altLang="zh-TW" sz="2800" b="1" i="0" u="none" strike="noStrike" kern="9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蘭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潭校區學生宿舍六舍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至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樓共計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間浴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廁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110.8.3~110.11.9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57988" y="6087897"/>
            <a:ext cx="298601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完成後</a:t>
            </a:r>
          </a:p>
        </p:txBody>
      </p:sp>
      <p:sp>
        <p:nvSpPr>
          <p:cNvPr id="12" name="矩形 11"/>
          <p:cNvSpPr/>
          <p:nvPr/>
        </p:nvSpPr>
        <p:spPr>
          <a:xfrm>
            <a:off x="2947793" y="6108594"/>
            <a:ext cx="342502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施工中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8874" y="6093296"/>
            <a:ext cx="342502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施工前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7" name="圖片 16" descr="C:\Users\USER\Desktop\IMG_45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678031"/>
            <a:ext cx="2101137" cy="203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圖片 17" descr="IMG_450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09952"/>
            <a:ext cx="2101139" cy="242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IMG_68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438" y="1678771"/>
            <a:ext cx="2305363" cy="203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圖片 18" descr="C:\Users\USER\AppData\Local\Microsoft\Windows\INetCache\Content.Word\IMG_677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438" y="3809952"/>
            <a:ext cx="2305363" cy="242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圖片 19" descr="C:\Users\USER\AppData\Local\Microsoft\Windows\INetCache\Content.Word\IMG_826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88" y="1678682"/>
            <a:ext cx="2434306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圖片 20" descr="C:\Users\USER\AppData\Local\Microsoft\Windows\INetCache\Content.Word\IMG_826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46" y="3809952"/>
            <a:ext cx="2421948" cy="2427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0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1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lnSpc>
                  <a:spcPts val="2600"/>
                </a:lnSpc>
              </a:pPr>
              <a:r>
                <a:rPr lang="zh-TW" altLang="en-US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 dirty="0">
                  <a:solidFill>
                    <a:srgbClr val="660066"/>
                  </a:solidFill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 dirty="0">
                <a:solidFill>
                  <a:srgbClr val="660066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lang="zh-TW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工作成果</a:t>
            </a:r>
          </a:p>
        </p:txBody>
      </p:sp>
    </p:spTree>
    <p:extLst>
      <p:ext uri="{BB962C8B-B14F-4D97-AF65-F5344CB8AC3E}">
        <p14:creationId xmlns:p14="http://schemas.microsoft.com/office/powerpoint/2010/main" val="2358159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51520" y="252000"/>
            <a:ext cx="864096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動物試驗場牛舍欄杆維修工程</a:t>
            </a: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完成動物試驗場牛舍欄杆改善。</a:t>
            </a:r>
            <a:endParaRPr kumimoji="0" lang="en-US" altLang="zh-TW" sz="2400" b="1" i="0" u="none" strike="noStrike" kern="9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110.8.9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110.8.31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pic>
        <p:nvPicPr>
          <p:cNvPr id="2050" name="Picture 2" descr="F:\03.工程專用檔案\110年度\03動物試驗場牛舍欄杆維修工程\2.工程契約\18.照片\0726\S__692715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5" y="1916832"/>
            <a:ext cx="2618053" cy="196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03.工程專用檔案\110年度\03動物試驗場牛舍欄杆維修工程\2.工程契約\18.照片\0726\S__692715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2592288" cy="194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03.工程專用檔案\110年度\03動物試驗場牛舍欄杆維修工程\2.工程契約\18.照片\0823\S__677396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860" y="1916832"/>
            <a:ext cx="2618281" cy="196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03.工程專用檔案\110年度\03動物試驗場牛舍欄杆維修工程\2.工程契約\18.照片\0823\S__677397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31" y="4067413"/>
            <a:ext cx="2605385" cy="19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03.工程專用檔案\110年度\03動物試驗場牛舍欄杆維修工程\2.工程契約\18.照片\0831竣工確認\S__680427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6832"/>
            <a:ext cx="2621690" cy="196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03.工程專用檔案\110年度\03動物試驗場牛舍欄杆維修工程\2.工程契約\18.照片\0831竣工確認\S__680427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38" y="4081526"/>
            <a:ext cx="2580642" cy="193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向右箭號 17"/>
          <p:cNvSpPr/>
          <p:nvPr/>
        </p:nvSpPr>
        <p:spPr>
          <a:xfrm>
            <a:off x="2794595" y="3861048"/>
            <a:ext cx="481261" cy="2120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9" name="向右箭號 18"/>
          <p:cNvSpPr/>
          <p:nvPr/>
        </p:nvSpPr>
        <p:spPr>
          <a:xfrm>
            <a:off x="5818931" y="3861048"/>
            <a:ext cx="481261" cy="2120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0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39552" y="362686"/>
            <a:ext cx="8640960" cy="1410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動科館至森林館臨時高壓線路銜接</a:t>
            </a: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工程</a:t>
            </a:r>
            <a:endParaRPr kumimoji="1" lang="en-US" altLang="zh-TW" sz="2800" b="1" i="0" u="none" strike="noStrike" kern="9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架設</a:t>
            </a:r>
            <a:r>
              <a:rPr kumimoji="0" lang="zh-TW" altLang="en-US" sz="24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臨時高壓線路緊急供電森林館及生物多樣性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館</a:t>
            </a:r>
            <a:endParaRPr kumimoji="0" lang="en-US" altLang="zh-TW" sz="2400" b="1" i="0" u="none" strike="noStrike" kern="9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31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110.9.13-110.12.31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56992"/>
            <a:ext cx="2259126" cy="301148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8" y="1826090"/>
            <a:ext cx="1701852" cy="350100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872208"/>
            <a:ext cx="1701852" cy="350100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43" y="1960987"/>
            <a:ext cx="3420661" cy="256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8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9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55306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7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52000" y="252000"/>
            <a:ext cx="861033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zh-TW" sz="2400" b="1" kern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新民校區獸醫館電梯</a:t>
            </a:r>
            <a:r>
              <a:rPr kumimoji="1" lang="en-US" altLang="zh-TW" sz="2400" b="1" kern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kumimoji="1" lang="zh-TW" altLang="zh-TW" sz="2400" b="1" kern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台及民雄校區人文館、藝術館、育樂堂各</a:t>
            </a:r>
            <a:r>
              <a:rPr kumimoji="1" lang="en-US" altLang="zh-TW" sz="2400" b="1" kern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1" lang="zh-TW" altLang="zh-TW" sz="2400" b="1" kern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台及教育館</a:t>
            </a:r>
            <a:r>
              <a:rPr kumimoji="1" lang="en-US" altLang="zh-TW" sz="2400" b="1" kern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1" lang="zh-TW" altLang="zh-TW" sz="2400" b="1" kern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台」共</a:t>
            </a:r>
            <a:r>
              <a:rPr kumimoji="1" lang="en-US" altLang="zh-TW" sz="2400" b="1" kern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kumimoji="1" lang="zh-TW" altLang="zh-TW" sz="2400" b="1" kern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台電梯鋼索更換採購</a:t>
            </a:r>
            <a:endParaRPr kumimoji="1" lang="en-US" altLang="zh-TW" sz="2400" b="1" kern="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39763" marR="0" lvl="0" indent="-28575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完成新民</a:t>
            </a:r>
            <a:r>
              <a:rPr kumimoji="0" lang="zh-TW" altLang="en-US" sz="24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及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民雄共</a:t>
            </a:r>
            <a:r>
              <a:rPr kumimoji="0" lang="en-US" altLang="zh-TW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台鋼索</a:t>
            </a:r>
            <a:endParaRPr kumimoji="0" lang="en-US" altLang="zh-TW" sz="2400" b="1" i="0" u="none" strike="noStrike" kern="9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39763" marR="0" lvl="0" indent="-28575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110.11.01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110.11.25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1743" y="3660283"/>
            <a:ext cx="2133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民雄校區教育館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GF2596-2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026" name="Picture 2" descr="21516369364814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59" y="1843831"/>
            <a:ext cx="2343633" cy="17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7" name="Picture 3" descr="21116369364814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70" y="1852210"/>
            <a:ext cx="2229386" cy="174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>
          <a:xfrm>
            <a:off x="2654092" y="3668196"/>
            <a:ext cx="2106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民雄校區教育館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GF2596-1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028" name="Picture 4" descr="22516369364814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34" y="1843831"/>
            <a:ext cx="1958034" cy="176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9" name="Picture 5" descr="22316369364814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899" y="1865174"/>
            <a:ext cx="1917328" cy="174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5561189" y="3718292"/>
            <a:ext cx="2775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zh-TW" altLang="zh-TW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微軟正黑體" panose="020B0604030504040204" pitchFamily="34" charset="-120"/>
                <a:cs typeface="Times New Roman" panose="02020603050405020304" pitchFamily="18" charset="0"/>
              </a:rPr>
              <a:t>嘉大新民校區動物疾病</a:t>
            </a:r>
            <a:r>
              <a:rPr kumimoji="0" lang="en-US" altLang="zh-TW" sz="1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微軟正黑體" panose="020B0604030504040204" pitchFamily="34" charset="-120"/>
                <a:cs typeface="Times New Roman" panose="02020603050405020304" pitchFamily="18" charset="0"/>
              </a:rPr>
              <a:t>GF2699-2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030" name="Picture 6" descr="22016369364814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703" y="4048631"/>
            <a:ext cx="2280777" cy="202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1" name="Picture 7" descr="23516369364814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057" y="4041963"/>
            <a:ext cx="2376264" cy="207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矩形 22"/>
          <p:cNvSpPr/>
          <p:nvPr/>
        </p:nvSpPr>
        <p:spPr>
          <a:xfrm>
            <a:off x="2836091" y="6166448"/>
            <a:ext cx="2775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zh-TW" altLang="zh-TW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微軟正黑體" panose="020B0604030504040204" pitchFamily="34" charset="-120"/>
                <a:cs typeface="Times New Roman" panose="02020603050405020304" pitchFamily="18" charset="0"/>
              </a:rPr>
              <a:t>嘉大新民校區動物疾病</a:t>
            </a:r>
            <a:r>
              <a:rPr kumimoji="0" lang="en-US" altLang="zh-TW" sz="14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微軟正黑體" panose="020B0604030504040204" pitchFamily="34" charset="-120"/>
                <a:cs typeface="Times New Roman" panose="02020603050405020304" pitchFamily="18" charset="0"/>
              </a:rPr>
              <a:t>GF2699-1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73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9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55306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7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51520" y="252000"/>
            <a:ext cx="864096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zh-TW" sz="2800" b="1" kern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蘭潭校區蘭潭圖書資訊館發電機輸出</a:t>
            </a:r>
            <a:r>
              <a:rPr kumimoji="1" lang="en-US" altLang="zh-TW" sz="2800" b="1" kern="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ACB</a:t>
            </a:r>
          </a:p>
          <a:p>
            <a:pPr marR="0" lvl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tabLst/>
              <a:defRPr/>
            </a:pPr>
            <a:r>
              <a:rPr kumimoji="1" lang="en-US" altLang="zh-TW" sz="2800" b="1" kern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2800" b="1" kern="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kumimoji="1" lang="zh-TW" altLang="zh-TW" sz="2800" b="1" kern="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故障</a:t>
            </a:r>
            <a:r>
              <a:rPr kumimoji="1" lang="zh-TW" altLang="zh-TW" sz="2800" b="1" kern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汰換並聯盤修復工程</a:t>
            </a:r>
            <a:endParaRPr kumimoji="1" lang="en-US" altLang="zh-TW" sz="2800" b="1" kern="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0" i="0" u="none" strike="noStrike" kern="9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完成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發電機輸出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ACB</a:t>
            </a:r>
            <a:r>
              <a:rPr kumimoji="0" lang="zh-TW" altLang="zh-TW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故障汰換並聯盤</a:t>
            </a:r>
            <a:r>
              <a:rPr kumimoji="0" lang="zh-TW" altLang="zh-TW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修復</a:t>
            </a:r>
            <a:endParaRPr kumimoji="0" lang="en-US" altLang="zh-TW" sz="2400" b="0" i="0" u="none" strike="noStrike" kern="9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20000" marR="0" lvl="1" indent="-3780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110.11.10~110.11.22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46563" y="5013091"/>
            <a:ext cx="421586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施工中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452320" y="6317209"/>
            <a:ext cx="124359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工後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5616100" y="3199937"/>
            <a:ext cx="481261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" y="2360099"/>
            <a:ext cx="2314366" cy="308512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84" y="2348880"/>
            <a:ext cx="2338590" cy="311741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36" y="857758"/>
            <a:ext cx="1973104" cy="263021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341" y="3707745"/>
            <a:ext cx="1873094" cy="249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8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51520" y="252000"/>
            <a:ext cx="864096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國立嘉義大學新民校區田徑場整建工程</a:t>
            </a: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辦理新民校區田徑場及跳遠沙坑改善。</a:t>
            </a:r>
            <a:endParaRPr kumimoji="0" lang="en-US" altLang="zh-TW" sz="2400" b="1" i="0" u="none" strike="noStrike" kern="9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110.6.30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施工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pic>
        <p:nvPicPr>
          <p:cNvPr id="3074" name="Picture 2" descr="F:\03.工程專用檔案\110年度\01-1國立嘉義大學新民校區田徑場整建工程\22.照片\1100112\S__70467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5" y="1935105"/>
            <a:ext cx="2528925" cy="189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03.工程專用檔案\110年度\01-1國立嘉義大學新民校區田徑場整建工程\22.照片\1100112\S__70467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54" y="4139032"/>
            <a:ext cx="2507446" cy="188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03.工程專用檔案\110年度\01-1國立嘉義大學新民校區田徑場整建工程\22.照片\1100927\20210927_211122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99" y="1916832"/>
            <a:ext cx="2530602" cy="189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03.工程專用檔案\110年度\01-1國立嘉義大學新民校區田徑場整建工程\22.照片\1100927\20210927_211122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988" y="4098603"/>
            <a:ext cx="2563002" cy="192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03.工程專用檔案\110年度\01-1國立嘉義大學新民校區田徑場整建工程\22.照片\1101116\1101116_211122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16832"/>
            <a:ext cx="2520280" cy="18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03.工程專用檔案\110年度\01-1國立嘉義大學新民校區田徑場整建工程\22.照片\1101116\1101116_211122_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77" y="4098603"/>
            <a:ext cx="2561303" cy="192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向右箭號 18"/>
          <p:cNvSpPr/>
          <p:nvPr/>
        </p:nvSpPr>
        <p:spPr>
          <a:xfrm>
            <a:off x="2794595" y="3861048"/>
            <a:ext cx="481261" cy="2120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0" name="向右箭號 19"/>
          <p:cNvSpPr/>
          <p:nvPr/>
        </p:nvSpPr>
        <p:spPr>
          <a:xfrm>
            <a:off x="5818931" y="3861048"/>
            <a:ext cx="481261" cy="2120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4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51520" y="252000"/>
            <a:ext cx="864096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蘭潭校區圖書館一樓展覽廳整修工程</a:t>
            </a: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辦理蘭潭校區圖書館一樓展覽廳整修工程。</a:t>
            </a:r>
            <a:endParaRPr kumimoji="0" lang="en-US" altLang="zh-TW" sz="2400" b="1" i="0" u="none" strike="noStrike" kern="9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110.11.3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施工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pic>
        <p:nvPicPr>
          <p:cNvPr id="4098" name="Picture 2" descr="F:\03.工程專用檔案\110年度\05蘭潭校區圖書館一樓展覽廳整修工程\15照片\1100914\FA4483C8-BCE9-4A06-967C-FA65CBC96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6832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03.工程專用檔案\110年度\05蘭潭校區圖書館一樓展覽廳整修工程\15照片\1100914\E3358348-FFCD-483B-998B-8D15AF6B90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1"/>
            <a:ext cx="2592289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03.工程專用檔案\110年度\05蘭潭校區圖書館一樓展覽廳整修工程\15照片\1101105\20211105_211122_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90" y="1882431"/>
            <a:ext cx="2635813" cy="197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03.工程專用檔案\110年度\05蘭潭校區圖書館一樓展覽廳整修工程\15照片\1101105\20211105_211122_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111" y="4042672"/>
            <a:ext cx="2635813" cy="197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03.工程專用檔案\110年度\05蘭潭校區圖書館一樓展覽廳整修工程\15照片\1101115\20211115_211122_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226" y="4054295"/>
            <a:ext cx="2716254" cy="20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03.工程專用檔案\110年度\05蘭潭校區圖書館一樓展覽廳整修工程\15照片\1101112\20211112_211122_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48848"/>
            <a:ext cx="2680551" cy="201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向右箭號 17"/>
          <p:cNvSpPr/>
          <p:nvPr/>
        </p:nvSpPr>
        <p:spPr>
          <a:xfrm>
            <a:off x="2722587" y="3861048"/>
            <a:ext cx="481261" cy="2120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9" name="向右箭號 18"/>
          <p:cNvSpPr/>
          <p:nvPr/>
        </p:nvSpPr>
        <p:spPr>
          <a:xfrm>
            <a:off x="5652120" y="3843761"/>
            <a:ext cx="481261" cy="2120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95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51520" y="252000"/>
            <a:ext cx="813593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其他工程</a:t>
            </a:r>
            <a:endParaRPr kumimoji="0" lang="en-US" altLang="zh-TW" sz="2400" b="0" i="0" u="none" strike="noStrike" kern="9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0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1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411239"/>
              </p:ext>
            </p:extLst>
          </p:nvPr>
        </p:nvGraphicFramePr>
        <p:xfrm>
          <a:off x="1539537" y="1686823"/>
          <a:ext cx="6096000" cy="1776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3848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類別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逾十萬元至未達</a:t>
                      </a: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萬元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萬元以上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土建工程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水電工程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合計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251520" y="3790831"/>
            <a:ext cx="8135938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一般</a:t>
            </a: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維護</a:t>
            </a: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事宜</a:t>
            </a:r>
            <a:endParaRPr kumimoji="1" lang="en-US" altLang="zh-TW" sz="2800" b="1" i="0" u="none" strike="noStrike" kern="9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高壓電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、消防設備、緊急供電設備、電話總機設備及電梯設備保養</a:t>
            </a: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事宜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建築物公共</a:t>
            </a: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安全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檢查申報、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消防安全設備檢修</a:t>
            </a: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申報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辦理各項小型維修案件（</a:t>
            </a: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110.11.25</a:t>
            </a: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）計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107</a:t>
            </a:r>
            <a:r>
              <a:rPr kumimoji="0" lang="zh-TW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件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2000" b="0" i="0" u="none" strike="noStrike" kern="9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56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1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lnSpc>
                  <a:spcPts val="2600"/>
                </a:lnSpc>
              </a:pPr>
              <a:r>
                <a:rPr lang="zh-TW" altLang="en-US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 dirty="0">
                  <a:solidFill>
                    <a:srgbClr val="660066"/>
                  </a:solidFill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 dirty="0">
                <a:solidFill>
                  <a:srgbClr val="660066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年度工作計畫</a:t>
            </a:r>
            <a:endParaRPr lang="zh-TW" alt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13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1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lnSpc>
                  <a:spcPts val="2600"/>
                </a:lnSpc>
              </a:pPr>
              <a:r>
                <a:rPr lang="zh-TW" altLang="en-US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 dirty="0">
                  <a:solidFill>
                    <a:srgbClr val="660066"/>
                  </a:solidFill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 dirty="0">
                <a:solidFill>
                  <a:srgbClr val="660066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22854" y="1556792"/>
            <a:ext cx="45572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725" indent="-377825">
              <a:lnSpc>
                <a:spcPts val="3000"/>
              </a:lnSpc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altLang="zh-TW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lang="zh-TW" altLang="en-US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</a:t>
            </a:r>
            <a:r>
              <a:rPr lang="zh-TW" altLang="en-US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日決標</a:t>
            </a:r>
            <a:endParaRPr lang="en-US" altLang="zh-TW" sz="2400" b="1" kern="9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indent="-377825">
              <a:lnSpc>
                <a:spcPts val="3000"/>
              </a:lnSpc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altLang="zh-TW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lang="zh-TW" altLang="en-US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2400" b="1" kern="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lang="zh-TW" altLang="en-US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23</a:t>
            </a:r>
            <a:r>
              <a:rPr lang="zh-TW" altLang="en-US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日動工典禮</a:t>
            </a:r>
            <a:endParaRPr lang="en-US" altLang="zh-TW" sz="2400" b="1" kern="9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indent="-377825">
              <a:lnSpc>
                <a:spcPts val="3000"/>
              </a:lnSpc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altLang="zh-TW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lang="zh-TW" altLang="en-US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lang="zh-TW" altLang="en-US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29</a:t>
            </a:r>
            <a:r>
              <a:rPr lang="zh-TW" altLang="en-US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日開工</a:t>
            </a:r>
            <a:endParaRPr lang="en-US" altLang="zh-TW" sz="2400" b="1" kern="9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indent="-377825">
              <a:lnSpc>
                <a:spcPts val="3000"/>
              </a:lnSpc>
              <a:buSzPct val="90000"/>
              <a:buFont typeface="Wingdings" panose="05000000000000000000" pitchFamily="2" charset="2"/>
              <a:buChar char="Ø"/>
              <a:defRPr/>
            </a:pPr>
            <a:r>
              <a:rPr lang="zh-TW" altLang="en-US" sz="24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工期：</a:t>
            </a:r>
            <a:r>
              <a:rPr lang="en-US" altLang="zh-TW" sz="2400" b="1" kern="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850</a:t>
            </a:r>
            <a:r>
              <a:rPr lang="zh-TW" altLang="en-US" sz="2400" b="1" kern="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日曆天</a:t>
            </a:r>
            <a:endParaRPr lang="en-US" altLang="zh-TW" sz="2400" b="1" kern="9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251520" y="764704"/>
            <a:ext cx="864096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持續辦理</a:t>
            </a:r>
            <a:r>
              <a:rPr lang="zh-TW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新民校區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學生宿舍新建工程標案</a:t>
            </a:r>
            <a:endParaRPr lang="zh-TW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5" y="3207764"/>
            <a:ext cx="4487315" cy="252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30273"/>
            <a:ext cx="448731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4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1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856540"/>
            <a:ext cx="8640960" cy="1276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持續蘭潭校區學生宿舍六舍公共區域及寢室整修工程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，目前上網招標作業中，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預計今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110)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中旬完成工程採購發包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，限期明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日前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完竣。</a:t>
            </a:r>
          </a:p>
        </p:txBody>
      </p:sp>
      <p:pic>
        <p:nvPicPr>
          <p:cNvPr id="12" name="圖片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12" y="2363906"/>
            <a:ext cx="2649464" cy="365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圖片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8880"/>
            <a:ext cx="2592288" cy="367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IMG_75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56" y="2292266"/>
            <a:ext cx="3124200" cy="372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66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069880"/>
            <a:ext cx="3558662" cy="266899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657" y="4199794"/>
            <a:ext cx="3166581" cy="2374936"/>
          </a:xfrm>
          <a:prstGeom prst="rect">
            <a:avLst/>
          </a:prstGeom>
        </p:spPr>
      </p:pic>
      <p:grpSp>
        <p:nvGrpSpPr>
          <p:cNvPr id="55299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55306" name="圖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7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51520" y="252000"/>
            <a:ext cx="8640960" cy="258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國立嘉義大學</a:t>
            </a:r>
            <a:r>
              <a:rPr kumimoji="1" lang="en-US" altLang="zh-TW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109</a:t>
            </a: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年校區道路相關設施改善</a:t>
            </a: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工程</a:t>
            </a:r>
            <a:endParaRPr kumimoji="1" lang="en-US" altLang="zh-TW" sz="2800" b="1" i="0" u="none" strike="noStrike" kern="9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720000" marR="0" lvl="1" indent="-3780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蘭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潭校區旁林牧路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養牛區至鴕鳥區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新設欄杆，長度為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131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公尺。</a:t>
            </a:r>
          </a:p>
          <a:p>
            <a:pPr marL="720000" marR="0" lvl="1" indent="-3780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民雄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校區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新設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條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共同管道。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000" marR="0" lvl="1" indent="-3780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民雄校區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7-11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旁腳踏車停放區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整理。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000" marR="0" lvl="1" indent="-3780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108.11.20~110.02.03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657" y="2311890"/>
            <a:ext cx="3151862" cy="17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0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1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509434"/>
            <a:ext cx="8640960" cy="119137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持續蘭潭校區學生宿舍六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舍屋頂防水工程，目前已完成設計作業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，預計今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月中旬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完成工程採購發包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，工期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日曆天，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日前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完竣。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8" y="1953994"/>
            <a:ext cx="4210647" cy="392327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53994"/>
            <a:ext cx="4104456" cy="392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1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504056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持續辦理</a:t>
            </a:r>
            <a:r>
              <a:rPr lang="zh-TW" alt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</a:t>
            </a:r>
            <a:r>
              <a:rPr lang="zh-TW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師二村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學人宿舍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新建工程標案</a:t>
            </a:r>
            <a:endParaRPr lang="zh-TW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3840000" cy="288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37312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1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5200" y="835200"/>
            <a:ext cx="7408333" cy="4824536"/>
          </a:xfrm>
        </p:spPr>
        <p:txBody>
          <a:bodyPr>
            <a:no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辦理民雄校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區圖書館無障礙電梯改善。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chemeClr val="accent5"/>
              </a:buClr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辦理民雄校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區餐廳無障礙廁所改善。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chemeClr val="accent5"/>
              </a:buClr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辦理各校區供水供電設施設備改善。</a:t>
            </a:r>
          </a:p>
          <a:p>
            <a:pPr>
              <a:buClr>
                <a:schemeClr val="accent5"/>
              </a:buClr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辦理蘭潭宿舍整修工程。</a:t>
            </a:r>
          </a:p>
          <a:p>
            <a:pPr>
              <a:buClr>
                <a:schemeClr val="accent5"/>
              </a:buClr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辦理蘭潭校區水生館電梯更新工程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>
              <a:buClr>
                <a:schemeClr val="accent5"/>
              </a:buClr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辦理蘭潭校區動物科學館、森林館防水工程。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chemeClr val="accent5"/>
              </a:buClr>
            </a:pPr>
            <a:r>
              <a:rPr lang="zh-TW" altLang="en-US" sz="2800" b="1" dirty="0">
                <a:solidFill>
                  <a:srgbClr val="073E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辦理校區道路鋪面改善、水土保持設施改善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rgbClr val="F5C040"/>
              </a:buClr>
            </a:pPr>
            <a:r>
              <a:rPr lang="zh-TW" altLang="en-US" sz="2800" b="1" dirty="0">
                <a:solidFill>
                  <a:srgbClr val="073E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辦理老舊空調、照明設備汰換。</a:t>
            </a:r>
          </a:p>
          <a:p>
            <a:pPr lvl="0">
              <a:buClr>
                <a:srgbClr val="F5C040"/>
              </a:buClr>
            </a:pPr>
            <a:r>
              <a:rPr lang="zh-TW" altLang="en-US" sz="2800" b="1" dirty="0" smtClean="0">
                <a:solidFill>
                  <a:srgbClr val="073E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</a:t>
            </a:r>
            <a:r>
              <a:rPr lang="zh-TW" altLang="en-US" sz="2800" b="1" dirty="0">
                <a:solidFill>
                  <a:srgbClr val="073E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辦理一般維護事宜。</a:t>
            </a:r>
          </a:p>
          <a:p>
            <a:pPr>
              <a:buClr>
                <a:schemeClr val="accent5"/>
              </a:buClr>
            </a:pP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chemeClr val="accent5"/>
              </a:buClr>
            </a:pP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719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1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>
                <a:lnSpc>
                  <a:spcPts val="2600"/>
                </a:lnSpc>
              </a:pPr>
              <a:r>
                <a:rPr lang="zh-TW" altLang="en-US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國立嘉義大學總務處</a:t>
              </a:r>
              <a:r>
                <a:rPr lang="en-US" altLang="zh-TW" sz="20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i="1" dirty="0">
                  <a:solidFill>
                    <a:srgbClr val="660066"/>
                  </a:solidFill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lang="zh-TW" altLang="en-US" sz="2000" b="1" i="1" dirty="0">
                <a:solidFill>
                  <a:srgbClr val="660066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987" y="28529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簡報完畢</a:t>
            </a:r>
            <a:r>
              <a:rPr lang="en-US" altLang="zh-TW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敬請指教</a:t>
            </a:r>
          </a:p>
        </p:txBody>
      </p:sp>
    </p:spTree>
    <p:extLst>
      <p:ext uri="{BB962C8B-B14F-4D97-AF65-F5344CB8AC3E}">
        <p14:creationId xmlns:p14="http://schemas.microsoft.com/office/powerpoint/2010/main" val="389716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9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55306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7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52000" y="252000"/>
            <a:ext cx="8610339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國立嘉義大學</a:t>
            </a:r>
            <a:r>
              <a:rPr kumimoji="1" lang="en-US" altLang="zh-TW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109</a:t>
            </a: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年校區</a:t>
            </a:r>
            <a:r>
              <a:rPr kumimoji="1" lang="en-US" altLang="zh-TW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AC</a:t>
            </a: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路面改善</a:t>
            </a: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工程</a:t>
            </a:r>
            <a:endParaRPr kumimoji="1" lang="en-US" altLang="zh-TW" sz="2800" b="1" i="0" u="none" strike="noStrike" kern="9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完成民雄校區</a:t>
            </a:r>
            <a:r>
              <a:rPr kumimoji="0" lang="en-US" altLang="zh-TW" sz="24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AC</a:t>
            </a:r>
            <a:r>
              <a:rPr kumimoji="0" lang="zh-TW" altLang="en-US" sz="24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路面改善，計</a:t>
            </a:r>
            <a:r>
              <a:rPr kumimoji="0" lang="en-US" altLang="zh-TW" sz="24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14,457</a:t>
            </a:r>
            <a:r>
              <a:rPr kumimoji="0" lang="zh-TW" altLang="en-US" sz="24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平方公尺。</a:t>
            </a:r>
            <a:endParaRPr kumimoji="0" lang="en-US" altLang="zh-TW" sz="2400" b="1" i="0" u="none" strike="noStrike" kern="9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108.11.20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110.06.22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8" y="1988840"/>
            <a:ext cx="3803915" cy="285293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1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51520" y="252000"/>
            <a:ext cx="8602737" cy="2682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數位學習設計與管理學系電腦教室地面管線及系統設備更新</a:t>
            </a: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工程</a:t>
            </a:r>
            <a:endParaRPr kumimoji="0" lang="zh-TW" altLang="en-US" sz="2400" b="1" i="0" u="none" strike="noStrike" kern="9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網路電源佈線及廣播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教學設備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套</a:t>
            </a: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鋪設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超耐磨防水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地板，計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41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坪。</a:t>
            </a: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壁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面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乳膠漆粉刷，計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40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坪。</a:t>
            </a: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109.08.03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110.03.17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0900" y="2872302"/>
            <a:ext cx="3888432" cy="291632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72302"/>
            <a:ext cx="3888432" cy="29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3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32856"/>
            <a:ext cx="4021945" cy="301509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6"/>
            <a:ext cx="4021945" cy="301509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3025" y="660887"/>
            <a:ext cx="864096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>
              <a:lnSpc>
                <a:spcPts val="3800"/>
              </a:lnSpc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kumimoji="1" lang="zh-TW" altLang="en-US" sz="2800" b="1" kern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蘭潭校區活動中心三樓地板破損拆除磁磚修補工程</a:t>
            </a:r>
            <a:endParaRPr kumimoji="1" lang="en-US" altLang="zh-TW" sz="2800" b="1" kern="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20725" lvl="0" indent="-377825">
              <a:lnSpc>
                <a:spcPts val="3000"/>
              </a:lnSpc>
              <a:buSzPct val="90000"/>
              <a:buFont typeface="Wingdings" panose="05000000000000000000" pitchFamily="2" charset="2"/>
              <a:buChar char="Ø"/>
              <a:defRPr/>
            </a:pPr>
            <a:r>
              <a:rPr lang="zh-TW" altLang="en-US" sz="2200" b="1" kern="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原有高架木地板拆除、磨除防水層無縫</a:t>
            </a:r>
            <a:r>
              <a:rPr lang="en-US" altLang="zh-TW" sz="2200" b="1" kern="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PVC</a:t>
            </a:r>
            <a:r>
              <a:rPr lang="zh-TW" altLang="en-US" sz="2200" b="1" kern="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地坪施作</a:t>
            </a:r>
            <a:r>
              <a:rPr lang="zh-TW" altLang="en-US" sz="2200" b="1" kern="9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200" b="1" kern="9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lvl="0" indent="-377825">
              <a:lnSpc>
                <a:spcPts val="3000"/>
              </a:lnSpc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altLang="zh-TW" sz="2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109.11.18-110.12.31</a:t>
            </a:r>
            <a:endParaRPr kumimoji="0" lang="en-US" altLang="zh-TW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8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51520" y="252000"/>
            <a:ext cx="864096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蘭</a:t>
            </a: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潭校區學生宿舍五舍北側廁所污水設施改善工程</a:t>
            </a:r>
            <a:endParaRPr kumimoji="1" lang="zh-TW" altLang="en-US" sz="2800" b="1" i="0" u="none" strike="noStrike" kern="9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2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完成</a:t>
            </a:r>
            <a:r>
              <a:rPr kumimoji="0" lang="zh-TW" altLang="en-US" sz="220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五舍污水設施工程，汰換一座北側污水槽</a:t>
            </a:r>
            <a:r>
              <a:rPr kumimoji="0" lang="zh-TW" altLang="en-US" sz="2200" b="1" i="0" u="none" strike="noStrike" kern="9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</a:p>
          <a:p>
            <a:pPr marL="720725" marR="0" lvl="0" indent="-377825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109.12.1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110.2.26</a:t>
            </a:r>
            <a:endParaRPr kumimoji="0" lang="en-US" altLang="zh-TW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157988" y="6087897"/>
            <a:ext cx="298601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完成後</a:t>
            </a:r>
          </a:p>
        </p:txBody>
      </p:sp>
      <p:sp>
        <p:nvSpPr>
          <p:cNvPr id="19" name="矩形 18"/>
          <p:cNvSpPr/>
          <p:nvPr/>
        </p:nvSpPr>
        <p:spPr>
          <a:xfrm>
            <a:off x="2947793" y="6108594"/>
            <a:ext cx="342502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施工中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08874" y="6093296"/>
            <a:ext cx="342502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施工前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1" name="圖片 20" descr="C:\Users\USER\Desktop\109Q0704蘭潭校區學生宿舍五舍北側廁所污水設施改善工程\B.施工階段\施工照片\1091111施工前現勘\IMG_16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5" y="1724532"/>
            <a:ext cx="2359609" cy="2221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圖片 21" descr="C:\Users\USER\Desktop\109Q0704蘭潭校區學生宿舍五舍北側廁所污水設施改善工程\B.施工階段\施工照片\1091111施工前現勘\IMG_16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3" y="3991992"/>
            <a:ext cx="2362721" cy="224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圖片 22" descr="C:\Users\USER\Desktop\109Q0704蘭潭校區學生宿舍五舍北側廁所污水設施改善工程\B.施工階段\施工照片\1091225施工期間\IMG_25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987" y="1724532"/>
            <a:ext cx="1792605" cy="222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圖片 23" descr="C:\Users\USER\Desktop\109Q0704蘭潭校區學生宿舍五舍北側廁所污水設施改善工程\B.施工階段\施工照片\1100203\IMG_322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893" y="3991992"/>
            <a:ext cx="2334794" cy="21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圖片 24" descr="C:\Users\USER\Desktop\109Q0704蘭潭校區學生宿舍五舍北側廁所污水設施改善工程\B.施工階段\竣工報告\1100308竣工確認\IMG_383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02" y="1724533"/>
            <a:ext cx="2754635" cy="21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圖片 25" descr="C:\Users\USER\Desktop\109Q0704蘭潭校區學生宿舍五舍北側廁所污水設施改善工程\B.施工階段\竣工報告\1100308竣工確認\IMG_382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39" y="3989856"/>
            <a:ext cx="2796540" cy="2176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51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51520" y="252000"/>
            <a:ext cx="864096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蘭</a:t>
            </a: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潭校區學生宿舍五舍整修工程</a:t>
            </a:r>
            <a:endParaRPr kumimoji="1" lang="en-US" altLang="zh-TW" sz="2800" b="1" i="0" u="none" strike="noStrike" kern="9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完成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五舍宿舍內部整修工程，整修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間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468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床組、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468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書桌椅、樓梯櫃、衣櫃、壁癌處理、茶水間、走廊地板及飾板更新、公共區域地板更新、走廊管線重新配置、陽台防水等工程。</a:t>
            </a:r>
            <a:endParaRPr kumimoji="0" lang="zh-TW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725" marR="0" lvl="0" indent="-377825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110.1.19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110.8.30</a:t>
            </a:r>
          </a:p>
        </p:txBody>
      </p:sp>
      <p:grpSp>
        <p:nvGrpSpPr>
          <p:cNvPr id="13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14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5821297" y="6105417"/>
            <a:ext cx="298601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完成後</a:t>
            </a:r>
          </a:p>
        </p:txBody>
      </p:sp>
      <p:sp>
        <p:nvSpPr>
          <p:cNvPr id="19" name="矩形 18"/>
          <p:cNvSpPr/>
          <p:nvPr/>
        </p:nvSpPr>
        <p:spPr>
          <a:xfrm>
            <a:off x="2947793" y="6108594"/>
            <a:ext cx="342502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施工中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8874" y="6093296"/>
            <a:ext cx="342502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施工前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21" name="圖片 20" descr="C:\Users\USER\Desktop\108Q0701蘭潭校區學生宿舍五舍整修工程\1.工程\施工階段\施工照片\1100118\IMG_30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5"/>
            <a:ext cx="2736304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圖片 21" descr="C:\Users\USER\Desktop\108Q0701蘭潭校區學生宿舍五舍整修工程\1.工程\施工階段\施工照片\1100127\IMG_31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14" y="4244876"/>
            <a:ext cx="1692905" cy="199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圖片 22" descr="C:\Users\USER\Desktop\108Q0701蘭潭校區學生宿舍五舍整修工程\1.工程\施工階段\施工照片\1100204\IMG_32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68" y="4244876"/>
            <a:ext cx="1711225" cy="199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圖片 23" descr="C:\Users\USER\AppData\Local\Microsoft\Windows\INetCache\Content.Word\IMG_646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895" y="2204864"/>
            <a:ext cx="233961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圖片 24" descr="C:\Users\USER\Desktop\108Q0701蘭潭校區學生宿舍五舍整修工程\1.工程\施工階段\施工照片\1100902\IMG_707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08" y="4244876"/>
            <a:ext cx="2917839" cy="199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圖片 25" descr="C:\Users\USER\Desktop\108Q0701蘭潭校區學生宿舍五舍整修工程\1.工程\施工階段\施工照片\1100902\IMG_707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08" y="2204864"/>
            <a:ext cx="2918970" cy="1994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4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9" name="群組 3"/>
          <p:cNvGrpSpPr>
            <a:grpSpLocks/>
          </p:cNvGrpSpPr>
          <p:nvPr/>
        </p:nvGrpSpPr>
        <p:grpSpPr bwMode="auto">
          <a:xfrm>
            <a:off x="101600" y="6021388"/>
            <a:ext cx="6884988" cy="838200"/>
            <a:chOff x="179512" y="5949280"/>
            <a:chExt cx="6661571" cy="836712"/>
          </a:xfrm>
        </p:grpSpPr>
        <p:pic>
          <p:nvPicPr>
            <p:cNvPr id="55306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949280"/>
              <a:ext cx="836712" cy="8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7" name="文字方塊 2"/>
            <p:cNvSpPr txBox="1">
              <a:spLocks noChangeArrowheads="1"/>
            </p:cNvSpPr>
            <p:nvPr/>
          </p:nvSpPr>
          <p:spPr bwMode="auto">
            <a:xfrm>
              <a:off x="1016224" y="6315133"/>
              <a:ext cx="5824859" cy="425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國立嘉義大學總務處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</a:t>
              </a:r>
              <a:r>
                <a:rPr kumimoji="1" lang="en-US" altLang="zh-TW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Times New Roman" pitchFamily="18" charset="0"/>
                  <a:ea typeface="微軟正黑體" pitchFamily="34" charset="-120"/>
                  <a:cs typeface="Times New Roman" pitchFamily="18" charset="0"/>
                </a:rPr>
                <a:t>Office of General Affairs, NCYU</a:t>
              </a:r>
              <a:endParaRPr kumimoji="1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itchFamily="18" charset="0"/>
                <a:ea typeface="微軟正黑體" pitchFamily="34" charset="-120"/>
                <a:cs typeface="Times New Roman" pitchFamily="18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52000" y="252000"/>
            <a:ext cx="8640961" cy="1810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marR="0" lvl="0" indent="-354013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600"/>
              </a:spcAft>
              <a:buClr>
                <a:prstClr val="white">
                  <a:lumMod val="75000"/>
                </a:prstClr>
              </a:buClr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1" lang="zh-TW" altLang="en-US" sz="2800" b="1" i="0" u="none" strike="noStrike" kern="9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民雄校區圖書館外牆整修</a:t>
            </a:r>
            <a:r>
              <a:rPr kumimoji="1" lang="zh-TW" altLang="en-US" sz="2800" b="1" i="0" u="none" strike="noStrike" kern="9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工程</a:t>
            </a:r>
            <a:endParaRPr kumimoji="0" lang="en-US" altLang="zh-TW" sz="2400" b="1" i="0" u="none" strike="noStrike" kern="9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000" marR="0" lvl="1" indent="-3780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牆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面水泥砂漿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修補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矽酸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防水材塗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佈及貼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二丁掛磚，計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1,357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平方公尺。</a:t>
            </a:r>
            <a:endParaRPr kumimoji="0" lang="en-US" altLang="zh-TW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720000" marR="0" lvl="1" indent="-3780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110.01.19~110.11.10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5536" y="5448506"/>
            <a:ext cx="421586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施工中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76101" y="5412800"/>
            <a:ext cx="421586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標楷體" panose="03000509000000000000" pitchFamily="65" charset="-120"/>
                <a:cs typeface="+mn-cs"/>
              </a:rPr>
              <a:t>施工後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026" name="Picture 2" descr="LINE_ALBUM_2021924_210924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42" y="2475791"/>
            <a:ext cx="36004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LINE_ALBUM_2021111_21110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07" y="2472182"/>
            <a:ext cx="36004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51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C7EDCC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C7EDC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波形">
    <a:dk1>
      <a:sysClr val="windowText" lastClr="000000"/>
    </a:dk1>
    <a:lt1>
      <a:sysClr val="window" lastClr="C7EDCC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3507</TotalTime>
  <Words>1691</Words>
  <Application>Microsoft Office PowerPoint</Application>
  <PresentationFormat>如螢幕大小 (4:3)</PresentationFormat>
  <Paragraphs>191</Paragraphs>
  <Slides>33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2" baseType="lpstr">
      <vt:lpstr>微軟正黑體</vt:lpstr>
      <vt:lpstr>新細明體</vt:lpstr>
      <vt:lpstr>標楷體</vt:lpstr>
      <vt:lpstr>Calibri</vt:lpstr>
      <vt:lpstr>Candara</vt:lpstr>
      <vt:lpstr>Symbol</vt:lpstr>
      <vt:lpstr>Times New Roman</vt:lpstr>
      <vt:lpstr>Wingdings</vt:lpstr>
      <vt:lpstr>波形</vt:lpstr>
      <vt:lpstr>110年度總務會議 營繕組工作報告</vt:lpstr>
      <vt:lpstr>110年度工作成果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111年度工作計畫</vt:lpstr>
      <vt:lpstr>PowerPoint 簡報</vt:lpstr>
      <vt:lpstr>PowerPoint 簡報</vt:lpstr>
      <vt:lpstr>PowerPoint 簡報</vt:lpstr>
      <vt:lpstr>PowerPoint 簡報</vt:lpstr>
      <vt:lpstr>PowerPoint 簡報</vt:lpstr>
      <vt:lpstr>簡報完畢 敬請指教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315</cp:revision>
  <cp:lastPrinted>2017-12-07T00:46:29Z</cp:lastPrinted>
  <dcterms:created xsi:type="dcterms:W3CDTF">2016-11-25T02:41:50Z</dcterms:created>
  <dcterms:modified xsi:type="dcterms:W3CDTF">2021-11-29T02:57:40Z</dcterms:modified>
</cp:coreProperties>
</file>