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  <p:sldMasterId id="2147483811" r:id="rId2"/>
    <p:sldMasterId id="2147484126" r:id="rId3"/>
  </p:sldMasterIdLst>
  <p:notesMasterIdLst>
    <p:notesMasterId r:id="rId26"/>
  </p:notesMasterIdLst>
  <p:handoutMasterIdLst>
    <p:handoutMasterId r:id="rId27"/>
  </p:handoutMasterIdLst>
  <p:sldIdLst>
    <p:sldId id="397" r:id="rId4"/>
    <p:sldId id="376" r:id="rId5"/>
    <p:sldId id="420" r:id="rId6"/>
    <p:sldId id="415" r:id="rId7"/>
    <p:sldId id="400" r:id="rId8"/>
    <p:sldId id="421" r:id="rId9"/>
    <p:sldId id="424" r:id="rId10"/>
    <p:sldId id="408" r:id="rId11"/>
    <p:sldId id="417" r:id="rId12"/>
    <p:sldId id="416" r:id="rId13"/>
    <p:sldId id="403" r:id="rId14"/>
    <p:sldId id="402" r:id="rId15"/>
    <p:sldId id="404" r:id="rId16"/>
    <p:sldId id="422" r:id="rId17"/>
    <p:sldId id="423" r:id="rId18"/>
    <p:sldId id="419" r:id="rId19"/>
    <p:sldId id="426" r:id="rId20"/>
    <p:sldId id="425" r:id="rId21"/>
    <p:sldId id="409" r:id="rId22"/>
    <p:sldId id="410" r:id="rId23"/>
    <p:sldId id="411" r:id="rId24"/>
    <p:sldId id="414" r:id="rId25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CC"/>
    <a:srgbClr val="660066"/>
    <a:srgbClr val="CCCCFF"/>
    <a:srgbClr val="6699FF"/>
    <a:srgbClr val="000099"/>
    <a:srgbClr val="FF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494" autoAdjust="0"/>
  </p:normalViewPr>
  <p:slideViewPr>
    <p:cSldViewPr>
      <p:cViewPr varScale="1">
        <p:scale>
          <a:sx n="84" d="100"/>
          <a:sy n="84" d="100"/>
        </p:scale>
        <p:origin x="1382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B3ABA2F-F6AE-4120-9D54-7E63E21E41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97988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C6C386D-1FBE-4F83-814A-6726ED5C668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64575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（一）	文件代收部分：截至</a:t>
            </a:r>
            <a:r>
              <a:rPr lang="en-US" altLang="zh-TW" dirty="0" smtClean="0"/>
              <a:t>10</a:t>
            </a:r>
            <a:r>
              <a:rPr lang="zh-TW" altLang="en-US" dirty="0" smtClean="0"/>
              <a:t>月</a:t>
            </a:r>
            <a:r>
              <a:rPr lang="en-US" altLang="zh-TW" dirty="0" smtClean="0"/>
              <a:t>31</a:t>
            </a:r>
            <a:r>
              <a:rPr lang="zh-TW" altLang="en-US" dirty="0" smtClean="0"/>
              <a:t>日止，代收各單位、教職員工、學生掛號信件總計約</a:t>
            </a:r>
            <a:r>
              <a:rPr lang="en-US" altLang="zh-TW" dirty="0" smtClean="0"/>
              <a:t>6,212</a:t>
            </a:r>
            <a:r>
              <a:rPr lang="zh-TW" altLang="en-US" dirty="0" smtClean="0"/>
              <a:t>件，包裹約</a:t>
            </a:r>
            <a:r>
              <a:rPr lang="en-US" altLang="zh-TW" dirty="0" smtClean="0"/>
              <a:t>1,432</a:t>
            </a:r>
            <a:r>
              <a:rPr lang="zh-TW" altLang="en-US" dirty="0" smtClean="0"/>
              <a:t>件、貨運（含宅急便等）約</a:t>
            </a:r>
            <a:r>
              <a:rPr lang="en-US" altLang="zh-TW" dirty="0" smtClean="0"/>
              <a:t>1,599</a:t>
            </a:r>
            <a:r>
              <a:rPr lang="zh-TW" altLang="en-US" dirty="0" smtClean="0"/>
              <a:t>件。</a:t>
            </a:r>
          </a:p>
          <a:p>
            <a:r>
              <a:rPr lang="zh-TW" altLang="en-US" dirty="0" smtClean="0"/>
              <a:t>（二）	文件代寄部分：截至</a:t>
            </a:r>
            <a:r>
              <a:rPr lang="en-US" altLang="zh-TW" dirty="0" smtClean="0"/>
              <a:t>10</a:t>
            </a:r>
            <a:r>
              <a:rPr lang="zh-TW" altLang="en-US" dirty="0" smtClean="0"/>
              <a:t>月</a:t>
            </a:r>
            <a:r>
              <a:rPr lang="en-US" altLang="zh-TW" dirty="0" smtClean="0"/>
              <a:t>31</a:t>
            </a:r>
            <a:r>
              <a:rPr lang="zh-TW" altLang="en-US" dirty="0" smtClean="0"/>
              <a:t>日止，代寄各單位、教職員工、學生掛號信件（含包裹等）總計約</a:t>
            </a:r>
            <a:r>
              <a:rPr lang="en-US" altLang="zh-TW" dirty="0" smtClean="0"/>
              <a:t>1,248</a:t>
            </a:r>
            <a:r>
              <a:rPr lang="zh-TW" altLang="en-US" dirty="0" smtClean="0"/>
              <a:t>件。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C386D-1FBE-4F83-814A-6726ED5C6682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2614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C386D-1FBE-4F83-814A-6726ED5C6682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7046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C386D-1FBE-4F83-814A-6726ED5C6682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1470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C386D-1FBE-4F83-814A-6726ED5C6682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90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3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4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5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6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7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8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9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0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1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2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pPr>
              <a:defRPr/>
            </a:pPr>
            <a:fld id="{8D2E0676-7429-46FB-9EEC-817709AA2E4A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/157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30818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pPr>
              <a:defRPr/>
            </a:pPr>
            <a:fld id="{13EA05D8-1B50-44C4-8B2F-465E8B44F2EA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/157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0834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pPr>
              <a:defRPr/>
            </a:pPr>
            <a:fld id="{E2FB6607-884B-43A5-BED1-D884D20FCE13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/157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1375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pPr>
              <a:defRPr/>
            </a:pPr>
            <a:fld id="{1FF66296-1C4A-4A6A-9591-B0A63227BBBE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/157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94757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pPr>
              <a:defRPr/>
            </a:pPr>
            <a:fld id="{5ABC242A-3E5E-4657-8EAA-A4754DE163B7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/157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99516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26F6C6FF-E1B1-4C59-9372-E6D1C5F6EE73}" type="slidenum">
              <a:rPr lang="zh-TW" altLang="en-US"/>
              <a:pPr>
                <a:defRPr/>
              </a:pPr>
              <a:t>‹#›</a:t>
            </a:fld>
            <a:r>
              <a:rPr lang="en-US" altLang="zh-TW"/>
              <a:t>/99</a:t>
            </a:r>
          </a:p>
        </p:txBody>
      </p:sp>
    </p:spTree>
    <p:extLst>
      <p:ext uri="{BB962C8B-B14F-4D97-AF65-F5344CB8AC3E}">
        <p14:creationId xmlns:p14="http://schemas.microsoft.com/office/powerpoint/2010/main" val="3688457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857C6047-3497-48AC-85DA-8EE1AC44B273}" type="slidenum">
              <a:rPr lang="zh-TW" altLang="en-US"/>
              <a:pPr>
                <a:defRPr/>
              </a:pPr>
              <a:t>‹#›</a:t>
            </a:fld>
            <a:r>
              <a:rPr lang="en-US" altLang="zh-TW"/>
              <a:t>/99</a:t>
            </a:r>
          </a:p>
        </p:txBody>
      </p:sp>
    </p:spTree>
    <p:extLst>
      <p:ext uri="{BB962C8B-B14F-4D97-AF65-F5344CB8AC3E}">
        <p14:creationId xmlns:p14="http://schemas.microsoft.com/office/powerpoint/2010/main" val="906087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ED8F0F89-F3E6-4EDE-B9D9-6B6DA931ECE1}" type="slidenum">
              <a:rPr lang="zh-TW" altLang="en-US"/>
              <a:pPr>
                <a:defRPr/>
              </a:pPr>
              <a:t>‹#›</a:t>
            </a:fld>
            <a:r>
              <a:rPr lang="en-US" altLang="zh-TW"/>
              <a:t>/99</a:t>
            </a:r>
          </a:p>
        </p:txBody>
      </p:sp>
    </p:spTree>
    <p:extLst>
      <p:ext uri="{BB962C8B-B14F-4D97-AF65-F5344CB8AC3E}">
        <p14:creationId xmlns:p14="http://schemas.microsoft.com/office/powerpoint/2010/main" val="692109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F8FE59D3-3F4B-4686-AA5E-87598CC88C1D}" type="slidenum">
              <a:rPr lang="zh-TW" altLang="en-US"/>
              <a:pPr>
                <a:defRPr/>
              </a:pPr>
              <a:t>‹#›</a:t>
            </a:fld>
            <a:r>
              <a:rPr lang="en-US" altLang="zh-TW"/>
              <a:t>/99</a:t>
            </a:r>
          </a:p>
        </p:txBody>
      </p:sp>
    </p:spTree>
    <p:extLst>
      <p:ext uri="{BB962C8B-B14F-4D97-AF65-F5344CB8AC3E}">
        <p14:creationId xmlns:p14="http://schemas.microsoft.com/office/powerpoint/2010/main" val="2771034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3913" y="0"/>
            <a:ext cx="7875587" cy="8080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49263" y="14986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ECC3E82A-6D96-44A8-BD28-FB29052190F5}" type="slidenum">
              <a:rPr lang="zh-TW" altLang="en-US"/>
              <a:pPr>
                <a:defRPr/>
              </a:pPr>
              <a:t>‹#›</a:t>
            </a:fld>
            <a:r>
              <a:rPr lang="en-US" altLang="zh-TW"/>
              <a:t>/99</a:t>
            </a:r>
          </a:p>
        </p:txBody>
      </p:sp>
    </p:spTree>
    <p:extLst>
      <p:ext uri="{BB962C8B-B14F-4D97-AF65-F5344CB8AC3E}">
        <p14:creationId xmlns:p14="http://schemas.microsoft.com/office/powerpoint/2010/main" val="196359622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49263" y="0"/>
            <a:ext cx="8250237" cy="60245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4AC70907-4D78-4031-8405-835A45A54E8E}" type="slidenum">
              <a:rPr lang="zh-TW" altLang="en-US"/>
              <a:pPr>
                <a:defRPr/>
              </a:pPr>
              <a:t>‹#›</a:t>
            </a:fld>
            <a:r>
              <a:rPr lang="en-US" altLang="zh-TW"/>
              <a:t>/99</a:t>
            </a:r>
          </a:p>
        </p:txBody>
      </p:sp>
    </p:spTree>
    <p:extLst>
      <p:ext uri="{BB962C8B-B14F-4D97-AF65-F5344CB8AC3E}">
        <p14:creationId xmlns:p14="http://schemas.microsoft.com/office/powerpoint/2010/main" val="1044348415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pPr>
              <a:defRPr/>
            </a:pPr>
            <a:fld id="{EDD83F33-7B59-4B29-89CD-F32FD79A1F0F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/157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2283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3913" y="0"/>
            <a:ext cx="7875587" cy="8080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49263" y="14986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0263" y="14986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0263" y="38369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762EA85F-FEA2-4665-A7CC-EDB2ADA4F77E}" type="slidenum">
              <a:rPr lang="zh-TW" altLang="en-US"/>
              <a:pPr>
                <a:defRPr/>
              </a:pPr>
              <a:t>‹#›</a:t>
            </a:fld>
            <a:r>
              <a:rPr lang="en-US" altLang="zh-TW"/>
              <a:t>/99</a:t>
            </a:r>
          </a:p>
        </p:txBody>
      </p:sp>
    </p:spTree>
    <p:extLst>
      <p:ext uri="{BB962C8B-B14F-4D97-AF65-F5344CB8AC3E}">
        <p14:creationId xmlns:p14="http://schemas.microsoft.com/office/powerpoint/2010/main" val="951015129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2000" b="1">
                <a:solidFill>
                  <a:srgbClr val="000000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EFFFAAF5-75AE-417C-A341-0F3C87B3E66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5129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838200"/>
          </a:xfrm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752600"/>
            <a:ext cx="8077200" cy="39624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Arial Black" pitchFamily="34" charset="0"/>
              </a:defRPr>
            </a:lvl1pPr>
          </a:lstStyle>
          <a:p>
            <a:endParaRPr lang="zh-TW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 kumimoji="1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 kumimoji="1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E06A67F7-62A3-434E-827B-E8C9094A40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7307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228600" y="304800"/>
          <a:ext cx="11430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77" name="PhotoImpact" r:id="rId4" imgW="4771429" imgH="3495238" progId="PI3.Image">
                  <p:embed/>
                </p:oleObj>
              </mc:Choice>
              <mc:Fallback>
                <p:oleObj name="PhotoImpact" r:id="rId4" imgW="4771429" imgH="3495238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4800"/>
                        <a:ext cx="1143000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A12CA90D-E29D-4A1B-A26E-0EFBE6B32A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388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228600" y="304800"/>
          <a:ext cx="11430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01" name="PhotoImpact" r:id="rId4" imgW="4771429" imgH="3495238" progId="PI3.Image">
                  <p:embed/>
                </p:oleObj>
              </mc:Choice>
              <mc:Fallback>
                <p:oleObj name="PhotoImpact" r:id="rId4" imgW="4771429" imgH="3495238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4800"/>
                        <a:ext cx="1143000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886C699A-CAD4-485E-A856-02202F48A2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4288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pai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228600" y="304800"/>
          <a:ext cx="11430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25" name="PhotoImpact" r:id="rId4" imgW="4771429" imgH="3495238" progId="PI3.Image">
                  <p:embed/>
                </p:oleObj>
              </mc:Choice>
              <mc:Fallback>
                <p:oleObj name="PhotoImpact" r:id="rId4" imgW="4771429" imgH="3495238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4800"/>
                        <a:ext cx="1143000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62000" y="16764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471A5A5C-F0C7-44E0-929F-5EED6BAF14D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8061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pai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8"/>
          <p:cNvGraphicFramePr>
            <a:graphicFrameLocks noChangeAspect="1"/>
          </p:cNvGraphicFramePr>
          <p:nvPr/>
        </p:nvGraphicFramePr>
        <p:xfrm>
          <a:off x="228600" y="304800"/>
          <a:ext cx="11430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49" name="PhotoImpact" r:id="rId4" imgW="4771429" imgH="3495238" progId="PI3.Image">
                  <p:embed/>
                </p:oleObj>
              </mc:Choice>
              <mc:Fallback>
                <p:oleObj name="PhotoImpact" r:id="rId4" imgW="4771429" imgH="3495238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4800"/>
                        <a:ext cx="1143000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BB31E9CB-F20A-4E73-954F-0BA853517EE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8032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pai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8"/>
          <p:cNvGraphicFramePr>
            <a:graphicFrameLocks noChangeAspect="1"/>
          </p:cNvGraphicFramePr>
          <p:nvPr/>
        </p:nvGraphicFramePr>
        <p:xfrm>
          <a:off x="228600" y="304800"/>
          <a:ext cx="11430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73" name="PhotoImpact" r:id="rId4" imgW="4771429" imgH="3495238" progId="PI3.Image">
                  <p:embed/>
                </p:oleObj>
              </mc:Choice>
              <mc:Fallback>
                <p:oleObj name="PhotoImpact" r:id="rId4" imgW="4771429" imgH="3495238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4800"/>
                        <a:ext cx="1143000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0F9FDDA3-22A0-4B63-9567-5CB17C1D02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4141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ai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8"/>
          <p:cNvGraphicFramePr>
            <a:graphicFrameLocks noChangeAspect="1"/>
          </p:cNvGraphicFramePr>
          <p:nvPr/>
        </p:nvGraphicFramePr>
        <p:xfrm>
          <a:off x="228600" y="304800"/>
          <a:ext cx="11430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97" name="PhotoImpact" r:id="rId4" imgW="4771429" imgH="3495238" progId="PI3.Image">
                  <p:embed/>
                </p:oleObj>
              </mc:Choice>
              <mc:Fallback>
                <p:oleObj name="PhotoImpact" r:id="rId4" imgW="4771429" imgH="3495238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4800"/>
                        <a:ext cx="1143000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A575331B-B137-40A1-858F-C63911D34EE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3673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pai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228600" y="304800"/>
          <a:ext cx="11430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1" name="PhotoImpact" r:id="rId4" imgW="4771429" imgH="3495238" progId="PI3.Image">
                  <p:embed/>
                </p:oleObj>
              </mc:Choice>
              <mc:Fallback>
                <p:oleObj name="PhotoImpact" r:id="rId4" imgW="4771429" imgH="3495238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4800"/>
                        <a:ext cx="1143000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9B269C11-D804-4C4A-939B-3D7003C5E4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23447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pPr>
              <a:defRPr/>
            </a:pPr>
            <a:fld id="{F03CBBC2-0367-447D-82C5-FB7A78181D34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/157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41186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pai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228600" y="304800"/>
          <a:ext cx="11430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45" name="PhotoImpact" r:id="rId4" imgW="4771429" imgH="3495238" progId="PI3.Image">
                  <p:embed/>
                </p:oleObj>
              </mc:Choice>
              <mc:Fallback>
                <p:oleObj name="PhotoImpact" r:id="rId4" imgW="4771429" imgH="3495238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4800"/>
                        <a:ext cx="1143000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B828BF5C-D415-4C09-B4A3-F09D3386E1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40743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228600" y="304800"/>
          <a:ext cx="11430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69" name="PhotoImpact" r:id="rId4" imgW="4771429" imgH="3495238" progId="PI3.Image">
                  <p:embed/>
                </p:oleObj>
              </mc:Choice>
              <mc:Fallback>
                <p:oleObj name="PhotoImpact" r:id="rId4" imgW="4771429" imgH="3495238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4800"/>
                        <a:ext cx="1143000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CE9C0C3F-D779-48AA-8F0D-1CDB124417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7018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228600" y="304800"/>
          <a:ext cx="11430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93" name="PhotoImpact" r:id="rId4" imgW="4771429" imgH="3495238" progId="PI3.Image">
                  <p:embed/>
                </p:oleObj>
              </mc:Choice>
              <mc:Fallback>
                <p:oleObj name="PhotoImpact" r:id="rId4" imgW="4771429" imgH="3495238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4800"/>
                        <a:ext cx="1143000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77000" y="228600"/>
            <a:ext cx="1905000" cy="55626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62000" y="228600"/>
            <a:ext cx="5562600" cy="55626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DF8AF748-5621-4F1A-A703-44F6C4D6316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2378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ai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228600" y="304800"/>
          <a:ext cx="11430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17" name="PhotoImpact" r:id="rId4" imgW="4771429" imgH="3495238" progId="PI3.Image">
                  <p:embed/>
                </p:oleObj>
              </mc:Choice>
              <mc:Fallback>
                <p:oleObj name="PhotoImpact" r:id="rId4" imgW="4771429" imgH="3495238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4800"/>
                        <a:ext cx="1143000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781800" cy="914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62000" y="1676400"/>
            <a:ext cx="37338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37338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37338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298257E7-1C7D-4F88-A043-96015B7B7C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0876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pPr>
              <a:defRPr/>
            </a:pPr>
            <a:fld id="{73834FB2-D68C-4B95-BD80-77CD0CD883AF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/157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9371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pPr>
              <a:defRPr/>
            </a:pPr>
            <a:fld id="{BBD64CC2-1ADE-46AD-8741-D77860A87127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/157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636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pPr>
              <a:defRPr/>
            </a:pPr>
            <a:fld id="{6DDBA49C-4783-45E6-BFEB-FD7C96BE3F54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/157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070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pPr>
              <a:defRPr/>
            </a:pPr>
            <a:fld id="{7159DB76-E1F6-40B9-809D-700C51DFD312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/157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1394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pPr>
              <a:defRPr/>
            </a:pPr>
            <a:fld id="{62E3E909-46CC-411C-BF93-15F50B41BB4B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/157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26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pPr>
              <a:defRPr/>
            </a:pPr>
            <a:fld id="{F04CACCC-07C9-46CB-918A-E2E8C23F0F7F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/157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526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ECF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1000418-簡報-底圖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29388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1">
                <a:solidFill>
                  <a:srgbClr val="0000FF"/>
                </a:solidFill>
                <a:latin typeface="新細明體" pitchFamily="18" charset="-120"/>
              </a:defRPr>
            </a:lvl1pPr>
          </a:lstStyle>
          <a:p>
            <a:pPr>
              <a:defRPr/>
            </a:pPr>
            <a:fld id="{13BC408C-39B0-4958-9762-B2A17503E0D3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/157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823913" y="0"/>
            <a:ext cx="787558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4763" y="62071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>
                <a:solidFill>
                  <a:srgbClr val="000000"/>
                </a:solidFill>
                <a:latin typeface="Arial" charset="0"/>
                <a:ea typeface="華康中圓體" pitchFamily="49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1031" name="Picture 12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231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"/>
          <p:cNvSpPr>
            <a:spLocks noChangeArrowheads="1"/>
          </p:cNvSpPr>
          <p:nvPr userDrawn="1"/>
        </p:nvSpPr>
        <p:spPr bwMode="gray">
          <a:xfrm>
            <a:off x="442913" y="795338"/>
            <a:ext cx="8226425" cy="285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pitchFamily="34" charset="0"/>
                <a:ea typeface="華康中圓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pitchFamily="34" charset="0"/>
                <a:ea typeface="華康中圓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pitchFamily="34" charset="0"/>
                <a:ea typeface="華康中圓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pitchFamily="34" charset="0"/>
                <a:ea typeface="華康中圓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pitchFamily="34" charset="0"/>
                <a:ea typeface="華康中圓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itchFamily="34" charset="0"/>
                <a:ea typeface="華康中圓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itchFamily="34" charset="0"/>
                <a:ea typeface="華康中圓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itchFamily="34" charset="0"/>
                <a:ea typeface="華康中圓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itchFamily="34" charset="0"/>
                <a:ea typeface="華康中圓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400" b="0" smtClean="0">
              <a:solidFill>
                <a:srgbClr val="000000"/>
              </a:solidFill>
              <a:latin typeface="Tahoma" pitchFamily="34" charset="0"/>
              <a:ea typeface="新細明體" pitchFamily="18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2" r:id="rId1"/>
    <p:sldLayoutId id="2147484943" r:id="rId2"/>
    <p:sldLayoutId id="2147484944" r:id="rId3"/>
    <p:sldLayoutId id="2147484945" r:id="rId4"/>
    <p:sldLayoutId id="2147484946" r:id="rId5"/>
    <p:sldLayoutId id="2147484947" r:id="rId6"/>
    <p:sldLayoutId id="2147484948" r:id="rId7"/>
    <p:sldLayoutId id="2147484949" r:id="rId8"/>
    <p:sldLayoutId id="2147484950" r:id="rId9"/>
    <p:sldLayoutId id="2147484951" r:id="rId10"/>
    <p:sldLayoutId id="2147484952" r:id="rId11"/>
    <p:sldLayoutId id="2147484953" r:id="rId12"/>
    <p:sldLayoutId id="2147484954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ECF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 descr="1000418-簡報-底圖"/>
          <p:cNvPicPr>
            <a:picLocks noChangeAspect="1" noChangeArrowheads="1"/>
          </p:cNvPicPr>
          <p:nvPr userDrawn="1"/>
        </p:nvPicPr>
        <p:blipFill>
          <a:blip r:embed="rId10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823913" y="0"/>
            <a:ext cx="787558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9263" y="14986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4763" y="62071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>
                <a:solidFill>
                  <a:srgbClr val="000000"/>
                </a:solidFill>
                <a:latin typeface="Arial" pitchFamily="34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2054" name="Picture 12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231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13"/>
          <p:cNvSpPr>
            <a:spLocks noChangeArrowheads="1"/>
          </p:cNvSpPr>
          <p:nvPr userDrawn="1"/>
        </p:nvSpPr>
        <p:spPr bwMode="gray">
          <a:xfrm>
            <a:off x="442913" y="795338"/>
            <a:ext cx="8226425" cy="285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2400" smtClean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0563" y="6545263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00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CFBF01A0-8054-45AA-A375-DE51CDD34A49}" type="slidenum">
              <a:rPr lang="zh-TW" altLang="en-US"/>
              <a:pPr>
                <a:defRPr/>
              </a:pPr>
              <a:t>‹#›</a:t>
            </a:fld>
            <a:r>
              <a:rPr lang="en-US" altLang="zh-TW"/>
              <a:t>/99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5" r:id="rId1"/>
    <p:sldLayoutId id="2147484956" r:id="rId2"/>
    <p:sldLayoutId id="2147484957" r:id="rId3"/>
    <p:sldLayoutId id="2147484958" r:id="rId4"/>
    <p:sldLayoutId id="2147484959" r:id="rId5"/>
    <p:sldLayoutId id="2147484960" r:id="rId6"/>
    <p:sldLayoutId id="2147484961" r:id="rId7"/>
    <p:sldLayoutId id="2147484962" r:id="rId8"/>
  </p:sldLayoutIdLst>
  <p:transition advClick="0"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Times New Roman" pitchFamily="18" charset="0"/>
          <a:ea typeface="標楷體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Times New Roman" pitchFamily="18" charset="0"/>
          <a:ea typeface="標楷體" pitchFamily="65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Times New Roman" pitchFamily="18" charset="0"/>
          <a:ea typeface="標楷體" pitchFamily="65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Times New Roman" pitchFamily="18" charset="0"/>
          <a:ea typeface="標楷體" pitchFamily="65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Times New Roman" pitchFamily="18" charset="0"/>
          <a:ea typeface="標楷體" pitchFamily="65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6781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764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按一下以編輯母片本文樣式</a:t>
            </a:r>
          </a:p>
          <a:p>
            <a:pPr lvl="1"/>
            <a:r>
              <a:rPr lang="zh-TW" altLang="en-US" smtClean="0"/>
              <a:t>第二階層</a:t>
            </a:r>
          </a:p>
          <a:p>
            <a:pPr lvl="2"/>
            <a:r>
              <a:rPr lang="zh-TW" altLang="en-US" smtClean="0"/>
              <a:t>第三階層</a:t>
            </a:r>
          </a:p>
          <a:p>
            <a:pPr lvl="3"/>
            <a:r>
              <a:rPr lang="zh-TW" altLang="en-US" smtClean="0"/>
              <a:t>第四階層</a:t>
            </a:r>
          </a:p>
          <a:p>
            <a:pPr lvl="4"/>
            <a:r>
              <a:rPr lang="zh-TW" altLang="en-US" smtClean="0"/>
              <a:t>第五階層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CA824FC-7E6D-4C4A-B92A-9B86F7275C9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3079" name="Picture 7" descr="paint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228600" y="304800"/>
          <a:ext cx="11430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0" name="PhotoImpact" r:id="rId16" imgW="4771429" imgH="3495238" progId="PI3.Image">
                  <p:embed/>
                </p:oleObj>
              </mc:Choice>
              <mc:Fallback>
                <p:oleObj name="PhotoImpact" r:id="rId16" imgW="4771429" imgH="3495238" progId="PI3.Imag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4800"/>
                        <a:ext cx="1143000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963" r:id="rId1"/>
    <p:sldLayoutId id="2147484964" r:id="rId2"/>
    <p:sldLayoutId id="2147484965" r:id="rId3"/>
    <p:sldLayoutId id="2147484966" r:id="rId4"/>
    <p:sldLayoutId id="2147484967" r:id="rId5"/>
    <p:sldLayoutId id="2147484968" r:id="rId6"/>
    <p:sldLayoutId id="2147484969" r:id="rId7"/>
    <p:sldLayoutId id="2147484970" r:id="rId8"/>
    <p:sldLayoutId id="2147484971" r:id="rId9"/>
    <p:sldLayoutId id="2147484972" r:id="rId10"/>
    <p:sldLayoutId id="2147484973" r:id="rId11"/>
    <p:sldLayoutId id="21474849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00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00FF"/>
          </a:solidFill>
          <a:latin typeface="Times New Roman" pitchFamily="18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00FF"/>
          </a:solidFill>
          <a:latin typeface="Times New Roman" pitchFamily="18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00FF"/>
          </a:solidFill>
          <a:latin typeface="Times New Roman" pitchFamily="18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00FF"/>
          </a:solidFill>
          <a:latin typeface="Times New Roman" pitchFamily="18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600">
          <a:solidFill>
            <a:srgbClr val="0000FF"/>
          </a:solidFill>
          <a:latin typeface="Times New Roman" pitchFamily="18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600">
          <a:solidFill>
            <a:srgbClr val="0000FF"/>
          </a:solidFill>
          <a:latin typeface="Times New Roman" pitchFamily="18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600">
          <a:solidFill>
            <a:srgbClr val="0000FF"/>
          </a:solidFill>
          <a:latin typeface="Times New Roman" pitchFamily="18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600">
          <a:solidFill>
            <a:srgbClr val="0000FF"/>
          </a:solidFill>
          <a:latin typeface="Times New Roman" pitchFamily="18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Ø"/>
        <a:defRPr kumimoji="1"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Ø"/>
        <a:defRPr kumimoji="1" sz="2800">
          <a:solidFill>
            <a:schemeClr val="tx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Ø"/>
        <a:defRPr kumimoji="1" sz="2800">
          <a:solidFill>
            <a:schemeClr val="tx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Ø"/>
        <a:defRPr kumimoji="1" sz="2800">
          <a:solidFill>
            <a:schemeClr val="tx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Ø"/>
        <a:defRPr kumimoji="1" sz="28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Ø"/>
        <a:defRPr kumimoji="1" sz="28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Ø"/>
        <a:defRPr kumimoji="1" sz="28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Ø"/>
        <a:defRPr kumimoji="1" sz="28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Ø"/>
        <a:defRPr kumimoji="1" sz="28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 bwMode="auto">
          <a:xfrm>
            <a:off x="611560" y="2515635"/>
            <a:ext cx="756084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ts val="1200"/>
              </a:spcBef>
              <a:buFontTx/>
              <a:buNone/>
              <a:defRPr/>
            </a:pPr>
            <a:r>
              <a:rPr kumimoji="0" lang="en-US" altLang="zh-TW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110</a:t>
            </a:r>
            <a:r>
              <a:rPr kumimoji="0" lang="zh-TW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年度總務會議</a:t>
            </a:r>
            <a:r>
              <a:rPr kumimoji="0" lang="en-US" altLang="zh-TW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民雄總務組</a:t>
            </a:r>
            <a:r>
              <a:rPr kumimoji="0"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簡報</a:t>
            </a:r>
            <a:endParaRPr kumimoji="0" lang="zh-TW" alt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411760" y="5085184"/>
            <a:ext cx="4752528" cy="1274195"/>
          </a:xfrm>
          <a:prstGeom prst="rect">
            <a:avLst/>
          </a:prstGeom>
          <a:solidFill>
            <a:srgbClr val="CCCCFF">
              <a:alpha val="58000"/>
            </a:srgbClr>
          </a:solidFill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algn="l" eaLnBrk="0" hangingPunct="0">
              <a:defRPr kumimoji="1" sz="2000" b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algn="l" eaLnBrk="0" hangingPunct="0">
              <a:defRPr kumimoji="1" sz="2000" b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algn="l" eaLnBrk="0" hangingPunct="0">
              <a:defRPr kumimoji="1" sz="2000" b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algn="l" eaLnBrk="0" hangingPunct="0">
              <a:defRPr kumimoji="1" sz="2000" b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algn="l" eaLnBrk="0" hangingPunct="0">
              <a:defRPr kumimoji="1" sz="2000" b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報告人</a:t>
            </a:r>
            <a:r>
              <a:rPr lang="zh-TW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：羅允成組長</a:t>
            </a:r>
            <a:endParaRPr lang="en-US" altLang="zh-TW" sz="3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algn="ctr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zh-TW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中華民國 </a:t>
            </a:r>
            <a:r>
              <a:rPr lang="en-US" altLang="zh-TW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110 </a:t>
            </a:r>
            <a:r>
              <a:rPr lang="zh-TW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年</a:t>
            </a:r>
            <a:r>
              <a:rPr lang="en-US" altLang="zh-TW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12</a:t>
            </a:r>
            <a:r>
              <a:rPr lang="zh-TW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月</a:t>
            </a:r>
            <a:r>
              <a:rPr lang="en-US" altLang="zh-TW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15</a:t>
            </a:r>
            <a:r>
              <a:rPr lang="zh-TW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日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1547664" y="1101641"/>
            <a:ext cx="511256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ts val="1200"/>
              </a:spcBef>
              <a:buFontTx/>
              <a:buNone/>
              <a:defRPr/>
            </a:pPr>
            <a:r>
              <a:rPr kumimoji="0" lang="zh-TW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國立嘉義大學</a:t>
            </a:r>
          </a:p>
        </p:txBody>
      </p:sp>
      <p:grpSp>
        <p:nvGrpSpPr>
          <p:cNvPr id="8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9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1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2000" y="1676400"/>
            <a:ext cx="8058472" cy="4114800"/>
          </a:xfrm>
        </p:spPr>
        <p:txBody>
          <a:bodyPr/>
          <a:lstStyle/>
          <a:p>
            <a:pPr marL="342900" lvl="1" indent="-342900">
              <a:buClr>
                <a:srgbClr val="0000CC"/>
              </a:buClr>
            </a:pPr>
            <a:r>
              <a:rPr lang="zh-TW" altLang="en-US" dirty="0"/>
              <a:t>綠園二舍左側花崗石步道邊坡泥土流失修補。</a:t>
            </a:r>
            <a:endParaRPr lang="zh-TW" altLang="zh-TW" sz="2400" dirty="0"/>
          </a:p>
          <a:p>
            <a:endParaRPr lang="zh-TW" altLang="en-US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188913"/>
            <a:ext cx="91440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zh-TW" altLang="en-US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年度工作成果</a:t>
            </a:r>
          </a:p>
        </p:txBody>
      </p:sp>
      <p:grpSp>
        <p:nvGrpSpPr>
          <p:cNvPr id="7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8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" r="12201" b="31100"/>
          <a:stretch/>
        </p:blipFill>
        <p:spPr>
          <a:xfrm>
            <a:off x="323528" y="2708920"/>
            <a:ext cx="1881653" cy="28803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8000" r="3800" b="27950"/>
          <a:stretch/>
        </p:blipFill>
        <p:spPr>
          <a:xfrm>
            <a:off x="2450852" y="2708920"/>
            <a:ext cx="1935738" cy="288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r="3402" b="17051"/>
          <a:stretch/>
        </p:blipFill>
        <p:spPr>
          <a:xfrm>
            <a:off x="4632261" y="2708920"/>
            <a:ext cx="2007273" cy="2880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0101" r="-17" b="26900"/>
          <a:stretch/>
        </p:blipFill>
        <p:spPr>
          <a:xfrm>
            <a:off x="6885205" y="2708920"/>
            <a:ext cx="200727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0" y="188913"/>
            <a:ext cx="91440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zh-TW" altLang="en-US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年度工作成果</a:t>
            </a:r>
          </a:p>
        </p:txBody>
      </p:sp>
      <p:grpSp>
        <p:nvGrpSpPr>
          <p:cNvPr id="12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3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762000" y="1532270"/>
            <a:ext cx="7620000" cy="4114800"/>
          </a:xfrm>
        </p:spPr>
        <p:txBody>
          <a:bodyPr/>
          <a:lstStyle/>
          <a:p>
            <a:r>
              <a:rPr lang="zh-TW" altLang="en-US" dirty="0"/>
              <a:t>大學館東側汽車停車場集</a:t>
            </a:r>
            <a:r>
              <a:rPr lang="zh-TW" altLang="en-US" dirty="0" smtClean="0"/>
              <a:t>水井整修。</a:t>
            </a:r>
            <a:endParaRPr lang="en-US" altLang="zh-TW" dirty="0" smtClean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36" y="2290875"/>
            <a:ext cx="2816002" cy="204530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777" y="2291382"/>
            <a:ext cx="2819118" cy="20448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104" y="4428577"/>
            <a:ext cx="2826635" cy="20448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4437112"/>
            <a:ext cx="2817280" cy="20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0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188913"/>
            <a:ext cx="91440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zh-TW" altLang="en-US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年度工作成果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grpSp>
        <p:nvGrpSpPr>
          <p:cNvPr id="8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9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3" name="內容版面配置區 2"/>
          <p:cNvSpPr txBox="1">
            <a:spLocks/>
          </p:cNvSpPr>
          <p:nvPr/>
        </p:nvSpPr>
        <p:spPr bwMode="auto">
          <a:xfrm>
            <a:off x="914400" y="18288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9pPr>
          </a:lstStyle>
          <a:p>
            <a:pPr marL="342900" lvl="1" indent="-342900">
              <a:buClr>
                <a:srgbClr val="0000CC"/>
              </a:buClr>
            </a:pPr>
            <a:r>
              <a:rPr lang="zh-TW" altLang="en-US" dirty="0"/>
              <a:t>大學館演藝</a:t>
            </a:r>
            <a:r>
              <a:rPr lang="zh-TW" altLang="en-US" dirty="0" smtClean="0"/>
              <a:t>廳舞台懸吊</a:t>
            </a:r>
            <a:r>
              <a:rPr lang="zh-TW" altLang="en-US" dirty="0"/>
              <a:t>系統保養。</a:t>
            </a:r>
            <a:endParaRPr lang="en-US" altLang="zh-TW" dirty="0" smtClean="0"/>
          </a:p>
          <a:p>
            <a:pPr marL="342900" lvl="1" indent="-342900">
              <a:buClr>
                <a:srgbClr val="0000CC"/>
              </a:buClr>
            </a:pPr>
            <a:endParaRPr lang="zh-TW" altLang="en-US" kern="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1005"/>
            <a:ext cx="2068274" cy="275707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186" y="2700219"/>
            <a:ext cx="2068667" cy="27576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16" y="2700219"/>
            <a:ext cx="2068667" cy="27576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46" y="2698681"/>
            <a:ext cx="2068667" cy="27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9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0" y="188913"/>
            <a:ext cx="91440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zh-TW" altLang="en-US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年度工作成果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2000" y="1676400"/>
            <a:ext cx="7620000" cy="1176536"/>
          </a:xfrm>
        </p:spPr>
        <p:txBody>
          <a:bodyPr/>
          <a:lstStyle/>
          <a:p>
            <a:r>
              <a:rPr lang="zh-TW" altLang="en-US" dirty="0" smtClean="0">
                <a:latin typeface="+mj-ea"/>
              </a:rPr>
              <a:t>大學館空調系統維護。</a:t>
            </a:r>
            <a:endParaRPr lang="zh-TW" altLang="en-US" dirty="0">
              <a:latin typeface="+mj-ea"/>
            </a:endParaRPr>
          </a:p>
          <a:p>
            <a:pPr marL="0" indent="0">
              <a:buNone/>
            </a:pPr>
            <a:endParaRPr lang="en-US" altLang="zh-TW" dirty="0" smtClean="0"/>
          </a:p>
          <a:p>
            <a:endParaRPr lang="zh-TW" altLang="en-US" dirty="0"/>
          </a:p>
        </p:txBody>
      </p:sp>
      <p:grpSp>
        <p:nvGrpSpPr>
          <p:cNvPr id="12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3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1944438" cy="2592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762" y="2636912"/>
            <a:ext cx="1944438" cy="2592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04" y="2636912"/>
            <a:ext cx="1944439" cy="2592000"/>
          </a:xfrm>
          <a:prstGeom prst="rect">
            <a:avLst/>
          </a:prstGeom>
        </p:spPr>
      </p:pic>
      <p:pic>
        <p:nvPicPr>
          <p:cNvPr id="9" name="圖片 8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/>
        </p:blipFill>
        <p:spPr>
          <a:xfrm>
            <a:off x="6804248" y="2636912"/>
            <a:ext cx="1944000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1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188913"/>
            <a:ext cx="91440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zh-TW" altLang="en-US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年度工作成果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grpSp>
        <p:nvGrpSpPr>
          <p:cNvPr id="8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9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3" name="內容版面配置區 2"/>
          <p:cNvSpPr txBox="1">
            <a:spLocks/>
          </p:cNvSpPr>
          <p:nvPr/>
        </p:nvSpPr>
        <p:spPr bwMode="auto">
          <a:xfrm>
            <a:off x="762000" y="1289947"/>
            <a:ext cx="7620000" cy="81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9pPr>
          </a:lstStyle>
          <a:p>
            <a:pPr marL="342900" lvl="1" indent="-342900">
              <a:buClr>
                <a:srgbClr val="0000CC"/>
              </a:buClr>
            </a:pPr>
            <a:endParaRPr lang="zh-TW" altLang="en-US" kern="0" dirty="0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 bwMode="auto">
          <a:xfrm>
            <a:off x="747080" y="1439897"/>
            <a:ext cx="7620000" cy="95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kern="0" dirty="0">
                <a:latin typeface="+mj-ea"/>
              </a:rPr>
              <a:t>民雄校區警衛室旁水溝升高加</a:t>
            </a:r>
            <a:r>
              <a:rPr lang="zh-TW" altLang="en-US" kern="0" dirty="0" smtClean="0">
                <a:latin typeface="+mj-ea"/>
              </a:rPr>
              <a:t>蓋</a:t>
            </a:r>
            <a:r>
              <a:rPr lang="zh-TW" altLang="en-US" kern="0" dirty="0" smtClean="0">
                <a:latin typeface="+mj-ea"/>
              </a:rPr>
              <a:t>整修。</a:t>
            </a:r>
            <a:endParaRPr lang="zh-TW" altLang="en-US" kern="0" dirty="0" smtClean="0">
              <a:latin typeface="+mj-ea"/>
            </a:endParaRPr>
          </a:p>
          <a:p>
            <a:pPr marL="0" indent="0">
              <a:buFont typeface="Wingdings" pitchFamily="2" charset="2"/>
              <a:buNone/>
            </a:pPr>
            <a:endParaRPr lang="en-US" altLang="zh-TW" kern="0" dirty="0" smtClean="0"/>
          </a:p>
          <a:p>
            <a:endParaRPr lang="zh-TW" altLang="en-US" kern="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87" y="2169028"/>
            <a:ext cx="2755631" cy="201795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331" y="4264768"/>
            <a:ext cx="2767824" cy="201795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286" y="2451245"/>
            <a:ext cx="2341301" cy="290717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0718" y="3129786"/>
            <a:ext cx="2335618" cy="29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9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188913"/>
            <a:ext cx="91440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zh-TW" altLang="en-US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年度工作成果</a:t>
            </a:r>
          </a:p>
        </p:txBody>
      </p:sp>
      <p:grpSp>
        <p:nvGrpSpPr>
          <p:cNvPr id="8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9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3" name="內容版面配置區 2"/>
          <p:cNvSpPr txBox="1">
            <a:spLocks/>
          </p:cNvSpPr>
          <p:nvPr/>
        </p:nvSpPr>
        <p:spPr bwMode="auto">
          <a:xfrm>
            <a:off x="611560" y="1482194"/>
            <a:ext cx="7620000" cy="85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9pPr>
          </a:lstStyle>
          <a:p>
            <a:pPr marL="342900" lvl="1" indent="-342900">
              <a:buClr>
                <a:srgbClr val="0000CC"/>
              </a:buClr>
            </a:pPr>
            <a:r>
              <a:rPr lang="zh-TW" altLang="en-US" dirty="0" smtClean="0"/>
              <a:t>人行道路面不平</a:t>
            </a:r>
            <a:r>
              <a:rPr lang="zh-TW" altLang="en-US" dirty="0" smtClean="0"/>
              <a:t>改善。</a:t>
            </a:r>
            <a:endParaRPr lang="zh-TW" altLang="en-US" kern="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26" y="2268282"/>
            <a:ext cx="2846867" cy="205274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5" b="32088"/>
          <a:stretch/>
        </p:blipFill>
        <p:spPr>
          <a:xfrm>
            <a:off x="3185366" y="2849440"/>
            <a:ext cx="1872208" cy="28767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16" b="12210"/>
          <a:stretch/>
        </p:blipFill>
        <p:spPr>
          <a:xfrm>
            <a:off x="5218819" y="2198342"/>
            <a:ext cx="1656523" cy="28764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0" b="16365"/>
          <a:stretch/>
        </p:blipFill>
        <p:spPr>
          <a:xfrm>
            <a:off x="6986588" y="2618996"/>
            <a:ext cx="1951031" cy="28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7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4218" y="1717814"/>
            <a:ext cx="8450270" cy="4114800"/>
          </a:xfrm>
        </p:spPr>
        <p:txBody>
          <a:bodyPr/>
          <a:lstStyle/>
          <a:p>
            <a:r>
              <a:rPr lang="zh-TW" altLang="en-US" dirty="0" smtClean="0"/>
              <a:t>因</a:t>
            </a:r>
            <a:r>
              <a:rPr lang="zh-TW" altLang="en-US" dirty="0"/>
              <a:t>應</a:t>
            </a:r>
            <a:r>
              <a:rPr lang="zh-TW" altLang="en-US" dirty="0" smtClean="0"/>
              <a:t>學生</a:t>
            </a:r>
            <a:r>
              <a:rPr lang="zh-TW" altLang="en-US" dirty="0" smtClean="0"/>
              <a:t>通行</a:t>
            </a:r>
            <a:r>
              <a:rPr lang="zh-TW" altLang="en-US" dirty="0"/>
              <a:t>需求</a:t>
            </a:r>
            <a:r>
              <a:rPr lang="zh-TW" altLang="en-US" dirty="0" smtClean="0"/>
              <a:t>，</a:t>
            </a:r>
            <a:r>
              <a:rPr lang="zh-TW" altLang="en-US" dirty="0" smtClean="0"/>
              <a:t>完成綠園</a:t>
            </a:r>
            <a:r>
              <a:rPr lang="zh-TW" altLang="en-US" dirty="0"/>
              <a:t>一舍西南側戶外步道</a:t>
            </a:r>
            <a:r>
              <a:rPr lang="zh-TW" altLang="en-US" dirty="0" smtClean="0"/>
              <a:t>整修。</a:t>
            </a:r>
            <a:endParaRPr lang="zh-TW" altLang="en-US" dirty="0"/>
          </a:p>
        </p:txBody>
      </p:sp>
      <p:grpSp>
        <p:nvGrpSpPr>
          <p:cNvPr id="8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9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151238"/>
            <a:ext cx="91440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zh-TW" altLang="en-US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年度工作成果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r="11532"/>
          <a:stretch/>
        </p:blipFill>
        <p:spPr>
          <a:xfrm>
            <a:off x="298599" y="3134788"/>
            <a:ext cx="2761233" cy="229671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r="11371"/>
          <a:stretch/>
        </p:blipFill>
        <p:spPr>
          <a:xfrm>
            <a:off x="3311860" y="3148424"/>
            <a:ext cx="2736304" cy="22968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/>
          <a:srcRect l="8503" r="8508"/>
          <a:stretch/>
        </p:blipFill>
        <p:spPr>
          <a:xfrm>
            <a:off x="6300192" y="3134707"/>
            <a:ext cx="2592288" cy="22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705" y="1340768"/>
            <a:ext cx="8056591" cy="4114800"/>
          </a:xfrm>
        </p:spPr>
        <p:txBody>
          <a:bodyPr/>
          <a:lstStyle/>
          <a:p>
            <a:r>
              <a:rPr lang="zh-TW" altLang="en-US" dirty="0"/>
              <a:t>配合營繕組辦理民雄校區豐收路二側人行道整修事宜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grpSp>
        <p:nvGrpSpPr>
          <p:cNvPr id="8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9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151238"/>
            <a:ext cx="91440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zh-TW" altLang="en-US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年度工作成果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347412"/>
            <a:ext cx="3101268" cy="188603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46676"/>
            <a:ext cx="3101268" cy="188676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386683"/>
            <a:ext cx="3136275" cy="188676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28" y="4386683"/>
            <a:ext cx="3100074" cy="190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2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857338"/>
            <a:ext cx="8450270" cy="4114800"/>
          </a:xfrm>
        </p:spPr>
        <p:txBody>
          <a:bodyPr/>
          <a:lstStyle/>
          <a:p>
            <a:r>
              <a:rPr lang="zh-TW" altLang="en-US" dirty="0"/>
              <a:t>配合營繕組辦理圖書館與教育館間活動廣場木平台整修事宜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grpSp>
        <p:nvGrpSpPr>
          <p:cNvPr id="8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9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151238"/>
            <a:ext cx="91440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zh-TW" altLang="en-US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年度工作成果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88" y="3356992"/>
            <a:ext cx="3838500" cy="2160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64" y="3356992"/>
            <a:ext cx="383999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5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1495812"/>
            <a:ext cx="7986464" cy="4846142"/>
          </a:xfrm>
        </p:spPr>
        <p:txBody>
          <a:bodyPr/>
          <a:lstStyle/>
          <a:p>
            <a:r>
              <a:rPr lang="zh-TW" altLang="en-US" dirty="0" smtClean="0"/>
              <a:t>持續</a:t>
            </a:r>
            <a:r>
              <a:rPr lang="zh-TW" altLang="en-US" dirty="0"/>
              <a:t>辦理民雄校區文書信件包裹收發業務。</a:t>
            </a:r>
          </a:p>
          <a:p>
            <a:r>
              <a:rPr lang="zh-TW" altLang="en-US" dirty="0" smtClean="0"/>
              <a:t>持續</a:t>
            </a:r>
            <a:r>
              <a:rPr lang="zh-TW" altLang="en-US" dirty="0"/>
              <a:t>辦理民雄校區小額出納業務。</a:t>
            </a:r>
          </a:p>
          <a:p>
            <a:r>
              <a:rPr lang="zh-TW" altLang="en-US" dirty="0" smtClean="0"/>
              <a:t>持續</a:t>
            </a:r>
            <a:r>
              <a:rPr lang="zh-TW" altLang="en-US" dirty="0"/>
              <a:t>辦理民雄校區清潔及綠美化勞務委外契約相關事宜。</a:t>
            </a:r>
          </a:p>
          <a:p>
            <a:r>
              <a:rPr lang="zh-TW" altLang="en-US" dirty="0" smtClean="0"/>
              <a:t>持續</a:t>
            </a:r>
            <a:r>
              <a:rPr lang="zh-TW" altLang="en-US" dirty="0"/>
              <a:t>辦理民雄校區戶外公共設施修繕事宜，維持供水供電穩定。</a:t>
            </a:r>
          </a:p>
          <a:p>
            <a:r>
              <a:rPr lang="zh-TW" altLang="en-US" dirty="0" smtClean="0"/>
              <a:t>持續</a:t>
            </a:r>
            <a:r>
              <a:rPr lang="zh-TW" altLang="en-US" dirty="0"/>
              <a:t>協助各單位建築物零星修繕業務。</a:t>
            </a:r>
          </a:p>
          <a:p>
            <a:r>
              <a:rPr lang="zh-TW" altLang="en-US" dirty="0" smtClean="0"/>
              <a:t>持續</a:t>
            </a:r>
            <a:r>
              <a:rPr lang="zh-TW" altLang="en-US" dirty="0"/>
              <a:t>辦理民雄校區垃圾清運及資源回收業務。</a:t>
            </a:r>
          </a:p>
          <a:p>
            <a:r>
              <a:rPr lang="zh-TW" altLang="en-US" dirty="0" smtClean="0"/>
              <a:t>持續</a:t>
            </a:r>
            <a:r>
              <a:rPr lang="zh-TW" altLang="en-US" dirty="0"/>
              <a:t>辦理民雄校區招待所租借業務並維護環境及整修設施。</a:t>
            </a:r>
          </a:p>
        </p:txBody>
      </p:sp>
      <p:grpSp>
        <p:nvGrpSpPr>
          <p:cNvPr id="4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5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781800" cy="914400"/>
          </a:xfrm>
        </p:spPr>
        <p:txBody>
          <a:bodyPr/>
          <a:lstStyle/>
          <a:p>
            <a:r>
              <a:rPr lang="en-US" altLang="zh-TW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111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</a:t>
            </a: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工作計畫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59123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88913"/>
            <a:ext cx="9144000" cy="1081087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民雄總務組職掌</a:t>
            </a:r>
          </a:p>
        </p:txBody>
      </p:sp>
      <p:sp>
        <p:nvSpPr>
          <p:cNvPr id="9" name="矩形 8"/>
          <p:cNvSpPr/>
          <p:nvPr/>
        </p:nvSpPr>
        <p:spPr>
          <a:xfrm>
            <a:off x="360362" y="2061224"/>
            <a:ext cx="8423275" cy="34840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rgbClr val="0000CC"/>
              </a:buClr>
              <a:buSzPct val="90000"/>
              <a:buFont typeface="Wingdings" pitchFamily="2" charset="2"/>
              <a:buChar char="Ø"/>
              <a:defRPr/>
            </a:pPr>
            <a:r>
              <a:rPr lang="zh-TW" altLang="en-US" sz="2800" dirty="0">
                <a:solidFill>
                  <a:schemeClr val="tx2"/>
                </a:solidFill>
                <a:latin typeface="+mn-lt"/>
                <a:ea typeface="+mn-ea"/>
              </a:rPr>
              <a:t>民雄總務組統籌民雄校區文書、事務、資產管理</a:t>
            </a: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</a:rPr>
              <a:t>、出納</a:t>
            </a:r>
            <a:r>
              <a:rPr lang="zh-TW" altLang="en-US" sz="2800" dirty="0">
                <a:solidFill>
                  <a:schemeClr val="tx2"/>
                </a:solidFill>
                <a:latin typeface="+mn-lt"/>
                <a:ea typeface="+mn-ea"/>
              </a:rPr>
              <a:t>、</a:t>
            </a: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</a:rPr>
              <a:t>營繕等</a:t>
            </a:r>
            <a:r>
              <a:rPr lang="zh-TW" altLang="en-US" sz="2800" dirty="0">
                <a:solidFill>
                  <a:schemeClr val="tx2"/>
                </a:solidFill>
                <a:latin typeface="+mn-lt"/>
                <a:ea typeface="+mn-ea"/>
              </a:rPr>
              <a:t>各項總務</a:t>
            </a: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</a:rPr>
              <a:t>工作。</a:t>
            </a:r>
            <a:endParaRPr lang="en-US" altLang="zh-TW" sz="2800" dirty="0" smtClean="0">
              <a:solidFill>
                <a:schemeClr val="tx2"/>
              </a:solidFill>
              <a:latin typeface="+mn-lt"/>
              <a:ea typeface="+mn-ea"/>
            </a:endParaRPr>
          </a:p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rgbClr val="0000CC"/>
              </a:buClr>
              <a:buSzPct val="90000"/>
              <a:buFont typeface="Wingdings" pitchFamily="2" charset="2"/>
              <a:buChar char="Ø"/>
              <a:defRPr/>
            </a:pP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</a:rPr>
              <a:t>支援</a:t>
            </a:r>
            <a:r>
              <a:rPr lang="zh-TW" altLang="en-US" sz="2800" dirty="0">
                <a:solidFill>
                  <a:schemeClr val="tx2"/>
                </a:solidFill>
                <a:latin typeface="+mn-lt"/>
                <a:ea typeface="+mn-ea"/>
              </a:rPr>
              <a:t>環安中心環保工作</a:t>
            </a: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</a:rPr>
              <a:t>。</a:t>
            </a:r>
            <a:endParaRPr lang="en-US" altLang="zh-TW" sz="2800" dirty="0" smtClean="0">
              <a:solidFill>
                <a:schemeClr val="tx2"/>
              </a:solidFill>
              <a:latin typeface="+mn-lt"/>
              <a:ea typeface="+mn-ea"/>
            </a:endParaRPr>
          </a:p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rgbClr val="0000CC"/>
              </a:buClr>
              <a:buSzPct val="90000"/>
              <a:buFont typeface="Wingdings" pitchFamily="2" charset="2"/>
              <a:buChar char="Ø"/>
              <a:defRPr/>
            </a:pP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rPr>
              <a:t>支援膳委會辦理民雄學生餐廳總務事宜。</a:t>
            </a:r>
            <a:endParaRPr lang="en-US" altLang="zh-TW" sz="2800" dirty="0" smtClean="0">
              <a:solidFill>
                <a:schemeClr val="tx2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rgbClr val="0000CC"/>
              </a:buClr>
              <a:buSzPct val="90000"/>
              <a:buFont typeface="Wingdings" pitchFamily="2" charset="2"/>
              <a:buChar char="Ø"/>
              <a:defRPr/>
            </a:pP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rPr>
              <a:t>支援秘書室辦理行政會議民雄會場事宜。</a:t>
            </a:r>
            <a:endParaRPr lang="en-US" altLang="zh-TW" sz="2800" dirty="0" smtClean="0">
              <a:solidFill>
                <a:schemeClr val="tx2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rgbClr val="0000CC"/>
              </a:buClr>
              <a:buSzPct val="90000"/>
              <a:buFont typeface="Wingdings" pitchFamily="2" charset="2"/>
              <a:buChar char="Ø"/>
              <a:defRPr/>
            </a:pP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rPr>
              <a:t>支援人事室辦理生日禮券等物品發放。</a:t>
            </a:r>
            <a:endParaRPr lang="en-US" altLang="zh-TW" dirty="0" smtClean="0">
              <a:solidFill>
                <a:srgbClr val="0000CC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2400"/>
              </a:lnSpc>
              <a:buClr>
                <a:schemeClr val="bg1">
                  <a:lumMod val="75000"/>
                </a:schemeClr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7894" name="文字方塊 11"/>
          <p:cNvSpPr txBox="1">
            <a:spLocks noChangeArrowheads="1"/>
          </p:cNvSpPr>
          <p:nvPr/>
        </p:nvSpPr>
        <p:spPr bwMode="auto">
          <a:xfrm>
            <a:off x="8675688" y="6475413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600" b="1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</a:rPr>
              <a:t>1</a:t>
            </a:r>
            <a:endParaRPr lang="zh-TW" altLang="en-US" sz="1600" b="1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grpSp>
        <p:nvGrpSpPr>
          <p:cNvPr id="37891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37897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8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 dirty="0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 dirty="0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111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</a:t>
            </a: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工作計畫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2000" y="1676400"/>
            <a:ext cx="7698432" cy="4114800"/>
          </a:xfrm>
        </p:spPr>
        <p:txBody>
          <a:bodyPr/>
          <a:lstStyle/>
          <a:p>
            <a:pPr lvl="0" algn="just"/>
            <a:r>
              <a:rPr lang="zh-TW" altLang="zh-TW" dirty="0"/>
              <a:t>持續辦理民雄校區學位服借用清洗管理業務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algn="just"/>
            <a:r>
              <a:rPr lang="zh-TW" altLang="en-US" dirty="0" smtClean="0"/>
              <a:t>配合</a:t>
            </a:r>
            <a:r>
              <a:rPr lang="zh-TW" altLang="en-US" dirty="0"/>
              <a:t>學務處</a:t>
            </a:r>
            <a:r>
              <a:rPr lang="zh-TW" altLang="en-US" dirty="0" smtClean="0"/>
              <a:t>辦理畢業典禮</a:t>
            </a:r>
            <a:r>
              <a:rPr lang="zh-TW" altLang="en-US" dirty="0"/>
              <a:t>，進行各項總務支援工作。</a:t>
            </a:r>
          </a:p>
          <a:p>
            <a:pPr algn="just"/>
            <a:r>
              <a:rPr lang="zh-TW" altLang="en-US" dirty="0" smtClean="0"/>
              <a:t>配合</a:t>
            </a:r>
            <a:r>
              <a:rPr lang="zh-TW" altLang="en-US" dirty="0"/>
              <a:t>學務處辦理新生始業輔導及防震、防火演習，進行各項總務支援工作。</a:t>
            </a:r>
          </a:p>
          <a:p>
            <a:pPr algn="just"/>
            <a:r>
              <a:rPr lang="zh-TW" altLang="en-US" dirty="0" smtClean="0"/>
              <a:t>配合</a:t>
            </a:r>
            <a:r>
              <a:rPr lang="zh-TW" altLang="en-US" dirty="0"/>
              <a:t>學校各單位系所辦理活動及研習需求，持續改善提供大學館各廳室場地設備，並積極辦理外借，以挹注本校校務基金收入。</a:t>
            </a:r>
          </a:p>
          <a:p>
            <a:pPr algn="just"/>
            <a:endParaRPr lang="zh-TW" altLang="zh-TW" dirty="0"/>
          </a:p>
        </p:txBody>
      </p:sp>
      <p:grpSp>
        <p:nvGrpSpPr>
          <p:cNvPr id="4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5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48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111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</a:t>
            </a: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工作計畫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1852674"/>
            <a:ext cx="7842448" cy="4114800"/>
          </a:xfrm>
        </p:spPr>
        <p:txBody>
          <a:bodyPr/>
          <a:lstStyle/>
          <a:p>
            <a:r>
              <a:rPr lang="zh-TW" altLang="en-US" dirty="0" smtClean="0"/>
              <a:t>依據</a:t>
            </a:r>
            <a:r>
              <a:rPr lang="en-US" altLang="zh-TW" dirty="0"/>
              <a:t>111</a:t>
            </a:r>
            <a:r>
              <a:rPr lang="zh-TW" altLang="en-US" dirty="0"/>
              <a:t>年度概算，配合營繕組辦理民雄校區供水監控系統更新工程事宜。</a:t>
            </a:r>
          </a:p>
          <a:p>
            <a:r>
              <a:rPr lang="zh-TW" altLang="en-US" dirty="0" smtClean="0"/>
              <a:t>持續</a:t>
            </a:r>
            <a:r>
              <a:rPr lang="zh-TW" altLang="en-US" dirty="0"/>
              <a:t>協助本處資產組太陽光電設置租賃案民雄校區相關事宜。</a:t>
            </a:r>
          </a:p>
          <a:p>
            <a:r>
              <a:rPr lang="zh-TW" altLang="en-US" dirty="0" smtClean="0"/>
              <a:t>持續</a:t>
            </a:r>
            <a:r>
              <a:rPr lang="zh-TW" altLang="en-US" dirty="0"/>
              <a:t>配合營繕組辦理民雄校區行政大樓一、二樓廁所整修驗收事宜</a:t>
            </a:r>
          </a:p>
          <a:p>
            <a:endParaRPr lang="zh-TW" altLang="zh-TW" dirty="0"/>
          </a:p>
        </p:txBody>
      </p:sp>
      <p:grpSp>
        <p:nvGrpSpPr>
          <p:cNvPr id="4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5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262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5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1115616" y="2924944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簡報完畢</a:t>
            </a:r>
            <a:br>
              <a:rPr kumimoji="0"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敬請指教</a:t>
            </a:r>
          </a:p>
        </p:txBody>
      </p:sp>
    </p:spTree>
    <p:extLst>
      <p:ext uri="{BB962C8B-B14F-4D97-AF65-F5344CB8AC3E}">
        <p14:creationId xmlns:p14="http://schemas.microsoft.com/office/powerpoint/2010/main" val="255814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88913"/>
            <a:ext cx="9144000" cy="1081087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altLang="zh-TW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</a:t>
            </a: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工作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成果</a:t>
            </a:r>
          </a:p>
        </p:txBody>
      </p:sp>
      <p:sp>
        <p:nvSpPr>
          <p:cNvPr id="9" name="矩形 8"/>
          <p:cNvSpPr/>
          <p:nvPr/>
        </p:nvSpPr>
        <p:spPr>
          <a:xfrm>
            <a:off x="405101" y="1929114"/>
            <a:ext cx="8423275" cy="34286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rgbClr val="0000CC"/>
              </a:buClr>
              <a:buSzPct val="90000"/>
              <a:buFont typeface="Wingdings" pitchFamily="2" charset="2"/>
              <a:buChar char="Ø"/>
              <a:defRPr/>
            </a:pP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</a:rPr>
              <a:t>協助</a:t>
            </a:r>
            <a:r>
              <a:rPr lang="zh-TW" altLang="en-US" sz="2800" dirty="0">
                <a:solidFill>
                  <a:schemeClr val="tx2"/>
                </a:solidFill>
                <a:latin typeface="+mn-lt"/>
                <a:ea typeface="+mn-ea"/>
              </a:rPr>
              <a:t>文件收發工作。代收發各項文件包裹貨運</a:t>
            </a: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</a:rPr>
              <a:t>共</a:t>
            </a:r>
            <a:r>
              <a:rPr lang="en-US" altLang="zh-TW" sz="2800" dirty="0" smtClean="0">
                <a:solidFill>
                  <a:schemeClr val="tx2"/>
                </a:solidFill>
                <a:latin typeface="+mn-lt"/>
                <a:ea typeface="+mn-ea"/>
              </a:rPr>
              <a:t>10,324</a:t>
            </a: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</a:rPr>
              <a:t>件</a:t>
            </a:r>
            <a:r>
              <a:rPr lang="zh-TW" altLang="en-US" sz="2800" dirty="0">
                <a:solidFill>
                  <a:schemeClr val="tx2"/>
                </a:solidFill>
                <a:latin typeface="+mn-lt"/>
                <a:ea typeface="+mn-ea"/>
              </a:rPr>
              <a:t>。代寄文件包裹</a:t>
            </a: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</a:rPr>
              <a:t>等</a:t>
            </a:r>
            <a:r>
              <a:rPr lang="en-US" altLang="zh-TW" sz="2800" dirty="0">
                <a:solidFill>
                  <a:schemeClr val="tx2"/>
                </a:solidFill>
                <a:latin typeface="+mn-lt"/>
                <a:ea typeface="+mn-ea"/>
              </a:rPr>
              <a:t>1,640</a:t>
            </a: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</a:rPr>
              <a:t>件</a:t>
            </a:r>
            <a:r>
              <a:rPr lang="zh-TW" altLang="en-US" sz="2800" dirty="0">
                <a:solidFill>
                  <a:schemeClr val="tx2"/>
                </a:solidFill>
                <a:latin typeface="+mn-lt"/>
                <a:ea typeface="+mn-ea"/>
              </a:rPr>
              <a:t>。</a:t>
            </a:r>
            <a:endParaRPr lang="en-US" altLang="zh-TW" sz="2800" dirty="0">
              <a:solidFill>
                <a:schemeClr val="tx2"/>
              </a:solidFill>
              <a:latin typeface="+mn-lt"/>
              <a:ea typeface="+mn-ea"/>
            </a:endParaRPr>
          </a:p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rgbClr val="0000CC"/>
              </a:buClr>
              <a:buSzPct val="90000"/>
              <a:buFont typeface="Wingdings" pitchFamily="2" charset="2"/>
              <a:buChar char="Ø"/>
              <a:defRPr/>
            </a:pPr>
            <a:r>
              <a:rPr lang="zh-TW" altLang="en-US" sz="2800" dirty="0">
                <a:solidFill>
                  <a:schemeClr val="tx2"/>
                </a:solidFill>
                <a:latin typeface="+mn-lt"/>
                <a:ea typeface="+mn-ea"/>
              </a:rPr>
              <a:t>協助代</a:t>
            </a: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</a:rPr>
              <a:t>收款</a:t>
            </a:r>
            <a:r>
              <a:rPr lang="en-US" altLang="zh-TW" sz="2800" dirty="0" smtClean="0">
                <a:solidFill>
                  <a:schemeClr val="tx2"/>
                </a:solidFill>
                <a:latin typeface="+mn-lt"/>
                <a:ea typeface="+mn-ea"/>
              </a:rPr>
              <a:t>563</a:t>
            </a: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</a:rPr>
              <a:t>件</a:t>
            </a:r>
            <a:r>
              <a:rPr lang="zh-TW" altLang="en-US" sz="2800" dirty="0">
                <a:solidFill>
                  <a:schemeClr val="tx2"/>
                </a:solidFill>
                <a:latin typeface="+mn-lt"/>
                <a:ea typeface="+mn-ea"/>
              </a:rPr>
              <a:t>，</a:t>
            </a: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</a:rPr>
              <a:t>金額</a:t>
            </a:r>
            <a:r>
              <a:rPr lang="en-US" altLang="zh-TW" sz="2800" dirty="0" smtClean="0">
                <a:solidFill>
                  <a:schemeClr val="tx2"/>
                </a:solidFill>
                <a:latin typeface="+mn-lt"/>
                <a:ea typeface="+mn-ea"/>
              </a:rPr>
              <a:t>78</a:t>
            </a: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</a:rPr>
              <a:t>萬</a:t>
            </a:r>
            <a:r>
              <a:rPr lang="en-US" altLang="zh-TW" sz="2800" dirty="0">
                <a:solidFill>
                  <a:schemeClr val="tx2"/>
                </a:solidFill>
                <a:latin typeface="+mn-lt"/>
                <a:ea typeface="+mn-ea"/>
              </a:rPr>
              <a:t>6,843</a:t>
            </a: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</a:rPr>
              <a:t>元</a:t>
            </a:r>
            <a:r>
              <a:rPr lang="zh-TW" altLang="en-US" sz="2800" dirty="0">
                <a:solidFill>
                  <a:schemeClr val="tx2"/>
                </a:solidFill>
                <a:latin typeface="+mn-lt"/>
                <a:ea typeface="+mn-ea"/>
              </a:rPr>
              <a:t>。</a:t>
            </a:r>
            <a:endParaRPr lang="en-US" altLang="zh-TW" sz="2800" dirty="0">
              <a:solidFill>
                <a:schemeClr val="tx2"/>
              </a:solidFill>
              <a:latin typeface="+mn-lt"/>
              <a:ea typeface="+mn-ea"/>
            </a:endParaRPr>
          </a:p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rgbClr val="0000CC"/>
              </a:buClr>
              <a:buSzPct val="90000"/>
              <a:buFont typeface="Wingdings" pitchFamily="2" charset="2"/>
              <a:buChar char="Ø"/>
              <a:defRPr/>
            </a:pPr>
            <a:r>
              <a:rPr lang="zh-TW" altLang="en-US" sz="2800" dirty="0">
                <a:solidFill>
                  <a:schemeClr val="tx2"/>
                </a:solidFill>
                <a:latin typeface="+mn-lt"/>
                <a:ea typeface="+mn-ea"/>
              </a:rPr>
              <a:t>完成校區環境綠美化工作。</a:t>
            </a:r>
            <a:endParaRPr lang="en-US" altLang="zh-TW" sz="2800" dirty="0">
              <a:solidFill>
                <a:schemeClr val="tx2"/>
              </a:solidFill>
              <a:latin typeface="+mn-lt"/>
              <a:ea typeface="+mn-ea"/>
            </a:endParaRPr>
          </a:p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rgbClr val="0000CC"/>
              </a:buClr>
              <a:buSzPct val="90000"/>
              <a:buFont typeface="Wingdings" pitchFamily="2" charset="2"/>
              <a:buChar char="Ø"/>
              <a:defRPr/>
            </a:pPr>
            <a:r>
              <a:rPr lang="zh-TW" altLang="zh-TW" sz="2800" dirty="0" smtClean="0">
                <a:solidFill>
                  <a:schemeClr val="tx2"/>
                </a:solidFill>
                <a:latin typeface="+mn-lt"/>
                <a:ea typeface="+mn-ea"/>
              </a:rPr>
              <a:t>校區</a:t>
            </a:r>
            <a:r>
              <a:rPr lang="zh-TW" altLang="en-US" sz="2800" dirty="0" smtClean="0">
                <a:solidFill>
                  <a:schemeClr val="tx2"/>
                </a:solidFill>
                <a:latin typeface="+mn-lt"/>
                <a:ea typeface="+mn-ea"/>
              </a:rPr>
              <a:t>防颱、影響宿舍臨窗樹枝修剪，移除有安全疑慮之枯木</a:t>
            </a:r>
            <a:r>
              <a:rPr lang="zh-TW" altLang="zh-TW" sz="2800" dirty="0" smtClean="0">
                <a:solidFill>
                  <a:schemeClr val="tx2"/>
                </a:solidFill>
                <a:latin typeface="+mn-lt"/>
                <a:ea typeface="+mn-ea"/>
              </a:rPr>
              <a:t>。</a:t>
            </a:r>
            <a:endParaRPr lang="en-US" altLang="zh-TW" dirty="0" smtClean="0">
              <a:solidFill>
                <a:srgbClr val="0000CC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2400"/>
              </a:lnSpc>
              <a:buClr>
                <a:schemeClr val="bg1">
                  <a:lumMod val="75000"/>
                </a:schemeClr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7894" name="文字方塊 11"/>
          <p:cNvSpPr txBox="1">
            <a:spLocks noChangeArrowheads="1"/>
          </p:cNvSpPr>
          <p:nvPr/>
        </p:nvSpPr>
        <p:spPr bwMode="auto">
          <a:xfrm>
            <a:off x="8675688" y="6475413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Ø"/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600" b="1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</a:rPr>
              <a:t>1</a:t>
            </a:r>
            <a:endParaRPr lang="zh-TW" altLang="en-US" sz="1600" b="1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grpSp>
        <p:nvGrpSpPr>
          <p:cNvPr id="37891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37897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8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 dirty="0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 dirty="0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22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762000" y="1654676"/>
            <a:ext cx="7620000" cy="672480"/>
          </a:xfrm>
        </p:spPr>
        <p:txBody>
          <a:bodyPr/>
          <a:lstStyle/>
          <a:p>
            <a:r>
              <a:rPr lang="zh-TW" altLang="en-US" dirty="0" smtClean="0"/>
              <a:t>行政</a:t>
            </a:r>
            <a:r>
              <a:rPr lang="zh-TW" altLang="en-US" dirty="0"/>
              <a:t>大樓旁及豐收路旁水溝淤泥清理疏通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151238"/>
            <a:ext cx="91440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zh-TW" altLang="en-US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年度工作成果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r="13474" b="25850"/>
          <a:stretch/>
        </p:blipFill>
        <p:spPr>
          <a:xfrm>
            <a:off x="3057393" y="2953971"/>
            <a:ext cx="1641210" cy="24696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750" r="3800" b="23750"/>
          <a:stretch/>
        </p:blipFill>
        <p:spPr>
          <a:xfrm>
            <a:off x="4639189" y="3386019"/>
            <a:ext cx="1573605" cy="24696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8400" r="3401" b="11802"/>
          <a:stretch/>
        </p:blipFill>
        <p:spPr>
          <a:xfrm>
            <a:off x="156687" y="2637574"/>
            <a:ext cx="1455085" cy="246790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8001" b="22700"/>
          <a:stretch/>
        </p:blipFill>
        <p:spPr>
          <a:xfrm>
            <a:off x="1552358" y="3911728"/>
            <a:ext cx="1564449" cy="24696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r="3800" b="9051"/>
          <a:stretch/>
        </p:blipFill>
        <p:spPr>
          <a:xfrm>
            <a:off x="6153380" y="2960817"/>
            <a:ext cx="1450410" cy="24696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2" t="2269" r="-760" b="25524"/>
          <a:stretch/>
        </p:blipFill>
        <p:spPr>
          <a:xfrm>
            <a:off x="7544700" y="2604038"/>
            <a:ext cx="1573281" cy="24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2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676400"/>
            <a:ext cx="8064896" cy="4114800"/>
          </a:xfrm>
        </p:spPr>
        <p:txBody>
          <a:bodyPr/>
          <a:lstStyle/>
          <a:p>
            <a:r>
              <a:rPr lang="zh-TW" altLang="en-US" dirty="0"/>
              <a:t>校園人行道上方大樹乾枯樹枝修剪作業</a:t>
            </a:r>
          </a:p>
        </p:txBody>
      </p:sp>
      <p:grpSp>
        <p:nvGrpSpPr>
          <p:cNvPr id="8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9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151238"/>
            <a:ext cx="91440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zh-TW" altLang="en-US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年度工作成果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496503"/>
            <a:ext cx="2736304" cy="202619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846" y="3953673"/>
            <a:ext cx="2995336" cy="200967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5"/>
          <a:srcRect l="10075" t="15052" r="11364" b="13213"/>
          <a:stretch/>
        </p:blipFill>
        <p:spPr>
          <a:xfrm>
            <a:off x="4009608" y="2444232"/>
            <a:ext cx="2995200" cy="191496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871" y="4202811"/>
            <a:ext cx="3037063" cy="214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5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2000" y="1337386"/>
            <a:ext cx="7620000" cy="4114800"/>
          </a:xfrm>
        </p:spPr>
        <p:txBody>
          <a:bodyPr/>
          <a:lstStyle/>
          <a:p>
            <a:r>
              <a:rPr lang="zh-TW" altLang="en-US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清洗</a:t>
            </a: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雨季校區路面及停車場青苔，維護通行安全。</a:t>
            </a:r>
            <a:endParaRPr lang="zh-TW" altLang="en-US" dirty="0"/>
          </a:p>
        </p:txBody>
      </p:sp>
      <p:grpSp>
        <p:nvGrpSpPr>
          <p:cNvPr id="7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8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 dirty="0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 dirty="0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0" y="151238"/>
            <a:ext cx="91440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zh-TW" altLang="en-US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年度工作成果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 r="6883" b="13225"/>
          <a:stretch/>
        </p:blipFill>
        <p:spPr>
          <a:xfrm>
            <a:off x="4319382" y="1971747"/>
            <a:ext cx="4062618" cy="2018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426" y="4102209"/>
            <a:ext cx="1987574" cy="264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82" y="4127386"/>
            <a:ext cx="1987574" cy="264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" y="2665524"/>
            <a:ext cx="1986376" cy="2648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18" y="2665524"/>
            <a:ext cx="1987574" cy="264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129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48990" y="1419040"/>
            <a:ext cx="7770440" cy="4114800"/>
          </a:xfrm>
        </p:spPr>
        <p:txBody>
          <a:bodyPr/>
          <a:lstStyle/>
          <a:p>
            <a:r>
              <a:rPr lang="zh-TW" altLang="en-US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協助</a:t>
            </a: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排除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日暴雨</a:t>
            </a:r>
            <a:r>
              <a:rPr lang="zh-TW" altLang="en-US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後</a:t>
            </a: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綠園二舍</a:t>
            </a:r>
            <a:r>
              <a:rPr lang="zh-TW" altLang="en-US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地下室</a:t>
            </a: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及</a:t>
            </a:r>
            <a:r>
              <a:rPr lang="zh-TW" altLang="en-US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音樂館積水。</a:t>
            </a:r>
            <a:endParaRPr lang="zh-TW" altLang="en-US" dirty="0"/>
          </a:p>
        </p:txBody>
      </p:sp>
      <p:grpSp>
        <p:nvGrpSpPr>
          <p:cNvPr id="7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8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 dirty="0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 dirty="0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0" y="151238"/>
            <a:ext cx="91440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zh-TW" altLang="en-US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年度工作成果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" r="10683" b="10286"/>
          <a:stretch/>
        </p:blipFill>
        <p:spPr>
          <a:xfrm>
            <a:off x="101600" y="2531031"/>
            <a:ext cx="3312368" cy="1870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1" t="4085" r="6661" b="37528"/>
          <a:stretch/>
        </p:blipFill>
        <p:spPr>
          <a:xfrm>
            <a:off x="2506861" y="3202400"/>
            <a:ext cx="2376264" cy="316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6136" r="14728" b="1782"/>
          <a:stretch/>
        </p:blipFill>
        <p:spPr>
          <a:xfrm>
            <a:off x="4177677" y="2204864"/>
            <a:ext cx="2937230" cy="1853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69" b="25192"/>
          <a:stretch/>
        </p:blipFill>
        <p:spPr>
          <a:xfrm>
            <a:off x="6423612" y="3466449"/>
            <a:ext cx="2479554" cy="3216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78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0" y="188913"/>
            <a:ext cx="91440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zh-TW" altLang="en-US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年度工作成果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大學</a:t>
            </a:r>
            <a:r>
              <a:rPr lang="zh-TW" altLang="en-US" dirty="0"/>
              <a:t>館場館演藝廳</a:t>
            </a:r>
            <a:r>
              <a:rPr lang="zh-TW" altLang="en-US" dirty="0" smtClean="0"/>
              <a:t>計</a:t>
            </a:r>
            <a:r>
              <a:rPr lang="en-US" altLang="zh-TW" dirty="0" smtClean="0"/>
              <a:t>73</a:t>
            </a:r>
            <a:r>
              <a:rPr lang="zh-TW" altLang="en-US" dirty="0" smtClean="0"/>
              <a:t>場次</a:t>
            </a:r>
            <a:r>
              <a:rPr lang="zh-TW" altLang="en-US" dirty="0"/>
              <a:t>、演講廳</a:t>
            </a:r>
            <a:r>
              <a:rPr lang="zh-TW" altLang="en-US" dirty="0" smtClean="0"/>
              <a:t>計</a:t>
            </a:r>
            <a:r>
              <a:rPr lang="en-US" altLang="zh-TW" dirty="0" smtClean="0"/>
              <a:t>18</a:t>
            </a:r>
            <a:r>
              <a:rPr lang="zh-TW" altLang="en-US" dirty="0" smtClean="0"/>
              <a:t>場次</a:t>
            </a:r>
            <a:r>
              <a:rPr lang="zh-TW" altLang="en-US" dirty="0"/>
              <a:t>、國際研討</a:t>
            </a:r>
            <a:r>
              <a:rPr lang="zh-TW" altLang="en-US" dirty="0" smtClean="0"/>
              <a:t>室</a:t>
            </a:r>
            <a:r>
              <a:rPr lang="en-US" altLang="zh-TW" dirty="0" smtClean="0"/>
              <a:t>11</a:t>
            </a:r>
            <a:r>
              <a:rPr lang="zh-TW" altLang="en-US" dirty="0" smtClean="0"/>
              <a:t>場次</a:t>
            </a:r>
            <a:r>
              <a:rPr lang="zh-TW" altLang="en-US" dirty="0"/>
              <a:t>，展覽廳</a:t>
            </a:r>
            <a:r>
              <a:rPr lang="zh-TW" altLang="en-US" dirty="0" smtClean="0"/>
              <a:t>計</a:t>
            </a:r>
            <a:r>
              <a:rPr lang="en-US" altLang="zh-TW" dirty="0" smtClean="0"/>
              <a:t>18</a:t>
            </a:r>
            <a:r>
              <a:rPr lang="zh-TW" altLang="en-US" dirty="0"/>
              <a:t>場次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民雄招待所出借</a:t>
            </a:r>
            <a:r>
              <a:rPr lang="en-US" altLang="zh-TW" dirty="0" smtClean="0"/>
              <a:t>119</a:t>
            </a:r>
            <a:r>
              <a:rPr lang="zh-TW" altLang="en-US" dirty="0" smtClean="0"/>
              <a:t>房次。</a:t>
            </a:r>
            <a:endParaRPr lang="en-US" altLang="zh-TW" dirty="0" smtClean="0"/>
          </a:p>
          <a:p>
            <a:r>
              <a:rPr lang="zh-TW" altLang="en-US" dirty="0"/>
              <a:t>協助辦理民雄校區場地出借及每月營業稅繳納業務。</a:t>
            </a:r>
          </a:p>
          <a:p>
            <a:pPr lvl="0"/>
            <a:r>
              <a:rPr lang="zh-TW" altLang="zh-TW" dirty="0" smtClean="0"/>
              <a:t>協助</a:t>
            </a:r>
            <a:r>
              <a:rPr lang="zh-TW" altLang="zh-TW" dirty="0"/>
              <a:t>辦理學士服借用清洗管理業務。</a:t>
            </a:r>
          </a:p>
          <a:p>
            <a:pPr lvl="0"/>
            <a:r>
              <a:rPr lang="zh-TW" altLang="zh-TW" dirty="0"/>
              <a:t>協助辦理報廢品收繳</a:t>
            </a:r>
            <a:r>
              <a:rPr lang="zh-TW" altLang="zh-TW" dirty="0" smtClean="0"/>
              <a:t>入庫</a:t>
            </a:r>
            <a:r>
              <a:rPr lang="zh-TW" altLang="en-US" dirty="0" smtClean="0"/>
              <a:t>及標售</a:t>
            </a:r>
            <a:r>
              <a:rPr lang="zh-TW" altLang="zh-TW" dirty="0" smtClean="0"/>
              <a:t>業務。</a:t>
            </a:r>
            <a:endParaRPr lang="en-US" altLang="zh-TW" dirty="0" smtClean="0"/>
          </a:p>
          <a:p>
            <a:r>
              <a:rPr lang="zh-TW" altLang="zh-TW" dirty="0"/>
              <a:t>協助辦理民雄校區單位領用物品業務。</a:t>
            </a:r>
          </a:p>
          <a:p>
            <a:pPr lvl="0"/>
            <a:endParaRPr lang="en-US" altLang="zh-TW" dirty="0" smtClean="0"/>
          </a:p>
          <a:p>
            <a:pPr lvl="0"/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kern="1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grpSp>
        <p:nvGrpSpPr>
          <p:cNvPr id="14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5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892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0" y="188913"/>
            <a:ext cx="91440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zh-TW" altLang="en-US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年度工作成果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46024" y="1442357"/>
            <a:ext cx="7620000" cy="4114800"/>
          </a:xfrm>
        </p:spPr>
        <p:txBody>
          <a:bodyPr/>
          <a:lstStyle/>
          <a:p>
            <a:r>
              <a:rPr lang="zh-TW" altLang="en-US" dirty="0" smtClean="0">
                <a:latin typeface="+mj-ea"/>
              </a:rPr>
              <a:t>因應水情吃緊，設置鵝</a:t>
            </a:r>
            <a:r>
              <a:rPr lang="zh-TW" altLang="en-US" dirty="0">
                <a:latin typeface="+mj-ea"/>
              </a:rPr>
              <a:t>湖地下水取用配</a:t>
            </a:r>
            <a:r>
              <a:rPr lang="zh-TW" altLang="en-US" dirty="0" smtClean="0">
                <a:latin typeface="+mj-ea"/>
              </a:rPr>
              <a:t>管。</a:t>
            </a:r>
            <a:endParaRPr lang="zh-TW" altLang="en-US" dirty="0"/>
          </a:p>
        </p:txBody>
      </p:sp>
      <p:grpSp>
        <p:nvGrpSpPr>
          <p:cNvPr id="12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3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Ø"/>
                <a:defRPr kumimoji="1" sz="28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>
                  <a:solidFill>
                    <a:srgbClr val="660066"/>
                  </a:solidFill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>
                <a:solidFill>
                  <a:srgbClr val="660066"/>
                </a:solidFill>
                <a:ea typeface="微軟正黑體" pitchFamily="34" charset="-120"/>
                <a:cs typeface="Times New Roman" pitchFamily="18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r="8257"/>
          <a:stretch/>
        </p:blipFill>
        <p:spPr>
          <a:xfrm>
            <a:off x="99268" y="2360159"/>
            <a:ext cx="2016225" cy="314096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0" r="12201" b="13251"/>
          <a:stretch/>
        </p:blipFill>
        <p:spPr>
          <a:xfrm>
            <a:off x="2275979" y="2360159"/>
            <a:ext cx="1990909" cy="31428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11151" r="12200" b="21650"/>
          <a:stretch/>
        </p:blipFill>
        <p:spPr>
          <a:xfrm>
            <a:off x="4442604" y="2360159"/>
            <a:ext cx="2013356" cy="31428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t="28350" r="30017" b="4851"/>
          <a:stretch/>
        </p:blipFill>
        <p:spPr>
          <a:xfrm>
            <a:off x="6631676" y="2348880"/>
            <a:ext cx="2371190" cy="31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1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華康中圓體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華康中圓體" pitchFamily="49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華康中圓體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華康中圓體" pitchFamily="49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plate">
  <a:themeElements>
    <a:clrScheme name="template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template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0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itchFamily="18" charset="0"/>
            <a:ea typeface="全真顏體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0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itchFamily="18" charset="0"/>
            <a:ea typeface="全真顏體" pitchFamily="49" charset="-120"/>
          </a:defRPr>
        </a:defPPr>
      </a:lstStyle>
    </a:lnDef>
  </a:objectDefaults>
  <a:extraClrSchemeLst>
    <a:extraClrScheme>
      <a:clrScheme name="template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6175</TotalTime>
  <Words>909</Words>
  <Application>Microsoft Office PowerPoint</Application>
  <PresentationFormat>如螢幕大小 (4:3)</PresentationFormat>
  <Paragraphs>102</Paragraphs>
  <Slides>22</Slides>
  <Notes>4</Notes>
  <HiddenSlides>0</HiddenSlides>
  <MMClips>0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3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5" baseType="lpstr">
      <vt:lpstr>華康中圓體</vt:lpstr>
      <vt:lpstr>微軟正黑體</vt:lpstr>
      <vt:lpstr>新細明體</vt:lpstr>
      <vt:lpstr>標楷體</vt:lpstr>
      <vt:lpstr>Arial</vt:lpstr>
      <vt:lpstr>Arial Black</vt:lpstr>
      <vt:lpstr>Tahoma</vt:lpstr>
      <vt:lpstr>Times New Roman</vt:lpstr>
      <vt:lpstr>Wingdings</vt:lpstr>
      <vt:lpstr>自訂設計</vt:lpstr>
      <vt:lpstr>1_自訂設計</vt:lpstr>
      <vt:lpstr>template</vt:lpstr>
      <vt:lpstr>PhotoImpact</vt:lpstr>
      <vt:lpstr>PowerPoint 簡報</vt:lpstr>
      <vt:lpstr>民雄總務組職掌</vt:lpstr>
      <vt:lpstr>110年度工作成果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111年度工作計畫</vt:lpstr>
      <vt:lpstr>111年度工作計畫</vt:lpstr>
      <vt:lpstr>111年度工作計畫</vt:lpstr>
      <vt:lpstr>PowerPoint 簡報</vt:lpstr>
    </vt:vector>
  </TitlesOfParts>
  <Company>OEM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膳食管理委員會專案報告</dc:title>
  <dc:creator>USER</dc:creator>
  <cp:lastModifiedBy>USER</cp:lastModifiedBy>
  <cp:revision>378</cp:revision>
  <cp:lastPrinted>2015-12-04T08:58:53Z</cp:lastPrinted>
  <dcterms:created xsi:type="dcterms:W3CDTF">2010-04-15T00:59:09Z</dcterms:created>
  <dcterms:modified xsi:type="dcterms:W3CDTF">2021-11-29T08:45:38Z</dcterms:modified>
</cp:coreProperties>
</file>