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5"/>
  </p:notesMasterIdLst>
  <p:handoutMasterIdLst>
    <p:handoutMasterId r:id="rId16"/>
  </p:handoutMasterIdLst>
  <p:sldIdLst>
    <p:sldId id="256" r:id="rId2"/>
    <p:sldId id="595" r:id="rId3"/>
    <p:sldId id="634" r:id="rId4"/>
    <p:sldId id="624" r:id="rId5"/>
    <p:sldId id="633" r:id="rId6"/>
    <p:sldId id="625" r:id="rId7"/>
    <p:sldId id="626" r:id="rId8"/>
    <p:sldId id="627" r:id="rId9"/>
    <p:sldId id="635" r:id="rId10"/>
    <p:sldId id="631" r:id="rId11"/>
    <p:sldId id="632" r:id="rId12"/>
    <p:sldId id="587" r:id="rId13"/>
    <p:sldId id="613" r:id="rId14"/>
  </p:sldIdLst>
  <p:sldSz cx="9144000" cy="6858000" type="screen4x3"/>
  <p:notesSz cx="6797675" cy="9926638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Arial" charset="0"/>
        <a:ea typeface="文鼎粗隸" pitchFamily="49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ED2BC03-1E82-444C-A991-C575FC17D5C1}">
          <p14:sldIdLst>
            <p14:sldId id="256"/>
            <p14:sldId id="595"/>
            <p14:sldId id="634"/>
            <p14:sldId id="624"/>
            <p14:sldId id="633"/>
            <p14:sldId id="625"/>
            <p14:sldId id="626"/>
            <p14:sldId id="627"/>
            <p14:sldId id="635"/>
            <p14:sldId id="631"/>
            <p14:sldId id="632"/>
            <p14:sldId id="587"/>
            <p14:sldId id="6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EDBB9D"/>
    <a:srgbClr val="800000"/>
    <a:srgbClr val="FF0000"/>
    <a:srgbClr val="CCECFF"/>
    <a:srgbClr val="6600CC"/>
    <a:srgbClr val="0080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3520" autoAdjust="0"/>
  </p:normalViewPr>
  <p:slideViewPr>
    <p:cSldViewPr>
      <p:cViewPr varScale="1">
        <p:scale>
          <a:sx n="82" d="100"/>
          <a:sy n="82" d="100"/>
        </p:scale>
        <p:origin x="165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FEF7366-84B2-4BC4-AF59-B64AA9820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914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2CC203E-8796-47B7-A09E-FA236145EB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3881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571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36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366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55988" y="96838"/>
            <a:ext cx="3441700" cy="2582862"/>
          </a:xfrm>
          <a:ln w="12700" cap="flat"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38114" y="2989266"/>
            <a:ext cx="6530975" cy="19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84" tIns="46043" rIns="92084" bIns="46043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ea typeface="Gulim" pitchFamily="34" charset="-127"/>
              </a:rPr>
              <a:t>Summary Overview</a:t>
            </a:r>
            <a:endParaRPr lang="en-US" altLang="ko-KR" sz="1400" b="1">
              <a:solidFill>
                <a:srgbClr val="000000"/>
              </a:solidFill>
              <a:ea typeface="Gulim" pitchFamily="34" charset="-127"/>
            </a:endParaRPr>
          </a:p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XXXX</a:t>
            </a:r>
            <a:endParaRPr lang="en-US" altLang="ko-KR" sz="1400" b="1">
              <a:solidFill>
                <a:srgbClr val="000000"/>
              </a:solidFill>
              <a:ea typeface="Gulim" pitchFamily="34" charset="-127"/>
            </a:endParaRPr>
          </a:p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600" b="1">
                <a:solidFill>
                  <a:srgbClr val="000000"/>
                </a:solidFill>
                <a:ea typeface="Gulim" pitchFamily="34" charset="-127"/>
              </a:rPr>
              <a:t>Major Title</a:t>
            </a:r>
            <a:endParaRPr lang="en-US" altLang="ko-KR" sz="1400" b="1">
              <a:solidFill>
                <a:srgbClr val="000000"/>
              </a:solidFill>
              <a:ea typeface="Gulim" pitchFamily="34" charset="-127"/>
            </a:endParaRPr>
          </a:p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ea typeface="Gulim" pitchFamily="34" charset="-127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.  XXXX</a:t>
            </a:r>
          </a:p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ea typeface="Gulim" pitchFamily="34" charset="-127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.  XXXX</a:t>
            </a:r>
          </a:p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ea typeface="Gulim" pitchFamily="34" charset="-127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.  XXXX</a:t>
            </a:r>
          </a:p>
          <a:p>
            <a:pPr algn="l" eaLnBrk="0" hangingPunct="0">
              <a:lnSpc>
                <a:spcPct val="90000"/>
              </a:lnSpc>
              <a:spcBef>
                <a:spcPct val="30000"/>
              </a:spcBef>
            </a:pPr>
            <a:r>
              <a:rPr lang="en-US" altLang="ko-KR" sz="1400" u="sng">
                <a:solidFill>
                  <a:srgbClr val="000000"/>
                </a:solidFill>
                <a:ea typeface="Gulim" pitchFamily="34" charset="-127"/>
              </a:rPr>
              <a:t>Heading</a:t>
            </a:r>
            <a:r>
              <a:rPr lang="en-US" altLang="ko-KR" sz="1400">
                <a:solidFill>
                  <a:srgbClr val="000000"/>
                </a:solidFill>
                <a:ea typeface="Gulim" pitchFamily="34" charset="-127"/>
              </a:rPr>
              <a:t>.  XXXX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38116" y="539751"/>
            <a:ext cx="3273425" cy="4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84" tIns="46043" rIns="92084" bIns="46043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ko-KR" sz="1400" b="1">
                <a:solidFill>
                  <a:srgbClr val="000000"/>
                </a:solidFill>
                <a:ea typeface="Gulim" pitchFamily="34" charset="-127"/>
              </a:rPr>
              <a:t>Replace with presentation notes here.</a:t>
            </a:r>
          </a:p>
        </p:txBody>
      </p:sp>
      <p:sp>
        <p:nvSpPr>
          <p:cNvPr id="2" name="備忘稿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80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05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9037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350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2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797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402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28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CC203E-8796-47B7-A09E-FA236145EBBB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851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aa300"/>
          <p:cNvPicPr>
            <a:picLocks noChangeAspect="1" noChangeArrowheads="1"/>
          </p:cNvPicPr>
          <p:nvPr userDrawn="1"/>
        </p:nvPicPr>
        <p:blipFill>
          <a:blip r:embed="rId3">
            <a:lum bright="72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pic>
        <p:nvPicPr>
          <p:cNvPr id="10" name="Picture 9" descr="NCYULogo990325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13113" r="24771" b="48080"/>
          <a:stretch>
            <a:fillRect/>
          </a:stretch>
        </p:blipFill>
        <p:spPr bwMode="auto">
          <a:xfrm>
            <a:off x="227013" y="234950"/>
            <a:ext cx="8810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11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4F36A3-E355-43CD-A1BA-EE615175BCA7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12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P</a:t>
            </a:r>
            <a:fld id="{55A9066E-D098-4D4F-8F1F-DD0EE27D8C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7332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AF96-07E1-49E7-8C19-3A85BEA716C7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B22F9ACC-1A8B-42E6-9368-1B8F4DD525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924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822C9-C4FA-4FF2-86B5-A037878C298C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1227B45F-8363-4043-B04C-0A8D8F1867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862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8E57-984E-4C5B-8F6E-77021E5EBDFA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95FDF60A-801C-4044-8088-C60FF4D31C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6947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a300"/>
          <p:cNvPicPr>
            <a:picLocks noChangeAspect="1" noChangeArrowheads="1"/>
          </p:cNvPicPr>
          <p:nvPr userDrawn="1"/>
        </p:nvPicPr>
        <p:blipFill>
          <a:blip r:embed="rId2">
            <a:lum bright="72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pic>
        <p:nvPicPr>
          <p:cNvPr id="8" name="Picture 9" descr="NCYULogo990325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13113" r="24771" b="48080"/>
          <a:stretch>
            <a:fillRect/>
          </a:stretch>
        </p:blipFill>
        <p:spPr bwMode="auto">
          <a:xfrm>
            <a:off x="227013" y="234950"/>
            <a:ext cx="8810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702EC-4558-4007-914B-A8BAC46FF737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P</a:t>
            </a:r>
            <a:fld id="{DCB2D80C-12C2-423E-8276-903A90DEAE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08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554ABE0-CDBE-4BE0-9BAA-FF63E763B18C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7CF6D172-160A-4445-BBBC-17D1EE27D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9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95A8FE-DB6B-416F-A953-8C77E03F7E7F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84A34A5E-1684-4F74-8941-75FBF2E01D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FFF4-A286-40C5-88E7-A440F5644373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14D23D1B-6C5F-4836-8939-F7DD8A3205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98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NCYULogo990325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13113" r="24771" b="48080"/>
          <a:stretch>
            <a:fillRect/>
          </a:stretch>
        </p:blipFill>
        <p:spPr bwMode="auto">
          <a:xfrm>
            <a:off x="227013" y="234950"/>
            <a:ext cx="8810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CED8-9C9F-451F-BA58-4A0EC5E9FBF0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P</a:t>
            </a:r>
            <a:fld id="{CDE85DD5-503A-4B66-AAB2-A04EB6518F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071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3578-072E-444D-85DB-6230BAC9CC39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</a:t>
            </a:r>
            <a:fld id="{C35B2B91-247D-4005-83B2-631618E93C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7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B39D7C-A38D-43D1-BACD-01DBBFD41010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r>
              <a:rPr lang="en-US" altLang="zh-TW"/>
              <a:t>P</a:t>
            </a:r>
            <a:fld id="{FC8C991D-43F3-40E6-B60B-D3FE6B3AC3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8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aa300"/>
          <p:cNvPicPr>
            <a:picLocks noChangeAspect="1" noChangeArrowheads="1"/>
          </p:cNvPicPr>
          <p:nvPr userDrawn="1"/>
        </p:nvPicPr>
        <p:blipFill>
          <a:blip r:embed="rId13">
            <a:lum bright="72000" contrast="-7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69D63D-1D91-401C-B915-6AB43E86E0C0}" type="datetime1">
              <a:rPr lang="zh-TW" altLang="en-US" smtClean="0"/>
              <a:pPr>
                <a:defRPr/>
              </a:pPr>
              <a:t>2021/12/23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/>
              <a:t>P</a:t>
            </a:r>
            <a:fld id="{ECD102D8-8386-411E-B0EF-45FE9BDAD0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5" name="Picture 9" descr="NCYULogo990325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13113" r="24771" b="48080"/>
          <a:stretch>
            <a:fillRect/>
          </a:stretch>
        </p:blipFill>
        <p:spPr bwMode="auto">
          <a:xfrm>
            <a:off x="227013" y="234950"/>
            <a:ext cx="8810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0" r:id="rId2"/>
    <p:sldLayoutId id="2147483975" r:id="rId3"/>
    <p:sldLayoutId id="2147483976" r:id="rId4"/>
    <p:sldLayoutId id="2147483977" r:id="rId5"/>
    <p:sldLayoutId id="2147483971" r:id="rId6"/>
    <p:sldLayoutId id="2147483978" r:id="rId7"/>
    <p:sldLayoutId id="2147483972" r:id="rId8"/>
    <p:sldLayoutId id="2147483979" r:id="rId9"/>
    <p:sldLayoutId id="2147483973" r:id="rId10"/>
    <p:sldLayoutId id="2147483980" r:id="rId11"/>
  </p:sldLayoutIdLst>
  <p:transition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88.photobucket.com/albums/k173/changhh/Logo/Logo-2/Love%20GIF/095_5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752" y="5805264"/>
            <a:ext cx="6552653" cy="935757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endParaRPr lang="zh-TW" alt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王麗雯組長    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110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年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12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月</a:t>
            </a:r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rPr>
              <a:t>日</a:t>
            </a: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eaLnBrk="1" hangingPunct="1"/>
            <a:r>
              <a:rPr lang="en-US" altLang="zh-TW" sz="1400">
                <a:ea typeface="新細明體" pitchFamily="18" charset="-120"/>
              </a:rPr>
              <a:t>P</a:t>
            </a:r>
            <a:fld id="{177483A6-32B7-49AB-95EA-62D07F27BCA5}" type="slidenum">
              <a:rPr lang="en-US" altLang="zh-TW" sz="1400">
                <a:ea typeface="新細明體" pitchFamily="18" charset="-120"/>
              </a:rPr>
              <a:pPr eaLnBrk="1" hangingPunct="1"/>
              <a:t>1</a:t>
            </a:fld>
            <a:endParaRPr lang="en-US" altLang="zh-TW" sz="1400">
              <a:ea typeface="新細明體" pitchFamily="18" charset="-120"/>
            </a:endParaRP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755649" y="2996952"/>
            <a:ext cx="78486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eaLnBrk="1" hangingPunct="1"/>
            <a:r>
              <a:rPr lang="en-US" altLang="zh-TW" sz="3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3600" b="1" dirty="0" smtClean="0">
                <a:solidFill>
                  <a:schemeClr val="bg1"/>
                </a:solidFill>
                <a:ea typeface="標楷體" pitchFamily="65" charset="-120"/>
              </a:rPr>
              <a:t>年度</a:t>
            </a:r>
            <a:r>
              <a:rPr lang="zh-TW" altLang="en-US" sz="3600" b="1" dirty="0">
                <a:solidFill>
                  <a:schemeClr val="bg1"/>
                </a:solidFill>
                <a:ea typeface="標楷體" pitchFamily="65" charset="-120"/>
              </a:rPr>
              <a:t>總務</a:t>
            </a:r>
            <a:r>
              <a:rPr lang="zh-TW" altLang="en-US" sz="3600" b="1" dirty="0" smtClean="0">
                <a:solidFill>
                  <a:schemeClr val="bg1"/>
                </a:solidFill>
                <a:ea typeface="標楷體" pitchFamily="65" charset="-120"/>
              </a:rPr>
              <a:t>會議</a:t>
            </a:r>
            <a:endParaRPr lang="en-US" altLang="zh-TW" sz="3600" b="1" dirty="0" smtClean="0">
              <a:solidFill>
                <a:schemeClr val="bg1"/>
              </a:solidFill>
              <a:ea typeface="標楷體" pitchFamily="65" charset="-120"/>
            </a:endParaRPr>
          </a:p>
          <a:p>
            <a:pPr eaLnBrk="1" hangingPunct="1">
              <a:spcBef>
                <a:spcPts val="600"/>
              </a:spcBef>
            </a:pPr>
            <a:r>
              <a:rPr lang="zh-TW" altLang="en-US" sz="3600" b="1" dirty="0" smtClean="0">
                <a:solidFill>
                  <a:schemeClr val="bg1"/>
                </a:solidFill>
                <a:ea typeface="標楷體" pitchFamily="65" charset="-120"/>
              </a:rPr>
              <a:t>總務處</a:t>
            </a:r>
            <a:r>
              <a:rPr lang="zh-TW" altLang="en-US" sz="3600" b="1" dirty="0">
                <a:solidFill>
                  <a:schemeClr val="bg1"/>
                </a:solidFill>
                <a:ea typeface="標楷體" pitchFamily="65" charset="-120"/>
              </a:rPr>
              <a:t>出納組簡報</a:t>
            </a: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755650" y="692150"/>
            <a:ext cx="7632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eaLnBrk="1" hangingPunct="1"/>
            <a:r>
              <a:rPr lang="zh-TW" altLang="en-US" sz="5400" b="1">
                <a:solidFill>
                  <a:srgbClr val="800000"/>
                </a:solidFill>
                <a:ea typeface="標楷體" pitchFamily="65" charset="-120"/>
              </a:rPr>
              <a:t>國立嘉義大學</a:t>
            </a:r>
            <a:endParaRPr lang="zh-TW" altLang="en-US" sz="4800" b="1">
              <a:solidFill>
                <a:srgbClr val="800000"/>
              </a:solidFill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6155524"/>
            <a:ext cx="1979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出納組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en-US" altLang="zh-TW"/>
              <a:t>P</a:t>
            </a:r>
            <a:fld id="{6AEC1DEA-55B9-4A13-9F49-ADABDE0C47E5}" type="slidenum">
              <a:rPr lang="en-US" altLang="zh-TW"/>
              <a:pPr algn="l">
                <a:defRPr/>
              </a:pPr>
              <a:t>10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45432" y="1578429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八、出納業務系統化管理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sz="1800" b="1" dirty="0" smtClean="0">
              <a:latin typeface="微軟正黑體" pitchFamily="34" charset="-12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sz="1800" b="1" dirty="0" smtClean="0">
              <a:latin typeface="微軟正黑體" pitchFamily="34" charset="-12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sz="1800" b="1" dirty="0" smtClean="0">
              <a:latin typeface="微軟正黑體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181986" y="2132856"/>
            <a:ext cx="2856299" cy="1967990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6" name="群組 35"/>
          <p:cNvGrpSpPr/>
          <p:nvPr/>
        </p:nvGrpSpPr>
        <p:grpSpPr>
          <a:xfrm>
            <a:off x="1801" y="3990176"/>
            <a:ext cx="3113241" cy="1095008"/>
            <a:chOff x="1800" y="2038776"/>
            <a:chExt cx="3113241" cy="1095008"/>
          </a:xfrm>
        </p:grpSpPr>
        <p:sp>
          <p:nvSpPr>
            <p:cNvPr id="53" name="矩形 52"/>
            <p:cNvSpPr/>
            <p:nvPr/>
          </p:nvSpPr>
          <p:spPr>
            <a:xfrm>
              <a:off x="1800" y="2074097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矩形 53"/>
            <p:cNvSpPr/>
            <p:nvPr/>
          </p:nvSpPr>
          <p:spPr>
            <a:xfrm>
              <a:off x="258742" y="2038776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教務系統學雜費管理子系統</a:t>
              </a:r>
              <a:endParaRPr lang="zh-TW" altLang="en-US" sz="16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7" name="圓角矩形 36"/>
          <p:cNvSpPr/>
          <p:nvPr/>
        </p:nvSpPr>
        <p:spPr>
          <a:xfrm>
            <a:off x="3143851" y="2132856"/>
            <a:ext cx="2856299" cy="1967990"/>
          </a:xfrm>
          <a:prstGeom prst="roundRect">
            <a:avLst/>
          </a:prstGeom>
          <a:blipFill>
            <a:blip r:embed="rId4"/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群組 37"/>
          <p:cNvGrpSpPr/>
          <p:nvPr/>
        </p:nvGrpSpPr>
        <p:grpSpPr>
          <a:xfrm>
            <a:off x="3143851" y="3978852"/>
            <a:ext cx="2869971" cy="1106332"/>
            <a:chOff x="3143850" y="2027452"/>
            <a:chExt cx="2869971" cy="1106332"/>
          </a:xfrm>
        </p:grpSpPr>
        <p:sp>
          <p:nvSpPr>
            <p:cNvPr id="51" name="矩形 50"/>
            <p:cNvSpPr/>
            <p:nvPr/>
          </p:nvSpPr>
          <p:spPr>
            <a:xfrm>
              <a:off x="3143850" y="2074097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矩形 51"/>
            <p:cNvSpPr/>
            <p:nvPr/>
          </p:nvSpPr>
          <p:spPr>
            <a:xfrm>
              <a:off x="3157522" y="2027452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Web</a:t>
              </a:r>
              <a:r>
                <a:rPr lang="zh-TW" altLang="en-US" sz="16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版收據使用管理系統</a:t>
              </a:r>
              <a:endParaRPr lang="zh-TW" altLang="en-US" sz="16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9" name="圓角矩形 38"/>
          <p:cNvSpPr/>
          <p:nvPr/>
        </p:nvSpPr>
        <p:spPr>
          <a:xfrm>
            <a:off x="6114216" y="2132856"/>
            <a:ext cx="2856299" cy="196799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0" name="群組 39"/>
          <p:cNvGrpSpPr/>
          <p:nvPr/>
        </p:nvGrpSpPr>
        <p:grpSpPr>
          <a:xfrm>
            <a:off x="6095916" y="3990175"/>
            <a:ext cx="3046283" cy="1095009"/>
            <a:chOff x="6095915" y="2038775"/>
            <a:chExt cx="3046283" cy="1095009"/>
          </a:xfrm>
        </p:grpSpPr>
        <p:sp>
          <p:nvSpPr>
            <p:cNvPr id="49" name="矩形 48"/>
            <p:cNvSpPr/>
            <p:nvPr/>
          </p:nvSpPr>
          <p:spPr>
            <a:xfrm>
              <a:off x="6285899" y="2074097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矩形 49"/>
            <p:cNvSpPr/>
            <p:nvPr/>
          </p:nvSpPr>
          <p:spPr>
            <a:xfrm>
              <a:off x="6095915" y="2038775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出納帳務管理系統</a:t>
              </a:r>
              <a:endParaRPr lang="zh-TW" altLang="en-US" sz="16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圓角矩形 40"/>
          <p:cNvSpPr/>
          <p:nvPr/>
        </p:nvSpPr>
        <p:spPr>
          <a:xfrm>
            <a:off x="1681491" y="4549067"/>
            <a:ext cx="2856299" cy="1967990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2" name="群組 41"/>
          <p:cNvGrpSpPr/>
          <p:nvPr/>
        </p:nvGrpSpPr>
        <p:grpSpPr>
          <a:xfrm>
            <a:off x="1572826" y="6401761"/>
            <a:ext cx="2856299" cy="1059687"/>
            <a:chOff x="1572825" y="4699032"/>
            <a:chExt cx="2856299" cy="1059687"/>
          </a:xfrm>
        </p:grpSpPr>
        <p:sp>
          <p:nvSpPr>
            <p:cNvPr id="47" name="矩形 46"/>
            <p:cNvSpPr/>
            <p:nvPr/>
          </p:nvSpPr>
          <p:spPr>
            <a:xfrm>
              <a:off x="1572825" y="4699032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矩形 47"/>
            <p:cNvSpPr/>
            <p:nvPr/>
          </p:nvSpPr>
          <p:spPr>
            <a:xfrm>
              <a:off x="1572825" y="4699032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薪資所得管理系統</a:t>
              </a:r>
              <a:endParaRPr lang="zh-TW" altLang="en-US" sz="16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4762759" y="4549067"/>
            <a:ext cx="2904182" cy="1994009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" name="群組 43"/>
          <p:cNvGrpSpPr/>
          <p:nvPr/>
        </p:nvGrpSpPr>
        <p:grpSpPr>
          <a:xfrm>
            <a:off x="4714876" y="6401761"/>
            <a:ext cx="2856299" cy="1059687"/>
            <a:chOff x="4714875" y="4699032"/>
            <a:chExt cx="2856299" cy="1059687"/>
          </a:xfrm>
        </p:grpSpPr>
        <p:sp>
          <p:nvSpPr>
            <p:cNvPr id="45" name="矩形 44"/>
            <p:cNvSpPr/>
            <p:nvPr/>
          </p:nvSpPr>
          <p:spPr>
            <a:xfrm>
              <a:off x="4714875" y="4699032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矩形 45"/>
            <p:cNvSpPr/>
            <p:nvPr/>
          </p:nvSpPr>
          <p:spPr>
            <a:xfrm>
              <a:off x="4714875" y="4699032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小額匯款管理系統</a:t>
              </a:r>
              <a:endParaRPr lang="zh-TW" altLang="en-US" sz="16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3272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8477" y="2492896"/>
            <a:ext cx="2303763" cy="409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153400" cy="990600"/>
          </a:xfrm>
        </p:spPr>
        <p:txBody>
          <a:bodyPr/>
          <a:lstStyle/>
          <a:p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en-US" altLang="zh-TW"/>
              <a:t>P</a:t>
            </a:r>
            <a:fld id="{6AEC1DEA-55B9-4A13-9F49-ADABDE0C47E5}" type="slidenum">
              <a:rPr lang="en-US" altLang="zh-TW"/>
              <a:pPr algn="l">
                <a:defRPr/>
              </a:pPr>
              <a:t>11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381472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九、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E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化校園－各項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自動化服務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以下網路系統可至出納組網頁點選連結</a:t>
            </a:r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http</a:t>
            </a:r>
            <a:r>
              <a:rPr lang="en-US" altLang="zh-TW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://www.ncyu.edu.tw/pay</a:t>
            </a:r>
            <a:r>
              <a:rPr lang="en-US" altLang="zh-TW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3" y="2457112"/>
            <a:ext cx="3366373" cy="1980000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483768" y="4077072"/>
            <a:ext cx="1583556" cy="380555"/>
            <a:chOff x="1451485" y="1929111"/>
            <a:chExt cx="1583556" cy="380555"/>
          </a:xfrm>
        </p:grpSpPr>
        <p:sp>
          <p:nvSpPr>
            <p:cNvPr id="30" name="矩形 29"/>
            <p:cNvSpPr/>
            <p:nvPr/>
          </p:nvSpPr>
          <p:spPr>
            <a:xfrm>
              <a:off x="1451485" y="1929111"/>
              <a:ext cx="1583556" cy="38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矩形 30"/>
            <p:cNvSpPr/>
            <p:nvPr/>
          </p:nvSpPr>
          <p:spPr>
            <a:xfrm>
              <a:off x="1451485" y="1929111"/>
              <a:ext cx="1583556" cy="380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zh-TW" altLang="en-US" sz="1200" b="1" kern="1200" spc="-1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學雜費繳費單列印系統</a:t>
              </a:r>
              <a:endParaRPr lang="zh-TW" altLang="en-US" sz="1200" b="1" kern="1200" spc="-1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004048" y="6165304"/>
            <a:ext cx="1584796" cy="380555"/>
            <a:chOff x="1354661" y="1929111"/>
            <a:chExt cx="1584796" cy="380555"/>
          </a:xfrm>
        </p:grpSpPr>
        <p:sp>
          <p:nvSpPr>
            <p:cNvPr id="18" name="矩形 17"/>
            <p:cNvSpPr/>
            <p:nvPr/>
          </p:nvSpPr>
          <p:spPr>
            <a:xfrm>
              <a:off x="1355901" y="1929111"/>
              <a:ext cx="1583556" cy="38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矩形 18"/>
            <p:cNvSpPr/>
            <p:nvPr/>
          </p:nvSpPr>
          <p:spPr>
            <a:xfrm>
              <a:off x="1354661" y="1929111"/>
              <a:ext cx="1583556" cy="3805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Aft>
                  <a:spcPct val="5000"/>
                </a:spcAft>
              </a:pPr>
              <a:r>
                <a:rPr lang="zh-TW" altLang="en-US" sz="14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自動化繳費服務機</a:t>
              </a:r>
              <a:endParaRPr lang="zh-TW" altLang="en-US" sz="14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4527099" y="4841865"/>
            <a:ext cx="21449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1400" b="1" u="sng" spc="50" dirty="0" smtClean="0">
                <a:ln w="11430">
                  <a:solidFill>
                    <a:srgbClr val="3333FF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放置地點</a:t>
            </a:r>
            <a:r>
              <a:rPr lang="zh-TW" altLang="en-US" sz="1400" b="1" spc="50" dirty="0" smtClean="0">
                <a:ln w="11430">
                  <a:solidFill>
                    <a:srgbClr val="3333FF"/>
                  </a:solidFill>
                </a:ln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400" b="1" spc="50" dirty="0" smtClean="0">
                <a:ln w="11430">
                  <a:solidFill>
                    <a:srgbClr val="3333FF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蘭潭校區行政中心</a:t>
            </a:r>
            <a:r>
              <a:rPr lang="en-US" altLang="zh-TW" sz="1400" b="1" spc="50" dirty="0" smtClean="0">
                <a:ln w="11430">
                  <a:solidFill>
                    <a:srgbClr val="3333FF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b="1" spc="50" dirty="0" smtClean="0">
                <a:ln w="11430">
                  <a:solidFill>
                    <a:srgbClr val="3333FF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樓教務處旁</a:t>
            </a:r>
          </a:p>
          <a:p>
            <a:pPr algn="l">
              <a:spcBef>
                <a:spcPts val="1200"/>
              </a:spcBef>
            </a:pPr>
            <a:r>
              <a:rPr lang="zh-TW" altLang="en-US" sz="1400" b="1" u="sng" spc="50" dirty="0" smtClean="0">
                <a:ln w="11430">
                  <a:solidFill>
                    <a:srgbClr val="3333FF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服務項目</a:t>
            </a:r>
            <a:r>
              <a:rPr lang="zh-TW" altLang="en-US" sz="1400" b="1" spc="50" dirty="0" smtClean="0">
                <a:ln w="11430">
                  <a:solidFill>
                    <a:srgbClr val="3333FF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：成績單、停車場地維護費、借用學士服清洗維護費等</a:t>
            </a:r>
            <a:endParaRPr lang="zh-TW" altLang="en-US" sz="1400" b="1" spc="50" dirty="0">
              <a:ln w="11430">
                <a:solidFill>
                  <a:srgbClr val="3333FF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3" y="4581368"/>
            <a:ext cx="3520000" cy="1979999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2439075" y="6201327"/>
            <a:ext cx="1672942" cy="360040"/>
            <a:chOff x="1731854" y="2590372"/>
            <a:chExt cx="1672942" cy="413695"/>
          </a:xfrm>
        </p:grpSpPr>
        <p:sp>
          <p:nvSpPr>
            <p:cNvPr id="28" name="矩形 27"/>
            <p:cNvSpPr/>
            <p:nvPr/>
          </p:nvSpPr>
          <p:spPr>
            <a:xfrm>
              <a:off x="1749232" y="2618263"/>
              <a:ext cx="1583556" cy="38055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矩形 31"/>
            <p:cNvSpPr/>
            <p:nvPr/>
          </p:nvSpPr>
          <p:spPr>
            <a:xfrm>
              <a:off x="1731854" y="2590372"/>
              <a:ext cx="1672942" cy="413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Aft>
                  <a:spcPct val="5000"/>
                </a:spcAft>
              </a:pPr>
              <a:r>
                <a:rPr lang="zh-TW" altLang="en-US" sz="1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出納組付款查詢系統</a:t>
              </a:r>
              <a:endParaRPr lang="zh-TW" altLang="en-US" sz="1200" b="1" kern="1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5" name="文字方塊 4"/>
          <p:cNvSpPr txBox="1"/>
          <p:nvPr/>
        </p:nvSpPr>
        <p:spPr>
          <a:xfrm>
            <a:off x="6801730" y="4869160"/>
            <a:ext cx="2009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自動化繳費服務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：自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日至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日收款金額合計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505,886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其中悠遊卡支付</a:t>
            </a:r>
            <a:r>
              <a:rPr lang="en-US" altLang="zh-TW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22,868</a:t>
            </a:r>
            <a:r>
              <a:rPr lang="zh-TW" altLang="en-US" sz="16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。</a:t>
            </a:r>
            <a:endParaRPr lang="zh-TW" altLang="en-US" sz="16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210429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2522344" y="1894227"/>
            <a:ext cx="4171460" cy="792088"/>
          </a:xfrm>
          <a:prstGeom prst="ellipse">
            <a:avLst/>
          </a:prstGeom>
          <a:solidFill>
            <a:srgbClr val="FFFF99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87313" tIns="44450" rIns="87313" bIns="44450" anchor="ctr"/>
          <a:lstStyle/>
          <a:p>
            <a:pPr defTabSz="825500" eaLnBrk="0" hangingPunct="0">
              <a:lnSpc>
                <a:spcPct val="120000"/>
              </a:lnSpc>
              <a:defRPr/>
            </a:pPr>
            <a:r>
              <a:rPr lang="zh-TW" altLang="en-US" sz="2800" b="1" spc="-3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工作計畫及努力方向</a:t>
            </a:r>
            <a:endParaRPr lang="en-US" altLang="ko-KR" sz="2800" b="1" spc="-300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 flipH="1">
            <a:off x="6732240" y="6262646"/>
            <a:ext cx="1683441" cy="4657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r>
              <a:rPr lang="zh-TW" altLang="en-US" sz="1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擴展服務量能</a:t>
            </a:r>
            <a:endParaRPr lang="en-US" altLang="zh-TW" sz="1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 flipH="1">
            <a:off x="4727270" y="6283240"/>
            <a:ext cx="1712038" cy="458128"/>
          </a:xfrm>
          <a:prstGeom prst="rect">
            <a:avLst/>
          </a:prstGeom>
          <a:solidFill>
            <a:srgbClr val="FDA4B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>
              <a:spcBef>
                <a:spcPct val="50000"/>
              </a:spcBef>
            </a:pP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便捷網路</a:t>
            </a:r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系統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 flipH="1">
            <a:off x="2793238" y="6283240"/>
            <a:ext cx="1645454" cy="458128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r>
              <a:rPr lang="zh-TW" altLang="en-US" sz="1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增進</a:t>
            </a:r>
            <a:r>
              <a:rPr lang="zh-TW" altLang="en-US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工作效能</a:t>
            </a: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 flipH="1">
            <a:off x="899591" y="6283240"/>
            <a:ext cx="1605069" cy="4529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發揮團隊</a:t>
            </a:r>
            <a:r>
              <a:rPr lang="zh-TW" altLang="en-US" sz="16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精神</a:t>
            </a:r>
            <a:endParaRPr lang="zh-TW" altLang="en-US" sz="16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49" name="Rectangle 4"/>
          <p:cNvSpPr txBox="1">
            <a:spLocks noChangeArrowheads="1"/>
          </p:cNvSpPr>
          <p:nvPr/>
        </p:nvSpPr>
        <p:spPr bwMode="auto">
          <a:xfrm>
            <a:off x="1042988" y="49213"/>
            <a:ext cx="54006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eaLnBrk="1" hangingPunct="1"/>
            <a:endParaRPr lang="zh-TW" altLang="en-US" sz="3200" b="1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15755" y="3110671"/>
            <a:ext cx="6984637" cy="21185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1" indent="-342900" algn="l">
              <a:lnSpc>
                <a:spcPts val="22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zh-TW" altLang="en-US" sz="2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考績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獎金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年終獎金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000" b="1" dirty="0" smtClean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每月薪資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發放作業</a:t>
            </a:r>
            <a:endParaRPr lang="en-US" altLang="zh-TW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1" indent="-342900" algn="l">
              <a:lnSpc>
                <a:spcPts val="22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zh-TW" altLang="en-US" sz="20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限編製及填報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學雜費</a:t>
            </a: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及其他代收費用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各類統計報表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 algn="l">
              <a:lnSpc>
                <a:spcPts val="22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賡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續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強化內部控制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、落實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內部盤點作業</a:t>
            </a:r>
            <a:endParaRPr lang="zh-TW" altLang="en-US" sz="2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lvl="1" indent="-342900" algn="l">
              <a:lnSpc>
                <a:spcPts val="22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建置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本校線上收款系統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，提供多元化繳款方式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 algn="l">
              <a:lnSpc>
                <a:spcPts val="2200"/>
              </a:lnSpc>
              <a:spcBef>
                <a:spcPts val="1200"/>
              </a:spcBef>
              <a:buFont typeface="Wingdings" pitchFamily="2" charset="2"/>
              <a:buChar char="ü"/>
              <a:defRPr/>
            </a:pPr>
            <a:r>
              <a:rPr lang="zh-TW" altLang="en-US" sz="20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持續提升</a:t>
            </a:r>
            <a:r>
              <a:rPr lang="zh-TW" altLang="en-US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各類款項</a:t>
            </a:r>
            <a:r>
              <a:rPr lang="zh-TW" altLang="en-US" sz="2000" b="1" dirty="0">
                <a:solidFill>
                  <a:srgbClr val="3333FF"/>
                </a:solidFill>
                <a:latin typeface="標楷體" pitchFamily="65" charset="-120"/>
                <a:ea typeface="標楷體" pitchFamily="65" charset="-120"/>
              </a:rPr>
              <a:t>收繳及匯付作業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效能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效率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51" name="Line 9"/>
          <p:cNvSpPr>
            <a:spLocks noChangeShapeType="1"/>
          </p:cNvSpPr>
          <p:nvPr/>
        </p:nvSpPr>
        <p:spPr bwMode="auto">
          <a:xfrm flipH="1">
            <a:off x="4608074" y="2606615"/>
            <a:ext cx="1273" cy="504056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452" name="標題 1"/>
          <p:cNvSpPr>
            <a:spLocks noGrp="1"/>
          </p:cNvSpPr>
          <p:nvPr>
            <p:ph type="title"/>
          </p:nvPr>
        </p:nvSpPr>
        <p:spPr>
          <a:xfrm>
            <a:off x="604866" y="107950"/>
            <a:ext cx="8153400" cy="990600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貳、出納組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111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年度工作計畫 </a:t>
            </a: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en-US" altLang="zh-TW"/>
              <a:t>P</a:t>
            </a:r>
            <a:fld id="{6AEC1DEA-55B9-4A13-9F49-ADABDE0C47E5}" type="slidenum">
              <a:rPr lang="en-US" altLang="zh-TW"/>
              <a:pPr algn="l"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835150" y="1773238"/>
            <a:ext cx="583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sz="2000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547813" y="3716338"/>
            <a:ext cx="58689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eaLnBrk="1" fontAlgn="ctr" hangingPunct="1">
              <a:spcBef>
                <a:spcPct val="50000"/>
              </a:spcBef>
            </a:pPr>
            <a:r>
              <a:rPr lang="zh-TW" altLang="en-US" sz="4800">
                <a:ea typeface="標楷體" pitchFamily="65" charset="-120"/>
              </a:rPr>
              <a:t>簡報完畢</a:t>
            </a:r>
          </a:p>
          <a:p>
            <a:pPr eaLnBrk="1" fontAlgn="ctr" hangingPunct="1"/>
            <a:r>
              <a:rPr lang="zh-TW" altLang="en-US" sz="4800">
                <a:ea typeface="標楷體" pitchFamily="65" charset="-120"/>
              </a:rPr>
              <a:t>敬請指教</a:t>
            </a:r>
          </a:p>
        </p:txBody>
      </p:sp>
      <p:pic>
        <p:nvPicPr>
          <p:cNvPr id="19461" name="Picture 25" descr="095_5">
            <a:hlinkClick r:id="rId3" tooltip="開新視窗瀏覽"/>
          </p:cNvPr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869160"/>
            <a:ext cx="728563" cy="4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5" descr="095_5">
            <a:hlinkClick r:id="rId3" tooltip="開新視窗瀏覽"/>
          </p:cNvPr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792088" cy="4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5"/>
          <p:cNvSpPr>
            <a:spLocks noChangeArrowheads="1" noChangeShapeType="1" noTextEdit="1"/>
          </p:cNvSpPr>
          <p:nvPr/>
        </p:nvSpPr>
        <p:spPr bwMode="auto">
          <a:xfrm>
            <a:off x="1331639" y="1773238"/>
            <a:ext cx="6653485" cy="56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TW" altLang="en-US" sz="3600" u="sng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總務團隊  積極專業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 txBox="1">
            <a:spLocks noGrp="1"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文鼎粗隸" pitchFamily="49" charset="-120"/>
              </a:defRPr>
            </a:lvl9pPr>
          </a:lstStyle>
          <a:p>
            <a:pPr algn="r" eaLnBrk="1" hangingPunct="1"/>
            <a:r>
              <a:rPr lang="en-US" altLang="zh-TW" sz="1400">
                <a:ea typeface="新細明體" pitchFamily="18" charset="-120"/>
              </a:rPr>
              <a:t>P</a:t>
            </a:r>
            <a:fld id="{D2A78B59-3AC5-46ED-A799-5C84D656991E}" type="slidenum">
              <a:rPr lang="en-US" altLang="zh-TW" sz="1400">
                <a:ea typeface="新細明體" pitchFamily="18" charset="-120"/>
              </a:rPr>
              <a:pPr algn="r" eaLnBrk="1" hangingPunct="1"/>
              <a:t>2</a:t>
            </a:fld>
            <a:endParaRPr lang="en-US" altLang="zh-TW" sz="1400">
              <a:ea typeface="新細明體" pitchFamily="18" charset="-12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zh-TW" altLang="en-US" b="1" smtClean="0">
                <a:solidFill>
                  <a:srgbClr val="6600CC"/>
                </a:solidFill>
                <a:ea typeface="標楷體" pitchFamily="65" charset="-120"/>
              </a:rPr>
              <a:t>簡報大綱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609600" indent="-6096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8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壹、出納組</a:t>
            </a:r>
            <a:r>
              <a:rPr lang="en-US" altLang="zh-TW" sz="28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年度工作成果</a:t>
            </a:r>
            <a:endParaRPr lang="en-US" altLang="zh-TW" sz="28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一、學生註冊及繳費等收款作業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二、教職員工薪津及代扣款支付作業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三、教師鐘點費支付</a:t>
            </a:r>
            <a:r>
              <a:rPr lang="zh-TW" altLang="en-US" sz="24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作業</a:t>
            </a:r>
            <a:endParaRPr lang="zh-TW" altLang="en-US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四、校務基金及專案計畫帳戶支出作業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五、各項收款、收據開立、控管及銷號作業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六、所得稅及二代健保申報作業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24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七、資金調度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、轉投資</a:t>
            </a:r>
            <a:r>
              <a:rPr lang="zh-TW" altLang="en-US" sz="24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定期存款</a:t>
            </a:r>
            <a:r>
              <a:rPr lang="zh-TW" altLang="en-US" sz="24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及保管品存提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作業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八、出納業務系統化管理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九、</a:t>
            </a:r>
            <a:r>
              <a:rPr lang="en-US" altLang="zh-TW" sz="24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</a:t>
            </a:r>
            <a:r>
              <a:rPr lang="zh-TW" altLang="en-US" sz="24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化校園－各項自動化服務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ts val="180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8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貳、出納組</a:t>
            </a:r>
            <a:r>
              <a:rPr lang="en-US" altLang="zh-TW" sz="28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111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年度工作計畫 </a:t>
            </a: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一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工作計畫</a:t>
            </a:r>
            <a:endParaRPr lang="en-US" altLang="zh-TW" sz="24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09600" indent="-60960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二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未來努力方向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>
          <a:xfrm>
            <a:off x="177345" y="130628"/>
            <a:ext cx="8153400" cy="990600"/>
          </a:xfrm>
        </p:spPr>
        <p:txBody>
          <a:bodyPr/>
          <a:lstStyle/>
          <a:p>
            <a:pPr algn="r"/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/>
              <a:t>P</a:t>
            </a:r>
            <a:fld id="{1643F7A7-AFCD-416C-834E-85FD17609506}" type="slidenum">
              <a:rPr lang="en-US" altLang="zh-TW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456184"/>
            <a:ext cx="8568952" cy="4997152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1200"/>
              </a:spcAft>
              <a:buFont typeface="Wingdings"/>
              <a:buChar char=""/>
              <a:defRPr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一、學生註冊及繳費等收款作業</a:t>
            </a:r>
            <a:endParaRPr kumimoji="1" lang="en-US" altLang="zh-TW" sz="2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000" dirty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截至</a:t>
            </a:r>
            <a:r>
              <a:rPr kumimoji="1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110</a:t>
            </a: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1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10</a:t>
            </a: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1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31</a:t>
            </a: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日止，</a:t>
            </a:r>
            <a:r>
              <a:rPr kumimoji="1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110</a:t>
            </a: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學年度第</a:t>
            </a:r>
            <a:r>
              <a:rPr kumimoji="1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kumimoji="1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學期各</a:t>
            </a: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學制繳費情形：</a:t>
            </a:r>
            <a:endParaRPr kumimoji="1"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marL="365760" lvl="1" indent="0" algn="r" fontAlgn="auto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kumimoji="1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          </a:t>
            </a:r>
            <a:r>
              <a:rPr kumimoji="1"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kumimoji="1"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單位：筆</a:t>
            </a:r>
            <a:r>
              <a:rPr kumimoji="1"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/</a:t>
            </a:r>
            <a:r>
              <a:rPr kumimoji="1"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元</a:t>
            </a:r>
            <a:r>
              <a:rPr kumimoji="1"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)     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完成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403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404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專戶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109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學年度第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學期、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學年度第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學期及其他代收款等暫收收入及沖轉作業。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日至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10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31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日止暫收金額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日間學制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362,975,599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、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進修學制為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128,973,310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新細明體" charset="-120"/>
              </a:rPr>
              <a:t>元，沖轉金額與銀行結案報表或國庫收款書金額相符。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  <a:cs typeface="新細明體" charset="-12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226612"/>
              </p:ext>
            </p:extLst>
          </p:nvPr>
        </p:nvGraphicFramePr>
        <p:xfrm>
          <a:off x="827584" y="2996952"/>
          <a:ext cx="7479570" cy="164528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21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56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56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6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1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6060">
                <a:tc rowSpan="2"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TW" altLang="en-US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TW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學制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3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日間</a:t>
                      </a:r>
                      <a:r>
                        <a:rPr lang="zh-TW" altLang="en-US" sz="13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學制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3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進修學制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3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備註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筆數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筆數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金額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60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階段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已繳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41,798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211,966,926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10,453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51,319,998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52,251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263,286,924 </a:t>
                      </a: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權責單位催繳中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未繳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219,732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44,352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264,084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60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2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階段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已繳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2,118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14,299,560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4,681,149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18,980,709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未繳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3,823,482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3,239,543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7,063,025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25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總計應繳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44,671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230,309,700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11,861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59,285,042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56,532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289,594,742 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6516216" y="1578496"/>
            <a:ext cx="2088232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蘇世珍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小姐（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日間學制）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莊秀玉小姐（進修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學制 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1711309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44689" y="119743"/>
            <a:ext cx="8153400" cy="990600"/>
          </a:xfrm>
        </p:spPr>
        <p:txBody>
          <a:bodyPr/>
          <a:lstStyle/>
          <a:p>
            <a:pPr algn="r"/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/>
              <a:t>P</a:t>
            </a:r>
            <a:fld id="{09E8B1A8-B3B1-4D67-B6A8-F4C3BB8FBD58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8759" y="1548780"/>
            <a:ext cx="8135689" cy="5184576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二、教職員工薪津及代扣款支付作業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依據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人事室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、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本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處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事務組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提供之人事薪資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動態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，如期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完成支付作業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，類別及金額如下：                                        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（單位：元）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6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 smtClean="0">
              <a:latin typeface="標楷體" pitchFamily="65" charset="-120"/>
              <a:ea typeface="標楷體" pitchFamily="65" charset="-120"/>
              <a:cs typeface="新細明體" charset="-120"/>
            </a:endParaRPr>
          </a:p>
          <a:p>
            <a:pPr marL="651510" lvl="1" indent="-2857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彙整校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內各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單位每月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薪資代扣個人負擔公保費、退撫基金、勞保費、勞退基金、健保費、離職儲金、所得稅、宿舍管理費、公教貸款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、畜牧產品費、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電話費、法院強制執行扣薪、教育會會費、車輛通行證費等。</a:t>
            </a:r>
          </a:p>
          <a:p>
            <a:pPr marL="640080" lvl="1" indent="-274320" fontAlgn="auto">
              <a:spcBef>
                <a:spcPts val="12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每月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薪資以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E-mail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通知，不提供紙本，並可於出納組網頁自行登入查詢，本校教職員工郵局薪轉戶每月得享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10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次跨行提款及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5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  <a:cs typeface="新細明體" charset="-120"/>
              </a:rPr>
              <a:t>次跨行轉帳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免手續費。</a:t>
            </a:r>
            <a:endParaRPr lang="zh-TW" altLang="en-US" sz="1800" dirty="0">
              <a:latin typeface="標楷體" pitchFamily="65" charset="-120"/>
              <a:ea typeface="標楷體" pitchFamily="65" charset="-120"/>
              <a:cs typeface="新細明體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72872" y="2097707"/>
            <a:ext cx="1725217" cy="3471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承辦人：蔡崇元先生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13699"/>
              </p:ext>
            </p:extLst>
          </p:nvPr>
        </p:nvGraphicFramePr>
        <p:xfrm>
          <a:off x="1043608" y="3284984"/>
          <a:ext cx="7261684" cy="14542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89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支付類別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支付金額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月教職員工薪資、未休假加班費、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年度年終獎金、考績獎金</a:t>
                      </a:r>
                      <a:endParaRPr lang="zh-TW" sz="12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787,029,049</a:t>
                      </a:r>
                      <a:endParaRPr lang="zh-TW" sz="12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月機關負擔公保費、健保費、退撫基金</a:t>
                      </a:r>
                      <a:endParaRPr lang="zh-TW" sz="12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103,649,083</a:t>
                      </a:r>
                      <a:endParaRPr lang="zh-TW" sz="12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1-11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月專案教學人員薪資、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年度年終獎金</a:t>
                      </a:r>
                      <a:endParaRPr lang="zh-TW" sz="12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26,060,211</a:t>
                      </a:r>
                      <a:endParaRPr lang="zh-TW" sz="12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月專案工作人員薪資、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年度年終獎金</a:t>
                      </a:r>
                      <a:endParaRPr lang="zh-TW" sz="12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53,639,691</a:t>
                      </a:r>
                      <a:endParaRPr lang="zh-TW" sz="12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970,378,034</a:t>
                      </a:r>
                      <a:endParaRPr kumimoji="0"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44689" y="119743"/>
            <a:ext cx="8153400" cy="990600"/>
          </a:xfrm>
        </p:spPr>
        <p:txBody>
          <a:bodyPr/>
          <a:lstStyle/>
          <a:p>
            <a:pPr algn="r"/>
            <a:r>
              <a:rPr lang="zh-TW" altLang="en-US" b="1" smtClean="0">
                <a:ea typeface="標楷體" pitchFamily="65" charset="-120"/>
              </a:rPr>
              <a:t>壹、出納組</a:t>
            </a:r>
            <a:r>
              <a:rPr lang="en-US" altLang="zh-TW" b="1" smtClean="0">
                <a:ea typeface="標楷體" pitchFamily="65" charset="-120"/>
              </a:rPr>
              <a:t>110</a:t>
            </a:r>
            <a:r>
              <a:rPr lang="zh-TW" altLang="en-US" b="1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smtClean="0"/>
              <a:t>P</a:t>
            </a:r>
            <a:fld id="{09E8B1A8-B3B1-4D67-B6A8-F4C3BB8FBD58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775" y="16288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三、教師鐘點費支付作業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辦理各類別教師鐘點費請款作業，明細如下：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/>
            </a:r>
            <a:br>
              <a:rPr lang="en-US" altLang="zh-TW" sz="20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</a:br>
            <a:r>
              <a:rPr lang="zh-TW" altLang="en-US" sz="1400" dirty="0" smtClean="0">
                <a:latin typeface="標楷體" pitchFamily="65" charset="-120"/>
                <a:ea typeface="標楷體" pitchFamily="65" charset="-120"/>
                <a:cs typeface="新細明體" charset="-120"/>
              </a:rPr>
              <a:t>                                                                   </a:t>
            </a:r>
            <a:r>
              <a:rPr lang="zh-TW" altLang="zh-TW" sz="1400" dirty="0" smtClean="0">
                <a:latin typeface="標楷體" pitchFamily="65" charset="-120"/>
                <a:ea typeface="標楷體" pitchFamily="65" charset="-120"/>
              </a:rPr>
              <a:t>（單位：元）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16216" y="1556792"/>
            <a:ext cx="1725217" cy="648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承辦人：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蔡依穎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小姐（鐘點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費）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鄭長晉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先生（導師費）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99512"/>
              </p:ext>
            </p:extLst>
          </p:nvPr>
        </p:nvGraphicFramePr>
        <p:xfrm>
          <a:off x="611560" y="2780928"/>
          <a:ext cx="7779839" cy="36551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25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815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</a:t>
                      </a:r>
                      <a:r>
                        <a:rPr lang="zh-TW" altLang="en-US" sz="14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發放金額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稅額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補發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1397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收回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日間部專、兼任超支鐘點費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8890"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1,765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29,420,164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9,457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919,915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14,900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1-6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師資培育鐘點費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77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9850"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2,159,196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18,732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實習指導教師鐘點費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93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666,610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進修部專、兼任教師鐘點費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786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21,608,304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207,138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186,068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7-9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暑期鐘點費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849,974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日間部導師費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353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2,687,875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進修部導師費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432,005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1-10</a:t>
                      </a:r>
                      <a:r>
                        <a:rPr lang="zh-TW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月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日間部認輔導師費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673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816,966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73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3,871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58,641,094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235,327</a:t>
                      </a:r>
                      <a:endParaRPr lang="zh-TW" sz="1400" b="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1,105,983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14,900</a:t>
                      </a:r>
                      <a:endParaRPr lang="zh-TW" sz="1400" b="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9016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22918" y="130629"/>
            <a:ext cx="8153400" cy="990600"/>
          </a:xfrm>
        </p:spPr>
        <p:txBody>
          <a:bodyPr/>
          <a:lstStyle/>
          <a:p>
            <a:pPr algn="r"/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/>
              <a:t>P</a:t>
            </a:r>
            <a:fld id="{D4CAE77C-2961-45CE-931E-5EA09E2ADAEA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153400" cy="5040560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、校務基金及專案計畫帳戶支出作業</a:t>
            </a:r>
            <a:endParaRPr lang="en-US" altLang="zh-TW" sz="2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r" fontAlgn="auto">
              <a:spcAft>
                <a:spcPts val="0"/>
              </a:spcAft>
              <a:buFont typeface="Wingdings"/>
              <a:buNone/>
              <a:defRPr/>
            </a:pP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kumimoji="1"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kumimoji="1" lang="en-US" altLang="zh-TW" sz="11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kumimoji="1" lang="zh-TW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依</a:t>
            </a:r>
            <a:r>
              <a:rPr kumimoji="1" lang="zh-TW" altLang="zh-TW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主計室所編製之傳票與支出付款憑證記帳、開立支票，並製作匯款電子檔及電匯明細表單，交付銀行及郵局匯款、寄發支票及通知領款，使款項能於</a:t>
            </a:r>
            <a:r>
              <a:rPr kumimoji="1"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kumimoji="1"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</a:t>
            </a:r>
            <a:r>
              <a:rPr kumimoji="1"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kumimoji="1"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個工作天</a:t>
            </a:r>
            <a:r>
              <a:rPr kumimoji="1"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撥付</a:t>
            </a:r>
            <a:r>
              <a:rPr kumimoji="1" lang="zh-TW" altLang="en-US" sz="12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kumimoji="1" lang="en-US" altLang="zh-TW" sz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kumimoji="1" lang="en-US" altLang="zh-TW" sz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"/>
              <a:defRPr/>
            </a:pPr>
            <a:endParaRPr kumimoji="1" lang="en-US" altLang="zh-TW" sz="12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完成１萬元以下小額匯款作業，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月匯款筆數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40,234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筆，匯款後隨即寄發匯款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E-mail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通知，並完成系統個人所得款項扣稅及二代健保註記。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1700808"/>
            <a:ext cx="3020737" cy="11521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李秋霞小姐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401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類小額匯款）</a:t>
            </a:r>
            <a:endParaRPr lang="en-US" altLang="zh-TW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鄭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晉先生（</a:t>
            </a:r>
            <a:r>
              <a:rPr lang="en-US" altLang="zh-TW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402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專戶）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依穎小姐（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ABCDEG</a:t>
            </a: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類小額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匯款）</a:t>
            </a:r>
            <a:endParaRPr lang="en-US" altLang="zh-TW" sz="1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97362"/>
              </p:ext>
            </p:extLst>
          </p:nvPr>
        </p:nvGraphicFramePr>
        <p:xfrm>
          <a:off x="899592" y="3789040"/>
          <a:ext cx="7560841" cy="155523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3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811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TW" altLang="en-US" sz="14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TW" sz="14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帳戶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收入傳票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支出傳票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現金轉帳傳票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開立支票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電匯款項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61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中信銀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401</a:t>
                      </a: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專戶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400" b="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校務</a:t>
                      </a: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基金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1,059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3,246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1,303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1,290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類共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23,581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</a:t>
                      </a:r>
                      <a:r>
                        <a:rPr kumimoji="0" lang="en-US" altLang="zh-TW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5,608</a:t>
                      </a:r>
                      <a:r>
                        <a:rPr kumimoji="0" lang="zh-TW" altLang="en-US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</a:t>
                      </a:r>
                      <a:endParaRPr kumimoji="0" lang="zh-TW" sz="1400" b="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50"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中信銀</a:t>
                      </a: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402</a:t>
                      </a: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專戶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計畫專款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472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1,713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2,191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881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類共</a:t>
                      </a:r>
                      <a:r>
                        <a:rPr lang="en-US" altLang="zh-TW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18,326</a:t>
                      </a: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</a:t>
                      </a:r>
                      <a:r>
                        <a:rPr kumimoji="0" lang="en-US" altLang="zh-TW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4,376</a:t>
                      </a:r>
                      <a:r>
                        <a:rPr kumimoji="0" lang="zh-TW" altLang="en-US" sz="1400" b="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</a:t>
                      </a:r>
                      <a:endParaRPr kumimoji="0" lang="zh-TW" sz="1400" b="0" kern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31777" y="145098"/>
            <a:ext cx="8153400" cy="990600"/>
          </a:xfrm>
        </p:spPr>
        <p:txBody>
          <a:bodyPr/>
          <a:lstStyle/>
          <a:p>
            <a:pPr algn="r"/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/>
              <a:t>P</a:t>
            </a:r>
            <a:fld id="{48EB5AB2-C84A-472E-9A67-D9A7DF7B5B02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66700" y="1519627"/>
            <a:ext cx="8153400" cy="4357645"/>
          </a:xfrm>
        </p:spPr>
        <p:txBody>
          <a:bodyPr>
            <a:normAutofit fontScale="2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sz="8600" b="1" spc="-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zh-TW" altLang="en-US" sz="8600" b="1" spc="-1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、各項收款、收據開立、控管及銷號作業</a:t>
            </a:r>
            <a:endParaRPr lang="en-US" altLang="zh-TW" sz="8600" b="1" spc="-1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0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300" b="1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8000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各項</a:t>
            </a:r>
            <a:r>
              <a:rPr lang="zh-TW" altLang="en-US" sz="8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收款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：完成每日收取現金、票據開立收據，繳交銀行後送至主計室入帳，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1-10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月三聯式收據開立入帳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21,749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張。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1-10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月開立國庫收款書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含現金收入、預借結餘款繳回、銀行匯款項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共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3,457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張。</a:t>
            </a:r>
          </a:p>
          <a:p>
            <a:pPr marL="640080" lvl="1" indent="-274320" algn="just" fontAlgn="auto">
              <a:spcBef>
                <a:spcPts val="12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8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出納事務查核小組稽核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日及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至出納組及外部單位盤點庫存現金、票據及收據存根、應收票據等，查核結果相符。</a:t>
            </a:r>
          </a:p>
          <a:p>
            <a:pPr marL="640080" lvl="1" indent="-274320" algn="just" fontAlgn="auto">
              <a:spcBef>
                <a:spcPts val="12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8000" b="1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出納組內部盤點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日及</a:t>
            </a:r>
            <a:r>
              <a:rPr lang="en-US" altLang="zh-TW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日依據出納管理手冊等規定，對出納組存管之現金、票據、有價證券、自行收納款項統一收據與保管品等，及存管自行收納款項統一收據之出納組以外收款單位，進行實地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盤點，</a:t>
            </a:r>
            <a:r>
              <a:rPr lang="zh-TW" altLang="en-US" sz="80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查核結果庫存現金與所開立收據相符</a:t>
            </a:r>
            <a:r>
              <a:rPr lang="zh-TW" altLang="en-US" sz="80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80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1544055"/>
            <a:ext cx="2664296" cy="1008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承辦人</a:t>
            </a: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黃榮華先生（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401.405.406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</a:t>
            </a: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戶）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李嘉濱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先生</a:t>
            </a: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402</a:t>
            </a:r>
            <a:r>
              <a:rPr lang="zh-TW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</a:t>
            </a:r>
            <a:r>
              <a:rPr lang="zh-TW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戶）</a:t>
            </a:r>
            <a:endParaRPr lang="zh-TW" altLang="en-US" sz="1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53400" cy="990600"/>
          </a:xfrm>
        </p:spPr>
        <p:txBody>
          <a:bodyPr/>
          <a:lstStyle/>
          <a:p>
            <a:pPr algn="r"/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/>
              <a:t>P</a:t>
            </a:r>
            <a:fld id="{907F6592-F718-4E11-B224-2B3F5F6D91DD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153400" cy="5141168"/>
          </a:xfrm>
        </p:spPr>
        <p:txBody>
          <a:bodyPr>
            <a:no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、所得稅及二代健保申報作業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20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月各月份稅單請款與申報作業，各項應稅所得及扣繳稅額統計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如下：                                                                                       </a:t>
            </a:r>
            <a:r>
              <a:rPr lang="en-US" altLang="zh-TW" sz="1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單位：元</a:t>
            </a:r>
            <a:r>
              <a:rPr lang="en-US" altLang="zh-TW" sz="1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zh-TW" altLang="en-US" sz="1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sz="18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Bef>
                <a:spcPts val="18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國稅局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申報外籍人士薪資所得應稅金額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130,345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元，繳交稅額 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7,820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元，計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；競技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競賽及機會中獎獎金所得應稅金額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4,800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元，繳交稅額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960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元，計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人。均依規定限期完成就源扣繳申報作業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18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Bef>
                <a:spcPts val="1800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完成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二代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健保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1-10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機關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負擔</a:t>
            </a:r>
            <a:r>
              <a:rPr lang="en-US" altLang="zh-TW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4,335,341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及個人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負擔</a:t>
            </a:r>
            <a:r>
              <a:rPr lang="en-US" altLang="zh-TW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136,241</a:t>
            </a:r>
            <a:r>
              <a:rPr lang="zh-TW" altLang="en-US" sz="18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18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補充保費申報作業。</a:t>
            </a:r>
          </a:p>
        </p:txBody>
      </p:sp>
      <p:sp>
        <p:nvSpPr>
          <p:cNvPr id="7" name="矩形 6"/>
          <p:cNvSpPr/>
          <p:nvPr/>
        </p:nvSpPr>
        <p:spPr>
          <a:xfrm>
            <a:off x="6163422" y="1772816"/>
            <a:ext cx="1746437" cy="5040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：李嘉濱先生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93435"/>
              </p:ext>
            </p:extLst>
          </p:nvPr>
        </p:nvGraphicFramePr>
        <p:xfrm>
          <a:off x="683568" y="3121155"/>
          <a:ext cx="7972396" cy="138796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200596">
                  <a:extLst>
                    <a:ext uri="{9D8B030D-6E8A-4147-A177-3AD203B41FA5}">
                      <a16:colId xmlns:a16="http://schemas.microsoft.com/office/drawing/2014/main" val="1911824827"/>
                    </a:ext>
                  </a:extLst>
                </a:gridCol>
                <a:gridCol w="1200595">
                  <a:extLst>
                    <a:ext uri="{9D8B030D-6E8A-4147-A177-3AD203B41FA5}">
                      <a16:colId xmlns:a16="http://schemas.microsoft.com/office/drawing/2014/main" val="3109443552"/>
                    </a:ext>
                  </a:extLst>
                </a:gridCol>
                <a:gridCol w="1050520">
                  <a:extLst>
                    <a:ext uri="{9D8B030D-6E8A-4147-A177-3AD203B41FA5}">
                      <a16:colId xmlns:a16="http://schemas.microsoft.com/office/drawing/2014/main" val="3869001418"/>
                    </a:ext>
                  </a:extLst>
                </a:gridCol>
                <a:gridCol w="900446">
                  <a:extLst>
                    <a:ext uri="{9D8B030D-6E8A-4147-A177-3AD203B41FA5}">
                      <a16:colId xmlns:a16="http://schemas.microsoft.com/office/drawing/2014/main" val="1544228061"/>
                    </a:ext>
                  </a:extLst>
                </a:gridCol>
                <a:gridCol w="687542">
                  <a:extLst>
                    <a:ext uri="{9D8B030D-6E8A-4147-A177-3AD203B41FA5}">
                      <a16:colId xmlns:a16="http://schemas.microsoft.com/office/drawing/2014/main" val="2524169161"/>
                    </a:ext>
                  </a:extLst>
                </a:gridCol>
                <a:gridCol w="378751">
                  <a:extLst>
                    <a:ext uri="{9D8B030D-6E8A-4147-A177-3AD203B41FA5}">
                      <a16:colId xmlns:a16="http://schemas.microsoft.com/office/drawing/2014/main" val="3295435353"/>
                    </a:ext>
                  </a:extLst>
                </a:gridCol>
                <a:gridCol w="1060502">
                  <a:extLst>
                    <a:ext uri="{9D8B030D-6E8A-4147-A177-3AD203B41FA5}">
                      <a16:colId xmlns:a16="http://schemas.microsoft.com/office/drawing/2014/main" val="3675197476"/>
                    </a:ext>
                  </a:extLst>
                </a:gridCol>
                <a:gridCol w="606001">
                  <a:extLst>
                    <a:ext uri="{9D8B030D-6E8A-4147-A177-3AD203B41FA5}">
                      <a16:colId xmlns:a16="http://schemas.microsoft.com/office/drawing/2014/main" val="675408326"/>
                    </a:ext>
                  </a:extLst>
                </a:gridCol>
                <a:gridCol w="887443">
                  <a:extLst>
                    <a:ext uri="{9D8B030D-6E8A-4147-A177-3AD203B41FA5}">
                      <a16:colId xmlns:a16="http://schemas.microsoft.com/office/drawing/2014/main" val="2408453308"/>
                    </a:ext>
                  </a:extLst>
                </a:gridCol>
              </a:tblGrid>
              <a:tr h="47588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TW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-1841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固定及其他薪資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執行業務所得</a:t>
                      </a:r>
                      <a:endParaRPr lang="zh-TW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權利金所得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租賃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所得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退職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所得</a:t>
                      </a:r>
                      <a:endParaRPr lang="zh-TW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競技競賽及機會中獎獎金</a:t>
                      </a:r>
                      <a:endParaRPr lang="zh-TW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  <a:endParaRPr lang="zh-TW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2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190183293"/>
                  </a:ext>
                </a:extLst>
              </a:tr>
              <a:tr h="316203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應稅所得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977,640,841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9,876,117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662,580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392,400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348,070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838,884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989,758,892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680796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扣繳稅額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15,805,216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707,159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57,000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18,000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16,587,375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622583509"/>
                  </a:ext>
                </a:extLst>
              </a:tr>
              <a:tr h="307845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勞退自繳免稅額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1,597,461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1,597,461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1922725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53400" cy="990600"/>
          </a:xfrm>
          <a:noFill/>
        </p:spPr>
        <p:txBody>
          <a:bodyPr/>
          <a:lstStyle/>
          <a:p>
            <a:pPr algn="r"/>
            <a:r>
              <a:rPr lang="zh-TW" altLang="en-US" b="1" dirty="0" smtClean="0">
                <a:ea typeface="標楷體" pitchFamily="65" charset="-120"/>
              </a:rPr>
              <a:t>壹、出納組</a:t>
            </a:r>
            <a:r>
              <a:rPr lang="en-US" altLang="zh-TW" b="1" dirty="0" smtClean="0">
                <a:ea typeface="標楷體" pitchFamily="65" charset="-120"/>
              </a:rPr>
              <a:t>110</a:t>
            </a:r>
            <a:r>
              <a:rPr lang="zh-TW" altLang="en-US" b="1" dirty="0" smtClean="0">
                <a:ea typeface="標楷體" pitchFamily="65" charset="-120"/>
              </a:rPr>
              <a:t>年度工作成果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/>
              <a:t>P</a:t>
            </a:r>
            <a:fld id="{907F6592-F718-4E11-B224-2B3F5F6D91DD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539998"/>
            <a:ext cx="8424936" cy="5129362"/>
          </a:xfrm>
          <a:noFill/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資金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調度、轉投資、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定期存款及保管品存提作業</a:t>
            </a:r>
            <a:endParaRPr lang="en-US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altLang="zh-TW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依據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109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13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校務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基金投資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管理小組會議決議，辦理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本校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年度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定期存單新存及到期續存作業。</a:t>
            </a: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增加利息收入，奉准自本校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401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402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專戶活期存款提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2,475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元至郵局辦理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年期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定期存款，累計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本校郵局定期存單共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461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筆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，合計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億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7,785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完成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年各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月份國庫保管品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郵局定期存單、廠商履約保證金定存單及履保金連帶保證書等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之收支對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帳。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640080" lvl="1" indent="-274320" algn="just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依據本校校務基金管理委員會決議之年度投資規劃，截至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日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止執行有價證券投資作業，總投資成本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5,625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0,846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含手續費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年現金股息收入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214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4,296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元、資本利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得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217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7,133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元，合計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110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年度已實現收益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432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1,429</a:t>
            </a:r>
            <a:r>
              <a:rPr lang="zh-TW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元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，已實現報酬率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7.68%</a:t>
            </a:r>
            <a:r>
              <a:rPr lang="zh-TW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，有效提升投資暨孳息效益。</a:t>
            </a:r>
            <a:endParaRPr lang="zh-TW" altLang="en-US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0112" y="1988840"/>
            <a:ext cx="2880320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defTabSz="355600">
              <a:lnSpc>
                <a:spcPct val="90000"/>
              </a:lnSpc>
              <a:spcAft>
                <a:spcPct val="5000"/>
              </a:spcAft>
            </a:pPr>
            <a:r>
              <a:rPr lang="zh-TW" altLang="en-US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</a:t>
            </a:r>
            <a:r>
              <a:rPr lang="zh-TW" altLang="en-US" sz="1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：王麗雯組長、蔡崇元先生</a:t>
            </a:r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242046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24502</TotalTime>
  <Words>1848</Words>
  <Application>Microsoft Office PowerPoint</Application>
  <PresentationFormat>如螢幕大小 (4:3)</PresentationFormat>
  <Paragraphs>356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Gulim</vt:lpstr>
      <vt:lpstr>文鼎粗隸</vt:lpstr>
      <vt:lpstr>微軟正黑體</vt:lpstr>
      <vt:lpstr>新細明體</vt:lpstr>
      <vt:lpstr>標楷體</vt:lpstr>
      <vt:lpstr>Arial</vt:lpstr>
      <vt:lpstr>Times New Roman</vt:lpstr>
      <vt:lpstr>Tw Cen MT</vt:lpstr>
      <vt:lpstr>Wingdings</vt:lpstr>
      <vt:lpstr>Wingdings 2</vt:lpstr>
      <vt:lpstr>中庸</vt:lpstr>
      <vt:lpstr>PowerPoint 簡報</vt:lpstr>
      <vt:lpstr>簡報大綱</vt:lpstr>
      <vt:lpstr>壹、出納組110年度工作成果</vt:lpstr>
      <vt:lpstr>壹、出納組110年度工作成果</vt:lpstr>
      <vt:lpstr>壹、出納組110年度工作成果</vt:lpstr>
      <vt:lpstr>壹、出納組110年度工作成果</vt:lpstr>
      <vt:lpstr>壹、出納組110年度工作成果</vt:lpstr>
      <vt:lpstr>壹、出納組110年度工作成果</vt:lpstr>
      <vt:lpstr>壹、出納組110年度工作成果</vt:lpstr>
      <vt:lpstr>壹、出納組110年度工作成果</vt:lpstr>
      <vt:lpstr>壹、出納組110年度工作成果</vt:lpstr>
      <vt:lpstr>貳、出納組111年度工作計畫 </vt:lpstr>
      <vt:lpstr>PowerPoint 簡報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809</cp:revision>
  <cp:lastPrinted>2021-12-13T02:34:50Z</cp:lastPrinted>
  <dcterms:created xsi:type="dcterms:W3CDTF">2009-11-30T03:13:42Z</dcterms:created>
  <dcterms:modified xsi:type="dcterms:W3CDTF">2021-12-23T02:48:36Z</dcterms:modified>
</cp:coreProperties>
</file>