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5" r:id="rId15"/>
    <p:sldId id="269" r:id="rId16"/>
    <p:sldId id="270" r:id="rId17"/>
    <p:sldId id="271" r:id="rId18"/>
    <p:sldId id="26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940" autoAdjust="0"/>
  </p:normalViewPr>
  <p:slideViewPr>
    <p:cSldViewPr>
      <p:cViewPr>
        <p:scale>
          <a:sx n="65" d="100"/>
          <a:sy n="65" d="100"/>
        </p:scale>
        <p:origin x="-153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CF292-9478-4590-B4FF-19CE07139D28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79D0-EB0B-4C3A-A200-3985CF23D5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4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問題：</a:t>
            </a:r>
            <a:endParaRPr lang="en-US" altLang="zh-TW" smtClean="0"/>
          </a:p>
          <a:p>
            <a:pPr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直接開</a:t>
            </a:r>
            <a:r>
              <a:rPr lang="en-US" altLang="zh-TW" smtClean="0"/>
              <a:t>ppt,</a:t>
            </a:r>
            <a:r>
              <a:rPr lang="zh-TW" altLang="en-US" smtClean="0"/>
              <a:t>用白板筆解答</a:t>
            </a:r>
            <a:r>
              <a:rPr lang="en-US" altLang="zh-TW" smtClean="0"/>
              <a:t>,</a:t>
            </a:r>
            <a:r>
              <a:rPr lang="zh-TW" altLang="en-US" smtClean="0"/>
              <a:t>那麼是不是就直接進入筆記頁了嗎</a:t>
            </a:r>
            <a:endParaRPr lang="en-US" altLang="zh-TW" smtClean="0"/>
          </a:p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B0B53F-7C88-43C9-9A47-A0FEA2A6C6C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問題：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直接開</a:t>
            </a:r>
            <a:r>
              <a:rPr lang="en-US" altLang="zh-TW" dirty="0" err="1" smtClean="0"/>
              <a:t>ppt</a:t>
            </a:r>
            <a:r>
              <a:rPr lang="en-US" altLang="zh-TW" dirty="0" smtClean="0"/>
              <a:t>,</a:t>
            </a:r>
            <a:r>
              <a:rPr lang="zh-TW" altLang="en-US" dirty="0" smtClean="0"/>
              <a:t>用白板筆解答</a:t>
            </a:r>
            <a:r>
              <a:rPr lang="en-US" altLang="zh-TW" dirty="0" smtClean="0"/>
              <a:t>,</a:t>
            </a:r>
            <a:r>
              <a:rPr lang="zh-TW" altLang="en-US" dirty="0" smtClean="0"/>
              <a:t>那麼是不是就直接進入筆記頁了嗎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79D0-EB0B-4C3A-A200-3985CF23D51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79D0-EB0B-4C3A-A200-3985CF23D51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59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79D0-EB0B-4C3A-A200-3985CF23D51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00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79D0-EB0B-4C3A-A200-3985CF23D51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00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79D0-EB0B-4C3A-A200-3985CF23D51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002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79D0-EB0B-4C3A-A200-3985CF23D51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00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79D0-EB0B-4C3A-A200-3985CF23D51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00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05331"/>
          </a:xfrm>
        </p:spPr>
        <p:txBody>
          <a:bodyPr/>
          <a:lstStyle>
            <a:lvl1pPr algn="l">
              <a:defRPr sz="2800">
                <a:effectLst/>
                <a:latin typeface="華康儷中宋" pitchFamily="49" charset="-120"/>
                <a:ea typeface="華康儷中宋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834" y="332656"/>
            <a:ext cx="5704900" cy="636468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tx2">
                    <a:lumMod val="50000"/>
                  </a:schemeClr>
                </a:solidFill>
                <a:latin typeface="華康儷中宋" pitchFamily="49" charset="-120"/>
                <a:ea typeface="華康儷中宋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043608" y="4254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EF6A3E2-14F9-45A3-8C01-F1E2C14D1A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A27E7A8-F21F-400A-B221-39C531C63A51}" type="datetimeFigureOut">
              <a:rPr lang="zh-TW" altLang="en-US" smtClean="0"/>
              <a:t>2012/3/20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39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aboard&#35611;&#32681;990412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900113" y="333375"/>
            <a:ext cx="7848600" cy="6270625"/>
            <a:chOff x="567" y="210"/>
            <a:chExt cx="4944" cy="3950"/>
          </a:xfrm>
        </p:grpSpPr>
        <p:pic>
          <p:nvPicPr>
            <p:cNvPr id="14352" name="Picture 16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7" y="210"/>
              <a:ext cx="4944" cy="3950"/>
            </a:xfrm>
            <a:prstGeom prst="rect">
              <a:avLst/>
            </a:prstGeom>
            <a:noFill/>
          </p:spPr>
        </p:pic>
        <p:pic>
          <p:nvPicPr>
            <p:cNvPr id="14353" name="Picture 17" descr="1"/>
            <p:cNvPicPr>
              <a:picLocks noChangeAspect="1" noChangeArrowheads="1"/>
            </p:cNvPicPr>
            <p:nvPr/>
          </p:nvPicPr>
          <p:blipFill>
            <a:blip r:embed="rId3">
              <a:lum contrast="-6000"/>
            </a:blip>
            <a:srcRect l="27528" t="8025" r="58717" b="21924"/>
            <a:stretch>
              <a:fillRect/>
            </a:stretch>
          </p:blipFill>
          <p:spPr bwMode="auto">
            <a:xfrm>
              <a:off x="1202" y="591"/>
              <a:ext cx="680" cy="2767"/>
            </a:xfrm>
            <a:prstGeom prst="rect">
              <a:avLst/>
            </a:prstGeom>
            <a:noFill/>
          </p:spPr>
        </p:pic>
      </p:grpSp>
      <p:grpSp>
        <p:nvGrpSpPr>
          <p:cNvPr id="14359" name="Group 23"/>
          <p:cNvGrpSpPr>
            <a:grpSpLocks/>
          </p:cNvGrpSpPr>
          <p:nvPr/>
        </p:nvGrpSpPr>
        <p:grpSpPr bwMode="auto">
          <a:xfrm>
            <a:off x="2441575" y="1290638"/>
            <a:ext cx="4895850" cy="2230437"/>
            <a:chOff x="1538" y="813"/>
            <a:chExt cx="3084" cy="1405"/>
          </a:xfrm>
        </p:grpSpPr>
        <p:sp>
          <p:nvSpPr>
            <p:cNvPr id="1435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538" y="813"/>
              <a:ext cx="3084" cy="6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TW" sz="3600" b="1" kern="10">
                  <a:ln w="127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華康儷中宋"/>
                  <a:ea typeface="華康儷中宋"/>
                </a:rPr>
                <a:t>Haboard</a:t>
              </a:r>
              <a:r>
                <a:rPr lang="zh-TW" altLang="en-US" sz="3600" b="1" kern="10">
                  <a:ln w="127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華康儷中宋"/>
                  <a:ea typeface="華康儷中宋"/>
                </a:rPr>
                <a:t>電子白板</a:t>
              </a:r>
            </a:p>
          </p:txBody>
        </p:sp>
        <p:sp>
          <p:nvSpPr>
            <p:cNvPr id="1435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701" y="1765"/>
              <a:ext cx="2658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TW" altLang="en-US" sz="3600" b="1" kern="10">
                  <a:ln w="127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華康儷中宋"/>
                  <a:ea typeface="華康儷中宋"/>
                </a:rPr>
                <a:t>在教學上的應用</a:t>
              </a:r>
            </a:p>
          </p:txBody>
        </p:sp>
      </p:grp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2339975" y="4365625"/>
            <a:ext cx="51117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>
                <a:latin typeface="微軟正黑體" pitchFamily="34" charset="-120"/>
                <a:ea typeface="微軟正黑體" pitchFamily="34" charset="-120"/>
              </a:rPr>
              <a:t>分享者：鹽水國小何鳳珠</a:t>
            </a:r>
          </a:p>
          <a:p>
            <a:pPr algn="ctr">
              <a:spcBef>
                <a:spcPct val="50000"/>
              </a:spcBef>
            </a:pPr>
            <a:r>
              <a:rPr lang="en-US" altLang="zh-TW" sz="2400">
                <a:latin typeface="微軟正黑體" pitchFamily="34" charset="-120"/>
                <a:ea typeface="微軟正黑體" pitchFamily="34" charset="-120"/>
              </a:rPr>
              <a:t>judy_h@mail2000.com.tw</a:t>
            </a:r>
          </a:p>
        </p:txBody>
      </p:sp>
    </p:spTree>
    <p:extLst>
      <p:ext uri="{BB962C8B-B14F-4D97-AF65-F5344CB8AC3E}">
        <p14:creationId xmlns:p14="http://schemas.microsoft.com/office/powerpoint/2010/main" val="198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6840760" cy="5544616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123728" y="2564904"/>
            <a:ext cx="1728192" cy="2448272"/>
          </a:xfrm>
          <a:prstGeom prst="roundRect">
            <a:avLst>
              <a:gd name="adj" fmla="val 403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851920" y="3573016"/>
            <a:ext cx="2160240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076127" y="1412776"/>
            <a:ext cx="615553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華康儷中宋" pitchFamily="49" charset="-120"/>
                <a:ea typeface="華康儷中宋" pitchFamily="49" charset="-120"/>
              </a:rPr>
              <a:t>出現灰階→要開新的空白頁才行</a:t>
            </a:r>
            <a:endParaRPr lang="zh-TW" altLang="en-US" sz="2800" dirty="0">
              <a:solidFill>
                <a:srgbClr val="7030A0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13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50515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頁面背景</a:t>
            </a:r>
            <a:r>
              <a:rPr lang="en-US" altLang="zh-TW" sz="2800" dirty="0" smtClean="0">
                <a:solidFill>
                  <a:srgbClr val="FFFF00"/>
                </a:solidFill>
              </a:rPr>
              <a:t>…</a:t>
            </a:r>
            <a:r>
              <a:rPr lang="zh-TW" altLang="en-US" sz="2800" dirty="0" smtClean="0">
                <a:solidFill>
                  <a:srgbClr val="FFFF00"/>
                </a:solidFill>
              </a:rPr>
              <a:t>有很棒的現成教學用底圖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513878" cy="345638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115616" y="5176161"/>
            <a:ext cx="736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華康儷中宋" pitchFamily="49" charset="-120"/>
                <a:ea typeface="華康儷中宋" pitchFamily="49" charset="-120"/>
              </a:rPr>
              <a:t>程式裡增了一個項目：</a:t>
            </a:r>
            <a:r>
              <a:rPr lang="zh-TW" altLang="en-US" sz="2800" b="1" u="sng" dirty="0" smtClean="0">
                <a:solidFill>
                  <a:srgbClr val="7030A0"/>
                </a:solidFill>
                <a:latin typeface="華康儷中宋" pitchFamily="49" charset="-120"/>
                <a:ea typeface="華康儷中宋" pitchFamily="49" charset="-120"/>
              </a:rPr>
              <a:t>改變背景紋理線</a:t>
            </a:r>
            <a:endParaRPr lang="zh-TW" altLang="en-US" sz="2800" b="1" u="sng" dirty="0">
              <a:solidFill>
                <a:srgbClr val="7030A0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00192" y="6110535"/>
            <a:ext cx="1656184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值得推薦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6516216" y="5699381"/>
            <a:ext cx="216024" cy="41115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50515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頁面背景</a:t>
            </a:r>
            <a:r>
              <a:rPr lang="en-US" altLang="zh-TW" sz="2800" dirty="0" smtClean="0">
                <a:solidFill>
                  <a:srgbClr val="FFFF00"/>
                </a:solidFill>
              </a:rPr>
              <a:t>…</a:t>
            </a:r>
            <a:r>
              <a:rPr lang="zh-TW" altLang="en-US" sz="2800" dirty="0" smtClean="0">
                <a:solidFill>
                  <a:srgbClr val="FFFF00"/>
                </a:solidFill>
              </a:rPr>
              <a:t>有很棒的現成教學用底圖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37413" r="-7830" b="6097"/>
          <a:stretch/>
        </p:blipFill>
        <p:spPr>
          <a:xfrm>
            <a:off x="1403648" y="1070948"/>
            <a:ext cx="5112568" cy="568152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959932" y="1935044"/>
            <a:ext cx="1620180" cy="4680520"/>
          </a:xfrm>
          <a:prstGeom prst="roundRect">
            <a:avLst>
              <a:gd name="adj" fmla="val 318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209600" y="1502996"/>
            <a:ext cx="1046440" cy="5249472"/>
          </a:xfrm>
          <a:prstGeom prst="rect">
            <a:avLst/>
          </a:prstGeom>
          <a:solidFill>
            <a:srgbClr val="FF0000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可以利用“漫遊</a:t>
            </a: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”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或</a:t>
            </a: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“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縮小</a:t>
            </a:r>
            <a:r>
              <a:rPr lang="en-US" altLang="zh-TW" sz="2800" dirty="0" smtClean="0">
                <a:solidFill>
                  <a:schemeClr val="bg1">
                    <a:lumMod val="9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”</a:t>
            </a: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功能加長頁面或拉近拉遠．</a:t>
            </a:r>
            <a:endParaRPr lang="zh-TW" altLang="en-US" sz="2800" dirty="0">
              <a:solidFill>
                <a:schemeClr val="bg1">
                  <a:lumMod val="95000"/>
                </a:schemeClr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50515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頁面背景</a:t>
            </a:r>
            <a:r>
              <a:rPr lang="en-US" altLang="zh-TW" sz="2800" dirty="0" smtClean="0">
                <a:solidFill>
                  <a:srgbClr val="FFFF00"/>
                </a:solidFill>
              </a:rPr>
              <a:t>…</a:t>
            </a:r>
            <a:r>
              <a:rPr lang="zh-TW" altLang="en-US" sz="2800" dirty="0" smtClean="0">
                <a:solidFill>
                  <a:srgbClr val="FFFF00"/>
                </a:solidFill>
              </a:rPr>
              <a:t>有很棒的現成教學用底圖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722523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抓圖工具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可剪下任何想儲存的圖案或解題過程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  <p:grpSp>
        <p:nvGrpSpPr>
          <p:cNvPr id="91" name="群組 90"/>
          <p:cNvGrpSpPr/>
          <p:nvPr/>
        </p:nvGrpSpPr>
        <p:grpSpPr>
          <a:xfrm>
            <a:off x="1110374" y="2204864"/>
            <a:ext cx="7710098" cy="3816424"/>
            <a:chOff x="1110374" y="1556792"/>
            <a:chExt cx="7710098" cy="3312368"/>
          </a:xfrm>
        </p:grpSpPr>
        <p:sp>
          <p:nvSpPr>
            <p:cNvPr id="10" name="圓角矩形 9"/>
            <p:cNvSpPr/>
            <p:nvPr/>
          </p:nvSpPr>
          <p:spPr>
            <a:xfrm>
              <a:off x="1110374" y="2276872"/>
              <a:ext cx="1584176" cy="648072"/>
            </a:xfrm>
            <a:prstGeom prst="round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latin typeface="華康儷中宋" pitchFamily="49" charset="-120"/>
                  <a:ea typeface="華康儷中宋" pitchFamily="49" charset="-120"/>
                </a:rPr>
                <a:t>桌面內容</a:t>
              </a:r>
              <a:endParaRPr lang="zh-TW" altLang="en-US" sz="2400" b="1" dirty="0"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1110374" y="3645024"/>
              <a:ext cx="1584176" cy="648072"/>
            </a:xfrm>
            <a:prstGeom prst="round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latin typeface="華康儷中宋" pitchFamily="49" charset="-120"/>
                  <a:ea typeface="華康儷中宋" pitchFamily="49" charset="-120"/>
                </a:rPr>
                <a:t>白板內容</a:t>
              </a:r>
              <a:endParaRPr lang="zh-TW" altLang="en-US" sz="2400" b="1" dirty="0"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3694032" y="1556792"/>
              <a:ext cx="1886079" cy="648072"/>
            </a:xfrm>
            <a:prstGeom prst="round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華康儷中宋" pitchFamily="49" charset="-120"/>
                  <a:ea typeface="華康儷中宋" pitchFamily="49" charset="-120"/>
                </a:rPr>
                <a:t>儲存</a:t>
              </a:r>
              <a:endParaRPr lang="zh-TW" altLang="en-US" sz="2400" b="1" dirty="0">
                <a:solidFill>
                  <a:schemeClr val="bg2">
                    <a:lumMod val="10000"/>
                  </a:schemeClr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3707904" y="2924944"/>
              <a:ext cx="1872208" cy="648072"/>
            </a:xfrm>
            <a:prstGeom prst="round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latin typeface="華康儷中宋" pitchFamily="49" charset="-120"/>
                  <a:ea typeface="華康儷中宋" pitchFamily="49" charset="-120"/>
                </a:rPr>
                <a:t>匯入白板</a:t>
              </a:r>
              <a:endParaRPr lang="zh-TW" altLang="en-US" sz="2400" b="1" dirty="0"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6" name="圓角矩形 45"/>
            <p:cNvSpPr/>
            <p:nvPr/>
          </p:nvSpPr>
          <p:spPr>
            <a:xfrm>
              <a:off x="3707904" y="4221088"/>
              <a:ext cx="1872208" cy="648072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華康儷中宋" pitchFamily="49" charset="-120"/>
                  <a:ea typeface="華康儷中宋" pitchFamily="49" charset="-120"/>
                </a:rPr>
                <a:t>儲存</a:t>
              </a:r>
              <a:r>
                <a:rPr lang="en-US" altLang="zh-TW" sz="2400" b="1" dirty="0" smtClean="0">
                  <a:solidFill>
                    <a:schemeClr val="bg2">
                      <a:lumMod val="10000"/>
                    </a:schemeClr>
                  </a:solidFill>
                  <a:latin typeface="華康儷中宋" pitchFamily="49" charset="-120"/>
                  <a:ea typeface="華康儷中宋" pitchFamily="49" charset="-120"/>
                </a:rPr>
                <a:t>&amp;</a:t>
              </a:r>
              <a:r>
                <a:rPr lang="zh-TW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華康儷中宋" pitchFamily="49" charset="-120"/>
                  <a:ea typeface="華康儷中宋" pitchFamily="49" charset="-120"/>
                </a:rPr>
                <a:t>匯入</a:t>
              </a:r>
              <a:endParaRPr lang="zh-TW" altLang="en-US" sz="2400" b="1" dirty="0">
                <a:solidFill>
                  <a:schemeClr val="bg2">
                    <a:lumMod val="10000"/>
                  </a:schemeClr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7" name="圓角矩形 46"/>
            <p:cNvSpPr/>
            <p:nvPr/>
          </p:nvSpPr>
          <p:spPr>
            <a:xfrm>
              <a:off x="3708781" y="1556792"/>
              <a:ext cx="1886079" cy="648072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華康儷中宋" pitchFamily="49" charset="-120"/>
                  <a:ea typeface="華康儷中宋" pitchFamily="49" charset="-120"/>
                </a:rPr>
                <a:t>儲存</a:t>
              </a:r>
              <a:endParaRPr lang="zh-TW" altLang="en-US" sz="2400" b="1" dirty="0">
                <a:solidFill>
                  <a:schemeClr val="bg2">
                    <a:lumMod val="10000"/>
                  </a:schemeClr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3722653" y="2924944"/>
              <a:ext cx="1872208" cy="648072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華康儷中宋" pitchFamily="49" charset="-120"/>
                  <a:ea typeface="華康儷中宋" pitchFamily="49" charset="-120"/>
                </a:rPr>
                <a:t>匯入白板</a:t>
              </a:r>
              <a:endParaRPr lang="zh-TW" altLang="en-US" sz="2400" b="1" dirty="0">
                <a:solidFill>
                  <a:schemeClr val="bg2">
                    <a:lumMod val="10000"/>
                  </a:schemeClr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9" name="圓角矩形 48"/>
            <p:cNvSpPr/>
            <p:nvPr/>
          </p:nvSpPr>
          <p:spPr>
            <a:xfrm>
              <a:off x="6933515" y="4221088"/>
              <a:ext cx="1872208" cy="64807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華康儷中宋" pitchFamily="49" charset="-120"/>
                  <a:ea typeface="華康儷中宋" pitchFamily="49" charset="-120"/>
                </a:rPr>
                <a:t>不規則形</a:t>
              </a:r>
              <a:endParaRPr lang="zh-TW" altLang="en-US" sz="2400" b="1" dirty="0">
                <a:solidFill>
                  <a:schemeClr val="bg2">
                    <a:lumMod val="10000"/>
                  </a:schemeClr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50" name="圓角矩形 49"/>
            <p:cNvSpPr/>
            <p:nvPr/>
          </p:nvSpPr>
          <p:spPr>
            <a:xfrm>
              <a:off x="6934392" y="1556792"/>
              <a:ext cx="1886079" cy="64807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bg2">
                      <a:lumMod val="10000"/>
                    </a:schemeClr>
                  </a:solidFill>
                  <a:latin typeface="華康儷中宋" pitchFamily="49" charset="-120"/>
                  <a:ea typeface="華康儷中宋" pitchFamily="49" charset="-120"/>
                </a:rPr>
                <a:t>全螢幕</a:t>
              </a:r>
            </a:p>
          </p:txBody>
        </p:sp>
        <p:sp>
          <p:nvSpPr>
            <p:cNvPr id="51" name="圓角矩形 50"/>
            <p:cNvSpPr/>
            <p:nvPr/>
          </p:nvSpPr>
          <p:spPr>
            <a:xfrm>
              <a:off x="6948264" y="2924944"/>
              <a:ext cx="1872208" cy="64807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chemeClr val="bg2">
                      <a:lumMod val="10000"/>
                    </a:schemeClr>
                  </a:solidFill>
                  <a:latin typeface="華康儷中宋" pitchFamily="49" charset="-120"/>
                  <a:ea typeface="華康儷中宋" pitchFamily="49" charset="-120"/>
                </a:rPr>
                <a:t>區域方形</a:t>
              </a:r>
              <a:endParaRPr lang="zh-TW" altLang="en-US" sz="2400" b="1" dirty="0">
                <a:solidFill>
                  <a:schemeClr val="bg2">
                    <a:lumMod val="10000"/>
                  </a:schemeClr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cxnSp>
          <p:nvCxnSpPr>
            <p:cNvPr id="12" name="肘形接點 11"/>
            <p:cNvCxnSpPr>
              <a:stCxn id="10" idx="3"/>
              <a:endCxn id="44" idx="1"/>
            </p:cNvCxnSpPr>
            <p:nvPr/>
          </p:nvCxnSpPr>
          <p:spPr>
            <a:xfrm flipV="1">
              <a:off x="2694550" y="1880828"/>
              <a:ext cx="999482" cy="720080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stCxn id="10" idx="3"/>
              <a:endCxn id="48" idx="1"/>
            </p:cNvCxnSpPr>
            <p:nvPr/>
          </p:nvCxnSpPr>
          <p:spPr>
            <a:xfrm>
              <a:off x="2694550" y="2600908"/>
              <a:ext cx="1028103" cy="648072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接點 15"/>
            <p:cNvCxnSpPr>
              <a:stCxn id="10" idx="3"/>
              <a:endCxn id="46" idx="1"/>
            </p:cNvCxnSpPr>
            <p:nvPr/>
          </p:nvCxnSpPr>
          <p:spPr>
            <a:xfrm>
              <a:off x="2694550" y="2600908"/>
              <a:ext cx="1013354" cy="1944216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43" idx="3"/>
            </p:cNvCxnSpPr>
            <p:nvPr/>
          </p:nvCxnSpPr>
          <p:spPr>
            <a:xfrm>
              <a:off x="2694550" y="3969060"/>
              <a:ext cx="49974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6012160" y="1880828"/>
              <a:ext cx="0" cy="26642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3"/>
            </p:cNvCxnSpPr>
            <p:nvPr/>
          </p:nvCxnSpPr>
          <p:spPr>
            <a:xfrm>
              <a:off x="5580112" y="4545124"/>
              <a:ext cx="4320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8" idx="3"/>
            </p:cNvCxnSpPr>
            <p:nvPr/>
          </p:nvCxnSpPr>
          <p:spPr>
            <a:xfrm>
              <a:off x="5594861" y="3248980"/>
              <a:ext cx="4172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7" idx="3"/>
            </p:cNvCxnSpPr>
            <p:nvPr/>
          </p:nvCxnSpPr>
          <p:spPr>
            <a:xfrm>
              <a:off x="5594860" y="1880828"/>
              <a:ext cx="4173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6516216" y="1916832"/>
              <a:ext cx="0" cy="26642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/>
            <p:nvPr/>
          </p:nvCxnSpPr>
          <p:spPr>
            <a:xfrm>
              <a:off x="6516216" y="1916832"/>
              <a:ext cx="417299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單箭頭接點 83"/>
            <p:cNvCxnSpPr>
              <a:endCxn id="51" idx="1"/>
            </p:cNvCxnSpPr>
            <p:nvPr/>
          </p:nvCxnSpPr>
          <p:spPr>
            <a:xfrm>
              <a:off x="6516216" y="3248980"/>
              <a:ext cx="43204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單箭頭接點 85"/>
            <p:cNvCxnSpPr>
              <a:endCxn id="49" idx="1"/>
            </p:cNvCxnSpPr>
            <p:nvPr/>
          </p:nvCxnSpPr>
          <p:spPr>
            <a:xfrm>
              <a:off x="6516216" y="4545124"/>
              <a:ext cx="417299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6012160" y="3248980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文字方塊 91"/>
          <p:cNvSpPr txBox="1"/>
          <p:nvPr/>
        </p:nvSpPr>
        <p:spPr>
          <a:xfrm>
            <a:off x="961304" y="1340768"/>
            <a:ext cx="736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華康儷中宋" pitchFamily="49" charset="-120"/>
                <a:ea typeface="華康儷中宋" pitchFamily="49" charset="-120"/>
              </a:rPr>
              <a:t>抓圖的方式</a:t>
            </a:r>
            <a:r>
              <a:rPr lang="zh-TW" altLang="en-US" sz="2800" dirty="0">
                <a:solidFill>
                  <a:srgbClr val="7030A0"/>
                </a:solidFill>
                <a:latin typeface="華康儷中宋" pitchFamily="49" charset="-120"/>
                <a:ea typeface="華康儷中宋" pitchFamily="49" charset="-120"/>
              </a:rPr>
              <a:t>：</a:t>
            </a:r>
            <a:endParaRPr lang="en-US" altLang="zh-TW" sz="2800" dirty="0" smtClean="0">
              <a:solidFill>
                <a:srgbClr val="7030A0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38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3324225" cy="568642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1229556" y="1622988"/>
            <a:ext cx="2808312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抓圖工具好用</a:t>
            </a:r>
            <a:r>
              <a:rPr lang="en-US" altLang="zh-TW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!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9" y="2492896"/>
            <a:ext cx="3960440" cy="348989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81410" y="6093296"/>
            <a:ext cx="436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華康儷中宋" pitchFamily="49" charset="-120"/>
                <a:ea typeface="華康儷中宋" pitchFamily="49" charset="-120"/>
              </a:rPr>
              <a:t>先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儷中宋" pitchFamily="49" charset="-120"/>
                <a:ea typeface="華康儷中宋" pitchFamily="49" charset="-120"/>
              </a:rPr>
              <a:t>選擇    ，再選擇</a:t>
            </a:r>
            <a:endParaRPr lang="zh-TW" altLang="en-US" sz="2800" b="1" dirty="0">
              <a:solidFill>
                <a:srgbClr val="FF0000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4918248" y="3895948"/>
            <a:ext cx="3168352" cy="190931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8373020" y="4437112"/>
            <a:ext cx="591468" cy="584775"/>
            <a:chOff x="2104763" y="5280549"/>
            <a:chExt cx="591468" cy="584775"/>
          </a:xfrm>
        </p:grpSpPr>
        <p:sp>
          <p:nvSpPr>
            <p:cNvPr id="18" name="橢圓 17"/>
            <p:cNvSpPr/>
            <p:nvPr/>
          </p:nvSpPr>
          <p:spPr>
            <a:xfrm>
              <a:off x="2104763" y="5341344"/>
              <a:ext cx="577180" cy="47707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210024" y="5280549"/>
              <a:ext cx="48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華康海報體W9" pitchFamily="81" charset="-120"/>
                  <a:ea typeface="華康海報體W9" pitchFamily="81" charset="-120"/>
                </a:rPr>
                <a:t>1</a:t>
              </a:r>
              <a:endParaRPr lang="zh-TW" altLang="en-US" sz="3200" dirty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endParaRPr>
            </a:p>
          </p:txBody>
        </p:sp>
      </p:grpSp>
      <p:sp>
        <p:nvSpPr>
          <p:cNvPr id="8" name="向右箭號 7"/>
          <p:cNvSpPr/>
          <p:nvPr/>
        </p:nvSpPr>
        <p:spPr>
          <a:xfrm>
            <a:off x="8113896" y="4606667"/>
            <a:ext cx="286420" cy="292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5910956" y="2531919"/>
            <a:ext cx="591468" cy="584775"/>
            <a:chOff x="2104763" y="5280549"/>
            <a:chExt cx="591468" cy="584775"/>
          </a:xfrm>
        </p:grpSpPr>
        <p:sp>
          <p:nvSpPr>
            <p:cNvPr id="21" name="橢圓 20"/>
            <p:cNvSpPr/>
            <p:nvPr/>
          </p:nvSpPr>
          <p:spPr>
            <a:xfrm>
              <a:off x="2104763" y="5341344"/>
              <a:ext cx="577180" cy="47707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210024" y="5280549"/>
              <a:ext cx="48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華康海報體W9" pitchFamily="81" charset="-120"/>
                  <a:ea typeface="華康海報體W9" pitchFamily="81" charset="-120"/>
                </a:rPr>
                <a:t>2</a:t>
              </a:r>
              <a:endParaRPr lang="zh-TW" altLang="en-US" sz="3200" dirty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endParaRPr>
            </a:p>
          </p:txBody>
        </p:sp>
      </p:grpSp>
      <p:sp>
        <p:nvSpPr>
          <p:cNvPr id="23" name="向右箭號 22"/>
          <p:cNvSpPr/>
          <p:nvPr/>
        </p:nvSpPr>
        <p:spPr>
          <a:xfrm rot="16200000">
            <a:off x="6056336" y="3053156"/>
            <a:ext cx="286420" cy="29238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4972984" y="3362938"/>
            <a:ext cx="3168352" cy="534957"/>
          </a:xfrm>
          <a:prstGeom prst="roundRect">
            <a:avLst>
              <a:gd name="adj" fmla="val 47281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>
            <a:off x="5820252" y="6062518"/>
            <a:ext cx="591468" cy="584775"/>
            <a:chOff x="2104763" y="5280549"/>
            <a:chExt cx="591468" cy="584775"/>
          </a:xfrm>
        </p:grpSpPr>
        <p:sp>
          <p:nvSpPr>
            <p:cNvPr id="36" name="橢圓 35"/>
            <p:cNvSpPr/>
            <p:nvPr/>
          </p:nvSpPr>
          <p:spPr>
            <a:xfrm>
              <a:off x="2104763" y="5341344"/>
              <a:ext cx="577180" cy="47707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210024" y="5280549"/>
              <a:ext cx="48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華康海報體W9" pitchFamily="81" charset="-120"/>
                  <a:ea typeface="華康海報體W9" pitchFamily="81" charset="-120"/>
                </a:rPr>
                <a:t>1</a:t>
              </a:r>
              <a:endParaRPr lang="zh-TW" altLang="en-US" sz="3200" dirty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7954620" y="6043641"/>
            <a:ext cx="591468" cy="584775"/>
            <a:chOff x="2104763" y="5280549"/>
            <a:chExt cx="591468" cy="584775"/>
          </a:xfrm>
        </p:grpSpPr>
        <p:sp>
          <p:nvSpPr>
            <p:cNvPr id="40" name="橢圓 39"/>
            <p:cNvSpPr/>
            <p:nvPr/>
          </p:nvSpPr>
          <p:spPr>
            <a:xfrm>
              <a:off x="2104763" y="5341344"/>
              <a:ext cx="577180" cy="47707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2210024" y="5280549"/>
              <a:ext cx="48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華康海報體W9" pitchFamily="81" charset="-120"/>
                  <a:ea typeface="華康海報體W9" pitchFamily="81" charset="-120"/>
                </a:rPr>
                <a:t>2</a:t>
              </a:r>
              <a:endParaRPr lang="zh-TW" altLang="en-US" sz="3200" dirty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endParaRPr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4499992" y="1124744"/>
            <a:ext cx="4378200" cy="83099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剪完後要在適當位置拖曳出區塊，圖形即會出現．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38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722523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抓圖工具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可剪下任何想儲存的圖案或解題過程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字方塊 37"/>
          <p:cNvSpPr txBox="1"/>
          <p:nvPr/>
        </p:nvSpPr>
        <p:spPr>
          <a:xfrm>
            <a:off x="961304" y="1340768"/>
            <a:ext cx="736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華康儷中宋" pitchFamily="49" charset="-120"/>
                <a:ea typeface="華康儷中宋" pitchFamily="49" charset="-120"/>
              </a:rPr>
              <a:t>剪圖小技巧：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目標～將單一題目變為教學頁</a:t>
            </a:r>
            <a:endParaRPr lang="zh-TW" altLang="en-US" sz="28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475656" y="2060848"/>
            <a:ext cx="6768752" cy="461665"/>
            <a:chOff x="1043608" y="2060848"/>
            <a:chExt cx="6768752" cy="461665"/>
          </a:xfrm>
        </p:grpSpPr>
        <p:sp>
          <p:nvSpPr>
            <p:cNvPr id="43" name="文字方塊 42"/>
            <p:cNvSpPr txBox="1"/>
            <p:nvPr/>
          </p:nvSpPr>
          <p:spPr>
            <a:xfrm>
              <a:off x="1043608" y="2060848"/>
              <a:ext cx="82809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剪圖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303748" y="2060848"/>
              <a:ext cx="1476164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拖曳貼上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4247964" y="2060848"/>
              <a:ext cx="154817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變為背景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264188" y="2060848"/>
              <a:ext cx="154817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按“放大”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1885348" y="2190055"/>
              <a:ext cx="432048" cy="23083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向右箭號 46"/>
            <p:cNvSpPr/>
            <p:nvPr/>
          </p:nvSpPr>
          <p:spPr>
            <a:xfrm>
              <a:off x="3797328" y="2177568"/>
              <a:ext cx="432048" cy="23083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向右箭號 47"/>
            <p:cNvSpPr/>
            <p:nvPr/>
          </p:nvSpPr>
          <p:spPr>
            <a:xfrm>
              <a:off x="5813552" y="2190055"/>
              <a:ext cx="432048" cy="23083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2"/>
          <a:stretch/>
        </p:blipFill>
        <p:spPr>
          <a:xfrm>
            <a:off x="1412221" y="2780928"/>
            <a:ext cx="6760179" cy="3939509"/>
          </a:xfrm>
          <a:prstGeom prst="rect">
            <a:avLst/>
          </a:prstGeom>
        </p:spPr>
      </p:pic>
      <p:sp>
        <p:nvSpPr>
          <p:cNvPr id="49" name="文字方塊 48"/>
          <p:cNvSpPr txBox="1"/>
          <p:nvPr/>
        </p:nvSpPr>
        <p:spPr>
          <a:xfrm>
            <a:off x="1579314" y="4519849"/>
            <a:ext cx="1476164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拖曳貼上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21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722523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抓圖工具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可剪下任何想儲存的圖案或解題過程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869501" y="2780928"/>
            <a:ext cx="923331" cy="3334726"/>
            <a:chOff x="7869501" y="2780928"/>
            <a:chExt cx="923331" cy="3334726"/>
          </a:xfrm>
        </p:grpSpPr>
        <p:sp>
          <p:nvSpPr>
            <p:cNvPr id="4" name="圓角矩形 3"/>
            <p:cNvSpPr/>
            <p:nvPr/>
          </p:nvSpPr>
          <p:spPr>
            <a:xfrm>
              <a:off x="7869502" y="2780928"/>
              <a:ext cx="923330" cy="3334726"/>
            </a:xfrm>
            <a:prstGeom prst="roundRect">
              <a:avLst/>
            </a:prstGeom>
            <a:solidFill>
              <a:srgbClr val="92D050"/>
            </a:solidFill>
            <a:ln w="38100"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869501" y="2924043"/>
              <a:ext cx="923330" cy="31916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變成背景頁後，就不會被橡皮擦清除了</a:t>
              </a:r>
              <a:endPara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字方塊 37"/>
          <p:cNvSpPr txBox="1"/>
          <p:nvPr/>
        </p:nvSpPr>
        <p:spPr>
          <a:xfrm>
            <a:off x="961304" y="1340768"/>
            <a:ext cx="736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華康儷中宋" pitchFamily="49" charset="-120"/>
                <a:ea typeface="華康儷中宋" pitchFamily="49" charset="-120"/>
              </a:rPr>
              <a:t>剪圖小技巧：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目標～將單一題目變為教學頁</a:t>
            </a:r>
            <a:endParaRPr lang="zh-TW" altLang="en-US" sz="28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475656" y="2060848"/>
            <a:ext cx="6768752" cy="461665"/>
            <a:chOff x="1043608" y="2060848"/>
            <a:chExt cx="6768752" cy="461665"/>
          </a:xfrm>
        </p:grpSpPr>
        <p:sp>
          <p:nvSpPr>
            <p:cNvPr id="43" name="文字方塊 42"/>
            <p:cNvSpPr txBox="1"/>
            <p:nvPr/>
          </p:nvSpPr>
          <p:spPr>
            <a:xfrm>
              <a:off x="1043608" y="2060848"/>
              <a:ext cx="82809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剪圖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303748" y="2060848"/>
              <a:ext cx="1476164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拖曳貼上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4247964" y="2060848"/>
              <a:ext cx="154817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變為背景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264188" y="2060848"/>
              <a:ext cx="154817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按“放大”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1885348" y="2190055"/>
              <a:ext cx="432048" cy="23083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向右箭號 46"/>
            <p:cNvSpPr/>
            <p:nvPr/>
          </p:nvSpPr>
          <p:spPr>
            <a:xfrm>
              <a:off x="3797328" y="2177568"/>
              <a:ext cx="432048" cy="23083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向右箭號 47"/>
            <p:cNvSpPr/>
            <p:nvPr/>
          </p:nvSpPr>
          <p:spPr>
            <a:xfrm>
              <a:off x="5813552" y="2190055"/>
              <a:ext cx="432048" cy="23083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83" y="2794869"/>
            <a:ext cx="5648477" cy="389668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2051720" y="5589240"/>
            <a:ext cx="1548172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變為背景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4819088" y="5847368"/>
            <a:ext cx="432048" cy="489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stCxn id="21" idx="3"/>
            <a:endCxn id="4" idx="2"/>
          </p:cNvCxnSpPr>
          <p:nvPr/>
        </p:nvCxnSpPr>
        <p:spPr>
          <a:xfrm>
            <a:off x="3599892" y="5820073"/>
            <a:ext cx="1219196" cy="2719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722523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抓圖工具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可剪下任何想儲存的圖案或解題過程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9" y="2708920"/>
            <a:ext cx="6709091" cy="4085761"/>
          </a:xfrm>
          <a:prstGeom prst="rect">
            <a:avLst/>
          </a:prstGeom>
        </p:spPr>
      </p:pic>
      <p:sp>
        <p:nvSpPr>
          <p:cNvPr id="38" name="文字方塊 37"/>
          <p:cNvSpPr txBox="1"/>
          <p:nvPr/>
        </p:nvSpPr>
        <p:spPr>
          <a:xfrm>
            <a:off x="961304" y="1340768"/>
            <a:ext cx="736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華康儷中宋" pitchFamily="49" charset="-120"/>
                <a:ea typeface="華康儷中宋" pitchFamily="49" charset="-120"/>
              </a:rPr>
              <a:t>剪圖小技巧：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目標～將單一題目變為教學頁</a:t>
            </a:r>
            <a:endParaRPr lang="zh-TW" altLang="en-US" sz="28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475656" y="2060848"/>
            <a:ext cx="6768752" cy="461665"/>
            <a:chOff x="1043608" y="2060848"/>
            <a:chExt cx="6768752" cy="461665"/>
          </a:xfrm>
        </p:grpSpPr>
        <p:sp>
          <p:nvSpPr>
            <p:cNvPr id="43" name="文字方塊 42"/>
            <p:cNvSpPr txBox="1"/>
            <p:nvPr/>
          </p:nvSpPr>
          <p:spPr>
            <a:xfrm>
              <a:off x="1043608" y="2060848"/>
              <a:ext cx="82809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剪圖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303748" y="2060848"/>
              <a:ext cx="1476164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拖曳貼上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4247964" y="2060848"/>
              <a:ext cx="154817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變為背景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264188" y="2060848"/>
              <a:ext cx="154817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按“放大”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1885348" y="2190055"/>
              <a:ext cx="432048" cy="23083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向右箭號 46"/>
            <p:cNvSpPr/>
            <p:nvPr/>
          </p:nvSpPr>
          <p:spPr>
            <a:xfrm>
              <a:off x="3797328" y="2177568"/>
              <a:ext cx="432048" cy="23083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向右箭號 47"/>
            <p:cNvSpPr/>
            <p:nvPr/>
          </p:nvSpPr>
          <p:spPr>
            <a:xfrm>
              <a:off x="5813552" y="2190055"/>
              <a:ext cx="432048" cy="23083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961304" y="5589239"/>
            <a:ext cx="5266880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按“放大”，再搭配漫遊調好位置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4209490" y="6283746"/>
            <a:ext cx="432048" cy="489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endCxn id="4" idx="2"/>
          </p:cNvCxnSpPr>
          <p:nvPr/>
        </p:nvCxnSpPr>
        <p:spPr>
          <a:xfrm>
            <a:off x="3779912" y="6050904"/>
            <a:ext cx="429578" cy="4774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722523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抓圖工具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可剪下任何想儲存的圖案或解題過程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827423"/>
            <a:ext cx="4824536" cy="373924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13" y="3355053"/>
            <a:ext cx="3820088" cy="3429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1" name="圓角矩形 10"/>
          <p:cNvSpPr/>
          <p:nvPr/>
        </p:nvSpPr>
        <p:spPr>
          <a:xfrm>
            <a:off x="912080" y="2852936"/>
            <a:ext cx="1643696" cy="149770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920530" y="6099828"/>
            <a:ext cx="3744416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點選物件後會出現四角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3923928" y="3395997"/>
            <a:ext cx="1726982" cy="461665"/>
            <a:chOff x="3923928" y="3395997"/>
            <a:chExt cx="1726982" cy="461665"/>
          </a:xfrm>
        </p:grpSpPr>
        <p:sp>
          <p:nvSpPr>
            <p:cNvPr id="16" name="圓角矩形 15"/>
            <p:cNvSpPr/>
            <p:nvPr/>
          </p:nvSpPr>
          <p:spPr>
            <a:xfrm>
              <a:off x="5244553" y="3395997"/>
              <a:ext cx="406357" cy="433987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23928" y="3395997"/>
              <a:ext cx="89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移動</a:t>
              </a:r>
              <a:endParaRPr lang="zh-TW" altLang="en-US" sz="2400" dirty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cxnSp>
          <p:nvCxnSpPr>
            <p:cNvPr id="19" name="直線單箭頭接點 18"/>
            <p:cNvCxnSpPr>
              <a:endCxn id="16" idx="1"/>
            </p:cNvCxnSpPr>
            <p:nvPr/>
          </p:nvCxnSpPr>
          <p:spPr>
            <a:xfrm flipV="1">
              <a:off x="4664946" y="3612991"/>
              <a:ext cx="579607" cy="1383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7817771" y="2235379"/>
            <a:ext cx="898748" cy="1569564"/>
            <a:chOff x="4865443" y="2260420"/>
            <a:chExt cx="898748" cy="1569564"/>
          </a:xfrm>
        </p:grpSpPr>
        <p:sp>
          <p:nvSpPr>
            <p:cNvPr id="22" name="圓角矩形 21"/>
            <p:cNvSpPr/>
            <p:nvPr/>
          </p:nvSpPr>
          <p:spPr>
            <a:xfrm>
              <a:off x="5244553" y="3395997"/>
              <a:ext cx="406357" cy="433987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865443" y="2260420"/>
              <a:ext cx="89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旋轉</a:t>
              </a:r>
              <a:endParaRPr lang="zh-TW" altLang="en-US" sz="2400" dirty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cxnSp>
          <p:nvCxnSpPr>
            <p:cNvPr id="24" name="直線單箭頭接點 23"/>
            <p:cNvCxnSpPr>
              <a:stCxn id="23" idx="2"/>
              <a:endCxn id="22" idx="0"/>
            </p:cNvCxnSpPr>
            <p:nvPr/>
          </p:nvCxnSpPr>
          <p:spPr>
            <a:xfrm>
              <a:off x="5314817" y="2722085"/>
              <a:ext cx="132915" cy="67391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7927898" y="4952133"/>
            <a:ext cx="898748" cy="1350849"/>
            <a:chOff x="4911732" y="2479135"/>
            <a:chExt cx="898748" cy="1350849"/>
          </a:xfrm>
        </p:grpSpPr>
        <p:sp>
          <p:nvSpPr>
            <p:cNvPr id="29" name="圓角矩形 28"/>
            <p:cNvSpPr/>
            <p:nvPr/>
          </p:nvSpPr>
          <p:spPr>
            <a:xfrm>
              <a:off x="5244553" y="3395997"/>
              <a:ext cx="406357" cy="433987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911732" y="2479135"/>
              <a:ext cx="89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縮放</a:t>
              </a:r>
            </a:p>
          </p:txBody>
        </p:sp>
        <p:cxnSp>
          <p:nvCxnSpPr>
            <p:cNvPr id="31" name="直線單箭頭接點 30"/>
            <p:cNvCxnSpPr>
              <a:stCxn id="30" idx="2"/>
            </p:cNvCxnSpPr>
            <p:nvPr/>
          </p:nvCxnSpPr>
          <p:spPr>
            <a:xfrm>
              <a:off x="5361106" y="2940800"/>
              <a:ext cx="22788" cy="45519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群組 37"/>
          <p:cNvGrpSpPr/>
          <p:nvPr/>
        </p:nvGrpSpPr>
        <p:grpSpPr>
          <a:xfrm>
            <a:off x="3563888" y="5228579"/>
            <a:ext cx="2448272" cy="1555473"/>
            <a:chOff x="3563888" y="5228579"/>
            <a:chExt cx="2448272" cy="1555473"/>
          </a:xfrm>
        </p:grpSpPr>
        <p:sp>
          <p:nvSpPr>
            <p:cNvPr id="12" name="圓角矩形 11"/>
            <p:cNvSpPr/>
            <p:nvPr/>
          </p:nvSpPr>
          <p:spPr>
            <a:xfrm>
              <a:off x="5153180" y="5877271"/>
              <a:ext cx="858980" cy="90678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563888" y="5228579"/>
              <a:ext cx="1506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物作格式</a:t>
              </a:r>
              <a:endParaRPr lang="zh-TW" altLang="en-US" sz="2400" dirty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cxnSp>
          <p:nvCxnSpPr>
            <p:cNvPr id="35" name="直線單箭頭接點 34"/>
            <p:cNvCxnSpPr/>
            <p:nvPr/>
          </p:nvCxnSpPr>
          <p:spPr>
            <a:xfrm>
              <a:off x="4822676" y="5641396"/>
              <a:ext cx="421877" cy="45843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18864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數學工具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量角器、尺、圓規、計時器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740352" cy="3139105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1043608" y="4617546"/>
            <a:ext cx="7776864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點選後，再點擊畫面即會漸漸變大；也可以用拖曳方式</a:t>
            </a:r>
          </a:p>
        </p:txBody>
      </p:sp>
      <p:sp>
        <p:nvSpPr>
          <p:cNvPr id="26" name="橢圓 25"/>
          <p:cNvSpPr/>
          <p:nvPr/>
        </p:nvSpPr>
        <p:spPr>
          <a:xfrm>
            <a:off x="1203452" y="3356992"/>
            <a:ext cx="851663" cy="722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endCxn id="26" idx="4"/>
          </p:cNvCxnSpPr>
          <p:nvPr/>
        </p:nvCxnSpPr>
        <p:spPr>
          <a:xfrm flipH="1" flipV="1">
            <a:off x="1629284" y="4079717"/>
            <a:ext cx="854484" cy="5441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572000" y="3933056"/>
            <a:ext cx="17281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3192787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放大縮小功能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347512"/>
            <a:ext cx="6290118" cy="57606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外觀硬體</a:t>
            </a:r>
            <a:endParaRPr lang="zh-TW" altLang="en-US" sz="4800" b="1" dirty="0">
              <a:solidFill>
                <a:schemeClr val="accent6">
                  <a:lumMod val="75000"/>
                </a:schemeClr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0735"/>
            <a:ext cx="1885950" cy="53530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46460"/>
            <a:ext cx="942975" cy="5181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946699"/>
            <a:ext cx="3981450" cy="160020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3112933" y="3030338"/>
            <a:ext cx="4535936" cy="470670"/>
            <a:chOff x="3131840" y="2147664"/>
            <a:chExt cx="4535936" cy="470670"/>
          </a:xfrm>
        </p:grpSpPr>
        <p:sp>
          <p:nvSpPr>
            <p:cNvPr id="7" name="文字方塊 6"/>
            <p:cNvSpPr txBox="1"/>
            <p:nvPr/>
          </p:nvSpPr>
          <p:spPr>
            <a:xfrm>
              <a:off x="3569444" y="2147664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latin typeface="華康儷中宋" pitchFamily="49" charset="-120"/>
                  <a:ea typeface="華康儷中宋" pitchFamily="49" charset="-120"/>
                </a:rPr>
                <a:t>左右兩邊皆可使用操作</a:t>
              </a:r>
              <a:endParaRPr lang="zh-TW" altLang="en-US" sz="2400" dirty="0"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8" name="向右箭號 7"/>
            <p:cNvSpPr/>
            <p:nvPr/>
          </p:nvSpPr>
          <p:spPr>
            <a:xfrm>
              <a:off x="7019704" y="2169468"/>
              <a:ext cx="648072" cy="4398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向右箭號 8"/>
            <p:cNvSpPr/>
            <p:nvPr/>
          </p:nvSpPr>
          <p:spPr>
            <a:xfrm rot="10800000">
              <a:off x="3131840" y="2178473"/>
              <a:ext cx="648072" cy="439861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491880" y="3866579"/>
            <a:ext cx="3672408" cy="1080120"/>
            <a:chOff x="3671900" y="3837260"/>
            <a:chExt cx="3672408" cy="1080120"/>
          </a:xfrm>
        </p:grpSpPr>
        <p:sp>
          <p:nvSpPr>
            <p:cNvPr id="12" name="文字方塊 11"/>
            <p:cNvSpPr txBox="1"/>
            <p:nvPr/>
          </p:nvSpPr>
          <p:spPr>
            <a:xfrm>
              <a:off x="3671900" y="3837260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latin typeface="華康儷中宋" pitchFamily="49" charset="-120"/>
                  <a:ea typeface="華康儷中宋" pitchFamily="49" charset="-120"/>
                </a:rPr>
                <a:t>白板筆＆白板擦</a:t>
              </a:r>
              <a:r>
                <a:rPr lang="en-US" altLang="zh-TW" sz="2400" dirty="0" smtClean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(</a:t>
              </a:r>
              <a:r>
                <a:rPr lang="zh-TW" altLang="en-US" sz="2400" dirty="0" smtClean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框選</a:t>
              </a:r>
              <a:r>
                <a:rPr lang="en-US" altLang="zh-TW" sz="2400" dirty="0" smtClean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)</a:t>
              </a:r>
              <a:endParaRPr lang="zh-TW" altLang="en-US" sz="2400" dirty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13" name="向下箭號 12"/>
            <p:cNvSpPr/>
            <p:nvPr/>
          </p:nvSpPr>
          <p:spPr>
            <a:xfrm>
              <a:off x="5163058" y="4341316"/>
              <a:ext cx="432048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974926" y="1664791"/>
            <a:ext cx="2448272" cy="1260153"/>
            <a:chOff x="3974926" y="1116211"/>
            <a:chExt cx="2448272" cy="1260153"/>
          </a:xfrm>
        </p:grpSpPr>
        <p:sp>
          <p:nvSpPr>
            <p:cNvPr id="15" name="七角星形 14"/>
            <p:cNvSpPr/>
            <p:nvPr/>
          </p:nvSpPr>
          <p:spPr>
            <a:xfrm>
              <a:off x="3974926" y="1116211"/>
              <a:ext cx="2448272" cy="1260153"/>
            </a:xfrm>
            <a:prstGeom prst="star7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465038" y="1340768"/>
              <a:ext cx="146804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4800" b="1" cap="none" spc="0" dirty="0" smtClean="0">
                  <a:ln w="12700">
                    <a:noFill/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華康海報體W9" pitchFamily="81" charset="-120"/>
                  <a:ea typeface="華康海報體W9" pitchFamily="81" charset="-120"/>
                </a:rPr>
                <a:t>漫遊</a:t>
              </a:r>
              <a:endParaRPr lang="zh-TW" altLang="en-US" sz="4800" b="1" cap="none" spc="0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海報體W9" pitchFamily="81" charset="-120"/>
                <a:ea typeface="華康海報體W9" pitchFamily="81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0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0" y="1268760"/>
            <a:ext cx="8136904" cy="4104456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146556" y="2729231"/>
            <a:ext cx="1944216" cy="9361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043608" y="5703639"/>
            <a:ext cx="7776864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很好用，可以延伸擴充畫面，不管是加長或加寬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483768" y="3665335"/>
            <a:ext cx="144016" cy="20446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578507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漫遊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好用的功能，可自在移動板面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929228" y="5413213"/>
            <a:ext cx="7776864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點選後，滑鼠在桌面滑動圈選可以同時選到數個物件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483768" y="2841236"/>
            <a:ext cx="144016" cy="20446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4" y="1340768"/>
            <a:ext cx="8164905" cy="3763691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3851920" y="1596789"/>
            <a:ext cx="180020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468928" y="2208211"/>
            <a:ext cx="151216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6156176" y="2532893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090772" y="2841236"/>
            <a:ext cx="3857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向右箭號 14"/>
          <p:cNvSpPr/>
          <p:nvPr/>
        </p:nvSpPr>
        <p:spPr>
          <a:xfrm rot="16200000">
            <a:off x="1089713" y="4893615"/>
            <a:ext cx="730441" cy="3087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4241843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插入媒體＆選擇工具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985694" y="5157192"/>
            <a:ext cx="5458514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硬體預設的寬度可在系統設定中更改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4" y="1412776"/>
            <a:ext cx="7596336" cy="34144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73"/>
          <a:stretch/>
        </p:blipFill>
        <p:spPr>
          <a:xfrm>
            <a:off x="6948264" y="1700808"/>
            <a:ext cx="2023271" cy="5047417"/>
          </a:xfrm>
          <a:prstGeom prst="rect">
            <a:avLst/>
          </a:prstGeom>
        </p:spPr>
      </p:pic>
      <p:cxnSp>
        <p:nvCxnSpPr>
          <p:cNvPr id="8" name="直線單箭頭接點 7"/>
          <p:cNvCxnSpPr>
            <a:stCxn id="10" idx="3"/>
          </p:cNvCxnSpPr>
          <p:nvPr/>
        </p:nvCxnSpPr>
        <p:spPr>
          <a:xfrm>
            <a:off x="6444208" y="5388025"/>
            <a:ext cx="720080" cy="2308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圓角矩形 13"/>
          <p:cNvSpPr/>
          <p:nvPr/>
        </p:nvSpPr>
        <p:spPr>
          <a:xfrm>
            <a:off x="2987824" y="1412776"/>
            <a:ext cx="4176464" cy="18722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985694" y="3119979"/>
            <a:ext cx="2002130" cy="1104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1986759" y="4224516"/>
            <a:ext cx="0" cy="9326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5641059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橡皮擦</a:t>
            </a:r>
            <a:r>
              <a:rPr lang="zh-TW" altLang="en-US" sz="2500" dirty="0" smtClean="0">
                <a:solidFill>
                  <a:srgbClr val="FFFF00"/>
                </a:solidFill>
              </a:rPr>
              <a:t>（三種用法）</a:t>
            </a:r>
            <a:r>
              <a:rPr lang="zh-TW" altLang="en-US" dirty="0" smtClean="0">
                <a:solidFill>
                  <a:schemeClr val="bg1"/>
                </a:solidFill>
              </a:rPr>
              <a:t>＆寬度設定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3" y="1451126"/>
            <a:ext cx="7944299" cy="529024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948264" y="989461"/>
            <a:ext cx="2088232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按住它可調整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cxnSp>
        <p:nvCxnSpPr>
          <p:cNvPr id="8" name="直線單箭頭接點 7"/>
          <p:cNvCxnSpPr>
            <a:stCxn id="13" idx="4"/>
          </p:cNvCxnSpPr>
          <p:nvPr/>
        </p:nvCxnSpPr>
        <p:spPr>
          <a:xfrm flipH="1">
            <a:off x="2411760" y="2629237"/>
            <a:ext cx="880762" cy="1014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8261518" y="2059246"/>
            <a:ext cx="66847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8460432" y="1451126"/>
            <a:ext cx="184100" cy="7018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2958285" y="2053173"/>
            <a:ext cx="66847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991192" y="3787438"/>
            <a:ext cx="2088232" cy="83099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按住它可移動工具列</a:t>
            </a:r>
            <a:endParaRPr lang="zh-TW" altLang="en-US" sz="24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11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721179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伸縮旋轉工具列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可調整自己習慣的模式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991192" y="1307444"/>
            <a:ext cx="7992888" cy="5217900"/>
            <a:chOff x="991192" y="1307444"/>
            <a:chExt cx="7992888" cy="52179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192" y="1307444"/>
              <a:ext cx="7992888" cy="485276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195736" y="2852936"/>
              <a:ext cx="5760640" cy="36724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" r="36818"/>
          <a:stretch/>
        </p:blipFill>
        <p:spPr>
          <a:xfrm>
            <a:off x="2630949" y="2543720"/>
            <a:ext cx="1865348" cy="5936779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1799692" y="3689593"/>
            <a:ext cx="792088" cy="631278"/>
          </a:xfrm>
          <a:prstGeom prst="rightArrow">
            <a:avLst>
              <a:gd name="adj1" fmla="val 50000"/>
              <a:gd name="adj2" fmla="val 47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4496297" y="4579348"/>
            <a:ext cx="792088" cy="631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85" y="4009162"/>
            <a:ext cx="2163935" cy="2774308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>
            <a:off x="2843808" y="2708920"/>
            <a:ext cx="2444577" cy="1296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/>
          <p:cNvSpPr>
            <a:spLocks noChangeAspect="1"/>
          </p:cNvSpPr>
          <p:nvPr/>
        </p:nvSpPr>
        <p:spPr>
          <a:xfrm>
            <a:off x="2925697" y="2543721"/>
            <a:ext cx="352839" cy="313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3278536" y="2708920"/>
            <a:ext cx="1709100" cy="1484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5002444" y="2687776"/>
            <a:ext cx="2809916" cy="40011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圖釘鈕～固定筆記簿</a:t>
            </a:r>
            <a:endParaRPr lang="zh-TW" altLang="en-US" sz="20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721179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圖釘鈕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可固定筆記簿介面，使其不會縮回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44" y="1087142"/>
            <a:ext cx="1789271" cy="555402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1" y="1155808"/>
            <a:ext cx="5541509" cy="5585560"/>
          </a:xfrm>
          <a:prstGeom prst="rect">
            <a:avLst/>
          </a:prstGeom>
        </p:spPr>
      </p:pic>
      <p:sp>
        <p:nvSpPr>
          <p:cNvPr id="23" name="橢圓 22"/>
          <p:cNvSpPr/>
          <p:nvPr/>
        </p:nvSpPr>
        <p:spPr>
          <a:xfrm>
            <a:off x="1162544" y="1241464"/>
            <a:ext cx="1033192" cy="400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2195736" y="1441956"/>
            <a:ext cx="1173039" cy="690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2753222" y="2043432"/>
            <a:ext cx="615553" cy="2808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rPr>
              <a:t>程式內建的圖庫</a:t>
            </a:r>
            <a:endParaRPr lang="zh-TW" altLang="en-US" sz="2800" b="1" dirty="0">
              <a:solidFill>
                <a:srgbClr val="C00000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7404747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外部資源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隨附的圖庫＆自己可建立圖庫資料夾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4080510" cy="54263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19" y="908720"/>
            <a:ext cx="3895725" cy="23762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83" y="3290772"/>
            <a:ext cx="4010025" cy="3404381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7884368" y="1268760"/>
            <a:ext cx="360040" cy="400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491496" y="3781464"/>
            <a:ext cx="360040" cy="400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483192" y="1852856"/>
            <a:ext cx="576064" cy="400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4" idx="6"/>
            <a:endCxn id="12" idx="2"/>
          </p:cNvCxnSpPr>
          <p:nvPr/>
        </p:nvCxnSpPr>
        <p:spPr>
          <a:xfrm flipV="1">
            <a:off x="2059256" y="1469252"/>
            <a:ext cx="5825112" cy="58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8064388" y="1669744"/>
            <a:ext cx="607128" cy="21117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圓角矩形 18"/>
          <p:cNvSpPr/>
          <p:nvPr/>
        </p:nvSpPr>
        <p:spPr>
          <a:xfrm>
            <a:off x="5580112" y="5733256"/>
            <a:ext cx="1368152" cy="28803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7253530" y="4494595"/>
            <a:ext cx="492443" cy="2332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rPr>
              <a:t>選擇自己的圖庫夾</a:t>
            </a:r>
            <a:endParaRPr lang="zh-TW" altLang="en-US" sz="2000" b="1" dirty="0">
              <a:solidFill>
                <a:srgbClr val="C00000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17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7112283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外部資源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編輯設定自己的圖庫資料夾的方式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00" y="1062811"/>
            <a:ext cx="3297395" cy="315607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76" y="1030904"/>
            <a:ext cx="2314575" cy="49053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73920"/>
            <a:ext cx="1447800" cy="17716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45" y="4637738"/>
            <a:ext cx="2038904" cy="2232248"/>
          </a:xfrm>
          <a:prstGeom prst="rect">
            <a:avLst/>
          </a:prstGeom>
        </p:spPr>
      </p:pic>
      <p:sp>
        <p:nvSpPr>
          <p:cNvPr id="21" name="圓角矩形 20"/>
          <p:cNvSpPr/>
          <p:nvPr/>
        </p:nvSpPr>
        <p:spPr>
          <a:xfrm>
            <a:off x="916636" y="1381712"/>
            <a:ext cx="1283656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3347864" y="3789040"/>
            <a:ext cx="100811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5436096" y="1062811"/>
            <a:ext cx="100811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2380696" y="1555563"/>
            <a:ext cx="531224" cy="404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5096976" y="1464391"/>
            <a:ext cx="531224" cy="404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 rot="5400000">
            <a:off x="7011285" y="4210979"/>
            <a:ext cx="531224" cy="404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14511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幾何畫板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數學好用的基本圖案可應用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2" y="926136"/>
            <a:ext cx="1724475" cy="58326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17" y="1658857"/>
            <a:ext cx="6331299" cy="484822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4716016" y="2537608"/>
            <a:ext cx="427200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3779912" y="1052736"/>
            <a:ext cx="5208104" cy="40011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放大縮小後或漫遊後，可按此鈕回復原大小</a:t>
            </a:r>
            <a:endParaRPr lang="zh-TW" altLang="en-US" sz="20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5508104" y="1452846"/>
            <a:ext cx="314262" cy="10847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2656716" y="2156504"/>
            <a:ext cx="619139" cy="5971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>
            <a:stCxn id="20" idx="7"/>
          </p:cNvCxnSpPr>
          <p:nvPr/>
        </p:nvCxnSpPr>
        <p:spPr>
          <a:xfrm flipV="1">
            <a:off x="3185184" y="1452846"/>
            <a:ext cx="882760" cy="7911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217123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索引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回到原來的筆記頁＆鳥瞰頁的應用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9623"/>
            <a:ext cx="5273066" cy="48876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29" t="220" r="28998" b="27847"/>
          <a:stretch/>
        </p:blipFill>
        <p:spPr>
          <a:xfrm>
            <a:off x="6267066" y="1767397"/>
            <a:ext cx="2625414" cy="41098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021288"/>
            <a:ext cx="6362700" cy="628650"/>
          </a:xfrm>
          <a:prstGeom prst="rect">
            <a:avLst/>
          </a:prstGeom>
        </p:spPr>
      </p:pic>
      <p:sp>
        <p:nvSpPr>
          <p:cNvPr id="11" name="弧形箭號 (左彎) 10"/>
          <p:cNvSpPr/>
          <p:nvPr/>
        </p:nvSpPr>
        <p:spPr>
          <a:xfrm>
            <a:off x="8244408" y="5301208"/>
            <a:ext cx="360040" cy="86409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弧形箭號 (左彎) 15"/>
          <p:cNvSpPr/>
          <p:nvPr/>
        </p:nvSpPr>
        <p:spPr>
          <a:xfrm flipH="1" flipV="1">
            <a:off x="6228184" y="5445224"/>
            <a:ext cx="360040" cy="86409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橢圓 16"/>
          <p:cNvSpPr>
            <a:spLocks noChangeAspect="1"/>
          </p:cNvSpPr>
          <p:nvPr/>
        </p:nvSpPr>
        <p:spPr>
          <a:xfrm>
            <a:off x="6724705" y="2400636"/>
            <a:ext cx="305736" cy="294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724705" y="2047200"/>
            <a:ext cx="339788" cy="339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7064493" y="1452846"/>
            <a:ext cx="387827" cy="5943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047362" y="1051903"/>
            <a:ext cx="2809916" cy="40011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rPr>
              <a:t>完成後要按“確定”</a:t>
            </a:r>
            <a:endParaRPr lang="zh-TW" altLang="en-US" sz="2000" dirty="0">
              <a:solidFill>
                <a:schemeClr val="bg1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156176" y="1844824"/>
            <a:ext cx="442035" cy="3528392"/>
          </a:xfrm>
          <a:prstGeom prst="rect">
            <a:avLst/>
          </a:prstGeom>
          <a:solidFill>
            <a:srgbClr val="009900"/>
          </a:solidFill>
        </p:spPr>
        <p:txBody>
          <a:bodyPr vert="eaVert" wrap="square" lIns="36000" rIns="36000" rtlCol="0">
            <a:spAutoFit/>
          </a:bodyPr>
          <a:lstStyle/>
          <a:p>
            <a:r>
              <a:rPr lang="zh-TW" altLang="en-US" sz="2400" dirty="0" smtClean="0">
                <a:solidFill>
                  <a:schemeClr val="bg1">
                    <a:lumMod val="9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不要的移掉，需要的移入</a:t>
            </a:r>
            <a:endParaRPr lang="zh-TW" altLang="en-US" sz="2400" dirty="0">
              <a:solidFill>
                <a:schemeClr val="bg1">
                  <a:lumMod val="95000"/>
                </a:schemeClr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14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86519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用戶管理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可以自由設定自己常用的工具列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347512"/>
            <a:ext cx="6290118" cy="57606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軟體使用</a:t>
            </a:r>
            <a:endParaRPr lang="zh-TW" altLang="en-US" sz="4800" b="1" dirty="0">
              <a:solidFill>
                <a:schemeClr val="accent6">
                  <a:lumMod val="75000"/>
                </a:schemeClr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95674"/>
            <a:ext cx="4224111" cy="55441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03649"/>
            <a:ext cx="1938307" cy="2305013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3131840" y="3421938"/>
            <a:ext cx="864096" cy="87115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/>
          <p:nvPr/>
        </p:nvCxnSpPr>
        <p:spPr>
          <a:xfrm>
            <a:off x="3995936" y="3867746"/>
            <a:ext cx="2736304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10" y="1052736"/>
            <a:ext cx="7414260" cy="198127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4" y="3356992"/>
            <a:ext cx="8183880" cy="32575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75656" y="1052736"/>
            <a:ext cx="2808312" cy="339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331640" y="3356992"/>
            <a:ext cx="3662434" cy="339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865195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切換用戶</a:t>
            </a:r>
            <a:r>
              <a:rPr lang="en-US" altLang="zh-TW" sz="2500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dirty="0" smtClean="0">
                <a:solidFill>
                  <a:srgbClr val="FFFF00"/>
                </a:solidFill>
              </a:rPr>
              <a:t>設定好自己的工具列，如何切換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347512"/>
            <a:ext cx="6290118" cy="57606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軟體介面</a:t>
            </a:r>
            <a:endParaRPr lang="zh-TW" altLang="en-US" sz="4800" b="1" dirty="0">
              <a:solidFill>
                <a:schemeClr val="accent6">
                  <a:lumMod val="75000"/>
                </a:schemeClr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8" y="1772816"/>
            <a:ext cx="7848872" cy="483368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grpSp>
        <p:nvGrpSpPr>
          <p:cNvPr id="21" name="群組 20"/>
          <p:cNvGrpSpPr/>
          <p:nvPr/>
        </p:nvGrpSpPr>
        <p:grpSpPr>
          <a:xfrm>
            <a:off x="1086160" y="6021288"/>
            <a:ext cx="7662304" cy="648072"/>
            <a:chOff x="1086160" y="5661248"/>
            <a:chExt cx="7662304" cy="648072"/>
          </a:xfrm>
        </p:grpSpPr>
        <p:sp>
          <p:nvSpPr>
            <p:cNvPr id="6" name="圓角矩形 5"/>
            <p:cNvSpPr/>
            <p:nvPr/>
          </p:nvSpPr>
          <p:spPr>
            <a:xfrm>
              <a:off x="2411760" y="5661248"/>
              <a:ext cx="6336704" cy="648072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1086160" y="5783027"/>
              <a:ext cx="1290574" cy="461665"/>
              <a:chOff x="1086160" y="5783027"/>
              <a:chExt cx="1290574" cy="461665"/>
            </a:xfrm>
          </p:grpSpPr>
          <p:sp>
            <p:nvSpPr>
              <p:cNvPr id="13" name="文字方塊 12"/>
              <p:cNvSpPr txBox="1"/>
              <p:nvPr/>
            </p:nvSpPr>
            <p:spPr>
              <a:xfrm>
                <a:off x="1086160" y="5783027"/>
                <a:ext cx="1109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 smtClean="0">
                    <a:solidFill>
                      <a:srgbClr val="C00000"/>
                    </a:solidFill>
                    <a:latin typeface="華康儷中宋" pitchFamily="49" charset="-120"/>
                    <a:ea typeface="華康儷中宋" pitchFamily="49" charset="-120"/>
                  </a:rPr>
                  <a:t>工具列</a:t>
                </a:r>
                <a:endParaRPr lang="zh-TW" altLang="en-US" sz="2400" b="1" dirty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endParaRPr>
              </a:p>
            </p:txBody>
          </p:sp>
          <p:sp>
            <p:nvSpPr>
              <p:cNvPr id="7" name="向下箭號 6"/>
              <p:cNvSpPr/>
              <p:nvPr/>
            </p:nvSpPr>
            <p:spPr>
              <a:xfrm rot="16200000">
                <a:off x="2047644" y="5872042"/>
                <a:ext cx="360040" cy="29814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24" name="群組 23"/>
          <p:cNvGrpSpPr/>
          <p:nvPr/>
        </p:nvGrpSpPr>
        <p:grpSpPr>
          <a:xfrm>
            <a:off x="4373711" y="4748446"/>
            <a:ext cx="1082948" cy="1020735"/>
            <a:chOff x="4373711" y="4388406"/>
            <a:chExt cx="1082948" cy="1020735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67" r="59869" b="14152"/>
            <a:stretch/>
          </p:blipFill>
          <p:spPr>
            <a:xfrm>
              <a:off x="4481723" y="4491593"/>
              <a:ext cx="866924" cy="814362"/>
            </a:xfrm>
            <a:prstGeom prst="rect">
              <a:avLst/>
            </a:prstGeom>
          </p:spPr>
        </p:pic>
        <p:sp>
          <p:nvSpPr>
            <p:cNvPr id="18" name="矩形圖說文字 17"/>
            <p:cNvSpPr/>
            <p:nvPr/>
          </p:nvSpPr>
          <p:spPr>
            <a:xfrm>
              <a:off x="4373711" y="4388406"/>
              <a:ext cx="1082948" cy="1020735"/>
            </a:xfrm>
            <a:prstGeom prst="wedgeRectCallout">
              <a:avLst>
                <a:gd name="adj1" fmla="val -195868"/>
                <a:gd name="adj2" fmla="val 92507"/>
              </a:avLst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456659" y="643807"/>
            <a:ext cx="2644199" cy="5229200"/>
            <a:chOff x="5456659" y="-103658"/>
            <a:chExt cx="2644199" cy="5625155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507" y="-103658"/>
              <a:ext cx="2114351" cy="5625155"/>
            </a:xfrm>
            <a:prstGeom prst="rect">
              <a:avLst/>
            </a:prstGeom>
          </p:spPr>
        </p:pic>
        <p:sp>
          <p:nvSpPr>
            <p:cNvPr id="23" name="向右箭號 22"/>
            <p:cNvSpPr/>
            <p:nvPr/>
          </p:nvSpPr>
          <p:spPr>
            <a:xfrm>
              <a:off x="5456659" y="4725144"/>
              <a:ext cx="699517" cy="288032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899592" y="1869153"/>
            <a:ext cx="855625" cy="3260031"/>
            <a:chOff x="899592" y="1509113"/>
            <a:chExt cx="855625" cy="3260031"/>
          </a:xfrm>
        </p:grpSpPr>
        <p:sp>
          <p:nvSpPr>
            <p:cNvPr id="11" name="圓角矩形 10"/>
            <p:cNvSpPr/>
            <p:nvPr/>
          </p:nvSpPr>
          <p:spPr>
            <a:xfrm>
              <a:off x="899592" y="3112960"/>
              <a:ext cx="504056" cy="1656184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139664" y="1509113"/>
              <a:ext cx="615553" cy="12028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筆記本</a:t>
              </a:r>
              <a:endParaRPr lang="zh-TW" altLang="en-US" sz="2800" b="1" dirty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cxnSp>
          <p:nvCxnSpPr>
            <p:cNvPr id="29" name="直線單箭頭接點 28"/>
            <p:cNvCxnSpPr>
              <a:stCxn id="26" idx="2"/>
            </p:cNvCxnSpPr>
            <p:nvPr/>
          </p:nvCxnSpPr>
          <p:spPr>
            <a:xfrm flipH="1">
              <a:off x="1259633" y="2711956"/>
              <a:ext cx="187808" cy="401004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1447441" y="1988818"/>
            <a:ext cx="2195033" cy="3677177"/>
            <a:chOff x="1447441" y="1628778"/>
            <a:chExt cx="2195033" cy="3677177"/>
          </a:xfrm>
        </p:grpSpPr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596" y="1628778"/>
              <a:ext cx="1663878" cy="3677177"/>
            </a:xfrm>
            <a:prstGeom prst="rect">
              <a:avLst/>
            </a:prstGeom>
          </p:spPr>
        </p:pic>
        <p:sp>
          <p:nvSpPr>
            <p:cNvPr id="32" name="向右箭號 31"/>
            <p:cNvSpPr/>
            <p:nvPr/>
          </p:nvSpPr>
          <p:spPr>
            <a:xfrm>
              <a:off x="1447441" y="3829620"/>
              <a:ext cx="531155" cy="319460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7984384" y="1883441"/>
            <a:ext cx="1065832" cy="3489775"/>
            <a:chOff x="7984384" y="1523401"/>
            <a:chExt cx="1065832" cy="3489775"/>
          </a:xfrm>
        </p:grpSpPr>
        <p:sp>
          <p:nvSpPr>
            <p:cNvPr id="35" name="圓角矩形 34"/>
            <p:cNvSpPr/>
            <p:nvPr/>
          </p:nvSpPr>
          <p:spPr>
            <a:xfrm>
              <a:off x="7984384" y="1523401"/>
              <a:ext cx="1065832" cy="601421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8221707" y="3095133"/>
              <a:ext cx="615553" cy="19180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頁數</a:t>
              </a:r>
              <a:r>
                <a:rPr lang="en-US" altLang="zh-TW" sz="2800" b="1" dirty="0" smtClean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/</a:t>
              </a:r>
              <a:r>
                <a:rPr lang="zh-TW" altLang="en-US" sz="2800" b="1" dirty="0" smtClean="0">
                  <a:solidFill>
                    <a:srgbClr val="C00000"/>
                  </a:solidFill>
                  <a:latin typeface="華康儷中宋" pitchFamily="49" charset="-120"/>
                  <a:ea typeface="華康儷中宋" pitchFamily="49" charset="-120"/>
                </a:rPr>
                <a:t>位置</a:t>
              </a:r>
              <a:endParaRPr lang="zh-TW" altLang="en-US" sz="2800" b="1" dirty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cxnSp>
          <p:nvCxnSpPr>
            <p:cNvPr id="39" name="直線單箭頭接點 38"/>
            <p:cNvCxnSpPr/>
            <p:nvPr/>
          </p:nvCxnSpPr>
          <p:spPr>
            <a:xfrm flipV="1">
              <a:off x="8529483" y="2204865"/>
              <a:ext cx="74965" cy="89026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群組 45"/>
          <p:cNvGrpSpPr/>
          <p:nvPr/>
        </p:nvGrpSpPr>
        <p:grpSpPr>
          <a:xfrm>
            <a:off x="2104763" y="5640589"/>
            <a:ext cx="591468" cy="584775"/>
            <a:chOff x="2104763" y="5280549"/>
            <a:chExt cx="591468" cy="584775"/>
          </a:xfrm>
        </p:grpSpPr>
        <p:sp>
          <p:nvSpPr>
            <p:cNvPr id="43" name="橢圓 42"/>
            <p:cNvSpPr/>
            <p:nvPr/>
          </p:nvSpPr>
          <p:spPr>
            <a:xfrm>
              <a:off x="2104763" y="5341344"/>
              <a:ext cx="577180" cy="47707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210024" y="5280549"/>
              <a:ext cx="48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華康海報體W9" pitchFamily="81" charset="-120"/>
                  <a:ea typeface="華康海報體W9" pitchFamily="81" charset="-120"/>
                </a:rPr>
                <a:t>1</a:t>
              </a:r>
              <a:endParaRPr lang="zh-TW" altLang="en-US" sz="3200" dirty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668165" y="3068959"/>
            <a:ext cx="591468" cy="584775"/>
            <a:chOff x="2104763" y="5280549"/>
            <a:chExt cx="591468" cy="584775"/>
          </a:xfrm>
        </p:grpSpPr>
        <p:sp>
          <p:nvSpPr>
            <p:cNvPr id="48" name="橢圓 47"/>
            <p:cNvSpPr/>
            <p:nvPr/>
          </p:nvSpPr>
          <p:spPr>
            <a:xfrm>
              <a:off x="2104763" y="5341344"/>
              <a:ext cx="577180" cy="47707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2210024" y="5280549"/>
              <a:ext cx="48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華康海報體W9" pitchFamily="81" charset="-120"/>
                  <a:ea typeface="華康海報體W9" pitchFamily="81" charset="-120"/>
                </a:rPr>
                <a:t>2</a:t>
              </a:r>
              <a:endParaRPr lang="zh-TW" altLang="en-US" sz="3200" dirty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7796956" y="2204864"/>
            <a:ext cx="591468" cy="584775"/>
            <a:chOff x="2104763" y="5280549"/>
            <a:chExt cx="591468" cy="584775"/>
          </a:xfrm>
        </p:grpSpPr>
        <p:sp>
          <p:nvSpPr>
            <p:cNvPr id="52" name="橢圓 51"/>
            <p:cNvSpPr/>
            <p:nvPr/>
          </p:nvSpPr>
          <p:spPr>
            <a:xfrm>
              <a:off x="2104763" y="5341344"/>
              <a:ext cx="577180" cy="47707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2210024" y="5280549"/>
              <a:ext cx="48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華康海報體W9" pitchFamily="81" charset="-120"/>
                  <a:ea typeface="華康海報體W9" pitchFamily="81" charset="-120"/>
                </a:rPr>
                <a:t>3</a:t>
              </a:r>
              <a:endParaRPr lang="zh-TW" altLang="en-US" sz="3200" dirty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-126856" y="709787"/>
            <a:ext cx="9040791" cy="1075854"/>
            <a:chOff x="-90591" y="5632106"/>
            <a:chExt cx="9040791" cy="1075854"/>
          </a:xfrm>
        </p:grpSpPr>
        <p:sp>
          <p:nvSpPr>
            <p:cNvPr id="36" name="文字方塊 35"/>
            <p:cNvSpPr txBox="1"/>
            <p:nvPr/>
          </p:nvSpPr>
          <p:spPr>
            <a:xfrm>
              <a:off x="1259633" y="5975055"/>
              <a:ext cx="7690567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當不知道我現在是在白板內還是在桌面上時的檢驗方法！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2" name="爆炸 2 1"/>
            <p:cNvSpPr/>
            <p:nvPr/>
          </p:nvSpPr>
          <p:spPr>
            <a:xfrm rot="20914761">
              <a:off x="-90591" y="5632106"/>
              <a:ext cx="1634487" cy="1075854"/>
            </a:xfrm>
            <a:prstGeom prst="irregularSeal2">
              <a:avLst/>
            </a:prstGeom>
            <a:solidFill>
              <a:srgbClr val="00B0F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2400" dirty="0" smtClean="0">
                  <a:solidFill>
                    <a:srgbClr val="000000"/>
                  </a:solidFill>
                  <a:latin typeface="華康海報體W9" pitchFamily="81" charset="-120"/>
                  <a:ea typeface="華康海報體W9" pitchFamily="81" charset="-120"/>
                </a:rPr>
                <a:t>重要</a:t>
              </a:r>
              <a:endParaRPr lang="zh-TW" altLang="en-US" sz="2400" dirty="0">
                <a:solidFill>
                  <a:srgbClr val="000000"/>
                </a:solidFill>
                <a:latin typeface="華康海報體W9" pitchFamily="81" charset="-120"/>
                <a:ea typeface="華康海報體W9" pitchFamily="81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4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347512"/>
            <a:ext cx="6290118" cy="57606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軟體</a:t>
            </a:r>
            <a:r>
              <a:rPr lang="en-US" altLang="zh-TW" sz="4800" b="1" dirty="0" smtClean="0">
                <a:solidFill>
                  <a:schemeClr val="accent6">
                    <a:lumMod val="7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/</a:t>
            </a:r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工具列</a:t>
            </a:r>
            <a:endParaRPr lang="zh-TW" altLang="en-US" sz="4800" b="1" dirty="0">
              <a:solidFill>
                <a:schemeClr val="accent6">
                  <a:lumMod val="75000"/>
                </a:schemeClr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972595"/>
            <a:ext cx="5754247" cy="1696765"/>
          </a:xfrm>
          <a:prstGeom prst="rect">
            <a:avLst/>
          </a:prstGeom>
        </p:spPr>
      </p:pic>
      <p:sp>
        <p:nvSpPr>
          <p:cNvPr id="8" name="向下箭號圖說文字 7"/>
          <p:cNvSpPr/>
          <p:nvPr/>
        </p:nvSpPr>
        <p:spPr>
          <a:xfrm>
            <a:off x="3347864" y="1196752"/>
            <a:ext cx="720080" cy="399186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2032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800" dirty="0" smtClean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rPr>
              <a:t>切換模式</a:t>
            </a:r>
            <a:r>
              <a:rPr lang="en-US" altLang="zh-TW" sz="2000" dirty="0" smtClean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rPr>
              <a:t>(</a:t>
            </a:r>
            <a:r>
              <a:rPr lang="zh-TW" altLang="en-US" sz="2000" dirty="0" smtClean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rPr>
              <a:t>桌面＆白板</a:t>
            </a:r>
            <a:r>
              <a:rPr lang="en-US" altLang="zh-TW" sz="2000" dirty="0" smtClean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rPr>
              <a:t>)</a:t>
            </a:r>
            <a:endParaRPr lang="zh-TW" altLang="en-US" sz="2000" dirty="0">
              <a:solidFill>
                <a:srgbClr val="C00000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sp>
        <p:nvSpPr>
          <p:cNvPr id="9" name="向下箭號圖說文字 8"/>
          <p:cNvSpPr/>
          <p:nvPr/>
        </p:nvSpPr>
        <p:spPr>
          <a:xfrm>
            <a:off x="5018904" y="1237333"/>
            <a:ext cx="720080" cy="399186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2032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800" dirty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rPr>
              <a:t>新建頁面</a:t>
            </a:r>
            <a:r>
              <a:rPr lang="en-US" altLang="zh-TW" sz="2000" dirty="0" smtClean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rPr>
              <a:t>(</a:t>
            </a:r>
            <a:r>
              <a:rPr lang="zh-TW" altLang="en-US" sz="2000" dirty="0" smtClean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rPr>
              <a:t>桌面＆白板</a:t>
            </a:r>
            <a:r>
              <a:rPr lang="en-US" altLang="zh-TW" sz="2000" dirty="0" smtClean="0">
                <a:solidFill>
                  <a:srgbClr val="C00000"/>
                </a:solidFill>
                <a:latin typeface="華康儷中宋" pitchFamily="49" charset="-120"/>
                <a:ea typeface="華康儷中宋" pitchFamily="49" charset="-120"/>
              </a:rPr>
              <a:t>)</a:t>
            </a:r>
            <a:endParaRPr lang="zh-TW" altLang="en-US" sz="2000" dirty="0">
              <a:solidFill>
                <a:srgbClr val="C00000"/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70167"/>
            <a:ext cx="2232248" cy="3326197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6300192" y="1772816"/>
            <a:ext cx="1800200" cy="648072"/>
          </a:xfrm>
          <a:prstGeom prst="roundRect">
            <a:avLst>
              <a:gd name="adj" fmla="val 23545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5018904" y="437922"/>
            <a:ext cx="3801567" cy="1334894"/>
            <a:chOff x="5018904" y="437922"/>
            <a:chExt cx="3801567" cy="1334894"/>
          </a:xfrm>
        </p:grpSpPr>
        <p:sp>
          <p:nvSpPr>
            <p:cNvPr id="12" name="向下箭號 11"/>
            <p:cNvSpPr/>
            <p:nvPr/>
          </p:nvSpPr>
          <p:spPr>
            <a:xfrm>
              <a:off x="6948264" y="899587"/>
              <a:ext cx="468052" cy="87322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018904" y="437922"/>
              <a:ext cx="3801567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建議使用，適時截取畫面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8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347512"/>
            <a:ext cx="6290118" cy="57606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  <a:latin typeface="華康儷中宋" pitchFamily="49" charset="-120"/>
                <a:ea typeface="華康儷中宋" pitchFamily="49" charset="-120"/>
              </a:rPr>
              <a:t>示範說明</a:t>
            </a:r>
            <a:endParaRPr lang="zh-TW" altLang="en-US" sz="4800" b="1" dirty="0">
              <a:solidFill>
                <a:schemeClr val="accent6">
                  <a:lumMod val="75000"/>
                </a:schemeClr>
              </a:solidFill>
              <a:latin typeface="華康儷中宋" pitchFamily="49" charset="-120"/>
              <a:ea typeface="華康儷中宋" pitchFamily="49" charset="-120"/>
            </a:endParaRPr>
          </a:p>
        </p:txBody>
      </p:sp>
      <p:pic>
        <p:nvPicPr>
          <p:cNvPr id="4" name="圖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920880" cy="381642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1547664" y="1255743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 smtClean="0">
                <a:solidFill>
                  <a:srgbClr val="7030A0"/>
                </a:solidFill>
                <a:latin typeface="華康POP1體W7" pitchFamily="49" charset="-120"/>
                <a:ea typeface="華康POP1體W7" pitchFamily="49" charset="-120"/>
              </a:rPr>
              <a:t>以</a:t>
            </a:r>
            <a:r>
              <a:rPr lang="en-US" altLang="zh-TW" sz="2800" u="sng" dirty="0" smtClean="0">
                <a:solidFill>
                  <a:srgbClr val="7030A0"/>
                </a:solidFill>
                <a:latin typeface="華康POP1體W7" pitchFamily="49" charset="-120"/>
                <a:ea typeface="華康POP1體W7" pitchFamily="49" charset="-120"/>
              </a:rPr>
              <a:t>PDF</a:t>
            </a:r>
            <a:r>
              <a:rPr lang="zh-TW" altLang="en-US" sz="2800" u="sng" dirty="0" smtClean="0">
                <a:solidFill>
                  <a:srgbClr val="7030A0"/>
                </a:solidFill>
                <a:latin typeface="華康POP1體W7" pitchFamily="49" charset="-120"/>
                <a:ea typeface="華康POP1體W7" pitchFamily="49" charset="-120"/>
              </a:rPr>
              <a:t>文件檔為例</a:t>
            </a:r>
            <a:endParaRPr lang="zh-TW" altLang="en-US" sz="2800" u="sng" dirty="0">
              <a:solidFill>
                <a:srgbClr val="7030A0"/>
              </a:solidFill>
              <a:latin typeface="華康POP1體W7" pitchFamily="49" charset="-120"/>
              <a:ea typeface="華康POP1體W7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00276"/>
            <a:ext cx="837641" cy="8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3660243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桌面＆白板的切換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47664" y="1255743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 smtClean="0">
                <a:solidFill>
                  <a:srgbClr val="7030A0"/>
                </a:solidFill>
                <a:latin typeface="華康POP1體W7" pitchFamily="49" charset="-120"/>
                <a:ea typeface="華康POP1體W7" pitchFamily="49" charset="-120"/>
              </a:rPr>
              <a:t>以</a:t>
            </a:r>
            <a:r>
              <a:rPr lang="en-US" altLang="zh-TW" sz="2800" u="sng" dirty="0" smtClean="0">
                <a:solidFill>
                  <a:srgbClr val="7030A0"/>
                </a:solidFill>
                <a:latin typeface="華康POP1體W7" pitchFamily="49" charset="-120"/>
                <a:ea typeface="華康POP1體W7" pitchFamily="49" charset="-120"/>
              </a:rPr>
              <a:t>PDF</a:t>
            </a:r>
            <a:r>
              <a:rPr lang="zh-TW" altLang="en-US" sz="2800" u="sng" dirty="0" smtClean="0">
                <a:solidFill>
                  <a:srgbClr val="7030A0"/>
                </a:solidFill>
                <a:latin typeface="華康POP1體W7" pitchFamily="49" charset="-120"/>
                <a:ea typeface="華康POP1體W7" pitchFamily="49" charset="-120"/>
              </a:rPr>
              <a:t>文件檔為例</a:t>
            </a:r>
            <a:endParaRPr lang="zh-TW" altLang="en-US" sz="2800" u="sng" dirty="0">
              <a:solidFill>
                <a:srgbClr val="7030A0"/>
              </a:solidFill>
              <a:latin typeface="華康POP1體W7" pitchFamily="49" charset="-120"/>
              <a:ea typeface="華康POP1體W7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00276"/>
            <a:ext cx="837641" cy="8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群組 25"/>
          <p:cNvGrpSpPr/>
          <p:nvPr/>
        </p:nvGrpSpPr>
        <p:grpSpPr>
          <a:xfrm>
            <a:off x="626878" y="1839848"/>
            <a:ext cx="2844464" cy="3994413"/>
            <a:chOff x="626878" y="1839848"/>
            <a:chExt cx="2844464" cy="399441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852936"/>
              <a:ext cx="2571750" cy="2981325"/>
            </a:xfrm>
            <a:prstGeom prst="rect">
              <a:avLst/>
            </a:prstGeom>
          </p:spPr>
        </p:pic>
        <p:sp>
          <p:nvSpPr>
            <p:cNvPr id="5" name="橢圓 4"/>
            <p:cNvSpPr/>
            <p:nvPr/>
          </p:nvSpPr>
          <p:spPr>
            <a:xfrm>
              <a:off x="2185467" y="3789040"/>
              <a:ext cx="1090389" cy="93610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206480" y="1925076"/>
              <a:ext cx="1652775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打開軟體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cxnSp>
          <p:nvCxnSpPr>
            <p:cNvPr id="10" name="直線單箭頭接點 9"/>
            <p:cNvCxnSpPr>
              <a:endCxn id="5" idx="0"/>
            </p:cNvCxnSpPr>
            <p:nvPr/>
          </p:nvCxnSpPr>
          <p:spPr>
            <a:xfrm>
              <a:off x="2627784" y="2332800"/>
              <a:ext cx="102878" cy="14562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群組 27"/>
            <p:cNvGrpSpPr/>
            <p:nvPr/>
          </p:nvGrpSpPr>
          <p:grpSpPr>
            <a:xfrm>
              <a:off x="626878" y="1839848"/>
              <a:ext cx="591468" cy="584775"/>
              <a:chOff x="2104763" y="5280549"/>
              <a:chExt cx="591468" cy="584775"/>
            </a:xfrm>
          </p:grpSpPr>
          <p:sp>
            <p:nvSpPr>
              <p:cNvPr id="29" name="橢圓 28"/>
              <p:cNvSpPr/>
              <p:nvPr/>
            </p:nvSpPr>
            <p:spPr>
              <a:xfrm>
                <a:off x="2104763" y="5341344"/>
                <a:ext cx="577180" cy="47707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2210024" y="5280549"/>
                <a:ext cx="4862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chemeClr val="bg1"/>
                    </a:solidFill>
                    <a:latin typeface="華康海報體W9" pitchFamily="81" charset="-120"/>
                    <a:ea typeface="華康海報體W9" pitchFamily="81" charset="-120"/>
                  </a:rPr>
                  <a:t>1</a:t>
                </a:r>
                <a:endParaRPr lang="zh-TW" altLang="en-US" sz="3200" dirty="0">
                  <a:solidFill>
                    <a:schemeClr val="bg1"/>
                  </a:solidFill>
                  <a:latin typeface="華康海報體W9" pitchFamily="81" charset="-120"/>
                  <a:ea typeface="華康海報體W9" pitchFamily="81" charset="-120"/>
                </a:endParaRPr>
              </a:p>
            </p:txBody>
          </p:sp>
        </p:grpSp>
      </p:grpSp>
      <p:grpSp>
        <p:nvGrpSpPr>
          <p:cNvPr id="27" name="群組 26"/>
          <p:cNvGrpSpPr/>
          <p:nvPr/>
        </p:nvGrpSpPr>
        <p:grpSpPr>
          <a:xfrm>
            <a:off x="3874765" y="1214523"/>
            <a:ext cx="4972546" cy="2330348"/>
            <a:chOff x="3874765" y="1214523"/>
            <a:chExt cx="4972546" cy="23303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5" y="2078608"/>
              <a:ext cx="4972546" cy="1466263"/>
            </a:xfrm>
            <a:prstGeom prst="rect">
              <a:avLst/>
            </a:prstGeom>
          </p:spPr>
        </p:pic>
        <p:sp>
          <p:nvSpPr>
            <p:cNvPr id="11" name="橢圓 10"/>
            <p:cNvSpPr/>
            <p:nvPr/>
          </p:nvSpPr>
          <p:spPr>
            <a:xfrm>
              <a:off x="4834866" y="2332800"/>
              <a:ext cx="1090389" cy="93610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H="1">
              <a:off x="5558944" y="1517352"/>
              <a:ext cx="366311" cy="81544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5292081" y="1286520"/>
              <a:ext cx="3240359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切換模式→切換到桌面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4700044" y="1214523"/>
              <a:ext cx="591468" cy="584775"/>
              <a:chOff x="2104763" y="5280549"/>
              <a:chExt cx="591468" cy="584775"/>
            </a:xfrm>
          </p:grpSpPr>
          <p:sp>
            <p:nvSpPr>
              <p:cNvPr id="32" name="橢圓 31"/>
              <p:cNvSpPr/>
              <p:nvPr/>
            </p:nvSpPr>
            <p:spPr>
              <a:xfrm>
                <a:off x="2104763" y="5341344"/>
                <a:ext cx="577180" cy="47707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2210024" y="5280549"/>
                <a:ext cx="4862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chemeClr val="bg1"/>
                    </a:solidFill>
                    <a:latin typeface="華康海報體W9" pitchFamily="81" charset="-120"/>
                    <a:ea typeface="華康海報體W9" pitchFamily="81" charset="-120"/>
                  </a:rPr>
                  <a:t>2</a:t>
                </a:r>
                <a:endParaRPr lang="zh-TW" altLang="en-US" sz="3200" dirty="0">
                  <a:solidFill>
                    <a:schemeClr val="bg1"/>
                  </a:solidFill>
                  <a:latin typeface="華康海報體W9" pitchFamily="81" charset="-120"/>
                  <a:ea typeface="華康海報體W9" pitchFamily="81" charset="-120"/>
                </a:endParaRPr>
              </a:p>
            </p:txBody>
          </p:sp>
        </p:grpSp>
      </p:grpSp>
      <p:grpSp>
        <p:nvGrpSpPr>
          <p:cNvPr id="2048" name="群組 2047"/>
          <p:cNvGrpSpPr/>
          <p:nvPr/>
        </p:nvGrpSpPr>
        <p:grpSpPr>
          <a:xfrm>
            <a:off x="3739199" y="3593922"/>
            <a:ext cx="5243677" cy="2981924"/>
            <a:chOff x="3739199" y="3593922"/>
            <a:chExt cx="5243677" cy="298192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199" y="4343598"/>
              <a:ext cx="5243677" cy="2232248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cxnSp>
          <p:nvCxnSpPr>
            <p:cNvPr id="24" name="直線單箭頭接點 23"/>
            <p:cNvCxnSpPr/>
            <p:nvPr/>
          </p:nvCxnSpPr>
          <p:spPr>
            <a:xfrm flipH="1">
              <a:off x="5292080" y="3947864"/>
              <a:ext cx="633177" cy="18863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5047480" y="3717032"/>
              <a:ext cx="1656184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開啟檔案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4319972" y="5834261"/>
              <a:ext cx="2041065" cy="403051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4447460" y="3593922"/>
              <a:ext cx="591468" cy="584775"/>
              <a:chOff x="2104763" y="5280549"/>
              <a:chExt cx="591468" cy="584775"/>
            </a:xfrm>
          </p:grpSpPr>
          <p:sp>
            <p:nvSpPr>
              <p:cNvPr id="35" name="橢圓 34"/>
              <p:cNvSpPr/>
              <p:nvPr/>
            </p:nvSpPr>
            <p:spPr>
              <a:xfrm>
                <a:off x="2104763" y="5341344"/>
                <a:ext cx="577180" cy="47707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2210024" y="5280549"/>
                <a:ext cx="4862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chemeClr val="bg1"/>
                    </a:solidFill>
                    <a:latin typeface="華康海報體W9" pitchFamily="81" charset="-120"/>
                    <a:ea typeface="華康海報體W9" pitchFamily="81" charset="-120"/>
                  </a:rPr>
                  <a:t>3</a:t>
                </a:r>
                <a:endParaRPr lang="zh-TW" altLang="en-US" sz="3200" dirty="0">
                  <a:solidFill>
                    <a:schemeClr val="bg1"/>
                  </a:solidFill>
                  <a:latin typeface="華康海報體W9" pitchFamily="81" charset="-120"/>
                  <a:ea typeface="華康海報體W9" pitchFamily="81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08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6" y="1124744"/>
            <a:ext cx="7776864" cy="5199610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2249166" y="5490371"/>
            <a:ext cx="4843115" cy="602568"/>
            <a:chOff x="2249166" y="5490371"/>
            <a:chExt cx="4843115" cy="602568"/>
          </a:xfrm>
        </p:grpSpPr>
        <p:sp>
          <p:nvSpPr>
            <p:cNvPr id="37" name="圓角矩形 36"/>
            <p:cNvSpPr/>
            <p:nvPr/>
          </p:nvSpPr>
          <p:spPr>
            <a:xfrm>
              <a:off x="2249166" y="5502377"/>
              <a:ext cx="2041065" cy="590562"/>
            </a:xfrm>
            <a:prstGeom prst="roundRect">
              <a:avLst>
                <a:gd name="adj" fmla="val 45699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4945681" y="5490371"/>
              <a:ext cx="2146600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華康儷中宋" pitchFamily="49" charset="-120"/>
                  <a:ea typeface="華康儷中宋" pitchFamily="49" charset="-120"/>
                </a:rPr>
                <a:t>縮小待命中</a:t>
              </a:r>
              <a:endParaRPr lang="zh-TW" altLang="en-US" sz="2400" dirty="0">
                <a:solidFill>
                  <a:schemeClr val="bg1"/>
                </a:solidFill>
                <a:latin typeface="華康儷中宋" pitchFamily="49" charset="-120"/>
                <a:ea typeface="華康儷中宋" pitchFamily="49" charset="-120"/>
              </a:endParaRPr>
            </a:p>
          </p:txBody>
        </p:sp>
        <p:cxnSp>
          <p:nvCxnSpPr>
            <p:cNvPr id="39" name="直線單箭頭接點 38"/>
            <p:cNvCxnSpPr/>
            <p:nvPr/>
          </p:nvCxnSpPr>
          <p:spPr>
            <a:xfrm flipH="1">
              <a:off x="4290232" y="5797658"/>
              <a:ext cx="655449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副標題 2"/>
          <p:cNvSpPr txBox="1">
            <a:spLocks/>
          </p:cNvSpPr>
          <p:nvPr/>
        </p:nvSpPr>
        <p:spPr>
          <a:xfrm>
            <a:off x="1739253" y="320975"/>
            <a:ext cx="3660243" cy="5760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7200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2">
                    <a:lumMod val="50000"/>
                  </a:schemeClr>
                </a:solidFill>
                <a:latin typeface="華康儷中宋" pitchFamily="49" charset="-120"/>
                <a:ea typeface="華康儷中宋" pitchFamily="49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mtClean="0">
                <a:solidFill>
                  <a:schemeClr val="bg1"/>
                </a:solidFill>
              </a:rPr>
              <a:t>桌面＆白板的切換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7391"/>
            <a:ext cx="2610214" cy="11717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8" b="2057"/>
          <a:stretch/>
        </p:blipFill>
        <p:spPr>
          <a:xfrm>
            <a:off x="3851920" y="1167391"/>
            <a:ext cx="4958424" cy="541083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圓角矩形 5"/>
          <p:cNvSpPr/>
          <p:nvPr/>
        </p:nvSpPr>
        <p:spPr>
          <a:xfrm>
            <a:off x="3995936" y="1521960"/>
            <a:ext cx="1080120" cy="3228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5436096" y="2924944"/>
            <a:ext cx="1512168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3995936" y="1167391"/>
            <a:ext cx="540060" cy="3228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1739253" y="320975"/>
            <a:ext cx="6721179" cy="576065"/>
          </a:xfrm>
          <a:solidFill>
            <a:schemeClr val="bg2">
              <a:lumMod val="10000"/>
            </a:schemeClr>
          </a:solidFill>
        </p:spPr>
        <p:txBody>
          <a:bodyPr tIns="72000"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匯出</a:t>
            </a:r>
            <a:r>
              <a:rPr lang="en-US" altLang="zh-TW" sz="2800" dirty="0" smtClean="0">
                <a:solidFill>
                  <a:srgbClr val="FFFF00"/>
                </a:solidFill>
              </a:rPr>
              <a:t>…</a:t>
            </a:r>
            <a:r>
              <a:rPr lang="zh-TW" altLang="en-US" sz="2800" dirty="0" smtClean="0">
                <a:solidFill>
                  <a:srgbClr val="FFFF00"/>
                </a:solidFill>
              </a:rPr>
              <a:t>可轉成其它常用的教學檔案格式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熱力">
  <a:themeElements>
    <a:clrScheme name="熱力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熱力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熱力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913</TotalTime>
  <Words>775</Words>
  <Application>Microsoft Office PowerPoint</Application>
  <PresentationFormat>如螢幕大小 (4:3)</PresentationFormat>
  <Paragraphs>126</Paragraphs>
  <Slides>30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熱力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 LCA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judy</dc:creator>
  <cp:lastModifiedBy>judy</cp:lastModifiedBy>
  <cp:revision>339</cp:revision>
  <dcterms:created xsi:type="dcterms:W3CDTF">2012-03-14T11:03:36Z</dcterms:created>
  <dcterms:modified xsi:type="dcterms:W3CDTF">2012-03-20T08:22:25Z</dcterms:modified>
</cp:coreProperties>
</file>