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0" r:id="rId3"/>
    <p:sldId id="268" r:id="rId4"/>
    <p:sldId id="272" r:id="rId5"/>
    <p:sldId id="279" r:id="rId6"/>
    <p:sldId id="281" r:id="rId7"/>
    <p:sldId id="269" r:id="rId8"/>
    <p:sldId id="273" r:id="rId9"/>
    <p:sldId id="275" r:id="rId10"/>
    <p:sldId id="276" r:id="rId11"/>
    <p:sldId id="274" r:id="rId12"/>
    <p:sldId id="277" r:id="rId13"/>
    <p:sldId id="278" r:id="rId14"/>
    <p:sldId id="263" r:id="rId1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3333FF"/>
    <a:srgbClr val="3366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中等深淺樣式 3 - 輔色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4B1156A-380E-4F78-BDF5-A606A8083BF9}" styleName="中等深淺樣式 4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2833802-FEF1-4C79-8D5D-14CF1EAF98D9}" styleName="淺色樣式 2 - 輔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A111915-BE36-4E01-A7E5-04B1672EAD32}" styleName="淺色樣式 2 - 輔色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7292A2E-F333-43FB-9621-5CBBE7FDCDCB}" styleName="淺色樣式 2 - 輔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47" autoAdjust="0"/>
    <p:restoredTop sz="92188" autoAdjust="0"/>
  </p:normalViewPr>
  <p:slideViewPr>
    <p:cSldViewPr>
      <p:cViewPr>
        <p:scale>
          <a:sx n="60" d="100"/>
          <a:sy n="60" d="100"/>
        </p:scale>
        <p:origin x="-514" y="-3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18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C69EFD-0250-4E0A-A5D5-E87D551A22DF}" type="datetimeFigureOut">
              <a:rPr lang="zh-TW" altLang="en-US" smtClean="0"/>
              <a:t>2018/8/28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BE2BC-9F45-4282-9582-6F64530819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12384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45BE1-1A81-404E-9AC2-69AA461D221B}" type="datetimeFigureOut">
              <a:rPr lang="zh-TW" altLang="en-US" smtClean="0"/>
              <a:t>2018/8/28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C01E9-5905-4F28-A9C2-3ED1B2EBFE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1001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CF1B-DD36-4271-9773-1AF33E0E696E}" type="datetime1">
              <a:rPr lang="zh-TW" altLang="en-US" smtClean="0"/>
              <a:t>2018/8/28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2119F-6E78-4DD4-8370-654280CEB0C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7B9AB-F3D5-4117-B670-69E2BDD62C14}" type="datetime1">
              <a:rPr lang="zh-TW" altLang="en-US" smtClean="0"/>
              <a:t>2018/8/28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2119F-6E78-4DD4-8370-654280CEB0C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240FF-0B6A-4AC0-AACD-649DD19F6807}" type="datetime1">
              <a:rPr lang="zh-TW" altLang="en-US" smtClean="0"/>
              <a:t>2018/8/28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2119F-6E78-4DD4-8370-654280CEB0C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06F2D-615D-4C0A-95E1-EF0B995DCA75}" type="datetime1">
              <a:rPr lang="zh-TW" altLang="en-US" smtClean="0"/>
              <a:t>2018/8/28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2119F-6E78-4DD4-8370-654280CEB0C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4968A-BC62-46E3-B6AB-C95B86EC90E9}" type="datetime1">
              <a:rPr lang="zh-TW" altLang="en-US" smtClean="0"/>
              <a:t>2018/8/28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2119F-6E78-4DD4-8370-654280CEB0CA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57" y="597563"/>
            <a:ext cx="7848872" cy="5688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E9B13-22BE-4F40-8111-81AD2DBA68CC}" type="datetime1">
              <a:rPr lang="zh-TW" altLang="en-US" smtClean="0"/>
              <a:t>2018/8/28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2119F-6E78-4DD4-8370-654280CEB0C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417B-022F-4470-A886-0A5D9243C16E}" type="datetime1">
              <a:rPr lang="zh-TW" altLang="en-US" smtClean="0"/>
              <a:t>2018/8/28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2119F-6E78-4DD4-8370-654280CEB0C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1CA08-7797-4F59-BED9-F64001F146FA}" type="datetime1">
              <a:rPr lang="zh-TW" altLang="en-US" smtClean="0"/>
              <a:t>2018/8/28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2119F-6E78-4DD4-8370-654280CEB0C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77A2-40D6-42BA-B2B6-A682804738DA}" type="datetime1">
              <a:rPr lang="zh-TW" altLang="en-US" smtClean="0"/>
              <a:t>2018/8/28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2119F-6E78-4DD4-8370-654280CEB0C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4F0BB-6F35-412D-8E46-D4ECD947CBDC}" type="datetime1">
              <a:rPr lang="zh-TW" altLang="en-US" smtClean="0"/>
              <a:t>2018/8/28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432119F-6E78-4DD4-8370-654280CEB0C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A7C29-EAE6-4CF5-A406-D7A32AF066C5}" type="datetime1">
              <a:rPr lang="zh-TW" altLang="en-US" smtClean="0"/>
              <a:t>2018/8/28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2119F-6E78-4DD4-8370-654280CEB0C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1A4968A-BC62-46E3-B6AB-C95B86EC90E9}" type="datetime1">
              <a:rPr lang="zh-TW" altLang="en-US" smtClean="0"/>
              <a:t>2018/8/28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1432119F-6E78-4DD4-8370-654280CEB0C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332656"/>
            <a:ext cx="9144000" cy="1584176"/>
          </a:xfrm>
        </p:spPr>
        <p:txBody>
          <a:bodyPr>
            <a:noAutofit/>
          </a:bodyPr>
          <a:lstStyle/>
          <a:p>
            <a:pPr algn="ctr"/>
            <a:r>
              <a:rPr lang="zh-TW" altLang="zh-TW" sz="3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國立嘉義大學</a:t>
            </a:r>
            <a:r>
              <a:rPr lang="en-US" altLang="zh-TW" sz="3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106</a:t>
            </a:r>
            <a:r>
              <a:rPr lang="zh-TW" altLang="en-US" sz="3800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學年</a:t>
            </a:r>
            <a:r>
              <a:rPr lang="zh-TW" altLang="en-US" sz="3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度</a:t>
            </a:r>
            <a:r>
              <a:rPr lang="en-US" altLang="zh-TW" sz="3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3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3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精</a:t>
            </a:r>
            <a:r>
              <a:rPr lang="zh-TW" altLang="en-US" sz="3800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進師資素質及特色發展</a:t>
            </a:r>
            <a:r>
              <a:rPr lang="zh-TW" altLang="en-US" sz="3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計畫</a:t>
            </a:r>
            <a:r>
              <a:rPr lang="en-US" altLang="zh-TW" sz="3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~</a:t>
            </a:r>
            <a:r>
              <a:rPr lang="zh-TW" altLang="zh-TW" sz="3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成果報告</a:t>
            </a:r>
            <a:endParaRPr lang="zh-TW" altLang="en-US" sz="3800" b="1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0" y="2780928"/>
            <a:ext cx="9144000" cy="3024336"/>
          </a:xfrm>
        </p:spPr>
        <p:txBody>
          <a:bodyPr>
            <a:normAutofit lnSpcReduction="10000"/>
          </a:bodyPr>
          <a:lstStyle/>
          <a:p>
            <a:pPr algn="ctr"/>
            <a:r>
              <a:rPr lang="zh-TW" altLang="en-US" sz="4000" b="1" dirty="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精進師資素質</a:t>
            </a:r>
            <a:r>
              <a:rPr lang="zh-TW" altLang="en-US" sz="4000" b="1" dirty="0" smtClean="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計畫～子</a:t>
            </a:r>
            <a:r>
              <a:rPr lang="zh-TW" altLang="en-US" sz="4000" b="1" dirty="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計畫</a:t>
            </a:r>
            <a:r>
              <a:rPr lang="zh-TW" altLang="en-US" sz="4000" b="1" dirty="0" smtClean="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一</a:t>
            </a:r>
            <a:endParaRPr lang="en-US" altLang="zh-TW" sz="4000" b="1" dirty="0" smtClean="0">
              <a:solidFill>
                <a:srgbClr val="0099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4000" b="1" dirty="0" smtClean="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開設</a:t>
            </a:r>
            <a:r>
              <a:rPr lang="zh-TW" altLang="en-US" sz="4000" b="1" dirty="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師資生加註自然專長學分</a:t>
            </a:r>
            <a:r>
              <a:rPr lang="zh-TW" altLang="en-US" sz="4000" b="1" dirty="0" smtClean="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班</a:t>
            </a:r>
            <a:endParaRPr lang="en-US" altLang="zh-TW" sz="4000" b="1" dirty="0" smtClean="0">
              <a:solidFill>
                <a:srgbClr val="0099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4000" b="1" dirty="0">
              <a:solidFill>
                <a:srgbClr val="00B05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3100" b="1" kern="100" dirty="0" smtClean="0">
                <a:solidFill>
                  <a:schemeClr val="tx1"/>
                </a:solidFill>
                <a:latin typeface="Times New Roman"/>
                <a:ea typeface="標楷體"/>
                <a:cs typeface="Times New Roman"/>
              </a:rPr>
              <a:t>主持人</a:t>
            </a:r>
            <a:r>
              <a:rPr lang="zh-TW" altLang="zh-TW" sz="3100" b="1" kern="100" dirty="0">
                <a:solidFill>
                  <a:schemeClr val="tx1"/>
                </a:solidFill>
                <a:latin typeface="Times New Roman"/>
                <a:ea typeface="標楷體"/>
                <a:cs typeface="Times New Roman"/>
              </a:rPr>
              <a:t>：數理教育</a:t>
            </a:r>
            <a:r>
              <a:rPr lang="zh-TW" altLang="zh-TW" sz="3100" b="1" kern="100" dirty="0" smtClean="0">
                <a:solidFill>
                  <a:schemeClr val="tx1"/>
                </a:solidFill>
                <a:latin typeface="Times New Roman"/>
                <a:ea typeface="標楷體"/>
                <a:cs typeface="Times New Roman"/>
              </a:rPr>
              <a:t>研究所</a:t>
            </a:r>
            <a:r>
              <a:rPr lang="zh-TW" altLang="en-US" sz="3100" b="1" kern="100" dirty="0" smtClean="0">
                <a:solidFill>
                  <a:schemeClr val="tx1"/>
                </a:solidFill>
                <a:latin typeface="Times New Roman"/>
                <a:ea typeface="標楷體"/>
                <a:cs typeface="Times New Roman"/>
              </a:rPr>
              <a:t>   </a:t>
            </a:r>
            <a:r>
              <a:rPr lang="zh-TW" altLang="zh-TW" sz="3100" b="1" kern="100" dirty="0" smtClean="0">
                <a:solidFill>
                  <a:schemeClr val="tx1"/>
                </a:solidFill>
                <a:latin typeface="Times New Roman"/>
                <a:ea typeface="標楷體"/>
                <a:cs typeface="Times New Roman"/>
              </a:rPr>
              <a:t>林樹聲教授</a:t>
            </a:r>
            <a:endParaRPr lang="en-US" altLang="zh-TW" sz="3100" b="1" kern="100" dirty="0">
              <a:latin typeface="Times New Roman"/>
              <a:ea typeface="標楷體"/>
              <a:cs typeface="Times New Roman"/>
            </a:endParaRPr>
          </a:p>
          <a:p>
            <a:r>
              <a:rPr lang="zh-TW" altLang="zh-TW" sz="3100" b="1" kern="100" dirty="0" smtClean="0">
                <a:solidFill>
                  <a:schemeClr val="tx1"/>
                </a:solidFill>
                <a:latin typeface="Times New Roman"/>
                <a:ea typeface="標楷體"/>
                <a:cs typeface="Times New Roman"/>
              </a:rPr>
              <a:t>協同</a:t>
            </a:r>
            <a:r>
              <a:rPr lang="zh-TW" altLang="zh-TW" sz="3100" b="1" kern="100" dirty="0">
                <a:solidFill>
                  <a:schemeClr val="tx1"/>
                </a:solidFill>
                <a:latin typeface="Times New Roman"/>
                <a:ea typeface="標楷體"/>
                <a:cs typeface="Times New Roman"/>
              </a:rPr>
              <a:t>主持人：數理教育</a:t>
            </a:r>
            <a:r>
              <a:rPr lang="zh-TW" altLang="zh-TW" sz="3100" b="1" kern="100" dirty="0" smtClean="0">
                <a:solidFill>
                  <a:schemeClr val="tx1"/>
                </a:solidFill>
                <a:latin typeface="Times New Roman"/>
                <a:ea typeface="標楷體"/>
                <a:cs typeface="Times New Roman"/>
              </a:rPr>
              <a:t>研究所</a:t>
            </a:r>
            <a:r>
              <a:rPr lang="zh-TW" altLang="en-US" sz="3100" b="1" kern="100" dirty="0" smtClean="0">
                <a:solidFill>
                  <a:schemeClr val="tx1"/>
                </a:solidFill>
                <a:latin typeface="Times New Roman"/>
                <a:ea typeface="標楷體"/>
                <a:cs typeface="Times New Roman"/>
              </a:rPr>
              <a:t>   </a:t>
            </a:r>
            <a:r>
              <a:rPr lang="zh-TW" altLang="zh-TW" sz="3100" b="1" kern="100" dirty="0" smtClean="0">
                <a:solidFill>
                  <a:schemeClr val="tx1"/>
                </a:solidFill>
                <a:latin typeface="Times New Roman"/>
                <a:ea typeface="標楷體"/>
                <a:cs typeface="Times New Roman"/>
              </a:rPr>
              <a:t>陳</a:t>
            </a:r>
            <a:r>
              <a:rPr lang="zh-TW" altLang="zh-TW" sz="3100" b="1" kern="100" dirty="0">
                <a:solidFill>
                  <a:schemeClr val="tx1"/>
                </a:solidFill>
                <a:latin typeface="Times New Roman"/>
                <a:ea typeface="標楷體"/>
                <a:cs typeface="Times New Roman"/>
              </a:rPr>
              <a:t>均伊副教授</a:t>
            </a:r>
            <a:endParaRPr lang="zh-TW" altLang="zh-TW" sz="3100" b="1" kern="100" dirty="0">
              <a:solidFill>
                <a:schemeClr val="tx1"/>
              </a:solidFill>
              <a:effectLst/>
              <a:latin typeface="Calibri"/>
              <a:ea typeface="新細明體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9566" y="332656"/>
            <a:ext cx="8784975" cy="648072"/>
          </a:xfrm>
        </p:spPr>
        <p:txBody>
          <a:bodyPr/>
          <a:lstStyle/>
          <a:p>
            <a:pPr algn="ctr"/>
            <a:r>
              <a:rPr lang="zh-TW" altLang="zh-TW" sz="4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校外參訪</a:t>
            </a:r>
            <a:endParaRPr lang="zh-TW" altLang="en-US" sz="4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242952"/>
            <a:ext cx="8286978" cy="4680520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zh-TW" altLang="en-US" sz="3200" b="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參訪地點</a:t>
            </a:r>
            <a:r>
              <a:rPr lang="en-US" altLang="zh-TW" sz="3200" b="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—</a:t>
            </a:r>
            <a:r>
              <a:rPr lang="zh-TW" altLang="en-US" sz="3200" b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嘉義農業試驗所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3200" b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帶隊老師：李榮彬老師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3200" b="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日期：</a:t>
            </a:r>
            <a:r>
              <a:rPr lang="en-US" altLang="zh-TW" sz="3200" b="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106</a:t>
            </a:r>
            <a:r>
              <a:rPr lang="zh-TW" altLang="en-US" sz="3200" b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3200" b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8</a:t>
            </a:r>
            <a:r>
              <a:rPr lang="zh-TW" altLang="en-US" sz="3200" b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3200" b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9</a:t>
            </a:r>
            <a:r>
              <a:rPr lang="zh-TW" altLang="en-US" sz="3200" b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日下午</a:t>
            </a:r>
            <a:r>
              <a:rPr lang="en-US" altLang="zh-TW" sz="3200" b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en-US" sz="3200" b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時</a:t>
            </a:r>
            <a:r>
              <a:rPr lang="en-US" altLang="zh-TW" sz="3200" b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30</a:t>
            </a:r>
            <a:r>
              <a:rPr lang="zh-TW" altLang="en-US" sz="3200" b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分至</a:t>
            </a:r>
            <a:r>
              <a:rPr lang="en-US" altLang="zh-TW" sz="3200" b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zh-TW" altLang="en-US" sz="3200" b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時</a:t>
            </a:r>
            <a:r>
              <a:rPr lang="en-US" altLang="zh-TW" sz="3200" b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30</a:t>
            </a:r>
            <a:r>
              <a:rPr lang="zh-TW" altLang="en-US" sz="3200" b="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分</a:t>
            </a:r>
            <a:endParaRPr lang="zh-TW" altLang="en-US" sz="3200" b="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2119F-6E78-4DD4-8370-654280CEB0CA}" type="slidenum">
              <a:rPr lang="zh-TW" altLang="en-US" smtClean="0"/>
              <a:t>10</a:t>
            </a:fld>
            <a:endParaRPr lang="zh-TW" altLang="en-US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067601"/>
            <a:ext cx="2274044" cy="1624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572" y="2998372"/>
            <a:ext cx="2274043" cy="1666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25144"/>
            <a:ext cx="2274044" cy="1711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5" y="3023400"/>
            <a:ext cx="2181022" cy="1641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573" y="4741137"/>
            <a:ext cx="2274043" cy="1711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725143"/>
            <a:ext cx="2281548" cy="1711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447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050" y="116632"/>
            <a:ext cx="8895523" cy="764704"/>
          </a:xfrm>
        </p:spPr>
        <p:txBody>
          <a:bodyPr>
            <a:normAutofit/>
          </a:bodyPr>
          <a:lstStyle/>
          <a:p>
            <a:pPr algn="ctr"/>
            <a:r>
              <a:rPr lang="zh-TW" altLang="zh-TW" sz="4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專題演講</a:t>
            </a:r>
            <a:endParaRPr lang="zh-TW" altLang="en-US" sz="4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504" y="1052736"/>
            <a:ext cx="9036496" cy="4670333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zh-TW" altLang="en-US" sz="3200" b="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講題：科學</a:t>
            </a:r>
            <a:r>
              <a:rPr lang="zh-TW" altLang="en-US" sz="3200" b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本質之內涵與</a:t>
            </a:r>
            <a:r>
              <a:rPr lang="zh-TW" altLang="en-US" sz="3200" b="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教學</a:t>
            </a:r>
            <a:endParaRPr lang="en-US" altLang="zh-TW" sz="3200" b="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3200" b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主講者：彰化師大科學教育研究所林淑梤</a:t>
            </a:r>
            <a:r>
              <a:rPr lang="zh-TW" altLang="en-US" sz="3200" b="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教授</a:t>
            </a:r>
            <a:endParaRPr lang="en-US" altLang="zh-TW" sz="3200" b="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3200" b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日期</a:t>
            </a:r>
            <a:r>
              <a:rPr lang="zh-TW" altLang="en-US" sz="3200" b="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3200" b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107</a:t>
            </a:r>
            <a:r>
              <a:rPr lang="zh-TW" altLang="en-US" sz="3200" b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3200" b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7</a:t>
            </a:r>
            <a:r>
              <a:rPr lang="zh-TW" altLang="en-US" sz="3200" b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3200" b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</a:t>
            </a:r>
            <a:r>
              <a:rPr lang="zh-TW" altLang="en-US" sz="3200" b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日上午</a:t>
            </a:r>
            <a:r>
              <a:rPr lang="en-US" altLang="zh-TW" sz="3200" b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8</a:t>
            </a:r>
            <a:r>
              <a:rPr lang="zh-TW" altLang="en-US" sz="3200" b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時</a:t>
            </a:r>
            <a:r>
              <a:rPr lang="en-US" altLang="zh-TW" sz="3200" b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</a:t>
            </a:r>
            <a:r>
              <a:rPr lang="zh-TW" altLang="en-US" sz="3200" b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分至</a:t>
            </a:r>
            <a:r>
              <a:rPr lang="en-US" altLang="zh-TW" sz="3200" b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12</a:t>
            </a:r>
            <a:r>
              <a:rPr lang="zh-TW" altLang="en-US" sz="3200" b="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時</a:t>
            </a:r>
            <a:endParaRPr lang="en-US" altLang="zh-TW" sz="3200" b="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2119F-6E78-4DD4-8370-654280CEB0CA}" type="slidenum">
              <a:rPr lang="zh-TW" altLang="en-US" smtClean="0"/>
              <a:t>11</a:t>
            </a:fld>
            <a:endParaRPr lang="zh-TW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0398">
            <a:off x="855570" y="3137345"/>
            <a:ext cx="2302791" cy="1386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10" y="2966165"/>
            <a:ext cx="2232248" cy="1343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5576">
            <a:off x="787699" y="4805885"/>
            <a:ext cx="2364568" cy="1423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4011">
            <a:off x="6113934" y="3165368"/>
            <a:ext cx="2206689" cy="1328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198">
            <a:off x="5872871" y="4751975"/>
            <a:ext cx="2204477" cy="13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768" y="4653134"/>
            <a:ext cx="2166532" cy="1326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744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16632"/>
            <a:ext cx="9143999" cy="908720"/>
          </a:xfrm>
        </p:spPr>
        <p:txBody>
          <a:bodyPr/>
          <a:lstStyle/>
          <a:p>
            <a:pPr algn="ctr"/>
            <a:r>
              <a:rPr lang="zh-TW" altLang="zh-TW" sz="4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校外參訪</a:t>
            </a:r>
            <a:endParaRPr lang="zh-TW" altLang="en-US" sz="4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4670333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zh-TW" altLang="en-US" sz="3200" b="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參訪地點：嘉義</a:t>
            </a:r>
            <a:r>
              <a:rPr lang="zh-TW" altLang="en-US" sz="3200" b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氣象站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3200" b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帶隊老師：張智雄</a:t>
            </a:r>
            <a:r>
              <a:rPr lang="zh-TW" altLang="en-US" sz="3200" b="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老師</a:t>
            </a:r>
            <a:endParaRPr lang="en-US" altLang="zh-TW" sz="3200" b="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3200" b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日期</a:t>
            </a:r>
            <a:r>
              <a:rPr lang="zh-TW" altLang="en-US" sz="3200" b="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3200" b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107</a:t>
            </a:r>
            <a:r>
              <a:rPr lang="zh-TW" altLang="en-US" sz="3200" b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3200" b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7</a:t>
            </a:r>
            <a:r>
              <a:rPr lang="zh-TW" altLang="en-US" sz="3200" b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3200" b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12</a:t>
            </a:r>
            <a:r>
              <a:rPr lang="zh-TW" altLang="en-US" sz="3200" b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日下午</a:t>
            </a:r>
            <a:r>
              <a:rPr lang="en-US" altLang="zh-TW" sz="3200" b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en-US" sz="3200" b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時</a:t>
            </a:r>
            <a:r>
              <a:rPr lang="en-US" altLang="zh-TW" sz="3200" b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30</a:t>
            </a:r>
            <a:r>
              <a:rPr lang="zh-TW" altLang="en-US" sz="3200" b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分至</a:t>
            </a:r>
            <a:r>
              <a:rPr lang="en-US" altLang="zh-TW" sz="3200" b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</a:t>
            </a:r>
            <a:r>
              <a:rPr lang="zh-TW" altLang="en-US" sz="3200" b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2119F-6E78-4DD4-8370-654280CEB0CA}" type="slidenum">
              <a:rPr lang="zh-TW" altLang="en-US" smtClean="0"/>
              <a:t>12</a:t>
            </a:fld>
            <a:endParaRPr lang="zh-TW" alt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965610"/>
            <a:ext cx="2471000" cy="1512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638" y="3001974"/>
            <a:ext cx="2415927" cy="1478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581128"/>
            <a:ext cx="2160240" cy="1512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595987"/>
            <a:ext cx="2160241" cy="149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586143"/>
            <a:ext cx="2376264" cy="1454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599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30435" y="0"/>
            <a:ext cx="6965245" cy="864096"/>
          </a:xfrm>
        </p:spPr>
        <p:txBody>
          <a:bodyPr/>
          <a:lstStyle/>
          <a:p>
            <a:pPr algn="ctr"/>
            <a:r>
              <a:rPr lang="zh-TW" altLang="zh-TW" sz="4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校外參訪</a:t>
            </a:r>
            <a:endParaRPr lang="zh-TW" altLang="en-US" sz="42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504" y="1124744"/>
            <a:ext cx="8928992" cy="5184576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zh-TW" altLang="en-US" sz="3200" b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參訪地點：中正大學地震科學教育</a:t>
            </a:r>
            <a:r>
              <a:rPr lang="zh-TW" altLang="en-US" sz="3200" b="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館</a:t>
            </a:r>
            <a:endParaRPr lang="en-US" altLang="zh-TW" sz="3200" b="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3200" b="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帶隊</a:t>
            </a:r>
            <a:r>
              <a:rPr lang="zh-TW" altLang="en-US" sz="3200" b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老師：張智雄老師</a:t>
            </a:r>
            <a:endParaRPr lang="en-US" altLang="zh-TW" sz="3200" b="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3200" b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日期：</a:t>
            </a:r>
            <a:r>
              <a:rPr lang="en-US" altLang="zh-TW" sz="3200" b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107</a:t>
            </a:r>
            <a:r>
              <a:rPr lang="zh-TW" altLang="en-US" sz="3200" b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3200" b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7</a:t>
            </a:r>
            <a:r>
              <a:rPr lang="zh-TW" altLang="en-US" sz="3200" b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3200" b="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16</a:t>
            </a:r>
            <a:r>
              <a:rPr lang="zh-TW" altLang="en-US" sz="3200" b="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日</a:t>
            </a:r>
            <a:r>
              <a:rPr lang="zh-TW" altLang="en-US" sz="3200" b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下午</a:t>
            </a:r>
            <a:r>
              <a:rPr lang="en-US" altLang="zh-TW" sz="3200" b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en-US" sz="3200" b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時</a:t>
            </a:r>
            <a:r>
              <a:rPr lang="en-US" altLang="zh-TW" sz="3200" b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30</a:t>
            </a:r>
            <a:r>
              <a:rPr lang="zh-TW" altLang="en-US" sz="3200" b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分至</a:t>
            </a:r>
            <a:r>
              <a:rPr lang="en-US" altLang="zh-TW" sz="3200" b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</a:t>
            </a:r>
            <a:r>
              <a:rPr lang="zh-TW" altLang="en-US" sz="3200" b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時</a:t>
            </a: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2119F-6E78-4DD4-8370-654280CEB0CA}" type="slidenum">
              <a:rPr lang="zh-TW" altLang="en-US" smtClean="0"/>
              <a:t>13</a:t>
            </a:fld>
            <a:endParaRPr lang="zh-TW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2993452"/>
            <a:ext cx="2241114" cy="1515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449" y="4668440"/>
            <a:ext cx="2363727" cy="156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775" y="3010840"/>
            <a:ext cx="2070145" cy="1498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145" y="2993450"/>
            <a:ext cx="2204292" cy="1515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559" y="4665380"/>
            <a:ext cx="2569048" cy="1571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687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988840"/>
            <a:ext cx="8640960" cy="29523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～報告完畢～</a:t>
            </a:r>
            <a:endParaRPr lang="en-US" altLang="zh-TW" sz="4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 sz="4800" smtClean="0">
                <a:latin typeface="標楷體" panose="03000509000000000000" pitchFamily="65" charset="-120"/>
                <a:ea typeface="標楷體" panose="03000509000000000000" pitchFamily="65" charset="-120"/>
              </a:rPr>
              <a:t>謝謝聆聽</a:t>
            </a:r>
            <a:r>
              <a:rPr lang="zh-TW" altLang="en-US" sz="480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4800" smtClean="0">
                <a:latin typeface="標楷體" panose="03000509000000000000" pitchFamily="65" charset="-120"/>
                <a:ea typeface="標楷體" panose="03000509000000000000" pitchFamily="65" charset="-120"/>
              </a:rPr>
              <a:t>敬請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指教</a:t>
            </a:r>
            <a:r>
              <a:rPr lang="en-US" altLang="zh-TW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!!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2119F-6E78-4DD4-8370-654280CEB0CA}" type="slidenum">
              <a:rPr lang="zh-TW" altLang="en-US" smtClean="0"/>
              <a:t>14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052736"/>
          </a:xfrm>
        </p:spPr>
        <p:txBody>
          <a:bodyPr>
            <a:normAutofit/>
          </a:bodyPr>
          <a:lstStyle/>
          <a:p>
            <a:pPr algn="ctr"/>
            <a:r>
              <a:rPr lang="zh-CN" altLang="zh-TW" sz="42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計畫</a:t>
            </a:r>
            <a:r>
              <a:rPr lang="zh-CN" altLang="zh-TW" sz="42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理念</a:t>
            </a:r>
            <a:r>
              <a:rPr lang="zh-TW" altLang="en-US" sz="42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和目標</a:t>
            </a:r>
            <a:endParaRPr lang="zh-TW" altLang="en-US" sz="42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1731616"/>
            <a:ext cx="7776864" cy="5112568"/>
          </a:xfrm>
        </p:spPr>
        <p:txBody>
          <a:bodyPr>
            <a:noAutofit/>
          </a:bodyPr>
          <a:lstStyle/>
          <a:p>
            <a:pPr marL="0" indent="0"/>
            <a:r>
              <a:rPr lang="zh-TW" altLang="en-US" sz="3200" b="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培育</a:t>
            </a:r>
            <a:r>
              <a:rPr lang="zh-TW" altLang="en-US" sz="3200" b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國小師資</a:t>
            </a:r>
            <a:r>
              <a:rPr lang="zh-TW" altLang="en-US" sz="3200" b="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生：</a:t>
            </a:r>
            <a:endParaRPr lang="en-US" altLang="zh-TW" sz="3200" b="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/>
            <a:r>
              <a:rPr lang="en-US" altLang="zh-TW" sz="32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32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因應</a:t>
            </a:r>
            <a:r>
              <a:rPr lang="zh-TW" altLang="zh-TW" sz="32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九年一貫</a:t>
            </a:r>
            <a:r>
              <a:rPr lang="zh-TW" altLang="en-US" sz="32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和</a:t>
            </a:r>
            <a:r>
              <a:rPr lang="zh-TW" altLang="zh-TW" sz="32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十二年國教</a:t>
            </a:r>
            <a:r>
              <a:rPr lang="zh-TW" altLang="en-US" sz="3200" b="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自然科</a:t>
            </a:r>
            <a:r>
              <a:rPr lang="zh-TW" altLang="zh-TW" sz="3200" b="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課</a:t>
            </a:r>
            <a:r>
              <a:rPr lang="zh-TW" altLang="en-US" sz="3200" b="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程</a:t>
            </a:r>
            <a:r>
              <a:rPr lang="zh-TW" altLang="en-US" sz="32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b="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/>
            <a:r>
              <a:rPr lang="en-US" altLang="zh-TW" sz="3200" b="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2.</a:t>
            </a:r>
            <a:r>
              <a:rPr lang="zh-TW" altLang="en-US" sz="3200" b="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具備</a:t>
            </a:r>
            <a:r>
              <a:rPr lang="zh-TW" altLang="en-US" sz="3200" b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國小自然科</a:t>
            </a:r>
            <a:r>
              <a:rPr lang="zh-TW" altLang="en-US" sz="3200" b="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領域</a:t>
            </a:r>
            <a:r>
              <a:rPr lang="en-US" altLang="zh-TW" sz="3200" b="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3200" b="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包括</a:t>
            </a:r>
            <a:r>
              <a:rPr lang="zh-TW" altLang="en-US" sz="3200" b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zh-TW" altLang="en-US" sz="3200" b="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物理、化學、生物</a:t>
            </a:r>
            <a:r>
              <a:rPr lang="zh-TW" altLang="en-US" sz="3200" b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、地球</a:t>
            </a:r>
            <a:r>
              <a:rPr lang="zh-TW" altLang="en-US" sz="3200" b="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科學</a:t>
            </a:r>
            <a:r>
              <a:rPr lang="en-US" altLang="zh-TW" sz="3200" b="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3200" b="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專長，奠定</a:t>
            </a:r>
            <a:r>
              <a:rPr lang="zh-TW" altLang="en-US" sz="3200" b="0" u="sng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科學知識</a:t>
            </a:r>
            <a:r>
              <a:rPr lang="zh-TW" altLang="en-US" sz="3200" b="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基礎。</a:t>
            </a:r>
            <a:endParaRPr lang="en-US" altLang="zh-TW" sz="3200" b="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/>
            <a:r>
              <a:rPr lang="en-US" altLang="zh-TW" sz="3200" b="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3.</a:t>
            </a:r>
            <a:r>
              <a:rPr lang="zh-TW" altLang="en-US" sz="3200" b="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經歷自然科學</a:t>
            </a:r>
            <a:r>
              <a:rPr lang="zh-TW" altLang="en-US" sz="3200" b="0" u="sng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實務學習</a:t>
            </a:r>
            <a:r>
              <a:rPr lang="zh-TW" altLang="en-US" sz="3200" b="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，發展</a:t>
            </a:r>
            <a:r>
              <a:rPr lang="zh-TW" altLang="en-US" sz="3200" b="0" u="sng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科學教學</a:t>
            </a:r>
            <a:r>
              <a:rPr lang="zh-TW" altLang="en-US" sz="3200" b="0" dirty="0" smtClean="0">
                <a:latin typeface="標楷體"/>
                <a:ea typeface="標楷體"/>
                <a:cs typeface="Times New Roman" panose="02020603050405020304" pitchFamily="18" charset="0"/>
              </a:rPr>
              <a:t>、</a:t>
            </a:r>
            <a:r>
              <a:rPr lang="zh-TW" altLang="en-US" sz="3200" b="0" u="sng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實驗</a:t>
            </a:r>
            <a:r>
              <a:rPr lang="zh-TW" altLang="en-US" sz="3200" b="0" u="sng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與研究</a:t>
            </a:r>
            <a:r>
              <a:rPr lang="zh-TW" altLang="en-US" sz="3200" b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altLang="en-US" sz="3200" b="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知能。</a:t>
            </a:r>
            <a:endParaRPr lang="en-US" altLang="zh-TW" sz="3200" b="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2119F-6E78-4DD4-8370-654280CEB0CA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64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5616" y="0"/>
            <a:ext cx="6965245" cy="792088"/>
          </a:xfrm>
        </p:spPr>
        <p:txBody>
          <a:bodyPr/>
          <a:lstStyle/>
          <a:p>
            <a:pPr algn="ctr"/>
            <a:r>
              <a:rPr lang="en-US" altLang="zh-TW" sz="42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106</a:t>
            </a:r>
            <a:r>
              <a:rPr lang="zh-TW" altLang="en-US" sz="42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學年度開課時間表</a:t>
            </a:r>
            <a:endParaRPr lang="zh-TW" altLang="en-US" sz="42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16" name="內容版面配置區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1788469"/>
              </p:ext>
            </p:extLst>
          </p:nvPr>
        </p:nvGraphicFramePr>
        <p:xfrm>
          <a:off x="38101" y="692697"/>
          <a:ext cx="9055100" cy="6624828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240437"/>
                <a:gridCol w="560109"/>
                <a:gridCol w="1120218"/>
                <a:gridCol w="606788"/>
                <a:gridCol w="3220625"/>
                <a:gridCol w="1306923"/>
              </a:tblGrid>
              <a:tr h="2835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科目名稱</a:t>
                      </a:r>
                      <a:endParaRPr lang="zh-TW" sz="1800" b="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3983" marR="1398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學分</a:t>
                      </a:r>
                      <a:endParaRPr lang="zh-TW" sz="1800" b="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3983" marR="1398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授課教師</a:t>
                      </a:r>
                      <a:endParaRPr lang="zh-TW" sz="1800" b="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3983" marR="1398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專兼</a:t>
                      </a:r>
                      <a:endParaRPr lang="zh-TW" sz="1800" b="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3983" marR="1398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上課時間</a:t>
                      </a:r>
                    </a:p>
                  </a:txBody>
                  <a:tcPr marL="13983" marR="1398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日期</a:t>
                      </a:r>
                    </a:p>
                  </a:txBody>
                  <a:tcPr marL="13983" marR="13983" marT="0" marB="0" anchor="ctr">
                    <a:noFill/>
                  </a:tcPr>
                </a:tc>
              </a:tr>
              <a:tr h="8983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科學教育導論</a:t>
                      </a:r>
                      <a:endParaRPr lang="zh-TW" sz="1800" b="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3983" marR="139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800" b="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3983" marR="139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蔡樹旺</a:t>
                      </a:r>
                      <a:endParaRPr lang="zh-TW" sz="1800" b="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副教授</a:t>
                      </a:r>
                      <a:endParaRPr lang="zh-TW" sz="1800" b="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3983" marR="139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專任</a:t>
                      </a:r>
                      <a:endParaRPr lang="zh-TW" sz="1800" b="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3983" marR="139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第一</a:t>
                      </a:r>
                      <a:r>
                        <a:rPr lang="zh-TW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週</a:t>
                      </a:r>
                      <a:r>
                        <a:rPr lang="zh-CN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：週</a:t>
                      </a:r>
                      <a:r>
                        <a:rPr lang="zh-TW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二</a:t>
                      </a:r>
                      <a:r>
                        <a:rPr lang="zh-CN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至週</a:t>
                      </a:r>
                      <a:r>
                        <a:rPr lang="zh-TW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五</a:t>
                      </a:r>
                      <a:r>
                        <a:rPr lang="en-US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1-4</a:t>
                      </a:r>
                      <a:r>
                        <a:rPr lang="zh-CN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節，</a:t>
                      </a:r>
                      <a:endParaRPr lang="zh-TW" sz="1800" b="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第二週：週一至週五</a:t>
                      </a:r>
                      <a:r>
                        <a:rPr lang="en-US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1-4</a:t>
                      </a:r>
                      <a:r>
                        <a:rPr lang="zh-CN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節</a:t>
                      </a:r>
                      <a:r>
                        <a:rPr lang="zh-CN" sz="1800" b="0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，</a:t>
                      </a:r>
                      <a:endParaRPr lang="zh-TW" sz="1800" b="0" kern="100" dirty="0" smtClean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800" b="0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共計</a:t>
                      </a:r>
                      <a:r>
                        <a:rPr lang="en-US" sz="1800" b="0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36</a:t>
                      </a:r>
                      <a:r>
                        <a:rPr lang="zh-CN" sz="1800" b="0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小時</a:t>
                      </a:r>
                      <a:endParaRPr lang="zh-TW" sz="1800" b="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3983" marR="139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106</a:t>
                      </a:r>
                      <a:r>
                        <a:rPr lang="zh-TW" sz="1800" b="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8/1-8/4</a:t>
                      </a:r>
                      <a:endParaRPr lang="zh-TW" sz="1800" b="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8/7-8/11</a:t>
                      </a:r>
                      <a:endParaRPr lang="zh-TW" sz="1800" b="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3983" marR="13983" marT="0" marB="0"/>
                </a:tc>
              </a:tr>
              <a:tr h="8983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自然與生活科技課程設計與實施</a:t>
                      </a:r>
                      <a:endParaRPr lang="zh-TW" sz="1800" b="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3983" marR="139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800" b="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3983" marR="139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陳均伊</a:t>
                      </a:r>
                      <a:endParaRPr lang="zh-TW" sz="1800" b="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副教授</a:t>
                      </a:r>
                      <a:endParaRPr lang="zh-TW" sz="1800" b="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3983" marR="139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專任</a:t>
                      </a:r>
                      <a:endParaRPr lang="zh-TW" sz="1800" b="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3983" marR="139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第一</a:t>
                      </a:r>
                      <a:r>
                        <a:rPr lang="zh-TW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週</a:t>
                      </a:r>
                      <a:r>
                        <a:rPr lang="zh-CN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：週</a:t>
                      </a:r>
                      <a:r>
                        <a:rPr lang="zh-TW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二</a:t>
                      </a:r>
                      <a:r>
                        <a:rPr lang="zh-CN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至週</a:t>
                      </a:r>
                      <a:r>
                        <a:rPr lang="zh-TW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五</a:t>
                      </a:r>
                      <a:r>
                        <a:rPr lang="en-US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1-4</a:t>
                      </a:r>
                      <a:r>
                        <a:rPr lang="zh-CN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節，</a:t>
                      </a:r>
                      <a:endParaRPr lang="zh-TW" sz="1800" b="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第二週：週一至週五</a:t>
                      </a:r>
                      <a:r>
                        <a:rPr lang="en-US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1-4</a:t>
                      </a:r>
                      <a:r>
                        <a:rPr lang="zh-CN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節，</a:t>
                      </a:r>
                      <a:endParaRPr lang="zh-TW" sz="1800" b="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共計</a:t>
                      </a:r>
                      <a:r>
                        <a:rPr lang="en-US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36</a:t>
                      </a:r>
                      <a:r>
                        <a:rPr lang="zh-CN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小時</a:t>
                      </a:r>
                      <a:endParaRPr lang="zh-TW" sz="1800" b="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3983" marR="139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106</a:t>
                      </a:r>
                      <a:r>
                        <a:rPr lang="zh-TW" sz="1800" b="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8/1-8/4</a:t>
                      </a:r>
                      <a:endParaRPr lang="zh-TW" sz="1800" b="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8/7-8/11</a:t>
                      </a:r>
                      <a:endParaRPr lang="zh-TW" sz="1800" b="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3983" marR="13983" marT="0" marB="0"/>
                </a:tc>
              </a:tr>
              <a:tr h="8983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電腦在科學教育上的應用</a:t>
                      </a:r>
                      <a:endParaRPr lang="zh-TW" sz="1800" b="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3983" marR="139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800" b="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3983" marR="139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林志鴻</a:t>
                      </a:r>
                      <a:endParaRPr lang="zh-TW" sz="1800" b="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副教授</a:t>
                      </a:r>
                      <a:endParaRPr lang="zh-TW" sz="1800" b="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3983" marR="139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專任</a:t>
                      </a:r>
                      <a:endParaRPr lang="zh-TW" sz="1800" b="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3983" marR="139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第</a:t>
                      </a:r>
                      <a:r>
                        <a:rPr lang="zh-TW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三週</a:t>
                      </a:r>
                      <a:r>
                        <a:rPr lang="zh-CN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：週一至週</a:t>
                      </a:r>
                      <a:r>
                        <a:rPr lang="zh-TW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五</a:t>
                      </a:r>
                      <a:r>
                        <a:rPr lang="en-US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1-4</a:t>
                      </a:r>
                      <a:r>
                        <a:rPr lang="zh-CN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節，</a:t>
                      </a:r>
                      <a:endParaRPr lang="zh-TW" sz="1800" b="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第四週：週一至週四</a:t>
                      </a:r>
                      <a:r>
                        <a:rPr lang="en-US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1-4</a:t>
                      </a:r>
                      <a:r>
                        <a:rPr lang="zh-CN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節，</a:t>
                      </a:r>
                      <a:endParaRPr lang="zh-TW" sz="1800" b="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共計</a:t>
                      </a:r>
                      <a:r>
                        <a:rPr lang="en-US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36</a:t>
                      </a:r>
                      <a:r>
                        <a:rPr lang="zh-CN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小時</a:t>
                      </a:r>
                      <a:endParaRPr lang="zh-TW" sz="1800" b="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3983" marR="139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106</a:t>
                      </a:r>
                      <a:r>
                        <a:rPr lang="zh-TW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8/14-8/18</a:t>
                      </a:r>
                      <a:endParaRPr lang="zh-TW" sz="1800" b="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8/21-8/24</a:t>
                      </a:r>
                      <a:endParaRPr lang="zh-TW" sz="1800" b="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3983" marR="13983" marT="0" marB="0"/>
                </a:tc>
              </a:tr>
              <a:tr h="8983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自然科學</a:t>
                      </a:r>
                      <a:r>
                        <a:rPr lang="zh-CN" sz="1800" b="0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實驗特</a:t>
                      </a:r>
                      <a:r>
                        <a:rPr lang="zh-CN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論</a:t>
                      </a:r>
                      <a:endParaRPr lang="zh-TW" sz="1800" b="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3983" marR="139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800" b="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3983" marR="139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李榮彬</a:t>
                      </a:r>
                      <a:endParaRPr lang="zh-TW" sz="1800" b="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助理教授</a:t>
                      </a:r>
                      <a:endParaRPr lang="zh-TW" sz="1800" b="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3983" marR="139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兼任</a:t>
                      </a:r>
                      <a:endParaRPr lang="zh-TW" sz="1800" b="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3983" marR="139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第</a:t>
                      </a:r>
                      <a:r>
                        <a:rPr lang="zh-TW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三週</a:t>
                      </a:r>
                      <a:r>
                        <a:rPr lang="zh-CN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：週一至週</a:t>
                      </a:r>
                      <a:r>
                        <a:rPr lang="zh-TW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五</a:t>
                      </a:r>
                      <a:r>
                        <a:rPr lang="en-US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5-8</a:t>
                      </a:r>
                      <a:r>
                        <a:rPr lang="zh-CN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節，</a:t>
                      </a:r>
                      <a:endParaRPr lang="zh-TW" sz="1800" b="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第四週：週一至週四</a:t>
                      </a:r>
                      <a:r>
                        <a:rPr lang="en-US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5-8</a:t>
                      </a:r>
                      <a:r>
                        <a:rPr lang="zh-CN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節，</a:t>
                      </a:r>
                      <a:endParaRPr lang="zh-TW" sz="1800" b="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共計</a:t>
                      </a:r>
                      <a:r>
                        <a:rPr lang="en-US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36</a:t>
                      </a:r>
                      <a:r>
                        <a:rPr lang="zh-CN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小時</a:t>
                      </a:r>
                      <a:endParaRPr lang="zh-TW" sz="1800" b="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3983" marR="139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106</a:t>
                      </a:r>
                      <a:r>
                        <a:rPr lang="zh-TW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8/14-8/18</a:t>
                      </a:r>
                      <a:endParaRPr lang="zh-TW" sz="1800" b="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8/21-8/24</a:t>
                      </a:r>
                      <a:endParaRPr lang="zh-TW" sz="1800" b="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3983" marR="13983" marT="0" marB="0"/>
                </a:tc>
              </a:tr>
              <a:tr h="8983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科學史</a:t>
                      </a:r>
                      <a:r>
                        <a:rPr lang="zh-CN" sz="1800" b="0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與科學</a:t>
                      </a:r>
                      <a:r>
                        <a:rPr lang="zh-CN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教育</a:t>
                      </a:r>
                      <a:endParaRPr lang="zh-TW" sz="1800" b="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3983" marR="13983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800" b="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3983" marR="13983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林樹聲</a:t>
                      </a:r>
                      <a:endParaRPr lang="zh-TW" sz="1800" b="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教</a:t>
                      </a:r>
                      <a:r>
                        <a:rPr lang="en-US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CN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授</a:t>
                      </a:r>
                      <a:endParaRPr lang="zh-TW" sz="1800" b="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3983" marR="13983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專任</a:t>
                      </a:r>
                      <a:endParaRPr lang="zh-TW" sz="1800" b="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3983" marR="13983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第</a:t>
                      </a:r>
                      <a:r>
                        <a:rPr lang="zh-TW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一</a:t>
                      </a:r>
                      <a:r>
                        <a:rPr lang="zh-CN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週：週一至週五</a:t>
                      </a:r>
                      <a:r>
                        <a:rPr lang="zh-TW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上午</a:t>
                      </a:r>
                      <a:r>
                        <a:rPr lang="en-US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1-4</a:t>
                      </a:r>
                      <a:r>
                        <a:rPr lang="zh-CN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節</a:t>
                      </a:r>
                      <a:endParaRPr lang="zh-TW" sz="1800" b="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第</a:t>
                      </a:r>
                      <a:r>
                        <a:rPr lang="zh-TW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二</a:t>
                      </a:r>
                      <a:r>
                        <a:rPr lang="zh-CN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週：週一至週四</a:t>
                      </a:r>
                      <a:r>
                        <a:rPr lang="zh-TW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上午</a:t>
                      </a:r>
                      <a:r>
                        <a:rPr lang="en-US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1-4</a:t>
                      </a:r>
                      <a:r>
                        <a:rPr lang="zh-CN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節</a:t>
                      </a:r>
                      <a:endParaRPr lang="zh-TW" sz="1800" b="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共計</a:t>
                      </a:r>
                      <a:r>
                        <a:rPr lang="en-US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36</a:t>
                      </a:r>
                      <a:r>
                        <a:rPr lang="zh-CN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小時</a:t>
                      </a:r>
                      <a:endParaRPr lang="zh-TW" sz="1800" b="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3983" marR="13983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107</a:t>
                      </a:r>
                      <a:r>
                        <a:rPr lang="zh-TW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7/2-7/6</a:t>
                      </a:r>
                      <a:endParaRPr lang="zh-TW" sz="1800" b="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7/9-7/12</a:t>
                      </a:r>
                      <a:endParaRPr lang="zh-TW" sz="1800" b="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3983" marR="13983" marT="0" marB="0" anchor="ctr">
                    <a:solidFill>
                      <a:srgbClr val="CCECFF"/>
                    </a:solidFill>
                  </a:tcPr>
                </a:tc>
              </a:tr>
              <a:tr h="12057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地球</a:t>
                      </a:r>
                      <a:r>
                        <a:rPr lang="zh-CN" sz="1800" b="0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科學特</a:t>
                      </a:r>
                      <a:r>
                        <a:rPr lang="zh-CN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論</a:t>
                      </a:r>
                      <a:endParaRPr lang="zh-TW" sz="1800" b="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3983" marR="13983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1800" b="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3983" marR="13983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張智雄</a:t>
                      </a:r>
                      <a:endParaRPr lang="zh-TW" sz="1800" b="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教</a:t>
                      </a:r>
                      <a:r>
                        <a:rPr lang="en-US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CN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授</a:t>
                      </a:r>
                      <a:endParaRPr lang="zh-TW" sz="1800" b="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3983" marR="13983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專任</a:t>
                      </a:r>
                      <a:endParaRPr lang="zh-TW" sz="1800" b="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3983" marR="13983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R="3746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第</a:t>
                      </a:r>
                      <a:r>
                        <a:rPr lang="zh-TW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一</a:t>
                      </a:r>
                      <a:r>
                        <a:rPr lang="zh-CN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週：週一至週五下午</a:t>
                      </a:r>
                      <a:r>
                        <a:rPr lang="en-US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5-8</a:t>
                      </a:r>
                      <a:r>
                        <a:rPr lang="zh-CN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節</a:t>
                      </a:r>
                      <a:endParaRPr lang="zh-TW" sz="1800" b="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R="3746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第二週：週一至週</a:t>
                      </a:r>
                      <a:r>
                        <a:rPr lang="zh-TW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四</a:t>
                      </a:r>
                      <a:r>
                        <a:rPr lang="zh-CN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下午</a:t>
                      </a:r>
                      <a:r>
                        <a:rPr lang="en-US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5-8</a:t>
                      </a:r>
                      <a:r>
                        <a:rPr lang="zh-CN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節</a:t>
                      </a:r>
                      <a:endParaRPr lang="zh-TW" sz="1800" b="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R="3746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第三週：週</a:t>
                      </a:r>
                      <a:r>
                        <a:rPr lang="zh-TW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一至週三</a:t>
                      </a:r>
                      <a:r>
                        <a:rPr lang="en-US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2-4</a:t>
                      </a:r>
                      <a:r>
                        <a:rPr lang="zh-TW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節</a:t>
                      </a:r>
                      <a:r>
                        <a:rPr lang="zh-TW" sz="1800" b="0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，</a:t>
                      </a:r>
                      <a:endParaRPr lang="en-US" altLang="zh-TW" sz="1800" b="0" kern="100" dirty="0" smtClean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R="3746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5-7</a:t>
                      </a:r>
                      <a:r>
                        <a:rPr lang="zh-TW" sz="1800" b="0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節</a:t>
                      </a:r>
                      <a:r>
                        <a:rPr lang="zh-TW" altLang="en-US" sz="1800" b="0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zh-CN" sz="1800" b="0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共計</a:t>
                      </a:r>
                      <a:r>
                        <a:rPr lang="en-US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54</a:t>
                      </a:r>
                      <a:r>
                        <a:rPr lang="zh-CN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小時</a:t>
                      </a:r>
                      <a:endParaRPr lang="zh-TW" sz="1800" b="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3983" marR="13983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R="374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107</a:t>
                      </a:r>
                      <a:r>
                        <a:rPr lang="zh-TW" sz="17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年</a:t>
                      </a:r>
                    </a:p>
                    <a:p>
                      <a:pPr marR="374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7/2-7/6</a:t>
                      </a:r>
                      <a:endParaRPr lang="zh-TW" sz="1700" b="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R="374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7/9-7/12</a:t>
                      </a:r>
                      <a:endParaRPr lang="zh-TW" sz="1700" b="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R="374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7/16-7/18</a:t>
                      </a:r>
                      <a:endParaRPr lang="zh-TW" sz="1700" b="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3983" marR="13983" marT="0" marB="0" anchor="ctr">
                    <a:solidFill>
                      <a:srgbClr val="CCECFF"/>
                    </a:solidFill>
                  </a:tcPr>
                </a:tc>
              </a:tr>
              <a:tr h="283556">
                <a:tc gridSpan="2">
                  <a:txBody>
                    <a:bodyPr/>
                    <a:lstStyle/>
                    <a:p>
                      <a:pPr marL="431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800" b="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小</a:t>
                      </a:r>
                      <a:r>
                        <a:rPr lang="en-US" sz="1800" b="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1800" b="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計</a:t>
                      </a:r>
                    </a:p>
                  </a:txBody>
                  <a:tcPr marL="13983" marR="13983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TW" sz="18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門科目，</a:t>
                      </a:r>
                      <a:r>
                        <a:rPr lang="en-US" sz="18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zh-TW" sz="18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學分</a:t>
                      </a:r>
                    </a:p>
                  </a:txBody>
                  <a:tcPr marL="13983" marR="13983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2119F-6E78-4DD4-8370-654280CEB0CA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53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032" y="332656"/>
            <a:ext cx="9036495" cy="720079"/>
          </a:xfrm>
        </p:spPr>
        <p:txBody>
          <a:bodyPr/>
          <a:lstStyle/>
          <a:p>
            <a:pPr algn="ctr"/>
            <a:r>
              <a:rPr lang="en-US" altLang="zh-TW" sz="42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107</a:t>
            </a:r>
            <a:r>
              <a:rPr lang="zh-TW" altLang="en-US" sz="42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學年</a:t>
            </a:r>
            <a:r>
              <a:rPr lang="zh-TW" altLang="en-US" sz="42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度開課時間表</a:t>
            </a:r>
            <a:endParaRPr lang="zh-TW" altLang="en-US" sz="4200" b="1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247913"/>
              </p:ext>
            </p:extLst>
          </p:nvPr>
        </p:nvGraphicFramePr>
        <p:xfrm>
          <a:off x="38100" y="1425476"/>
          <a:ext cx="9067799" cy="4441052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231017"/>
                <a:gridCol w="614031"/>
                <a:gridCol w="1708269"/>
                <a:gridCol w="563848"/>
                <a:gridCol w="3765867"/>
                <a:gridCol w="1184767"/>
              </a:tblGrid>
              <a:tr h="6707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科目名稱</a:t>
                      </a:r>
                      <a:endParaRPr lang="zh-TW" sz="1800" b="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學分</a:t>
                      </a:r>
                      <a:endParaRPr lang="zh-TW" sz="1800" b="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授課教師</a:t>
                      </a:r>
                      <a:endParaRPr lang="zh-TW" sz="1800" b="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專兼</a:t>
                      </a:r>
                      <a:endParaRPr lang="zh-TW" sz="1800" b="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上課時間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800" b="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日期</a:t>
                      </a:r>
                    </a:p>
                  </a:txBody>
                  <a:tcPr marL="17780" marR="17780" marT="0" marB="0" anchor="ctr"/>
                </a:tc>
              </a:tr>
              <a:tr h="12399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普通</a:t>
                      </a:r>
                      <a:endParaRPr lang="zh-TW" sz="1800" b="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物理</a:t>
                      </a:r>
                      <a:r>
                        <a:rPr lang="zh-TW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1800" b="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李宗隆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教</a:t>
                      </a:r>
                      <a:r>
                        <a:rPr lang="en-US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CN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授</a:t>
                      </a:r>
                      <a:endParaRPr lang="zh-TW" sz="1800" b="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專任</a:t>
                      </a:r>
                      <a:endParaRPr lang="zh-TW" sz="1800" b="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1270" marR="37465" indent="-1206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第</a:t>
                      </a:r>
                      <a:r>
                        <a:rPr lang="zh-TW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四</a:t>
                      </a:r>
                      <a:r>
                        <a:rPr lang="zh-CN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週：週一至週五</a:t>
                      </a:r>
                      <a:r>
                        <a:rPr lang="en-US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2-4</a:t>
                      </a:r>
                      <a:r>
                        <a:rPr lang="zh-CN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節，</a:t>
                      </a:r>
                      <a:r>
                        <a:rPr lang="en-US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5-7</a:t>
                      </a:r>
                      <a:r>
                        <a:rPr lang="zh-TW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節</a:t>
                      </a:r>
                    </a:p>
                    <a:p>
                      <a:pPr marL="1270" marR="37465" indent="-1206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第五週：週一至週</a:t>
                      </a:r>
                      <a:r>
                        <a:rPr lang="zh-TW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四</a:t>
                      </a:r>
                      <a:r>
                        <a:rPr lang="en-US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2-4</a:t>
                      </a:r>
                      <a:r>
                        <a:rPr lang="zh-CN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節，</a:t>
                      </a:r>
                      <a:r>
                        <a:rPr lang="en-US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5-7</a:t>
                      </a:r>
                      <a:r>
                        <a:rPr lang="zh-TW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節</a:t>
                      </a:r>
                    </a:p>
                    <a:p>
                      <a:pPr marL="1270" marR="37465" indent="-1206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共計</a:t>
                      </a:r>
                      <a:r>
                        <a:rPr lang="en-US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54</a:t>
                      </a:r>
                      <a:r>
                        <a:rPr lang="zh-CN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小時</a:t>
                      </a:r>
                      <a:endParaRPr lang="zh-TW" sz="1800" b="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1270" marR="37465" indent="-120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107</a:t>
                      </a:r>
                      <a:r>
                        <a:rPr lang="zh-TW" sz="1800" b="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年</a:t>
                      </a:r>
                    </a:p>
                    <a:p>
                      <a:pPr marL="1270" marR="37465" indent="-120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8/1-8/3</a:t>
                      </a:r>
                      <a:endParaRPr lang="zh-TW" sz="1800" b="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1270" marR="37465" indent="-120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8/6-8/10</a:t>
                      </a:r>
                    </a:p>
                    <a:p>
                      <a:pPr marL="1270" marR="37465" indent="-120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b="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8/13</a:t>
                      </a:r>
                      <a:endParaRPr lang="zh-TW" sz="1800" b="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</a:tr>
              <a:tr h="8976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生物學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1800" b="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800" b="0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蔡</a:t>
                      </a:r>
                      <a:r>
                        <a:rPr lang="zh-CN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若</a:t>
                      </a:r>
                      <a:r>
                        <a:rPr lang="zh-CN" sz="1800" b="0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詩</a:t>
                      </a:r>
                      <a:r>
                        <a:rPr lang="zh-CN" altLang="en-US" sz="1800" b="0" kern="100" dirty="0" smtClean="0">
                          <a:effectLst/>
                          <a:latin typeface="標楷體"/>
                          <a:ea typeface="標楷體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zh-CN" sz="1800" b="0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呂長澤</a:t>
                      </a:r>
                      <a:r>
                        <a:rPr lang="zh-CN" altLang="en-US" sz="1800" b="0" kern="100" dirty="0" smtClean="0">
                          <a:effectLst/>
                          <a:latin typeface="標楷體"/>
                          <a:ea typeface="標楷體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zh-CN" sz="1800" b="0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林政道助理教授</a:t>
                      </a:r>
                      <a:endParaRPr lang="zh-TW" sz="1800" b="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專任</a:t>
                      </a:r>
                      <a:endParaRPr lang="zh-TW" sz="1800" b="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1270" marR="37465" indent="-1206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第</a:t>
                      </a:r>
                      <a:r>
                        <a:rPr lang="zh-TW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六</a:t>
                      </a:r>
                      <a:r>
                        <a:rPr lang="zh-CN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週：週一至週五</a:t>
                      </a:r>
                      <a:r>
                        <a:rPr lang="en-US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2-4</a:t>
                      </a:r>
                      <a:r>
                        <a:rPr lang="zh-CN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節，</a:t>
                      </a:r>
                      <a:r>
                        <a:rPr lang="en-US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5-7</a:t>
                      </a:r>
                      <a:r>
                        <a:rPr lang="zh-TW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節</a:t>
                      </a:r>
                    </a:p>
                    <a:p>
                      <a:pPr marL="1270" marR="37465" indent="-1206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第</a:t>
                      </a:r>
                      <a:r>
                        <a:rPr lang="zh-TW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七</a:t>
                      </a:r>
                      <a:r>
                        <a:rPr lang="zh-CN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週：週一至週</a:t>
                      </a:r>
                      <a:r>
                        <a:rPr lang="zh-TW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四</a:t>
                      </a:r>
                      <a:r>
                        <a:rPr lang="en-US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2-4</a:t>
                      </a:r>
                      <a:r>
                        <a:rPr lang="zh-CN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節，</a:t>
                      </a:r>
                      <a:r>
                        <a:rPr lang="en-US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5-7</a:t>
                      </a:r>
                      <a:r>
                        <a:rPr lang="zh-TW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節</a:t>
                      </a:r>
                    </a:p>
                    <a:p>
                      <a:pPr marL="1270" marR="37465" indent="-1206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共計</a:t>
                      </a:r>
                      <a:r>
                        <a:rPr lang="en-US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54</a:t>
                      </a:r>
                      <a:r>
                        <a:rPr lang="zh-CN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小時</a:t>
                      </a:r>
                      <a:endParaRPr lang="zh-TW" sz="1800" b="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1270" marR="37465" indent="-120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107</a:t>
                      </a:r>
                      <a:r>
                        <a:rPr lang="zh-TW" sz="1800" b="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年</a:t>
                      </a:r>
                    </a:p>
                    <a:p>
                      <a:pPr marL="1270" marR="37465" indent="-120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8/14-8/17</a:t>
                      </a:r>
                      <a:endParaRPr lang="zh-TW" sz="1800" b="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1270" marR="37465" indent="-120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8/20-8/24</a:t>
                      </a:r>
                      <a:endParaRPr lang="zh-TW" sz="1800" b="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</a:tr>
              <a:tr h="10558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800" b="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普通</a:t>
                      </a:r>
                      <a:r>
                        <a:rPr lang="zh-CN" sz="1800" b="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化學</a:t>
                      </a:r>
                      <a:endParaRPr lang="zh-TW" sz="1800" b="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1800" b="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800" b="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連經憶</a:t>
                      </a:r>
                      <a:endParaRPr lang="zh-TW" sz="1800" b="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800" b="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助理教授</a:t>
                      </a:r>
                      <a:endParaRPr lang="zh-TW" sz="1800" b="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800" b="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專任</a:t>
                      </a:r>
                      <a:endParaRPr lang="zh-TW" sz="1800" b="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1270" marR="37465" indent="-1206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第</a:t>
                      </a:r>
                      <a:r>
                        <a:rPr lang="zh-TW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八</a:t>
                      </a:r>
                      <a:r>
                        <a:rPr lang="zh-CN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週：週一至週五</a:t>
                      </a:r>
                      <a:r>
                        <a:rPr lang="en-US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2-4</a:t>
                      </a:r>
                      <a:r>
                        <a:rPr lang="zh-CN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節，</a:t>
                      </a:r>
                      <a:r>
                        <a:rPr lang="en-US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5-7</a:t>
                      </a:r>
                      <a:r>
                        <a:rPr lang="zh-TW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節</a:t>
                      </a:r>
                    </a:p>
                    <a:p>
                      <a:pPr marL="1270" marR="37465" indent="-1206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第</a:t>
                      </a:r>
                      <a:r>
                        <a:rPr lang="zh-TW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九</a:t>
                      </a:r>
                      <a:r>
                        <a:rPr lang="zh-CN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週：週一至週</a:t>
                      </a:r>
                      <a:r>
                        <a:rPr lang="zh-TW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四</a:t>
                      </a:r>
                      <a:r>
                        <a:rPr lang="en-US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2-4</a:t>
                      </a:r>
                      <a:r>
                        <a:rPr lang="zh-CN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節，</a:t>
                      </a:r>
                      <a:r>
                        <a:rPr lang="en-US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5-7</a:t>
                      </a:r>
                      <a:r>
                        <a:rPr lang="zh-TW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節</a:t>
                      </a:r>
                    </a:p>
                    <a:p>
                      <a:pPr marL="1270" marR="37465" indent="-1206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共計</a:t>
                      </a:r>
                      <a:r>
                        <a:rPr lang="en-US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54</a:t>
                      </a:r>
                      <a:r>
                        <a:rPr lang="zh-CN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小時</a:t>
                      </a:r>
                      <a:endParaRPr lang="zh-TW" sz="1800" b="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1270" marR="37465" indent="-120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107</a:t>
                      </a:r>
                      <a:r>
                        <a:rPr lang="zh-TW" sz="1800" b="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年</a:t>
                      </a:r>
                    </a:p>
                    <a:p>
                      <a:pPr marL="1270" marR="37465" indent="-120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8/27-8/31</a:t>
                      </a:r>
                      <a:endParaRPr lang="zh-TW" sz="1800" b="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1270" marR="37465" indent="-120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9/3-9/6</a:t>
                      </a:r>
                      <a:endParaRPr lang="zh-TW" sz="1800" b="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</a:tr>
              <a:tr h="50621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小</a:t>
                      </a:r>
                      <a:r>
                        <a:rPr lang="en-US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計</a:t>
                      </a:r>
                    </a:p>
                  </a:txBody>
                  <a:tcPr marL="17780" marR="177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TW" sz="1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門科目，</a:t>
                      </a: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zh-TW" sz="1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學分</a:t>
                      </a:r>
                    </a:p>
                  </a:txBody>
                  <a:tcPr marL="17780" marR="177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b="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2119F-6E78-4DD4-8370-654280CEB0CA}" type="slidenum">
              <a:rPr lang="zh-TW" altLang="en-US" smtClean="0"/>
              <a:t>4</a:t>
            </a:fld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2123728" y="6014343"/>
            <a:ext cx="51845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共計</a:t>
            </a:r>
            <a:r>
              <a:rPr lang="en-US" altLang="zh-TW" sz="3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22</a:t>
            </a:r>
            <a:r>
              <a:rPr lang="zh-TW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學分，</a:t>
            </a:r>
            <a:r>
              <a:rPr lang="en-US" altLang="zh-TW" sz="3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9</a:t>
            </a:r>
            <a:r>
              <a:rPr lang="zh-TW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門課</a:t>
            </a:r>
            <a:endParaRPr lang="zh-TW" altLang="en-US" sz="3000" b="1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52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3608" y="144016"/>
            <a:ext cx="6965245" cy="908720"/>
          </a:xfrm>
        </p:spPr>
        <p:txBody>
          <a:bodyPr/>
          <a:lstStyle/>
          <a:p>
            <a:pPr algn="ctr"/>
            <a:r>
              <a:rPr lang="zh-TW" altLang="en-US" sz="4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經費執行情形</a:t>
            </a:r>
            <a:endParaRPr lang="zh-TW" altLang="en-US" sz="4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1324817"/>
              </p:ext>
            </p:extLst>
          </p:nvPr>
        </p:nvGraphicFramePr>
        <p:xfrm>
          <a:off x="0" y="2348880"/>
          <a:ext cx="9144001" cy="3526526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783772"/>
                <a:gridCol w="1248227"/>
                <a:gridCol w="1016000"/>
                <a:gridCol w="802104"/>
                <a:gridCol w="770022"/>
                <a:gridCol w="770022"/>
                <a:gridCol w="705856"/>
                <a:gridCol w="996279"/>
                <a:gridCol w="2051719"/>
              </a:tblGrid>
              <a:tr h="8460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kern="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經費</a:t>
                      </a:r>
                      <a:endParaRPr lang="en-US" altLang="zh-TW" sz="1700" kern="0" dirty="0" smtClean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kern="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用途 </a:t>
                      </a:r>
                      <a:endParaRPr lang="zh-TW" sz="17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預算數</a:t>
                      </a:r>
                      <a:r>
                        <a:rPr lang="en-US" sz="17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7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</a:br>
                      <a:r>
                        <a:rPr lang="en-US" sz="17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(A) </a:t>
                      </a:r>
                      <a:endParaRPr lang="zh-TW" sz="17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實支數</a:t>
                      </a:r>
                      <a:r>
                        <a:rPr lang="en-US" sz="17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7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</a:br>
                      <a:r>
                        <a:rPr lang="en-US" sz="17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(B) </a:t>
                      </a:r>
                      <a:endParaRPr lang="zh-TW" sz="17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核銷簽證</a:t>
                      </a:r>
                      <a:r>
                        <a:rPr lang="zh-TW" sz="1700" kern="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數</a:t>
                      </a:r>
                      <a:r>
                        <a:rPr lang="en-US" sz="1700" kern="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7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C) </a:t>
                      </a:r>
                      <a:endParaRPr lang="zh-TW" sz="17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暫付數</a:t>
                      </a:r>
                      <a:r>
                        <a:rPr lang="en-US" sz="17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7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</a:br>
                      <a:r>
                        <a:rPr lang="en-US" sz="17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(D) </a:t>
                      </a:r>
                      <a:endParaRPr lang="zh-TW" sz="17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暫付簽證</a:t>
                      </a:r>
                      <a:r>
                        <a:rPr lang="zh-TW" sz="1700" kern="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數</a:t>
                      </a:r>
                      <a:r>
                        <a:rPr lang="en-US" sz="1700" kern="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7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E) </a:t>
                      </a:r>
                      <a:endParaRPr lang="zh-TW" sz="17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請購未銷</a:t>
                      </a:r>
                      <a:r>
                        <a:rPr lang="zh-TW" sz="1700" kern="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數</a:t>
                      </a:r>
                      <a:r>
                        <a:rPr lang="en-US" sz="1700" kern="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7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F) </a:t>
                      </a:r>
                      <a:endParaRPr lang="zh-TW" sz="17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餘額</a:t>
                      </a:r>
                      <a:r>
                        <a:rPr lang="en-US" sz="17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7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</a:br>
                      <a:r>
                        <a:rPr lang="en-US" sz="17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(G)=A-(B~F) </a:t>
                      </a:r>
                      <a:endParaRPr lang="zh-TW" sz="17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ker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備註 </a:t>
                      </a:r>
                      <a:endParaRPr lang="zh-TW" sz="17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0301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業務費 </a:t>
                      </a:r>
                      <a:endParaRPr lang="zh-TW" sz="17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229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323,981 </a:t>
                      </a:r>
                      <a:endParaRPr lang="zh-TW" sz="17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229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323,981 </a:t>
                      </a:r>
                      <a:endParaRPr lang="zh-TW" sz="17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229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 </a:t>
                      </a:r>
                      <a:endParaRPr lang="zh-TW" sz="17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229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 </a:t>
                      </a:r>
                      <a:endParaRPr lang="zh-TW" sz="17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229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 </a:t>
                      </a:r>
                      <a:endParaRPr lang="zh-TW" sz="17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229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 </a:t>
                      </a:r>
                      <a:endParaRPr lang="zh-TW" sz="17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229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 </a:t>
                      </a:r>
                      <a:endParaRPr lang="zh-TW" sz="17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229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執行率：</a:t>
                      </a:r>
                      <a:r>
                        <a:rPr lang="en-US" sz="17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100.00%</a:t>
                      </a:r>
                      <a:br>
                        <a:rPr lang="en-US" sz="17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</a:br>
                      <a:r>
                        <a:rPr lang="zh-TW" sz="17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流入數：</a:t>
                      </a:r>
                      <a:r>
                        <a:rPr lang="en-US" sz="17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</a:t>
                      </a:r>
                      <a:br>
                        <a:rPr lang="en-US" sz="17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</a:br>
                      <a:r>
                        <a:rPr lang="zh-TW" sz="17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流出數：</a:t>
                      </a:r>
                      <a:r>
                        <a:rPr lang="en-US" sz="17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 </a:t>
                      </a:r>
                      <a:endParaRPr lang="zh-TW" sz="17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22948" marT="0" marB="0" anchor="ctr"/>
                </a:tc>
              </a:tr>
              <a:tr h="8601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設備費 </a:t>
                      </a:r>
                      <a:endParaRPr lang="zh-TW" sz="17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229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243,179 </a:t>
                      </a:r>
                      <a:endParaRPr lang="zh-TW" sz="17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229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243,179 </a:t>
                      </a:r>
                      <a:endParaRPr lang="zh-TW" sz="17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229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 </a:t>
                      </a:r>
                      <a:endParaRPr lang="zh-TW" sz="17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229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 </a:t>
                      </a:r>
                      <a:endParaRPr lang="zh-TW" sz="17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229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 </a:t>
                      </a:r>
                      <a:endParaRPr lang="zh-TW" sz="17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229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 </a:t>
                      </a:r>
                      <a:endParaRPr lang="zh-TW" sz="17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229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 </a:t>
                      </a:r>
                      <a:endParaRPr lang="zh-TW" sz="17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229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執行率：</a:t>
                      </a:r>
                      <a:r>
                        <a:rPr lang="en-US" sz="17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100.00%</a:t>
                      </a:r>
                      <a:br>
                        <a:rPr lang="en-US" sz="17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</a:br>
                      <a:r>
                        <a:rPr lang="zh-TW" sz="17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流入數：</a:t>
                      </a:r>
                      <a:r>
                        <a:rPr lang="en-US" sz="17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</a:t>
                      </a:r>
                      <a:br>
                        <a:rPr lang="en-US" sz="17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</a:br>
                      <a:r>
                        <a:rPr lang="zh-TW" sz="17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流出數：</a:t>
                      </a:r>
                      <a:r>
                        <a:rPr lang="en-US" sz="17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 </a:t>
                      </a:r>
                      <a:endParaRPr lang="zh-TW" sz="17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22948" marT="0" marB="0" anchor="ctr"/>
                </a:tc>
              </a:tr>
              <a:tr h="7902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kern="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合計 </a:t>
                      </a:r>
                      <a:endParaRPr lang="zh-TW" sz="17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229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567,160 </a:t>
                      </a:r>
                      <a:endParaRPr lang="zh-TW" sz="17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229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567,160 </a:t>
                      </a:r>
                      <a:endParaRPr lang="zh-TW" sz="17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229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 </a:t>
                      </a:r>
                      <a:endParaRPr lang="zh-TW" sz="17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229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 </a:t>
                      </a:r>
                      <a:endParaRPr lang="zh-TW" sz="17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229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 </a:t>
                      </a:r>
                      <a:endParaRPr lang="zh-TW" sz="17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229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 </a:t>
                      </a:r>
                      <a:endParaRPr lang="zh-TW" sz="17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229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 </a:t>
                      </a:r>
                      <a:endParaRPr lang="zh-TW" sz="17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229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b="1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執行率：</a:t>
                      </a:r>
                      <a:r>
                        <a:rPr lang="en-US" sz="1700" b="1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100.00%</a:t>
                      </a:r>
                      <a:endParaRPr lang="zh-TW" sz="17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22948" marT="0" marB="0" anchor="ctr"/>
                </a:tc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2119F-6E78-4DD4-8370-654280CEB0CA}" type="slidenum">
              <a:rPr lang="zh-TW" altLang="en-US" smtClean="0"/>
              <a:t>5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170632" y="1196752"/>
            <a:ext cx="89644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計畫</a:t>
            </a:r>
            <a:r>
              <a:rPr lang="zh-TW" altLang="en-US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代碼</a:t>
            </a:r>
            <a:r>
              <a:rPr lang="en-US" altLang="zh-TW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106D1-061B </a:t>
            </a:r>
          </a:p>
          <a:p>
            <a:r>
              <a:rPr lang="zh-TW" altLang="en-US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子</a:t>
            </a:r>
            <a:r>
              <a:rPr lang="zh-TW" altLang="en-US" sz="3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計畫</a:t>
            </a:r>
            <a:r>
              <a:rPr lang="zh-TW" altLang="en-US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一：師資</a:t>
            </a:r>
            <a:r>
              <a:rPr lang="zh-TW" altLang="en-US" sz="3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生加註自然專長學分班 </a:t>
            </a:r>
          </a:p>
        </p:txBody>
      </p:sp>
    </p:spTree>
    <p:extLst>
      <p:ext uri="{BB962C8B-B14F-4D97-AF65-F5344CB8AC3E}">
        <p14:creationId xmlns:p14="http://schemas.microsoft.com/office/powerpoint/2010/main" val="396199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2955" y="188640"/>
            <a:ext cx="8856984" cy="1052736"/>
          </a:xfrm>
        </p:spPr>
        <p:txBody>
          <a:bodyPr/>
          <a:lstStyle/>
          <a:p>
            <a:pPr algn="ctr"/>
            <a:r>
              <a:rPr lang="zh-TW" altLang="en-US" sz="4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儀器設備</a:t>
            </a:r>
            <a:endParaRPr lang="zh-TW" altLang="en-US" sz="4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560" y="1495123"/>
            <a:ext cx="2902155" cy="191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2119F-6E78-4DD4-8370-654280CEB0CA}" type="slidenum">
              <a:rPr lang="zh-TW" altLang="en-US" smtClean="0"/>
              <a:t>6</a:t>
            </a:fld>
            <a:endParaRPr lang="zh-TW" alt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95123"/>
            <a:ext cx="2323703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784630"/>
            <a:ext cx="1685156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310" y="3784630"/>
            <a:ext cx="1589137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98401"/>
            <a:ext cx="3067109" cy="199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1187624" y="3374142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生物顯微鏡</a:t>
            </a:r>
            <a:r>
              <a:rPr lang="en-US" altLang="zh-TW" sz="1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zh-TW" altLang="en-US" sz="1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台</a:t>
            </a:r>
            <a:endParaRPr lang="zh-TW" altLang="en-US" sz="1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1274118" y="5916686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製冰機</a:t>
            </a:r>
            <a:r>
              <a:rPr lang="en-US" altLang="zh-TW" sz="1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en-US" sz="1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台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2710400" y="5922018"/>
            <a:ext cx="2440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桌上型電腦主機含螢幕</a:t>
            </a:r>
            <a:r>
              <a:rPr lang="en-US" altLang="zh-TW" sz="1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en-US" sz="1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組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5527126" y="5870627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單槍投影機</a:t>
            </a:r>
            <a:r>
              <a:rPr lang="en-US" altLang="zh-TW" sz="1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en-US" sz="1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台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6363666" y="3590623"/>
            <a:ext cx="18087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顯微鏡及電子防潮箱</a:t>
            </a:r>
          </a:p>
        </p:txBody>
      </p:sp>
    </p:spTree>
    <p:extLst>
      <p:ext uri="{BB962C8B-B14F-4D97-AF65-F5344CB8AC3E}">
        <p14:creationId xmlns:p14="http://schemas.microsoft.com/office/powerpoint/2010/main" val="240641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64703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執行成果</a:t>
            </a:r>
            <a:endParaRPr lang="zh-TW" altLang="en-US" sz="4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2119F-6E78-4DD4-8370-654280CEB0CA}" type="slidenum">
              <a:rPr lang="zh-TW" altLang="en-US" smtClean="0"/>
              <a:t>7</a:t>
            </a:fld>
            <a:endParaRPr lang="zh-TW" altLang="en-US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028462"/>
              </p:ext>
            </p:extLst>
          </p:nvPr>
        </p:nvGraphicFramePr>
        <p:xfrm>
          <a:off x="0" y="836712"/>
          <a:ext cx="9144000" cy="603258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{5A111915-BE36-4E01-A7E5-04B1672EAD32}</a:tableStyleId>
              </a:tblPr>
              <a:tblGrid>
                <a:gridCol w="2267744"/>
                <a:gridCol w="6876256"/>
              </a:tblGrid>
              <a:tr h="4098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執行</a:t>
                      </a:r>
                      <a:r>
                        <a:rPr lang="zh-TW" sz="3000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前預期</a:t>
                      </a:r>
                      <a:r>
                        <a:rPr lang="zh-TW" sz="3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成果</a:t>
                      </a:r>
                      <a:endParaRPr lang="zh-TW" sz="3000" b="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5898" marR="65898" marT="0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執行</a:t>
                      </a:r>
                      <a:r>
                        <a:rPr lang="zh-TW" sz="3000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後具體</a:t>
                      </a:r>
                      <a:r>
                        <a:rPr lang="zh-TW" sz="3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成果</a:t>
                      </a:r>
                      <a:endParaRPr lang="zh-TW" sz="3000" b="0" kern="100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5898" marR="65898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965920">
                <a:tc>
                  <a:txBody>
                    <a:bodyPr/>
                    <a:lstStyle/>
                    <a:p>
                      <a:pPr marL="101600" indent="-101600">
                        <a:spcAft>
                          <a:spcPts val="0"/>
                        </a:spcAft>
                      </a:pPr>
                      <a:r>
                        <a:rPr lang="zh-TW" sz="27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瞭解</a:t>
                      </a:r>
                      <a:r>
                        <a:rPr lang="zh-TW" altLang="en-US" sz="27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與</a:t>
                      </a:r>
                      <a:r>
                        <a:rPr lang="zh-TW" sz="27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科學</a:t>
                      </a:r>
                      <a:r>
                        <a:rPr lang="zh-TW" altLang="zh-TW" sz="27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相關</a:t>
                      </a:r>
                      <a:r>
                        <a:rPr lang="zh-TW" altLang="en-US" sz="27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的知識</a:t>
                      </a:r>
                      <a:r>
                        <a:rPr lang="zh-TW" altLang="en-US" sz="2700" b="0" kern="100" dirty="0" smtClean="0">
                          <a:solidFill>
                            <a:schemeClr val="tx1"/>
                          </a:solidFill>
                          <a:effectLst/>
                          <a:latin typeface="標楷體"/>
                          <a:ea typeface="標楷體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zh-TW" altLang="en-US" sz="27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科學教學和實驗</a:t>
                      </a:r>
                      <a:r>
                        <a:rPr lang="zh-TW" sz="27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知</a:t>
                      </a:r>
                      <a:r>
                        <a:rPr lang="zh-TW" altLang="en-US" sz="27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能</a:t>
                      </a:r>
                      <a:r>
                        <a:rPr lang="zh-TW" sz="27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。</a:t>
                      </a:r>
                      <a:endParaRPr lang="zh-TW" sz="27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5898" marR="65898" marT="0" marB="0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27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sz="27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「</a:t>
                      </a:r>
                      <a:r>
                        <a:rPr lang="zh-TW" sz="27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普通</a:t>
                      </a:r>
                      <a:r>
                        <a:rPr lang="zh-TW" sz="27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物理學、地球</a:t>
                      </a:r>
                      <a:r>
                        <a:rPr lang="zh-TW" sz="27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科學特</a:t>
                      </a:r>
                      <a:r>
                        <a:rPr lang="zh-TW" sz="27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論、生物學、普通</a:t>
                      </a:r>
                      <a:r>
                        <a:rPr lang="zh-TW" sz="27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化學」等四門</a:t>
                      </a:r>
                      <a:r>
                        <a:rPr lang="zh-TW" sz="27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課</a:t>
                      </a:r>
                      <a:r>
                        <a:rPr lang="zh-TW" altLang="en-US" sz="27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altLang="zh-TW" sz="27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107</a:t>
                      </a:r>
                      <a:r>
                        <a:rPr lang="zh-TW" altLang="en-US" sz="27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年暑假仍在上課，目前</a:t>
                      </a:r>
                      <a:r>
                        <a:rPr lang="zh-TW" sz="27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尚</a:t>
                      </a:r>
                      <a:r>
                        <a:rPr lang="zh-TW" sz="27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無具體成果。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27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TW" altLang="en-US" sz="27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通過各科目的評量，表示學生已具備基礎的科學知識</a:t>
                      </a:r>
                      <a:r>
                        <a:rPr lang="zh-TW" altLang="en-US" sz="2700" b="0" kern="100" dirty="0" smtClean="0">
                          <a:solidFill>
                            <a:schemeClr val="tx1"/>
                          </a:solidFill>
                          <a:effectLst/>
                          <a:latin typeface="標楷體"/>
                          <a:ea typeface="標楷體"/>
                          <a:cs typeface="Times New Roman" panose="02020603050405020304" pitchFamily="18" charset="0"/>
                        </a:rPr>
                        <a:t>、科學教學和實驗知能。</a:t>
                      </a:r>
                      <a:endParaRPr lang="zh-TW" sz="27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5898" marR="65898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060784">
                <a:tc>
                  <a:txBody>
                    <a:bodyPr/>
                    <a:lstStyle/>
                    <a:p>
                      <a:pPr marL="101600" indent="-101600">
                        <a:spcAft>
                          <a:spcPts val="0"/>
                        </a:spcAft>
                      </a:pPr>
                      <a:r>
                        <a:rPr lang="zh-TW" altLang="en-US" sz="27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經歷實務</a:t>
                      </a:r>
                      <a:r>
                        <a:rPr lang="zh-TW" sz="27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學習，發展</a:t>
                      </a:r>
                      <a:r>
                        <a:rPr lang="zh-TW" altLang="en-US" sz="27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和設計</a:t>
                      </a:r>
                      <a:r>
                        <a:rPr lang="zh-TW" sz="27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自然科</a:t>
                      </a:r>
                      <a:r>
                        <a:rPr lang="zh-TW" altLang="en-US" sz="27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教學</a:t>
                      </a:r>
                      <a:r>
                        <a:rPr lang="zh-TW" sz="27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活動</a:t>
                      </a:r>
                      <a:r>
                        <a:rPr lang="zh-TW" altLang="en-US" sz="27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，並形</a:t>
                      </a:r>
                      <a:r>
                        <a:rPr lang="zh-TW" sz="27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成教案</a:t>
                      </a:r>
                      <a:r>
                        <a:rPr lang="zh-TW" sz="27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。</a:t>
                      </a:r>
                    </a:p>
                    <a:p>
                      <a:pPr marL="101600" indent="-101600">
                        <a:spcAft>
                          <a:spcPts val="0"/>
                        </a:spcAft>
                      </a:pPr>
                      <a:r>
                        <a:rPr lang="en-US" sz="27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7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5898" marR="65898" marT="0" marB="0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635">
                        <a:spcAft>
                          <a:spcPts val="0"/>
                        </a:spcAft>
                      </a:pPr>
                      <a:r>
                        <a:rPr lang="en-US" sz="27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1.106</a:t>
                      </a:r>
                      <a:r>
                        <a:rPr lang="zh-TW" sz="27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年暑假共計開設「科學教育</a:t>
                      </a:r>
                      <a:r>
                        <a:rPr lang="zh-TW" sz="27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導論、自然</a:t>
                      </a:r>
                      <a:r>
                        <a:rPr lang="zh-TW" sz="27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與生活科技課程設計與</a:t>
                      </a:r>
                      <a:r>
                        <a:rPr lang="zh-TW" sz="27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實施、電腦</a:t>
                      </a:r>
                      <a:r>
                        <a:rPr lang="zh-TW" sz="27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在科學教育上的</a:t>
                      </a:r>
                      <a:r>
                        <a:rPr lang="zh-TW" sz="27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應用</a:t>
                      </a:r>
                      <a:r>
                        <a:rPr lang="zh-TW" altLang="en-US" sz="2700" b="0" kern="100" dirty="0" smtClean="0">
                          <a:solidFill>
                            <a:schemeClr val="tx1"/>
                          </a:solidFill>
                          <a:effectLst/>
                          <a:latin typeface="標楷體"/>
                          <a:ea typeface="標楷體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zh-TW" sz="27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自然科學</a:t>
                      </a:r>
                      <a:r>
                        <a:rPr lang="zh-TW" sz="27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實驗特論」四門課</a:t>
                      </a:r>
                      <a:r>
                        <a:rPr lang="zh-TW" sz="27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。</a:t>
                      </a:r>
                      <a:endParaRPr lang="en-US" altLang="zh-TW" sz="27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635">
                        <a:spcAft>
                          <a:spcPts val="0"/>
                        </a:spcAft>
                      </a:pPr>
                      <a:r>
                        <a:rPr lang="en-US" altLang="zh-TW" sz="27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TW" altLang="en-US" sz="27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其中</a:t>
                      </a:r>
                      <a:r>
                        <a:rPr lang="zh-TW" sz="27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「</a:t>
                      </a:r>
                      <a:r>
                        <a:rPr lang="zh-TW" sz="27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自然與生活科技課程設計與實施」有</a:t>
                      </a:r>
                      <a:r>
                        <a:rPr lang="en-US" sz="27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22</a:t>
                      </a:r>
                      <a:r>
                        <a:rPr lang="zh-TW" sz="27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人修習</a:t>
                      </a:r>
                      <a:r>
                        <a:rPr lang="zh-TW" sz="27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，課程</a:t>
                      </a:r>
                      <a:r>
                        <a:rPr lang="zh-TW" altLang="en-US" sz="27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結束後，</a:t>
                      </a:r>
                      <a:r>
                        <a:rPr lang="zh-TW" sz="27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師資生能</a:t>
                      </a:r>
                      <a:r>
                        <a:rPr lang="zh-TW" sz="27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了解自然與生活科技教學的目標</a:t>
                      </a:r>
                      <a:r>
                        <a:rPr lang="zh-TW" sz="27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zh-TW" altLang="en-US" sz="27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並</a:t>
                      </a:r>
                      <a:r>
                        <a:rPr lang="zh-TW" sz="27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發展教案</a:t>
                      </a:r>
                      <a:r>
                        <a:rPr lang="zh-TW" altLang="en-US" sz="2700" b="0" kern="100" dirty="0" smtClean="0">
                          <a:solidFill>
                            <a:schemeClr val="tx1"/>
                          </a:solidFill>
                          <a:effectLst/>
                          <a:latin typeface="標楷體"/>
                          <a:ea typeface="標楷體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zh-TW" sz="27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進行</a:t>
                      </a:r>
                      <a:r>
                        <a:rPr lang="zh-TW" sz="27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試</a:t>
                      </a:r>
                      <a:r>
                        <a:rPr lang="zh-TW" sz="27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教。</a:t>
                      </a:r>
                      <a:endParaRPr lang="zh-TW" sz="27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5898" marR="65898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868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2088"/>
          </a:xfrm>
        </p:spPr>
        <p:txBody>
          <a:bodyPr/>
          <a:lstStyle/>
          <a:p>
            <a:pPr algn="ctr"/>
            <a:r>
              <a:rPr lang="zh-TW" altLang="zh-TW" sz="4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執行</a:t>
            </a:r>
            <a:r>
              <a:rPr lang="zh-TW" altLang="en-US" sz="4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成果</a:t>
            </a:r>
            <a:endParaRPr lang="zh-TW" altLang="en-US" sz="4200" b="1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7893627"/>
              </p:ext>
            </p:extLst>
          </p:nvPr>
        </p:nvGraphicFramePr>
        <p:xfrm>
          <a:off x="0" y="764704"/>
          <a:ext cx="9036496" cy="632681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{5A111915-BE36-4E01-A7E5-04B1672EAD32}</a:tableStyleId>
              </a:tblPr>
              <a:tblGrid>
                <a:gridCol w="1763688"/>
                <a:gridCol w="7272808"/>
              </a:tblGrid>
              <a:tr h="5589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執行</a:t>
                      </a:r>
                      <a:r>
                        <a:rPr lang="zh-TW" sz="2600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前預期</a:t>
                      </a:r>
                      <a:r>
                        <a:rPr lang="zh-TW" sz="2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成果</a:t>
                      </a:r>
                      <a:endParaRPr lang="zh-TW" sz="2600" b="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2980" marR="52980" marT="0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執行</a:t>
                      </a:r>
                      <a:r>
                        <a:rPr lang="zh-TW" sz="2600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後具體</a:t>
                      </a:r>
                      <a:r>
                        <a:rPr lang="zh-TW" sz="2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成果</a:t>
                      </a:r>
                      <a:endParaRPr lang="zh-TW" sz="2600" b="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2980" marR="5298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534333">
                <a:tc>
                  <a:txBody>
                    <a:bodyPr/>
                    <a:lstStyle/>
                    <a:p>
                      <a:pPr marL="101600" marR="24130" indent="-101600">
                        <a:spcAft>
                          <a:spcPts val="0"/>
                        </a:spcAft>
                      </a:pPr>
                      <a:r>
                        <a:rPr lang="zh-TW" sz="2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提供</a:t>
                      </a:r>
                      <a:r>
                        <a:rPr lang="zh-TW" altLang="en-US" sz="2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實務</a:t>
                      </a:r>
                      <a:r>
                        <a:rPr lang="zh-TW" sz="2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學習</a:t>
                      </a:r>
                      <a:r>
                        <a:rPr lang="zh-TW" sz="2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經驗</a:t>
                      </a:r>
                      <a:r>
                        <a:rPr lang="zh-TW" sz="2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zh-TW" altLang="en-US" sz="2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促進師資生</a:t>
                      </a:r>
                      <a:r>
                        <a:rPr lang="zh-TW" sz="2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發展科學</a:t>
                      </a:r>
                      <a:r>
                        <a:rPr lang="zh-TW" altLang="en-US" sz="2800" b="0" kern="100" dirty="0" smtClean="0">
                          <a:solidFill>
                            <a:schemeClr val="tx1"/>
                          </a:solidFill>
                          <a:effectLst/>
                          <a:latin typeface="標楷體"/>
                          <a:ea typeface="標楷體"/>
                          <a:cs typeface="Times New Roman" panose="02020603050405020304" pitchFamily="18" charset="0"/>
                        </a:rPr>
                        <a:t>、教學和</a:t>
                      </a:r>
                      <a:r>
                        <a:rPr lang="zh-TW" sz="2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實驗知能。</a:t>
                      </a:r>
                      <a:endParaRPr lang="zh-TW" sz="2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2980" marR="52980" marT="0" marB="0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-39370">
                        <a:spcAft>
                          <a:spcPts val="0"/>
                        </a:spcAft>
                      </a:pPr>
                      <a:r>
                        <a:rPr lang="en-US" sz="2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sz="2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「自然科學實驗特論」</a:t>
                      </a:r>
                      <a:r>
                        <a:rPr lang="zh-TW" sz="2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共</a:t>
                      </a:r>
                      <a:r>
                        <a:rPr lang="en-US" sz="2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26</a:t>
                      </a:r>
                      <a:r>
                        <a:rPr lang="zh-TW" sz="2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人</a:t>
                      </a:r>
                      <a:r>
                        <a:rPr lang="zh-TW" sz="2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修</a:t>
                      </a:r>
                      <a:r>
                        <a:rPr lang="zh-TW" altLang="en-US" sz="2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課</a:t>
                      </a:r>
                      <a:r>
                        <a:rPr lang="zh-TW" sz="2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zh-TW" altLang="en-US" sz="2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學生經歷</a:t>
                      </a:r>
                      <a:r>
                        <a:rPr lang="zh-TW" sz="2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實驗</a:t>
                      </a:r>
                      <a:r>
                        <a:rPr lang="zh-TW" altLang="en-US" sz="2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操作</a:t>
                      </a:r>
                      <a:r>
                        <a:rPr lang="zh-TW" sz="2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zh-TW" sz="2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校外教學參</a:t>
                      </a:r>
                      <a:r>
                        <a:rPr lang="zh-TW" sz="2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訪</a:t>
                      </a:r>
                      <a:r>
                        <a:rPr lang="zh-TW" altLang="en-US" sz="2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zh-TW" sz="2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順利完成實驗報告</a:t>
                      </a:r>
                      <a:r>
                        <a:rPr lang="zh-TW" altLang="en-US" sz="2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。</a:t>
                      </a:r>
                      <a:endParaRPr lang="en-US" altLang="zh-TW" sz="28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40640" indent="-80010">
                        <a:spcAft>
                          <a:spcPts val="0"/>
                        </a:spcAft>
                      </a:pPr>
                      <a:r>
                        <a:rPr lang="en-US" sz="2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TW" sz="2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「</a:t>
                      </a:r>
                      <a:r>
                        <a:rPr lang="zh-TW" sz="2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科學史與科學教育</a:t>
                      </a:r>
                      <a:r>
                        <a:rPr lang="zh-TW" sz="2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」</a:t>
                      </a:r>
                      <a:r>
                        <a:rPr lang="zh-TW" altLang="en-US" sz="2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共</a:t>
                      </a:r>
                      <a:r>
                        <a:rPr lang="en-US" sz="2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22</a:t>
                      </a:r>
                      <a:r>
                        <a:rPr lang="zh-TW" sz="2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人修課</a:t>
                      </a:r>
                      <a:r>
                        <a:rPr lang="zh-TW" sz="2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zh-TW" altLang="en-US" sz="2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學生編寫和設計</a:t>
                      </a:r>
                      <a:r>
                        <a:rPr lang="zh-HK" sz="2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互動式</a:t>
                      </a:r>
                      <a:r>
                        <a:rPr lang="zh-HK" sz="2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科學</a:t>
                      </a:r>
                      <a:r>
                        <a:rPr lang="zh-HK" sz="2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小故事</a:t>
                      </a:r>
                      <a:r>
                        <a:rPr lang="zh-TW" sz="2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zh-TW" altLang="en-US" sz="2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經歷</a:t>
                      </a:r>
                      <a:r>
                        <a:rPr lang="zh-HK" sz="2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簡易</a:t>
                      </a:r>
                      <a:r>
                        <a:rPr lang="zh-HK" sz="2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科學史中的實驗觀察和</a:t>
                      </a:r>
                      <a:r>
                        <a:rPr lang="zh-HK" sz="2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操作</a:t>
                      </a:r>
                      <a:r>
                        <a:rPr lang="zh-TW" altLang="en-US" sz="2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，了解</a:t>
                      </a:r>
                      <a:r>
                        <a:rPr lang="zh-TW" sz="2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科學</a:t>
                      </a:r>
                      <a:r>
                        <a:rPr lang="zh-TW" sz="2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本質之內涵與</a:t>
                      </a:r>
                      <a:r>
                        <a:rPr lang="zh-TW" sz="2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教學。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2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zh-TW" sz="2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「</a:t>
                      </a:r>
                      <a:r>
                        <a:rPr lang="zh-TW" sz="2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地球科學特論</a:t>
                      </a:r>
                      <a:r>
                        <a:rPr lang="zh-TW" sz="2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」</a:t>
                      </a:r>
                      <a:r>
                        <a:rPr lang="zh-TW" altLang="en-US" sz="2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共</a:t>
                      </a:r>
                      <a:r>
                        <a:rPr lang="en-US" altLang="zh-TW" sz="2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22</a:t>
                      </a:r>
                      <a:r>
                        <a:rPr lang="zh-TW" altLang="en-US" sz="2800" b="0" kern="1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人修課，學</a:t>
                      </a:r>
                      <a:r>
                        <a:rPr lang="zh-TW" sz="2800" b="0" kern="1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生</a:t>
                      </a:r>
                      <a:r>
                        <a:rPr lang="zh-TW" sz="2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藉由</a:t>
                      </a:r>
                      <a:r>
                        <a:rPr lang="zh-TW" sz="2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天象儀模擬教學</a:t>
                      </a:r>
                      <a:r>
                        <a:rPr lang="zh-TW" sz="2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與操作</a:t>
                      </a:r>
                      <a:r>
                        <a:rPr lang="zh-TW" sz="2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，瞭解</a:t>
                      </a:r>
                      <a:r>
                        <a:rPr lang="zh-TW" sz="2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天文及地球科學之</a:t>
                      </a:r>
                      <a:r>
                        <a:rPr lang="zh-TW" sz="2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奧妙</a:t>
                      </a:r>
                      <a:r>
                        <a:rPr lang="zh-TW" altLang="en-US" sz="2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，並</a:t>
                      </a:r>
                      <a:r>
                        <a:rPr lang="zh-TW" sz="2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透過</a:t>
                      </a:r>
                      <a:r>
                        <a:rPr lang="zh-TW" altLang="en-US" sz="2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校外</a:t>
                      </a:r>
                      <a:r>
                        <a:rPr lang="zh-TW" sz="2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實地參觀</a:t>
                      </a:r>
                      <a:r>
                        <a:rPr lang="zh-TW" altLang="en-US" sz="2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和</a:t>
                      </a:r>
                      <a:r>
                        <a:rPr lang="zh-TW" sz="2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專人</a:t>
                      </a:r>
                      <a:r>
                        <a:rPr lang="zh-TW" sz="2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解說</a:t>
                      </a:r>
                      <a:r>
                        <a:rPr lang="zh-TW" sz="2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，深入</a:t>
                      </a:r>
                      <a:r>
                        <a:rPr lang="zh-TW" sz="2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瞭解氣象及</a:t>
                      </a:r>
                      <a:r>
                        <a:rPr lang="zh-TW" sz="2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地震相關</a:t>
                      </a:r>
                      <a:r>
                        <a:rPr lang="zh-TW" sz="2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知識。</a:t>
                      </a:r>
                    </a:p>
                  </a:txBody>
                  <a:tcPr marL="52980" marR="5298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2119F-6E78-4DD4-8370-654280CEB0CA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749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6965245" cy="792088"/>
          </a:xfrm>
        </p:spPr>
        <p:txBody>
          <a:bodyPr>
            <a:normAutofit/>
          </a:bodyPr>
          <a:lstStyle/>
          <a:p>
            <a:pPr algn="ctr"/>
            <a:r>
              <a:rPr lang="zh-TW" altLang="zh-TW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專題演講</a:t>
            </a:r>
            <a:endParaRPr lang="zh-TW" altLang="en-US" sz="4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504" y="1196752"/>
            <a:ext cx="8856984" cy="4918401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zh-TW" altLang="zh-TW" sz="3200" b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講</a:t>
            </a:r>
            <a:r>
              <a:rPr lang="zh-TW" altLang="en-US" sz="3200" b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題</a:t>
            </a:r>
            <a:r>
              <a:rPr lang="zh-TW" altLang="zh-TW" sz="3200" b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：探究教學實務分享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zh-TW" altLang="zh-TW" sz="3200" b="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主講</a:t>
            </a:r>
            <a:r>
              <a:rPr lang="zh-TW" altLang="zh-TW" sz="3200" b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者：嘉大</a:t>
            </a:r>
            <a:r>
              <a:rPr lang="zh-TW" altLang="zh-TW" sz="3200" b="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附小</a:t>
            </a:r>
            <a:r>
              <a:rPr lang="zh-TW" altLang="en-US" sz="3200" b="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lang="zh-TW" altLang="zh-TW" sz="3200" b="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劉</a:t>
            </a:r>
            <a:r>
              <a:rPr lang="zh-TW" altLang="zh-TW" sz="3200" b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恬如</a:t>
            </a:r>
            <a:r>
              <a:rPr lang="zh-TW" altLang="zh-TW" sz="3200" b="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老師</a:t>
            </a:r>
            <a:endParaRPr lang="en-US" altLang="zh-TW" sz="3200" b="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3200" b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日期：</a:t>
            </a:r>
            <a:r>
              <a:rPr lang="en-US" altLang="zh-TW" sz="3200" b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106</a:t>
            </a:r>
            <a:r>
              <a:rPr lang="zh-TW" altLang="en-US" sz="3200" b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3200" b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8</a:t>
            </a:r>
            <a:r>
              <a:rPr lang="zh-TW" altLang="zh-TW" sz="3200" b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3200" b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9</a:t>
            </a:r>
            <a:r>
              <a:rPr lang="zh-TW" altLang="zh-TW" sz="3200" b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日下午</a:t>
            </a:r>
            <a:r>
              <a:rPr lang="en-US" altLang="zh-TW" sz="3200" b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zh-TW" sz="3200" b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時</a:t>
            </a:r>
            <a:r>
              <a:rPr lang="en-US" altLang="zh-TW" sz="3200" b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30</a:t>
            </a:r>
            <a:r>
              <a:rPr lang="zh-TW" altLang="zh-TW" sz="3200" b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分至</a:t>
            </a:r>
            <a:r>
              <a:rPr lang="en-US" altLang="zh-TW" sz="3200" b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zh-TW" altLang="zh-TW" sz="3200" b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時</a:t>
            </a:r>
            <a:r>
              <a:rPr lang="en-US" altLang="zh-TW" sz="3200" b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30</a:t>
            </a:r>
            <a:r>
              <a:rPr lang="zh-TW" altLang="zh-TW" sz="3200" b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分</a:t>
            </a:r>
            <a:endParaRPr lang="en-US" altLang="zh-TW" sz="3200" b="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sz="20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2119F-6E78-4DD4-8370-654280CEB0CA}" type="slidenum">
              <a:rPr lang="zh-TW" altLang="en-US" smtClean="0"/>
              <a:t>9</a:t>
            </a:fld>
            <a:endParaRPr lang="zh-TW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444" y="4322796"/>
            <a:ext cx="2527496" cy="1914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51" y="3068960"/>
            <a:ext cx="2304257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343247"/>
            <a:ext cx="2708005" cy="203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6CReLJEy4ZZi0WeeK61puRoeV2dCp-m7wZCSdU-85sjXYFHFrM1OQmxi7TTkLEhe4U1Z59G3FvaX_AKuLUL7j_fS0DeMwf8oHQethxwKJb7GMvMpsxDdhS6SYbn5ry4sdFiJ7bGIYQ=w1094-h820-n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065016"/>
            <a:ext cx="2217959" cy="1661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942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角度">
  <a:themeElements>
    <a:clrScheme name="角度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角度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角度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889</TotalTime>
  <Words>1149</Words>
  <Application>Microsoft Office PowerPoint</Application>
  <PresentationFormat>如螢幕大小 (4:3)</PresentationFormat>
  <Paragraphs>231</Paragraphs>
  <Slides>14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5" baseType="lpstr">
      <vt:lpstr>角度</vt:lpstr>
      <vt:lpstr>國立嘉義大學106學年度 精進師資素質及特色發展計畫~成果報告</vt:lpstr>
      <vt:lpstr>計畫理念和目標</vt:lpstr>
      <vt:lpstr>106學年度開課時間表</vt:lpstr>
      <vt:lpstr>107學年度開課時間表</vt:lpstr>
      <vt:lpstr>經費執行情形</vt:lpstr>
      <vt:lpstr>儀器設備</vt:lpstr>
      <vt:lpstr>執行成果</vt:lpstr>
      <vt:lpstr>執行成果</vt:lpstr>
      <vt:lpstr>專題演講</vt:lpstr>
      <vt:lpstr>校外參訪</vt:lpstr>
      <vt:lpstr>專題演講</vt:lpstr>
      <vt:lpstr>校外參訪</vt:lpstr>
      <vt:lpstr>校外參訪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國立嘉義大學 100年度第2次「學校統籌款」 成果報告</dc:title>
  <dc:creator>chuck</dc:creator>
  <cp:lastModifiedBy>NCYU</cp:lastModifiedBy>
  <cp:revision>90</cp:revision>
  <dcterms:created xsi:type="dcterms:W3CDTF">2012-02-20T02:32:40Z</dcterms:created>
  <dcterms:modified xsi:type="dcterms:W3CDTF">2018-08-28T05:33:12Z</dcterms:modified>
</cp:coreProperties>
</file>