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33"/>
  </p:notesMasterIdLst>
  <p:handoutMasterIdLst>
    <p:handoutMasterId r:id="rId134"/>
  </p:handoutMasterIdLst>
  <p:sldIdLst>
    <p:sldId id="256" r:id="rId2"/>
    <p:sldId id="375" r:id="rId3"/>
    <p:sldId id="376" r:id="rId4"/>
    <p:sldId id="378" r:id="rId5"/>
    <p:sldId id="384" r:id="rId6"/>
    <p:sldId id="386" r:id="rId7"/>
    <p:sldId id="404" r:id="rId8"/>
    <p:sldId id="388" r:id="rId9"/>
    <p:sldId id="392" r:id="rId10"/>
    <p:sldId id="410" r:id="rId11"/>
    <p:sldId id="401" r:id="rId12"/>
    <p:sldId id="402" r:id="rId13"/>
    <p:sldId id="403" r:id="rId14"/>
    <p:sldId id="395" r:id="rId15"/>
    <p:sldId id="411" r:id="rId16"/>
    <p:sldId id="405" r:id="rId17"/>
    <p:sldId id="406" r:id="rId18"/>
    <p:sldId id="407" r:id="rId19"/>
    <p:sldId id="408" r:id="rId20"/>
    <p:sldId id="412" r:id="rId21"/>
    <p:sldId id="414" r:id="rId22"/>
    <p:sldId id="415" r:id="rId23"/>
    <p:sldId id="416" r:id="rId24"/>
    <p:sldId id="417" r:id="rId25"/>
    <p:sldId id="418" r:id="rId26"/>
    <p:sldId id="419" r:id="rId27"/>
    <p:sldId id="420" r:id="rId28"/>
    <p:sldId id="421" r:id="rId29"/>
    <p:sldId id="422" r:id="rId30"/>
    <p:sldId id="423" r:id="rId31"/>
    <p:sldId id="424" r:id="rId32"/>
    <p:sldId id="425" r:id="rId33"/>
    <p:sldId id="426" r:id="rId34"/>
    <p:sldId id="427" r:id="rId35"/>
    <p:sldId id="428" r:id="rId36"/>
    <p:sldId id="429" r:id="rId37"/>
    <p:sldId id="430" r:id="rId38"/>
    <p:sldId id="431" r:id="rId39"/>
    <p:sldId id="432" r:id="rId40"/>
    <p:sldId id="433" r:id="rId41"/>
    <p:sldId id="434" r:id="rId42"/>
    <p:sldId id="435" r:id="rId43"/>
    <p:sldId id="436" r:id="rId44"/>
    <p:sldId id="437" r:id="rId45"/>
    <p:sldId id="438" r:id="rId46"/>
    <p:sldId id="439" r:id="rId47"/>
    <p:sldId id="440" r:id="rId48"/>
    <p:sldId id="441" r:id="rId49"/>
    <p:sldId id="442" r:id="rId50"/>
    <p:sldId id="443" r:id="rId51"/>
    <p:sldId id="444" r:id="rId52"/>
    <p:sldId id="445" r:id="rId53"/>
    <p:sldId id="446" r:id="rId54"/>
    <p:sldId id="447" r:id="rId55"/>
    <p:sldId id="448" r:id="rId56"/>
    <p:sldId id="449" r:id="rId57"/>
    <p:sldId id="450" r:id="rId58"/>
    <p:sldId id="451" r:id="rId59"/>
    <p:sldId id="452" r:id="rId60"/>
    <p:sldId id="453" r:id="rId61"/>
    <p:sldId id="454" r:id="rId62"/>
    <p:sldId id="455" r:id="rId63"/>
    <p:sldId id="456" r:id="rId64"/>
    <p:sldId id="457" r:id="rId65"/>
    <p:sldId id="458" r:id="rId66"/>
    <p:sldId id="459" r:id="rId67"/>
    <p:sldId id="460" r:id="rId68"/>
    <p:sldId id="461" r:id="rId69"/>
    <p:sldId id="462" r:id="rId70"/>
    <p:sldId id="463" r:id="rId71"/>
    <p:sldId id="464" r:id="rId72"/>
    <p:sldId id="465" r:id="rId73"/>
    <p:sldId id="466" r:id="rId74"/>
    <p:sldId id="467" r:id="rId75"/>
    <p:sldId id="468" r:id="rId76"/>
    <p:sldId id="469" r:id="rId77"/>
    <p:sldId id="470" r:id="rId78"/>
    <p:sldId id="471" r:id="rId79"/>
    <p:sldId id="472" r:id="rId80"/>
    <p:sldId id="473" r:id="rId81"/>
    <p:sldId id="474" r:id="rId82"/>
    <p:sldId id="475" r:id="rId83"/>
    <p:sldId id="476" r:id="rId84"/>
    <p:sldId id="477" r:id="rId85"/>
    <p:sldId id="478" r:id="rId86"/>
    <p:sldId id="479" r:id="rId87"/>
    <p:sldId id="480" r:id="rId88"/>
    <p:sldId id="481" r:id="rId89"/>
    <p:sldId id="482" r:id="rId90"/>
    <p:sldId id="483" r:id="rId91"/>
    <p:sldId id="484" r:id="rId92"/>
    <p:sldId id="485" r:id="rId93"/>
    <p:sldId id="486" r:id="rId94"/>
    <p:sldId id="487" r:id="rId95"/>
    <p:sldId id="488" r:id="rId96"/>
    <p:sldId id="489" r:id="rId97"/>
    <p:sldId id="490" r:id="rId98"/>
    <p:sldId id="491" r:id="rId99"/>
    <p:sldId id="492" r:id="rId100"/>
    <p:sldId id="493" r:id="rId101"/>
    <p:sldId id="494" r:id="rId102"/>
    <p:sldId id="495" r:id="rId103"/>
    <p:sldId id="496" r:id="rId104"/>
    <p:sldId id="497" r:id="rId105"/>
    <p:sldId id="498" r:id="rId106"/>
    <p:sldId id="499" r:id="rId107"/>
    <p:sldId id="500" r:id="rId108"/>
    <p:sldId id="501" r:id="rId109"/>
    <p:sldId id="502" r:id="rId110"/>
    <p:sldId id="298" r:id="rId111"/>
    <p:sldId id="299" r:id="rId112"/>
    <p:sldId id="300" r:id="rId113"/>
    <p:sldId id="301" r:id="rId114"/>
    <p:sldId id="302" r:id="rId115"/>
    <p:sldId id="303" r:id="rId116"/>
    <p:sldId id="373" r:id="rId117"/>
    <p:sldId id="304" r:id="rId118"/>
    <p:sldId id="305" r:id="rId119"/>
    <p:sldId id="306" r:id="rId120"/>
    <p:sldId id="307" r:id="rId121"/>
    <p:sldId id="308" r:id="rId122"/>
    <p:sldId id="309" r:id="rId123"/>
    <p:sldId id="310" r:id="rId124"/>
    <p:sldId id="311" r:id="rId125"/>
    <p:sldId id="312" r:id="rId126"/>
    <p:sldId id="313" r:id="rId127"/>
    <p:sldId id="314" r:id="rId128"/>
    <p:sldId id="315" r:id="rId129"/>
    <p:sldId id="357" r:id="rId130"/>
    <p:sldId id="275" r:id="rId131"/>
    <p:sldId id="258" r:id="rId132"/>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mn-ea"/>
        <a:cs typeface="+mn-cs"/>
      </a:defRPr>
    </a:lvl1pPr>
    <a:lvl2pPr marL="457200" algn="l" rtl="0" fontAlgn="base">
      <a:spcBef>
        <a:spcPct val="0"/>
      </a:spcBef>
      <a:spcAft>
        <a:spcPct val="0"/>
      </a:spcAft>
      <a:defRPr sz="2400" kern="1200">
        <a:solidFill>
          <a:schemeClr val="tx1"/>
        </a:solidFill>
        <a:latin typeface="Times New Roman" charset="0"/>
        <a:ea typeface="+mn-ea"/>
        <a:cs typeface="+mn-cs"/>
      </a:defRPr>
    </a:lvl2pPr>
    <a:lvl3pPr marL="914400" algn="l" rtl="0" fontAlgn="base">
      <a:spcBef>
        <a:spcPct val="0"/>
      </a:spcBef>
      <a:spcAft>
        <a:spcPct val="0"/>
      </a:spcAft>
      <a:defRPr sz="2400" kern="1200">
        <a:solidFill>
          <a:schemeClr val="tx1"/>
        </a:solidFill>
        <a:latin typeface="Times New Roman" charset="0"/>
        <a:ea typeface="+mn-ea"/>
        <a:cs typeface="+mn-cs"/>
      </a:defRPr>
    </a:lvl3pPr>
    <a:lvl4pPr marL="1371600" algn="l" rtl="0" fontAlgn="base">
      <a:spcBef>
        <a:spcPct val="0"/>
      </a:spcBef>
      <a:spcAft>
        <a:spcPct val="0"/>
      </a:spcAft>
      <a:defRPr sz="2400" kern="1200">
        <a:solidFill>
          <a:schemeClr val="tx1"/>
        </a:solidFill>
        <a:latin typeface="Times New Roman" charset="0"/>
        <a:ea typeface="+mn-ea"/>
        <a:cs typeface="+mn-cs"/>
      </a:defRPr>
    </a:lvl4pPr>
    <a:lvl5pPr marL="1828800" algn="l" rtl="0" fontAlgn="base">
      <a:spcBef>
        <a:spcPct val="0"/>
      </a:spcBef>
      <a:spcAft>
        <a:spcPct val="0"/>
      </a:spcAft>
      <a:defRPr sz="2400" kern="1200">
        <a:solidFill>
          <a:schemeClr val="tx1"/>
        </a:solidFill>
        <a:latin typeface="Times New Roman" charset="0"/>
        <a:ea typeface="+mn-ea"/>
        <a:cs typeface="+mn-cs"/>
      </a:defRPr>
    </a:lvl5pPr>
    <a:lvl6pPr marL="2286000" algn="l" defTabSz="914400" rtl="0" eaLnBrk="1" latinLnBrk="0" hangingPunct="1">
      <a:defRPr sz="2400" kern="1200">
        <a:solidFill>
          <a:schemeClr val="tx1"/>
        </a:solidFill>
        <a:latin typeface="Times New Roman" charset="0"/>
        <a:ea typeface="+mn-ea"/>
        <a:cs typeface="+mn-cs"/>
      </a:defRPr>
    </a:lvl6pPr>
    <a:lvl7pPr marL="2743200" algn="l" defTabSz="914400" rtl="0" eaLnBrk="1" latinLnBrk="0" hangingPunct="1">
      <a:defRPr sz="2400" kern="1200">
        <a:solidFill>
          <a:schemeClr val="tx1"/>
        </a:solidFill>
        <a:latin typeface="Times New Roman" charset="0"/>
        <a:ea typeface="+mn-ea"/>
        <a:cs typeface="+mn-cs"/>
      </a:defRPr>
    </a:lvl7pPr>
    <a:lvl8pPr marL="3200400" algn="l" defTabSz="914400" rtl="0" eaLnBrk="1" latinLnBrk="0" hangingPunct="1">
      <a:defRPr sz="2400" kern="1200">
        <a:solidFill>
          <a:schemeClr val="tx1"/>
        </a:solidFill>
        <a:latin typeface="Times New Roman" charset="0"/>
        <a:ea typeface="+mn-ea"/>
        <a:cs typeface="+mn-cs"/>
      </a:defRPr>
    </a:lvl8pPr>
    <a:lvl9pPr marL="3657600" algn="l" defTabSz="914400" rtl="0" eaLnBrk="1" latinLnBrk="0" hangingPunct="1">
      <a:defRPr sz="2400" kern="1200">
        <a:solidFill>
          <a:schemeClr val="tx1"/>
        </a:solidFill>
        <a:latin typeface="Times New Roman"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66FFFF"/>
    <a:srgbClr val="9900CC"/>
    <a:srgbClr val="FFCCFF"/>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00" autoAdjust="0"/>
    <p:restoredTop sz="90929"/>
  </p:normalViewPr>
  <p:slideViewPr>
    <p:cSldViewPr>
      <p:cViewPr>
        <p:scale>
          <a:sx n="80" d="100"/>
          <a:sy n="80" d="100"/>
        </p:scale>
        <p:origin x="-906" y="216"/>
      </p:cViewPr>
      <p:guideLst>
        <p:guide orient="horz" pos="2160"/>
        <p:guide pos="2880"/>
      </p:guideLst>
    </p:cSldViewPr>
  </p:slideViewPr>
  <p:notesTextViewPr>
    <p:cViewPr>
      <p:scale>
        <a:sx n="100" d="100"/>
        <a:sy n="100" d="100"/>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notesMaster" Target="notesMasters/notesMaster1.xml"/><Relationship Id="rId138"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ltLang="zh-TW"/>
          </a:p>
        </p:txBody>
      </p:sp>
      <p:sp>
        <p:nvSpPr>
          <p:cNvPr id="31747"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ltLang="zh-TW"/>
          </a:p>
        </p:txBody>
      </p:sp>
      <p:sp>
        <p:nvSpPr>
          <p:cNvPr id="31748"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ltLang="zh-TW"/>
          </a:p>
        </p:txBody>
      </p:sp>
      <p:sp>
        <p:nvSpPr>
          <p:cNvPr id="31749"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4D37B7DD-57B1-4A3D-A684-FBB88D0543E1}" type="slidenum">
              <a:rPr lang="zh-TW" altLang="en-US"/>
              <a:pPr/>
              <a:t>‹#›</a:t>
            </a:fld>
            <a:endParaRPr lang="en-US" altLang="zh-TW"/>
          </a:p>
        </p:txBody>
      </p:sp>
    </p:spTree>
    <p:extLst>
      <p:ext uri="{BB962C8B-B14F-4D97-AF65-F5344CB8AC3E}">
        <p14:creationId xmlns:p14="http://schemas.microsoft.com/office/powerpoint/2010/main" val="8446062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ltLang="zh-TW"/>
          </a:p>
        </p:txBody>
      </p:sp>
      <p:sp>
        <p:nvSpPr>
          <p:cNvPr id="33795" name="Rectangle 1027"/>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ltLang="zh-TW"/>
          </a:p>
        </p:txBody>
      </p:sp>
      <p:sp>
        <p:nvSpPr>
          <p:cNvPr id="33797" name="Rectangle 1029"/>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33798" name="Rectangle 1030"/>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ltLang="zh-TW"/>
          </a:p>
        </p:txBody>
      </p:sp>
      <p:sp>
        <p:nvSpPr>
          <p:cNvPr id="33799" name="Rectangle 1031"/>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336A9268-9BB5-4F24-A31A-BD769D5E0919}" type="slidenum">
              <a:rPr lang="zh-TW" altLang="en-US"/>
              <a:pPr/>
              <a:t>‹#›</a:t>
            </a:fld>
            <a:endParaRPr lang="en-US" altLang="zh-TW"/>
          </a:p>
        </p:txBody>
      </p:sp>
    </p:spTree>
    <p:extLst>
      <p:ext uri="{BB962C8B-B14F-4D97-AF65-F5344CB8AC3E}">
        <p14:creationId xmlns:p14="http://schemas.microsoft.com/office/powerpoint/2010/main" val="135103850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earthquake.usgs.gov/earthquakes/recenteqsww/Quakes/usc0001xgp.html"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www.taiwanwatch.org.tw/issue/nuclear/SAVE/save026.htm" TargetMode="External"/><Relationship Id="rId4" Type="http://schemas.openxmlformats.org/officeDocument/2006/relationships/hyperlink" Target="http://zh.wikipedia.org/wiki/2011%E5%B9%B4%E6%97%A5%E6%9C%AC%E6%9C%AC%E5%B7%9E%E5%B2%9B%E6%B5%B7%E5%9F%9F%E5%9C%B0%E9%9C%87"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news.rti.org.tw/index_newsContent.aspx?nid=285766"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tw.news.yahoo.com/article/url/d/a/110312/8/2nxjj.html"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times.hinet.net/times/article.do?newsid=4796404&amp;option=internationality"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tam.gov.tw/"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tam.gov.tw/"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zh-TW" altLang="en-US" b="1" dirty="0" smtClean="0"/>
              <a:t>資料來源：</a:t>
            </a:r>
            <a:endParaRPr lang="en-US" altLang="zh-TW" b="1" dirty="0" smtClean="0"/>
          </a:p>
          <a:p>
            <a:pPr eaLnBrk="1" hangingPunct="1"/>
            <a:r>
              <a:rPr lang="zh-TW" altLang="en-US" sz="1200" b="0" i="0" kern="1200" dirty="0" smtClean="0">
                <a:solidFill>
                  <a:schemeClr val="tx1"/>
                </a:solidFill>
                <a:latin typeface="+mn-lt"/>
                <a:ea typeface="+mn-ea"/>
                <a:cs typeface="+mn-cs"/>
              </a:rPr>
              <a:t>美國地質調查所</a:t>
            </a:r>
            <a:r>
              <a:rPr lang="en-US" altLang="zh-TW" sz="1200" b="0" i="0" kern="1200" dirty="0" smtClean="0">
                <a:solidFill>
                  <a:schemeClr val="tx1"/>
                </a:solidFill>
                <a:latin typeface="+mn-lt"/>
                <a:ea typeface="+mn-ea"/>
                <a:cs typeface="+mn-cs"/>
              </a:rPr>
              <a:t>(</a:t>
            </a:r>
            <a:r>
              <a:rPr lang="en-US" sz="1200" b="0" i="0" kern="1200" dirty="0" smtClean="0">
                <a:solidFill>
                  <a:schemeClr val="tx1"/>
                </a:solidFill>
                <a:latin typeface="+mn-lt"/>
                <a:ea typeface="+mn-ea"/>
                <a:cs typeface="+mn-cs"/>
              </a:rPr>
              <a:t>US Geological </a:t>
            </a:r>
            <a:r>
              <a:rPr lang="en-US" sz="1200" b="0" i="0" kern="1200" dirty="0" err="1" smtClean="0">
                <a:solidFill>
                  <a:schemeClr val="tx1"/>
                </a:solidFill>
                <a:latin typeface="+mn-lt"/>
                <a:ea typeface="+mn-ea"/>
                <a:cs typeface="+mn-cs"/>
              </a:rPr>
              <a:t>Survey，USGS</a:t>
            </a:r>
            <a:r>
              <a:rPr lang="en-US" sz="1200" b="0" i="0" kern="1200" dirty="0" smtClean="0">
                <a:solidFill>
                  <a:schemeClr val="tx1"/>
                </a:solidFill>
                <a:latin typeface="+mn-lt"/>
                <a:ea typeface="+mn-ea"/>
                <a:cs typeface="+mn-cs"/>
              </a:rPr>
              <a:t>)</a:t>
            </a:r>
          </a:p>
          <a:p>
            <a:pPr eaLnBrk="1" hangingPunct="1"/>
            <a:r>
              <a:rPr lang="en-US" dirty="0" smtClean="0">
                <a:hlinkClick r:id="rId3"/>
              </a:rPr>
              <a:t>http://earthquake.usgs.gov/earthquakes/recenteqsww/Quakes/usc0001xgp.html#details</a:t>
            </a:r>
            <a:endParaRPr lang="en-US" altLang="zh-TW" dirty="0" smtClean="0"/>
          </a:p>
          <a:p>
            <a:pPr eaLnBrk="1" hangingPunct="1"/>
            <a:r>
              <a:rPr lang="zh-TW" altLang="en-US" dirty="0" smtClean="0"/>
              <a:t>路透社（</a:t>
            </a:r>
            <a:r>
              <a:rPr lang="en-US" altLang="zh-TW" dirty="0" smtClean="0"/>
              <a:t>Reuters</a:t>
            </a:r>
            <a:r>
              <a:rPr lang="zh-TW" altLang="en-US" dirty="0" smtClean="0"/>
              <a:t>）</a:t>
            </a:r>
            <a:endParaRPr lang="en-US" altLang="zh-TW" dirty="0" smtClean="0"/>
          </a:p>
          <a:p>
            <a:pPr eaLnBrk="1" hangingPunct="1"/>
            <a:r>
              <a:rPr lang="zh-TW" altLang="en-US" dirty="0" smtClean="0">
                <a:latin typeface="Times New Roman" pitchFamily="18" charset="0"/>
                <a:ea typeface="標楷體" pitchFamily="65" charset="-120"/>
                <a:cs typeface="Times New Roman" pitchFamily="18" charset="0"/>
              </a:rPr>
              <a:t>維基百科</a:t>
            </a:r>
            <a:r>
              <a:rPr lang="en-US" altLang="zh-TW" dirty="0" smtClean="0">
                <a:latin typeface="Times New Roman" pitchFamily="18" charset="0"/>
                <a:ea typeface="標楷體" pitchFamily="65" charset="-120"/>
                <a:cs typeface="Times New Roman" pitchFamily="18" charset="0"/>
                <a:hlinkClick r:id="rId4"/>
              </a:rPr>
              <a:t>http://zh.wikipedia.org/wiki/2011%E5%B9%B4%E6%97%A5%E6%9C%AC%E6%9C%AC%E5%B7%9E%E5%B2%9B%E6%B5%B7%E5%9F%9F%E5%9C%B0%E9%9C%87</a:t>
            </a:r>
            <a:endParaRPr lang="en-US" altLang="zh-TW" dirty="0" smtClean="0">
              <a:latin typeface="Times New Roman" pitchFamily="18" charset="0"/>
              <a:ea typeface="標楷體" pitchFamily="65" charset="-120"/>
              <a:cs typeface="Times New Roman" pitchFamily="18" charset="0"/>
              <a:hlinkClick r:id="rId5"/>
            </a:endParaRPr>
          </a:p>
          <a:p>
            <a:pPr eaLnBrk="1" hangingPunct="1"/>
            <a:endParaRPr lang="zh-TW" alt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rgbClr val="FFFF00"/>
                </a:solidFill>
                <a:latin typeface="華康儷中黑" pitchFamily="1" charset="-120"/>
                <a:ea typeface="華康儷中黑" pitchFamily="1" charset="-120"/>
              </a:defRPr>
            </a:lvl1pPr>
            <a:lvl2pPr marL="742950" indent="-285750" eaLnBrk="0" hangingPunct="0">
              <a:defRPr kumimoji="1" sz="2400">
                <a:solidFill>
                  <a:srgbClr val="FFFF00"/>
                </a:solidFill>
                <a:latin typeface="華康儷中黑" pitchFamily="1" charset="-120"/>
                <a:ea typeface="華康儷中黑" pitchFamily="1" charset="-120"/>
              </a:defRPr>
            </a:lvl2pPr>
            <a:lvl3pPr marL="1143000" indent="-228600" eaLnBrk="0" hangingPunct="0">
              <a:defRPr kumimoji="1" sz="2400">
                <a:solidFill>
                  <a:srgbClr val="FFFF00"/>
                </a:solidFill>
                <a:latin typeface="華康儷中黑" pitchFamily="1" charset="-120"/>
                <a:ea typeface="華康儷中黑" pitchFamily="1" charset="-120"/>
              </a:defRPr>
            </a:lvl3pPr>
            <a:lvl4pPr marL="1600200" indent="-228600" eaLnBrk="0" hangingPunct="0">
              <a:defRPr kumimoji="1" sz="2400">
                <a:solidFill>
                  <a:srgbClr val="FFFF00"/>
                </a:solidFill>
                <a:latin typeface="華康儷中黑" pitchFamily="1" charset="-120"/>
                <a:ea typeface="華康儷中黑" pitchFamily="1" charset="-120"/>
              </a:defRPr>
            </a:lvl4pPr>
            <a:lvl5pPr marL="2057400" indent="-228600" eaLnBrk="0" hangingPunct="0">
              <a:defRPr kumimoji="1" sz="2400">
                <a:solidFill>
                  <a:srgbClr val="FFFF00"/>
                </a:solidFill>
                <a:latin typeface="華康儷中黑" pitchFamily="1" charset="-120"/>
                <a:ea typeface="華康儷中黑" pitchFamily="1" charset="-120"/>
              </a:defRPr>
            </a:lvl5pPr>
            <a:lvl6pPr marL="25146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6pPr>
            <a:lvl7pPr marL="29718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7pPr>
            <a:lvl8pPr marL="34290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8pPr>
            <a:lvl9pPr marL="38862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9pPr>
          </a:lstStyle>
          <a:p>
            <a:pPr eaLnBrk="1" hangingPunct="1"/>
            <a:fld id="{3D42BCF7-213B-426B-801B-D888E672FD99}" type="slidenum">
              <a:rPr lang="en-US" altLang="zh-TW" sz="1200" smtClean="0">
                <a:solidFill>
                  <a:schemeClr val="tx1"/>
                </a:solidFill>
                <a:latin typeface="Times New Roman" pitchFamily="18" charset="0"/>
                <a:ea typeface="新細明體" charset="-120"/>
              </a:rPr>
              <a:pPr eaLnBrk="1" hangingPunct="1"/>
              <a:t>89</a:t>
            </a:fld>
            <a:endParaRPr lang="en-US" altLang="zh-TW" sz="1200" smtClean="0">
              <a:solidFill>
                <a:schemeClr val="tx1"/>
              </a:solidFill>
              <a:latin typeface="Times New Roman" pitchFamily="18" charset="0"/>
              <a:ea typeface="新細明體" charset="-120"/>
            </a:endParaRPr>
          </a:p>
        </p:txBody>
      </p:sp>
      <p:sp>
        <p:nvSpPr>
          <p:cNvPr id="97283" name="Rectangle 2"/>
          <p:cNvSpPr>
            <a:spLocks noGrp="1" noRot="1" noChangeAspect="1" noChangeArrowheads="1" noTextEdit="1"/>
          </p:cNvSpPr>
          <p:nvPr>
            <p:ph type="sldImg"/>
          </p:nvPr>
        </p:nvSpPr>
        <p:spPr>
          <a:xfrm>
            <a:off x="925719" y="685728"/>
            <a:ext cx="5006564" cy="3428634"/>
          </a:xfrm>
          <a:prstGeom prst="rect">
            <a:avLst/>
          </a:prstGeom>
          <a:ln/>
        </p:spPr>
      </p:sp>
      <p:sp>
        <p:nvSpPr>
          <p:cNvPr id="97284" name="Rectangle 3"/>
          <p:cNvSpPr>
            <a:spLocks noGrp="1" noChangeArrowheads="1"/>
          </p:cNvSpPr>
          <p:nvPr>
            <p:ph type="body" idx="1"/>
          </p:nvPr>
        </p:nvSpPr>
        <p:spPr>
          <a:xfrm>
            <a:off x="914508" y="4343913"/>
            <a:ext cx="5028986" cy="411436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smtClean="0">
              <a:ea typeface="新細明體" charset="-12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rgbClr val="FFFF00"/>
                </a:solidFill>
                <a:latin typeface="華康儷中黑" pitchFamily="1" charset="-120"/>
                <a:ea typeface="華康儷中黑" pitchFamily="1" charset="-120"/>
              </a:defRPr>
            </a:lvl1pPr>
            <a:lvl2pPr marL="742950" indent="-285750" eaLnBrk="0" hangingPunct="0">
              <a:defRPr kumimoji="1" sz="2400">
                <a:solidFill>
                  <a:srgbClr val="FFFF00"/>
                </a:solidFill>
                <a:latin typeface="華康儷中黑" pitchFamily="1" charset="-120"/>
                <a:ea typeface="華康儷中黑" pitchFamily="1" charset="-120"/>
              </a:defRPr>
            </a:lvl2pPr>
            <a:lvl3pPr marL="1143000" indent="-228600" eaLnBrk="0" hangingPunct="0">
              <a:defRPr kumimoji="1" sz="2400">
                <a:solidFill>
                  <a:srgbClr val="FFFF00"/>
                </a:solidFill>
                <a:latin typeface="華康儷中黑" pitchFamily="1" charset="-120"/>
                <a:ea typeface="華康儷中黑" pitchFamily="1" charset="-120"/>
              </a:defRPr>
            </a:lvl3pPr>
            <a:lvl4pPr marL="1600200" indent="-228600" eaLnBrk="0" hangingPunct="0">
              <a:defRPr kumimoji="1" sz="2400">
                <a:solidFill>
                  <a:srgbClr val="FFFF00"/>
                </a:solidFill>
                <a:latin typeface="華康儷中黑" pitchFamily="1" charset="-120"/>
                <a:ea typeface="華康儷中黑" pitchFamily="1" charset="-120"/>
              </a:defRPr>
            </a:lvl4pPr>
            <a:lvl5pPr marL="2057400" indent="-228600" eaLnBrk="0" hangingPunct="0">
              <a:defRPr kumimoji="1" sz="2400">
                <a:solidFill>
                  <a:srgbClr val="FFFF00"/>
                </a:solidFill>
                <a:latin typeface="華康儷中黑" pitchFamily="1" charset="-120"/>
                <a:ea typeface="華康儷中黑" pitchFamily="1" charset="-120"/>
              </a:defRPr>
            </a:lvl5pPr>
            <a:lvl6pPr marL="25146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6pPr>
            <a:lvl7pPr marL="29718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7pPr>
            <a:lvl8pPr marL="34290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8pPr>
            <a:lvl9pPr marL="38862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9pPr>
          </a:lstStyle>
          <a:p>
            <a:pPr eaLnBrk="1" hangingPunct="1"/>
            <a:fld id="{5476E9F4-46B8-4808-8E1D-594746CDD523}" type="slidenum">
              <a:rPr lang="en-US" altLang="zh-TW" sz="1200" smtClean="0">
                <a:solidFill>
                  <a:schemeClr val="tx1"/>
                </a:solidFill>
                <a:latin typeface="Times New Roman" pitchFamily="18" charset="0"/>
                <a:ea typeface="新細明體" charset="-120"/>
              </a:rPr>
              <a:pPr eaLnBrk="1" hangingPunct="1"/>
              <a:t>94</a:t>
            </a:fld>
            <a:endParaRPr lang="en-US" altLang="zh-TW" sz="1200" smtClean="0">
              <a:solidFill>
                <a:schemeClr val="tx1"/>
              </a:solidFill>
              <a:latin typeface="Times New Roman" pitchFamily="18" charset="0"/>
              <a:ea typeface="新細明體" charset="-120"/>
            </a:endParaRPr>
          </a:p>
        </p:txBody>
      </p:sp>
      <p:sp>
        <p:nvSpPr>
          <p:cNvPr id="98307" name="Rectangle 2"/>
          <p:cNvSpPr>
            <a:spLocks noGrp="1" noRot="1" noChangeAspect="1" noChangeArrowheads="1" noTextEdit="1"/>
          </p:cNvSpPr>
          <p:nvPr>
            <p:ph type="sldImg"/>
          </p:nvPr>
        </p:nvSpPr>
        <p:spPr>
          <a:xfrm>
            <a:off x="925719" y="685728"/>
            <a:ext cx="5006564" cy="3428634"/>
          </a:xfrm>
          <a:prstGeom prst="rect">
            <a:avLst/>
          </a:prstGeom>
          <a:ln/>
        </p:spPr>
      </p:sp>
      <p:sp>
        <p:nvSpPr>
          <p:cNvPr id="98308" name="Rectangle 3"/>
          <p:cNvSpPr>
            <a:spLocks noGrp="1" noChangeArrowheads="1"/>
          </p:cNvSpPr>
          <p:nvPr>
            <p:ph type="body" idx="1"/>
          </p:nvPr>
        </p:nvSpPr>
        <p:spPr>
          <a:xfrm>
            <a:off x="914508" y="4343913"/>
            <a:ext cx="5028986" cy="411436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smtClean="0">
              <a:ea typeface="新細明體" charset="-12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rgbClr val="FFFF00"/>
                </a:solidFill>
                <a:latin typeface="華康儷中黑" pitchFamily="1" charset="-120"/>
                <a:ea typeface="華康儷中黑" pitchFamily="1" charset="-120"/>
              </a:defRPr>
            </a:lvl1pPr>
            <a:lvl2pPr marL="742950" indent="-285750" eaLnBrk="0" hangingPunct="0">
              <a:defRPr kumimoji="1" sz="2400">
                <a:solidFill>
                  <a:srgbClr val="FFFF00"/>
                </a:solidFill>
                <a:latin typeface="華康儷中黑" pitchFamily="1" charset="-120"/>
                <a:ea typeface="華康儷中黑" pitchFamily="1" charset="-120"/>
              </a:defRPr>
            </a:lvl2pPr>
            <a:lvl3pPr marL="1143000" indent="-228600" eaLnBrk="0" hangingPunct="0">
              <a:defRPr kumimoji="1" sz="2400">
                <a:solidFill>
                  <a:srgbClr val="FFFF00"/>
                </a:solidFill>
                <a:latin typeface="華康儷中黑" pitchFamily="1" charset="-120"/>
                <a:ea typeface="華康儷中黑" pitchFamily="1" charset="-120"/>
              </a:defRPr>
            </a:lvl3pPr>
            <a:lvl4pPr marL="1600200" indent="-228600" eaLnBrk="0" hangingPunct="0">
              <a:defRPr kumimoji="1" sz="2400">
                <a:solidFill>
                  <a:srgbClr val="FFFF00"/>
                </a:solidFill>
                <a:latin typeface="華康儷中黑" pitchFamily="1" charset="-120"/>
                <a:ea typeface="華康儷中黑" pitchFamily="1" charset="-120"/>
              </a:defRPr>
            </a:lvl4pPr>
            <a:lvl5pPr marL="2057400" indent="-228600" eaLnBrk="0" hangingPunct="0">
              <a:defRPr kumimoji="1" sz="2400">
                <a:solidFill>
                  <a:srgbClr val="FFFF00"/>
                </a:solidFill>
                <a:latin typeface="華康儷中黑" pitchFamily="1" charset="-120"/>
                <a:ea typeface="華康儷中黑" pitchFamily="1" charset="-120"/>
              </a:defRPr>
            </a:lvl5pPr>
            <a:lvl6pPr marL="25146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6pPr>
            <a:lvl7pPr marL="29718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7pPr>
            <a:lvl8pPr marL="34290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8pPr>
            <a:lvl9pPr marL="38862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9pPr>
          </a:lstStyle>
          <a:p>
            <a:pPr eaLnBrk="1" hangingPunct="1"/>
            <a:fld id="{3BFEAC34-C54D-4C94-B245-B5AD9B4FE843}" type="slidenum">
              <a:rPr lang="en-US" altLang="zh-TW" sz="1200" smtClean="0">
                <a:solidFill>
                  <a:schemeClr val="tx1"/>
                </a:solidFill>
                <a:latin typeface="Times New Roman" pitchFamily="18" charset="0"/>
                <a:ea typeface="新細明體" charset="-120"/>
              </a:rPr>
              <a:pPr eaLnBrk="1" hangingPunct="1"/>
              <a:t>95</a:t>
            </a:fld>
            <a:endParaRPr lang="en-US" altLang="zh-TW" sz="1200" smtClean="0">
              <a:solidFill>
                <a:schemeClr val="tx1"/>
              </a:solidFill>
              <a:latin typeface="Times New Roman" pitchFamily="18" charset="0"/>
              <a:ea typeface="新細明體" charset="-120"/>
            </a:endParaRPr>
          </a:p>
        </p:txBody>
      </p:sp>
      <p:sp>
        <p:nvSpPr>
          <p:cNvPr id="99331" name="Rectangle 2"/>
          <p:cNvSpPr>
            <a:spLocks noGrp="1" noRot="1" noChangeAspect="1" noChangeArrowheads="1" noTextEdit="1"/>
          </p:cNvSpPr>
          <p:nvPr>
            <p:ph type="sldImg"/>
          </p:nvPr>
        </p:nvSpPr>
        <p:spPr>
          <a:xfrm>
            <a:off x="925719" y="685728"/>
            <a:ext cx="5006564" cy="3428634"/>
          </a:xfrm>
          <a:prstGeom prst="rect">
            <a:avLst/>
          </a:prstGeom>
          <a:ln/>
        </p:spPr>
      </p:sp>
      <p:sp>
        <p:nvSpPr>
          <p:cNvPr id="99332" name="Rectangle 3"/>
          <p:cNvSpPr>
            <a:spLocks noGrp="1" noChangeArrowheads="1"/>
          </p:cNvSpPr>
          <p:nvPr>
            <p:ph type="body" idx="1"/>
          </p:nvPr>
        </p:nvSpPr>
        <p:spPr>
          <a:xfrm>
            <a:off x="914508" y="4343913"/>
            <a:ext cx="5028986" cy="411436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smtClean="0">
              <a:ea typeface="新細明體" charset="-12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rgbClr val="FFFF00"/>
                </a:solidFill>
                <a:latin typeface="華康儷中黑" pitchFamily="1" charset="-120"/>
                <a:ea typeface="華康儷中黑" pitchFamily="1" charset="-120"/>
              </a:defRPr>
            </a:lvl1pPr>
            <a:lvl2pPr marL="742950" indent="-285750" eaLnBrk="0" hangingPunct="0">
              <a:defRPr kumimoji="1" sz="2400">
                <a:solidFill>
                  <a:srgbClr val="FFFF00"/>
                </a:solidFill>
                <a:latin typeface="華康儷中黑" pitchFamily="1" charset="-120"/>
                <a:ea typeface="華康儷中黑" pitchFamily="1" charset="-120"/>
              </a:defRPr>
            </a:lvl2pPr>
            <a:lvl3pPr marL="1143000" indent="-228600" eaLnBrk="0" hangingPunct="0">
              <a:defRPr kumimoji="1" sz="2400">
                <a:solidFill>
                  <a:srgbClr val="FFFF00"/>
                </a:solidFill>
                <a:latin typeface="華康儷中黑" pitchFamily="1" charset="-120"/>
                <a:ea typeface="華康儷中黑" pitchFamily="1" charset="-120"/>
              </a:defRPr>
            </a:lvl3pPr>
            <a:lvl4pPr marL="1600200" indent="-228600" eaLnBrk="0" hangingPunct="0">
              <a:defRPr kumimoji="1" sz="2400">
                <a:solidFill>
                  <a:srgbClr val="FFFF00"/>
                </a:solidFill>
                <a:latin typeface="華康儷中黑" pitchFamily="1" charset="-120"/>
                <a:ea typeface="華康儷中黑" pitchFamily="1" charset="-120"/>
              </a:defRPr>
            </a:lvl4pPr>
            <a:lvl5pPr marL="2057400" indent="-228600" eaLnBrk="0" hangingPunct="0">
              <a:defRPr kumimoji="1" sz="2400">
                <a:solidFill>
                  <a:srgbClr val="FFFF00"/>
                </a:solidFill>
                <a:latin typeface="華康儷中黑" pitchFamily="1" charset="-120"/>
                <a:ea typeface="華康儷中黑" pitchFamily="1" charset="-120"/>
              </a:defRPr>
            </a:lvl5pPr>
            <a:lvl6pPr marL="25146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6pPr>
            <a:lvl7pPr marL="29718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7pPr>
            <a:lvl8pPr marL="34290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8pPr>
            <a:lvl9pPr marL="38862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9pPr>
          </a:lstStyle>
          <a:p>
            <a:pPr eaLnBrk="1" hangingPunct="1"/>
            <a:fld id="{CA38A738-BC43-45D0-8BBA-A72135877681}" type="slidenum">
              <a:rPr lang="en-US" altLang="zh-TW" sz="1200" smtClean="0">
                <a:solidFill>
                  <a:schemeClr val="tx1"/>
                </a:solidFill>
                <a:latin typeface="Times New Roman" pitchFamily="18" charset="0"/>
                <a:ea typeface="新細明體" charset="-120"/>
              </a:rPr>
              <a:pPr eaLnBrk="1" hangingPunct="1"/>
              <a:t>103</a:t>
            </a:fld>
            <a:endParaRPr lang="en-US" altLang="zh-TW" sz="1200" smtClean="0">
              <a:solidFill>
                <a:schemeClr val="tx1"/>
              </a:solidFill>
              <a:latin typeface="Times New Roman" pitchFamily="18" charset="0"/>
              <a:ea typeface="新細明體" charset="-120"/>
            </a:endParaRPr>
          </a:p>
        </p:txBody>
      </p:sp>
      <p:sp>
        <p:nvSpPr>
          <p:cNvPr id="100355" name="Rectangle 2"/>
          <p:cNvSpPr>
            <a:spLocks noGrp="1" noRot="1" noChangeAspect="1" noChangeArrowheads="1" noTextEdit="1"/>
          </p:cNvSpPr>
          <p:nvPr>
            <p:ph type="sldImg"/>
          </p:nvPr>
        </p:nvSpPr>
        <p:spPr>
          <a:xfrm>
            <a:off x="925719" y="685728"/>
            <a:ext cx="5006564" cy="3428634"/>
          </a:xfrm>
          <a:prstGeom prst="rect">
            <a:avLst/>
          </a:prstGeom>
          <a:ln/>
        </p:spPr>
      </p:sp>
      <p:sp>
        <p:nvSpPr>
          <p:cNvPr id="100356" name="Rectangle 3"/>
          <p:cNvSpPr>
            <a:spLocks noGrp="1" noChangeArrowheads="1"/>
          </p:cNvSpPr>
          <p:nvPr>
            <p:ph type="body" idx="1"/>
          </p:nvPr>
        </p:nvSpPr>
        <p:spPr>
          <a:xfrm>
            <a:off x="914508" y="4343913"/>
            <a:ext cx="5028986" cy="411436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smtClean="0">
              <a:ea typeface="新細明體" charset="-12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6446F1-5870-4D43-A17F-A303464C259B}" type="slidenum">
              <a:rPr lang="en-US" altLang="zh-TW"/>
              <a:pPr/>
              <a:t>110</a:t>
            </a:fld>
            <a:endParaRPr lang="en-US" altLang="zh-TW"/>
          </a:p>
        </p:txBody>
      </p:sp>
      <p:sp>
        <p:nvSpPr>
          <p:cNvPr id="388098" name="Rectangle 2"/>
          <p:cNvSpPr>
            <a:spLocks noGrp="1" noRot="1" noChangeAspect="1" noChangeArrowheads="1" noTextEdit="1"/>
          </p:cNvSpPr>
          <p:nvPr>
            <p:ph type="sldImg"/>
          </p:nvPr>
        </p:nvSpPr>
        <p:spPr>
          <a:xfrm>
            <a:off x="1143000" y="685800"/>
            <a:ext cx="4572000" cy="3429000"/>
          </a:xfrm>
          <a:prstGeom prst="rect">
            <a:avLst/>
          </a:prstGeom>
          <a:ln/>
        </p:spPr>
      </p:sp>
      <p:sp>
        <p:nvSpPr>
          <p:cNvPr id="388099" name="Rectangle 3"/>
          <p:cNvSpPr>
            <a:spLocks noGrp="1" noChangeArrowheads="1"/>
          </p:cNvSpPr>
          <p:nvPr>
            <p:ph type="body" idx="1"/>
          </p:nvPr>
        </p:nvSpPr>
        <p:spPr/>
        <p:txBody>
          <a:bodyPr/>
          <a:lstStyle/>
          <a:p>
            <a:endParaRPr lang="zh-TW" altLang="zh-TW"/>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7E35D2-F7B0-45A0-ABF4-0DBF5AD0BDF9}" type="slidenum">
              <a:rPr lang="en-US" altLang="zh-TW"/>
              <a:pPr/>
              <a:t>113</a:t>
            </a:fld>
            <a:endParaRPr lang="en-US" altLang="zh-TW"/>
          </a:p>
        </p:txBody>
      </p:sp>
      <p:sp>
        <p:nvSpPr>
          <p:cNvPr id="401410" name="Rectangle 2"/>
          <p:cNvSpPr>
            <a:spLocks noGrp="1" noRot="1" noChangeAspect="1" noChangeArrowheads="1" noTextEdit="1"/>
          </p:cNvSpPr>
          <p:nvPr>
            <p:ph type="sldImg"/>
          </p:nvPr>
        </p:nvSpPr>
        <p:spPr>
          <a:xfrm>
            <a:off x="925719" y="685728"/>
            <a:ext cx="5006564" cy="3428634"/>
          </a:xfrm>
          <a:prstGeom prst="rect">
            <a:avLst/>
          </a:prstGeom>
          <a:ln/>
        </p:spPr>
      </p:sp>
      <p:sp>
        <p:nvSpPr>
          <p:cNvPr id="401411" name="Rectangle 3"/>
          <p:cNvSpPr>
            <a:spLocks noGrp="1" noChangeArrowheads="1"/>
          </p:cNvSpPr>
          <p:nvPr>
            <p:ph type="body" idx="1"/>
          </p:nvPr>
        </p:nvSpPr>
        <p:spPr>
          <a:xfrm>
            <a:off x="914508" y="4343913"/>
            <a:ext cx="5028986" cy="4114361"/>
          </a:xfrm>
        </p:spPr>
        <p:txBody>
          <a:bodyPr/>
          <a:lstStyle/>
          <a:p>
            <a:endParaRPr lang="zh-TW" altLang="zh-TW"/>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8D18DC-ECB9-45D8-A1F7-6F390D5F19E7}" type="slidenum">
              <a:rPr lang="en-US" altLang="zh-TW"/>
              <a:pPr/>
              <a:t>114</a:t>
            </a:fld>
            <a:endParaRPr lang="en-US" altLang="zh-TW"/>
          </a:p>
        </p:txBody>
      </p:sp>
      <p:sp>
        <p:nvSpPr>
          <p:cNvPr id="399362" name="Rectangle 2"/>
          <p:cNvSpPr>
            <a:spLocks noGrp="1" noRot="1" noChangeAspect="1" noChangeArrowheads="1" noTextEdit="1"/>
          </p:cNvSpPr>
          <p:nvPr>
            <p:ph type="sldImg"/>
          </p:nvPr>
        </p:nvSpPr>
        <p:spPr>
          <a:xfrm>
            <a:off x="1143000" y="685800"/>
            <a:ext cx="4572000" cy="3429000"/>
          </a:xfrm>
          <a:prstGeom prst="rect">
            <a:avLst/>
          </a:prstGeom>
          <a:ln/>
        </p:spPr>
      </p:sp>
      <p:sp>
        <p:nvSpPr>
          <p:cNvPr id="399363" name="Rectangle 3"/>
          <p:cNvSpPr>
            <a:spLocks noGrp="1" noChangeArrowheads="1"/>
          </p:cNvSpPr>
          <p:nvPr>
            <p:ph type="body" idx="1"/>
          </p:nvPr>
        </p:nvSpPr>
        <p:spPr>
          <a:xfrm>
            <a:off x="914508" y="4343913"/>
            <a:ext cx="5028986" cy="4114361"/>
          </a:xfrm>
        </p:spPr>
        <p:txBody>
          <a:bodyPr/>
          <a:lstStyle/>
          <a:p>
            <a:endParaRPr lang="zh-TW" altLang="zh-TW"/>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A1B3C6-AFCE-45C9-A221-56F1164139DC}" type="slidenum">
              <a:rPr lang="en-US" altLang="zh-TW"/>
              <a:pPr/>
              <a:t>115</a:t>
            </a:fld>
            <a:endParaRPr lang="en-US" altLang="zh-TW"/>
          </a:p>
        </p:txBody>
      </p:sp>
      <p:sp>
        <p:nvSpPr>
          <p:cNvPr id="403458" name="Rectangle 2"/>
          <p:cNvSpPr>
            <a:spLocks noGrp="1" noRot="1" noChangeAspect="1" noChangeArrowheads="1" noTextEdit="1"/>
          </p:cNvSpPr>
          <p:nvPr>
            <p:ph type="sldImg"/>
          </p:nvPr>
        </p:nvSpPr>
        <p:spPr>
          <a:xfrm>
            <a:off x="925719" y="685728"/>
            <a:ext cx="5006564" cy="3428634"/>
          </a:xfrm>
          <a:prstGeom prst="rect">
            <a:avLst/>
          </a:prstGeom>
          <a:ln/>
        </p:spPr>
      </p:sp>
      <p:sp>
        <p:nvSpPr>
          <p:cNvPr id="403459" name="Rectangle 3"/>
          <p:cNvSpPr>
            <a:spLocks noGrp="1" noChangeArrowheads="1"/>
          </p:cNvSpPr>
          <p:nvPr>
            <p:ph type="body" idx="1"/>
          </p:nvPr>
        </p:nvSpPr>
        <p:spPr>
          <a:xfrm>
            <a:off x="914508" y="4343913"/>
            <a:ext cx="5028986" cy="4114361"/>
          </a:xfrm>
        </p:spPr>
        <p:txBody>
          <a:bodyPr/>
          <a:lstStyle/>
          <a:p>
            <a:endParaRPr lang="zh-TW" altLang="zh-TW"/>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投影片圖像版面配置區 1"/>
          <p:cNvSpPr>
            <a:spLocks noGrp="1" noRot="1" noChangeAspect="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b="1" smtClean="0"/>
              <a:t>資料來源：</a:t>
            </a:r>
            <a:endParaRPr lang="en-US" altLang="zh-TW" b="1" smtClean="0"/>
          </a:p>
          <a:p>
            <a:r>
              <a:rPr lang="zh-TW" altLang="en-US" smtClean="0"/>
              <a:t>蘋果日報、路透社（</a:t>
            </a:r>
            <a:r>
              <a:rPr lang="en-US" altLang="zh-TW" smtClean="0"/>
              <a:t>Reuters</a:t>
            </a:r>
            <a:r>
              <a:rPr lang="zh-TW" altLang="en-US" smtClean="0"/>
              <a:t>）</a:t>
            </a:r>
          </a:p>
        </p:txBody>
      </p:sp>
      <p:sp>
        <p:nvSpPr>
          <p:cNvPr id="9728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10E66928-B163-453F-9A11-28B89106FB8A}" type="slidenum">
              <a:rPr lang="zh-TW" altLang="en-US" smtClean="0"/>
              <a:pPr eaLnBrk="1" hangingPunct="1"/>
              <a:t>3</a:t>
            </a:fld>
            <a:endParaRPr lang="zh-TW"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投影片圖像版面配置區 1"/>
          <p:cNvSpPr>
            <a:spLocks noGrp="1" noRot="1" noChangeAspect="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smtClean="0"/>
              <a:t>資料來源：史上強烈地震排名（</a:t>
            </a:r>
            <a:r>
              <a:rPr lang="en-US" altLang="zh-TW" smtClean="0"/>
              <a:t>2011</a:t>
            </a:r>
            <a:r>
              <a:rPr lang="zh-TW" altLang="en-US" smtClean="0"/>
              <a:t>）。</a:t>
            </a:r>
            <a:endParaRPr lang="en-US" altLang="zh-TW" smtClean="0"/>
          </a:p>
          <a:p>
            <a:pPr eaLnBrk="1" hangingPunct="1">
              <a:spcBef>
                <a:spcPct val="0"/>
              </a:spcBef>
            </a:pPr>
            <a:r>
              <a:rPr lang="en-US" altLang="zh-TW" smtClean="0"/>
              <a:t>2011</a:t>
            </a:r>
            <a:r>
              <a:rPr lang="zh-TW" altLang="en-US" smtClean="0"/>
              <a:t>年</a:t>
            </a:r>
            <a:r>
              <a:rPr lang="en-US" altLang="zh-TW" smtClean="0"/>
              <a:t>3</a:t>
            </a:r>
            <a:r>
              <a:rPr lang="zh-TW" altLang="en-US" smtClean="0"/>
              <a:t>月整理自：</a:t>
            </a:r>
            <a:r>
              <a:rPr lang="en-US" altLang="zh-TW" smtClean="0">
                <a:hlinkClick r:id="rId3"/>
              </a:rPr>
              <a:t>http://news.rti.org.tw/index_newsContent.aspx?nid=285766</a:t>
            </a:r>
            <a:endParaRPr lang="zh-TW" altLang="en-US" smtClean="0"/>
          </a:p>
        </p:txBody>
      </p:sp>
      <p:sp>
        <p:nvSpPr>
          <p:cNvPr id="9933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26B93487-8AE8-4AC7-B06F-F4DFFD55550D}" type="slidenum">
              <a:rPr lang="zh-TW" altLang="en-US" smtClean="0"/>
              <a:pPr eaLnBrk="1" hangingPunct="1"/>
              <a:t>4</a:t>
            </a:fld>
            <a:endParaRPr lang="zh-TW"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投影片圖像版面配置區 1"/>
          <p:cNvSpPr>
            <a:spLocks noGrp="1" noRot="1" noChangeAspect="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dirty="0" smtClean="0"/>
              <a:t>資料來源：</a:t>
            </a:r>
            <a:endParaRPr lang="en-US" altLang="zh-TW" dirty="0" smtClean="0"/>
          </a:p>
          <a:p>
            <a:r>
              <a:rPr lang="en-US" altLang="zh-TW" dirty="0" err="1" smtClean="0"/>
              <a:t>TVBS</a:t>
            </a:r>
            <a:r>
              <a:rPr lang="zh-TW" altLang="en-US" dirty="0" smtClean="0"/>
              <a:t>新聞、</a:t>
            </a:r>
            <a:r>
              <a:rPr lang="en-US" altLang="zh-TW" dirty="0" smtClean="0"/>
              <a:t>Yahoo</a:t>
            </a:r>
            <a:r>
              <a:rPr lang="zh-TW" altLang="en-US" dirty="0" smtClean="0"/>
              <a:t>奇摩新聞</a:t>
            </a:r>
            <a:endParaRPr lang="en-US" altLang="zh-TW" dirty="0" smtClean="0"/>
          </a:p>
          <a:p>
            <a:r>
              <a:rPr lang="en-US" altLang="zh-TW" dirty="0" err="1" smtClean="0">
                <a:hlinkClick r:id="rId3"/>
              </a:rPr>
              <a:t>http://tw.news.yahoo.com/article/url/d/a/110312/8/2nxjj.html</a:t>
            </a:r>
            <a:endParaRPr lang="en-US" altLang="zh-TW" dirty="0" smtClean="0"/>
          </a:p>
          <a:p>
            <a:r>
              <a:rPr lang="en-US" altLang="zh-TW" dirty="0" err="1" smtClean="0"/>
              <a:t>Hinet</a:t>
            </a:r>
            <a:r>
              <a:rPr lang="zh-TW" altLang="en-US" dirty="0" smtClean="0"/>
              <a:t>新聞</a:t>
            </a:r>
            <a:endParaRPr lang="en-US" altLang="zh-TW" dirty="0" smtClean="0"/>
          </a:p>
          <a:p>
            <a:r>
              <a:rPr lang="en-US" dirty="0" smtClean="0">
                <a:hlinkClick r:id="rId4"/>
              </a:rPr>
              <a:t>http://times.hinet.net/times/article.do?newsid=4796404&amp;option=internationality</a:t>
            </a:r>
            <a:endParaRPr lang="zh-TW" altLang="en-US" dirty="0" smtClean="0"/>
          </a:p>
        </p:txBody>
      </p:sp>
      <p:sp>
        <p:nvSpPr>
          <p:cNvPr id="10547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C9B98DAC-9133-49BE-9590-9A73B998BCE8}" type="slidenum">
              <a:rPr lang="zh-TW" altLang="en-US" smtClean="0"/>
              <a:pPr eaLnBrk="1" hangingPunct="1"/>
              <a:t>5</a:t>
            </a:fld>
            <a:endParaRPr lang="zh-TW"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投影片圖像版面配置區 1"/>
          <p:cNvSpPr>
            <a:spLocks noGrp="1" noRot="1" noChangeAspect="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zh-TW" altLang="en-US" smtClean="0">
                <a:latin typeface="Times New Roman" pitchFamily="18" charset="0"/>
                <a:ea typeface="標楷體" pitchFamily="65" charset="-120"/>
                <a:cs typeface="Times New Roman" pitchFamily="18" charset="0"/>
              </a:rPr>
              <a:t>資料來源：</a:t>
            </a:r>
            <a:endParaRPr lang="zh-TW" altLang="en-US" b="1" smtClean="0">
              <a:latin typeface="Times New Roman" pitchFamily="18" charset="0"/>
              <a:ea typeface="標楷體" pitchFamily="65" charset="-120"/>
              <a:cs typeface="Times New Roman" pitchFamily="18" charset="0"/>
            </a:endParaRPr>
          </a:p>
          <a:p>
            <a:pPr eaLnBrk="1" hangingPunct="1"/>
            <a:r>
              <a:rPr lang="zh-TW" altLang="en-US" smtClean="0">
                <a:latin typeface="Times New Roman" pitchFamily="18" charset="0"/>
                <a:ea typeface="標楷體" pitchFamily="65" charset="-120"/>
                <a:cs typeface="Times New Roman" pitchFamily="18" charset="0"/>
              </a:rPr>
              <a:t>台北市立天文科學教育館（</a:t>
            </a:r>
            <a:r>
              <a:rPr lang="en-US" altLang="zh-TW" smtClean="0">
                <a:latin typeface="Times New Roman" pitchFamily="18" charset="0"/>
                <a:ea typeface="標楷體" pitchFamily="65" charset="-120"/>
                <a:cs typeface="Times New Roman" pitchFamily="18" charset="0"/>
              </a:rPr>
              <a:t>2011</a:t>
            </a:r>
            <a:r>
              <a:rPr lang="zh-TW" altLang="en-US" smtClean="0">
                <a:latin typeface="Times New Roman" pitchFamily="18" charset="0"/>
                <a:ea typeface="標楷體" pitchFamily="65" charset="-120"/>
                <a:cs typeface="Times New Roman" pitchFamily="18" charset="0"/>
              </a:rPr>
              <a:t>）。</a:t>
            </a:r>
            <a:endParaRPr lang="en-US" altLang="zh-TW" smtClean="0">
              <a:latin typeface="Times New Roman" pitchFamily="18" charset="0"/>
              <a:ea typeface="標楷體" pitchFamily="65" charset="-120"/>
              <a:cs typeface="Times New Roman" pitchFamily="18" charset="0"/>
            </a:endParaRPr>
          </a:p>
          <a:p>
            <a:pPr eaLnBrk="1" hangingPunct="1"/>
            <a:r>
              <a:rPr lang="en-US" altLang="zh-TW" smtClean="0">
                <a:latin typeface="Times New Roman" pitchFamily="18" charset="0"/>
                <a:ea typeface="標楷體" pitchFamily="65" charset="-120"/>
                <a:cs typeface="Times New Roman" pitchFamily="18" charset="0"/>
                <a:hlinkClick r:id="rId3" tooltip="天文館網址(另開視窗)"/>
              </a:rPr>
              <a:t>http://www.tam.gov.tw</a:t>
            </a:r>
            <a:r>
              <a:rPr lang="en-US" smtClean="0">
                <a:latin typeface="Times New Roman" pitchFamily="18" charset="0"/>
                <a:ea typeface="標楷體" pitchFamily="65" charset="-120"/>
                <a:cs typeface="Times New Roman" pitchFamily="18" charset="0"/>
              </a:rPr>
              <a:t>。</a:t>
            </a:r>
            <a:endParaRPr lang="zh-TW" altLang="en-US" smtClean="0">
              <a:latin typeface="Times New Roman" pitchFamily="18" charset="0"/>
              <a:ea typeface="標楷體" pitchFamily="65" charset="-120"/>
              <a:cs typeface="Times New Roman" pitchFamily="18" charset="0"/>
            </a:endParaRPr>
          </a:p>
          <a:p>
            <a:endParaRPr lang="zh-TW" altLang="en-US" smtClean="0">
              <a:cs typeface="Times New Roman" pitchFamily="18" charset="0"/>
            </a:endParaRPr>
          </a:p>
        </p:txBody>
      </p:sp>
      <p:sp>
        <p:nvSpPr>
          <p:cNvPr id="14541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C7E955D1-F3A4-4446-97C8-E83B47F4E9FA}" type="slidenum">
              <a:rPr lang="zh-TW" altLang="en-US" smtClean="0"/>
              <a:pPr eaLnBrk="1" hangingPunct="1"/>
              <a:t>11</a:t>
            </a:fld>
            <a:endParaRPr lang="zh-TW"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投影片圖像版面配置區 1"/>
          <p:cNvSpPr>
            <a:spLocks noGrp="1" noRot="1" noChangeAspect="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zh-TW" altLang="en-US" smtClean="0">
                <a:latin typeface="Times New Roman" pitchFamily="18" charset="0"/>
                <a:ea typeface="標楷體" pitchFamily="65" charset="-120"/>
                <a:cs typeface="Times New Roman" pitchFamily="18" charset="0"/>
              </a:rPr>
              <a:t>資料來源：</a:t>
            </a:r>
            <a:endParaRPr lang="zh-TW" altLang="en-US" b="1" smtClean="0">
              <a:latin typeface="Times New Roman" pitchFamily="18" charset="0"/>
              <a:ea typeface="標楷體" pitchFamily="65" charset="-120"/>
              <a:cs typeface="Times New Roman" pitchFamily="18" charset="0"/>
            </a:endParaRPr>
          </a:p>
          <a:p>
            <a:pPr eaLnBrk="1" hangingPunct="1"/>
            <a:r>
              <a:rPr lang="zh-TW" altLang="en-US" smtClean="0">
                <a:latin typeface="Times New Roman" pitchFamily="18" charset="0"/>
                <a:ea typeface="標楷體" pitchFamily="65" charset="-120"/>
                <a:cs typeface="Times New Roman" pitchFamily="18" charset="0"/>
              </a:rPr>
              <a:t>台北市立天文科學教育館（</a:t>
            </a:r>
            <a:r>
              <a:rPr lang="en-US" altLang="zh-TW" smtClean="0">
                <a:latin typeface="Times New Roman" pitchFamily="18" charset="0"/>
                <a:ea typeface="標楷體" pitchFamily="65" charset="-120"/>
                <a:cs typeface="Times New Roman" pitchFamily="18" charset="0"/>
              </a:rPr>
              <a:t>2011</a:t>
            </a:r>
            <a:r>
              <a:rPr lang="zh-TW" altLang="en-US" smtClean="0">
                <a:latin typeface="Times New Roman" pitchFamily="18" charset="0"/>
                <a:ea typeface="標楷體" pitchFamily="65" charset="-120"/>
                <a:cs typeface="Times New Roman" pitchFamily="18" charset="0"/>
              </a:rPr>
              <a:t>）。</a:t>
            </a:r>
            <a:endParaRPr lang="en-US" altLang="zh-TW" smtClean="0">
              <a:latin typeface="Times New Roman" pitchFamily="18" charset="0"/>
              <a:ea typeface="標楷體" pitchFamily="65" charset="-120"/>
              <a:cs typeface="Times New Roman" pitchFamily="18" charset="0"/>
            </a:endParaRPr>
          </a:p>
          <a:p>
            <a:pPr eaLnBrk="1" hangingPunct="1"/>
            <a:r>
              <a:rPr lang="en-US" altLang="zh-TW" smtClean="0">
                <a:latin typeface="Times New Roman" pitchFamily="18" charset="0"/>
                <a:ea typeface="標楷體" pitchFamily="65" charset="-120"/>
                <a:cs typeface="Times New Roman" pitchFamily="18" charset="0"/>
                <a:hlinkClick r:id="rId3" tooltip="天文館網址(另開視窗)"/>
              </a:rPr>
              <a:t>http://www.tam.gov.tw</a:t>
            </a:r>
            <a:r>
              <a:rPr lang="en-US" smtClean="0">
                <a:latin typeface="Times New Roman" pitchFamily="18" charset="0"/>
                <a:ea typeface="標楷體" pitchFamily="65" charset="-120"/>
                <a:cs typeface="Times New Roman" pitchFamily="18" charset="0"/>
              </a:rPr>
              <a:t>。</a:t>
            </a:r>
            <a:endParaRPr lang="zh-TW" altLang="en-US" smtClean="0">
              <a:latin typeface="Times New Roman" pitchFamily="18" charset="0"/>
              <a:ea typeface="標楷體" pitchFamily="65" charset="-120"/>
              <a:cs typeface="Times New Roman" pitchFamily="18" charset="0"/>
            </a:endParaRPr>
          </a:p>
        </p:txBody>
      </p:sp>
      <p:sp>
        <p:nvSpPr>
          <p:cNvPr id="14643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50EE682C-4512-4E6B-AAF6-46E74C0B9114}" type="slidenum">
              <a:rPr lang="zh-TW" altLang="en-US" smtClean="0"/>
              <a:pPr eaLnBrk="1" hangingPunct="1"/>
              <a:t>12</a:t>
            </a:fld>
            <a:endParaRPr lang="zh-TW"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rgbClr val="FFFF00"/>
                </a:solidFill>
                <a:latin typeface="華康儷中黑" pitchFamily="1" charset="-120"/>
                <a:ea typeface="華康儷中黑" pitchFamily="1" charset="-120"/>
              </a:defRPr>
            </a:lvl1pPr>
            <a:lvl2pPr marL="742950" indent="-285750" eaLnBrk="0" hangingPunct="0">
              <a:defRPr kumimoji="1" sz="2400">
                <a:solidFill>
                  <a:srgbClr val="FFFF00"/>
                </a:solidFill>
                <a:latin typeface="華康儷中黑" pitchFamily="1" charset="-120"/>
                <a:ea typeface="華康儷中黑" pitchFamily="1" charset="-120"/>
              </a:defRPr>
            </a:lvl2pPr>
            <a:lvl3pPr marL="1143000" indent="-228600" eaLnBrk="0" hangingPunct="0">
              <a:defRPr kumimoji="1" sz="2400">
                <a:solidFill>
                  <a:srgbClr val="FFFF00"/>
                </a:solidFill>
                <a:latin typeface="華康儷中黑" pitchFamily="1" charset="-120"/>
                <a:ea typeface="華康儷中黑" pitchFamily="1" charset="-120"/>
              </a:defRPr>
            </a:lvl3pPr>
            <a:lvl4pPr marL="1600200" indent="-228600" eaLnBrk="0" hangingPunct="0">
              <a:defRPr kumimoji="1" sz="2400">
                <a:solidFill>
                  <a:srgbClr val="FFFF00"/>
                </a:solidFill>
                <a:latin typeface="華康儷中黑" pitchFamily="1" charset="-120"/>
                <a:ea typeface="華康儷中黑" pitchFamily="1" charset="-120"/>
              </a:defRPr>
            </a:lvl4pPr>
            <a:lvl5pPr marL="2057400" indent="-228600" eaLnBrk="0" hangingPunct="0">
              <a:defRPr kumimoji="1" sz="2400">
                <a:solidFill>
                  <a:srgbClr val="FFFF00"/>
                </a:solidFill>
                <a:latin typeface="華康儷中黑" pitchFamily="1" charset="-120"/>
                <a:ea typeface="華康儷中黑" pitchFamily="1" charset="-120"/>
              </a:defRPr>
            </a:lvl5pPr>
            <a:lvl6pPr marL="25146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6pPr>
            <a:lvl7pPr marL="29718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7pPr>
            <a:lvl8pPr marL="34290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8pPr>
            <a:lvl9pPr marL="38862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9pPr>
          </a:lstStyle>
          <a:p>
            <a:pPr eaLnBrk="1" hangingPunct="1"/>
            <a:fld id="{B4B5F89F-25CC-40A5-8702-199888EDC9EA}" type="slidenum">
              <a:rPr lang="en-US" altLang="zh-TW" sz="1200" smtClean="0">
                <a:solidFill>
                  <a:schemeClr val="tx1"/>
                </a:solidFill>
                <a:latin typeface="Times New Roman" pitchFamily="18" charset="0"/>
                <a:ea typeface="新細明體" charset="-120"/>
              </a:rPr>
              <a:pPr eaLnBrk="1" hangingPunct="1"/>
              <a:t>59</a:t>
            </a:fld>
            <a:endParaRPr lang="en-US" altLang="zh-TW" sz="1200" smtClean="0">
              <a:solidFill>
                <a:schemeClr val="tx1"/>
              </a:solidFill>
              <a:latin typeface="Times New Roman" pitchFamily="18" charset="0"/>
              <a:ea typeface="新細明體" charset="-120"/>
            </a:endParaRPr>
          </a:p>
        </p:txBody>
      </p:sp>
      <p:sp>
        <p:nvSpPr>
          <p:cNvPr id="95235" name="Rectangle 2"/>
          <p:cNvSpPr>
            <a:spLocks noGrp="1" noRot="1" noChangeAspect="1" noChangeArrowheads="1" noTextEdit="1"/>
          </p:cNvSpPr>
          <p:nvPr>
            <p:ph type="sldImg"/>
          </p:nvPr>
        </p:nvSpPr>
        <p:spPr>
          <a:xfrm>
            <a:off x="925719" y="685728"/>
            <a:ext cx="5006564" cy="3428634"/>
          </a:xfrm>
          <a:prstGeom prst="rect">
            <a:avLst/>
          </a:prstGeom>
          <a:ln/>
        </p:spPr>
      </p:sp>
      <p:sp>
        <p:nvSpPr>
          <p:cNvPr id="95236" name="Rectangle 3"/>
          <p:cNvSpPr>
            <a:spLocks noGrp="1" noChangeArrowheads="1"/>
          </p:cNvSpPr>
          <p:nvPr>
            <p:ph type="body" idx="1"/>
          </p:nvPr>
        </p:nvSpPr>
        <p:spPr>
          <a:xfrm>
            <a:off x="914508" y="4343913"/>
            <a:ext cx="5028986" cy="411436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smtClean="0">
              <a:ea typeface="新細明體" charset="-12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rgbClr val="FFFF00"/>
                </a:solidFill>
                <a:latin typeface="華康儷中黑" pitchFamily="1" charset="-120"/>
                <a:ea typeface="華康儷中黑" pitchFamily="1" charset="-120"/>
              </a:defRPr>
            </a:lvl1pPr>
            <a:lvl2pPr marL="742950" indent="-285750" eaLnBrk="0" hangingPunct="0">
              <a:defRPr kumimoji="1" sz="2400">
                <a:solidFill>
                  <a:srgbClr val="FFFF00"/>
                </a:solidFill>
                <a:latin typeface="華康儷中黑" pitchFamily="1" charset="-120"/>
                <a:ea typeface="華康儷中黑" pitchFamily="1" charset="-120"/>
              </a:defRPr>
            </a:lvl2pPr>
            <a:lvl3pPr marL="1143000" indent="-228600" eaLnBrk="0" hangingPunct="0">
              <a:defRPr kumimoji="1" sz="2400">
                <a:solidFill>
                  <a:srgbClr val="FFFF00"/>
                </a:solidFill>
                <a:latin typeface="華康儷中黑" pitchFamily="1" charset="-120"/>
                <a:ea typeface="華康儷中黑" pitchFamily="1" charset="-120"/>
              </a:defRPr>
            </a:lvl3pPr>
            <a:lvl4pPr marL="1600200" indent="-228600" eaLnBrk="0" hangingPunct="0">
              <a:defRPr kumimoji="1" sz="2400">
                <a:solidFill>
                  <a:srgbClr val="FFFF00"/>
                </a:solidFill>
                <a:latin typeface="華康儷中黑" pitchFamily="1" charset="-120"/>
                <a:ea typeface="華康儷中黑" pitchFamily="1" charset="-120"/>
              </a:defRPr>
            </a:lvl4pPr>
            <a:lvl5pPr marL="2057400" indent="-228600" eaLnBrk="0" hangingPunct="0">
              <a:defRPr kumimoji="1" sz="2400">
                <a:solidFill>
                  <a:srgbClr val="FFFF00"/>
                </a:solidFill>
                <a:latin typeface="華康儷中黑" pitchFamily="1" charset="-120"/>
                <a:ea typeface="華康儷中黑" pitchFamily="1" charset="-120"/>
              </a:defRPr>
            </a:lvl5pPr>
            <a:lvl6pPr marL="25146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6pPr>
            <a:lvl7pPr marL="29718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7pPr>
            <a:lvl8pPr marL="34290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8pPr>
            <a:lvl9pPr marL="38862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9pPr>
          </a:lstStyle>
          <a:p>
            <a:pPr eaLnBrk="1" hangingPunct="1"/>
            <a:fld id="{7107BEF6-282A-4597-AAD3-1E48889D8F7F}" type="slidenum">
              <a:rPr lang="en-US" altLang="zh-TW" sz="1200" smtClean="0">
                <a:solidFill>
                  <a:schemeClr val="tx1"/>
                </a:solidFill>
                <a:latin typeface="Times New Roman" pitchFamily="18" charset="0"/>
                <a:ea typeface="新細明體" charset="-120"/>
              </a:rPr>
              <a:pPr eaLnBrk="1" hangingPunct="1"/>
              <a:t>84</a:t>
            </a:fld>
            <a:endParaRPr lang="en-US" altLang="zh-TW" sz="1200" smtClean="0">
              <a:solidFill>
                <a:schemeClr val="tx1"/>
              </a:solidFill>
              <a:latin typeface="Times New Roman" pitchFamily="18" charset="0"/>
              <a:ea typeface="新細明體" charset="-120"/>
            </a:endParaRPr>
          </a:p>
        </p:txBody>
      </p:sp>
      <p:sp>
        <p:nvSpPr>
          <p:cNvPr id="96259" name="Rectangle 2"/>
          <p:cNvSpPr>
            <a:spLocks noGrp="1" noRot="1" noChangeAspect="1" noChangeArrowheads="1" noTextEdit="1"/>
          </p:cNvSpPr>
          <p:nvPr>
            <p:ph type="sldImg"/>
          </p:nvPr>
        </p:nvSpPr>
        <p:spPr>
          <a:xfrm>
            <a:off x="928921" y="685728"/>
            <a:ext cx="5004963" cy="3427172"/>
          </a:xfrm>
          <a:prstGeom prst="rect">
            <a:avLst/>
          </a:prstGeom>
          <a:ln/>
        </p:spPr>
      </p:sp>
      <p:sp>
        <p:nvSpPr>
          <p:cNvPr id="96260" name="Rectangle 3"/>
          <p:cNvSpPr>
            <a:spLocks noGrp="1" noChangeArrowheads="1"/>
          </p:cNvSpPr>
          <p:nvPr>
            <p:ph type="body" idx="1"/>
          </p:nvPr>
        </p:nvSpPr>
        <p:spPr>
          <a:xfrm>
            <a:off x="687082" y="4342450"/>
            <a:ext cx="5483837" cy="411582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smtClean="0">
                <a:ea typeface="新細明體" charset="-120"/>
              </a:rPr>
              <a:t>Mr. Chairman, Ladies and Gentlemen. Good afternoon!</a:t>
            </a:r>
          </a:p>
          <a:p>
            <a:pPr eaLnBrk="1" hangingPunct="1"/>
            <a:r>
              <a:rPr lang="en-US" altLang="zh-TW" smtClean="0">
                <a:ea typeface="新細明體" charset="-120"/>
              </a:rPr>
              <a:t>I am a researcher in the Slopeland Disaster Reduction Division.</a:t>
            </a:r>
          </a:p>
          <a:p>
            <a:pPr eaLnBrk="1" hangingPunct="1"/>
            <a:r>
              <a:rPr lang="en-US" altLang="zh-TW" smtClean="0">
                <a:ea typeface="新細明體" charset="-120"/>
              </a:rPr>
              <a:t>It is my pleasure to provide you with an overview of National Science and Technology Center for Disaster Reduction, commonly known as NCDR. </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pic>
        <p:nvPicPr>
          <p:cNvPr id="3095" name="Picture 23" descr="science04-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p:spPr>
      </p:pic>
      <p:sp>
        <p:nvSpPr>
          <p:cNvPr id="3083" name="Rectangle 11"/>
          <p:cNvSpPr>
            <a:spLocks noGrp="1" noChangeArrowheads="1"/>
          </p:cNvSpPr>
          <p:nvPr>
            <p:ph type="ctrTitle" sz="quarter"/>
          </p:nvPr>
        </p:nvSpPr>
        <p:spPr>
          <a:xfrm>
            <a:off x="838200" y="1066800"/>
            <a:ext cx="7315200" cy="1371600"/>
          </a:xfrm>
        </p:spPr>
        <p:txBody>
          <a:bodyPr/>
          <a:lstStyle>
            <a:lvl1pPr algn="ctr">
              <a:defRPr u="sng"/>
            </a:lvl1pPr>
          </a:lstStyle>
          <a:p>
            <a:r>
              <a:rPr lang="zh-TW" altLang="en-US" smtClean="0"/>
              <a:t>按一下以編輯母片標題樣式</a:t>
            </a:r>
            <a:endParaRPr lang="en-US" altLang="zh-TW"/>
          </a:p>
        </p:txBody>
      </p:sp>
      <p:sp>
        <p:nvSpPr>
          <p:cNvPr id="3084" name="Rectangle 12"/>
          <p:cNvSpPr>
            <a:spLocks noGrp="1" noChangeArrowheads="1"/>
          </p:cNvSpPr>
          <p:nvPr>
            <p:ph type="subTitle" sz="quarter" idx="1"/>
          </p:nvPr>
        </p:nvSpPr>
        <p:spPr>
          <a:xfrm>
            <a:off x="838200" y="2590800"/>
            <a:ext cx="7315200" cy="831850"/>
          </a:xfrm>
        </p:spPr>
        <p:txBody>
          <a:bodyPr/>
          <a:lstStyle>
            <a:lvl1pPr marL="0" indent="0" algn="ctr">
              <a:buFont typeface="Wingdings" pitchFamily="2" charset="2"/>
              <a:buNone/>
              <a:defRPr/>
            </a:lvl1pPr>
          </a:lstStyle>
          <a:p>
            <a:r>
              <a:rPr lang="zh-TW" altLang="en-US" smtClean="0"/>
              <a:t>按一下以編輯母片副標題樣式</a:t>
            </a:r>
            <a:endParaRPr lang="en-US" altLang="zh-TW"/>
          </a:p>
        </p:txBody>
      </p:sp>
      <p:sp>
        <p:nvSpPr>
          <p:cNvPr id="3085" name="Rectangle 13"/>
          <p:cNvSpPr>
            <a:spLocks noGrp="1" noChangeArrowheads="1"/>
          </p:cNvSpPr>
          <p:nvPr>
            <p:ph type="dt" sz="quarter" idx="2"/>
          </p:nvPr>
        </p:nvSpPr>
        <p:spPr>
          <a:xfrm>
            <a:off x="990600" y="6172200"/>
            <a:ext cx="1905000" cy="457200"/>
          </a:xfrm>
        </p:spPr>
        <p:txBody>
          <a:bodyPr/>
          <a:lstStyle>
            <a:lvl1pPr>
              <a:defRPr/>
            </a:lvl1pPr>
          </a:lstStyle>
          <a:p>
            <a:endParaRPr lang="en-US" altLang="zh-TW"/>
          </a:p>
        </p:txBody>
      </p:sp>
      <p:sp>
        <p:nvSpPr>
          <p:cNvPr id="3086" name="Rectangle 14"/>
          <p:cNvSpPr>
            <a:spLocks noGrp="1" noChangeArrowheads="1"/>
          </p:cNvSpPr>
          <p:nvPr>
            <p:ph type="ftr" sz="quarter" idx="3"/>
          </p:nvPr>
        </p:nvSpPr>
        <p:spPr>
          <a:xfrm>
            <a:off x="3124200" y="6172200"/>
            <a:ext cx="2895600" cy="457200"/>
          </a:xfrm>
        </p:spPr>
        <p:txBody>
          <a:bodyPr/>
          <a:lstStyle>
            <a:lvl1pPr>
              <a:defRPr/>
            </a:lvl1pPr>
          </a:lstStyle>
          <a:p>
            <a:endParaRPr lang="en-US" altLang="zh-TW"/>
          </a:p>
        </p:txBody>
      </p:sp>
      <p:sp>
        <p:nvSpPr>
          <p:cNvPr id="3087" name="Rectangle 15"/>
          <p:cNvSpPr>
            <a:spLocks noGrp="1" noChangeArrowheads="1"/>
          </p:cNvSpPr>
          <p:nvPr>
            <p:ph type="sldNum" sz="quarter" idx="4"/>
          </p:nvPr>
        </p:nvSpPr>
        <p:spPr>
          <a:xfrm>
            <a:off x="6400800" y="6172200"/>
            <a:ext cx="1905000" cy="457200"/>
          </a:xfrm>
        </p:spPr>
        <p:txBody>
          <a:bodyPr/>
          <a:lstStyle>
            <a:lvl1pPr>
              <a:defRPr/>
            </a:lvl1pPr>
          </a:lstStyle>
          <a:p>
            <a:fld id="{572D1880-FF56-4A58-BB4B-0DD0661C3FFA}" type="slidenum">
              <a:rPr lang="zh-TW" altLang="en-US"/>
              <a:pPr/>
              <a:t>‹#›</a:t>
            </a:fld>
            <a:endParaRPr lang="en-US" altLang="zh-TW"/>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endParaRPr lang="en-US" altLang="zh-TW"/>
          </a:p>
        </p:txBody>
      </p:sp>
      <p:sp>
        <p:nvSpPr>
          <p:cNvPr id="5" name="頁尾版面配置區 4"/>
          <p:cNvSpPr>
            <a:spLocks noGrp="1"/>
          </p:cNvSpPr>
          <p:nvPr>
            <p:ph type="ftr" sz="quarter" idx="11"/>
          </p:nvPr>
        </p:nvSpPr>
        <p:spPr/>
        <p:txBody>
          <a:bodyPr/>
          <a:lstStyle>
            <a:lvl1pPr>
              <a:defRPr/>
            </a:lvl1pPr>
          </a:lstStyle>
          <a:p>
            <a:endParaRPr lang="en-US" altLang="zh-TW"/>
          </a:p>
        </p:txBody>
      </p:sp>
      <p:sp>
        <p:nvSpPr>
          <p:cNvPr id="6" name="投影片編號版面配置區 5"/>
          <p:cNvSpPr>
            <a:spLocks noGrp="1"/>
          </p:cNvSpPr>
          <p:nvPr>
            <p:ph type="sldNum" sz="quarter" idx="12"/>
          </p:nvPr>
        </p:nvSpPr>
        <p:spPr/>
        <p:txBody>
          <a:bodyPr/>
          <a:lstStyle>
            <a:lvl1pPr>
              <a:defRPr/>
            </a:lvl1pPr>
          </a:lstStyle>
          <a:p>
            <a:fld id="{0FC48B4D-876C-4905-8523-54D127769A6D}" type="slidenum">
              <a:rPr lang="zh-TW" altLang="en-US"/>
              <a:pPr/>
              <a:t>‹#›</a:t>
            </a:fld>
            <a:endParaRPr lang="en-US" altLang="zh-TW"/>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53200" y="381000"/>
            <a:ext cx="1981200" cy="579120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609600" y="381000"/>
            <a:ext cx="5791200" cy="57912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endParaRPr lang="en-US" altLang="zh-TW"/>
          </a:p>
        </p:txBody>
      </p:sp>
      <p:sp>
        <p:nvSpPr>
          <p:cNvPr id="5" name="頁尾版面配置區 4"/>
          <p:cNvSpPr>
            <a:spLocks noGrp="1"/>
          </p:cNvSpPr>
          <p:nvPr>
            <p:ph type="ftr" sz="quarter" idx="11"/>
          </p:nvPr>
        </p:nvSpPr>
        <p:spPr/>
        <p:txBody>
          <a:bodyPr/>
          <a:lstStyle>
            <a:lvl1pPr>
              <a:defRPr/>
            </a:lvl1pPr>
          </a:lstStyle>
          <a:p>
            <a:endParaRPr lang="en-US" altLang="zh-TW"/>
          </a:p>
        </p:txBody>
      </p:sp>
      <p:sp>
        <p:nvSpPr>
          <p:cNvPr id="6" name="投影片編號版面配置區 5"/>
          <p:cNvSpPr>
            <a:spLocks noGrp="1"/>
          </p:cNvSpPr>
          <p:nvPr>
            <p:ph type="sldNum" sz="quarter" idx="12"/>
          </p:nvPr>
        </p:nvSpPr>
        <p:spPr/>
        <p:txBody>
          <a:bodyPr/>
          <a:lstStyle>
            <a:lvl1pPr>
              <a:defRPr/>
            </a:lvl1pPr>
          </a:lstStyle>
          <a:p>
            <a:fld id="{5640C7D7-C255-446D-B948-B1A1E9659F75}" type="slidenum">
              <a:rPr lang="zh-TW" altLang="en-US"/>
              <a:pPr/>
              <a:t>‹#›</a:t>
            </a:fld>
            <a:endParaRPr lang="en-US" altLang="zh-TW"/>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457200" y="274638"/>
            <a:ext cx="8229600" cy="58515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3" name="日期版面配置區 2"/>
          <p:cNvSpPr>
            <a:spLocks noGrp="1"/>
          </p:cNvSpPr>
          <p:nvPr>
            <p:ph type="dt" sz="half" idx="10"/>
          </p:nvPr>
        </p:nvSpPr>
        <p:spPr>
          <a:xfrm>
            <a:off x="457200" y="6245225"/>
            <a:ext cx="2133600" cy="476250"/>
          </a:xfrm>
        </p:spPr>
        <p:txBody>
          <a:bodyPr/>
          <a:lstStyle>
            <a:lvl1pPr>
              <a:defRPr/>
            </a:lvl1pPr>
          </a:lstStyle>
          <a:p>
            <a:endParaRPr lang="en-US" altLang="zh-TW"/>
          </a:p>
        </p:txBody>
      </p:sp>
      <p:sp>
        <p:nvSpPr>
          <p:cNvPr id="4" name="頁尾版面配置區 3"/>
          <p:cNvSpPr>
            <a:spLocks noGrp="1"/>
          </p:cNvSpPr>
          <p:nvPr>
            <p:ph type="ftr" sz="quarter" idx="11"/>
          </p:nvPr>
        </p:nvSpPr>
        <p:spPr>
          <a:xfrm>
            <a:off x="3124200" y="6245225"/>
            <a:ext cx="2895600" cy="476250"/>
          </a:xfrm>
        </p:spPr>
        <p:txBody>
          <a:bodyPr/>
          <a:lstStyle>
            <a:lvl1pPr>
              <a:defRPr/>
            </a:lvl1pPr>
          </a:lstStyle>
          <a:p>
            <a:endParaRPr lang="en-US" altLang="zh-TW"/>
          </a:p>
        </p:txBody>
      </p:sp>
      <p:sp>
        <p:nvSpPr>
          <p:cNvPr id="5" name="投影片編號版面配置區 4"/>
          <p:cNvSpPr>
            <a:spLocks noGrp="1"/>
          </p:cNvSpPr>
          <p:nvPr>
            <p:ph type="sldNum" sz="quarter" idx="12"/>
          </p:nvPr>
        </p:nvSpPr>
        <p:spPr>
          <a:xfrm>
            <a:off x="6553200" y="6245225"/>
            <a:ext cx="2133600" cy="476250"/>
          </a:xfrm>
        </p:spPr>
        <p:txBody>
          <a:bodyPr/>
          <a:lstStyle>
            <a:lvl1pPr>
              <a:defRPr/>
            </a:lvl1pPr>
          </a:lstStyle>
          <a:p>
            <a:fld id="{CFED0D59-F65C-43C3-9166-2BB8F9B89451}" type="slidenum">
              <a:rPr lang="en-US" altLang="zh-TW"/>
              <a:pPr/>
              <a:t>‹#›</a:t>
            </a:fld>
            <a:endParaRPr lang="en-US" altLang="zh-TW"/>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685800" y="609600"/>
            <a:ext cx="7772400" cy="1143000"/>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685800" y="1981200"/>
            <a:ext cx="3810000" cy="41148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1200"/>
            <a:ext cx="3810000" cy="41148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FE1E2136-74D8-41F7-9B03-71B62C61699C}" type="slidenum">
              <a:rPr lang="en-US" altLang="zh-TW"/>
              <a:pPr>
                <a:defRPr/>
              </a:pPr>
              <a:t>‹#›</a:t>
            </a:fld>
            <a:endParaRPr lang="en-US" altLang="zh-TW"/>
          </a:p>
        </p:txBody>
      </p:sp>
    </p:spTree>
    <p:extLst>
      <p:ext uri="{BB962C8B-B14F-4D97-AF65-F5344CB8AC3E}">
        <p14:creationId xmlns:p14="http://schemas.microsoft.com/office/powerpoint/2010/main" val="25626181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AndTx">
  <p:cSld name="標題，圖表及文字">
    <p:spTree>
      <p:nvGrpSpPr>
        <p:cNvPr id="1" name=""/>
        <p:cNvGrpSpPr/>
        <p:nvPr/>
      </p:nvGrpSpPr>
      <p:grpSpPr>
        <a:xfrm>
          <a:off x="0" y="0"/>
          <a:ext cx="0" cy="0"/>
          <a:chOff x="0" y="0"/>
          <a:chExt cx="0" cy="0"/>
        </a:xfrm>
      </p:grpSpPr>
      <p:sp>
        <p:nvSpPr>
          <p:cNvPr id="2" name="標題 1"/>
          <p:cNvSpPr>
            <a:spLocks noGrp="1"/>
          </p:cNvSpPr>
          <p:nvPr>
            <p:ph type="title"/>
          </p:nvPr>
        </p:nvSpPr>
        <p:spPr>
          <a:xfrm>
            <a:off x="685800" y="609600"/>
            <a:ext cx="7772400" cy="1143000"/>
          </a:xfrm>
        </p:spPr>
        <p:txBody>
          <a:bodyPr/>
          <a:lstStyle/>
          <a:p>
            <a:r>
              <a:rPr lang="zh-TW" altLang="en-US" smtClean="0"/>
              <a:t>按一下以編輯母片標題樣式</a:t>
            </a:r>
            <a:endParaRPr lang="zh-TW" altLang="en-US"/>
          </a:p>
        </p:txBody>
      </p:sp>
      <p:sp>
        <p:nvSpPr>
          <p:cNvPr id="3" name="圖表版面配置區 2"/>
          <p:cNvSpPr>
            <a:spLocks noGrp="1"/>
          </p:cNvSpPr>
          <p:nvPr>
            <p:ph type="chart" sz="half" idx="1"/>
          </p:nvPr>
        </p:nvSpPr>
        <p:spPr>
          <a:xfrm>
            <a:off x="685800" y="1981200"/>
            <a:ext cx="3810000" cy="4114800"/>
          </a:xfrm>
        </p:spPr>
        <p:txBody>
          <a:bodyPr/>
          <a:lstStyle/>
          <a:p>
            <a:pPr lvl="0"/>
            <a:endParaRPr lang="zh-TW" altLang="en-US" noProof="0"/>
          </a:p>
        </p:txBody>
      </p:sp>
      <p:sp>
        <p:nvSpPr>
          <p:cNvPr id="4" name="文字版面配置區 3"/>
          <p:cNvSpPr>
            <a:spLocks noGrp="1"/>
          </p:cNvSpPr>
          <p:nvPr>
            <p:ph type="body" sz="half" idx="2"/>
          </p:nvPr>
        </p:nvSpPr>
        <p:spPr>
          <a:xfrm>
            <a:off x="4648200" y="1981200"/>
            <a:ext cx="3810000" cy="41148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BC1C93F7-C49E-4CD8-B6D4-E1DBAFCBD4D7}" type="slidenum">
              <a:rPr lang="en-US" altLang="zh-TW"/>
              <a:pPr>
                <a:defRPr/>
              </a:pPr>
              <a:t>‹#›</a:t>
            </a:fld>
            <a:endParaRPr lang="en-US" altLang="zh-TW"/>
          </a:p>
        </p:txBody>
      </p:sp>
    </p:spTree>
    <p:extLst>
      <p:ext uri="{BB962C8B-B14F-4D97-AF65-F5344CB8AC3E}">
        <p14:creationId xmlns:p14="http://schemas.microsoft.com/office/powerpoint/2010/main" val="40473703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hart">
  <p:cSld name="標題，文字及圖表">
    <p:spTree>
      <p:nvGrpSpPr>
        <p:cNvPr id="1" name=""/>
        <p:cNvGrpSpPr/>
        <p:nvPr/>
      </p:nvGrpSpPr>
      <p:grpSpPr>
        <a:xfrm>
          <a:off x="0" y="0"/>
          <a:ext cx="0" cy="0"/>
          <a:chOff x="0" y="0"/>
          <a:chExt cx="0" cy="0"/>
        </a:xfrm>
      </p:grpSpPr>
      <p:sp>
        <p:nvSpPr>
          <p:cNvPr id="2" name="標題 1"/>
          <p:cNvSpPr>
            <a:spLocks noGrp="1"/>
          </p:cNvSpPr>
          <p:nvPr>
            <p:ph type="title"/>
          </p:nvPr>
        </p:nvSpPr>
        <p:spPr>
          <a:xfrm>
            <a:off x="685800" y="609600"/>
            <a:ext cx="7772400" cy="1143000"/>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685800" y="1981200"/>
            <a:ext cx="3810000" cy="41148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圖表版面配置區 3"/>
          <p:cNvSpPr>
            <a:spLocks noGrp="1"/>
          </p:cNvSpPr>
          <p:nvPr>
            <p:ph type="chart" sz="half" idx="2"/>
          </p:nvPr>
        </p:nvSpPr>
        <p:spPr>
          <a:xfrm>
            <a:off x="4648200" y="1981200"/>
            <a:ext cx="3810000" cy="4114800"/>
          </a:xfrm>
        </p:spPr>
        <p:txBody>
          <a:bodyPr/>
          <a:lstStyle/>
          <a:p>
            <a:pPr lvl="0"/>
            <a:endParaRPr lang="zh-TW" alt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BA5AC417-D88D-4BE6-8472-9924CC9F0B59}" type="slidenum">
              <a:rPr lang="en-US" altLang="zh-TW"/>
              <a:pPr>
                <a:defRPr/>
              </a:pPr>
              <a:t>‹#›</a:t>
            </a:fld>
            <a:endParaRPr lang="en-US" altLang="zh-TW"/>
          </a:p>
        </p:txBody>
      </p:sp>
    </p:spTree>
    <p:extLst>
      <p:ext uri="{BB962C8B-B14F-4D97-AF65-F5344CB8AC3E}">
        <p14:creationId xmlns:p14="http://schemas.microsoft.com/office/powerpoint/2010/main" val="16685768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endParaRPr lang="en-US" altLang="zh-TW"/>
          </a:p>
        </p:txBody>
      </p:sp>
      <p:sp>
        <p:nvSpPr>
          <p:cNvPr id="5" name="頁尾版面配置區 4"/>
          <p:cNvSpPr>
            <a:spLocks noGrp="1"/>
          </p:cNvSpPr>
          <p:nvPr>
            <p:ph type="ftr" sz="quarter" idx="11"/>
          </p:nvPr>
        </p:nvSpPr>
        <p:spPr/>
        <p:txBody>
          <a:bodyPr/>
          <a:lstStyle>
            <a:lvl1pPr>
              <a:defRPr/>
            </a:lvl1pPr>
          </a:lstStyle>
          <a:p>
            <a:endParaRPr lang="en-US" altLang="zh-TW"/>
          </a:p>
        </p:txBody>
      </p:sp>
      <p:sp>
        <p:nvSpPr>
          <p:cNvPr id="6" name="投影片編號版面配置區 5"/>
          <p:cNvSpPr>
            <a:spLocks noGrp="1"/>
          </p:cNvSpPr>
          <p:nvPr>
            <p:ph type="sldNum" sz="quarter" idx="12"/>
          </p:nvPr>
        </p:nvSpPr>
        <p:spPr/>
        <p:txBody>
          <a:bodyPr/>
          <a:lstStyle>
            <a:lvl1pPr>
              <a:defRPr/>
            </a:lvl1pPr>
          </a:lstStyle>
          <a:p>
            <a:fld id="{B0FDA404-3556-401A-A30C-17734C37DDA1}" type="slidenum">
              <a:rPr lang="zh-TW" altLang="en-US"/>
              <a:pPr/>
              <a:t>‹#›</a:t>
            </a:fld>
            <a:endParaRPr lang="en-US" altLang="zh-TW"/>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lvl1pPr>
          </a:lstStyle>
          <a:p>
            <a:endParaRPr lang="en-US" altLang="zh-TW"/>
          </a:p>
        </p:txBody>
      </p:sp>
      <p:sp>
        <p:nvSpPr>
          <p:cNvPr id="5" name="頁尾版面配置區 4"/>
          <p:cNvSpPr>
            <a:spLocks noGrp="1"/>
          </p:cNvSpPr>
          <p:nvPr>
            <p:ph type="ftr" sz="quarter" idx="11"/>
          </p:nvPr>
        </p:nvSpPr>
        <p:spPr/>
        <p:txBody>
          <a:bodyPr/>
          <a:lstStyle>
            <a:lvl1pPr>
              <a:defRPr/>
            </a:lvl1pPr>
          </a:lstStyle>
          <a:p>
            <a:endParaRPr lang="en-US" altLang="zh-TW"/>
          </a:p>
        </p:txBody>
      </p:sp>
      <p:sp>
        <p:nvSpPr>
          <p:cNvPr id="6" name="投影片編號版面配置區 5"/>
          <p:cNvSpPr>
            <a:spLocks noGrp="1"/>
          </p:cNvSpPr>
          <p:nvPr>
            <p:ph type="sldNum" sz="quarter" idx="12"/>
          </p:nvPr>
        </p:nvSpPr>
        <p:spPr/>
        <p:txBody>
          <a:bodyPr/>
          <a:lstStyle>
            <a:lvl1pPr>
              <a:defRPr/>
            </a:lvl1pPr>
          </a:lstStyle>
          <a:p>
            <a:fld id="{9D1AD0CF-DFF6-4EC2-A960-EC49166C0601}" type="slidenum">
              <a:rPr lang="zh-TW" altLang="en-US"/>
              <a:pPr/>
              <a:t>‹#›</a:t>
            </a:fld>
            <a:endParaRPr lang="en-US" altLang="zh-TW"/>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609600" y="1676400"/>
            <a:ext cx="3886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76400"/>
            <a:ext cx="3886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lvl1pPr>
              <a:defRPr/>
            </a:lvl1pPr>
          </a:lstStyle>
          <a:p>
            <a:endParaRPr lang="en-US" altLang="zh-TW"/>
          </a:p>
        </p:txBody>
      </p:sp>
      <p:sp>
        <p:nvSpPr>
          <p:cNvPr id="6" name="頁尾版面配置區 5"/>
          <p:cNvSpPr>
            <a:spLocks noGrp="1"/>
          </p:cNvSpPr>
          <p:nvPr>
            <p:ph type="ftr" sz="quarter" idx="11"/>
          </p:nvPr>
        </p:nvSpPr>
        <p:spPr/>
        <p:txBody>
          <a:bodyPr/>
          <a:lstStyle>
            <a:lvl1pPr>
              <a:defRPr/>
            </a:lvl1pPr>
          </a:lstStyle>
          <a:p>
            <a:endParaRPr lang="en-US" altLang="zh-TW"/>
          </a:p>
        </p:txBody>
      </p:sp>
      <p:sp>
        <p:nvSpPr>
          <p:cNvPr id="7" name="投影片編號版面配置區 6"/>
          <p:cNvSpPr>
            <a:spLocks noGrp="1"/>
          </p:cNvSpPr>
          <p:nvPr>
            <p:ph type="sldNum" sz="quarter" idx="12"/>
          </p:nvPr>
        </p:nvSpPr>
        <p:spPr/>
        <p:txBody>
          <a:bodyPr/>
          <a:lstStyle>
            <a:lvl1pPr>
              <a:defRPr/>
            </a:lvl1pPr>
          </a:lstStyle>
          <a:p>
            <a:fld id="{470A9CF2-35FD-4FB2-B0FD-5A1405167947}" type="slidenum">
              <a:rPr lang="zh-TW" altLang="en-US"/>
              <a:pPr/>
              <a:t>‹#›</a:t>
            </a:fld>
            <a:endParaRPr lang="en-US" altLang="zh-TW"/>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lvl1pPr>
              <a:defRPr/>
            </a:lvl1pPr>
          </a:lstStyle>
          <a:p>
            <a:endParaRPr lang="en-US" altLang="zh-TW"/>
          </a:p>
        </p:txBody>
      </p:sp>
      <p:sp>
        <p:nvSpPr>
          <p:cNvPr id="8" name="頁尾版面配置區 7"/>
          <p:cNvSpPr>
            <a:spLocks noGrp="1"/>
          </p:cNvSpPr>
          <p:nvPr>
            <p:ph type="ftr" sz="quarter" idx="11"/>
          </p:nvPr>
        </p:nvSpPr>
        <p:spPr/>
        <p:txBody>
          <a:bodyPr/>
          <a:lstStyle>
            <a:lvl1pPr>
              <a:defRPr/>
            </a:lvl1pPr>
          </a:lstStyle>
          <a:p>
            <a:endParaRPr lang="en-US" altLang="zh-TW"/>
          </a:p>
        </p:txBody>
      </p:sp>
      <p:sp>
        <p:nvSpPr>
          <p:cNvPr id="9" name="投影片編號版面配置區 8"/>
          <p:cNvSpPr>
            <a:spLocks noGrp="1"/>
          </p:cNvSpPr>
          <p:nvPr>
            <p:ph type="sldNum" sz="quarter" idx="12"/>
          </p:nvPr>
        </p:nvSpPr>
        <p:spPr/>
        <p:txBody>
          <a:bodyPr/>
          <a:lstStyle>
            <a:lvl1pPr>
              <a:defRPr/>
            </a:lvl1pPr>
          </a:lstStyle>
          <a:p>
            <a:fld id="{9E9BA38C-860B-46D5-AFFB-FED3238B37B8}" type="slidenum">
              <a:rPr lang="zh-TW" altLang="en-US"/>
              <a:pPr/>
              <a:t>‹#›</a:t>
            </a:fld>
            <a:endParaRPr lang="en-US" altLang="zh-TW"/>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lvl1pPr>
              <a:defRPr/>
            </a:lvl1pPr>
          </a:lstStyle>
          <a:p>
            <a:endParaRPr lang="en-US" altLang="zh-TW"/>
          </a:p>
        </p:txBody>
      </p:sp>
      <p:sp>
        <p:nvSpPr>
          <p:cNvPr id="4" name="頁尾版面配置區 3"/>
          <p:cNvSpPr>
            <a:spLocks noGrp="1"/>
          </p:cNvSpPr>
          <p:nvPr>
            <p:ph type="ftr" sz="quarter" idx="11"/>
          </p:nvPr>
        </p:nvSpPr>
        <p:spPr/>
        <p:txBody>
          <a:bodyPr/>
          <a:lstStyle>
            <a:lvl1pPr>
              <a:defRPr/>
            </a:lvl1pPr>
          </a:lstStyle>
          <a:p>
            <a:endParaRPr lang="en-US" altLang="zh-TW"/>
          </a:p>
        </p:txBody>
      </p:sp>
      <p:sp>
        <p:nvSpPr>
          <p:cNvPr id="5" name="投影片編號版面配置區 4"/>
          <p:cNvSpPr>
            <a:spLocks noGrp="1"/>
          </p:cNvSpPr>
          <p:nvPr>
            <p:ph type="sldNum" sz="quarter" idx="12"/>
          </p:nvPr>
        </p:nvSpPr>
        <p:spPr/>
        <p:txBody>
          <a:bodyPr/>
          <a:lstStyle>
            <a:lvl1pPr>
              <a:defRPr/>
            </a:lvl1pPr>
          </a:lstStyle>
          <a:p>
            <a:fld id="{24CE47CF-39C2-4E72-B7E5-DAC358322AC4}" type="slidenum">
              <a:rPr lang="zh-TW" altLang="en-US"/>
              <a:pPr/>
              <a:t>‹#›</a:t>
            </a:fld>
            <a:endParaRPr lang="en-US" altLang="zh-TW"/>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lvl1pPr>
              <a:defRPr/>
            </a:lvl1pPr>
          </a:lstStyle>
          <a:p>
            <a:endParaRPr lang="en-US" altLang="zh-TW"/>
          </a:p>
        </p:txBody>
      </p:sp>
      <p:sp>
        <p:nvSpPr>
          <p:cNvPr id="3" name="頁尾版面配置區 2"/>
          <p:cNvSpPr>
            <a:spLocks noGrp="1"/>
          </p:cNvSpPr>
          <p:nvPr>
            <p:ph type="ftr" sz="quarter" idx="11"/>
          </p:nvPr>
        </p:nvSpPr>
        <p:spPr/>
        <p:txBody>
          <a:bodyPr/>
          <a:lstStyle>
            <a:lvl1pPr>
              <a:defRPr/>
            </a:lvl1pPr>
          </a:lstStyle>
          <a:p>
            <a:endParaRPr lang="en-US" altLang="zh-TW"/>
          </a:p>
        </p:txBody>
      </p:sp>
      <p:sp>
        <p:nvSpPr>
          <p:cNvPr id="4" name="投影片編號版面配置區 3"/>
          <p:cNvSpPr>
            <a:spLocks noGrp="1"/>
          </p:cNvSpPr>
          <p:nvPr>
            <p:ph type="sldNum" sz="quarter" idx="12"/>
          </p:nvPr>
        </p:nvSpPr>
        <p:spPr/>
        <p:txBody>
          <a:bodyPr/>
          <a:lstStyle>
            <a:lvl1pPr>
              <a:defRPr/>
            </a:lvl1pPr>
          </a:lstStyle>
          <a:p>
            <a:fld id="{8726F34E-07CA-4783-A62A-89BE1865F2D2}" type="slidenum">
              <a:rPr lang="zh-TW" altLang="en-US"/>
              <a:pPr/>
              <a:t>‹#›</a:t>
            </a:fld>
            <a:endParaRPr lang="en-US" altLang="zh-TW"/>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lvl1pPr>
          </a:lstStyle>
          <a:p>
            <a:endParaRPr lang="en-US" altLang="zh-TW"/>
          </a:p>
        </p:txBody>
      </p:sp>
      <p:sp>
        <p:nvSpPr>
          <p:cNvPr id="6" name="頁尾版面配置區 5"/>
          <p:cNvSpPr>
            <a:spLocks noGrp="1"/>
          </p:cNvSpPr>
          <p:nvPr>
            <p:ph type="ftr" sz="quarter" idx="11"/>
          </p:nvPr>
        </p:nvSpPr>
        <p:spPr/>
        <p:txBody>
          <a:bodyPr/>
          <a:lstStyle>
            <a:lvl1pPr>
              <a:defRPr/>
            </a:lvl1pPr>
          </a:lstStyle>
          <a:p>
            <a:endParaRPr lang="en-US" altLang="zh-TW"/>
          </a:p>
        </p:txBody>
      </p:sp>
      <p:sp>
        <p:nvSpPr>
          <p:cNvPr id="7" name="投影片編號版面配置區 6"/>
          <p:cNvSpPr>
            <a:spLocks noGrp="1"/>
          </p:cNvSpPr>
          <p:nvPr>
            <p:ph type="sldNum" sz="quarter" idx="12"/>
          </p:nvPr>
        </p:nvSpPr>
        <p:spPr/>
        <p:txBody>
          <a:bodyPr/>
          <a:lstStyle>
            <a:lvl1pPr>
              <a:defRPr/>
            </a:lvl1pPr>
          </a:lstStyle>
          <a:p>
            <a:fld id="{1C3A7391-ECFD-4E0B-A6F7-194B51A9D32A}" type="slidenum">
              <a:rPr lang="zh-TW" altLang="en-US"/>
              <a:pPr/>
              <a:t>‹#›</a:t>
            </a:fld>
            <a:endParaRPr lang="en-US" altLang="zh-TW"/>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按一下圖示以新增圖片</a:t>
            </a:r>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lvl1pPr>
          </a:lstStyle>
          <a:p>
            <a:endParaRPr lang="en-US" altLang="zh-TW"/>
          </a:p>
        </p:txBody>
      </p:sp>
      <p:sp>
        <p:nvSpPr>
          <p:cNvPr id="6" name="頁尾版面配置區 5"/>
          <p:cNvSpPr>
            <a:spLocks noGrp="1"/>
          </p:cNvSpPr>
          <p:nvPr>
            <p:ph type="ftr" sz="quarter" idx="11"/>
          </p:nvPr>
        </p:nvSpPr>
        <p:spPr/>
        <p:txBody>
          <a:bodyPr/>
          <a:lstStyle>
            <a:lvl1pPr>
              <a:defRPr/>
            </a:lvl1pPr>
          </a:lstStyle>
          <a:p>
            <a:endParaRPr lang="en-US" altLang="zh-TW"/>
          </a:p>
        </p:txBody>
      </p:sp>
      <p:sp>
        <p:nvSpPr>
          <p:cNvPr id="7" name="投影片編號版面配置區 6"/>
          <p:cNvSpPr>
            <a:spLocks noGrp="1"/>
          </p:cNvSpPr>
          <p:nvPr>
            <p:ph type="sldNum" sz="quarter" idx="12"/>
          </p:nvPr>
        </p:nvSpPr>
        <p:spPr/>
        <p:txBody>
          <a:bodyPr/>
          <a:lstStyle>
            <a:lvl1pPr>
              <a:defRPr/>
            </a:lvl1pPr>
          </a:lstStyle>
          <a:p>
            <a:fld id="{C8C2B684-72CA-456C-98E4-BEBBD34558AA}" type="slidenum">
              <a:rPr lang="zh-TW" altLang="en-US"/>
              <a:pPr/>
              <a:t>‹#›</a:t>
            </a:fld>
            <a:endParaRPr lang="en-US" altLang="zh-TW"/>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path path="shape">
            <a:fillToRect l="14166" t="5554" r="835" b="77779"/>
          </a:path>
        </a:gradFill>
        <a:effectLst/>
      </p:bgPr>
    </p:bg>
    <p:spTree>
      <p:nvGrpSpPr>
        <p:cNvPr id="1" name=""/>
        <p:cNvGrpSpPr/>
        <p:nvPr/>
      </p:nvGrpSpPr>
      <p:grpSpPr>
        <a:xfrm>
          <a:off x="0" y="0"/>
          <a:ext cx="0" cy="0"/>
          <a:chOff x="0" y="0"/>
          <a:chExt cx="0" cy="0"/>
        </a:xfrm>
      </p:grpSpPr>
      <p:pic>
        <p:nvPicPr>
          <p:cNvPr id="2074" name="Picture 26" descr="science04-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p:spPr>
      </p:pic>
      <p:sp>
        <p:nvSpPr>
          <p:cNvPr id="2059" name="Rectangle 11"/>
          <p:cNvSpPr>
            <a:spLocks noGrp="1" noChangeArrowheads="1"/>
          </p:cNvSpPr>
          <p:nvPr>
            <p:ph type="title"/>
          </p:nvPr>
        </p:nvSpPr>
        <p:spPr bwMode="auto">
          <a:xfrm>
            <a:off x="609600" y="381000"/>
            <a:ext cx="7924800" cy="1206500"/>
          </a:xfrm>
          <a:prstGeom prst="rect">
            <a:avLst/>
          </a:prstGeom>
          <a:noFill/>
          <a:ln w="12700" cap="sq">
            <a:noFill/>
            <a:miter lim="800000"/>
            <a:headEnd type="none" w="sm" len="sm"/>
            <a:tailEnd type="none" w="sm" len="sm"/>
          </a:ln>
          <a:effec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endParaRPr lang="en-US" altLang="zh-TW" smtClean="0"/>
          </a:p>
        </p:txBody>
      </p:sp>
      <p:sp>
        <p:nvSpPr>
          <p:cNvPr id="2060" name="Rectangle 12"/>
          <p:cNvSpPr>
            <a:spLocks noGrp="1" noChangeArrowheads="1"/>
          </p:cNvSpPr>
          <p:nvPr>
            <p:ph type="body" idx="1"/>
          </p:nvPr>
        </p:nvSpPr>
        <p:spPr bwMode="auto">
          <a:xfrm>
            <a:off x="609600" y="1676400"/>
            <a:ext cx="7924800" cy="44958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zh-TW" smtClean="0"/>
          </a:p>
        </p:txBody>
      </p:sp>
      <p:sp>
        <p:nvSpPr>
          <p:cNvPr id="2061" name="Rectangle 13"/>
          <p:cNvSpPr>
            <a:spLocks noGrp="1" noChangeArrowheads="1"/>
          </p:cNvSpPr>
          <p:nvPr>
            <p:ph type="dt" sz="half" idx="2"/>
          </p:nvPr>
        </p:nvSpPr>
        <p:spPr bwMode="auto">
          <a:xfrm>
            <a:off x="6096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ea typeface="新細明體" charset="-120"/>
              </a:defRPr>
            </a:lvl1pPr>
          </a:lstStyle>
          <a:p>
            <a:endParaRPr lang="en-US" altLang="zh-TW"/>
          </a:p>
        </p:txBody>
      </p:sp>
      <p:sp>
        <p:nvSpPr>
          <p:cNvPr id="2062" name="Rectangle 14"/>
          <p:cNvSpPr>
            <a:spLocks noGrp="1" noChangeArrowheads="1"/>
          </p:cNvSpPr>
          <p:nvPr>
            <p:ph type="ftr" sz="quarter" idx="3"/>
          </p:nvPr>
        </p:nvSpPr>
        <p:spPr bwMode="auto">
          <a:xfrm>
            <a:off x="30480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ea typeface="新細明體" charset="-120"/>
              </a:defRPr>
            </a:lvl1pPr>
          </a:lstStyle>
          <a:p>
            <a:endParaRPr lang="en-US" altLang="zh-TW"/>
          </a:p>
        </p:txBody>
      </p:sp>
      <p:sp>
        <p:nvSpPr>
          <p:cNvPr id="2063" name="Rectangle 15"/>
          <p:cNvSpPr>
            <a:spLocks noGrp="1" noChangeArrowheads="1"/>
          </p:cNvSpPr>
          <p:nvPr>
            <p:ph type="sldNum" sz="quarter" idx="4"/>
          </p:nvPr>
        </p:nvSpPr>
        <p:spPr bwMode="auto">
          <a:xfrm>
            <a:off x="66294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a:ea typeface="新細明體" charset="-120"/>
              </a:defRPr>
            </a:lvl1pPr>
          </a:lstStyle>
          <a:p>
            <a:fld id="{485AA297-68D1-43C5-8D32-940E02CF9475}" type="slidenum">
              <a:rPr lang="zh-TW" altLang="en-US"/>
              <a:pPr/>
              <a:t>‹#›</a:t>
            </a:fld>
            <a:endParaRPr lang="en-US" altLang="zh-TW"/>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3" r:id="rId13"/>
    <p:sldLayoutId id="2147483664" r:id="rId14"/>
    <p:sldLayoutId id="2147483665" r:id="rId15"/>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rtl="0" eaLnBrk="1" fontAlgn="base" hangingPunct="1">
        <a:spcBef>
          <a:spcPct val="0"/>
        </a:spcBef>
        <a:spcAft>
          <a:spcPct val="0"/>
        </a:spcAft>
        <a:defRPr sz="4400">
          <a:solidFill>
            <a:srgbClr val="66FFFF"/>
          </a:solidFill>
          <a:latin typeface="+mj-lt"/>
          <a:ea typeface="+mj-ea"/>
          <a:cs typeface="+mj-cs"/>
        </a:defRPr>
      </a:lvl1pPr>
      <a:lvl2pPr algn="l" rtl="0" eaLnBrk="1" fontAlgn="base" hangingPunct="1">
        <a:spcBef>
          <a:spcPct val="0"/>
        </a:spcBef>
        <a:spcAft>
          <a:spcPct val="0"/>
        </a:spcAft>
        <a:defRPr sz="4400">
          <a:solidFill>
            <a:srgbClr val="66FFFF"/>
          </a:solidFill>
          <a:latin typeface="Times New Roman" charset="0"/>
        </a:defRPr>
      </a:lvl2pPr>
      <a:lvl3pPr algn="l" rtl="0" eaLnBrk="1" fontAlgn="base" hangingPunct="1">
        <a:spcBef>
          <a:spcPct val="0"/>
        </a:spcBef>
        <a:spcAft>
          <a:spcPct val="0"/>
        </a:spcAft>
        <a:defRPr sz="4400">
          <a:solidFill>
            <a:srgbClr val="66FFFF"/>
          </a:solidFill>
          <a:latin typeface="Times New Roman" charset="0"/>
        </a:defRPr>
      </a:lvl3pPr>
      <a:lvl4pPr algn="l" rtl="0" eaLnBrk="1" fontAlgn="base" hangingPunct="1">
        <a:spcBef>
          <a:spcPct val="0"/>
        </a:spcBef>
        <a:spcAft>
          <a:spcPct val="0"/>
        </a:spcAft>
        <a:defRPr sz="4400">
          <a:solidFill>
            <a:srgbClr val="66FFFF"/>
          </a:solidFill>
          <a:latin typeface="Times New Roman" charset="0"/>
        </a:defRPr>
      </a:lvl4pPr>
      <a:lvl5pPr algn="l" rtl="0" eaLnBrk="1" fontAlgn="base" hangingPunct="1">
        <a:spcBef>
          <a:spcPct val="0"/>
        </a:spcBef>
        <a:spcAft>
          <a:spcPct val="0"/>
        </a:spcAft>
        <a:defRPr sz="4400">
          <a:solidFill>
            <a:srgbClr val="66FFFF"/>
          </a:solidFill>
          <a:latin typeface="Times New Roman" charset="0"/>
        </a:defRPr>
      </a:lvl5pPr>
      <a:lvl6pPr marL="457200" algn="l" rtl="0" eaLnBrk="1" fontAlgn="base" hangingPunct="1">
        <a:spcBef>
          <a:spcPct val="0"/>
        </a:spcBef>
        <a:spcAft>
          <a:spcPct val="0"/>
        </a:spcAft>
        <a:defRPr sz="4400">
          <a:solidFill>
            <a:srgbClr val="66FFFF"/>
          </a:solidFill>
          <a:latin typeface="Times New Roman" charset="0"/>
        </a:defRPr>
      </a:lvl6pPr>
      <a:lvl7pPr marL="914400" algn="l" rtl="0" eaLnBrk="1" fontAlgn="base" hangingPunct="1">
        <a:spcBef>
          <a:spcPct val="0"/>
        </a:spcBef>
        <a:spcAft>
          <a:spcPct val="0"/>
        </a:spcAft>
        <a:defRPr sz="4400">
          <a:solidFill>
            <a:srgbClr val="66FFFF"/>
          </a:solidFill>
          <a:latin typeface="Times New Roman" charset="0"/>
        </a:defRPr>
      </a:lvl7pPr>
      <a:lvl8pPr marL="1371600" algn="l" rtl="0" eaLnBrk="1" fontAlgn="base" hangingPunct="1">
        <a:spcBef>
          <a:spcPct val="0"/>
        </a:spcBef>
        <a:spcAft>
          <a:spcPct val="0"/>
        </a:spcAft>
        <a:defRPr sz="4400">
          <a:solidFill>
            <a:srgbClr val="66FFFF"/>
          </a:solidFill>
          <a:latin typeface="Times New Roman" charset="0"/>
        </a:defRPr>
      </a:lvl8pPr>
      <a:lvl9pPr marL="1828800" algn="l" rtl="0" eaLnBrk="1" fontAlgn="base" hangingPunct="1">
        <a:spcBef>
          <a:spcPct val="0"/>
        </a:spcBef>
        <a:spcAft>
          <a:spcPct val="0"/>
        </a:spcAft>
        <a:defRPr sz="4400">
          <a:solidFill>
            <a:srgbClr val="66FFFF"/>
          </a:solidFill>
          <a:latin typeface="Times New Roman" charset="0"/>
        </a:defRPr>
      </a:lvl9pPr>
    </p:titleStyle>
    <p:bodyStyle>
      <a:lvl1pPr marL="342900" indent="-342900" algn="l" rtl="0" eaLnBrk="1" fontAlgn="base" hangingPunct="1">
        <a:spcBef>
          <a:spcPct val="20000"/>
        </a:spcBef>
        <a:spcAft>
          <a:spcPct val="0"/>
        </a:spcAft>
        <a:buClr>
          <a:schemeClr val="folHlink"/>
        </a:buClr>
        <a:buSzPct val="90000"/>
        <a:buFont typeface="Wingdings" pitchFamily="2" charset="2"/>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26085;&#26412;&#22320;&#38663;/&#12300;&#26222;&#36890;&#12398;&#27874;&#12392;&#27941;&#27874;&#12398;&#36949;&#12356;&#12301;&#12300;&#39640;&#12373;50cm&#12398;&#27941;&#27874;&#12398;&#23041;&#21147;&#12301;(&#28023;&#22063;&#25104;&#22240;&#33287;&#28010;&#30340;&#24046;&#30064;).flv" TargetMode="External"/><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 Id="rId5" Type="http://schemas.openxmlformats.org/officeDocument/2006/relationships/image" Target="../media/image88.jpeg"/><Relationship Id="rId4" Type="http://schemas.openxmlformats.org/officeDocument/2006/relationships/image" Target="../media/image87.jpeg"/></Relationships>
</file>

<file path=ppt/slides/_rels/slide10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10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hyperlink" Target="Japan_early_warning.mp4" TargetMode="External"/><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26085;&#26412;&#22320;&#38663;/&#36229;&#32026;&#26376;&#20142;&#26368;&#25509;&#36817;&#22320;&#29699;%20&#24656;&#24341;&#30332;&#22825;&#28797;(1&#20998;41&#31186;)-&#12300;&#20013;&#22825;&#26032;&#32862;&#12301;.wmv"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1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98.jpeg"/></Relationships>
</file>

<file path=ppt/slides/_rels/slide11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www.abc.net.au/news/events/japan-quake-2011/beforeafter.htm" TargetMode="Externa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hyperlink" Target="http://www.amerrescue.org/" TargetMode="Externa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121.tiff"/><Relationship Id="rId5" Type="http://schemas.openxmlformats.org/officeDocument/2006/relationships/image" Target="../media/image120.jpeg"/><Relationship Id="rId4" Type="http://schemas.openxmlformats.org/officeDocument/2006/relationships/image" Target="../media/image1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hyperlink" Target="&#26085;&#26412;&#22320;&#38663;/&#12304;&#24433;&#38899;&#22577;&#23566;&#12305;&#21488;&#38651;&#20844;&#21496;&#26680;&#33021;&#38651;&#24288;&#38450;&#31684;&#22320;&#38663;&#28023;&#22063;&#35373;&#26045;&#65288;&#20320;&#30456;&#20449;&#21966;&#65311;&#65289;.flv"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26085;&#26412;&#22320;&#38663;/20110315%20&#20844;&#35222;&#26202;&#38291;&#26032;&#32862;%20&#21488;&#26680;&#38651;&#24288;&#23494;&#24230;&#39640;%20&#23433;&#20840;&#24341;&#38364;&#27880;.flv" TargetMode="External"/><Relationship Id="rId2" Type="http://schemas.openxmlformats.org/officeDocument/2006/relationships/hyperlink" Target="&#26085;&#26412;&#22320;&#38663;/&#12304;&#24433;&#38899;&#22577;&#23566;&#12305;&#21488;&#38651;&#20844;&#21496;&#26680;&#33021;&#38651;&#24288;&#38450;&#31684;&#22320;&#38663;&#28023;&#22063;&#35373;&#26045;&#65288;&#20320;&#30456;&#20449;&#21966;&#65311;&#65289;.flv" TargetMode="External"/><Relationship Id="rId1" Type="http://schemas.openxmlformats.org/officeDocument/2006/relationships/slideLayout" Target="../slideLayouts/slideLayout10.xml"/><Relationship Id="rId5" Type="http://schemas.openxmlformats.org/officeDocument/2006/relationships/hyperlink" Target="&#26085;&#26412;&#22320;&#38663;/&#20840;&#29699;14&#26680;&#38651;&#24288;&#23621;&#39640;&#27963;&#21205;&#26039;&#23652;&#24118;.flv" TargetMode="External"/><Relationship Id="rId4" Type="http://schemas.openxmlformats.org/officeDocument/2006/relationships/hyperlink" Target="&#26085;&#26412;&#22320;&#38663;/&#28023;&#22063;&#34909;&#25802;&#38651;&#24288;&#30340;&#24433;&#29255;Really%20HUGE!!!%20Tsunami%202011%20Japan%20&#27941;&#27874;.flv"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www.independent.co.uk/news/science/more-than-one-in-10-nuclear-power-plants-at-risk-from-earthquakes-2260817.html" TargetMode="External"/><Relationship Id="rId2" Type="http://schemas.openxmlformats.org/officeDocument/2006/relationships/hyperlink" Target="http://online.wsj.com/article/SB10001424052748703512404576208872161503008.html#articleTabs%3Dinteractive" TargetMode="Externa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26085;&#26412;&#22320;&#38663;/&#22320;&#38663;&#38928;&#22577;2011%203%2011%20&#26481;&#21271;&#22320;&#26041;&#22826;&#24179;&#27915;&#27798;&#22320;&#38663;(&#26481;&#21271;&#38306;&#26481;&#22823;&#38663;&#28797;)&#12398;&#26481;&#20140;&#37117;&#20013;&#37326;&#21306;&#12398;&#25594;&#12428;.flv" TargetMode="External"/><Relationship Id="rId4" Type="http://schemas.openxmlformats.org/officeDocument/2006/relationships/hyperlink" Target="&#26085;&#26412;&#22320;&#38663;/&#22823;&#22320;&#38663;.flv"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26085;&#26412;&#22320;&#38663;/&#25239;&#38663;&#26085;&#20154;&#20919;&#38748;&#38754;&#23565;&#65288;01&#20998;59&#31186;&#65289;-&#12302;&#24180;&#20195;&#26032;&#32862;&#12303;.wmv" TargetMode="External"/><Relationship Id="rId2" Type="http://schemas.openxmlformats.org/officeDocument/2006/relationships/hyperlink" Target="&#26085;&#26412;&#22320;&#38663;/20110324&#12304;&#21488;&#35222;&#26032;&#32862;&#12305;&#36960;&#34276;&#26410;&#24076;%20&#24291;&#25773;&#21040;&#26368;&#24460;&#19968;&#21051;%20&#33836;&#20154;&#29554;&#25937;&#22905;&#22833;&#36452;.flv" TargetMode="External"/><Relationship Id="rId1" Type="http://schemas.openxmlformats.org/officeDocument/2006/relationships/slideLayout" Target="../slideLayouts/slideLayout10.xml"/><Relationship Id="rId4" Type="http://schemas.openxmlformats.org/officeDocument/2006/relationships/hyperlink" Target="&#26085;&#26412;&#22320;&#38663;/&#26085;&#26412;&#22320;&#38663;&#38928;&#35686;%20&#26377;30&#31186;&#36867;&#21629;%20&#27665;&#30526;&#21516;&#26178;&#25509;&#35686;&#35338;&#12300;&#30495;&#30340;&#24456;&#36914;&#27493;&#12301;&#65288;01&#20998;24&#31186;&#65289;-&#12302;&#34315;&#26524;&#26085;&#22577;&#12303;.wmv"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34.emf"/></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image" Target="../media/image47.w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26085;&#26412;&#22320;&#38663;/&#30452;&#25802;&#26481;&#20140;&#36842;&#22763;&#23612;&#22303;&#22756;&#28082;&#21270;&#22196;&#37325;(2&#20998;32&#31186;)-&#12300;&#26481;&#26862;&#26032;&#32862;&#12301;.wmv"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26085;&#26412;&#22320;&#38663;/&#31119;&#23798;&#26680;&#38651;&#24288;&#28856;&#35010;%20&#21313;&#39192;&#33836;&#20154;&#30095;&#25955;.flv" TargetMode="External"/><Relationship Id="rId5" Type="http://schemas.openxmlformats.org/officeDocument/2006/relationships/hyperlink" Target="&#26085;&#26412;&#22320;&#38663;/&#31119;&#23798;VS&#36554;&#35582;&#27604;&#65288;01&#20998;20&#31186;&#65289;-&#12302;&#19977;&#31435;&#26032;&#32862;&#12303;.wmv" TargetMode="External"/><Relationship Id="rId4" Type="http://schemas.openxmlformats.org/officeDocument/2006/relationships/hyperlink" Target="&#26085;&#26412;&#22320;&#38663;/&#31119;&#23798;&#26680;&#38651;&#24288;&#26680;&#29190;&#21205;&#30059;.flv" TargetMode="External"/></Relationships>
</file>

<file path=ppt/slides/_rels/slide6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59.png"/></Relationships>
</file>

<file path=ppt/slides/_rels/slide7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hyperlink" Target="file:///K:\Teaching\2009%20Tsunami%20and%20Earthquake\Manila_Trench_seg2_Mw8_new.avi" TargetMode="External"/><Relationship Id="rId2" Type="http://schemas.openxmlformats.org/officeDocument/2006/relationships/image" Target="../media/image63.gif"/><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 Id="rId5" Type="http://schemas.openxmlformats.org/officeDocument/2006/relationships/image" Target="../media/image70.jpeg"/><Relationship Id="rId4" Type="http://schemas.openxmlformats.org/officeDocument/2006/relationships/image" Target="../media/image69.jpeg"/></Relationships>
</file>

<file path=ppt/slides/_rels/slide8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81.jpeg"/></Relationships>
</file>

<file path=ppt/slides/_rels/slide9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ctrTitle"/>
          </p:nvPr>
        </p:nvSpPr>
        <p:spPr>
          <a:xfrm>
            <a:off x="1547664" y="2503754"/>
            <a:ext cx="7315200" cy="1371600"/>
          </a:xfrm>
        </p:spPr>
        <p:txBody>
          <a:bodyPr/>
          <a:lstStyle/>
          <a:p>
            <a:r>
              <a:rPr lang="zh-TW" altLang="zh-TW" u="none" dirty="0">
                <a:latin typeface="標楷體" pitchFamily="65" charset="-120"/>
                <a:ea typeface="標楷體" pitchFamily="65" charset="-120"/>
              </a:rPr>
              <a:t>驚天駭浪「震」先知</a:t>
            </a:r>
            <a:r>
              <a:rPr lang="en-US" altLang="zh-TW" u="none" dirty="0">
                <a:latin typeface="標楷體" pitchFamily="65" charset="-120"/>
                <a:ea typeface="標楷體" pitchFamily="65" charset="-120"/>
              </a:rPr>
              <a:t>—</a:t>
            </a:r>
            <a:r>
              <a:rPr lang="zh-TW" altLang="zh-TW" u="none" dirty="0">
                <a:latin typeface="標楷體" pitchFamily="65" charset="-120"/>
                <a:ea typeface="標楷體" pitchFamily="65" charset="-120"/>
              </a:rPr>
              <a:t>淺談臺灣的地震與海嘯預警</a:t>
            </a:r>
            <a:endParaRPr lang="zh-TW" altLang="en-US" u="none" dirty="0">
              <a:solidFill>
                <a:srgbClr val="FF0000"/>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36867" name="Rectangle 3"/>
          <p:cNvSpPr>
            <a:spLocks noGrp="1" noChangeArrowheads="1"/>
          </p:cNvSpPr>
          <p:nvPr>
            <p:ph type="subTitle" idx="1"/>
          </p:nvPr>
        </p:nvSpPr>
        <p:spPr>
          <a:xfrm>
            <a:off x="2339752" y="4437112"/>
            <a:ext cx="7315200" cy="2909902"/>
          </a:xfrm>
        </p:spPr>
        <p:txBody>
          <a:bodyPr/>
          <a:lstStyle/>
          <a:p>
            <a:pPr algn="l"/>
            <a:r>
              <a:rPr lang="zh-TW" altLang="en-US" dirty="0" smtClean="0">
                <a:latin typeface="標楷體" pitchFamily="65" charset="-120"/>
                <a:ea typeface="標楷體" pitchFamily="65" charset="-120"/>
              </a:rPr>
              <a:t>基隆市立安樂高中</a:t>
            </a:r>
            <a:endParaRPr lang="en-US" altLang="zh-TW" dirty="0" smtClean="0">
              <a:latin typeface="標楷體" pitchFamily="65" charset="-120"/>
              <a:ea typeface="標楷體" pitchFamily="65" charset="-120"/>
            </a:endParaRPr>
          </a:p>
          <a:p>
            <a:pPr algn="l"/>
            <a:r>
              <a:rPr lang="zh-TW" altLang="en-US" dirty="0" smtClean="0">
                <a:latin typeface="標楷體" pitchFamily="65" charset="-120"/>
                <a:ea typeface="標楷體" pitchFamily="65" charset="-120"/>
              </a:rPr>
              <a:t>主講者：張正杰</a:t>
            </a:r>
            <a:endParaRPr lang="en-US" altLang="zh-TW" dirty="0" smtClean="0">
              <a:latin typeface="標楷體" pitchFamily="65" charset="-120"/>
              <a:ea typeface="標楷體" pitchFamily="65" charset="-120"/>
            </a:endParaRPr>
          </a:p>
          <a:p>
            <a:pPr algn="l"/>
            <a:r>
              <a:rPr lang="zh-TW" altLang="en-US" dirty="0" smtClean="0">
                <a:latin typeface="標楷體" pitchFamily="65" charset="-120"/>
                <a:ea typeface="標楷體" pitchFamily="65" charset="-120"/>
              </a:rPr>
              <a:t>日  期：</a:t>
            </a:r>
            <a:r>
              <a:rPr lang="en-US" altLang="zh-TW" dirty="0" smtClean="0">
                <a:latin typeface="標楷體" pitchFamily="65" charset="-120"/>
                <a:ea typeface="標楷體" pitchFamily="65" charset="-120"/>
              </a:rPr>
              <a:t>100/6/8</a:t>
            </a:r>
            <a:endParaRPr lang="en-US" altLang="zh-TW" dirty="0">
              <a:latin typeface="標楷體" pitchFamily="65" charset="-120"/>
              <a:ea typeface="標楷體" pitchFamily="65" charset="-120"/>
            </a:endParaRPr>
          </a:p>
          <a:p>
            <a:endParaRPr lang="zh-TW" altLang="en-US" dirty="0">
              <a:ea typeface="新細明體" charset="-120"/>
            </a:endParaRPr>
          </a:p>
        </p:txBody>
      </p:sp>
      <p:pic>
        <p:nvPicPr>
          <p:cNvPr id="6" name="圖片 5" descr="圖片_頁面_5.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2267042" cy="2500306"/>
          </a:xfrm>
          <a:prstGeom prst="rect">
            <a:avLst/>
          </a:prstGeom>
        </p:spPr>
      </p:pic>
      <p:pic>
        <p:nvPicPr>
          <p:cNvPr id="7" name="圖片 6" descr="海洋-1.t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8330" y="4572008"/>
            <a:ext cx="2435670" cy="228599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海嘯與海浪的差異？</a:t>
            </a:r>
            <a:endParaRPr lang="zh-TW" altLang="en-US" dirty="0"/>
          </a:p>
        </p:txBody>
      </p:sp>
      <p:sp>
        <p:nvSpPr>
          <p:cNvPr id="3" name="直排文字版面配置區 2"/>
          <p:cNvSpPr>
            <a:spLocks noGrp="1"/>
          </p:cNvSpPr>
          <p:nvPr>
            <p:ph type="body" orient="vert" idx="1"/>
          </p:nvPr>
        </p:nvSpPr>
        <p:spPr/>
        <p:txBody>
          <a:bodyPr vert="horz"/>
          <a:lstStyle/>
          <a:p>
            <a:r>
              <a:rPr lang="zh-TW" altLang="en-US" dirty="0" smtClean="0"/>
              <a:t>請看</a:t>
            </a:r>
            <a:r>
              <a:rPr lang="zh-TW" altLang="en-US" dirty="0" smtClean="0">
                <a:hlinkClick r:id="rId2" action="ppaction://hlinkfile"/>
              </a:rPr>
              <a:t>影片</a:t>
            </a:r>
            <a:r>
              <a:rPr lang="zh-TW" altLang="en-US" dirty="0" smtClean="0"/>
              <a:t>，你就知道了，兩者的不同。</a:t>
            </a:r>
            <a:endParaRPr lang="en-US" altLang="zh-TW" dirty="0" smtClean="0"/>
          </a:p>
          <a:p>
            <a:r>
              <a:rPr lang="en-US" altLang="zh-TW" dirty="0" smtClean="0"/>
              <a:t>1.</a:t>
            </a:r>
            <a:r>
              <a:rPr lang="zh-TW" altLang="en-US" dirty="0" smtClean="0"/>
              <a:t>成因</a:t>
            </a:r>
            <a:r>
              <a:rPr lang="zh-TW" altLang="en-US" dirty="0"/>
              <a:t>不同</a:t>
            </a:r>
            <a:r>
              <a:rPr lang="zh-TW" altLang="en-US" dirty="0" smtClean="0"/>
              <a:t>。</a:t>
            </a:r>
            <a:endParaRPr lang="en-US" altLang="zh-TW" dirty="0" smtClean="0"/>
          </a:p>
          <a:p>
            <a:r>
              <a:rPr lang="en-US" altLang="zh-TW" dirty="0" smtClean="0"/>
              <a:t>2.</a:t>
            </a:r>
            <a:r>
              <a:rPr lang="zh-TW" altLang="en-US" dirty="0" smtClean="0"/>
              <a:t>波長不同。</a:t>
            </a:r>
            <a:endParaRPr lang="en-US" altLang="zh-TW" dirty="0" smtClean="0"/>
          </a:p>
          <a:p>
            <a:r>
              <a:rPr lang="en-US" altLang="zh-TW" dirty="0" smtClean="0"/>
              <a:t>3.</a:t>
            </a:r>
            <a:r>
              <a:rPr lang="zh-TW" altLang="en-US" dirty="0" smtClean="0"/>
              <a:t>波速不同。</a:t>
            </a:r>
            <a:endParaRPr lang="en-US" altLang="zh-TW" dirty="0" smtClean="0"/>
          </a:p>
          <a:p>
            <a:endParaRPr lang="zh-TW" alt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864" y="2895203"/>
            <a:ext cx="5699854"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3677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2"/>
          <p:cNvSpPr>
            <a:spLocks noChangeArrowheads="1"/>
          </p:cNvSpPr>
          <p:nvPr/>
        </p:nvSpPr>
        <p:spPr bwMode="auto">
          <a:xfrm>
            <a:off x="2051050" y="3500438"/>
            <a:ext cx="5616575" cy="576262"/>
          </a:xfrm>
          <a:prstGeom prst="rect">
            <a:avLst/>
          </a:prstGeom>
          <a:solidFill>
            <a:srgbClr val="006BB4"/>
          </a:solidFill>
          <a:ln w="9525">
            <a:solidFill>
              <a:schemeClr val="tx1"/>
            </a:solidFill>
            <a:miter lim="800000"/>
            <a:headEnd/>
            <a:tailEnd/>
          </a:ln>
          <a:effectLst/>
        </p:spPr>
        <p:txBody>
          <a:bodyPr wrap="none" anchor="ctr"/>
          <a:lstStyle/>
          <a:p>
            <a:pPr algn="just">
              <a:spcBef>
                <a:spcPct val="50000"/>
              </a:spcBef>
              <a:defRPr/>
            </a:pPr>
            <a:endParaRPr lang="zh-TW" altLang="en-US">
              <a:effectLst>
                <a:outerShdw blurRad="38100" dist="38100" dir="2700000" algn="tl">
                  <a:srgbClr val="000000">
                    <a:alpha val="43137"/>
                  </a:srgbClr>
                </a:outerShdw>
              </a:effectLst>
            </a:endParaRPr>
          </a:p>
        </p:txBody>
      </p:sp>
      <p:pic>
        <p:nvPicPr>
          <p:cNvPr id="83971" name="Picture 3" descr="hel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49725"/>
            <a:ext cx="5508625" cy="249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5140" name="Rectangle 4"/>
          <p:cNvSpPr>
            <a:spLocks noChangeArrowheads="1"/>
          </p:cNvSpPr>
          <p:nvPr/>
        </p:nvSpPr>
        <p:spPr bwMode="auto">
          <a:xfrm>
            <a:off x="900113" y="115888"/>
            <a:ext cx="7848600" cy="396875"/>
          </a:xfrm>
          <a:prstGeom prst="rect">
            <a:avLst/>
          </a:prstGeom>
          <a:noFill/>
          <a:ln w="9525">
            <a:noFill/>
            <a:miter lim="800000"/>
            <a:headEnd/>
            <a:tailEnd/>
          </a:ln>
          <a:effectLst/>
        </p:spPr>
        <p:txBody>
          <a:bodyPr anchor="ctr">
            <a:spAutoFit/>
          </a:bodyPr>
          <a:lstStyle/>
          <a:p>
            <a:pPr>
              <a:defRPr/>
            </a:pPr>
            <a:r>
              <a:rPr lang="en-US" altLang="zh-TW" sz="2000">
                <a:solidFill>
                  <a:schemeClr val="tx1"/>
                </a:solidFill>
                <a:effectLst>
                  <a:outerShdw blurRad="38100" dist="38100" dir="2700000" algn="tl">
                    <a:srgbClr val="FFFFFF"/>
                  </a:outerShdw>
                </a:effectLst>
              </a:rPr>
              <a:t>  </a:t>
            </a:r>
            <a:r>
              <a:rPr lang="en-US" altLang="zh-TW" sz="2000">
                <a:solidFill>
                  <a:schemeClr val="tx1"/>
                </a:solidFill>
                <a:effectLst>
                  <a:outerShdw blurRad="38100" dist="38100" dir="2700000" algn="tl">
                    <a:srgbClr val="FFFFFF"/>
                  </a:outerShdw>
                </a:effectLst>
                <a:latin typeface="Arial"/>
              </a:rPr>
              <a:t>               </a:t>
            </a:r>
            <a:r>
              <a:rPr lang="en-US" altLang="zh-TW" sz="2000">
                <a:solidFill>
                  <a:schemeClr val="tx1"/>
                </a:solidFill>
                <a:effectLst>
                  <a:outerShdw blurRad="38100" dist="38100" dir="2700000" algn="tl">
                    <a:srgbClr val="FFFFFF"/>
                  </a:outerShdw>
                </a:effectLst>
              </a:rPr>
              <a:t>ESONET</a:t>
            </a:r>
            <a:r>
              <a:rPr lang="zh-TW" altLang="en-US" sz="2000">
                <a:solidFill>
                  <a:schemeClr val="tx1"/>
                </a:solidFill>
                <a:effectLst>
                  <a:outerShdw blurRad="38100" dist="38100" dir="2700000" algn="tl">
                    <a:srgbClr val="FFFFFF"/>
                  </a:outerShdw>
                </a:effectLst>
              </a:rPr>
              <a:t>計畫中</a:t>
            </a:r>
            <a:r>
              <a:rPr lang="zh-TW" altLang="en-US" sz="2000" u="sng">
                <a:solidFill>
                  <a:schemeClr val="tx1"/>
                </a:solidFill>
                <a:effectLst>
                  <a:outerShdw blurRad="38100" dist="38100" dir="2700000" algn="tl">
                    <a:srgbClr val="FFFFFF"/>
                  </a:outerShdw>
                </a:effectLst>
              </a:rPr>
              <a:t>挪威</a:t>
            </a:r>
            <a:r>
              <a:rPr lang="zh-TW" altLang="en-US" sz="2000">
                <a:solidFill>
                  <a:schemeClr val="tx1"/>
                </a:solidFill>
                <a:effectLst>
                  <a:outerShdw blurRad="38100" dist="38100" dir="2700000" algn="tl">
                    <a:srgbClr val="FFFFFF"/>
                  </a:outerShdw>
                </a:effectLst>
              </a:rPr>
              <a:t>外海的海底山崩監測計畫。</a:t>
            </a:r>
            <a:r>
              <a:rPr lang="zh-TW" altLang="en-US" sz="1800">
                <a:solidFill>
                  <a:schemeClr val="tx1"/>
                </a:solidFill>
                <a:effectLst>
                  <a:outerShdw blurRad="38100" dist="38100" dir="2700000" algn="tl">
                    <a:srgbClr val="FFFFFF"/>
                  </a:outerShdw>
                </a:effectLst>
                <a:latin typeface="Arial" charset="0"/>
                <a:ea typeface="新細明體" pitchFamily="18" charset="-120"/>
              </a:rPr>
              <a:t> </a:t>
            </a:r>
          </a:p>
        </p:txBody>
      </p:sp>
      <p:pic>
        <p:nvPicPr>
          <p:cNvPr id="83973" name="Picture 5" descr="no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692150"/>
            <a:ext cx="3744913"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4" name="Picture 6" descr="no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620713"/>
            <a:ext cx="3527425" cy="270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5" name="Picture 7" descr="hell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3088" y="4292600"/>
            <a:ext cx="3095625" cy="235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5144" name="Rectangle 8"/>
          <p:cNvSpPr>
            <a:spLocks noChangeArrowheads="1"/>
          </p:cNvSpPr>
          <p:nvPr/>
        </p:nvSpPr>
        <p:spPr bwMode="auto">
          <a:xfrm>
            <a:off x="1042988" y="3581400"/>
            <a:ext cx="7561262" cy="396875"/>
          </a:xfrm>
          <a:prstGeom prst="rect">
            <a:avLst/>
          </a:prstGeom>
          <a:noFill/>
          <a:ln w="9525">
            <a:noFill/>
            <a:miter lim="800000"/>
            <a:headEnd/>
            <a:tailEnd/>
          </a:ln>
          <a:effectLst/>
        </p:spPr>
        <p:txBody>
          <a:bodyPr anchor="ctr">
            <a:spAutoFit/>
          </a:bodyPr>
          <a:lstStyle/>
          <a:p>
            <a:pPr>
              <a:defRPr/>
            </a:pPr>
            <a:r>
              <a:rPr lang="en-US" altLang="zh-TW" sz="2000">
                <a:solidFill>
                  <a:schemeClr val="tx1"/>
                </a:solidFill>
                <a:effectLst>
                  <a:outerShdw blurRad="38100" dist="38100" dir="2700000" algn="tl">
                    <a:srgbClr val="FFFFFF"/>
                  </a:outerShdw>
                </a:effectLst>
              </a:rPr>
              <a:t>  </a:t>
            </a:r>
            <a:r>
              <a:rPr lang="en-US" altLang="zh-TW" sz="2000">
                <a:solidFill>
                  <a:schemeClr val="tx1"/>
                </a:solidFill>
                <a:effectLst>
                  <a:outerShdw blurRad="38100" dist="38100" dir="2700000" algn="tl">
                    <a:srgbClr val="FFFFFF"/>
                  </a:outerShdw>
                </a:effectLst>
                <a:latin typeface="Arial"/>
              </a:rPr>
              <a:t>               </a:t>
            </a:r>
            <a:r>
              <a:rPr lang="en-US" altLang="zh-TW" sz="2000">
                <a:solidFill>
                  <a:schemeClr val="tx1"/>
                </a:solidFill>
                <a:effectLst>
                  <a:outerShdw blurRad="38100" dist="38100" dir="2700000" algn="tl">
                    <a:srgbClr val="FFFFFF"/>
                  </a:outerShdw>
                </a:effectLst>
              </a:rPr>
              <a:t>ESONET</a:t>
            </a:r>
            <a:r>
              <a:rPr lang="zh-TW" altLang="en-US" sz="2000">
                <a:solidFill>
                  <a:schemeClr val="tx1"/>
                </a:solidFill>
                <a:effectLst>
                  <a:outerShdw blurRad="38100" dist="38100" dir="2700000" algn="tl">
                    <a:srgbClr val="FFFFFF"/>
                  </a:outerShdw>
                </a:effectLst>
              </a:rPr>
              <a:t>計畫中</a:t>
            </a:r>
            <a:r>
              <a:rPr lang="zh-TW" altLang="en-US" sz="2000" u="sng">
                <a:solidFill>
                  <a:schemeClr val="tx1"/>
                </a:solidFill>
                <a:effectLst>
                  <a:outerShdw blurRad="38100" dist="38100" dir="2700000" algn="tl">
                    <a:srgbClr val="FFFFFF"/>
                  </a:outerShdw>
                </a:effectLst>
              </a:rPr>
              <a:t>克里特島</a:t>
            </a:r>
            <a:r>
              <a:rPr lang="zh-TW" altLang="en-US" sz="2000">
                <a:solidFill>
                  <a:schemeClr val="tx1"/>
                </a:solidFill>
                <a:effectLst>
                  <a:outerShdw blurRad="38100" dist="38100" dir="2700000" algn="tl">
                    <a:srgbClr val="FFFFFF"/>
                  </a:outerShdw>
                </a:effectLst>
              </a:rPr>
              <a:t>外海的地震監測計畫。</a:t>
            </a:r>
            <a:r>
              <a:rPr lang="zh-TW" altLang="en-US" sz="1800">
                <a:solidFill>
                  <a:schemeClr val="tx1"/>
                </a:solidFill>
                <a:effectLst>
                  <a:outerShdw blurRad="38100" dist="38100" dir="2700000" algn="tl">
                    <a:srgbClr val="FFFFFF"/>
                  </a:outerShdw>
                </a:effectLst>
                <a:latin typeface="Arial" charset="0"/>
                <a:ea typeface="新細明體" pitchFamily="18" charset="-120"/>
              </a:rPr>
              <a:t> </a:t>
            </a:r>
          </a:p>
        </p:txBody>
      </p:sp>
    </p:spTree>
    <p:extLst>
      <p:ext uri="{BB962C8B-B14F-4D97-AF65-F5344CB8AC3E}">
        <p14:creationId xmlns:p14="http://schemas.microsoft.com/office/powerpoint/2010/main" val="31601367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Rectangle 2"/>
          <p:cNvSpPr>
            <a:spLocks noChangeArrowheads="1"/>
          </p:cNvSpPr>
          <p:nvPr/>
        </p:nvSpPr>
        <p:spPr bwMode="auto">
          <a:xfrm>
            <a:off x="1258888" y="404813"/>
            <a:ext cx="7272337" cy="519112"/>
          </a:xfrm>
          <a:prstGeom prst="rect">
            <a:avLst/>
          </a:prstGeom>
          <a:noFill/>
          <a:ln w="9525">
            <a:noFill/>
            <a:miter lim="800000"/>
            <a:headEnd/>
            <a:tailEnd/>
          </a:ln>
          <a:effectLst/>
        </p:spPr>
        <p:txBody>
          <a:bodyPr anchor="ctr">
            <a:spAutoFit/>
          </a:bodyPr>
          <a:lstStyle/>
          <a:p>
            <a:pPr>
              <a:defRPr/>
            </a:pPr>
            <a:r>
              <a:rPr lang="zh-TW" altLang="en-US" sz="2800">
                <a:solidFill>
                  <a:schemeClr val="tx1"/>
                </a:solidFill>
                <a:effectLst>
                  <a:outerShdw blurRad="38100" dist="38100" dir="2700000" algn="tl">
                    <a:srgbClr val="FFFFFF"/>
                  </a:outerShdw>
                </a:effectLst>
              </a:rPr>
              <a:t>美國的</a:t>
            </a:r>
            <a:r>
              <a:rPr lang="en-US" altLang="zh-TW" sz="2800">
                <a:solidFill>
                  <a:schemeClr val="tx1"/>
                </a:solidFill>
                <a:effectLst>
                  <a:outerShdw blurRad="38100" dist="38100" dir="2700000" algn="tl">
                    <a:srgbClr val="FFFFFF"/>
                  </a:outerShdw>
                </a:effectLst>
              </a:rPr>
              <a:t>H2O</a:t>
            </a:r>
            <a:r>
              <a:rPr lang="zh-TW" altLang="en-US" sz="2800">
                <a:solidFill>
                  <a:schemeClr val="tx1"/>
                </a:solidFill>
                <a:effectLst>
                  <a:outerShdw blurRad="38100" dist="38100" dir="2700000" algn="tl">
                    <a:srgbClr val="FFFFFF"/>
                  </a:outerShdw>
                </a:effectLst>
                <a:latin typeface="Times New Roman" pitchFamily="18" charset="0"/>
              </a:rPr>
              <a:t>（</a:t>
            </a:r>
            <a:r>
              <a:rPr lang="en-US" altLang="zh-TW" sz="2800">
                <a:solidFill>
                  <a:schemeClr val="tx1"/>
                </a:solidFill>
                <a:effectLst>
                  <a:outerShdw blurRad="38100" dist="38100" dir="2700000" algn="tl">
                    <a:srgbClr val="FFFFFF"/>
                  </a:outerShdw>
                </a:effectLst>
                <a:latin typeface="Times New Roman" pitchFamily="18" charset="0"/>
              </a:rPr>
              <a:t>Hawaii 2 Observatory </a:t>
            </a:r>
            <a:r>
              <a:rPr lang="zh-TW" altLang="en-US" sz="2800">
                <a:solidFill>
                  <a:schemeClr val="tx1"/>
                </a:solidFill>
                <a:effectLst>
                  <a:outerShdw blurRad="38100" dist="38100" dir="2700000" algn="tl">
                    <a:srgbClr val="FFFFFF"/>
                  </a:outerShdw>
                </a:effectLst>
                <a:latin typeface="Times New Roman" pitchFamily="18" charset="0"/>
              </a:rPr>
              <a:t>）</a:t>
            </a:r>
            <a:r>
              <a:rPr lang="zh-TW" altLang="en-US" sz="2800">
                <a:solidFill>
                  <a:schemeClr val="tx1"/>
                </a:solidFill>
                <a:effectLst>
                  <a:outerShdw blurRad="38100" dist="38100" dir="2700000" algn="tl">
                    <a:srgbClr val="FFFFFF"/>
                  </a:outerShdw>
                </a:effectLst>
              </a:rPr>
              <a:t>觀測計畫</a:t>
            </a:r>
          </a:p>
        </p:txBody>
      </p:sp>
      <p:pic>
        <p:nvPicPr>
          <p:cNvPr id="84995" name="Picture 3" descr="H2O_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420813"/>
            <a:ext cx="8532813" cy="488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59210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2"/>
          <p:cNvSpPr>
            <a:spLocks noChangeArrowheads="1"/>
          </p:cNvSpPr>
          <p:nvPr/>
        </p:nvSpPr>
        <p:spPr bwMode="auto">
          <a:xfrm>
            <a:off x="252413" y="692150"/>
            <a:ext cx="4464050" cy="5257800"/>
          </a:xfrm>
          <a:prstGeom prst="rect">
            <a:avLst/>
          </a:prstGeom>
          <a:solidFill>
            <a:srgbClr val="006BB4"/>
          </a:solidFill>
          <a:ln w="9525">
            <a:solidFill>
              <a:schemeClr val="tx1"/>
            </a:solidFill>
            <a:miter lim="800000"/>
            <a:headEnd/>
            <a:tailEnd/>
          </a:ln>
          <a:effectLst/>
        </p:spPr>
        <p:txBody>
          <a:bodyPr wrap="none" anchor="ctr"/>
          <a:lstStyle/>
          <a:p>
            <a:pPr algn="just">
              <a:spcBef>
                <a:spcPct val="50000"/>
              </a:spcBef>
              <a:defRPr/>
            </a:pPr>
            <a:endParaRPr lang="zh-TW" altLang="en-US">
              <a:effectLst>
                <a:outerShdw blurRad="38100" dist="38100" dir="2700000" algn="tl">
                  <a:srgbClr val="000000">
                    <a:alpha val="43137"/>
                  </a:srgbClr>
                </a:outerShdw>
              </a:effectLst>
            </a:endParaRPr>
          </a:p>
        </p:txBody>
      </p:sp>
      <p:pic>
        <p:nvPicPr>
          <p:cNvPr id="86019" name="Picture 3" descr="Neptune-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263" y="676275"/>
            <a:ext cx="3636962" cy="52006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77188" name="Text Box 4"/>
          <p:cNvSpPr txBox="1">
            <a:spLocks noChangeArrowheads="1"/>
          </p:cNvSpPr>
          <p:nvPr/>
        </p:nvSpPr>
        <p:spPr bwMode="auto">
          <a:xfrm>
            <a:off x="393700" y="908050"/>
            <a:ext cx="5257800" cy="1801813"/>
          </a:xfrm>
          <a:prstGeom prst="rect">
            <a:avLst/>
          </a:prstGeom>
          <a:noFill/>
          <a:ln w="9525">
            <a:noFill/>
            <a:miter lim="800000"/>
            <a:headEnd/>
            <a:tailEnd/>
          </a:ln>
          <a:effectLst/>
        </p:spPr>
        <p:txBody>
          <a:bodyPr>
            <a:spAutoFit/>
          </a:bodyPr>
          <a:lstStyle/>
          <a:p>
            <a:pPr>
              <a:spcBef>
                <a:spcPct val="50000"/>
              </a:spcBef>
              <a:defRPr/>
            </a:pPr>
            <a:r>
              <a:rPr lang="zh-TW" altLang="en-US" sz="2800">
                <a:solidFill>
                  <a:schemeClr val="tx1"/>
                </a:solidFill>
                <a:effectLst>
                  <a:outerShdw blurRad="38100" dist="38100" dir="2700000" algn="tl">
                    <a:srgbClr val="FFFFFF"/>
                  </a:outerShdw>
                </a:effectLst>
              </a:rPr>
              <a:t>美國與加拿大的海神計畫</a:t>
            </a:r>
          </a:p>
          <a:p>
            <a:pPr>
              <a:spcBef>
                <a:spcPct val="50000"/>
              </a:spcBef>
              <a:defRPr/>
            </a:pPr>
            <a:r>
              <a:rPr lang="en-US" altLang="zh-TW" sz="2800">
                <a:solidFill>
                  <a:schemeClr val="tx1"/>
                </a:solidFill>
                <a:effectLst>
                  <a:outerShdw blurRad="38100" dist="38100" dir="2700000" algn="tl">
                    <a:srgbClr val="FFFFFF"/>
                  </a:outerShdw>
                </a:effectLst>
              </a:rPr>
              <a:t>NEPTUNE Canada/US</a:t>
            </a:r>
          </a:p>
          <a:p>
            <a:pPr>
              <a:spcBef>
                <a:spcPct val="50000"/>
              </a:spcBef>
              <a:defRPr/>
            </a:pPr>
            <a:r>
              <a:rPr lang="en-US" altLang="zh-TW" sz="2800">
                <a:solidFill>
                  <a:schemeClr val="tx1"/>
                </a:solidFill>
                <a:effectLst>
                  <a:outerShdw blurRad="38100" dist="38100" dir="2700000" algn="tl">
                    <a:srgbClr val="FFFFFF"/>
                  </a:outerShdw>
                </a:effectLst>
              </a:rPr>
              <a:t>(5-year project)</a:t>
            </a:r>
          </a:p>
        </p:txBody>
      </p:sp>
      <p:sp>
        <p:nvSpPr>
          <p:cNvPr id="86021" name="Rectangle 5"/>
          <p:cNvSpPr>
            <a:spLocks noChangeArrowheads="1"/>
          </p:cNvSpPr>
          <p:nvPr/>
        </p:nvSpPr>
        <p:spPr bwMode="auto">
          <a:xfrm>
            <a:off x="396875" y="3068638"/>
            <a:ext cx="4103688"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nSpc>
                <a:spcPct val="120000"/>
              </a:lnSpc>
            </a:pPr>
            <a:r>
              <a:rPr lang="en-US" altLang="zh-TW" sz="2000" b="1">
                <a:solidFill>
                  <a:srgbClr val="FF0066"/>
                </a:solidFill>
                <a:latin typeface="Arial" charset="0"/>
                <a:ea typeface="新細明體" charset="-120"/>
              </a:rPr>
              <a:t>NEPTUNE infrastructure will cost approximately USD$250 million , beginning in Fall 2007 </a:t>
            </a:r>
          </a:p>
          <a:p>
            <a:pPr>
              <a:lnSpc>
                <a:spcPct val="120000"/>
              </a:lnSpc>
            </a:pPr>
            <a:r>
              <a:rPr lang="en-US" altLang="zh-TW" sz="2000" b="1">
                <a:solidFill>
                  <a:srgbClr val="FF0066"/>
                </a:solidFill>
                <a:latin typeface="Arial" charset="0"/>
                <a:ea typeface="新細明體" charset="-120"/>
              </a:rPr>
              <a:t>Cable length : ca. 3000 km</a:t>
            </a:r>
          </a:p>
          <a:p>
            <a:pPr>
              <a:lnSpc>
                <a:spcPct val="120000"/>
              </a:lnSpc>
            </a:pPr>
            <a:r>
              <a:rPr lang="en-US" altLang="zh-TW" sz="2000" b="1">
                <a:solidFill>
                  <a:srgbClr val="FF0066"/>
                </a:solidFill>
                <a:latin typeface="Arial" charset="0"/>
                <a:ea typeface="新細明體" charset="-120"/>
              </a:rPr>
              <a:t>An area of 500 km x 1000 km</a:t>
            </a:r>
          </a:p>
          <a:p>
            <a:pPr>
              <a:lnSpc>
                <a:spcPct val="120000"/>
              </a:lnSpc>
            </a:pPr>
            <a:r>
              <a:rPr lang="en-US" altLang="zh-TW" sz="2000" b="1">
                <a:solidFill>
                  <a:srgbClr val="FF0066"/>
                </a:solidFill>
                <a:latin typeface="Arial" charset="0"/>
                <a:ea typeface="新細明體" charset="-120"/>
              </a:rPr>
              <a:t>Approximately 25 experimental sites </a:t>
            </a:r>
          </a:p>
        </p:txBody>
      </p:sp>
    </p:spTree>
    <p:extLst>
      <p:ext uri="{BB962C8B-B14F-4D97-AF65-F5344CB8AC3E}">
        <p14:creationId xmlns:p14="http://schemas.microsoft.com/office/powerpoint/2010/main" val="21495154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ChangeArrowheads="1"/>
          </p:cNvSpPr>
          <p:nvPr/>
        </p:nvSpPr>
        <p:spPr bwMode="auto">
          <a:xfrm>
            <a:off x="990600" y="4419600"/>
            <a:ext cx="18415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endParaRPr kumimoji="0" lang="en-US" altLang="zh-TW" sz="3200">
              <a:solidFill>
                <a:schemeClr val="tx1"/>
              </a:solidFill>
              <a:latin typeface="Verdana" pitchFamily="34" charset="0"/>
              <a:ea typeface="ＭＳ Ｐゴシック" pitchFamily="34" charset="-128"/>
            </a:endParaRPr>
          </a:p>
          <a:p>
            <a:pPr eaLnBrk="0" hangingPunct="0"/>
            <a:endParaRPr kumimoji="0" lang="en-US" altLang="zh-TW" sz="3200">
              <a:solidFill>
                <a:schemeClr val="tx1"/>
              </a:solidFill>
              <a:latin typeface="Verdana" pitchFamily="34" charset="0"/>
              <a:ea typeface="ＭＳ Ｐゴシック" pitchFamily="34" charset="-128"/>
            </a:endParaRPr>
          </a:p>
        </p:txBody>
      </p:sp>
      <p:pic>
        <p:nvPicPr>
          <p:cNvPr id="87043" name="Picture 3" descr="Japan_cab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8" y="188913"/>
            <a:ext cx="4929187" cy="614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4" name="Picture 4" descr="高知縣室戶岬沖觀測裝置位置圖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3860800"/>
            <a:ext cx="3600450"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8213" name="Text Box 5"/>
          <p:cNvSpPr txBox="1">
            <a:spLocks noChangeArrowheads="1"/>
          </p:cNvSpPr>
          <p:nvPr/>
        </p:nvSpPr>
        <p:spPr bwMode="auto">
          <a:xfrm>
            <a:off x="5435600" y="620713"/>
            <a:ext cx="3457575" cy="2647950"/>
          </a:xfrm>
          <a:prstGeom prst="rect">
            <a:avLst/>
          </a:prstGeom>
          <a:noFill/>
          <a:ln w="9525">
            <a:noFill/>
            <a:miter lim="800000"/>
            <a:headEnd/>
            <a:tailEnd/>
          </a:ln>
          <a:effectLst/>
        </p:spPr>
        <p:txBody>
          <a:bodyPr>
            <a:spAutoFit/>
          </a:bodyPr>
          <a:lstStyle/>
          <a:p>
            <a:pPr>
              <a:spcBef>
                <a:spcPct val="50000"/>
              </a:spcBef>
              <a:defRPr/>
            </a:pPr>
            <a:r>
              <a:rPr lang="zh-TW" altLang="en-US">
                <a:solidFill>
                  <a:srgbClr val="FF00FF"/>
                </a:solidFill>
                <a:effectLst>
                  <a:outerShdw blurRad="38100" dist="38100" dir="2700000" algn="tl">
                    <a:srgbClr val="000000"/>
                  </a:outerShdw>
                </a:effectLst>
              </a:rPr>
              <a:t>日本現有</a:t>
            </a:r>
            <a:r>
              <a:rPr lang="en-US" altLang="zh-TW">
                <a:solidFill>
                  <a:srgbClr val="FF00FF"/>
                </a:solidFill>
                <a:effectLst>
                  <a:outerShdw blurRad="38100" dist="38100" dir="2700000" algn="tl">
                    <a:srgbClr val="000000"/>
                  </a:outerShdw>
                </a:effectLst>
              </a:rPr>
              <a:t>7</a:t>
            </a:r>
            <a:r>
              <a:rPr lang="zh-TW" altLang="en-US">
                <a:solidFill>
                  <a:srgbClr val="FF00FF"/>
                </a:solidFill>
                <a:effectLst>
                  <a:outerShdw blurRad="38100" dist="38100" dir="2700000" algn="tl">
                    <a:srgbClr val="000000"/>
                  </a:outerShdw>
                </a:effectLst>
              </a:rPr>
              <a:t>條海纜觀測線（左圖粉紅色線）。</a:t>
            </a:r>
          </a:p>
          <a:p>
            <a:pPr>
              <a:spcBef>
                <a:spcPct val="50000"/>
              </a:spcBef>
              <a:defRPr/>
            </a:pPr>
            <a:endParaRPr lang="zh-TW" altLang="en-US">
              <a:solidFill>
                <a:schemeClr val="tx1"/>
              </a:solidFill>
              <a:effectLst>
                <a:outerShdw blurRad="38100" dist="38100" dir="2700000" algn="tl">
                  <a:srgbClr val="FFFFFF"/>
                </a:outerShdw>
              </a:effectLst>
            </a:endParaRPr>
          </a:p>
          <a:p>
            <a:pPr>
              <a:spcBef>
                <a:spcPct val="50000"/>
              </a:spcBef>
              <a:defRPr/>
            </a:pPr>
            <a:r>
              <a:rPr lang="zh-TW" altLang="en-US">
                <a:solidFill>
                  <a:schemeClr val="tx1"/>
                </a:solidFill>
                <a:effectLst>
                  <a:outerShdw blurRad="38100" dist="38100" dir="2700000" algn="tl">
                    <a:srgbClr val="FFFFFF"/>
                  </a:outerShdw>
                </a:effectLst>
              </a:rPr>
              <a:t>左圖白色線為日本未來預計更大規模網絡式觀測系統路線。</a:t>
            </a:r>
          </a:p>
        </p:txBody>
      </p:sp>
    </p:spTree>
    <p:extLst>
      <p:ext uri="{BB962C8B-B14F-4D97-AF65-F5344CB8AC3E}">
        <p14:creationId xmlns:p14="http://schemas.microsoft.com/office/powerpoint/2010/main" val="1448864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Picture 2"/>
          <p:cNvSpPr>
            <a:spLocks noChangeAspect="1" noChangeArrowheads="1"/>
          </p:cNvSpPr>
          <p:nvPr/>
        </p:nvSpPr>
        <p:spPr bwMode="auto">
          <a:xfrm>
            <a:off x="0" y="-11113"/>
            <a:ext cx="7956550" cy="5946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480259" name="Text Box 3"/>
          <p:cNvSpPr txBox="1">
            <a:spLocks noChangeArrowheads="1"/>
          </p:cNvSpPr>
          <p:nvPr/>
        </p:nvSpPr>
        <p:spPr bwMode="auto">
          <a:xfrm>
            <a:off x="6877050" y="5845175"/>
            <a:ext cx="2232025" cy="968375"/>
          </a:xfrm>
          <a:prstGeom prst="rect">
            <a:avLst/>
          </a:prstGeom>
          <a:noFill/>
          <a:ln w="9525">
            <a:noFill/>
            <a:miter lim="800000"/>
            <a:headEnd/>
            <a:tailEnd/>
          </a:ln>
          <a:effectLst/>
        </p:spPr>
        <p:txBody>
          <a:bodyPr>
            <a:spAutoFit/>
          </a:bodyPr>
          <a:lstStyle/>
          <a:p>
            <a:pPr>
              <a:lnSpc>
                <a:spcPct val="120000"/>
              </a:lnSpc>
              <a:spcBef>
                <a:spcPct val="50000"/>
              </a:spcBef>
              <a:defRPr/>
            </a:pPr>
            <a:r>
              <a:rPr lang="zh-TW" altLang="en-US">
                <a:effectLst>
                  <a:outerShdw blurRad="38100" dist="38100" dir="2700000" algn="tl">
                    <a:srgbClr val="000000"/>
                  </a:outerShdw>
                </a:effectLst>
              </a:rPr>
              <a:t>日本網絡式觀測系統示意圖</a:t>
            </a:r>
          </a:p>
        </p:txBody>
      </p:sp>
      <p:pic>
        <p:nvPicPr>
          <p:cNvPr id="8806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85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59727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260350"/>
            <a:ext cx="7561263" cy="642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Text Box 3"/>
          <p:cNvSpPr txBox="1">
            <a:spLocks noChangeArrowheads="1"/>
          </p:cNvSpPr>
          <p:nvPr/>
        </p:nvSpPr>
        <p:spPr bwMode="auto">
          <a:xfrm>
            <a:off x="7667625" y="4437063"/>
            <a:ext cx="12176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rgbClr val="FFFF00"/>
                </a:solidFill>
                <a:latin typeface="華康儷中黑" pitchFamily="1" charset="-120"/>
                <a:ea typeface="華康儷中黑" pitchFamily="1" charset="-120"/>
              </a:defRPr>
            </a:lvl1pPr>
            <a:lvl2pPr marL="742950" indent="-285750" eaLnBrk="0" hangingPunct="0">
              <a:defRPr kumimoji="1" sz="2400">
                <a:solidFill>
                  <a:srgbClr val="FFFF00"/>
                </a:solidFill>
                <a:latin typeface="華康儷中黑" pitchFamily="1" charset="-120"/>
                <a:ea typeface="華康儷中黑" pitchFamily="1" charset="-120"/>
              </a:defRPr>
            </a:lvl2pPr>
            <a:lvl3pPr marL="1143000" indent="-228600" eaLnBrk="0" hangingPunct="0">
              <a:defRPr kumimoji="1" sz="2400">
                <a:solidFill>
                  <a:srgbClr val="FFFF00"/>
                </a:solidFill>
                <a:latin typeface="華康儷中黑" pitchFamily="1" charset="-120"/>
                <a:ea typeface="華康儷中黑" pitchFamily="1" charset="-120"/>
              </a:defRPr>
            </a:lvl3pPr>
            <a:lvl4pPr marL="1600200" indent="-228600" eaLnBrk="0" hangingPunct="0">
              <a:defRPr kumimoji="1" sz="2400">
                <a:solidFill>
                  <a:srgbClr val="FFFF00"/>
                </a:solidFill>
                <a:latin typeface="華康儷中黑" pitchFamily="1" charset="-120"/>
                <a:ea typeface="華康儷中黑" pitchFamily="1" charset="-120"/>
              </a:defRPr>
            </a:lvl4pPr>
            <a:lvl5pPr marL="2057400" indent="-228600" eaLnBrk="0" hangingPunct="0">
              <a:defRPr kumimoji="1" sz="2400">
                <a:solidFill>
                  <a:srgbClr val="FFFF00"/>
                </a:solidFill>
                <a:latin typeface="華康儷中黑" pitchFamily="1" charset="-120"/>
                <a:ea typeface="華康儷中黑" pitchFamily="1" charset="-120"/>
              </a:defRPr>
            </a:lvl5pPr>
            <a:lvl6pPr marL="25146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6pPr>
            <a:lvl7pPr marL="29718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7pPr>
            <a:lvl8pPr marL="34290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8pPr>
            <a:lvl9pPr marL="38862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9pPr>
          </a:lstStyle>
          <a:p>
            <a:pPr eaLnBrk="1" hangingPunct="1"/>
            <a:r>
              <a:rPr lang="en-US" altLang="zh-TW">
                <a:solidFill>
                  <a:schemeClr val="tx1"/>
                </a:solidFill>
                <a:latin typeface="Times New Roman" pitchFamily="18" charset="0"/>
                <a:ea typeface="新細明體" charset="-120"/>
              </a:rPr>
              <a:t>DONET</a:t>
            </a:r>
          </a:p>
          <a:p>
            <a:pPr eaLnBrk="1" hangingPunct="1"/>
            <a:r>
              <a:rPr lang="en-US" altLang="zh-TW">
                <a:solidFill>
                  <a:schemeClr val="tx1"/>
                </a:solidFill>
                <a:latin typeface="Times New Roman" pitchFamily="18" charset="0"/>
                <a:ea typeface="新細明體" charset="-120"/>
              </a:rPr>
              <a:t>system</a:t>
            </a:r>
          </a:p>
        </p:txBody>
      </p:sp>
    </p:spTree>
    <p:extLst>
      <p:ext uri="{BB962C8B-B14F-4D97-AF65-F5344CB8AC3E}">
        <p14:creationId xmlns:p14="http://schemas.microsoft.com/office/powerpoint/2010/main" val="2299671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558800"/>
            <a:ext cx="7200900" cy="585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9651" name="Text Box 3"/>
          <p:cNvSpPr txBox="1">
            <a:spLocks noChangeArrowheads="1"/>
          </p:cNvSpPr>
          <p:nvPr/>
        </p:nvSpPr>
        <p:spPr bwMode="auto">
          <a:xfrm>
            <a:off x="107950" y="188913"/>
            <a:ext cx="2051050" cy="457200"/>
          </a:xfrm>
          <a:prstGeom prst="rect">
            <a:avLst/>
          </a:prstGeom>
          <a:noFill/>
          <a:ln w="9525" algn="ctr">
            <a:noFill/>
            <a:miter lim="800000"/>
            <a:headEnd/>
            <a:tailEnd/>
          </a:ln>
          <a:effectLst/>
        </p:spPr>
        <p:txBody>
          <a:bodyPr>
            <a:spAutoFit/>
          </a:bodyPr>
          <a:lstStyle/>
          <a:p>
            <a:pPr algn="just">
              <a:spcBef>
                <a:spcPct val="50000"/>
              </a:spcBef>
              <a:defRPr/>
            </a:pPr>
            <a:r>
              <a:rPr lang="en-US" altLang="zh-TW" b="1">
                <a:solidFill>
                  <a:srgbClr val="FF0000"/>
                </a:solidFill>
                <a:effectLst>
                  <a:outerShdw blurRad="38100" dist="38100" dir="2700000" algn="tl">
                    <a:srgbClr val="000000"/>
                  </a:outerShdw>
                </a:effectLst>
              </a:rPr>
              <a:t>DONET system</a:t>
            </a:r>
          </a:p>
        </p:txBody>
      </p:sp>
    </p:spTree>
    <p:extLst>
      <p:ext uri="{BB962C8B-B14F-4D97-AF65-F5344CB8AC3E}">
        <p14:creationId xmlns:p14="http://schemas.microsoft.com/office/powerpoint/2010/main" val="36083499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750"/>
            <a:ext cx="9144000" cy="654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58090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34925" y="-133350"/>
            <a:ext cx="6948488" cy="6946900"/>
          </a:xfrm>
        </p:spPr>
      </p:pic>
      <p:sp>
        <p:nvSpPr>
          <p:cNvPr id="572419" name="Rectangle 3"/>
          <p:cNvSpPr>
            <a:spLocks noGrp="1" noChangeArrowheads="1"/>
          </p:cNvSpPr>
          <p:nvPr>
            <p:ph type="title"/>
          </p:nvPr>
        </p:nvSpPr>
        <p:spPr>
          <a:xfrm>
            <a:off x="7092950" y="1916113"/>
            <a:ext cx="1871663" cy="936625"/>
          </a:xfrm>
          <a:solidFill>
            <a:srgbClr val="FFFF99"/>
          </a:solidFill>
        </p:spPr>
        <p:txBody>
          <a:bodyPr/>
          <a:lstStyle/>
          <a:p>
            <a:pPr algn="l" eaLnBrk="1" hangingPunct="1">
              <a:defRPr/>
            </a:pPr>
            <a:r>
              <a:rPr kumimoji="0" lang="en-US" altLang="zh-TW" sz="2800" b="1">
                <a:solidFill>
                  <a:srgbClr val="4D4D4D"/>
                </a:solidFill>
                <a:effectLst>
                  <a:outerShdw blurRad="38100" dist="38100" dir="2700000" algn="tl">
                    <a:srgbClr val="000000"/>
                  </a:outerShdw>
                </a:effectLst>
              </a:rPr>
              <a:t>MACHO </a:t>
            </a:r>
            <a:br>
              <a:rPr kumimoji="0" lang="en-US" altLang="zh-TW" sz="2800" b="1">
                <a:solidFill>
                  <a:srgbClr val="4D4D4D"/>
                </a:solidFill>
                <a:effectLst>
                  <a:outerShdw blurRad="38100" dist="38100" dir="2700000" algn="tl">
                    <a:srgbClr val="000000"/>
                  </a:outerShdw>
                </a:effectLst>
              </a:rPr>
            </a:br>
            <a:r>
              <a:rPr kumimoji="0" lang="en-US" altLang="zh-TW" sz="2800" b="1">
                <a:solidFill>
                  <a:srgbClr val="4D4D4D"/>
                </a:solidFill>
                <a:effectLst>
                  <a:outerShdw blurRad="38100" dist="38100" dir="2700000" algn="tl">
                    <a:srgbClr val="000000"/>
                  </a:outerShdw>
                </a:effectLst>
              </a:rPr>
              <a:t>system</a:t>
            </a:r>
            <a:r>
              <a:rPr kumimoji="0" lang="en-US" altLang="zh-TW" sz="4000">
                <a:solidFill>
                  <a:srgbClr val="4D4D4D"/>
                </a:solidFill>
              </a:rPr>
              <a:t> </a:t>
            </a:r>
            <a:endParaRPr lang="en-US" altLang="zh-TW" sz="4000">
              <a:solidFill>
                <a:srgbClr val="4D4D4D"/>
              </a:solidFill>
            </a:endParaRPr>
          </a:p>
        </p:txBody>
      </p:sp>
    </p:spTree>
    <p:extLst>
      <p:ext uri="{BB962C8B-B14F-4D97-AF65-F5344CB8AC3E}">
        <p14:creationId xmlns:p14="http://schemas.microsoft.com/office/powerpoint/2010/main" val="23415167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wa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Rectangle 3"/>
          <p:cNvSpPr>
            <a:spLocks noChangeArrowheads="1"/>
          </p:cNvSpPr>
          <p:nvPr/>
        </p:nvSpPr>
        <p:spPr bwMode="auto">
          <a:xfrm>
            <a:off x="6011863" y="404813"/>
            <a:ext cx="26638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pPr>
            <a:r>
              <a:rPr lang="zh-TW" altLang="en-US" sz="6000" dirty="0">
                <a:solidFill>
                  <a:srgbClr val="FF0000"/>
                </a:solidFill>
                <a:latin typeface="Times New Roman" pitchFamily="18" charset="0"/>
                <a:ea typeface="標楷體" pitchFamily="65" charset="-120"/>
              </a:rPr>
              <a:t>謝謝！</a:t>
            </a:r>
          </a:p>
        </p:txBody>
      </p:sp>
      <p:sp>
        <p:nvSpPr>
          <p:cNvPr id="2" name="四角星形 1">
            <a:hlinkClick r:id="rId3" action="ppaction://hlinkfile"/>
          </p:cNvPr>
          <p:cNvSpPr/>
          <p:nvPr/>
        </p:nvSpPr>
        <p:spPr bwMode="auto">
          <a:xfrm>
            <a:off x="4716016" y="548680"/>
            <a:ext cx="936104" cy="864096"/>
          </a:xfrm>
          <a:prstGeom prst="star4">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2400" b="0" i="0" u="none" strike="noStrike" cap="none" normalizeH="0" baseline="0" dirty="0" smtClean="0">
              <a:ln>
                <a:noFill/>
              </a:ln>
              <a:solidFill>
                <a:schemeClr val="tx1"/>
              </a:solidFill>
              <a:effectLst/>
              <a:latin typeface="Times New Roman" charset="0"/>
            </a:endParaRPr>
          </a:p>
        </p:txBody>
      </p:sp>
    </p:spTree>
    <p:extLst>
      <p:ext uri="{BB962C8B-B14F-4D97-AF65-F5344CB8AC3E}">
        <p14:creationId xmlns:p14="http://schemas.microsoft.com/office/powerpoint/2010/main" val="1482075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圓角矩形 4"/>
          <p:cNvSpPr/>
          <p:nvPr/>
        </p:nvSpPr>
        <p:spPr>
          <a:xfrm>
            <a:off x="357188" y="774700"/>
            <a:ext cx="8001000" cy="5797550"/>
          </a:xfrm>
          <a:prstGeom prst="roundRect">
            <a:avLst/>
          </a:prstGeom>
          <a:solidFill>
            <a:schemeClr val="bg1">
              <a:lumMod val="95000"/>
              <a:alpha val="20000"/>
            </a:schemeClr>
          </a:soli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dirty="0"/>
          </a:p>
        </p:txBody>
      </p:sp>
      <p:sp>
        <p:nvSpPr>
          <p:cNvPr id="78851" name="標題 1"/>
          <p:cNvSpPr>
            <a:spLocks noGrp="1"/>
          </p:cNvSpPr>
          <p:nvPr>
            <p:ph type="title"/>
          </p:nvPr>
        </p:nvSpPr>
        <p:spPr/>
        <p:txBody>
          <a:bodyPr/>
          <a:lstStyle/>
          <a:p>
            <a:pPr eaLnBrk="1" hangingPunct="1"/>
            <a:r>
              <a:rPr lang="zh-TW" altLang="en-US" b="1" smtClean="0">
                <a:latin typeface="Times New Roman" pitchFamily="18" charset="0"/>
                <a:ea typeface="標楷體" pitchFamily="65" charset="-120"/>
                <a:cs typeface="Times New Roman" pitchFamily="18" charset="0"/>
              </a:rPr>
              <a:t/>
            </a:r>
            <a:br>
              <a:rPr lang="zh-TW" altLang="en-US" b="1" smtClean="0">
                <a:latin typeface="Times New Roman" pitchFamily="18" charset="0"/>
                <a:ea typeface="標楷體" pitchFamily="65" charset="-120"/>
                <a:cs typeface="Times New Roman" pitchFamily="18" charset="0"/>
              </a:rPr>
            </a:br>
            <a:endParaRPr lang="zh-TW" altLang="en-US" smtClean="0">
              <a:latin typeface="Times New Roman" pitchFamily="18" charset="0"/>
              <a:ea typeface="標楷體" pitchFamily="65" charset="-120"/>
              <a:cs typeface="Times New Roman" pitchFamily="18" charset="0"/>
            </a:endParaRPr>
          </a:p>
        </p:txBody>
      </p:sp>
      <p:sp>
        <p:nvSpPr>
          <p:cNvPr id="78852" name="內容版面配置區 2"/>
          <p:cNvSpPr>
            <a:spLocks noGrp="1"/>
          </p:cNvSpPr>
          <p:nvPr>
            <p:ph idx="1"/>
          </p:nvPr>
        </p:nvSpPr>
        <p:spPr>
          <a:xfrm>
            <a:off x="428625" y="1428750"/>
            <a:ext cx="7358063" cy="1714500"/>
          </a:xfrm>
        </p:spPr>
        <p:txBody>
          <a:bodyPr/>
          <a:lstStyle/>
          <a:p>
            <a:pPr eaLnBrk="1" hangingPunct="1">
              <a:spcBef>
                <a:spcPts val="1200"/>
              </a:spcBef>
            </a:pPr>
            <a:r>
              <a:rPr lang="zh-TW" altLang="en-US" sz="2400" dirty="0" smtClean="0">
                <a:latin typeface="Times New Roman" pitchFamily="18" charset="0"/>
                <a:ea typeface="標楷體" pitchFamily="65" charset="-120"/>
                <a:cs typeface="Times New Roman" pitchFamily="18" charset="0"/>
              </a:rPr>
              <a:t>月亮看起來有些微的大小差異，都是因為繞行地球的位置與距離不同所致，都是正常的現象，不可能變為「超級」，更不會帶來天崩地裂。</a:t>
            </a:r>
            <a:r>
              <a:rPr lang="zh-TW" altLang="en-US" sz="2400" dirty="0" smtClean="0">
                <a:latin typeface="Times New Roman" pitchFamily="18" charset="0"/>
                <a:ea typeface="標楷體" pitchFamily="65" charset="-120"/>
                <a:cs typeface="Times New Roman" pitchFamily="18" charset="0"/>
                <a:hlinkClick r:id="rId3" action="ppaction://hlinkfile"/>
              </a:rPr>
              <a:t>請看影片</a:t>
            </a:r>
            <a:endParaRPr lang="en-US" altLang="zh-TW" sz="2400" dirty="0" smtClean="0">
              <a:latin typeface="Times New Roman" pitchFamily="18" charset="0"/>
              <a:ea typeface="標楷體" pitchFamily="65" charset="-120"/>
              <a:cs typeface="Times New Roman" pitchFamily="18" charset="0"/>
            </a:endParaRPr>
          </a:p>
        </p:txBody>
      </p:sp>
      <p:sp>
        <p:nvSpPr>
          <p:cNvPr id="6" name="矩形 5"/>
          <p:cNvSpPr/>
          <p:nvPr/>
        </p:nvSpPr>
        <p:spPr>
          <a:xfrm>
            <a:off x="428596" y="362530"/>
            <a:ext cx="6827510" cy="92333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5400" b="1" spc="50" dirty="0">
                <a:ln w="11430"/>
                <a:solidFill>
                  <a:srgbClr val="0070C0"/>
                </a:solidFill>
                <a:effectLst>
                  <a:outerShdw blurRad="76200" dist="50800" dir="5400000" algn="tl" rotWithShape="0">
                    <a:srgbClr val="000000">
                      <a:alpha val="65000"/>
                    </a:srgbClr>
                  </a:outerShdw>
                </a:effectLst>
                <a:latin typeface="華康POP1體W7" pitchFamily="49" charset="-120"/>
                <a:ea typeface="華康POP1體W7" pitchFamily="49" charset="-120"/>
              </a:rPr>
              <a:t>月亮沒有「超級」！</a:t>
            </a:r>
            <a:r>
              <a:rPr lang="en-US" altLang="zh-TW" sz="5400" b="1" spc="50" dirty="0">
                <a:ln w="11430"/>
                <a:solidFill>
                  <a:srgbClr val="0070C0"/>
                </a:solidFill>
                <a:effectLst>
                  <a:outerShdw blurRad="76200" dist="50800" dir="5400000" algn="tl" rotWithShape="0">
                    <a:srgbClr val="000000">
                      <a:alpha val="65000"/>
                    </a:srgbClr>
                  </a:outerShdw>
                </a:effectLst>
                <a:latin typeface="華康POP1體W7" pitchFamily="49" charset="-120"/>
                <a:ea typeface="華康POP1體W7" pitchFamily="49" charset="-120"/>
              </a:rPr>
              <a:t>?</a:t>
            </a:r>
            <a:endParaRPr lang="zh-TW" altLang="en-US" sz="5400" b="1" spc="50" dirty="0">
              <a:ln w="11430"/>
              <a:solidFill>
                <a:srgbClr val="0070C0"/>
              </a:solidFill>
              <a:effectLst>
                <a:outerShdw blurRad="76200" dist="50800" dir="5400000" algn="tl" rotWithShape="0">
                  <a:srgbClr val="000000">
                    <a:alpha val="65000"/>
                  </a:srgbClr>
                </a:outerShdw>
              </a:effectLst>
              <a:latin typeface="華康POP1體W7" pitchFamily="49" charset="-120"/>
              <a:ea typeface="華康POP1體W7" pitchFamily="49" charset="-120"/>
            </a:endParaRPr>
          </a:p>
        </p:txBody>
      </p:sp>
      <p:pic>
        <p:nvPicPr>
          <p:cNvPr id="19462" name="Picture 6" descr="C:\Documents and Settings\238\桌面\日本9.0世紀震災浩劫專題\圖檔\橢圓形的月球軌道.jpg"/>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429125" y="3429000"/>
            <a:ext cx="4572000" cy="3214688"/>
          </a:xfrm>
          <a:prstGeom prst="rect">
            <a:avLst/>
          </a:prstGeom>
          <a:ln>
            <a:noFill/>
          </a:ln>
          <a:effectLst>
            <a:outerShdw blurRad="292100" dist="139700" dir="2700000" algn="tl" rotWithShape="0">
              <a:srgbClr val="333333">
                <a:alpha val="65000"/>
              </a:srgbClr>
            </a:outerShdw>
          </a:effectLst>
        </p:spPr>
      </p:pic>
      <p:sp>
        <p:nvSpPr>
          <p:cNvPr id="78855" name="內容版面配置區 2"/>
          <p:cNvSpPr txBox="1">
            <a:spLocks/>
          </p:cNvSpPr>
          <p:nvPr/>
        </p:nvSpPr>
        <p:spPr bwMode="auto">
          <a:xfrm>
            <a:off x="571500" y="2786063"/>
            <a:ext cx="3857625"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ts val="1200"/>
              </a:spcBef>
              <a:buFont typeface="Arial" pitchFamily="34" charset="0"/>
              <a:buChar char="•"/>
            </a:pPr>
            <a:r>
              <a:rPr kumimoji="0" lang="zh-TW" altLang="en-US" sz="2400">
                <a:latin typeface="Times New Roman" pitchFamily="18" charset="0"/>
                <a:ea typeface="標楷體" pitchFamily="65" charset="-120"/>
                <a:cs typeface="Times New Roman" pitchFamily="18" charset="0"/>
              </a:rPr>
              <a:t>在每一圈的軌道繞行過程中，都會有一個時刻最接近地球，稱為「近地點」；此時月球與地球的距離約在</a:t>
            </a:r>
            <a:r>
              <a:rPr kumimoji="0" lang="en-US" altLang="zh-TW" sz="2400">
                <a:latin typeface="Times New Roman" pitchFamily="18" charset="0"/>
                <a:ea typeface="標楷體" pitchFamily="65" charset="-120"/>
                <a:cs typeface="Times New Roman" pitchFamily="18" charset="0"/>
              </a:rPr>
              <a:t>35~36</a:t>
            </a:r>
            <a:r>
              <a:rPr kumimoji="0" lang="zh-TW" altLang="en-US" sz="2400">
                <a:latin typeface="Times New Roman" pitchFamily="18" charset="0"/>
                <a:ea typeface="標楷體" pitchFamily="65" charset="-120"/>
                <a:cs typeface="Times New Roman" pitchFamily="18" charset="0"/>
              </a:rPr>
              <a:t>萬公里上下。同理在軌道上，最遠離地球的位置則稱為「遠地點」；遠地點的距離約在</a:t>
            </a:r>
            <a:r>
              <a:rPr kumimoji="0" lang="en-US" altLang="zh-TW" sz="2400">
                <a:latin typeface="Times New Roman" pitchFamily="18" charset="0"/>
                <a:ea typeface="標楷體" pitchFamily="65" charset="-120"/>
                <a:cs typeface="Times New Roman" pitchFamily="18" charset="0"/>
              </a:rPr>
              <a:t>40</a:t>
            </a:r>
            <a:r>
              <a:rPr kumimoji="0" lang="zh-TW" altLang="en-US" sz="2400">
                <a:latin typeface="Times New Roman" pitchFamily="18" charset="0"/>
                <a:ea typeface="標楷體" pitchFamily="65" charset="-120"/>
                <a:cs typeface="Times New Roman" pitchFamily="18" charset="0"/>
              </a:rPr>
              <a:t>～</a:t>
            </a:r>
            <a:r>
              <a:rPr kumimoji="0" lang="en-US" altLang="zh-TW" sz="2400">
                <a:latin typeface="Times New Roman" pitchFamily="18" charset="0"/>
                <a:ea typeface="標楷體" pitchFamily="65" charset="-120"/>
                <a:cs typeface="Times New Roman" pitchFamily="18" charset="0"/>
              </a:rPr>
              <a:t>41</a:t>
            </a:r>
            <a:r>
              <a:rPr kumimoji="0" lang="zh-TW" altLang="en-US" sz="2400">
                <a:latin typeface="Times New Roman" pitchFamily="18" charset="0"/>
                <a:ea typeface="標楷體" pitchFamily="65" charset="-120"/>
                <a:cs typeface="Times New Roman" pitchFamily="18" charset="0"/>
              </a:rPr>
              <a:t>萬公里左右。</a:t>
            </a:r>
          </a:p>
        </p:txBody>
      </p:sp>
    </p:spTree>
    <p:extLst>
      <p:ext uri="{BB962C8B-B14F-4D97-AF65-F5344CB8AC3E}">
        <p14:creationId xmlns:p14="http://schemas.microsoft.com/office/powerpoint/2010/main" val="12499711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4125" y="1447800"/>
            <a:ext cx="4079875" cy="846138"/>
          </a:xfrm>
          <a:prstGeom prst="rect">
            <a:avLst/>
          </a:prstGeom>
          <a:noFill/>
          <a:ln w="9525">
            <a:noFill/>
            <a:miter lim="800000"/>
            <a:headEnd/>
            <a:tailEnd/>
          </a:ln>
          <a:effectLst/>
        </p:spPr>
      </p:pic>
      <p:pic>
        <p:nvPicPr>
          <p:cNvPr id="386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0875" y="0"/>
            <a:ext cx="4019550" cy="6858000"/>
          </a:xfrm>
          <a:prstGeom prst="rect">
            <a:avLst/>
          </a:prstGeom>
          <a:noFill/>
          <a:ln w="9525">
            <a:noFill/>
            <a:miter lim="800000"/>
            <a:headEnd/>
            <a:tailEnd/>
          </a:ln>
          <a:effectLst/>
        </p:spPr>
      </p:pic>
      <p:sp>
        <p:nvSpPr>
          <p:cNvPr id="386053" name="Rectangle 5"/>
          <p:cNvSpPr>
            <a:spLocks noChangeArrowheads="1"/>
          </p:cNvSpPr>
          <p:nvPr/>
        </p:nvSpPr>
        <p:spPr bwMode="auto">
          <a:xfrm>
            <a:off x="5038725" y="908050"/>
            <a:ext cx="2125663" cy="366713"/>
          </a:xfrm>
          <a:prstGeom prst="rect">
            <a:avLst/>
          </a:prstGeom>
          <a:noFill/>
          <a:ln w="50800">
            <a:noFill/>
            <a:miter lim="800000"/>
            <a:headEnd/>
            <a:tailEnd/>
          </a:ln>
          <a:effectLst/>
        </p:spPr>
        <p:txBody>
          <a:bodyPr>
            <a:spAutoFit/>
          </a:bodyPr>
          <a:lstStyle/>
          <a:p>
            <a:r>
              <a:rPr lang="en-US" altLang="zh-TW">
                <a:solidFill>
                  <a:srgbClr val="0066FF"/>
                </a:solidFill>
              </a:rPr>
              <a:t>1991~1997</a:t>
            </a:r>
          </a:p>
        </p:txBody>
      </p:sp>
      <p:sp>
        <p:nvSpPr>
          <p:cNvPr id="386054" name="Text Box 6"/>
          <p:cNvSpPr txBox="1">
            <a:spLocks noChangeArrowheads="1"/>
          </p:cNvSpPr>
          <p:nvPr/>
        </p:nvSpPr>
        <p:spPr bwMode="auto">
          <a:xfrm>
            <a:off x="4932363" y="2708275"/>
            <a:ext cx="3887787" cy="2428875"/>
          </a:xfrm>
          <a:prstGeom prst="rect">
            <a:avLst/>
          </a:prstGeom>
          <a:noFill/>
          <a:ln w="9525">
            <a:noFill/>
            <a:miter lim="800000"/>
            <a:headEnd/>
            <a:tailEnd/>
          </a:ln>
          <a:effectLst/>
        </p:spPr>
        <p:txBody>
          <a:bodyPr>
            <a:spAutoFit/>
          </a:bodyPr>
          <a:lstStyle/>
          <a:p>
            <a:pPr>
              <a:lnSpc>
                <a:spcPct val="120000"/>
              </a:lnSpc>
              <a:spcBef>
                <a:spcPct val="50000"/>
              </a:spcBef>
            </a:pPr>
            <a:r>
              <a:rPr lang="en-US" altLang="zh-TW" sz="3000" dirty="0">
                <a:ea typeface="標楷體" pitchFamily="65" charset="-120"/>
              </a:rPr>
              <a:t>    </a:t>
            </a:r>
            <a:r>
              <a:rPr lang="zh-TW" altLang="en-US" sz="3200" dirty="0">
                <a:latin typeface="新細明體" charset="-120"/>
              </a:rPr>
              <a:t>台灣東部的地震分佈，由</a:t>
            </a:r>
            <a:r>
              <a:rPr lang="zh-TW" altLang="en-US" sz="3200" dirty="0">
                <a:solidFill>
                  <a:srgbClr val="FF0000"/>
                </a:solidFill>
                <a:latin typeface="新細明體" charset="-120"/>
              </a:rPr>
              <a:t>南向北變深</a:t>
            </a:r>
            <a:r>
              <a:rPr lang="zh-TW" altLang="en-US" sz="3200" dirty="0">
                <a:latin typeface="新細明體" charset="-120"/>
              </a:rPr>
              <a:t>，台灣南部則由</a:t>
            </a:r>
            <a:r>
              <a:rPr lang="zh-TW" altLang="en-US" sz="3200" dirty="0">
                <a:solidFill>
                  <a:srgbClr val="FF0000"/>
                </a:solidFill>
                <a:latin typeface="新細明體" charset="-120"/>
              </a:rPr>
              <a:t>東向西變深</a:t>
            </a:r>
            <a:r>
              <a:rPr lang="en-US" altLang="zh-TW" sz="3200" dirty="0">
                <a:latin typeface="新細明體" charset="-120"/>
              </a:rPr>
              <a:t>(</a:t>
            </a:r>
            <a:r>
              <a:rPr lang="zh-TW" altLang="en-US" sz="3200" dirty="0">
                <a:latin typeface="新細明體" charset="-120"/>
              </a:rPr>
              <a:t>雙隱沒帶</a:t>
            </a:r>
            <a:r>
              <a:rPr lang="en-US" altLang="zh-TW" sz="3200" dirty="0">
                <a:latin typeface="新細明體" charset="-120"/>
              </a:rPr>
              <a:t>)</a:t>
            </a:r>
            <a:r>
              <a:rPr lang="zh-TW" altLang="en-US" sz="3200" dirty="0">
                <a:latin typeface="新細明體" charset="-120"/>
              </a:rPr>
              <a: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6" name="Picture 2" descr="East Taiwan TOP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0475" y="0"/>
            <a:ext cx="10404475" cy="10701338"/>
          </a:xfrm>
          <a:prstGeom prst="rect">
            <a:avLst/>
          </a:prstGeom>
          <a:noFill/>
        </p:spPr>
      </p:pic>
      <p:pic>
        <p:nvPicPr>
          <p:cNvPr id="390147" name="Picture 3" descr="海科中心-台灣東部海底地形圖"/>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950" y="92075"/>
            <a:ext cx="3600450" cy="455613"/>
          </a:xfrm>
          <a:prstGeom prst="rect">
            <a:avLst/>
          </a:prstGeom>
          <a:noFill/>
          <a:ln w="9525">
            <a:noFill/>
            <a:miter lim="800000"/>
            <a:headEnd/>
            <a:tailEnd/>
          </a:ln>
        </p:spPr>
      </p:pic>
      <p:sp>
        <p:nvSpPr>
          <p:cNvPr id="390148" name="Oval 4"/>
          <p:cNvSpPr>
            <a:spLocks noChangeArrowheads="1"/>
          </p:cNvSpPr>
          <p:nvPr/>
        </p:nvSpPr>
        <p:spPr bwMode="auto">
          <a:xfrm rot="-1784754">
            <a:off x="8386763" y="5224463"/>
            <a:ext cx="1008062" cy="1458912"/>
          </a:xfrm>
          <a:prstGeom prst="ellipse">
            <a:avLst/>
          </a:prstGeom>
          <a:noFill/>
          <a:ln w="38100">
            <a:solidFill>
              <a:srgbClr val="FF0000"/>
            </a:solidFill>
            <a:prstDash val="dash"/>
            <a:round/>
            <a:headEnd/>
            <a:tailEnd/>
          </a:ln>
          <a:effectLst/>
        </p:spPr>
        <p:txBody>
          <a:bodyPr wrap="none" anchor="ctr"/>
          <a:lstStyle/>
          <a:p>
            <a:endParaRPr lang="zh-TW" altLang="en-US"/>
          </a:p>
        </p:txBody>
      </p:sp>
      <p:sp>
        <p:nvSpPr>
          <p:cNvPr id="390149" name="Oval 5"/>
          <p:cNvSpPr>
            <a:spLocks noChangeArrowheads="1"/>
          </p:cNvSpPr>
          <p:nvPr/>
        </p:nvSpPr>
        <p:spPr bwMode="auto">
          <a:xfrm rot="1151603">
            <a:off x="6789738" y="2571750"/>
            <a:ext cx="1020762" cy="1081088"/>
          </a:xfrm>
          <a:prstGeom prst="ellipse">
            <a:avLst/>
          </a:prstGeom>
          <a:noFill/>
          <a:ln w="38100">
            <a:solidFill>
              <a:srgbClr val="FF0000"/>
            </a:solidFill>
            <a:prstDash val="dash"/>
            <a:round/>
            <a:headEnd/>
            <a:tailEnd/>
          </a:ln>
          <a:effectLst/>
        </p:spPr>
        <p:txBody>
          <a:bodyPr wrap="none" anchor="ctr"/>
          <a:lstStyle/>
          <a:p>
            <a:endParaRPr lang="zh-TW" altLang="en-US"/>
          </a:p>
        </p:txBody>
      </p:sp>
      <p:sp>
        <p:nvSpPr>
          <p:cNvPr id="390150" name="Oval 6"/>
          <p:cNvSpPr>
            <a:spLocks noChangeArrowheads="1"/>
          </p:cNvSpPr>
          <p:nvPr/>
        </p:nvSpPr>
        <p:spPr bwMode="auto">
          <a:xfrm rot="-2068565">
            <a:off x="7213600" y="3789363"/>
            <a:ext cx="1152525" cy="1296987"/>
          </a:xfrm>
          <a:prstGeom prst="ellipse">
            <a:avLst/>
          </a:prstGeom>
          <a:noFill/>
          <a:ln w="38100">
            <a:solidFill>
              <a:srgbClr val="FF0000"/>
            </a:solidFill>
            <a:prstDash val="dash"/>
            <a:round/>
            <a:headEnd/>
            <a:tailEnd/>
          </a:ln>
          <a:effectLst/>
        </p:spPr>
        <p:txBody>
          <a:bodyPr wrap="none" anchor="ctr"/>
          <a:lstStyle/>
          <a:p>
            <a:endParaRPr lang="zh-TW" alt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70" name="Picture 2" descr="taiwan3d_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13" y="20638"/>
            <a:ext cx="8574088" cy="6869112"/>
          </a:xfrm>
          <a:prstGeom prst="rect">
            <a:avLst/>
          </a:prstGeom>
          <a:noFill/>
        </p:spPr>
      </p:pic>
      <p:sp>
        <p:nvSpPr>
          <p:cNvPr id="391171" name="Text Box 3"/>
          <p:cNvSpPr txBox="1">
            <a:spLocks noChangeArrowheads="1"/>
          </p:cNvSpPr>
          <p:nvPr/>
        </p:nvSpPr>
        <p:spPr bwMode="auto">
          <a:xfrm>
            <a:off x="5867400" y="188913"/>
            <a:ext cx="3276600" cy="1666875"/>
          </a:xfrm>
          <a:prstGeom prst="rect">
            <a:avLst/>
          </a:prstGeom>
          <a:noFill/>
          <a:ln w="9525">
            <a:noFill/>
            <a:miter lim="800000"/>
            <a:headEnd/>
            <a:tailEnd/>
          </a:ln>
          <a:effectLst/>
        </p:spPr>
        <p:txBody>
          <a:bodyPr>
            <a:spAutoFit/>
          </a:bodyPr>
          <a:lstStyle/>
          <a:p>
            <a:pPr>
              <a:lnSpc>
                <a:spcPct val="120000"/>
              </a:lnSpc>
              <a:spcBef>
                <a:spcPct val="50000"/>
              </a:spcBef>
            </a:pPr>
            <a:r>
              <a:rPr lang="en-US" altLang="zh-TW" sz="3000">
                <a:ea typeface="標楷體" pitchFamily="65" charset="-120"/>
              </a:rPr>
              <a:t>   </a:t>
            </a:r>
            <a:r>
              <a:rPr lang="zh-TW" altLang="en-US" sz="2800">
                <a:latin typeface="新細明體" charset="-120"/>
              </a:rPr>
              <a:t>台灣地震最多的地方在哪裡</a:t>
            </a:r>
            <a:r>
              <a:rPr lang="en-US" altLang="zh-TW" sz="2800">
                <a:latin typeface="新細明體" charset="-120"/>
              </a:rPr>
              <a:t>?(</a:t>
            </a:r>
            <a:r>
              <a:rPr lang="zh-TW" altLang="en-US" sz="2800">
                <a:latin typeface="新細明體" charset="-120"/>
              </a:rPr>
              <a:t>向北的隱沒帶</a:t>
            </a:r>
            <a:r>
              <a:rPr lang="en-US" altLang="zh-TW" sz="2800">
                <a:latin typeface="新細明體" charset="-120"/>
              </a:rPr>
              <a:t>)</a:t>
            </a:r>
            <a:r>
              <a:rPr lang="zh-TW" altLang="en-US" sz="2800">
                <a:latin typeface="新細明體" charset="-120"/>
              </a:rPr>
              <a: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2"/>
          <p:cNvSpPr>
            <a:spLocks noGrp="1" noChangeArrowheads="1"/>
          </p:cNvSpPr>
          <p:nvPr>
            <p:ph type="title"/>
          </p:nvPr>
        </p:nvSpPr>
        <p:spPr>
          <a:xfrm>
            <a:off x="468313" y="115888"/>
            <a:ext cx="8229600" cy="1143000"/>
          </a:xfrm>
        </p:spPr>
        <p:txBody>
          <a:bodyPr/>
          <a:lstStyle/>
          <a:p>
            <a:r>
              <a:rPr lang="zh-TW" altLang="en-US"/>
              <a:t>向東的隱沒帶</a:t>
            </a:r>
          </a:p>
        </p:txBody>
      </p:sp>
      <p:sp>
        <p:nvSpPr>
          <p:cNvPr id="400387" name="Rectangle 3"/>
          <p:cNvSpPr>
            <a:spLocks noGrp="1" noChangeArrowheads="1"/>
          </p:cNvSpPr>
          <p:nvPr>
            <p:ph type="body" idx="1"/>
          </p:nvPr>
        </p:nvSpPr>
        <p:spPr/>
        <p:txBody>
          <a:bodyPr/>
          <a:lstStyle/>
          <a:p>
            <a:endParaRPr lang="zh-TW" altLang="zh-TW"/>
          </a:p>
        </p:txBody>
      </p:sp>
      <p:pic>
        <p:nvPicPr>
          <p:cNvPr id="400388" name="Picture 4" descr="ModelSla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8413" y="1268413"/>
            <a:ext cx="6607175" cy="4321175"/>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2"/>
          <p:cNvSpPr>
            <a:spLocks noGrp="1" noChangeArrowheads="1"/>
          </p:cNvSpPr>
          <p:nvPr>
            <p:ph type="ctrTitle"/>
          </p:nvPr>
        </p:nvSpPr>
        <p:spPr/>
        <p:txBody>
          <a:bodyPr/>
          <a:lstStyle/>
          <a:p>
            <a:endParaRPr lang="zh-TW" altLang="zh-TW"/>
          </a:p>
        </p:txBody>
      </p:sp>
      <p:sp>
        <p:nvSpPr>
          <p:cNvPr id="398339" name="Rectangle 3"/>
          <p:cNvSpPr>
            <a:spLocks noGrp="1" noChangeArrowheads="1"/>
          </p:cNvSpPr>
          <p:nvPr>
            <p:ph type="subTitle" idx="1"/>
          </p:nvPr>
        </p:nvSpPr>
        <p:spPr/>
        <p:txBody>
          <a:bodyPr/>
          <a:lstStyle/>
          <a:p>
            <a:endParaRPr lang="zh-TW" altLang="zh-TW"/>
          </a:p>
        </p:txBody>
      </p:sp>
      <p:pic>
        <p:nvPicPr>
          <p:cNvPr id="398340" name="Picture 4"/>
          <p:cNvPicPr>
            <a:picLocks noChangeAspect="1" noChangeArrowheads="1"/>
          </p:cNvPicPr>
          <p:nvPr/>
        </p:nvPicPr>
        <p:blipFill>
          <a:blip r:embed="rId3" cstate="print">
            <a:clrChange>
              <a:clrFrom>
                <a:srgbClr val="FFFFFF"/>
              </a:clrFrom>
              <a:clrTo>
                <a:srgbClr val="FFFFFF">
                  <a:alpha val="0"/>
                </a:srgbClr>
              </a:clrTo>
            </a:clrChange>
            <a:lum bright="-12000"/>
            <a:extLst>
              <a:ext uri="{28A0092B-C50C-407E-A947-70E740481C1C}">
                <a14:useLocalDpi xmlns:a14="http://schemas.microsoft.com/office/drawing/2010/main" val="0"/>
              </a:ext>
            </a:extLst>
          </a:blip>
          <a:srcRect/>
          <a:stretch>
            <a:fillRect/>
          </a:stretch>
        </p:blipFill>
        <p:spPr bwMode="auto">
          <a:xfrm>
            <a:off x="-300931" y="1643050"/>
            <a:ext cx="9444931" cy="4786330"/>
          </a:xfrm>
          <a:prstGeom prst="rect">
            <a:avLst/>
          </a:prstGeom>
          <a:noFill/>
        </p:spPr>
      </p:pic>
      <p:sp>
        <p:nvSpPr>
          <p:cNvPr id="398341" name="Rectangle 5"/>
          <p:cNvSpPr>
            <a:spLocks noChangeArrowheads="1"/>
          </p:cNvSpPr>
          <p:nvPr/>
        </p:nvSpPr>
        <p:spPr bwMode="auto">
          <a:xfrm>
            <a:off x="468313" y="115888"/>
            <a:ext cx="8229600" cy="1143000"/>
          </a:xfrm>
          <a:prstGeom prst="rect">
            <a:avLst/>
          </a:prstGeom>
          <a:noFill/>
          <a:ln w="9525">
            <a:noFill/>
            <a:miter lim="800000"/>
            <a:headEnd/>
            <a:tailEnd/>
          </a:ln>
          <a:effectLst/>
        </p:spPr>
        <p:txBody>
          <a:bodyPr anchor="ctr"/>
          <a:lstStyle/>
          <a:p>
            <a:pPr algn="ctr"/>
            <a:r>
              <a:rPr lang="zh-TW" altLang="en-US" sz="4400">
                <a:solidFill>
                  <a:schemeClr val="tx2"/>
                </a:solidFill>
              </a:rPr>
              <a:t>台灣的板塊運動</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2"/>
          <p:cNvSpPr>
            <a:spLocks noGrp="1" noChangeArrowheads="1"/>
          </p:cNvSpPr>
          <p:nvPr>
            <p:ph type="title"/>
          </p:nvPr>
        </p:nvSpPr>
        <p:spPr/>
        <p:txBody>
          <a:bodyPr/>
          <a:lstStyle/>
          <a:p>
            <a:r>
              <a:rPr lang="zh-TW" altLang="en-US"/>
              <a:t>台灣的造山運動</a:t>
            </a:r>
          </a:p>
        </p:txBody>
      </p:sp>
      <p:sp>
        <p:nvSpPr>
          <p:cNvPr id="402435" name="Rectangle 3"/>
          <p:cNvSpPr>
            <a:spLocks noGrp="1" noChangeArrowheads="1"/>
          </p:cNvSpPr>
          <p:nvPr>
            <p:ph type="body" idx="1"/>
          </p:nvPr>
        </p:nvSpPr>
        <p:spPr/>
        <p:txBody>
          <a:bodyPr/>
          <a:lstStyle/>
          <a:p>
            <a:endParaRPr lang="zh-TW" altLang="zh-TW"/>
          </a:p>
        </p:txBody>
      </p:sp>
      <p:pic>
        <p:nvPicPr>
          <p:cNvPr id="402436" name="Picture 4" descr="CoupeChaineTaiwan-Underplating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213" y="1412875"/>
            <a:ext cx="7747000" cy="4511675"/>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dirty="0" smtClean="0"/>
              <a:t>台灣的山脈形成機制</a:t>
            </a:r>
            <a:endParaRPr lang="zh-TW" altLang="en-US" dirty="0"/>
          </a:p>
        </p:txBody>
      </p:sp>
      <p:sp>
        <p:nvSpPr>
          <p:cNvPr id="3" name="內容版面配置區 2"/>
          <p:cNvSpPr>
            <a:spLocks noGrp="1"/>
          </p:cNvSpPr>
          <p:nvPr>
            <p:ph idx="1"/>
          </p:nvPr>
        </p:nvSpPr>
        <p:spPr/>
        <p:txBody>
          <a:bodyPr/>
          <a:lstStyle/>
          <a:p>
            <a:endParaRPr lang="zh-TW" altLang="en-US"/>
          </a:p>
        </p:txBody>
      </p:sp>
      <p:pic>
        <p:nvPicPr>
          <p:cNvPr id="4" name="Picture 2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388" y="1712912"/>
            <a:ext cx="9039225" cy="4930797"/>
          </a:xfrm>
          <a:prstGeom prst="rect">
            <a:avLst/>
          </a:prstGeom>
          <a:noFill/>
          <a:ln w="9525">
            <a:noFill/>
            <a:miter lim="800000"/>
            <a:headEnd/>
            <a:tailEnd/>
          </a:ln>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319" name="Rectangle 23"/>
          <p:cNvSpPr>
            <a:spLocks noChangeArrowheads="1"/>
          </p:cNvSpPr>
          <p:nvPr/>
        </p:nvSpPr>
        <p:spPr bwMode="auto">
          <a:xfrm>
            <a:off x="2571736" y="-214338"/>
            <a:ext cx="4884747" cy="1081088"/>
          </a:xfrm>
          <a:prstGeom prst="rect">
            <a:avLst/>
          </a:prstGeom>
          <a:noFill/>
          <a:ln w="9525">
            <a:noFill/>
            <a:miter lim="800000"/>
            <a:headEnd/>
            <a:tailEnd/>
          </a:ln>
          <a:effectLst/>
        </p:spPr>
        <p:txBody>
          <a:bodyPr anchor="ctr"/>
          <a:lstStyle/>
          <a:p>
            <a:pPr algn="ctr"/>
            <a:r>
              <a:rPr lang="zh-TW" altLang="en-US" sz="2600" dirty="0">
                <a:solidFill>
                  <a:srgbClr val="FF0000"/>
                </a:solidFill>
                <a:effectLst>
                  <a:outerShdw blurRad="38100" dist="38100" dir="2700000" algn="tl">
                    <a:srgbClr val="000000">
                      <a:alpha val="43137"/>
                    </a:srgbClr>
                  </a:outerShdw>
                </a:effectLst>
              </a:rPr>
              <a:t>台灣</a:t>
            </a:r>
            <a:r>
              <a:rPr lang="zh-TW" altLang="en-US" sz="2600" dirty="0" smtClean="0">
                <a:solidFill>
                  <a:srgbClr val="FF0000"/>
                </a:solidFill>
                <a:effectLst>
                  <a:outerShdw blurRad="38100" dist="38100" dir="2700000" algn="tl">
                    <a:srgbClr val="000000">
                      <a:alpha val="43137"/>
                    </a:srgbClr>
                  </a:outerShdw>
                </a:effectLst>
              </a:rPr>
              <a:t>十一大</a:t>
            </a:r>
            <a:r>
              <a:rPr lang="zh-TW" altLang="en-US" sz="2600" dirty="0">
                <a:solidFill>
                  <a:srgbClr val="FF0000"/>
                </a:solidFill>
                <a:effectLst>
                  <a:outerShdw blurRad="38100" dist="38100" dir="2700000" algn="tl">
                    <a:srgbClr val="000000">
                      <a:alpha val="43137"/>
                    </a:srgbClr>
                  </a:outerShdw>
                </a:effectLst>
              </a:rPr>
              <a:t>災害性的地震</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571480"/>
            <a:ext cx="4714877" cy="6143668"/>
          </a:xfrm>
          <a:prstGeom prst="rect">
            <a:avLst/>
          </a:prstGeom>
          <a:noFill/>
          <a:ln w="9525">
            <a:noFill/>
            <a:miter lim="800000"/>
            <a:headEnd/>
            <a:tailEnd/>
          </a:ln>
        </p:spPr>
      </p:pic>
      <p:pic>
        <p:nvPicPr>
          <p:cNvPr id="25" name="Picture 10" descr="D:\06新課程各科MD1\地科\5581轉圖檔\大地震.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4876" y="571480"/>
            <a:ext cx="4429124" cy="6143668"/>
          </a:xfrm>
          <a:prstGeom prst="rect">
            <a:avLst/>
          </a:prstGeom>
          <a:noFill/>
        </p:spPr>
      </p:pic>
      <p:sp>
        <p:nvSpPr>
          <p:cNvPr id="26" name="圓角矩形 25"/>
          <p:cNvSpPr/>
          <p:nvPr/>
        </p:nvSpPr>
        <p:spPr bwMode="auto">
          <a:xfrm>
            <a:off x="4572000" y="2500306"/>
            <a:ext cx="4572000" cy="428628"/>
          </a:xfrm>
          <a:prstGeom prst="roundRect">
            <a:avLst/>
          </a:prstGeom>
          <a:solidFill>
            <a:srgbClr val="FF0000">
              <a:alpha val="0"/>
            </a:srgbClr>
          </a:solidFill>
          <a:ln w="28575" cap="sq" cmpd="sng" algn="ctr">
            <a:solidFill>
              <a:srgbClr val="FF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2400" b="0" i="0" u="none" strike="noStrike" cap="none" normalizeH="0" baseline="0" smtClean="0">
              <a:ln>
                <a:noFill/>
              </a:ln>
              <a:solidFill>
                <a:schemeClr val="tx1"/>
              </a:solidFill>
              <a:effectLst/>
              <a:latin typeface="Times New Roman"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Rectangle 2"/>
          <p:cNvSpPr>
            <a:spLocks noGrp="1" noChangeArrowheads="1"/>
          </p:cNvSpPr>
          <p:nvPr>
            <p:ph type="title"/>
          </p:nvPr>
        </p:nvSpPr>
        <p:spPr>
          <a:xfrm>
            <a:off x="468313" y="692150"/>
            <a:ext cx="8229600" cy="1143000"/>
          </a:xfrm>
        </p:spPr>
        <p:txBody>
          <a:bodyPr/>
          <a:lstStyle/>
          <a:p>
            <a:r>
              <a:rPr lang="zh-TW" altLang="en-US" sz="6000">
                <a:ea typeface="標楷體" pitchFamily="65" charset="-120"/>
              </a:rPr>
              <a:t>大綱</a:t>
            </a:r>
          </a:p>
        </p:txBody>
      </p:sp>
      <p:sp>
        <p:nvSpPr>
          <p:cNvPr id="464899" name="Rectangle 3"/>
          <p:cNvSpPr>
            <a:spLocks noGrp="1" noChangeArrowheads="1"/>
          </p:cNvSpPr>
          <p:nvPr>
            <p:ph type="body" idx="1"/>
          </p:nvPr>
        </p:nvSpPr>
        <p:spPr>
          <a:xfrm>
            <a:off x="1331913" y="1916113"/>
            <a:ext cx="7777162" cy="3457575"/>
          </a:xfrm>
        </p:spPr>
        <p:txBody>
          <a:bodyPr/>
          <a:lstStyle/>
          <a:p>
            <a:pPr marL="609600" indent="-609600">
              <a:buFontTx/>
              <a:buAutoNum type="arabicPeriod"/>
            </a:pPr>
            <a:r>
              <a:rPr lang="zh-TW" altLang="en-US" sz="4000" b="1"/>
              <a:t>認識全球地震分佈</a:t>
            </a:r>
          </a:p>
          <a:p>
            <a:pPr marL="609600" indent="-609600">
              <a:buFontTx/>
              <a:buAutoNum type="arabicPeriod"/>
            </a:pPr>
            <a:r>
              <a:rPr lang="zh-TW" altLang="en-US" sz="4000" b="1"/>
              <a:t>認識太平洋地震帶</a:t>
            </a:r>
          </a:p>
          <a:p>
            <a:pPr marL="609600" indent="-609600">
              <a:buFontTx/>
              <a:buAutoNum type="arabicPeriod"/>
            </a:pPr>
            <a:r>
              <a:rPr lang="zh-TW" altLang="en-US" sz="4000" b="1"/>
              <a:t>認識台灣地震的特性</a:t>
            </a:r>
          </a:p>
          <a:p>
            <a:pPr marL="609600" indent="-609600">
              <a:buFontTx/>
              <a:buAutoNum type="arabicPeriod"/>
            </a:pPr>
            <a:r>
              <a:rPr lang="zh-TW" altLang="en-US" sz="4000" b="1">
                <a:solidFill>
                  <a:srgbClr val="FF0000"/>
                </a:solidFill>
              </a:rPr>
              <a:t>認識地震防災的要點</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5922" name="Picture 2" descr="distribution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152400"/>
            <a:ext cx="4724400" cy="6477000"/>
          </a:xfrm>
          <a:prstGeom prst="rect">
            <a:avLst/>
          </a:prstGeom>
          <a:noFill/>
        </p:spPr>
      </p:pic>
      <p:sp>
        <p:nvSpPr>
          <p:cNvPr id="465923" name="Text Box 3"/>
          <p:cNvSpPr txBox="1">
            <a:spLocks noChangeArrowheads="1"/>
          </p:cNvSpPr>
          <p:nvPr/>
        </p:nvSpPr>
        <p:spPr bwMode="auto">
          <a:xfrm>
            <a:off x="7092950" y="6021388"/>
            <a:ext cx="1295400" cy="641350"/>
          </a:xfrm>
          <a:prstGeom prst="rect">
            <a:avLst/>
          </a:prstGeom>
          <a:noFill/>
          <a:ln w="9525">
            <a:noFill/>
            <a:miter lim="800000"/>
            <a:headEnd/>
            <a:tailEnd/>
          </a:ln>
          <a:effectLst/>
        </p:spPr>
        <p:txBody>
          <a:bodyPr>
            <a:spAutoFit/>
          </a:bodyPr>
          <a:lstStyle/>
          <a:p>
            <a:pPr>
              <a:spcBef>
                <a:spcPct val="50000"/>
              </a:spcBef>
            </a:pPr>
            <a:r>
              <a:rPr lang="en-US" altLang="zh-TW">
                <a:latin typeface="Times New Roman" charset="0"/>
              </a:rPr>
              <a:t>Lee </a:t>
            </a:r>
            <a:r>
              <a:rPr lang="en-US" altLang="zh-TW" i="1">
                <a:latin typeface="Times New Roman" charset="0"/>
              </a:rPr>
              <a:t>et al</a:t>
            </a:r>
            <a:r>
              <a:rPr lang="en-US" altLang="zh-TW">
                <a:latin typeface="Times New Roman" charset="0"/>
              </a:rPr>
              <a:t>. (2001)</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圓角矩形 6"/>
          <p:cNvSpPr/>
          <p:nvPr/>
        </p:nvSpPr>
        <p:spPr>
          <a:xfrm>
            <a:off x="357188" y="714375"/>
            <a:ext cx="8001000" cy="5797550"/>
          </a:xfrm>
          <a:prstGeom prst="roundRect">
            <a:avLst/>
          </a:prstGeom>
          <a:solidFill>
            <a:schemeClr val="bg1">
              <a:lumMod val="95000"/>
              <a:alpha val="20000"/>
            </a:schemeClr>
          </a:soli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dirty="0"/>
          </a:p>
        </p:txBody>
      </p:sp>
      <p:sp>
        <p:nvSpPr>
          <p:cNvPr id="79875" name="內容版面配置區 2"/>
          <p:cNvSpPr>
            <a:spLocks noGrp="1"/>
          </p:cNvSpPr>
          <p:nvPr>
            <p:ph idx="1"/>
          </p:nvPr>
        </p:nvSpPr>
        <p:spPr>
          <a:xfrm>
            <a:off x="357188" y="1500188"/>
            <a:ext cx="7215187" cy="2000250"/>
          </a:xfrm>
        </p:spPr>
        <p:txBody>
          <a:bodyPr/>
          <a:lstStyle/>
          <a:p>
            <a:pPr eaLnBrk="1" hangingPunct="1"/>
            <a:r>
              <a:rPr lang="zh-TW" altLang="en-US" sz="2400" smtClean="0">
                <a:latin typeface="Times New Roman" pitchFamily="18" charset="0"/>
                <a:ea typeface="標楷體" pitchFamily="65" charset="-120"/>
                <a:cs typeface="Times New Roman" pitchFamily="18" charset="0"/>
              </a:rPr>
              <a:t>今年</a:t>
            </a:r>
            <a:r>
              <a:rPr lang="en-US" altLang="zh-TW" sz="2400" smtClean="0">
                <a:latin typeface="Times New Roman" pitchFamily="18" charset="0"/>
                <a:ea typeface="標楷體" pitchFamily="65" charset="-120"/>
                <a:cs typeface="Times New Roman" pitchFamily="18" charset="0"/>
              </a:rPr>
              <a:t>3</a:t>
            </a:r>
            <a:r>
              <a:rPr lang="zh-TW" altLang="en-US" sz="2400" smtClean="0">
                <a:latin typeface="Times New Roman" pitchFamily="18" charset="0"/>
                <a:ea typeface="標楷體" pitchFamily="65" charset="-120"/>
                <a:cs typeface="Times New Roman" pitchFamily="18" charset="0"/>
              </a:rPr>
              <a:t>月</a:t>
            </a:r>
            <a:r>
              <a:rPr lang="en-US" altLang="zh-TW" sz="2400" smtClean="0">
                <a:latin typeface="Times New Roman" pitchFamily="18" charset="0"/>
                <a:ea typeface="標楷體" pitchFamily="65" charset="-120"/>
                <a:cs typeface="Times New Roman" pitchFamily="18" charset="0"/>
              </a:rPr>
              <a:t>20</a:t>
            </a:r>
            <a:r>
              <a:rPr lang="zh-TW" altLang="en-US" sz="2400" smtClean="0">
                <a:latin typeface="Times New Roman" pitchFamily="18" charset="0"/>
                <a:ea typeface="標楷體" pitchFamily="65" charset="-120"/>
                <a:cs typeface="Times New Roman" pitchFamily="18" charset="0"/>
              </a:rPr>
              <a:t>日凌晨</a:t>
            </a:r>
            <a:r>
              <a:rPr lang="en-US" altLang="zh-TW" sz="2400" smtClean="0">
                <a:latin typeface="Times New Roman" pitchFamily="18" charset="0"/>
                <a:ea typeface="標楷體" pitchFamily="65" charset="-120"/>
                <a:cs typeface="Times New Roman" pitchFamily="18" charset="0"/>
              </a:rPr>
              <a:t>3</a:t>
            </a:r>
            <a:r>
              <a:rPr lang="zh-TW" altLang="en-US" sz="2400" smtClean="0">
                <a:latin typeface="Times New Roman" pitchFamily="18" charset="0"/>
                <a:ea typeface="標楷體" pitchFamily="65" charset="-120"/>
                <a:cs typeface="Times New Roman" pitchFamily="18" charset="0"/>
              </a:rPr>
              <a:t>時</a:t>
            </a:r>
            <a:r>
              <a:rPr lang="en-US" altLang="zh-TW" sz="2400" smtClean="0">
                <a:latin typeface="Times New Roman" pitchFamily="18" charset="0"/>
                <a:ea typeface="標楷體" pitchFamily="65" charset="-120"/>
                <a:cs typeface="Times New Roman" pitchFamily="18" charset="0"/>
              </a:rPr>
              <a:t>9</a:t>
            </a:r>
            <a:r>
              <a:rPr lang="zh-TW" altLang="en-US" sz="2400" smtClean="0">
                <a:latin typeface="Times New Roman" pitchFamily="18" charset="0"/>
                <a:ea typeface="標楷體" pitchFamily="65" charset="-120"/>
                <a:cs typeface="Times New Roman" pitchFamily="18" charset="0"/>
              </a:rPr>
              <a:t>分月球過近地點，也是今年最接近地球的一次，恰巧凌晨</a:t>
            </a:r>
            <a:r>
              <a:rPr lang="en-US" altLang="zh-TW" sz="2400" smtClean="0">
                <a:latin typeface="Times New Roman" pitchFamily="18" charset="0"/>
                <a:ea typeface="標楷體" pitchFamily="65" charset="-120"/>
                <a:cs typeface="Times New Roman" pitchFamily="18" charset="0"/>
              </a:rPr>
              <a:t>2</a:t>
            </a:r>
            <a:r>
              <a:rPr lang="zh-TW" altLang="en-US" sz="2400" smtClean="0">
                <a:latin typeface="Times New Roman" pitchFamily="18" charset="0"/>
                <a:ea typeface="標楷體" pitchFamily="65" charset="-120"/>
                <a:cs typeface="Times New Roman" pitchFamily="18" charset="0"/>
              </a:rPr>
              <a:t>時</a:t>
            </a:r>
            <a:r>
              <a:rPr lang="en-US" altLang="zh-TW" sz="2400" smtClean="0">
                <a:latin typeface="Times New Roman" pitchFamily="18" charset="0"/>
                <a:ea typeface="標楷體" pitchFamily="65" charset="-120"/>
                <a:cs typeface="Times New Roman" pitchFamily="18" charset="0"/>
              </a:rPr>
              <a:t>10</a:t>
            </a:r>
            <a:r>
              <a:rPr lang="zh-TW" altLang="en-US" sz="2400" smtClean="0">
                <a:latin typeface="Times New Roman" pitchFamily="18" charset="0"/>
                <a:ea typeface="標楷體" pitchFamily="65" charset="-120"/>
                <a:cs typeface="Times New Roman" pitchFamily="18" charset="0"/>
              </a:rPr>
              <a:t>分，是月相逢到「望」，也就是滿月的時刻，因此我們可以觀賞到今年最大的一次滿月，月亮的視直徑達</a:t>
            </a:r>
            <a:r>
              <a:rPr lang="en-US" altLang="zh-TW" sz="2400" smtClean="0">
                <a:latin typeface="Times New Roman" pitchFamily="18" charset="0"/>
                <a:ea typeface="標楷體" pitchFamily="65" charset="-120"/>
                <a:cs typeface="Times New Roman" pitchFamily="18" charset="0"/>
              </a:rPr>
              <a:t>33</a:t>
            </a:r>
            <a:r>
              <a:rPr lang="zh-TW" altLang="en-US" sz="2400" smtClean="0">
                <a:latin typeface="Times New Roman" pitchFamily="18" charset="0"/>
                <a:ea typeface="標楷體" pitchFamily="65" charset="-120"/>
                <a:cs typeface="Times New Roman" pitchFamily="18" charset="0"/>
              </a:rPr>
              <a:t>角分</a:t>
            </a:r>
            <a:r>
              <a:rPr lang="en-US" altLang="zh-TW" sz="2400" smtClean="0">
                <a:latin typeface="Times New Roman" pitchFamily="18" charset="0"/>
                <a:ea typeface="標楷體" pitchFamily="65" charset="-120"/>
                <a:cs typeface="Times New Roman" pitchFamily="18" charset="0"/>
              </a:rPr>
              <a:t>56</a:t>
            </a:r>
            <a:r>
              <a:rPr lang="zh-TW" altLang="en-US" sz="2400" smtClean="0">
                <a:latin typeface="Times New Roman" pitchFamily="18" charset="0"/>
                <a:ea typeface="標楷體" pitchFamily="65" charset="-120"/>
                <a:cs typeface="Times New Roman" pitchFamily="18" charset="0"/>
              </a:rPr>
              <a:t>角秒。</a:t>
            </a:r>
            <a:br>
              <a:rPr lang="zh-TW" altLang="en-US" sz="2400" smtClean="0">
                <a:latin typeface="Times New Roman" pitchFamily="18" charset="0"/>
                <a:ea typeface="標楷體" pitchFamily="65" charset="-120"/>
                <a:cs typeface="Times New Roman" pitchFamily="18" charset="0"/>
              </a:rPr>
            </a:br>
            <a:endParaRPr lang="en-US" altLang="zh-TW" sz="2400" smtClean="0">
              <a:latin typeface="Times New Roman" pitchFamily="18" charset="0"/>
              <a:ea typeface="標楷體" pitchFamily="65" charset="-120"/>
              <a:cs typeface="Times New Roman" pitchFamily="18" charset="0"/>
            </a:endParaRPr>
          </a:p>
        </p:txBody>
      </p:sp>
      <p:pic>
        <p:nvPicPr>
          <p:cNvPr id="19460" name="Picture 2" descr="C:\Documents and Settings\238\桌面\日本9.0世紀震災浩劫專題\2011年最大滿月與最小滿月視直徑.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8875" y="3367088"/>
            <a:ext cx="6286500" cy="3348037"/>
          </a:xfrm>
          <a:prstGeom prst="rect">
            <a:avLst/>
          </a:prstGeom>
          <a:ln>
            <a:noFill/>
          </a:ln>
          <a:effectLst>
            <a:outerShdw blurRad="292100" dist="139700" dir="2700000" algn="tl" rotWithShape="0">
              <a:srgbClr val="333333">
                <a:alpha val="65000"/>
              </a:srgbClr>
            </a:outerShdw>
          </a:effectLst>
        </p:spPr>
      </p:pic>
      <p:sp>
        <p:nvSpPr>
          <p:cNvPr id="5" name="矩形 4"/>
          <p:cNvSpPr/>
          <p:nvPr/>
        </p:nvSpPr>
        <p:spPr>
          <a:xfrm>
            <a:off x="285720" y="285728"/>
            <a:ext cx="6827510" cy="92333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5400" b="1" spc="50" dirty="0">
                <a:ln w="11430"/>
                <a:solidFill>
                  <a:srgbClr val="0070C0"/>
                </a:solidFill>
                <a:effectLst>
                  <a:outerShdw blurRad="76200" dist="50800" dir="5400000" algn="tl" rotWithShape="0">
                    <a:srgbClr val="000000">
                      <a:alpha val="65000"/>
                    </a:srgbClr>
                  </a:outerShdw>
                </a:effectLst>
                <a:latin typeface="華康POP1體W7" pitchFamily="49" charset="-120"/>
                <a:ea typeface="華康POP1體W7" pitchFamily="49" charset="-120"/>
              </a:rPr>
              <a:t>月亮沒有「超級」！</a:t>
            </a:r>
            <a:r>
              <a:rPr lang="en-US" altLang="zh-TW" sz="5400" b="1" spc="50" dirty="0">
                <a:ln w="11430"/>
                <a:solidFill>
                  <a:srgbClr val="0070C0"/>
                </a:solidFill>
                <a:effectLst>
                  <a:outerShdw blurRad="76200" dist="50800" dir="5400000" algn="tl" rotWithShape="0">
                    <a:srgbClr val="000000">
                      <a:alpha val="65000"/>
                    </a:srgbClr>
                  </a:outerShdw>
                </a:effectLst>
                <a:latin typeface="華康POP1體W7" pitchFamily="49" charset="-120"/>
                <a:ea typeface="華康POP1體W7" pitchFamily="49" charset="-120"/>
              </a:rPr>
              <a:t>?</a:t>
            </a:r>
            <a:endParaRPr lang="zh-TW" altLang="en-US" sz="5400" b="1" spc="50" dirty="0">
              <a:ln w="11430"/>
              <a:solidFill>
                <a:srgbClr val="0070C0"/>
              </a:solidFill>
              <a:effectLst>
                <a:outerShdw blurRad="76200" dist="50800" dir="5400000" algn="tl" rotWithShape="0">
                  <a:srgbClr val="000000">
                    <a:alpha val="65000"/>
                  </a:srgbClr>
                </a:outerShdw>
              </a:effectLst>
              <a:latin typeface="華康POP1體W7" pitchFamily="49" charset="-120"/>
              <a:ea typeface="華康POP1體W7" pitchFamily="49" charset="-120"/>
            </a:endParaRPr>
          </a:p>
        </p:txBody>
      </p:sp>
    </p:spTree>
    <p:extLst>
      <p:ext uri="{BB962C8B-B14F-4D97-AF65-F5344CB8AC3E}">
        <p14:creationId xmlns:p14="http://schemas.microsoft.com/office/powerpoint/2010/main" val="20651437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6946" name="Picture 2" descr="石岡壩"/>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0388" y="762000"/>
            <a:ext cx="8126412" cy="545465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7970" name="Picture 2" descr="pic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7838" y="762000"/>
            <a:ext cx="8208962" cy="541655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8994" name="Picture 2" descr="pic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892175"/>
            <a:ext cx="8305800" cy="5280025"/>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22" name="Picture 2" descr="chi-chi-2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59025" y="22225"/>
            <a:ext cx="4425950" cy="681355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1346" name="Picture 2" descr="wufeng_lin's_garg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857250"/>
            <a:ext cx="7162800" cy="53721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90" name="Picture 2" descr="chi-chi-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1113" y="185738"/>
            <a:ext cx="4041775" cy="6484937"/>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514" name="Picture 2" descr="chi-chi-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650875"/>
            <a:ext cx="7620000" cy="5554663"/>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538" name="Picture 2" descr="chi-chi-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720725"/>
            <a:ext cx="7391400" cy="5470525"/>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9" name="Text Box 3"/>
          <p:cNvSpPr txBox="1">
            <a:spLocks noChangeArrowheads="1"/>
          </p:cNvSpPr>
          <p:nvPr/>
        </p:nvSpPr>
        <p:spPr bwMode="auto">
          <a:xfrm>
            <a:off x="898494" y="857232"/>
            <a:ext cx="8245506" cy="5509200"/>
          </a:xfrm>
          <a:prstGeom prst="rect">
            <a:avLst/>
          </a:prstGeom>
          <a:noFill/>
          <a:ln w="9525">
            <a:noFill/>
            <a:miter lim="800000"/>
            <a:headEnd/>
            <a:tailEnd/>
          </a:ln>
          <a:effectLst/>
        </p:spPr>
        <p:txBody>
          <a:bodyPr wrap="square">
            <a:spAutoFit/>
          </a:bodyPr>
          <a:lstStyle/>
          <a:p>
            <a:pPr>
              <a:spcBef>
                <a:spcPct val="50000"/>
              </a:spcBef>
              <a:buFontTx/>
              <a:buChar char="-"/>
            </a:pPr>
            <a:r>
              <a:rPr lang="en-US" altLang="zh-TW" sz="4400" dirty="0">
                <a:latin typeface="新細明體" charset="-120"/>
              </a:rPr>
              <a:t> </a:t>
            </a:r>
            <a:r>
              <a:rPr lang="zh-TW" altLang="en-US" sz="4400" dirty="0">
                <a:latin typeface="標楷體" pitchFamily="65" charset="-120"/>
                <a:ea typeface="標楷體" pitchFamily="65" charset="-120"/>
              </a:rPr>
              <a:t>瞭解地震的由來</a:t>
            </a:r>
          </a:p>
          <a:p>
            <a:pPr>
              <a:spcBef>
                <a:spcPct val="50000"/>
              </a:spcBef>
              <a:buFontTx/>
              <a:buChar char="-"/>
            </a:pPr>
            <a:r>
              <a:rPr lang="zh-TW" altLang="en-US" sz="4400" dirty="0">
                <a:latin typeface="標楷體" pitchFamily="65" charset="-120"/>
                <a:ea typeface="標楷體" pitchFamily="65" charset="-120"/>
              </a:rPr>
              <a:t> 全民地震與防災的教育</a:t>
            </a:r>
            <a:r>
              <a:rPr lang="en-US" altLang="zh-TW" sz="4400" dirty="0">
                <a:latin typeface="標楷體" pitchFamily="65" charset="-120"/>
                <a:ea typeface="標楷體" pitchFamily="65" charset="-120"/>
              </a:rPr>
              <a:t>/</a:t>
            </a:r>
            <a:r>
              <a:rPr lang="zh-TW" altLang="en-US" sz="4400" dirty="0">
                <a:latin typeface="標楷體" pitchFamily="65" charset="-120"/>
                <a:ea typeface="標楷體" pitchFamily="65" charset="-120"/>
              </a:rPr>
              <a:t>演練</a:t>
            </a:r>
          </a:p>
          <a:p>
            <a:pPr>
              <a:spcBef>
                <a:spcPct val="50000"/>
              </a:spcBef>
              <a:buFontTx/>
              <a:buChar char="-"/>
            </a:pPr>
            <a:r>
              <a:rPr lang="zh-TW" altLang="en-US" sz="4400" dirty="0">
                <a:latin typeface="標楷體" pitchFamily="65" charset="-120"/>
                <a:ea typeface="標楷體" pitchFamily="65" charset="-120"/>
              </a:rPr>
              <a:t> 加強公共設施的安全</a:t>
            </a:r>
          </a:p>
          <a:p>
            <a:pPr>
              <a:spcBef>
                <a:spcPct val="50000"/>
              </a:spcBef>
              <a:buFontTx/>
              <a:buChar char="-"/>
            </a:pPr>
            <a:r>
              <a:rPr lang="zh-TW" altLang="en-US" sz="4400" dirty="0">
                <a:latin typeface="標楷體" pitchFamily="65" charset="-120"/>
                <a:ea typeface="標楷體" pitchFamily="65" charset="-120"/>
              </a:rPr>
              <a:t> 地震預警與地震</a:t>
            </a:r>
            <a:r>
              <a:rPr lang="zh-TW" altLang="en-US" sz="4400" dirty="0" smtClean="0">
                <a:latin typeface="標楷體" pitchFamily="65" charset="-120"/>
                <a:ea typeface="標楷體" pitchFamily="65" charset="-120"/>
              </a:rPr>
              <a:t>預報</a:t>
            </a:r>
            <a:endParaRPr lang="en-US" altLang="zh-TW" sz="4400" dirty="0" smtClean="0">
              <a:latin typeface="標楷體" pitchFamily="65" charset="-120"/>
              <a:ea typeface="標楷體" pitchFamily="65" charset="-120"/>
            </a:endParaRPr>
          </a:p>
          <a:p>
            <a:pPr>
              <a:spcBef>
                <a:spcPct val="50000"/>
              </a:spcBef>
              <a:buFontTx/>
              <a:buChar char="-"/>
            </a:pPr>
            <a:r>
              <a:rPr lang="zh-TW" altLang="en-US" sz="4400" dirty="0" smtClean="0">
                <a:solidFill>
                  <a:srgbClr val="FF0000"/>
                </a:solidFill>
                <a:latin typeface="標楷體" pitchFamily="65" charset="-120"/>
                <a:ea typeface="標楷體" pitchFamily="65" charset="-120"/>
              </a:rPr>
              <a:t>他山之石</a:t>
            </a:r>
            <a:r>
              <a:rPr lang="en-US" altLang="zh-TW" sz="4400" dirty="0" smtClean="0">
                <a:solidFill>
                  <a:srgbClr val="FF0000"/>
                </a:solidFill>
                <a:latin typeface="標楷體" pitchFamily="65" charset="-120"/>
                <a:ea typeface="標楷體" pitchFamily="65" charset="-120"/>
              </a:rPr>
              <a:t>-</a:t>
            </a:r>
            <a:r>
              <a:rPr lang="zh-TW" altLang="en-US" sz="4400" dirty="0" smtClean="0">
                <a:solidFill>
                  <a:srgbClr val="FF0000"/>
                </a:solidFill>
                <a:latin typeface="標楷體" pitchFamily="65" charset="-120"/>
                <a:ea typeface="標楷體" pitchFamily="65" charset="-120"/>
              </a:rPr>
              <a:t>日本防災 請看影片（</a:t>
            </a:r>
            <a:r>
              <a:rPr lang="en-US" altLang="zh-TW" sz="4400" dirty="0" err="1" smtClean="0">
                <a:solidFill>
                  <a:srgbClr val="FF0000"/>
                </a:solidFill>
                <a:latin typeface="標楷體" pitchFamily="65" charset="-120"/>
                <a:ea typeface="標楷體" pitchFamily="65" charset="-120"/>
              </a:rPr>
              <a:t>FLV</a:t>
            </a:r>
            <a:r>
              <a:rPr lang="zh-TW" altLang="en-US" sz="4400" dirty="0" smtClean="0">
                <a:solidFill>
                  <a:srgbClr val="FF0000"/>
                </a:solidFill>
                <a:latin typeface="標楷體" pitchFamily="65" charset="-120"/>
                <a:ea typeface="標楷體" pitchFamily="65" charset="-120"/>
              </a:rPr>
              <a:t>）</a:t>
            </a:r>
            <a:endParaRPr lang="zh-TW" altLang="en-US" sz="4400" dirty="0">
              <a:solidFill>
                <a:srgbClr val="FF0000"/>
              </a:solidFill>
              <a:latin typeface="標楷體" pitchFamily="65" charset="-120"/>
              <a:ea typeface="標楷體" pitchFamily="65" charset="-12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dirty="0" smtClean="0"/>
              <a:t>好恐怖喔！這是幻覺嗎？</a:t>
            </a:r>
            <a:r>
              <a:rPr lang="en-US" altLang="zh-TW" dirty="0" smtClean="0"/>
              <a:t/>
            </a:r>
            <a:br>
              <a:rPr lang="en-US" altLang="zh-TW" dirty="0" smtClean="0"/>
            </a:br>
            <a:r>
              <a:rPr lang="zh-TW" altLang="en-US" dirty="0" smtClean="0"/>
              <a:t>休息一下</a:t>
            </a:r>
            <a:endParaRPr lang="zh-TW" altLang="en-US" dirty="0"/>
          </a:p>
        </p:txBody>
      </p:sp>
      <p:sp>
        <p:nvSpPr>
          <p:cNvPr id="3" name="內容版面配置區 2"/>
          <p:cNvSpPr>
            <a:spLocks noGrp="1"/>
          </p:cNvSpPr>
          <p:nvPr>
            <p:ph idx="1"/>
          </p:nvPr>
        </p:nvSpPr>
        <p:spPr/>
        <p:txBody>
          <a:bodyPr/>
          <a:lstStyle/>
          <a:p>
            <a:endParaRPr lang="zh-TW" altLang="en-US"/>
          </a:p>
        </p:txBody>
      </p:sp>
      <p:pic>
        <p:nvPicPr>
          <p:cNvPr id="5122" name="Picture 2" descr="http://www.fairydream.net/html/books/jimmy/images/pig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43042" y="1714488"/>
            <a:ext cx="5190194" cy="4786346"/>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sz="quarter"/>
          </p:nvPr>
        </p:nvSpPr>
        <p:spPr/>
        <p:txBody>
          <a:bodyPr/>
          <a:lstStyle/>
          <a:p>
            <a:r>
              <a:rPr lang="zh-TW" altLang="en-US" dirty="0" smtClean="0">
                <a:latin typeface="標楷體" pitchFamily="65" charset="-120"/>
                <a:ea typeface="標楷體" pitchFamily="65" charset="-120"/>
              </a:rPr>
              <a:t>日本地震前後的衛星照片</a:t>
            </a:r>
            <a:endParaRPr lang="zh-TW" altLang="en-US" dirty="0">
              <a:latin typeface="標楷體" pitchFamily="65" charset="-120"/>
              <a:ea typeface="標楷體" pitchFamily="65" charset="-120"/>
            </a:endParaRPr>
          </a:p>
        </p:txBody>
      </p:sp>
      <p:sp>
        <p:nvSpPr>
          <p:cNvPr id="3" name="副標題 2"/>
          <p:cNvSpPr>
            <a:spLocks noGrp="1"/>
          </p:cNvSpPr>
          <p:nvPr>
            <p:ph type="subTitle" sz="quarter" idx="1"/>
          </p:nvPr>
        </p:nvSpPr>
        <p:spPr>
          <a:xfrm>
            <a:off x="251520" y="4653136"/>
            <a:ext cx="8568952" cy="936104"/>
          </a:xfrm>
        </p:spPr>
        <p:txBody>
          <a:bodyPr/>
          <a:lstStyle/>
          <a:p>
            <a:r>
              <a:rPr lang="en-US" altLang="zh-TW" dirty="0">
                <a:hlinkClick r:id="rId2"/>
              </a:rPr>
              <a:t>http://</a:t>
            </a:r>
            <a:r>
              <a:rPr lang="en-US" altLang="zh-TW" dirty="0" err="1">
                <a:hlinkClick r:id="rId2"/>
              </a:rPr>
              <a:t>www.abc.net.au</a:t>
            </a:r>
            <a:r>
              <a:rPr lang="en-US" altLang="zh-TW" dirty="0">
                <a:hlinkClick r:id="rId2"/>
              </a:rPr>
              <a:t>/news/events/japan-quake-2011/</a:t>
            </a:r>
            <a:r>
              <a:rPr lang="en-US" altLang="zh-TW" dirty="0" err="1">
                <a:hlinkClick r:id="rId2"/>
              </a:rPr>
              <a:t>beforeafter.htm</a:t>
            </a:r>
            <a:endParaRPr lang="zh-TW" altLang="en-US" dirty="0"/>
          </a:p>
        </p:txBody>
      </p:sp>
    </p:spTree>
    <p:extLst>
      <p:ext uri="{BB962C8B-B14F-4D97-AF65-F5344CB8AC3E}">
        <p14:creationId xmlns:p14="http://schemas.microsoft.com/office/powerpoint/2010/main" val="42387615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dirty="0" smtClean="0">
                <a:latin typeface="標楷體" pitchFamily="65" charset="-120"/>
                <a:ea typeface="標楷體" pitchFamily="65" charset="-120"/>
              </a:rPr>
              <a:t>參考資料</a:t>
            </a:r>
            <a:endParaRPr lang="zh-TW" altLang="en-US" dirty="0">
              <a:latin typeface="標楷體" pitchFamily="65" charset="-120"/>
              <a:ea typeface="標楷體" pitchFamily="65" charset="-120"/>
            </a:endParaRPr>
          </a:p>
        </p:txBody>
      </p:sp>
      <p:sp>
        <p:nvSpPr>
          <p:cNvPr id="3" name="內容版面配置區 2"/>
          <p:cNvSpPr>
            <a:spLocks noGrp="1"/>
          </p:cNvSpPr>
          <p:nvPr>
            <p:ph idx="1"/>
          </p:nvPr>
        </p:nvSpPr>
        <p:spPr>
          <a:xfrm>
            <a:off x="714348" y="1643050"/>
            <a:ext cx="7924800" cy="3671894"/>
          </a:xfrm>
        </p:spPr>
        <p:txBody>
          <a:bodyPr/>
          <a:lstStyle/>
          <a:p>
            <a:r>
              <a:rPr lang="zh-TW" altLang="en-US" sz="2800" dirty="0" smtClean="0">
                <a:latin typeface="標楷體" pitchFamily="65" charset="-120"/>
                <a:ea typeface="標楷體" pitchFamily="65" charset="-120"/>
              </a:rPr>
              <a:t>海洋大學李昭興教授海洋教育計畫教材</a:t>
            </a:r>
            <a:endParaRPr lang="en-US" altLang="zh-TW" sz="2800" dirty="0" smtClean="0">
              <a:latin typeface="標楷體" pitchFamily="65" charset="-120"/>
              <a:ea typeface="標楷體" pitchFamily="65" charset="-120"/>
            </a:endParaRPr>
          </a:p>
          <a:p>
            <a:r>
              <a:rPr lang="zh-TW" altLang="en-US" sz="2800" dirty="0">
                <a:solidFill>
                  <a:schemeClr val="tx2"/>
                </a:solidFill>
                <a:latin typeface="標楷體" pitchFamily="65" charset="-120"/>
                <a:ea typeface="標楷體" pitchFamily="65" charset="-120"/>
              </a:rPr>
              <a:t>全華高中教科書  日本地震資料與影片</a:t>
            </a:r>
            <a:endParaRPr lang="en-US" altLang="zh-TW" sz="2800" dirty="0">
              <a:solidFill>
                <a:schemeClr val="tx2"/>
              </a:solidFill>
              <a:latin typeface="標楷體" pitchFamily="65" charset="-120"/>
              <a:ea typeface="標楷體" pitchFamily="65" charset="-120"/>
            </a:endParaRPr>
          </a:p>
          <a:p>
            <a:r>
              <a:rPr lang="zh-TW" altLang="en-US" sz="2800" dirty="0" smtClean="0">
                <a:latin typeface="標楷體" pitchFamily="65" charset="-120"/>
                <a:ea typeface="標楷體" pitchFamily="65" charset="-120"/>
              </a:rPr>
              <a:t>中央地質調查所地質資料庫</a:t>
            </a:r>
            <a:r>
              <a:rPr lang="en-US" altLang="zh-TW" sz="2800" dirty="0" smtClean="0">
                <a:latin typeface="標楷體" pitchFamily="65" charset="-120"/>
                <a:ea typeface="標楷體" pitchFamily="65" charset="-120"/>
              </a:rPr>
              <a:t>GIS</a:t>
            </a:r>
          </a:p>
          <a:p>
            <a:r>
              <a:rPr lang="zh-TW" altLang="en-US" sz="2800" dirty="0" smtClean="0">
                <a:solidFill>
                  <a:schemeClr val="tx1"/>
                </a:solidFill>
                <a:latin typeface="標楷體" pitchFamily="65" charset="-120"/>
                <a:ea typeface="標楷體" pitchFamily="65" charset="-120"/>
              </a:rPr>
              <a:t>劉正彥等人 電離層資料</a:t>
            </a:r>
            <a:endParaRPr lang="en-US" altLang="zh-TW" sz="2800" dirty="0" smtClean="0">
              <a:solidFill>
                <a:schemeClr val="tx1"/>
              </a:solidFill>
              <a:latin typeface="標楷體" pitchFamily="65" charset="-120"/>
              <a:ea typeface="標楷體" pitchFamily="65" charset="-120"/>
            </a:endParaRPr>
          </a:p>
          <a:p>
            <a:r>
              <a:rPr lang="en-US" altLang="zh-TW" sz="2800" dirty="0" smtClean="0">
                <a:solidFill>
                  <a:schemeClr val="tx2"/>
                </a:solidFill>
                <a:latin typeface="標楷體" pitchFamily="65" charset="-120"/>
                <a:ea typeface="標楷體" pitchFamily="65" charset="-120"/>
              </a:rPr>
              <a:t>Skinner and Porter</a:t>
            </a:r>
            <a:r>
              <a:rPr lang="zh-TW" altLang="en-US" sz="2800" dirty="0" smtClean="0">
                <a:solidFill>
                  <a:schemeClr val="tx2"/>
                </a:solidFill>
                <a:latin typeface="標楷體" pitchFamily="65" charset="-120"/>
                <a:ea typeface="標楷體" pitchFamily="65" charset="-120"/>
              </a:rPr>
              <a:t> </a:t>
            </a:r>
            <a:r>
              <a:rPr lang="en-US" altLang="zh-TW" sz="2800" dirty="0" smtClean="0">
                <a:solidFill>
                  <a:schemeClr val="tx2"/>
                </a:solidFill>
                <a:latin typeface="標楷體" pitchFamily="65" charset="-120"/>
                <a:ea typeface="標楷體" pitchFamily="65" charset="-120"/>
              </a:rPr>
              <a:t>2006</a:t>
            </a:r>
            <a:r>
              <a:rPr lang="zh-TW" altLang="en-US" sz="2800" dirty="0" smtClean="0">
                <a:solidFill>
                  <a:schemeClr val="tx2"/>
                </a:solidFill>
                <a:latin typeface="標楷體" pitchFamily="65" charset="-120"/>
                <a:ea typeface="標楷體" pitchFamily="65" charset="-120"/>
              </a:rPr>
              <a:t> 動態的地球</a:t>
            </a:r>
            <a:endParaRPr lang="en-US" altLang="zh-TW" sz="2800" dirty="0" smtClean="0">
              <a:solidFill>
                <a:schemeClr val="tx2"/>
              </a:solidFill>
              <a:latin typeface="標楷體" pitchFamily="65" charset="-120"/>
              <a:ea typeface="標楷體" pitchFamily="65" charset="-120"/>
            </a:endParaRPr>
          </a:p>
          <a:p>
            <a:r>
              <a:rPr lang="zh-TW" altLang="en-US" sz="2800" dirty="0" smtClean="0">
                <a:latin typeface="標楷體" pitchFamily="65" charset="-120"/>
                <a:ea typeface="標楷體" pitchFamily="65" charset="-120"/>
              </a:rPr>
              <a:t>美國國際救援小組（</a:t>
            </a:r>
            <a:r>
              <a:rPr lang="en-US" altLang="zh-TW" sz="2800" dirty="0" err="1" smtClean="0">
                <a:latin typeface="標楷體" pitchFamily="65" charset="-120"/>
                <a:ea typeface="標楷體" pitchFamily="65" charset="-120"/>
              </a:rPr>
              <a:t>ARTI</a:t>
            </a:r>
            <a:r>
              <a:rPr lang="zh-TW" altLang="en-US" sz="2800" dirty="0" smtClean="0">
                <a:latin typeface="標楷體" pitchFamily="65" charset="-120"/>
                <a:ea typeface="標楷體" pitchFamily="65" charset="-120"/>
              </a:rPr>
              <a:t>）網址： </a:t>
            </a:r>
            <a:r>
              <a:rPr lang="en-US" altLang="zh-TW" sz="2800" dirty="0" err="1" smtClean="0">
                <a:latin typeface="標楷體" pitchFamily="65" charset="-120"/>
                <a:ea typeface="標楷體" pitchFamily="65" charset="-120"/>
                <a:hlinkClick r:id="rId2" tooltip="blocked::http://www.amerrescue.org/"/>
              </a:rPr>
              <a:t>http://www.amerrescue.org/</a:t>
            </a:r>
            <a:r>
              <a:rPr lang="zh-TW" altLang="en-US" sz="2800" dirty="0" smtClean="0">
                <a:latin typeface="標楷體" pitchFamily="65" charset="-120"/>
                <a:ea typeface="標楷體" pitchFamily="65" charset="-120"/>
              </a:rPr>
              <a:t> </a:t>
            </a:r>
            <a:endParaRPr lang="en-US" altLang="zh-TW" sz="2800" dirty="0" smtClean="0">
              <a:latin typeface="標楷體" pitchFamily="65" charset="-120"/>
              <a:ea typeface="標楷體" pitchFamily="65" charset="-120"/>
            </a:endParaRPr>
          </a:p>
          <a:p>
            <a:r>
              <a:rPr lang="zh-TW" altLang="en-US" sz="2800" dirty="0" smtClean="0">
                <a:latin typeface="標楷體" pitchFamily="65" charset="-120"/>
                <a:ea typeface="標楷體" pitchFamily="65" charset="-120"/>
              </a:rPr>
              <a:t>不知名的翻譯</a:t>
            </a:r>
            <a:r>
              <a:rPr lang="en-US" altLang="zh-TW" sz="2800" dirty="0" err="1" smtClean="0">
                <a:latin typeface="標楷體" pitchFamily="65" charset="-120"/>
                <a:ea typeface="標楷體" pitchFamily="65" charset="-120"/>
              </a:rPr>
              <a:t>ppt</a:t>
            </a:r>
            <a:endParaRPr lang="en-US" altLang="zh-TW" sz="2800" dirty="0" smtClean="0">
              <a:latin typeface="標楷體" pitchFamily="65" charset="-120"/>
              <a:ea typeface="標楷體" pitchFamily="65" charset="-120"/>
            </a:endParaRPr>
          </a:p>
          <a:p>
            <a:r>
              <a:rPr lang="zh-TW" altLang="en-US" sz="2800" dirty="0" smtClean="0">
                <a:solidFill>
                  <a:schemeClr val="tx2"/>
                </a:solidFill>
                <a:latin typeface="標楷體" pitchFamily="65" charset="-120"/>
                <a:ea typeface="標楷體" pitchFamily="65" charset="-120"/>
              </a:rPr>
              <a:t>相關新聞網路媒體</a:t>
            </a:r>
            <a:endParaRPr lang="en-US" altLang="zh-TW" sz="2800" dirty="0" smtClean="0">
              <a:solidFill>
                <a:schemeClr val="tx2"/>
              </a:solidFill>
              <a:latin typeface="標楷體" pitchFamily="65" charset="-120"/>
              <a:ea typeface="標楷體" pitchFamily="65" charset="-120"/>
            </a:endParaRPr>
          </a:p>
          <a:p>
            <a:r>
              <a:rPr lang="zh-TW" altLang="en-US" sz="2800" dirty="0" smtClean="0">
                <a:solidFill>
                  <a:schemeClr val="tx2"/>
                </a:solidFill>
                <a:latin typeface="標楷體" pitchFamily="65" charset="-120"/>
                <a:ea typeface="標楷體" pitchFamily="65" charset="-120"/>
              </a:rPr>
              <a:t>中央氣象局地震、中央大學資料</a:t>
            </a:r>
            <a:endParaRPr lang="en-US" altLang="zh-TW" sz="2800" dirty="0" smtClean="0">
              <a:solidFill>
                <a:schemeClr val="tx2"/>
              </a:solidFill>
              <a:latin typeface="標楷體" pitchFamily="65" charset="-120"/>
              <a:ea typeface="標楷體" pitchFamily="65" charset="-120"/>
            </a:endParaRPr>
          </a:p>
          <a:p>
            <a:endParaRPr lang="en-US" altLang="zh-TW" dirty="0" smtClean="0">
              <a:solidFill>
                <a:schemeClr val="tx2"/>
              </a:solidFill>
            </a:endParaRPr>
          </a:p>
          <a:p>
            <a:endParaRPr lang="en-US" altLang="zh-TW" dirty="0" smtClean="0">
              <a:solidFill>
                <a:schemeClr val="tx1"/>
              </a:solidFill>
              <a:latin typeface="標楷體" pitchFamily="65" charset="-120"/>
              <a:ea typeface="標楷體" pitchFamily="65" charset="-120"/>
            </a:endParaRPr>
          </a:p>
          <a:p>
            <a:endParaRPr lang="zh-TW" altLang="en-US" b="1" dirty="0">
              <a:solidFill>
                <a:schemeClr val="tx1"/>
              </a:solidFill>
              <a:latin typeface="+mn-lt"/>
              <a:ea typeface="+mn-ea"/>
              <a:cs typeface="+mn-cs"/>
            </a:endParaRPr>
          </a:p>
          <a:p>
            <a:endParaRPr lang="en-US" altLang="zh-TW" dirty="0" smtClean="0"/>
          </a:p>
          <a:p>
            <a:endParaRPr lang="zh-TW" alt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6" name="圖片 5" descr="圖片_頁面_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1143" y="3799714"/>
            <a:ext cx="3222857" cy="3058286"/>
          </a:xfrm>
          <a:prstGeom prst="rect">
            <a:avLst/>
          </a:prstGeom>
        </p:spPr>
      </p:pic>
      <p:pic>
        <p:nvPicPr>
          <p:cNvPr id="3" name="圖片 2" descr="圖片_頁面_7.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3277714" cy="3076572"/>
          </a:xfrm>
          <a:prstGeom prst="rect">
            <a:avLst/>
          </a:prstGeom>
        </p:spPr>
      </p:pic>
      <p:pic>
        <p:nvPicPr>
          <p:cNvPr id="4" name="圖片 3" descr="圖片_頁面_5.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0571" y="0"/>
            <a:ext cx="2843429" cy="3136000"/>
          </a:xfrm>
          <a:prstGeom prst="rect">
            <a:avLst/>
          </a:prstGeom>
        </p:spPr>
      </p:pic>
      <p:pic>
        <p:nvPicPr>
          <p:cNvPr id="5" name="圖片 4" descr="天文-1.tif"/>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885606"/>
            <a:ext cx="3287971" cy="2972394"/>
          </a:xfrm>
          <a:prstGeom prst="rect">
            <a:avLst/>
          </a:prstGeom>
        </p:spPr>
      </p:pic>
      <p:sp>
        <p:nvSpPr>
          <p:cNvPr id="38914" name="Rectangle 2"/>
          <p:cNvSpPr>
            <a:spLocks noGrp="1" noChangeArrowheads="1"/>
          </p:cNvSpPr>
          <p:nvPr>
            <p:ph type="title"/>
          </p:nvPr>
        </p:nvSpPr>
        <p:spPr>
          <a:xfrm>
            <a:off x="714348" y="2285992"/>
            <a:ext cx="7924800" cy="3929090"/>
          </a:xfrm>
        </p:spPr>
        <p:txBody>
          <a:bodyPr/>
          <a:lstStyle/>
          <a:p>
            <a:pPr algn="ctr"/>
            <a:r>
              <a:rPr lang="zh-TW" altLang="en-US" dirty="0" smtClean="0">
                <a:solidFill>
                  <a:srgbClr val="FF0000"/>
                </a:solidFill>
                <a:latin typeface="標楷體" pitchFamily="65" charset="-120"/>
                <a:ea typeface="標楷體" pitchFamily="65" charset="-120"/>
              </a:rPr>
              <a:t>謝謝各位的聆聽</a:t>
            </a:r>
            <a:r>
              <a:rPr lang="en-US" altLang="zh-TW" dirty="0" smtClean="0">
                <a:solidFill>
                  <a:srgbClr val="FF0000"/>
                </a:solidFill>
                <a:latin typeface="標楷體" pitchFamily="65" charset="-120"/>
                <a:ea typeface="標楷體" pitchFamily="65" charset="-120"/>
              </a:rPr>
              <a:t/>
            </a:r>
            <a:br>
              <a:rPr lang="en-US" altLang="zh-TW" dirty="0" smtClean="0">
                <a:solidFill>
                  <a:srgbClr val="FF0000"/>
                </a:solidFill>
                <a:latin typeface="標楷體" pitchFamily="65" charset="-120"/>
                <a:ea typeface="標楷體" pitchFamily="65" charset="-120"/>
              </a:rPr>
            </a:br>
            <a:r>
              <a:rPr lang="zh-TW" altLang="en-US" dirty="0" smtClean="0">
                <a:solidFill>
                  <a:srgbClr val="FF0000"/>
                </a:solidFill>
                <a:latin typeface="標楷體" pitchFamily="65" charset="-120"/>
                <a:ea typeface="標楷體" pitchFamily="65" charset="-120"/>
              </a:rPr>
              <a:t>如需</a:t>
            </a:r>
            <a:r>
              <a:rPr lang="zh-TW" altLang="en-US" smtClean="0">
                <a:solidFill>
                  <a:srgbClr val="FF0000"/>
                </a:solidFill>
                <a:latin typeface="標楷體" pitchFamily="65" charset="-120"/>
                <a:ea typeface="標楷體" pitchFamily="65" charset="-120"/>
              </a:rPr>
              <a:t>詳細資料</a:t>
            </a:r>
            <a:r>
              <a:rPr lang="en-US" altLang="zh-TW" dirty="0" smtClean="0">
                <a:solidFill>
                  <a:srgbClr val="FF0000"/>
                </a:solidFill>
                <a:latin typeface="標楷體" pitchFamily="65" charset="-120"/>
                <a:ea typeface="標楷體" pitchFamily="65" charset="-120"/>
              </a:rPr>
              <a:t/>
            </a:r>
            <a:br>
              <a:rPr lang="en-US" altLang="zh-TW" dirty="0" smtClean="0">
                <a:solidFill>
                  <a:srgbClr val="FF0000"/>
                </a:solidFill>
                <a:latin typeface="標楷體" pitchFamily="65" charset="-120"/>
                <a:ea typeface="標楷體" pitchFamily="65" charset="-120"/>
              </a:rPr>
            </a:br>
            <a:r>
              <a:rPr lang="zh-TW" altLang="en-US" dirty="0" smtClean="0">
                <a:solidFill>
                  <a:srgbClr val="FF0000"/>
                </a:solidFill>
                <a:latin typeface="標楷體" pitchFamily="65" charset="-120"/>
                <a:ea typeface="標楷體" pitchFamily="65" charset="-120"/>
              </a:rPr>
              <a:t>請</a:t>
            </a:r>
            <a:r>
              <a:rPr lang="en-US" altLang="zh-TW" dirty="0" smtClean="0">
                <a:solidFill>
                  <a:srgbClr val="FF0000"/>
                </a:solidFill>
                <a:latin typeface="標楷體" pitchFamily="65" charset="-120"/>
                <a:ea typeface="標楷體" pitchFamily="65" charset="-120"/>
              </a:rPr>
              <a:t>Email</a:t>
            </a:r>
            <a:r>
              <a:rPr lang="en-US" altLang="zh-TW" dirty="0" smtClean="0">
                <a:latin typeface="標楷體" pitchFamily="65" charset="-120"/>
                <a:ea typeface="標楷體" pitchFamily="65" charset="-120"/>
              </a:rPr>
              <a:t/>
            </a:r>
            <a:br>
              <a:rPr lang="en-US" altLang="zh-TW" dirty="0" smtClean="0">
                <a:latin typeface="標楷體" pitchFamily="65" charset="-120"/>
                <a:ea typeface="標楷體" pitchFamily="65" charset="-120"/>
              </a:rPr>
            </a:br>
            <a:r>
              <a:rPr lang="en-US" altLang="zh-TW" dirty="0" err="1" smtClean="0">
                <a:solidFill>
                  <a:srgbClr val="FF0000"/>
                </a:solidFill>
                <a:latin typeface="標楷體" pitchFamily="65" charset="-120"/>
                <a:ea typeface="標楷體" pitchFamily="65" charset="-120"/>
              </a:rPr>
              <a:t>changjac@mail2000.com.tw</a:t>
            </a:r>
            <a:endParaRPr lang="zh-TW" altLang="en-US" dirty="0">
              <a:solidFill>
                <a:srgbClr val="FF0000"/>
              </a:solidFill>
              <a:latin typeface="標楷體" pitchFamily="65" charset="-120"/>
              <a:ea typeface="標楷體" pitchFamily="65" charset="-12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圖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338" y="-26988"/>
            <a:ext cx="7102476"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2" descr="C:\Users\Allen-Wang\Desktop\20110311日本宮城地震\新聞照片\台灣核電廠與安全防範.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0825" y="1052513"/>
            <a:ext cx="7580313" cy="554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太陽 2">
            <a:hlinkClick r:id="rId4" action="ppaction://hlinkfile"/>
          </p:cNvPr>
          <p:cNvSpPr/>
          <p:nvPr/>
        </p:nvSpPr>
        <p:spPr bwMode="auto">
          <a:xfrm>
            <a:off x="6804248" y="548680"/>
            <a:ext cx="504056" cy="288032"/>
          </a:xfrm>
          <a:prstGeom prst="sun">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2400" b="0" i="0" u="none" strike="noStrike" cap="none" normalizeH="0" baseline="0" smtClean="0">
              <a:ln>
                <a:noFill/>
              </a:ln>
              <a:solidFill>
                <a:schemeClr val="tx1"/>
              </a:solidFill>
              <a:effectLst/>
              <a:latin typeface="Times New Roman" charset="0"/>
            </a:endParaRPr>
          </a:p>
        </p:txBody>
      </p:sp>
    </p:spTree>
    <p:extLst>
      <p:ext uri="{BB962C8B-B14F-4D97-AF65-F5344CB8AC3E}">
        <p14:creationId xmlns:p14="http://schemas.microsoft.com/office/powerpoint/2010/main" val="26949173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學界對核電廠的看法</a:t>
            </a:r>
            <a:endParaRPr lang="zh-TW" altLang="en-US" dirty="0"/>
          </a:p>
        </p:txBody>
      </p:sp>
      <p:sp>
        <p:nvSpPr>
          <p:cNvPr id="3" name="直排文字版面配置區 2"/>
          <p:cNvSpPr>
            <a:spLocks noGrp="1"/>
          </p:cNvSpPr>
          <p:nvPr>
            <p:ph type="body" orient="vert" idx="1"/>
          </p:nvPr>
        </p:nvSpPr>
        <p:spPr/>
        <p:txBody>
          <a:bodyPr vert="horz"/>
          <a:lstStyle/>
          <a:p>
            <a:r>
              <a:rPr lang="zh-TW" altLang="en-US" u="sng" dirty="0" smtClean="0">
                <a:hlinkClick r:id="rId2" action="ppaction://hlinkfile"/>
              </a:rPr>
              <a:t>堅若磐石的臺灣核電廠</a:t>
            </a:r>
            <a:endParaRPr lang="en-US" altLang="zh-TW" u="sng" dirty="0" smtClean="0">
              <a:hlinkClick r:id="rId3" action="ppaction://hlinkfile"/>
            </a:endParaRPr>
          </a:p>
          <a:p>
            <a:r>
              <a:rPr lang="zh-TW" altLang="en-US" dirty="0" smtClean="0">
                <a:hlinkClick r:id="rId4" action="ppaction://hlinkfile"/>
              </a:rPr>
              <a:t>福島電廠受到海嘯侵襲的影片</a:t>
            </a:r>
            <a:endParaRPr lang="en-US" altLang="zh-TW" dirty="0" smtClean="0">
              <a:hlinkClick r:id="rId3" action="ppaction://hlinkfile"/>
            </a:endParaRPr>
          </a:p>
          <a:p>
            <a:r>
              <a:rPr lang="en-US" altLang="zh-TW" dirty="0" smtClean="0">
                <a:hlinkClick r:id="rId3" action="ppaction://hlinkfile"/>
              </a:rPr>
              <a:t>1</a:t>
            </a:r>
            <a:r>
              <a:rPr lang="zh-TW" altLang="en-US" dirty="0" smtClean="0">
                <a:hlinkClick r:id="rId3" action="ppaction://hlinkfile"/>
              </a:rPr>
              <a:t>影片</a:t>
            </a:r>
            <a:endParaRPr lang="en-US" altLang="zh-TW" dirty="0" smtClean="0"/>
          </a:p>
          <a:p>
            <a:r>
              <a:rPr lang="en-US" altLang="zh-TW" dirty="0" smtClean="0">
                <a:hlinkClick r:id="rId5" action="ppaction://hlinkfile"/>
              </a:rPr>
              <a:t>2</a:t>
            </a:r>
            <a:r>
              <a:rPr lang="zh-TW" altLang="en-US" dirty="0" smtClean="0">
                <a:hlinkClick r:id="rId5" action="ppaction://hlinkfile"/>
              </a:rPr>
              <a:t>影片</a:t>
            </a:r>
            <a:endParaRPr lang="en-US" altLang="zh-TW" dirty="0" smtClean="0"/>
          </a:p>
          <a:p>
            <a:endParaRPr lang="en-US" altLang="zh-TW" dirty="0"/>
          </a:p>
          <a:p>
            <a:r>
              <a:rPr lang="zh-TW" altLang="en-US" dirty="0" smtClean="0"/>
              <a:t>核電政策的未來呢？</a:t>
            </a:r>
            <a:endParaRPr lang="zh-TW" altLang="en-US" dirty="0"/>
          </a:p>
        </p:txBody>
      </p:sp>
    </p:spTree>
    <p:extLst>
      <p:ext uri="{BB962C8B-B14F-4D97-AF65-F5344CB8AC3E}">
        <p14:creationId xmlns:p14="http://schemas.microsoft.com/office/powerpoint/2010/main" val="29378098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sz="quarter"/>
          </p:nvPr>
        </p:nvSpPr>
        <p:spPr>
          <a:xfrm>
            <a:off x="827584" y="4986"/>
            <a:ext cx="7315200" cy="1371600"/>
          </a:xfrm>
        </p:spPr>
        <p:txBody>
          <a:bodyPr/>
          <a:lstStyle/>
          <a:p>
            <a:r>
              <a:rPr lang="zh-TW" altLang="en-US" dirty="0" smtClean="0">
                <a:latin typeface="標楷體" pitchFamily="65" charset="-120"/>
                <a:ea typeface="標楷體" pitchFamily="65" charset="-120"/>
              </a:rPr>
              <a:t>臺灣的核電廠安全嗎？</a:t>
            </a:r>
            <a:endParaRPr lang="zh-TW" altLang="en-US" dirty="0">
              <a:latin typeface="標楷體" pitchFamily="65" charset="-120"/>
              <a:ea typeface="標楷體" pitchFamily="65" charset="-120"/>
            </a:endParaRPr>
          </a:p>
        </p:txBody>
      </p:sp>
      <p:sp>
        <p:nvSpPr>
          <p:cNvPr id="3" name="副標題 2"/>
          <p:cNvSpPr>
            <a:spLocks noGrp="1"/>
          </p:cNvSpPr>
          <p:nvPr>
            <p:ph type="subTitle" sz="quarter" idx="1"/>
          </p:nvPr>
        </p:nvSpPr>
        <p:spPr>
          <a:xfrm>
            <a:off x="467544" y="1700808"/>
            <a:ext cx="8568952" cy="1872208"/>
          </a:xfrm>
        </p:spPr>
        <p:txBody>
          <a:bodyPr/>
          <a:lstStyle/>
          <a:p>
            <a:r>
              <a:rPr lang="en-US" altLang="zh-TW" dirty="0">
                <a:hlinkClick r:id="rId2"/>
              </a:rPr>
              <a:t>http://</a:t>
            </a:r>
            <a:r>
              <a:rPr lang="en-US" altLang="zh-TW" dirty="0" err="1" smtClean="0">
                <a:latin typeface="標楷體" pitchFamily="65" charset="-120"/>
                <a:ea typeface="標楷體" pitchFamily="65" charset="-120"/>
                <a:hlinkClick r:id="rId2"/>
              </a:rPr>
              <a:t>online.wsj.com</a:t>
            </a:r>
            <a:r>
              <a:rPr lang="en-US" altLang="zh-TW" dirty="0" smtClean="0">
                <a:latin typeface="標楷體" pitchFamily="65" charset="-120"/>
                <a:ea typeface="標楷體" pitchFamily="65" charset="-120"/>
                <a:hlinkClick r:id="rId2"/>
              </a:rPr>
              <a:t>/article/SB10001424052748703512404576208872161503008.html#articleTabs%3Dinteractive</a:t>
            </a:r>
            <a:r>
              <a:rPr lang="zh-TW" altLang="en-US" dirty="0" smtClean="0">
                <a:latin typeface="標楷體" pitchFamily="65" charset="-120"/>
                <a:ea typeface="標楷體" pitchFamily="65" charset="-120"/>
              </a:rPr>
              <a:t> </a:t>
            </a:r>
            <a:endParaRPr lang="en-US" altLang="zh-TW" dirty="0" smtClean="0">
              <a:latin typeface="標楷體" pitchFamily="65" charset="-120"/>
              <a:ea typeface="標楷體" pitchFamily="65" charset="-120"/>
            </a:endParaRPr>
          </a:p>
          <a:p>
            <a:r>
              <a:rPr lang="zh-TW" altLang="en-US" dirty="0" smtClean="0">
                <a:latin typeface="標楷體" pitchFamily="65" charset="-120"/>
                <a:ea typeface="標楷體" pitchFamily="65" charset="-120"/>
              </a:rPr>
              <a:t>美國華爾街日報</a:t>
            </a:r>
            <a:r>
              <a:rPr lang="en-US" altLang="zh-TW" dirty="0">
                <a:latin typeface="標楷體" pitchFamily="65" charset="-120"/>
                <a:ea typeface="標楷體" pitchFamily="65" charset="-120"/>
              </a:rPr>
              <a:t>MARCH 19, </a:t>
            </a:r>
            <a:r>
              <a:rPr lang="en-US" altLang="zh-TW" dirty="0" smtClean="0">
                <a:latin typeface="標楷體" pitchFamily="65" charset="-120"/>
                <a:ea typeface="標楷體" pitchFamily="65" charset="-120"/>
              </a:rPr>
              <a:t>2011</a:t>
            </a:r>
          </a:p>
          <a:p>
            <a:endParaRPr lang="en-US" altLang="zh-TW" sz="1800" dirty="0" smtClean="0"/>
          </a:p>
          <a:p>
            <a:r>
              <a:rPr lang="en-US" altLang="zh-TW" dirty="0">
                <a:hlinkClick r:id="rId3"/>
              </a:rPr>
              <a:t>http://</a:t>
            </a:r>
            <a:r>
              <a:rPr lang="en-US" altLang="zh-TW" dirty="0" err="1" smtClean="0">
                <a:hlinkClick r:id="rId3"/>
              </a:rPr>
              <a:t>www.independent.co.uk</a:t>
            </a:r>
            <a:r>
              <a:rPr lang="en-US" altLang="zh-TW" dirty="0" smtClean="0">
                <a:hlinkClick r:id="rId3"/>
              </a:rPr>
              <a:t>/news/science/more-than-one-in-10-nuclear-power-plants-at-risk-from-earthquakes-2260817.html</a:t>
            </a:r>
            <a:endParaRPr lang="en-US" altLang="zh-TW" dirty="0" smtClean="0"/>
          </a:p>
          <a:p>
            <a:r>
              <a:rPr lang="zh-TW" altLang="en-US" dirty="0" smtClean="0"/>
              <a:t>英國</a:t>
            </a:r>
            <a:r>
              <a:rPr lang="zh-TW" altLang="en-US" dirty="0"/>
              <a:t>媒體</a:t>
            </a:r>
            <a:r>
              <a:rPr lang="en-US" altLang="zh-TW" dirty="0"/>
              <a:t>《</a:t>
            </a:r>
            <a:r>
              <a:rPr lang="zh-TW" altLang="en-US" dirty="0"/>
              <a:t>獨立報</a:t>
            </a:r>
            <a:r>
              <a:rPr lang="en-US" altLang="zh-TW" dirty="0"/>
              <a:t>》(Independent)</a:t>
            </a:r>
            <a:r>
              <a:rPr lang="zh-TW" altLang="en-US" dirty="0"/>
              <a:t>報導</a:t>
            </a:r>
            <a:br>
              <a:rPr lang="zh-TW" altLang="en-US" dirty="0"/>
            </a:br>
            <a:r>
              <a:rPr lang="en-US" altLang="zh-TW" i="1" dirty="0"/>
              <a:t>Sunday, 3 April 2011</a:t>
            </a:r>
            <a:r>
              <a:rPr lang="en-US" altLang="zh-TW" dirty="0" smtClean="0">
                <a:latin typeface="標楷體" pitchFamily="65" charset="-120"/>
                <a:ea typeface="標楷體" pitchFamily="65" charset="-120"/>
              </a:rPr>
              <a:t>, </a:t>
            </a:r>
            <a:r>
              <a:rPr lang="en-US" altLang="zh-TW" dirty="0">
                <a:latin typeface="標楷體" pitchFamily="65" charset="-120"/>
                <a:ea typeface="標楷體" pitchFamily="65" charset="-120"/>
              </a:rPr>
              <a:t>2011</a:t>
            </a:r>
          </a:p>
          <a:p>
            <a:endParaRPr lang="zh-TW" altLang="en-US" dirty="0"/>
          </a:p>
        </p:txBody>
      </p:sp>
    </p:spTree>
    <p:extLst>
      <p:ext uri="{BB962C8B-B14F-4D97-AF65-F5344CB8AC3E}">
        <p14:creationId xmlns:p14="http://schemas.microsoft.com/office/powerpoint/2010/main" val="13727177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sz="quarter"/>
          </p:nvPr>
        </p:nvSpPr>
        <p:spPr>
          <a:xfrm>
            <a:off x="920265" y="548680"/>
            <a:ext cx="7315200" cy="1371600"/>
          </a:xfrm>
        </p:spPr>
        <p:txBody>
          <a:bodyPr/>
          <a:lstStyle/>
          <a:p>
            <a:r>
              <a:rPr lang="zh-TW" altLang="en-US" sz="2400" u="none" dirty="0">
                <a:latin typeface="標楷體" pitchFamily="65" charset="-120"/>
                <a:ea typeface="標楷體" pitchFamily="65" charset="-120"/>
              </a:rPr>
              <a:t>美國華爾街日報對位處地震帶的核電廠做了分析</a:t>
            </a:r>
            <a:br>
              <a:rPr lang="zh-TW" altLang="en-US" sz="2400" u="none" dirty="0">
                <a:latin typeface="標楷體" pitchFamily="65" charset="-120"/>
                <a:ea typeface="標楷體" pitchFamily="65" charset="-120"/>
              </a:rPr>
            </a:br>
            <a:r>
              <a:rPr lang="zh-TW" altLang="en-US" sz="2400" u="none" dirty="0">
                <a:latin typeface="標楷體" pitchFamily="65" charset="-120"/>
                <a:ea typeface="標楷體" pitchFamily="65" charset="-120"/>
              </a:rPr>
              <a:t>除了已經停機</a:t>
            </a:r>
            <a:r>
              <a:rPr lang="en-US" altLang="zh-TW" sz="2400" u="none" dirty="0">
                <a:latin typeface="標楷體" pitchFamily="65" charset="-120"/>
                <a:ea typeface="標楷體" pitchFamily="65" charset="-120"/>
              </a:rPr>
              <a:t>(shutdown)</a:t>
            </a:r>
            <a:r>
              <a:rPr lang="zh-TW" altLang="en-US" sz="2400" u="none" dirty="0">
                <a:latin typeface="標楷體" pitchFamily="65" charset="-120"/>
                <a:ea typeface="標楷體" pitchFamily="65" charset="-120"/>
              </a:rPr>
              <a:t>的兩座美國核電廠外</a:t>
            </a:r>
            <a:r>
              <a:rPr lang="en-US" altLang="zh-TW" sz="2400" u="none" dirty="0">
                <a:latin typeface="標楷體" pitchFamily="65" charset="-120"/>
                <a:ea typeface="標楷體" pitchFamily="65" charset="-120"/>
              </a:rPr>
              <a:t>,</a:t>
            </a:r>
            <a:br>
              <a:rPr lang="en-US" altLang="zh-TW" sz="2400" u="none" dirty="0">
                <a:latin typeface="標楷體" pitchFamily="65" charset="-120"/>
                <a:ea typeface="標楷體" pitchFamily="65" charset="-120"/>
              </a:rPr>
            </a:br>
            <a:r>
              <a:rPr lang="zh-TW" altLang="en-US" sz="2400" u="none" dirty="0">
                <a:solidFill>
                  <a:srgbClr val="FF0000"/>
                </a:solidFill>
                <a:latin typeface="標楷體" pitchFamily="65" charset="-120"/>
                <a:ea typeface="標楷體" pitchFamily="65" charset="-120"/>
              </a:rPr>
              <a:t>台灣的四座核電廠分別位居</a:t>
            </a:r>
            <a:r>
              <a:rPr lang="en-US" altLang="zh-TW" sz="2400" u="none" dirty="0">
                <a:solidFill>
                  <a:srgbClr val="FF0000"/>
                </a:solidFill>
                <a:latin typeface="標楷體" pitchFamily="65" charset="-120"/>
                <a:ea typeface="標楷體" pitchFamily="65" charset="-120"/>
              </a:rPr>
              <a:t>1,2,3,5</a:t>
            </a:r>
            <a:r>
              <a:rPr lang="zh-TW" altLang="en-US" sz="2400" u="none" dirty="0">
                <a:solidFill>
                  <a:srgbClr val="FF0000"/>
                </a:solidFill>
                <a:latin typeface="標楷體" pitchFamily="65" charset="-120"/>
                <a:ea typeface="標楷體" pitchFamily="65" charset="-120"/>
              </a:rPr>
              <a:t>名</a:t>
            </a:r>
            <a:br>
              <a:rPr lang="zh-TW" altLang="en-US" sz="2400" u="none" dirty="0">
                <a:solidFill>
                  <a:srgbClr val="FF0000"/>
                </a:solidFill>
                <a:latin typeface="標楷體" pitchFamily="65" charset="-120"/>
                <a:ea typeface="標楷體" pitchFamily="65" charset="-120"/>
              </a:rPr>
            </a:br>
            <a:endParaRPr lang="zh-TW" altLang="en-US" sz="2400" u="none" dirty="0">
              <a:solidFill>
                <a:srgbClr val="FF0000"/>
              </a:solidFill>
              <a:latin typeface="標楷體" pitchFamily="65" charset="-120"/>
              <a:ea typeface="標楷體" pitchFamily="65" charset="-120"/>
            </a:endParaRPr>
          </a:p>
        </p:txBody>
      </p:sp>
      <p:sp>
        <p:nvSpPr>
          <p:cNvPr id="3" name="副標題 2"/>
          <p:cNvSpPr>
            <a:spLocks noGrp="1"/>
          </p:cNvSpPr>
          <p:nvPr>
            <p:ph type="subTitle" sz="quarter" idx="1"/>
          </p:nvPr>
        </p:nvSpPr>
        <p:spPr>
          <a:xfrm>
            <a:off x="251520" y="4653136"/>
            <a:ext cx="8568952" cy="936104"/>
          </a:xfrm>
        </p:spPr>
        <p:txBody>
          <a:bodyPr/>
          <a:lstStyle/>
          <a:p>
            <a:endParaRPr lang="zh-TW" altLang="en-US" dirty="0"/>
          </a:p>
        </p:txBody>
      </p:sp>
      <p:pic>
        <p:nvPicPr>
          <p:cNvPr id="1026" name="Picture 2" descr="Scores of Reactors in Quake Zones 台灣名列前矛_co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648963"/>
            <a:ext cx="6912768" cy="5092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27177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sz="quarter"/>
          </p:nvPr>
        </p:nvSpPr>
        <p:spPr>
          <a:xfrm>
            <a:off x="755576" y="692696"/>
            <a:ext cx="7315200" cy="1371600"/>
          </a:xfrm>
        </p:spPr>
        <p:txBody>
          <a:bodyPr/>
          <a:lstStyle/>
          <a:p>
            <a:r>
              <a:rPr lang="zh-TW" altLang="en-US" sz="2400" u="none" dirty="0">
                <a:latin typeface="標楷體" pitchFamily="65" charset="-120"/>
                <a:ea typeface="標楷體" pitchFamily="65" charset="-120"/>
              </a:rPr>
              <a:t>英國媒體</a:t>
            </a:r>
            <a:r>
              <a:rPr lang="en-US" altLang="zh-TW" sz="2400" u="none" dirty="0">
                <a:latin typeface="標楷體" pitchFamily="65" charset="-120"/>
                <a:ea typeface="標楷體" pitchFamily="65" charset="-120"/>
              </a:rPr>
              <a:t>《</a:t>
            </a:r>
            <a:r>
              <a:rPr lang="zh-TW" altLang="en-US" sz="2400" u="none" dirty="0">
                <a:latin typeface="標楷體" pitchFamily="65" charset="-120"/>
                <a:ea typeface="標楷體" pitchFamily="65" charset="-120"/>
              </a:rPr>
              <a:t>獨立報</a:t>
            </a:r>
            <a:r>
              <a:rPr lang="en-US" altLang="zh-TW" sz="2400" u="none" dirty="0">
                <a:latin typeface="標楷體" pitchFamily="65" charset="-120"/>
                <a:ea typeface="標楷體" pitchFamily="65" charset="-120"/>
              </a:rPr>
              <a:t>》(Independent)</a:t>
            </a:r>
            <a:r>
              <a:rPr lang="zh-TW" altLang="en-US" sz="2400" u="none" dirty="0">
                <a:latin typeface="標楷體" pitchFamily="65" charset="-120"/>
                <a:ea typeface="標楷體" pitchFamily="65" charset="-120"/>
              </a:rPr>
              <a:t>報導，風險評估公司</a:t>
            </a:r>
            <a:r>
              <a:rPr lang="en-US" altLang="zh-TW" sz="2400" u="none" dirty="0" err="1">
                <a:latin typeface="標楷體" pitchFamily="65" charset="-120"/>
                <a:ea typeface="標楷體" pitchFamily="65" charset="-120"/>
              </a:rPr>
              <a:t>Maplecroft</a:t>
            </a:r>
            <a:r>
              <a:rPr lang="zh-TW" altLang="en-US" sz="2400" u="none" dirty="0">
                <a:latin typeface="標楷體" pitchFamily="65" charset="-120"/>
                <a:ea typeface="標楷體" pitchFamily="65" charset="-120"/>
              </a:rPr>
              <a:t>最新研究發現，全球</a:t>
            </a:r>
            <a:r>
              <a:rPr lang="en-US" altLang="zh-TW" sz="2400" u="none" dirty="0">
                <a:latin typeface="標楷體" pitchFamily="65" charset="-120"/>
                <a:ea typeface="標楷體" pitchFamily="65" charset="-120"/>
              </a:rPr>
              <a:t>442</a:t>
            </a:r>
            <a:r>
              <a:rPr lang="zh-TW" altLang="en-US" sz="2400" u="none" dirty="0">
                <a:latin typeface="標楷體" pitchFamily="65" charset="-120"/>
                <a:ea typeface="標楷體" pitchFamily="65" charset="-120"/>
              </a:rPr>
              <a:t>座核電廠中，超過十分之一位於</a:t>
            </a:r>
            <a:r>
              <a:rPr lang="zh-TW" altLang="en-US" sz="2400" u="none" dirty="0">
                <a:solidFill>
                  <a:srgbClr val="FF0000"/>
                </a:solidFill>
                <a:latin typeface="標楷體" pitchFamily="65" charset="-120"/>
                <a:ea typeface="標楷體" pitchFamily="65" charset="-120"/>
              </a:rPr>
              <a:t>「高風險」或「極高風險」</a:t>
            </a:r>
            <a:r>
              <a:rPr lang="zh-TW" altLang="en-US" sz="2400" u="none" dirty="0">
                <a:latin typeface="標楷體" pitchFamily="65" charset="-120"/>
                <a:ea typeface="標楷體" pitchFamily="65" charset="-120"/>
              </a:rPr>
              <a:t>地震區，其中包括台灣，專家警告，這些核電廠面臨與福島第一核電廠一樣的危機，但應對能力恐怕不及日本</a:t>
            </a:r>
            <a:r>
              <a:rPr lang="zh-TW" altLang="en-US" sz="2400" u="none" dirty="0" smtClean="0">
                <a:latin typeface="標楷體" pitchFamily="65" charset="-120"/>
                <a:ea typeface="標楷體" pitchFamily="65" charset="-120"/>
              </a:rPr>
              <a:t>。</a:t>
            </a:r>
            <a:endParaRPr lang="zh-TW" altLang="en-US" sz="2400" dirty="0">
              <a:latin typeface="標楷體" pitchFamily="65" charset="-120"/>
              <a:ea typeface="標楷體" pitchFamily="65" charset="-120"/>
            </a:endParaRPr>
          </a:p>
        </p:txBody>
      </p:sp>
      <p:sp>
        <p:nvSpPr>
          <p:cNvPr id="3" name="副標題 2"/>
          <p:cNvSpPr>
            <a:spLocks noGrp="1"/>
          </p:cNvSpPr>
          <p:nvPr>
            <p:ph type="subTitle" sz="quarter" idx="1"/>
          </p:nvPr>
        </p:nvSpPr>
        <p:spPr/>
        <p:txBody>
          <a:bodyPr/>
          <a:lstStyle/>
          <a:p>
            <a:endParaRPr lang="zh-TW" altLang="en-US"/>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tretch/>
        </p:blipFill>
        <p:spPr bwMode="auto">
          <a:xfrm>
            <a:off x="899592" y="2564904"/>
            <a:ext cx="5904656" cy="4269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54670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755576" y="2719661"/>
            <a:ext cx="8280920" cy="4104456"/>
          </a:xfrm>
        </p:spPr>
        <p:txBody>
          <a:bodyPr/>
          <a:lstStyle/>
          <a:p>
            <a:r>
              <a:rPr lang="zh-TW" altLang="en-US" dirty="0">
                <a:latin typeface="標楷體" pitchFamily="65" charset="-120"/>
                <a:ea typeface="標楷體" pitchFamily="65" charset="-120"/>
              </a:rPr>
              <a:t>法規規範的</a:t>
            </a:r>
            <a:r>
              <a:rPr lang="zh-TW" altLang="en-US" smtClean="0">
                <a:latin typeface="標楷體" pitchFamily="65" charset="-120"/>
                <a:ea typeface="標楷體" pitchFamily="65" charset="-120"/>
              </a:rPr>
              <a:t>地震抗震係數</a:t>
            </a:r>
            <a:r>
              <a:rPr lang="en-US" altLang="zh-TW" smtClean="0">
                <a:solidFill>
                  <a:srgbClr val="FF0000"/>
                </a:solidFill>
                <a:latin typeface="標楷體" pitchFamily="65" charset="-120"/>
                <a:ea typeface="標楷體" pitchFamily="65" charset="-120"/>
              </a:rPr>
              <a:t>0.3G</a:t>
            </a:r>
            <a:r>
              <a:rPr lang="zh-TW" altLang="en-US" dirty="0">
                <a:latin typeface="標楷體" pitchFamily="65" charset="-120"/>
                <a:ea typeface="標楷體" pitchFamily="65" charset="-120"/>
              </a:rPr>
              <a:t>，而且這還是九二一地震之後才</a:t>
            </a:r>
            <a:r>
              <a:rPr lang="zh-TW" altLang="en-US" dirty="0" smtClean="0">
                <a:latin typeface="標楷體" pitchFamily="65" charset="-120"/>
                <a:ea typeface="標楷體" pitchFamily="65" charset="-120"/>
              </a:rPr>
              <a:t>修訂</a:t>
            </a:r>
            <a:endParaRPr lang="en-US" altLang="zh-TW" dirty="0" smtClean="0">
              <a:latin typeface="標楷體" pitchFamily="65" charset="-120"/>
              <a:ea typeface="標楷體" pitchFamily="65" charset="-120"/>
            </a:endParaRPr>
          </a:p>
          <a:p>
            <a:r>
              <a:rPr lang="zh-TW" altLang="en-US" dirty="0" smtClean="0">
                <a:latin typeface="標楷體" pitchFamily="65" charset="-120"/>
                <a:ea typeface="標楷體" pitchFamily="65" charset="-120"/>
              </a:rPr>
              <a:t>日本</a:t>
            </a:r>
            <a:r>
              <a:rPr lang="zh-TW" altLang="en-US" dirty="0">
                <a:latin typeface="標楷體" pitchFamily="65" charset="-120"/>
                <a:ea typeface="標楷體" pitchFamily="65" charset="-120"/>
              </a:rPr>
              <a:t>對於核電廠可能造成的災害早已採取積極防範的作法，二○○七年新潟發生強震之後，日本即將核電廠的抗震標準，建築防震係數由</a:t>
            </a:r>
            <a:r>
              <a:rPr lang="en-US" altLang="zh-TW" dirty="0" err="1">
                <a:solidFill>
                  <a:srgbClr val="FF0000"/>
                </a:solidFill>
                <a:latin typeface="標楷體" pitchFamily="65" charset="-120"/>
                <a:ea typeface="標楷體" pitchFamily="65" charset="-120"/>
              </a:rPr>
              <a:t>0.4g</a:t>
            </a:r>
            <a:r>
              <a:rPr lang="zh-TW" altLang="en-US" dirty="0">
                <a:solidFill>
                  <a:srgbClr val="FF0000"/>
                </a:solidFill>
                <a:latin typeface="標楷體" pitchFamily="65" charset="-120"/>
                <a:ea typeface="標楷體" pitchFamily="65" charset="-120"/>
              </a:rPr>
              <a:t>（</a:t>
            </a:r>
            <a:r>
              <a:rPr lang="en-US" altLang="zh-TW" dirty="0">
                <a:solidFill>
                  <a:srgbClr val="FF0000"/>
                </a:solidFill>
                <a:latin typeface="標楷體" pitchFamily="65" charset="-120"/>
                <a:ea typeface="標楷體" pitchFamily="65" charset="-120"/>
              </a:rPr>
              <a:t>g</a:t>
            </a:r>
            <a:r>
              <a:rPr lang="zh-TW" altLang="en-US" dirty="0">
                <a:solidFill>
                  <a:srgbClr val="FF0000"/>
                </a:solidFill>
                <a:latin typeface="標楷體" pitchFamily="65" charset="-120"/>
                <a:ea typeface="標楷體" pitchFamily="65" charset="-120"/>
              </a:rPr>
              <a:t>為地表重力加速度）提高至</a:t>
            </a:r>
            <a:r>
              <a:rPr lang="en-US" altLang="zh-TW" dirty="0" err="1">
                <a:solidFill>
                  <a:srgbClr val="FF0000"/>
                </a:solidFill>
                <a:latin typeface="標楷體" pitchFamily="65" charset="-120"/>
                <a:ea typeface="標楷體" pitchFamily="65" charset="-120"/>
              </a:rPr>
              <a:t>0.6g</a:t>
            </a:r>
            <a:r>
              <a:rPr lang="zh-TW" altLang="en-US" dirty="0">
                <a:solidFill>
                  <a:srgbClr val="FF0000"/>
                </a:solidFill>
                <a:latin typeface="標楷體" pitchFamily="65" charset="-120"/>
                <a:ea typeface="標楷體" pitchFamily="65" charset="-120"/>
              </a:rPr>
              <a:t>以上</a:t>
            </a:r>
            <a:r>
              <a:rPr lang="zh-TW" altLang="en-US" dirty="0">
                <a:latin typeface="標楷體" pitchFamily="65" charset="-120"/>
                <a:ea typeface="標楷體" pitchFamily="65" charset="-120"/>
              </a:rPr>
              <a:t>，並且立即著手結構補強。但遇到這次如此超級大強震，仍是無法防止核電廠受損，輻射可能外洩的災難。我們的核一、核二廠運作已超過卅年，當初</a:t>
            </a:r>
            <a:r>
              <a:rPr lang="zh-TW" altLang="en-US" dirty="0">
                <a:solidFill>
                  <a:srgbClr val="FF0000"/>
                </a:solidFill>
                <a:latin typeface="標楷體" pitchFamily="65" charset="-120"/>
                <a:ea typeface="標楷體" pitchFamily="65" charset="-120"/>
              </a:rPr>
              <a:t>核一廠的抗震設計標準僅為</a:t>
            </a:r>
            <a:r>
              <a:rPr lang="en-US" altLang="zh-TW" dirty="0" err="1">
                <a:solidFill>
                  <a:srgbClr val="FF0000"/>
                </a:solidFill>
                <a:latin typeface="標楷體" pitchFamily="65" charset="-120"/>
                <a:ea typeface="標楷體" pitchFamily="65" charset="-120"/>
              </a:rPr>
              <a:t>0.3g</a:t>
            </a:r>
            <a:r>
              <a:rPr lang="zh-TW" altLang="en-US" dirty="0">
                <a:solidFill>
                  <a:srgbClr val="FF0000"/>
                </a:solidFill>
                <a:latin typeface="標楷體" pitchFamily="65" charset="-120"/>
                <a:ea typeface="標楷體" pitchFamily="65" charset="-120"/>
              </a:rPr>
              <a:t>地表加速度</a:t>
            </a:r>
            <a:r>
              <a:rPr lang="zh-TW" altLang="en-US" dirty="0">
                <a:latin typeface="標楷體" pitchFamily="65" charset="-120"/>
                <a:ea typeface="標楷體" pitchFamily="65" charset="-120"/>
              </a:rPr>
              <a:t>，</a:t>
            </a:r>
            <a:r>
              <a:rPr lang="zh-TW" altLang="en-US" dirty="0">
                <a:solidFill>
                  <a:srgbClr val="FF0000"/>
                </a:solidFill>
                <a:latin typeface="標楷體" pitchFamily="65" charset="-120"/>
                <a:ea typeface="標楷體" pitchFamily="65" charset="-120"/>
              </a:rPr>
              <a:t>核二、核三、核四廠雖設計為</a:t>
            </a:r>
            <a:r>
              <a:rPr lang="en-US" altLang="zh-TW" dirty="0" err="1">
                <a:solidFill>
                  <a:srgbClr val="FF0000"/>
                </a:solidFill>
                <a:latin typeface="標楷體" pitchFamily="65" charset="-120"/>
                <a:ea typeface="標楷體" pitchFamily="65" charset="-120"/>
              </a:rPr>
              <a:t>0.4g</a:t>
            </a:r>
            <a:r>
              <a:rPr lang="zh-TW" altLang="en-US" dirty="0">
                <a:latin typeface="標楷體" pitchFamily="65" charset="-120"/>
                <a:ea typeface="標楷體" pitchFamily="65" charset="-120"/>
              </a:rPr>
              <a:t>地表加速度，但仍沒有如日本積極防範災難的作法，將抗震標準提高至</a:t>
            </a:r>
            <a:r>
              <a:rPr lang="en-US" altLang="zh-TW" dirty="0" err="1">
                <a:latin typeface="標楷體" pitchFamily="65" charset="-120"/>
                <a:ea typeface="標楷體" pitchFamily="65" charset="-120"/>
              </a:rPr>
              <a:t>0.6g</a:t>
            </a:r>
            <a:r>
              <a:rPr lang="zh-TW" altLang="en-US" dirty="0">
                <a:latin typeface="標楷體" pitchFamily="65" charset="-120"/>
                <a:ea typeface="標楷體" pitchFamily="65" charset="-120"/>
              </a:rPr>
              <a:t>以上</a:t>
            </a:r>
            <a:r>
              <a:rPr lang="zh-TW" altLang="en-US" dirty="0" smtClean="0">
                <a:latin typeface="標楷體" pitchFamily="65" charset="-120"/>
                <a:ea typeface="標楷體" pitchFamily="65" charset="-120"/>
              </a:rPr>
              <a:t>。</a:t>
            </a:r>
            <a:endParaRPr lang="zh-TW" altLang="en-US" dirty="0">
              <a:latin typeface="標楷體" pitchFamily="65" charset="-120"/>
              <a:ea typeface="標楷體" pitchFamily="65" charset="-120"/>
            </a:endParaRPr>
          </a:p>
        </p:txBody>
      </p:sp>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07504" y="0"/>
            <a:ext cx="5688132" cy="4038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標題 1"/>
          <p:cNvSpPr>
            <a:spLocks noGrp="1"/>
          </p:cNvSpPr>
          <p:nvPr>
            <p:ph type="title"/>
          </p:nvPr>
        </p:nvSpPr>
        <p:spPr>
          <a:xfrm>
            <a:off x="827584" y="260648"/>
            <a:ext cx="7772400" cy="1362075"/>
          </a:xfrm>
        </p:spPr>
        <p:txBody>
          <a:bodyPr/>
          <a:lstStyle/>
          <a:p>
            <a:pPr algn="ctr"/>
            <a:r>
              <a:rPr lang="zh-TW" altLang="en-US" dirty="0" smtClean="0">
                <a:solidFill>
                  <a:srgbClr val="FF0000"/>
                </a:solidFill>
              </a:rPr>
              <a:t>你要知道的數據</a:t>
            </a:r>
            <a:endParaRPr lang="zh-TW" altLang="en-US" dirty="0">
              <a:solidFill>
                <a:srgbClr val="FF0000"/>
              </a:solidFill>
            </a:endParaRPr>
          </a:p>
        </p:txBody>
      </p:sp>
    </p:spTree>
    <p:extLst>
      <p:ext uri="{BB962C8B-B14F-4D97-AF65-F5344CB8AC3E}">
        <p14:creationId xmlns:p14="http://schemas.microsoft.com/office/powerpoint/2010/main" val="36931391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圓角矩形 3"/>
          <p:cNvSpPr/>
          <p:nvPr/>
        </p:nvSpPr>
        <p:spPr>
          <a:xfrm>
            <a:off x="357188" y="761984"/>
            <a:ext cx="8029575" cy="5715000"/>
          </a:xfrm>
          <a:prstGeom prst="roundRect">
            <a:avLst/>
          </a:prstGeom>
          <a:solidFill>
            <a:schemeClr val="bg1">
              <a:lumMod val="95000"/>
              <a:alpha val="20000"/>
            </a:schemeClr>
          </a:soli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5" name="書卷 (垂直) 4"/>
          <p:cNvSpPr/>
          <p:nvPr/>
        </p:nvSpPr>
        <p:spPr>
          <a:xfrm rot="21371423">
            <a:off x="3301814" y="329687"/>
            <a:ext cx="1268057" cy="1008112"/>
          </a:xfrm>
          <a:prstGeom prst="verticalScroll">
            <a:avLst/>
          </a:prstGeom>
          <a:solidFill>
            <a:schemeClr val="bg2"/>
          </a:solidFill>
          <a:ln>
            <a:solidFill>
              <a:schemeClr val="bg2">
                <a:lumMod val="50000"/>
              </a:schemeClr>
            </a:solidFill>
          </a:ln>
          <a:effectLst>
            <a:innerShdw blurRad="63500" dist="50800" dir="10800000">
              <a:prstClr val="black">
                <a:alpha val="50000"/>
              </a:prstClr>
            </a:innerShdw>
            <a:reflection blurRad="6350" stA="52000" endA="300" endPos="35000" dir="5400000" sy="-100000" algn="bl" rotWithShape="0"/>
          </a:effectLst>
        </p:spPr>
        <p:style>
          <a:lnRef idx="0">
            <a:schemeClr val="accent2"/>
          </a:lnRef>
          <a:fillRef idx="3">
            <a:schemeClr val="accent2"/>
          </a:fillRef>
          <a:effectRef idx="3">
            <a:schemeClr val="accent2"/>
          </a:effectRef>
          <a:fontRef idx="minor">
            <a:schemeClr val="lt1"/>
          </a:fontRef>
        </p:style>
        <p:txBody>
          <a:bodyPr anchor="ctr"/>
          <a:lstStyle/>
          <a:p>
            <a:pPr fontAlgn="auto">
              <a:spcBef>
                <a:spcPts val="0"/>
              </a:spcBef>
              <a:spcAft>
                <a:spcPts val="0"/>
              </a:spcAft>
              <a:defRPr/>
            </a:pPr>
            <a:r>
              <a:rPr kumimoji="0" lang="en-US" altLang="zh-TW" sz="1600" dirty="0">
                <a:solidFill>
                  <a:schemeClr val="tx1">
                    <a:lumMod val="95000"/>
                    <a:lumOff val="5000"/>
                  </a:schemeClr>
                </a:solidFill>
                <a:latin typeface="SimHei" pitchFamily="2" charset="-122"/>
                <a:ea typeface="SimHei" pitchFamily="2" charset="-122"/>
              </a:rPr>
              <a:t>2011</a:t>
            </a:r>
          </a:p>
          <a:p>
            <a:pPr algn="ctr" fontAlgn="auto">
              <a:spcBef>
                <a:spcPts val="0"/>
              </a:spcBef>
              <a:spcAft>
                <a:spcPts val="0"/>
              </a:spcAft>
              <a:defRPr/>
            </a:pPr>
            <a:r>
              <a:rPr kumimoji="0" lang="en-US" altLang="zh-TW" sz="2800" dirty="0">
                <a:solidFill>
                  <a:schemeClr val="accent1">
                    <a:lumMod val="75000"/>
                  </a:schemeClr>
                </a:solidFill>
                <a:latin typeface="Broadway" pitchFamily="82" charset="0"/>
              </a:rPr>
              <a:t>311</a:t>
            </a:r>
            <a:endParaRPr kumimoji="0" lang="zh-TW" altLang="en-US" sz="2800" dirty="0">
              <a:solidFill>
                <a:schemeClr val="accent1">
                  <a:lumMod val="75000"/>
                </a:schemeClr>
              </a:solidFill>
              <a:latin typeface="Broadway" pitchFamily="82" charset="0"/>
            </a:endParaRPr>
          </a:p>
        </p:txBody>
      </p:sp>
      <p:sp>
        <p:nvSpPr>
          <p:cNvPr id="36868" name="文字方塊 2"/>
          <p:cNvSpPr txBox="1">
            <a:spLocks noChangeArrowheads="1"/>
          </p:cNvSpPr>
          <p:nvPr/>
        </p:nvSpPr>
        <p:spPr bwMode="auto">
          <a:xfrm>
            <a:off x="857250" y="1714488"/>
            <a:ext cx="6357938" cy="4441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just" eaLnBrk="1" hangingPunct="1">
              <a:lnSpc>
                <a:spcPts val="3800"/>
              </a:lnSpc>
            </a:pPr>
            <a:r>
              <a:rPr lang="zh-TW" altLang="zh-TW" sz="2800" dirty="0">
                <a:latin typeface="Times New Roman" pitchFamily="18" charset="0"/>
                <a:ea typeface="標楷體" pitchFamily="65" charset="-120"/>
                <a:cs typeface="Times New Roman" pitchFamily="18" charset="0"/>
              </a:rPr>
              <a:t>日本東北到關東地區</a:t>
            </a:r>
            <a:r>
              <a:rPr lang="en-US" altLang="zh-TW" sz="2800" dirty="0">
                <a:latin typeface="Times New Roman" pitchFamily="18" charset="0"/>
                <a:ea typeface="標楷體" pitchFamily="65" charset="-120"/>
                <a:cs typeface="Times New Roman" pitchFamily="18" charset="0"/>
              </a:rPr>
              <a:t>2011</a:t>
            </a:r>
            <a:r>
              <a:rPr lang="zh-TW" altLang="en-US" sz="2800" dirty="0">
                <a:latin typeface="Times New Roman" pitchFamily="18" charset="0"/>
                <a:ea typeface="標楷體" pitchFamily="65" charset="-120"/>
                <a:cs typeface="Times New Roman" pitchFamily="18" charset="0"/>
              </a:rPr>
              <a:t>年</a:t>
            </a:r>
            <a:r>
              <a:rPr lang="en-US" altLang="zh-TW" sz="2800" dirty="0">
                <a:latin typeface="Times New Roman" pitchFamily="18" charset="0"/>
                <a:ea typeface="標楷體" pitchFamily="65" charset="-120"/>
                <a:cs typeface="Times New Roman" pitchFamily="18" charset="0"/>
              </a:rPr>
              <a:t>3</a:t>
            </a:r>
            <a:r>
              <a:rPr lang="zh-TW" altLang="en-US" sz="2800" dirty="0">
                <a:latin typeface="Times New Roman" pitchFamily="18" charset="0"/>
                <a:ea typeface="標楷體" pitchFamily="65" charset="-120"/>
                <a:cs typeface="Times New Roman" pitchFamily="18" charset="0"/>
              </a:rPr>
              <a:t>月</a:t>
            </a:r>
            <a:r>
              <a:rPr lang="en-US" altLang="zh-TW" sz="2800" dirty="0">
                <a:latin typeface="Times New Roman" pitchFamily="18" charset="0"/>
                <a:ea typeface="標楷體" pitchFamily="65" charset="-120"/>
                <a:cs typeface="Times New Roman" pitchFamily="18" charset="0"/>
              </a:rPr>
              <a:t>11</a:t>
            </a:r>
            <a:r>
              <a:rPr lang="zh-TW" altLang="en-US" sz="2800" dirty="0">
                <a:latin typeface="Times New Roman" pitchFamily="18" charset="0"/>
                <a:ea typeface="標楷體" pitchFamily="65" charset="-120"/>
                <a:cs typeface="Times New Roman" pitchFamily="18" charset="0"/>
              </a:rPr>
              <a:t>日下午</a:t>
            </a:r>
            <a:r>
              <a:rPr lang="en-US" altLang="zh-TW" sz="2800" dirty="0">
                <a:latin typeface="Times New Roman" pitchFamily="18" charset="0"/>
                <a:ea typeface="標楷體" pitchFamily="65" charset="-120"/>
                <a:cs typeface="Times New Roman" pitchFamily="18" charset="0"/>
              </a:rPr>
              <a:t>2</a:t>
            </a:r>
            <a:r>
              <a:rPr lang="zh-TW" altLang="zh-TW" sz="2800" dirty="0">
                <a:latin typeface="Times New Roman" pitchFamily="18" charset="0"/>
                <a:ea typeface="標楷體" pitchFamily="65" charset="-120"/>
                <a:cs typeface="Times New Roman" pitchFamily="18" charset="0"/>
              </a:rPr>
              <a:t>時</a:t>
            </a:r>
            <a:r>
              <a:rPr lang="en-US" altLang="zh-TW" sz="2800" dirty="0">
                <a:latin typeface="Times New Roman" pitchFamily="18" charset="0"/>
                <a:ea typeface="標楷體" pitchFamily="65" charset="-120"/>
                <a:cs typeface="Times New Roman" pitchFamily="18" charset="0"/>
              </a:rPr>
              <a:t>46</a:t>
            </a:r>
            <a:r>
              <a:rPr lang="zh-TW" altLang="zh-TW" sz="2800" dirty="0">
                <a:latin typeface="Times New Roman" pitchFamily="18" charset="0"/>
                <a:ea typeface="標楷體" pitchFamily="65" charset="-120"/>
                <a:cs typeface="Times New Roman" pitchFamily="18" charset="0"/>
              </a:rPr>
              <a:t>分</a:t>
            </a:r>
            <a:r>
              <a:rPr lang="zh-TW" altLang="zh-TW" sz="2800" dirty="0" smtClean="0">
                <a:latin typeface="Times New Roman" pitchFamily="18" charset="0"/>
                <a:ea typeface="標楷體" pitchFamily="65" charset="-120"/>
                <a:cs typeface="Times New Roman" pitchFamily="18" charset="0"/>
              </a:rPr>
              <a:t>（</a:t>
            </a:r>
            <a:r>
              <a:rPr lang="zh-TW" altLang="en-US" sz="2800" dirty="0" smtClean="0">
                <a:latin typeface="Times New Roman" pitchFamily="18" charset="0"/>
                <a:ea typeface="標楷體" pitchFamily="65" charset="-120"/>
                <a:cs typeface="Times New Roman" pitchFamily="18" charset="0"/>
              </a:rPr>
              <a:t>臺</a:t>
            </a:r>
            <a:r>
              <a:rPr lang="zh-TW" altLang="zh-TW" sz="2800" dirty="0" smtClean="0">
                <a:latin typeface="Times New Roman" pitchFamily="18" charset="0"/>
                <a:ea typeface="標楷體" pitchFamily="65" charset="-120"/>
                <a:cs typeface="Times New Roman" pitchFamily="18" charset="0"/>
              </a:rPr>
              <a:t>灣</a:t>
            </a:r>
            <a:r>
              <a:rPr lang="zh-TW" altLang="zh-TW" sz="2800" dirty="0">
                <a:latin typeface="Times New Roman" pitchFamily="18" charset="0"/>
                <a:ea typeface="標楷體" pitchFamily="65" charset="-120"/>
                <a:cs typeface="Times New Roman" pitchFamily="18" charset="0"/>
              </a:rPr>
              <a:t>時間下午</a:t>
            </a:r>
            <a:r>
              <a:rPr lang="en-US" altLang="zh-TW" sz="2800" dirty="0">
                <a:latin typeface="Times New Roman" pitchFamily="18" charset="0"/>
                <a:ea typeface="標楷體" pitchFamily="65" charset="-120"/>
                <a:cs typeface="Times New Roman" pitchFamily="18" charset="0"/>
              </a:rPr>
              <a:t>1</a:t>
            </a:r>
            <a:r>
              <a:rPr lang="zh-TW" altLang="zh-TW" sz="2800" dirty="0">
                <a:latin typeface="Times New Roman" pitchFamily="18" charset="0"/>
                <a:ea typeface="標楷體" pitchFamily="65" charset="-120"/>
                <a:cs typeface="Times New Roman" pitchFamily="18" charset="0"/>
              </a:rPr>
              <a:t>時</a:t>
            </a:r>
            <a:r>
              <a:rPr lang="en-US" altLang="zh-TW" sz="2800" dirty="0">
                <a:latin typeface="Times New Roman" pitchFamily="18" charset="0"/>
                <a:ea typeface="標楷體" pitchFamily="65" charset="-120"/>
                <a:cs typeface="Times New Roman" pitchFamily="18" charset="0"/>
              </a:rPr>
              <a:t>46</a:t>
            </a:r>
            <a:r>
              <a:rPr lang="zh-TW" altLang="zh-TW" sz="2800" dirty="0">
                <a:latin typeface="Times New Roman" pitchFamily="18" charset="0"/>
                <a:ea typeface="標楷體" pitchFamily="65" charset="-120"/>
                <a:cs typeface="Times New Roman" pitchFamily="18" charset="0"/>
              </a:rPr>
              <a:t>分）發生日本有史以來最強烈地震，</a:t>
            </a:r>
            <a:r>
              <a:rPr lang="zh-TW" altLang="zh-TW" sz="2800" b="1" dirty="0">
                <a:solidFill>
                  <a:srgbClr val="FF0000"/>
                </a:solidFill>
                <a:latin typeface="Times New Roman" pitchFamily="18" charset="0"/>
                <a:ea typeface="標楷體" pitchFamily="65" charset="-120"/>
                <a:cs typeface="Times New Roman" pitchFamily="18" charset="0"/>
              </a:rPr>
              <a:t>規模達</a:t>
            </a:r>
            <a:r>
              <a:rPr lang="zh-TW" altLang="en-US" sz="2800" b="1" dirty="0">
                <a:solidFill>
                  <a:srgbClr val="FF0000"/>
                </a:solidFill>
                <a:latin typeface="Times New Roman" pitchFamily="18" charset="0"/>
                <a:ea typeface="標楷體" pitchFamily="65" charset="-120"/>
                <a:cs typeface="Times New Roman" pitchFamily="18" charset="0"/>
              </a:rPr>
              <a:t>9</a:t>
            </a:r>
            <a:r>
              <a:rPr lang="en-US" altLang="zh-TW" sz="2800" b="1" dirty="0" smtClean="0">
                <a:solidFill>
                  <a:srgbClr val="FF0000"/>
                </a:solidFill>
                <a:latin typeface="Times New Roman" pitchFamily="18" charset="0"/>
                <a:ea typeface="標楷體" pitchFamily="65" charset="-120"/>
                <a:cs typeface="Times New Roman" pitchFamily="18" charset="0"/>
              </a:rPr>
              <a:t>.0</a:t>
            </a:r>
            <a:r>
              <a:rPr lang="zh-TW" altLang="zh-TW" sz="2800" dirty="0" smtClean="0">
                <a:latin typeface="Times New Roman" pitchFamily="18" charset="0"/>
                <a:ea typeface="標楷體" pitchFamily="65" charset="-120"/>
                <a:cs typeface="Times New Roman" pitchFamily="18" charset="0"/>
              </a:rPr>
              <a:t>，</a:t>
            </a:r>
            <a:r>
              <a:rPr lang="zh-TW" altLang="zh-TW" sz="2800" dirty="0">
                <a:latin typeface="Times New Roman" pitchFamily="18" charset="0"/>
                <a:ea typeface="標楷體" pitchFamily="65" charset="-120"/>
                <a:cs typeface="Times New Roman" pitchFamily="18" charset="0"/>
              </a:rPr>
              <a:t>震央</a:t>
            </a:r>
            <a:r>
              <a:rPr lang="zh-TW" altLang="en-US" sz="2800" dirty="0">
                <a:latin typeface="Times New Roman" pitchFamily="18" charset="0"/>
                <a:ea typeface="標楷體" pitchFamily="65" charset="-120"/>
                <a:cs typeface="Times New Roman" pitchFamily="18" charset="0"/>
              </a:rPr>
              <a:t>位於宮城縣首府</a:t>
            </a:r>
            <a:endParaRPr lang="en-US" altLang="zh-TW" sz="2800" dirty="0">
              <a:latin typeface="Times New Roman" pitchFamily="18" charset="0"/>
              <a:ea typeface="標楷體" pitchFamily="65" charset="-120"/>
              <a:cs typeface="Times New Roman" pitchFamily="18" charset="0"/>
            </a:endParaRPr>
          </a:p>
          <a:p>
            <a:pPr algn="just" eaLnBrk="1" hangingPunct="1">
              <a:lnSpc>
                <a:spcPts val="3800"/>
              </a:lnSpc>
            </a:pPr>
            <a:r>
              <a:rPr lang="zh-TW" altLang="en-US" sz="2800" dirty="0">
                <a:latin typeface="Times New Roman" pitchFamily="18" charset="0"/>
                <a:ea typeface="標楷體" pitchFamily="65" charset="-120"/>
                <a:cs typeface="Times New Roman" pitchFamily="18" charset="0"/>
              </a:rPr>
              <a:t>仙台市</a:t>
            </a:r>
            <a:r>
              <a:rPr lang="zh-TW" altLang="en-US" sz="2800" dirty="0" smtClean="0">
                <a:latin typeface="Times New Roman" pitchFamily="18" charset="0"/>
                <a:ea typeface="標楷體" pitchFamily="65" charset="-120"/>
                <a:cs typeface="Times New Roman" pitchFamily="18" charset="0"/>
              </a:rPr>
              <a:t>外海</a:t>
            </a:r>
            <a:r>
              <a:rPr lang="zh-TW" altLang="en-US" sz="2000" b="1" dirty="0" smtClean="0">
                <a:latin typeface="Times New Roman" pitchFamily="18" charset="0"/>
                <a:ea typeface="標楷體" pitchFamily="65" charset="-120"/>
                <a:cs typeface="Times New Roman" pitchFamily="18" charset="0"/>
              </a:rPr>
              <a:t>（</a:t>
            </a:r>
            <a:r>
              <a:rPr lang="en-US" altLang="en-US" sz="2000" b="1" dirty="0" err="1" smtClean="0">
                <a:latin typeface="Times New Roman" pitchFamily="18" charset="0"/>
                <a:ea typeface="標楷體" pitchFamily="65" charset="-120"/>
                <a:cs typeface="Times New Roman" pitchFamily="18" charset="0"/>
              </a:rPr>
              <a:t>38.322°N</a:t>
            </a:r>
            <a:r>
              <a:rPr lang="en-US" altLang="en-US" sz="2000" b="1" dirty="0" smtClean="0">
                <a:latin typeface="Times New Roman" pitchFamily="18" charset="0"/>
                <a:ea typeface="標楷體" pitchFamily="65" charset="-120"/>
                <a:cs typeface="Times New Roman" pitchFamily="18" charset="0"/>
              </a:rPr>
              <a:t> ,  </a:t>
            </a:r>
          </a:p>
          <a:p>
            <a:pPr algn="just" eaLnBrk="1" hangingPunct="1">
              <a:lnSpc>
                <a:spcPts val="3800"/>
              </a:lnSpc>
            </a:pPr>
            <a:r>
              <a:rPr lang="en-US" altLang="en-US" sz="2000" b="1" dirty="0" err="1" smtClean="0">
                <a:latin typeface="Times New Roman" pitchFamily="18" charset="0"/>
                <a:ea typeface="標楷體" pitchFamily="65" charset="-120"/>
                <a:cs typeface="Times New Roman" pitchFamily="18" charset="0"/>
              </a:rPr>
              <a:t>142.369°E</a:t>
            </a:r>
            <a:r>
              <a:rPr lang="zh-TW" altLang="en-US" sz="2000" b="1" dirty="0" smtClean="0">
                <a:latin typeface="Times New Roman" pitchFamily="18" charset="0"/>
                <a:ea typeface="標楷體" pitchFamily="65" charset="-120"/>
                <a:cs typeface="Times New Roman" pitchFamily="18" charset="0"/>
              </a:rPr>
              <a:t>）</a:t>
            </a:r>
            <a:r>
              <a:rPr lang="zh-TW" altLang="en-US" sz="2800" dirty="0" smtClean="0">
                <a:latin typeface="Times New Roman" pitchFamily="18" charset="0"/>
                <a:ea typeface="標楷體" pitchFamily="65" charset="-120"/>
                <a:cs typeface="Times New Roman" pitchFamily="18" charset="0"/>
              </a:rPr>
              <a:t>，</a:t>
            </a:r>
            <a:r>
              <a:rPr lang="zh-TW" altLang="en-US" sz="2800" dirty="0">
                <a:latin typeface="Times New Roman" pitchFamily="18" charset="0"/>
                <a:ea typeface="標楷體" pitchFamily="65" charset="-120"/>
                <a:cs typeface="Times New Roman" pitchFamily="18" charset="0"/>
              </a:rPr>
              <a:t>震源</a:t>
            </a:r>
            <a:r>
              <a:rPr lang="zh-TW" altLang="en-US" sz="2800" dirty="0" smtClean="0">
                <a:latin typeface="Times New Roman" pitchFamily="18" charset="0"/>
                <a:ea typeface="標楷體" pitchFamily="65" charset="-120"/>
                <a:cs typeface="Times New Roman" pitchFamily="18" charset="0"/>
              </a:rPr>
              <a:t>深度</a:t>
            </a:r>
            <a:endParaRPr lang="en-US" altLang="zh-TW" sz="2800" dirty="0" smtClean="0">
              <a:latin typeface="Times New Roman" pitchFamily="18" charset="0"/>
              <a:ea typeface="標楷體" pitchFamily="65" charset="-120"/>
              <a:cs typeface="Times New Roman" pitchFamily="18" charset="0"/>
            </a:endParaRPr>
          </a:p>
          <a:p>
            <a:pPr algn="just" eaLnBrk="1" hangingPunct="1">
              <a:lnSpc>
                <a:spcPts val="3800"/>
              </a:lnSpc>
            </a:pPr>
            <a:r>
              <a:rPr lang="zh-TW" altLang="en-US" sz="2800" dirty="0" smtClean="0">
                <a:latin typeface="Times New Roman" pitchFamily="18" charset="0"/>
                <a:ea typeface="標楷體" pitchFamily="65" charset="-120"/>
                <a:cs typeface="Times New Roman" pitchFamily="18" charset="0"/>
              </a:rPr>
              <a:t>測得數據為</a:t>
            </a:r>
            <a:r>
              <a:rPr lang="en-US" altLang="zh-TW" sz="2800" b="1" dirty="0" smtClean="0">
                <a:solidFill>
                  <a:srgbClr val="FF0000"/>
                </a:solidFill>
                <a:latin typeface="Times New Roman" pitchFamily="18" charset="0"/>
                <a:ea typeface="標楷體" pitchFamily="65" charset="-120"/>
                <a:cs typeface="Times New Roman" pitchFamily="18" charset="0"/>
              </a:rPr>
              <a:t>32</a:t>
            </a:r>
            <a:r>
              <a:rPr lang="zh-TW" altLang="en-US" sz="2800" b="1" dirty="0" smtClean="0">
                <a:solidFill>
                  <a:srgbClr val="FF0000"/>
                </a:solidFill>
                <a:latin typeface="Times New Roman" pitchFamily="18" charset="0"/>
                <a:ea typeface="標楷體" pitchFamily="65" charset="-120"/>
                <a:cs typeface="Times New Roman" pitchFamily="18" charset="0"/>
              </a:rPr>
              <a:t>公里</a:t>
            </a:r>
            <a:endParaRPr lang="en-US" altLang="zh-TW" sz="2800" b="1" dirty="0" smtClean="0">
              <a:solidFill>
                <a:srgbClr val="FF0000"/>
              </a:solidFill>
              <a:latin typeface="Times New Roman" pitchFamily="18" charset="0"/>
              <a:ea typeface="標楷體" pitchFamily="65" charset="-120"/>
              <a:cs typeface="Times New Roman" pitchFamily="18" charset="0"/>
            </a:endParaRPr>
          </a:p>
          <a:p>
            <a:pPr algn="just" eaLnBrk="1" hangingPunct="1">
              <a:lnSpc>
                <a:spcPts val="3800"/>
              </a:lnSpc>
            </a:pPr>
            <a:r>
              <a:rPr lang="zh-TW" altLang="en-US" sz="2800" dirty="0" smtClean="0">
                <a:latin typeface="Times New Roman" pitchFamily="18" charset="0"/>
                <a:ea typeface="標楷體" pitchFamily="65" charset="-120"/>
                <a:cs typeface="Times New Roman" pitchFamily="18" charset="0"/>
              </a:rPr>
              <a:t>，並引發最高</a:t>
            </a:r>
            <a:r>
              <a:rPr lang="en-US" altLang="zh-TW" sz="2800" dirty="0" smtClean="0">
                <a:latin typeface="Times New Roman" pitchFamily="18" charset="0"/>
                <a:ea typeface="標楷體" pitchFamily="65" charset="-120"/>
                <a:cs typeface="Times New Roman" pitchFamily="18" charset="0"/>
              </a:rPr>
              <a:t>10</a:t>
            </a:r>
            <a:r>
              <a:rPr lang="zh-TW" altLang="en-US" sz="2800" dirty="0" smtClean="0">
                <a:latin typeface="Times New Roman" pitchFamily="18" charset="0"/>
                <a:ea typeface="標楷體" pitchFamily="65" charset="-120"/>
                <a:cs typeface="Times New Roman" pitchFamily="18" charset="0"/>
              </a:rPr>
              <a:t>公</a:t>
            </a:r>
            <a:endParaRPr lang="en-US" altLang="zh-TW" sz="2800" dirty="0" smtClean="0">
              <a:latin typeface="Times New Roman" pitchFamily="18" charset="0"/>
              <a:ea typeface="標楷體" pitchFamily="65" charset="-120"/>
              <a:cs typeface="Times New Roman" pitchFamily="18" charset="0"/>
            </a:endParaRPr>
          </a:p>
          <a:p>
            <a:pPr algn="just" eaLnBrk="1" hangingPunct="1">
              <a:lnSpc>
                <a:spcPts val="3800"/>
              </a:lnSpc>
            </a:pPr>
            <a:r>
              <a:rPr lang="zh-TW" altLang="en-US" sz="2800" dirty="0" smtClean="0">
                <a:latin typeface="Times New Roman" pitchFamily="18" charset="0"/>
                <a:ea typeface="標楷體" pitchFamily="65" charset="-120"/>
                <a:cs typeface="Times New Roman" pitchFamily="18" charset="0"/>
              </a:rPr>
              <a:t>尺的海嘯。</a:t>
            </a:r>
            <a:endParaRPr lang="zh-TW" altLang="en-US" sz="2800" dirty="0">
              <a:latin typeface="Times New Roman" pitchFamily="18" charset="0"/>
              <a:ea typeface="標楷體" pitchFamily="65" charset="-120"/>
              <a:cs typeface="Times New Roman" pitchFamily="18" charset="0"/>
            </a:endParaRPr>
          </a:p>
        </p:txBody>
      </p:sp>
      <p:sp>
        <p:nvSpPr>
          <p:cNvPr id="8" name="矩形 7"/>
          <p:cNvSpPr/>
          <p:nvPr/>
        </p:nvSpPr>
        <p:spPr>
          <a:xfrm>
            <a:off x="500034" y="214290"/>
            <a:ext cx="2714644" cy="830997"/>
          </a:xfrm>
          <a:prstGeom prst="rect">
            <a:avLst/>
          </a:prstGeom>
          <a:noFill/>
        </p:spPr>
        <p:txBody>
          <a:bodyPr>
            <a:spAutoFit/>
          </a:bodyPr>
          <a:lstStyle/>
          <a:p>
            <a:pPr>
              <a:defRPr/>
            </a:pPr>
            <a:r>
              <a:rPr lang="zh-TW" altLang="en-US" sz="4800" b="1" dirty="0">
                <a:ln w="19050">
                  <a:solidFill>
                    <a:schemeClr val="tx2">
                      <a:tint val="1000"/>
                    </a:schemeClr>
                  </a:solidFill>
                  <a:prstDash val="solid"/>
                </a:ln>
                <a:solidFill>
                  <a:srgbClr val="0070C0"/>
                </a:solidFill>
                <a:effectLst>
                  <a:outerShdw blurRad="50000" dist="50800" dir="7500000" algn="tl">
                    <a:srgbClr val="000000">
                      <a:shade val="5000"/>
                      <a:alpha val="35000"/>
                    </a:srgbClr>
                  </a:outerShdw>
                </a:effectLst>
                <a:latin typeface="華康POP1體W7" pitchFamily="49" charset="-120"/>
                <a:ea typeface="華康POP1體W7" pitchFamily="49" charset="-120"/>
              </a:rPr>
              <a:t>事件概要</a:t>
            </a:r>
          </a:p>
        </p:txBody>
      </p:sp>
      <p:sp>
        <p:nvSpPr>
          <p:cNvPr id="9" name="矩形 8"/>
          <p:cNvSpPr/>
          <p:nvPr/>
        </p:nvSpPr>
        <p:spPr>
          <a:xfrm>
            <a:off x="857250" y="1142984"/>
            <a:ext cx="2143125" cy="646112"/>
          </a:xfrm>
          <a:prstGeom prst="rect">
            <a:avLst/>
          </a:prstGeom>
          <a:noFill/>
        </p:spPr>
        <p:txBody>
          <a:bodyPr>
            <a:spAutoFit/>
          </a:bodyPr>
          <a:lstStyle/>
          <a:p>
            <a:pPr>
              <a:defRPr/>
            </a:pPr>
            <a:r>
              <a:rPr lang="zh-TW" altLang="en-US" sz="3600" b="1" dirty="0">
                <a:ln w="10541" cmpd="sng">
                  <a:noFill/>
                  <a:prstDash val="solid"/>
                </a:ln>
                <a:solidFill>
                  <a:srgbClr val="FF0000"/>
                </a:solidFill>
                <a:latin typeface="華康古印體" pitchFamily="49" charset="-120"/>
                <a:ea typeface="華康古印體" pitchFamily="49" charset="-120"/>
              </a:rPr>
              <a:t>地震發生</a:t>
            </a:r>
          </a:p>
        </p:txBody>
      </p:sp>
      <p:pic>
        <p:nvPicPr>
          <p:cNvPr id="36871" name="圖片 12" descr="105444510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29125" y="3429000"/>
            <a:ext cx="4535488" cy="32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太陽 1">
            <a:hlinkClick r:id="rId4" action="ppaction://hlinkfile"/>
          </p:cNvPr>
          <p:cNvSpPr/>
          <p:nvPr/>
        </p:nvSpPr>
        <p:spPr bwMode="auto">
          <a:xfrm>
            <a:off x="5220072" y="1132516"/>
            <a:ext cx="338932" cy="333524"/>
          </a:xfrm>
          <a:prstGeom prst="sun">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2400" b="0" i="0" u="none" strike="noStrike" cap="none" normalizeH="0" baseline="0" smtClean="0">
              <a:ln>
                <a:noFill/>
              </a:ln>
              <a:solidFill>
                <a:schemeClr val="tx1"/>
              </a:solidFill>
              <a:effectLst/>
              <a:latin typeface="Times New Roman" charset="0"/>
            </a:endParaRPr>
          </a:p>
        </p:txBody>
      </p:sp>
      <p:sp>
        <p:nvSpPr>
          <p:cNvPr id="10" name="太陽 9">
            <a:hlinkClick r:id="rId5" action="ppaction://hlinkfile"/>
          </p:cNvPr>
          <p:cNvSpPr/>
          <p:nvPr/>
        </p:nvSpPr>
        <p:spPr bwMode="auto">
          <a:xfrm>
            <a:off x="6357937" y="1142984"/>
            <a:ext cx="338932" cy="333524"/>
          </a:xfrm>
          <a:prstGeom prst="sun">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2400" b="0" i="0" u="none" strike="noStrike" cap="none" normalizeH="0" baseline="0" smtClean="0">
              <a:ln>
                <a:noFill/>
              </a:ln>
              <a:solidFill>
                <a:schemeClr val="tx1"/>
              </a:solidFill>
              <a:effectLst/>
              <a:latin typeface="Times New Roman" charset="0"/>
            </a:endParaRPr>
          </a:p>
        </p:txBody>
      </p:sp>
    </p:spTree>
    <p:extLst>
      <p:ext uri="{BB962C8B-B14F-4D97-AF65-F5344CB8AC3E}">
        <p14:creationId xmlns:p14="http://schemas.microsoft.com/office/powerpoint/2010/main" val="1932558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dirty="0" smtClean="0">
                <a:latin typeface="標楷體" pitchFamily="65" charset="-120"/>
                <a:ea typeface="標楷體" pitchFamily="65" charset="-120"/>
              </a:rPr>
              <a:t>日本的救災與避難</a:t>
            </a:r>
            <a:endParaRPr lang="zh-TW" altLang="en-US" dirty="0">
              <a:latin typeface="標楷體" pitchFamily="65" charset="-120"/>
              <a:ea typeface="標楷體" pitchFamily="65" charset="-120"/>
            </a:endParaRPr>
          </a:p>
        </p:txBody>
      </p:sp>
      <p:sp>
        <p:nvSpPr>
          <p:cNvPr id="3" name="直排文字版面配置區 2"/>
          <p:cNvSpPr>
            <a:spLocks noGrp="1"/>
          </p:cNvSpPr>
          <p:nvPr>
            <p:ph type="body" orient="vert" idx="1"/>
          </p:nvPr>
        </p:nvSpPr>
        <p:spPr/>
        <p:txBody>
          <a:bodyPr vert="horz"/>
          <a:lstStyle/>
          <a:p>
            <a:r>
              <a:rPr lang="en-US" altLang="zh-TW" dirty="0" smtClean="0">
                <a:latin typeface="標楷體" pitchFamily="65" charset="-120"/>
                <a:ea typeface="標楷體" pitchFamily="65" charset="-120"/>
              </a:rPr>
              <a:t>1.</a:t>
            </a:r>
            <a:r>
              <a:rPr lang="zh-TW" altLang="en-US" dirty="0" smtClean="0">
                <a:latin typeface="標楷體" pitchFamily="65" charset="-120"/>
                <a:ea typeface="標楷體" pitchFamily="65" charset="-120"/>
              </a:rPr>
              <a:t>一件令人感動的</a:t>
            </a:r>
            <a:r>
              <a:rPr lang="zh-TW" altLang="en-US" dirty="0" smtClean="0">
                <a:latin typeface="標楷體" pitchFamily="65" charset="-120"/>
                <a:ea typeface="標楷體" pitchFamily="65" charset="-120"/>
                <a:hlinkClick r:id="rId2" action="ppaction://hlinkfile"/>
              </a:rPr>
              <a:t>事</a:t>
            </a:r>
            <a:endParaRPr lang="en-US" altLang="zh-TW" dirty="0" smtClean="0">
              <a:latin typeface="標楷體" pitchFamily="65" charset="-120"/>
              <a:ea typeface="標楷體" pitchFamily="65" charset="-120"/>
            </a:endParaRPr>
          </a:p>
          <a:p>
            <a:r>
              <a:rPr lang="en-US" altLang="zh-TW" dirty="0" smtClean="0">
                <a:latin typeface="標楷體" pitchFamily="65" charset="-120"/>
                <a:ea typeface="標楷體" pitchFamily="65" charset="-120"/>
              </a:rPr>
              <a:t>2.</a:t>
            </a:r>
            <a:r>
              <a:rPr lang="zh-TW" altLang="en-US" dirty="0" smtClean="0">
                <a:latin typeface="標楷體" pitchFamily="65" charset="-120"/>
                <a:ea typeface="標楷體" pitchFamily="65" charset="-120"/>
              </a:rPr>
              <a:t>日本震後的情況 </a:t>
            </a:r>
            <a:r>
              <a:rPr lang="zh-TW" altLang="en-US" dirty="0" smtClean="0">
                <a:latin typeface="標楷體" pitchFamily="65" charset="-120"/>
                <a:ea typeface="標楷體" pitchFamily="65" charset="-120"/>
                <a:hlinkClick r:id="rId3" action="ppaction://hlinkfile"/>
              </a:rPr>
              <a:t>（</a:t>
            </a:r>
            <a:r>
              <a:rPr lang="en-US" altLang="zh-TW" dirty="0" smtClean="0">
                <a:latin typeface="標楷體" pitchFamily="65" charset="-120"/>
                <a:ea typeface="標楷體" pitchFamily="65" charset="-120"/>
                <a:hlinkClick r:id="rId3" action="ppaction://hlinkfile"/>
              </a:rPr>
              <a:t>1</a:t>
            </a:r>
            <a:r>
              <a:rPr lang="zh-TW" altLang="en-US" dirty="0" smtClean="0">
                <a:latin typeface="標楷體" pitchFamily="65" charset="-120"/>
                <a:ea typeface="標楷體" pitchFamily="65" charset="-120"/>
                <a:hlinkClick r:id="rId3" action="ppaction://hlinkfile"/>
              </a:rPr>
              <a:t>）</a:t>
            </a:r>
            <a:r>
              <a:rPr lang="zh-TW" altLang="en-US" dirty="0" smtClean="0">
                <a:latin typeface="標楷體" pitchFamily="65" charset="-120"/>
                <a:ea typeface="標楷體" pitchFamily="65" charset="-120"/>
              </a:rPr>
              <a:t> （</a:t>
            </a:r>
            <a:r>
              <a:rPr lang="en-US" altLang="zh-TW" dirty="0" smtClean="0">
                <a:latin typeface="標楷體" pitchFamily="65" charset="-120"/>
                <a:ea typeface="標楷體" pitchFamily="65" charset="-120"/>
              </a:rPr>
              <a:t>2</a:t>
            </a:r>
            <a:r>
              <a:rPr lang="zh-TW" altLang="en-US" dirty="0" smtClean="0">
                <a:latin typeface="標楷體" pitchFamily="65" charset="-120"/>
                <a:ea typeface="標楷體" pitchFamily="65" charset="-120"/>
              </a:rPr>
              <a:t>）</a:t>
            </a:r>
            <a:r>
              <a:rPr lang="zh-TW" altLang="en-US" dirty="0" smtClean="0">
                <a:latin typeface="標楷體" pitchFamily="65" charset="-120"/>
                <a:ea typeface="標楷體" pitchFamily="65" charset="-120"/>
                <a:hlinkClick r:id="rId4" action="ppaction://hlinkfile"/>
              </a:rPr>
              <a:t>預警措施 </a:t>
            </a:r>
            <a:endParaRPr lang="en-US" altLang="zh-TW" dirty="0" smtClean="0">
              <a:latin typeface="標楷體" pitchFamily="65" charset="-120"/>
              <a:ea typeface="標楷體" pitchFamily="65" charset="-120"/>
            </a:endParaRPr>
          </a:p>
          <a:p>
            <a:r>
              <a:rPr lang="zh-TW" altLang="en-US" dirty="0">
                <a:latin typeface="標楷體" pitchFamily="65" charset="-120"/>
                <a:ea typeface="標楷體" pitchFamily="65" charset="-120"/>
              </a:rPr>
              <a:t>若相同的情況在臺灣，社會秩序會如何呢</a:t>
            </a:r>
            <a:r>
              <a:rPr lang="zh-TW" altLang="en-US" dirty="0" smtClean="0">
                <a:latin typeface="標楷體" pitchFamily="65" charset="-120"/>
                <a:ea typeface="標楷體" pitchFamily="65" charset="-120"/>
              </a:rPr>
              <a:t>？</a:t>
            </a:r>
            <a:endParaRPr lang="en-US" altLang="zh-TW" dirty="0" smtClean="0">
              <a:latin typeface="標楷體" pitchFamily="65" charset="-120"/>
              <a:ea typeface="標楷體" pitchFamily="65" charset="-120"/>
            </a:endParaRPr>
          </a:p>
          <a:p>
            <a:r>
              <a:rPr lang="zh-TW" altLang="en-US" dirty="0">
                <a:latin typeface="標楷體" pitchFamily="65" charset="-120"/>
                <a:ea typeface="標楷體" pitchFamily="65" charset="-120"/>
              </a:rPr>
              <a:t>想想</a:t>
            </a:r>
            <a:r>
              <a:rPr lang="zh-TW" altLang="en-US" dirty="0" smtClean="0">
                <a:latin typeface="標楷體" pitchFamily="65" charset="-120"/>
                <a:ea typeface="標楷體" pitchFamily="65" charset="-120"/>
              </a:rPr>
              <a:t>九二一 </a:t>
            </a:r>
            <a:endParaRPr lang="zh-TW" altLang="en-US" dirty="0">
              <a:latin typeface="標楷體" pitchFamily="65" charset="-120"/>
              <a:ea typeface="標楷體" pitchFamily="65" charset="-120"/>
            </a:endParaRPr>
          </a:p>
        </p:txBody>
      </p:sp>
    </p:spTree>
    <p:extLst>
      <p:ext uri="{BB962C8B-B14F-4D97-AF65-F5344CB8AC3E}">
        <p14:creationId xmlns:p14="http://schemas.microsoft.com/office/powerpoint/2010/main" val="15691466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68313" y="692150"/>
            <a:ext cx="8229600" cy="1143000"/>
          </a:xfrm>
        </p:spPr>
        <p:txBody>
          <a:bodyPr/>
          <a:lstStyle/>
          <a:p>
            <a:pPr eaLnBrk="1" hangingPunct="1"/>
            <a:r>
              <a:rPr lang="zh-TW" altLang="en-US" sz="6000" smtClean="0">
                <a:ea typeface="標楷體" pitchFamily="65" charset="-120"/>
              </a:rPr>
              <a:t>大綱</a:t>
            </a:r>
          </a:p>
        </p:txBody>
      </p:sp>
      <p:sp>
        <p:nvSpPr>
          <p:cNvPr id="6147" name="Rectangle 3"/>
          <p:cNvSpPr>
            <a:spLocks noGrp="1" noChangeArrowheads="1"/>
          </p:cNvSpPr>
          <p:nvPr>
            <p:ph type="body" idx="1"/>
          </p:nvPr>
        </p:nvSpPr>
        <p:spPr>
          <a:xfrm>
            <a:off x="1331913" y="1916113"/>
            <a:ext cx="5832475" cy="3168650"/>
          </a:xfrm>
        </p:spPr>
        <p:txBody>
          <a:bodyPr/>
          <a:lstStyle/>
          <a:p>
            <a:pPr marL="609600" indent="-609600" eaLnBrk="1" hangingPunct="1">
              <a:buFontTx/>
              <a:buNone/>
            </a:pPr>
            <a:r>
              <a:rPr lang="en-US" altLang="zh-TW" sz="4000" b="1" smtClean="0">
                <a:solidFill>
                  <a:srgbClr val="FF0000"/>
                </a:solidFill>
              </a:rPr>
              <a:t>1.</a:t>
            </a:r>
            <a:r>
              <a:rPr lang="zh-TW" altLang="en-US" sz="4000" b="1" smtClean="0">
                <a:solidFill>
                  <a:srgbClr val="FF0000"/>
                </a:solidFill>
              </a:rPr>
              <a:t>認識海嘯與地震的關係</a:t>
            </a:r>
          </a:p>
          <a:p>
            <a:pPr marL="609600" indent="-609600" eaLnBrk="1" hangingPunct="1">
              <a:buFontTx/>
              <a:buNone/>
            </a:pPr>
            <a:r>
              <a:rPr lang="en-US" altLang="zh-TW" sz="4000" b="1" smtClean="0"/>
              <a:t>2.</a:t>
            </a:r>
            <a:r>
              <a:rPr lang="zh-TW" altLang="en-US" sz="4000" b="1" smtClean="0"/>
              <a:t>認識海嘯的傳播</a:t>
            </a:r>
          </a:p>
          <a:p>
            <a:pPr marL="609600" indent="-609600" eaLnBrk="1" hangingPunct="1">
              <a:buFontTx/>
              <a:buNone/>
            </a:pPr>
            <a:r>
              <a:rPr lang="en-US" altLang="zh-TW" sz="4000" b="1" smtClean="0"/>
              <a:t>3.</a:t>
            </a:r>
            <a:r>
              <a:rPr lang="zh-TW" altLang="en-US" sz="4000" b="1" smtClean="0"/>
              <a:t>認識海嘯的災害</a:t>
            </a:r>
          </a:p>
          <a:p>
            <a:pPr marL="609600" indent="-609600" eaLnBrk="1" hangingPunct="1">
              <a:buFontTx/>
              <a:buNone/>
            </a:pPr>
            <a:r>
              <a:rPr lang="en-US" altLang="zh-TW" sz="4000" b="1" smtClean="0"/>
              <a:t>4.</a:t>
            </a:r>
            <a:r>
              <a:rPr lang="zh-TW" altLang="en-US" sz="4000" b="1" smtClean="0"/>
              <a:t>認識如何預防海嘯</a:t>
            </a:r>
          </a:p>
        </p:txBody>
      </p:sp>
    </p:spTree>
    <p:extLst>
      <p:ext uri="{BB962C8B-B14F-4D97-AF65-F5344CB8AC3E}">
        <p14:creationId xmlns:p14="http://schemas.microsoft.com/office/powerpoint/2010/main" val="9860459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Grp="1" noChangeArrowheads="1"/>
          </p:cNvSpPr>
          <p:nvPr>
            <p:ph type="title"/>
          </p:nvPr>
        </p:nvSpPr>
        <p:spPr>
          <a:xfrm>
            <a:off x="684213" y="1557338"/>
            <a:ext cx="7772400" cy="3960812"/>
          </a:xfrm>
        </p:spPr>
        <p:txBody>
          <a:bodyPr/>
          <a:lstStyle/>
          <a:p>
            <a:pPr algn="l" eaLnBrk="1" hangingPunct="1">
              <a:buFontTx/>
              <a:buChar char="-"/>
            </a:pPr>
            <a:r>
              <a:rPr lang="en-US" altLang="zh-TW" sz="3800" smtClean="0"/>
              <a:t> </a:t>
            </a:r>
            <a:r>
              <a:rPr lang="en-US" altLang="zh-TW" sz="3800" b="1" smtClean="0"/>
              <a:t>2009 </a:t>
            </a:r>
            <a:r>
              <a:rPr lang="zh-TW" altLang="en-US" sz="3800" b="1" smtClean="0"/>
              <a:t>南太平洋薩摩亞海嘯</a:t>
            </a:r>
            <a:br>
              <a:rPr lang="zh-TW" altLang="en-US" sz="3800" b="1" smtClean="0"/>
            </a:br>
            <a:r>
              <a:rPr lang="en-US" altLang="zh-TW" sz="3800" b="1" smtClean="0"/>
              <a:t>- 2006 </a:t>
            </a:r>
            <a:r>
              <a:rPr lang="zh-TW" altLang="en-US" sz="3800" b="1" smtClean="0"/>
              <a:t>台灣屏東海嘯 </a:t>
            </a:r>
            <a:r>
              <a:rPr lang="en-US" altLang="zh-TW" sz="3800" b="1" smtClean="0"/>
              <a:t>(</a:t>
            </a:r>
            <a:r>
              <a:rPr lang="zh-TW" altLang="en-US" sz="3800" b="1" smtClean="0"/>
              <a:t>海底電纜斷裂</a:t>
            </a:r>
            <a:r>
              <a:rPr lang="en-US" altLang="zh-TW" sz="3800" b="1" smtClean="0"/>
              <a:t>)</a:t>
            </a:r>
            <a:br>
              <a:rPr lang="en-US" altLang="zh-TW" sz="3800" b="1" smtClean="0"/>
            </a:br>
            <a:r>
              <a:rPr lang="en-US" altLang="zh-TW" sz="3800" b="1" smtClean="0"/>
              <a:t>- 2006 </a:t>
            </a:r>
            <a:r>
              <a:rPr lang="zh-TW" altLang="en-US" sz="3800" b="1" smtClean="0"/>
              <a:t>西太平洋庫頁島海嘯 </a:t>
            </a:r>
            <a:r>
              <a:rPr lang="en-US" altLang="zh-TW" sz="3800" b="1" smtClean="0"/>
              <a:t>(</a:t>
            </a:r>
            <a:r>
              <a:rPr lang="zh-TW" altLang="en-US" sz="3800" b="1" smtClean="0"/>
              <a:t>東太平   洋美國加州 </a:t>
            </a:r>
            <a:r>
              <a:rPr lang="en-US" altLang="zh-TW" sz="3800" b="1" smtClean="0"/>
              <a:t>Crescent City</a:t>
            </a:r>
            <a:r>
              <a:rPr lang="zh-TW" altLang="en-US" sz="3800" b="1" smtClean="0"/>
              <a:t>的災難</a:t>
            </a:r>
            <a:r>
              <a:rPr lang="en-US" altLang="zh-TW" sz="3800" b="1" smtClean="0"/>
              <a:t>)</a:t>
            </a:r>
            <a:br>
              <a:rPr lang="en-US" altLang="zh-TW" sz="3800" b="1" smtClean="0"/>
            </a:br>
            <a:r>
              <a:rPr lang="en-US" altLang="zh-TW" sz="3800" b="1" smtClean="0"/>
              <a:t>- 2004 </a:t>
            </a:r>
            <a:r>
              <a:rPr lang="zh-TW" altLang="en-US" sz="3800" b="1" smtClean="0"/>
              <a:t>印尼大海嘯</a:t>
            </a:r>
          </a:p>
        </p:txBody>
      </p:sp>
      <p:sp>
        <p:nvSpPr>
          <p:cNvPr id="7171" name="Text Box 5"/>
          <p:cNvSpPr txBox="1">
            <a:spLocks noChangeArrowheads="1"/>
          </p:cNvSpPr>
          <p:nvPr/>
        </p:nvSpPr>
        <p:spPr bwMode="auto">
          <a:xfrm>
            <a:off x="468313" y="692150"/>
            <a:ext cx="79216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rgbClr val="FFFF00"/>
                </a:solidFill>
                <a:latin typeface="華康儷中黑" pitchFamily="1" charset="-120"/>
                <a:ea typeface="華康儷中黑" pitchFamily="1" charset="-120"/>
              </a:defRPr>
            </a:lvl1pPr>
            <a:lvl2pPr marL="742950" indent="-285750" eaLnBrk="0" hangingPunct="0">
              <a:defRPr kumimoji="1" sz="2400">
                <a:solidFill>
                  <a:srgbClr val="FFFF00"/>
                </a:solidFill>
                <a:latin typeface="華康儷中黑" pitchFamily="1" charset="-120"/>
                <a:ea typeface="華康儷中黑" pitchFamily="1" charset="-120"/>
              </a:defRPr>
            </a:lvl2pPr>
            <a:lvl3pPr marL="1143000" indent="-228600" eaLnBrk="0" hangingPunct="0">
              <a:defRPr kumimoji="1" sz="2400">
                <a:solidFill>
                  <a:srgbClr val="FFFF00"/>
                </a:solidFill>
                <a:latin typeface="華康儷中黑" pitchFamily="1" charset="-120"/>
                <a:ea typeface="華康儷中黑" pitchFamily="1" charset="-120"/>
              </a:defRPr>
            </a:lvl3pPr>
            <a:lvl4pPr marL="1600200" indent="-228600" eaLnBrk="0" hangingPunct="0">
              <a:defRPr kumimoji="1" sz="2400">
                <a:solidFill>
                  <a:srgbClr val="FFFF00"/>
                </a:solidFill>
                <a:latin typeface="華康儷中黑" pitchFamily="1" charset="-120"/>
                <a:ea typeface="華康儷中黑" pitchFamily="1" charset="-120"/>
              </a:defRPr>
            </a:lvl4pPr>
            <a:lvl5pPr marL="2057400" indent="-228600" eaLnBrk="0" hangingPunct="0">
              <a:defRPr kumimoji="1" sz="2400">
                <a:solidFill>
                  <a:srgbClr val="FFFF00"/>
                </a:solidFill>
                <a:latin typeface="華康儷中黑" pitchFamily="1" charset="-120"/>
                <a:ea typeface="華康儷中黑" pitchFamily="1" charset="-120"/>
              </a:defRPr>
            </a:lvl5pPr>
            <a:lvl6pPr marL="25146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6pPr>
            <a:lvl7pPr marL="29718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7pPr>
            <a:lvl8pPr marL="34290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8pPr>
            <a:lvl9pPr marL="38862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9pPr>
          </a:lstStyle>
          <a:p>
            <a:pPr eaLnBrk="1" hangingPunct="1">
              <a:spcBef>
                <a:spcPct val="50000"/>
              </a:spcBef>
            </a:pPr>
            <a:r>
              <a:rPr lang="zh-TW" altLang="en-US" sz="4000" b="1">
                <a:solidFill>
                  <a:srgbClr val="FF0000"/>
                </a:solidFill>
                <a:latin typeface="Times New Roman" pitchFamily="18" charset="0"/>
                <a:ea typeface="新細明體" charset="-120"/>
              </a:rPr>
              <a:t>近幾年來全世界發生的災害性海嘯</a:t>
            </a:r>
          </a:p>
        </p:txBody>
      </p:sp>
    </p:spTree>
    <p:extLst>
      <p:ext uri="{BB962C8B-B14F-4D97-AF65-F5344CB8AC3E}">
        <p14:creationId xmlns:p14="http://schemas.microsoft.com/office/powerpoint/2010/main" val="22930580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36513" y="765175"/>
            <a:ext cx="9144000" cy="5400675"/>
          </a:xfrm>
        </p:spPr>
        <p:txBody>
          <a:bodyPr/>
          <a:lstStyle/>
          <a:p>
            <a:pPr algn="l" eaLnBrk="1" hangingPunct="1"/>
            <a:r>
              <a:rPr lang="zh-TW" altLang="en-US" sz="3200" b="1" u="none" dirty="0" smtClean="0"/>
              <a:t>南太平洋島國附近，</a:t>
            </a:r>
            <a:r>
              <a:rPr lang="en-US" altLang="zh-TW" sz="3200" b="1" u="none" dirty="0" smtClean="0"/>
              <a:t>2009.9.30</a:t>
            </a:r>
            <a:r>
              <a:rPr lang="zh-TW" altLang="en-US" sz="3200" b="1" u="none" dirty="0" smtClean="0"/>
              <a:t>發生芮氏規模</a:t>
            </a:r>
            <a:r>
              <a:rPr lang="en-US" altLang="zh-TW" sz="3200" b="1" u="none" dirty="0" smtClean="0"/>
              <a:t>8.0</a:t>
            </a:r>
            <a:r>
              <a:rPr lang="zh-TW" altLang="en-US" sz="3200" b="1" u="none" dirty="0" smtClean="0"/>
              <a:t>地震，並引發海嘯，西薩摩亞跟附近的美屬薩摩亞以及，受到海嘯侵襲，至少造成上百人死亡，幾百人受傷。 這次地震發生在台北時間今天凌晨</a:t>
            </a:r>
            <a:r>
              <a:rPr lang="en-US" altLang="zh-TW" sz="3200" b="1" u="none" dirty="0" smtClean="0"/>
              <a:t>1</a:t>
            </a:r>
            <a:r>
              <a:rPr lang="zh-TW" altLang="en-US" sz="3200" b="1" u="none" dirty="0" smtClean="0"/>
              <a:t>點</a:t>
            </a:r>
            <a:r>
              <a:rPr lang="en-US" altLang="zh-TW" sz="3200" b="1" u="none" dirty="0" smtClean="0"/>
              <a:t>48</a:t>
            </a:r>
            <a:r>
              <a:rPr lang="zh-TW" altLang="en-US" sz="3200" b="1" u="none" dirty="0" smtClean="0"/>
              <a:t>分，並且引發海嘯，西薩摩亞至少</a:t>
            </a:r>
            <a:r>
              <a:rPr lang="en-US" altLang="zh-TW" sz="3200" b="1" u="none" dirty="0" smtClean="0"/>
              <a:t>63</a:t>
            </a:r>
            <a:r>
              <a:rPr lang="zh-TW" altLang="en-US" sz="3200" b="1" u="none" dirty="0" smtClean="0"/>
              <a:t>人死亡，數千人無家可歸；美屬薩摩亞</a:t>
            </a:r>
            <a:r>
              <a:rPr lang="en-US" altLang="zh-TW" sz="3200" b="1" u="none" dirty="0" smtClean="0"/>
              <a:t>20</a:t>
            </a:r>
            <a:r>
              <a:rPr lang="zh-TW" altLang="en-US" sz="3200" b="1" u="none" dirty="0" smtClean="0"/>
              <a:t>多人死亡；東加十人死亡。由於海浪把一些人沖走，真正死亡人數可能還要增加。 地震發生後，美國、紐西蘭、和，都發佈海嘯警報。海嘯造成西薩摩亞、美屬薩摩亞和東加發生</a:t>
            </a:r>
            <a:r>
              <a:rPr lang="en-US" altLang="zh-TW" sz="3200" b="1" u="none" dirty="0" smtClean="0"/>
              <a:t>4</a:t>
            </a:r>
            <a:r>
              <a:rPr lang="zh-TW" altLang="en-US" sz="3200" b="1" u="none" dirty="0" smtClean="0"/>
              <a:t>到</a:t>
            </a:r>
            <a:r>
              <a:rPr lang="en-US" altLang="zh-TW" sz="3200" b="1" u="none" dirty="0" smtClean="0"/>
              <a:t>6</a:t>
            </a:r>
            <a:r>
              <a:rPr lang="zh-TW" altLang="en-US" sz="3200" b="1" u="none" dirty="0" smtClean="0"/>
              <a:t>公尺高巨浪，一些房屋被沖垮，轎車和船隻被沖到樹上</a:t>
            </a:r>
            <a:r>
              <a:rPr lang="zh-TW" altLang="en-US" sz="3200" b="1" dirty="0" smtClean="0"/>
              <a:t>。</a:t>
            </a:r>
            <a:endParaRPr lang="zh-TW" altLang="en-US" sz="4000" b="1" dirty="0" smtClean="0"/>
          </a:p>
        </p:txBody>
      </p:sp>
    </p:spTree>
    <p:extLst>
      <p:ext uri="{BB962C8B-B14F-4D97-AF65-F5344CB8AC3E}">
        <p14:creationId xmlns:p14="http://schemas.microsoft.com/office/powerpoint/2010/main" val="35144513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5169185-219327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3" y="0"/>
            <a:ext cx="4467225" cy="717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05763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6200578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443663" cy="42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3" descr="xin_572100607145131239242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575" y="3333750"/>
            <a:ext cx="6337300" cy="421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 Box 4"/>
          <p:cNvSpPr txBox="1">
            <a:spLocks noChangeArrowheads="1"/>
          </p:cNvSpPr>
          <p:nvPr/>
        </p:nvSpPr>
        <p:spPr bwMode="auto">
          <a:xfrm>
            <a:off x="6711950" y="1074738"/>
            <a:ext cx="20129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rgbClr val="FFFF00"/>
                </a:solidFill>
                <a:latin typeface="華康儷中黑" pitchFamily="1" charset="-120"/>
                <a:ea typeface="華康儷中黑" pitchFamily="1" charset="-120"/>
              </a:defRPr>
            </a:lvl1pPr>
            <a:lvl2pPr marL="742950" indent="-285750" eaLnBrk="0" hangingPunct="0">
              <a:defRPr kumimoji="1" sz="2400">
                <a:solidFill>
                  <a:srgbClr val="FFFF00"/>
                </a:solidFill>
                <a:latin typeface="華康儷中黑" pitchFamily="1" charset="-120"/>
                <a:ea typeface="華康儷中黑" pitchFamily="1" charset="-120"/>
              </a:defRPr>
            </a:lvl2pPr>
            <a:lvl3pPr marL="1143000" indent="-228600" eaLnBrk="0" hangingPunct="0">
              <a:defRPr kumimoji="1" sz="2400">
                <a:solidFill>
                  <a:srgbClr val="FFFF00"/>
                </a:solidFill>
                <a:latin typeface="華康儷中黑" pitchFamily="1" charset="-120"/>
                <a:ea typeface="華康儷中黑" pitchFamily="1" charset="-120"/>
              </a:defRPr>
            </a:lvl3pPr>
            <a:lvl4pPr marL="1600200" indent="-228600" eaLnBrk="0" hangingPunct="0">
              <a:defRPr kumimoji="1" sz="2400">
                <a:solidFill>
                  <a:srgbClr val="FFFF00"/>
                </a:solidFill>
                <a:latin typeface="華康儷中黑" pitchFamily="1" charset="-120"/>
                <a:ea typeface="華康儷中黑" pitchFamily="1" charset="-120"/>
              </a:defRPr>
            </a:lvl4pPr>
            <a:lvl5pPr marL="2057400" indent="-228600" eaLnBrk="0" hangingPunct="0">
              <a:defRPr kumimoji="1" sz="2400">
                <a:solidFill>
                  <a:srgbClr val="FFFF00"/>
                </a:solidFill>
                <a:latin typeface="華康儷中黑" pitchFamily="1" charset="-120"/>
                <a:ea typeface="華康儷中黑" pitchFamily="1" charset="-120"/>
              </a:defRPr>
            </a:lvl5pPr>
            <a:lvl6pPr marL="25146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6pPr>
            <a:lvl7pPr marL="29718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7pPr>
            <a:lvl8pPr marL="34290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8pPr>
            <a:lvl9pPr marL="38862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9pPr>
          </a:lstStyle>
          <a:p>
            <a:pPr eaLnBrk="1" hangingPunct="1"/>
            <a:r>
              <a:rPr lang="zh-TW" altLang="en-US" b="1">
                <a:solidFill>
                  <a:schemeClr val="tx2"/>
                </a:solidFill>
                <a:latin typeface="Arial" charset="0"/>
                <a:ea typeface="新細明體" charset="-120"/>
              </a:rPr>
              <a:t>南太平洋島國</a:t>
            </a:r>
          </a:p>
          <a:p>
            <a:pPr eaLnBrk="1" hangingPunct="1"/>
            <a:r>
              <a:rPr lang="zh-TW" altLang="en-US" b="1">
                <a:solidFill>
                  <a:schemeClr val="tx2"/>
                </a:solidFill>
                <a:latin typeface="Arial" charset="0"/>
                <a:ea typeface="新細明體" charset="-120"/>
              </a:rPr>
              <a:t>薩摩亞海嘯</a:t>
            </a:r>
          </a:p>
          <a:p>
            <a:pPr eaLnBrk="1" hangingPunct="1"/>
            <a:r>
              <a:rPr lang="en-US" altLang="zh-TW" b="1">
                <a:solidFill>
                  <a:schemeClr val="tx2"/>
                </a:solidFill>
                <a:latin typeface="Arial" charset="0"/>
                <a:ea typeface="新細明體" charset="-120"/>
              </a:rPr>
              <a:t>2009.9.30</a:t>
            </a:r>
          </a:p>
        </p:txBody>
      </p:sp>
    </p:spTree>
    <p:extLst>
      <p:ext uri="{BB962C8B-B14F-4D97-AF65-F5344CB8AC3E}">
        <p14:creationId xmlns:p14="http://schemas.microsoft.com/office/powerpoint/2010/main" val="6842649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OBS41226eq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11150"/>
            <a:ext cx="9144000" cy="716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 Box 3"/>
          <p:cNvSpPr txBox="1">
            <a:spLocks noChangeArrowheads="1"/>
          </p:cNvSpPr>
          <p:nvPr/>
        </p:nvSpPr>
        <p:spPr bwMode="auto">
          <a:xfrm>
            <a:off x="1246188" y="1362075"/>
            <a:ext cx="267335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rgbClr val="FFFF00"/>
                </a:solidFill>
                <a:latin typeface="華康儷中黑" pitchFamily="1" charset="-120"/>
                <a:ea typeface="華康儷中黑" pitchFamily="1" charset="-120"/>
              </a:defRPr>
            </a:lvl1pPr>
            <a:lvl2pPr marL="742950" indent="-285750" eaLnBrk="0" hangingPunct="0">
              <a:defRPr kumimoji="1" sz="2400">
                <a:solidFill>
                  <a:srgbClr val="FFFF00"/>
                </a:solidFill>
                <a:latin typeface="華康儷中黑" pitchFamily="1" charset="-120"/>
                <a:ea typeface="華康儷中黑" pitchFamily="1" charset="-120"/>
              </a:defRPr>
            </a:lvl2pPr>
            <a:lvl3pPr marL="1143000" indent="-228600" eaLnBrk="0" hangingPunct="0">
              <a:defRPr kumimoji="1" sz="2400">
                <a:solidFill>
                  <a:srgbClr val="FFFF00"/>
                </a:solidFill>
                <a:latin typeface="華康儷中黑" pitchFamily="1" charset="-120"/>
                <a:ea typeface="華康儷中黑" pitchFamily="1" charset="-120"/>
              </a:defRPr>
            </a:lvl3pPr>
            <a:lvl4pPr marL="1600200" indent="-228600" eaLnBrk="0" hangingPunct="0">
              <a:defRPr kumimoji="1" sz="2400">
                <a:solidFill>
                  <a:srgbClr val="FFFF00"/>
                </a:solidFill>
                <a:latin typeface="華康儷中黑" pitchFamily="1" charset="-120"/>
                <a:ea typeface="華康儷中黑" pitchFamily="1" charset="-120"/>
              </a:defRPr>
            </a:lvl4pPr>
            <a:lvl5pPr marL="2057400" indent="-228600" eaLnBrk="0" hangingPunct="0">
              <a:defRPr kumimoji="1" sz="2400">
                <a:solidFill>
                  <a:srgbClr val="FFFF00"/>
                </a:solidFill>
                <a:latin typeface="華康儷中黑" pitchFamily="1" charset="-120"/>
                <a:ea typeface="華康儷中黑" pitchFamily="1" charset="-120"/>
              </a:defRPr>
            </a:lvl5pPr>
            <a:lvl6pPr marL="25146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6pPr>
            <a:lvl7pPr marL="29718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7pPr>
            <a:lvl8pPr marL="34290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8pPr>
            <a:lvl9pPr marL="38862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9pPr>
          </a:lstStyle>
          <a:p>
            <a:pPr eaLnBrk="1" hangingPunct="1"/>
            <a:r>
              <a:rPr lang="en-US" altLang="zh-TW" sz="2800" b="1">
                <a:solidFill>
                  <a:srgbClr val="FF0000"/>
                </a:solidFill>
                <a:latin typeface="Times New Roman" pitchFamily="18" charset="0"/>
                <a:ea typeface="新細明體" charset="-120"/>
              </a:rPr>
              <a:t>2006.12.26</a:t>
            </a:r>
          </a:p>
          <a:p>
            <a:pPr eaLnBrk="1" hangingPunct="1"/>
            <a:r>
              <a:rPr lang="zh-TW" altLang="en-US" sz="2800" b="1">
                <a:solidFill>
                  <a:srgbClr val="FF0000"/>
                </a:solidFill>
                <a:latin typeface="Times New Roman" pitchFamily="18" charset="0"/>
                <a:ea typeface="新細明體" charset="-120"/>
              </a:rPr>
              <a:t>恆春大地震</a:t>
            </a:r>
          </a:p>
          <a:p>
            <a:pPr eaLnBrk="1" hangingPunct="1"/>
            <a:r>
              <a:rPr lang="zh-TW" altLang="en-US" sz="2800" b="1">
                <a:solidFill>
                  <a:srgbClr val="FF0000"/>
                </a:solidFill>
                <a:latin typeface="Times New Roman" pitchFamily="18" charset="0"/>
                <a:ea typeface="新細明體" charset="-120"/>
              </a:rPr>
              <a:t>引發</a:t>
            </a:r>
            <a:r>
              <a:rPr lang="en-US" altLang="zh-TW" sz="2800" b="1">
                <a:solidFill>
                  <a:srgbClr val="FF0000"/>
                </a:solidFill>
                <a:latin typeface="Times New Roman" pitchFamily="18" charset="0"/>
                <a:ea typeface="新細明體" charset="-120"/>
              </a:rPr>
              <a:t>57</a:t>
            </a:r>
            <a:r>
              <a:rPr lang="zh-TW" altLang="en-US" sz="2800" b="1">
                <a:solidFill>
                  <a:srgbClr val="FF0000"/>
                </a:solidFill>
                <a:latin typeface="Times New Roman" pitchFamily="18" charset="0"/>
                <a:ea typeface="新細明體" charset="-120"/>
              </a:rPr>
              <a:t>公分海嘯</a:t>
            </a:r>
          </a:p>
        </p:txBody>
      </p:sp>
    </p:spTree>
    <p:extLst>
      <p:ext uri="{BB962C8B-B14F-4D97-AF65-F5344CB8AC3E}">
        <p14:creationId xmlns:p14="http://schemas.microsoft.com/office/powerpoint/2010/main" val="13580659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descr="marine cab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8986838" cy="532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1588" name="Text Box 4"/>
          <p:cNvSpPr txBox="1">
            <a:spLocks noChangeArrowheads="1"/>
          </p:cNvSpPr>
          <p:nvPr/>
        </p:nvSpPr>
        <p:spPr bwMode="auto">
          <a:xfrm>
            <a:off x="539750" y="333375"/>
            <a:ext cx="2752725" cy="457200"/>
          </a:xfrm>
          <a:prstGeom prst="rect">
            <a:avLst/>
          </a:prstGeom>
          <a:noFill/>
          <a:ln w="9525">
            <a:noFill/>
            <a:miter lim="800000"/>
            <a:headEnd/>
            <a:tailEnd/>
          </a:ln>
          <a:effectLst/>
        </p:spPr>
        <p:txBody>
          <a:bodyPr>
            <a:spAutoFit/>
          </a:bodyPr>
          <a:lstStyle/>
          <a:p>
            <a:pPr algn="ctr">
              <a:defRPr/>
            </a:pPr>
            <a:r>
              <a:rPr lang="zh-TW" altLang="en-US" b="1">
                <a:solidFill>
                  <a:srgbClr val="000000"/>
                </a:solidFill>
                <a:effectLst>
                  <a:outerShdw blurRad="38100" dist="38100" dir="2700000" algn="tl">
                    <a:srgbClr val="FFFFFF"/>
                  </a:outerShdw>
                </a:effectLst>
                <a:latin typeface="Tahoma" pitchFamily="34" charset="0"/>
                <a:ea typeface="標楷體" pitchFamily="65" charset="-120"/>
              </a:rPr>
              <a:t>中華電信海底電纜</a:t>
            </a:r>
          </a:p>
        </p:txBody>
      </p:sp>
      <p:sp>
        <p:nvSpPr>
          <p:cNvPr id="451590" name="Line 6"/>
          <p:cNvSpPr>
            <a:spLocks noChangeShapeType="1"/>
          </p:cNvSpPr>
          <p:nvPr/>
        </p:nvSpPr>
        <p:spPr bwMode="auto">
          <a:xfrm>
            <a:off x="2627313" y="4365625"/>
            <a:ext cx="504825" cy="1008063"/>
          </a:xfrm>
          <a:prstGeom prst="line">
            <a:avLst/>
          </a:prstGeom>
          <a:noFill/>
          <a:ln w="38100">
            <a:solidFill>
              <a:srgbClr val="FF0000"/>
            </a:solidFill>
            <a:prstDash val="dash"/>
            <a:round/>
            <a:headEnd type="arrow" w="med" len="med"/>
            <a:tailEnd type="arrow" w="med" len="med"/>
          </a:ln>
          <a:effectLst/>
        </p:spPr>
        <p:txBody>
          <a:bodyPr/>
          <a:lstStyle/>
          <a:p>
            <a:pPr algn="just">
              <a:spcBef>
                <a:spcPct val="50000"/>
              </a:spcBef>
              <a:defRPr/>
            </a:pPr>
            <a:endParaRPr lang="zh-TW" altLang="en-US">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786752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SC06430"/>
          <p:cNvPicPr>
            <a:picLocks noChangeAspect="1" noChangeArrowheads="1"/>
          </p:cNvPicPr>
          <p:nvPr/>
        </p:nvPicPr>
        <p:blipFill>
          <a:blip r:embed="rId2">
            <a:lum contrast="24000"/>
            <a:extLst>
              <a:ext uri="{28A0092B-C50C-407E-A947-70E740481C1C}">
                <a14:useLocalDpi xmlns:a14="http://schemas.microsoft.com/office/drawing/2010/main" val="0"/>
              </a:ext>
            </a:extLst>
          </a:blip>
          <a:srcRect/>
          <a:stretch>
            <a:fillRect/>
          </a:stretch>
        </p:blipFill>
        <p:spPr bwMode="auto">
          <a:xfrm>
            <a:off x="2033588" y="0"/>
            <a:ext cx="5273675" cy="702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3635" name="Rectangle 3"/>
          <p:cNvSpPr>
            <a:spLocks noChangeArrowheads="1"/>
          </p:cNvSpPr>
          <p:nvPr/>
        </p:nvSpPr>
        <p:spPr bwMode="auto">
          <a:xfrm>
            <a:off x="5148263" y="1366838"/>
            <a:ext cx="1655762" cy="358775"/>
          </a:xfrm>
          <a:prstGeom prst="rect">
            <a:avLst/>
          </a:prstGeom>
          <a:noFill/>
          <a:ln w="12700">
            <a:solidFill>
              <a:srgbClr val="FF0000"/>
            </a:solidFill>
            <a:prstDash val="dash"/>
            <a:miter lim="800000"/>
            <a:headEnd/>
            <a:tailEnd/>
          </a:ln>
          <a:effectLst/>
        </p:spPr>
        <p:txBody>
          <a:bodyPr wrap="none" anchor="ctr"/>
          <a:lstStyle/>
          <a:p>
            <a:pPr algn="just">
              <a:spcBef>
                <a:spcPct val="50000"/>
              </a:spcBef>
              <a:defRPr/>
            </a:pPr>
            <a:endParaRPr lang="zh-TW" altLang="en-US">
              <a:effectLst>
                <a:outerShdw blurRad="38100" dist="38100" dir="2700000" algn="tl">
                  <a:srgbClr val="000000">
                    <a:alpha val="43137"/>
                  </a:srgbClr>
                </a:outerShdw>
              </a:effectLst>
            </a:endParaRPr>
          </a:p>
        </p:txBody>
      </p:sp>
      <p:sp>
        <p:nvSpPr>
          <p:cNvPr id="453636" name="Rectangle 4"/>
          <p:cNvSpPr>
            <a:spLocks noChangeArrowheads="1"/>
          </p:cNvSpPr>
          <p:nvPr/>
        </p:nvSpPr>
        <p:spPr bwMode="auto">
          <a:xfrm>
            <a:off x="2987675" y="2638425"/>
            <a:ext cx="3311525" cy="358775"/>
          </a:xfrm>
          <a:prstGeom prst="rect">
            <a:avLst/>
          </a:prstGeom>
          <a:noFill/>
          <a:ln w="12700">
            <a:solidFill>
              <a:srgbClr val="FF0000"/>
            </a:solidFill>
            <a:prstDash val="dash"/>
            <a:miter lim="800000"/>
            <a:headEnd/>
            <a:tailEnd/>
          </a:ln>
          <a:effectLst/>
        </p:spPr>
        <p:txBody>
          <a:bodyPr wrap="none" anchor="ctr"/>
          <a:lstStyle/>
          <a:p>
            <a:pPr algn="just">
              <a:spcBef>
                <a:spcPct val="50000"/>
              </a:spcBef>
              <a:defRPr/>
            </a:pPr>
            <a:endParaRPr lang="zh-TW" altLang="en-US">
              <a:effectLst>
                <a:outerShdw blurRad="38100" dist="38100" dir="2700000" algn="tl">
                  <a:srgbClr val="000000">
                    <a:alpha val="43137"/>
                  </a:srgbClr>
                </a:outerShdw>
              </a:effectLst>
            </a:endParaRPr>
          </a:p>
        </p:txBody>
      </p:sp>
      <p:sp>
        <p:nvSpPr>
          <p:cNvPr id="453637" name="Rectangle 5"/>
          <p:cNvSpPr>
            <a:spLocks noChangeArrowheads="1"/>
          </p:cNvSpPr>
          <p:nvPr/>
        </p:nvSpPr>
        <p:spPr bwMode="auto">
          <a:xfrm>
            <a:off x="3995738" y="2998788"/>
            <a:ext cx="1439862" cy="358775"/>
          </a:xfrm>
          <a:prstGeom prst="rect">
            <a:avLst/>
          </a:prstGeom>
          <a:noFill/>
          <a:ln w="12700">
            <a:solidFill>
              <a:srgbClr val="FF0000"/>
            </a:solidFill>
            <a:prstDash val="dash"/>
            <a:miter lim="800000"/>
            <a:headEnd/>
            <a:tailEnd/>
          </a:ln>
          <a:effectLst/>
        </p:spPr>
        <p:txBody>
          <a:bodyPr wrap="none" anchor="ctr"/>
          <a:lstStyle/>
          <a:p>
            <a:pPr algn="just">
              <a:spcBef>
                <a:spcPct val="50000"/>
              </a:spcBef>
              <a:defRPr/>
            </a:pPr>
            <a:endParaRPr lang="zh-TW" altLang="en-US">
              <a:effectLst>
                <a:outerShdw blurRad="38100" dist="38100" dir="2700000" algn="tl">
                  <a:srgbClr val="000000">
                    <a:alpha val="43137"/>
                  </a:srgbClr>
                </a:outerShdw>
              </a:effectLst>
            </a:endParaRPr>
          </a:p>
        </p:txBody>
      </p:sp>
      <p:sp>
        <p:nvSpPr>
          <p:cNvPr id="453638" name="Rectangle 6"/>
          <p:cNvSpPr>
            <a:spLocks noChangeArrowheads="1"/>
          </p:cNvSpPr>
          <p:nvPr/>
        </p:nvSpPr>
        <p:spPr bwMode="auto">
          <a:xfrm>
            <a:off x="2771775" y="3933825"/>
            <a:ext cx="2830513" cy="358775"/>
          </a:xfrm>
          <a:prstGeom prst="rect">
            <a:avLst/>
          </a:prstGeom>
          <a:noFill/>
          <a:ln w="12700">
            <a:solidFill>
              <a:srgbClr val="FF0000"/>
            </a:solidFill>
            <a:prstDash val="dash"/>
            <a:miter lim="800000"/>
            <a:headEnd/>
            <a:tailEnd/>
          </a:ln>
          <a:effectLst/>
        </p:spPr>
        <p:txBody>
          <a:bodyPr wrap="none" anchor="ctr"/>
          <a:lstStyle/>
          <a:p>
            <a:pPr algn="just">
              <a:spcBef>
                <a:spcPct val="50000"/>
              </a:spcBef>
              <a:defRPr/>
            </a:pPr>
            <a:endParaRPr lang="zh-TW" altLang="en-US">
              <a:effectLst>
                <a:outerShdw blurRad="38100" dist="38100" dir="2700000" algn="tl">
                  <a:srgbClr val="000000">
                    <a:alpha val="43137"/>
                  </a:srgbClr>
                </a:outerShdw>
              </a:effectLst>
            </a:endParaRPr>
          </a:p>
        </p:txBody>
      </p:sp>
      <p:sp>
        <p:nvSpPr>
          <p:cNvPr id="453639" name="Rectangle 7"/>
          <p:cNvSpPr>
            <a:spLocks noChangeArrowheads="1"/>
          </p:cNvSpPr>
          <p:nvPr/>
        </p:nvSpPr>
        <p:spPr bwMode="auto">
          <a:xfrm>
            <a:off x="2794000" y="5568950"/>
            <a:ext cx="4198938" cy="358775"/>
          </a:xfrm>
          <a:prstGeom prst="rect">
            <a:avLst/>
          </a:prstGeom>
          <a:noFill/>
          <a:ln w="12700">
            <a:solidFill>
              <a:srgbClr val="FF0000"/>
            </a:solidFill>
            <a:prstDash val="dash"/>
            <a:miter lim="800000"/>
            <a:headEnd/>
            <a:tailEnd/>
          </a:ln>
          <a:effectLst/>
        </p:spPr>
        <p:txBody>
          <a:bodyPr wrap="none" anchor="ctr"/>
          <a:lstStyle/>
          <a:p>
            <a:pPr algn="just">
              <a:spcBef>
                <a:spcPct val="50000"/>
              </a:spcBef>
              <a:defRPr/>
            </a:pPr>
            <a:endParaRPr lang="zh-TW" altLang="en-US">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497374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wp-JR-A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13" y="0"/>
            <a:ext cx="9793288" cy="692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3"/>
          <p:cNvSpPr txBox="1">
            <a:spLocks noChangeArrowheads="1"/>
          </p:cNvSpPr>
          <p:nvPr/>
        </p:nvSpPr>
        <p:spPr bwMode="auto">
          <a:xfrm>
            <a:off x="1397000" y="6067425"/>
            <a:ext cx="184150" cy="641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rgbClr val="FFFF00"/>
                </a:solidFill>
                <a:latin typeface="華康儷中黑" pitchFamily="1" charset="-120"/>
                <a:ea typeface="華康儷中黑" pitchFamily="1" charset="-120"/>
              </a:defRPr>
            </a:lvl1pPr>
            <a:lvl2pPr marL="742950" indent="-285750" eaLnBrk="0" hangingPunct="0">
              <a:defRPr kumimoji="1" sz="2400">
                <a:solidFill>
                  <a:srgbClr val="FFFF00"/>
                </a:solidFill>
                <a:latin typeface="華康儷中黑" pitchFamily="1" charset="-120"/>
                <a:ea typeface="華康儷中黑" pitchFamily="1" charset="-120"/>
              </a:defRPr>
            </a:lvl2pPr>
            <a:lvl3pPr marL="1143000" indent="-228600" eaLnBrk="0" hangingPunct="0">
              <a:defRPr kumimoji="1" sz="2400">
                <a:solidFill>
                  <a:srgbClr val="FFFF00"/>
                </a:solidFill>
                <a:latin typeface="華康儷中黑" pitchFamily="1" charset="-120"/>
                <a:ea typeface="華康儷中黑" pitchFamily="1" charset="-120"/>
              </a:defRPr>
            </a:lvl3pPr>
            <a:lvl4pPr marL="1600200" indent="-228600" eaLnBrk="0" hangingPunct="0">
              <a:defRPr kumimoji="1" sz="2400">
                <a:solidFill>
                  <a:srgbClr val="FFFF00"/>
                </a:solidFill>
                <a:latin typeface="華康儷中黑" pitchFamily="1" charset="-120"/>
                <a:ea typeface="華康儷中黑" pitchFamily="1" charset="-120"/>
              </a:defRPr>
            </a:lvl4pPr>
            <a:lvl5pPr marL="2057400" indent="-228600" eaLnBrk="0" hangingPunct="0">
              <a:defRPr kumimoji="1" sz="2400">
                <a:solidFill>
                  <a:srgbClr val="FFFF00"/>
                </a:solidFill>
                <a:latin typeface="華康儷中黑" pitchFamily="1" charset="-120"/>
                <a:ea typeface="華康儷中黑" pitchFamily="1" charset="-120"/>
              </a:defRPr>
            </a:lvl5pPr>
            <a:lvl6pPr marL="25146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6pPr>
            <a:lvl7pPr marL="29718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7pPr>
            <a:lvl8pPr marL="34290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8pPr>
            <a:lvl9pPr marL="38862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9pPr>
          </a:lstStyle>
          <a:p>
            <a:pPr eaLnBrk="1" hangingPunct="1"/>
            <a:endParaRPr lang="zh-TW" altLang="zh-TW" sz="3600" b="1">
              <a:solidFill>
                <a:srgbClr val="FF0000"/>
              </a:solidFill>
              <a:latin typeface="Arial" charset="0"/>
              <a:ea typeface="新細明體" charset="-120"/>
            </a:endParaRPr>
          </a:p>
        </p:txBody>
      </p:sp>
      <p:sp>
        <p:nvSpPr>
          <p:cNvPr id="455684" name="Oval 4"/>
          <p:cNvSpPr>
            <a:spLocks noChangeArrowheads="1"/>
          </p:cNvSpPr>
          <p:nvPr/>
        </p:nvSpPr>
        <p:spPr bwMode="auto">
          <a:xfrm>
            <a:off x="5734050" y="1281113"/>
            <a:ext cx="554038" cy="555625"/>
          </a:xfrm>
          <a:prstGeom prst="ellipse">
            <a:avLst/>
          </a:prstGeom>
          <a:noFill/>
          <a:ln w="25400">
            <a:solidFill>
              <a:srgbClr val="FF0000"/>
            </a:solidFill>
            <a:round/>
            <a:headEnd/>
            <a:tailEnd/>
          </a:ln>
          <a:effectLst/>
        </p:spPr>
        <p:txBody>
          <a:bodyPr wrap="none" anchor="ctr"/>
          <a:lstStyle/>
          <a:p>
            <a:pPr algn="just">
              <a:spcBef>
                <a:spcPct val="50000"/>
              </a:spcBef>
              <a:defRPr/>
            </a:pPr>
            <a:endParaRPr lang="zh-TW" altLang="en-US">
              <a:effectLst>
                <a:outerShdw blurRad="38100" dist="38100" dir="2700000" algn="tl">
                  <a:srgbClr val="000000">
                    <a:alpha val="43137"/>
                  </a:srgbClr>
                </a:outerShdw>
              </a:effectLst>
            </a:endParaRPr>
          </a:p>
        </p:txBody>
      </p:sp>
      <p:sp>
        <p:nvSpPr>
          <p:cNvPr id="455685" name="Line 5"/>
          <p:cNvSpPr>
            <a:spLocks noChangeShapeType="1"/>
          </p:cNvSpPr>
          <p:nvPr/>
        </p:nvSpPr>
        <p:spPr bwMode="auto">
          <a:xfrm>
            <a:off x="3276600" y="1268413"/>
            <a:ext cx="431800" cy="73025"/>
          </a:xfrm>
          <a:prstGeom prst="line">
            <a:avLst/>
          </a:prstGeom>
          <a:noFill/>
          <a:ln w="28575">
            <a:solidFill>
              <a:srgbClr val="FF0000"/>
            </a:solidFill>
            <a:round/>
            <a:headEnd/>
            <a:tailEnd type="triangle" w="med" len="med"/>
          </a:ln>
          <a:effectLst/>
        </p:spPr>
        <p:txBody>
          <a:bodyPr/>
          <a:lstStyle/>
          <a:p>
            <a:pPr algn="just">
              <a:spcBef>
                <a:spcPct val="50000"/>
              </a:spcBef>
              <a:defRPr/>
            </a:pPr>
            <a:endParaRPr lang="zh-TW" altLang="en-US">
              <a:effectLst>
                <a:outerShdw blurRad="38100" dist="38100" dir="2700000" algn="tl">
                  <a:srgbClr val="000000">
                    <a:alpha val="43137"/>
                  </a:srgbClr>
                </a:outerShdw>
              </a:effectLst>
            </a:endParaRPr>
          </a:p>
        </p:txBody>
      </p:sp>
      <p:sp>
        <p:nvSpPr>
          <p:cNvPr id="14342" name="Text Box 6"/>
          <p:cNvSpPr txBox="1">
            <a:spLocks noChangeArrowheads="1"/>
          </p:cNvSpPr>
          <p:nvPr/>
        </p:nvSpPr>
        <p:spPr bwMode="auto">
          <a:xfrm>
            <a:off x="-92075" y="-26988"/>
            <a:ext cx="2081213" cy="308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rgbClr val="FFFF00"/>
                </a:solidFill>
                <a:latin typeface="華康儷中黑" pitchFamily="1" charset="-120"/>
                <a:ea typeface="華康儷中黑" pitchFamily="1" charset="-120"/>
              </a:defRPr>
            </a:lvl1pPr>
            <a:lvl2pPr marL="742950" indent="-285750" eaLnBrk="0" hangingPunct="0">
              <a:defRPr kumimoji="1" sz="2400">
                <a:solidFill>
                  <a:srgbClr val="FFFF00"/>
                </a:solidFill>
                <a:latin typeface="華康儷中黑" pitchFamily="1" charset="-120"/>
                <a:ea typeface="華康儷中黑" pitchFamily="1" charset="-120"/>
              </a:defRPr>
            </a:lvl2pPr>
            <a:lvl3pPr marL="1143000" indent="-228600" eaLnBrk="0" hangingPunct="0">
              <a:defRPr kumimoji="1" sz="2400">
                <a:solidFill>
                  <a:srgbClr val="FFFF00"/>
                </a:solidFill>
                <a:latin typeface="華康儷中黑" pitchFamily="1" charset="-120"/>
                <a:ea typeface="華康儷中黑" pitchFamily="1" charset="-120"/>
              </a:defRPr>
            </a:lvl3pPr>
            <a:lvl4pPr marL="1600200" indent="-228600" eaLnBrk="0" hangingPunct="0">
              <a:defRPr kumimoji="1" sz="2400">
                <a:solidFill>
                  <a:srgbClr val="FFFF00"/>
                </a:solidFill>
                <a:latin typeface="華康儷中黑" pitchFamily="1" charset="-120"/>
                <a:ea typeface="華康儷中黑" pitchFamily="1" charset="-120"/>
              </a:defRPr>
            </a:lvl4pPr>
            <a:lvl5pPr marL="2057400" indent="-228600" eaLnBrk="0" hangingPunct="0">
              <a:defRPr kumimoji="1" sz="2400">
                <a:solidFill>
                  <a:srgbClr val="FFFF00"/>
                </a:solidFill>
                <a:latin typeface="華康儷中黑" pitchFamily="1" charset="-120"/>
                <a:ea typeface="華康儷中黑" pitchFamily="1" charset="-120"/>
              </a:defRPr>
            </a:lvl5pPr>
            <a:lvl6pPr marL="25146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6pPr>
            <a:lvl7pPr marL="29718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7pPr>
            <a:lvl8pPr marL="34290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8pPr>
            <a:lvl9pPr marL="38862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9pPr>
          </a:lstStyle>
          <a:p>
            <a:pPr eaLnBrk="1" hangingPunct="1"/>
            <a:r>
              <a:rPr lang="en-US" altLang="zh-TW" sz="2800" b="1">
                <a:solidFill>
                  <a:schemeClr val="tx1"/>
                </a:solidFill>
                <a:latin typeface="Times New Roman" pitchFamily="18" charset="0"/>
                <a:ea typeface="新細明體" charset="-120"/>
              </a:rPr>
              <a:t>2006.10</a:t>
            </a:r>
          </a:p>
          <a:p>
            <a:pPr eaLnBrk="1" hangingPunct="1"/>
            <a:r>
              <a:rPr lang="zh-TW" altLang="en-US" sz="2800" b="1">
                <a:solidFill>
                  <a:schemeClr val="tx1"/>
                </a:solidFill>
                <a:latin typeface="Times New Roman" pitchFamily="18" charset="0"/>
                <a:ea typeface="新細明體" charset="-120"/>
              </a:rPr>
              <a:t>庫頁島</a:t>
            </a:r>
          </a:p>
          <a:p>
            <a:pPr eaLnBrk="1" hangingPunct="1"/>
            <a:r>
              <a:rPr lang="zh-TW" altLang="en-US" sz="2800" b="1">
                <a:solidFill>
                  <a:schemeClr val="tx1"/>
                </a:solidFill>
                <a:latin typeface="Times New Roman" pitchFamily="18" charset="0"/>
                <a:ea typeface="新細明體" charset="-120"/>
              </a:rPr>
              <a:t>發生</a:t>
            </a:r>
          </a:p>
          <a:p>
            <a:pPr eaLnBrk="1" hangingPunct="1"/>
            <a:r>
              <a:rPr lang="zh-TW" altLang="en-US" sz="2800" b="1">
                <a:solidFill>
                  <a:schemeClr val="tx1"/>
                </a:solidFill>
                <a:latin typeface="Times New Roman" pitchFamily="18" charset="0"/>
                <a:ea typeface="新細明體" charset="-120"/>
              </a:rPr>
              <a:t>芮氏規模</a:t>
            </a:r>
          </a:p>
          <a:p>
            <a:pPr eaLnBrk="1" hangingPunct="1"/>
            <a:r>
              <a:rPr lang="en-US" altLang="zh-TW" sz="2800" b="1">
                <a:solidFill>
                  <a:schemeClr val="tx1"/>
                </a:solidFill>
                <a:latin typeface="Times New Roman" pitchFamily="18" charset="0"/>
                <a:ea typeface="新細明體" charset="-120"/>
              </a:rPr>
              <a:t>8.2</a:t>
            </a:r>
            <a:r>
              <a:rPr lang="zh-TW" altLang="en-US" sz="2800" b="1">
                <a:solidFill>
                  <a:schemeClr val="tx1"/>
                </a:solidFill>
                <a:latin typeface="Times New Roman" pitchFamily="18" charset="0"/>
                <a:ea typeface="新細明體" charset="-120"/>
              </a:rPr>
              <a:t>大地震</a:t>
            </a:r>
          </a:p>
          <a:p>
            <a:pPr eaLnBrk="1" hangingPunct="1"/>
            <a:r>
              <a:rPr lang="zh-TW" altLang="en-US" sz="2800" b="1">
                <a:solidFill>
                  <a:schemeClr val="tx1"/>
                </a:solidFill>
                <a:latin typeface="Times New Roman" pitchFamily="18" charset="0"/>
                <a:ea typeface="新細明體" charset="-120"/>
              </a:rPr>
              <a:t>引發</a:t>
            </a:r>
            <a:r>
              <a:rPr lang="en-US" altLang="zh-TW" sz="2800" b="1">
                <a:solidFill>
                  <a:schemeClr val="tx1"/>
                </a:solidFill>
                <a:latin typeface="Times New Roman" pitchFamily="18" charset="0"/>
                <a:ea typeface="新細明體" charset="-120"/>
              </a:rPr>
              <a:t>1-2</a:t>
            </a:r>
            <a:r>
              <a:rPr lang="zh-TW" altLang="en-US" sz="2800" b="1">
                <a:solidFill>
                  <a:schemeClr val="tx1"/>
                </a:solidFill>
                <a:latin typeface="Times New Roman" pitchFamily="18" charset="0"/>
                <a:ea typeface="新細明體" charset="-120"/>
              </a:rPr>
              <a:t>公尺</a:t>
            </a:r>
          </a:p>
          <a:p>
            <a:pPr eaLnBrk="1" hangingPunct="1"/>
            <a:r>
              <a:rPr lang="zh-TW" altLang="en-US" sz="2800" b="1">
                <a:solidFill>
                  <a:schemeClr val="tx1"/>
                </a:solidFill>
                <a:latin typeface="Times New Roman" pitchFamily="18" charset="0"/>
                <a:ea typeface="新細明體" charset="-120"/>
              </a:rPr>
              <a:t>海嘯</a:t>
            </a:r>
          </a:p>
        </p:txBody>
      </p:sp>
    </p:spTree>
    <p:extLst>
      <p:ext uri="{BB962C8B-B14F-4D97-AF65-F5344CB8AC3E}">
        <p14:creationId xmlns:p14="http://schemas.microsoft.com/office/powerpoint/2010/main" val="23523347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Users\Allen-Wang\Desktop\20110311日本宮城地震\新聞照片\日本地震重災區位置圖.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875" y="71438"/>
            <a:ext cx="8858250" cy="66436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33971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epicenter_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7163"/>
            <a:ext cx="9144000" cy="40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65" name="Line 5"/>
          <p:cNvSpPr>
            <a:spLocks noChangeShapeType="1"/>
          </p:cNvSpPr>
          <p:nvPr/>
        </p:nvSpPr>
        <p:spPr bwMode="auto">
          <a:xfrm>
            <a:off x="3276600" y="2852738"/>
            <a:ext cx="1511300" cy="71437"/>
          </a:xfrm>
          <a:prstGeom prst="line">
            <a:avLst/>
          </a:prstGeom>
          <a:noFill/>
          <a:ln w="38100">
            <a:solidFill>
              <a:srgbClr val="FF0000"/>
            </a:solidFill>
            <a:round/>
            <a:headEnd/>
            <a:tailEnd type="triangle" w="med" len="med"/>
          </a:ln>
          <a:effectLst/>
        </p:spPr>
        <p:txBody>
          <a:bodyPr/>
          <a:lstStyle/>
          <a:p>
            <a:pPr algn="just">
              <a:spcBef>
                <a:spcPct val="50000"/>
              </a:spcBef>
              <a:defRPr/>
            </a:pPr>
            <a:endParaRPr lang="zh-TW" altLang="en-US">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666556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dock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5662613" cy="376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5" descr="Allen0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175" y="3049588"/>
            <a:ext cx="5076825" cy="380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 Box 6"/>
          <p:cNvSpPr txBox="1">
            <a:spLocks noChangeArrowheads="1"/>
          </p:cNvSpPr>
          <p:nvPr/>
        </p:nvSpPr>
        <p:spPr bwMode="auto">
          <a:xfrm>
            <a:off x="6156325" y="1412875"/>
            <a:ext cx="2563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rgbClr val="FFFF00"/>
                </a:solidFill>
                <a:latin typeface="華康儷中黑" pitchFamily="1" charset="-120"/>
                <a:ea typeface="華康儷中黑" pitchFamily="1" charset="-120"/>
              </a:defRPr>
            </a:lvl1pPr>
            <a:lvl2pPr marL="742950" indent="-285750" eaLnBrk="0" hangingPunct="0">
              <a:defRPr kumimoji="1" sz="2400">
                <a:solidFill>
                  <a:srgbClr val="FFFF00"/>
                </a:solidFill>
                <a:latin typeface="華康儷中黑" pitchFamily="1" charset="-120"/>
                <a:ea typeface="華康儷中黑" pitchFamily="1" charset="-120"/>
              </a:defRPr>
            </a:lvl2pPr>
            <a:lvl3pPr marL="1143000" indent="-228600" eaLnBrk="0" hangingPunct="0">
              <a:defRPr kumimoji="1" sz="2400">
                <a:solidFill>
                  <a:srgbClr val="FFFF00"/>
                </a:solidFill>
                <a:latin typeface="華康儷中黑" pitchFamily="1" charset="-120"/>
                <a:ea typeface="華康儷中黑" pitchFamily="1" charset="-120"/>
              </a:defRPr>
            </a:lvl3pPr>
            <a:lvl4pPr marL="1600200" indent="-228600" eaLnBrk="0" hangingPunct="0">
              <a:defRPr kumimoji="1" sz="2400">
                <a:solidFill>
                  <a:srgbClr val="FFFF00"/>
                </a:solidFill>
                <a:latin typeface="華康儷中黑" pitchFamily="1" charset="-120"/>
                <a:ea typeface="華康儷中黑" pitchFamily="1" charset="-120"/>
              </a:defRPr>
            </a:lvl4pPr>
            <a:lvl5pPr marL="2057400" indent="-228600" eaLnBrk="0" hangingPunct="0">
              <a:defRPr kumimoji="1" sz="2400">
                <a:solidFill>
                  <a:srgbClr val="FFFF00"/>
                </a:solidFill>
                <a:latin typeface="華康儷中黑" pitchFamily="1" charset="-120"/>
                <a:ea typeface="華康儷中黑" pitchFamily="1" charset="-120"/>
              </a:defRPr>
            </a:lvl5pPr>
            <a:lvl6pPr marL="25146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6pPr>
            <a:lvl7pPr marL="29718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7pPr>
            <a:lvl8pPr marL="34290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8pPr>
            <a:lvl9pPr marL="38862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9pPr>
          </a:lstStyle>
          <a:p>
            <a:pPr eaLnBrk="1" hangingPunct="1"/>
            <a:r>
              <a:rPr lang="en-US" altLang="zh-TW" b="1">
                <a:solidFill>
                  <a:schemeClr val="tx1"/>
                </a:solidFill>
                <a:latin typeface="Times New Roman" pitchFamily="18" charset="0"/>
                <a:ea typeface="新細明體" charset="-120"/>
              </a:rPr>
              <a:t>Crescent City, CA</a:t>
            </a:r>
          </a:p>
        </p:txBody>
      </p:sp>
    </p:spTree>
    <p:extLst>
      <p:ext uri="{BB962C8B-B14F-4D97-AF65-F5344CB8AC3E}">
        <p14:creationId xmlns:p14="http://schemas.microsoft.com/office/powerpoint/2010/main" val="42369731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0" y="-34925"/>
          <a:ext cx="9144000" cy="6856413"/>
        </p:xfrm>
        <a:graphic>
          <a:graphicData uri="http://schemas.openxmlformats.org/presentationml/2006/ole">
            <mc:AlternateContent xmlns:mc="http://schemas.openxmlformats.org/markup-compatibility/2006">
              <mc:Choice xmlns:v="urn:schemas-microsoft-com:vml" Requires="v">
                <p:oleObj spid="_x0000_s2064" name="簡報" r:id="rId3" imgW="4572139" imgH="3429123" progId="PowerPoint.Show.8">
                  <p:embed/>
                </p:oleObj>
              </mc:Choice>
              <mc:Fallback>
                <p:oleObj name="簡報" r:id="rId3" imgW="4572139" imgH="3429123" progId="PowerPoint.Show.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925"/>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2587633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2"/>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pPr algn="just">
              <a:spcBef>
                <a:spcPct val="50000"/>
              </a:spcBef>
              <a:defRPr/>
            </a:pPr>
            <a:endParaRPr lang="zh-TW" altLang="en-US">
              <a:effectLst>
                <a:outerShdw blurRad="38100" dist="38100" dir="2700000" algn="tl">
                  <a:srgbClr val="000000">
                    <a:alpha val="43137"/>
                  </a:srgbClr>
                </a:outerShdw>
              </a:effectLst>
            </a:endParaRPr>
          </a:p>
        </p:txBody>
      </p:sp>
      <p:pic>
        <p:nvPicPr>
          <p:cNvPr id="17411" name="Picture 3" descr="Sumatra"/>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403350" y="0"/>
            <a:ext cx="6373813" cy="6858000"/>
          </a:xfrm>
          <a:noFill/>
        </p:spPr>
      </p:pic>
      <p:sp>
        <p:nvSpPr>
          <p:cNvPr id="17412" name="Text Box 4"/>
          <p:cNvSpPr txBox="1">
            <a:spLocks noChangeArrowheads="1"/>
          </p:cNvSpPr>
          <p:nvPr/>
        </p:nvSpPr>
        <p:spPr bwMode="auto">
          <a:xfrm>
            <a:off x="468313" y="234950"/>
            <a:ext cx="826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rgbClr val="FFFF00"/>
                </a:solidFill>
                <a:latin typeface="華康儷中黑" pitchFamily="1" charset="-120"/>
                <a:ea typeface="華康儷中黑" pitchFamily="1" charset="-120"/>
              </a:defRPr>
            </a:lvl1pPr>
            <a:lvl2pPr marL="742950" indent="-285750" eaLnBrk="0" hangingPunct="0">
              <a:defRPr kumimoji="1" sz="2400">
                <a:solidFill>
                  <a:srgbClr val="FFFF00"/>
                </a:solidFill>
                <a:latin typeface="華康儷中黑" pitchFamily="1" charset="-120"/>
                <a:ea typeface="華康儷中黑" pitchFamily="1" charset="-120"/>
              </a:defRPr>
            </a:lvl2pPr>
            <a:lvl3pPr marL="1143000" indent="-228600" eaLnBrk="0" hangingPunct="0">
              <a:defRPr kumimoji="1" sz="2400">
                <a:solidFill>
                  <a:srgbClr val="FFFF00"/>
                </a:solidFill>
                <a:latin typeface="華康儷中黑" pitchFamily="1" charset="-120"/>
                <a:ea typeface="華康儷中黑" pitchFamily="1" charset="-120"/>
              </a:defRPr>
            </a:lvl3pPr>
            <a:lvl4pPr marL="1600200" indent="-228600" eaLnBrk="0" hangingPunct="0">
              <a:defRPr kumimoji="1" sz="2400">
                <a:solidFill>
                  <a:srgbClr val="FFFF00"/>
                </a:solidFill>
                <a:latin typeface="華康儷中黑" pitchFamily="1" charset="-120"/>
                <a:ea typeface="華康儷中黑" pitchFamily="1" charset="-120"/>
              </a:defRPr>
            </a:lvl4pPr>
            <a:lvl5pPr marL="2057400" indent="-228600" eaLnBrk="0" hangingPunct="0">
              <a:defRPr kumimoji="1" sz="2400">
                <a:solidFill>
                  <a:srgbClr val="FFFF00"/>
                </a:solidFill>
                <a:latin typeface="華康儷中黑" pitchFamily="1" charset="-120"/>
                <a:ea typeface="華康儷中黑" pitchFamily="1" charset="-120"/>
              </a:defRPr>
            </a:lvl5pPr>
            <a:lvl6pPr marL="25146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6pPr>
            <a:lvl7pPr marL="29718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7pPr>
            <a:lvl8pPr marL="34290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8pPr>
            <a:lvl9pPr marL="38862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9pPr>
          </a:lstStyle>
          <a:p>
            <a:pPr eaLnBrk="1" hangingPunct="1"/>
            <a:r>
              <a:rPr lang="en-US" altLang="zh-TW" b="1">
                <a:solidFill>
                  <a:srgbClr val="FF0000"/>
                </a:solidFill>
                <a:latin typeface="標楷體" pitchFamily="65" charset="-120"/>
                <a:ea typeface="標楷體" pitchFamily="65" charset="-120"/>
              </a:rPr>
              <a:t>2004.12.26</a:t>
            </a:r>
            <a:r>
              <a:rPr lang="zh-TW" altLang="en-US" b="1">
                <a:solidFill>
                  <a:srgbClr val="FF0000"/>
                </a:solidFill>
                <a:latin typeface="標楷體" pitchFamily="65" charset="-120"/>
                <a:ea typeface="標楷體" pitchFamily="65" charset="-120"/>
              </a:rPr>
              <a:t>規模</a:t>
            </a:r>
            <a:r>
              <a:rPr lang="en-US" altLang="zh-TW" b="1">
                <a:solidFill>
                  <a:srgbClr val="FF0000"/>
                </a:solidFill>
                <a:latin typeface="標楷體" pitchFamily="65" charset="-120"/>
                <a:ea typeface="標楷體" pitchFamily="65" charset="-120"/>
              </a:rPr>
              <a:t>9.3</a:t>
            </a:r>
            <a:r>
              <a:rPr lang="zh-TW" altLang="en-US" b="1">
                <a:solidFill>
                  <a:srgbClr val="FF0000"/>
                </a:solidFill>
                <a:latin typeface="標楷體" pitchFamily="65" charset="-120"/>
                <a:ea typeface="標楷體" pitchFamily="65" charset="-120"/>
              </a:rPr>
              <a:t>的南亞大地震引發海嘯，奪走人命</a:t>
            </a:r>
            <a:r>
              <a:rPr lang="en-US" altLang="zh-TW" b="1">
                <a:solidFill>
                  <a:srgbClr val="FF0000"/>
                </a:solidFill>
                <a:latin typeface="標楷體" pitchFamily="65" charset="-120"/>
                <a:ea typeface="標楷體" pitchFamily="65" charset="-120"/>
              </a:rPr>
              <a:t>22</a:t>
            </a:r>
            <a:r>
              <a:rPr lang="zh-TW" altLang="en-US" b="1">
                <a:solidFill>
                  <a:srgbClr val="FF0000"/>
                </a:solidFill>
                <a:latin typeface="標楷體" pitchFamily="65" charset="-120"/>
                <a:ea typeface="標楷體" pitchFamily="65" charset="-120"/>
              </a:rPr>
              <a:t>萬！</a:t>
            </a:r>
          </a:p>
        </p:txBody>
      </p:sp>
    </p:spTree>
    <p:extLst>
      <p:ext uri="{BB962C8B-B14F-4D97-AF65-F5344CB8AC3E}">
        <p14:creationId xmlns:p14="http://schemas.microsoft.com/office/powerpoint/2010/main" val="31669928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zh-TW" altLang="en-US" smtClean="0">
                <a:ea typeface="標楷體" pitchFamily="65" charset="-120"/>
              </a:rPr>
              <a:t>南亞海嘯的模擬</a:t>
            </a:r>
          </a:p>
        </p:txBody>
      </p:sp>
      <p:pic>
        <p:nvPicPr>
          <p:cNvPr id="18435" name="Picture 3" descr="250px-2004_indian_ocean_earthquake_tectonic"/>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92275" y="1692275"/>
            <a:ext cx="5975350" cy="4710113"/>
          </a:xfrm>
          <a:noFill/>
        </p:spPr>
      </p:pic>
    </p:spTree>
    <p:extLst>
      <p:ext uri="{BB962C8B-B14F-4D97-AF65-F5344CB8AC3E}">
        <p14:creationId xmlns:p14="http://schemas.microsoft.com/office/powerpoint/2010/main" val="14125056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2"/>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pPr algn="just">
              <a:spcBef>
                <a:spcPct val="50000"/>
              </a:spcBef>
              <a:defRPr/>
            </a:pPr>
            <a:endParaRPr lang="zh-TW" altLang="en-US">
              <a:effectLst>
                <a:outerShdw blurRad="38100" dist="38100" dir="2700000" algn="tl">
                  <a:srgbClr val="000000">
                    <a:alpha val="43137"/>
                  </a:srgbClr>
                </a:outerShdw>
              </a:effectLst>
            </a:endParaRPr>
          </a:p>
        </p:txBody>
      </p:sp>
      <p:pic>
        <p:nvPicPr>
          <p:cNvPr id="19459" name="Picture 3" descr="animation"/>
          <p:cNvPicPr>
            <a:picLocks noGrp="1" noChangeAspect="1" noChangeArrowheads="1" noCrop="1"/>
          </p:cNvPicPr>
          <p:nvPr>
            <p:ph/>
          </p:nvPr>
        </p:nvPicPr>
        <p:blipFill>
          <a:blip r:embed="rId2">
            <a:extLst>
              <a:ext uri="{28A0092B-C50C-407E-A947-70E740481C1C}">
                <a14:useLocalDpi xmlns:a14="http://schemas.microsoft.com/office/drawing/2010/main" val="0"/>
              </a:ext>
            </a:extLst>
          </a:blip>
          <a:srcRect/>
          <a:stretch>
            <a:fillRect/>
          </a:stretch>
        </p:blipFill>
        <p:spPr>
          <a:xfrm>
            <a:off x="1662113" y="-271463"/>
            <a:ext cx="6021387" cy="7461251"/>
          </a:xfrm>
          <a:noFill/>
        </p:spPr>
      </p:pic>
    </p:spTree>
    <p:extLst>
      <p:ext uri="{BB962C8B-B14F-4D97-AF65-F5344CB8AC3E}">
        <p14:creationId xmlns:p14="http://schemas.microsoft.com/office/powerpoint/2010/main" val="8283896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0"/>
            <a:ext cx="9753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49208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endParaRPr lang="zh-TW" altLang="zh-TW" smtClean="0"/>
          </a:p>
        </p:txBody>
      </p:sp>
      <p:pic>
        <p:nvPicPr>
          <p:cNvPr id="21507" name="Picture 3" descr="Body woma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68313" y="1844675"/>
            <a:ext cx="8207375" cy="4173538"/>
          </a:xfrm>
          <a:noFill/>
        </p:spPr>
      </p:pic>
    </p:spTree>
    <p:extLst>
      <p:ext uri="{BB962C8B-B14F-4D97-AF65-F5344CB8AC3E}">
        <p14:creationId xmlns:p14="http://schemas.microsoft.com/office/powerpoint/2010/main" val="33740993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p:nvPr>
        </p:nvSpPr>
        <p:spPr/>
        <p:txBody>
          <a:bodyPr/>
          <a:lstStyle/>
          <a:p>
            <a:pPr eaLnBrk="1" hangingPunct="1"/>
            <a:endParaRPr lang="zh-TW" altLang="zh-TW" smtClean="0"/>
          </a:p>
        </p:txBody>
      </p:sp>
      <p:pic>
        <p:nvPicPr>
          <p:cNvPr id="22531" name="Picture 3" descr="IK_Aceh_zoom_in_old_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0938" y="0"/>
            <a:ext cx="687705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4648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p:nvPr>
        </p:nvSpPr>
        <p:spPr/>
        <p:txBody>
          <a:bodyPr/>
          <a:lstStyle/>
          <a:p>
            <a:pPr eaLnBrk="1" hangingPunct="1"/>
            <a:endParaRPr lang="zh-TW" altLang="zh-TW" smtClean="0"/>
          </a:p>
        </p:txBody>
      </p:sp>
      <p:pic>
        <p:nvPicPr>
          <p:cNvPr id="23555" name="Picture 3" descr="IK_Aceh_zoom_in_new_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9038" y="-26988"/>
            <a:ext cx="6911975" cy="691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1419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圓角矩形 6"/>
          <p:cNvSpPr/>
          <p:nvPr/>
        </p:nvSpPr>
        <p:spPr>
          <a:xfrm>
            <a:off x="357188" y="928688"/>
            <a:ext cx="8001000" cy="5643562"/>
          </a:xfrm>
          <a:prstGeom prst="roundRect">
            <a:avLst/>
          </a:prstGeom>
          <a:solidFill>
            <a:schemeClr val="bg1">
              <a:lumMod val="95000"/>
              <a:alpha val="20000"/>
            </a:schemeClr>
          </a:soli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146151424"/>
              </p:ext>
            </p:extLst>
          </p:nvPr>
        </p:nvGraphicFramePr>
        <p:xfrm>
          <a:off x="928688" y="1897063"/>
          <a:ext cx="6715126" cy="4389436"/>
        </p:xfrm>
        <a:graphic>
          <a:graphicData uri="http://schemas.openxmlformats.org/drawingml/2006/table">
            <a:tbl>
              <a:tblPr firstRow="1" bandRow="1">
                <a:tableStyleId>{93296810-A885-4BE3-A3E7-6D5BEEA58F35}</a:tableStyleId>
              </a:tblPr>
              <a:tblGrid>
                <a:gridCol w="760093"/>
                <a:gridCol w="1107810"/>
                <a:gridCol w="1272335"/>
                <a:gridCol w="3574888"/>
              </a:tblGrid>
              <a:tr h="365786">
                <a:tc>
                  <a:txBody>
                    <a:bodyPr/>
                    <a:lstStyle/>
                    <a:p>
                      <a:pPr algn="ctr"/>
                      <a:r>
                        <a:rPr lang="zh-TW" altLang="en-US" sz="1800" b="0" dirty="0" smtClean="0">
                          <a:effectLst>
                            <a:outerShdw blurRad="38100" dist="38100" dir="2700000" algn="tl">
                              <a:srgbClr val="000000">
                                <a:alpha val="43137"/>
                              </a:srgbClr>
                            </a:outerShdw>
                          </a:effectLst>
                          <a:latin typeface="華康古印體" pitchFamily="49" charset="-120"/>
                          <a:ea typeface="華康古印體" pitchFamily="49" charset="-120"/>
                        </a:rPr>
                        <a:t>時間</a:t>
                      </a:r>
                      <a:endParaRPr lang="zh-TW" altLang="en-US" sz="1800" b="0" dirty="0">
                        <a:effectLst>
                          <a:outerShdw blurRad="38100" dist="38100" dir="2700000" algn="tl">
                            <a:srgbClr val="000000">
                              <a:alpha val="43137"/>
                            </a:srgbClr>
                          </a:outerShdw>
                        </a:effectLst>
                        <a:latin typeface="華康古印體" pitchFamily="49" charset="-120"/>
                        <a:ea typeface="華康古印體" pitchFamily="49" charset="-120"/>
                        <a:cs typeface="Times New Roman" pitchFamily="18" charset="0"/>
                      </a:endParaRPr>
                    </a:p>
                  </a:txBody>
                  <a:tcPr marT="45723" marB="45723"/>
                </a:tc>
                <a:tc>
                  <a:txBody>
                    <a:bodyPr/>
                    <a:lstStyle/>
                    <a:p>
                      <a:pPr algn="ctr"/>
                      <a:r>
                        <a:rPr lang="zh-TW" altLang="en-US" sz="1800" b="0" dirty="0" smtClean="0">
                          <a:effectLst>
                            <a:outerShdw blurRad="38100" dist="38100" dir="2700000" algn="tl">
                              <a:srgbClr val="000000">
                                <a:alpha val="43137"/>
                              </a:srgbClr>
                            </a:outerShdw>
                          </a:effectLst>
                          <a:latin typeface="華康古印體" pitchFamily="49" charset="-120"/>
                          <a:ea typeface="華康古印體" pitchFamily="49" charset="-120"/>
                        </a:rPr>
                        <a:t>芮氏規模</a:t>
                      </a:r>
                      <a:endParaRPr lang="zh-TW" altLang="en-US" sz="1800" b="0" dirty="0">
                        <a:effectLst>
                          <a:outerShdw blurRad="38100" dist="38100" dir="2700000" algn="tl">
                            <a:srgbClr val="000000">
                              <a:alpha val="43137"/>
                            </a:srgbClr>
                          </a:outerShdw>
                        </a:effectLst>
                        <a:latin typeface="華康古印體" pitchFamily="49" charset="-120"/>
                        <a:ea typeface="華康古印體" pitchFamily="49" charset="-120"/>
                        <a:cs typeface="Times New Roman" pitchFamily="18" charset="0"/>
                      </a:endParaRPr>
                    </a:p>
                  </a:txBody>
                  <a:tcPr marT="45723" marB="45723"/>
                </a:tc>
                <a:tc>
                  <a:txBody>
                    <a:bodyPr/>
                    <a:lstStyle/>
                    <a:p>
                      <a:pPr algn="ctr"/>
                      <a:r>
                        <a:rPr lang="zh-TW" altLang="en-US" sz="1800" b="0" dirty="0" smtClean="0">
                          <a:effectLst>
                            <a:outerShdw blurRad="38100" dist="38100" dir="2700000" algn="tl">
                              <a:srgbClr val="000000">
                                <a:alpha val="43137"/>
                              </a:srgbClr>
                            </a:outerShdw>
                          </a:effectLst>
                          <a:latin typeface="華康古印體" pitchFamily="49" charset="-120"/>
                          <a:ea typeface="華康古印體" pitchFamily="49" charset="-120"/>
                        </a:rPr>
                        <a:t>地點</a:t>
                      </a:r>
                      <a:endParaRPr lang="zh-TW" altLang="en-US" sz="1800" b="0" dirty="0">
                        <a:effectLst>
                          <a:outerShdw blurRad="38100" dist="38100" dir="2700000" algn="tl">
                            <a:srgbClr val="000000">
                              <a:alpha val="43137"/>
                            </a:srgbClr>
                          </a:outerShdw>
                        </a:effectLst>
                        <a:latin typeface="華康古印體" pitchFamily="49" charset="-120"/>
                        <a:ea typeface="華康古印體" pitchFamily="49" charset="-120"/>
                        <a:cs typeface="Times New Roman" pitchFamily="18" charset="0"/>
                      </a:endParaRPr>
                    </a:p>
                  </a:txBody>
                  <a:tcPr marT="45723" marB="45723"/>
                </a:tc>
                <a:tc>
                  <a:txBody>
                    <a:bodyPr/>
                    <a:lstStyle/>
                    <a:p>
                      <a:pPr algn="ctr"/>
                      <a:r>
                        <a:rPr lang="zh-TW" altLang="en-US" sz="1800" b="0" dirty="0" smtClean="0">
                          <a:effectLst>
                            <a:outerShdw blurRad="38100" dist="38100" dir="2700000" algn="tl">
                              <a:srgbClr val="000000">
                                <a:alpha val="43137"/>
                              </a:srgbClr>
                            </a:outerShdw>
                          </a:effectLst>
                          <a:latin typeface="華康古印體" pitchFamily="49" charset="-120"/>
                          <a:ea typeface="華康古印體" pitchFamily="49" charset="-120"/>
                        </a:rPr>
                        <a:t>影響</a:t>
                      </a:r>
                      <a:endParaRPr lang="zh-TW" altLang="en-US" sz="1800" b="0" dirty="0">
                        <a:effectLst>
                          <a:outerShdw blurRad="38100" dist="38100" dir="2700000" algn="tl">
                            <a:srgbClr val="000000">
                              <a:alpha val="43137"/>
                            </a:srgbClr>
                          </a:outerShdw>
                        </a:effectLst>
                        <a:latin typeface="華康古印體" pitchFamily="49" charset="-120"/>
                        <a:ea typeface="華康古印體" pitchFamily="49" charset="-120"/>
                        <a:cs typeface="Times New Roman" pitchFamily="18" charset="0"/>
                      </a:endParaRPr>
                    </a:p>
                  </a:txBody>
                  <a:tcPr marT="45723" marB="45723"/>
                </a:tc>
              </a:tr>
              <a:tr h="640126">
                <a:tc>
                  <a:txBody>
                    <a:bodyPr/>
                    <a:lstStyle/>
                    <a:p>
                      <a:pPr algn="ctr">
                        <a:lnSpc>
                          <a:spcPts val="4000"/>
                        </a:lnSpc>
                        <a:spcBef>
                          <a:spcPts val="0"/>
                        </a:spcBef>
                      </a:pPr>
                      <a:r>
                        <a:rPr lang="en-US" altLang="zh-TW" sz="1800" dirty="0" smtClean="0">
                          <a:latin typeface="華康古印體" pitchFamily="49" charset="-120"/>
                          <a:ea typeface="華康古印體" pitchFamily="49" charset="-120"/>
                        </a:rPr>
                        <a:t>1960</a:t>
                      </a:r>
                      <a:endParaRPr lang="zh-TW" altLang="en-US" sz="1800" dirty="0">
                        <a:solidFill>
                          <a:srgbClr val="002060"/>
                        </a:solidFill>
                        <a:latin typeface="華康古印體" pitchFamily="49" charset="-120"/>
                        <a:ea typeface="華康古印體" pitchFamily="49" charset="-120"/>
                        <a:cs typeface="Times New Roman" pitchFamily="18" charset="0"/>
                      </a:endParaRPr>
                    </a:p>
                  </a:txBody>
                  <a:tcPr marT="45723" marB="45723"/>
                </a:tc>
                <a:tc>
                  <a:txBody>
                    <a:bodyPr/>
                    <a:lstStyle/>
                    <a:p>
                      <a:pPr algn="ctr">
                        <a:lnSpc>
                          <a:spcPts val="4000"/>
                        </a:lnSpc>
                        <a:spcBef>
                          <a:spcPts val="0"/>
                        </a:spcBef>
                      </a:pPr>
                      <a:r>
                        <a:rPr lang="en-US" altLang="zh-TW" sz="1800" dirty="0" smtClean="0">
                          <a:latin typeface="華康古印體" pitchFamily="49" charset="-120"/>
                          <a:ea typeface="華康古印體" pitchFamily="49" charset="-120"/>
                        </a:rPr>
                        <a:t>9.5</a:t>
                      </a:r>
                      <a:endParaRPr lang="zh-TW" altLang="en-US" sz="1800" dirty="0">
                        <a:solidFill>
                          <a:srgbClr val="002060"/>
                        </a:solidFill>
                        <a:latin typeface="華康古印體" pitchFamily="49" charset="-120"/>
                        <a:ea typeface="華康古印體" pitchFamily="49" charset="-120"/>
                        <a:cs typeface="Times New Roman" pitchFamily="18" charset="0"/>
                      </a:endParaRPr>
                    </a:p>
                  </a:txBody>
                  <a:tcPr marT="45723" marB="45723"/>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dirty="0" smtClean="0">
                          <a:latin typeface="華康古印體" pitchFamily="49" charset="-120"/>
                          <a:ea typeface="華康古印體" pitchFamily="49" charset="-120"/>
                        </a:rPr>
                        <a:t>智利</a:t>
                      </a:r>
                      <a:endParaRPr lang="en-US" altLang="zh-TW" sz="1800" dirty="0" smtClean="0">
                        <a:latin typeface="華康古印體" pitchFamily="49" charset="-120"/>
                        <a:ea typeface="華康古印體" pitchFamily="49"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dirty="0" smtClean="0">
                          <a:latin typeface="華康古印體" pitchFamily="49" charset="-120"/>
                          <a:ea typeface="華康古印體" pitchFamily="49" charset="-120"/>
                        </a:rPr>
                        <a:t>中部外海</a:t>
                      </a:r>
                      <a:endParaRPr lang="zh-TW" altLang="en-US" sz="1800" dirty="0" smtClean="0">
                        <a:solidFill>
                          <a:srgbClr val="002060"/>
                        </a:solidFill>
                        <a:latin typeface="華康古印體" pitchFamily="49" charset="-120"/>
                        <a:ea typeface="華康古印體" pitchFamily="49" charset="-120"/>
                        <a:cs typeface="Times New Roman" pitchFamily="18" charset="0"/>
                      </a:endParaRPr>
                    </a:p>
                  </a:txBody>
                  <a:tcPr marT="45723" marB="45723"/>
                </a:tc>
                <a:tc>
                  <a:txBody>
                    <a:bodyPr/>
                    <a:lstStyle/>
                    <a:p>
                      <a:r>
                        <a:rPr lang="zh-TW" altLang="en-US" sz="1800" kern="1200" dirty="0" smtClean="0">
                          <a:latin typeface="華康古印體" pitchFamily="49" charset="-120"/>
                          <a:ea typeface="華康古印體" pitchFamily="49" charset="-120"/>
                        </a:rPr>
                        <a:t>造成超過</a:t>
                      </a:r>
                      <a:r>
                        <a:rPr lang="en-US" altLang="zh-TW" sz="1800" kern="1200" dirty="0" smtClean="0">
                          <a:latin typeface="華康古印體" pitchFamily="49" charset="-120"/>
                          <a:ea typeface="華康古印體" pitchFamily="49" charset="-120"/>
                        </a:rPr>
                        <a:t>1,600</a:t>
                      </a:r>
                      <a:r>
                        <a:rPr lang="zh-TW" altLang="en-US" sz="1800" kern="1200" dirty="0" smtClean="0">
                          <a:latin typeface="華康古印體" pitchFamily="49" charset="-120"/>
                          <a:ea typeface="華康古印體" pitchFamily="49" charset="-120"/>
                        </a:rPr>
                        <a:t>人死亡，</a:t>
                      </a:r>
                      <a:r>
                        <a:rPr lang="en-US" altLang="zh-TW" sz="1800" kern="1200" dirty="0" smtClean="0">
                          <a:latin typeface="華康古印體" pitchFamily="49" charset="-120"/>
                          <a:ea typeface="華康古印體" pitchFamily="49" charset="-120"/>
                        </a:rPr>
                        <a:t>200</a:t>
                      </a:r>
                      <a:r>
                        <a:rPr lang="zh-TW" altLang="en-US" sz="1800" kern="1200" dirty="0" smtClean="0">
                          <a:latin typeface="華康古印體" pitchFamily="49" charset="-120"/>
                          <a:ea typeface="華康古印體" pitchFamily="49" charset="-120"/>
                        </a:rPr>
                        <a:t>萬人流離失所。</a:t>
                      </a:r>
                      <a:endParaRPr lang="zh-TW" altLang="en-US" sz="1800" dirty="0">
                        <a:solidFill>
                          <a:srgbClr val="002060"/>
                        </a:solidFill>
                        <a:latin typeface="華康古印體" pitchFamily="49" charset="-120"/>
                        <a:ea typeface="華康古印體" pitchFamily="49" charset="-120"/>
                        <a:cs typeface="Times New Roman" pitchFamily="18" charset="0"/>
                      </a:endParaRPr>
                    </a:p>
                  </a:txBody>
                  <a:tcPr marT="45723" marB="45723"/>
                </a:tc>
              </a:tr>
              <a:tr h="640126">
                <a:tc>
                  <a:txBody>
                    <a:bodyPr/>
                    <a:lstStyle/>
                    <a:p>
                      <a:pPr algn="ctr">
                        <a:lnSpc>
                          <a:spcPts val="4000"/>
                        </a:lnSpc>
                        <a:spcBef>
                          <a:spcPts val="0"/>
                        </a:spcBef>
                      </a:pPr>
                      <a:r>
                        <a:rPr lang="en-US" altLang="zh-TW" sz="1800" kern="1200" dirty="0" smtClean="0">
                          <a:latin typeface="華康古印體" pitchFamily="49" charset="-120"/>
                          <a:ea typeface="華康古印體" pitchFamily="49" charset="-120"/>
                        </a:rPr>
                        <a:t>1964</a:t>
                      </a:r>
                      <a:endParaRPr lang="zh-TW" altLang="en-US" sz="1800" dirty="0">
                        <a:solidFill>
                          <a:srgbClr val="002060"/>
                        </a:solidFill>
                        <a:latin typeface="華康古印體" pitchFamily="49" charset="-120"/>
                        <a:ea typeface="華康古印體" pitchFamily="49" charset="-120"/>
                        <a:cs typeface="Times New Roman" pitchFamily="18" charset="0"/>
                      </a:endParaRPr>
                    </a:p>
                  </a:txBody>
                  <a:tcPr marT="45723" marB="45723"/>
                </a:tc>
                <a:tc>
                  <a:txBody>
                    <a:bodyPr/>
                    <a:lstStyle/>
                    <a:p>
                      <a:pPr algn="ctr">
                        <a:lnSpc>
                          <a:spcPts val="4000"/>
                        </a:lnSpc>
                        <a:spcBef>
                          <a:spcPts val="0"/>
                        </a:spcBef>
                      </a:pPr>
                      <a:r>
                        <a:rPr lang="en-US" altLang="zh-TW" sz="1800" kern="1200" dirty="0" smtClean="0">
                          <a:latin typeface="華康古印體" pitchFamily="49" charset="-120"/>
                          <a:ea typeface="華康古印體" pitchFamily="49" charset="-120"/>
                        </a:rPr>
                        <a:t>9.2</a:t>
                      </a:r>
                      <a:endParaRPr lang="zh-TW" altLang="en-US" sz="1800" dirty="0">
                        <a:solidFill>
                          <a:srgbClr val="002060"/>
                        </a:solidFill>
                        <a:latin typeface="華康古印體" pitchFamily="49" charset="-120"/>
                        <a:ea typeface="華康古印體" pitchFamily="49" charset="-120"/>
                        <a:cs typeface="Times New Roman" pitchFamily="18" charset="0"/>
                      </a:endParaRPr>
                    </a:p>
                  </a:txBody>
                  <a:tcPr marT="45723" marB="45723"/>
                </a:tc>
                <a:tc>
                  <a:txBody>
                    <a:bodyPr/>
                    <a:lstStyle/>
                    <a:p>
                      <a:pPr algn="ctr">
                        <a:lnSpc>
                          <a:spcPts val="4000"/>
                        </a:lnSpc>
                      </a:pPr>
                      <a:r>
                        <a:rPr lang="zh-TW" altLang="en-US" sz="1800" kern="1200" dirty="0" smtClean="0">
                          <a:latin typeface="華康古印體" pitchFamily="49" charset="-120"/>
                          <a:ea typeface="華康古印體" pitchFamily="49" charset="-120"/>
                        </a:rPr>
                        <a:t>阿拉斯加</a:t>
                      </a:r>
                      <a:endParaRPr lang="zh-TW" altLang="en-US" sz="1800" dirty="0">
                        <a:solidFill>
                          <a:srgbClr val="002060"/>
                        </a:solidFill>
                        <a:latin typeface="華康古印體" pitchFamily="49" charset="-120"/>
                        <a:ea typeface="華康古印體" pitchFamily="49" charset="-120"/>
                        <a:cs typeface="Times New Roman" pitchFamily="18" charset="0"/>
                      </a:endParaRPr>
                    </a:p>
                  </a:txBody>
                  <a:tcPr marT="45723" marB="45723"/>
                </a:tc>
                <a:tc>
                  <a:txBody>
                    <a:bodyPr/>
                    <a:lstStyle/>
                    <a:p>
                      <a:r>
                        <a:rPr lang="zh-TW" altLang="en-US" sz="1800" kern="1200" dirty="0" smtClean="0">
                          <a:latin typeface="華康古印體" pitchFamily="49" charset="-120"/>
                          <a:ea typeface="華康古印體" pitchFamily="49" charset="-120"/>
                        </a:rPr>
                        <a:t>災害和死亡廣布</a:t>
                      </a:r>
                      <a:r>
                        <a:rPr lang="en-US" altLang="zh-TW" sz="1800" kern="1200" dirty="0" smtClean="0">
                          <a:latin typeface="華康古印體" pitchFamily="49" charset="-120"/>
                          <a:ea typeface="華康古印體" pitchFamily="49" charset="-120"/>
                        </a:rPr>
                        <a:t>1,500</a:t>
                      </a:r>
                      <a:r>
                        <a:rPr lang="zh-TW" altLang="en-US" sz="1800" kern="1200" dirty="0" smtClean="0">
                          <a:latin typeface="華康古印體" pitchFamily="49" charset="-120"/>
                          <a:ea typeface="華康古印體" pitchFamily="49" charset="-120"/>
                        </a:rPr>
                        <a:t>哩，地震與海嘯造成</a:t>
                      </a:r>
                      <a:r>
                        <a:rPr lang="en-US" altLang="zh-TW" sz="1800" kern="1200" dirty="0" smtClean="0">
                          <a:latin typeface="華康古印體" pitchFamily="49" charset="-120"/>
                          <a:ea typeface="華康古印體" pitchFamily="49" charset="-120"/>
                        </a:rPr>
                        <a:t>128</a:t>
                      </a:r>
                      <a:r>
                        <a:rPr lang="zh-TW" altLang="en-US" sz="1800" kern="1200" dirty="0" smtClean="0">
                          <a:latin typeface="華康古印體" pitchFamily="49" charset="-120"/>
                          <a:ea typeface="華康古印體" pitchFamily="49" charset="-120"/>
                        </a:rPr>
                        <a:t>人死亡。</a:t>
                      </a:r>
                      <a:endParaRPr lang="zh-TW" altLang="en-US" sz="1800" dirty="0">
                        <a:solidFill>
                          <a:srgbClr val="002060"/>
                        </a:solidFill>
                        <a:latin typeface="華康古印體" pitchFamily="49" charset="-120"/>
                        <a:ea typeface="華康古印體" pitchFamily="49" charset="-120"/>
                        <a:cs typeface="Times New Roman" pitchFamily="18" charset="0"/>
                      </a:endParaRPr>
                    </a:p>
                  </a:txBody>
                  <a:tcPr marT="45723" marB="45723"/>
                </a:tc>
              </a:tr>
              <a:tr h="640126">
                <a:tc>
                  <a:txBody>
                    <a:bodyPr/>
                    <a:lstStyle/>
                    <a:p>
                      <a:pPr algn="ctr">
                        <a:lnSpc>
                          <a:spcPts val="4000"/>
                        </a:lnSpc>
                        <a:spcBef>
                          <a:spcPts val="0"/>
                        </a:spcBef>
                      </a:pPr>
                      <a:r>
                        <a:rPr lang="en-US" altLang="zh-TW" sz="1800" kern="1200" dirty="0" smtClean="0">
                          <a:latin typeface="華康古印體" pitchFamily="49" charset="-120"/>
                          <a:ea typeface="華康古印體" pitchFamily="49" charset="-120"/>
                        </a:rPr>
                        <a:t>2004</a:t>
                      </a:r>
                      <a:endParaRPr lang="zh-TW" altLang="en-US" sz="1800" dirty="0">
                        <a:solidFill>
                          <a:srgbClr val="002060"/>
                        </a:solidFill>
                        <a:latin typeface="華康古印體" pitchFamily="49" charset="-120"/>
                        <a:ea typeface="華康古印體" pitchFamily="49" charset="-120"/>
                        <a:cs typeface="Times New Roman" pitchFamily="18" charset="0"/>
                      </a:endParaRPr>
                    </a:p>
                  </a:txBody>
                  <a:tcPr marT="45723" marB="45723"/>
                </a:tc>
                <a:tc>
                  <a:txBody>
                    <a:bodyPr/>
                    <a:lstStyle/>
                    <a:p>
                      <a:pPr algn="ctr">
                        <a:lnSpc>
                          <a:spcPts val="4000"/>
                        </a:lnSpc>
                        <a:spcBef>
                          <a:spcPts val="0"/>
                        </a:spcBef>
                      </a:pPr>
                      <a:r>
                        <a:rPr lang="en-US" altLang="zh-TW" sz="1800" dirty="0" smtClean="0">
                          <a:latin typeface="華康古印體" pitchFamily="49" charset="-120"/>
                          <a:ea typeface="華康古印體" pitchFamily="49" charset="-120"/>
                        </a:rPr>
                        <a:t>9.1</a:t>
                      </a:r>
                      <a:endParaRPr lang="zh-TW" altLang="en-US" sz="1800" dirty="0">
                        <a:solidFill>
                          <a:srgbClr val="002060"/>
                        </a:solidFill>
                        <a:latin typeface="華康古印體" pitchFamily="49" charset="-120"/>
                        <a:ea typeface="華康古印體" pitchFamily="49" charset="-120"/>
                        <a:cs typeface="Times New Roman" pitchFamily="18" charset="0"/>
                      </a:endParaRPr>
                    </a:p>
                  </a:txBody>
                  <a:tcPr marT="45723" marB="45723"/>
                </a:tc>
                <a:tc>
                  <a:txBody>
                    <a:bodyPr/>
                    <a:lstStyle/>
                    <a:p>
                      <a:pPr algn="ctr">
                        <a:lnSpc>
                          <a:spcPts val="4000"/>
                        </a:lnSpc>
                      </a:pPr>
                      <a:r>
                        <a:rPr lang="zh-TW" altLang="en-US" sz="1800" kern="1200" dirty="0" smtClean="0">
                          <a:latin typeface="華康古印體" pitchFamily="49" charset="-120"/>
                          <a:ea typeface="華康古印體" pitchFamily="49" charset="-120"/>
                        </a:rPr>
                        <a:t>印尼</a:t>
                      </a:r>
                      <a:endParaRPr lang="zh-TW" altLang="en-US" sz="1800" dirty="0">
                        <a:solidFill>
                          <a:srgbClr val="002060"/>
                        </a:solidFill>
                        <a:latin typeface="華康古印體" pitchFamily="49" charset="-120"/>
                        <a:ea typeface="華康古印體" pitchFamily="49" charset="-120"/>
                        <a:cs typeface="Times New Roman" pitchFamily="18" charset="0"/>
                      </a:endParaRPr>
                    </a:p>
                  </a:txBody>
                  <a:tcPr marT="45723" marB="45723"/>
                </a:tc>
                <a:tc>
                  <a:txBody>
                    <a:bodyPr/>
                    <a:lstStyle/>
                    <a:p>
                      <a:r>
                        <a:rPr lang="zh-TW" altLang="en-US" sz="1800" kern="1200" dirty="0" smtClean="0">
                          <a:latin typeface="華康古印體" pitchFamily="49" charset="-120"/>
                          <a:ea typeface="華康古印體" pitchFamily="49" charset="-120"/>
                        </a:rPr>
                        <a:t>海嘯席捲</a:t>
                      </a:r>
                      <a:r>
                        <a:rPr lang="en-US" altLang="zh-TW" sz="1800" kern="1200" dirty="0" smtClean="0">
                          <a:latin typeface="華康古印體" pitchFamily="49" charset="-120"/>
                          <a:ea typeface="華康古印體" pitchFamily="49" charset="-120"/>
                        </a:rPr>
                        <a:t>12</a:t>
                      </a:r>
                      <a:r>
                        <a:rPr lang="zh-TW" altLang="en-US" sz="1800" kern="1200" dirty="0" smtClean="0">
                          <a:latin typeface="華康古印體" pitchFamily="49" charset="-120"/>
                          <a:ea typeface="華康古印體" pitchFamily="49" charset="-120"/>
                        </a:rPr>
                        <a:t>國，造成超過</a:t>
                      </a:r>
                      <a:r>
                        <a:rPr lang="en-US" altLang="zh-TW" sz="1800" kern="1200" dirty="0" smtClean="0">
                          <a:latin typeface="華康古印體" pitchFamily="49" charset="-120"/>
                          <a:ea typeface="華康古印體" pitchFamily="49" charset="-120"/>
                        </a:rPr>
                        <a:t>22</a:t>
                      </a:r>
                      <a:r>
                        <a:rPr lang="zh-TW" altLang="en-US" sz="1800" kern="1200" dirty="0" smtClean="0">
                          <a:latin typeface="華康古印體" pitchFamily="49" charset="-120"/>
                          <a:ea typeface="華康古印體" pitchFamily="49" charset="-120"/>
                        </a:rPr>
                        <a:t>萬人死亡、</a:t>
                      </a:r>
                      <a:r>
                        <a:rPr lang="en-US" altLang="zh-TW" sz="1800" kern="1200" dirty="0" smtClean="0">
                          <a:latin typeface="華康古印體" pitchFamily="49" charset="-120"/>
                          <a:ea typeface="華康古印體" pitchFamily="49" charset="-120"/>
                        </a:rPr>
                        <a:t>700</a:t>
                      </a:r>
                      <a:r>
                        <a:rPr lang="zh-TW" altLang="en-US" sz="1800" kern="1200" dirty="0" smtClean="0">
                          <a:latin typeface="華康古印體" pitchFamily="49" charset="-120"/>
                          <a:ea typeface="華康古印體" pitchFamily="49" charset="-120"/>
                        </a:rPr>
                        <a:t>萬人流離失所。</a:t>
                      </a:r>
                      <a:endParaRPr lang="zh-TW" altLang="en-US" sz="1800" dirty="0">
                        <a:solidFill>
                          <a:srgbClr val="002060"/>
                        </a:solidFill>
                        <a:latin typeface="華康古印體" pitchFamily="49" charset="-120"/>
                        <a:ea typeface="華康古印體" pitchFamily="49" charset="-120"/>
                        <a:cs typeface="Times New Roman" pitchFamily="18" charset="0"/>
                      </a:endParaRPr>
                    </a:p>
                  </a:txBody>
                  <a:tcPr marT="45723" marB="45723"/>
                </a:tc>
              </a:tr>
              <a:tr h="1188806">
                <a:tc>
                  <a:txBody>
                    <a:bodyPr/>
                    <a:lstStyle/>
                    <a:p>
                      <a:pPr algn="ctr">
                        <a:lnSpc>
                          <a:spcPct val="300000"/>
                        </a:lnSpc>
                        <a:spcBef>
                          <a:spcPts val="0"/>
                        </a:spcBef>
                      </a:pPr>
                      <a:r>
                        <a:rPr lang="en-US" altLang="zh-TW" sz="1800" kern="1200" dirty="0" smtClean="0">
                          <a:latin typeface="華康古印體" pitchFamily="49" charset="-120"/>
                          <a:ea typeface="華康古印體" pitchFamily="49" charset="-120"/>
                        </a:rPr>
                        <a:t>2011</a:t>
                      </a:r>
                      <a:endParaRPr lang="zh-TW" altLang="en-US" sz="1800" b="1" dirty="0">
                        <a:solidFill>
                          <a:srgbClr val="002060"/>
                        </a:solidFill>
                        <a:latin typeface="華康古印體" pitchFamily="49" charset="-120"/>
                        <a:ea typeface="華康古印體" pitchFamily="49" charset="-120"/>
                        <a:cs typeface="Times New Roman" pitchFamily="18" charset="0"/>
                      </a:endParaRPr>
                    </a:p>
                  </a:txBody>
                  <a:tcPr marT="45723" marB="45723">
                    <a:solidFill>
                      <a:srgbClr val="00B050"/>
                    </a:solidFill>
                  </a:tcPr>
                </a:tc>
                <a:tc>
                  <a:txBody>
                    <a:bodyPr/>
                    <a:lstStyle/>
                    <a:p>
                      <a:pPr algn="ctr">
                        <a:lnSpc>
                          <a:spcPct val="300000"/>
                        </a:lnSpc>
                        <a:spcBef>
                          <a:spcPts val="0"/>
                        </a:spcBef>
                      </a:pPr>
                      <a:r>
                        <a:rPr lang="en-US" altLang="zh-TW" sz="1800" dirty="0" smtClean="0">
                          <a:latin typeface="華康古印體" pitchFamily="49" charset="-120"/>
                          <a:ea typeface="華康古印體" pitchFamily="49" charset="-120"/>
                        </a:rPr>
                        <a:t>9.0</a:t>
                      </a:r>
                      <a:endParaRPr lang="zh-TW" altLang="en-US" sz="1800" b="1" dirty="0">
                        <a:solidFill>
                          <a:srgbClr val="002060"/>
                        </a:solidFill>
                        <a:latin typeface="華康古印體" pitchFamily="49" charset="-120"/>
                        <a:ea typeface="華康古印體" pitchFamily="49" charset="-120"/>
                        <a:cs typeface="Times New Roman" pitchFamily="18" charset="0"/>
                      </a:endParaRPr>
                    </a:p>
                  </a:txBody>
                  <a:tcPr marT="45723" marB="45723">
                    <a:solidFill>
                      <a:srgbClr val="00B050"/>
                    </a:solidFill>
                  </a:tcPr>
                </a:tc>
                <a:tc>
                  <a:txBody>
                    <a:bodyPr/>
                    <a:lstStyle/>
                    <a:p>
                      <a:pPr algn="ctr">
                        <a:lnSpc>
                          <a:spcPct val="300000"/>
                        </a:lnSpc>
                      </a:pPr>
                      <a:r>
                        <a:rPr lang="zh-TW" altLang="en-US" sz="1800" kern="1200" dirty="0" smtClean="0">
                          <a:latin typeface="華康古印體" pitchFamily="49" charset="-120"/>
                          <a:ea typeface="華康古印體" pitchFamily="49" charset="-120"/>
                        </a:rPr>
                        <a:t>日本東北</a:t>
                      </a:r>
                      <a:endParaRPr lang="zh-TW" altLang="en-US" sz="1800" b="1" dirty="0">
                        <a:solidFill>
                          <a:srgbClr val="002060"/>
                        </a:solidFill>
                        <a:latin typeface="華康古印體" pitchFamily="49" charset="-120"/>
                        <a:ea typeface="華康古印體" pitchFamily="49" charset="-120"/>
                        <a:cs typeface="Times New Roman" pitchFamily="18" charset="0"/>
                      </a:endParaRPr>
                    </a:p>
                  </a:txBody>
                  <a:tcPr marT="45723" marB="45723">
                    <a:solidFill>
                      <a:srgbClr val="00B050"/>
                    </a:solidFill>
                  </a:tcPr>
                </a:tc>
                <a:tc>
                  <a:txBody>
                    <a:bodyPr/>
                    <a:lstStyle/>
                    <a:p>
                      <a:r>
                        <a:rPr lang="zh-TW" altLang="en-US" sz="1800" kern="1200" dirty="0" smtClean="0">
                          <a:latin typeface="華康古印體" pitchFamily="49" charset="-120"/>
                          <a:ea typeface="華康古印體" pitchFamily="49" charset="-120"/>
                        </a:rPr>
                        <a:t>引發</a:t>
                      </a:r>
                      <a:r>
                        <a:rPr lang="en-US" altLang="zh-TW" sz="1800" kern="1200" dirty="0" smtClean="0">
                          <a:latin typeface="華康古印體" pitchFamily="49" charset="-120"/>
                          <a:ea typeface="華康古印體" pitchFamily="49" charset="-120"/>
                        </a:rPr>
                        <a:t>10</a:t>
                      </a:r>
                      <a:r>
                        <a:rPr lang="zh-TW" altLang="en-US" sz="1800" kern="1200" dirty="0" smtClean="0">
                          <a:latin typeface="華康古印體" pitchFamily="49" charset="-120"/>
                          <a:ea typeface="華康古印體" pitchFamily="49" charset="-120"/>
                        </a:rPr>
                        <a:t>公尺高海嘯，肆虐沿岸地區，目前確定死亡人數已經超過千人，估計最後死亡人數可能超過萬人。</a:t>
                      </a:r>
                      <a:endParaRPr lang="zh-TW" altLang="en-US" sz="1800" b="1" dirty="0">
                        <a:solidFill>
                          <a:srgbClr val="002060"/>
                        </a:solidFill>
                        <a:latin typeface="華康古印體" pitchFamily="49" charset="-120"/>
                        <a:ea typeface="華康古印體" pitchFamily="49" charset="-120"/>
                        <a:cs typeface="Times New Roman" pitchFamily="18" charset="0"/>
                      </a:endParaRPr>
                    </a:p>
                  </a:txBody>
                  <a:tcPr marT="45723" marB="45723">
                    <a:solidFill>
                      <a:srgbClr val="00B050"/>
                    </a:solidFill>
                  </a:tcPr>
                </a:tc>
              </a:tr>
              <a:tr h="914466">
                <a:tc>
                  <a:txBody>
                    <a:bodyPr/>
                    <a:lstStyle/>
                    <a:p>
                      <a:pPr algn="ctr">
                        <a:lnSpc>
                          <a:spcPct val="250000"/>
                        </a:lnSpc>
                        <a:spcBef>
                          <a:spcPts val="0"/>
                        </a:spcBef>
                      </a:pPr>
                      <a:r>
                        <a:rPr lang="en-US" altLang="zh-TW" sz="1800" kern="1200" dirty="0" smtClean="0">
                          <a:latin typeface="華康古印體" pitchFamily="49" charset="-120"/>
                          <a:ea typeface="華康古印體" pitchFamily="49" charset="-120"/>
                        </a:rPr>
                        <a:t>1952</a:t>
                      </a:r>
                      <a:endParaRPr lang="zh-TW" altLang="en-US" sz="1800" dirty="0">
                        <a:solidFill>
                          <a:srgbClr val="002060"/>
                        </a:solidFill>
                        <a:latin typeface="華康古印體" pitchFamily="49" charset="-120"/>
                        <a:ea typeface="華康古印體" pitchFamily="49" charset="-120"/>
                        <a:cs typeface="Times New Roman" pitchFamily="18" charset="0"/>
                      </a:endParaRPr>
                    </a:p>
                  </a:txBody>
                  <a:tcPr marT="45723" marB="45723"/>
                </a:tc>
                <a:tc>
                  <a:txBody>
                    <a:bodyPr/>
                    <a:lstStyle/>
                    <a:p>
                      <a:pPr marL="0" marR="0" indent="0" algn="ctr" defTabSz="914400" rtl="0" eaLnBrk="1" fontAlgn="auto" latinLnBrk="0" hangingPunct="1">
                        <a:lnSpc>
                          <a:spcPct val="250000"/>
                        </a:lnSpc>
                        <a:spcBef>
                          <a:spcPts val="0"/>
                        </a:spcBef>
                        <a:spcAft>
                          <a:spcPts val="0"/>
                        </a:spcAft>
                        <a:buClrTx/>
                        <a:buSzTx/>
                        <a:buFontTx/>
                        <a:buNone/>
                        <a:tabLst/>
                        <a:defRPr/>
                      </a:pPr>
                      <a:r>
                        <a:rPr lang="en-US" altLang="zh-TW" sz="1800" dirty="0" smtClean="0">
                          <a:latin typeface="華康古印體" pitchFamily="49" charset="-120"/>
                          <a:ea typeface="華康古印體" pitchFamily="49" charset="-120"/>
                        </a:rPr>
                        <a:t>9.0</a:t>
                      </a:r>
                      <a:endParaRPr lang="zh-TW" altLang="en-US" sz="1800" dirty="0" smtClean="0">
                        <a:latin typeface="華康古印體" pitchFamily="49" charset="-120"/>
                        <a:ea typeface="華康古印體" pitchFamily="49" charset="-120"/>
                      </a:endParaRPr>
                    </a:p>
                  </a:txBody>
                  <a:tcPr marT="45723" marB="45723"/>
                </a:tc>
                <a:tc>
                  <a:txBody>
                    <a:bodyPr/>
                    <a:lstStyle/>
                    <a:p>
                      <a:pPr algn="ctr">
                        <a:lnSpc>
                          <a:spcPct val="250000"/>
                        </a:lnSpc>
                      </a:pPr>
                      <a:r>
                        <a:rPr lang="zh-TW" altLang="en-US" sz="1800" kern="1200" dirty="0" smtClean="0">
                          <a:latin typeface="華康古印體" pitchFamily="49" charset="-120"/>
                          <a:ea typeface="華康古印體" pitchFamily="49" charset="-120"/>
                        </a:rPr>
                        <a:t>俄羅斯</a:t>
                      </a:r>
                      <a:endParaRPr lang="zh-TW" altLang="en-US" sz="1800" dirty="0">
                        <a:solidFill>
                          <a:srgbClr val="002060"/>
                        </a:solidFill>
                        <a:latin typeface="華康古印體" pitchFamily="49" charset="-120"/>
                        <a:ea typeface="華康古印體" pitchFamily="49" charset="-120"/>
                        <a:cs typeface="Times New Roman" pitchFamily="18" charset="0"/>
                      </a:endParaRPr>
                    </a:p>
                  </a:txBody>
                  <a:tcPr marT="45723" marB="45723"/>
                </a:tc>
                <a:tc>
                  <a:txBody>
                    <a:bodyPr/>
                    <a:lstStyle/>
                    <a:p>
                      <a:r>
                        <a:rPr lang="zh-TW" altLang="en-US" sz="1800" kern="1200" dirty="0" smtClean="0">
                          <a:latin typeface="華康古印體" pitchFamily="49" charset="-120"/>
                          <a:ea typeface="華康古印體" pitchFamily="49" charset="-120"/>
                        </a:rPr>
                        <a:t>俄羅斯遠東的堪察加半島外海強震，地震引發的海嘯波及夏威夷群島，但沒有造成人員傷亡。</a:t>
                      </a:r>
                      <a:endParaRPr lang="zh-TW" altLang="en-US" sz="1800" dirty="0">
                        <a:solidFill>
                          <a:srgbClr val="002060"/>
                        </a:solidFill>
                        <a:latin typeface="華康古印體" pitchFamily="49" charset="-120"/>
                        <a:ea typeface="華康古印體" pitchFamily="49" charset="-120"/>
                        <a:cs typeface="Times New Roman" pitchFamily="18" charset="0"/>
                      </a:endParaRPr>
                    </a:p>
                  </a:txBody>
                  <a:tcPr marT="45723" marB="45723"/>
                </a:tc>
              </a:tr>
            </a:tbl>
          </a:graphicData>
        </a:graphic>
      </p:graphicFrame>
      <p:sp>
        <p:nvSpPr>
          <p:cNvPr id="5" name="矩形 4"/>
          <p:cNvSpPr/>
          <p:nvPr/>
        </p:nvSpPr>
        <p:spPr>
          <a:xfrm>
            <a:off x="785813" y="1211263"/>
            <a:ext cx="3929062" cy="646112"/>
          </a:xfrm>
          <a:prstGeom prst="rect">
            <a:avLst/>
          </a:prstGeom>
          <a:noFill/>
        </p:spPr>
        <p:txBody>
          <a:bodyPr>
            <a:spAutoFit/>
          </a:bodyPr>
          <a:lstStyle/>
          <a:p>
            <a:pPr>
              <a:defRPr/>
            </a:pPr>
            <a:r>
              <a:rPr lang="zh-TW" altLang="en-US" sz="3600" b="1" dirty="0">
                <a:solidFill>
                  <a:srgbClr val="FFC000"/>
                </a:solidFill>
                <a:latin typeface="華康古印體(P)" pitchFamily="66" charset="-120"/>
                <a:ea typeface="文鼎粗隸" pitchFamily="49" charset="-120"/>
              </a:rPr>
              <a:t>史上五大強烈地震</a:t>
            </a:r>
          </a:p>
        </p:txBody>
      </p:sp>
      <p:sp>
        <p:nvSpPr>
          <p:cNvPr id="6" name="矩形 5"/>
          <p:cNvSpPr/>
          <p:nvPr/>
        </p:nvSpPr>
        <p:spPr>
          <a:xfrm>
            <a:off x="500034" y="428604"/>
            <a:ext cx="2714644" cy="830997"/>
          </a:xfrm>
          <a:prstGeom prst="rect">
            <a:avLst/>
          </a:prstGeom>
          <a:noFill/>
        </p:spPr>
        <p:txBody>
          <a:bodyPr>
            <a:spAutoFit/>
          </a:bodyPr>
          <a:lstStyle/>
          <a:p>
            <a:pPr>
              <a:defRPr/>
            </a:pPr>
            <a:r>
              <a:rPr lang="zh-TW" altLang="en-US" sz="4800" b="1" dirty="0">
                <a:ln w="19050">
                  <a:solidFill>
                    <a:schemeClr val="tx2">
                      <a:tint val="1000"/>
                    </a:schemeClr>
                  </a:solidFill>
                  <a:prstDash val="solid"/>
                </a:ln>
                <a:solidFill>
                  <a:srgbClr val="0070C0"/>
                </a:solidFill>
                <a:effectLst>
                  <a:outerShdw blurRad="50000" dist="50800" dir="7500000" algn="tl">
                    <a:srgbClr val="000000">
                      <a:shade val="5000"/>
                      <a:alpha val="35000"/>
                    </a:srgbClr>
                  </a:outerShdw>
                </a:effectLst>
                <a:latin typeface="華康POP1體W7" pitchFamily="49" charset="-120"/>
                <a:ea typeface="華康POP1體W7" pitchFamily="49" charset="-120"/>
              </a:rPr>
              <a:t>事件概要</a:t>
            </a:r>
          </a:p>
        </p:txBody>
      </p:sp>
    </p:spTree>
    <p:extLst>
      <p:ext uri="{BB962C8B-B14F-4D97-AF65-F5344CB8AC3E}">
        <p14:creationId xmlns:p14="http://schemas.microsoft.com/office/powerpoint/2010/main" val="12041360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5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9753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82210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9753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63156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68313" y="692150"/>
            <a:ext cx="8229600" cy="1143000"/>
          </a:xfrm>
        </p:spPr>
        <p:txBody>
          <a:bodyPr/>
          <a:lstStyle/>
          <a:p>
            <a:pPr eaLnBrk="1" hangingPunct="1"/>
            <a:r>
              <a:rPr lang="zh-TW" altLang="en-US" sz="6000" smtClean="0">
                <a:ea typeface="標楷體" pitchFamily="65" charset="-120"/>
              </a:rPr>
              <a:t>大綱</a:t>
            </a:r>
          </a:p>
        </p:txBody>
      </p:sp>
      <p:sp>
        <p:nvSpPr>
          <p:cNvPr id="26627" name="Rectangle 3"/>
          <p:cNvSpPr>
            <a:spLocks noGrp="1" noChangeArrowheads="1"/>
          </p:cNvSpPr>
          <p:nvPr>
            <p:ph type="body" idx="1"/>
          </p:nvPr>
        </p:nvSpPr>
        <p:spPr>
          <a:xfrm>
            <a:off x="1331913" y="1916113"/>
            <a:ext cx="5832475" cy="3168650"/>
          </a:xfrm>
        </p:spPr>
        <p:txBody>
          <a:bodyPr/>
          <a:lstStyle/>
          <a:p>
            <a:pPr marL="609600" indent="-609600" eaLnBrk="1" hangingPunct="1">
              <a:buFontTx/>
              <a:buNone/>
            </a:pPr>
            <a:r>
              <a:rPr lang="en-US" altLang="zh-TW" sz="4000" b="1" smtClean="0"/>
              <a:t>1.</a:t>
            </a:r>
            <a:r>
              <a:rPr lang="zh-TW" altLang="en-US" sz="4000" b="1" smtClean="0"/>
              <a:t>認識海嘯與地震的關係</a:t>
            </a:r>
          </a:p>
          <a:p>
            <a:pPr marL="609600" indent="-609600" eaLnBrk="1" hangingPunct="1">
              <a:buFontTx/>
              <a:buNone/>
            </a:pPr>
            <a:r>
              <a:rPr lang="en-US" altLang="zh-TW" sz="4000" b="1" smtClean="0">
                <a:solidFill>
                  <a:srgbClr val="FF0000"/>
                </a:solidFill>
              </a:rPr>
              <a:t>2.</a:t>
            </a:r>
            <a:r>
              <a:rPr lang="zh-TW" altLang="en-US" sz="4000" b="1" smtClean="0">
                <a:solidFill>
                  <a:srgbClr val="FF0000"/>
                </a:solidFill>
              </a:rPr>
              <a:t>認識海嘯的傳播</a:t>
            </a:r>
          </a:p>
          <a:p>
            <a:pPr marL="609600" indent="-609600" eaLnBrk="1" hangingPunct="1">
              <a:buFontTx/>
              <a:buNone/>
            </a:pPr>
            <a:r>
              <a:rPr lang="en-US" altLang="zh-TW" sz="4000" b="1" smtClean="0"/>
              <a:t>3.</a:t>
            </a:r>
            <a:r>
              <a:rPr lang="zh-TW" altLang="en-US" sz="4000" b="1" smtClean="0"/>
              <a:t>認識海嘯的災害</a:t>
            </a:r>
          </a:p>
          <a:p>
            <a:pPr marL="609600" indent="-609600" eaLnBrk="1" hangingPunct="1">
              <a:buFontTx/>
              <a:buNone/>
            </a:pPr>
            <a:r>
              <a:rPr lang="en-US" altLang="zh-TW" sz="4000" b="1" smtClean="0"/>
              <a:t>4.</a:t>
            </a:r>
            <a:r>
              <a:rPr lang="zh-TW" altLang="en-US" sz="4000" b="1" smtClean="0"/>
              <a:t>認識如何預防海嘯</a:t>
            </a:r>
          </a:p>
        </p:txBody>
      </p:sp>
    </p:spTree>
    <p:extLst>
      <p:ext uri="{BB962C8B-B14F-4D97-AF65-F5344CB8AC3E}">
        <p14:creationId xmlns:p14="http://schemas.microsoft.com/office/powerpoint/2010/main" val="1925723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zh-TW" altLang="en-US" smtClean="0">
                <a:ea typeface="標楷體" pitchFamily="65" charset="-120"/>
              </a:rPr>
              <a:t>什麼是海嘯？</a:t>
            </a:r>
          </a:p>
        </p:txBody>
      </p:sp>
      <p:sp>
        <p:nvSpPr>
          <p:cNvPr id="27651" name="Rectangle 3"/>
          <p:cNvSpPr>
            <a:spLocks noGrp="1" noChangeArrowheads="1"/>
          </p:cNvSpPr>
          <p:nvPr>
            <p:ph type="body" idx="1"/>
          </p:nvPr>
        </p:nvSpPr>
        <p:spPr>
          <a:xfrm>
            <a:off x="1042988" y="1992313"/>
            <a:ext cx="6769100" cy="4103687"/>
          </a:xfrm>
        </p:spPr>
        <p:txBody>
          <a:bodyPr/>
          <a:lstStyle/>
          <a:p>
            <a:pPr eaLnBrk="1" hangingPunct="1">
              <a:buFontTx/>
              <a:buNone/>
            </a:pPr>
            <a:r>
              <a:rPr lang="zh-TW" altLang="en-US" sz="3600" smtClean="0">
                <a:ea typeface="標楷體" pitchFamily="65" charset="-120"/>
              </a:rPr>
              <a:t>「海嘯」通常是指近岸或深海的海水突然間受到劇烈擾動，所引發一系列波長及週期極長的浪。這些浪由源區傳播開來，當它們到達岸邊可能造成嚴重的災害。</a:t>
            </a:r>
            <a:br>
              <a:rPr lang="zh-TW" altLang="en-US" sz="3600" smtClean="0">
                <a:ea typeface="標楷體" pitchFamily="65" charset="-120"/>
              </a:rPr>
            </a:br>
            <a:r>
              <a:rPr lang="zh-TW" altLang="en-US" sz="3600" smtClean="0">
                <a:ea typeface="標楷體" pitchFamily="65" charset="-120"/>
              </a:rPr>
              <a:t/>
            </a:r>
            <a:br>
              <a:rPr lang="zh-TW" altLang="en-US" sz="3600" smtClean="0">
                <a:ea typeface="標楷體" pitchFamily="65" charset="-120"/>
              </a:rPr>
            </a:br>
            <a:endParaRPr lang="zh-TW" altLang="en-US" sz="3600" smtClean="0">
              <a:ea typeface="標楷體" pitchFamily="65" charset="-120"/>
            </a:endParaRPr>
          </a:p>
        </p:txBody>
      </p:sp>
    </p:spTree>
    <p:extLst>
      <p:ext uri="{BB962C8B-B14F-4D97-AF65-F5344CB8AC3E}">
        <p14:creationId xmlns:p14="http://schemas.microsoft.com/office/powerpoint/2010/main" val="29026197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zh-TW" altLang="en-US" smtClean="0">
                <a:latin typeface="標楷體" pitchFamily="65" charset="-120"/>
                <a:ea typeface="標楷體" pitchFamily="65" charset="-120"/>
              </a:rPr>
              <a:t>海嘯一詞的由來</a:t>
            </a:r>
          </a:p>
        </p:txBody>
      </p:sp>
      <p:sp>
        <p:nvSpPr>
          <p:cNvPr id="28675" name="Rectangle 3"/>
          <p:cNvSpPr>
            <a:spLocks noGrp="1" noChangeArrowheads="1"/>
          </p:cNvSpPr>
          <p:nvPr>
            <p:ph type="body" idx="1"/>
          </p:nvPr>
        </p:nvSpPr>
        <p:spPr>
          <a:xfrm>
            <a:off x="468313" y="1844675"/>
            <a:ext cx="8351837" cy="4114800"/>
          </a:xfrm>
        </p:spPr>
        <p:txBody>
          <a:bodyPr/>
          <a:lstStyle/>
          <a:p>
            <a:pPr eaLnBrk="1" hangingPunct="1"/>
            <a:r>
              <a:rPr lang="zh-TW" altLang="en-US" smtClean="0">
                <a:latin typeface="標楷體" pitchFamily="65" charset="-120"/>
                <a:ea typeface="標楷體" pitchFamily="65" charset="-120"/>
              </a:rPr>
              <a:t>「</a:t>
            </a:r>
            <a:r>
              <a:rPr lang="en-US" altLang="zh-TW" smtClean="0">
                <a:latin typeface="標楷體" pitchFamily="65" charset="-120"/>
                <a:ea typeface="標楷體" pitchFamily="65" charset="-120"/>
              </a:rPr>
              <a:t>Tsunami</a:t>
            </a:r>
            <a:r>
              <a:rPr lang="zh-TW" altLang="en-US" smtClean="0">
                <a:latin typeface="標楷體" pitchFamily="65" charset="-120"/>
                <a:ea typeface="標楷體" pitchFamily="65" charset="-120"/>
              </a:rPr>
              <a:t>」一詞是音譯自日文「津波」，</a:t>
            </a:r>
          </a:p>
          <a:p>
            <a:pPr eaLnBrk="1" hangingPunct="1">
              <a:buFontTx/>
              <a:buNone/>
            </a:pPr>
            <a:r>
              <a:rPr lang="zh-TW" altLang="en-US" smtClean="0">
                <a:latin typeface="標楷體" pitchFamily="65" charset="-120"/>
                <a:ea typeface="標楷體" pitchFamily="65" charset="-120"/>
              </a:rPr>
              <a:t>   日文「津」（音</a:t>
            </a:r>
            <a:r>
              <a:rPr lang="en-US" altLang="zh-TW" smtClean="0">
                <a:latin typeface="標楷體" pitchFamily="65" charset="-120"/>
                <a:ea typeface="標楷體" pitchFamily="65" charset="-120"/>
              </a:rPr>
              <a:t>tsu</a:t>
            </a:r>
            <a:r>
              <a:rPr lang="zh-TW" altLang="en-US" smtClean="0">
                <a:latin typeface="標楷體" pitchFamily="65" charset="-120"/>
                <a:ea typeface="標楷體" pitchFamily="65" charset="-120"/>
              </a:rPr>
              <a:t>）的意思是「港灣」，</a:t>
            </a:r>
          </a:p>
          <a:p>
            <a:pPr eaLnBrk="1" hangingPunct="1">
              <a:buFontTx/>
              <a:buNone/>
            </a:pPr>
            <a:r>
              <a:rPr lang="zh-TW" altLang="en-US" smtClean="0">
                <a:latin typeface="標楷體" pitchFamily="65" charset="-120"/>
                <a:ea typeface="標楷體" pitchFamily="65" charset="-120"/>
              </a:rPr>
              <a:t>   而「波」（音</a:t>
            </a:r>
            <a:r>
              <a:rPr lang="en-US" altLang="zh-TW" smtClean="0">
                <a:latin typeface="標楷體" pitchFamily="65" charset="-120"/>
                <a:ea typeface="標楷體" pitchFamily="65" charset="-120"/>
              </a:rPr>
              <a:t>nami</a:t>
            </a:r>
            <a:r>
              <a:rPr lang="zh-TW" altLang="en-US" smtClean="0">
                <a:latin typeface="標楷體" pitchFamily="65" charset="-120"/>
                <a:ea typeface="標楷體" pitchFamily="65" charset="-120"/>
              </a:rPr>
              <a:t>）的意思是「波浪」。</a:t>
            </a:r>
          </a:p>
          <a:p>
            <a:pPr eaLnBrk="1" hangingPunct="1"/>
            <a:r>
              <a:rPr lang="zh-TW" altLang="en-US" smtClean="0">
                <a:latin typeface="標楷體" pitchFamily="65" charset="-120"/>
                <a:ea typeface="標楷體" pitchFamily="65" charset="-120"/>
              </a:rPr>
              <a:t> </a:t>
            </a:r>
            <a:r>
              <a:rPr lang="en-US" altLang="zh-TW" smtClean="0">
                <a:latin typeface="標楷體" pitchFamily="65" charset="-120"/>
                <a:ea typeface="標楷體" pitchFamily="65" charset="-120"/>
              </a:rPr>
              <a:t>tidal sea wave</a:t>
            </a:r>
            <a:r>
              <a:rPr lang="zh-TW" altLang="en-US" smtClean="0">
                <a:latin typeface="標楷體" pitchFamily="65" charset="-120"/>
                <a:ea typeface="標楷體" pitchFamily="65" charset="-120"/>
              </a:rPr>
              <a:t>「潮波」 </a:t>
            </a:r>
          </a:p>
          <a:p>
            <a:pPr eaLnBrk="1" hangingPunct="1"/>
            <a:r>
              <a:rPr lang="zh-TW" altLang="en-US" smtClean="0">
                <a:latin typeface="標楷體" pitchFamily="65" charset="-120"/>
                <a:ea typeface="標楷體" pitchFamily="65" charset="-120"/>
              </a:rPr>
              <a:t> </a:t>
            </a:r>
            <a:r>
              <a:rPr lang="en-US" altLang="zh-TW" smtClean="0">
                <a:latin typeface="標楷體" pitchFamily="65" charset="-120"/>
                <a:ea typeface="標楷體" pitchFamily="65" charset="-120"/>
              </a:rPr>
              <a:t>seismic wave</a:t>
            </a:r>
            <a:r>
              <a:rPr lang="zh-TW" altLang="en-US" smtClean="0">
                <a:latin typeface="標楷體" pitchFamily="65" charset="-120"/>
                <a:ea typeface="標楷體" pitchFamily="65" charset="-120"/>
              </a:rPr>
              <a:t>「地震水波」</a:t>
            </a:r>
          </a:p>
          <a:p>
            <a:pPr eaLnBrk="1" hangingPunct="1"/>
            <a:r>
              <a:rPr lang="zh-TW" altLang="en-US" smtClean="0">
                <a:latin typeface="標楷體" pitchFamily="65" charset="-120"/>
                <a:ea typeface="標楷體" pitchFamily="65" charset="-120"/>
              </a:rPr>
              <a:t> 雖然「</a:t>
            </a:r>
            <a:r>
              <a:rPr lang="en-US" altLang="zh-TW" smtClean="0">
                <a:latin typeface="標楷體" pitchFamily="65" charset="-120"/>
                <a:ea typeface="標楷體" pitchFamily="65" charset="-120"/>
              </a:rPr>
              <a:t>Tsunami</a:t>
            </a:r>
            <a:r>
              <a:rPr lang="zh-TW" altLang="en-US" smtClean="0">
                <a:latin typeface="標楷體" pitchFamily="65" charset="-120"/>
                <a:ea typeface="標楷體" pitchFamily="65" charset="-120"/>
              </a:rPr>
              <a:t>」一詞的意思也不完美，</a:t>
            </a:r>
          </a:p>
          <a:p>
            <a:pPr eaLnBrk="1" hangingPunct="1">
              <a:buFontTx/>
              <a:buNone/>
            </a:pPr>
            <a:r>
              <a:rPr lang="zh-TW" altLang="en-US" smtClean="0">
                <a:latin typeface="標楷體" pitchFamily="65" charset="-120"/>
                <a:ea typeface="標楷體" pitchFamily="65" charset="-120"/>
              </a:rPr>
              <a:t>   但世人都是這樣用也就約定成俗了。 </a:t>
            </a:r>
          </a:p>
          <a:p>
            <a:pPr eaLnBrk="1" hangingPunct="1"/>
            <a:endParaRPr lang="en-US" altLang="zh-TW" smtClean="0">
              <a:latin typeface="標楷體" pitchFamily="65" charset="-120"/>
              <a:ea typeface="標楷體" pitchFamily="65" charset="-120"/>
            </a:endParaRPr>
          </a:p>
        </p:txBody>
      </p:sp>
    </p:spTree>
    <p:extLst>
      <p:ext uri="{BB962C8B-B14F-4D97-AF65-F5344CB8AC3E}">
        <p14:creationId xmlns:p14="http://schemas.microsoft.com/office/powerpoint/2010/main" val="17119095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wa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85985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marL="838200" indent="-838200" eaLnBrk="1" hangingPunct="1"/>
            <a:r>
              <a:rPr lang="zh-TW" altLang="en-US" smtClean="0">
                <a:latin typeface="標楷體" pitchFamily="65" charset="-120"/>
                <a:ea typeface="標楷體" pitchFamily="65" charset="-120"/>
              </a:rPr>
              <a:t>地震如何引發海嘯？</a:t>
            </a:r>
          </a:p>
        </p:txBody>
      </p:sp>
      <p:pic>
        <p:nvPicPr>
          <p:cNvPr id="30723" name="Picture 3" descr="tsunami"/>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31913" y="2017713"/>
            <a:ext cx="6696075" cy="4017962"/>
          </a:xfrm>
          <a:noFill/>
        </p:spPr>
      </p:pic>
    </p:spTree>
    <p:extLst>
      <p:ext uri="{BB962C8B-B14F-4D97-AF65-F5344CB8AC3E}">
        <p14:creationId xmlns:p14="http://schemas.microsoft.com/office/powerpoint/2010/main" val="29240294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685800" y="609600"/>
            <a:ext cx="7772400" cy="747713"/>
          </a:xfrm>
        </p:spPr>
        <p:txBody>
          <a:bodyPr/>
          <a:lstStyle/>
          <a:p>
            <a:pPr eaLnBrk="1" hangingPunct="1"/>
            <a:r>
              <a:rPr lang="zh-TW" altLang="en-US" smtClean="0">
                <a:latin typeface="標楷體" pitchFamily="65" charset="-120"/>
                <a:ea typeface="標楷體" pitchFamily="65" charset="-120"/>
              </a:rPr>
              <a:t>水分子在深水波中運動的情形 </a:t>
            </a:r>
          </a:p>
        </p:txBody>
      </p:sp>
      <p:pic>
        <p:nvPicPr>
          <p:cNvPr id="31747" name="Picture 3" descr="Image11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19250" y="1341438"/>
            <a:ext cx="6048375" cy="5143500"/>
          </a:xfrm>
          <a:noFill/>
        </p:spPr>
      </p:pic>
    </p:spTree>
    <p:extLst>
      <p:ext uri="{BB962C8B-B14F-4D97-AF65-F5344CB8AC3E}">
        <p14:creationId xmlns:p14="http://schemas.microsoft.com/office/powerpoint/2010/main" val="20384370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subTitle" idx="1"/>
          </p:nvPr>
        </p:nvSpPr>
        <p:spPr>
          <a:xfrm>
            <a:off x="684213" y="1196975"/>
            <a:ext cx="7848600" cy="5256213"/>
          </a:xfrm>
        </p:spPr>
        <p:txBody>
          <a:bodyPr/>
          <a:lstStyle/>
          <a:p>
            <a:pPr algn="l" eaLnBrk="1" hangingPunct="1">
              <a:lnSpc>
                <a:spcPct val="90000"/>
              </a:lnSpc>
            </a:pPr>
            <a:r>
              <a:rPr lang="zh-TW" altLang="en-US" sz="3600" b="1" smtClean="0">
                <a:solidFill>
                  <a:srgbClr val="FF0000"/>
                </a:solidFill>
              </a:rPr>
              <a:t>海嘯之速度 </a:t>
            </a:r>
            <a:r>
              <a:rPr lang="en-US" altLang="zh-TW" sz="3600" b="1" smtClean="0">
                <a:solidFill>
                  <a:srgbClr val="FF0000"/>
                </a:solidFill>
              </a:rPr>
              <a:t>: </a:t>
            </a:r>
            <a:r>
              <a:rPr lang="zh-TW" altLang="en-US" sz="3600" b="1" smtClean="0">
                <a:solidFill>
                  <a:srgbClr val="FF0000"/>
                </a:solidFill>
              </a:rPr>
              <a:t>海嘯之波傳速度因海之深淺而有不同，愈深速度愈快</a:t>
            </a:r>
            <a:r>
              <a:rPr lang="en-US" altLang="zh-TW" sz="3600" b="1" smtClean="0">
                <a:solidFill>
                  <a:srgbClr val="FF0000"/>
                </a:solidFill>
              </a:rPr>
              <a:t>;</a:t>
            </a:r>
            <a:r>
              <a:rPr lang="zh-TW" altLang="en-US" sz="3600" b="1" smtClean="0">
                <a:solidFill>
                  <a:srgbClr val="FF0000"/>
                </a:solidFill>
              </a:rPr>
              <a:t>於海中時，速度約與噴射機之速度相當，接近陸面時速度仍可維持高鐵之速度。</a:t>
            </a:r>
          </a:p>
          <a:p>
            <a:pPr algn="l" eaLnBrk="1" hangingPunct="1">
              <a:lnSpc>
                <a:spcPct val="90000"/>
              </a:lnSpc>
            </a:pPr>
            <a:endParaRPr lang="zh-TW" altLang="en-US" sz="2000" b="1" smtClean="0">
              <a:solidFill>
                <a:srgbClr val="FF0000"/>
              </a:solidFill>
            </a:endParaRPr>
          </a:p>
          <a:p>
            <a:pPr algn="l" eaLnBrk="1" hangingPunct="1">
              <a:lnSpc>
                <a:spcPct val="90000"/>
              </a:lnSpc>
            </a:pPr>
            <a:endParaRPr lang="zh-TW" altLang="en-US" sz="2000" b="1" smtClean="0">
              <a:solidFill>
                <a:srgbClr val="FF0000"/>
              </a:solidFill>
            </a:endParaRPr>
          </a:p>
          <a:p>
            <a:pPr algn="l" eaLnBrk="1" hangingPunct="1">
              <a:lnSpc>
                <a:spcPct val="90000"/>
              </a:lnSpc>
            </a:pPr>
            <a:endParaRPr lang="zh-TW" altLang="en-US" sz="2000" b="1" smtClean="0">
              <a:solidFill>
                <a:srgbClr val="FF0000"/>
              </a:solidFill>
            </a:endParaRPr>
          </a:p>
          <a:p>
            <a:pPr algn="l" eaLnBrk="1" hangingPunct="1">
              <a:lnSpc>
                <a:spcPct val="90000"/>
              </a:lnSpc>
            </a:pPr>
            <a:r>
              <a:rPr lang="zh-TW" altLang="en-US" sz="2400" b="1" smtClean="0"/>
              <a:t>水深 </a:t>
            </a:r>
            <a:r>
              <a:rPr lang="en-US" altLang="zh-TW" sz="2400" b="1" smtClean="0"/>
              <a:t>5000m  </a:t>
            </a:r>
            <a:r>
              <a:rPr lang="zh-TW" altLang="en-US" sz="2400" b="1" smtClean="0"/>
              <a:t>噴射機相同之時速</a:t>
            </a:r>
            <a:r>
              <a:rPr lang="en-US" altLang="zh-TW" sz="2400" b="1" smtClean="0"/>
              <a:t>800km ( </a:t>
            </a:r>
            <a:r>
              <a:rPr lang="zh-TW" altLang="en-US" sz="2400" b="1" smtClean="0"/>
              <a:t>秒速</a:t>
            </a:r>
            <a:r>
              <a:rPr lang="en-US" altLang="zh-TW" sz="2400" b="1" smtClean="0"/>
              <a:t>220m )</a:t>
            </a:r>
          </a:p>
          <a:p>
            <a:pPr algn="l" eaLnBrk="1" hangingPunct="1">
              <a:lnSpc>
                <a:spcPct val="90000"/>
              </a:lnSpc>
            </a:pPr>
            <a:r>
              <a:rPr lang="zh-TW" altLang="en-US" sz="2400" b="1" smtClean="0"/>
              <a:t>水深 </a:t>
            </a:r>
            <a:r>
              <a:rPr lang="en-US" altLang="zh-TW" sz="2400" b="1" smtClean="0"/>
              <a:t>500m    </a:t>
            </a:r>
            <a:r>
              <a:rPr lang="zh-TW" altLang="en-US" sz="2400" b="1" smtClean="0"/>
              <a:t>高鐵相同之時速</a:t>
            </a:r>
            <a:r>
              <a:rPr lang="en-US" altLang="zh-TW" sz="2400" b="1" smtClean="0"/>
              <a:t>250km     ( </a:t>
            </a:r>
            <a:r>
              <a:rPr lang="zh-TW" altLang="en-US" sz="2400" b="1" smtClean="0"/>
              <a:t>秒速  </a:t>
            </a:r>
            <a:r>
              <a:rPr lang="en-US" altLang="zh-TW" sz="2400" b="1" smtClean="0"/>
              <a:t>70m )</a:t>
            </a:r>
          </a:p>
          <a:p>
            <a:pPr algn="l" eaLnBrk="1" hangingPunct="1">
              <a:lnSpc>
                <a:spcPct val="90000"/>
              </a:lnSpc>
            </a:pPr>
            <a:r>
              <a:rPr lang="zh-TW" altLang="en-US" sz="2400" b="1" smtClean="0"/>
              <a:t>水深 </a:t>
            </a:r>
            <a:r>
              <a:rPr lang="en-US" altLang="zh-TW" sz="2400" b="1" smtClean="0"/>
              <a:t>100m    </a:t>
            </a:r>
            <a:r>
              <a:rPr lang="zh-TW" altLang="en-US" sz="2400" b="1" smtClean="0"/>
              <a:t>於高速道路行駛汽車之時速約</a:t>
            </a:r>
            <a:r>
              <a:rPr lang="en-US" altLang="zh-TW" sz="2400" b="1" smtClean="0"/>
              <a:t>100km </a:t>
            </a:r>
          </a:p>
          <a:p>
            <a:pPr algn="l" eaLnBrk="1" hangingPunct="1">
              <a:lnSpc>
                <a:spcPct val="90000"/>
              </a:lnSpc>
            </a:pPr>
            <a:r>
              <a:rPr lang="en-US" altLang="zh-TW" sz="2400" b="1" smtClean="0"/>
              <a:t>                                                                    (</a:t>
            </a:r>
            <a:r>
              <a:rPr lang="zh-TW" altLang="en-US" sz="2400" b="1" smtClean="0"/>
              <a:t>秒速</a:t>
            </a:r>
            <a:r>
              <a:rPr lang="en-US" altLang="zh-TW" sz="2400" b="1" smtClean="0"/>
              <a:t>30m)</a:t>
            </a:r>
          </a:p>
          <a:p>
            <a:pPr algn="l" eaLnBrk="1" hangingPunct="1">
              <a:lnSpc>
                <a:spcPct val="90000"/>
              </a:lnSpc>
            </a:pPr>
            <a:r>
              <a:rPr lang="zh-TW" altLang="en-US" sz="2400" b="1" smtClean="0"/>
              <a:t>水深 </a:t>
            </a:r>
            <a:r>
              <a:rPr lang="en-US" altLang="zh-TW" sz="2400" b="1" smtClean="0"/>
              <a:t>10m      </a:t>
            </a:r>
            <a:r>
              <a:rPr lang="zh-TW" altLang="en-US" sz="2400" b="1" smtClean="0"/>
              <a:t>短跑選手相近的時速</a:t>
            </a:r>
            <a:r>
              <a:rPr lang="en-US" altLang="zh-TW" sz="2400" b="1" smtClean="0"/>
              <a:t>36km (</a:t>
            </a:r>
            <a:r>
              <a:rPr lang="zh-TW" altLang="en-US" sz="2400" b="1" smtClean="0"/>
              <a:t>秒速 </a:t>
            </a:r>
            <a:r>
              <a:rPr lang="en-US" altLang="zh-TW" sz="2400" b="1" smtClean="0"/>
              <a:t>10m )</a:t>
            </a:r>
            <a:r>
              <a:rPr lang="en-US" altLang="zh-TW" sz="2000" b="1" smtClean="0"/>
              <a:t> </a:t>
            </a:r>
          </a:p>
        </p:txBody>
      </p:sp>
      <p:sp>
        <p:nvSpPr>
          <p:cNvPr id="2052" name="Rectangle 3"/>
          <p:cNvSpPr>
            <a:spLocks noGrp="1" noChangeArrowheads="1"/>
          </p:cNvSpPr>
          <p:nvPr>
            <p:ph type="ctrTitle"/>
          </p:nvPr>
        </p:nvSpPr>
        <p:spPr>
          <a:xfrm>
            <a:off x="684213" y="333375"/>
            <a:ext cx="7772400" cy="792163"/>
          </a:xfrm>
        </p:spPr>
        <p:txBody>
          <a:bodyPr/>
          <a:lstStyle/>
          <a:p>
            <a:pPr eaLnBrk="1" hangingPunct="1"/>
            <a:r>
              <a:rPr lang="zh-TW" altLang="en-US" b="1" smtClean="0"/>
              <a:t>海嘯傳播</a:t>
            </a:r>
          </a:p>
        </p:txBody>
      </p:sp>
      <p:sp>
        <p:nvSpPr>
          <p:cNvPr id="447492" name="Line 4"/>
          <p:cNvSpPr>
            <a:spLocks noChangeShapeType="1"/>
          </p:cNvSpPr>
          <p:nvPr/>
        </p:nvSpPr>
        <p:spPr bwMode="auto">
          <a:xfrm flipH="1" flipV="1">
            <a:off x="1905000" y="2781300"/>
            <a:ext cx="76200" cy="114300"/>
          </a:xfrm>
          <a:prstGeom prst="line">
            <a:avLst/>
          </a:prstGeom>
          <a:noFill/>
          <a:ln w="19050">
            <a:solidFill>
              <a:srgbClr val="000000"/>
            </a:solidFill>
            <a:round/>
            <a:headEnd/>
            <a:tailEnd/>
          </a:ln>
        </p:spPr>
        <p:txBody>
          <a:bodyPr/>
          <a:lstStyle/>
          <a:p>
            <a:pPr algn="just">
              <a:spcBef>
                <a:spcPct val="50000"/>
              </a:spcBef>
              <a:defRPr/>
            </a:pPr>
            <a:endParaRPr lang="zh-TW" altLang="en-US">
              <a:effectLst>
                <a:outerShdw blurRad="38100" dist="38100" dir="2700000" algn="tl">
                  <a:srgbClr val="000000">
                    <a:alpha val="43137"/>
                  </a:srgbClr>
                </a:outerShdw>
              </a:effectLst>
            </a:endParaRPr>
          </a:p>
        </p:txBody>
      </p:sp>
      <p:graphicFrame>
        <p:nvGraphicFramePr>
          <p:cNvPr id="2050" name="Object 2"/>
          <p:cNvGraphicFramePr>
            <a:graphicFrameLocks noChangeAspect="1"/>
          </p:cNvGraphicFramePr>
          <p:nvPr/>
        </p:nvGraphicFramePr>
        <p:xfrm>
          <a:off x="2405063" y="3362325"/>
          <a:ext cx="3319462" cy="676275"/>
        </p:xfrm>
        <a:graphic>
          <a:graphicData uri="http://schemas.openxmlformats.org/presentationml/2006/ole">
            <mc:AlternateContent xmlns:mc="http://schemas.openxmlformats.org/markup-compatibility/2006">
              <mc:Choice xmlns:v="urn:schemas-microsoft-com:vml" Requires="v">
                <p:oleObj spid="_x0000_s3088" name="方程式" r:id="rId3" imgW="1244520" imgH="253800" progId="Equation.3">
                  <p:embed/>
                </p:oleObj>
              </mc:Choice>
              <mc:Fallback>
                <p:oleObj name="方程式" r:id="rId3" imgW="1244520" imgH="253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5063" y="3362325"/>
                        <a:ext cx="3319462" cy="676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68103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68313" y="260350"/>
            <a:ext cx="8229600" cy="360363"/>
          </a:xfrm>
        </p:spPr>
        <p:txBody>
          <a:bodyPr/>
          <a:lstStyle/>
          <a:p>
            <a:pPr eaLnBrk="1" hangingPunct="1"/>
            <a:endParaRPr lang="zh-TW" altLang="zh-TW" sz="4000" smtClean="0"/>
          </a:p>
        </p:txBody>
      </p:sp>
      <p:sp>
        <p:nvSpPr>
          <p:cNvPr id="32771" name="Rectangle 3"/>
          <p:cNvSpPr>
            <a:spLocks noGrp="1" noChangeArrowheads="1"/>
          </p:cNvSpPr>
          <p:nvPr>
            <p:ph type="body" idx="1"/>
          </p:nvPr>
        </p:nvSpPr>
        <p:spPr>
          <a:xfrm>
            <a:off x="468313" y="836613"/>
            <a:ext cx="8229600" cy="4929187"/>
          </a:xfrm>
        </p:spPr>
        <p:txBody>
          <a:bodyPr/>
          <a:lstStyle/>
          <a:p>
            <a:pPr eaLnBrk="1" hangingPunct="1">
              <a:lnSpc>
                <a:spcPct val="80000"/>
              </a:lnSpc>
            </a:pPr>
            <a:r>
              <a:rPr lang="zh-TW" altLang="en-US" sz="3000" b="1" smtClean="0">
                <a:solidFill>
                  <a:srgbClr val="FF0000"/>
                </a:solidFill>
              </a:rPr>
              <a:t>海嘯之波長 </a:t>
            </a:r>
            <a:r>
              <a:rPr lang="en-US" altLang="zh-TW" sz="3000" b="1" smtClean="0">
                <a:solidFill>
                  <a:srgbClr val="FF0000"/>
                </a:solidFill>
              </a:rPr>
              <a:t>:</a:t>
            </a:r>
          </a:p>
          <a:p>
            <a:pPr eaLnBrk="1" hangingPunct="1">
              <a:lnSpc>
                <a:spcPct val="80000"/>
              </a:lnSpc>
              <a:buFontTx/>
              <a:buNone/>
            </a:pPr>
            <a:r>
              <a:rPr lang="en-US" altLang="zh-TW" sz="2800" b="1" smtClean="0"/>
              <a:t>    </a:t>
            </a:r>
            <a:r>
              <a:rPr lang="zh-TW" altLang="en-US" sz="2400" b="1" smtClean="0"/>
              <a:t>約</a:t>
            </a:r>
            <a:r>
              <a:rPr lang="en-US" altLang="zh-TW" sz="2400" b="1" smtClean="0"/>
              <a:t>10-100</a:t>
            </a:r>
            <a:r>
              <a:rPr lang="zh-TW" altLang="en-US" sz="2400" b="1" smtClean="0"/>
              <a:t>公里，因此於海上時完全感受不到海嘯之威力</a:t>
            </a:r>
          </a:p>
          <a:p>
            <a:pPr eaLnBrk="1" hangingPunct="1">
              <a:lnSpc>
                <a:spcPct val="80000"/>
              </a:lnSpc>
              <a:buFontTx/>
              <a:buNone/>
            </a:pPr>
            <a:endParaRPr lang="zh-TW" altLang="en-US" sz="2400" b="1" smtClean="0"/>
          </a:p>
          <a:p>
            <a:pPr eaLnBrk="1" hangingPunct="1">
              <a:lnSpc>
                <a:spcPct val="80000"/>
              </a:lnSpc>
            </a:pPr>
            <a:r>
              <a:rPr lang="zh-TW" altLang="en-US" sz="3000" b="1" smtClean="0">
                <a:solidFill>
                  <a:srgbClr val="FF0000"/>
                </a:solidFill>
              </a:rPr>
              <a:t>海嘯之波高 </a:t>
            </a:r>
            <a:r>
              <a:rPr lang="en-US" altLang="zh-TW" sz="3000" b="1" smtClean="0">
                <a:solidFill>
                  <a:srgbClr val="FF0000"/>
                </a:solidFill>
              </a:rPr>
              <a:t>:</a:t>
            </a:r>
            <a:r>
              <a:rPr lang="en-US" altLang="zh-TW" sz="3000" b="1" smtClean="0"/>
              <a:t> </a:t>
            </a:r>
          </a:p>
          <a:p>
            <a:pPr eaLnBrk="1" hangingPunct="1">
              <a:lnSpc>
                <a:spcPct val="80000"/>
              </a:lnSpc>
              <a:buFontTx/>
              <a:buNone/>
            </a:pPr>
            <a:r>
              <a:rPr lang="en-US" altLang="zh-TW" sz="3000" b="1" smtClean="0"/>
              <a:t>    </a:t>
            </a:r>
            <a:r>
              <a:rPr lang="zh-TW" altLang="en-US" sz="2400" b="1" smtClean="0"/>
              <a:t>因港灣地形有所差異 </a:t>
            </a:r>
            <a:r>
              <a:rPr lang="en-US" altLang="zh-TW" sz="2400" b="1" smtClean="0"/>
              <a:t>(</a:t>
            </a:r>
            <a:r>
              <a:rPr lang="zh-TW" altLang="en-US" sz="2400" b="1" smtClean="0"/>
              <a:t>相較平均水位之高度 </a:t>
            </a:r>
            <a:r>
              <a:rPr lang="en-US" altLang="zh-TW" sz="2400" b="1" smtClean="0"/>
              <a:t>)</a:t>
            </a:r>
          </a:p>
          <a:p>
            <a:pPr eaLnBrk="1" hangingPunct="1">
              <a:lnSpc>
                <a:spcPct val="80000"/>
              </a:lnSpc>
              <a:buFontTx/>
              <a:buNone/>
            </a:pPr>
            <a:endParaRPr lang="en-US" altLang="zh-TW" sz="2400" b="1" smtClean="0"/>
          </a:p>
          <a:p>
            <a:pPr eaLnBrk="1" hangingPunct="1">
              <a:lnSpc>
                <a:spcPct val="80000"/>
              </a:lnSpc>
            </a:pPr>
            <a:r>
              <a:rPr lang="zh-TW" altLang="en-US" sz="3000" b="1" smtClean="0">
                <a:solidFill>
                  <a:srgbClr val="FF0000"/>
                </a:solidFill>
              </a:rPr>
              <a:t>反覆現象 </a:t>
            </a:r>
            <a:r>
              <a:rPr lang="en-US" altLang="zh-TW" sz="3000" b="1" smtClean="0">
                <a:solidFill>
                  <a:srgbClr val="FF0000"/>
                </a:solidFill>
              </a:rPr>
              <a:t>:</a:t>
            </a:r>
          </a:p>
          <a:p>
            <a:pPr eaLnBrk="1" hangingPunct="1">
              <a:lnSpc>
                <a:spcPct val="80000"/>
              </a:lnSpc>
              <a:buFontTx/>
              <a:buNone/>
            </a:pPr>
            <a:r>
              <a:rPr lang="en-US" altLang="zh-TW" sz="3000" b="1" smtClean="0"/>
              <a:t>    </a:t>
            </a:r>
            <a:r>
              <a:rPr lang="zh-TW" altLang="en-US" sz="2400" b="1" smtClean="0"/>
              <a:t>必須持續</a:t>
            </a:r>
            <a:r>
              <a:rPr lang="en-US" altLang="zh-TW" sz="2400" b="1" smtClean="0"/>
              <a:t>12</a:t>
            </a:r>
            <a:r>
              <a:rPr lang="zh-TW" altLang="en-US" sz="2400" b="1" smtClean="0"/>
              <a:t>小時以上警戒 </a:t>
            </a:r>
            <a:r>
              <a:rPr lang="en-US" altLang="zh-TW" sz="2400" b="1" smtClean="0"/>
              <a:t>(1</a:t>
            </a:r>
            <a:r>
              <a:rPr lang="zh-TW" altLang="en-US" sz="2400" b="1" smtClean="0"/>
              <a:t>波</a:t>
            </a:r>
            <a:r>
              <a:rPr lang="en-US" altLang="zh-TW" sz="2400" b="1" smtClean="0"/>
              <a:t>-2</a:t>
            </a:r>
            <a:r>
              <a:rPr lang="zh-TW" altLang="en-US" sz="2400" b="1" smtClean="0"/>
              <a:t>波</a:t>
            </a:r>
            <a:r>
              <a:rPr lang="en-US" altLang="zh-TW" sz="2400" b="1" smtClean="0"/>
              <a:t>-3</a:t>
            </a:r>
            <a:r>
              <a:rPr lang="zh-TW" altLang="en-US" sz="2400" b="1" smtClean="0"/>
              <a:t>波</a:t>
            </a:r>
            <a:r>
              <a:rPr lang="en-US" altLang="zh-TW" sz="2400" b="1" smtClean="0"/>
              <a:t>…)</a:t>
            </a:r>
          </a:p>
          <a:p>
            <a:pPr eaLnBrk="1" hangingPunct="1">
              <a:lnSpc>
                <a:spcPct val="80000"/>
              </a:lnSpc>
              <a:buFontTx/>
              <a:buNone/>
            </a:pPr>
            <a:endParaRPr lang="en-US" altLang="zh-TW" sz="2400" b="1" smtClean="0"/>
          </a:p>
          <a:p>
            <a:pPr eaLnBrk="1" hangingPunct="1">
              <a:lnSpc>
                <a:spcPct val="80000"/>
              </a:lnSpc>
            </a:pPr>
            <a:r>
              <a:rPr lang="zh-TW" altLang="en-US" sz="3000" b="1" smtClean="0">
                <a:solidFill>
                  <a:srgbClr val="FF0000"/>
                </a:solidFill>
              </a:rPr>
              <a:t>共振效應 </a:t>
            </a:r>
            <a:r>
              <a:rPr lang="en-US" altLang="zh-TW" sz="3000" b="1" smtClean="0">
                <a:solidFill>
                  <a:srgbClr val="FF0000"/>
                </a:solidFill>
              </a:rPr>
              <a:t>:</a:t>
            </a:r>
          </a:p>
          <a:p>
            <a:pPr eaLnBrk="1" hangingPunct="1">
              <a:lnSpc>
                <a:spcPct val="80000"/>
              </a:lnSpc>
              <a:buFontTx/>
              <a:buNone/>
            </a:pPr>
            <a:r>
              <a:rPr lang="en-US" altLang="zh-TW" sz="3000" b="1" smtClean="0"/>
              <a:t>    </a:t>
            </a:r>
            <a:r>
              <a:rPr lang="zh-TW" altLang="en-US" sz="2400" b="1" smtClean="0"/>
              <a:t>港灣週期與海嘯週期</a:t>
            </a:r>
          </a:p>
        </p:txBody>
      </p:sp>
    </p:spTree>
    <p:extLst>
      <p:ext uri="{BB962C8B-B14F-4D97-AF65-F5344CB8AC3E}">
        <p14:creationId xmlns:p14="http://schemas.microsoft.com/office/powerpoint/2010/main" val="3346773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圓角矩形 6"/>
          <p:cNvSpPr/>
          <p:nvPr/>
        </p:nvSpPr>
        <p:spPr>
          <a:xfrm>
            <a:off x="571500" y="1071563"/>
            <a:ext cx="7961313" cy="5214937"/>
          </a:xfrm>
          <a:prstGeom prst="roundRect">
            <a:avLst/>
          </a:prstGeom>
          <a:solidFill>
            <a:schemeClr val="bg1">
              <a:lumMod val="95000"/>
              <a:alpha val="20000"/>
            </a:schemeClr>
          </a:soli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4" name="Text Box 10"/>
          <p:cNvSpPr txBox="1">
            <a:spLocks noChangeArrowheads="1"/>
          </p:cNvSpPr>
          <p:nvPr/>
        </p:nvSpPr>
        <p:spPr bwMode="auto">
          <a:xfrm>
            <a:off x="1500188" y="1428750"/>
            <a:ext cx="2303462"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zh-TW" altLang="en-US" sz="3600" b="1" dirty="0">
                <a:solidFill>
                  <a:srgbClr val="FFFF00"/>
                </a:solidFill>
                <a:latin typeface="華康古印體(P)" pitchFamily="66" charset="-120"/>
                <a:ea typeface="華康古印體(P)" pitchFamily="66" charset="-120"/>
                <a:hlinkClick r:id="rId3" action="ppaction://hlinkfile"/>
              </a:rPr>
              <a:t>土壤液化</a:t>
            </a:r>
            <a:endParaRPr lang="zh-TW" altLang="en-US" sz="3600" b="1" dirty="0">
              <a:solidFill>
                <a:srgbClr val="FFFF00"/>
              </a:solidFill>
              <a:latin typeface="華康古印體(P)" pitchFamily="66" charset="-120"/>
              <a:ea typeface="華康古印體(P)" pitchFamily="66" charset="-120"/>
            </a:endParaRPr>
          </a:p>
        </p:txBody>
      </p:sp>
      <p:sp>
        <p:nvSpPr>
          <p:cNvPr id="5" name="矩形 4"/>
          <p:cNvSpPr/>
          <p:nvPr/>
        </p:nvSpPr>
        <p:spPr>
          <a:xfrm>
            <a:off x="500034" y="500042"/>
            <a:ext cx="2714644" cy="830997"/>
          </a:xfrm>
          <a:prstGeom prst="rect">
            <a:avLst/>
          </a:prstGeom>
          <a:noFill/>
        </p:spPr>
        <p:txBody>
          <a:bodyPr>
            <a:spAutoFit/>
          </a:bodyPr>
          <a:lstStyle/>
          <a:p>
            <a:pPr>
              <a:defRPr/>
            </a:pPr>
            <a:r>
              <a:rPr lang="zh-TW" altLang="en-US" sz="4800" b="1" dirty="0">
                <a:ln w="19050">
                  <a:solidFill>
                    <a:schemeClr val="tx2">
                      <a:tint val="1000"/>
                    </a:schemeClr>
                  </a:solidFill>
                  <a:prstDash val="solid"/>
                </a:ln>
                <a:solidFill>
                  <a:srgbClr val="0070C0"/>
                </a:solidFill>
                <a:effectLst>
                  <a:outerShdw blurRad="50000" dist="50800" dir="7500000" algn="tl">
                    <a:srgbClr val="000000">
                      <a:shade val="5000"/>
                      <a:alpha val="35000"/>
                    </a:srgbClr>
                  </a:outerShdw>
                </a:effectLst>
                <a:latin typeface="華康POP1體W7" pitchFamily="49" charset="-120"/>
                <a:ea typeface="華康POP1體W7" pitchFamily="49" charset="-120"/>
              </a:rPr>
              <a:t>事件概要</a:t>
            </a:r>
          </a:p>
        </p:txBody>
      </p:sp>
      <p:sp>
        <p:nvSpPr>
          <p:cNvPr id="6" name="書卷 (垂直) 5"/>
          <p:cNvSpPr/>
          <p:nvPr/>
        </p:nvSpPr>
        <p:spPr>
          <a:xfrm rot="20883346">
            <a:off x="233437" y="1477604"/>
            <a:ext cx="1268057" cy="1008112"/>
          </a:xfrm>
          <a:prstGeom prst="verticalScroll">
            <a:avLst/>
          </a:prstGeom>
          <a:solidFill>
            <a:schemeClr val="bg2"/>
          </a:solidFill>
          <a:ln>
            <a:solidFill>
              <a:schemeClr val="bg2">
                <a:lumMod val="50000"/>
              </a:schemeClr>
            </a:solidFill>
          </a:ln>
          <a:effectLst>
            <a:innerShdw blurRad="63500" dist="50800" dir="10800000">
              <a:prstClr val="black">
                <a:alpha val="50000"/>
              </a:prstClr>
            </a:innerShdw>
            <a:reflection blurRad="6350" stA="50000" endA="300" endPos="55000" dir="5400000" sy="-100000" algn="bl" rotWithShape="0"/>
          </a:effectLst>
        </p:spPr>
        <p:style>
          <a:lnRef idx="0">
            <a:schemeClr val="accent2"/>
          </a:lnRef>
          <a:fillRef idx="3">
            <a:schemeClr val="accent2"/>
          </a:fillRef>
          <a:effectRef idx="3">
            <a:schemeClr val="accent2"/>
          </a:effectRef>
          <a:fontRef idx="minor">
            <a:schemeClr val="lt1"/>
          </a:fontRef>
        </p:style>
        <p:txBody>
          <a:bodyPr anchor="ctr"/>
          <a:lstStyle/>
          <a:p>
            <a:pPr fontAlgn="auto">
              <a:spcBef>
                <a:spcPts val="0"/>
              </a:spcBef>
              <a:spcAft>
                <a:spcPts val="0"/>
              </a:spcAft>
              <a:defRPr/>
            </a:pPr>
            <a:r>
              <a:rPr kumimoji="0" lang="en-US" altLang="zh-TW" sz="1600" dirty="0">
                <a:solidFill>
                  <a:schemeClr val="tx1">
                    <a:lumMod val="95000"/>
                    <a:lumOff val="5000"/>
                  </a:schemeClr>
                </a:solidFill>
                <a:latin typeface="SimHei" pitchFamily="2" charset="-122"/>
                <a:ea typeface="SimHei" pitchFamily="2" charset="-122"/>
              </a:rPr>
              <a:t>2011</a:t>
            </a:r>
          </a:p>
          <a:p>
            <a:pPr algn="ctr" fontAlgn="auto">
              <a:spcBef>
                <a:spcPts val="0"/>
              </a:spcBef>
              <a:spcAft>
                <a:spcPts val="0"/>
              </a:spcAft>
              <a:defRPr/>
            </a:pPr>
            <a:r>
              <a:rPr kumimoji="0" lang="en-US" altLang="zh-TW" sz="2800" dirty="0">
                <a:solidFill>
                  <a:schemeClr val="accent1">
                    <a:lumMod val="75000"/>
                  </a:schemeClr>
                </a:solidFill>
                <a:latin typeface="Broadway" pitchFamily="82" charset="0"/>
              </a:rPr>
              <a:t>311</a:t>
            </a:r>
            <a:endParaRPr kumimoji="0" lang="zh-TW" altLang="en-US" sz="2800" dirty="0">
              <a:solidFill>
                <a:schemeClr val="accent1">
                  <a:lumMod val="75000"/>
                </a:schemeClr>
              </a:solidFill>
              <a:latin typeface="Broadway" pitchFamily="82" charset="0"/>
            </a:endParaRPr>
          </a:p>
        </p:txBody>
      </p:sp>
      <p:sp>
        <p:nvSpPr>
          <p:cNvPr id="43014" name="Text Box 7"/>
          <p:cNvSpPr txBox="1">
            <a:spLocks noChangeArrowheads="1"/>
          </p:cNvSpPr>
          <p:nvPr/>
        </p:nvSpPr>
        <p:spPr bwMode="auto">
          <a:xfrm>
            <a:off x="1571625" y="2143125"/>
            <a:ext cx="6167438"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just" eaLnBrk="1" hangingPunct="1"/>
            <a:r>
              <a:rPr lang="zh-TW" altLang="en-US" sz="2800" dirty="0">
                <a:solidFill>
                  <a:srgbClr val="FFFFFF"/>
                </a:solidFill>
                <a:latin typeface="標楷體" pitchFamily="65" charset="-120"/>
                <a:ea typeface="標楷體" pitchFamily="65" charset="-120"/>
              </a:rPr>
              <a:t>造陸填海東京迪士尼樂園被震出「土壤液化」，表層地基變泥漿、路面裂開，一度造成</a:t>
            </a:r>
            <a:r>
              <a:rPr lang="en-US" altLang="zh-TW" sz="2800" dirty="0">
                <a:solidFill>
                  <a:srgbClr val="FFFFFF"/>
                </a:solidFill>
                <a:latin typeface="標楷體" pitchFamily="65" charset="-120"/>
                <a:ea typeface="標楷體" pitchFamily="65" charset="-120"/>
              </a:rPr>
              <a:t>5</a:t>
            </a:r>
            <a:r>
              <a:rPr lang="zh-TW" altLang="en-US" sz="2800" dirty="0">
                <a:solidFill>
                  <a:srgbClr val="FFFFFF"/>
                </a:solidFill>
                <a:latin typeface="標楷體" pitchFamily="65" charset="-120"/>
                <a:ea typeface="標楷體" pitchFamily="65" charset="-120"/>
              </a:rPr>
              <a:t>萬</a:t>
            </a:r>
            <a:r>
              <a:rPr lang="en-US" altLang="zh-TW" sz="2800" dirty="0">
                <a:solidFill>
                  <a:srgbClr val="FFFFFF"/>
                </a:solidFill>
                <a:latin typeface="標楷體" pitchFamily="65" charset="-120"/>
                <a:ea typeface="標楷體" pitchFamily="65" charset="-120"/>
              </a:rPr>
              <a:t>5</a:t>
            </a:r>
            <a:r>
              <a:rPr lang="zh-TW" altLang="en-US" sz="2800" dirty="0">
                <a:solidFill>
                  <a:srgbClr val="FFFFFF"/>
                </a:solidFill>
                <a:latin typeface="標楷體" pitchFamily="65" charset="-120"/>
                <a:ea typeface="標楷體" pitchFamily="65" charset="-120"/>
              </a:rPr>
              <a:t>千名遊客受困，緊急休園一個禮拜。</a:t>
            </a:r>
          </a:p>
        </p:txBody>
      </p:sp>
      <p:pic>
        <p:nvPicPr>
          <p:cNvPr id="33793" name="Picture 1" descr="C:\Documents and Settings\238\桌面\jimmyliu2-2011031419305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2" y="3805673"/>
            <a:ext cx="4210056" cy="2870493"/>
          </a:xfrm>
          <a:prstGeom prst="rect">
            <a:avLst/>
          </a:prstGeom>
          <a:noFill/>
        </p:spPr>
      </p:pic>
    </p:spTree>
    <p:extLst>
      <p:ext uri="{BB962C8B-B14F-4D97-AF65-F5344CB8AC3E}">
        <p14:creationId xmlns:p14="http://schemas.microsoft.com/office/powerpoint/2010/main" val="2874696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68313" y="692150"/>
            <a:ext cx="8229600" cy="1143000"/>
          </a:xfrm>
        </p:spPr>
        <p:txBody>
          <a:bodyPr/>
          <a:lstStyle/>
          <a:p>
            <a:pPr eaLnBrk="1" hangingPunct="1"/>
            <a:r>
              <a:rPr lang="zh-TW" altLang="en-US" sz="6000" smtClean="0">
                <a:ea typeface="標楷體" pitchFamily="65" charset="-120"/>
              </a:rPr>
              <a:t>大綱</a:t>
            </a:r>
          </a:p>
        </p:txBody>
      </p:sp>
      <p:sp>
        <p:nvSpPr>
          <p:cNvPr id="33795" name="Rectangle 3"/>
          <p:cNvSpPr>
            <a:spLocks noGrp="1" noChangeArrowheads="1"/>
          </p:cNvSpPr>
          <p:nvPr>
            <p:ph type="body" idx="1"/>
          </p:nvPr>
        </p:nvSpPr>
        <p:spPr>
          <a:xfrm>
            <a:off x="1331913" y="1916113"/>
            <a:ext cx="5832475" cy="3168650"/>
          </a:xfrm>
        </p:spPr>
        <p:txBody>
          <a:bodyPr/>
          <a:lstStyle/>
          <a:p>
            <a:pPr marL="609600" indent="-609600" eaLnBrk="1" hangingPunct="1">
              <a:buFontTx/>
              <a:buNone/>
            </a:pPr>
            <a:r>
              <a:rPr lang="en-US" altLang="zh-TW" sz="4000" b="1" smtClean="0"/>
              <a:t>1.</a:t>
            </a:r>
            <a:r>
              <a:rPr lang="zh-TW" altLang="en-US" sz="4000" b="1" smtClean="0"/>
              <a:t>認識海嘯與地震的關係</a:t>
            </a:r>
          </a:p>
          <a:p>
            <a:pPr marL="609600" indent="-609600" eaLnBrk="1" hangingPunct="1">
              <a:buFontTx/>
              <a:buNone/>
            </a:pPr>
            <a:r>
              <a:rPr lang="en-US" altLang="zh-TW" sz="4000" b="1" smtClean="0"/>
              <a:t>2.</a:t>
            </a:r>
            <a:r>
              <a:rPr lang="zh-TW" altLang="en-US" sz="4000" b="1" smtClean="0"/>
              <a:t>認識海嘯的傳播</a:t>
            </a:r>
          </a:p>
          <a:p>
            <a:pPr marL="609600" indent="-609600" eaLnBrk="1" hangingPunct="1">
              <a:buFontTx/>
              <a:buNone/>
            </a:pPr>
            <a:r>
              <a:rPr lang="en-US" altLang="zh-TW" sz="4000" b="1" smtClean="0">
                <a:solidFill>
                  <a:srgbClr val="FF0000"/>
                </a:solidFill>
              </a:rPr>
              <a:t>3.</a:t>
            </a:r>
            <a:r>
              <a:rPr lang="zh-TW" altLang="en-US" sz="4000" b="1" smtClean="0">
                <a:solidFill>
                  <a:srgbClr val="FF0000"/>
                </a:solidFill>
              </a:rPr>
              <a:t>認識海嘯的災害</a:t>
            </a:r>
          </a:p>
          <a:p>
            <a:pPr marL="609600" indent="-609600" eaLnBrk="1" hangingPunct="1">
              <a:buFontTx/>
              <a:buNone/>
            </a:pPr>
            <a:r>
              <a:rPr lang="en-US" altLang="zh-TW" sz="4000" b="1" smtClean="0"/>
              <a:t>4.</a:t>
            </a:r>
            <a:r>
              <a:rPr lang="zh-TW" altLang="en-US" sz="4000" b="1" smtClean="0"/>
              <a:t>認識如何預防海嘯</a:t>
            </a:r>
          </a:p>
        </p:txBody>
      </p:sp>
    </p:spTree>
    <p:extLst>
      <p:ext uri="{BB962C8B-B14F-4D97-AF65-F5344CB8AC3E}">
        <p14:creationId xmlns:p14="http://schemas.microsoft.com/office/powerpoint/2010/main" val="33856588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tsul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474788" y="915988"/>
            <a:ext cx="6192837" cy="4981575"/>
          </a:xfrm>
          <a:noFill/>
        </p:spPr>
      </p:pic>
      <p:sp>
        <p:nvSpPr>
          <p:cNvPr id="34819" name="Text Box 3"/>
          <p:cNvSpPr txBox="1">
            <a:spLocks noChangeArrowheads="1"/>
          </p:cNvSpPr>
          <p:nvPr/>
        </p:nvSpPr>
        <p:spPr bwMode="auto">
          <a:xfrm>
            <a:off x="1331913" y="188913"/>
            <a:ext cx="662463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kumimoji="1" sz="2400">
                <a:solidFill>
                  <a:srgbClr val="FFFF00"/>
                </a:solidFill>
                <a:latin typeface="華康儷中黑" pitchFamily="1" charset="-120"/>
                <a:ea typeface="華康儷中黑" pitchFamily="1" charset="-120"/>
              </a:defRPr>
            </a:lvl1pPr>
            <a:lvl2pPr marL="742950" indent="-285750" eaLnBrk="0" hangingPunct="0">
              <a:defRPr kumimoji="1" sz="2400">
                <a:solidFill>
                  <a:srgbClr val="FFFF00"/>
                </a:solidFill>
                <a:latin typeface="華康儷中黑" pitchFamily="1" charset="-120"/>
                <a:ea typeface="華康儷中黑" pitchFamily="1" charset="-120"/>
              </a:defRPr>
            </a:lvl2pPr>
            <a:lvl3pPr marL="1143000" indent="-228600" eaLnBrk="0" hangingPunct="0">
              <a:defRPr kumimoji="1" sz="2400">
                <a:solidFill>
                  <a:srgbClr val="FFFF00"/>
                </a:solidFill>
                <a:latin typeface="華康儷中黑" pitchFamily="1" charset="-120"/>
                <a:ea typeface="華康儷中黑" pitchFamily="1" charset="-120"/>
              </a:defRPr>
            </a:lvl3pPr>
            <a:lvl4pPr marL="1600200" indent="-228600" eaLnBrk="0" hangingPunct="0">
              <a:defRPr kumimoji="1" sz="2400">
                <a:solidFill>
                  <a:srgbClr val="FFFF00"/>
                </a:solidFill>
                <a:latin typeface="華康儷中黑" pitchFamily="1" charset="-120"/>
                <a:ea typeface="華康儷中黑" pitchFamily="1" charset="-120"/>
              </a:defRPr>
            </a:lvl4pPr>
            <a:lvl5pPr marL="2057400" indent="-228600" eaLnBrk="0" hangingPunct="0">
              <a:defRPr kumimoji="1" sz="2400">
                <a:solidFill>
                  <a:srgbClr val="FFFF00"/>
                </a:solidFill>
                <a:latin typeface="華康儷中黑" pitchFamily="1" charset="-120"/>
                <a:ea typeface="華康儷中黑" pitchFamily="1" charset="-120"/>
              </a:defRPr>
            </a:lvl5pPr>
            <a:lvl6pPr marL="25146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6pPr>
            <a:lvl7pPr marL="29718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7pPr>
            <a:lvl8pPr marL="34290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8pPr>
            <a:lvl9pPr marL="38862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9pPr>
          </a:lstStyle>
          <a:p>
            <a:pPr algn="just" eaLnBrk="1" hangingPunct="1">
              <a:spcBef>
                <a:spcPct val="50000"/>
              </a:spcBef>
            </a:pPr>
            <a:r>
              <a:rPr lang="zh-TW" altLang="en-US" b="1">
                <a:solidFill>
                  <a:schemeClr val="tx1"/>
                </a:solidFill>
                <a:latin typeface="標楷體" pitchFamily="65" charset="-120"/>
                <a:ea typeface="標楷體" pitchFamily="65" charset="-120"/>
              </a:rPr>
              <a:t>海嘯在深海傳播時，和一般的波浪沒有什麼兩樣，但靠近岸邊，它的破壞力就非常可怕。</a:t>
            </a:r>
          </a:p>
        </p:txBody>
      </p:sp>
      <p:sp>
        <p:nvSpPr>
          <p:cNvPr id="34820" name="Text Box 4"/>
          <p:cNvSpPr txBox="1">
            <a:spLocks noChangeArrowheads="1"/>
          </p:cNvSpPr>
          <p:nvPr/>
        </p:nvSpPr>
        <p:spPr bwMode="auto">
          <a:xfrm>
            <a:off x="1258888" y="5949950"/>
            <a:ext cx="662463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kumimoji="1" sz="2400">
                <a:solidFill>
                  <a:srgbClr val="FFFF00"/>
                </a:solidFill>
                <a:latin typeface="華康儷中黑" pitchFamily="1" charset="-120"/>
                <a:ea typeface="華康儷中黑" pitchFamily="1" charset="-120"/>
              </a:defRPr>
            </a:lvl1pPr>
            <a:lvl2pPr marL="742950" indent="-285750" eaLnBrk="0" hangingPunct="0">
              <a:defRPr kumimoji="1" sz="2400">
                <a:solidFill>
                  <a:srgbClr val="FFFF00"/>
                </a:solidFill>
                <a:latin typeface="華康儷中黑" pitchFamily="1" charset="-120"/>
                <a:ea typeface="華康儷中黑" pitchFamily="1" charset="-120"/>
              </a:defRPr>
            </a:lvl2pPr>
            <a:lvl3pPr marL="1143000" indent="-228600" eaLnBrk="0" hangingPunct="0">
              <a:defRPr kumimoji="1" sz="2400">
                <a:solidFill>
                  <a:srgbClr val="FFFF00"/>
                </a:solidFill>
                <a:latin typeface="華康儷中黑" pitchFamily="1" charset="-120"/>
                <a:ea typeface="華康儷中黑" pitchFamily="1" charset="-120"/>
              </a:defRPr>
            </a:lvl3pPr>
            <a:lvl4pPr marL="1600200" indent="-228600" eaLnBrk="0" hangingPunct="0">
              <a:defRPr kumimoji="1" sz="2400">
                <a:solidFill>
                  <a:srgbClr val="FFFF00"/>
                </a:solidFill>
                <a:latin typeface="華康儷中黑" pitchFamily="1" charset="-120"/>
                <a:ea typeface="華康儷中黑" pitchFamily="1" charset="-120"/>
              </a:defRPr>
            </a:lvl4pPr>
            <a:lvl5pPr marL="2057400" indent="-228600" eaLnBrk="0" hangingPunct="0">
              <a:defRPr kumimoji="1" sz="2400">
                <a:solidFill>
                  <a:srgbClr val="FFFF00"/>
                </a:solidFill>
                <a:latin typeface="華康儷中黑" pitchFamily="1" charset="-120"/>
                <a:ea typeface="華康儷中黑" pitchFamily="1" charset="-120"/>
              </a:defRPr>
            </a:lvl5pPr>
            <a:lvl6pPr marL="25146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6pPr>
            <a:lvl7pPr marL="29718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7pPr>
            <a:lvl8pPr marL="34290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8pPr>
            <a:lvl9pPr marL="38862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9pPr>
          </a:lstStyle>
          <a:p>
            <a:pPr algn="just" eaLnBrk="1" hangingPunct="1">
              <a:spcBef>
                <a:spcPct val="50000"/>
              </a:spcBef>
            </a:pPr>
            <a:r>
              <a:rPr lang="zh-TW" altLang="en-US" b="1">
                <a:solidFill>
                  <a:schemeClr val="tx1"/>
                </a:solidFill>
                <a:latin typeface="標楷體" pitchFamily="65" charset="-120"/>
                <a:ea typeface="標楷體" pitchFamily="65" charset="-120"/>
              </a:rPr>
              <a:t>任何時候，當你在海邊感受到大地震，它很有可能轉成海嘯，最好的避災方法，就是往高處逃。</a:t>
            </a:r>
          </a:p>
        </p:txBody>
      </p:sp>
    </p:spTree>
    <p:extLst>
      <p:ext uri="{BB962C8B-B14F-4D97-AF65-F5344CB8AC3E}">
        <p14:creationId xmlns:p14="http://schemas.microsoft.com/office/powerpoint/2010/main" val="39743257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5076825" y="260350"/>
            <a:ext cx="4067175" cy="6161088"/>
          </a:xfrm>
        </p:spPr>
        <p:txBody>
          <a:bodyPr/>
          <a:lstStyle/>
          <a:p>
            <a:pPr algn="l" eaLnBrk="1" hangingPunct="1"/>
            <a:r>
              <a:rPr lang="zh-TW" altLang="en-US" sz="3200" smtClean="0">
                <a:latin typeface="標楷體" pitchFamily="65" charset="-120"/>
                <a:ea typeface="標楷體" pitchFamily="65" charset="-120"/>
              </a:rPr>
              <a:t>印尼亞齊省位於蘇門答臘島的北端，</a:t>
            </a:r>
            <a:r>
              <a:rPr lang="en-US" altLang="zh-TW" sz="3200" smtClean="0">
                <a:latin typeface="標楷體" pitchFamily="65" charset="-120"/>
                <a:ea typeface="標楷體" pitchFamily="65" charset="-120"/>
              </a:rPr>
              <a:t>2004</a:t>
            </a:r>
            <a:r>
              <a:rPr lang="zh-TW" altLang="en-US" sz="3200" smtClean="0">
                <a:latin typeface="標楷體" pitchFamily="65" charset="-120"/>
                <a:ea typeface="標楷體" pitchFamily="65" charset="-120"/>
              </a:rPr>
              <a:t>年</a:t>
            </a:r>
            <a:r>
              <a:rPr lang="en-US" altLang="zh-TW" sz="3200" smtClean="0">
                <a:latin typeface="標楷體" pitchFamily="65" charset="-120"/>
                <a:ea typeface="標楷體" pitchFamily="65" charset="-120"/>
              </a:rPr>
              <a:t>12</a:t>
            </a:r>
            <a:r>
              <a:rPr lang="zh-TW" altLang="en-US" sz="3200" smtClean="0">
                <a:latin typeface="標楷體" pitchFamily="65" charset="-120"/>
                <a:ea typeface="標楷體" pitchFamily="65" charset="-120"/>
              </a:rPr>
              <a:t>月</a:t>
            </a:r>
            <a:r>
              <a:rPr lang="en-US" altLang="zh-TW" sz="3200" smtClean="0">
                <a:latin typeface="標楷體" pitchFamily="65" charset="-120"/>
                <a:ea typeface="標楷體" pitchFamily="65" charset="-120"/>
              </a:rPr>
              <a:t>26</a:t>
            </a:r>
            <a:r>
              <a:rPr lang="zh-TW" altLang="en-US" sz="3200" smtClean="0">
                <a:latin typeface="標楷體" pitchFamily="65" charset="-120"/>
                <a:ea typeface="標楷體" pitchFamily="65" charset="-120"/>
              </a:rPr>
              <a:t>日海嘯，亞齊受災最重，尤其是亞齊省首府班達亞齊。左圖為印尼亞齊省海嘯前與海嘯後</a:t>
            </a:r>
            <a:r>
              <a:rPr lang="en-US" altLang="zh-TW" sz="3200" smtClean="0">
                <a:latin typeface="標楷體" pitchFamily="65" charset="-120"/>
                <a:ea typeface="標楷體" pitchFamily="65" charset="-120"/>
              </a:rPr>
              <a:t>LANDSAT</a:t>
            </a:r>
            <a:r>
              <a:rPr lang="zh-TW" altLang="en-US" sz="3200" smtClean="0">
                <a:latin typeface="標楷體" pitchFamily="65" charset="-120"/>
                <a:ea typeface="標楷體" pitchFamily="65" charset="-120"/>
              </a:rPr>
              <a:t>衛星圖</a:t>
            </a:r>
            <a:r>
              <a:rPr lang="zh-TW" altLang="en-US" smtClean="0"/>
              <a:t> </a:t>
            </a:r>
          </a:p>
        </p:txBody>
      </p:sp>
      <p:pic>
        <p:nvPicPr>
          <p:cNvPr id="35843" name="Picture 3" descr="1ba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68313" y="260350"/>
            <a:ext cx="4435475" cy="6191250"/>
          </a:xfrm>
          <a:noFill/>
        </p:spPr>
      </p:pic>
    </p:spTree>
    <p:extLst>
      <p:ext uri="{BB962C8B-B14F-4D97-AF65-F5344CB8AC3E}">
        <p14:creationId xmlns:p14="http://schemas.microsoft.com/office/powerpoint/2010/main" val="41811104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5292725" y="292100"/>
            <a:ext cx="3527425" cy="6161088"/>
          </a:xfrm>
        </p:spPr>
        <p:txBody>
          <a:bodyPr/>
          <a:lstStyle/>
          <a:p>
            <a:pPr algn="l" eaLnBrk="1" hangingPunct="1"/>
            <a:r>
              <a:rPr lang="zh-TW" altLang="en-US" sz="3200" smtClean="0">
                <a:latin typeface="標楷體" pitchFamily="65" charset="-120"/>
                <a:ea typeface="標楷體" pitchFamily="65" charset="-120"/>
              </a:rPr>
              <a:t>左圖為離首府不遠，蘇門答臘島西岸</a:t>
            </a:r>
            <a:r>
              <a:rPr lang="en-US" altLang="zh-TW" sz="3200" smtClean="0">
                <a:latin typeface="標楷體" pitchFamily="65" charset="-120"/>
                <a:ea typeface="標楷體" pitchFamily="65" charset="-120"/>
              </a:rPr>
              <a:t>Lhoknga</a:t>
            </a:r>
            <a:r>
              <a:rPr lang="zh-TW" altLang="en-US" sz="3200" smtClean="0">
                <a:latin typeface="標楷體" pitchFamily="65" charset="-120"/>
                <a:ea typeface="標楷體" pitchFamily="65" charset="-120"/>
              </a:rPr>
              <a:t>災前及災後</a:t>
            </a:r>
            <a:r>
              <a:rPr lang="en-US" altLang="zh-TW" sz="3200" smtClean="0">
                <a:latin typeface="標楷體" pitchFamily="65" charset="-120"/>
                <a:ea typeface="標楷體" pitchFamily="65" charset="-120"/>
              </a:rPr>
              <a:t>Ikonos</a:t>
            </a:r>
            <a:r>
              <a:rPr lang="zh-TW" altLang="en-US" sz="3200" smtClean="0">
                <a:latin typeface="標楷體" pitchFamily="65" charset="-120"/>
                <a:ea typeface="標楷體" pitchFamily="65" charset="-120"/>
              </a:rPr>
              <a:t>的空照圖。該鎮除了市中心的一所清真寺，完全被海嘯所摧毀。圖中有一</a:t>
            </a:r>
            <a:r>
              <a:rPr lang="en-US" altLang="zh-TW" sz="3200" smtClean="0">
                <a:latin typeface="標楷體" pitchFamily="65" charset="-120"/>
                <a:ea typeface="標楷體" pitchFamily="65" charset="-120"/>
              </a:rPr>
              <a:t>200</a:t>
            </a:r>
            <a:r>
              <a:rPr lang="zh-TW" altLang="en-US" sz="3200" smtClean="0">
                <a:latin typeface="標楷體" pitchFamily="65" charset="-120"/>
                <a:ea typeface="標楷體" pitchFamily="65" charset="-120"/>
              </a:rPr>
              <a:t>公尺的比例尺，可用已瞭解海嘯侵襲的範圍</a:t>
            </a:r>
            <a:r>
              <a:rPr lang="zh-TW" altLang="en-US" smtClean="0"/>
              <a:t> </a:t>
            </a:r>
          </a:p>
        </p:txBody>
      </p:sp>
      <p:pic>
        <p:nvPicPr>
          <p:cNvPr id="36867" name="Picture 3" descr="105192main_lhoknga_iko_l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23850" y="333375"/>
            <a:ext cx="4705350" cy="6192838"/>
          </a:xfrm>
          <a:noFill/>
        </p:spPr>
      </p:pic>
    </p:spTree>
    <p:extLst>
      <p:ext uri="{BB962C8B-B14F-4D97-AF65-F5344CB8AC3E}">
        <p14:creationId xmlns:p14="http://schemas.microsoft.com/office/powerpoint/2010/main" val="40641968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685800" y="609600"/>
            <a:ext cx="7989888" cy="1143000"/>
          </a:xfrm>
        </p:spPr>
        <p:txBody>
          <a:bodyPr/>
          <a:lstStyle/>
          <a:p>
            <a:pPr eaLnBrk="1" hangingPunct="1"/>
            <a:r>
              <a:rPr lang="zh-TW" altLang="en-US" sz="4000" b="1" smtClean="0">
                <a:ea typeface="標楷體" pitchFamily="65" charset="-120"/>
              </a:rPr>
              <a:t>大洋上空或海上是否看得到海嘯？</a:t>
            </a:r>
          </a:p>
        </p:txBody>
      </p:sp>
      <p:sp>
        <p:nvSpPr>
          <p:cNvPr id="37891" name="Rectangle 3"/>
          <p:cNvSpPr>
            <a:spLocks noGrp="1" noChangeArrowheads="1"/>
          </p:cNvSpPr>
          <p:nvPr>
            <p:ph type="body" idx="1"/>
          </p:nvPr>
        </p:nvSpPr>
        <p:spPr>
          <a:xfrm>
            <a:off x="457200" y="1905000"/>
            <a:ext cx="8229600" cy="4619625"/>
          </a:xfrm>
        </p:spPr>
        <p:txBody>
          <a:bodyPr/>
          <a:lstStyle/>
          <a:p>
            <a:pPr eaLnBrk="1" hangingPunct="1">
              <a:lnSpc>
                <a:spcPct val="80000"/>
              </a:lnSpc>
            </a:pPr>
            <a:r>
              <a:rPr lang="zh-TW" altLang="en-US" sz="2800" smtClean="0">
                <a:latin typeface="標楷體" pitchFamily="65" charset="-120"/>
                <a:ea typeface="標楷體" pitchFamily="65" charset="-120"/>
              </a:rPr>
              <a:t>在深海海嘯的波高通常小於</a:t>
            </a:r>
            <a:r>
              <a:rPr lang="en-US" altLang="zh-TW" sz="2800" smtClean="0">
                <a:latin typeface="標楷體" pitchFamily="65" charset="-120"/>
                <a:ea typeface="標楷體" pitchFamily="65" charset="-120"/>
              </a:rPr>
              <a:t>1</a:t>
            </a:r>
            <a:r>
              <a:rPr lang="zh-TW" altLang="en-US" sz="2800" smtClean="0">
                <a:latin typeface="標楷體" pitchFamily="65" charset="-120"/>
                <a:ea typeface="標楷體" pitchFamily="65" charset="-120"/>
              </a:rPr>
              <a:t>公尺，海嘯的波峰間的距離則超過</a:t>
            </a:r>
            <a:r>
              <a:rPr lang="en-US" altLang="zh-TW" sz="2800" smtClean="0">
                <a:latin typeface="標楷體" pitchFamily="65" charset="-120"/>
                <a:ea typeface="標楷體" pitchFamily="65" charset="-120"/>
              </a:rPr>
              <a:t>100</a:t>
            </a:r>
            <a:r>
              <a:rPr lang="zh-TW" altLang="en-US" sz="2800" smtClean="0">
                <a:latin typeface="標楷體" pitchFamily="65" charset="-120"/>
                <a:ea typeface="標楷體" pitchFamily="65" charset="-120"/>
              </a:rPr>
              <a:t>公里。因此在深海，船上的船員或乘客，無法看到高速從船底通過的海嘯。船上的人對於海嘯通過時所造成緩緩上升又緩緩落下的水面毫無感覺。</a:t>
            </a:r>
            <a:r>
              <a:rPr lang="zh-TW" altLang="en-US" sz="2800" smtClean="0">
                <a:solidFill>
                  <a:srgbClr val="CC3300"/>
                </a:solidFill>
                <a:latin typeface="標楷體" pitchFamily="65" charset="-120"/>
                <a:ea typeface="標楷體" pitchFamily="65" charset="-120"/>
              </a:rPr>
              <a:t>但壓力計可以量得到。</a:t>
            </a:r>
          </a:p>
          <a:p>
            <a:pPr eaLnBrk="1" hangingPunct="1">
              <a:lnSpc>
                <a:spcPct val="80000"/>
              </a:lnSpc>
            </a:pPr>
            <a:r>
              <a:rPr lang="en-US" altLang="zh-TW" sz="2800" smtClean="0">
                <a:latin typeface="標楷體" pitchFamily="65" charset="-120"/>
                <a:ea typeface="標楷體" pitchFamily="65" charset="-120"/>
              </a:rPr>
              <a:t>1896</a:t>
            </a:r>
            <a:r>
              <a:rPr lang="zh-TW" altLang="en-US" sz="2800" smtClean="0">
                <a:latin typeface="標楷體" pitchFamily="65" charset="-120"/>
                <a:ea typeface="標楷體" pitchFamily="65" charset="-120"/>
              </a:rPr>
              <a:t>年</a:t>
            </a:r>
            <a:r>
              <a:rPr lang="en-US" altLang="zh-TW" sz="2800" smtClean="0">
                <a:latin typeface="標楷體" pitchFamily="65" charset="-120"/>
                <a:ea typeface="標楷體" pitchFamily="65" charset="-120"/>
              </a:rPr>
              <a:t>6</a:t>
            </a:r>
            <a:r>
              <a:rPr lang="zh-TW" altLang="en-US" sz="2800" smtClean="0">
                <a:latin typeface="標楷體" pitchFamily="65" charset="-120"/>
                <a:ea typeface="標楷體" pitchFamily="65" charset="-120"/>
              </a:rPr>
              <a:t>月</a:t>
            </a:r>
            <a:r>
              <a:rPr lang="en-US" altLang="zh-TW" sz="2800" smtClean="0">
                <a:latin typeface="標楷體" pitchFamily="65" charset="-120"/>
                <a:ea typeface="標楷體" pitchFamily="65" charset="-120"/>
              </a:rPr>
              <a:t>15</a:t>
            </a:r>
            <a:r>
              <a:rPr lang="zh-TW" altLang="en-US" sz="2800" smtClean="0">
                <a:latin typeface="標楷體" pitchFamily="65" charset="-120"/>
                <a:ea typeface="標楷體" pitchFamily="65" charset="-120"/>
              </a:rPr>
              <a:t>日侵襲日本的大海嘯，離岸</a:t>
            </a:r>
            <a:r>
              <a:rPr lang="en-US" altLang="zh-TW" sz="2800" smtClean="0">
                <a:latin typeface="標楷體" pitchFamily="65" charset="-120"/>
                <a:ea typeface="標楷體" pitchFamily="65" charset="-120"/>
              </a:rPr>
              <a:t>20</a:t>
            </a:r>
            <a:r>
              <a:rPr lang="zh-TW" altLang="en-US" sz="2800" smtClean="0">
                <a:latin typeface="標楷體" pitchFamily="65" charset="-120"/>
                <a:ea typeface="標楷體" pitchFamily="65" charset="-120"/>
              </a:rPr>
              <a:t>海哩的漁民完全不知道。因為此一海嘯在深海的波高大約只有</a:t>
            </a:r>
            <a:r>
              <a:rPr lang="en-US" altLang="zh-TW" sz="2800" smtClean="0">
                <a:latin typeface="標楷體" pitchFamily="65" charset="-120"/>
                <a:ea typeface="標楷體" pitchFamily="65" charset="-120"/>
              </a:rPr>
              <a:t>40</a:t>
            </a:r>
            <a:r>
              <a:rPr lang="zh-TW" altLang="en-US" sz="2800" smtClean="0">
                <a:latin typeface="標楷體" pitchFamily="65" charset="-120"/>
                <a:ea typeface="標楷體" pitchFamily="65" charset="-120"/>
              </a:rPr>
              <a:t>公分，但是海嘯到達邊時已變成大浪，侵襲</a:t>
            </a:r>
            <a:r>
              <a:rPr lang="en-US" altLang="zh-TW" sz="2800" smtClean="0">
                <a:latin typeface="標楷體" pitchFamily="65" charset="-120"/>
                <a:ea typeface="標楷體" pitchFamily="65" charset="-120"/>
              </a:rPr>
              <a:t>275</a:t>
            </a:r>
            <a:r>
              <a:rPr lang="zh-TW" altLang="en-US" sz="2800" smtClean="0">
                <a:latin typeface="標楷體" pitchFamily="65" charset="-120"/>
                <a:ea typeface="標楷體" pitchFamily="65" charset="-120"/>
              </a:rPr>
              <a:t>公里的海岸線，奪走</a:t>
            </a:r>
            <a:r>
              <a:rPr lang="en-US" altLang="zh-TW" sz="2800" smtClean="0">
                <a:latin typeface="標楷體" pitchFamily="65" charset="-120"/>
                <a:ea typeface="標楷體" pitchFamily="65" charset="-120"/>
              </a:rPr>
              <a:t>28,000</a:t>
            </a:r>
            <a:r>
              <a:rPr lang="zh-TW" altLang="en-US" sz="2800" smtClean="0">
                <a:latin typeface="標楷體" pitchFamily="65" charset="-120"/>
                <a:ea typeface="標楷體" pitchFamily="65" charset="-120"/>
              </a:rPr>
              <a:t>條人命。</a:t>
            </a:r>
          </a:p>
          <a:p>
            <a:pPr eaLnBrk="1" hangingPunct="1">
              <a:lnSpc>
                <a:spcPct val="80000"/>
              </a:lnSpc>
            </a:pPr>
            <a:r>
              <a:rPr lang="zh-TW" altLang="en-US" sz="2800" smtClean="0">
                <a:latin typeface="標楷體" pitchFamily="65" charset="-120"/>
                <a:ea typeface="標楷體" pitchFamily="65" charset="-120"/>
              </a:rPr>
              <a:t>同理在深海的上空，我們無法區分海嘯與一般波浪，就像我們無法在海上感覺到潮汐的起落一樣。</a:t>
            </a:r>
          </a:p>
        </p:txBody>
      </p:sp>
    </p:spTree>
    <p:extLst>
      <p:ext uri="{BB962C8B-B14F-4D97-AF65-F5344CB8AC3E}">
        <p14:creationId xmlns:p14="http://schemas.microsoft.com/office/powerpoint/2010/main" val="29313300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zh-TW" altLang="en-US" smtClean="0">
                <a:ea typeface="標楷體" pitchFamily="65" charset="-120"/>
              </a:rPr>
              <a:t>海嘯有哪些破壞力？</a:t>
            </a:r>
          </a:p>
        </p:txBody>
      </p:sp>
      <p:sp>
        <p:nvSpPr>
          <p:cNvPr id="38915" name="Rectangle 3"/>
          <p:cNvSpPr>
            <a:spLocks noGrp="1" noChangeArrowheads="1"/>
          </p:cNvSpPr>
          <p:nvPr>
            <p:ph type="body" idx="1"/>
          </p:nvPr>
        </p:nvSpPr>
        <p:spPr>
          <a:xfrm>
            <a:off x="179388" y="1905000"/>
            <a:ext cx="8964612" cy="4619625"/>
          </a:xfrm>
        </p:spPr>
        <p:txBody>
          <a:bodyPr/>
          <a:lstStyle/>
          <a:p>
            <a:pPr eaLnBrk="1" hangingPunct="1"/>
            <a:r>
              <a:rPr lang="zh-TW" altLang="en-US" dirty="0" smtClean="0">
                <a:ea typeface="標楷體" pitchFamily="65" charset="-120"/>
              </a:rPr>
              <a:t>海嘯的破壞可分為三類：溢淹、波浪打在結構物上以及沖刷。</a:t>
            </a:r>
          </a:p>
          <a:p>
            <a:pPr eaLnBrk="1" hangingPunct="1"/>
            <a:r>
              <a:rPr lang="zh-TW" altLang="en-US" dirty="0" smtClean="0">
                <a:ea typeface="標楷體" pitchFamily="65" charset="-120"/>
              </a:rPr>
              <a:t>海嘯引起的強流會沖刷橋樑及海堤的基礎，造成橋樑及海堤的倒塌。</a:t>
            </a:r>
          </a:p>
          <a:p>
            <a:pPr eaLnBrk="1" hangingPunct="1"/>
            <a:r>
              <a:rPr lang="zh-TW" altLang="en-US" dirty="0" smtClean="0">
                <a:ea typeface="標楷體" pitchFamily="65" charset="-120"/>
              </a:rPr>
              <a:t>浮力與拖曳力會移動房屋，把火車車廂推翻。</a:t>
            </a:r>
          </a:p>
          <a:p>
            <a:pPr eaLnBrk="1" hangingPunct="1"/>
            <a:r>
              <a:rPr lang="zh-TW" altLang="en-US" dirty="0" smtClean="0">
                <a:ea typeface="標楷體" pitchFamily="65" charset="-120"/>
              </a:rPr>
              <a:t>漂浮的殘骸，包括船及車輛等，可能衝入房屋，沖毀電線桿甚至因發火災。</a:t>
            </a:r>
          </a:p>
        </p:txBody>
      </p:sp>
    </p:spTree>
    <p:extLst>
      <p:ext uri="{BB962C8B-B14F-4D97-AF65-F5344CB8AC3E}">
        <p14:creationId xmlns:p14="http://schemas.microsoft.com/office/powerpoint/2010/main" val="4124630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type="body" idx="1"/>
          </p:nvPr>
        </p:nvSpPr>
        <p:spPr>
          <a:xfrm>
            <a:off x="539750" y="1484313"/>
            <a:ext cx="8064500" cy="4114800"/>
          </a:xfrm>
        </p:spPr>
        <p:txBody>
          <a:bodyPr/>
          <a:lstStyle/>
          <a:p>
            <a:pPr eaLnBrk="1" hangingPunct="1"/>
            <a:r>
              <a:rPr lang="zh-TW" altLang="en-US" smtClean="0">
                <a:ea typeface="標楷體" pitchFamily="65" charset="-120"/>
              </a:rPr>
              <a:t>港內受損的船舶、岸邊破裂的儲油槽以及煉油設施所引起的大火，所造成的災害可能比海嘯本身所造成的災害嚴重。</a:t>
            </a:r>
          </a:p>
          <a:p>
            <a:pPr eaLnBrk="1" hangingPunct="1"/>
            <a:r>
              <a:rPr lang="zh-TW" altLang="en-US" smtClean="0">
                <a:ea typeface="標楷體" pitchFamily="65" charset="-120"/>
              </a:rPr>
              <a:t>海嘯對核能或火力發電廠也有潛在威脅，在大退潮時電廠的取水口可能取不到水，當第二波或第三波海嘯侵襲時，可能將泥沙或垃圾帶到取水口而堵塞取水口。</a:t>
            </a:r>
          </a:p>
          <a:p>
            <a:pPr eaLnBrk="1" hangingPunct="1"/>
            <a:endParaRPr lang="en-US" altLang="zh-TW" smtClean="0"/>
          </a:p>
        </p:txBody>
      </p:sp>
    </p:spTree>
    <p:extLst>
      <p:ext uri="{BB962C8B-B14F-4D97-AF65-F5344CB8AC3E}">
        <p14:creationId xmlns:p14="http://schemas.microsoft.com/office/powerpoint/2010/main" val="40374590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685800" y="609600"/>
            <a:ext cx="8134350" cy="1143000"/>
          </a:xfrm>
        </p:spPr>
        <p:txBody>
          <a:bodyPr/>
          <a:lstStyle/>
          <a:p>
            <a:pPr eaLnBrk="1" hangingPunct="1"/>
            <a:r>
              <a:rPr lang="zh-TW" altLang="en-US" sz="4000" smtClean="0">
                <a:ea typeface="標楷體" pitchFamily="65" charset="-120"/>
              </a:rPr>
              <a:t>為什麼近海產生的海嘯如此危險？</a:t>
            </a:r>
          </a:p>
        </p:txBody>
      </p:sp>
      <p:sp>
        <p:nvSpPr>
          <p:cNvPr id="40963" name="Rectangle 3"/>
          <p:cNvSpPr>
            <a:spLocks noGrp="1" noChangeArrowheads="1"/>
          </p:cNvSpPr>
          <p:nvPr>
            <p:ph type="body" idx="1"/>
          </p:nvPr>
        </p:nvSpPr>
        <p:spPr/>
        <p:txBody>
          <a:bodyPr/>
          <a:lstStyle/>
          <a:p>
            <a:pPr eaLnBrk="1" hangingPunct="1">
              <a:lnSpc>
                <a:spcPct val="90000"/>
              </a:lnSpc>
            </a:pPr>
            <a:r>
              <a:rPr lang="zh-TW" altLang="en-US" smtClean="0">
                <a:latin typeface="標楷體" pitchFamily="65" charset="-120"/>
                <a:ea typeface="標楷體" pitchFamily="65" charset="-120"/>
              </a:rPr>
              <a:t>近海海嘯到達岸邊的時間可能少於</a:t>
            </a:r>
            <a:r>
              <a:rPr lang="en-US" altLang="zh-TW" smtClean="0">
                <a:latin typeface="標楷體" pitchFamily="65" charset="-120"/>
                <a:ea typeface="標楷體" pitchFamily="65" charset="-120"/>
              </a:rPr>
              <a:t>10</a:t>
            </a:r>
            <a:r>
              <a:rPr lang="zh-TW" altLang="en-US" smtClean="0">
                <a:latin typeface="標楷體" pitchFamily="65" charset="-120"/>
                <a:ea typeface="標楷體" pitchFamily="65" charset="-120"/>
              </a:rPr>
              <a:t>分鐘。太平洋海嘯中心以及地方機構沒有足夠的時間發佈海嘯警報。</a:t>
            </a:r>
          </a:p>
          <a:p>
            <a:pPr eaLnBrk="1" hangingPunct="1">
              <a:lnSpc>
                <a:spcPct val="90000"/>
              </a:lnSpc>
            </a:pPr>
            <a:r>
              <a:rPr lang="zh-TW" altLang="en-US" smtClean="0">
                <a:latin typeface="標楷體" pitchFamily="65" charset="-120"/>
                <a:ea typeface="標楷體" pitchFamily="65" charset="-120"/>
              </a:rPr>
              <a:t>對於住在海邊的居民，地震就是海嘯有可能發生的警告。</a:t>
            </a:r>
          </a:p>
          <a:p>
            <a:pPr eaLnBrk="1" hangingPunct="1">
              <a:lnSpc>
                <a:spcPct val="90000"/>
              </a:lnSpc>
            </a:pPr>
            <a:r>
              <a:rPr lang="zh-TW" altLang="en-US" smtClean="0">
                <a:latin typeface="標楷體" pitchFamily="65" charset="-120"/>
                <a:ea typeface="標楷體" pitchFamily="65" charset="-120"/>
              </a:rPr>
              <a:t>對於遠地海嘯而言，由於海嘯速度可以準確推算，因此海嘯到達的時間是可以準確預估的。</a:t>
            </a:r>
            <a:r>
              <a:rPr lang="zh-TW" altLang="en-US" smtClean="0"/>
              <a:t> </a:t>
            </a:r>
          </a:p>
        </p:txBody>
      </p:sp>
    </p:spTree>
    <p:extLst>
      <p:ext uri="{BB962C8B-B14F-4D97-AF65-F5344CB8AC3E}">
        <p14:creationId xmlns:p14="http://schemas.microsoft.com/office/powerpoint/2010/main" val="34000615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Text Box 2"/>
          <p:cNvSpPr txBox="1">
            <a:spLocks noChangeArrowheads="1"/>
          </p:cNvSpPr>
          <p:nvPr/>
        </p:nvSpPr>
        <p:spPr bwMode="auto">
          <a:xfrm>
            <a:off x="468313" y="908050"/>
            <a:ext cx="8280400" cy="5397500"/>
          </a:xfrm>
          <a:prstGeom prst="rect">
            <a:avLst/>
          </a:prstGeom>
          <a:noFill/>
          <a:ln w="9525">
            <a:noFill/>
            <a:miter lim="800000"/>
            <a:headEnd/>
            <a:tailEnd/>
          </a:ln>
          <a:effectLst/>
        </p:spPr>
        <p:txBody>
          <a:bodyPr>
            <a:spAutoFit/>
          </a:bodyPr>
          <a:lstStyle/>
          <a:p>
            <a:pPr>
              <a:defRPr/>
            </a:pPr>
            <a:r>
              <a:rPr lang="zh-TW" altLang="en-US" sz="4800" b="1">
                <a:solidFill>
                  <a:srgbClr val="FF0000"/>
                </a:solidFill>
                <a:effectLst>
                  <a:outerShdw blurRad="38100" dist="38100" dir="2700000" algn="tl">
                    <a:srgbClr val="000000"/>
                  </a:outerShdw>
                </a:effectLst>
                <a:latin typeface="Times New Roman" pitchFamily="18" charset="0"/>
                <a:ea typeface="華康隸書體" pitchFamily="49" charset="-120"/>
              </a:rPr>
              <a:t>海嘯：                  </a:t>
            </a:r>
            <a:r>
              <a:rPr lang="zh-TW" altLang="en-US" sz="4800" b="1">
                <a:solidFill>
                  <a:schemeClr val="accent1"/>
                </a:solidFill>
                <a:effectLst>
                  <a:outerShdw blurRad="38100" dist="38100" dir="2700000" algn="tl">
                    <a:srgbClr val="000000"/>
                  </a:outerShdw>
                </a:effectLst>
                <a:latin typeface="Times New Roman" pitchFamily="18" charset="0"/>
                <a:ea typeface="新細明體" pitchFamily="18" charset="-120"/>
              </a:rPr>
              <a:t>地震：</a:t>
            </a:r>
            <a:endParaRPr lang="zh-TW" altLang="en-US" sz="4800" b="1">
              <a:solidFill>
                <a:schemeClr val="accent1"/>
              </a:solidFill>
              <a:effectLst>
                <a:outerShdw blurRad="38100" dist="38100" dir="2700000" algn="tl">
                  <a:srgbClr val="000000"/>
                </a:outerShdw>
              </a:effectLst>
              <a:latin typeface="Times New Roman" pitchFamily="18" charset="0"/>
              <a:ea typeface="華康隸書體" pitchFamily="49" charset="-120"/>
            </a:endParaRPr>
          </a:p>
          <a:p>
            <a:pPr>
              <a:defRPr/>
            </a:pPr>
            <a:r>
              <a:rPr lang="zh-TW" altLang="en-US" sz="3600" b="1">
                <a:solidFill>
                  <a:schemeClr val="accent2"/>
                </a:solidFill>
                <a:effectLst>
                  <a:outerShdw blurRad="38100" dist="38100" dir="2700000" algn="tl">
                    <a:srgbClr val="000000"/>
                  </a:outerShdw>
                </a:effectLst>
                <a:latin typeface="Times New Roman" pitchFamily="18" charset="0"/>
                <a:ea typeface="華康隸書體" pitchFamily="49" charset="-120"/>
              </a:rPr>
              <a:t>（發生的主要原因）</a:t>
            </a:r>
          </a:p>
          <a:p>
            <a:pPr>
              <a:defRPr/>
            </a:pPr>
            <a:endParaRPr lang="zh-TW" altLang="en-US" b="1">
              <a:solidFill>
                <a:srgbClr val="FF0000"/>
              </a:solidFill>
              <a:effectLst>
                <a:outerShdw blurRad="38100" dist="38100" dir="2700000" algn="tl">
                  <a:srgbClr val="000000"/>
                </a:outerShdw>
              </a:effectLst>
              <a:latin typeface="Times New Roman" pitchFamily="18" charset="0"/>
              <a:ea typeface="華康隸書體" pitchFamily="49" charset="-120"/>
            </a:endParaRPr>
          </a:p>
          <a:p>
            <a:pPr>
              <a:buFontTx/>
              <a:buChar char="•"/>
              <a:defRPr/>
            </a:pPr>
            <a:r>
              <a:rPr lang="zh-TW" altLang="en-US" sz="4800" b="1">
                <a:solidFill>
                  <a:srgbClr val="FF0000"/>
                </a:solidFill>
                <a:effectLst>
                  <a:outerShdw blurRad="38100" dist="38100" dir="2700000" algn="tl">
                    <a:srgbClr val="000000"/>
                  </a:outerShdw>
                </a:effectLst>
                <a:latin typeface="Times New Roman" pitchFamily="18" charset="0"/>
                <a:ea typeface="華康隸書體" pitchFamily="49" charset="-120"/>
              </a:rPr>
              <a:t>海底地震             </a:t>
            </a:r>
            <a:r>
              <a:rPr lang="en-US" altLang="zh-TW" sz="4800" b="1">
                <a:solidFill>
                  <a:schemeClr val="accent1"/>
                </a:solidFill>
                <a:effectLst>
                  <a:outerShdw blurRad="38100" dist="38100" dir="2700000" algn="tl">
                    <a:srgbClr val="000000"/>
                  </a:outerShdw>
                </a:effectLst>
                <a:latin typeface="Times New Roman" pitchFamily="18" charset="0"/>
                <a:ea typeface="華康隸書體" pitchFamily="49" charset="-120"/>
              </a:rPr>
              <a:t>– </a:t>
            </a:r>
            <a:r>
              <a:rPr lang="zh-TW" altLang="en-US" sz="4800" b="1">
                <a:solidFill>
                  <a:schemeClr val="accent1"/>
                </a:solidFill>
                <a:effectLst>
                  <a:outerShdw blurRad="38100" dist="38100" dir="2700000" algn="tl">
                    <a:srgbClr val="000000"/>
                  </a:outerShdw>
                </a:effectLst>
                <a:latin typeface="Times New Roman" pitchFamily="18" charset="0"/>
                <a:ea typeface="華康隸書體" pitchFamily="49" charset="-120"/>
              </a:rPr>
              <a:t>板塊運動</a:t>
            </a:r>
          </a:p>
          <a:p>
            <a:pPr>
              <a:buFontTx/>
              <a:buChar char="•"/>
              <a:defRPr/>
            </a:pPr>
            <a:r>
              <a:rPr lang="zh-TW" altLang="en-US" sz="4800" b="1">
                <a:solidFill>
                  <a:srgbClr val="FF0000"/>
                </a:solidFill>
                <a:effectLst>
                  <a:outerShdw blurRad="38100" dist="38100" dir="2700000" algn="tl">
                    <a:srgbClr val="000000"/>
                  </a:outerShdw>
                </a:effectLst>
                <a:latin typeface="Times New Roman" pitchFamily="18" charset="0"/>
                <a:ea typeface="華康隸書體" pitchFamily="49" charset="-120"/>
              </a:rPr>
              <a:t>海底火山爆發     </a:t>
            </a:r>
            <a:r>
              <a:rPr lang="en-US" altLang="zh-TW" sz="4800" b="1">
                <a:solidFill>
                  <a:schemeClr val="accent1"/>
                </a:solidFill>
                <a:effectLst>
                  <a:outerShdw blurRad="38100" dist="38100" dir="2700000" algn="tl">
                    <a:srgbClr val="000000"/>
                  </a:outerShdw>
                </a:effectLst>
                <a:latin typeface="Times New Roman" pitchFamily="18" charset="0"/>
                <a:ea typeface="新細明體" pitchFamily="18" charset="-120"/>
              </a:rPr>
              <a:t>– </a:t>
            </a:r>
            <a:r>
              <a:rPr lang="zh-TW" altLang="en-US" sz="4800" b="1">
                <a:solidFill>
                  <a:schemeClr val="accent1"/>
                </a:solidFill>
                <a:effectLst>
                  <a:outerShdw blurRad="38100" dist="38100" dir="2700000" algn="tl">
                    <a:srgbClr val="000000"/>
                  </a:outerShdw>
                </a:effectLst>
                <a:latin typeface="Times New Roman" pitchFamily="18" charset="0"/>
                <a:ea typeface="新細明體" pitchFamily="18" charset="-120"/>
              </a:rPr>
              <a:t>火山爆發</a:t>
            </a:r>
            <a:r>
              <a:rPr lang="zh-TW" altLang="en-US" sz="4800">
                <a:solidFill>
                  <a:schemeClr val="tx1"/>
                </a:solidFill>
                <a:latin typeface="Times New Roman" pitchFamily="18" charset="0"/>
                <a:ea typeface="新細明體" pitchFamily="18" charset="-120"/>
              </a:rPr>
              <a:t> </a:t>
            </a:r>
            <a:endParaRPr lang="zh-TW" altLang="en-US" sz="4800" b="1">
              <a:solidFill>
                <a:srgbClr val="FF0000"/>
              </a:solidFill>
              <a:effectLst>
                <a:outerShdw blurRad="38100" dist="38100" dir="2700000" algn="tl">
                  <a:srgbClr val="000000"/>
                </a:outerShdw>
              </a:effectLst>
              <a:latin typeface="Times New Roman" pitchFamily="18" charset="0"/>
              <a:ea typeface="華康隸書體" pitchFamily="49" charset="-120"/>
            </a:endParaRPr>
          </a:p>
          <a:p>
            <a:pPr>
              <a:buFontTx/>
              <a:buChar char="•"/>
              <a:defRPr/>
            </a:pPr>
            <a:r>
              <a:rPr lang="zh-TW" altLang="en-US" sz="4800" b="1">
                <a:solidFill>
                  <a:srgbClr val="FF0000"/>
                </a:solidFill>
                <a:effectLst>
                  <a:outerShdw blurRad="38100" dist="38100" dir="2700000" algn="tl">
                    <a:srgbClr val="000000"/>
                  </a:outerShdw>
                </a:effectLst>
                <a:latin typeface="Times New Roman" pitchFamily="18" charset="0"/>
                <a:ea typeface="華康隸書體" pitchFamily="49" charset="-120"/>
              </a:rPr>
              <a:t>海底山崩             </a:t>
            </a:r>
            <a:r>
              <a:rPr lang="en-US" altLang="zh-TW" sz="4800" b="1">
                <a:solidFill>
                  <a:schemeClr val="accent1"/>
                </a:solidFill>
                <a:effectLst>
                  <a:outerShdw blurRad="38100" dist="38100" dir="2700000" algn="tl">
                    <a:srgbClr val="000000"/>
                  </a:outerShdw>
                </a:effectLst>
                <a:latin typeface="Times New Roman" pitchFamily="18" charset="0"/>
                <a:ea typeface="新細明體" pitchFamily="18" charset="-120"/>
              </a:rPr>
              <a:t>– </a:t>
            </a:r>
            <a:r>
              <a:rPr lang="zh-TW" altLang="en-US" sz="4800" b="1">
                <a:solidFill>
                  <a:schemeClr val="accent1"/>
                </a:solidFill>
                <a:effectLst>
                  <a:outerShdw blurRad="38100" dist="38100" dir="2700000" algn="tl">
                    <a:srgbClr val="000000"/>
                  </a:outerShdw>
                </a:effectLst>
                <a:latin typeface="Times New Roman" pitchFamily="18" charset="0"/>
                <a:ea typeface="新細明體" pitchFamily="18" charset="-120"/>
              </a:rPr>
              <a:t>山崩</a:t>
            </a:r>
            <a:endParaRPr lang="zh-TW" altLang="en-US" sz="4800" b="1">
              <a:solidFill>
                <a:schemeClr val="accent1"/>
              </a:solidFill>
              <a:effectLst>
                <a:outerShdw blurRad="38100" dist="38100" dir="2700000" algn="tl">
                  <a:srgbClr val="000000"/>
                </a:outerShdw>
              </a:effectLst>
              <a:latin typeface="Times New Roman" pitchFamily="18" charset="0"/>
              <a:ea typeface="華康隸書體" pitchFamily="49" charset="-120"/>
            </a:endParaRPr>
          </a:p>
          <a:p>
            <a:pPr>
              <a:buFontTx/>
              <a:buChar char="•"/>
              <a:defRPr/>
            </a:pPr>
            <a:r>
              <a:rPr lang="zh-TW" altLang="en-US" sz="4800" b="1">
                <a:solidFill>
                  <a:srgbClr val="FF0000"/>
                </a:solidFill>
                <a:effectLst>
                  <a:outerShdw blurRad="38100" dist="38100" dir="2700000" algn="tl">
                    <a:srgbClr val="000000"/>
                  </a:outerShdw>
                </a:effectLst>
                <a:latin typeface="Times New Roman" pitchFamily="18" charset="0"/>
                <a:ea typeface="華康隸書體" pitchFamily="49" charset="-120"/>
              </a:rPr>
              <a:t>隕石撞擊             </a:t>
            </a:r>
            <a:r>
              <a:rPr lang="en-US" altLang="zh-TW" sz="4800" b="1">
                <a:solidFill>
                  <a:schemeClr val="accent1"/>
                </a:solidFill>
                <a:effectLst>
                  <a:outerShdw blurRad="38100" dist="38100" dir="2700000" algn="tl">
                    <a:srgbClr val="000000"/>
                  </a:outerShdw>
                </a:effectLst>
                <a:latin typeface="Times New Roman" pitchFamily="18" charset="0"/>
                <a:ea typeface="新細明體" pitchFamily="18" charset="-120"/>
              </a:rPr>
              <a:t>– </a:t>
            </a:r>
            <a:r>
              <a:rPr lang="zh-TW" altLang="en-US" sz="4800" b="1">
                <a:solidFill>
                  <a:schemeClr val="accent1"/>
                </a:solidFill>
                <a:effectLst>
                  <a:outerShdw blurRad="38100" dist="38100" dir="2700000" algn="tl">
                    <a:srgbClr val="000000"/>
                  </a:outerShdw>
                </a:effectLst>
                <a:latin typeface="Times New Roman" pitchFamily="18" charset="0"/>
                <a:ea typeface="新細明體" pitchFamily="18" charset="-120"/>
              </a:rPr>
              <a:t>隕石撞擊</a:t>
            </a:r>
            <a:r>
              <a:rPr lang="zh-TW" altLang="en-US">
                <a:solidFill>
                  <a:schemeClr val="accent1"/>
                </a:solidFill>
                <a:latin typeface="Times New Roman" pitchFamily="18" charset="0"/>
                <a:ea typeface="新細明體" pitchFamily="18" charset="-120"/>
              </a:rPr>
              <a:t> </a:t>
            </a:r>
            <a:endParaRPr lang="zh-TW" altLang="en-US" sz="4800" b="1">
              <a:solidFill>
                <a:schemeClr val="accent1"/>
              </a:solidFill>
              <a:effectLst>
                <a:outerShdw blurRad="38100" dist="38100" dir="2700000" algn="tl">
                  <a:srgbClr val="000000"/>
                </a:outerShdw>
              </a:effectLst>
              <a:latin typeface="Times New Roman" pitchFamily="18" charset="0"/>
              <a:ea typeface="華康隸書體" pitchFamily="49" charset="-120"/>
            </a:endParaRPr>
          </a:p>
          <a:p>
            <a:pPr>
              <a:defRPr/>
            </a:pPr>
            <a:endParaRPr lang="en-US" altLang="zh-TW" sz="4800" b="1">
              <a:solidFill>
                <a:schemeClr val="accent1"/>
              </a:solidFill>
              <a:effectLst>
                <a:outerShdw blurRad="38100" dist="38100" dir="2700000" algn="tl">
                  <a:srgbClr val="000000"/>
                </a:outerShdw>
              </a:effectLst>
              <a:latin typeface="Times New Roman" pitchFamily="18" charset="0"/>
              <a:ea typeface="華康隸書體" pitchFamily="49" charset="-120"/>
            </a:endParaRPr>
          </a:p>
        </p:txBody>
      </p:sp>
    </p:spTree>
    <p:extLst>
      <p:ext uri="{BB962C8B-B14F-4D97-AF65-F5344CB8AC3E}">
        <p14:creationId xmlns:p14="http://schemas.microsoft.com/office/powerpoint/2010/main" val="41813132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ctrTitle"/>
          </p:nvPr>
        </p:nvSpPr>
        <p:spPr/>
        <p:txBody>
          <a:bodyPr/>
          <a:lstStyle/>
          <a:p>
            <a:pPr eaLnBrk="1" hangingPunct="1"/>
            <a:endParaRPr lang="zh-TW" altLang="zh-TW" smtClean="0"/>
          </a:p>
        </p:txBody>
      </p:sp>
      <p:sp>
        <p:nvSpPr>
          <p:cNvPr id="43011" name="Rectangle 3"/>
          <p:cNvSpPr>
            <a:spLocks noGrp="1" noChangeArrowheads="1"/>
          </p:cNvSpPr>
          <p:nvPr>
            <p:ph type="subTitle" idx="1"/>
          </p:nvPr>
        </p:nvSpPr>
        <p:spPr/>
        <p:txBody>
          <a:bodyPr/>
          <a:lstStyle/>
          <a:p>
            <a:pPr eaLnBrk="1" hangingPunct="1"/>
            <a:endParaRPr lang="zh-TW" altLang="zh-TW" smtClean="0"/>
          </a:p>
        </p:txBody>
      </p:sp>
      <p:pic>
        <p:nvPicPr>
          <p:cNvPr id="43012" name="Picture 4"/>
          <p:cNvPicPr>
            <a:picLocks noChangeAspect="1" noChangeArrowheads="1"/>
          </p:cNvPicPr>
          <p:nvPr/>
        </p:nvPicPr>
        <p:blipFill>
          <a:blip r:embed="rId3" cstate="print">
            <a:clrChange>
              <a:clrFrom>
                <a:srgbClr val="FFFFFF"/>
              </a:clrFrom>
              <a:clrTo>
                <a:srgbClr val="FFFFFF">
                  <a:alpha val="0"/>
                </a:srgbClr>
              </a:clrTo>
            </a:clrChange>
            <a:lum bright="-12000"/>
            <a:extLst>
              <a:ext uri="{28A0092B-C50C-407E-A947-70E740481C1C}">
                <a14:useLocalDpi xmlns:a14="http://schemas.microsoft.com/office/drawing/2010/main" val="0"/>
              </a:ext>
            </a:extLst>
          </a:blip>
          <a:srcRect/>
          <a:stretch>
            <a:fillRect/>
          </a:stretch>
        </p:blipFill>
        <p:spPr bwMode="auto">
          <a:xfrm>
            <a:off x="152400" y="1143000"/>
            <a:ext cx="8686800" cy="440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23749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圓角矩形 3"/>
          <p:cNvSpPr/>
          <p:nvPr/>
        </p:nvSpPr>
        <p:spPr>
          <a:xfrm>
            <a:off x="428596" y="785813"/>
            <a:ext cx="8029575" cy="5572125"/>
          </a:xfrm>
          <a:prstGeom prst="roundRect">
            <a:avLst/>
          </a:prstGeom>
          <a:solidFill>
            <a:schemeClr val="bg1">
              <a:lumMod val="95000"/>
              <a:alpha val="20000"/>
            </a:schemeClr>
          </a:soli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44035" name="Text Box 7"/>
          <p:cNvSpPr txBox="1">
            <a:spLocks noChangeArrowheads="1"/>
          </p:cNvSpPr>
          <p:nvPr/>
        </p:nvSpPr>
        <p:spPr bwMode="auto">
          <a:xfrm>
            <a:off x="1547813" y="1755775"/>
            <a:ext cx="6167437"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just" eaLnBrk="1" hangingPunct="1"/>
            <a:r>
              <a:rPr lang="en-US" altLang="zh-TW" sz="2800" dirty="0">
                <a:latin typeface="Times New Roman" pitchFamily="18" charset="0"/>
                <a:ea typeface="標楷體" pitchFamily="65" charset="-120"/>
                <a:cs typeface="Times New Roman" pitchFamily="18" charset="0"/>
              </a:rPr>
              <a:t>12</a:t>
            </a:r>
            <a:r>
              <a:rPr lang="zh-TW" altLang="en-US" sz="2800" dirty="0">
                <a:latin typeface="Times New Roman" pitchFamily="18" charset="0"/>
                <a:ea typeface="標楷體" pitchFamily="65" charset="-120"/>
                <a:cs typeface="Times New Roman" pitchFamily="18" charset="0"/>
              </a:rPr>
              <a:t>日下午</a:t>
            </a:r>
            <a:r>
              <a:rPr lang="en-US" altLang="zh-TW" sz="2800" dirty="0">
                <a:latin typeface="Times New Roman" pitchFamily="18" charset="0"/>
                <a:ea typeface="標楷體" pitchFamily="65" charset="-120"/>
                <a:cs typeface="Times New Roman" pitchFamily="18" charset="0"/>
              </a:rPr>
              <a:t>3</a:t>
            </a:r>
            <a:r>
              <a:rPr lang="zh-TW" altLang="en-US" sz="2800" dirty="0">
                <a:latin typeface="Times New Roman" pitchFamily="18" charset="0"/>
                <a:ea typeface="標楷體" pitchFamily="65" charset="-120"/>
                <a:cs typeface="Times New Roman" pitchFamily="18" charset="0"/>
              </a:rPr>
              <a:t>時</a:t>
            </a:r>
            <a:r>
              <a:rPr lang="en-US" altLang="zh-TW" sz="2800" dirty="0">
                <a:latin typeface="Times New Roman" pitchFamily="18" charset="0"/>
                <a:ea typeface="標楷體" pitchFamily="65" charset="-120"/>
                <a:cs typeface="Times New Roman" pitchFamily="18" charset="0"/>
              </a:rPr>
              <a:t>36</a:t>
            </a:r>
            <a:r>
              <a:rPr lang="zh-TW" altLang="en-US" sz="2800" dirty="0">
                <a:latin typeface="Times New Roman" pitchFamily="18" charset="0"/>
                <a:ea typeface="標楷體" pitchFamily="65" charset="-120"/>
                <a:cs typeface="Times New Roman" pitchFamily="18" charset="0"/>
              </a:rPr>
              <a:t>分左右，福島第一核電站發生氫氣冷卻劑爆炸，後來疏散半徑擴大到</a:t>
            </a:r>
            <a:r>
              <a:rPr lang="en-US" altLang="zh-TW" sz="2800" dirty="0">
                <a:latin typeface="Times New Roman" pitchFamily="18" charset="0"/>
                <a:ea typeface="標楷體" pitchFamily="65" charset="-120"/>
                <a:cs typeface="Times New Roman" pitchFamily="18" charset="0"/>
              </a:rPr>
              <a:t>20</a:t>
            </a:r>
            <a:r>
              <a:rPr lang="zh-TW" altLang="en-US" sz="2800" dirty="0">
                <a:latin typeface="Times New Roman" pitchFamily="18" charset="0"/>
                <a:ea typeface="標楷體" pitchFamily="65" charset="-120"/>
                <a:cs typeface="Times New Roman" pitchFamily="18" charset="0"/>
              </a:rPr>
              <a:t>公里。日本經濟產業省原子能安全保安院表示，</a:t>
            </a:r>
            <a:r>
              <a:rPr lang="en-US" altLang="zh-TW" sz="2800" dirty="0">
                <a:latin typeface="Times New Roman" pitchFamily="18" charset="0"/>
                <a:ea typeface="標楷體" pitchFamily="65" charset="-120"/>
                <a:cs typeface="Times New Roman" pitchFamily="18" charset="0"/>
              </a:rPr>
              <a:t>1</a:t>
            </a:r>
            <a:r>
              <a:rPr lang="zh-TW" altLang="en-US" sz="2800" dirty="0">
                <a:latin typeface="Times New Roman" pitchFamily="18" charset="0"/>
                <a:ea typeface="標楷體" pitchFamily="65" charset="-120"/>
                <a:cs typeface="Times New Roman" pitchFamily="18" charset="0"/>
              </a:rPr>
              <a:t>號反應爐的中央控制室輻射量已升至通常的</a:t>
            </a:r>
            <a:r>
              <a:rPr lang="en-US" altLang="zh-TW" sz="2800" dirty="0">
                <a:latin typeface="Times New Roman" pitchFamily="18" charset="0"/>
                <a:ea typeface="標楷體" pitchFamily="65" charset="-120"/>
                <a:cs typeface="Times New Roman" pitchFamily="18" charset="0"/>
              </a:rPr>
              <a:t>1000</a:t>
            </a:r>
            <a:r>
              <a:rPr lang="zh-TW" altLang="en-US" sz="2800" dirty="0">
                <a:latin typeface="Times New Roman" pitchFamily="18" charset="0"/>
                <a:ea typeface="標楷體" pitchFamily="65" charset="-120"/>
                <a:cs typeface="Times New Roman" pitchFamily="18" charset="0"/>
              </a:rPr>
              <a:t>倍。這是日本首次</a:t>
            </a:r>
            <a:endParaRPr lang="en-US" altLang="zh-TW" sz="2800" dirty="0">
              <a:latin typeface="Times New Roman" pitchFamily="18" charset="0"/>
              <a:ea typeface="標楷體" pitchFamily="65" charset="-120"/>
              <a:cs typeface="Times New Roman" pitchFamily="18" charset="0"/>
            </a:endParaRPr>
          </a:p>
          <a:p>
            <a:pPr algn="just" eaLnBrk="1" hangingPunct="1"/>
            <a:r>
              <a:rPr lang="zh-TW" altLang="en-US" sz="2800" dirty="0">
                <a:latin typeface="Times New Roman" pitchFamily="18" charset="0"/>
                <a:ea typeface="標楷體" pitchFamily="65" charset="-120"/>
                <a:cs typeface="Times New Roman" pitchFamily="18" charset="0"/>
              </a:rPr>
              <a:t>確認有放射性</a:t>
            </a:r>
            <a:endParaRPr lang="en-US" altLang="zh-TW" sz="2800" dirty="0">
              <a:latin typeface="Times New Roman" pitchFamily="18" charset="0"/>
              <a:ea typeface="標楷體" pitchFamily="65" charset="-120"/>
              <a:cs typeface="Times New Roman" pitchFamily="18" charset="0"/>
            </a:endParaRPr>
          </a:p>
          <a:p>
            <a:pPr algn="just" eaLnBrk="1" hangingPunct="1"/>
            <a:r>
              <a:rPr lang="zh-TW" altLang="en-US" sz="2800" dirty="0">
                <a:latin typeface="Times New Roman" pitchFamily="18" charset="0"/>
                <a:ea typeface="標楷體" pitchFamily="65" charset="-120"/>
                <a:cs typeface="Times New Roman" pitchFamily="18" charset="0"/>
              </a:rPr>
              <a:t>物質外洩。</a:t>
            </a:r>
          </a:p>
        </p:txBody>
      </p:sp>
      <p:pic>
        <p:nvPicPr>
          <p:cNvPr id="8198" name="Picture 9" descr="C:\Documents and Settings\T239\桌面\6209716-253218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4813" y="4000500"/>
            <a:ext cx="4357687" cy="2655888"/>
          </a:xfrm>
          <a:prstGeom prst="rect">
            <a:avLst/>
          </a:prstGeom>
          <a:ln>
            <a:noFill/>
          </a:ln>
          <a:effectLst>
            <a:outerShdw blurRad="292100" dist="139700" dir="2700000" algn="tl" rotWithShape="0">
              <a:srgbClr val="333333">
                <a:alpha val="65000"/>
              </a:srgbClr>
            </a:outerShdw>
          </a:effectLst>
        </p:spPr>
      </p:pic>
      <p:sp>
        <p:nvSpPr>
          <p:cNvPr id="6" name="書卷 (垂直) 5"/>
          <p:cNvSpPr/>
          <p:nvPr/>
        </p:nvSpPr>
        <p:spPr>
          <a:xfrm rot="21022471">
            <a:off x="233437" y="1691918"/>
            <a:ext cx="1268057" cy="1008112"/>
          </a:xfrm>
          <a:prstGeom prst="verticalScroll">
            <a:avLst/>
          </a:prstGeom>
          <a:solidFill>
            <a:schemeClr val="bg2"/>
          </a:solidFill>
          <a:ln>
            <a:solidFill>
              <a:schemeClr val="bg2">
                <a:lumMod val="50000"/>
              </a:schemeClr>
            </a:solidFill>
          </a:ln>
          <a:effectLst>
            <a:innerShdw blurRad="63500" dist="50800" dir="10800000">
              <a:prstClr val="black">
                <a:alpha val="50000"/>
              </a:prstClr>
            </a:innerShdw>
            <a:reflection blurRad="6350" stA="50000" endA="300" endPos="55000" dir="5400000" sy="-100000" algn="bl" rotWithShape="0"/>
          </a:effectLst>
        </p:spPr>
        <p:style>
          <a:lnRef idx="0">
            <a:schemeClr val="accent2"/>
          </a:lnRef>
          <a:fillRef idx="3">
            <a:schemeClr val="accent2"/>
          </a:fillRef>
          <a:effectRef idx="3">
            <a:schemeClr val="accent2"/>
          </a:effectRef>
          <a:fontRef idx="minor">
            <a:schemeClr val="lt1"/>
          </a:fontRef>
        </p:style>
        <p:txBody>
          <a:bodyPr anchor="ctr"/>
          <a:lstStyle/>
          <a:p>
            <a:pPr fontAlgn="auto">
              <a:spcBef>
                <a:spcPts val="0"/>
              </a:spcBef>
              <a:spcAft>
                <a:spcPts val="0"/>
              </a:spcAft>
              <a:defRPr/>
            </a:pPr>
            <a:r>
              <a:rPr kumimoji="0" lang="en-US" altLang="zh-TW" sz="1600" dirty="0">
                <a:solidFill>
                  <a:schemeClr val="tx1">
                    <a:lumMod val="95000"/>
                    <a:lumOff val="5000"/>
                  </a:schemeClr>
                </a:solidFill>
                <a:latin typeface="SimHei" pitchFamily="2" charset="-122"/>
                <a:ea typeface="SimHei" pitchFamily="2" charset="-122"/>
              </a:rPr>
              <a:t>2011</a:t>
            </a:r>
          </a:p>
          <a:p>
            <a:pPr algn="ctr" fontAlgn="auto">
              <a:spcBef>
                <a:spcPts val="0"/>
              </a:spcBef>
              <a:spcAft>
                <a:spcPts val="0"/>
              </a:spcAft>
              <a:defRPr/>
            </a:pPr>
            <a:r>
              <a:rPr kumimoji="0" lang="en-US" altLang="zh-TW" sz="2800" dirty="0">
                <a:solidFill>
                  <a:schemeClr val="accent1">
                    <a:lumMod val="75000"/>
                  </a:schemeClr>
                </a:solidFill>
                <a:latin typeface="Broadway" pitchFamily="82" charset="0"/>
              </a:rPr>
              <a:t>312</a:t>
            </a:r>
            <a:endParaRPr kumimoji="0" lang="zh-TW" altLang="en-US" sz="2800" dirty="0">
              <a:solidFill>
                <a:schemeClr val="accent1">
                  <a:lumMod val="75000"/>
                </a:schemeClr>
              </a:solidFill>
              <a:latin typeface="Broadway" pitchFamily="82" charset="0"/>
            </a:endParaRPr>
          </a:p>
        </p:txBody>
      </p:sp>
      <p:sp>
        <p:nvSpPr>
          <p:cNvPr id="8" name="矩形 7"/>
          <p:cNvSpPr/>
          <p:nvPr/>
        </p:nvSpPr>
        <p:spPr>
          <a:xfrm>
            <a:off x="428596" y="285728"/>
            <a:ext cx="2714644" cy="830997"/>
          </a:xfrm>
          <a:prstGeom prst="rect">
            <a:avLst/>
          </a:prstGeom>
          <a:noFill/>
        </p:spPr>
        <p:txBody>
          <a:bodyPr>
            <a:spAutoFit/>
          </a:bodyPr>
          <a:lstStyle/>
          <a:p>
            <a:pPr>
              <a:defRPr/>
            </a:pPr>
            <a:r>
              <a:rPr lang="zh-TW" altLang="en-US" sz="4800" b="1" dirty="0">
                <a:ln w="19050">
                  <a:solidFill>
                    <a:schemeClr val="tx2">
                      <a:tint val="1000"/>
                    </a:schemeClr>
                  </a:solidFill>
                  <a:prstDash val="solid"/>
                </a:ln>
                <a:solidFill>
                  <a:srgbClr val="0070C0"/>
                </a:solidFill>
                <a:effectLst>
                  <a:outerShdw blurRad="50000" dist="50800" dir="7500000" algn="tl">
                    <a:srgbClr val="000000">
                      <a:shade val="5000"/>
                      <a:alpha val="35000"/>
                    </a:srgbClr>
                  </a:outerShdw>
                </a:effectLst>
                <a:latin typeface="華康POP1體W7" pitchFamily="49" charset="-120"/>
                <a:ea typeface="華康POP1體W7" pitchFamily="49" charset="-120"/>
              </a:rPr>
              <a:t>事件概要</a:t>
            </a:r>
          </a:p>
        </p:txBody>
      </p:sp>
      <p:sp>
        <p:nvSpPr>
          <p:cNvPr id="9" name="矩形 8"/>
          <p:cNvSpPr/>
          <p:nvPr/>
        </p:nvSpPr>
        <p:spPr>
          <a:xfrm>
            <a:off x="1500188" y="1143000"/>
            <a:ext cx="5088036" cy="646331"/>
          </a:xfrm>
          <a:prstGeom prst="rect">
            <a:avLst/>
          </a:prstGeom>
          <a:noFill/>
        </p:spPr>
        <p:txBody>
          <a:bodyPr wrap="square">
            <a:spAutoFit/>
          </a:bodyPr>
          <a:lstStyle/>
          <a:p>
            <a:pPr>
              <a:defRPr/>
            </a:pPr>
            <a:r>
              <a:rPr lang="zh-TW" altLang="en-US" sz="3600" b="1" dirty="0">
                <a:solidFill>
                  <a:srgbClr val="FF0000"/>
                </a:solidFill>
                <a:latin typeface="華康古印體(P)" pitchFamily="66" charset="-120"/>
                <a:ea typeface="華康古印體(P)" pitchFamily="66" charset="-120"/>
              </a:rPr>
              <a:t>核電廠</a:t>
            </a:r>
            <a:r>
              <a:rPr lang="zh-TW" altLang="en-US" sz="3600" b="1" dirty="0" smtClean="0">
                <a:solidFill>
                  <a:srgbClr val="FF0000"/>
                </a:solidFill>
                <a:latin typeface="華康古印體(P)" pitchFamily="66" charset="-120"/>
                <a:ea typeface="華康古印體(P)" pitchFamily="66" charset="-120"/>
              </a:rPr>
              <a:t>爆炸  </a:t>
            </a:r>
            <a:r>
              <a:rPr lang="en-US" altLang="zh-TW" sz="3600" b="1" dirty="0" smtClean="0">
                <a:solidFill>
                  <a:srgbClr val="FFC000"/>
                </a:solidFill>
                <a:latin typeface="華康古印體(P)" pitchFamily="66" charset="-120"/>
                <a:ea typeface="華康古印體(P)" pitchFamily="66" charset="-120"/>
                <a:hlinkClick r:id="rId4" action="ppaction://hlinkfile"/>
              </a:rPr>
              <a:t>1</a:t>
            </a:r>
            <a:r>
              <a:rPr lang="zh-TW" altLang="en-US" sz="3600" b="1" dirty="0" smtClean="0">
                <a:solidFill>
                  <a:srgbClr val="FFC000"/>
                </a:solidFill>
                <a:latin typeface="華康古印體(P)" pitchFamily="66" charset="-120"/>
                <a:ea typeface="華康古印體(P)" pitchFamily="66" charset="-120"/>
              </a:rPr>
              <a:t>  </a:t>
            </a:r>
            <a:r>
              <a:rPr lang="en-US" altLang="zh-TW" sz="3600" b="1" dirty="0" smtClean="0">
                <a:solidFill>
                  <a:srgbClr val="FFC000"/>
                </a:solidFill>
                <a:latin typeface="華康古印體(P)" pitchFamily="66" charset="-120"/>
                <a:ea typeface="華康古印體(P)" pitchFamily="66" charset="-120"/>
                <a:hlinkClick r:id="rId5" action="ppaction://hlinkfile"/>
              </a:rPr>
              <a:t>2</a:t>
            </a:r>
            <a:r>
              <a:rPr lang="zh-TW" altLang="en-US" sz="3600" b="1" dirty="0" smtClean="0">
                <a:solidFill>
                  <a:srgbClr val="FFC000"/>
                </a:solidFill>
                <a:latin typeface="華康古印體(P)" pitchFamily="66" charset="-120"/>
                <a:ea typeface="華康古印體(P)" pitchFamily="66" charset="-120"/>
              </a:rPr>
              <a:t>  </a:t>
            </a:r>
            <a:r>
              <a:rPr lang="en-US" altLang="zh-TW" sz="3600" b="1" dirty="0" smtClean="0">
                <a:solidFill>
                  <a:srgbClr val="FFC000"/>
                </a:solidFill>
                <a:latin typeface="華康古印體(P)" pitchFamily="66" charset="-120"/>
                <a:ea typeface="華康古印體(P)" pitchFamily="66" charset="-120"/>
                <a:hlinkClick r:id="rId6" action="ppaction://hlinkfile"/>
              </a:rPr>
              <a:t>3</a:t>
            </a:r>
            <a:r>
              <a:rPr lang="zh-TW" altLang="en-US" sz="3600" b="1" dirty="0" smtClean="0">
                <a:solidFill>
                  <a:srgbClr val="FFC000"/>
                </a:solidFill>
                <a:latin typeface="華康古印體(P)" pitchFamily="66" charset="-120"/>
                <a:ea typeface="華康古印體(P)" pitchFamily="66" charset="-120"/>
              </a:rPr>
              <a:t> </a:t>
            </a:r>
            <a:endParaRPr lang="zh-TW" altLang="zh-TW" sz="3600" b="1" dirty="0">
              <a:solidFill>
                <a:srgbClr val="FFC000"/>
              </a:solidFill>
              <a:latin typeface="華康古印體(P)" pitchFamily="66" charset="-120"/>
              <a:ea typeface="華康古印體(P)" pitchFamily="66" charset="-120"/>
            </a:endParaRPr>
          </a:p>
        </p:txBody>
      </p:sp>
    </p:spTree>
    <p:extLst>
      <p:ext uri="{BB962C8B-B14F-4D97-AF65-F5344CB8AC3E}">
        <p14:creationId xmlns:p14="http://schemas.microsoft.com/office/powerpoint/2010/main" val="18176932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2 Taiwan Earthquak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9144000" cy="694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6179" name="Text Box 3"/>
          <p:cNvSpPr txBox="1">
            <a:spLocks noChangeArrowheads="1"/>
          </p:cNvSpPr>
          <p:nvPr/>
        </p:nvSpPr>
        <p:spPr bwMode="auto">
          <a:xfrm>
            <a:off x="2392363" y="141288"/>
            <a:ext cx="6242050" cy="701675"/>
          </a:xfrm>
          <a:prstGeom prst="rect">
            <a:avLst/>
          </a:prstGeom>
          <a:noFill/>
          <a:ln w="7938">
            <a:noFill/>
            <a:miter lim="800000"/>
            <a:headEnd/>
            <a:tailEnd/>
          </a:ln>
          <a:effectLst/>
        </p:spPr>
        <p:txBody>
          <a:bodyPr wrap="none">
            <a:spAutoFit/>
          </a:bodyPr>
          <a:lstStyle/>
          <a:p>
            <a:pPr>
              <a:defRPr/>
            </a:pPr>
            <a:r>
              <a:rPr lang="zh-TW" altLang="en-US" sz="4000" b="1">
                <a:solidFill>
                  <a:srgbClr val="0000CC"/>
                </a:solidFill>
                <a:effectLst>
                  <a:outerShdw blurRad="38100" dist="38100" dir="2700000" algn="tl">
                    <a:srgbClr val="000000"/>
                  </a:outerShdw>
                </a:effectLst>
                <a:latin typeface="Verdana" pitchFamily="34" charset="0"/>
                <a:ea typeface="新細明體" pitchFamily="18" charset="-120"/>
              </a:rPr>
              <a:t>平均每年</a:t>
            </a:r>
            <a:r>
              <a:rPr lang="en-US" altLang="zh-TW" sz="4000" b="1">
                <a:solidFill>
                  <a:srgbClr val="0000CC"/>
                </a:solidFill>
                <a:effectLst>
                  <a:outerShdw blurRad="38100" dist="38100" dir="2700000" algn="tl">
                    <a:srgbClr val="000000"/>
                  </a:outerShdw>
                </a:effectLst>
                <a:latin typeface="Verdana" pitchFamily="34" charset="0"/>
                <a:ea typeface="新細明體" pitchFamily="18" charset="-120"/>
              </a:rPr>
              <a:t>15,000</a:t>
            </a:r>
            <a:r>
              <a:rPr lang="zh-TW" altLang="en-US" sz="4000" b="1">
                <a:solidFill>
                  <a:srgbClr val="0000CC"/>
                </a:solidFill>
                <a:effectLst>
                  <a:outerShdw blurRad="38100" dist="38100" dir="2700000" algn="tl">
                    <a:srgbClr val="000000"/>
                  </a:outerShdw>
                </a:effectLst>
                <a:latin typeface="Verdana" pitchFamily="34" charset="0"/>
                <a:ea typeface="新細明體" pitchFamily="18" charset="-120"/>
              </a:rPr>
              <a:t>次的地震</a:t>
            </a:r>
          </a:p>
        </p:txBody>
      </p:sp>
    </p:spTree>
    <p:extLst>
      <p:ext uri="{BB962C8B-B14F-4D97-AF65-F5344CB8AC3E}">
        <p14:creationId xmlns:p14="http://schemas.microsoft.com/office/powerpoint/2010/main" val="41961491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534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Rectangle 4"/>
          <p:cNvSpPr>
            <a:spLocks noChangeArrowheads="1"/>
          </p:cNvSpPr>
          <p:nvPr/>
        </p:nvSpPr>
        <p:spPr bwMode="auto">
          <a:xfrm>
            <a:off x="971550" y="5913438"/>
            <a:ext cx="2628900" cy="576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zh-TW" altLang="zh-TW" sz="2000" b="1">
              <a:solidFill>
                <a:schemeClr val="tx1"/>
              </a:solidFill>
              <a:latin typeface="Arial" charset="0"/>
              <a:ea typeface="標楷體" pitchFamily="65" charset="-120"/>
            </a:endParaRPr>
          </a:p>
        </p:txBody>
      </p:sp>
      <p:sp>
        <p:nvSpPr>
          <p:cNvPr id="45060" name="Text Box 5"/>
          <p:cNvSpPr txBox="1">
            <a:spLocks noChangeArrowheads="1"/>
          </p:cNvSpPr>
          <p:nvPr/>
        </p:nvSpPr>
        <p:spPr bwMode="auto">
          <a:xfrm>
            <a:off x="3311525" y="-49213"/>
            <a:ext cx="184150" cy="762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rgbClr val="FFFF00"/>
                </a:solidFill>
                <a:latin typeface="華康儷中黑" pitchFamily="1" charset="-120"/>
                <a:ea typeface="華康儷中黑" pitchFamily="1" charset="-120"/>
              </a:defRPr>
            </a:lvl1pPr>
            <a:lvl2pPr marL="742950" indent="-285750" eaLnBrk="0" hangingPunct="0">
              <a:defRPr kumimoji="1" sz="2400">
                <a:solidFill>
                  <a:srgbClr val="FFFF00"/>
                </a:solidFill>
                <a:latin typeface="華康儷中黑" pitchFamily="1" charset="-120"/>
                <a:ea typeface="華康儷中黑" pitchFamily="1" charset="-120"/>
              </a:defRPr>
            </a:lvl2pPr>
            <a:lvl3pPr marL="1143000" indent="-228600" eaLnBrk="0" hangingPunct="0">
              <a:defRPr kumimoji="1" sz="2400">
                <a:solidFill>
                  <a:srgbClr val="FFFF00"/>
                </a:solidFill>
                <a:latin typeface="華康儷中黑" pitchFamily="1" charset="-120"/>
                <a:ea typeface="華康儷中黑" pitchFamily="1" charset="-120"/>
              </a:defRPr>
            </a:lvl3pPr>
            <a:lvl4pPr marL="1600200" indent="-228600" eaLnBrk="0" hangingPunct="0">
              <a:defRPr kumimoji="1" sz="2400">
                <a:solidFill>
                  <a:srgbClr val="FFFF00"/>
                </a:solidFill>
                <a:latin typeface="華康儷中黑" pitchFamily="1" charset="-120"/>
                <a:ea typeface="華康儷中黑" pitchFamily="1" charset="-120"/>
              </a:defRPr>
            </a:lvl4pPr>
            <a:lvl5pPr marL="2057400" indent="-228600" eaLnBrk="0" hangingPunct="0">
              <a:defRPr kumimoji="1" sz="2400">
                <a:solidFill>
                  <a:srgbClr val="FFFF00"/>
                </a:solidFill>
                <a:latin typeface="華康儷中黑" pitchFamily="1" charset="-120"/>
                <a:ea typeface="華康儷中黑" pitchFamily="1" charset="-120"/>
              </a:defRPr>
            </a:lvl5pPr>
            <a:lvl6pPr marL="25146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6pPr>
            <a:lvl7pPr marL="29718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7pPr>
            <a:lvl8pPr marL="34290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8pPr>
            <a:lvl9pPr marL="38862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9pPr>
          </a:lstStyle>
          <a:p>
            <a:pPr eaLnBrk="1" hangingPunct="1"/>
            <a:endParaRPr lang="zh-TW" altLang="zh-TW" sz="4400" b="1">
              <a:solidFill>
                <a:srgbClr val="FF0000"/>
              </a:solidFill>
              <a:latin typeface="Arial" charset="0"/>
              <a:ea typeface="標楷體" pitchFamily="65" charset="-120"/>
            </a:endParaRPr>
          </a:p>
        </p:txBody>
      </p:sp>
      <p:sp>
        <p:nvSpPr>
          <p:cNvPr id="563206" name="Text Box 6"/>
          <p:cNvSpPr txBox="1">
            <a:spLocks noChangeArrowheads="1"/>
          </p:cNvSpPr>
          <p:nvPr/>
        </p:nvSpPr>
        <p:spPr bwMode="auto">
          <a:xfrm>
            <a:off x="1908175" y="188913"/>
            <a:ext cx="5473700" cy="579437"/>
          </a:xfrm>
          <a:prstGeom prst="rect">
            <a:avLst/>
          </a:prstGeom>
          <a:noFill/>
          <a:ln w="9525" algn="ctr">
            <a:noFill/>
            <a:miter lim="800000"/>
            <a:headEnd/>
            <a:tailEnd/>
          </a:ln>
          <a:effectLst/>
        </p:spPr>
        <p:txBody>
          <a:bodyPr>
            <a:spAutoFit/>
          </a:bodyPr>
          <a:lstStyle/>
          <a:p>
            <a:pPr algn="ctr">
              <a:spcBef>
                <a:spcPct val="50000"/>
              </a:spcBef>
              <a:defRPr/>
            </a:pPr>
            <a:r>
              <a:rPr lang="zh-TW" altLang="en-US" sz="3200">
                <a:solidFill>
                  <a:schemeClr val="tx1"/>
                </a:solidFill>
                <a:effectLst>
                  <a:outerShdw blurRad="38100" dist="38100" dir="2700000" algn="tl">
                    <a:srgbClr val="FFFFFF"/>
                  </a:outerShdw>
                </a:effectLst>
              </a:rPr>
              <a:t>地震起源區的研究方法</a:t>
            </a:r>
          </a:p>
        </p:txBody>
      </p:sp>
    </p:spTree>
    <p:extLst>
      <p:ext uri="{BB962C8B-B14F-4D97-AF65-F5344CB8AC3E}">
        <p14:creationId xmlns:p14="http://schemas.microsoft.com/office/powerpoint/2010/main" val="33437946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4"/>
          <p:cNvSpPr>
            <a:spLocks noGrp="1" noChangeArrowheads="1"/>
          </p:cNvSpPr>
          <p:nvPr>
            <p:ph type="title"/>
          </p:nvPr>
        </p:nvSpPr>
        <p:spPr>
          <a:xfrm>
            <a:off x="685800" y="609600"/>
            <a:ext cx="7772400" cy="5411788"/>
          </a:xfrm>
        </p:spPr>
        <p:txBody>
          <a:bodyPr/>
          <a:lstStyle/>
          <a:p>
            <a:pPr algn="l" eaLnBrk="1" hangingPunct="1">
              <a:buFontTx/>
              <a:buChar char="-"/>
            </a:pPr>
            <a:r>
              <a:rPr lang="en-US" altLang="zh-TW" smtClean="0"/>
              <a:t>1998 </a:t>
            </a:r>
            <a:r>
              <a:rPr lang="zh-TW" altLang="en-US" smtClean="0"/>
              <a:t>新幾內亞海嘯</a:t>
            </a:r>
            <a:br>
              <a:rPr lang="zh-TW" altLang="en-US" smtClean="0"/>
            </a:br>
            <a:r>
              <a:rPr lang="en-US" altLang="zh-TW" smtClean="0"/>
              <a:t>-1986 </a:t>
            </a:r>
            <a:r>
              <a:rPr lang="zh-TW" altLang="en-US" smtClean="0"/>
              <a:t>花蓮海嘯</a:t>
            </a:r>
            <a:br>
              <a:rPr lang="zh-TW" altLang="en-US" smtClean="0"/>
            </a:br>
            <a:r>
              <a:rPr lang="en-US" altLang="zh-TW" smtClean="0"/>
              <a:t>-1964 </a:t>
            </a:r>
            <a:r>
              <a:rPr lang="zh-TW" altLang="en-US" smtClean="0"/>
              <a:t>阿拉斯加海嘯</a:t>
            </a:r>
            <a:br>
              <a:rPr lang="zh-TW" altLang="en-US" smtClean="0"/>
            </a:br>
            <a:r>
              <a:rPr lang="en-US" altLang="zh-TW" smtClean="0"/>
              <a:t>-1960 </a:t>
            </a:r>
            <a:r>
              <a:rPr lang="zh-TW" altLang="en-US" smtClean="0"/>
              <a:t>智利海嘯</a:t>
            </a:r>
            <a:br>
              <a:rPr lang="zh-TW" altLang="en-US" smtClean="0"/>
            </a:br>
            <a:r>
              <a:rPr lang="en-US" altLang="zh-TW" smtClean="0"/>
              <a:t>-1867 </a:t>
            </a:r>
            <a:r>
              <a:rPr lang="zh-TW" altLang="en-US" smtClean="0"/>
              <a:t>基隆海嘯</a:t>
            </a:r>
            <a:br>
              <a:rPr lang="zh-TW" altLang="en-US" smtClean="0"/>
            </a:br>
            <a:r>
              <a:rPr lang="en-US" altLang="zh-TW" smtClean="0"/>
              <a:t>-1771 </a:t>
            </a:r>
            <a:r>
              <a:rPr lang="zh-TW" altLang="en-US" smtClean="0"/>
              <a:t>石桓島海嘯</a:t>
            </a:r>
          </a:p>
        </p:txBody>
      </p:sp>
    </p:spTree>
    <p:extLst>
      <p:ext uri="{BB962C8B-B14F-4D97-AF65-F5344CB8AC3E}">
        <p14:creationId xmlns:p14="http://schemas.microsoft.com/office/powerpoint/2010/main" val="14959621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611188" y="1989138"/>
            <a:ext cx="7848600" cy="228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rgbClr val="FFFF00"/>
                </a:solidFill>
                <a:latin typeface="華康儷中黑" pitchFamily="1" charset="-120"/>
                <a:ea typeface="華康儷中黑" pitchFamily="1" charset="-120"/>
              </a:defRPr>
            </a:lvl1pPr>
            <a:lvl2pPr marL="742950" indent="-285750" eaLnBrk="0" hangingPunct="0">
              <a:defRPr kumimoji="1" sz="2400">
                <a:solidFill>
                  <a:srgbClr val="FFFF00"/>
                </a:solidFill>
                <a:latin typeface="華康儷中黑" pitchFamily="1" charset="-120"/>
                <a:ea typeface="華康儷中黑" pitchFamily="1" charset="-120"/>
              </a:defRPr>
            </a:lvl2pPr>
            <a:lvl3pPr marL="1143000" indent="-228600" eaLnBrk="0" hangingPunct="0">
              <a:defRPr kumimoji="1" sz="2400">
                <a:solidFill>
                  <a:srgbClr val="FFFF00"/>
                </a:solidFill>
                <a:latin typeface="華康儷中黑" pitchFamily="1" charset="-120"/>
                <a:ea typeface="華康儷中黑" pitchFamily="1" charset="-120"/>
              </a:defRPr>
            </a:lvl3pPr>
            <a:lvl4pPr marL="1600200" indent="-228600" eaLnBrk="0" hangingPunct="0">
              <a:defRPr kumimoji="1" sz="2400">
                <a:solidFill>
                  <a:srgbClr val="FFFF00"/>
                </a:solidFill>
                <a:latin typeface="華康儷中黑" pitchFamily="1" charset="-120"/>
                <a:ea typeface="華康儷中黑" pitchFamily="1" charset="-120"/>
              </a:defRPr>
            </a:lvl4pPr>
            <a:lvl5pPr marL="2057400" indent="-228600" eaLnBrk="0" hangingPunct="0">
              <a:defRPr kumimoji="1" sz="2400">
                <a:solidFill>
                  <a:srgbClr val="FFFF00"/>
                </a:solidFill>
                <a:latin typeface="華康儷中黑" pitchFamily="1" charset="-120"/>
                <a:ea typeface="華康儷中黑" pitchFamily="1" charset="-120"/>
              </a:defRPr>
            </a:lvl5pPr>
            <a:lvl6pPr marL="25146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6pPr>
            <a:lvl7pPr marL="29718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7pPr>
            <a:lvl8pPr marL="34290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8pPr>
            <a:lvl9pPr marL="38862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9pPr>
          </a:lstStyle>
          <a:p>
            <a:pPr eaLnBrk="1" hangingPunct="1">
              <a:lnSpc>
                <a:spcPct val="150000"/>
              </a:lnSpc>
            </a:pPr>
            <a:r>
              <a:rPr lang="en-US" altLang="zh-TW" sz="3200">
                <a:solidFill>
                  <a:schemeClr val="tx1"/>
                </a:solidFill>
                <a:latin typeface="Times New Roman" pitchFamily="18" charset="0"/>
                <a:ea typeface="新細明體" charset="-120"/>
              </a:rPr>
              <a:t>1998</a:t>
            </a:r>
            <a:r>
              <a:rPr lang="zh-TW" altLang="en-US" sz="3200">
                <a:solidFill>
                  <a:schemeClr val="tx1"/>
                </a:solidFill>
                <a:latin typeface="Times New Roman" pitchFamily="18" charset="0"/>
                <a:ea typeface="新細明體" charset="-120"/>
              </a:rPr>
              <a:t>年</a:t>
            </a:r>
            <a:r>
              <a:rPr lang="en-US" altLang="zh-TW" sz="3200">
                <a:solidFill>
                  <a:schemeClr val="tx1"/>
                </a:solidFill>
                <a:latin typeface="Times New Roman" pitchFamily="18" charset="0"/>
                <a:ea typeface="新細明體" charset="-120"/>
              </a:rPr>
              <a:t>7</a:t>
            </a:r>
            <a:r>
              <a:rPr lang="zh-TW" altLang="en-US" sz="3200">
                <a:solidFill>
                  <a:schemeClr val="tx1"/>
                </a:solidFill>
                <a:latin typeface="Times New Roman" pitchFamily="18" charset="0"/>
                <a:ea typeface="新細明體" charset="-120"/>
              </a:rPr>
              <a:t>月</a:t>
            </a:r>
            <a:r>
              <a:rPr lang="en-US" altLang="zh-TW" sz="3200">
                <a:solidFill>
                  <a:schemeClr val="tx1"/>
                </a:solidFill>
                <a:latin typeface="Times New Roman" pitchFamily="18" charset="0"/>
                <a:ea typeface="新細明體" charset="-120"/>
              </a:rPr>
              <a:t>17</a:t>
            </a:r>
            <a:r>
              <a:rPr lang="zh-TW" altLang="en-US" sz="3200">
                <a:solidFill>
                  <a:schemeClr val="tx1"/>
                </a:solidFill>
                <a:latin typeface="Times New Roman" pitchFamily="18" charset="0"/>
                <a:ea typeface="新細明體" charset="-120"/>
              </a:rPr>
              <a:t>日，一起規模</a:t>
            </a:r>
            <a:r>
              <a:rPr lang="en-US" altLang="zh-TW" sz="3200">
                <a:solidFill>
                  <a:schemeClr val="tx1"/>
                </a:solidFill>
                <a:latin typeface="Times New Roman" pitchFamily="18" charset="0"/>
                <a:ea typeface="新細明體" charset="-120"/>
              </a:rPr>
              <a:t>=7.0</a:t>
            </a:r>
            <a:r>
              <a:rPr lang="zh-TW" altLang="en-US" sz="3200">
                <a:solidFill>
                  <a:schemeClr val="tx1"/>
                </a:solidFill>
                <a:latin typeface="Times New Roman" pitchFamily="18" charset="0"/>
                <a:ea typeface="新細明體" charset="-120"/>
              </a:rPr>
              <a:t>的地震襲擊新幾內亞中部海岸的北方。它造成</a:t>
            </a:r>
            <a:r>
              <a:rPr lang="en-US" altLang="zh-TW" sz="3200">
                <a:solidFill>
                  <a:schemeClr val="tx1"/>
                </a:solidFill>
                <a:latin typeface="Times New Roman" pitchFamily="18" charset="0"/>
                <a:ea typeface="新細明體" charset="-120"/>
              </a:rPr>
              <a:t>7-10</a:t>
            </a:r>
            <a:r>
              <a:rPr lang="zh-TW" altLang="en-US" sz="3200">
                <a:solidFill>
                  <a:schemeClr val="tx1"/>
                </a:solidFill>
                <a:latin typeface="Times New Roman" pitchFamily="18" charset="0"/>
                <a:ea typeface="新細明體" charset="-120"/>
              </a:rPr>
              <a:t>公尺高的海嘯，捲走</a:t>
            </a:r>
            <a:r>
              <a:rPr lang="en-US" altLang="zh-TW" sz="3200">
                <a:solidFill>
                  <a:schemeClr val="tx1"/>
                </a:solidFill>
                <a:latin typeface="Times New Roman" pitchFamily="18" charset="0"/>
                <a:ea typeface="新細明體" charset="-120"/>
              </a:rPr>
              <a:t>3000</a:t>
            </a:r>
            <a:r>
              <a:rPr lang="zh-TW" altLang="en-US" sz="3200">
                <a:solidFill>
                  <a:schemeClr val="tx1"/>
                </a:solidFill>
                <a:latin typeface="Times New Roman" pitchFamily="18" charset="0"/>
                <a:ea typeface="新細明體" charset="-120"/>
              </a:rPr>
              <a:t>多人的生命。 </a:t>
            </a:r>
          </a:p>
        </p:txBody>
      </p:sp>
      <p:sp>
        <p:nvSpPr>
          <p:cNvPr id="47107" name="Text Box 3"/>
          <p:cNvSpPr txBox="1">
            <a:spLocks noChangeArrowheads="1"/>
          </p:cNvSpPr>
          <p:nvPr/>
        </p:nvSpPr>
        <p:spPr bwMode="auto">
          <a:xfrm>
            <a:off x="1524000" y="1066800"/>
            <a:ext cx="59245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rgbClr val="FFFF00"/>
                </a:solidFill>
                <a:latin typeface="華康儷中黑" pitchFamily="1" charset="-120"/>
                <a:ea typeface="華康儷中黑" pitchFamily="1" charset="-120"/>
              </a:defRPr>
            </a:lvl1pPr>
            <a:lvl2pPr marL="742950" indent="-285750" eaLnBrk="0" hangingPunct="0">
              <a:defRPr kumimoji="1" sz="2400">
                <a:solidFill>
                  <a:srgbClr val="FFFF00"/>
                </a:solidFill>
                <a:latin typeface="華康儷中黑" pitchFamily="1" charset="-120"/>
                <a:ea typeface="華康儷中黑" pitchFamily="1" charset="-120"/>
              </a:defRPr>
            </a:lvl2pPr>
            <a:lvl3pPr marL="1143000" indent="-228600" eaLnBrk="0" hangingPunct="0">
              <a:defRPr kumimoji="1" sz="2400">
                <a:solidFill>
                  <a:srgbClr val="FFFF00"/>
                </a:solidFill>
                <a:latin typeface="華康儷中黑" pitchFamily="1" charset="-120"/>
                <a:ea typeface="華康儷中黑" pitchFamily="1" charset="-120"/>
              </a:defRPr>
            </a:lvl3pPr>
            <a:lvl4pPr marL="1600200" indent="-228600" eaLnBrk="0" hangingPunct="0">
              <a:defRPr kumimoji="1" sz="2400">
                <a:solidFill>
                  <a:srgbClr val="FFFF00"/>
                </a:solidFill>
                <a:latin typeface="華康儷中黑" pitchFamily="1" charset="-120"/>
                <a:ea typeface="華康儷中黑" pitchFamily="1" charset="-120"/>
              </a:defRPr>
            </a:lvl4pPr>
            <a:lvl5pPr marL="2057400" indent="-228600" eaLnBrk="0" hangingPunct="0">
              <a:defRPr kumimoji="1" sz="2400">
                <a:solidFill>
                  <a:srgbClr val="FFFF00"/>
                </a:solidFill>
                <a:latin typeface="華康儷中黑" pitchFamily="1" charset="-120"/>
                <a:ea typeface="華康儷中黑" pitchFamily="1" charset="-120"/>
              </a:defRPr>
            </a:lvl5pPr>
            <a:lvl6pPr marL="25146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6pPr>
            <a:lvl7pPr marL="29718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7pPr>
            <a:lvl8pPr marL="34290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8pPr>
            <a:lvl9pPr marL="38862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9pPr>
          </a:lstStyle>
          <a:p>
            <a:pPr eaLnBrk="1" hangingPunct="1"/>
            <a:r>
              <a:rPr lang="en-US" altLang="zh-TW" sz="4400" b="1">
                <a:solidFill>
                  <a:srgbClr val="FF0000"/>
                </a:solidFill>
                <a:latin typeface="Times New Roman" pitchFamily="18" charset="0"/>
                <a:ea typeface="華康勘亭流" pitchFamily="65" charset="-120"/>
              </a:rPr>
              <a:t>1998</a:t>
            </a:r>
            <a:r>
              <a:rPr lang="zh-TW" altLang="en-US" sz="4400" b="1">
                <a:solidFill>
                  <a:srgbClr val="FF0000"/>
                </a:solidFill>
                <a:latin typeface="Times New Roman" pitchFamily="18" charset="0"/>
                <a:ea typeface="華康勘亭流" pitchFamily="65" charset="-120"/>
              </a:rPr>
              <a:t>年新幾內亞大海嘯 </a:t>
            </a:r>
            <a:endParaRPr lang="zh-TW" altLang="en-US">
              <a:solidFill>
                <a:schemeClr val="tx1"/>
              </a:solidFill>
              <a:latin typeface="Times New Roman" pitchFamily="18" charset="0"/>
              <a:ea typeface="新細明體" charset="-120"/>
            </a:endParaRPr>
          </a:p>
        </p:txBody>
      </p:sp>
    </p:spTree>
    <p:extLst>
      <p:ext uri="{BB962C8B-B14F-4D97-AF65-F5344CB8AC3E}">
        <p14:creationId xmlns:p14="http://schemas.microsoft.com/office/powerpoint/2010/main" val="6612165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763588" y="609600"/>
            <a:ext cx="7694612" cy="806450"/>
          </a:xfrm>
        </p:spPr>
        <p:txBody>
          <a:bodyPr/>
          <a:lstStyle/>
          <a:p>
            <a:pPr eaLnBrk="1" hangingPunct="1"/>
            <a:r>
              <a:rPr lang="en-US" altLang="zh-TW" smtClean="0">
                <a:solidFill>
                  <a:schemeClr val="tx1"/>
                </a:solidFill>
                <a:latin typeface="標楷體" pitchFamily="65" charset="-120"/>
                <a:ea typeface="標楷體" pitchFamily="65" charset="-120"/>
              </a:rPr>
              <a:t>1986</a:t>
            </a:r>
            <a:r>
              <a:rPr lang="zh-TW" altLang="en-US" smtClean="0">
                <a:solidFill>
                  <a:schemeClr val="tx1"/>
                </a:solidFill>
                <a:latin typeface="標楷體" pitchFamily="65" charset="-120"/>
                <a:ea typeface="標楷體" pitchFamily="65" charset="-120"/>
              </a:rPr>
              <a:t>年</a:t>
            </a:r>
            <a:r>
              <a:rPr lang="en-US" altLang="zh-TW" smtClean="0">
                <a:solidFill>
                  <a:schemeClr val="tx1"/>
                </a:solidFill>
                <a:latin typeface="標楷體" pitchFamily="65" charset="-120"/>
                <a:ea typeface="標楷體" pitchFamily="65" charset="-120"/>
              </a:rPr>
              <a:t>11</a:t>
            </a:r>
            <a:r>
              <a:rPr lang="zh-TW" altLang="en-US" smtClean="0">
                <a:solidFill>
                  <a:schemeClr val="tx1"/>
                </a:solidFill>
                <a:latin typeface="標楷體" pitchFamily="65" charset="-120"/>
                <a:ea typeface="標楷體" pitchFamily="65" charset="-120"/>
              </a:rPr>
              <a:t>月</a:t>
            </a:r>
            <a:r>
              <a:rPr lang="en-US" altLang="zh-TW" smtClean="0">
                <a:solidFill>
                  <a:schemeClr val="tx1"/>
                </a:solidFill>
                <a:latin typeface="標楷體" pitchFamily="65" charset="-120"/>
                <a:ea typeface="標楷體" pitchFamily="65" charset="-120"/>
              </a:rPr>
              <a:t>15</a:t>
            </a:r>
            <a:r>
              <a:rPr lang="zh-TW" altLang="en-US" smtClean="0">
                <a:solidFill>
                  <a:schemeClr val="tx1"/>
                </a:solidFill>
                <a:latin typeface="標楷體" pitchFamily="65" charset="-120"/>
                <a:ea typeface="標楷體" pitchFamily="65" charset="-120"/>
              </a:rPr>
              <a:t>日的花蓮海嘯</a:t>
            </a:r>
          </a:p>
        </p:txBody>
      </p:sp>
      <p:pic>
        <p:nvPicPr>
          <p:cNvPr id="48131" name="Picture 3" descr="hualia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1557338"/>
            <a:ext cx="8229600" cy="4103687"/>
          </a:xfrm>
          <a:noFill/>
        </p:spPr>
      </p:pic>
      <p:sp>
        <p:nvSpPr>
          <p:cNvPr id="48132" name="Text Box 4"/>
          <p:cNvSpPr txBox="1">
            <a:spLocks noChangeArrowheads="1"/>
          </p:cNvSpPr>
          <p:nvPr/>
        </p:nvSpPr>
        <p:spPr bwMode="auto">
          <a:xfrm>
            <a:off x="539750" y="6092825"/>
            <a:ext cx="81359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rgbClr val="FFFF00"/>
                </a:solidFill>
                <a:latin typeface="華康儷中黑" pitchFamily="1" charset="-120"/>
                <a:ea typeface="華康儷中黑" pitchFamily="1" charset="-120"/>
              </a:defRPr>
            </a:lvl1pPr>
            <a:lvl2pPr marL="742950" indent="-285750" eaLnBrk="0" hangingPunct="0">
              <a:defRPr kumimoji="1" sz="2400">
                <a:solidFill>
                  <a:srgbClr val="FFFF00"/>
                </a:solidFill>
                <a:latin typeface="華康儷中黑" pitchFamily="1" charset="-120"/>
                <a:ea typeface="華康儷中黑" pitchFamily="1" charset="-120"/>
              </a:defRPr>
            </a:lvl2pPr>
            <a:lvl3pPr marL="1143000" indent="-228600" eaLnBrk="0" hangingPunct="0">
              <a:defRPr kumimoji="1" sz="2400">
                <a:solidFill>
                  <a:srgbClr val="FFFF00"/>
                </a:solidFill>
                <a:latin typeface="華康儷中黑" pitchFamily="1" charset="-120"/>
                <a:ea typeface="華康儷中黑" pitchFamily="1" charset="-120"/>
              </a:defRPr>
            </a:lvl3pPr>
            <a:lvl4pPr marL="1600200" indent="-228600" eaLnBrk="0" hangingPunct="0">
              <a:defRPr kumimoji="1" sz="2400">
                <a:solidFill>
                  <a:srgbClr val="FFFF00"/>
                </a:solidFill>
                <a:latin typeface="華康儷中黑" pitchFamily="1" charset="-120"/>
                <a:ea typeface="華康儷中黑" pitchFamily="1" charset="-120"/>
              </a:defRPr>
            </a:lvl4pPr>
            <a:lvl5pPr marL="2057400" indent="-228600" eaLnBrk="0" hangingPunct="0">
              <a:defRPr kumimoji="1" sz="2400">
                <a:solidFill>
                  <a:srgbClr val="FFFF00"/>
                </a:solidFill>
                <a:latin typeface="華康儷中黑" pitchFamily="1" charset="-120"/>
                <a:ea typeface="華康儷中黑" pitchFamily="1" charset="-120"/>
              </a:defRPr>
            </a:lvl5pPr>
            <a:lvl6pPr marL="25146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6pPr>
            <a:lvl7pPr marL="29718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7pPr>
            <a:lvl8pPr marL="34290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8pPr>
            <a:lvl9pPr marL="38862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9pPr>
          </a:lstStyle>
          <a:p>
            <a:pPr eaLnBrk="1" hangingPunct="1">
              <a:spcBef>
                <a:spcPct val="50000"/>
              </a:spcBef>
            </a:pPr>
            <a:endParaRPr lang="zh-TW" altLang="zh-TW" sz="1800">
              <a:solidFill>
                <a:schemeClr val="tx1"/>
              </a:solidFill>
              <a:latin typeface="Tahoma" pitchFamily="34" charset="0"/>
              <a:ea typeface="新細明體" charset="-120"/>
            </a:endParaRPr>
          </a:p>
        </p:txBody>
      </p:sp>
      <p:sp>
        <p:nvSpPr>
          <p:cNvPr id="48133" name="Rectangle 5"/>
          <p:cNvSpPr>
            <a:spLocks noChangeArrowheads="1"/>
          </p:cNvSpPr>
          <p:nvPr/>
        </p:nvSpPr>
        <p:spPr bwMode="auto">
          <a:xfrm>
            <a:off x="900113" y="5805488"/>
            <a:ext cx="7385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altLang="zh-TW" sz="2000">
                <a:solidFill>
                  <a:schemeClr val="tx1"/>
                </a:solidFill>
                <a:latin typeface="標楷體" pitchFamily="65" charset="-120"/>
                <a:ea typeface="標楷體" pitchFamily="65" charset="-120"/>
              </a:rPr>
              <a:t>1986</a:t>
            </a:r>
            <a:r>
              <a:rPr lang="zh-TW" altLang="en-US" sz="2000">
                <a:solidFill>
                  <a:schemeClr val="tx1"/>
                </a:solidFill>
                <a:latin typeface="標楷體" pitchFamily="65" charset="-120"/>
                <a:ea typeface="標楷體" pitchFamily="65" charset="-120"/>
              </a:rPr>
              <a:t>年</a:t>
            </a:r>
            <a:r>
              <a:rPr lang="en-US" altLang="zh-TW" sz="2000">
                <a:solidFill>
                  <a:schemeClr val="tx1"/>
                </a:solidFill>
                <a:latin typeface="標楷體" pitchFamily="65" charset="-120"/>
                <a:ea typeface="標楷體" pitchFamily="65" charset="-120"/>
              </a:rPr>
              <a:t>11</a:t>
            </a:r>
            <a:r>
              <a:rPr lang="zh-TW" altLang="en-US" sz="2000">
                <a:solidFill>
                  <a:schemeClr val="tx1"/>
                </a:solidFill>
                <a:latin typeface="標楷體" pitchFamily="65" charset="-120"/>
                <a:ea typeface="標楷體" pitchFamily="65" charset="-120"/>
              </a:rPr>
              <a:t>月</a:t>
            </a:r>
            <a:r>
              <a:rPr lang="en-US" altLang="zh-TW" sz="2000">
                <a:solidFill>
                  <a:schemeClr val="tx1"/>
                </a:solidFill>
                <a:latin typeface="標楷體" pitchFamily="65" charset="-120"/>
                <a:ea typeface="標楷體" pitchFamily="65" charset="-120"/>
              </a:rPr>
              <a:t>15</a:t>
            </a:r>
            <a:r>
              <a:rPr lang="zh-TW" altLang="en-US" sz="2000">
                <a:solidFill>
                  <a:schemeClr val="tx1"/>
                </a:solidFill>
                <a:latin typeface="標楷體" pitchFamily="65" charset="-120"/>
                <a:ea typeface="標楷體" pitchFamily="65" charset="-120"/>
              </a:rPr>
              <a:t>日的花蓮港內記錄到的海嘯波形（中央氣象局）</a:t>
            </a:r>
          </a:p>
          <a:p>
            <a:r>
              <a:rPr lang="zh-TW" altLang="en-US" sz="2000">
                <a:solidFill>
                  <a:schemeClr val="tx1"/>
                </a:solidFill>
                <a:latin typeface="標楷體" pitchFamily="65" charset="-120"/>
                <a:ea typeface="標楷體" pitchFamily="65" charset="-120"/>
              </a:rPr>
              <a:t>有實測紀錄以來，發生在台灣附近最大的海嘯</a:t>
            </a:r>
          </a:p>
        </p:txBody>
      </p:sp>
      <p:sp>
        <p:nvSpPr>
          <p:cNvPr id="48134" name="Text Box 6"/>
          <p:cNvSpPr txBox="1">
            <a:spLocks noChangeArrowheads="1"/>
          </p:cNvSpPr>
          <p:nvPr/>
        </p:nvSpPr>
        <p:spPr bwMode="auto">
          <a:xfrm>
            <a:off x="2987675" y="4149725"/>
            <a:ext cx="1860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rgbClr val="FFFF00"/>
                </a:solidFill>
                <a:latin typeface="華康儷中黑" pitchFamily="1" charset="-120"/>
                <a:ea typeface="華康儷中黑" pitchFamily="1" charset="-120"/>
              </a:defRPr>
            </a:lvl1pPr>
            <a:lvl2pPr marL="742950" indent="-285750" eaLnBrk="0" hangingPunct="0">
              <a:defRPr kumimoji="1" sz="2400">
                <a:solidFill>
                  <a:srgbClr val="FFFF00"/>
                </a:solidFill>
                <a:latin typeface="華康儷中黑" pitchFamily="1" charset="-120"/>
                <a:ea typeface="華康儷中黑" pitchFamily="1" charset="-120"/>
              </a:defRPr>
            </a:lvl2pPr>
            <a:lvl3pPr marL="1143000" indent="-228600" eaLnBrk="0" hangingPunct="0">
              <a:defRPr kumimoji="1" sz="2400">
                <a:solidFill>
                  <a:srgbClr val="FFFF00"/>
                </a:solidFill>
                <a:latin typeface="華康儷中黑" pitchFamily="1" charset="-120"/>
                <a:ea typeface="華康儷中黑" pitchFamily="1" charset="-120"/>
              </a:defRPr>
            </a:lvl3pPr>
            <a:lvl4pPr marL="1600200" indent="-228600" eaLnBrk="0" hangingPunct="0">
              <a:defRPr kumimoji="1" sz="2400">
                <a:solidFill>
                  <a:srgbClr val="FFFF00"/>
                </a:solidFill>
                <a:latin typeface="華康儷中黑" pitchFamily="1" charset="-120"/>
                <a:ea typeface="華康儷中黑" pitchFamily="1" charset="-120"/>
              </a:defRPr>
            </a:lvl4pPr>
            <a:lvl5pPr marL="2057400" indent="-228600" eaLnBrk="0" hangingPunct="0">
              <a:defRPr kumimoji="1" sz="2400">
                <a:solidFill>
                  <a:srgbClr val="FFFF00"/>
                </a:solidFill>
                <a:latin typeface="華康儷中黑" pitchFamily="1" charset="-120"/>
                <a:ea typeface="華康儷中黑" pitchFamily="1" charset="-120"/>
              </a:defRPr>
            </a:lvl5pPr>
            <a:lvl6pPr marL="25146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6pPr>
            <a:lvl7pPr marL="29718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7pPr>
            <a:lvl8pPr marL="34290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8pPr>
            <a:lvl9pPr marL="38862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9pPr>
          </a:lstStyle>
          <a:p>
            <a:pPr eaLnBrk="1" hangingPunct="1"/>
            <a:r>
              <a:rPr lang="zh-TW" altLang="en-US">
                <a:solidFill>
                  <a:schemeClr val="tx1"/>
                </a:solidFill>
                <a:latin typeface="Times New Roman" pitchFamily="18" charset="0"/>
                <a:ea typeface="新細明體" charset="-120"/>
              </a:rPr>
              <a:t>大約</a:t>
            </a:r>
            <a:r>
              <a:rPr lang="en-US" altLang="zh-TW">
                <a:solidFill>
                  <a:schemeClr val="tx1"/>
                </a:solidFill>
                <a:latin typeface="Times New Roman" pitchFamily="18" charset="0"/>
                <a:ea typeface="新細明體" charset="-120"/>
              </a:rPr>
              <a:t>1.5 </a:t>
            </a:r>
            <a:r>
              <a:rPr lang="zh-TW" altLang="en-US">
                <a:solidFill>
                  <a:schemeClr val="tx1"/>
                </a:solidFill>
                <a:latin typeface="Times New Roman" pitchFamily="18" charset="0"/>
                <a:ea typeface="新細明體" charset="-120"/>
              </a:rPr>
              <a:t>公尺</a:t>
            </a:r>
          </a:p>
        </p:txBody>
      </p:sp>
    </p:spTree>
    <p:extLst>
      <p:ext uri="{BB962C8B-B14F-4D97-AF65-F5344CB8AC3E}">
        <p14:creationId xmlns:p14="http://schemas.microsoft.com/office/powerpoint/2010/main" val="35185269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en-US" altLang="zh-TW" smtClean="0">
                <a:latin typeface="標楷體" pitchFamily="65" charset="-120"/>
                <a:ea typeface="標楷體" pitchFamily="65" charset="-120"/>
              </a:rPr>
              <a:t>1964</a:t>
            </a:r>
            <a:r>
              <a:rPr lang="zh-TW" altLang="en-US" smtClean="0">
                <a:latin typeface="標楷體" pitchFamily="65" charset="-120"/>
                <a:ea typeface="標楷體" pitchFamily="65" charset="-120"/>
              </a:rPr>
              <a:t>年</a:t>
            </a:r>
            <a:r>
              <a:rPr lang="en-US" altLang="zh-TW" smtClean="0">
                <a:latin typeface="標楷體" pitchFamily="65" charset="-120"/>
                <a:ea typeface="標楷體" pitchFamily="65" charset="-120"/>
              </a:rPr>
              <a:t>3</a:t>
            </a:r>
            <a:r>
              <a:rPr lang="zh-TW" altLang="en-US" smtClean="0">
                <a:latin typeface="標楷體" pitchFamily="65" charset="-120"/>
                <a:ea typeface="標楷體" pitchFamily="65" charset="-120"/>
              </a:rPr>
              <a:t>月</a:t>
            </a:r>
            <a:r>
              <a:rPr lang="en-US" altLang="zh-TW" smtClean="0">
                <a:latin typeface="標楷體" pitchFamily="65" charset="-120"/>
                <a:ea typeface="標楷體" pitchFamily="65" charset="-120"/>
              </a:rPr>
              <a:t>28</a:t>
            </a:r>
            <a:r>
              <a:rPr lang="zh-TW" altLang="en-US" smtClean="0">
                <a:latin typeface="標楷體" pitchFamily="65" charset="-120"/>
                <a:ea typeface="標楷體" pitchFamily="65" charset="-120"/>
              </a:rPr>
              <a:t>日阿拉斯加海嘯</a:t>
            </a:r>
          </a:p>
        </p:txBody>
      </p:sp>
      <p:sp>
        <p:nvSpPr>
          <p:cNvPr id="49155" name="Rectangle 3"/>
          <p:cNvSpPr>
            <a:spLocks noGrp="1" noChangeArrowheads="1"/>
          </p:cNvSpPr>
          <p:nvPr>
            <p:ph type="body" idx="1"/>
          </p:nvPr>
        </p:nvSpPr>
        <p:spPr/>
        <p:txBody>
          <a:bodyPr/>
          <a:lstStyle/>
          <a:p>
            <a:pPr eaLnBrk="1" hangingPunct="1"/>
            <a:r>
              <a:rPr lang="zh-TW" altLang="en-US" smtClean="0">
                <a:latin typeface="標楷體" pitchFamily="65" charset="-120"/>
                <a:ea typeface="標楷體" pitchFamily="65" charset="-120"/>
              </a:rPr>
              <a:t>徐明同（</a:t>
            </a:r>
            <a:r>
              <a:rPr lang="en-US" altLang="zh-TW" smtClean="0">
                <a:latin typeface="標楷體" pitchFamily="65" charset="-120"/>
                <a:ea typeface="標楷體" pitchFamily="65" charset="-120"/>
              </a:rPr>
              <a:t>1981</a:t>
            </a:r>
            <a:r>
              <a:rPr lang="zh-TW" altLang="en-US" smtClean="0">
                <a:latin typeface="標楷體" pitchFamily="65" charset="-120"/>
                <a:ea typeface="標楷體" pitchFamily="65" charset="-120"/>
              </a:rPr>
              <a:t>）謂「阿拉斯加海嘯，地震規模為</a:t>
            </a:r>
            <a:r>
              <a:rPr lang="en-US" altLang="zh-TW" smtClean="0">
                <a:latin typeface="標楷體" pitchFamily="65" charset="-120"/>
                <a:ea typeface="標楷體" pitchFamily="65" charset="-120"/>
              </a:rPr>
              <a:t>8.4</a:t>
            </a:r>
            <a:r>
              <a:rPr lang="zh-TW" altLang="en-US" smtClean="0">
                <a:latin typeface="標楷體" pitchFamily="65" charset="-120"/>
                <a:ea typeface="標楷體" pitchFamily="65" charset="-120"/>
              </a:rPr>
              <a:t>，震央在</a:t>
            </a:r>
            <a:r>
              <a:rPr lang="en-US" altLang="zh-TW" smtClean="0">
                <a:latin typeface="標楷體" pitchFamily="65" charset="-120"/>
                <a:ea typeface="標楷體" pitchFamily="65" charset="-120"/>
              </a:rPr>
              <a:t>Prince William</a:t>
            </a:r>
            <a:r>
              <a:rPr lang="zh-TW" altLang="en-US" smtClean="0">
                <a:latin typeface="標楷體" pitchFamily="65" charset="-120"/>
                <a:ea typeface="標楷體" pitchFamily="65" charset="-120"/>
              </a:rPr>
              <a:t>海灣，在花蓮驗潮站有最大波高</a:t>
            </a:r>
            <a:r>
              <a:rPr lang="en-US" altLang="zh-TW" smtClean="0">
                <a:latin typeface="標楷體" pitchFamily="65" charset="-120"/>
                <a:ea typeface="標楷體" pitchFamily="65" charset="-120"/>
              </a:rPr>
              <a:t>15</a:t>
            </a:r>
            <a:r>
              <a:rPr lang="zh-TW" altLang="en-US" smtClean="0">
                <a:latin typeface="標楷體" pitchFamily="65" charset="-120"/>
                <a:ea typeface="標楷體" pitchFamily="65" charset="-120"/>
              </a:rPr>
              <a:t>公分之海嘯痕跡震央在西經</a:t>
            </a:r>
            <a:r>
              <a:rPr lang="en-US" altLang="zh-TW" smtClean="0">
                <a:latin typeface="標楷體" pitchFamily="65" charset="-120"/>
                <a:ea typeface="標楷體" pitchFamily="65" charset="-120"/>
              </a:rPr>
              <a:t>147.5</a:t>
            </a:r>
            <a:r>
              <a:rPr lang="zh-TW" altLang="en-US" smtClean="0">
                <a:latin typeface="標楷體" pitchFamily="65" charset="-120"/>
                <a:ea typeface="標楷體" pitchFamily="65" charset="-120"/>
              </a:rPr>
              <a:t>度北緯</a:t>
            </a:r>
            <a:r>
              <a:rPr lang="en-US" altLang="zh-TW" smtClean="0">
                <a:latin typeface="標楷體" pitchFamily="65" charset="-120"/>
                <a:ea typeface="標楷體" pitchFamily="65" charset="-120"/>
              </a:rPr>
              <a:t>61</a:t>
            </a:r>
            <a:r>
              <a:rPr lang="zh-TW" altLang="en-US" smtClean="0">
                <a:latin typeface="標楷體" pitchFamily="65" charset="-120"/>
                <a:ea typeface="標楷體" pitchFamily="65" charset="-120"/>
              </a:rPr>
              <a:t>度。此一海嘯並沒有對台灣造成災害，因為各報均無災害之報導。</a:t>
            </a:r>
          </a:p>
        </p:txBody>
      </p:sp>
    </p:spTree>
    <p:extLst>
      <p:ext uri="{BB962C8B-B14F-4D97-AF65-F5344CB8AC3E}">
        <p14:creationId xmlns:p14="http://schemas.microsoft.com/office/powerpoint/2010/main" val="430717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685800" y="609600"/>
            <a:ext cx="7772400" cy="687388"/>
          </a:xfrm>
        </p:spPr>
        <p:txBody>
          <a:bodyPr/>
          <a:lstStyle/>
          <a:p>
            <a:pPr eaLnBrk="1" hangingPunct="1"/>
            <a:r>
              <a:rPr lang="en-US" altLang="zh-TW" smtClean="0">
                <a:latin typeface="標楷體" pitchFamily="65" charset="-120"/>
                <a:ea typeface="標楷體" pitchFamily="65" charset="-120"/>
              </a:rPr>
              <a:t>1960</a:t>
            </a:r>
            <a:r>
              <a:rPr lang="zh-TW" altLang="en-US" smtClean="0">
                <a:latin typeface="標楷體" pitchFamily="65" charset="-120"/>
                <a:ea typeface="標楷體" pitchFamily="65" charset="-120"/>
              </a:rPr>
              <a:t>年</a:t>
            </a:r>
            <a:r>
              <a:rPr lang="en-US" altLang="zh-TW" smtClean="0">
                <a:latin typeface="標楷體" pitchFamily="65" charset="-120"/>
                <a:ea typeface="標楷體" pitchFamily="65" charset="-120"/>
              </a:rPr>
              <a:t>5</a:t>
            </a:r>
            <a:r>
              <a:rPr lang="zh-TW" altLang="en-US" smtClean="0">
                <a:latin typeface="標楷體" pitchFamily="65" charset="-120"/>
                <a:ea typeface="標楷體" pitchFamily="65" charset="-120"/>
              </a:rPr>
              <a:t>月</a:t>
            </a:r>
            <a:r>
              <a:rPr lang="en-US" altLang="zh-TW" smtClean="0">
                <a:latin typeface="標楷體" pitchFamily="65" charset="-120"/>
                <a:ea typeface="標楷體" pitchFamily="65" charset="-120"/>
              </a:rPr>
              <a:t>24</a:t>
            </a:r>
            <a:r>
              <a:rPr lang="zh-TW" altLang="en-US" smtClean="0">
                <a:latin typeface="標楷體" pitchFamily="65" charset="-120"/>
                <a:ea typeface="標楷體" pitchFamily="65" charset="-120"/>
              </a:rPr>
              <a:t>日智利海嘯</a:t>
            </a:r>
          </a:p>
        </p:txBody>
      </p:sp>
      <p:sp>
        <p:nvSpPr>
          <p:cNvPr id="50179" name="Rectangle 3"/>
          <p:cNvSpPr>
            <a:spLocks noGrp="1" noChangeArrowheads="1"/>
          </p:cNvSpPr>
          <p:nvPr>
            <p:ph type="body" idx="1"/>
          </p:nvPr>
        </p:nvSpPr>
        <p:spPr>
          <a:xfrm>
            <a:off x="457200" y="1268413"/>
            <a:ext cx="8229600" cy="4751387"/>
          </a:xfrm>
        </p:spPr>
        <p:txBody>
          <a:bodyPr/>
          <a:lstStyle/>
          <a:p>
            <a:pPr eaLnBrk="1" hangingPunct="1">
              <a:lnSpc>
                <a:spcPct val="90000"/>
              </a:lnSpc>
            </a:pPr>
            <a:r>
              <a:rPr lang="zh-TW" altLang="en-US" sz="2400" smtClean="0">
                <a:latin typeface="標楷體" pitchFamily="65" charset="-120"/>
                <a:ea typeface="標楷體" pitchFamily="65" charset="-120"/>
              </a:rPr>
              <a:t>徐明同（</a:t>
            </a:r>
            <a:r>
              <a:rPr lang="en-US" altLang="zh-TW" sz="2400" smtClean="0">
                <a:latin typeface="標楷體" pitchFamily="65" charset="-120"/>
                <a:ea typeface="標楷體" pitchFamily="65" charset="-120"/>
              </a:rPr>
              <a:t>1981</a:t>
            </a:r>
            <a:r>
              <a:rPr lang="zh-TW" altLang="en-US" sz="2400" smtClean="0">
                <a:latin typeface="標楷體" pitchFamily="65" charset="-120"/>
                <a:ea typeface="標楷體" pitchFamily="65" charset="-120"/>
              </a:rPr>
              <a:t>）謂「此次為智利海嘯，傳播至台灣，波高在基隆為</a:t>
            </a:r>
            <a:r>
              <a:rPr lang="en-US" altLang="zh-TW" sz="2400" smtClean="0">
                <a:latin typeface="標楷體" pitchFamily="65" charset="-120"/>
                <a:ea typeface="標楷體" pitchFamily="65" charset="-120"/>
              </a:rPr>
              <a:t>66</a:t>
            </a:r>
            <a:r>
              <a:rPr lang="zh-TW" altLang="en-US" sz="2400" smtClean="0">
                <a:latin typeface="標楷體" pitchFamily="65" charset="-120"/>
                <a:ea typeface="標楷體" pitchFamily="65" charset="-120"/>
              </a:rPr>
              <a:t>公分花蓮為</a:t>
            </a:r>
            <a:r>
              <a:rPr lang="en-US" altLang="zh-TW" sz="2400" smtClean="0">
                <a:latin typeface="標楷體" pitchFamily="65" charset="-120"/>
                <a:ea typeface="標楷體" pitchFamily="65" charset="-120"/>
              </a:rPr>
              <a:t>30</a:t>
            </a:r>
            <a:r>
              <a:rPr lang="zh-TW" altLang="en-US" sz="2400" smtClean="0">
                <a:latin typeface="標楷體" pitchFamily="65" charset="-120"/>
                <a:ea typeface="標楷體" pitchFamily="65" charset="-120"/>
              </a:rPr>
              <a:t>公分。</a:t>
            </a:r>
            <a:r>
              <a:rPr lang="zh-TW" altLang="en-US" sz="2400" smtClean="0">
                <a:solidFill>
                  <a:srgbClr val="FF0000"/>
                </a:solidFill>
                <a:latin typeface="標楷體" pitchFamily="65" charset="-120"/>
                <a:ea typeface="標楷體" pitchFamily="65" charset="-120"/>
              </a:rPr>
              <a:t>基隆</a:t>
            </a:r>
            <a:r>
              <a:rPr lang="zh-TW" altLang="en-US" sz="2400" smtClean="0">
                <a:latin typeface="標楷體" pitchFamily="65" charset="-120"/>
                <a:ea typeface="標楷體" pitchFamily="65" charset="-120"/>
              </a:rPr>
              <a:t>田寮港運河之橋墩（日式木造橋）被浮木衝毀，而海水呈污濁</a:t>
            </a:r>
          </a:p>
          <a:p>
            <a:pPr eaLnBrk="1" hangingPunct="1">
              <a:lnSpc>
                <a:spcPct val="90000"/>
              </a:lnSpc>
            </a:pPr>
            <a:r>
              <a:rPr lang="zh-TW" altLang="en-US" sz="2400" smtClean="0">
                <a:latin typeface="標楷體" pitchFamily="65" charset="-120"/>
                <a:ea typeface="標楷體" pitchFamily="65" charset="-120"/>
              </a:rPr>
              <a:t>民國</a:t>
            </a:r>
            <a:r>
              <a:rPr lang="en-US" altLang="zh-TW" sz="2400" smtClean="0">
                <a:latin typeface="標楷體" pitchFamily="65" charset="-120"/>
                <a:ea typeface="標楷體" pitchFamily="65" charset="-120"/>
              </a:rPr>
              <a:t>49</a:t>
            </a:r>
            <a:r>
              <a:rPr lang="zh-TW" altLang="en-US" sz="2400" smtClean="0">
                <a:latin typeface="標楷體" pitchFamily="65" charset="-120"/>
                <a:ea typeface="標楷體" pitchFamily="65" charset="-120"/>
              </a:rPr>
              <a:t>年</a:t>
            </a:r>
            <a:r>
              <a:rPr lang="en-US" altLang="zh-TW" sz="2400" smtClean="0">
                <a:latin typeface="標楷體" pitchFamily="65" charset="-120"/>
                <a:ea typeface="標楷體" pitchFamily="65" charset="-120"/>
              </a:rPr>
              <a:t>5</a:t>
            </a:r>
            <a:r>
              <a:rPr lang="zh-TW" altLang="en-US" sz="2400" smtClean="0">
                <a:latin typeface="標楷體" pitchFamily="65" charset="-120"/>
                <a:ea typeface="標楷體" pitchFamily="65" charset="-120"/>
              </a:rPr>
              <a:t>月</a:t>
            </a:r>
            <a:r>
              <a:rPr lang="en-US" altLang="zh-TW" sz="2400" smtClean="0">
                <a:latin typeface="標楷體" pitchFamily="65" charset="-120"/>
                <a:ea typeface="標楷體" pitchFamily="65" charset="-120"/>
              </a:rPr>
              <a:t>25</a:t>
            </a:r>
            <a:r>
              <a:rPr lang="zh-TW" altLang="en-US" sz="2400" smtClean="0">
                <a:latin typeface="標楷體" pitchFamily="65" charset="-120"/>
                <a:ea typeface="標楷體" pitchFamily="65" charset="-120"/>
              </a:rPr>
              <a:t>日聯合報：「</a:t>
            </a:r>
            <a:r>
              <a:rPr lang="zh-TW" altLang="en-US" sz="2400" smtClean="0">
                <a:solidFill>
                  <a:srgbClr val="FF0000"/>
                </a:solidFill>
                <a:latin typeface="標楷體" pitchFamily="65" charset="-120"/>
                <a:ea typeface="標楷體" pitchFamily="65" charset="-120"/>
              </a:rPr>
              <a:t>基隆</a:t>
            </a:r>
            <a:r>
              <a:rPr lang="zh-TW" altLang="en-US" sz="2400" smtClean="0">
                <a:latin typeface="標楷體" pitchFamily="65" charset="-120"/>
                <a:ea typeface="標楷體" pitchFamily="65" charset="-120"/>
              </a:rPr>
              <a:t>測候所的記錄，</a:t>
            </a:r>
            <a:r>
              <a:rPr lang="en-US" altLang="zh-TW" sz="2400" smtClean="0">
                <a:latin typeface="標楷體" pitchFamily="65" charset="-120"/>
                <a:ea typeface="標楷體" pitchFamily="65" charset="-120"/>
              </a:rPr>
              <a:t>24</a:t>
            </a:r>
            <a:r>
              <a:rPr lang="zh-TW" altLang="en-US" sz="2400" smtClean="0">
                <a:latin typeface="標楷體" pitchFamily="65" charset="-120"/>
                <a:ea typeface="標楷體" pitchFamily="65" charset="-120"/>
              </a:rPr>
              <a:t>日上午</a:t>
            </a:r>
            <a:r>
              <a:rPr lang="en-US" altLang="zh-TW" sz="2400" smtClean="0">
                <a:latin typeface="標楷體" pitchFamily="65" charset="-120"/>
                <a:ea typeface="標楷體" pitchFamily="65" charset="-120"/>
              </a:rPr>
              <a:t>6</a:t>
            </a:r>
            <a:r>
              <a:rPr lang="zh-TW" altLang="en-US" sz="2400" smtClean="0">
                <a:latin typeface="標楷體" pitchFamily="65" charset="-120"/>
                <a:ea typeface="標楷體" pitchFamily="65" charset="-120"/>
              </a:rPr>
              <a:t>時</a:t>
            </a:r>
            <a:r>
              <a:rPr lang="en-US" altLang="zh-TW" sz="2400" smtClean="0">
                <a:latin typeface="標楷體" pitchFamily="65" charset="-120"/>
                <a:ea typeface="標楷體" pitchFamily="65" charset="-120"/>
              </a:rPr>
              <a:t>30</a:t>
            </a:r>
            <a:r>
              <a:rPr lang="zh-TW" altLang="en-US" sz="2400" smtClean="0">
                <a:latin typeface="標楷體" pitchFamily="65" charset="-120"/>
                <a:ea typeface="標楷體" pitchFamily="65" charset="-120"/>
              </a:rPr>
              <a:t>分，基隆港內海潮高出海平面</a:t>
            </a:r>
            <a:r>
              <a:rPr lang="en-US" altLang="zh-TW" sz="2400" smtClean="0">
                <a:latin typeface="標楷體" pitchFamily="65" charset="-120"/>
                <a:ea typeface="標楷體" pitchFamily="65" charset="-120"/>
              </a:rPr>
              <a:t>1.9</a:t>
            </a:r>
            <a:r>
              <a:rPr lang="zh-TW" altLang="en-US" sz="2400" smtClean="0">
                <a:latin typeface="標楷體" pitchFamily="65" charset="-120"/>
                <a:ea typeface="標楷體" pitchFamily="65" charset="-120"/>
              </a:rPr>
              <a:t>公尺，為基隆海潮的最高記錄，上一次的最高記錄是</a:t>
            </a:r>
            <a:r>
              <a:rPr lang="en-US" altLang="zh-TW" sz="2400" smtClean="0">
                <a:latin typeface="標楷體" pitchFamily="65" charset="-120"/>
                <a:ea typeface="標楷體" pitchFamily="65" charset="-120"/>
              </a:rPr>
              <a:t>1.5</a:t>
            </a:r>
            <a:r>
              <a:rPr lang="zh-TW" altLang="en-US" sz="2400" smtClean="0">
                <a:latin typeface="標楷體" pitchFamily="65" charset="-120"/>
                <a:ea typeface="標楷體" pitchFamily="65" charset="-120"/>
              </a:rPr>
              <a:t>公尺。」；</a:t>
            </a:r>
          </a:p>
          <a:p>
            <a:pPr eaLnBrk="1" hangingPunct="1">
              <a:lnSpc>
                <a:spcPct val="90000"/>
              </a:lnSpc>
            </a:pPr>
            <a:r>
              <a:rPr lang="zh-TW" altLang="en-US" sz="2400" smtClean="0">
                <a:latin typeface="標楷體" pitchFamily="65" charset="-120"/>
                <a:ea typeface="標楷體" pitchFamily="65" charset="-120"/>
              </a:rPr>
              <a:t>「</a:t>
            </a:r>
            <a:r>
              <a:rPr lang="zh-TW" altLang="en-US" sz="2400" smtClean="0">
                <a:solidFill>
                  <a:srgbClr val="FF0000"/>
                </a:solidFill>
                <a:latin typeface="標楷體" pitchFamily="65" charset="-120"/>
                <a:ea typeface="標楷體" pitchFamily="65" charset="-120"/>
              </a:rPr>
              <a:t>基隆</a:t>
            </a:r>
            <a:r>
              <a:rPr lang="zh-TW" altLang="en-US" sz="2400" smtClean="0">
                <a:latin typeface="標楷體" pitchFamily="65" charset="-120"/>
                <a:ea typeface="標楷體" pitchFamily="65" charset="-120"/>
              </a:rPr>
              <a:t>市區內田寮港運河的尚志橋於上午</a:t>
            </a:r>
            <a:r>
              <a:rPr lang="en-US" altLang="zh-TW" sz="2400" smtClean="0">
                <a:latin typeface="標楷體" pitchFamily="65" charset="-120"/>
                <a:ea typeface="標楷體" pitchFamily="65" charset="-120"/>
              </a:rPr>
              <a:t>5</a:t>
            </a:r>
            <a:r>
              <a:rPr lang="zh-TW" altLang="en-US" sz="2400" smtClean="0">
                <a:latin typeface="標楷體" pitchFamily="65" charset="-120"/>
                <a:ea typeface="標楷體" pitchFamily="65" charset="-120"/>
              </a:rPr>
              <a:t>時許，被來自淺水碼頭附近港內的漂浮的巨枝柳安木所沖垮，另有崇仁、平等、自由三橋亦被沖壞。</a:t>
            </a:r>
            <a:r>
              <a:rPr lang="en-US" altLang="zh-TW" sz="2400" smtClean="0">
                <a:latin typeface="標楷體" pitchFamily="65" charset="-120"/>
                <a:ea typeface="標楷體" pitchFamily="65" charset="-120"/>
              </a:rPr>
              <a:t>......</a:t>
            </a:r>
            <a:r>
              <a:rPr lang="zh-TW" altLang="en-US" sz="2400" smtClean="0">
                <a:latin typeface="標楷體" pitchFamily="65" charset="-120"/>
                <a:ea typeface="標楷體" pitchFamily="65" charset="-120"/>
              </a:rPr>
              <a:t>。據昨日目擊當時的市民稱：有一艘小舢舨，被旋轉的海潮捲得直立達數分鐘之久，然後再傾覆。另有三艘舢舨亦被捲覆沒。」；</a:t>
            </a:r>
          </a:p>
          <a:p>
            <a:pPr eaLnBrk="1" hangingPunct="1">
              <a:lnSpc>
                <a:spcPct val="90000"/>
              </a:lnSpc>
            </a:pPr>
            <a:endParaRPr lang="en-US" altLang="zh-TW" sz="2400" smtClean="0">
              <a:latin typeface="標楷體" pitchFamily="65" charset="-120"/>
              <a:ea typeface="標楷體" pitchFamily="65" charset="-120"/>
            </a:endParaRPr>
          </a:p>
        </p:txBody>
      </p:sp>
    </p:spTree>
    <p:extLst>
      <p:ext uri="{BB962C8B-B14F-4D97-AF65-F5344CB8AC3E}">
        <p14:creationId xmlns:p14="http://schemas.microsoft.com/office/powerpoint/2010/main" val="22388782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tsunami old new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0"/>
            <a:ext cx="8534400" cy="679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8755" name="Rectangle 3"/>
          <p:cNvSpPr>
            <a:spLocks noChangeArrowheads="1"/>
          </p:cNvSpPr>
          <p:nvPr/>
        </p:nvSpPr>
        <p:spPr bwMode="auto">
          <a:xfrm>
            <a:off x="5334000" y="381000"/>
            <a:ext cx="3505200" cy="2057400"/>
          </a:xfrm>
          <a:prstGeom prst="rect">
            <a:avLst/>
          </a:prstGeom>
          <a:noFill/>
          <a:ln w="57150">
            <a:solidFill>
              <a:srgbClr val="FF0000"/>
            </a:solidFill>
            <a:miter lim="800000"/>
            <a:headEnd/>
            <a:tailEnd/>
          </a:ln>
          <a:effectLst/>
        </p:spPr>
        <p:txBody>
          <a:bodyPr wrap="none" anchor="ctr"/>
          <a:lstStyle/>
          <a:p>
            <a:pPr algn="just">
              <a:spcBef>
                <a:spcPct val="50000"/>
              </a:spcBef>
              <a:defRPr/>
            </a:pPr>
            <a:endParaRPr lang="zh-TW" altLang="en-US">
              <a:effectLst>
                <a:outerShdw blurRad="38100" dist="38100" dir="2700000" algn="tl">
                  <a:srgbClr val="000000">
                    <a:alpha val="43137"/>
                  </a:srgbClr>
                </a:outerShdw>
              </a:effectLst>
            </a:endParaRPr>
          </a:p>
        </p:txBody>
      </p:sp>
      <p:sp>
        <p:nvSpPr>
          <p:cNvPr id="458756" name="Rectangle 4"/>
          <p:cNvSpPr>
            <a:spLocks noChangeArrowheads="1"/>
          </p:cNvSpPr>
          <p:nvPr/>
        </p:nvSpPr>
        <p:spPr bwMode="auto">
          <a:xfrm>
            <a:off x="685800" y="2895600"/>
            <a:ext cx="1219200" cy="2590800"/>
          </a:xfrm>
          <a:prstGeom prst="rect">
            <a:avLst/>
          </a:prstGeom>
          <a:noFill/>
          <a:ln w="57150">
            <a:solidFill>
              <a:srgbClr val="FF0000"/>
            </a:solidFill>
            <a:miter lim="800000"/>
            <a:headEnd/>
            <a:tailEnd/>
          </a:ln>
          <a:effectLst/>
        </p:spPr>
        <p:txBody>
          <a:bodyPr wrap="none" anchor="ctr"/>
          <a:lstStyle/>
          <a:p>
            <a:pPr algn="just">
              <a:spcBef>
                <a:spcPct val="50000"/>
              </a:spcBef>
              <a:defRPr/>
            </a:pPr>
            <a:endParaRPr lang="zh-TW" altLang="en-US">
              <a:effectLst>
                <a:outerShdw blurRad="38100" dist="38100" dir="2700000" algn="tl">
                  <a:srgbClr val="000000">
                    <a:alpha val="43137"/>
                  </a:srgbClr>
                </a:outerShdw>
              </a:effectLst>
            </a:endParaRPr>
          </a:p>
        </p:txBody>
      </p:sp>
      <p:sp>
        <p:nvSpPr>
          <p:cNvPr id="458757" name="Rectangle 5"/>
          <p:cNvSpPr>
            <a:spLocks noChangeArrowheads="1"/>
          </p:cNvSpPr>
          <p:nvPr/>
        </p:nvSpPr>
        <p:spPr bwMode="auto">
          <a:xfrm>
            <a:off x="3048000" y="457200"/>
            <a:ext cx="1066800" cy="2362200"/>
          </a:xfrm>
          <a:prstGeom prst="rect">
            <a:avLst/>
          </a:prstGeom>
          <a:noFill/>
          <a:ln w="57150">
            <a:solidFill>
              <a:srgbClr val="FF0000"/>
            </a:solidFill>
            <a:miter lim="800000"/>
            <a:headEnd/>
            <a:tailEnd/>
          </a:ln>
          <a:effectLst/>
        </p:spPr>
        <p:txBody>
          <a:bodyPr wrap="none" anchor="ctr"/>
          <a:lstStyle/>
          <a:p>
            <a:pPr algn="just">
              <a:spcBef>
                <a:spcPct val="50000"/>
              </a:spcBef>
              <a:defRPr/>
            </a:pPr>
            <a:endParaRPr lang="zh-TW" altLang="en-US">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619986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2209800" y="533400"/>
            <a:ext cx="48037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rgbClr val="FFFF00"/>
                </a:solidFill>
                <a:latin typeface="華康儷中黑" pitchFamily="1" charset="-120"/>
                <a:ea typeface="華康儷中黑" pitchFamily="1" charset="-120"/>
              </a:defRPr>
            </a:lvl1pPr>
            <a:lvl2pPr marL="742950" indent="-285750" eaLnBrk="0" hangingPunct="0">
              <a:defRPr kumimoji="1" sz="2400">
                <a:solidFill>
                  <a:srgbClr val="FFFF00"/>
                </a:solidFill>
                <a:latin typeface="華康儷中黑" pitchFamily="1" charset="-120"/>
                <a:ea typeface="華康儷中黑" pitchFamily="1" charset="-120"/>
              </a:defRPr>
            </a:lvl2pPr>
            <a:lvl3pPr marL="1143000" indent="-228600" eaLnBrk="0" hangingPunct="0">
              <a:defRPr kumimoji="1" sz="2400">
                <a:solidFill>
                  <a:srgbClr val="FFFF00"/>
                </a:solidFill>
                <a:latin typeface="華康儷中黑" pitchFamily="1" charset="-120"/>
                <a:ea typeface="華康儷中黑" pitchFamily="1" charset="-120"/>
              </a:defRPr>
            </a:lvl3pPr>
            <a:lvl4pPr marL="1600200" indent="-228600" eaLnBrk="0" hangingPunct="0">
              <a:defRPr kumimoji="1" sz="2400">
                <a:solidFill>
                  <a:srgbClr val="FFFF00"/>
                </a:solidFill>
                <a:latin typeface="華康儷中黑" pitchFamily="1" charset="-120"/>
                <a:ea typeface="華康儷中黑" pitchFamily="1" charset="-120"/>
              </a:defRPr>
            </a:lvl4pPr>
            <a:lvl5pPr marL="2057400" indent="-228600" eaLnBrk="0" hangingPunct="0">
              <a:defRPr kumimoji="1" sz="2400">
                <a:solidFill>
                  <a:srgbClr val="FFFF00"/>
                </a:solidFill>
                <a:latin typeface="華康儷中黑" pitchFamily="1" charset="-120"/>
                <a:ea typeface="華康儷中黑" pitchFamily="1" charset="-120"/>
              </a:defRPr>
            </a:lvl5pPr>
            <a:lvl6pPr marL="25146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6pPr>
            <a:lvl7pPr marL="29718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7pPr>
            <a:lvl8pPr marL="34290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8pPr>
            <a:lvl9pPr marL="38862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9pPr>
          </a:lstStyle>
          <a:p>
            <a:pPr eaLnBrk="1" hangingPunct="1"/>
            <a:r>
              <a:rPr lang="en-US" altLang="zh-TW" sz="4400" b="1">
                <a:solidFill>
                  <a:srgbClr val="FF0000"/>
                </a:solidFill>
                <a:latin typeface="Times New Roman" pitchFamily="18" charset="0"/>
                <a:ea typeface="華康勘亭流" pitchFamily="65" charset="-120"/>
              </a:rPr>
              <a:t>1867</a:t>
            </a:r>
            <a:r>
              <a:rPr lang="zh-TW" altLang="en-US" sz="4400" b="1">
                <a:solidFill>
                  <a:srgbClr val="FF0000"/>
                </a:solidFill>
                <a:latin typeface="Times New Roman" pitchFamily="18" charset="0"/>
                <a:ea typeface="華康勘亭流" pitchFamily="65" charset="-120"/>
              </a:rPr>
              <a:t>年基隆大海嘯 </a:t>
            </a:r>
          </a:p>
        </p:txBody>
      </p:sp>
      <p:pic>
        <p:nvPicPr>
          <p:cNvPr id="52227" name="Picture 3" descr="keelung-tsunam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71600"/>
            <a:ext cx="9144000" cy="499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28612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keelung"/>
          <p:cNvPicPr>
            <a:picLocks noChangeAspect="1" noChangeArrowheads="1"/>
          </p:cNvPicPr>
          <p:nvPr/>
        </p:nvPicPr>
        <p:blipFill>
          <a:blip r:embed="rId2">
            <a:lum bright="12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5091" name="Oval 3"/>
          <p:cNvSpPr>
            <a:spLocks noChangeArrowheads="1"/>
          </p:cNvSpPr>
          <p:nvPr/>
        </p:nvSpPr>
        <p:spPr bwMode="auto">
          <a:xfrm>
            <a:off x="3995738" y="2708275"/>
            <a:ext cx="1296987" cy="720725"/>
          </a:xfrm>
          <a:prstGeom prst="ellipse">
            <a:avLst/>
          </a:prstGeom>
          <a:noFill/>
          <a:ln w="28575">
            <a:solidFill>
              <a:srgbClr val="FF0000"/>
            </a:solidFill>
            <a:round/>
            <a:headEnd/>
            <a:tailEnd/>
          </a:ln>
          <a:effectLst/>
        </p:spPr>
        <p:txBody>
          <a:bodyPr wrap="none" anchor="ctr"/>
          <a:lstStyle/>
          <a:p>
            <a:pPr algn="just">
              <a:spcBef>
                <a:spcPct val="50000"/>
              </a:spcBef>
              <a:defRPr/>
            </a:pPr>
            <a:endParaRPr lang="zh-TW" altLang="en-US">
              <a:effectLst>
                <a:outerShdw blurRad="38100" dist="38100" dir="2700000" algn="tl">
                  <a:srgbClr val="000000">
                    <a:alpha val="43137"/>
                  </a:srgbClr>
                </a:outerShdw>
              </a:effectLst>
            </a:endParaRPr>
          </a:p>
        </p:txBody>
      </p:sp>
      <p:sp>
        <p:nvSpPr>
          <p:cNvPr id="345092" name="Text Box 4"/>
          <p:cNvSpPr txBox="1">
            <a:spLocks noChangeArrowheads="1"/>
          </p:cNvSpPr>
          <p:nvPr/>
        </p:nvSpPr>
        <p:spPr bwMode="auto">
          <a:xfrm>
            <a:off x="2124075" y="2060575"/>
            <a:ext cx="4895850" cy="457200"/>
          </a:xfrm>
          <a:prstGeom prst="rect">
            <a:avLst/>
          </a:prstGeom>
          <a:noFill/>
          <a:ln w="9525">
            <a:noFill/>
            <a:miter lim="800000"/>
            <a:headEnd/>
            <a:tailEnd/>
          </a:ln>
          <a:effectLst/>
        </p:spPr>
        <p:txBody>
          <a:bodyPr>
            <a:spAutoFit/>
          </a:bodyPr>
          <a:lstStyle/>
          <a:p>
            <a:pPr>
              <a:defRPr/>
            </a:pPr>
            <a:r>
              <a:rPr lang="en-US" altLang="zh-TW" b="1">
                <a:solidFill>
                  <a:srgbClr val="FF0000"/>
                </a:solidFill>
                <a:effectLst>
                  <a:outerShdw blurRad="38100" dist="38100" dir="2700000" algn="tl">
                    <a:srgbClr val="000000"/>
                  </a:outerShdw>
                </a:effectLst>
                <a:latin typeface="Times New Roman" pitchFamily="18" charset="0"/>
                <a:ea typeface="新細明體" pitchFamily="18" charset="-120"/>
              </a:rPr>
              <a:t>National Taiwan Ocean University</a:t>
            </a:r>
          </a:p>
        </p:txBody>
      </p:sp>
      <p:sp>
        <p:nvSpPr>
          <p:cNvPr id="345093" name="Text Box 5"/>
          <p:cNvSpPr txBox="1">
            <a:spLocks noChangeArrowheads="1"/>
          </p:cNvSpPr>
          <p:nvPr/>
        </p:nvSpPr>
        <p:spPr bwMode="auto">
          <a:xfrm>
            <a:off x="303213" y="182563"/>
            <a:ext cx="3141662" cy="579437"/>
          </a:xfrm>
          <a:prstGeom prst="rect">
            <a:avLst/>
          </a:prstGeom>
          <a:noFill/>
          <a:ln w="9525">
            <a:noFill/>
            <a:miter lim="800000"/>
            <a:headEnd/>
            <a:tailEnd/>
          </a:ln>
          <a:effectLst/>
        </p:spPr>
        <p:txBody>
          <a:bodyPr wrap="none">
            <a:spAutoFit/>
          </a:bodyPr>
          <a:lstStyle/>
          <a:p>
            <a:pPr>
              <a:defRPr/>
            </a:pPr>
            <a:r>
              <a:rPr lang="en-US" altLang="zh-TW" sz="3200" b="1">
                <a:solidFill>
                  <a:srgbClr val="FF0000"/>
                </a:solidFill>
                <a:effectLst>
                  <a:outerShdw blurRad="38100" dist="38100" dir="2700000" algn="tl">
                    <a:srgbClr val="000000"/>
                  </a:outerShdw>
                </a:effectLst>
                <a:latin typeface="Times New Roman" pitchFamily="18" charset="0"/>
                <a:ea typeface="新細明體" pitchFamily="18" charset="-120"/>
              </a:rPr>
              <a:t>Keelung, Taiwan</a:t>
            </a:r>
          </a:p>
        </p:txBody>
      </p:sp>
    </p:spTree>
    <p:extLst>
      <p:ext uri="{BB962C8B-B14F-4D97-AF65-F5344CB8AC3E}">
        <p14:creationId xmlns:p14="http://schemas.microsoft.com/office/powerpoint/2010/main" val="13594613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dirty="0" smtClean="0">
                <a:latin typeface="標楷體" pitchFamily="65" charset="-120"/>
                <a:ea typeface="標楷體" pitchFamily="65" charset="-120"/>
              </a:rPr>
              <a:t>日本的核電廠</a:t>
            </a:r>
            <a:r>
              <a:rPr lang="en-US" altLang="zh-TW" dirty="0" smtClean="0">
                <a:latin typeface="標楷體" pitchFamily="65" charset="-120"/>
                <a:ea typeface="標楷體" pitchFamily="65" charset="-120"/>
              </a:rPr>
              <a:t>55</a:t>
            </a:r>
            <a:endParaRPr lang="zh-TW" altLang="en-US" dirty="0">
              <a:latin typeface="標楷體" pitchFamily="65" charset="-120"/>
              <a:ea typeface="標楷體" pitchFamily="65" charset="-120"/>
            </a:endParaRPr>
          </a:p>
        </p:txBody>
      </p:sp>
      <p:sp>
        <p:nvSpPr>
          <p:cNvPr id="3" name="內容版面配置區 2"/>
          <p:cNvSpPr>
            <a:spLocks noGrp="1"/>
          </p:cNvSpPr>
          <p:nvPr>
            <p:ph idx="1"/>
          </p:nvPr>
        </p:nvSpPr>
        <p:spPr/>
        <p:txBody>
          <a:bodyPr/>
          <a:lstStyle/>
          <a:p>
            <a:endParaRPr lang="zh-TW" altLang="en-US" dirty="0"/>
          </a:p>
        </p:txBody>
      </p:sp>
      <p:pic>
        <p:nvPicPr>
          <p:cNvPr id="9218" name="Picture 2" descr="http://www.nucleartourist.com/world/jap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700808"/>
            <a:ext cx="6480720" cy="5099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77305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古地圖-Keelu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9400" y="-315913"/>
            <a:ext cx="11161713" cy="7489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3587" name="Text Box 3"/>
          <p:cNvSpPr txBox="1">
            <a:spLocks noChangeArrowheads="1"/>
          </p:cNvSpPr>
          <p:nvPr/>
        </p:nvSpPr>
        <p:spPr bwMode="auto">
          <a:xfrm>
            <a:off x="4048125" y="-26988"/>
            <a:ext cx="404813" cy="457201"/>
          </a:xfrm>
          <a:prstGeom prst="rect">
            <a:avLst/>
          </a:prstGeom>
          <a:noFill/>
          <a:ln w="9525">
            <a:noFill/>
            <a:miter lim="800000"/>
            <a:headEnd/>
            <a:tailEnd/>
          </a:ln>
          <a:effectLst/>
        </p:spPr>
        <p:txBody>
          <a:bodyPr wrap="none">
            <a:spAutoFit/>
          </a:bodyPr>
          <a:lstStyle>
            <a:lvl1pPr eaLnBrk="0" hangingPunct="0">
              <a:defRPr kumimoji="1" sz="2400">
                <a:solidFill>
                  <a:srgbClr val="FFFF00"/>
                </a:solidFill>
                <a:latin typeface="華康儷中黑" pitchFamily="1" charset="-120"/>
                <a:ea typeface="華康儷中黑" pitchFamily="1" charset="-120"/>
              </a:defRPr>
            </a:lvl1pPr>
            <a:lvl2pPr marL="742950" indent="-285750" eaLnBrk="0" hangingPunct="0">
              <a:defRPr kumimoji="1" sz="2400">
                <a:solidFill>
                  <a:srgbClr val="FFFF00"/>
                </a:solidFill>
                <a:latin typeface="華康儷中黑" pitchFamily="1" charset="-120"/>
                <a:ea typeface="華康儷中黑" pitchFamily="1" charset="-120"/>
              </a:defRPr>
            </a:lvl2pPr>
            <a:lvl3pPr marL="1143000" indent="-228600" eaLnBrk="0" hangingPunct="0">
              <a:defRPr kumimoji="1" sz="2400">
                <a:solidFill>
                  <a:srgbClr val="FFFF00"/>
                </a:solidFill>
                <a:latin typeface="華康儷中黑" pitchFamily="1" charset="-120"/>
                <a:ea typeface="華康儷中黑" pitchFamily="1" charset="-120"/>
              </a:defRPr>
            </a:lvl3pPr>
            <a:lvl4pPr marL="1600200" indent="-228600" eaLnBrk="0" hangingPunct="0">
              <a:defRPr kumimoji="1" sz="2400">
                <a:solidFill>
                  <a:srgbClr val="FFFF00"/>
                </a:solidFill>
                <a:latin typeface="華康儷中黑" pitchFamily="1" charset="-120"/>
                <a:ea typeface="華康儷中黑" pitchFamily="1" charset="-120"/>
              </a:defRPr>
            </a:lvl4pPr>
            <a:lvl5pPr marL="2057400" indent="-228600" eaLnBrk="0" hangingPunct="0">
              <a:defRPr kumimoji="1" sz="2400">
                <a:solidFill>
                  <a:srgbClr val="FFFF00"/>
                </a:solidFill>
                <a:latin typeface="華康儷中黑" pitchFamily="1" charset="-120"/>
                <a:ea typeface="華康儷中黑" pitchFamily="1" charset="-120"/>
              </a:defRPr>
            </a:lvl5pPr>
            <a:lvl6pPr marL="25146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6pPr>
            <a:lvl7pPr marL="29718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7pPr>
            <a:lvl8pPr marL="34290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8pPr>
            <a:lvl9pPr marL="38862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9pPr>
          </a:lstStyle>
          <a:p>
            <a:pPr eaLnBrk="1" hangingPunct="1"/>
            <a:r>
              <a:rPr lang="en-US" altLang="zh-TW" b="1">
                <a:solidFill>
                  <a:srgbClr val="FF0000"/>
                </a:solidFill>
                <a:effectLst>
                  <a:outerShdw blurRad="38100" dist="38100" dir="2700000" algn="tl">
                    <a:srgbClr val="C0C0C0"/>
                  </a:outerShdw>
                </a:effectLst>
                <a:latin typeface="Times New Roman" pitchFamily="18" charset="0"/>
                <a:ea typeface="新細明體" charset="-120"/>
              </a:rPr>
              <a:t>N</a:t>
            </a:r>
          </a:p>
        </p:txBody>
      </p:sp>
      <p:sp>
        <p:nvSpPr>
          <p:cNvPr id="323588" name="Line 4"/>
          <p:cNvSpPr>
            <a:spLocks noChangeShapeType="1"/>
          </p:cNvSpPr>
          <p:nvPr/>
        </p:nvSpPr>
        <p:spPr bwMode="auto">
          <a:xfrm>
            <a:off x="4500563" y="0"/>
            <a:ext cx="0" cy="549275"/>
          </a:xfrm>
          <a:prstGeom prst="line">
            <a:avLst/>
          </a:prstGeom>
          <a:noFill/>
          <a:ln w="28575">
            <a:solidFill>
              <a:srgbClr val="FF0000"/>
            </a:solidFill>
            <a:round/>
            <a:headEnd type="triangle" w="med" len="med"/>
            <a:tailEnd/>
          </a:ln>
          <a:effectLst/>
        </p:spPr>
        <p:txBody>
          <a:bodyPr/>
          <a:lstStyle/>
          <a:p>
            <a:pPr algn="just">
              <a:spcBef>
                <a:spcPct val="50000"/>
              </a:spcBef>
              <a:defRPr/>
            </a:pPr>
            <a:endParaRPr lang="zh-TW" altLang="en-US">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924080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5" name="Group 20"/>
          <p:cNvGrpSpPr>
            <a:grpSpLocks/>
          </p:cNvGrpSpPr>
          <p:nvPr/>
        </p:nvGrpSpPr>
        <p:grpSpPr bwMode="auto">
          <a:xfrm>
            <a:off x="-6373813" y="-442913"/>
            <a:ext cx="16490951" cy="12657138"/>
            <a:chOff x="-4015" y="-300"/>
            <a:chExt cx="10388" cy="7973"/>
          </a:xfrm>
        </p:grpSpPr>
        <p:graphicFrame>
          <p:nvGraphicFramePr>
            <p:cNvPr id="3074" name="Object 2"/>
            <p:cNvGraphicFramePr>
              <a:graphicFrameLocks noChangeAspect="1"/>
            </p:cNvGraphicFramePr>
            <p:nvPr/>
          </p:nvGraphicFramePr>
          <p:xfrm>
            <a:off x="-4015" y="-300"/>
            <a:ext cx="10388" cy="7973"/>
          </p:xfrm>
          <a:graphic>
            <a:graphicData uri="http://schemas.openxmlformats.org/presentationml/2006/ole">
              <mc:AlternateContent xmlns:mc="http://schemas.openxmlformats.org/markup-compatibility/2006">
                <mc:Choice xmlns:v="urn:schemas-microsoft-com:vml" Requires="v">
                  <p:oleObj spid="_x0000_s4112" name="Photo Editor 影像 " r:id="rId3" imgW="3467401" imgH="2659048" progId="MSPhotoEd.3">
                    <p:embed/>
                  </p:oleObj>
                </mc:Choice>
                <mc:Fallback>
                  <p:oleObj name="Photo Editor 影像 " r:id="rId3" imgW="3467401" imgH="2659048"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5" y="-300"/>
                          <a:ext cx="10388" cy="7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1605" name="Freeform 5"/>
            <p:cNvSpPr>
              <a:spLocks/>
            </p:cNvSpPr>
            <p:nvPr/>
          </p:nvSpPr>
          <p:spPr bwMode="auto">
            <a:xfrm>
              <a:off x="684" y="1692"/>
              <a:ext cx="918" cy="450"/>
            </a:xfrm>
            <a:custGeom>
              <a:avLst/>
              <a:gdLst/>
              <a:ahLst/>
              <a:cxnLst>
                <a:cxn ang="0">
                  <a:pos x="0" y="0"/>
                </a:cxn>
                <a:cxn ang="0">
                  <a:pos x="90" y="180"/>
                </a:cxn>
                <a:cxn ang="0">
                  <a:pos x="144" y="198"/>
                </a:cxn>
                <a:cxn ang="0">
                  <a:pos x="252" y="270"/>
                </a:cxn>
                <a:cxn ang="0">
                  <a:pos x="342" y="342"/>
                </a:cxn>
                <a:cxn ang="0">
                  <a:pos x="396" y="378"/>
                </a:cxn>
                <a:cxn ang="0">
                  <a:pos x="666" y="450"/>
                </a:cxn>
                <a:cxn ang="0">
                  <a:pos x="918" y="432"/>
                </a:cxn>
              </a:cxnLst>
              <a:rect l="0" t="0" r="r" b="b"/>
              <a:pathLst>
                <a:path w="918" h="450">
                  <a:moveTo>
                    <a:pt x="0" y="0"/>
                  </a:moveTo>
                  <a:cubicBezTo>
                    <a:pt x="28" y="114"/>
                    <a:pt x="4" y="51"/>
                    <a:pt x="90" y="180"/>
                  </a:cubicBezTo>
                  <a:cubicBezTo>
                    <a:pt x="101" y="196"/>
                    <a:pt x="127" y="189"/>
                    <a:pt x="144" y="198"/>
                  </a:cubicBezTo>
                  <a:cubicBezTo>
                    <a:pt x="182" y="219"/>
                    <a:pt x="252" y="270"/>
                    <a:pt x="252" y="270"/>
                  </a:cubicBezTo>
                  <a:cubicBezTo>
                    <a:pt x="313" y="361"/>
                    <a:pt x="255" y="299"/>
                    <a:pt x="342" y="342"/>
                  </a:cubicBezTo>
                  <a:cubicBezTo>
                    <a:pt x="361" y="352"/>
                    <a:pt x="376" y="369"/>
                    <a:pt x="396" y="378"/>
                  </a:cubicBezTo>
                  <a:cubicBezTo>
                    <a:pt x="485" y="417"/>
                    <a:pt x="576" y="420"/>
                    <a:pt x="666" y="450"/>
                  </a:cubicBezTo>
                  <a:cubicBezTo>
                    <a:pt x="906" y="432"/>
                    <a:pt x="822" y="432"/>
                    <a:pt x="918" y="432"/>
                  </a:cubicBezTo>
                </a:path>
              </a:pathLst>
            </a:custGeom>
            <a:noFill/>
            <a:ln w="38100" cap="flat" cmpd="sng">
              <a:solidFill>
                <a:srgbClr val="FF0000"/>
              </a:solidFill>
              <a:prstDash val="dash"/>
              <a:round/>
              <a:headEnd/>
              <a:tailEnd/>
            </a:ln>
            <a:effectLst/>
          </p:spPr>
          <p:txBody>
            <a:bodyPr/>
            <a:lstStyle/>
            <a:p>
              <a:pPr algn="just">
                <a:spcBef>
                  <a:spcPct val="50000"/>
                </a:spcBef>
                <a:defRPr/>
              </a:pPr>
              <a:endParaRPr lang="zh-TW" altLang="en-US">
                <a:effectLst>
                  <a:outerShdw blurRad="38100" dist="38100" dir="2700000" algn="tl">
                    <a:srgbClr val="000000">
                      <a:alpha val="43137"/>
                    </a:srgbClr>
                  </a:outerShdw>
                </a:effectLst>
              </a:endParaRPr>
            </a:p>
          </p:txBody>
        </p:sp>
        <p:sp>
          <p:nvSpPr>
            <p:cNvPr id="281606" name="Freeform 6"/>
            <p:cNvSpPr>
              <a:spLocks/>
            </p:cNvSpPr>
            <p:nvPr/>
          </p:nvSpPr>
          <p:spPr bwMode="auto">
            <a:xfrm>
              <a:off x="1638" y="1674"/>
              <a:ext cx="2165" cy="810"/>
            </a:xfrm>
            <a:custGeom>
              <a:avLst/>
              <a:gdLst/>
              <a:ahLst/>
              <a:cxnLst>
                <a:cxn ang="0">
                  <a:pos x="0" y="540"/>
                </a:cxn>
                <a:cxn ang="0">
                  <a:pos x="54" y="576"/>
                </a:cxn>
                <a:cxn ang="0">
                  <a:pos x="90" y="630"/>
                </a:cxn>
                <a:cxn ang="0">
                  <a:pos x="144" y="648"/>
                </a:cxn>
                <a:cxn ang="0">
                  <a:pos x="378" y="720"/>
                </a:cxn>
                <a:cxn ang="0">
                  <a:pos x="540" y="810"/>
                </a:cxn>
                <a:cxn ang="0">
                  <a:pos x="1008" y="738"/>
                </a:cxn>
                <a:cxn ang="0">
                  <a:pos x="1062" y="720"/>
                </a:cxn>
                <a:cxn ang="0">
                  <a:pos x="1170" y="648"/>
                </a:cxn>
                <a:cxn ang="0">
                  <a:pos x="1224" y="630"/>
                </a:cxn>
                <a:cxn ang="0">
                  <a:pos x="1386" y="540"/>
                </a:cxn>
                <a:cxn ang="0">
                  <a:pos x="1476" y="468"/>
                </a:cxn>
                <a:cxn ang="0">
                  <a:pos x="1512" y="414"/>
                </a:cxn>
                <a:cxn ang="0">
                  <a:pos x="1566" y="378"/>
                </a:cxn>
                <a:cxn ang="0">
                  <a:pos x="1728" y="252"/>
                </a:cxn>
                <a:cxn ang="0">
                  <a:pos x="1836" y="216"/>
                </a:cxn>
                <a:cxn ang="0">
                  <a:pos x="1890" y="180"/>
                </a:cxn>
                <a:cxn ang="0">
                  <a:pos x="1944" y="162"/>
                </a:cxn>
                <a:cxn ang="0">
                  <a:pos x="2106" y="54"/>
                </a:cxn>
                <a:cxn ang="0">
                  <a:pos x="2160" y="0"/>
                </a:cxn>
              </a:cxnLst>
              <a:rect l="0" t="0" r="r" b="b"/>
              <a:pathLst>
                <a:path w="2165" h="810">
                  <a:moveTo>
                    <a:pt x="0" y="540"/>
                  </a:moveTo>
                  <a:cubicBezTo>
                    <a:pt x="18" y="552"/>
                    <a:pt x="39" y="561"/>
                    <a:pt x="54" y="576"/>
                  </a:cubicBezTo>
                  <a:cubicBezTo>
                    <a:pt x="69" y="591"/>
                    <a:pt x="73" y="616"/>
                    <a:pt x="90" y="630"/>
                  </a:cubicBezTo>
                  <a:cubicBezTo>
                    <a:pt x="105" y="642"/>
                    <a:pt x="127" y="640"/>
                    <a:pt x="144" y="648"/>
                  </a:cubicBezTo>
                  <a:cubicBezTo>
                    <a:pt x="261" y="706"/>
                    <a:pt x="226" y="698"/>
                    <a:pt x="378" y="720"/>
                  </a:cubicBezTo>
                  <a:cubicBezTo>
                    <a:pt x="502" y="803"/>
                    <a:pt x="445" y="778"/>
                    <a:pt x="540" y="810"/>
                  </a:cubicBezTo>
                  <a:cubicBezTo>
                    <a:pt x="699" y="787"/>
                    <a:pt x="855" y="789"/>
                    <a:pt x="1008" y="738"/>
                  </a:cubicBezTo>
                  <a:cubicBezTo>
                    <a:pt x="1026" y="732"/>
                    <a:pt x="1046" y="731"/>
                    <a:pt x="1062" y="720"/>
                  </a:cubicBezTo>
                  <a:cubicBezTo>
                    <a:pt x="1098" y="696"/>
                    <a:pt x="1129" y="662"/>
                    <a:pt x="1170" y="648"/>
                  </a:cubicBezTo>
                  <a:cubicBezTo>
                    <a:pt x="1188" y="642"/>
                    <a:pt x="1207" y="639"/>
                    <a:pt x="1224" y="630"/>
                  </a:cubicBezTo>
                  <a:cubicBezTo>
                    <a:pt x="1410" y="527"/>
                    <a:pt x="1264" y="581"/>
                    <a:pt x="1386" y="540"/>
                  </a:cubicBezTo>
                  <a:cubicBezTo>
                    <a:pt x="1489" y="385"/>
                    <a:pt x="1352" y="567"/>
                    <a:pt x="1476" y="468"/>
                  </a:cubicBezTo>
                  <a:cubicBezTo>
                    <a:pt x="1493" y="454"/>
                    <a:pt x="1497" y="429"/>
                    <a:pt x="1512" y="414"/>
                  </a:cubicBezTo>
                  <a:cubicBezTo>
                    <a:pt x="1527" y="399"/>
                    <a:pt x="1549" y="392"/>
                    <a:pt x="1566" y="378"/>
                  </a:cubicBezTo>
                  <a:cubicBezTo>
                    <a:pt x="1735" y="237"/>
                    <a:pt x="1455" y="434"/>
                    <a:pt x="1728" y="252"/>
                  </a:cubicBezTo>
                  <a:cubicBezTo>
                    <a:pt x="1760" y="231"/>
                    <a:pt x="1804" y="237"/>
                    <a:pt x="1836" y="216"/>
                  </a:cubicBezTo>
                  <a:cubicBezTo>
                    <a:pt x="1854" y="204"/>
                    <a:pt x="1871" y="190"/>
                    <a:pt x="1890" y="180"/>
                  </a:cubicBezTo>
                  <a:cubicBezTo>
                    <a:pt x="1907" y="172"/>
                    <a:pt x="1927" y="171"/>
                    <a:pt x="1944" y="162"/>
                  </a:cubicBezTo>
                  <a:cubicBezTo>
                    <a:pt x="2001" y="130"/>
                    <a:pt x="2052" y="90"/>
                    <a:pt x="2106" y="54"/>
                  </a:cubicBezTo>
                  <a:cubicBezTo>
                    <a:pt x="2165" y="15"/>
                    <a:pt x="2160" y="40"/>
                    <a:pt x="2160" y="0"/>
                  </a:cubicBezTo>
                </a:path>
              </a:pathLst>
            </a:custGeom>
            <a:noFill/>
            <a:ln w="38100" cap="flat" cmpd="sng">
              <a:solidFill>
                <a:srgbClr val="FF0000"/>
              </a:solidFill>
              <a:prstDash val="dash"/>
              <a:round/>
              <a:headEnd/>
              <a:tailEnd/>
            </a:ln>
            <a:effectLst/>
          </p:spPr>
          <p:txBody>
            <a:bodyPr/>
            <a:lstStyle/>
            <a:p>
              <a:pPr algn="just">
                <a:spcBef>
                  <a:spcPct val="50000"/>
                </a:spcBef>
                <a:defRPr/>
              </a:pPr>
              <a:endParaRPr lang="zh-TW" altLang="en-US">
                <a:effectLst>
                  <a:outerShdw blurRad="38100" dist="38100" dir="2700000" algn="tl">
                    <a:srgbClr val="000000">
                      <a:alpha val="43137"/>
                    </a:srgbClr>
                  </a:outerShdw>
                </a:effectLst>
              </a:endParaRPr>
            </a:p>
          </p:txBody>
        </p:sp>
        <p:sp>
          <p:nvSpPr>
            <p:cNvPr id="281608" name="Freeform 8"/>
            <p:cNvSpPr>
              <a:spLocks/>
            </p:cNvSpPr>
            <p:nvPr/>
          </p:nvSpPr>
          <p:spPr bwMode="auto">
            <a:xfrm>
              <a:off x="1674" y="1872"/>
              <a:ext cx="666" cy="126"/>
            </a:xfrm>
            <a:custGeom>
              <a:avLst/>
              <a:gdLst/>
              <a:ahLst/>
              <a:cxnLst>
                <a:cxn ang="0">
                  <a:pos x="0" y="0"/>
                </a:cxn>
                <a:cxn ang="0">
                  <a:pos x="54" y="18"/>
                </a:cxn>
                <a:cxn ang="0">
                  <a:pos x="90" y="72"/>
                </a:cxn>
                <a:cxn ang="0">
                  <a:pos x="144" y="54"/>
                </a:cxn>
                <a:cxn ang="0">
                  <a:pos x="306" y="126"/>
                </a:cxn>
                <a:cxn ang="0">
                  <a:pos x="540" y="72"/>
                </a:cxn>
                <a:cxn ang="0">
                  <a:pos x="666" y="18"/>
                </a:cxn>
              </a:cxnLst>
              <a:rect l="0" t="0" r="r" b="b"/>
              <a:pathLst>
                <a:path w="666" h="126">
                  <a:moveTo>
                    <a:pt x="0" y="0"/>
                  </a:moveTo>
                  <a:cubicBezTo>
                    <a:pt x="18" y="6"/>
                    <a:pt x="39" y="6"/>
                    <a:pt x="54" y="18"/>
                  </a:cubicBezTo>
                  <a:cubicBezTo>
                    <a:pt x="71" y="32"/>
                    <a:pt x="70" y="64"/>
                    <a:pt x="90" y="72"/>
                  </a:cubicBezTo>
                  <a:cubicBezTo>
                    <a:pt x="108" y="79"/>
                    <a:pt x="126" y="60"/>
                    <a:pt x="144" y="54"/>
                  </a:cubicBezTo>
                  <a:cubicBezTo>
                    <a:pt x="203" y="74"/>
                    <a:pt x="247" y="106"/>
                    <a:pt x="306" y="126"/>
                  </a:cubicBezTo>
                  <a:cubicBezTo>
                    <a:pt x="387" y="112"/>
                    <a:pt x="461" y="95"/>
                    <a:pt x="540" y="72"/>
                  </a:cubicBezTo>
                  <a:cubicBezTo>
                    <a:pt x="583" y="60"/>
                    <a:pt x="625" y="18"/>
                    <a:pt x="666" y="18"/>
                  </a:cubicBezTo>
                </a:path>
              </a:pathLst>
            </a:custGeom>
            <a:noFill/>
            <a:ln w="38100" cap="flat" cmpd="sng">
              <a:solidFill>
                <a:srgbClr val="FF0000"/>
              </a:solidFill>
              <a:prstDash val="dash"/>
              <a:round/>
              <a:headEnd/>
              <a:tailEnd/>
            </a:ln>
            <a:effectLst/>
          </p:spPr>
          <p:txBody>
            <a:bodyPr/>
            <a:lstStyle/>
            <a:p>
              <a:pPr algn="just">
                <a:spcBef>
                  <a:spcPct val="50000"/>
                </a:spcBef>
                <a:defRPr/>
              </a:pPr>
              <a:endParaRPr lang="zh-TW" altLang="en-US">
                <a:effectLst>
                  <a:outerShdw blurRad="38100" dist="38100" dir="2700000" algn="tl">
                    <a:srgbClr val="000000">
                      <a:alpha val="43137"/>
                    </a:srgbClr>
                  </a:outerShdw>
                </a:effectLst>
              </a:endParaRPr>
            </a:p>
          </p:txBody>
        </p:sp>
        <p:sp>
          <p:nvSpPr>
            <p:cNvPr id="281609" name="Freeform 9"/>
            <p:cNvSpPr>
              <a:spLocks/>
            </p:cNvSpPr>
            <p:nvPr/>
          </p:nvSpPr>
          <p:spPr bwMode="auto">
            <a:xfrm>
              <a:off x="2250" y="1332"/>
              <a:ext cx="1170" cy="644"/>
            </a:xfrm>
            <a:custGeom>
              <a:avLst/>
              <a:gdLst/>
              <a:ahLst/>
              <a:cxnLst>
                <a:cxn ang="0">
                  <a:pos x="0" y="558"/>
                </a:cxn>
                <a:cxn ang="0">
                  <a:pos x="180" y="612"/>
                </a:cxn>
                <a:cxn ang="0">
                  <a:pos x="702" y="540"/>
                </a:cxn>
                <a:cxn ang="0">
                  <a:pos x="792" y="450"/>
                </a:cxn>
                <a:cxn ang="0">
                  <a:pos x="882" y="378"/>
                </a:cxn>
                <a:cxn ang="0">
                  <a:pos x="954" y="270"/>
                </a:cxn>
                <a:cxn ang="0">
                  <a:pos x="1116" y="72"/>
                </a:cxn>
                <a:cxn ang="0">
                  <a:pos x="1170" y="0"/>
                </a:cxn>
              </a:cxnLst>
              <a:rect l="0" t="0" r="r" b="b"/>
              <a:pathLst>
                <a:path w="1170" h="644">
                  <a:moveTo>
                    <a:pt x="0" y="558"/>
                  </a:moveTo>
                  <a:cubicBezTo>
                    <a:pt x="129" y="644"/>
                    <a:pt x="66" y="640"/>
                    <a:pt x="180" y="612"/>
                  </a:cubicBezTo>
                  <a:cubicBezTo>
                    <a:pt x="353" y="634"/>
                    <a:pt x="551" y="640"/>
                    <a:pt x="702" y="540"/>
                  </a:cubicBezTo>
                  <a:cubicBezTo>
                    <a:pt x="798" y="396"/>
                    <a:pt x="672" y="570"/>
                    <a:pt x="792" y="450"/>
                  </a:cubicBezTo>
                  <a:cubicBezTo>
                    <a:pt x="873" y="369"/>
                    <a:pt x="777" y="413"/>
                    <a:pt x="882" y="378"/>
                  </a:cubicBezTo>
                  <a:cubicBezTo>
                    <a:pt x="916" y="275"/>
                    <a:pt x="875" y="371"/>
                    <a:pt x="954" y="270"/>
                  </a:cubicBezTo>
                  <a:cubicBezTo>
                    <a:pt x="1018" y="187"/>
                    <a:pt x="1033" y="127"/>
                    <a:pt x="1116" y="72"/>
                  </a:cubicBezTo>
                  <a:cubicBezTo>
                    <a:pt x="1138" y="5"/>
                    <a:pt x="1117" y="26"/>
                    <a:pt x="1170" y="0"/>
                  </a:cubicBezTo>
                </a:path>
              </a:pathLst>
            </a:custGeom>
            <a:noFill/>
            <a:ln w="38100" cap="flat" cmpd="sng">
              <a:solidFill>
                <a:srgbClr val="FF0000"/>
              </a:solidFill>
              <a:prstDash val="dash"/>
              <a:round/>
              <a:headEnd/>
              <a:tailEnd/>
            </a:ln>
            <a:effectLst/>
          </p:spPr>
          <p:txBody>
            <a:bodyPr/>
            <a:lstStyle/>
            <a:p>
              <a:pPr algn="just">
                <a:spcBef>
                  <a:spcPct val="50000"/>
                </a:spcBef>
                <a:defRPr/>
              </a:pPr>
              <a:endParaRPr lang="zh-TW" altLang="en-US">
                <a:effectLst>
                  <a:outerShdw blurRad="38100" dist="38100" dir="2700000" algn="tl">
                    <a:srgbClr val="000000">
                      <a:alpha val="43137"/>
                    </a:srgbClr>
                  </a:outerShdw>
                </a:effectLst>
              </a:endParaRPr>
            </a:p>
          </p:txBody>
        </p:sp>
        <p:sp>
          <p:nvSpPr>
            <p:cNvPr id="281611" name="Freeform 11"/>
            <p:cNvSpPr>
              <a:spLocks/>
            </p:cNvSpPr>
            <p:nvPr/>
          </p:nvSpPr>
          <p:spPr bwMode="auto">
            <a:xfrm>
              <a:off x="3672" y="900"/>
              <a:ext cx="1746" cy="486"/>
            </a:xfrm>
            <a:custGeom>
              <a:avLst/>
              <a:gdLst/>
              <a:ahLst/>
              <a:cxnLst>
                <a:cxn ang="0">
                  <a:pos x="0" y="486"/>
                </a:cxn>
                <a:cxn ang="0">
                  <a:pos x="306" y="432"/>
                </a:cxn>
                <a:cxn ang="0">
                  <a:pos x="522" y="324"/>
                </a:cxn>
                <a:cxn ang="0">
                  <a:pos x="684" y="198"/>
                </a:cxn>
                <a:cxn ang="0">
                  <a:pos x="738" y="180"/>
                </a:cxn>
                <a:cxn ang="0">
                  <a:pos x="846" y="108"/>
                </a:cxn>
                <a:cxn ang="0">
                  <a:pos x="954" y="36"/>
                </a:cxn>
                <a:cxn ang="0">
                  <a:pos x="1062" y="0"/>
                </a:cxn>
                <a:cxn ang="0">
                  <a:pos x="1152" y="18"/>
                </a:cxn>
                <a:cxn ang="0">
                  <a:pos x="1260" y="54"/>
                </a:cxn>
                <a:cxn ang="0">
                  <a:pos x="1404" y="36"/>
                </a:cxn>
                <a:cxn ang="0">
                  <a:pos x="1458" y="72"/>
                </a:cxn>
                <a:cxn ang="0">
                  <a:pos x="1512" y="54"/>
                </a:cxn>
                <a:cxn ang="0">
                  <a:pos x="1746" y="54"/>
                </a:cxn>
              </a:cxnLst>
              <a:rect l="0" t="0" r="r" b="b"/>
              <a:pathLst>
                <a:path w="1746" h="486">
                  <a:moveTo>
                    <a:pt x="0" y="486"/>
                  </a:moveTo>
                  <a:cubicBezTo>
                    <a:pt x="125" y="473"/>
                    <a:pt x="194" y="460"/>
                    <a:pt x="306" y="432"/>
                  </a:cubicBezTo>
                  <a:cubicBezTo>
                    <a:pt x="446" y="339"/>
                    <a:pt x="373" y="374"/>
                    <a:pt x="522" y="324"/>
                  </a:cubicBezTo>
                  <a:cubicBezTo>
                    <a:pt x="666" y="276"/>
                    <a:pt x="591" y="260"/>
                    <a:pt x="684" y="198"/>
                  </a:cubicBezTo>
                  <a:cubicBezTo>
                    <a:pt x="700" y="187"/>
                    <a:pt x="721" y="189"/>
                    <a:pt x="738" y="180"/>
                  </a:cubicBezTo>
                  <a:cubicBezTo>
                    <a:pt x="776" y="159"/>
                    <a:pt x="810" y="132"/>
                    <a:pt x="846" y="108"/>
                  </a:cubicBezTo>
                  <a:cubicBezTo>
                    <a:pt x="882" y="84"/>
                    <a:pt x="913" y="50"/>
                    <a:pt x="954" y="36"/>
                  </a:cubicBezTo>
                  <a:cubicBezTo>
                    <a:pt x="990" y="24"/>
                    <a:pt x="1062" y="0"/>
                    <a:pt x="1062" y="0"/>
                  </a:cubicBezTo>
                  <a:cubicBezTo>
                    <a:pt x="1092" y="6"/>
                    <a:pt x="1122" y="10"/>
                    <a:pt x="1152" y="18"/>
                  </a:cubicBezTo>
                  <a:cubicBezTo>
                    <a:pt x="1189" y="28"/>
                    <a:pt x="1260" y="54"/>
                    <a:pt x="1260" y="54"/>
                  </a:cubicBezTo>
                  <a:cubicBezTo>
                    <a:pt x="1308" y="48"/>
                    <a:pt x="1356" y="32"/>
                    <a:pt x="1404" y="36"/>
                  </a:cubicBezTo>
                  <a:cubicBezTo>
                    <a:pt x="1426" y="38"/>
                    <a:pt x="1437" y="68"/>
                    <a:pt x="1458" y="72"/>
                  </a:cubicBezTo>
                  <a:cubicBezTo>
                    <a:pt x="1477" y="75"/>
                    <a:pt x="1493" y="55"/>
                    <a:pt x="1512" y="54"/>
                  </a:cubicBezTo>
                  <a:cubicBezTo>
                    <a:pt x="1590" y="49"/>
                    <a:pt x="1668" y="54"/>
                    <a:pt x="1746" y="54"/>
                  </a:cubicBezTo>
                </a:path>
              </a:pathLst>
            </a:custGeom>
            <a:noFill/>
            <a:ln w="38100" cap="flat" cmpd="sng">
              <a:solidFill>
                <a:srgbClr val="FF0000"/>
              </a:solidFill>
              <a:prstDash val="dash"/>
              <a:round/>
              <a:headEnd/>
              <a:tailEnd/>
            </a:ln>
            <a:effectLst/>
          </p:spPr>
          <p:txBody>
            <a:bodyPr/>
            <a:lstStyle/>
            <a:p>
              <a:pPr algn="just">
                <a:spcBef>
                  <a:spcPct val="50000"/>
                </a:spcBef>
                <a:defRPr/>
              </a:pPr>
              <a:endParaRPr lang="zh-TW" altLang="en-US">
                <a:effectLst>
                  <a:outerShdw blurRad="38100" dist="38100" dir="2700000" algn="tl">
                    <a:srgbClr val="000000">
                      <a:alpha val="43137"/>
                    </a:srgbClr>
                  </a:outerShdw>
                </a:effectLst>
              </a:endParaRPr>
            </a:p>
          </p:txBody>
        </p:sp>
        <p:sp>
          <p:nvSpPr>
            <p:cNvPr id="281612" name="Freeform 12"/>
            <p:cNvSpPr>
              <a:spLocks/>
            </p:cNvSpPr>
            <p:nvPr/>
          </p:nvSpPr>
          <p:spPr bwMode="auto">
            <a:xfrm>
              <a:off x="3960" y="1170"/>
              <a:ext cx="1746" cy="396"/>
            </a:xfrm>
            <a:custGeom>
              <a:avLst/>
              <a:gdLst/>
              <a:ahLst/>
              <a:cxnLst>
                <a:cxn ang="0">
                  <a:pos x="0" y="396"/>
                </a:cxn>
                <a:cxn ang="0">
                  <a:pos x="306" y="270"/>
                </a:cxn>
                <a:cxn ang="0">
                  <a:pos x="342" y="216"/>
                </a:cxn>
                <a:cxn ang="0">
                  <a:pos x="396" y="198"/>
                </a:cxn>
                <a:cxn ang="0">
                  <a:pos x="558" y="126"/>
                </a:cxn>
                <a:cxn ang="0">
                  <a:pos x="612" y="90"/>
                </a:cxn>
                <a:cxn ang="0">
                  <a:pos x="738" y="54"/>
                </a:cxn>
                <a:cxn ang="0">
                  <a:pos x="1116" y="0"/>
                </a:cxn>
                <a:cxn ang="0">
                  <a:pos x="1188" y="18"/>
                </a:cxn>
                <a:cxn ang="0">
                  <a:pos x="1242" y="54"/>
                </a:cxn>
                <a:cxn ang="0">
                  <a:pos x="1332" y="72"/>
                </a:cxn>
                <a:cxn ang="0">
                  <a:pos x="1368" y="126"/>
                </a:cxn>
                <a:cxn ang="0">
                  <a:pos x="1422" y="144"/>
                </a:cxn>
                <a:cxn ang="0">
                  <a:pos x="1440" y="198"/>
                </a:cxn>
                <a:cxn ang="0">
                  <a:pos x="1548" y="216"/>
                </a:cxn>
                <a:cxn ang="0">
                  <a:pos x="1746" y="288"/>
                </a:cxn>
              </a:cxnLst>
              <a:rect l="0" t="0" r="r" b="b"/>
              <a:pathLst>
                <a:path w="1746" h="396">
                  <a:moveTo>
                    <a:pt x="0" y="396"/>
                  </a:moveTo>
                  <a:cubicBezTo>
                    <a:pt x="97" y="331"/>
                    <a:pt x="209" y="335"/>
                    <a:pt x="306" y="270"/>
                  </a:cubicBezTo>
                  <a:cubicBezTo>
                    <a:pt x="318" y="252"/>
                    <a:pt x="325" y="230"/>
                    <a:pt x="342" y="216"/>
                  </a:cubicBezTo>
                  <a:cubicBezTo>
                    <a:pt x="357" y="204"/>
                    <a:pt x="379" y="206"/>
                    <a:pt x="396" y="198"/>
                  </a:cubicBezTo>
                  <a:cubicBezTo>
                    <a:pt x="567" y="112"/>
                    <a:pt x="279" y="219"/>
                    <a:pt x="558" y="126"/>
                  </a:cubicBezTo>
                  <a:cubicBezTo>
                    <a:pt x="579" y="119"/>
                    <a:pt x="593" y="100"/>
                    <a:pt x="612" y="90"/>
                  </a:cubicBezTo>
                  <a:cubicBezTo>
                    <a:pt x="632" y="80"/>
                    <a:pt x="723" y="56"/>
                    <a:pt x="738" y="54"/>
                  </a:cubicBezTo>
                  <a:cubicBezTo>
                    <a:pt x="870" y="38"/>
                    <a:pt x="991" y="42"/>
                    <a:pt x="1116" y="0"/>
                  </a:cubicBezTo>
                  <a:cubicBezTo>
                    <a:pt x="1140" y="6"/>
                    <a:pt x="1165" y="8"/>
                    <a:pt x="1188" y="18"/>
                  </a:cubicBezTo>
                  <a:cubicBezTo>
                    <a:pt x="1208" y="27"/>
                    <a:pt x="1222" y="46"/>
                    <a:pt x="1242" y="54"/>
                  </a:cubicBezTo>
                  <a:cubicBezTo>
                    <a:pt x="1271" y="65"/>
                    <a:pt x="1302" y="66"/>
                    <a:pt x="1332" y="72"/>
                  </a:cubicBezTo>
                  <a:cubicBezTo>
                    <a:pt x="1344" y="90"/>
                    <a:pt x="1351" y="112"/>
                    <a:pt x="1368" y="126"/>
                  </a:cubicBezTo>
                  <a:cubicBezTo>
                    <a:pt x="1383" y="138"/>
                    <a:pt x="1409" y="131"/>
                    <a:pt x="1422" y="144"/>
                  </a:cubicBezTo>
                  <a:cubicBezTo>
                    <a:pt x="1435" y="157"/>
                    <a:pt x="1424" y="189"/>
                    <a:pt x="1440" y="198"/>
                  </a:cubicBezTo>
                  <a:cubicBezTo>
                    <a:pt x="1472" y="216"/>
                    <a:pt x="1512" y="208"/>
                    <a:pt x="1548" y="216"/>
                  </a:cubicBezTo>
                  <a:cubicBezTo>
                    <a:pt x="1608" y="229"/>
                    <a:pt x="1702" y="244"/>
                    <a:pt x="1746" y="288"/>
                  </a:cubicBezTo>
                </a:path>
              </a:pathLst>
            </a:custGeom>
            <a:noFill/>
            <a:ln w="38100" cap="flat" cmpd="sng">
              <a:solidFill>
                <a:srgbClr val="FF0000"/>
              </a:solidFill>
              <a:prstDash val="dash"/>
              <a:round/>
              <a:headEnd/>
              <a:tailEnd/>
            </a:ln>
            <a:effectLst/>
          </p:spPr>
          <p:txBody>
            <a:bodyPr/>
            <a:lstStyle/>
            <a:p>
              <a:pPr algn="just">
                <a:spcBef>
                  <a:spcPct val="50000"/>
                </a:spcBef>
                <a:defRPr/>
              </a:pPr>
              <a:endParaRPr lang="zh-TW" altLang="en-US">
                <a:effectLst>
                  <a:outerShdw blurRad="38100" dist="38100" dir="2700000" algn="tl">
                    <a:srgbClr val="000000">
                      <a:alpha val="43137"/>
                    </a:srgbClr>
                  </a:outerShdw>
                </a:effectLst>
              </a:endParaRPr>
            </a:p>
          </p:txBody>
        </p:sp>
        <p:sp>
          <p:nvSpPr>
            <p:cNvPr id="281614" name="Line 14"/>
            <p:cNvSpPr>
              <a:spLocks noChangeShapeType="1"/>
            </p:cNvSpPr>
            <p:nvPr/>
          </p:nvSpPr>
          <p:spPr bwMode="auto">
            <a:xfrm>
              <a:off x="2154" y="1797"/>
              <a:ext cx="817" cy="590"/>
            </a:xfrm>
            <a:prstGeom prst="line">
              <a:avLst/>
            </a:prstGeom>
            <a:noFill/>
            <a:ln w="28575">
              <a:solidFill>
                <a:schemeClr val="tx1"/>
              </a:solidFill>
              <a:prstDash val="sysDot"/>
              <a:round/>
              <a:headEnd/>
              <a:tailEnd/>
            </a:ln>
            <a:effectLst/>
          </p:spPr>
          <p:txBody>
            <a:bodyPr/>
            <a:lstStyle/>
            <a:p>
              <a:pPr algn="just">
                <a:spcBef>
                  <a:spcPct val="50000"/>
                </a:spcBef>
                <a:defRPr/>
              </a:pPr>
              <a:endParaRPr lang="zh-TW" altLang="en-US">
                <a:effectLst>
                  <a:outerShdw blurRad="38100" dist="38100" dir="2700000" algn="tl">
                    <a:srgbClr val="000000">
                      <a:alpha val="43137"/>
                    </a:srgbClr>
                  </a:outerShdw>
                </a:effectLst>
              </a:endParaRPr>
            </a:p>
          </p:txBody>
        </p:sp>
        <p:sp>
          <p:nvSpPr>
            <p:cNvPr id="281615" name="Line 15"/>
            <p:cNvSpPr>
              <a:spLocks noChangeShapeType="1"/>
            </p:cNvSpPr>
            <p:nvPr/>
          </p:nvSpPr>
          <p:spPr bwMode="auto">
            <a:xfrm>
              <a:off x="3284" y="1298"/>
              <a:ext cx="862" cy="454"/>
            </a:xfrm>
            <a:prstGeom prst="line">
              <a:avLst/>
            </a:prstGeom>
            <a:noFill/>
            <a:ln w="28575">
              <a:solidFill>
                <a:schemeClr val="tx1"/>
              </a:solidFill>
              <a:prstDash val="sysDot"/>
              <a:round/>
              <a:headEnd/>
              <a:tailEnd/>
            </a:ln>
            <a:effectLst/>
          </p:spPr>
          <p:txBody>
            <a:bodyPr/>
            <a:lstStyle/>
            <a:p>
              <a:pPr algn="just">
                <a:spcBef>
                  <a:spcPct val="50000"/>
                </a:spcBef>
                <a:defRPr/>
              </a:pPr>
              <a:endParaRPr lang="zh-TW" altLang="en-US">
                <a:effectLst>
                  <a:outerShdw blurRad="38100" dist="38100" dir="2700000" algn="tl">
                    <a:srgbClr val="000000">
                      <a:alpha val="43137"/>
                    </a:srgbClr>
                  </a:outerShdw>
                </a:effectLst>
              </a:endParaRPr>
            </a:p>
          </p:txBody>
        </p:sp>
        <p:sp>
          <p:nvSpPr>
            <p:cNvPr id="281617" name="Line 17"/>
            <p:cNvSpPr>
              <a:spLocks noChangeShapeType="1"/>
            </p:cNvSpPr>
            <p:nvPr/>
          </p:nvSpPr>
          <p:spPr bwMode="auto">
            <a:xfrm>
              <a:off x="4150" y="1026"/>
              <a:ext cx="408" cy="635"/>
            </a:xfrm>
            <a:prstGeom prst="line">
              <a:avLst/>
            </a:prstGeom>
            <a:noFill/>
            <a:ln w="28575">
              <a:solidFill>
                <a:schemeClr val="tx1"/>
              </a:solidFill>
              <a:prstDash val="sysDot"/>
              <a:round/>
              <a:headEnd/>
              <a:tailEnd/>
            </a:ln>
            <a:effectLst/>
          </p:spPr>
          <p:txBody>
            <a:bodyPr/>
            <a:lstStyle/>
            <a:p>
              <a:pPr algn="just">
                <a:spcBef>
                  <a:spcPct val="50000"/>
                </a:spcBef>
                <a:defRPr/>
              </a:pPr>
              <a:endParaRPr lang="zh-TW" altLang="en-US">
                <a:effectLst>
                  <a:outerShdw blurRad="38100" dist="38100" dir="2700000" algn="tl">
                    <a:srgbClr val="000000">
                      <a:alpha val="43137"/>
                    </a:srgbClr>
                  </a:outerShdw>
                </a:effectLst>
              </a:endParaRPr>
            </a:p>
          </p:txBody>
        </p:sp>
        <p:sp>
          <p:nvSpPr>
            <p:cNvPr id="281619" name="Line 19"/>
            <p:cNvSpPr>
              <a:spLocks noChangeShapeType="1"/>
            </p:cNvSpPr>
            <p:nvPr/>
          </p:nvSpPr>
          <p:spPr bwMode="auto">
            <a:xfrm flipH="1">
              <a:off x="4967" y="799"/>
              <a:ext cx="242" cy="817"/>
            </a:xfrm>
            <a:prstGeom prst="line">
              <a:avLst/>
            </a:prstGeom>
            <a:noFill/>
            <a:ln w="28575">
              <a:solidFill>
                <a:schemeClr val="tx1"/>
              </a:solidFill>
              <a:prstDash val="sysDot"/>
              <a:round/>
              <a:headEnd/>
              <a:tailEnd/>
            </a:ln>
            <a:effectLst/>
          </p:spPr>
          <p:txBody>
            <a:bodyPr/>
            <a:lstStyle/>
            <a:p>
              <a:pPr algn="just">
                <a:spcBef>
                  <a:spcPct val="50000"/>
                </a:spcBef>
                <a:defRPr/>
              </a:pPr>
              <a:endParaRPr lang="zh-TW" altLang="en-US">
                <a:effectLst>
                  <a:outerShdw blurRad="38100" dist="38100" dir="2700000" algn="tl">
                    <a:srgbClr val="000000">
                      <a:alpha val="43137"/>
                    </a:srgbClr>
                  </a:outerShdw>
                </a:effectLst>
              </a:endParaRPr>
            </a:p>
          </p:txBody>
        </p:sp>
      </p:grpSp>
      <p:sp>
        <p:nvSpPr>
          <p:cNvPr id="281621" name="AutoShape 21"/>
          <p:cNvSpPr>
            <a:spLocks noChangeArrowheads="1"/>
          </p:cNvSpPr>
          <p:nvPr/>
        </p:nvSpPr>
        <p:spPr bwMode="auto">
          <a:xfrm>
            <a:off x="973138" y="4437063"/>
            <a:ext cx="719137" cy="792162"/>
          </a:xfrm>
          <a:prstGeom prst="smileyFace">
            <a:avLst>
              <a:gd name="adj" fmla="val -4653"/>
            </a:avLst>
          </a:prstGeom>
          <a:noFill/>
          <a:ln w="28575">
            <a:solidFill>
              <a:srgbClr val="FF0000"/>
            </a:solidFill>
            <a:round/>
            <a:headEnd/>
            <a:tailEnd/>
          </a:ln>
          <a:effectLst/>
        </p:spPr>
        <p:txBody>
          <a:bodyPr wrap="none" anchor="ctr"/>
          <a:lstStyle/>
          <a:p>
            <a:pPr algn="just">
              <a:spcBef>
                <a:spcPct val="50000"/>
              </a:spcBef>
              <a:defRPr/>
            </a:pPr>
            <a:endParaRPr lang="zh-TW" altLang="en-US">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67376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netaid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638" y="0"/>
            <a:ext cx="8604250" cy="679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1084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Text Box 2"/>
          <p:cNvSpPr txBox="1">
            <a:spLocks noChangeArrowheads="1"/>
          </p:cNvSpPr>
          <p:nvPr/>
        </p:nvSpPr>
        <p:spPr bwMode="auto">
          <a:xfrm>
            <a:off x="0" y="1773238"/>
            <a:ext cx="4500563" cy="3508375"/>
          </a:xfrm>
          <a:prstGeom prst="rect">
            <a:avLst/>
          </a:prstGeom>
          <a:noFill/>
          <a:ln w="9525">
            <a:noFill/>
            <a:miter lim="800000"/>
            <a:headEnd/>
            <a:tailEnd/>
          </a:ln>
          <a:effectLst/>
        </p:spPr>
        <p:txBody>
          <a:bodyPr>
            <a:spAutoFit/>
          </a:bodyPr>
          <a:lstStyle/>
          <a:p>
            <a:pPr>
              <a:defRPr/>
            </a:pPr>
            <a:r>
              <a:rPr lang="zh-TW" altLang="en-US" sz="2800" b="1">
                <a:solidFill>
                  <a:schemeClr val="tx1"/>
                </a:solidFill>
                <a:effectLst>
                  <a:outerShdw blurRad="38100" dist="38100" dir="2700000" algn="tl">
                    <a:srgbClr val="FFFFFF"/>
                  </a:outerShdw>
                </a:effectLst>
                <a:latin typeface="Times New Roman" pitchFamily="18" charset="0"/>
                <a:ea typeface="新細明體" pitchFamily="18" charset="-120"/>
              </a:rPr>
              <a:t>海嘯淹沒區分佈在石桓島的東南方，因此，相信海嘯來自琉球隱沒帶。浪高達</a:t>
            </a:r>
            <a:r>
              <a:rPr lang="en-US" altLang="zh-TW" sz="2800" b="1">
                <a:solidFill>
                  <a:schemeClr val="tx1"/>
                </a:solidFill>
                <a:effectLst>
                  <a:outerShdw blurRad="38100" dist="38100" dir="2700000" algn="tl">
                    <a:srgbClr val="FFFFFF"/>
                  </a:outerShdw>
                </a:effectLst>
                <a:latin typeface="Times New Roman" pitchFamily="18" charset="0"/>
                <a:ea typeface="新細明體" pitchFamily="18" charset="-120"/>
              </a:rPr>
              <a:t>85</a:t>
            </a:r>
            <a:r>
              <a:rPr lang="zh-TW" altLang="en-US" sz="2800" b="1">
                <a:solidFill>
                  <a:schemeClr val="tx1"/>
                </a:solidFill>
                <a:effectLst>
                  <a:outerShdw blurRad="38100" dist="38100" dir="2700000" algn="tl">
                    <a:srgbClr val="FFFFFF"/>
                  </a:outerShdw>
                </a:effectLst>
                <a:latin typeface="Times New Roman" pitchFamily="18" charset="0"/>
                <a:ea typeface="新細明體" pitchFamily="18" charset="-120"/>
              </a:rPr>
              <a:t>公尺 </a:t>
            </a:r>
            <a:r>
              <a:rPr lang="en-US" altLang="zh-TW" sz="2800" b="1">
                <a:solidFill>
                  <a:schemeClr val="tx1"/>
                </a:solidFill>
                <a:effectLst>
                  <a:outerShdw blurRad="38100" dist="38100" dir="2700000" algn="tl">
                    <a:srgbClr val="FFFFFF"/>
                  </a:outerShdw>
                </a:effectLst>
                <a:latin typeface="Times New Roman" pitchFamily="18" charset="0"/>
                <a:ea typeface="新細明體" pitchFamily="18" charset="-120"/>
              </a:rPr>
              <a:t>(</a:t>
            </a:r>
            <a:r>
              <a:rPr lang="zh-TW" altLang="en-US" sz="2800" b="1">
                <a:solidFill>
                  <a:schemeClr val="tx1"/>
                </a:solidFill>
                <a:effectLst>
                  <a:outerShdw blurRad="38100" dist="38100" dir="2700000" algn="tl">
                    <a:srgbClr val="FFFFFF"/>
                  </a:outerShdw>
                </a:effectLst>
                <a:latin typeface="Times New Roman" pitchFamily="18" charset="0"/>
                <a:ea typeface="新細明體" pitchFamily="18" charset="-120"/>
              </a:rPr>
              <a:t>相信可能是大浪衝擊海岸的結果</a:t>
            </a:r>
            <a:r>
              <a:rPr lang="en-US" altLang="zh-TW" sz="2800" b="1">
                <a:solidFill>
                  <a:schemeClr val="tx1"/>
                </a:solidFill>
                <a:effectLst>
                  <a:outerShdw blurRad="38100" dist="38100" dir="2700000" algn="tl">
                    <a:srgbClr val="FFFFFF"/>
                  </a:outerShdw>
                </a:effectLst>
                <a:latin typeface="Times New Roman" pitchFamily="18" charset="0"/>
                <a:ea typeface="新細明體" pitchFamily="18" charset="-120"/>
              </a:rPr>
              <a:t>)</a:t>
            </a:r>
            <a:r>
              <a:rPr lang="zh-TW" altLang="en-US" sz="2800" b="1">
                <a:solidFill>
                  <a:schemeClr val="tx1"/>
                </a:solidFill>
                <a:effectLst>
                  <a:outerShdw blurRad="38100" dist="38100" dir="2700000" algn="tl">
                    <a:srgbClr val="FFFFFF"/>
                  </a:outerShdw>
                </a:effectLst>
                <a:latin typeface="Times New Roman" pitchFamily="18" charset="0"/>
                <a:ea typeface="新細明體" pitchFamily="18" charset="-120"/>
              </a:rPr>
              <a:t>，席捲</a:t>
            </a:r>
            <a:r>
              <a:rPr lang="en-US" altLang="zh-TW" sz="2800" b="1">
                <a:solidFill>
                  <a:schemeClr val="tx1"/>
                </a:solidFill>
                <a:effectLst>
                  <a:outerShdw blurRad="38100" dist="38100" dir="2700000" algn="tl">
                    <a:srgbClr val="FFFFFF"/>
                  </a:outerShdw>
                </a:effectLst>
                <a:latin typeface="Times New Roman" pitchFamily="18" charset="0"/>
                <a:ea typeface="新細明體" pitchFamily="18" charset="-120"/>
              </a:rPr>
              <a:t>11,741</a:t>
            </a:r>
            <a:r>
              <a:rPr lang="zh-TW" altLang="en-US" sz="2800" b="1">
                <a:solidFill>
                  <a:schemeClr val="tx1"/>
                </a:solidFill>
                <a:effectLst>
                  <a:outerShdw blurRad="38100" dist="38100" dir="2700000" algn="tl">
                    <a:srgbClr val="FFFFFF"/>
                  </a:outerShdw>
                </a:effectLst>
                <a:latin typeface="Times New Roman" pitchFamily="18" charset="0"/>
                <a:ea typeface="新細明體" pitchFamily="18" charset="-120"/>
              </a:rPr>
              <a:t>條人命。</a:t>
            </a:r>
            <a:r>
              <a:rPr lang="en-US" altLang="zh-TW" sz="2800" b="1">
                <a:solidFill>
                  <a:schemeClr val="tx1"/>
                </a:solidFill>
                <a:effectLst>
                  <a:outerShdw blurRad="38100" dist="38100" dir="2700000" algn="tl">
                    <a:srgbClr val="FFFFFF"/>
                  </a:outerShdw>
                </a:effectLst>
                <a:latin typeface="Times New Roman" pitchFamily="18" charset="0"/>
                <a:ea typeface="新細明體" pitchFamily="18" charset="-120"/>
              </a:rPr>
              <a:t>(</a:t>
            </a:r>
            <a:r>
              <a:rPr lang="zh-TW" altLang="en-US" sz="2800" b="1">
                <a:solidFill>
                  <a:schemeClr val="tx1"/>
                </a:solidFill>
                <a:effectLst>
                  <a:outerShdw blurRad="38100" dist="38100" dir="2700000" algn="tl">
                    <a:srgbClr val="FFFFFF"/>
                  </a:outerShdw>
                </a:effectLst>
                <a:latin typeface="Times New Roman" pitchFamily="18" charset="0"/>
                <a:ea typeface="新細明體" pitchFamily="18" charset="-120"/>
              </a:rPr>
              <a:t>大約石桓島的半數居民</a:t>
            </a:r>
            <a:r>
              <a:rPr lang="en-US" altLang="zh-TW" sz="2800" b="1">
                <a:solidFill>
                  <a:schemeClr val="tx1"/>
                </a:solidFill>
                <a:effectLst>
                  <a:outerShdw blurRad="38100" dist="38100" dir="2700000" algn="tl">
                    <a:srgbClr val="FFFFFF"/>
                  </a:outerShdw>
                </a:effectLst>
                <a:latin typeface="Times New Roman" pitchFamily="18" charset="0"/>
                <a:ea typeface="新細明體" pitchFamily="18" charset="-120"/>
              </a:rPr>
              <a:t>)</a:t>
            </a:r>
            <a:r>
              <a:rPr lang="zh-TW" altLang="en-US" sz="2800" b="1">
                <a:solidFill>
                  <a:schemeClr val="tx1"/>
                </a:solidFill>
                <a:effectLst>
                  <a:outerShdw blurRad="38100" dist="38100" dir="2700000" algn="tl">
                    <a:srgbClr val="FFFFFF"/>
                  </a:outerShdw>
                </a:effectLst>
                <a:latin typeface="Times New Roman" pitchFamily="18" charset="0"/>
                <a:ea typeface="新細明體" pitchFamily="18" charset="-120"/>
              </a:rPr>
              <a:t>，是日本史上最大的海嘯。</a:t>
            </a:r>
          </a:p>
        </p:txBody>
      </p:sp>
      <p:pic>
        <p:nvPicPr>
          <p:cNvPr id="56323" name="Picture 3" descr="kinnsei2_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0738" y="1484313"/>
            <a:ext cx="4513262" cy="537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Text Box 4"/>
          <p:cNvSpPr txBox="1">
            <a:spLocks noChangeArrowheads="1"/>
          </p:cNvSpPr>
          <p:nvPr/>
        </p:nvSpPr>
        <p:spPr bwMode="auto">
          <a:xfrm>
            <a:off x="1258888" y="476250"/>
            <a:ext cx="5492750"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rgbClr val="FFFF00"/>
                </a:solidFill>
                <a:latin typeface="華康儷中黑" pitchFamily="1" charset="-120"/>
                <a:ea typeface="華康儷中黑" pitchFamily="1" charset="-120"/>
              </a:defRPr>
            </a:lvl1pPr>
            <a:lvl2pPr marL="742950" indent="-285750" eaLnBrk="0" hangingPunct="0">
              <a:defRPr kumimoji="1" sz="2400">
                <a:solidFill>
                  <a:srgbClr val="FFFF00"/>
                </a:solidFill>
                <a:latin typeface="華康儷中黑" pitchFamily="1" charset="-120"/>
                <a:ea typeface="華康儷中黑" pitchFamily="1" charset="-120"/>
              </a:defRPr>
            </a:lvl2pPr>
            <a:lvl3pPr marL="1143000" indent="-228600" eaLnBrk="0" hangingPunct="0">
              <a:defRPr kumimoji="1" sz="2400">
                <a:solidFill>
                  <a:srgbClr val="FFFF00"/>
                </a:solidFill>
                <a:latin typeface="華康儷中黑" pitchFamily="1" charset="-120"/>
                <a:ea typeface="華康儷中黑" pitchFamily="1" charset="-120"/>
              </a:defRPr>
            </a:lvl3pPr>
            <a:lvl4pPr marL="1600200" indent="-228600" eaLnBrk="0" hangingPunct="0">
              <a:defRPr kumimoji="1" sz="2400">
                <a:solidFill>
                  <a:srgbClr val="FFFF00"/>
                </a:solidFill>
                <a:latin typeface="華康儷中黑" pitchFamily="1" charset="-120"/>
                <a:ea typeface="華康儷中黑" pitchFamily="1" charset="-120"/>
              </a:defRPr>
            </a:lvl4pPr>
            <a:lvl5pPr marL="2057400" indent="-228600" eaLnBrk="0" hangingPunct="0">
              <a:defRPr kumimoji="1" sz="2400">
                <a:solidFill>
                  <a:srgbClr val="FFFF00"/>
                </a:solidFill>
                <a:latin typeface="華康儷中黑" pitchFamily="1" charset="-120"/>
                <a:ea typeface="華康儷中黑" pitchFamily="1" charset="-120"/>
              </a:defRPr>
            </a:lvl5pPr>
            <a:lvl6pPr marL="25146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6pPr>
            <a:lvl7pPr marL="29718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7pPr>
            <a:lvl8pPr marL="34290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8pPr>
            <a:lvl9pPr marL="38862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9pPr>
          </a:lstStyle>
          <a:p>
            <a:pPr eaLnBrk="1" hangingPunct="1"/>
            <a:r>
              <a:rPr lang="en-US" altLang="zh-TW" sz="4400" b="1">
                <a:solidFill>
                  <a:srgbClr val="FF0000"/>
                </a:solidFill>
                <a:latin typeface="Times New Roman" pitchFamily="18" charset="0"/>
                <a:ea typeface="華康勘亭流" pitchFamily="65" charset="-120"/>
              </a:rPr>
              <a:t>1771 </a:t>
            </a:r>
            <a:r>
              <a:rPr lang="zh-TW" altLang="en-US" sz="4400" b="1">
                <a:solidFill>
                  <a:srgbClr val="FF0000"/>
                </a:solidFill>
                <a:latin typeface="Times New Roman" pitchFamily="18" charset="0"/>
                <a:ea typeface="華康勘亭流" pitchFamily="65" charset="-120"/>
              </a:rPr>
              <a:t>年石桓島大海嘯 </a:t>
            </a:r>
          </a:p>
        </p:txBody>
      </p:sp>
    </p:spTree>
    <p:extLst>
      <p:ext uri="{BB962C8B-B14F-4D97-AF65-F5344CB8AC3E}">
        <p14:creationId xmlns:p14="http://schemas.microsoft.com/office/powerpoint/2010/main" val="28090684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68313" y="692150"/>
            <a:ext cx="8229600" cy="1143000"/>
          </a:xfrm>
        </p:spPr>
        <p:txBody>
          <a:bodyPr/>
          <a:lstStyle/>
          <a:p>
            <a:pPr eaLnBrk="1" hangingPunct="1"/>
            <a:r>
              <a:rPr lang="zh-TW" altLang="en-US" sz="6000" smtClean="0">
                <a:ea typeface="標楷體" pitchFamily="65" charset="-120"/>
              </a:rPr>
              <a:t>大綱</a:t>
            </a:r>
          </a:p>
        </p:txBody>
      </p:sp>
      <p:sp>
        <p:nvSpPr>
          <p:cNvPr id="57347" name="Rectangle 3"/>
          <p:cNvSpPr>
            <a:spLocks noGrp="1" noChangeArrowheads="1"/>
          </p:cNvSpPr>
          <p:nvPr>
            <p:ph type="body" idx="1"/>
          </p:nvPr>
        </p:nvSpPr>
        <p:spPr>
          <a:xfrm>
            <a:off x="1331913" y="1916113"/>
            <a:ext cx="5832475" cy="3168650"/>
          </a:xfrm>
        </p:spPr>
        <p:txBody>
          <a:bodyPr/>
          <a:lstStyle/>
          <a:p>
            <a:pPr marL="609600" indent="-609600" eaLnBrk="1" hangingPunct="1">
              <a:buFontTx/>
              <a:buNone/>
            </a:pPr>
            <a:r>
              <a:rPr lang="en-US" altLang="zh-TW" sz="4000" b="1" smtClean="0"/>
              <a:t>1.</a:t>
            </a:r>
            <a:r>
              <a:rPr lang="zh-TW" altLang="en-US" sz="4000" b="1" smtClean="0"/>
              <a:t>認識海嘯與地震的關係</a:t>
            </a:r>
          </a:p>
          <a:p>
            <a:pPr marL="609600" indent="-609600" eaLnBrk="1" hangingPunct="1">
              <a:buFontTx/>
              <a:buNone/>
            </a:pPr>
            <a:r>
              <a:rPr lang="en-US" altLang="zh-TW" sz="4000" b="1" smtClean="0"/>
              <a:t>2.</a:t>
            </a:r>
            <a:r>
              <a:rPr lang="zh-TW" altLang="en-US" sz="4000" b="1" smtClean="0"/>
              <a:t>認識海嘯的傳播</a:t>
            </a:r>
          </a:p>
          <a:p>
            <a:pPr marL="609600" indent="-609600" eaLnBrk="1" hangingPunct="1">
              <a:buFontTx/>
              <a:buNone/>
            </a:pPr>
            <a:r>
              <a:rPr lang="en-US" altLang="zh-TW" sz="4000" b="1" smtClean="0"/>
              <a:t>3.</a:t>
            </a:r>
            <a:r>
              <a:rPr lang="zh-TW" altLang="en-US" sz="4000" b="1" smtClean="0"/>
              <a:t>認識海嘯的災害</a:t>
            </a:r>
          </a:p>
          <a:p>
            <a:pPr marL="609600" indent="-609600" eaLnBrk="1" hangingPunct="1">
              <a:buFontTx/>
              <a:buNone/>
            </a:pPr>
            <a:r>
              <a:rPr lang="en-US" altLang="zh-TW" sz="4000" b="1" smtClean="0">
                <a:solidFill>
                  <a:srgbClr val="FF0000"/>
                </a:solidFill>
              </a:rPr>
              <a:t>4.</a:t>
            </a:r>
            <a:r>
              <a:rPr lang="zh-TW" altLang="en-US" sz="4000" b="1" smtClean="0">
                <a:solidFill>
                  <a:srgbClr val="FF0000"/>
                </a:solidFill>
              </a:rPr>
              <a:t>認識如何預防海嘯</a:t>
            </a:r>
          </a:p>
        </p:txBody>
      </p:sp>
    </p:spTree>
    <p:extLst>
      <p:ext uri="{BB962C8B-B14F-4D97-AF65-F5344CB8AC3E}">
        <p14:creationId xmlns:p14="http://schemas.microsoft.com/office/powerpoint/2010/main" val="18266805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2124075" y="2420938"/>
            <a:ext cx="4298950"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rgbClr val="FFFF00"/>
                </a:solidFill>
                <a:latin typeface="華康儷中黑" pitchFamily="1" charset="-120"/>
                <a:ea typeface="華康儷中黑" pitchFamily="1" charset="-120"/>
              </a:defRPr>
            </a:lvl1pPr>
            <a:lvl2pPr marL="742950" indent="-285750" eaLnBrk="0" hangingPunct="0">
              <a:defRPr kumimoji="1" sz="2400">
                <a:solidFill>
                  <a:srgbClr val="FFFF00"/>
                </a:solidFill>
                <a:latin typeface="華康儷中黑" pitchFamily="1" charset="-120"/>
                <a:ea typeface="華康儷中黑" pitchFamily="1" charset="-120"/>
              </a:defRPr>
            </a:lvl2pPr>
            <a:lvl3pPr marL="1143000" indent="-228600" eaLnBrk="0" hangingPunct="0">
              <a:defRPr kumimoji="1" sz="2400">
                <a:solidFill>
                  <a:srgbClr val="FFFF00"/>
                </a:solidFill>
                <a:latin typeface="華康儷中黑" pitchFamily="1" charset="-120"/>
                <a:ea typeface="華康儷中黑" pitchFamily="1" charset="-120"/>
              </a:defRPr>
            </a:lvl3pPr>
            <a:lvl4pPr marL="1600200" indent="-228600" eaLnBrk="0" hangingPunct="0">
              <a:defRPr kumimoji="1" sz="2400">
                <a:solidFill>
                  <a:srgbClr val="FFFF00"/>
                </a:solidFill>
                <a:latin typeface="華康儷中黑" pitchFamily="1" charset="-120"/>
                <a:ea typeface="華康儷中黑" pitchFamily="1" charset="-120"/>
              </a:defRPr>
            </a:lvl4pPr>
            <a:lvl5pPr marL="2057400" indent="-228600" eaLnBrk="0" hangingPunct="0">
              <a:defRPr kumimoji="1" sz="2400">
                <a:solidFill>
                  <a:srgbClr val="FFFF00"/>
                </a:solidFill>
                <a:latin typeface="華康儷中黑" pitchFamily="1" charset="-120"/>
                <a:ea typeface="華康儷中黑" pitchFamily="1" charset="-120"/>
              </a:defRPr>
            </a:lvl5pPr>
            <a:lvl6pPr marL="25146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6pPr>
            <a:lvl7pPr marL="29718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7pPr>
            <a:lvl8pPr marL="34290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8pPr>
            <a:lvl9pPr marL="38862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9pPr>
          </a:lstStyle>
          <a:p>
            <a:pPr eaLnBrk="1" hangingPunct="1"/>
            <a:r>
              <a:rPr lang="zh-TW" altLang="en-US" sz="5400" b="1">
                <a:solidFill>
                  <a:schemeClr val="tx1"/>
                </a:solidFill>
                <a:latin typeface="Times New Roman" pitchFamily="18" charset="0"/>
                <a:ea typeface="標楷體" pitchFamily="65" charset="-120"/>
              </a:rPr>
              <a:t>如何預防？</a:t>
            </a:r>
          </a:p>
          <a:p>
            <a:pPr eaLnBrk="1" hangingPunct="1"/>
            <a:r>
              <a:rPr lang="zh-TW" altLang="en-US" sz="5400" b="1">
                <a:solidFill>
                  <a:schemeClr val="tx1"/>
                </a:solidFill>
                <a:latin typeface="Times New Roman" pitchFamily="18" charset="0"/>
                <a:ea typeface="標楷體" pitchFamily="65" charset="-120"/>
              </a:rPr>
              <a:t>能不能做到？</a:t>
            </a:r>
          </a:p>
        </p:txBody>
      </p:sp>
    </p:spTree>
    <p:extLst>
      <p:ext uri="{BB962C8B-B14F-4D97-AF65-F5344CB8AC3E}">
        <p14:creationId xmlns:p14="http://schemas.microsoft.com/office/powerpoint/2010/main" val="35978632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descr="模擬一"/>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96963"/>
            <a:ext cx="9144000" cy="466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73422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3506" name="Picture 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071563"/>
            <a:ext cx="7632700"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 Box 3"/>
          <p:cNvSpPr txBox="1">
            <a:spLocks noChangeArrowheads="1"/>
          </p:cNvSpPr>
          <p:nvPr/>
        </p:nvSpPr>
        <p:spPr bwMode="auto">
          <a:xfrm>
            <a:off x="1014412" y="188640"/>
            <a:ext cx="645318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kumimoji="1" sz="2400">
                <a:solidFill>
                  <a:srgbClr val="FFFF00"/>
                </a:solidFill>
                <a:latin typeface="華康儷中黑" pitchFamily="1" charset="-120"/>
                <a:ea typeface="華康儷中黑" pitchFamily="1" charset="-120"/>
              </a:defRPr>
            </a:lvl1pPr>
            <a:lvl2pPr marL="742950" indent="-285750" eaLnBrk="0" hangingPunct="0">
              <a:defRPr kumimoji="1" sz="2400">
                <a:solidFill>
                  <a:srgbClr val="FFFF00"/>
                </a:solidFill>
                <a:latin typeface="華康儷中黑" pitchFamily="1" charset="-120"/>
                <a:ea typeface="華康儷中黑" pitchFamily="1" charset="-120"/>
              </a:defRPr>
            </a:lvl2pPr>
            <a:lvl3pPr marL="1143000" indent="-228600" eaLnBrk="0" hangingPunct="0">
              <a:defRPr kumimoji="1" sz="2400">
                <a:solidFill>
                  <a:srgbClr val="FFFF00"/>
                </a:solidFill>
                <a:latin typeface="華康儷中黑" pitchFamily="1" charset="-120"/>
                <a:ea typeface="華康儷中黑" pitchFamily="1" charset="-120"/>
              </a:defRPr>
            </a:lvl3pPr>
            <a:lvl4pPr marL="1600200" indent="-228600" eaLnBrk="0" hangingPunct="0">
              <a:defRPr kumimoji="1" sz="2400">
                <a:solidFill>
                  <a:srgbClr val="FFFF00"/>
                </a:solidFill>
                <a:latin typeface="華康儷中黑" pitchFamily="1" charset="-120"/>
                <a:ea typeface="華康儷中黑" pitchFamily="1" charset="-120"/>
              </a:defRPr>
            </a:lvl4pPr>
            <a:lvl5pPr marL="2057400" indent="-228600" eaLnBrk="0" hangingPunct="0">
              <a:defRPr kumimoji="1" sz="2400">
                <a:solidFill>
                  <a:srgbClr val="FFFF00"/>
                </a:solidFill>
                <a:latin typeface="華康儷中黑" pitchFamily="1" charset="-120"/>
                <a:ea typeface="華康儷中黑" pitchFamily="1" charset="-120"/>
              </a:defRPr>
            </a:lvl5pPr>
            <a:lvl6pPr marL="25146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6pPr>
            <a:lvl7pPr marL="29718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7pPr>
            <a:lvl8pPr marL="34290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8pPr>
            <a:lvl9pPr marL="38862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9pPr>
          </a:lstStyle>
          <a:p>
            <a:pPr eaLnBrk="1" hangingPunct="1"/>
            <a:r>
              <a:rPr kumimoji="0" lang="zh-TW" altLang="en-US" sz="3200" b="1" dirty="0">
                <a:solidFill>
                  <a:srgbClr val="FF0000"/>
                </a:solidFill>
                <a:latin typeface="Arial" charset="0"/>
                <a:ea typeface="新細明體" charset="-120"/>
              </a:rPr>
              <a:t>模擬來自馬尼拉隱沒帶的</a:t>
            </a:r>
            <a:r>
              <a:rPr kumimoji="0" lang="zh-TW" altLang="en-US" sz="3200" b="1" dirty="0" smtClean="0">
                <a:solidFill>
                  <a:srgbClr val="FF0000"/>
                </a:solidFill>
                <a:latin typeface="Arial" charset="0"/>
                <a:ea typeface="新細明體" charset="-120"/>
              </a:rPr>
              <a:t>海嘯</a:t>
            </a:r>
            <a:r>
              <a:rPr kumimoji="0" lang="en-US" altLang="zh-TW" sz="3200" b="1" dirty="0" smtClean="0">
                <a:solidFill>
                  <a:srgbClr val="FF0000"/>
                </a:solidFill>
                <a:latin typeface="Arial" charset="0"/>
                <a:ea typeface="新細明體" charset="-120"/>
              </a:rPr>
              <a:t>-</a:t>
            </a:r>
            <a:r>
              <a:rPr kumimoji="0" lang="zh-TW" altLang="en-US" sz="3200" b="1" dirty="0" smtClean="0">
                <a:solidFill>
                  <a:srgbClr val="FF0000"/>
                </a:solidFill>
                <a:latin typeface="Arial" charset="0"/>
                <a:ea typeface="新細明體" charset="-120"/>
              </a:rPr>
              <a:t>西部地區要注意</a:t>
            </a:r>
            <a:endParaRPr kumimoji="0" lang="zh-TW" altLang="en-US" sz="3200" b="1" dirty="0">
              <a:solidFill>
                <a:srgbClr val="FF0000"/>
              </a:solidFill>
              <a:latin typeface="Arial" charset="0"/>
              <a:ea typeface="新細明體" charset="-120"/>
            </a:endParaRPr>
          </a:p>
        </p:txBody>
      </p:sp>
      <p:sp>
        <p:nvSpPr>
          <p:cNvPr id="60420" name="Text Box 4"/>
          <p:cNvSpPr txBox="1">
            <a:spLocks noChangeArrowheads="1"/>
          </p:cNvSpPr>
          <p:nvPr/>
        </p:nvSpPr>
        <p:spPr bwMode="auto">
          <a:xfrm>
            <a:off x="593725" y="4529138"/>
            <a:ext cx="8413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kumimoji="1" sz="2400">
                <a:solidFill>
                  <a:srgbClr val="FFFF00"/>
                </a:solidFill>
                <a:latin typeface="華康儷中黑" pitchFamily="1" charset="-120"/>
                <a:ea typeface="華康儷中黑" pitchFamily="1" charset="-120"/>
              </a:defRPr>
            </a:lvl1pPr>
            <a:lvl2pPr marL="742950" indent="-285750" eaLnBrk="0" hangingPunct="0">
              <a:defRPr kumimoji="1" sz="2400">
                <a:solidFill>
                  <a:srgbClr val="FFFF00"/>
                </a:solidFill>
                <a:latin typeface="華康儷中黑" pitchFamily="1" charset="-120"/>
                <a:ea typeface="華康儷中黑" pitchFamily="1" charset="-120"/>
              </a:defRPr>
            </a:lvl2pPr>
            <a:lvl3pPr marL="1143000" indent="-228600" eaLnBrk="0" hangingPunct="0">
              <a:defRPr kumimoji="1" sz="2400">
                <a:solidFill>
                  <a:srgbClr val="FFFF00"/>
                </a:solidFill>
                <a:latin typeface="華康儷中黑" pitchFamily="1" charset="-120"/>
                <a:ea typeface="華康儷中黑" pitchFamily="1" charset="-120"/>
              </a:defRPr>
            </a:lvl3pPr>
            <a:lvl4pPr marL="1600200" indent="-228600" eaLnBrk="0" hangingPunct="0">
              <a:defRPr kumimoji="1" sz="2400">
                <a:solidFill>
                  <a:srgbClr val="FFFF00"/>
                </a:solidFill>
                <a:latin typeface="華康儷中黑" pitchFamily="1" charset="-120"/>
                <a:ea typeface="華康儷中黑" pitchFamily="1" charset="-120"/>
              </a:defRPr>
            </a:lvl4pPr>
            <a:lvl5pPr marL="2057400" indent="-228600" eaLnBrk="0" hangingPunct="0">
              <a:defRPr kumimoji="1" sz="2400">
                <a:solidFill>
                  <a:srgbClr val="FFFF00"/>
                </a:solidFill>
                <a:latin typeface="華康儷中黑" pitchFamily="1" charset="-120"/>
                <a:ea typeface="華康儷中黑" pitchFamily="1" charset="-120"/>
              </a:defRPr>
            </a:lvl5pPr>
            <a:lvl6pPr marL="25146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6pPr>
            <a:lvl7pPr marL="29718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7pPr>
            <a:lvl8pPr marL="34290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8pPr>
            <a:lvl9pPr marL="38862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9pPr>
          </a:lstStyle>
          <a:p>
            <a:pPr eaLnBrk="1" hangingPunct="1"/>
            <a:r>
              <a:rPr kumimoji="0" lang="en-US" altLang="zh-TW" sz="1200">
                <a:solidFill>
                  <a:schemeClr val="tx1"/>
                </a:solidFill>
                <a:latin typeface="Arial" charset="0"/>
                <a:ea typeface="新細明體" charset="-120"/>
                <a:hlinkClick r:id="rId3" action="ppaction://hlinkfile"/>
              </a:rPr>
              <a:t>animation</a:t>
            </a:r>
            <a:endParaRPr kumimoji="0" lang="en-US" altLang="zh-TW" sz="1200">
              <a:solidFill>
                <a:schemeClr val="tx1"/>
              </a:solidFill>
              <a:latin typeface="Arial" charset="0"/>
              <a:ea typeface="新細明體" charset="-120"/>
            </a:endParaRPr>
          </a:p>
        </p:txBody>
      </p:sp>
    </p:spTree>
    <p:extLst>
      <p:ext uri="{BB962C8B-B14F-4D97-AF65-F5344CB8AC3E}">
        <p14:creationId xmlns:p14="http://schemas.microsoft.com/office/powerpoint/2010/main" val="9710135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335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4"/>
          <p:cNvSpPr>
            <a:spLocks noGrp="1" noChangeArrowheads="1"/>
          </p:cNvSpPr>
          <p:nvPr>
            <p:ph type="title"/>
          </p:nvPr>
        </p:nvSpPr>
        <p:spPr>
          <a:xfrm>
            <a:off x="1547813" y="1557338"/>
            <a:ext cx="6334125" cy="4764087"/>
          </a:xfrm>
        </p:spPr>
        <p:txBody>
          <a:bodyPr/>
          <a:lstStyle/>
          <a:p>
            <a:pPr algn="l" eaLnBrk="1" hangingPunct="1">
              <a:buFontTx/>
              <a:buChar char="-"/>
            </a:pPr>
            <a:r>
              <a:rPr lang="en-US" altLang="zh-TW" smtClean="0"/>
              <a:t> </a:t>
            </a:r>
            <a:r>
              <a:rPr lang="zh-TW" altLang="en-US" sz="4800" b="1" smtClean="0"/>
              <a:t>科學偵測方法的改進</a:t>
            </a:r>
            <a:br>
              <a:rPr lang="zh-TW" altLang="en-US" sz="4800" b="1" smtClean="0"/>
            </a:br>
            <a:r>
              <a:rPr lang="zh-TW" altLang="en-US" sz="4800" b="1" smtClean="0"/>
              <a:t/>
            </a:r>
            <a:br>
              <a:rPr lang="zh-TW" altLang="en-US" sz="4800" b="1" smtClean="0"/>
            </a:br>
            <a:r>
              <a:rPr lang="en-US" altLang="zh-TW" sz="4800" b="1" smtClean="0"/>
              <a:t>- </a:t>
            </a:r>
            <a:r>
              <a:rPr lang="zh-TW" altLang="en-US" sz="4800" b="1" smtClean="0"/>
              <a:t>民眾教育的推動</a:t>
            </a:r>
            <a:br>
              <a:rPr lang="zh-TW" altLang="en-US" sz="4800" b="1" smtClean="0"/>
            </a:br>
            <a:r>
              <a:rPr lang="zh-TW" altLang="en-US" sz="4800" b="1" smtClean="0"/>
              <a:t/>
            </a:r>
            <a:br>
              <a:rPr lang="zh-TW" altLang="en-US" sz="4800" b="1" smtClean="0"/>
            </a:br>
            <a:r>
              <a:rPr lang="en-US" altLang="zh-TW" sz="4800" b="1" smtClean="0"/>
              <a:t>- </a:t>
            </a:r>
            <a:r>
              <a:rPr lang="zh-TW" altLang="en-US" sz="4800" b="1" smtClean="0"/>
              <a:t>預警系統的建立</a:t>
            </a:r>
            <a:br>
              <a:rPr lang="zh-TW" altLang="en-US" sz="4800" b="1" smtClean="0"/>
            </a:br>
            <a:endParaRPr lang="zh-TW" altLang="en-US" sz="4800" b="1" smtClean="0"/>
          </a:p>
        </p:txBody>
      </p:sp>
    </p:spTree>
    <p:extLst>
      <p:ext uri="{BB962C8B-B14F-4D97-AF65-F5344CB8AC3E}">
        <p14:creationId xmlns:p14="http://schemas.microsoft.com/office/powerpoint/2010/main" val="39637816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468313" y="0"/>
            <a:ext cx="8229600" cy="1143000"/>
          </a:xfrm>
        </p:spPr>
        <p:txBody>
          <a:bodyPr/>
          <a:lstStyle/>
          <a:p>
            <a:pPr eaLnBrk="1" hangingPunct="1"/>
            <a:r>
              <a:rPr lang="zh-TW" altLang="en-US" sz="4800" b="1" smtClean="0"/>
              <a:t>海嘯預警及防範</a:t>
            </a:r>
          </a:p>
        </p:txBody>
      </p:sp>
      <p:sp>
        <p:nvSpPr>
          <p:cNvPr id="62467" name="Rectangle 3"/>
          <p:cNvSpPr>
            <a:spLocks noGrp="1" noChangeArrowheads="1"/>
          </p:cNvSpPr>
          <p:nvPr>
            <p:ph type="body" idx="1"/>
          </p:nvPr>
        </p:nvSpPr>
        <p:spPr>
          <a:xfrm>
            <a:off x="323850" y="1125538"/>
            <a:ext cx="8589963" cy="5732462"/>
          </a:xfrm>
        </p:spPr>
        <p:txBody>
          <a:bodyPr/>
          <a:lstStyle/>
          <a:p>
            <a:pPr eaLnBrk="1" hangingPunct="1">
              <a:buFontTx/>
              <a:buNone/>
            </a:pPr>
            <a:r>
              <a:rPr lang="en-US" altLang="zh-TW" b="1" smtClean="0"/>
              <a:t>   </a:t>
            </a:r>
            <a:r>
              <a:rPr lang="zh-TW" altLang="en-US" sz="3600" b="1" smtClean="0">
                <a:latin typeface="新細明體" charset="-120"/>
              </a:rPr>
              <a:t>美國夏威夷的太平洋海嘯中心</a:t>
            </a:r>
            <a:r>
              <a:rPr lang="en-US" altLang="zh-TW" sz="3600" b="1" smtClean="0">
                <a:latin typeface="新細明體" charset="-120"/>
              </a:rPr>
              <a:t>(PTWC)</a:t>
            </a:r>
            <a:r>
              <a:rPr lang="zh-TW" altLang="en-US" sz="3600" b="1" smtClean="0">
                <a:latin typeface="新細明體" charset="-120"/>
              </a:rPr>
              <a:t>，其主要接收美國地質調查所之地震消息，當收獲太平洋地區有大地震發生時，就進行海嘯發生之研判，再由其驗潮站在大洋中實際觀測到的波高變化，正確的預測海嘯波速及波高，更以數值模擬方法模擬出海嘯初波到達時間與可能波高，對於各國遠地海嘯將可提早在海嘯波到達前數小時發出預警。</a:t>
            </a:r>
          </a:p>
        </p:txBody>
      </p:sp>
    </p:spTree>
    <p:extLst>
      <p:ext uri="{BB962C8B-B14F-4D97-AF65-F5344CB8AC3E}">
        <p14:creationId xmlns:p14="http://schemas.microsoft.com/office/powerpoint/2010/main" val="4677145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圖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213" y="-26988"/>
            <a:ext cx="8150226"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2" descr="C:\Users\Allen-Wang\Desktop\20110311日本宮城地震\新聞照片\福島第一核電廠輻射外洩示意圖.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939800"/>
            <a:ext cx="6697662" cy="581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56813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q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0"/>
            <a:ext cx="513397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Picture 3" descr="q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8575" y="1585913"/>
            <a:ext cx="4035425" cy="527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5316" name="Text Box 4"/>
          <p:cNvSpPr txBox="1">
            <a:spLocks noChangeArrowheads="1"/>
          </p:cNvSpPr>
          <p:nvPr/>
        </p:nvSpPr>
        <p:spPr bwMode="auto">
          <a:xfrm>
            <a:off x="5292725" y="0"/>
            <a:ext cx="3671888" cy="1370013"/>
          </a:xfrm>
          <a:prstGeom prst="rect">
            <a:avLst/>
          </a:prstGeom>
          <a:solidFill>
            <a:srgbClr val="FFCC00"/>
          </a:solidFill>
          <a:ln w="9525">
            <a:noFill/>
            <a:miter lim="800000"/>
            <a:headEnd/>
            <a:tailEnd/>
          </a:ln>
          <a:effectLst/>
        </p:spPr>
        <p:txBody>
          <a:bodyPr>
            <a:spAutoFit/>
          </a:bodyPr>
          <a:lstStyle/>
          <a:p>
            <a:pPr>
              <a:spcBef>
                <a:spcPct val="50000"/>
              </a:spcBef>
              <a:defRPr/>
            </a:pPr>
            <a:r>
              <a:rPr lang="en-US" altLang="zh-TW" b="1">
                <a:solidFill>
                  <a:schemeClr val="tx1"/>
                </a:solidFill>
                <a:effectLst>
                  <a:outerShdw blurRad="38100" dist="38100" dir="2700000" algn="tl">
                    <a:srgbClr val="FFFFFF"/>
                  </a:outerShdw>
                </a:effectLst>
              </a:rPr>
              <a:t>Deep sea Assessment and Report of Tsunamis</a:t>
            </a:r>
          </a:p>
          <a:p>
            <a:pPr algn="just">
              <a:spcBef>
                <a:spcPct val="50000"/>
              </a:spcBef>
              <a:defRPr/>
            </a:pPr>
            <a:r>
              <a:rPr lang="en-US" altLang="zh-TW">
                <a:solidFill>
                  <a:schemeClr val="tx1"/>
                </a:solidFill>
                <a:latin typeface="Arial" charset="0"/>
                <a:ea typeface="新細明體" pitchFamily="18" charset="-120"/>
              </a:rPr>
              <a:t>DART </a:t>
            </a:r>
            <a:r>
              <a:rPr lang="zh-TW" altLang="en-US">
                <a:solidFill>
                  <a:schemeClr val="tx1"/>
                </a:solidFill>
                <a:latin typeface="Arial" charset="0"/>
                <a:ea typeface="新細明體" pitchFamily="18" charset="-120"/>
              </a:rPr>
              <a:t>海嘯預警浮標系統</a:t>
            </a:r>
          </a:p>
        </p:txBody>
      </p:sp>
    </p:spTree>
    <p:extLst>
      <p:ext uri="{BB962C8B-B14F-4D97-AF65-F5344CB8AC3E}">
        <p14:creationId xmlns:p14="http://schemas.microsoft.com/office/powerpoint/2010/main" val="38979713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dart-buoys-03-2007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476250"/>
            <a:ext cx="7272337" cy="564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50456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68313" y="188913"/>
            <a:ext cx="8229600" cy="863600"/>
          </a:xfrm>
        </p:spPr>
        <p:txBody>
          <a:bodyPr/>
          <a:lstStyle/>
          <a:p>
            <a:pPr eaLnBrk="1" hangingPunct="1"/>
            <a:r>
              <a:rPr lang="zh-TW" altLang="en-US" b="1" smtClean="0"/>
              <a:t>日本氣象廳 </a:t>
            </a:r>
            <a:r>
              <a:rPr lang="en-US" altLang="zh-TW" b="1" smtClean="0"/>
              <a:t>(JMA)</a:t>
            </a:r>
          </a:p>
        </p:txBody>
      </p:sp>
      <p:sp>
        <p:nvSpPr>
          <p:cNvPr id="65539" name="Rectangle 3"/>
          <p:cNvSpPr>
            <a:spLocks noGrp="1" noChangeArrowheads="1"/>
          </p:cNvSpPr>
          <p:nvPr>
            <p:ph type="body" idx="1"/>
          </p:nvPr>
        </p:nvSpPr>
        <p:spPr>
          <a:xfrm>
            <a:off x="395288" y="1196975"/>
            <a:ext cx="8424862" cy="5472113"/>
          </a:xfrm>
        </p:spPr>
        <p:txBody>
          <a:bodyPr/>
          <a:lstStyle/>
          <a:p>
            <a:pPr eaLnBrk="1" hangingPunct="1">
              <a:buFontTx/>
              <a:buNone/>
            </a:pPr>
            <a:r>
              <a:rPr lang="en-US" altLang="zh-TW" b="1" smtClean="0">
                <a:latin typeface="新細明體" charset="-120"/>
              </a:rPr>
              <a:t>   </a:t>
            </a:r>
            <a:r>
              <a:rPr lang="zh-TW" altLang="en-US" b="1" smtClean="0">
                <a:latin typeface="新細明體" charset="-120"/>
              </a:rPr>
              <a:t>日本發展出很完善的獨立海嘯警報系統，將全部海岸劃分為</a:t>
            </a:r>
            <a:r>
              <a:rPr lang="en-US" altLang="zh-TW" b="1" smtClean="0">
                <a:latin typeface="新細明體" charset="-120"/>
              </a:rPr>
              <a:t>18</a:t>
            </a:r>
            <a:r>
              <a:rPr lang="zh-TW" altLang="en-US" b="1" smtClean="0">
                <a:latin typeface="新細明體" charset="-120"/>
              </a:rPr>
              <a:t>個海嘯警報區，配置在全國</a:t>
            </a:r>
            <a:r>
              <a:rPr lang="en-US" altLang="zh-TW" b="1" smtClean="0">
                <a:latin typeface="新細明體" charset="-120"/>
              </a:rPr>
              <a:t>74</a:t>
            </a:r>
            <a:r>
              <a:rPr lang="zh-TW" altLang="en-US" b="1" smtClean="0">
                <a:latin typeface="新細明體" charset="-120"/>
              </a:rPr>
              <a:t>所的地震觀測站，自動將地震記錄送至海嘯預報中心。由預報中心研判海嘯發生之潛能，進而發布海嘯警報。對應此區分的海嘯預報文會送達</a:t>
            </a:r>
            <a:r>
              <a:rPr lang="en-US" altLang="zh-TW" b="1" smtClean="0">
                <a:latin typeface="新細明體" charset="-120"/>
              </a:rPr>
              <a:t>NHK</a:t>
            </a:r>
            <a:r>
              <a:rPr lang="zh-TW" altLang="en-US" b="1" smtClean="0">
                <a:latin typeface="新細明體" charset="-120"/>
              </a:rPr>
              <a:t>、</a:t>
            </a:r>
            <a:r>
              <a:rPr lang="en-US" altLang="zh-TW" b="1" smtClean="0">
                <a:latin typeface="新細明體" charset="-120"/>
              </a:rPr>
              <a:t>NTT</a:t>
            </a:r>
            <a:r>
              <a:rPr lang="zh-TW" altLang="en-US" b="1" smtClean="0">
                <a:latin typeface="新細明體" charset="-120"/>
              </a:rPr>
              <a:t>、關係各縣的警察本部、海上保安廳等傳達中心。預報也會直接送往沿岸各市町村，採取對居民提出警告和避難勸導等處置方法。</a:t>
            </a:r>
          </a:p>
        </p:txBody>
      </p:sp>
    </p:spTree>
    <p:extLst>
      <p:ext uri="{BB962C8B-B14F-4D97-AF65-F5344CB8AC3E}">
        <p14:creationId xmlns:p14="http://schemas.microsoft.com/office/powerpoint/2010/main" val="4313568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2"/>
          <p:cNvSpPr>
            <a:spLocks noChangeArrowheads="1"/>
          </p:cNvSpPr>
          <p:nvPr/>
        </p:nvSpPr>
        <p:spPr bwMode="auto">
          <a:xfrm>
            <a:off x="4479925" y="3078163"/>
            <a:ext cx="184150" cy="701675"/>
          </a:xfrm>
          <a:prstGeom prst="rect">
            <a:avLst/>
          </a:prstGeom>
          <a:noFill/>
          <a:ln w="9525">
            <a:noFill/>
            <a:miter lim="800000"/>
            <a:headEnd/>
            <a:tailEnd/>
          </a:ln>
          <a:effectLst/>
        </p:spPr>
        <p:txBody>
          <a:bodyPr wrap="none">
            <a:spAutoFit/>
          </a:bodyPr>
          <a:lstStyle/>
          <a:p>
            <a:pPr>
              <a:defRPr/>
            </a:pPr>
            <a:endParaRPr lang="zh-TW" altLang="zh-TW" sz="4000" b="1" i="1">
              <a:solidFill>
                <a:schemeClr val="hlink"/>
              </a:solidFill>
              <a:effectLst>
                <a:outerShdw blurRad="38100" dist="38100" dir="2700000" algn="tl">
                  <a:srgbClr val="000000"/>
                </a:outerShdw>
              </a:effectLst>
              <a:latin typeface="Arial" charset="0"/>
              <a:ea typeface="新細明體" pitchFamily="18" charset="-120"/>
            </a:endParaRPr>
          </a:p>
        </p:txBody>
      </p:sp>
      <p:pic>
        <p:nvPicPr>
          <p:cNvPr id="66563" name="Picture 3" descr="hyoujibann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4038600"/>
            <a:ext cx="2255838"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Picture 4" descr="kinennhi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762000"/>
            <a:ext cx="5127625" cy="296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5" descr="hyuosiki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4038600"/>
            <a:ext cx="2257425" cy="169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6" name="Picture 6" descr="hyoujibann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4038600"/>
            <a:ext cx="2255838"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2807" name="Text Box 7"/>
          <p:cNvSpPr txBox="1">
            <a:spLocks noChangeArrowheads="1"/>
          </p:cNvSpPr>
          <p:nvPr/>
        </p:nvSpPr>
        <p:spPr bwMode="auto">
          <a:xfrm>
            <a:off x="2328863" y="5945188"/>
            <a:ext cx="4475162" cy="579437"/>
          </a:xfrm>
          <a:prstGeom prst="rect">
            <a:avLst/>
          </a:prstGeom>
          <a:noFill/>
          <a:ln w="9525">
            <a:noFill/>
            <a:miter lim="800000"/>
            <a:headEnd/>
            <a:tailEnd/>
          </a:ln>
          <a:effectLst/>
        </p:spPr>
        <p:txBody>
          <a:bodyPr>
            <a:spAutoFit/>
          </a:bodyPr>
          <a:lstStyle/>
          <a:p>
            <a:pPr algn="ctr">
              <a:spcBef>
                <a:spcPct val="50000"/>
              </a:spcBef>
              <a:defRPr/>
            </a:pPr>
            <a:r>
              <a:rPr kumimoji="0" lang="en-US" altLang="zh-TW" sz="3200" b="1" i="1">
                <a:solidFill>
                  <a:srgbClr val="FF0000"/>
                </a:solidFill>
                <a:effectLst>
                  <a:outerShdw blurRad="38100" dist="38100" dir="2700000" algn="tl">
                    <a:srgbClr val="000000"/>
                  </a:outerShdw>
                </a:effectLst>
                <a:latin typeface="Times New Roman" pitchFamily="18" charset="0"/>
                <a:ea typeface="標楷體" pitchFamily="65" charset="-120"/>
              </a:rPr>
              <a:t>Public Awareness</a:t>
            </a:r>
          </a:p>
        </p:txBody>
      </p:sp>
    </p:spTree>
    <p:extLst>
      <p:ext uri="{BB962C8B-B14F-4D97-AF65-F5344CB8AC3E}">
        <p14:creationId xmlns:p14="http://schemas.microsoft.com/office/powerpoint/2010/main" val="2097213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希洛濱海飯店-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36613"/>
            <a:ext cx="4572000" cy="295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7" name="Picture 3" descr="希洛濱海飯店-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836613"/>
            <a:ext cx="457200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4" descr="希洛濱海飯店-3"/>
          <p:cNvPicPr>
            <a:picLocks noChangeAspect="1" noChangeArrowheads="1"/>
          </p:cNvPicPr>
          <p:nvPr/>
        </p:nvPicPr>
        <p:blipFill>
          <a:blip r:embed="rId5">
            <a:lum bright="20000" contrast="20000"/>
            <a:extLst>
              <a:ext uri="{28A0092B-C50C-407E-A947-70E740481C1C}">
                <a14:useLocalDpi xmlns:a14="http://schemas.microsoft.com/office/drawing/2010/main" val="0"/>
              </a:ext>
            </a:extLst>
          </a:blip>
          <a:srcRect/>
          <a:stretch>
            <a:fillRect/>
          </a:stretch>
        </p:blipFill>
        <p:spPr bwMode="auto">
          <a:xfrm>
            <a:off x="0" y="3741738"/>
            <a:ext cx="4572000" cy="311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5" descr="希洛濱海飯店-5"/>
          <p:cNvPicPr>
            <a:picLocks noChangeArrowheads="1"/>
          </p:cNvPicPr>
          <p:nvPr/>
        </p:nvPicPr>
        <p:blipFill>
          <a:blip r:embed="rId6">
            <a:lum bright="20000" contrast="20000"/>
            <a:extLst>
              <a:ext uri="{28A0092B-C50C-407E-A947-70E740481C1C}">
                <a14:useLocalDpi xmlns:a14="http://schemas.microsoft.com/office/drawing/2010/main" val="0"/>
              </a:ext>
            </a:extLst>
          </a:blip>
          <a:srcRect/>
          <a:stretch>
            <a:fillRect/>
          </a:stretch>
        </p:blipFill>
        <p:spPr bwMode="auto">
          <a:xfrm>
            <a:off x="4572000" y="3743325"/>
            <a:ext cx="4572000" cy="314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3830" name="Text Box 6"/>
          <p:cNvSpPr txBox="1">
            <a:spLocks noChangeArrowheads="1"/>
          </p:cNvSpPr>
          <p:nvPr/>
        </p:nvSpPr>
        <p:spPr bwMode="auto">
          <a:xfrm>
            <a:off x="5684838" y="3141663"/>
            <a:ext cx="2663825" cy="396875"/>
          </a:xfrm>
          <a:prstGeom prst="rect">
            <a:avLst/>
          </a:prstGeom>
          <a:noFill/>
          <a:ln w="9525">
            <a:noFill/>
            <a:miter lim="800000"/>
            <a:headEnd/>
            <a:tailEnd/>
          </a:ln>
          <a:effectLst/>
        </p:spPr>
        <p:txBody>
          <a:bodyPr>
            <a:spAutoFit/>
          </a:bodyPr>
          <a:lstStyle/>
          <a:p>
            <a:pPr>
              <a:spcBef>
                <a:spcPct val="50000"/>
              </a:spcBef>
              <a:defRPr/>
            </a:pPr>
            <a:r>
              <a:rPr lang="en-US" altLang="zh-TW" sz="2000" b="1">
                <a:solidFill>
                  <a:schemeClr val="bg1"/>
                </a:solidFill>
                <a:effectLst>
                  <a:outerShdw blurRad="38100" dist="38100" dir="2700000" algn="tl">
                    <a:srgbClr val="000000"/>
                  </a:outerShdw>
                </a:effectLst>
                <a:latin typeface="Times New Roman" pitchFamily="18" charset="0"/>
                <a:ea typeface="標楷體" pitchFamily="65" charset="-120"/>
              </a:rPr>
              <a:t>Ground Floor Parking</a:t>
            </a:r>
          </a:p>
        </p:txBody>
      </p:sp>
      <p:sp>
        <p:nvSpPr>
          <p:cNvPr id="333831" name="Text Box 7"/>
          <p:cNvSpPr txBox="1">
            <a:spLocks noChangeArrowheads="1"/>
          </p:cNvSpPr>
          <p:nvPr/>
        </p:nvSpPr>
        <p:spPr bwMode="auto">
          <a:xfrm>
            <a:off x="985838" y="3141663"/>
            <a:ext cx="2290762" cy="396875"/>
          </a:xfrm>
          <a:prstGeom prst="rect">
            <a:avLst/>
          </a:prstGeom>
          <a:noFill/>
          <a:ln w="9525">
            <a:noFill/>
            <a:miter lim="800000"/>
            <a:headEnd/>
            <a:tailEnd/>
          </a:ln>
          <a:effectLst/>
        </p:spPr>
        <p:txBody>
          <a:bodyPr>
            <a:spAutoFit/>
          </a:bodyPr>
          <a:lstStyle/>
          <a:p>
            <a:pPr>
              <a:spcBef>
                <a:spcPct val="50000"/>
              </a:spcBef>
              <a:defRPr/>
            </a:pPr>
            <a:r>
              <a:rPr lang="en-US" altLang="zh-TW" sz="2000" b="1">
                <a:solidFill>
                  <a:schemeClr val="bg1"/>
                </a:solidFill>
                <a:effectLst>
                  <a:outerShdw blurRad="38100" dist="38100" dir="2700000" algn="tl">
                    <a:srgbClr val="000000"/>
                  </a:outerShdw>
                </a:effectLst>
                <a:latin typeface="Times New Roman" pitchFamily="18" charset="0"/>
                <a:ea typeface="標楷體" pitchFamily="65" charset="-120"/>
              </a:rPr>
              <a:t>Reasonable High </a:t>
            </a:r>
          </a:p>
        </p:txBody>
      </p:sp>
      <p:sp>
        <p:nvSpPr>
          <p:cNvPr id="67592" name="Text Box 8"/>
          <p:cNvSpPr txBox="1">
            <a:spLocks noChangeArrowheads="1"/>
          </p:cNvSpPr>
          <p:nvPr/>
        </p:nvSpPr>
        <p:spPr bwMode="auto">
          <a:xfrm>
            <a:off x="1760538" y="185738"/>
            <a:ext cx="569118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rgbClr val="FFFF00"/>
                </a:solidFill>
                <a:latin typeface="華康儷中黑" pitchFamily="1" charset="-120"/>
                <a:ea typeface="華康儷中黑" pitchFamily="1" charset="-120"/>
              </a:defRPr>
            </a:lvl1pPr>
            <a:lvl2pPr marL="742950" indent="-285750" eaLnBrk="0" hangingPunct="0">
              <a:defRPr kumimoji="1" sz="2400">
                <a:solidFill>
                  <a:srgbClr val="FFFF00"/>
                </a:solidFill>
                <a:latin typeface="華康儷中黑" pitchFamily="1" charset="-120"/>
                <a:ea typeface="華康儷中黑" pitchFamily="1" charset="-120"/>
              </a:defRPr>
            </a:lvl2pPr>
            <a:lvl3pPr marL="1143000" indent="-228600" eaLnBrk="0" hangingPunct="0">
              <a:defRPr kumimoji="1" sz="2400">
                <a:solidFill>
                  <a:srgbClr val="FFFF00"/>
                </a:solidFill>
                <a:latin typeface="華康儷中黑" pitchFamily="1" charset="-120"/>
                <a:ea typeface="華康儷中黑" pitchFamily="1" charset="-120"/>
              </a:defRPr>
            </a:lvl3pPr>
            <a:lvl4pPr marL="1600200" indent="-228600" eaLnBrk="0" hangingPunct="0">
              <a:defRPr kumimoji="1" sz="2400">
                <a:solidFill>
                  <a:srgbClr val="FFFF00"/>
                </a:solidFill>
                <a:latin typeface="華康儷中黑" pitchFamily="1" charset="-120"/>
                <a:ea typeface="華康儷中黑" pitchFamily="1" charset="-120"/>
              </a:defRPr>
            </a:lvl4pPr>
            <a:lvl5pPr marL="2057400" indent="-228600" eaLnBrk="0" hangingPunct="0">
              <a:defRPr kumimoji="1" sz="2400">
                <a:solidFill>
                  <a:srgbClr val="FFFF00"/>
                </a:solidFill>
                <a:latin typeface="華康儷中黑" pitchFamily="1" charset="-120"/>
                <a:ea typeface="華康儷中黑" pitchFamily="1" charset="-120"/>
              </a:defRPr>
            </a:lvl5pPr>
            <a:lvl6pPr marL="25146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6pPr>
            <a:lvl7pPr marL="29718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7pPr>
            <a:lvl8pPr marL="34290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8pPr>
            <a:lvl9pPr marL="38862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9pPr>
          </a:lstStyle>
          <a:p>
            <a:pPr algn="ctr" eaLnBrk="1" hangingPunct="1">
              <a:spcBef>
                <a:spcPct val="50000"/>
              </a:spcBef>
            </a:pPr>
            <a:r>
              <a:rPr lang="en-US" altLang="zh-TW" sz="3200" b="1">
                <a:solidFill>
                  <a:srgbClr val="FF0000"/>
                </a:solidFill>
                <a:latin typeface="Times New Roman" pitchFamily="18" charset="0"/>
                <a:ea typeface="標楷體" pitchFamily="65" charset="-120"/>
              </a:rPr>
              <a:t>Tsunami Friendly Building</a:t>
            </a:r>
          </a:p>
        </p:txBody>
      </p:sp>
      <p:sp>
        <p:nvSpPr>
          <p:cNvPr id="333833" name="Text Box 9"/>
          <p:cNvSpPr txBox="1">
            <a:spLocks noChangeArrowheads="1"/>
          </p:cNvSpPr>
          <p:nvPr/>
        </p:nvSpPr>
        <p:spPr bwMode="auto">
          <a:xfrm>
            <a:off x="468313" y="6356350"/>
            <a:ext cx="3527425" cy="396875"/>
          </a:xfrm>
          <a:prstGeom prst="rect">
            <a:avLst/>
          </a:prstGeom>
          <a:solidFill>
            <a:srgbClr val="808080"/>
          </a:solidFill>
          <a:ln w="9525">
            <a:noFill/>
            <a:miter lim="800000"/>
            <a:headEnd/>
            <a:tailEnd/>
          </a:ln>
          <a:effectLst/>
        </p:spPr>
        <p:txBody>
          <a:bodyPr>
            <a:spAutoFit/>
          </a:bodyPr>
          <a:lstStyle/>
          <a:p>
            <a:pPr algn="ctr">
              <a:defRPr/>
            </a:pPr>
            <a:r>
              <a:rPr lang="en-US" altLang="zh-TW" sz="2000" b="1">
                <a:solidFill>
                  <a:schemeClr val="bg1"/>
                </a:solidFill>
                <a:effectLst>
                  <a:outerShdw blurRad="38100" dist="38100" dir="2700000" algn="tl">
                    <a:srgbClr val="000000"/>
                  </a:outerShdw>
                </a:effectLst>
                <a:latin typeface="Times New Roman" pitchFamily="18" charset="0"/>
                <a:ea typeface="新細明體" pitchFamily="18" charset="-120"/>
              </a:rPr>
              <a:t>Tsunami Passway</a:t>
            </a:r>
          </a:p>
        </p:txBody>
      </p:sp>
    </p:spTree>
    <p:extLst>
      <p:ext uri="{BB962C8B-B14F-4D97-AF65-F5344CB8AC3E}">
        <p14:creationId xmlns:p14="http://schemas.microsoft.com/office/powerpoint/2010/main" val="991353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457200" y="274638"/>
            <a:ext cx="8229600" cy="1209675"/>
          </a:xfrm>
        </p:spPr>
        <p:txBody>
          <a:bodyPr/>
          <a:lstStyle/>
          <a:p>
            <a:pPr eaLnBrk="1" hangingPunct="1"/>
            <a:r>
              <a:rPr lang="zh-TW" altLang="en-US" b="1" smtClean="0"/>
              <a:t>中央氣象局 </a:t>
            </a:r>
            <a:r>
              <a:rPr lang="en-US" altLang="zh-TW" b="1" smtClean="0"/>
              <a:t>(CWB)</a:t>
            </a:r>
          </a:p>
        </p:txBody>
      </p:sp>
      <p:sp>
        <p:nvSpPr>
          <p:cNvPr id="68611" name="Rectangle 3"/>
          <p:cNvSpPr>
            <a:spLocks noGrp="1" noChangeArrowheads="1"/>
          </p:cNvSpPr>
          <p:nvPr>
            <p:ph type="body" idx="1"/>
          </p:nvPr>
        </p:nvSpPr>
        <p:spPr/>
        <p:txBody>
          <a:bodyPr/>
          <a:lstStyle/>
          <a:p>
            <a:pPr eaLnBrk="1" hangingPunct="1">
              <a:buFontTx/>
              <a:buNone/>
            </a:pPr>
            <a:r>
              <a:rPr lang="en-US" altLang="zh-TW" b="1" smtClean="0"/>
              <a:t>   </a:t>
            </a:r>
            <a:r>
              <a:rPr lang="zh-TW" altLang="en-US" b="1" smtClean="0"/>
              <a:t>台灣地區海嘯警報的發布由交通部中央氣象局所負責，為了防範海嘯的侵襲，中央氣象局除了密切監測台灣地區鄰近之海域地震活動外，並與位於美國夏威夷的太平洋海嘯中心連線，若有收到海嘯警報，則聯絡相關單位，並透過傳播媒體發布海嘯消息。</a:t>
            </a:r>
          </a:p>
        </p:txBody>
      </p:sp>
    </p:spTree>
    <p:extLst>
      <p:ext uri="{BB962C8B-B14F-4D97-AF65-F5344CB8AC3E}">
        <p14:creationId xmlns:p14="http://schemas.microsoft.com/office/powerpoint/2010/main" val="4432312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altLang="zh-TW" smtClean="0"/>
              <a:t>DART-</a:t>
            </a:r>
          </a:p>
        </p:txBody>
      </p:sp>
      <p:sp>
        <p:nvSpPr>
          <p:cNvPr id="318467" name="Rectangle 3"/>
          <p:cNvSpPr>
            <a:spLocks noGrp="1" noChangeArrowheads="1"/>
          </p:cNvSpPr>
          <p:nvPr>
            <p:ph type="body" sz="half" idx="1"/>
          </p:nvPr>
        </p:nvSpPr>
        <p:spPr>
          <a:xfrm>
            <a:off x="5076825" y="188913"/>
            <a:ext cx="935038" cy="215900"/>
          </a:xfrm>
        </p:spPr>
        <p:txBody>
          <a:bodyPr/>
          <a:lstStyle/>
          <a:p>
            <a:pPr eaLnBrk="1" hangingPunct="1">
              <a:buFontTx/>
              <a:buNone/>
              <a:defRPr/>
            </a:pPr>
            <a:endParaRPr lang="en-AU" altLang="zh-TW" sz="2800">
              <a:solidFill>
                <a:schemeClr val="accent2"/>
              </a:solidFill>
              <a:effectLst>
                <a:outerShdw blurRad="38100" dist="38100" dir="2700000" algn="tl">
                  <a:srgbClr val="000000"/>
                </a:outerShdw>
              </a:effectLst>
            </a:endParaRPr>
          </a:p>
        </p:txBody>
      </p:sp>
      <p:pic>
        <p:nvPicPr>
          <p:cNvPr id="69636" name="Picture 4" descr="3d-sdbth-azim"/>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684213" y="0"/>
            <a:ext cx="8208962" cy="6931025"/>
          </a:xfrm>
          <a:noFill/>
        </p:spPr>
      </p:pic>
      <p:sp>
        <p:nvSpPr>
          <p:cNvPr id="318471" name="Text Box 7"/>
          <p:cNvSpPr txBox="1">
            <a:spLocks noChangeArrowheads="1"/>
          </p:cNvSpPr>
          <p:nvPr/>
        </p:nvSpPr>
        <p:spPr bwMode="auto">
          <a:xfrm>
            <a:off x="0" y="3175"/>
            <a:ext cx="184150" cy="519113"/>
          </a:xfrm>
          <a:prstGeom prst="rect">
            <a:avLst/>
          </a:prstGeom>
          <a:noFill/>
          <a:ln w="9525">
            <a:noFill/>
            <a:miter lim="800000"/>
            <a:headEnd/>
            <a:tailEnd/>
          </a:ln>
          <a:effectLst/>
        </p:spPr>
        <p:txBody>
          <a:bodyPr wrap="none">
            <a:spAutoFit/>
          </a:bodyPr>
          <a:lstStyle/>
          <a:p>
            <a:pPr>
              <a:defRPr/>
            </a:pPr>
            <a:endParaRPr lang="zh-TW" altLang="zh-TW" sz="2800" b="1">
              <a:solidFill>
                <a:schemeClr val="tx1"/>
              </a:solidFill>
              <a:effectLst>
                <a:outerShdw blurRad="38100" dist="38100" dir="2700000" algn="tl">
                  <a:srgbClr val="FFFFFF"/>
                </a:outerShdw>
              </a:effectLst>
              <a:latin typeface="Times New Roman" pitchFamily="18" charset="0"/>
              <a:ea typeface="新細明體" pitchFamily="18" charset="-120"/>
            </a:endParaRPr>
          </a:p>
        </p:txBody>
      </p:sp>
      <p:sp>
        <p:nvSpPr>
          <p:cNvPr id="318472" name="Text Box 8"/>
          <p:cNvSpPr txBox="1">
            <a:spLocks noChangeArrowheads="1"/>
          </p:cNvSpPr>
          <p:nvPr/>
        </p:nvSpPr>
        <p:spPr bwMode="auto">
          <a:xfrm>
            <a:off x="0" y="0"/>
            <a:ext cx="4522788" cy="457200"/>
          </a:xfrm>
          <a:prstGeom prst="rect">
            <a:avLst/>
          </a:prstGeom>
          <a:noFill/>
          <a:ln w="9525">
            <a:noFill/>
            <a:miter lim="800000"/>
            <a:headEnd/>
            <a:tailEnd/>
          </a:ln>
          <a:effectLst/>
        </p:spPr>
        <p:txBody>
          <a:bodyPr wrap="none">
            <a:spAutoFit/>
          </a:bodyPr>
          <a:lstStyle/>
          <a:p>
            <a:pPr>
              <a:defRPr/>
            </a:pPr>
            <a:r>
              <a:rPr lang="zh-TW" altLang="en-US" b="1">
                <a:solidFill>
                  <a:schemeClr val="tx1"/>
                </a:solidFill>
                <a:effectLst>
                  <a:outerShdw blurRad="38100" dist="38100" dir="2700000" algn="tl">
                    <a:srgbClr val="FFFFFF"/>
                  </a:outerShdw>
                </a:effectLst>
                <a:latin typeface="Times New Roman" pitchFamily="18" charset="0"/>
                <a:ea typeface="新細明體" pitchFamily="18" charset="-120"/>
              </a:rPr>
              <a:t>台灣的浮標</a:t>
            </a:r>
            <a:r>
              <a:rPr lang="en-US" altLang="zh-TW" b="1">
                <a:solidFill>
                  <a:schemeClr val="tx1"/>
                </a:solidFill>
                <a:effectLst>
                  <a:outerShdw blurRad="38100" dist="38100" dir="2700000" algn="tl">
                    <a:srgbClr val="FFFFFF"/>
                  </a:outerShdw>
                </a:effectLst>
                <a:latin typeface="Times New Roman" pitchFamily="18" charset="0"/>
                <a:ea typeface="新細明體" pitchFamily="18" charset="-120"/>
              </a:rPr>
              <a:t>(</a:t>
            </a:r>
            <a:r>
              <a:rPr lang="zh-TW" altLang="en-US" b="1">
                <a:solidFill>
                  <a:schemeClr val="tx1"/>
                </a:solidFill>
                <a:effectLst>
                  <a:outerShdw blurRad="38100" dist="38100" dir="2700000" algn="tl">
                    <a:srgbClr val="FFFFFF"/>
                  </a:outerShdw>
                </a:effectLst>
                <a:latin typeface="Times New Roman" pitchFamily="18" charset="0"/>
                <a:ea typeface="新細明體" pitchFamily="18" charset="-120"/>
              </a:rPr>
              <a:t>海嘯</a:t>
            </a:r>
            <a:r>
              <a:rPr lang="en-US" altLang="zh-TW" b="1">
                <a:solidFill>
                  <a:schemeClr val="tx1"/>
                </a:solidFill>
                <a:effectLst>
                  <a:outerShdw blurRad="38100" dist="38100" dir="2700000" algn="tl">
                    <a:srgbClr val="FFFFFF"/>
                  </a:outerShdw>
                </a:effectLst>
                <a:latin typeface="Times New Roman" pitchFamily="18" charset="0"/>
                <a:ea typeface="新細明體" pitchFamily="18" charset="-120"/>
              </a:rPr>
              <a:t>+</a:t>
            </a:r>
            <a:r>
              <a:rPr lang="zh-TW" altLang="en-US" b="1">
                <a:solidFill>
                  <a:schemeClr val="tx1"/>
                </a:solidFill>
                <a:effectLst>
                  <a:outerShdw blurRad="38100" dist="38100" dir="2700000" algn="tl">
                    <a:srgbClr val="FFFFFF"/>
                  </a:outerShdw>
                </a:effectLst>
                <a:latin typeface="Times New Roman" pitchFamily="18" charset="0"/>
                <a:ea typeface="新細明體" pitchFamily="18" charset="-120"/>
              </a:rPr>
              <a:t>颱風預警</a:t>
            </a:r>
            <a:r>
              <a:rPr lang="en-US" altLang="zh-TW" b="1">
                <a:solidFill>
                  <a:schemeClr val="tx1"/>
                </a:solidFill>
                <a:effectLst>
                  <a:outerShdw blurRad="38100" dist="38100" dir="2700000" algn="tl">
                    <a:srgbClr val="FFFFFF"/>
                  </a:outerShdw>
                </a:effectLst>
                <a:latin typeface="Times New Roman" pitchFamily="18" charset="0"/>
                <a:ea typeface="新細明體" pitchFamily="18" charset="-120"/>
              </a:rPr>
              <a:t>)</a:t>
            </a:r>
            <a:r>
              <a:rPr lang="zh-TW" altLang="en-US" b="1">
                <a:solidFill>
                  <a:schemeClr val="tx1"/>
                </a:solidFill>
                <a:effectLst>
                  <a:outerShdw blurRad="38100" dist="38100" dir="2700000" algn="tl">
                    <a:srgbClr val="FFFFFF"/>
                  </a:outerShdw>
                </a:effectLst>
                <a:latin typeface="Times New Roman" pitchFamily="18" charset="0"/>
                <a:ea typeface="新細明體" pitchFamily="18" charset="-120"/>
              </a:rPr>
              <a:t>系統</a:t>
            </a:r>
          </a:p>
        </p:txBody>
      </p:sp>
      <p:sp>
        <p:nvSpPr>
          <p:cNvPr id="318473" name="AutoShape 9"/>
          <p:cNvSpPr>
            <a:spLocks noChangeArrowheads="1"/>
          </p:cNvSpPr>
          <p:nvPr/>
        </p:nvSpPr>
        <p:spPr bwMode="auto">
          <a:xfrm>
            <a:off x="4643438" y="4365625"/>
            <a:ext cx="468312" cy="431800"/>
          </a:xfrm>
          <a:prstGeom prst="star5">
            <a:avLst/>
          </a:prstGeom>
          <a:solidFill>
            <a:srgbClr val="FF0000"/>
          </a:solidFill>
          <a:ln w="9525">
            <a:solidFill>
              <a:srgbClr val="FF0000"/>
            </a:solidFill>
            <a:miter lim="800000"/>
            <a:headEnd/>
            <a:tailEnd/>
          </a:ln>
          <a:effectLst/>
        </p:spPr>
        <p:txBody>
          <a:bodyPr wrap="none" anchor="ctr"/>
          <a:lstStyle/>
          <a:p>
            <a:pPr algn="just">
              <a:spcBef>
                <a:spcPct val="50000"/>
              </a:spcBef>
              <a:defRPr/>
            </a:pPr>
            <a:endParaRPr lang="zh-TW" altLang="en-US">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810732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684213" y="260350"/>
            <a:ext cx="7772400" cy="850900"/>
          </a:xfrm>
        </p:spPr>
        <p:txBody>
          <a:bodyPr/>
          <a:lstStyle/>
          <a:p>
            <a:pPr eaLnBrk="1" hangingPunct="1"/>
            <a:r>
              <a:rPr lang="zh-TW" altLang="en-US" sz="4300" b="1" smtClean="0"/>
              <a:t>海嘯災害防救因應對策</a:t>
            </a:r>
          </a:p>
        </p:txBody>
      </p:sp>
      <p:sp>
        <p:nvSpPr>
          <p:cNvPr id="70659" name="Rectangle 3"/>
          <p:cNvSpPr>
            <a:spLocks noGrp="1" noChangeArrowheads="1"/>
          </p:cNvSpPr>
          <p:nvPr>
            <p:ph type="body" idx="1"/>
          </p:nvPr>
        </p:nvSpPr>
        <p:spPr>
          <a:xfrm>
            <a:off x="395288" y="1268413"/>
            <a:ext cx="8229600" cy="4525962"/>
          </a:xfrm>
        </p:spPr>
        <p:txBody>
          <a:bodyPr/>
          <a:lstStyle/>
          <a:p>
            <a:pPr eaLnBrk="1" hangingPunct="1"/>
            <a:r>
              <a:rPr lang="zh-TW" altLang="en-US" b="1" smtClean="0">
                <a:solidFill>
                  <a:srgbClr val="FF0000"/>
                </a:solidFill>
              </a:rPr>
              <a:t>積極參與國際救援及勘災調查</a:t>
            </a:r>
          </a:p>
          <a:p>
            <a:pPr eaLnBrk="1" hangingPunct="1"/>
            <a:r>
              <a:rPr lang="zh-TW" altLang="en-US" b="1" smtClean="0">
                <a:solidFill>
                  <a:srgbClr val="FF0000"/>
                </a:solidFill>
              </a:rPr>
              <a:t>海嘯潛勢地區研究</a:t>
            </a:r>
          </a:p>
          <a:p>
            <a:pPr eaLnBrk="1" hangingPunct="1"/>
            <a:r>
              <a:rPr lang="zh-TW" altLang="en-US" b="1" smtClean="0">
                <a:solidFill>
                  <a:srgbClr val="FF0000"/>
                </a:solidFill>
              </a:rPr>
              <a:t>加強海嘯預警之國際合作</a:t>
            </a:r>
          </a:p>
          <a:p>
            <a:pPr eaLnBrk="1" hangingPunct="1">
              <a:buFontTx/>
              <a:buNone/>
            </a:pPr>
            <a:r>
              <a:rPr lang="zh-TW" altLang="en-US" sz="3000" smtClean="0"/>
              <a:t>   </a:t>
            </a:r>
            <a:r>
              <a:rPr lang="zh-TW" altLang="en-US" sz="2400" smtClean="0"/>
              <a:t>對於遠地的海嘯地震防範，將可藉由加強國際的海嘯預警合作加以防範。</a:t>
            </a:r>
          </a:p>
          <a:p>
            <a:pPr eaLnBrk="1" hangingPunct="1"/>
            <a:r>
              <a:rPr lang="zh-TW" altLang="en-US" b="1" smtClean="0">
                <a:solidFill>
                  <a:srgbClr val="FF0000"/>
                </a:solidFill>
              </a:rPr>
              <a:t>加強台灣地區海嘯預警相關研究</a:t>
            </a:r>
          </a:p>
          <a:p>
            <a:pPr eaLnBrk="1" hangingPunct="1">
              <a:buFontTx/>
              <a:buNone/>
            </a:pPr>
            <a:r>
              <a:rPr lang="zh-TW" altLang="en-US" sz="2600" smtClean="0"/>
              <a:t>    </a:t>
            </a:r>
            <a:r>
              <a:rPr lang="zh-TW" altLang="en-US" sz="2400" smtClean="0"/>
              <a:t>若地震發生在台灣外海不遠處，當收到國際的警報時，海嘯很可能已經侵襲台灣沿海地帶。因此台灣必須發展完善的海嘯預警系統。</a:t>
            </a:r>
          </a:p>
          <a:p>
            <a:pPr eaLnBrk="1" hangingPunct="1"/>
            <a:endParaRPr lang="en-US" altLang="zh-TW" sz="3000" smtClean="0"/>
          </a:p>
        </p:txBody>
      </p:sp>
    </p:spTree>
    <p:extLst>
      <p:ext uri="{BB962C8B-B14F-4D97-AF65-F5344CB8AC3E}">
        <p14:creationId xmlns:p14="http://schemas.microsoft.com/office/powerpoint/2010/main" val="24407191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685800" y="609600"/>
            <a:ext cx="7772400" cy="346075"/>
          </a:xfrm>
        </p:spPr>
        <p:txBody>
          <a:bodyPr/>
          <a:lstStyle/>
          <a:p>
            <a:pPr eaLnBrk="1" hangingPunct="1"/>
            <a:endParaRPr lang="zh-TW" altLang="zh-TW" sz="3000" smtClean="0"/>
          </a:p>
        </p:txBody>
      </p:sp>
      <p:sp>
        <p:nvSpPr>
          <p:cNvPr id="71683" name="Rectangle 3"/>
          <p:cNvSpPr>
            <a:spLocks noGrp="1" noChangeArrowheads="1"/>
          </p:cNvSpPr>
          <p:nvPr>
            <p:ph type="body" idx="1"/>
          </p:nvPr>
        </p:nvSpPr>
        <p:spPr>
          <a:xfrm>
            <a:off x="468313" y="836613"/>
            <a:ext cx="8229600" cy="5400675"/>
          </a:xfrm>
        </p:spPr>
        <p:txBody>
          <a:bodyPr/>
          <a:lstStyle/>
          <a:p>
            <a:pPr eaLnBrk="1" hangingPunct="1">
              <a:buFont typeface="Wingdings" pitchFamily="2" charset="2"/>
              <a:buChar char="n"/>
            </a:pPr>
            <a:r>
              <a:rPr lang="en-US" altLang="zh-TW" sz="3600" b="1" smtClean="0">
                <a:solidFill>
                  <a:srgbClr val="FF0000"/>
                </a:solidFill>
              </a:rPr>
              <a:t> </a:t>
            </a:r>
            <a:r>
              <a:rPr lang="zh-TW" altLang="en-US" sz="3600" b="1" smtClean="0">
                <a:solidFill>
                  <a:srgbClr val="FF0000"/>
                </a:solidFill>
              </a:rPr>
              <a:t>預警通報系統</a:t>
            </a:r>
          </a:p>
          <a:p>
            <a:pPr eaLnBrk="1" hangingPunct="1">
              <a:buFont typeface="Wingdings" pitchFamily="2" charset="2"/>
              <a:buNone/>
            </a:pPr>
            <a:r>
              <a:rPr lang="zh-TW" altLang="en-US" sz="3000" smtClean="0"/>
              <a:t>   </a:t>
            </a:r>
            <a:r>
              <a:rPr lang="zh-TW" altLang="en-US" sz="3000" smtClean="0">
                <a:sym typeface="Wingdings" pitchFamily="2" charset="2"/>
              </a:rPr>
              <a:t> </a:t>
            </a:r>
            <a:r>
              <a:rPr lang="zh-TW" altLang="en-US" b="1" smtClean="0">
                <a:sym typeface="Wingdings" pitchFamily="2" charset="2"/>
              </a:rPr>
              <a:t>沿海地區廣設警報系統及廣播設備</a:t>
            </a:r>
          </a:p>
          <a:p>
            <a:pPr eaLnBrk="1" hangingPunct="1">
              <a:buFont typeface="Wingdings" pitchFamily="2" charset="2"/>
              <a:buNone/>
            </a:pPr>
            <a:r>
              <a:rPr lang="zh-TW" altLang="en-US" b="1" smtClean="0">
                <a:sym typeface="Wingdings" pitchFamily="2" charset="2"/>
              </a:rPr>
              <a:t>    電視及廣播新聞發布</a:t>
            </a:r>
          </a:p>
          <a:p>
            <a:pPr eaLnBrk="1" hangingPunct="1">
              <a:buFont typeface="Wingdings" pitchFamily="2" charset="2"/>
              <a:buNone/>
            </a:pPr>
            <a:r>
              <a:rPr lang="zh-TW" altLang="en-US" b="1" smtClean="0">
                <a:sym typeface="Wingdings" pitchFamily="2" charset="2"/>
              </a:rPr>
              <a:t>    海上船隻通報系統</a:t>
            </a:r>
          </a:p>
          <a:p>
            <a:pPr eaLnBrk="1" hangingPunct="1">
              <a:buFont typeface="Wingdings" pitchFamily="2" charset="2"/>
              <a:buNone/>
            </a:pPr>
            <a:r>
              <a:rPr lang="zh-TW" altLang="en-US" b="1" smtClean="0">
                <a:sym typeface="Wingdings" pitchFamily="2" charset="2"/>
              </a:rPr>
              <a:t>    警告及指示標誌</a:t>
            </a:r>
          </a:p>
          <a:p>
            <a:pPr eaLnBrk="1" hangingPunct="1">
              <a:buFont typeface="Wingdings" pitchFamily="2" charset="2"/>
              <a:buNone/>
            </a:pPr>
            <a:endParaRPr lang="zh-TW" altLang="en-US" b="1" smtClean="0">
              <a:sym typeface="Wingdings" pitchFamily="2" charset="2"/>
            </a:endParaRPr>
          </a:p>
          <a:p>
            <a:pPr eaLnBrk="1" hangingPunct="1">
              <a:buFont typeface="Wingdings" pitchFamily="2" charset="2"/>
              <a:buChar char="n"/>
            </a:pPr>
            <a:r>
              <a:rPr lang="zh-TW" altLang="en-US" sz="3000" smtClean="0">
                <a:sym typeface="Wingdings" pitchFamily="2" charset="2"/>
              </a:rPr>
              <a:t> </a:t>
            </a:r>
            <a:r>
              <a:rPr lang="zh-TW" altLang="en-US" sz="3600" b="1" smtClean="0">
                <a:solidFill>
                  <a:srgbClr val="FF0000"/>
                </a:solidFill>
                <a:sym typeface="Wingdings" pitchFamily="2" charset="2"/>
              </a:rPr>
              <a:t>教育宣導</a:t>
            </a:r>
          </a:p>
          <a:p>
            <a:pPr eaLnBrk="1" hangingPunct="1">
              <a:buFont typeface="Wingdings" pitchFamily="2" charset="2"/>
              <a:buNone/>
            </a:pPr>
            <a:r>
              <a:rPr lang="zh-TW" altLang="en-US" sz="3000" smtClean="0">
                <a:sym typeface="Wingdings" pitchFamily="2" charset="2"/>
              </a:rPr>
              <a:t>   </a:t>
            </a:r>
            <a:r>
              <a:rPr lang="zh-TW" altLang="en-US" b="1" smtClean="0">
                <a:sym typeface="Wingdings" pitchFamily="2" charset="2"/>
              </a:rPr>
              <a:t>對海岸地區的居民實施教育訓練，定期實施避難訓練，藉由講習會等使防災知識普及</a:t>
            </a:r>
            <a:endParaRPr lang="zh-TW" altLang="en-US" sz="3000" smtClean="0">
              <a:sym typeface="Wingdings" pitchFamily="2" charset="2"/>
            </a:endParaRPr>
          </a:p>
        </p:txBody>
      </p:sp>
    </p:spTree>
    <p:extLst>
      <p:ext uri="{BB962C8B-B14F-4D97-AF65-F5344CB8AC3E}">
        <p14:creationId xmlns:p14="http://schemas.microsoft.com/office/powerpoint/2010/main" val="32888228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2"/>
          <p:cNvSpPr>
            <a:spLocks noChangeArrowheads="1"/>
          </p:cNvSpPr>
          <p:nvPr/>
        </p:nvSpPr>
        <p:spPr bwMode="auto">
          <a:xfrm>
            <a:off x="468313" y="1674813"/>
            <a:ext cx="7847012" cy="1609725"/>
          </a:xfrm>
          <a:prstGeom prst="rect">
            <a:avLst/>
          </a:prstGeom>
          <a:solidFill>
            <a:srgbClr val="006BB4"/>
          </a:solidFill>
          <a:ln w="9525">
            <a:solidFill>
              <a:schemeClr val="tx1"/>
            </a:solidFill>
            <a:miter lim="800000"/>
            <a:headEnd/>
            <a:tailEnd/>
          </a:ln>
          <a:effectLst/>
        </p:spPr>
        <p:txBody>
          <a:bodyPr wrap="none" anchor="ctr"/>
          <a:lstStyle/>
          <a:p>
            <a:pPr algn="just">
              <a:spcBef>
                <a:spcPct val="50000"/>
              </a:spcBef>
              <a:defRPr/>
            </a:pPr>
            <a:endParaRPr lang="zh-TW" altLang="en-US">
              <a:effectLst>
                <a:outerShdw blurRad="38100" dist="38100" dir="2700000" algn="tl">
                  <a:srgbClr val="000000">
                    <a:alpha val="43137"/>
                  </a:srgbClr>
                </a:outerShdw>
              </a:effectLst>
            </a:endParaRPr>
          </a:p>
        </p:txBody>
      </p:sp>
      <p:sp>
        <p:nvSpPr>
          <p:cNvPr id="463875" name="Rectangle 3"/>
          <p:cNvSpPr>
            <a:spLocks noChangeArrowheads="1"/>
          </p:cNvSpPr>
          <p:nvPr/>
        </p:nvSpPr>
        <p:spPr bwMode="auto">
          <a:xfrm>
            <a:off x="828675" y="1885950"/>
            <a:ext cx="6983413" cy="2838450"/>
          </a:xfrm>
          <a:prstGeom prst="rect">
            <a:avLst/>
          </a:prstGeom>
          <a:noFill/>
          <a:ln w="9525">
            <a:noFill/>
            <a:miter lim="800000"/>
            <a:headEnd/>
            <a:tailEnd/>
          </a:ln>
          <a:effectLst/>
        </p:spPr>
        <p:txBody>
          <a:bodyPr>
            <a:spAutoFit/>
          </a:bodyPr>
          <a:lstStyle/>
          <a:p>
            <a:pPr algn="ctr">
              <a:defRPr/>
            </a:pPr>
            <a:r>
              <a:rPr lang="zh-TW" altLang="en-US" sz="3600">
                <a:solidFill>
                  <a:schemeClr val="tx2"/>
                </a:solidFill>
                <a:effectLst>
                  <a:outerShdw blurRad="38100" dist="38100" dir="2700000" algn="tl">
                    <a:srgbClr val="FFFFFF"/>
                  </a:outerShdw>
                </a:effectLst>
              </a:rPr>
              <a:t>台灣東部海域電纜式海底地震儀</a:t>
            </a:r>
            <a:br>
              <a:rPr lang="zh-TW" altLang="en-US" sz="3600">
                <a:solidFill>
                  <a:schemeClr val="tx2"/>
                </a:solidFill>
                <a:effectLst>
                  <a:outerShdw blurRad="38100" dist="38100" dir="2700000" algn="tl">
                    <a:srgbClr val="FFFFFF"/>
                  </a:outerShdw>
                </a:effectLst>
              </a:rPr>
            </a:br>
            <a:r>
              <a:rPr lang="zh-TW" altLang="en-US" sz="3600">
                <a:solidFill>
                  <a:schemeClr val="tx2"/>
                </a:solidFill>
                <a:effectLst>
                  <a:outerShdw blurRad="38100" dist="38100" dir="2700000" algn="tl">
                    <a:srgbClr val="FFFFFF"/>
                  </a:outerShdw>
                </a:effectLst>
              </a:rPr>
              <a:t>及海洋物理觀測系統建置計畫</a:t>
            </a:r>
          </a:p>
          <a:p>
            <a:pPr algn="ctr">
              <a:defRPr/>
            </a:pPr>
            <a:endParaRPr lang="zh-TW" altLang="en-US" sz="3600">
              <a:solidFill>
                <a:schemeClr val="tx2"/>
              </a:solidFill>
              <a:effectLst>
                <a:outerShdw blurRad="38100" dist="38100" dir="2700000" algn="tl">
                  <a:srgbClr val="FFFFFF"/>
                </a:outerShdw>
              </a:effectLst>
              <a:latin typeface="Times New Roman" pitchFamily="18" charset="0"/>
            </a:endParaRPr>
          </a:p>
          <a:p>
            <a:pPr algn="ctr">
              <a:defRPr/>
            </a:pPr>
            <a:r>
              <a:rPr lang="en-US" altLang="zh-TW" sz="3600" u="sng">
                <a:effectLst>
                  <a:outerShdw blurRad="38100" dist="38100" dir="2700000" algn="tl">
                    <a:srgbClr val="000000"/>
                  </a:outerShdw>
                </a:effectLst>
                <a:latin typeface="Tw Cen MT Condensed Extra Bold" pitchFamily="34" charset="0"/>
              </a:rPr>
              <a:t>MA</a:t>
            </a:r>
            <a:r>
              <a:rPr lang="en-US" altLang="zh-TW" sz="3600">
                <a:effectLst>
                  <a:outerShdw blurRad="38100" dist="38100" dir="2700000" algn="tl">
                    <a:srgbClr val="000000"/>
                  </a:outerShdw>
                </a:effectLst>
                <a:latin typeface="Tw Cen MT Condensed Extra Bold" pitchFamily="34" charset="0"/>
              </a:rPr>
              <a:t>rine </a:t>
            </a:r>
            <a:r>
              <a:rPr lang="en-US" altLang="zh-TW" sz="3600" u="sng">
                <a:effectLst>
                  <a:outerShdw blurRad="38100" dist="38100" dir="2700000" algn="tl">
                    <a:srgbClr val="000000"/>
                  </a:outerShdw>
                </a:effectLst>
                <a:latin typeface="Tw Cen MT Condensed Extra Bold" pitchFamily="34" charset="0"/>
              </a:rPr>
              <a:t>C</a:t>
            </a:r>
            <a:r>
              <a:rPr lang="en-US" altLang="zh-TW" sz="3600">
                <a:effectLst>
                  <a:outerShdw blurRad="38100" dist="38100" dir="2700000" algn="tl">
                    <a:srgbClr val="000000"/>
                  </a:outerShdw>
                </a:effectLst>
                <a:latin typeface="Tw Cen MT Condensed Extra Bold" pitchFamily="34" charset="0"/>
              </a:rPr>
              <a:t>able </a:t>
            </a:r>
            <a:r>
              <a:rPr lang="en-US" altLang="zh-TW" sz="3600" u="sng">
                <a:effectLst>
                  <a:outerShdw blurRad="38100" dist="38100" dir="2700000" algn="tl">
                    <a:srgbClr val="000000"/>
                  </a:outerShdw>
                </a:effectLst>
                <a:latin typeface="Tw Cen MT Condensed Extra Bold" pitchFamily="34" charset="0"/>
              </a:rPr>
              <a:t>H</a:t>
            </a:r>
            <a:r>
              <a:rPr lang="en-US" altLang="zh-TW" sz="3600">
                <a:effectLst>
                  <a:outerShdw blurRad="38100" dist="38100" dir="2700000" algn="tl">
                    <a:srgbClr val="000000"/>
                  </a:outerShdw>
                </a:effectLst>
                <a:latin typeface="Tw Cen MT Condensed Extra Bold" pitchFamily="34" charset="0"/>
              </a:rPr>
              <a:t>osted </a:t>
            </a:r>
            <a:r>
              <a:rPr lang="en-US" altLang="zh-TW" sz="3600" u="sng">
                <a:effectLst>
                  <a:outerShdw blurRad="38100" dist="38100" dir="2700000" algn="tl">
                    <a:srgbClr val="000000"/>
                  </a:outerShdw>
                </a:effectLst>
                <a:latin typeface="Tw Cen MT Condensed Extra Bold" pitchFamily="34" charset="0"/>
              </a:rPr>
              <a:t>O</a:t>
            </a:r>
            <a:r>
              <a:rPr lang="en-US" altLang="zh-TW" sz="3600">
                <a:effectLst>
                  <a:outerShdw blurRad="38100" dist="38100" dir="2700000" algn="tl">
                    <a:srgbClr val="000000"/>
                  </a:outerShdw>
                </a:effectLst>
                <a:latin typeface="Tw Cen MT Condensed Extra Bold" pitchFamily="34" charset="0"/>
              </a:rPr>
              <a:t>bservatory</a:t>
            </a:r>
            <a:r>
              <a:rPr lang="en-US" altLang="zh-TW" sz="3600">
                <a:effectLst>
                  <a:outerShdw blurRad="38100" dist="38100" dir="2700000" algn="tl">
                    <a:srgbClr val="000000"/>
                  </a:outerShdw>
                </a:effectLst>
              </a:rPr>
              <a:t> </a:t>
            </a:r>
          </a:p>
          <a:p>
            <a:pPr algn="ctr">
              <a:defRPr/>
            </a:pPr>
            <a:r>
              <a:rPr lang="en-US" altLang="zh-TW" sz="3600">
                <a:effectLst>
                  <a:outerShdw blurRad="38100" dist="38100" dir="2700000" algn="tl">
                    <a:srgbClr val="000000"/>
                  </a:outerShdw>
                </a:effectLst>
              </a:rPr>
              <a:t>(MACHO,</a:t>
            </a:r>
            <a:r>
              <a:rPr lang="zh-TW" altLang="en-US" sz="3600">
                <a:effectLst>
                  <a:outerShdw blurRad="38100" dist="38100" dir="2700000" algn="tl">
                    <a:srgbClr val="000000"/>
                  </a:outerShdw>
                </a:effectLst>
              </a:rPr>
              <a:t>「媽祖」計畫</a:t>
            </a:r>
            <a:r>
              <a:rPr lang="en-US" altLang="zh-TW" sz="3600">
                <a:effectLst>
                  <a:outerShdw blurRad="38100" dist="38100" dir="2700000" algn="tl">
                    <a:srgbClr val="000000"/>
                  </a:outerShdw>
                </a:effectLst>
              </a:rPr>
              <a:t>)</a:t>
            </a:r>
            <a:endParaRPr lang="en-US" altLang="zh-TW" sz="3600"/>
          </a:p>
        </p:txBody>
      </p:sp>
    </p:spTree>
    <p:extLst>
      <p:ext uri="{BB962C8B-B14F-4D97-AF65-F5344CB8AC3E}">
        <p14:creationId xmlns:p14="http://schemas.microsoft.com/office/powerpoint/2010/main" val="27590844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圓角矩形 3"/>
          <p:cNvSpPr/>
          <p:nvPr/>
        </p:nvSpPr>
        <p:spPr>
          <a:xfrm>
            <a:off x="869950" y="1346200"/>
            <a:ext cx="7950522" cy="5179144"/>
          </a:xfrm>
          <a:prstGeom prst="roundRect">
            <a:avLst/>
          </a:prstGeom>
          <a:solidFill>
            <a:schemeClr val="bg1">
              <a:lumMod val="95000"/>
              <a:alpha val="20000"/>
            </a:schemeClr>
          </a:soli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pic>
        <p:nvPicPr>
          <p:cNvPr id="48131" name="圖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0425" y="620713"/>
            <a:ext cx="5233988"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字方塊 5"/>
          <p:cNvSpPr txBox="1">
            <a:spLocks noChangeArrowheads="1"/>
          </p:cNvSpPr>
          <p:nvPr/>
        </p:nvSpPr>
        <p:spPr bwMode="auto">
          <a:xfrm>
            <a:off x="1187450" y="1592263"/>
            <a:ext cx="6408738" cy="1692275"/>
          </a:xfrm>
          <a:prstGeom prst="rect">
            <a:avLst/>
          </a:prstGeom>
          <a:noFill/>
          <a:ln w="9525">
            <a:noFill/>
            <a:miter lim="800000"/>
            <a:headEnd/>
            <a:tailEnd/>
          </a:ln>
        </p:spPr>
        <p:txBody>
          <a:bodyPr>
            <a:spAutoFit/>
          </a:bodyPr>
          <a:lstStyle/>
          <a:p>
            <a:pPr algn="just">
              <a:defRPr/>
            </a:pPr>
            <a:r>
              <a:rPr kumimoji="0" lang="zh-TW" altLang="en-US" sz="2600" dirty="0">
                <a:solidFill>
                  <a:srgbClr val="FFFFFF"/>
                </a:solidFill>
                <a:latin typeface="標楷體" pitchFamily="65" charset="-120"/>
                <a:ea typeface="標楷體" pitchFamily="65" charset="-120"/>
              </a:rPr>
              <a:t>日本公布輻射外洩數據，一個小時</a:t>
            </a:r>
            <a:r>
              <a:rPr kumimoji="0" lang="en-US" altLang="zh-TW" sz="2600" dirty="0">
                <a:solidFill>
                  <a:srgbClr val="FFFFFF"/>
                </a:solidFill>
                <a:latin typeface="標楷體" pitchFamily="65" charset="-120"/>
                <a:ea typeface="標楷體" pitchFamily="65" charset="-120"/>
              </a:rPr>
              <a:t>1015</a:t>
            </a:r>
            <a:r>
              <a:rPr kumimoji="0" lang="zh-TW" altLang="en-US" sz="2600" dirty="0">
                <a:solidFill>
                  <a:srgbClr val="FFFFFF"/>
                </a:solidFill>
                <a:latin typeface="標楷體" pitchFamily="65" charset="-120"/>
                <a:ea typeface="標楷體" pitchFamily="65" charset="-120"/>
              </a:rPr>
              <a:t>個微西弗的量，已經超過台灣民眾法定規定，</a:t>
            </a:r>
            <a:r>
              <a:rPr kumimoji="0" lang="en-US" altLang="zh-TW" sz="2600" dirty="0">
                <a:solidFill>
                  <a:srgbClr val="FFFFFF"/>
                </a:solidFill>
                <a:latin typeface="標楷體" pitchFamily="65" charset="-120"/>
                <a:ea typeface="標楷體" pitchFamily="65" charset="-120"/>
              </a:rPr>
              <a:t>1</a:t>
            </a:r>
            <a:r>
              <a:rPr kumimoji="0" lang="zh-TW" altLang="en-US" sz="2600" dirty="0">
                <a:solidFill>
                  <a:srgbClr val="FFFFFF"/>
                </a:solidFill>
                <a:latin typeface="標楷體" pitchFamily="65" charset="-120"/>
                <a:ea typeface="標楷體" pitchFamily="65" charset="-120"/>
              </a:rPr>
              <a:t>年可能承受的量，台灣法令限定</a:t>
            </a:r>
            <a:r>
              <a:rPr kumimoji="0" lang="en-US" altLang="zh-TW" sz="2600" dirty="0">
                <a:solidFill>
                  <a:srgbClr val="FFFFFF"/>
                </a:solidFill>
                <a:latin typeface="標楷體" pitchFamily="65" charset="-120"/>
                <a:ea typeface="標楷體" pitchFamily="65" charset="-120"/>
              </a:rPr>
              <a:t>1</a:t>
            </a:r>
            <a:r>
              <a:rPr kumimoji="0" lang="zh-TW" altLang="en-US" sz="2600" dirty="0">
                <a:solidFill>
                  <a:srgbClr val="FFFFFF"/>
                </a:solidFill>
                <a:latin typeface="標楷體" pitchFamily="65" charset="-120"/>
                <a:ea typeface="標楷體" pitchFamily="65" charset="-120"/>
              </a:rPr>
              <a:t>年只能排放</a:t>
            </a:r>
            <a:r>
              <a:rPr kumimoji="0" lang="en-US" altLang="zh-TW" sz="2600" dirty="0">
                <a:solidFill>
                  <a:srgbClr val="FFFFFF"/>
                </a:solidFill>
                <a:latin typeface="標楷體" pitchFamily="65" charset="-120"/>
                <a:ea typeface="標楷體" pitchFamily="65" charset="-120"/>
              </a:rPr>
              <a:t>1000</a:t>
            </a:r>
            <a:r>
              <a:rPr kumimoji="0" lang="zh-TW" altLang="en-US" sz="2600" dirty="0">
                <a:solidFill>
                  <a:srgbClr val="FFFFFF"/>
                </a:solidFill>
                <a:latin typeface="標楷體" pitchFamily="65" charset="-120"/>
                <a:ea typeface="標楷體" pitchFamily="65" charset="-120"/>
              </a:rPr>
              <a:t>個微西弗的輻射</a:t>
            </a:r>
          </a:p>
        </p:txBody>
      </p:sp>
      <p:pic>
        <p:nvPicPr>
          <p:cNvPr id="2" name="圖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00338" y="3336925"/>
            <a:ext cx="2951162" cy="236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F:\20110311日本宮城地震\富岡鎮疏散.jpg"/>
          <p:cNvPicPr>
            <a:picLocks noChangeAspect="1" noChangeArrowheads="1"/>
          </p:cNvPicPr>
          <p:nvPr/>
        </p:nvPicPr>
        <p:blipFill>
          <a:blip r:embed="rId4" cstate="print">
            <a:extLst>
              <a:ext uri="{28A0092B-C50C-407E-A947-70E740481C1C}">
                <a14:useLocalDpi xmlns:a14="http://schemas.microsoft.com/office/drawing/2010/main" val="0"/>
              </a:ext>
            </a:extLst>
          </a:blip>
          <a:srcRect t="-17413"/>
          <a:stretch>
            <a:fillRect/>
          </a:stretch>
        </p:blipFill>
        <p:spPr bwMode="auto">
          <a:xfrm>
            <a:off x="5651500" y="2924175"/>
            <a:ext cx="2089150" cy="27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圖片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55725" y="3336925"/>
            <a:ext cx="1344613" cy="236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10572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par>
                          <p:cTn id="8" fill="hold" nodeType="afterGroup">
                            <p:stCondLst>
                              <p:cond delay="20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par>
                          <p:cTn id="13" fill="hold" nodeType="afterGroup">
                            <p:stCondLst>
                              <p:cond delay="2500"/>
                            </p:stCondLst>
                            <p:childTnLst>
                              <p:par>
                                <p:cTn id="14" presetID="2" presetClass="entr" presetSubtype="4"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3000"/>
                            </p:stCondLst>
                            <p:childTnLst>
                              <p:par>
                                <p:cTn id="19" presetID="2" presetClass="entr" presetSubtype="4"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4"/>
          <p:cNvSpPr txBox="1">
            <a:spLocks noChangeArrowheads="1"/>
          </p:cNvSpPr>
          <p:nvPr/>
        </p:nvSpPr>
        <p:spPr bwMode="auto">
          <a:xfrm>
            <a:off x="0" y="1700213"/>
            <a:ext cx="9226550" cy="307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rgbClr val="FFFF00"/>
                </a:solidFill>
                <a:latin typeface="華康儷中黑" pitchFamily="1" charset="-120"/>
                <a:ea typeface="華康儷中黑" pitchFamily="1" charset="-120"/>
              </a:defRPr>
            </a:lvl1pPr>
            <a:lvl2pPr marL="742950" indent="-285750" eaLnBrk="0" hangingPunct="0">
              <a:defRPr kumimoji="1" sz="2400">
                <a:solidFill>
                  <a:srgbClr val="FFFF00"/>
                </a:solidFill>
                <a:latin typeface="華康儷中黑" pitchFamily="1" charset="-120"/>
                <a:ea typeface="華康儷中黑" pitchFamily="1" charset="-120"/>
              </a:defRPr>
            </a:lvl2pPr>
            <a:lvl3pPr marL="1143000" indent="-228600" eaLnBrk="0" hangingPunct="0">
              <a:defRPr kumimoji="1" sz="2400">
                <a:solidFill>
                  <a:srgbClr val="FFFF00"/>
                </a:solidFill>
                <a:latin typeface="華康儷中黑" pitchFamily="1" charset="-120"/>
                <a:ea typeface="華康儷中黑" pitchFamily="1" charset="-120"/>
              </a:defRPr>
            </a:lvl3pPr>
            <a:lvl4pPr marL="1600200" indent="-228600" eaLnBrk="0" hangingPunct="0">
              <a:defRPr kumimoji="1" sz="2400">
                <a:solidFill>
                  <a:srgbClr val="FFFF00"/>
                </a:solidFill>
                <a:latin typeface="華康儷中黑" pitchFamily="1" charset="-120"/>
                <a:ea typeface="華康儷中黑" pitchFamily="1" charset="-120"/>
              </a:defRPr>
            </a:lvl4pPr>
            <a:lvl5pPr marL="2057400" indent="-228600" eaLnBrk="0" hangingPunct="0">
              <a:defRPr kumimoji="1" sz="2400">
                <a:solidFill>
                  <a:srgbClr val="FFFF00"/>
                </a:solidFill>
                <a:latin typeface="華康儷中黑" pitchFamily="1" charset="-120"/>
                <a:ea typeface="華康儷中黑" pitchFamily="1" charset="-120"/>
              </a:defRPr>
            </a:lvl5pPr>
            <a:lvl6pPr marL="25146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6pPr>
            <a:lvl7pPr marL="29718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7pPr>
            <a:lvl8pPr marL="34290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8pPr>
            <a:lvl9pPr marL="38862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9pPr>
          </a:lstStyle>
          <a:p>
            <a:pPr eaLnBrk="1" hangingPunct="1"/>
            <a:r>
              <a:rPr lang="zh-TW" altLang="en-US" sz="3600" b="1">
                <a:solidFill>
                  <a:schemeClr val="tx1"/>
                </a:solidFill>
                <a:latin typeface="新細明體" charset="-120"/>
                <a:ea typeface="新細明體" charset="-120"/>
              </a:rPr>
              <a:t>電纜傳遞速度 </a:t>
            </a:r>
            <a:r>
              <a:rPr lang="en-US" altLang="zh-TW" sz="3600" b="1">
                <a:solidFill>
                  <a:schemeClr val="tx1"/>
                </a:solidFill>
                <a:latin typeface="新細明體" charset="-120"/>
                <a:ea typeface="新細明體" charset="-120"/>
              </a:rPr>
              <a:t>1,000,000,000,000,000 </a:t>
            </a:r>
            <a:r>
              <a:rPr lang="zh-TW" altLang="en-US" sz="3600" b="1">
                <a:solidFill>
                  <a:schemeClr val="tx1"/>
                </a:solidFill>
                <a:latin typeface="新細明體" charset="-120"/>
                <a:ea typeface="新細明體" charset="-120"/>
              </a:rPr>
              <a:t>公里</a:t>
            </a:r>
            <a:r>
              <a:rPr lang="en-US" altLang="zh-TW" sz="3600" b="1">
                <a:solidFill>
                  <a:schemeClr val="tx1"/>
                </a:solidFill>
                <a:latin typeface="新細明體" charset="-120"/>
                <a:ea typeface="新細明體" charset="-120"/>
              </a:rPr>
              <a:t>/</a:t>
            </a:r>
            <a:r>
              <a:rPr lang="zh-TW" altLang="en-US" sz="3600" b="1">
                <a:solidFill>
                  <a:schemeClr val="tx1"/>
                </a:solidFill>
                <a:latin typeface="新細明體" charset="-120"/>
                <a:ea typeface="新細明體" charset="-120"/>
              </a:rPr>
              <a:t>小時 </a:t>
            </a:r>
          </a:p>
          <a:p>
            <a:pPr eaLnBrk="1" hangingPunct="1"/>
            <a:endParaRPr lang="zh-TW" altLang="en-US" sz="4000" b="1">
              <a:solidFill>
                <a:schemeClr val="tx1"/>
              </a:solidFill>
              <a:latin typeface="新細明體" charset="-120"/>
              <a:ea typeface="新細明體" charset="-120"/>
            </a:endParaRPr>
          </a:p>
          <a:p>
            <a:pPr eaLnBrk="1" hangingPunct="1"/>
            <a:r>
              <a:rPr lang="zh-TW" altLang="en-US" sz="4000" b="1">
                <a:solidFill>
                  <a:schemeClr val="tx1"/>
                </a:solidFill>
                <a:latin typeface="新細明體" charset="-120"/>
                <a:ea typeface="新細明體" charset="-120"/>
              </a:rPr>
              <a:t>地震震波速度 </a:t>
            </a:r>
            <a:r>
              <a:rPr lang="en-US" altLang="zh-TW" sz="4000" b="1">
                <a:solidFill>
                  <a:schemeClr val="tx1"/>
                </a:solidFill>
                <a:latin typeface="新細明體" charset="-120"/>
                <a:ea typeface="新細明體" charset="-120"/>
              </a:rPr>
              <a:t>30,000 </a:t>
            </a:r>
            <a:r>
              <a:rPr lang="zh-TW" altLang="en-US" sz="4000" b="1">
                <a:solidFill>
                  <a:schemeClr val="tx1"/>
                </a:solidFill>
                <a:latin typeface="新細明體" charset="-120"/>
                <a:ea typeface="新細明體" charset="-120"/>
              </a:rPr>
              <a:t>公里</a:t>
            </a:r>
            <a:r>
              <a:rPr lang="en-US" altLang="zh-TW" sz="4000" b="1">
                <a:solidFill>
                  <a:schemeClr val="tx1"/>
                </a:solidFill>
                <a:latin typeface="新細明體" charset="-120"/>
                <a:ea typeface="新細明體" charset="-120"/>
              </a:rPr>
              <a:t>/</a:t>
            </a:r>
            <a:r>
              <a:rPr lang="zh-TW" altLang="en-US" sz="4000" b="1">
                <a:solidFill>
                  <a:schemeClr val="tx1"/>
                </a:solidFill>
                <a:latin typeface="新細明體" charset="-120"/>
                <a:ea typeface="新細明體" charset="-120"/>
              </a:rPr>
              <a:t>小時</a:t>
            </a:r>
          </a:p>
          <a:p>
            <a:pPr eaLnBrk="1" hangingPunct="1"/>
            <a:endParaRPr lang="zh-TW" altLang="en-US" sz="4000" b="1">
              <a:solidFill>
                <a:schemeClr val="tx1"/>
              </a:solidFill>
              <a:latin typeface="新細明體" charset="-120"/>
              <a:ea typeface="新細明體" charset="-120"/>
            </a:endParaRPr>
          </a:p>
          <a:p>
            <a:pPr eaLnBrk="1" hangingPunct="1"/>
            <a:r>
              <a:rPr lang="zh-TW" altLang="en-US" sz="4000" b="1">
                <a:solidFill>
                  <a:schemeClr val="tx1"/>
                </a:solidFill>
                <a:latin typeface="新細明體" charset="-120"/>
                <a:ea typeface="新細明體" charset="-120"/>
              </a:rPr>
              <a:t>海嘯傳遞速度 </a:t>
            </a:r>
            <a:r>
              <a:rPr lang="en-US" altLang="zh-TW" sz="4000" b="1">
                <a:solidFill>
                  <a:schemeClr val="tx1"/>
                </a:solidFill>
                <a:latin typeface="新細明體" charset="-120"/>
                <a:ea typeface="新細明體" charset="-120"/>
              </a:rPr>
              <a:t>1,000 </a:t>
            </a:r>
            <a:r>
              <a:rPr lang="zh-TW" altLang="en-US" sz="4000" b="1">
                <a:solidFill>
                  <a:schemeClr val="tx1"/>
                </a:solidFill>
                <a:latin typeface="新細明體" charset="-120"/>
                <a:ea typeface="新細明體" charset="-120"/>
              </a:rPr>
              <a:t>公里</a:t>
            </a:r>
            <a:r>
              <a:rPr lang="en-US" altLang="zh-TW" sz="4000" b="1">
                <a:solidFill>
                  <a:schemeClr val="tx1"/>
                </a:solidFill>
                <a:latin typeface="新細明體" charset="-120"/>
                <a:ea typeface="新細明體" charset="-120"/>
              </a:rPr>
              <a:t>/</a:t>
            </a:r>
            <a:r>
              <a:rPr lang="zh-TW" altLang="en-US" sz="4000" b="1">
                <a:solidFill>
                  <a:schemeClr val="tx1"/>
                </a:solidFill>
                <a:latin typeface="新細明體" charset="-120"/>
                <a:ea typeface="新細明體" charset="-120"/>
              </a:rPr>
              <a:t>小時 </a:t>
            </a:r>
          </a:p>
        </p:txBody>
      </p:sp>
    </p:spTree>
    <p:extLst>
      <p:ext uri="{BB962C8B-B14F-4D97-AF65-F5344CB8AC3E}">
        <p14:creationId xmlns:p14="http://schemas.microsoft.com/office/powerpoint/2010/main" val="18193597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endParaRPr lang="zh-TW" altLang="zh-TW" smtClean="0"/>
          </a:p>
        </p:txBody>
      </p:sp>
      <p:pic>
        <p:nvPicPr>
          <p:cNvPr id="7475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22388" y="0"/>
            <a:ext cx="5768975" cy="6858000"/>
          </a:xfrm>
          <a:noFill/>
        </p:spPr>
      </p:pic>
    </p:spTree>
    <p:extLst>
      <p:ext uri="{BB962C8B-B14F-4D97-AF65-F5344CB8AC3E}">
        <p14:creationId xmlns:p14="http://schemas.microsoft.com/office/powerpoint/2010/main" val="20659661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endParaRPr lang="zh-TW" altLang="zh-TW" smtClean="0"/>
          </a:p>
        </p:txBody>
      </p:sp>
      <p:pic>
        <p:nvPicPr>
          <p:cNvPr id="7577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27113" y="100013"/>
            <a:ext cx="6713537" cy="6858000"/>
          </a:xfrm>
          <a:noFill/>
        </p:spPr>
      </p:pic>
    </p:spTree>
    <p:extLst>
      <p:ext uri="{BB962C8B-B14F-4D97-AF65-F5344CB8AC3E}">
        <p14:creationId xmlns:p14="http://schemas.microsoft.com/office/powerpoint/2010/main" val="208820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2"/>
          <p:cNvSpPr>
            <a:spLocks noChangeArrowheads="1"/>
          </p:cNvSpPr>
          <p:nvPr/>
        </p:nvSpPr>
        <p:spPr bwMode="auto">
          <a:xfrm>
            <a:off x="6553200" y="1123950"/>
            <a:ext cx="2411413" cy="4465638"/>
          </a:xfrm>
          <a:prstGeom prst="rect">
            <a:avLst/>
          </a:prstGeom>
          <a:solidFill>
            <a:srgbClr val="006BB4"/>
          </a:solidFill>
          <a:ln w="9525">
            <a:solidFill>
              <a:schemeClr val="tx1"/>
            </a:solidFill>
            <a:miter lim="800000"/>
            <a:headEnd/>
            <a:tailEnd/>
          </a:ln>
          <a:effectLst/>
        </p:spPr>
        <p:txBody>
          <a:bodyPr wrap="none" anchor="ctr"/>
          <a:lstStyle/>
          <a:p>
            <a:pPr algn="just">
              <a:spcBef>
                <a:spcPct val="50000"/>
              </a:spcBef>
              <a:defRPr/>
            </a:pPr>
            <a:endParaRPr lang="zh-TW" altLang="en-US">
              <a:effectLst>
                <a:outerShdw blurRad="38100" dist="38100" dir="2700000" algn="tl">
                  <a:srgbClr val="000000">
                    <a:alpha val="43137"/>
                  </a:srgbClr>
                </a:outerShdw>
              </a:effectLst>
            </a:endParaRPr>
          </a:p>
        </p:txBody>
      </p:sp>
      <p:pic>
        <p:nvPicPr>
          <p:cNvPr id="76803" name="Picture 3" descr="Taiwan_3d_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788988"/>
            <a:ext cx="6265862" cy="530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5924" name="Rectangle 4"/>
          <p:cNvSpPr>
            <a:spLocks noChangeArrowheads="1"/>
          </p:cNvSpPr>
          <p:nvPr/>
        </p:nvSpPr>
        <p:spPr bwMode="auto">
          <a:xfrm>
            <a:off x="6732588" y="1338263"/>
            <a:ext cx="2089150" cy="4035425"/>
          </a:xfrm>
          <a:prstGeom prst="rect">
            <a:avLst/>
          </a:prstGeom>
          <a:noFill/>
          <a:ln w="9525">
            <a:noFill/>
            <a:miter lim="800000"/>
            <a:headEnd/>
            <a:tailEnd/>
          </a:ln>
          <a:effectLst/>
        </p:spPr>
        <p:txBody>
          <a:bodyPr anchor="ctr">
            <a:spAutoFit/>
          </a:bodyPr>
          <a:lstStyle/>
          <a:p>
            <a:pPr eaLnBrk="0" hangingPunct="0">
              <a:lnSpc>
                <a:spcPct val="120000"/>
              </a:lnSpc>
              <a:defRPr/>
            </a:pPr>
            <a:r>
              <a:rPr kumimoji="0" lang="zh-TW" altLang="en-US">
                <a:solidFill>
                  <a:schemeClr val="tx1"/>
                </a:solidFill>
                <a:effectLst>
                  <a:outerShdw blurRad="38100" dist="38100" dir="2700000" algn="tl">
                    <a:srgbClr val="FFFFFF"/>
                  </a:outerShdw>
                </a:effectLst>
              </a:rPr>
              <a:t>台灣位處在活動板塊的聚合帶上，地震頻繁，中央氣象局現有的地震監測網可以提供災害發生預警或防災的功用</a:t>
            </a:r>
            <a:r>
              <a:rPr lang="zh-TW" altLang="en-US">
                <a:solidFill>
                  <a:schemeClr val="tx1"/>
                </a:solidFill>
                <a:effectLst>
                  <a:outerShdw blurRad="38100" dist="38100" dir="2700000" algn="tl">
                    <a:srgbClr val="FFFFFF"/>
                  </a:outerShdw>
                </a:effectLst>
                <a:latin typeface="Arial" charset="0"/>
              </a:rPr>
              <a:t>。</a:t>
            </a:r>
            <a:endParaRPr kumimoji="0" lang="zh-TW" altLang="en-US">
              <a:solidFill>
                <a:schemeClr val="tx1"/>
              </a:solidFill>
              <a:effectLst>
                <a:outerShdw blurRad="38100" dist="38100" dir="2700000" algn="tl">
                  <a:srgbClr val="FFFFFF"/>
                </a:outerShdw>
              </a:effectLst>
            </a:endParaRPr>
          </a:p>
        </p:txBody>
      </p:sp>
      <p:sp>
        <p:nvSpPr>
          <p:cNvPr id="465925" name="Line 5"/>
          <p:cNvSpPr>
            <a:spLocks noChangeShapeType="1"/>
          </p:cNvSpPr>
          <p:nvPr/>
        </p:nvSpPr>
        <p:spPr bwMode="auto">
          <a:xfrm flipH="1">
            <a:off x="4067175" y="1773238"/>
            <a:ext cx="2449513" cy="935037"/>
          </a:xfrm>
          <a:prstGeom prst="line">
            <a:avLst/>
          </a:prstGeom>
          <a:noFill/>
          <a:ln w="38100">
            <a:solidFill>
              <a:srgbClr val="FF0000"/>
            </a:solidFill>
            <a:round/>
            <a:headEnd/>
            <a:tailEnd type="triangle" w="med" len="med"/>
          </a:ln>
          <a:effectLst/>
        </p:spPr>
        <p:txBody>
          <a:bodyPr/>
          <a:lstStyle/>
          <a:p>
            <a:pPr algn="just">
              <a:spcBef>
                <a:spcPct val="50000"/>
              </a:spcBef>
              <a:defRPr/>
            </a:pPr>
            <a:endParaRPr lang="zh-TW" altLang="en-US">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651474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ChangeArrowheads="1"/>
          </p:cNvSpPr>
          <p:nvPr/>
        </p:nvSpPr>
        <p:spPr bwMode="auto">
          <a:xfrm>
            <a:off x="5580063" y="1196975"/>
            <a:ext cx="3095625" cy="3887788"/>
          </a:xfrm>
          <a:prstGeom prst="rect">
            <a:avLst/>
          </a:prstGeom>
          <a:solidFill>
            <a:srgbClr val="006BB4"/>
          </a:solidFill>
          <a:ln w="9525">
            <a:solidFill>
              <a:schemeClr val="tx1"/>
            </a:solidFill>
            <a:miter lim="800000"/>
            <a:headEnd/>
            <a:tailEnd/>
          </a:ln>
          <a:effectLst/>
        </p:spPr>
        <p:txBody>
          <a:bodyPr wrap="none" anchor="ctr"/>
          <a:lstStyle/>
          <a:p>
            <a:pPr algn="just">
              <a:spcBef>
                <a:spcPct val="50000"/>
              </a:spcBef>
              <a:defRPr/>
            </a:pPr>
            <a:endParaRPr lang="zh-TW" altLang="en-US">
              <a:effectLst>
                <a:outerShdw blurRad="38100" dist="38100" dir="2700000" algn="tl">
                  <a:srgbClr val="000000">
                    <a:alpha val="43137"/>
                  </a:srgbClr>
                </a:outerShdw>
              </a:effectLst>
            </a:endParaRPr>
          </a:p>
        </p:txBody>
      </p:sp>
      <p:pic>
        <p:nvPicPr>
          <p:cNvPr id="77827" name="Picture 3" descr="bkse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0"/>
            <a:ext cx="5045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6948" name="Text Box 4"/>
          <p:cNvSpPr txBox="1">
            <a:spLocks noChangeArrowheads="1"/>
          </p:cNvSpPr>
          <p:nvPr/>
        </p:nvSpPr>
        <p:spPr bwMode="auto">
          <a:xfrm>
            <a:off x="5795963" y="1557338"/>
            <a:ext cx="2663825" cy="3159125"/>
          </a:xfrm>
          <a:prstGeom prst="rect">
            <a:avLst/>
          </a:prstGeom>
          <a:noFill/>
          <a:ln w="9525">
            <a:noFill/>
            <a:miter lim="800000"/>
            <a:headEnd/>
            <a:tailEnd/>
          </a:ln>
          <a:effectLst/>
        </p:spPr>
        <p:txBody>
          <a:bodyPr>
            <a:spAutoFit/>
          </a:bodyPr>
          <a:lstStyle/>
          <a:p>
            <a:pPr algn="just">
              <a:lnSpc>
                <a:spcPct val="120000"/>
              </a:lnSpc>
              <a:spcBef>
                <a:spcPct val="50000"/>
              </a:spcBef>
              <a:defRPr/>
            </a:pPr>
            <a:r>
              <a:rPr lang="zh-TW" altLang="en-US">
                <a:solidFill>
                  <a:schemeClr val="tx1"/>
                </a:solidFill>
                <a:effectLst>
                  <a:outerShdw blurRad="38100" dist="38100" dir="2700000" algn="tl">
                    <a:srgbClr val="FFFFFF"/>
                  </a:outerShdw>
                </a:effectLst>
              </a:rPr>
              <a:t>地震多是台灣地區的特色，地震的危害不容忽視，尤其海域部分的地震佔約</a:t>
            </a:r>
            <a:r>
              <a:rPr lang="en-US" altLang="zh-TW">
                <a:solidFill>
                  <a:schemeClr val="tx1"/>
                </a:solidFill>
                <a:effectLst>
                  <a:outerShdw blurRad="38100" dist="38100" dir="2700000" algn="tl">
                    <a:srgbClr val="FFFFFF"/>
                  </a:outerShdw>
                </a:effectLst>
              </a:rPr>
              <a:t>70%</a:t>
            </a:r>
            <a:r>
              <a:rPr lang="zh-TW" altLang="en-US">
                <a:solidFill>
                  <a:schemeClr val="tx1"/>
                </a:solidFill>
                <a:effectLst>
                  <a:outerShdw blurRad="38100" dist="38100" dir="2700000" algn="tl">
                    <a:srgbClr val="FFFFFF"/>
                  </a:outerShdw>
                </a:effectLst>
              </a:rPr>
              <a:t>，同時也可能帶來海嘯的災害。</a:t>
            </a:r>
          </a:p>
        </p:txBody>
      </p:sp>
    </p:spTree>
    <p:extLst>
      <p:ext uri="{BB962C8B-B14F-4D97-AF65-F5344CB8AC3E}">
        <p14:creationId xmlns:p14="http://schemas.microsoft.com/office/powerpoint/2010/main" val="16558221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WA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 y="0"/>
            <a:ext cx="100091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525" y="3429000"/>
            <a:ext cx="2771775"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8996" name="Text Box 4"/>
          <p:cNvSpPr txBox="1">
            <a:spLocks noChangeArrowheads="1"/>
          </p:cNvSpPr>
          <p:nvPr/>
        </p:nvSpPr>
        <p:spPr bwMode="auto">
          <a:xfrm>
            <a:off x="4211638" y="333375"/>
            <a:ext cx="4681537" cy="2043113"/>
          </a:xfrm>
          <a:prstGeom prst="rect">
            <a:avLst/>
          </a:prstGeom>
          <a:noFill/>
          <a:ln w="9525">
            <a:noFill/>
            <a:miter lim="800000"/>
            <a:headEnd/>
            <a:tailEnd/>
          </a:ln>
          <a:effectLst/>
        </p:spPr>
        <p:txBody>
          <a:bodyPr>
            <a:spAutoFit/>
          </a:bodyPr>
          <a:lstStyle/>
          <a:p>
            <a:pPr>
              <a:spcBef>
                <a:spcPct val="50000"/>
              </a:spcBef>
              <a:defRPr/>
            </a:pPr>
            <a:r>
              <a:rPr lang="zh-TW" altLang="en-US" sz="3200">
                <a:solidFill>
                  <a:schemeClr val="tx1"/>
                </a:solidFill>
                <a:effectLst>
                  <a:outerShdw blurRad="38100" dist="38100" dir="2700000" algn="tl">
                    <a:srgbClr val="FFFFFF"/>
                  </a:outerShdw>
                </a:effectLst>
              </a:rPr>
              <a:t>台灣附近著名海嘯紀錄：</a:t>
            </a:r>
          </a:p>
          <a:p>
            <a:pPr>
              <a:spcBef>
                <a:spcPct val="50000"/>
              </a:spcBef>
              <a:defRPr/>
            </a:pPr>
            <a:r>
              <a:rPr lang="en-US" altLang="zh-TW" sz="3200">
                <a:solidFill>
                  <a:schemeClr val="tx1"/>
                </a:solidFill>
                <a:effectLst>
                  <a:outerShdw blurRad="38100" dist="38100" dir="2700000" algn="tl">
                    <a:srgbClr val="FFFFFF"/>
                  </a:outerShdw>
                </a:effectLst>
              </a:rPr>
              <a:t>1771 </a:t>
            </a:r>
            <a:r>
              <a:rPr lang="zh-TW" altLang="en-US" sz="3200">
                <a:solidFill>
                  <a:schemeClr val="tx1"/>
                </a:solidFill>
                <a:effectLst>
                  <a:outerShdw blurRad="38100" dist="38100" dir="2700000" algn="tl">
                    <a:srgbClr val="FFFFFF"/>
                  </a:outerShdw>
                </a:effectLst>
              </a:rPr>
              <a:t>石垣島海嘯（</a:t>
            </a:r>
            <a:r>
              <a:rPr lang="en-US" altLang="zh-TW" sz="3200">
                <a:solidFill>
                  <a:schemeClr val="tx1"/>
                </a:solidFill>
                <a:effectLst>
                  <a:outerShdw blurRad="38100" dist="38100" dir="2700000" algn="tl">
                    <a:srgbClr val="FFFFFF"/>
                  </a:outerShdw>
                </a:effectLst>
              </a:rPr>
              <a:t>85m</a:t>
            </a:r>
            <a:r>
              <a:rPr lang="zh-TW" altLang="en-US" sz="3200">
                <a:solidFill>
                  <a:schemeClr val="tx1"/>
                </a:solidFill>
                <a:effectLst>
                  <a:outerShdw blurRad="38100" dist="38100" dir="2700000" algn="tl">
                    <a:srgbClr val="FFFFFF"/>
                  </a:outerShdw>
                </a:effectLst>
              </a:rPr>
              <a:t>）</a:t>
            </a:r>
          </a:p>
          <a:p>
            <a:pPr>
              <a:spcBef>
                <a:spcPct val="50000"/>
              </a:spcBef>
              <a:defRPr/>
            </a:pPr>
            <a:r>
              <a:rPr lang="en-US" altLang="zh-TW" sz="3200">
                <a:solidFill>
                  <a:schemeClr val="tx1"/>
                </a:solidFill>
                <a:effectLst>
                  <a:outerShdw blurRad="38100" dist="38100" dir="2700000" algn="tl">
                    <a:srgbClr val="FFFFFF"/>
                  </a:outerShdw>
                </a:effectLst>
              </a:rPr>
              <a:t>1867 </a:t>
            </a:r>
            <a:r>
              <a:rPr lang="zh-TW" altLang="en-US" sz="3200">
                <a:solidFill>
                  <a:schemeClr val="tx1"/>
                </a:solidFill>
                <a:effectLst>
                  <a:outerShdw blurRad="38100" dist="38100" dir="2700000" algn="tl">
                    <a:srgbClr val="FFFFFF"/>
                  </a:outerShdw>
                </a:effectLst>
              </a:rPr>
              <a:t>基隆海嘯</a:t>
            </a:r>
          </a:p>
        </p:txBody>
      </p:sp>
      <p:pic>
        <p:nvPicPr>
          <p:cNvPr id="78853" name="Picture 5" descr="tsunami old new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2781300"/>
            <a:ext cx="4752975"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6002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Rectangle 2"/>
          <p:cNvSpPr>
            <a:spLocks noChangeArrowheads="1"/>
          </p:cNvSpPr>
          <p:nvPr/>
        </p:nvSpPr>
        <p:spPr bwMode="auto">
          <a:xfrm>
            <a:off x="6119813" y="333375"/>
            <a:ext cx="2916237" cy="6335713"/>
          </a:xfrm>
          <a:prstGeom prst="rect">
            <a:avLst/>
          </a:prstGeom>
          <a:solidFill>
            <a:srgbClr val="006BB4"/>
          </a:solidFill>
          <a:ln w="9525">
            <a:solidFill>
              <a:schemeClr val="tx1"/>
            </a:solidFill>
            <a:miter lim="800000"/>
            <a:headEnd/>
            <a:tailEnd/>
          </a:ln>
          <a:effectLst/>
        </p:spPr>
        <p:txBody>
          <a:bodyPr wrap="none" anchor="ctr"/>
          <a:lstStyle/>
          <a:p>
            <a:pPr algn="just">
              <a:spcBef>
                <a:spcPct val="50000"/>
              </a:spcBef>
              <a:defRPr/>
            </a:pPr>
            <a:endParaRPr lang="zh-TW" altLang="en-US">
              <a:effectLst>
                <a:outerShdw blurRad="38100" dist="38100" dir="2700000" algn="tl">
                  <a:srgbClr val="000000">
                    <a:alpha val="43137"/>
                  </a:srgbClr>
                </a:outerShdw>
              </a:effectLst>
            </a:endParaRPr>
          </a:p>
        </p:txBody>
      </p:sp>
      <p:pic>
        <p:nvPicPr>
          <p:cNvPr id="79875" name="Picture 3" descr="Fig_E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713" y="404813"/>
            <a:ext cx="5872162"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44" name="Text Box 4"/>
          <p:cNvSpPr txBox="1">
            <a:spLocks noChangeArrowheads="1"/>
          </p:cNvSpPr>
          <p:nvPr/>
        </p:nvSpPr>
        <p:spPr bwMode="auto">
          <a:xfrm>
            <a:off x="6300788" y="593725"/>
            <a:ext cx="2663825" cy="4911725"/>
          </a:xfrm>
          <a:prstGeom prst="rect">
            <a:avLst/>
          </a:prstGeom>
          <a:noFill/>
          <a:ln w="9525">
            <a:noFill/>
            <a:miter lim="800000"/>
            <a:headEnd/>
            <a:tailEnd/>
          </a:ln>
          <a:effectLst/>
        </p:spPr>
        <p:txBody>
          <a:bodyPr>
            <a:spAutoFit/>
          </a:bodyPr>
          <a:lstStyle/>
          <a:p>
            <a:pPr>
              <a:lnSpc>
                <a:spcPct val="120000"/>
              </a:lnSpc>
              <a:spcBef>
                <a:spcPct val="50000"/>
              </a:spcBef>
              <a:defRPr/>
            </a:pPr>
            <a:r>
              <a:rPr lang="zh-TW" altLang="en-US">
                <a:solidFill>
                  <a:schemeClr val="tx1"/>
                </a:solidFill>
                <a:effectLst>
                  <a:outerShdw blurRad="38100" dist="38100" dir="2700000" algn="tl">
                    <a:srgbClr val="FFFFFF"/>
                  </a:outerShdw>
                </a:effectLst>
              </a:rPr>
              <a:t>台灣所處的環境與</a:t>
            </a:r>
            <a:r>
              <a:rPr lang="en-US" altLang="zh-TW">
                <a:solidFill>
                  <a:schemeClr val="tx1"/>
                </a:solidFill>
                <a:effectLst>
                  <a:outerShdw blurRad="38100" dist="38100" dir="2700000" algn="tl">
                    <a:srgbClr val="FFFFFF"/>
                  </a:outerShdw>
                </a:effectLst>
              </a:rPr>
              <a:t>2004</a:t>
            </a:r>
            <a:r>
              <a:rPr lang="zh-TW" altLang="en-US">
                <a:solidFill>
                  <a:schemeClr val="tx1"/>
                </a:solidFill>
                <a:effectLst>
                  <a:outerShdw blurRad="38100" dist="38100" dir="2700000" algn="tl">
                    <a:srgbClr val="FFFFFF"/>
                  </a:outerShdw>
                </a:effectLst>
              </a:rPr>
              <a:t>年蘇門達臘外海所產生的大地震及大海嘯環境相似，都屬於板塊隱沒帶，都受到地震威脅，同時也受近海海底山崩產生海嘯的威脅。</a:t>
            </a:r>
            <a:r>
              <a:rPr lang="zh-TW" altLang="en-US">
                <a:effectLst>
                  <a:outerShdw blurRad="38100" dist="38100" dir="2700000" algn="tl">
                    <a:srgbClr val="000000"/>
                  </a:outerShdw>
                </a:effectLst>
              </a:rPr>
              <a:t>加強東部外海地震及海嘯監測刻不容緩。</a:t>
            </a:r>
          </a:p>
        </p:txBody>
      </p:sp>
    </p:spTree>
    <p:extLst>
      <p:ext uri="{BB962C8B-B14F-4D97-AF65-F5344CB8AC3E}">
        <p14:creationId xmlns:p14="http://schemas.microsoft.com/office/powerpoint/2010/main" val="39219834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Rectangle 2"/>
          <p:cNvSpPr>
            <a:spLocks noChangeArrowheads="1"/>
          </p:cNvSpPr>
          <p:nvPr/>
        </p:nvSpPr>
        <p:spPr bwMode="auto">
          <a:xfrm>
            <a:off x="250825" y="908050"/>
            <a:ext cx="8424863" cy="2257425"/>
          </a:xfrm>
          <a:prstGeom prst="rect">
            <a:avLst/>
          </a:prstGeom>
          <a:solidFill>
            <a:srgbClr val="006BB4"/>
          </a:solidFill>
          <a:ln w="9525">
            <a:solidFill>
              <a:schemeClr val="tx1"/>
            </a:solidFill>
            <a:miter lim="800000"/>
            <a:headEnd/>
            <a:tailEnd/>
          </a:ln>
          <a:effectLst/>
        </p:spPr>
        <p:txBody>
          <a:bodyPr wrap="none" anchor="ctr"/>
          <a:lstStyle/>
          <a:p>
            <a:pPr algn="just">
              <a:spcBef>
                <a:spcPct val="50000"/>
              </a:spcBef>
              <a:defRPr/>
            </a:pPr>
            <a:endParaRPr lang="zh-TW" altLang="en-US">
              <a:effectLst>
                <a:outerShdw blurRad="38100" dist="38100" dir="2700000" algn="tl">
                  <a:srgbClr val="000000">
                    <a:alpha val="43137"/>
                  </a:srgbClr>
                </a:outerShdw>
              </a:effectLst>
            </a:endParaRPr>
          </a:p>
        </p:txBody>
      </p:sp>
      <p:sp>
        <p:nvSpPr>
          <p:cNvPr id="472067" name="Rectangle 3"/>
          <p:cNvSpPr>
            <a:spLocks noChangeArrowheads="1"/>
          </p:cNvSpPr>
          <p:nvPr/>
        </p:nvSpPr>
        <p:spPr bwMode="auto">
          <a:xfrm>
            <a:off x="250825" y="3503613"/>
            <a:ext cx="8424863" cy="2085975"/>
          </a:xfrm>
          <a:prstGeom prst="rect">
            <a:avLst/>
          </a:prstGeom>
          <a:solidFill>
            <a:srgbClr val="006BB4"/>
          </a:solidFill>
          <a:ln w="9525">
            <a:solidFill>
              <a:schemeClr val="tx1"/>
            </a:solidFill>
            <a:miter lim="800000"/>
            <a:headEnd/>
            <a:tailEnd/>
          </a:ln>
          <a:effectLst/>
        </p:spPr>
        <p:txBody>
          <a:bodyPr wrap="none" anchor="ctr"/>
          <a:lstStyle/>
          <a:p>
            <a:pPr algn="just">
              <a:spcBef>
                <a:spcPct val="50000"/>
              </a:spcBef>
              <a:defRPr/>
            </a:pPr>
            <a:endParaRPr lang="zh-TW" altLang="en-US">
              <a:effectLst>
                <a:outerShdw blurRad="38100" dist="38100" dir="2700000" algn="tl">
                  <a:srgbClr val="000000">
                    <a:alpha val="43137"/>
                  </a:srgbClr>
                </a:outerShdw>
              </a:effectLst>
            </a:endParaRPr>
          </a:p>
        </p:txBody>
      </p:sp>
      <p:sp>
        <p:nvSpPr>
          <p:cNvPr id="472068" name="Text Box 4"/>
          <p:cNvSpPr txBox="1">
            <a:spLocks noChangeArrowheads="1"/>
          </p:cNvSpPr>
          <p:nvPr/>
        </p:nvSpPr>
        <p:spPr bwMode="auto">
          <a:xfrm>
            <a:off x="611188" y="1169988"/>
            <a:ext cx="8640762" cy="5275262"/>
          </a:xfrm>
          <a:prstGeom prst="rect">
            <a:avLst/>
          </a:prstGeom>
          <a:noFill/>
          <a:ln w="9525">
            <a:noFill/>
            <a:miter lim="800000"/>
            <a:headEnd/>
            <a:tailEnd/>
          </a:ln>
          <a:effectLst/>
        </p:spPr>
        <p:txBody>
          <a:bodyPr>
            <a:spAutoFit/>
          </a:bodyPr>
          <a:lstStyle/>
          <a:p>
            <a:pPr algn="just">
              <a:spcBef>
                <a:spcPct val="50000"/>
              </a:spcBef>
              <a:defRPr/>
            </a:pPr>
            <a:r>
              <a:rPr lang="zh-TW" altLang="en-US" sz="2800">
                <a:solidFill>
                  <a:schemeClr val="tx1"/>
                </a:solidFill>
                <a:effectLst>
                  <a:outerShdw blurRad="38100" dist="38100" dir="2700000" algn="tl">
                    <a:srgbClr val="FFFFFF"/>
                  </a:outerShdw>
                </a:effectLst>
              </a:rPr>
              <a:t>近幾年日本、加拿大、歐盟、美國、韓國和中國等</a:t>
            </a:r>
          </a:p>
          <a:p>
            <a:pPr algn="just">
              <a:spcBef>
                <a:spcPct val="50000"/>
              </a:spcBef>
              <a:defRPr/>
            </a:pPr>
            <a:r>
              <a:rPr lang="zh-TW" altLang="en-US" sz="2800">
                <a:solidFill>
                  <a:schemeClr val="tx1"/>
                </a:solidFill>
                <a:effectLst>
                  <a:outerShdw blurRad="38100" dist="38100" dir="2700000" algn="tl">
                    <a:srgbClr val="FFFFFF"/>
                  </a:outerShdw>
                </a:effectLst>
              </a:rPr>
              <a:t>相繼延伸陸上觀測至外海，加強各項地球科學研究</a:t>
            </a:r>
          </a:p>
          <a:p>
            <a:pPr algn="just">
              <a:spcBef>
                <a:spcPct val="50000"/>
              </a:spcBef>
              <a:defRPr/>
            </a:pPr>
            <a:r>
              <a:rPr lang="zh-TW" altLang="en-US" sz="2800">
                <a:solidFill>
                  <a:schemeClr val="tx1"/>
                </a:solidFill>
                <a:effectLst>
                  <a:outerShdw blurRad="38100" dist="38100" dir="2700000" algn="tl">
                    <a:srgbClr val="FFFFFF"/>
                  </a:outerShdw>
                </a:effectLst>
              </a:rPr>
              <a:t>及天然災害監測的能力。</a:t>
            </a:r>
          </a:p>
          <a:p>
            <a:pPr algn="just">
              <a:spcBef>
                <a:spcPct val="50000"/>
              </a:spcBef>
              <a:defRPr/>
            </a:pPr>
            <a:endParaRPr lang="zh-TW" altLang="en-US" sz="2800">
              <a:solidFill>
                <a:schemeClr val="tx1"/>
              </a:solidFill>
              <a:effectLst>
                <a:outerShdw blurRad="38100" dist="38100" dir="2700000" algn="tl">
                  <a:srgbClr val="FFFFFF"/>
                </a:outerShdw>
              </a:effectLst>
            </a:endParaRPr>
          </a:p>
          <a:p>
            <a:pPr algn="just">
              <a:spcBef>
                <a:spcPct val="50000"/>
              </a:spcBef>
              <a:defRPr/>
            </a:pPr>
            <a:r>
              <a:rPr lang="zh-TW" altLang="en-US">
                <a:solidFill>
                  <a:schemeClr val="tx1"/>
                </a:solidFill>
                <a:effectLst>
                  <a:outerShdw blurRad="38100" dist="38100" dir="2700000" algn="tl">
                    <a:srgbClr val="FFFFFF"/>
                  </a:outerShdw>
                </a:effectLst>
              </a:rPr>
              <a:t>歐洲：聯繫歐盟各國海域的</a:t>
            </a:r>
            <a:r>
              <a:rPr lang="en-US" altLang="zh-TW">
                <a:effectLst>
                  <a:outerShdw blurRad="38100" dist="38100" dir="2700000" algn="tl">
                    <a:srgbClr val="000000"/>
                  </a:outerShdw>
                </a:effectLst>
              </a:rPr>
              <a:t>ESONET</a:t>
            </a:r>
            <a:r>
              <a:rPr lang="zh-TW" altLang="en-US">
                <a:solidFill>
                  <a:schemeClr val="tx1"/>
                </a:solidFill>
                <a:effectLst>
                  <a:outerShdw blurRad="38100" dist="38100" dir="2700000" algn="tl">
                    <a:srgbClr val="FFFFFF"/>
                  </a:outerShdw>
                </a:effectLst>
              </a:rPr>
              <a:t>觀測計畫。</a:t>
            </a:r>
          </a:p>
          <a:p>
            <a:pPr algn="just">
              <a:spcBef>
                <a:spcPct val="50000"/>
              </a:spcBef>
              <a:defRPr/>
            </a:pPr>
            <a:r>
              <a:rPr lang="zh-TW" altLang="en-US">
                <a:solidFill>
                  <a:schemeClr val="tx1"/>
                </a:solidFill>
                <a:effectLst>
                  <a:outerShdw blurRad="38100" dist="38100" dir="2700000" algn="tl">
                    <a:srgbClr val="FFFFFF"/>
                  </a:outerShdw>
                </a:effectLst>
              </a:rPr>
              <a:t>美國：有</a:t>
            </a:r>
            <a:r>
              <a:rPr lang="en-US" altLang="zh-TW">
                <a:effectLst>
                  <a:outerShdw blurRad="38100" dist="38100" dir="2700000" algn="tl">
                    <a:srgbClr val="000000"/>
                  </a:outerShdw>
                </a:effectLst>
              </a:rPr>
              <a:t>H2O</a:t>
            </a:r>
            <a:r>
              <a:rPr lang="zh-TW" altLang="en-US">
                <a:solidFill>
                  <a:schemeClr val="tx1"/>
                </a:solidFill>
                <a:effectLst>
                  <a:outerShdw blurRad="38100" dist="38100" dir="2700000" algn="tl">
                    <a:srgbClr val="FFFFFF"/>
                  </a:outerShdw>
                </a:effectLst>
              </a:rPr>
              <a:t>計畫及與加拿大合作的</a:t>
            </a:r>
            <a:r>
              <a:rPr lang="en-US" altLang="zh-TW">
                <a:effectLst>
                  <a:outerShdw blurRad="38100" dist="38100" dir="2700000" algn="tl">
                    <a:srgbClr val="000000"/>
                  </a:outerShdw>
                </a:effectLst>
              </a:rPr>
              <a:t>NEPTUNE</a:t>
            </a:r>
            <a:r>
              <a:rPr lang="zh-TW" altLang="en-US">
                <a:solidFill>
                  <a:schemeClr val="tx1"/>
                </a:solidFill>
                <a:effectLst>
                  <a:outerShdw blurRad="38100" dist="38100" dir="2700000" algn="tl">
                    <a:srgbClr val="FFFFFF"/>
                  </a:outerShdw>
                </a:effectLst>
              </a:rPr>
              <a:t>計畫。</a:t>
            </a:r>
          </a:p>
          <a:p>
            <a:pPr algn="just">
              <a:spcBef>
                <a:spcPct val="50000"/>
              </a:spcBef>
              <a:defRPr/>
            </a:pPr>
            <a:r>
              <a:rPr lang="zh-TW" altLang="en-US">
                <a:solidFill>
                  <a:schemeClr val="tx1"/>
                </a:solidFill>
                <a:effectLst>
                  <a:outerShdw blurRad="38100" dist="38100" dir="2700000" algn="tl">
                    <a:srgbClr val="FFFFFF"/>
                  </a:outerShdw>
                </a:effectLst>
              </a:rPr>
              <a:t>日本：已有</a:t>
            </a:r>
            <a:r>
              <a:rPr lang="en-US" altLang="zh-TW">
                <a:solidFill>
                  <a:schemeClr val="tx1"/>
                </a:solidFill>
                <a:effectLst>
                  <a:outerShdw blurRad="38100" dist="38100" dir="2700000" algn="tl">
                    <a:srgbClr val="FFFFFF"/>
                  </a:outerShdw>
                </a:effectLst>
              </a:rPr>
              <a:t>7</a:t>
            </a:r>
            <a:r>
              <a:rPr lang="zh-TW" altLang="en-US">
                <a:solidFill>
                  <a:schemeClr val="tx1"/>
                </a:solidFill>
                <a:effectLst>
                  <a:outerShdw blurRad="38100" dist="38100" dir="2700000" algn="tl">
                    <a:srgbClr val="FFFFFF"/>
                  </a:outerShdw>
                </a:effectLst>
              </a:rPr>
              <a:t>條海底觀測纜線，更有新的</a:t>
            </a:r>
            <a:r>
              <a:rPr lang="en-US" altLang="zh-TW">
                <a:effectLst>
                  <a:outerShdw blurRad="38100" dist="38100" dir="2700000" algn="tl">
                    <a:srgbClr val="000000"/>
                  </a:outerShdw>
                </a:effectLst>
              </a:rPr>
              <a:t>DONET</a:t>
            </a:r>
            <a:r>
              <a:rPr lang="zh-TW" altLang="en-US">
                <a:solidFill>
                  <a:schemeClr val="tx1"/>
                </a:solidFill>
                <a:effectLst>
                  <a:outerShdw blurRad="38100" dist="38100" dir="2700000" algn="tl">
                    <a:srgbClr val="FFFFFF"/>
                  </a:outerShdw>
                </a:effectLst>
              </a:rPr>
              <a:t>網絡式計畫。</a:t>
            </a:r>
          </a:p>
          <a:p>
            <a:pPr algn="just">
              <a:spcBef>
                <a:spcPct val="50000"/>
              </a:spcBef>
              <a:defRPr/>
            </a:pPr>
            <a:endParaRPr lang="zh-TW" altLang="en-US">
              <a:solidFill>
                <a:schemeClr val="tx1"/>
              </a:solidFill>
              <a:effectLst>
                <a:outerShdw blurRad="38100" dist="38100" dir="2700000" algn="tl">
                  <a:srgbClr val="FFFFFF"/>
                </a:outerShdw>
              </a:effectLst>
            </a:endParaRPr>
          </a:p>
          <a:p>
            <a:pPr algn="just">
              <a:spcBef>
                <a:spcPct val="50000"/>
              </a:spcBef>
              <a:defRPr/>
            </a:pPr>
            <a:endParaRPr lang="en-US" altLang="zh-TW" sz="2800">
              <a:solidFill>
                <a:schemeClr val="tx1"/>
              </a:solidFill>
              <a:effectLst>
                <a:outerShdw blurRad="38100" dist="38100" dir="2700000" algn="tl">
                  <a:srgbClr val="FFFFFF"/>
                </a:outerShdw>
              </a:effectLst>
            </a:endParaRPr>
          </a:p>
        </p:txBody>
      </p:sp>
    </p:spTree>
    <p:extLst>
      <p:ext uri="{BB962C8B-B14F-4D97-AF65-F5344CB8AC3E}">
        <p14:creationId xmlns:p14="http://schemas.microsoft.com/office/powerpoint/2010/main" val="17675766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Rectangle 2"/>
          <p:cNvSpPr>
            <a:spLocks noChangeArrowheads="1"/>
          </p:cNvSpPr>
          <p:nvPr/>
        </p:nvSpPr>
        <p:spPr bwMode="auto">
          <a:xfrm>
            <a:off x="395288" y="2636838"/>
            <a:ext cx="8424862" cy="3240087"/>
          </a:xfrm>
          <a:prstGeom prst="rect">
            <a:avLst/>
          </a:prstGeom>
          <a:solidFill>
            <a:srgbClr val="006BB4"/>
          </a:solidFill>
          <a:ln w="9525">
            <a:solidFill>
              <a:schemeClr val="tx1"/>
            </a:solidFill>
            <a:miter lim="800000"/>
            <a:headEnd/>
            <a:tailEnd/>
          </a:ln>
          <a:effectLst/>
        </p:spPr>
        <p:txBody>
          <a:bodyPr wrap="none" anchor="ctr"/>
          <a:lstStyle/>
          <a:p>
            <a:pPr algn="just">
              <a:spcBef>
                <a:spcPct val="50000"/>
              </a:spcBef>
              <a:defRPr/>
            </a:pPr>
            <a:endParaRPr lang="zh-TW" altLang="en-US">
              <a:effectLst>
                <a:outerShdw blurRad="38100" dist="38100" dir="2700000" algn="tl">
                  <a:srgbClr val="000000">
                    <a:alpha val="43137"/>
                  </a:srgbClr>
                </a:outerShdw>
              </a:effectLst>
            </a:endParaRPr>
          </a:p>
        </p:txBody>
      </p:sp>
      <p:sp>
        <p:nvSpPr>
          <p:cNvPr id="81923" name="Text Box 3"/>
          <p:cNvSpPr txBox="1">
            <a:spLocks noChangeArrowheads="1"/>
          </p:cNvSpPr>
          <p:nvPr/>
        </p:nvSpPr>
        <p:spPr bwMode="auto">
          <a:xfrm>
            <a:off x="468313" y="2781300"/>
            <a:ext cx="8135937"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rgbClr val="FFFF00"/>
                </a:solidFill>
                <a:latin typeface="華康儷中黑" pitchFamily="1" charset="-120"/>
                <a:ea typeface="華康儷中黑" pitchFamily="1" charset="-120"/>
              </a:defRPr>
            </a:lvl1pPr>
            <a:lvl2pPr marL="742950" indent="-285750" eaLnBrk="0" hangingPunct="0">
              <a:defRPr kumimoji="1" sz="2400">
                <a:solidFill>
                  <a:srgbClr val="FFFF00"/>
                </a:solidFill>
                <a:latin typeface="華康儷中黑" pitchFamily="1" charset="-120"/>
                <a:ea typeface="華康儷中黑" pitchFamily="1" charset="-120"/>
              </a:defRPr>
            </a:lvl2pPr>
            <a:lvl3pPr marL="1143000" indent="-228600" eaLnBrk="0" hangingPunct="0">
              <a:defRPr kumimoji="1" sz="2400">
                <a:solidFill>
                  <a:srgbClr val="FFFF00"/>
                </a:solidFill>
                <a:latin typeface="華康儷中黑" pitchFamily="1" charset="-120"/>
                <a:ea typeface="華康儷中黑" pitchFamily="1" charset="-120"/>
              </a:defRPr>
            </a:lvl3pPr>
            <a:lvl4pPr marL="1600200" indent="-228600" eaLnBrk="0" hangingPunct="0">
              <a:defRPr kumimoji="1" sz="2400">
                <a:solidFill>
                  <a:srgbClr val="FFFF00"/>
                </a:solidFill>
                <a:latin typeface="華康儷中黑" pitchFamily="1" charset="-120"/>
                <a:ea typeface="華康儷中黑" pitchFamily="1" charset="-120"/>
              </a:defRPr>
            </a:lvl4pPr>
            <a:lvl5pPr marL="2057400" indent="-228600" eaLnBrk="0" hangingPunct="0">
              <a:defRPr kumimoji="1" sz="2400">
                <a:solidFill>
                  <a:srgbClr val="FFFF00"/>
                </a:solidFill>
                <a:latin typeface="華康儷中黑" pitchFamily="1" charset="-120"/>
                <a:ea typeface="華康儷中黑" pitchFamily="1" charset="-120"/>
              </a:defRPr>
            </a:lvl5pPr>
            <a:lvl6pPr marL="25146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6pPr>
            <a:lvl7pPr marL="29718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7pPr>
            <a:lvl8pPr marL="34290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8pPr>
            <a:lvl9pPr marL="38862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9pPr>
          </a:lstStyle>
          <a:p>
            <a:pPr eaLnBrk="1" hangingPunct="1">
              <a:spcBef>
                <a:spcPct val="50000"/>
              </a:spcBef>
            </a:pPr>
            <a:r>
              <a:rPr lang="en-US" altLang="zh-TW">
                <a:latin typeface="Arial" charset="0"/>
                <a:ea typeface="新細明體" charset="-120"/>
              </a:rPr>
              <a:t>ESONET</a:t>
            </a:r>
            <a:r>
              <a:rPr lang="en-US" altLang="zh-TW">
                <a:solidFill>
                  <a:schemeClr val="accent2"/>
                </a:solidFill>
                <a:latin typeface="Arial" charset="0"/>
                <a:ea typeface="新細明體" charset="-120"/>
              </a:rPr>
              <a:t> </a:t>
            </a:r>
            <a:r>
              <a:rPr lang="en-US" altLang="zh-TW">
                <a:solidFill>
                  <a:schemeClr val="tx1"/>
                </a:solidFill>
                <a:latin typeface="Arial" charset="0"/>
                <a:ea typeface="新細明體" charset="-120"/>
              </a:rPr>
              <a:t>is a proposed sub sea component of the European GMES (Global Monitoring for Environment and Security) to provide strategic long term monitoring capability in geophysics, geotechnics, chemistry, biochemistry, oceanography, biology and fisheries. To provide representative sampling around Europe 10 regional networks are proposed in contrasting oceanographic regions</a:t>
            </a:r>
            <a:r>
              <a:rPr lang="en-US" altLang="zh-TW" sz="1800">
                <a:solidFill>
                  <a:schemeClr val="tx1"/>
                </a:solidFill>
                <a:latin typeface="Arial" charset="0"/>
                <a:ea typeface="新細明體" charset="-120"/>
              </a:rPr>
              <a:t> </a:t>
            </a:r>
          </a:p>
        </p:txBody>
      </p:sp>
      <p:pic>
        <p:nvPicPr>
          <p:cNvPr id="81924" name="Picture 4" descr="esonet_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60350"/>
            <a:ext cx="3240088" cy="207327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1925" name="Rectangle 5"/>
          <p:cNvSpPr>
            <a:spLocks noChangeArrowheads="1"/>
          </p:cNvSpPr>
          <p:nvPr/>
        </p:nvSpPr>
        <p:spPr bwMode="auto">
          <a:xfrm>
            <a:off x="3348038" y="620713"/>
            <a:ext cx="6302375" cy="149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lIns="457056" tIns="136482" rIns="457056" anchor="ctr">
            <a:spAutoFit/>
          </a:bodyPr>
          <a:lstStyle/>
          <a:p>
            <a:r>
              <a:rPr lang="en-US" altLang="zh-TW" sz="3000" b="1">
                <a:solidFill>
                  <a:srgbClr val="003366"/>
                </a:solidFill>
                <a:latin typeface="Arial" charset="0"/>
                <a:ea typeface="新細明體" charset="-120"/>
                <a:cs typeface="Arial" charset="0"/>
              </a:rPr>
              <a:t>  </a:t>
            </a:r>
            <a:r>
              <a:rPr lang="en-US" altLang="zh-TW" sz="4000" b="1">
                <a:solidFill>
                  <a:srgbClr val="003366"/>
                </a:solidFill>
                <a:latin typeface="Arial" charset="0"/>
                <a:ea typeface="新細明體" charset="-120"/>
                <a:cs typeface="Arial" charset="0"/>
              </a:rPr>
              <a:t> </a:t>
            </a:r>
            <a:r>
              <a:rPr lang="en-US" altLang="zh-TW" sz="3000" b="1">
                <a:solidFill>
                  <a:srgbClr val="003366"/>
                </a:solidFill>
                <a:latin typeface="Arial" charset="0"/>
                <a:ea typeface="新細明體" charset="-120"/>
                <a:cs typeface="Arial" charset="0"/>
              </a:rPr>
              <a:t>        </a:t>
            </a:r>
            <a:r>
              <a:rPr lang="en-US" altLang="zh-TW" sz="3000" b="1">
                <a:solidFill>
                  <a:schemeClr val="tx1"/>
                </a:solidFill>
                <a:latin typeface="Arial" charset="0"/>
                <a:ea typeface="新細明體" charset="-120"/>
                <a:cs typeface="Arial" charset="0"/>
              </a:rPr>
              <a:t>ESONET </a:t>
            </a:r>
          </a:p>
          <a:p>
            <a:pPr eaLnBrk="0" hangingPunct="0"/>
            <a:r>
              <a:rPr lang="en-US" altLang="zh-TW" sz="1600" b="1">
                <a:solidFill>
                  <a:schemeClr val="tx1"/>
                </a:solidFill>
                <a:latin typeface="Arial" charset="0"/>
                <a:ea typeface="新細明體" charset="-120"/>
                <a:cs typeface="Arial" charset="0"/>
              </a:rPr>
              <a:t>European Sea Floor Observatory Network ( ESONET)</a:t>
            </a:r>
          </a:p>
          <a:p>
            <a:pPr eaLnBrk="0" hangingPunct="0"/>
            <a:endParaRPr lang="en-US" altLang="zh-TW" sz="3000" b="1">
              <a:solidFill>
                <a:schemeClr val="tx1"/>
              </a:solidFill>
              <a:latin typeface="Arial" charset="0"/>
              <a:ea typeface="新細明體" charset="-120"/>
              <a:cs typeface="Arial" charset="0"/>
            </a:endParaRPr>
          </a:p>
        </p:txBody>
      </p:sp>
      <p:sp>
        <p:nvSpPr>
          <p:cNvPr id="473094" name="Rectangle 6"/>
          <p:cNvSpPr>
            <a:spLocks noChangeArrowheads="1"/>
          </p:cNvSpPr>
          <p:nvPr/>
        </p:nvSpPr>
        <p:spPr bwMode="auto">
          <a:xfrm>
            <a:off x="395288" y="6021388"/>
            <a:ext cx="6356350" cy="519112"/>
          </a:xfrm>
          <a:prstGeom prst="rect">
            <a:avLst/>
          </a:prstGeom>
          <a:noFill/>
          <a:ln w="9525">
            <a:noFill/>
            <a:miter lim="800000"/>
            <a:headEnd/>
            <a:tailEnd/>
          </a:ln>
          <a:effectLst/>
        </p:spPr>
        <p:txBody>
          <a:bodyPr wrap="none">
            <a:spAutoFit/>
          </a:bodyPr>
          <a:lstStyle/>
          <a:p>
            <a:pPr>
              <a:defRPr/>
            </a:pPr>
            <a:r>
              <a:rPr lang="en-US" altLang="en-US">
                <a:effectLst>
                  <a:outerShdw blurRad="38100" dist="38100" dir="2700000" algn="tl">
                    <a:srgbClr val="000000"/>
                  </a:outerShdw>
                </a:effectLst>
                <a:latin typeface="Arial" charset="0"/>
                <a:ea typeface="ＭＳ Ｐゴシック" pitchFamily="34" charset="-128"/>
              </a:rPr>
              <a:t>※</a:t>
            </a:r>
            <a:r>
              <a:rPr lang="en-US" altLang="zh-TW" sz="2800">
                <a:effectLst>
                  <a:outerShdw blurRad="38100" dist="38100" dir="2700000" algn="tl">
                    <a:srgbClr val="000000"/>
                  </a:outerShdw>
                </a:effectLst>
              </a:rPr>
              <a:t> ESONET</a:t>
            </a:r>
            <a:r>
              <a:rPr lang="zh-TW" altLang="en-US" sz="2800">
                <a:effectLst>
                  <a:outerShdw blurRad="38100" dist="38100" dir="2700000" algn="tl">
                    <a:srgbClr val="000000"/>
                  </a:outerShdw>
                </a:effectLst>
              </a:rPr>
              <a:t>觀測光纖纜線總長度約</a:t>
            </a:r>
            <a:r>
              <a:rPr lang="en-US" altLang="zh-TW" sz="2800">
                <a:effectLst>
                  <a:outerShdw blurRad="38100" dist="38100" dir="2700000" algn="tl">
                    <a:srgbClr val="000000"/>
                  </a:outerShdw>
                </a:effectLst>
              </a:rPr>
              <a:t>5000km</a:t>
            </a:r>
          </a:p>
        </p:txBody>
      </p:sp>
    </p:spTree>
    <p:extLst>
      <p:ext uri="{BB962C8B-B14F-4D97-AF65-F5344CB8AC3E}">
        <p14:creationId xmlns:p14="http://schemas.microsoft.com/office/powerpoint/2010/main" val="12753895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2"/>
          <p:cNvSpPr>
            <a:spLocks noChangeArrowheads="1"/>
          </p:cNvSpPr>
          <p:nvPr/>
        </p:nvSpPr>
        <p:spPr bwMode="auto">
          <a:xfrm>
            <a:off x="466725" y="1052513"/>
            <a:ext cx="7993063" cy="4752975"/>
          </a:xfrm>
          <a:prstGeom prst="rect">
            <a:avLst/>
          </a:prstGeom>
          <a:solidFill>
            <a:srgbClr val="006BB4"/>
          </a:solidFill>
          <a:ln w="9525">
            <a:solidFill>
              <a:schemeClr val="tx1"/>
            </a:solidFill>
            <a:miter lim="800000"/>
            <a:headEnd/>
            <a:tailEnd/>
          </a:ln>
          <a:effectLst/>
        </p:spPr>
        <p:txBody>
          <a:bodyPr wrap="none" anchor="ctr"/>
          <a:lstStyle/>
          <a:p>
            <a:pPr algn="just">
              <a:spcBef>
                <a:spcPct val="50000"/>
              </a:spcBef>
              <a:defRPr/>
            </a:pPr>
            <a:endParaRPr lang="zh-TW" altLang="en-US">
              <a:effectLst>
                <a:outerShdw blurRad="38100" dist="38100" dir="2700000" algn="tl">
                  <a:srgbClr val="000000">
                    <a:alpha val="43137"/>
                  </a:srgbClr>
                </a:outerShdw>
              </a:effectLst>
            </a:endParaRPr>
          </a:p>
        </p:txBody>
      </p:sp>
      <p:sp>
        <p:nvSpPr>
          <p:cNvPr id="82947" name="Rectangle 3"/>
          <p:cNvSpPr>
            <a:spLocks noChangeArrowheads="1"/>
          </p:cNvSpPr>
          <p:nvPr/>
        </p:nvSpPr>
        <p:spPr bwMode="auto">
          <a:xfrm>
            <a:off x="900113" y="1309688"/>
            <a:ext cx="7559675"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80000"/>
              </a:lnSpc>
              <a:spcBef>
                <a:spcPct val="20000"/>
              </a:spcBef>
              <a:buFontTx/>
              <a:buChar char="•"/>
            </a:pPr>
            <a:r>
              <a:rPr lang="en-US" altLang="zh-TW" sz="2800">
                <a:solidFill>
                  <a:schemeClr val="tx1"/>
                </a:solidFill>
                <a:latin typeface="Times New Roman" pitchFamily="18" charset="0"/>
                <a:ea typeface="新細明體" charset="-120"/>
              </a:rPr>
              <a:t>1-Arctic – Arctic Ocean</a:t>
            </a:r>
          </a:p>
          <a:p>
            <a:pPr marL="342900" indent="-342900">
              <a:lnSpc>
                <a:spcPct val="80000"/>
              </a:lnSpc>
              <a:spcBef>
                <a:spcPct val="20000"/>
              </a:spcBef>
              <a:buFontTx/>
              <a:buChar char="•"/>
            </a:pPr>
            <a:r>
              <a:rPr lang="en-US" altLang="zh-TW" sz="2800">
                <a:solidFill>
                  <a:schemeClr val="tx1"/>
                </a:solidFill>
                <a:latin typeface="Times New Roman" pitchFamily="18" charset="0"/>
                <a:ea typeface="新細明體" charset="-120"/>
              </a:rPr>
              <a:t>2-Norwegian margin - Atlantic Ocean</a:t>
            </a:r>
          </a:p>
          <a:p>
            <a:pPr marL="342900" indent="-342900">
              <a:lnSpc>
                <a:spcPct val="80000"/>
              </a:lnSpc>
              <a:spcBef>
                <a:spcPct val="20000"/>
              </a:spcBef>
              <a:buFontTx/>
              <a:buChar char="•"/>
            </a:pPr>
            <a:r>
              <a:rPr lang="en-US" altLang="zh-TW" sz="2800">
                <a:solidFill>
                  <a:schemeClr val="tx1"/>
                </a:solidFill>
                <a:latin typeface="Times New Roman" pitchFamily="18" charset="0"/>
                <a:ea typeface="新細明體" charset="-120"/>
              </a:rPr>
              <a:t>3-Nordic Seas – Atlantic Ocean</a:t>
            </a:r>
          </a:p>
          <a:p>
            <a:pPr marL="342900" indent="-342900">
              <a:lnSpc>
                <a:spcPct val="80000"/>
              </a:lnSpc>
              <a:spcBef>
                <a:spcPct val="20000"/>
              </a:spcBef>
              <a:buFontTx/>
              <a:buChar char="•"/>
            </a:pPr>
            <a:r>
              <a:rPr lang="en-US" altLang="zh-TW" sz="2800">
                <a:solidFill>
                  <a:schemeClr val="tx1"/>
                </a:solidFill>
                <a:latin typeface="Times New Roman" pitchFamily="18" charset="0"/>
                <a:ea typeface="新細明體" charset="-120"/>
              </a:rPr>
              <a:t>4-Porcupine/Celtic –Atlantic Ocean</a:t>
            </a:r>
          </a:p>
          <a:p>
            <a:pPr marL="342900" indent="-342900">
              <a:lnSpc>
                <a:spcPct val="80000"/>
              </a:lnSpc>
              <a:spcBef>
                <a:spcPct val="20000"/>
              </a:spcBef>
              <a:buFontTx/>
              <a:buChar char="•"/>
            </a:pPr>
            <a:r>
              <a:rPr lang="en-US" altLang="zh-TW" sz="2800">
                <a:solidFill>
                  <a:schemeClr val="tx1"/>
                </a:solidFill>
                <a:latin typeface="Times New Roman" pitchFamily="18" charset="0"/>
                <a:ea typeface="新細明體" charset="-120"/>
              </a:rPr>
              <a:t>5-Azores – Atlantic Ocean</a:t>
            </a:r>
          </a:p>
          <a:p>
            <a:pPr marL="342900" indent="-342900">
              <a:lnSpc>
                <a:spcPct val="80000"/>
              </a:lnSpc>
              <a:spcBef>
                <a:spcPct val="20000"/>
              </a:spcBef>
              <a:buFontTx/>
              <a:buChar char="•"/>
            </a:pPr>
            <a:r>
              <a:rPr lang="en-US" altLang="zh-TW" sz="2800">
                <a:solidFill>
                  <a:schemeClr val="tx1"/>
                </a:solidFill>
                <a:latin typeface="Times New Roman" pitchFamily="18" charset="0"/>
                <a:ea typeface="新細明體" charset="-120"/>
              </a:rPr>
              <a:t>6-Iberian Margin – Atlantic Ocean</a:t>
            </a:r>
          </a:p>
          <a:p>
            <a:pPr marL="342900" indent="-342900">
              <a:lnSpc>
                <a:spcPct val="80000"/>
              </a:lnSpc>
              <a:spcBef>
                <a:spcPct val="20000"/>
              </a:spcBef>
              <a:buFontTx/>
              <a:buChar char="•"/>
            </a:pPr>
            <a:r>
              <a:rPr lang="en-US" altLang="zh-TW" sz="2800">
                <a:solidFill>
                  <a:schemeClr val="tx1"/>
                </a:solidFill>
                <a:latin typeface="Times New Roman" pitchFamily="18" charset="0"/>
                <a:ea typeface="新細明體" charset="-120"/>
              </a:rPr>
              <a:t>7-Ligurian – Mediterranean Sea</a:t>
            </a:r>
          </a:p>
          <a:p>
            <a:pPr marL="342900" indent="-342900">
              <a:lnSpc>
                <a:spcPct val="80000"/>
              </a:lnSpc>
              <a:spcBef>
                <a:spcPct val="20000"/>
              </a:spcBef>
              <a:buFontTx/>
              <a:buChar char="•"/>
            </a:pPr>
            <a:r>
              <a:rPr lang="en-US" altLang="zh-TW" sz="2800">
                <a:solidFill>
                  <a:schemeClr val="tx1"/>
                </a:solidFill>
                <a:latin typeface="Times New Roman" pitchFamily="18" charset="0"/>
                <a:ea typeface="新細明體" charset="-120"/>
              </a:rPr>
              <a:t>8-East Sicily – Mediterranean Sea</a:t>
            </a:r>
          </a:p>
          <a:p>
            <a:pPr marL="342900" indent="-342900">
              <a:lnSpc>
                <a:spcPct val="80000"/>
              </a:lnSpc>
              <a:spcBef>
                <a:spcPct val="20000"/>
              </a:spcBef>
              <a:buFontTx/>
              <a:buChar char="•"/>
            </a:pPr>
            <a:r>
              <a:rPr lang="en-US" altLang="zh-TW" sz="2800">
                <a:solidFill>
                  <a:schemeClr val="tx1"/>
                </a:solidFill>
                <a:latin typeface="Times New Roman" pitchFamily="18" charset="0"/>
                <a:ea typeface="新細明體" charset="-120"/>
              </a:rPr>
              <a:t>9-Hellenic – Mediterranean Sea</a:t>
            </a:r>
          </a:p>
          <a:p>
            <a:pPr marL="342900" indent="-342900">
              <a:lnSpc>
                <a:spcPct val="80000"/>
              </a:lnSpc>
              <a:spcBef>
                <a:spcPct val="20000"/>
              </a:spcBef>
              <a:buFontTx/>
              <a:buChar char="•"/>
            </a:pPr>
            <a:r>
              <a:rPr lang="en-US" altLang="zh-TW" sz="2800">
                <a:solidFill>
                  <a:schemeClr val="tx1"/>
                </a:solidFill>
                <a:latin typeface="Times New Roman" pitchFamily="18" charset="0"/>
                <a:ea typeface="新細明體" charset="-120"/>
              </a:rPr>
              <a:t>10-Black Sea –</a:t>
            </a:r>
          </a:p>
          <a:p>
            <a:pPr marL="342900" indent="-342900">
              <a:lnSpc>
                <a:spcPct val="80000"/>
              </a:lnSpc>
              <a:spcBef>
                <a:spcPct val="20000"/>
              </a:spcBef>
              <a:buFontTx/>
              <a:buChar char="•"/>
            </a:pPr>
            <a:endParaRPr lang="en-US" altLang="zh-TW" sz="2800">
              <a:solidFill>
                <a:schemeClr val="tx1"/>
              </a:solidFill>
              <a:latin typeface="Times New Roman" pitchFamily="18" charset="0"/>
              <a:ea typeface="新細明體" charset="-120"/>
            </a:endParaRPr>
          </a:p>
        </p:txBody>
      </p:sp>
      <p:sp>
        <p:nvSpPr>
          <p:cNvPr id="82948" name="Text Box 4"/>
          <p:cNvSpPr txBox="1">
            <a:spLocks noChangeArrowheads="1"/>
          </p:cNvSpPr>
          <p:nvPr/>
        </p:nvSpPr>
        <p:spPr bwMode="auto">
          <a:xfrm>
            <a:off x="1258888" y="388938"/>
            <a:ext cx="67675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rgbClr val="FFFF00"/>
                </a:solidFill>
                <a:latin typeface="華康儷中黑" pitchFamily="1" charset="-120"/>
                <a:ea typeface="華康儷中黑" pitchFamily="1" charset="-120"/>
              </a:defRPr>
            </a:lvl1pPr>
            <a:lvl2pPr marL="742950" indent="-285750" eaLnBrk="0" hangingPunct="0">
              <a:defRPr kumimoji="1" sz="2400">
                <a:solidFill>
                  <a:srgbClr val="FFFF00"/>
                </a:solidFill>
                <a:latin typeface="華康儷中黑" pitchFamily="1" charset="-120"/>
                <a:ea typeface="華康儷中黑" pitchFamily="1" charset="-120"/>
              </a:defRPr>
            </a:lvl2pPr>
            <a:lvl3pPr marL="1143000" indent="-228600" eaLnBrk="0" hangingPunct="0">
              <a:defRPr kumimoji="1" sz="2400">
                <a:solidFill>
                  <a:srgbClr val="FFFF00"/>
                </a:solidFill>
                <a:latin typeface="華康儷中黑" pitchFamily="1" charset="-120"/>
                <a:ea typeface="華康儷中黑" pitchFamily="1" charset="-120"/>
              </a:defRPr>
            </a:lvl3pPr>
            <a:lvl4pPr marL="1600200" indent="-228600" eaLnBrk="0" hangingPunct="0">
              <a:defRPr kumimoji="1" sz="2400">
                <a:solidFill>
                  <a:srgbClr val="FFFF00"/>
                </a:solidFill>
                <a:latin typeface="華康儷中黑" pitchFamily="1" charset="-120"/>
                <a:ea typeface="華康儷中黑" pitchFamily="1" charset="-120"/>
              </a:defRPr>
            </a:lvl4pPr>
            <a:lvl5pPr marL="2057400" indent="-228600" eaLnBrk="0" hangingPunct="0">
              <a:defRPr kumimoji="1" sz="2400">
                <a:solidFill>
                  <a:srgbClr val="FFFF00"/>
                </a:solidFill>
                <a:latin typeface="華康儷中黑" pitchFamily="1" charset="-120"/>
                <a:ea typeface="華康儷中黑" pitchFamily="1" charset="-120"/>
              </a:defRPr>
            </a:lvl5pPr>
            <a:lvl6pPr marL="25146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6pPr>
            <a:lvl7pPr marL="29718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7pPr>
            <a:lvl8pPr marL="34290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8pPr>
            <a:lvl9pPr marL="3886200" indent="-228600" eaLnBrk="0" fontAlgn="base" hangingPunct="0">
              <a:spcBef>
                <a:spcPct val="0"/>
              </a:spcBef>
              <a:spcAft>
                <a:spcPct val="0"/>
              </a:spcAft>
              <a:defRPr kumimoji="1" sz="2400">
                <a:solidFill>
                  <a:srgbClr val="FFFF00"/>
                </a:solidFill>
                <a:latin typeface="華康儷中黑" pitchFamily="1" charset="-120"/>
                <a:ea typeface="華康儷中黑" pitchFamily="1" charset="-120"/>
              </a:defRPr>
            </a:lvl9pPr>
          </a:lstStyle>
          <a:p>
            <a:pPr eaLnBrk="1" hangingPunct="1">
              <a:spcBef>
                <a:spcPct val="50000"/>
              </a:spcBef>
            </a:pPr>
            <a:r>
              <a:rPr lang="zh-TW" altLang="en-US" sz="2800">
                <a:solidFill>
                  <a:schemeClr val="tx1"/>
                </a:solidFill>
              </a:rPr>
              <a:t>歐盟</a:t>
            </a:r>
            <a:r>
              <a:rPr lang="en-US" altLang="zh-TW" sz="2800">
                <a:solidFill>
                  <a:schemeClr val="tx1"/>
                </a:solidFill>
              </a:rPr>
              <a:t>ESONET</a:t>
            </a:r>
            <a:r>
              <a:rPr lang="zh-TW" altLang="en-US" sz="2800">
                <a:solidFill>
                  <a:schemeClr val="tx1"/>
                </a:solidFill>
              </a:rPr>
              <a:t>的</a:t>
            </a:r>
            <a:r>
              <a:rPr lang="en-US" altLang="zh-TW" sz="2800">
                <a:solidFill>
                  <a:schemeClr val="tx1"/>
                </a:solidFill>
              </a:rPr>
              <a:t>10</a:t>
            </a:r>
            <a:r>
              <a:rPr lang="zh-TW" altLang="en-US" sz="2800">
                <a:solidFill>
                  <a:schemeClr val="tx1"/>
                </a:solidFill>
              </a:rPr>
              <a:t>個子計畫，逐年分別進行</a:t>
            </a:r>
          </a:p>
        </p:txBody>
      </p:sp>
    </p:spTree>
    <p:extLst>
      <p:ext uri="{BB962C8B-B14F-4D97-AF65-F5344CB8AC3E}">
        <p14:creationId xmlns:p14="http://schemas.microsoft.com/office/powerpoint/2010/main" val="14287040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CHT Template(5)">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CHT Template(5)</Template>
  <TotalTime>1287</TotalTime>
  <Words>3989</Words>
  <Application>Microsoft Office PowerPoint</Application>
  <PresentationFormat>如螢幕大小 (4:3)</PresentationFormat>
  <Paragraphs>374</Paragraphs>
  <Slides>131</Slides>
  <Notes>17</Notes>
  <HiddenSlides>0</HiddenSlides>
  <MMClips>0</MMClips>
  <ScaleCrop>false</ScaleCrop>
  <HeadingPairs>
    <vt:vector size="6" baseType="variant">
      <vt:variant>
        <vt:lpstr>佈景主題</vt:lpstr>
      </vt:variant>
      <vt:variant>
        <vt:i4>1</vt:i4>
      </vt:variant>
      <vt:variant>
        <vt:lpstr>內嵌 OLE 伺服程式</vt:lpstr>
      </vt:variant>
      <vt:variant>
        <vt:i4>3</vt:i4>
      </vt:variant>
      <vt:variant>
        <vt:lpstr>投影片標題</vt:lpstr>
      </vt:variant>
      <vt:variant>
        <vt:i4>131</vt:i4>
      </vt:variant>
    </vt:vector>
  </HeadingPairs>
  <TitlesOfParts>
    <vt:vector size="135" baseType="lpstr">
      <vt:lpstr>CHT Template(5)</vt:lpstr>
      <vt:lpstr>簡報</vt:lpstr>
      <vt:lpstr>方程式</vt:lpstr>
      <vt:lpstr>Photo Editor 影像 </vt:lpstr>
      <vt:lpstr>驚天駭浪「震」先知—淺談臺灣的地震與海嘯預警</vt:lpstr>
      <vt:lpstr>PowerPoint 簡報</vt:lpstr>
      <vt:lpstr>PowerPoint 簡報</vt:lpstr>
      <vt:lpstr>PowerPoint 簡報</vt:lpstr>
      <vt:lpstr>PowerPoint 簡報</vt:lpstr>
      <vt:lpstr>PowerPoint 簡報</vt:lpstr>
      <vt:lpstr>日本的核電廠55</vt:lpstr>
      <vt:lpstr>PowerPoint 簡報</vt:lpstr>
      <vt:lpstr>PowerPoint 簡報</vt:lpstr>
      <vt:lpstr>海嘯與海浪的差異？</vt:lpstr>
      <vt:lpstr> </vt:lpstr>
      <vt:lpstr>PowerPoint 簡報</vt:lpstr>
      <vt:lpstr>日本地震前後的衛星照片</vt:lpstr>
      <vt:lpstr>PowerPoint 簡報</vt:lpstr>
      <vt:lpstr>學界對核電廠的看法</vt:lpstr>
      <vt:lpstr>臺灣的核電廠安全嗎？</vt:lpstr>
      <vt:lpstr>美國華爾街日報對位處地震帶的核電廠做了分析 除了已經停機(shutdown)的兩座美國核電廠外, 台灣的四座核電廠分別位居1,2,3,5名 </vt:lpstr>
      <vt:lpstr>英國媒體《獨立報》(Independent)報導，風險評估公司Maplecroft最新研究發現，全球442座核電廠中，超過十分之一位於「高風險」或「極高風險」地震區，其中包括台灣，專家警告，這些核電廠面臨與福島第一核電廠一樣的危機，但應對能力恐怕不及日本。</vt:lpstr>
      <vt:lpstr>你要知道的數據</vt:lpstr>
      <vt:lpstr>日本的救災與避難</vt:lpstr>
      <vt:lpstr>大綱</vt:lpstr>
      <vt:lpstr> 2009 南太平洋薩摩亞海嘯 - 2006 台灣屏東海嘯 (海底電纜斷裂) - 2006 西太平洋庫頁島海嘯 (東太平   洋美國加州 Crescent City的災難) - 2004 印尼大海嘯</vt:lpstr>
      <vt:lpstr>南太平洋島國附近，2009.9.30發生芮氏規模8.0地震，並引發海嘯，西薩摩亞跟附近的美屬薩摩亞以及，受到海嘯侵襲，至少造成上百人死亡，幾百人受傷。 這次地震發生在台北時間今天凌晨1點48分，並且引發海嘯，西薩摩亞至少63人死亡，數千人無家可歸；美屬薩摩亞20多人死亡；東加十人死亡。由於海浪把一些人沖走，真正死亡人數可能還要增加。 地震發生後，美國、紐西蘭、和，都發佈海嘯警報。海嘯造成西薩摩亞、美屬薩摩亞和東加發生4到6公尺高巨浪，一些房屋被沖垮，轎車和船隻被沖到樹上。</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南亞海嘯的模擬</vt:lpstr>
      <vt:lpstr>PowerPoint 簡報</vt:lpstr>
      <vt:lpstr>PowerPoint 簡報</vt:lpstr>
      <vt:lpstr>PowerPoint 簡報</vt:lpstr>
      <vt:lpstr>PowerPoint 簡報</vt:lpstr>
      <vt:lpstr>PowerPoint 簡報</vt:lpstr>
      <vt:lpstr>PowerPoint 簡報</vt:lpstr>
      <vt:lpstr>PowerPoint 簡報</vt:lpstr>
      <vt:lpstr>大綱</vt:lpstr>
      <vt:lpstr>什麼是海嘯？</vt:lpstr>
      <vt:lpstr>海嘯一詞的由來</vt:lpstr>
      <vt:lpstr>PowerPoint 簡報</vt:lpstr>
      <vt:lpstr>地震如何引發海嘯？</vt:lpstr>
      <vt:lpstr>水分子在深水波中運動的情形 </vt:lpstr>
      <vt:lpstr>海嘯傳播</vt:lpstr>
      <vt:lpstr>PowerPoint 簡報</vt:lpstr>
      <vt:lpstr>大綱</vt:lpstr>
      <vt:lpstr>PowerPoint 簡報</vt:lpstr>
      <vt:lpstr>印尼亞齊省位於蘇門答臘島的北端，2004年12月26日海嘯，亞齊受災最重，尤其是亞齊省首府班達亞齊。左圖為印尼亞齊省海嘯前與海嘯後LANDSAT衛星圖 </vt:lpstr>
      <vt:lpstr>左圖為離首府不遠，蘇門答臘島西岸Lhoknga災前及災後Ikonos的空照圖。該鎮除了市中心的一所清真寺，完全被海嘯所摧毀。圖中有一200公尺的比例尺，可用已瞭解海嘯侵襲的範圍 </vt:lpstr>
      <vt:lpstr>大洋上空或海上是否看得到海嘯？</vt:lpstr>
      <vt:lpstr>海嘯有哪些破壞力？</vt:lpstr>
      <vt:lpstr>PowerPoint 簡報</vt:lpstr>
      <vt:lpstr>為什麼近海產生的海嘯如此危險？</vt:lpstr>
      <vt:lpstr>PowerPoint 簡報</vt:lpstr>
      <vt:lpstr>PowerPoint 簡報</vt:lpstr>
      <vt:lpstr>PowerPoint 簡報</vt:lpstr>
      <vt:lpstr>PowerPoint 簡報</vt:lpstr>
      <vt:lpstr>1998 新幾內亞海嘯 -1986 花蓮海嘯 -1964 阿拉斯加海嘯 -1960 智利海嘯 -1867 基隆海嘯 -1771 石桓島海嘯</vt:lpstr>
      <vt:lpstr>PowerPoint 簡報</vt:lpstr>
      <vt:lpstr>1986年11月15日的花蓮海嘯</vt:lpstr>
      <vt:lpstr>1964年3月28日阿拉斯加海嘯</vt:lpstr>
      <vt:lpstr>1960年5月24日智利海嘯</vt:lpstr>
      <vt:lpstr>PowerPoint 簡報</vt:lpstr>
      <vt:lpstr>PowerPoint 簡報</vt:lpstr>
      <vt:lpstr>PowerPoint 簡報</vt:lpstr>
      <vt:lpstr>PowerPoint 簡報</vt:lpstr>
      <vt:lpstr>PowerPoint 簡報</vt:lpstr>
      <vt:lpstr>PowerPoint 簡報</vt:lpstr>
      <vt:lpstr>PowerPoint 簡報</vt:lpstr>
      <vt:lpstr>大綱</vt:lpstr>
      <vt:lpstr>PowerPoint 簡報</vt:lpstr>
      <vt:lpstr>PowerPoint 簡報</vt:lpstr>
      <vt:lpstr>PowerPoint 簡報</vt:lpstr>
      <vt:lpstr> 科學偵測方法的改進  - 民眾教育的推動  - 預警系統的建立 </vt:lpstr>
      <vt:lpstr>海嘯預警及防範</vt:lpstr>
      <vt:lpstr>PowerPoint 簡報</vt:lpstr>
      <vt:lpstr>PowerPoint 簡報</vt:lpstr>
      <vt:lpstr>日本氣象廳 (JMA)</vt:lpstr>
      <vt:lpstr>PowerPoint 簡報</vt:lpstr>
      <vt:lpstr>PowerPoint 簡報</vt:lpstr>
      <vt:lpstr>中央氣象局 (CWB)</vt:lpstr>
      <vt:lpstr>DART-</vt:lpstr>
      <vt:lpstr>海嘯災害防救因應對策</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MACHO  system </vt:lpstr>
      <vt:lpstr>PowerPoint 簡報</vt:lpstr>
      <vt:lpstr>PowerPoint 簡報</vt:lpstr>
      <vt:lpstr>PowerPoint 簡報</vt:lpstr>
      <vt:lpstr>PowerPoint 簡報</vt:lpstr>
      <vt:lpstr>向東的隱沒帶</vt:lpstr>
      <vt:lpstr>PowerPoint 簡報</vt:lpstr>
      <vt:lpstr>台灣的造山運動</vt:lpstr>
      <vt:lpstr>台灣的山脈形成機制</vt:lpstr>
      <vt:lpstr>PowerPoint 簡報</vt:lpstr>
      <vt:lpstr>大綱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好恐怖喔！這是幻覺嗎？ 休息一下</vt:lpstr>
      <vt:lpstr>參考資料</vt:lpstr>
      <vt:lpstr>謝謝各位的聆聽 如需詳細資料 請Email changjac@mail2000.com.tw</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changjac</dc:creator>
  <cp:lastModifiedBy>changjac</cp:lastModifiedBy>
  <cp:revision>108</cp:revision>
  <cp:lastPrinted>1601-01-01T00:00:00Z</cp:lastPrinted>
  <dcterms:created xsi:type="dcterms:W3CDTF">2010-04-11T12:06:41Z</dcterms:created>
  <dcterms:modified xsi:type="dcterms:W3CDTF">2011-06-08T23:59:03Z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21312918</vt:lpwstr>
  </property>
  <property fmtid="{D5CDD505-2E9C-101B-9397-08002B2CF9AE}" pid="3" name="NXPowerLiteSettings">
    <vt:lpwstr>F7000400038000</vt:lpwstr>
  </property>
  <property fmtid="{D5CDD505-2E9C-101B-9397-08002B2CF9AE}" pid="4" name="NXPowerLiteVersion">
    <vt:lpwstr>D5.0.2</vt:lpwstr>
  </property>
  <property fmtid="{D5CDD505-2E9C-101B-9397-08002B2CF9AE}" pid="5" name="_TemplateID">
    <vt:lpwstr>TC010603271028</vt:lpwstr>
  </property>
</Properties>
</file>