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144000" type="screen4x3"/>
  <p:notesSz cx="6669088" cy="9928225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區段" id="{DF4E7049-0A01-C346-A1D8-139E7A819FCF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2"/>
  </p:normalViewPr>
  <p:slideViewPr>
    <p:cSldViewPr snapToGrid="0" snapToObjects="1">
      <p:cViewPr>
        <p:scale>
          <a:sx n="76" d="100"/>
          <a:sy n="76" d="100"/>
        </p:scale>
        <p:origin x="76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255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39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75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5962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553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718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575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1684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1166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928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40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25FD-6985-B040-B862-7C1E59E7A3A5}" type="datetimeFigureOut">
              <a:rPr kumimoji="1" lang="zh-TW" altLang="en-US" smtClean="0"/>
              <a:pPr/>
              <a:t>2018/04/11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94DC-D5A1-9247-AD32-DBC500244A95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22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4" name="內容版面配置區 3" descr="watercolor-bokeh-pastel-backgrou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3" r="19313"/>
          <a:stretch>
            <a:fillRect/>
          </a:stretch>
        </p:blipFill>
        <p:spPr>
          <a:xfrm rot="5400000">
            <a:off x="-1147314" y="1163979"/>
            <a:ext cx="9143998" cy="6858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998" y="9221"/>
            <a:ext cx="1121761" cy="4670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431485"/>
            <a:ext cx="6693645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58"/>
            <a:r>
              <a:rPr lang="zh-TW" altLang="en-US" sz="4300" b="1" kern="1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主題</a:t>
            </a:r>
            <a:r>
              <a:rPr lang="en-US" altLang="zh-TW" sz="4300" b="1" kern="100" dirty="0" smtClean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:</a:t>
            </a:r>
            <a:r>
              <a:rPr lang="zh-TW" altLang="en-US" sz="4300" b="1" kern="100" dirty="0">
                <a:solidFill>
                  <a:prstClr val="black"/>
                </a:solidFill>
                <a:latin typeface="微軟正黑體"/>
                <a:ea typeface="微軟正黑體"/>
                <a:cs typeface="微軟正黑體"/>
              </a:rPr>
              <a:t>親師雙贏溝通</a:t>
            </a:r>
          </a:p>
          <a:p>
            <a:pPr lvl="0" defTabSz="914358"/>
            <a:endParaRPr lang="zh-TW" altLang="en-US" sz="4300" b="1" kern="100" dirty="0">
              <a:solidFill>
                <a:prstClr val="black"/>
              </a:solidFill>
              <a:latin typeface="微軟正黑體"/>
              <a:ea typeface="微軟正黑體"/>
              <a:cs typeface="微軟正黑體"/>
            </a:endParaRPr>
          </a:p>
          <a:p>
            <a:endParaRPr lang="zh-TW" altLang="en-US" sz="4300" b="1" kern="1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13063" y="1195107"/>
            <a:ext cx="4031873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講師</a:t>
            </a:r>
            <a:r>
              <a:rPr lang="zh-TW" altLang="zh-TW" sz="36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zh-TW" altLang="en-US" sz="36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廖淑純老師</a:t>
            </a:r>
            <a:endParaRPr lang="en-US" altLang="zh-TW" sz="36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ctr"/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algn="ctr"/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8166" y="2034220"/>
            <a:ext cx="617070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t" hangingPunct="0">
              <a:lnSpc>
                <a:spcPct val="150000"/>
              </a:lnSpc>
              <a:spcAft>
                <a:spcPts val="0"/>
              </a:spcAft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日期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: </a:t>
            </a:r>
            <a:r>
              <a:rPr lang="en-US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107</a:t>
            </a:r>
            <a:r>
              <a:rPr lang="zh-TW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年</a:t>
            </a:r>
            <a:r>
              <a:rPr lang="en-US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4</a:t>
            </a:r>
            <a:r>
              <a:rPr lang="zh-TW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月</a:t>
            </a:r>
            <a:r>
              <a:rPr lang="en-US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29</a:t>
            </a:r>
            <a:r>
              <a:rPr lang="zh-TW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日</a:t>
            </a:r>
            <a:r>
              <a:rPr lang="en-US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lnSpc>
                <a:spcPct val="150000"/>
              </a:lnSpc>
              <a:spcAft>
                <a:spcPts val="0"/>
              </a:spcAft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時間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 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早上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9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 – 12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</a:t>
            </a:r>
          </a:p>
          <a:p>
            <a:pPr eaLnBrk="0" fontAlgn="t" hangingPunct="0">
              <a:lnSpc>
                <a:spcPct val="150000"/>
              </a:lnSpc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地點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：民雄校區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教育館</a:t>
            </a:r>
            <a:r>
              <a:rPr lang="en-US" altLang="zh-TW" sz="20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B03-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103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教室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流程：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08</a:t>
            </a:r>
            <a:r>
              <a:rPr lang="zh-TW" altLang="en-US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: 30 – 09</a:t>
            </a:r>
            <a:r>
              <a:rPr lang="zh-TW" altLang="en-US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</a:t>
            </a: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: 00</a:t>
            </a:r>
            <a:r>
              <a:rPr lang="zh-TW" altLang="en-US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 報到</a:t>
            </a:r>
            <a:endParaRPr lang="en-US" altLang="zh-TW" sz="2000" kern="1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09 : 00 – 10 : 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30</a:t>
            </a:r>
            <a:r>
              <a:rPr lang="zh-TW" altLang="en-US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 </a:t>
            </a:r>
            <a:r>
              <a:rPr lang="zh-TW" altLang="en-US" sz="2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師雙贏溝通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 : 30 – 10 : 40  </a:t>
            </a:r>
            <a:r>
              <a:rPr lang="zh-TW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休息</a:t>
            </a:r>
            <a:endParaRPr lang="en-US" altLang="zh-TW" sz="2000" kern="1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  <a:p>
            <a:pPr>
              <a:lnSpc>
                <a:spcPct val="150000"/>
              </a:lnSpc>
            </a:pPr>
            <a:r>
              <a:rPr lang="en-US" altLang="zh-TW" sz="2000" kern="1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10 : 40 – 12 : </a:t>
            </a:r>
            <a:r>
              <a:rPr lang="en-US" altLang="zh-TW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00</a:t>
            </a:r>
            <a:r>
              <a:rPr lang="zh-TW" altLang="en-US" sz="2000" kern="1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  </a:t>
            </a:r>
            <a:r>
              <a:rPr lang="zh-TW" altLang="en-US" sz="20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師雙贏溝通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15" y="5660995"/>
            <a:ext cx="6853685" cy="29290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5650188"/>
            <a:ext cx="6853686" cy="292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新細明體"/>
              <a:buChar char="◎"/>
              <a:tabLst>
                <a:tab pos="228600" algn="l"/>
              </a:tabLst>
            </a:pPr>
            <a:r>
              <a:rPr lang="zh-TW" altLang="zh-TW" sz="1400" kern="100" dirty="0">
                <a:solidFill>
                  <a:srgbClr val="000000"/>
                </a:solidFill>
                <a:ea typeface="標楷體"/>
                <a:cs typeface="Times New Roman"/>
              </a:rPr>
              <a:t>備註說明</a:t>
            </a:r>
            <a:endParaRPr lang="zh-TW" altLang="zh-TW" sz="1400" kern="100" dirty="0">
              <a:cs typeface="Times New Roman"/>
            </a:endParaRPr>
          </a:p>
          <a:p>
            <a:pPr indent="330200">
              <a:lnSpc>
                <a:spcPct val="120000"/>
              </a:lnSpc>
              <a:spcAft>
                <a:spcPts val="0"/>
              </a:spcAft>
            </a:pPr>
            <a:r>
              <a:rPr lang="zh-TW" altLang="zh-TW" sz="1400" kern="100" dirty="0">
                <a:ea typeface="標楷體"/>
                <a:cs typeface="Times New Roman"/>
              </a:rPr>
              <a:t>依據本系</a:t>
            </a:r>
            <a:r>
              <a:rPr lang="zh-TW" altLang="zh-TW" sz="1400" b="1" u="sng" kern="100" dirty="0">
                <a:ea typeface="標楷體"/>
                <a:cs typeface="Times New Roman"/>
              </a:rPr>
              <a:t>「國立嘉義大學幼兒教育系碩士班課程修習要點」六、其他規定</a:t>
            </a:r>
            <a:r>
              <a:rPr lang="en-US" altLang="zh-TW" sz="1400" b="1" u="sng" kern="100" dirty="0">
                <a:ea typeface="標楷體"/>
                <a:cs typeface="Times New Roman"/>
              </a:rPr>
              <a:t>:(</a:t>
            </a:r>
            <a:r>
              <a:rPr lang="zh-TW" altLang="zh-TW" sz="1400" b="1" u="sng" kern="100" dirty="0">
                <a:ea typeface="標楷體"/>
                <a:cs typeface="Times New Roman"/>
              </a:rPr>
              <a:t>三</a:t>
            </a:r>
            <a:r>
              <a:rPr lang="en-US" altLang="zh-TW" sz="1400" b="1" u="sng" kern="100" dirty="0">
                <a:ea typeface="標楷體"/>
                <a:cs typeface="Times New Roman"/>
              </a:rPr>
              <a:t>)</a:t>
            </a:r>
            <a:r>
              <a:rPr lang="zh-TW" altLang="zh-TW" sz="1400" b="1" u="sng" kern="100" dirty="0">
                <a:ea typeface="標楷體"/>
                <a:cs typeface="Times New Roman"/>
              </a:rPr>
              <a:t>本系舉辦各類型學術研討會</a:t>
            </a:r>
            <a:r>
              <a:rPr lang="en-US" altLang="zh-TW" sz="1400" b="1" u="sng" kern="100" dirty="0">
                <a:ea typeface="標楷體"/>
                <a:cs typeface="Times New Roman"/>
              </a:rPr>
              <a:t>1</a:t>
            </a:r>
            <a:r>
              <a:rPr lang="zh-TW" altLang="zh-TW" sz="1400" b="1" u="sng" kern="100" dirty="0">
                <a:ea typeface="標楷體"/>
                <a:cs typeface="Times New Roman"/>
              </a:rPr>
              <a:t>、</a:t>
            </a:r>
            <a:r>
              <a:rPr lang="en-US" altLang="zh-TW" sz="1400" b="1" u="sng" kern="100" dirty="0">
                <a:ea typeface="標楷體"/>
                <a:cs typeface="Times New Roman"/>
              </a:rPr>
              <a:t>2</a:t>
            </a:r>
            <a:r>
              <a:rPr lang="zh-TW" altLang="zh-TW" sz="1400" b="1" u="sng" kern="100" dirty="0">
                <a:ea typeface="標楷體"/>
                <a:cs typeface="Times New Roman"/>
              </a:rPr>
              <a:t>年級研究生一律參加，並協助相關工作，不克參加者須事先請假，修業期限內需出席至少</a:t>
            </a:r>
            <a:r>
              <a:rPr lang="en-US" altLang="zh-TW" sz="1400" b="1" u="sng" kern="100" dirty="0">
                <a:ea typeface="標楷體"/>
                <a:cs typeface="Times New Roman"/>
              </a:rPr>
              <a:t>6</a:t>
            </a:r>
            <a:r>
              <a:rPr lang="zh-TW" altLang="zh-TW" sz="1400" b="1" u="sng" kern="100" dirty="0">
                <a:ea typeface="標楷體"/>
                <a:cs typeface="Times New Roman"/>
              </a:rPr>
              <a:t>場演講；上述研討會與</a:t>
            </a:r>
            <a:r>
              <a:rPr lang="en-US" altLang="zh-TW" sz="1400" b="1" u="sng" kern="100" dirty="0">
                <a:ea typeface="標楷體"/>
                <a:cs typeface="Times New Roman"/>
              </a:rPr>
              <a:t>6</a:t>
            </a:r>
            <a:r>
              <a:rPr lang="zh-TW" altLang="zh-TW" sz="1400" b="1" u="sng" kern="100" dirty="0">
                <a:ea typeface="標楷體"/>
                <a:cs typeface="Times New Roman"/>
              </a:rPr>
              <a:t>場演講中未出席之場次，需撰寫</a:t>
            </a:r>
            <a:r>
              <a:rPr lang="en-US" altLang="zh-TW" sz="1400" b="1" u="sng" kern="100" dirty="0">
                <a:ea typeface="標楷體"/>
                <a:cs typeface="Times New Roman"/>
              </a:rPr>
              <a:t>3,000</a:t>
            </a:r>
            <a:r>
              <a:rPr lang="zh-TW" altLang="zh-TW" sz="1400" b="1" u="sng" kern="100" dirty="0">
                <a:ea typeface="標楷體"/>
                <a:cs typeface="Times New Roman"/>
              </a:rPr>
              <a:t>字心得報告，由指導教授或</a:t>
            </a:r>
            <a:r>
              <a:rPr lang="en-US" altLang="zh-TW" sz="1400" b="1" u="sng" kern="100" dirty="0">
                <a:ea typeface="標楷體"/>
                <a:cs typeface="Times New Roman"/>
              </a:rPr>
              <a:t>(</a:t>
            </a:r>
            <a:r>
              <a:rPr lang="zh-TW" altLang="zh-TW" sz="1400" b="1" u="sng" kern="100" dirty="0">
                <a:ea typeface="標楷體"/>
                <a:cs typeface="Times New Roman"/>
              </a:rPr>
              <a:t>認輔導師</a:t>
            </a:r>
            <a:r>
              <a:rPr lang="en-US" altLang="zh-TW" sz="1400" b="1" u="sng" kern="100" dirty="0">
                <a:ea typeface="標楷體"/>
                <a:cs typeface="Times New Roman"/>
              </a:rPr>
              <a:t>)</a:t>
            </a:r>
            <a:r>
              <a:rPr lang="zh-TW" altLang="zh-TW" sz="1400" b="1" u="sng" kern="100" dirty="0">
                <a:ea typeface="標楷體"/>
                <a:cs typeface="Times New Roman"/>
              </a:rPr>
              <a:t>評定心得報告內容，並於提交學位論文口試前，檢附缺席場次之心得報告，此項活動不得由參與校外學術研討會補足次數。未履行本項規定者，不予安排學位論文口試。連續兩天</a:t>
            </a:r>
            <a:r>
              <a:rPr lang="en-US" altLang="zh-TW" sz="1400" b="1" u="sng" kern="100" dirty="0">
                <a:ea typeface="標楷體"/>
                <a:cs typeface="Times New Roman"/>
              </a:rPr>
              <a:t>(</a:t>
            </a:r>
            <a:r>
              <a:rPr lang="zh-TW" altLang="zh-TW" sz="1400" b="1" u="sng" kern="100" dirty="0">
                <a:ea typeface="標楷體"/>
                <a:cs typeface="Times New Roman"/>
              </a:rPr>
              <a:t>含</a:t>
            </a:r>
            <a:r>
              <a:rPr lang="en-US" altLang="zh-TW" sz="1400" b="1" u="sng" kern="100" dirty="0">
                <a:ea typeface="標楷體"/>
                <a:cs typeface="Times New Roman"/>
              </a:rPr>
              <a:t>)</a:t>
            </a:r>
            <a:r>
              <a:rPr lang="zh-TW" altLang="zh-TW" sz="1400" b="1" u="sng" kern="100" dirty="0">
                <a:ea typeface="標楷體"/>
                <a:cs typeface="Times New Roman"/>
              </a:rPr>
              <a:t>以上之研討會以『一場』計，惟碩士班在職生及碩士專班學生得參加其中一天，仍採計為『一場』。</a:t>
            </a:r>
            <a:endParaRPr lang="zh-TW" altLang="zh-TW" sz="1400" kern="100" dirty="0">
              <a:cs typeface="Times New Roman"/>
            </a:endParaRPr>
          </a:p>
          <a:p>
            <a:pPr indent="330200">
              <a:lnSpc>
                <a:spcPct val="120000"/>
              </a:lnSpc>
              <a:spcAft>
                <a:spcPts val="0"/>
              </a:spcAft>
            </a:pPr>
            <a:r>
              <a:rPr lang="zh-TW" altLang="zh-TW" sz="1400" kern="100" dirty="0">
                <a:solidFill>
                  <a:srgbClr val="000000"/>
                </a:solidFill>
                <a:ea typeface="標楷體"/>
                <a:cs typeface="Times New Roman"/>
              </a:rPr>
              <a:t>請研一、研二學生出席，不克出席者請事前向所學會</a:t>
            </a:r>
            <a:r>
              <a:rPr lang="zh-TW" altLang="zh-TW" sz="1400" kern="100" dirty="0" smtClean="0">
                <a:solidFill>
                  <a:srgbClr val="000000"/>
                </a:solidFill>
                <a:ea typeface="標楷體"/>
                <a:cs typeface="Times New Roman"/>
              </a:rPr>
              <a:t>會長</a:t>
            </a:r>
            <a:r>
              <a:rPr lang="zh-TW" altLang="en-US" sz="1400" kern="100" dirty="0" smtClean="0">
                <a:solidFill>
                  <a:srgbClr val="7030A0"/>
                </a:solidFill>
                <a:ea typeface="標楷體"/>
                <a:cs typeface="Times New Roman"/>
              </a:rPr>
              <a:t>王薏涵</a:t>
            </a:r>
            <a:r>
              <a:rPr lang="zh-TW" altLang="zh-TW" sz="1400" kern="100" dirty="0" smtClean="0">
                <a:solidFill>
                  <a:srgbClr val="000000"/>
                </a:solidFill>
                <a:ea typeface="標楷體"/>
                <a:cs typeface="Times New Roman"/>
              </a:rPr>
              <a:t>請假</a:t>
            </a:r>
            <a:r>
              <a:rPr lang="zh-TW" altLang="zh-TW" sz="1400" kern="100" dirty="0">
                <a:solidFill>
                  <a:srgbClr val="000000"/>
                </a:solidFill>
                <a:ea typeface="標楷體"/>
                <a:cs typeface="Times New Roman"/>
              </a:rPr>
              <a:t>，並於事後依規定辦理相關事宜，報告繳交至系辦公室備查。若需發文者，請</a:t>
            </a:r>
            <a:r>
              <a:rPr lang="zh-TW" altLang="zh-TW" sz="1400" kern="100" dirty="0" smtClean="0">
                <a:solidFill>
                  <a:srgbClr val="000000"/>
                </a:solidFill>
                <a:ea typeface="標楷體"/>
                <a:cs typeface="Times New Roman"/>
              </a:rPr>
              <a:t>於</a:t>
            </a:r>
            <a:r>
              <a:rPr lang="en-US" altLang="zh-TW" sz="1400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4</a:t>
            </a:r>
            <a:r>
              <a:rPr lang="zh-TW" altLang="zh-TW" sz="1400" b="1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月</a:t>
            </a:r>
            <a:r>
              <a:rPr lang="en-US" altLang="zh-TW" sz="1400" b="1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20</a:t>
            </a:r>
            <a:r>
              <a:rPr lang="zh-TW" altLang="zh-TW" sz="1400" b="1" kern="100" dirty="0" smtClean="0">
                <a:solidFill>
                  <a:srgbClr val="FF0000"/>
                </a:solidFill>
                <a:ea typeface="標楷體"/>
                <a:cs typeface="Times New Roman"/>
              </a:rPr>
              <a:t>日</a:t>
            </a:r>
            <a:r>
              <a:rPr lang="zh-TW" altLang="zh-TW" sz="1400" kern="100" dirty="0" smtClean="0">
                <a:solidFill>
                  <a:srgbClr val="000000"/>
                </a:solidFill>
                <a:ea typeface="標楷體"/>
                <a:cs typeface="Times New Roman"/>
              </a:rPr>
              <a:t>前</a:t>
            </a:r>
            <a:r>
              <a:rPr lang="zh-TW" altLang="zh-TW" sz="1400" kern="100" dirty="0">
                <a:solidFill>
                  <a:srgbClr val="000000"/>
                </a:solidFill>
                <a:ea typeface="標楷體"/>
                <a:cs typeface="Times New Roman"/>
              </a:rPr>
              <a:t>告知系辦公室工作人員。</a:t>
            </a:r>
            <a:endParaRPr lang="zh-TW" altLang="zh-TW" sz="1400" kern="100" dirty="0"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3140" y="8734038"/>
            <a:ext cx="4954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主辦單位：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國立嘉義大學</a:t>
            </a:r>
            <a:r>
              <a:rPr lang="zh-TW" altLang="zh-TW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幼兒教育學系</a:t>
            </a:r>
            <a:r>
              <a:rPr lang="zh-TW" altLang="en-US" b="1" dirty="0">
                <a:solidFill>
                  <a:srgbClr val="000000"/>
                </a:solidFill>
                <a:latin typeface="新細明體"/>
                <a:ea typeface="標楷體"/>
                <a:cs typeface="Times New Roman"/>
              </a:rPr>
              <a:t> 所學會</a:t>
            </a:r>
            <a:endParaRPr lang="zh-TW" altLang="zh-TW" sz="1600" dirty="0">
              <a:latin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3118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314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 柏智</dc:creator>
  <cp:lastModifiedBy>bsps</cp:lastModifiedBy>
  <cp:revision>37</cp:revision>
  <cp:lastPrinted>2017-12-05T07:12:51Z</cp:lastPrinted>
  <dcterms:created xsi:type="dcterms:W3CDTF">2016-11-02T12:53:58Z</dcterms:created>
  <dcterms:modified xsi:type="dcterms:W3CDTF">2018-04-11T05:40:52Z</dcterms:modified>
</cp:coreProperties>
</file>