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  <a:srgbClr val="009900"/>
    <a:srgbClr val="33CC33"/>
    <a:srgbClr val="56EB2D"/>
    <a:srgbClr val="57C8FB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98" autoAdjust="0"/>
  </p:normalViewPr>
  <p:slideViewPr>
    <p:cSldViewPr>
      <p:cViewPr varScale="1">
        <p:scale>
          <a:sx n="68" d="100"/>
          <a:sy n="68" d="100"/>
        </p:scale>
        <p:origin x="-144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矩形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圓角矩形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74C93-0299-4DE6-BF47-0821C1E35516}" type="datetimeFigureOut">
              <a:rPr lang="zh-TW" altLang="en-US" smtClean="0"/>
              <a:t>2015/9/14</a:t>
            </a:fld>
            <a:endParaRPr lang="zh-TW" altLang="en-US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9" name="投影片編號版面配置區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AFBF3649-8C70-442F-BF84-40F8AE3A2BB1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74C93-0299-4DE6-BF47-0821C1E35516}" type="datetimeFigureOut">
              <a:rPr lang="zh-TW" altLang="en-US" smtClean="0"/>
              <a:t>2015/9/14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F3649-8C70-442F-BF84-40F8AE3A2BB1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74C93-0299-4DE6-BF47-0821C1E35516}" type="datetimeFigureOut">
              <a:rPr lang="zh-TW" altLang="en-US" smtClean="0"/>
              <a:t>2015/9/14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F3649-8C70-442F-BF84-40F8AE3A2BB1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74C93-0299-4DE6-BF47-0821C1E35516}" type="datetimeFigureOut">
              <a:rPr lang="zh-TW" altLang="en-US" smtClean="0"/>
              <a:t>2015/9/14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F3649-8C70-442F-BF84-40F8AE3A2BB1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矩形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圓角矩形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74C93-0299-4DE6-BF47-0821C1E35516}" type="datetimeFigureOut">
              <a:rPr lang="zh-TW" altLang="en-US" smtClean="0"/>
              <a:t>2015/9/14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矩形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矩形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FBF3649-8C70-442F-BF84-40F8AE3A2BB1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74C93-0299-4DE6-BF47-0821C1E35516}" type="datetimeFigureOut">
              <a:rPr lang="zh-TW" altLang="en-US" smtClean="0"/>
              <a:t>2015/9/14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F3649-8C70-442F-BF84-40F8AE3A2BB1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74C93-0299-4DE6-BF47-0821C1E35516}" type="datetimeFigureOut">
              <a:rPr lang="zh-TW" altLang="en-US" smtClean="0"/>
              <a:t>2015/9/14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F3649-8C70-442F-BF84-40F8AE3A2BB1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74C93-0299-4DE6-BF47-0821C1E35516}" type="datetimeFigureOut">
              <a:rPr lang="zh-TW" altLang="en-US" smtClean="0"/>
              <a:t>2015/9/14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F3649-8C70-442F-BF84-40F8AE3A2BB1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74C93-0299-4DE6-BF47-0821C1E35516}" type="datetimeFigureOut">
              <a:rPr lang="zh-TW" altLang="en-US" smtClean="0"/>
              <a:t>2015/9/14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F3649-8C70-442F-BF84-40F8AE3A2BB1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圓角矩形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74C93-0299-4DE6-BF47-0821C1E35516}" type="datetimeFigureOut">
              <a:rPr lang="zh-TW" altLang="en-US" smtClean="0"/>
              <a:t>2015/9/14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F3649-8C70-442F-BF84-40F8AE3A2BB1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74C93-0299-4DE6-BF47-0821C1E35516}" type="datetimeFigureOut">
              <a:rPr lang="zh-TW" altLang="en-US" smtClean="0"/>
              <a:t>2015/9/14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FBF3649-8C70-442F-BF84-40F8AE3A2BB1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1" name="矩形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矩形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圓角矩形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1774C93-0299-4DE6-BF47-0821C1E35516}" type="datetimeFigureOut">
              <a:rPr lang="zh-TW" altLang="en-US" smtClean="0"/>
              <a:t>2015/9/14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AFBF3649-8C70-442F-BF84-40F8AE3A2BB1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2483768" y="5877272"/>
            <a:ext cx="6400800" cy="648072"/>
          </a:xfrm>
        </p:spPr>
        <p:txBody>
          <a:bodyPr>
            <a:normAutofit/>
          </a:bodyPr>
          <a:lstStyle/>
          <a:p>
            <a:pPr algn="r"/>
            <a:r>
              <a:rPr lang="zh-TW" altLang="en-US" sz="36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宣導</a:t>
            </a:r>
            <a:r>
              <a:rPr lang="zh-TW" altLang="en-US" sz="36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日期</a:t>
            </a:r>
            <a:r>
              <a:rPr lang="en-US" altLang="zh-TW" sz="36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:104</a:t>
            </a:r>
            <a:r>
              <a:rPr lang="zh-TW" altLang="en-US" sz="36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年</a:t>
            </a:r>
            <a:r>
              <a:rPr lang="en-US" altLang="zh-TW" sz="36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9</a:t>
            </a:r>
            <a:r>
              <a:rPr lang="zh-TW" altLang="en-US" sz="36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月</a:t>
            </a:r>
            <a:r>
              <a:rPr lang="en-US" altLang="zh-TW" sz="36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23</a:t>
            </a:r>
            <a:r>
              <a:rPr lang="zh-TW" altLang="en-US" sz="36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日</a:t>
            </a:r>
            <a:endParaRPr lang="zh-TW" altLang="en-US" sz="16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TW" altLang="en-US" sz="7200" dirty="0" smtClean="0">
                <a:latin typeface="標楷體" pitchFamily="65" charset="-120"/>
                <a:ea typeface="標楷體" pitchFamily="65" charset="-120"/>
              </a:rPr>
              <a:t>地震防災避難宣導</a:t>
            </a:r>
            <a:endParaRPr lang="zh-TW" altLang="en-US" sz="7200" dirty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6600" dirty="0" smtClean="0">
                <a:latin typeface="標楷體" pitchFamily="65" charset="-120"/>
                <a:ea typeface="標楷體" pitchFamily="65" charset="-120"/>
              </a:rPr>
              <a:t>認識地震</a:t>
            </a:r>
            <a:endParaRPr lang="zh-TW" altLang="en-US" sz="66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台灣就處在歐亞大陸板塊與菲律賓海板相互碰撞的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地方。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graphicFrame>
        <p:nvGraphicFramePr>
          <p:cNvPr id="7" name="表格 6"/>
          <p:cNvGraphicFramePr>
            <a:graphicFrameLocks noGrp="1"/>
          </p:cNvGraphicFramePr>
          <p:nvPr/>
        </p:nvGraphicFramePr>
        <p:xfrm>
          <a:off x="251520" y="2276872"/>
          <a:ext cx="8676457" cy="4441245"/>
        </p:xfrm>
        <a:graphic>
          <a:graphicData uri="http://schemas.openxmlformats.org/drawingml/2006/table">
            <a:tbl>
              <a:tblPr/>
              <a:tblGrid>
                <a:gridCol w="358379"/>
                <a:gridCol w="503822"/>
                <a:gridCol w="1056381"/>
                <a:gridCol w="2257882"/>
                <a:gridCol w="2448272"/>
                <a:gridCol w="2051721"/>
              </a:tblGrid>
              <a:tr h="187875">
                <a:tc gridSpan="2">
                  <a:txBody>
                    <a:bodyPr/>
                    <a:lstStyle/>
                    <a:p>
                      <a:pPr algn="ctr">
                        <a:lnSpc>
                          <a:spcPts val="1465"/>
                        </a:lnSpc>
                        <a:spcAft>
                          <a:spcPts val="0"/>
                        </a:spcAft>
                      </a:pPr>
                      <a:r>
                        <a:rPr lang="zh-TW" sz="1400" kern="0" spc="75" dirty="0">
                          <a:solidFill>
                            <a:srgbClr val="FFFFFF"/>
                          </a:solidFill>
                          <a:latin typeface="Calibri"/>
                          <a:ea typeface="微軟正黑體"/>
                          <a:cs typeface="新細明體"/>
                        </a:rPr>
                        <a:t>震度分級</a:t>
                      </a:r>
                      <a:endParaRPr lang="zh-TW" sz="18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21389" marR="21389" marT="7130" marB="7130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58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65"/>
                        </a:lnSpc>
                        <a:spcAft>
                          <a:spcPts val="0"/>
                        </a:spcAft>
                      </a:pPr>
                      <a:r>
                        <a:rPr lang="zh-TW" sz="1400" kern="0" spc="75">
                          <a:solidFill>
                            <a:srgbClr val="FFFFFF"/>
                          </a:solidFill>
                          <a:latin typeface="Calibri"/>
                          <a:ea typeface="微軟正黑體"/>
                          <a:cs typeface="新細明體"/>
                        </a:rPr>
                        <a:t>地動加速度</a:t>
                      </a:r>
                      <a:endParaRPr lang="zh-TW" sz="1800" kern="10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21389" marR="21389" marT="7130" marB="7130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58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65"/>
                        </a:lnSpc>
                        <a:spcAft>
                          <a:spcPts val="0"/>
                        </a:spcAft>
                      </a:pPr>
                      <a:r>
                        <a:rPr lang="zh-TW" sz="1400" kern="0" spc="75">
                          <a:solidFill>
                            <a:srgbClr val="FFFFFF"/>
                          </a:solidFill>
                          <a:latin typeface="Calibri"/>
                          <a:ea typeface="微軟正黑體"/>
                          <a:cs typeface="新細明體"/>
                        </a:rPr>
                        <a:t>人的感受</a:t>
                      </a:r>
                      <a:endParaRPr lang="zh-TW" sz="1800" kern="10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21389" marR="21389" marT="7130" marB="7130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58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65"/>
                        </a:lnSpc>
                        <a:spcAft>
                          <a:spcPts val="0"/>
                        </a:spcAft>
                      </a:pPr>
                      <a:r>
                        <a:rPr lang="zh-TW" sz="1400" kern="0" spc="75">
                          <a:solidFill>
                            <a:srgbClr val="FFFFFF"/>
                          </a:solidFill>
                          <a:latin typeface="Calibri"/>
                          <a:ea typeface="微軟正黑體"/>
                          <a:cs typeface="新細明體"/>
                        </a:rPr>
                        <a:t>屋內情形</a:t>
                      </a:r>
                      <a:endParaRPr lang="zh-TW" sz="1800" kern="10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21389" marR="21389" marT="7130" marB="7130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58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65"/>
                        </a:lnSpc>
                        <a:spcAft>
                          <a:spcPts val="0"/>
                        </a:spcAft>
                      </a:pPr>
                      <a:r>
                        <a:rPr lang="zh-TW" sz="1400" kern="0" spc="75" dirty="0">
                          <a:solidFill>
                            <a:srgbClr val="FFFFFF"/>
                          </a:solidFill>
                          <a:latin typeface="Calibri"/>
                          <a:ea typeface="微軟正黑體"/>
                          <a:cs typeface="新細明體"/>
                        </a:rPr>
                        <a:t>屋外情形</a:t>
                      </a:r>
                      <a:endParaRPr lang="zh-TW" sz="18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21389" marR="21389" marT="7130" marB="7130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58C"/>
                    </a:solidFill>
                  </a:tcPr>
                </a:tc>
              </a:tr>
              <a:tr h="206421">
                <a:tc>
                  <a:txBody>
                    <a:bodyPr/>
                    <a:lstStyle/>
                    <a:p>
                      <a:pPr algn="ctr">
                        <a:lnSpc>
                          <a:spcPts val="1465"/>
                        </a:lnSpc>
                        <a:spcAft>
                          <a:spcPts val="0"/>
                        </a:spcAft>
                      </a:pPr>
                      <a:r>
                        <a:rPr lang="en-US" sz="1400" kern="0" spc="75" dirty="0">
                          <a:solidFill>
                            <a:srgbClr val="222222"/>
                          </a:solidFill>
                          <a:latin typeface="微軟正黑體"/>
                          <a:ea typeface="新細明體"/>
                          <a:cs typeface="新細明體"/>
                        </a:rPr>
                        <a:t>0</a:t>
                      </a:r>
                      <a:endParaRPr lang="zh-TW" sz="18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21389" marR="21389" marT="21389" marB="21389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65"/>
                        </a:lnSpc>
                        <a:spcAft>
                          <a:spcPts val="0"/>
                        </a:spcAft>
                      </a:pPr>
                      <a:r>
                        <a:rPr lang="zh-TW" sz="1400" kern="0" spc="75" dirty="0">
                          <a:solidFill>
                            <a:srgbClr val="222222"/>
                          </a:solidFill>
                          <a:latin typeface="Calibri"/>
                          <a:ea typeface="微軟正黑體"/>
                          <a:cs typeface="新細明體"/>
                        </a:rPr>
                        <a:t>無感</a:t>
                      </a:r>
                      <a:endParaRPr lang="zh-TW" sz="18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21389" marR="21389" marT="21389" marB="21389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65"/>
                        </a:lnSpc>
                        <a:spcAft>
                          <a:spcPts val="0"/>
                        </a:spcAft>
                      </a:pPr>
                      <a:r>
                        <a:rPr lang="en-US" sz="1400" kern="0" spc="75">
                          <a:solidFill>
                            <a:srgbClr val="222222"/>
                          </a:solidFill>
                          <a:latin typeface="微軟正黑體"/>
                          <a:ea typeface="新細明體"/>
                          <a:cs typeface="新細明體"/>
                        </a:rPr>
                        <a:t>0.8</a:t>
                      </a:r>
                      <a:r>
                        <a:rPr lang="zh-TW" sz="1400" kern="0" spc="75">
                          <a:solidFill>
                            <a:srgbClr val="222222"/>
                          </a:solidFill>
                          <a:latin typeface="Calibri"/>
                          <a:ea typeface="微軟正黑體"/>
                          <a:cs typeface="新細明體"/>
                        </a:rPr>
                        <a:t>以下</a:t>
                      </a:r>
                      <a:endParaRPr lang="zh-TW" sz="1800" kern="10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21389" marR="21389" marT="21389" marB="21389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65"/>
                        </a:lnSpc>
                        <a:spcAft>
                          <a:spcPts val="0"/>
                        </a:spcAft>
                      </a:pPr>
                      <a:r>
                        <a:rPr lang="zh-TW" sz="1400" kern="0" spc="75">
                          <a:solidFill>
                            <a:srgbClr val="222222"/>
                          </a:solidFill>
                          <a:latin typeface="Calibri"/>
                          <a:ea typeface="微軟正黑體"/>
                          <a:cs typeface="新細明體"/>
                        </a:rPr>
                        <a:t>人無感覺。</a:t>
                      </a:r>
                      <a:endParaRPr lang="zh-TW" sz="1800" kern="10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21389" marR="21389" marT="21389" marB="21389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65"/>
                        </a:lnSpc>
                        <a:spcAft>
                          <a:spcPts val="0"/>
                        </a:spcAft>
                      </a:pPr>
                      <a:r>
                        <a:rPr lang="zh-TW" sz="1400" kern="0" spc="75">
                          <a:solidFill>
                            <a:srgbClr val="222222"/>
                          </a:solidFill>
                          <a:latin typeface="Calibri"/>
                          <a:ea typeface="微軟正黑體"/>
                          <a:cs typeface="新細明體"/>
                        </a:rPr>
                        <a:t>　</a:t>
                      </a:r>
                      <a:endParaRPr lang="zh-TW" sz="1800" kern="10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21389" marR="21389" marT="21389" marB="21389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65"/>
                        </a:lnSpc>
                        <a:spcAft>
                          <a:spcPts val="0"/>
                        </a:spcAft>
                      </a:pPr>
                      <a:r>
                        <a:rPr lang="zh-TW" sz="1400" kern="0" spc="75" dirty="0">
                          <a:solidFill>
                            <a:srgbClr val="222222"/>
                          </a:solidFill>
                          <a:latin typeface="Calibri"/>
                          <a:ea typeface="微軟正黑體"/>
                          <a:cs typeface="新細明體"/>
                        </a:rPr>
                        <a:t>　</a:t>
                      </a:r>
                      <a:endParaRPr lang="zh-TW" sz="18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21389" marR="21389" marT="21389" marB="21389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1837">
                <a:tc>
                  <a:txBody>
                    <a:bodyPr/>
                    <a:lstStyle/>
                    <a:p>
                      <a:pPr algn="ctr">
                        <a:lnSpc>
                          <a:spcPts val="1465"/>
                        </a:lnSpc>
                        <a:spcAft>
                          <a:spcPts val="0"/>
                        </a:spcAft>
                      </a:pPr>
                      <a:r>
                        <a:rPr lang="en-US" sz="1400" kern="0" spc="75" dirty="0">
                          <a:solidFill>
                            <a:srgbClr val="222222"/>
                          </a:solidFill>
                          <a:latin typeface="微軟正黑體"/>
                          <a:ea typeface="新細明體"/>
                          <a:cs typeface="新細明體"/>
                        </a:rPr>
                        <a:t>1</a:t>
                      </a:r>
                      <a:endParaRPr lang="zh-TW" sz="18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21389" marR="21389" marT="21389" marB="21389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65"/>
                        </a:lnSpc>
                        <a:spcAft>
                          <a:spcPts val="0"/>
                        </a:spcAft>
                      </a:pPr>
                      <a:r>
                        <a:rPr lang="zh-TW" sz="1400" kern="0" spc="75" dirty="0">
                          <a:solidFill>
                            <a:srgbClr val="222222"/>
                          </a:solidFill>
                          <a:latin typeface="Calibri"/>
                          <a:ea typeface="微軟正黑體"/>
                          <a:cs typeface="新細明體"/>
                        </a:rPr>
                        <a:t>微震</a:t>
                      </a:r>
                      <a:endParaRPr lang="zh-TW" sz="18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21389" marR="21389" marT="21389" marB="21389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65"/>
                        </a:lnSpc>
                        <a:spcAft>
                          <a:spcPts val="0"/>
                        </a:spcAft>
                      </a:pPr>
                      <a:r>
                        <a:rPr lang="en-US" sz="1400" kern="0" spc="75" dirty="0">
                          <a:solidFill>
                            <a:srgbClr val="222222"/>
                          </a:solidFill>
                          <a:latin typeface="微軟正黑體"/>
                          <a:ea typeface="新細明體"/>
                          <a:cs typeface="新細明體"/>
                        </a:rPr>
                        <a:t>0.8~2.5</a:t>
                      </a:r>
                      <a:endParaRPr lang="zh-TW" sz="18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21389" marR="21389" marT="21389" marB="21389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65"/>
                        </a:lnSpc>
                        <a:spcAft>
                          <a:spcPts val="0"/>
                        </a:spcAft>
                      </a:pPr>
                      <a:r>
                        <a:rPr lang="zh-TW" sz="1400" kern="0" spc="75">
                          <a:solidFill>
                            <a:srgbClr val="222222"/>
                          </a:solidFill>
                          <a:latin typeface="Calibri"/>
                          <a:ea typeface="微軟正黑體"/>
                          <a:cs typeface="新細明體"/>
                        </a:rPr>
                        <a:t>人靜止時可感覺微小搖晃。</a:t>
                      </a:r>
                      <a:endParaRPr lang="zh-TW" sz="1800" kern="10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21389" marR="21389" marT="21389" marB="21389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65"/>
                        </a:lnSpc>
                        <a:spcAft>
                          <a:spcPts val="0"/>
                        </a:spcAft>
                      </a:pPr>
                      <a:r>
                        <a:rPr lang="zh-TW" sz="1400" kern="0" spc="75">
                          <a:solidFill>
                            <a:srgbClr val="222222"/>
                          </a:solidFill>
                          <a:latin typeface="Calibri"/>
                          <a:ea typeface="微軟正黑體"/>
                          <a:cs typeface="新細明體"/>
                        </a:rPr>
                        <a:t>　</a:t>
                      </a:r>
                      <a:endParaRPr lang="zh-TW" sz="1800" kern="10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21389" marR="21389" marT="21389" marB="21389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65"/>
                        </a:lnSpc>
                        <a:spcAft>
                          <a:spcPts val="0"/>
                        </a:spcAft>
                      </a:pPr>
                      <a:r>
                        <a:rPr lang="zh-TW" sz="1400" kern="0" spc="75" dirty="0">
                          <a:solidFill>
                            <a:srgbClr val="222222"/>
                          </a:solidFill>
                          <a:latin typeface="Calibri"/>
                          <a:ea typeface="微軟正黑體"/>
                          <a:cs typeface="新細明體"/>
                        </a:rPr>
                        <a:t>　</a:t>
                      </a:r>
                      <a:endParaRPr lang="zh-TW" sz="18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21389" marR="21389" marT="21389" marB="21389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37252">
                <a:tc>
                  <a:txBody>
                    <a:bodyPr/>
                    <a:lstStyle/>
                    <a:p>
                      <a:pPr algn="ctr">
                        <a:lnSpc>
                          <a:spcPts val="1465"/>
                        </a:lnSpc>
                        <a:spcAft>
                          <a:spcPts val="0"/>
                        </a:spcAft>
                      </a:pPr>
                      <a:r>
                        <a:rPr lang="en-US" sz="1400" kern="0" spc="75" dirty="0">
                          <a:solidFill>
                            <a:srgbClr val="222222"/>
                          </a:solidFill>
                          <a:latin typeface="微軟正黑體"/>
                          <a:ea typeface="新細明體"/>
                          <a:cs typeface="新細明體"/>
                        </a:rPr>
                        <a:t>2</a:t>
                      </a:r>
                      <a:endParaRPr lang="zh-TW" sz="18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21389" marR="21389" marT="21389" marB="21389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65"/>
                        </a:lnSpc>
                        <a:spcAft>
                          <a:spcPts val="0"/>
                        </a:spcAft>
                      </a:pPr>
                      <a:r>
                        <a:rPr lang="zh-TW" sz="1400" kern="0" spc="75" dirty="0">
                          <a:solidFill>
                            <a:srgbClr val="222222"/>
                          </a:solidFill>
                          <a:latin typeface="Calibri"/>
                          <a:ea typeface="微軟正黑體"/>
                          <a:cs typeface="新細明體"/>
                        </a:rPr>
                        <a:t>輕震</a:t>
                      </a:r>
                      <a:endParaRPr lang="zh-TW" sz="18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21389" marR="21389" marT="21389" marB="21389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65"/>
                        </a:lnSpc>
                        <a:spcAft>
                          <a:spcPts val="0"/>
                        </a:spcAft>
                      </a:pPr>
                      <a:r>
                        <a:rPr lang="en-US" sz="1400" kern="0" spc="75" dirty="0">
                          <a:solidFill>
                            <a:srgbClr val="222222"/>
                          </a:solidFill>
                          <a:latin typeface="微軟正黑體"/>
                          <a:ea typeface="新細明體"/>
                          <a:cs typeface="新細明體"/>
                        </a:rPr>
                        <a:t>2.5~8</a:t>
                      </a:r>
                      <a:endParaRPr lang="zh-TW" sz="18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21389" marR="21389" marT="21389" marB="21389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65"/>
                        </a:lnSpc>
                        <a:spcAft>
                          <a:spcPts val="0"/>
                        </a:spcAft>
                      </a:pPr>
                      <a:r>
                        <a:rPr lang="zh-TW" sz="1400" kern="0" spc="75" dirty="0">
                          <a:solidFill>
                            <a:srgbClr val="222222"/>
                          </a:solidFill>
                          <a:latin typeface="Calibri"/>
                          <a:ea typeface="微軟正黑體"/>
                          <a:cs typeface="新細明體"/>
                        </a:rPr>
                        <a:t>大多數的人可感到搖晃，睡眠中的人有部分會醒來。</a:t>
                      </a:r>
                      <a:endParaRPr lang="zh-TW" sz="18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21389" marR="21389" marT="21389" marB="21389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65"/>
                        </a:lnSpc>
                        <a:spcAft>
                          <a:spcPts val="0"/>
                        </a:spcAft>
                      </a:pPr>
                      <a:r>
                        <a:rPr lang="zh-TW" sz="1400" kern="0" spc="75" dirty="0">
                          <a:solidFill>
                            <a:srgbClr val="222222"/>
                          </a:solidFill>
                          <a:latin typeface="Calibri"/>
                          <a:ea typeface="微軟正黑體"/>
                          <a:cs typeface="新細明體"/>
                        </a:rPr>
                        <a:t>電燈等懸掛物有小搖晃。</a:t>
                      </a:r>
                      <a:endParaRPr lang="zh-TW" sz="18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21389" marR="21389" marT="21389" marB="21389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65"/>
                        </a:lnSpc>
                        <a:spcAft>
                          <a:spcPts val="0"/>
                        </a:spcAft>
                      </a:pPr>
                      <a:r>
                        <a:rPr lang="zh-TW" sz="1400" kern="0" spc="75" dirty="0">
                          <a:solidFill>
                            <a:srgbClr val="222222"/>
                          </a:solidFill>
                          <a:latin typeface="Calibri"/>
                          <a:ea typeface="微軟正黑體"/>
                          <a:cs typeface="新細明體"/>
                        </a:rPr>
                        <a:t>靜止的汽車輕輕搖晃，類似卡車經過，但歷時很短。</a:t>
                      </a:r>
                      <a:endParaRPr lang="zh-TW" sz="18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21389" marR="21389" marT="21389" marB="21389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37252">
                <a:tc>
                  <a:txBody>
                    <a:bodyPr/>
                    <a:lstStyle/>
                    <a:p>
                      <a:pPr algn="ctr">
                        <a:lnSpc>
                          <a:spcPts val="1465"/>
                        </a:lnSpc>
                        <a:spcAft>
                          <a:spcPts val="0"/>
                        </a:spcAft>
                      </a:pPr>
                      <a:r>
                        <a:rPr lang="en-US" sz="1400" kern="0" spc="75">
                          <a:solidFill>
                            <a:srgbClr val="222222"/>
                          </a:solidFill>
                          <a:latin typeface="微軟正黑體"/>
                          <a:ea typeface="新細明體"/>
                          <a:cs typeface="新細明體"/>
                        </a:rPr>
                        <a:t>3</a:t>
                      </a:r>
                      <a:endParaRPr lang="zh-TW" sz="1800" kern="10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21389" marR="21389" marT="21389" marB="21389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65"/>
                        </a:lnSpc>
                        <a:spcAft>
                          <a:spcPts val="0"/>
                        </a:spcAft>
                      </a:pPr>
                      <a:r>
                        <a:rPr lang="zh-TW" sz="1400" kern="0" spc="75" dirty="0">
                          <a:solidFill>
                            <a:srgbClr val="222222"/>
                          </a:solidFill>
                          <a:latin typeface="Calibri"/>
                          <a:ea typeface="微軟正黑體"/>
                          <a:cs typeface="新細明體"/>
                        </a:rPr>
                        <a:t>弱震</a:t>
                      </a:r>
                      <a:endParaRPr lang="zh-TW" sz="18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21389" marR="21389" marT="21389" marB="21389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65"/>
                        </a:lnSpc>
                        <a:spcAft>
                          <a:spcPts val="0"/>
                        </a:spcAft>
                      </a:pPr>
                      <a:r>
                        <a:rPr lang="en-US" sz="1400" kern="0" spc="75" dirty="0">
                          <a:solidFill>
                            <a:srgbClr val="222222"/>
                          </a:solidFill>
                          <a:latin typeface="微軟正黑體"/>
                          <a:ea typeface="新細明體"/>
                          <a:cs typeface="新細明體"/>
                        </a:rPr>
                        <a:t>8~25</a:t>
                      </a:r>
                      <a:endParaRPr lang="zh-TW" sz="18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21389" marR="21389" marT="21389" marB="21389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65"/>
                        </a:lnSpc>
                        <a:spcAft>
                          <a:spcPts val="0"/>
                        </a:spcAft>
                      </a:pPr>
                      <a:r>
                        <a:rPr lang="zh-TW" sz="1400" kern="0" spc="75" dirty="0">
                          <a:solidFill>
                            <a:srgbClr val="222222"/>
                          </a:solidFill>
                          <a:latin typeface="Calibri"/>
                          <a:ea typeface="微軟正黑體"/>
                          <a:cs typeface="新細明體"/>
                        </a:rPr>
                        <a:t>幾乎所有的人都感覺搖晃，有的人會有恐懼感。</a:t>
                      </a:r>
                      <a:endParaRPr lang="zh-TW" sz="18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21389" marR="21389" marT="21389" marB="21389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65"/>
                        </a:lnSpc>
                        <a:spcAft>
                          <a:spcPts val="0"/>
                        </a:spcAft>
                      </a:pPr>
                      <a:r>
                        <a:rPr lang="zh-TW" sz="1400" kern="0" spc="75" dirty="0">
                          <a:solidFill>
                            <a:srgbClr val="222222"/>
                          </a:solidFill>
                          <a:latin typeface="Calibri"/>
                          <a:ea typeface="微軟正黑體"/>
                          <a:cs typeface="新細明體"/>
                        </a:rPr>
                        <a:t>房屋震動，碗盤門窗發出聲音，懸掛物搖擺。</a:t>
                      </a:r>
                      <a:endParaRPr lang="zh-TW" sz="18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21389" marR="21389" marT="21389" marB="21389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65"/>
                        </a:lnSpc>
                        <a:spcAft>
                          <a:spcPts val="0"/>
                        </a:spcAft>
                      </a:pPr>
                      <a:r>
                        <a:rPr lang="zh-TW" sz="1400" kern="0" spc="75" dirty="0">
                          <a:solidFill>
                            <a:srgbClr val="222222"/>
                          </a:solidFill>
                          <a:latin typeface="Calibri"/>
                          <a:ea typeface="微軟正黑體"/>
                          <a:cs typeface="新細明體"/>
                        </a:rPr>
                        <a:t>靜止的汽車明顯搖動，電線略有搖晃。</a:t>
                      </a:r>
                      <a:endParaRPr lang="zh-TW" sz="18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21389" marR="21389" marT="21389" marB="21389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702668">
                <a:tc>
                  <a:txBody>
                    <a:bodyPr/>
                    <a:lstStyle/>
                    <a:p>
                      <a:pPr algn="ctr">
                        <a:lnSpc>
                          <a:spcPts val="1465"/>
                        </a:lnSpc>
                        <a:spcAft>
                          <a:spcPts val="0"/>
                        </a:spcAft>
                      </a:pPr>
                      <a:r>
                        <a:rPr lang="en-US" sz="1400" kern="0" spc="75">
                          <a:solidFill>
                            <a:srgbClr val="222222"/>
                          </a:solidFill>
                          <a:latin typeface="微軟正黑體"/>
                          <a:ea typeface="新細明體"/>
                          <a:cs typeface="新細明體"/>
                        </a:rPr>
                        <a:t>4</a:t>
                      </a:r>
                      <a:endParaRPr lang="zh-TW" sz="1800" kern="10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21389" marR="21389" marT="21389" marB="21389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65"/>
                        </a:lnSpc>
                        <a:spcAft>
                          <a:spcPts val="0"/>
                        </a:spcAft>
                      </a:pPr>
                      <a:r>
                        <a:rPr lang="zh-TW" sz="1400" kern="0" spc="75" dirty="0">
                          <a:solidFill>
                            <a:srgbClr val="222222"/>
                          </a:solidFill>
                          <a:latin typeface="Calibri"/>
                          <a:ea typeface="微軟正黑體"/>
                          <a:cs typeface="新細明體"/>
                        </a:rPr>
                        <a:t>中震</a:t>
                      </a:r>
                      <a:endParaRPr lang="zh-TW" sz="18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21389" marR="21389" marT="21389" marB="21389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65"/>
                        </a:lnSpc>
                        <a:spcAft>
                          <a:spcPts val="0"/>
                        </a:spcAft>
                      </a:pPr>
                      <a:r>
                        <a:rPr lang="en-US" sz="1400" kern="0" spc="75" dirty="0">
                          <a:solidFill>
                            <a:srgbClr val="222222"/>
                          </a:solidFill>
                          <a:latin typeface="微軟正黑體"/>
                          <a:ea typeface="新細明體"/>
                          <a:cs typeface="新細明體"/>
                        </a:rPr>
                        <a:t>25~80</a:t>
                      </a:r>
                      <a:endParaRPr lang="zh-TW" sz="18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21389" marR="21389" marT="21389" marB="21389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65"/>
                        </a:lnSpc>
                        <a:spcAft>
                          <a:spcPts val="0"/>
                        </a:spcAft>
                      </a:pPr>
                      <a:r>
                        <a:rPr lang="zh-TW" sz="1400" kern="0" spc="75" dirty="0">
                          <a:solidFill>
                            <a:srgbClr val="222222"/>
                          </a:solidFill>
                          <a:latin typeface="Calibri"/>
                          <a:ea typeface="微軟正黑體"/>
                          <a:cs typeface="新細明體"/>
                        </a:rPr>
                        <a:t>有相當程度的恐懼感，部分的人會尋求躲避的地方，睡眠中的人幾乎都會驚醒。</a:t>
                      </a:r>
                      <a:endParaRPr lang="zh-TW" sz="18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21389" marR="21389" marT="21389" marB="21389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65"/>
                        </a:lnSpc>
                        <a:spcAft>
                          <a:spcPts val="0"/>
                        </a:spcAft>
                      </a:pPr>
                      <a:r>
                        <a:rPr lang="zh-TW" sz="1400" kern="0" spc="75" dirty="0">
                          <a:solidFill>
                            <a:srgbClr val="222222"/>
                          </a:solidFill>
                          <a:latin typeface="Calibri"/>
                          <a:ea typeface="微軟正黑體"/>
                          <a:cs typeface="新細明體"/>
                        </a:rPr>
                        <a:t>房屋搖動甚烈，底座不穩物品傾倒，較重傢俱移動，可能有輕微災害。</a:t>
                      </a:r>
                      <a:endParaRPr lang="zh-TW" sz="18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21389" marR="21389" marT="21389" marB="21389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65"/>
                        </a:lnSpc>
                        <a:spcAft>
                          <a:spcPts val="0"/>
                        </a:spcAft>
                      </a:pPr>
                      <a:r>
                        <a:rPr lang="zh-TW" sz="1400" kern="0" spc="75">
                          <a:solidFill>
                            <a:srgbClr val="222222"/>
                          </a:solidFill>
                          <a:latin typeface="Calibri"/>
                          <a:ea typeface="微軟正黑體"/>
                          <a:cs typeface="新細明體"/>
                        </a:rPr>
                        <a:t>汽車駕駛人略微有感，電線明顯搖晃，步行中的人也感到搖晃。</a:t>
                      </a:r>
                      <a:endParaRPr lang="zh-TW" sz="1800" kern="10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21389" marR="21389" marT="21389" marB="21389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37252">
                <a:tc>
                  <a:txBody>
                    <a:bodyPr/>
                    <a:lstStyle/>
                    <a:p>
                      <a:pPr algn="ctr">
                        <a:lnSpc>
                          <a:spcPts val="1465"/>
                        </a:lnSpc>
                        <a:spcAft>
                          <a:spcPts val="0"/>
                        </a:spcAft>
                      </a:pPr>
                      <a:r>
                        <a:rPr lang="en-US" sz="1400" kern="0" spc="75" dirty="0">
                          <a:solidFill>
                            <a:srgbClr val="222222"/>
                          </a:solidFill>
                          <a:latin typeface="微軟正黑體"/>
                          <a:ea typeface="新細明體"/>
                          <a:cs typeface="新細明體"/>
                        </a:rPr>
                        <a:t>5</a:t>
                      </a:r>
                      <a:endParaRPr lang="zh-TW" sz="18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21389" marR="21389" marT="21389" marB="21389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65"/>
                        </a:lnSpc>
                        <a:spcAft>
                          <a:spcPts val="0"/>
                        </a:spcAft>
                      </a:pPr>
                      <a:r>
                        <a:rPr lang="zh-TW" sz="1400" kern="0" spc="75" dirty="0">
                          <a:solidFill>
                            <a:srgbClr val="222222"/>
                          </a:solidFill>
                          <a:latin typeface="Calibri"/>
                          <a:ea typeface="微軟正黑體"/>
                          <a:cs typeface="新細明體"/>
                        </a:rPr>
                        <a:t>強震</a:t>
                      </a:r>
                      <a:endParaRPr lang="zh-TW" sz="18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21389" marR="21389" marT="21389" marB="21389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65"/>
                        </a:lnSpc>
                        <a:spcAft>
                          <a:spcPts val="0"/>
                        </a:spcAft>
                      </a:pPr>
                      <a:r>
                        <a:rPr lang="en-US" sz="1400" kern="0" spc="75">
                          <a:solidFill>
                            <a:srgbClr val="222222"/>
                          </a:solidFill>
                          <a:latin typeface="微軟正黑體"/>
                          <a:ea typeface="新細明體"/>
                          <a:cs typeface="新細明體"/>
                        </a:rPr>
                        <a:t>80~250</a:t>
                      </a:r>
                      <a:endParaRPr lang="zh-TW" sz="1800" kern="10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21389" marR="21389" marT="21389" marB="21389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65"/>
                        </a:lnSpc>
                        <a:spcAft>
                          <a:spcPts val="0"/>
                        </a:spcAft>
                      </a:pPr>
                      <a:r>
                        <a:rPr lang="zh-TW" sz="1400" kern="0" spc="75" dirty="0">
                          <a:solidFill>
                            <a:srgbClr val="222222"/>
                          </a:solidFill>
                          <a:latin typeface="Calibri"/>
                          <a:ea typeface="微軟正黑體"/>
                          <a:cs typeface="新細明體"/>
                        </a:rPr>
                        <a:t>大多數人會感到驚嚇恐慌。</a:t>
                      </a:r>
                      <a:endParaRPr lang="zh-TW" sz="18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21389" marR="21389" marT="21389" marB="21389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65"/>
                        </a:lnSpc>
                        <a:spcAft>
                          <a:spcPts val="0"/>
                        </a:spcAft>
                      </a:pPr>
                      <a:r>
                        <a:rPr lang="zh-TW" sz="1400" kern="0" spc="75" dirty="0">
                          <a:solidFill>
                            <a:srgbClr val="222222"/>
                          </a:solidFill>
                          <a:latin typeface="Calibri"/>
                          <a:ea typeface="微軟正黑體"/>
                          <a:cs typeface="新細明體"/>
                        </a:rPr>
                        <a:t>部分牆壁產生裂痕，重傢俱可能翻倒。</a:t>
                      </a:r>
                      <a:endParaRPr lang="zh-TW" sz="18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21389" marR="21389" marT="21389" marB="21389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65"/>
                        </a:lnSpc>
                        <a:spcAft>
                          <a:spcPts val="0"/>
                        </a:spcAft>
                      </a:pPr>
                      <a:r>
                        <a:rPr lang="zh-TW" sz="1400" kern="0" spc="75">
                          <a:solidFill>
                            <a:srgbClr val="222222"/>
                          </a:solidFill>
                          <a:latin typeface="Calibri"/>
                          <a:ea typeface="微軟正黑體"/>
                          <a:cs typeface="新細明體"/>
                        </a:rPr>
                        <a:t>汽車駕駛人明顯感覺地震，有些牌坊煙囪傾倒。</a:t>
                      </a:r>
                      <a:endParaRPr lang="zh-TW" sz="1800" kern="10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21389" marR="21389" marT="21389" marB="21389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37252">
                <a:tc>
                  <a:txBody>
                    <a:bodyPr/>
                    <a:lstStyle/>
                    <a:p>
                      <a:pPr algn="ctr">
                        <a:lnSpc>
                          <a:spcPts val="1465"/>
                        </a:lnSpc>
                        <a:spcAft>
                          <a:spcPts val="0"/>
                        </a:spcAft>
                      </a:pPr>
                      <a:r>
                        <a:rPr lang="en-US" sz="1400" kern="0" spc="75">
                          <a:solidFill>
                            <a:srgbClr val="222222"/>
                          </a:solidFill>
                          <a:latin typeface="微軟正黑體"/>
                          <a:ea typeface="新細明體"/>
                          <a:cs typeface="新細明體"/>
                        </a:rPr>
                        <a:t>6</a:t>
                      </a:r>
                      <a:endParaRPr lang="zh-TW" sz="1800" kern="10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21389" marR="21389" marT="21389" marB="21389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65"/>
                        </a:lnSpc>
                        <a:spcAft>
                          <a:spcPts val="0"/>
                        </a:spcAft>
                      </a:pPr>
                      <a:r>
                        <a:rPr lang="zh-TW" sz="1400" kern="0" spc="75" dirty="0">
                          <a:solidFill>
                            <a:srgbClr val="222222"/>
                          </a:solidFill>
                          <a:latin typeface="Calibri"/>
                          <a:ea typeface="微軟正黑體"/>
                          <a:cs typeface="新細明體"/>
                        </a:rPr>
                        <a:t>烈震</a:t>
                      </a:r>
                      <a:endParaRPr lang="zh-TW" sz="18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21389" marR="21389" marT="21389" marB="21389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65"/>
                        </a:lnSpc>
                        <a:spcAft>
                          <a:spcPts val="0"/>
                        </a:spcAft>
                      </a:pPr>
                      <a:r>
                        <a:rPr lang="en-US" sz="1400" kern="0" spc="75">
                          <a:solidFill>
                            <a:srgbClr val="222222"/>
                          </a:solidFill>
                          <a:latin typeface="微軟正黑體"/>
                          <a:ea typeface="新細明體"/>
                          <a:cs typeface="新細明體"/>
                        </a:rPr>
                        <a:t>250~400</a:t>
                      </a:r>
                      <a:endParaRPr lang="zh-TW" sz="1800" kern="10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21389" marR="21389" marT="21389" marB="21389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65"/>
                        </a:lnSpc>
                        <a:spcAft>
                          <a:spcPts val="0"/>
                        </a:spcAft>
                      </a:pPr>
                      <a:r>
                        <a:rPr lang="zh-TW" sz="1400" kern="0" spc="75">
                          <a:solidFill>
                            <a:srgbClr val="222222"/>
                          </a:solidFill>
                          <a:latin typeface="Calibri"/>
                          <a:ea typeface="微軟正黑體"/>
                          <a:cs typeface="新細明體"/>
                        </a:rPr>
                        <a:t>搖晃劇烈以致站立困難。</a:t>
                      </a:r>
                      <a:endParaRPr lang="zh-TW" sz="1800" kern="10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21389" marR="21389" marT="21389" marB="21389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65"/>
                        </a:lnSpc>
                        <a:spcAft>
                          <a:spcPts val="0"/>
                        </a:spcAft>
                      </a:pPr>
                      <a:r>
                        <a:rPr lang="zh-TW" sz="1400" kern="0" spc="75" dirty="0">
                          <a:solidFill>
                            <a:srgbClr val="222222"/>
                          </a:solidFill>
                          <a:latin typeface="Calibri"/>
                          <a:ea typeface="微軟正黑體"/>
                          <a:cs typeface="新細明體"/>
                        </a:rPr>
                        <a:t>部分建築物受損，重傢俱翻倒，門窗扭曲變形。</a:t>
                      </a:r>
                      <a:endParaRPr lang="zh-TW" sz="18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21389" marR="21389" marT="21389" marB="21389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65"/>
                        </a:lnSpc>
                        <a:spcAft>
                          <a:spcPts val="0"/>
                        </a:spcAft>
                      </a:pPr>
                      <a:r>
                        <a:rPr lang="zh-TW" sz="1400" kern="0" spc="75" dirty="0">
                          <a:solidFill>
                            <a:srgbClr val="222222"/>
                          </a:solidFill>
                          <a:latin typeface="Calibri"/>
                          <a:ea typeface="微軟正黑體"/>
                          <a:cs typeface="新細明體"/>
                        </a:rPr>
                        <a:t>汽車駕駛人開車困難，出現噴沙噴泥現象。</a:t>
                      </a:r>
                      <a:endParaRPr lang="zh-TW" sz="18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21389" marR="21389" marT="21389" marB="21389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702668">
                <a:tc>
                  <a:txBody>
                    <a:bodyPr/>
                    <a:lstStyle/>
                    <a:p>
                      <a:pPr algn="ctr">
                        <a:lnSpc>
                          <a:spcPts val="1465"/>
                        </a:lnSpc>
                        <a:spcAft>
                          <a:spcPts val="0"/>
                        </a:spcAft>
                      </a:pPr>
                      <a:r>
                        <a:rPr lang="en-US" sz="1400" kern="0" spc="75">
                          <a:solidFill>
                            <a:srgbClr val="222222"/>
                          </a:solidFill>
                          <a:latin typeface="微軟正黑體"/>
                          <a:ea typeface="新細明體"/>
                          <a:cs typeface="新細明體"/>
                        </a:rPr>
                        <a:t>7</a:t>
                      </a:r>
                      <a:endParaRPr lang="zh-TW" sz="1800" kern="10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21389" marR="21389" marT="21389" marB="21389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65"/>
                        </a:lnSpc>
                        <a:spcAft>
                          <a:spcPts val="0"/>
                        </a:spcAft>
                      </a:pPr>
                      <a:r>
                        <a:rPr lang="zh-TW" sz="1400" kern="0" spc="75" dirty="0">
                          <a:solidFill>
                            <a:srgbClr val="222222"/>
                          </a:solidFill>
                          <a:latin typeface="Calibri"/>
                          <a:ea typeface="微軟正黑體"/>
                          <a:cs typeface="新細明體"/>
                        </a:rPr>
                        <a:t>劇震</a:t>
                      </a:r>
                      <a:endParaRPr lang="zh-TW" sz="18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21389" marR="21389" marT="21389" marB="21389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65"/>
                        </a:lnSpc>
                        <a:spcAft>
                          <a:spcPts val="0"/>
                        </a:spcAft>
                      </a:pPr>
                      <a:r>
                        <a:rPr lang="en-US" sz="1400" kern="0" spc="75">
                          <a:solidFill>
                            <a:srgbClr val="222222"/>
                          </a:solidFill>
                          <a:latin typeface="微軟正黑體"/>
                          <a:ea typeface="新細明體"/>
                          <a:cs typeface="新細明體"/>
                        </a:rPr>
                        <a:t>400</a:t>
                      </a:r>
                      <a:r>
                        <a:rPr lang="zh-TW" sz="1400" kern="0" spc="75">
                          <a:solidFill>
                            <a:srgbClr val="222222"/>
                          </a:solidFill>
                          <a:latin typeface="Calibri"/>
                          <a:ea typeface="微軟正黑體"/>
                          <a:cs typeface="新細明體"/>
                        </a:rPr>
                        <a:t>以上</a:t>
                      </a:r>
                      <a:endParaRPr lang="zh-TW" sz="1800" kern="10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21389" marR="21389" marT="21389" marB="21389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65"/>
                        </a:lnSpc>
                        <a:spcAft>
                          <a:spcPts val="0"/>
                        </a:spcAft>
                      </a:pPr>
                      <a:r>
                        <a:rPr lang="zh-TW" sz="1400" kern="0" spc="75">
                          <a:solidFill>
                            <a:srgbClr val="222222"/>
                          </a:solidFill>
                          <a:latin typeface="Calibri"/>
                          <a:ea typeface="微軟正黑體"/>
                          <a:cs typeface="新細明體"/>
                        </a:rPr>
                        <a:t>搖晃劇烈以致無法依意志行動。</a:t>
                      </a:r>
                      <a:endParaRPr lang="zh-TW" sz="1800" kern="10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21389" marR="21389" marT="21389" marB="21389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65"/>
                        </a:lnSpc>
                        <a:spcAft>
                          <a:spcPts val="0"/>
                        </a:spcAft>
                      </a:pPr>
                      <a:r>
                        <a:rPr lang="zh-TW" sz="1400" kern="0" spc="75" dirty="0">
                          <a:solidFill>
                            <a:srgbClr val="222222"/>
                          </a:solidFill>
                          <a:latin typeface="Calibri"/>
                          <a:ea typeface="微軟正黑體"/>
                          <a:cs typeface="新細明體"/>
                        </a:rPr>
                        <a:t>部分建築物受損嚴重或倒塌，幾乎所有傢俱都大幅移位或摔落地面。</a:t>
                      </a:r>
                      <a:endParaRPr lang="zh-TW" sz="18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21389" marR="21389" marT="21389" marB="21389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65"/>
                        </a:lnSpc>
                        <a:spcAft>
                          <a:spcPts val="0"/>
                        </a:spcAft>
                      </a:pPr>
                      <a:r>
                        <a:rPr lang="zh-TW" sz="1400" kern="0" spc="75" dirty="0">
                          <a:solidFill>
                            <a:srgbClr val="222222"/>
                          </a:solidFill>
                          <a:latin typeface="Calibri"/>
                          <a:ea typeface="微軟正黑體"/>
                          <a:cs typeface="新細明體"/>
                        </a:rPr>
                        <a:t>山崩地裂，鐵軌彎曲，地下管線破壞。</a:t>
                      </a:r>
                      <a:endParaRPr lang="zh-TW" sz="18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21389" marR="21389" marT="21389" marB="21389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66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地震前</a:t>
            </a:r>
            <a:r>
              <a:rPr lang="en-US" altLang="zh-TW" sz="66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-</a:t>
            </a:r>
            <a:r>
              <a:rPr lang="zh-TW" altLang="en-US" sz="66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防災準備</a:t>
            </a:r>
            <a:endParaRPr lang="zh-TW" altLang="en-US" sz="66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zh-TW" altLang="en-US" sz="4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居家</a:t>
            </a:r>
            <a:r>
              <a:rPr lang="zh-TW" altLang="en-US" sz="4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環境安全</a:t>
            </a:r>
            <a:r>
              <a:rPr lang="zh-TW" altLang="en-US" sz="4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檢視</a:t>
            </a:r>
            <a:endParaRPr lang="zh-TW" altLang="en-US" sz="44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r>
              <a:rPr lang="zh-TW" altLang="en-US" sz="4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加強</a:t>
            </a:r>
            <a:r>
              <a:rPr lang="zh-TW" altLang="en-US" sz="4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鄰居交流</a:t>
            </a:r>
            <a:r>
              <a:rPr lang="zh-TW" altLang="en-US" sz="4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互助</a:t>
            </a:r>
            <a:endParaRPr lang="zh-TW" altLang="en-US" sz="44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r>
              <a:rPr lang="zh-TW" altLang="en-US" sz="4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注意</a:t>
            </a:r>
            <a:r>
              <a:rPr lang="zh-TW" altLang="en-US" sz="4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自宅建物結構</a:t>
            </a:r>
            <a:r>
              <a:rPr lang="zh-TW" altLang="en-US" sz="4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安全</a:t>
            </a:r>
            <a:endParaRPr lang="zh-TW" altLang="en-US" sz="44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r>
              <a:rPr lang="zh-TW" altLang="en-US" sz="4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屋</a:t>
            </a:r>
            <a:r>
              <a:rPr lang="zh-TW" altLang="en-US" sz="4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內安全總</a:t>
            </a:r>
            <a:r>
              <a:rPr lang="zh-TW" altLang="en-US" sz="4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檢點</a:t>
            </a:r>
            <a:endParaRPr lang="zh-TW" altLang="en-US" sz="44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r>
              <a:rPr lang="zh-TW" altLang="en-US" sz="4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召開</a:t>
            </a:r>
            <a:r>
              <a:rPr lang="zh-TW" altLang="en-US" sz="4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家庭防災</a:t>
            </a:r>
            <a:r>
              <a:rPr lang="zh-TW" altLang="en-US" sz="4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會議</a:t>
            </a:r>
            <a:endParaRPr lang="zh-TW" altLang="en-US" sz="44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66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地震前</a:t>
            </a:r>
            <a:r>
              <a:rPr lang="en-US" altLang="zh-TW" sz="66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-</a:t>
            </a:r>
            <a:r>
              <a:rPr lang="zh-TW" altLang="en-US" sz="66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防災準備</a:t>
            </a:r>
            <a:endParaRPr lang="zh-TW" altLang="en-US" sz="66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sz="3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準備「</a:t>
            </a:r>
            <a:r>
              <a:rPr lang="zh-TW" altLang="en-US" sz="3200" b="1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緊急儲備品</a:t>
            </a:r>
            <a:r>
              <a:rPr lang="zh-TW" altLang="en-US" sz="3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」</a:t>
            </a:r>
            <a:endParaRPr lang="en-US" altLang="zh-TW" sz="32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r>
              <a:rPr lang="zh-TW" altLang="en-US" sz="3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準備「</a:t>
            </a:r>
            <a:r>
              <a:rPr lang="zh-TW" altLang="en-US" sz="3200" b="1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緊急避難包</a:t>
            </a:r>
            <a:r>
              <a:rPr lang="zh-TW" altLang="en-US" sz="3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」</a:t>
            </a:r>
          </a:p>
          <a:p>
            <a:endParaRPr lang="zh-TW" altLang="en-US" sz="28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endParaRPr lang="zh-TW" altLang="en-US" dirty="0"/>
          </a:p>
        </p:txBody>
      </p:sp>
      <p:pic>
        <p:nvPicPr>
          <p:cNvPr id="6" name="圖片 5" descr="緊急儲備品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9536" y="3284978"/>
            <a:ext cx="4404573" cy="2830525"/>
          </a:xfrm>
          <a:prstGeom prst="rect">
            <a:avLst/>
          </a:prstGeom>
        </p:spPr>
      </p:pic>
      <p:pic>
        <p:nvPicPr>
          <p:cNvPr id="7" name="圖片 6" descr="緊急避難包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04048" y="1201323"/>
            <a:ext cx="3944036" cy="5540045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66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地震</a:t>
            </a:r>
            <a:r>
              <a:rPr lang="zh-TW" altLang="en-US" sz="66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時</a:t>
            </a:r>
            <a:r>
              <a:rPr lang="en-US" altLang="zh-TW" sz="66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-</a:t>
            </a:r>
            <a:r>
              <a:rPr lang="zh-TW" altLang="en-US" sz="66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就地</a:t>
            </a:r>
            <a:r>
              <a:rPr lang="zh-TW" altLang="en-US" sz="66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避難</a:t>
            </a:r>
            <a:endParaRPr lang="zh-TW" altLang="en-US" sz="66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zh-TW" altLang="en-US" sz="3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當</a:t>
            </a:r>
            <a:r>
              <a:rPr lang="zh-TW" altLang="en-US" sz="3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地震發生時，應變的優先順序就是：冷靜、蹲下、找掩護、抓緊、直到地震結束。</a:t>
            </a:r>
          </a:p>
          <a:p>
            <a:r>
              <a:rPr lang="zh-TW" altLang="en-US" sz="3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在防震避難的首要概念，就是自我保護，尤其是保護頭部，所以應立即躲在桌子下或主要柱子旁</a:t>
            </a:r>
            <a:r>
              <a:rPr lang="zh-TW" altLang="en-US" sz="3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。</a:t>
            </a:r>
            <a:endParaRPr lang="zh-TW" altLang="en-US" sz="32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r>
              <a:rPr lang="zh-TW" altLang="en-US" sz="3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若地震</a:t>
            </a:r>
            <a:r>
              <a:rPr lang="zh-TW" altLang="en-US" sz="3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發生</a:t>
            </a:r>
            <a:r>
              <a:rPr lang="zh-TW" altLang="en-US" sz="3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時身</a:t>
            </a:r>
            <a:r>
              <a:rPr lang="zh-TW" altLang="en-US" sz="3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處</a:t>
            </a:r>
            <a:r>
              <a:rPr lang="zh-TW" altLang="en-US" sz="3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室內。</a:t>
            </a:r>
            <a:endParaRPr lang="zh-TW" altLang="en-US" sz="32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r>
              <a:rPr lang="zh-TW" altLang="en-US" sz="3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若地震</a:t>
            </a:r>
            <a:r>
              <a:rPr lang="zh-TW" altLang="en-US" sz="3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發生</a:t>
            </a:r>
            <a:r>
              <a:rPr lang="zh-TW" altLang="en-US" sz="3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時身</a:t>
            </a:r>
            <a:r>
              <a:rPr lang="zh-TW" altLang="en-US" sz="3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處</a:t>
            </a:r>
            <a:r>
              <a:rPr lang="zh-TW" altLang="en-US" sz="3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室外。</a:t>
            </a:r>
            <a:endParaRPr lang="zh-TW" altLang="en-US" sz="32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zh-TW" altLang="en-US" sz="48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地震</a:t>
            </a:r>
            <a:r>
              <a:rPr lang="zh-TW" altLang="en-US" sz="48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後</a:t>
            </a:r>
            <a:r>
              <a:rPr lang="en-US" altLang="zh-TW" sz="48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-</a:t>
            </a:r>
            <a:r>
              <a:rPr lang="zh-TW" altLang="en-US" sz="48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協助救援及安全</a:t>
            </a:r>
            <a:r>
              <a:rPr lang="zh-TW" altLang="en-US" sz="48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檢視</a:t>
            </a:r>
            <a:endParaRPr lang="zh-TW" altLang="en-US" sz="48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檢查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身邊有無人員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受傷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。</a:t>
            </a:r>
          </a:p>
          <a:p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檢查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玻璃是否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破損。</a:t>
            </a:r>
            <a:endParaRPr lang="zh-TW" altLang="en-US" sz="3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檢查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瓦斯管線是否受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損，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若有漏氣，並應輕輕打開窗戶讓瓦斯飄散，以及通知消防隊與瓦斯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公司處理。</a:t>
            </a:r>
            <a:endParaRPr lang="zh-TW" altLang="en-US" sz="3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檢查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電線是否受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損。</a:t>
            </a:r>
            <a:endParaRPr lang="zh-TW" altLang="en-US" sz="3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檢查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水管是否受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損。</a:t>
            </a:r>
            <a:endParaRPr lang="zh-TW" altLang="en-US" sz="3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檢查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冷氣、商店招牌是否鬆脫。</a:t>
            </a:r>
          </a:p>
          <a:p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地震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災害發生後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，使用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電話務必長話短說，以保持通訊暢通，並請多利用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1991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留言平台留言。</a:t>
            </a:r>
          </a:p>
          <a:p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震後建築物應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請專業人員評估進行補強。</a:t>
            </a:r>
          </a:p>
          <a:p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7" name="Rectangle 59"/>
          <p:cNvSpPr>
            <a:spLocks noChangeArrowheads="1"/>
          </p:cNvSpPr>
          <p:nvPr/>
        </p:nvSpPr>
        <p:spPr bwMode="auto">
          <a:xfrm>
            <a:off x="4427340" y="2348010"/>
            <a:ext cx="1441450" cy="2087563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1" lang="zh-TW" altLang="en-US">
              <a:solidFill>
                <a:srgbClr val="000000"/>
              </a:solidFill>
            </a:endParaRPr>
          </a:p>
        </p:txBody>
      </p:sp>
      <p:sp>
        <p:nvSpPr>
          <p:cNvPr id="2105" name="Rectangle 57"/>
          <p:cNvSpPr>
            <a:spLocks noChangeArrowheads="1"/>
          </p:cNvSpPr>
          <p:nvPr/>
        </p:nvSpPr>
        <p:spPr bwMode="auto">
          <a:xfrm>
            <a:off x="610990" y="4653060"/>
            <a:ext cx="4105275" cy="503238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1" lang="zh-TW" altLang="en-US">
              <a:solidFill>
                <a:srgbClr val="000000"/>
              </a:solidFill>
            </a:endParaRPr>
          </a:p>
        </p:txBody>
      </p:sp>
      <p:sp>
        <p:nvSpPr>
          <p:cNvPr id="2102" name="Text Box 54"/>
          <p:cNvSpPr txBox="1">
            <a:spLocks noChangeArrowheads="1"/>
          </p:cNvSpPr>
          <p:nvPr/>
        </p:nvSpPr>
        <p:spPr bwMode="auto">
          <a:xfrm>
            <a:off x="2195315" y="2203548"/>
            <a:ext cx="727075" cy="314325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TW" altLang="en-US" sz="1400" b="1">
                <a:solidFill>
                  <a:srgbClr val="FFFFFF"/>
                </a:solidFill>
                <a:ea typeface="標楷體" pitchFamily="65" charset="-120"/>
              </a:rPr>
              <a:t>司令台</a:t>
            </a:r>
          </a:p>
        </p:txBody>
      </p:sp>
      <p:sp>
        <p:nvSpPr>
          <p:cNvPr id="2065" name="Rectangle 17"/>
          <p:cNvSpPr>
            <a:spLocks noChangeArrowheads="1"/>
          </p:cNvSpPr>
          <p:nvPr/>
        </p:nvSpPr>
        <p:spPr bwMode="auto">
          <a:xfrm>
            <a:off x="4284465" y="4364135"/>
            <a:ext cx="1584325" cy="360363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1" lang="zh-TW" altLang="en-US">
              <a:solidFill>
                <a:srgbClr val="000000"/>
              </a:solidFill>
            </a:endParaRPr>
          </a:p>
        </p:txBody>
      </p:sp>
      <p:sp>
        <p:nvSpPr>
          <p:cNvPr id="2061" name="AutoShape 13"/>
          <p:cNvSpPr>
            <a:spLocks noChangeArrowheads="1"/>
          </p:cNvSpPr>
          <p:nvPr/>
        </p:nvSpPr>
        <p:spPr bwMode="auto">
          <a:xfrm>
            <a:off x="539552" y="2492473"/>
            <a:ext cx="3959225" cy="2305050"/>
          </a:xfrm>
          <a:prstGeom prst="roundRect">
            <a:avLst>
              <a:gd name="adj" fmla="val 16667"/>
            </a:avLst>
          </a:prstGeom>
          <a:solidFill>
            <a:srgbClr val="CC33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1" lang="zh-TW" altLang="en-US">
              <a:solidFill>
                <a:srgbClr val="000000"/>
              </a:solidFill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5722740" y="2348010"/>
            <a:ext cx="504825" cy="1762125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1" lang="zh-TW" altLang="en-US">
              <a:solidFill>
                <a:srgbClr val="000000"/>
              </a:solidFill>
            </a:endParaRP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6227565" y="2348010"/>
            <a:ext cx="1800225" cy="503238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1" lang="zh-TW" altLang="en-US">
              <a:solidFill>
                <a:srgbClr val="000000"/>
              </a:solidFill>
            </a:endParaRPr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8027790" y="2348010"/>
            <a:ext cx="503237" cy="1762125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1" lang="zh-TW" altLang="en-US">
              <a:solidFill>
                <a:srgbClr val="000000"/>
              </a:solidFill>
            </a:endParaRPr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6227565" y="2851248"/>
            <a:ext cx="1800225" cy="1008062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1" lang="zh-TW" altLang="en-US">
              <a:solidFill>
                <a:srgbClr val="000000"/>
              </a:solidFill>
            </a:endParaRPr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5722740" y="4075210"/>
            <a:ext cx="1154112" cy="288925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1" lang="zh-TW" altLang="en-US">
              <a:solidFill>
                <a:srgbClr val="000000"/>
              </a:solidFill>
            </a:endParaRPr>
          </a:p>
        </p:txBody>
      </p:sp>
      <p:sp>
        <p:nvSpPr>
          <p:cNvPr id="2057" name="Rectangle 9"/>
          <p:cNvSpPr>
            <a:spLocks noChangeArrowheads="1"/>
          </p:cNvSpPr>
          <p:nvPr/>
        </p:nvSpPr>
        <p:spPr bwMode="auto">
          <a:xfrm>
            <a:off x="7451527" y="4075210"/>
            <a:ext cx="1079500" cy="288925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1" lang="zh-TW" altLang="en-US">
              <a:solidFill>
                <a:srgbClr val="000000"/>
              </a:solidFill>
            </a:endParaRPr>
          </a:p>
        </p:txBody>
      </p:sp>
      <p:sp>
        <p:nvSpPr>
          <p:cNvPr id="2060" name="AutoShape 12"/>
          <p:cNvSpPr>
            <a:spLocks noChangeArrowheads="1"/>
          </p:cNvSpPr>
          <p:nvPr/>
        </p:nvSpPr>
        <p:spPr bwMode="auto">
          <a:xfrm>
            <a:off x="841177" y="2779810"/>
            <a:ext cx="3368675" cy="1728788"/>
          </a:xfrm>
          <a:prstGeom prst="roundRect">
            <a:avLst>
              <a:gd name="adj" fmla="val 16667"/>
            </a:avLst>
          </a:prstGeom>
          <a:solidFill>
            <a:srgbClr val="00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1" lang="zh-TW" altLang="en-US">
              <a:solidFill>
                <a:srgbClr val="000000"/>
              </a:solidFill>
            </a:endParaRPr>
          </a:p>
        </p:txBody>
      </p:sp>
      <p:sp>
        <p:nvSpPr>
          <p:cNvPr id="2062" name="Rectangle 14"/>
          <p:cNvSpPr>
            <a:spLocks noChangeArrowheads="1"/>
          </p:cNvSpPr>
          <p:nvPr/>
        </p:nvSpPr>
        <p:spPr bwMode="auto">
          <a:xfrm>
            <a:off x="4717852" y="4724498"/>
            <a:ext cx="1150938" cy="1584325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1" lang="zh-TW" altLang="en-US">
              <a:solidFill>
                <a:srgbClr val="000000"/>
              </a:solidFill>
            </a:endParaRPr>
          </a:p>
        </p:txBody>
      </p:sp>
      <p:sp>
        <p:nvSpPr>
          <p:cNvPr id="2063" name="Rectangle 15"/>
          <p:cNvSpPr>
            <a:spLocks noChangeArrowheads="1"/>
          </p:cNvSpPr>
          <p:nvPr/>
        </p:nvSpPr>
        <p:spPr bwMode="auto">
          <a:xfrm>
            <a:off x="4862315" y="4940398"/>
            <a:ext cx="865187" cy="1152525"/>
          </a:xfrm>
          <a:prstGeom prst="rect">
            <a:avLst/>
          </a:prstGeom>
          <a:solidFill>
            <a:srgbClr val="57C8FB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1" lang="zh-TW" altLang="en-US">
              <a:solidFill>
                <a:srgbClr val="000000"/>
              </a:solidFill>
            </a:endParaRPr>
          </a:p>
        </p:txBody>
      </p:sp>
      <p:sp>
        <p:nvSpPr>
          <p:cNvPr id="2064" name="Rectangle 16"/>
          <p:cNvSpPr>
            <a:spLocks noChangeArrowheads="1"/>
          </p:cNvSpPr>
          <p:nvPr/>
        </p:nvSpPr>
        <p:spPr bwMode="auto">
          <a:xfrm>
            <a:off x="6227565" y="4724498"/>
            <a:ext cx="2016125" cy="2016125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1" lang="zh-TW" altLang="en-US">
              <a:solidFill>
                <a:srgbClr val="000000"/>
              </a:solidFill>
            </a:endParaRPr>
          </a:p>
        </p:txBody>
      </p:sp>
      <p:sp>
        <p:nvSpPr>
          <p:cNvPr id="2066" name="Line 18"/>
          <p:cNvSpPr>
            <a:spLocks noChangeShapeType="1"/>
          </p:cNvSpPr>
          <p:nvPr/>
        </p:nvSpPr>
        <p:spPr bwMode="auto">
          <a:xfrm flipV="1">
            <a:off x="6156127" y="3427510"/>
            <a:ext cx="792163" cy="576263"/>
          </a:xfrm>
          <a:prstGeom prst="line">
            <a:avLst/>
          </a:prstGeom>
          <a:noFill/>
          <a:ln w="28575">
            <a:solidFill>
              <a:srgbClr val="CC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1" lang="zh-TW" altLang="en-US">
              <a:solidFill>
                <a:srgbClr val="000000"/>
              </a:solidFill>
            </a:endParaRPr>
          </a:p>
        </p:txBody>
      </p:sp>
      <p:sp>
        <p:nvSpPr>
          <p:cNvPr id="2067" name="Line 19"/>
          <p:cNvSpPr>
            <a:spLocks noChangeShapeType="1"/>
          </p:cNvSpPr>
          <p:nvPr/>
        </p:nvSpPr>
        <p:spPr bwMode="auto">
          <a:xfrm>
            <a:off x="6084690" y="2708373"/>
            <a:ext cx="863600" cy="503237"/>
          </a:xfrm>
          <a:prstGeom prst="line">
            <a:avLst/>
          </a:prstGeom>
          <a:noFill/>
          <a:ln w="28575">
            <a:solidFill>
              <a:srgbClr val="CC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1" lang="zh-TW" altLang="en-US">
              <a:solidFill>
                <a:srgbClr val="000000"/>
              </a:solidFill>
            </a:endParaRPr>
          </a:p>
        </p:txBody>
      </p:sp>
      <p:sp>
        <p:nvSpPr>
          <p:cNvPr id="2068" name="Line 20"/>
          <p:cNvSpPr>
            <a:spLocks noChangeShapeType="1"/>
          </p:cNvSpPr>
          <p:nvPr/>
        </p:nvSpPr>
        <p:spPr bwMode="auto">
          <a:xfrm flipH="1" flipV="1">
            <a:off x="7308652" y="3427510"/>
            <a:ext cx="863600" cy="503238"/>
          </a:xfrm>
          <a:prstGeom prst="line">
            <a:avLst/>
          </a:prstGeom>
          <a:noFill/>
          <a:ln w="28575">
            <a:solidFill>
              <a:srgbClr val="CC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1" lang="zh-TW" altLang="en-US">
              <a:solidFill>
                <a:srgbClr val="000000"/>
              </a:solidFill>
            </a:endParaRPr>
          </a:p>
        </p:txBody>
      </p:sp>
      <p:sp>
        <p:nvSpPr>
          <p:cNvPr id="2069" name="Line 21"/>
          <p:cNvSpPr>
            <a:spLocks noChangeShapeType="1"/>
          </p:cNvSpPr>
          <p:nvPr/>
        </p:nvSpPr>
        <p:spPr bwMode="auto">
          <a:xfrm flipH="1">
            <a:off x="7308652" y="2708373"/>
            <a:ext cx="792163" cy="503237"/>
          </a:xfrm>
          <a:prstGeom prst="line">
            <a:avLst/>
          </a:prstGeom>
          <a:noFill/>
          <a:ln w="28575">
            <a:solidFill>
              <a:srgbClr val="CC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1" lang="zh-TW" altLang="en-US">
              <a:solidFill>
                <a:srgbClr val="000000"/>
              </a:solidFill>
            </a:endParaRPr>
          </a:p>
        </p:txBody>
      </p:sp>
      <p:sp>
        <p:nvSpPr>
          <p:cNvPr id="2070" name="Text Box 22"/>
          <p:cNvSpPr txBox="1">
            <a:spLocks noChangeArrowheads="1"/>
          </p:cNvSpPr>
          <p:nvPr/>
        </p:nvSpPr>
        <p:spPr bwMode="auto">
          <a:xfrm>
            <a:off x="683568" y="116632"/>
            <a:ext cx="803296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TW" altLang="en-US" sz="3600" dirty="0">
                <a:solidFill>
                  <a:schemeClr val="tx2"/>
                </a:solidFill>
                <a:ea typeface="標楷體" pitchFamily="65" charset="-120"/>
              </a:rPr>
              <a:t>機械與能源工程學系地震防災集結地點</a:t>
            </a:r>
          </a:p>
        </p:txBody>
      </p:sp>
      <p:sp>
        <p:nvSpPr>
          <p:cNvPr id="2071" name="Text Box 23"/>
          <p:cNvSpPr txBox="1">
            <a:spLocks noChangeArrowheads="1"/>
          </p:cNvSpPr>
          <p:nvPr/>
        </p:nvSpPr>
        <p:spPr bwMode="auto">
          <a:xfrm>
            <a:off x="6876852" y="2419448"/>
            <a:ext cx="5397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TW" altLang="en-US" sz="1400" b="1" dirty="0">
                <a:solidFill>
                  <a:srgbClr val="FFFFFF"/>
                </a:solidFill>
                <a:ea typeface="標楷體" pitchFamily="65" charset="-120"/>
              </a:rPr>
              <a:t>系館</a:t>
            </a:r>
          </a:p>
        </p:txBody>
      </p:sp>
      <p:sp>
        <p:nvSpPr>
          <p:cNvPr id="2078" name="Line 30"/>
          <p:cNvSpPr>
            <a:spLocks noChangeShapeType="1"/>
          </p:cNvSpPr>
          <p:nvPr/>
        </p:nvSpPr>
        <p:spPr bwMode="auto">
          <a:xfrm>
            <a:off x="6876852" y="4351435"/>
            <a:ext cx="574675" cy="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1" lang="zh-TW" altLang="en-US">
              <a:solidFill>
                <a:srgbClr val="000000"/>
              </a:solidFill>
            </a:endParaRPr>
          </a:p>
        </p:txBody>
      </p:sp>
      <p:sp>
        <p:nvSpPr>
          <p:cNvPr id="2080" name="Line 32"/>
          <p:cNvSpPr>
            <a:spLocks noChangeShapeType="1"/>
          </p:cNvSpPr>
          <p:nvPr/>
        </p:nvSpPr>
        <p:spPr bwMode="auto">
          <a:xfrm>
            <a:off x="6876852" y="4292698"/>
            <a:ext cx="574675" cy="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1" lang="zh-TW" altLang="en-US">
              <a:solidFill>
                <a:srgbClr val="000000"/>
              </a:solidFill>
            </a:endParaRPr>
          </a:p>
        </p:txBody>
      </p:sp>
      <p:sp>
        <p:nvSpPr>
          <p:cNvPr id="2081" name="Line 33"/>
          <p:cNvSpPr>
            <a:spLocks noChangeShapeType="1"/>
          </p:cNvSpPr>
          <p:nvPr/>
        </p:nvSpPr>
        <p:spPr bwMode="auto">
          <a:xfrm>
            <a:off x="6876852" y="4219673"/>
            <a:ext cx="574675" cy="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1" lang="zh-TW" altLang="en-US">
              <a:solidFill>
                <a:srgbClr val="000000"/>
              </a:solidFill>
            </a:endParaRPr>
          </a:p>
        </p:txBody>
      </p:sp>
      <p:sp>
        <p:nvSpPr>
          <p:cNvPr id="2082" name="Line 34"/>
          <p:cNvSpPr>
            <a:spLocks noChangeShapeType="1"/>
          </p:cNvSpPr>
          <p:nvPr/>
        </p:nvSpPr>
        <p:spPr bwMode="auto">
          <a:xfrm>
            <a:off x="6876852" y="4148235"/>
            <a:ext cx="574675" cy="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1" lang="zh-TW" altLang="en-US">
              <a:solidFill>
                <a:srgbClr val="000000"/>
              </a:solidFill>
            </a:endParaRPr>
          </a:p>
        </p:txBody>
      </p:sp>
      <p:sp>
        <p:nvSpPr>
          <p:cNvPr id="2083" name="Line 35"/>
          <p:cNvSpPr>
            <a:spLocks noChangeShapeType="1"/>
          </p:cNvSpPr>
          <p:nvPr/>
        </p:nvSpPr>
        <p:spPr bwMode="auto">
          <a:xfrm rot="-5400000">
            <a:off x="6731595" y="4436367"/>
            <a:ext cx="144463" cy="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1" lang="zh-TW" altLang="en-US">
              <a:solidFill>
                <a:srgbClr val="000000"/>
              </a:solidFill>
            </a:endParaRPr>
          </a:p>
        </p:txBody>
      </p:sp>
      <p:sp>
        <p:nvSpPr>
          <p:cNvPr id="2084" name="Line 36"/>
          <p:cNvSpPr>
            <a:spLocks noChangeShapeType="1"/>
          </p:cNvSpPr>
          <p:nvPr/>
        </p:nvSpPr>
        <p:spPr bwMode="auto">
          <a:xfrm rot="-5400000">
            <a:off x="6804620" y="4436367"/>
            <a:ext cx="144463" cy="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1" lang="zh-TW" altLang="en-US">
              <a:solidFill>
                <a:srgbClr val="000000"/>
              </a:solidFill>
            </a:endParaRPr>
          </a:p>
        </p:txBody>
      </p:sp>
      <p:sp>
        <p:nvSpPr>
          <p:cNvPr id="2085" name="Line 37"/>
          <p:cNvSpPr>
            <a:spLocks noChangeShapeType="1"/>
          </p:cNvSpPr>
          <p:nvPr/>
        </p:nvSpPr>
        <p:spPr bwMode="auto">
          <a:xfrm rot="-5400000">
            <a:off x="6876058" y="4436367"/>
            <a:ext cx="144463" cy="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1" lang="zh-TW" altLang="en-US">
              <a:solidFill>
                <a:srgbClr val="000000"/>
              </a:solidFill>
            </a:endParaRPr>
          </a:p>
        </p:txBody>
      </p:sp>
      <p:sp>
        <p:nvSpPr>
          <p:cNvPr id="2086" name="Line 38"/>
          <p:cNvSpPr>
            <a:spLocks noChangeShapeType="1"/>
          </p:cNvSpPr>
          <p:nvPr/>
        </p:nvSpPr>
        <p:spPr bwMode="auto">
          <a:xfrm rot="-5400000">
            <a:off x="6947495" y="4436367"/>
            <a:ext cx="144463" cy="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1" lang="zh-TW" altLang="en-US">
              <a:solidFill>
                <a:srgbClr val="000000"/>
              </a:solidFill>
            </a:endParaRPr>
          </a:p>
        </p:txBody>
      </p:sp>
      <p:sp>
        <p:nvSpPr>
          <p:cNvPr id="2087" name="Line 39"/>
          <p:cNvSpPr>
            <a:spLocks noChangeShapeType="1"/>
          </p:cNvSpPr>
          <p:nvPr/>
        </p:nvSpPr>
        <p:spPr bwMode="auto">
          <a:xfrm rot="-5400000">
            <a:off x="7020520" y="4436367"/>
            <a:ext cx="144463" cy="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1" lang="zh-TW" altLang="en-US">
              <a:solidFill>
                <a:srgbClr val="000000"/>
              </a:solidFill>
            </a:endParaRPr>
          </a:p>
        </p:txBody>
      </p:sp>
      <p:sp>
        <p:nvSpPr>
          <p:cNvPr id="2088" name="Line 40"/>
          <p:cNvSpPr>
            <a:spLocks noChangeShapeType="1"/>
          </p:cNvSpPr>
          <p:nvPr/>
        </p:nvSpPr>
        <p:spPr bwMode="auto">
          <a:xfrm rot="-5400000">
            <a:off x="7091958" y="4436367"/>
            <a:ext cx="144463" cy="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1" lang="zh-TW" altLang="en-US">
              <a:solidFill>
                <a:srgbClr val="000000"/>
              </a:solidFill>
            </a:endParaRPr>
          </a:p>
        </p:txBody>
      </p:sp>
      <p:sp>
        <p:nvSpPr>
          <p:cNvPr id="2089" name="Line 41"/>
          <p:cNvSpPr>
            <a:spLocks noChangeShapeType="1"/>
          </p:cNvSpPr>
          <p:nvPr/>
        </p:nvSpPr>
        <p:spPr bwMode="auto">
          <a:xfrm rot="-5400000">
            <a:off x="7163395" y="4436367"/>
            <a:ext cx="144463" cy="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1" lang="zh-TW" altLang="en-US">
              <a:solidFill>
                <a:srgbClr val="000000"/>
              </a:solidFill>
            </a:endParaRPr>
          </a:p>
        </p:txBody>
      </p:sp>
      <p:sp>
        <p:nvSpPr>
          <p:cNvPr id="2090" name="Line 42"/>
          <p:cNvSpPr>
            <a:spLocks noChangeShapeType="1"/>
          </p:cNvSpPr>
          <p:nvPr/>
        </p:nvSpPr>
        <p:spPr bwMode="auto">
          <a:xfrm rot="-5400000">
            <a:off x="7236420" y="4436367"/>
            <a:ext cx="144463" cy="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1" lang="zh-TW" altLang="en-US">
              <a:solidFill>
                <a:srgbClr val="000000"/>
              </a:solidFill>
            </a:endParaRPr>
          </a:p>
        </p:txBody>
      </p:sp>
      <p:sp>
        <p:nvSpPr>
          <p:cNvPr id="2091" name="Line 43"/>
          <p:cNvSpPr>
            <a:spLocks noChangeShapeType="1"/>
          </p:cNvSpPr>
          <p:nvPr/>
        </p:nvSpPr>
        <p:spPr bwMode="auto">
          <a:xfrm rot="-5400000">
            <a:off x="7307858" y="4436367"/>
            <a:ext cx="144463" cy="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1" lang="zh-TW" altLang="en-US">
              <a:solidFill>
                <a:srgbClr val="000000"/>
              </a:solidFill>
            </a:endParaRPr>
          </a:p>
        </p:txBody>
      </p:sp>
      <p:sp>
        <p:nvSpPr>
          <p:cNvPr id="2092" name="Line 44"/>
          <p:cNvSpPr>
            <a:spLocks noChangeShapeType="1"/>
          </p:cNvSpPr>
          <p:nvPr/>
        </p:nvSpPr>
        <p:spPr bwMode="auto">
          <a:xfrm rot="-5400000">
            <a:off x="7379295" y="4436367"/>
            <a:ext cx="144463" cy="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1" lang="zh-TW" altLang="en-US">
              <a:solidFill>
                <a:srgbClr val="000000"/>
              </a:solidFill>
            </a:endParaRPr>
          </a:p>
        </p:txBody>
      </p:sp>
      <p:sp>
        <p:nvSpPr>
          <p:cNvPr id="2093" name="Line 45"/>
          <p:cNvSpPr>
            <a:spLocks noChangeShapeType="1"/>
          </p:cNvSpPr>
          <p:nvPr/>
        </p:nvSpPr>
        <p:spPr bwMode="auto">
          <a:xfrm rot="-5400000">
            <a:off x="7452320" y="4436367"/>
            <a:ext cx="144463" cy="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1" lang="zh-TW" altLang="en-US">
              <a:solidFill>
                <a:srgbClr val="000000"/>
              </a:solidFill>
            </a:endParaRPr>
          </a:p>
        </p:txBody>
      </p:sp>
      <p:sp>
        <p:nvSpPr>
          <p:cNvPr id="2094" name="Line 46"/>
          <p:cNvSpPr>
            <a:spLocks noChangeShapeType="1"/>
          </p:cNvSpPr>
          <p:nvPr/>
        </p:nvSpPr>
        <p:spPr bwMode="auto">
          <a:xfrm>
            <a:off x="6803827" y="4508598"/>
            <a:ext cx="720725" cy="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1" lang="zh-TW" altLang="en-US">
              <a:solidFill>
                <a:srgbClr val="000000"/>
              </a:solidFill>
            </a:endParaRPr>
          </a:p>
        </p:txBody>
      </p:sp>
      <p:sp>
        <p:nvSpPr>
          <p:cNvPr id="2095" name="Text Box 47"/>
          <p:cNvSpPr txBox="1">
            <a:spLocks noChangeArrowheads="1"/>
          </p:cNvSpPr>
          <p:nvPr/>
        </p:nvSpPr>
        <p:spPr bwMode="auto">
          <a:xfrm>
            <a:off x="4932165" y="5443635"/>
            <a:ext cx="7175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TW" altLang="en-US" sz="1400" b="1" dirty="0">
                <a:solidFill>
                  <a:srgbClr val="000000"/>
                </a:solidFill>
                <a:ea typeface="標楷體" pitchFamily="65" charset="-120"/>
              </a:rPr>
              <a:t>游泳池</a:t>
            </a:r>
          </a:p>
        </p:txBody>
      </p:sp>
      <p:sp>
        <p:nvSpPr>
          <p:cNvPr id="2096" name="AutoShape 48"/>
          <p:cNvSpPr>
            <a:spLocks noChangeArrowheads="1"/>
          </p:cNvSpPr>
          <p:nvPr/>
        </p:nvSpPr>
        <p:spPr bwMode="auto">
          <a:xfrm rot="515365" flipH="1">
            <a:off x="4860727" y="4435573"/>
            <a:ext cx="431800" cy="144462"/>
          </a:xfrm>
          <a:prstGeom prst="chevron">
            <a:avLst>
              <a:gd name="adj" fmla="val 74726"/>
            </a:avLst>
          </a:prstGeom>
          <a:solidFill>
            <a:srgbClr val="57C8FB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1" lang="zh-TW" altLang="en-US">
              <a:solidFill>
                <a:srgbClr val="000000"/>
              </a:solidFill>
            </a:endParaRPr>
          </a:p>
        </p:txBody>
      </p:sp>
      <p:sp>
        <p:nvSpPr>
          <p:cNvPr id="2097" name="AutoShape 49"/>
          <p:cNvSpPr>
            <a:spLocks noChangeArrowheads="1"/>
          </p:cNvSpPr>
          <p:nvPr/>
        </p:nvSpPr>
        <p:spPr bwMode="auto">
          <a:xfrm flipH="1">
            <a:off x="5651302" y="4508598"/>
            <a:ext cx="431800" cy="144462"/>
          </a:xfrm>
          <a:prstGeom prst="chevron">
            <a:avLst>
              <a:gd name="adj" fmla="val 74726"/>
            </a:avLst>
          </a:prstGeom>
          <a:solidFill>
            <a:srgbClr val="57C8FB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1" lang="zh-TW" altLang="en-US">
              <a:solidFill>
                <a:srgbClr val="000000"/>
              </a:solidFill>
            </a:endParaRPr>
          </a:p>
        </p:txBody>
      </p:sp>
      <p:sp>
        <p:nvSpPr>
          <p:cNvPr id="2098" name="AutoShape 50"/>
          <p:cNvSpPr>
            <a:spLocks noChangeArrowheads="1"/>
          </p:cNvSpPr>
          <p:nvPr/>
        </p:nvSpPr>
        <p:spPr bwMode="auto">
          <a:xfrm flipH="1">
            <a:off x="6372027" y="4508598"/>
            <a:ext cx="431800" cy="144462"/>
          </a:xfrm>
          <a:prstGeom prst="chevron">
            <a:avLst>
              <a:gd name="adj" fmla="val 74726"/>
            </a:avLst>
          </a:prstGeom>
          <a:solidFill>
            <a:srgbClr val="57C8FB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1" lang="zh-TW" altLang="en-US">
              <a:solidFill>
                <a:srgbClr val="000000"/>
              </a:solidFill>
            </a:endParaRPr>
          </a:p>
        </p:txBody>
      </p:sp>
      <p:sp>
        <p:nvSpPr>
          <p:cNvPr id="2099" name="AutoShape 51"/>
          <p:cNvSpPr>
            <a:spLocks noChangeArrowheads="1"/>
          </p:cNvSpPr>
          <p:nvPr/>
        </p:nvSpPr>
        <p:spPr bwMode="auto">
          <a:xfrm rot="2166429" flipH="1">
            <a:off x="2916040" y="3716435"/>
            <a:ext cx="431800" cy="144463"/>
          </a:xfrm>
          <a:prstGeom prst="chevron">
            <a:avLst>
              <a:gd name="adj" fmla="val 74725"/>
            </a:avLst>
          </a:prstGeom>
          <a:solidFill>
            <a:srgbClr val="57C8FB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1" lang="zh-TW" altLang="en-US">
              <a:solidFill>
                <a:srgbClr val="000000"/>
              </a:solidFill>
            </a:endParaRPr>
          </a:p>
        </p:txBody>
      </p:sp>
      <p:sp>
        <p:nvSpPr>
          <p:cNvPr id="2100" name="AutoShape 52"/>
          <p:cNvSpPr>
            <a:spLocks noChangeArrowheads="1"/>
          </p:cNvSpPr>
          <p:nvPr/>
        </p:nvSpPr>
        <p:spPr bwMode="auto">
          <a:xfrm rot="1646158" flipH="1">
            <a:off x="3635177" y="4148235"/>
            <a:ext cx="431800" cy="144463"/>
          </a:xfrm>
          <a:prstGeom prst="chevron">
            <a:avLst>
              <a:gd name="adj" fmla="val 74725"/>
            </a:avLst>
          </a:prstGeom>
          <a:solidFill>
            <a:srgbClr val="57C8FB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1" lang="zh-TW" altLang="en-US">
              <a:solidFill>
                <a:srgbClr val="000000"/>
              </a:solidFill>
            </a:endParaRPr>
          </a:p>
        </p:txBody>
      </p:sp>
      <p:sp>
        <p:nvSpPr>
          <p:cNvPr id="2101" name="AutoShape 53"/>
          <p:cNvSpPr>
            <a:spLocks noChangeArrowheads="1"/>
          </p:cNvSpPr>
          <p:nvPr/>
        </p:nvSpPr>
        <p:spPr bwMode="auto">
          <a:xfrm rot="16200000" flipH="1">
            <a:off x="6949084" y="3860103"/>
            <a:ext cx="431800" cy="144463"/>
          </a:xfrm>
          <a:prstGeom prst="chevron">
            <a:avLst>
              <a:gd name="adj" fmla="val 74725"/>
            </a:avLst>
          </a:prstGeom>
          <a:solidFill>
            <a:srgbClr val="57C8FB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1" lang="zh-TW" altLang="en-US">
              <a:solidFill>
                <a:srgbClr val="000000"/>
              </a:solidFill>
            </a:endParaRPr>
          </a:p>
        </p:txBody>
      </p:sp>
      <p:sp>
        <p:nvSpPr>
          <p:cNvPr id="2103" name="Rectangle 55"/>
          <p:cNvSpPr>
            <a:spLocks noChangeArrowheads="1"/>
          </p:cNvSpPr>
          <p:nvPr/>
        </p:nvSpPr>
        <p:spPr bwMode="auto">
          <a:xfrm>
            <a:off x="610990" y="5084860"/>
            <a:ext cx="3816350" cy="1655763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1" lang="zh-TW" altLang="en-US">
              <a:solidFill>
                <a:srgbClr val="000000"/>
              </a:solidFill>
            </a:endParaRPr>
          </a:p>
        </p:txBody>
      </p:sp>
      <p:sp>
        <p:nvSpPr>
          <p:cNvPr id="2104" name="Text Box 56"/>
          <p:cNvSpPr txBox="1">
            <a:spLocks noChangeArrowheads="1"/>
          </p:cNvSpPr>
          <p:nvPr/>
        </p:nvSpPr>
        <p:spPr bwMode="auto">
          <a:xfrm>
            <a:off x="1115815" y="5654773"/>
            <a:ext cx="2584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TW" altLang="en-US" b="1">
                <a:solidFill>
                  <a:srgbClr val="FFFFFF"/>
                </a:solidFill>
                <a:latin typeface="標楷體" pitchFamily="65" charset="-120"/>
                <a:ea typeface="標楷體" pitchFamily="65" charset="-120"/>
              </a:rPr>
              <a:t>瑞穗館</a:t>
            </a:r>
            <a:r>
              <a:rPr kumimoji="1" lang="en-US" altLang="zh-TW" b="1">
                <a:solidFill>
                  <a:srgbClr val="FFFFFF"/>
                </a:solidFill>
                <a:latin typeface="標楷體" pitchFamily="65" charset="-120"/>
                <a:ea typeface="標楷體" pitchFamily="65" charset="-120"/>
              </a:rPr>
              <a:t>..</a:t>
            </a:r>
            <a:r>
              <a:rPr kumimoji="1" lang="zh-TW" altLang="en-US" b="1">
                <a:solidFill>
                  <a:srgbClr val="FFFFFF"/>
                </a:solidFill>
                <a:latin typeface="標楷體" pitchFamily="65" charset="-120"/>
                <a:ea typeface="標楷體" pitchFamily="65" charset="-120"/>
              </a:rPr>
              <a:t>球場</a:t>
            </a:r>
            <a:r>
              <a:rPr kumimoji="1" lang="en-US" altLang="zh-TW" b="1">
                <a:solidFill>
                  <a:srgbClr val="FFFFFF"/>
                </a:solidFill>
                <a:latin typeface="標楷體" pitchFamily="65" charset="-120"/>
                <a:ea typeface="標楷體" pitchFamily="65" charset="-120"/>
              </a:rPr>
              <a:t>.. </a:t>
            </a:r>
            <a:r>
              <a:rPr kumimoji="1" lang="zh-TW" altLang="en-US" b="1">
                <a:solidFill>
                  <a:srgbClr val="FFFFFF"/>
                </a:solidFill>
                <a:latin typeface="標楷體" pitchFamily="65" charset="-120"/>
                <a:ea typeface="標楷體" pitchFamily="65" charset="-120"/>
              </a:rPr>
              <a:t>嘉禾館</a:t>
            </a:r>
          </a:p>
        </p:txBody>
      </p:sp>
      <p:sp>
        <p:nvSpPr>
          <p:cNvPr id="2106" name="Text Box 58"/>
          <p:cNvSpPr txBox="1">
            <a:spLocks noChangeArrowheads="1"/>
          </p:cNvSpPr>
          <p:nvPr/>
        </p:nvSpPr>
        <p:spPr bwMode="auto">
          <a:xfrm>
            <a:off x="8244408" y="6404818"/>
            <a:ext cx="5905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TW" altLang="en-US" sz="1600" b="1" dirty="0">
                <a:solidFill>
                  <a:srgbClr val="000000"/>
                </a:solidFill>
                <a:ea typeface="標楷體" pitchFamily="65" charset="-120"/>
              </a:rPr>
              <a:t>校門</a:t>
            </a:r>
          </a:p>
        </p:txBody>
      </p:sp>
      <p:sp>
        <p:nvSpPr>
          <p:cNvPr id="2108" name="Rectangle 60"/>
          <p:cNvSpPr>
            <a:spLocks noChangeArrowheads="1"/>
          </p:cNvSpPr>
          <p:nvPr/>
        </p:nvSpPr>
        <p:spPr bwMode="auto">
          <a:xfrm>
            <a:off x="4787702" y="2419448"/>
            <a:ext cx="790575" cy="360362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1" lang="zh-TW" altLang="en-US">
              <a:solidFill>
                <a:srgbClr val="000000"/>
              </a:solidFill>
            </a:endParaRPr>
          </a:p>
        </p:txBody>
      </p:sp>
      <p:sp>
        <p:nvSpPr>
          <p:cNvPr id="2109" name="Oval 61"/>
          <p:cNvSpPr>
            <a:spLocks noChangeArrowheads="1"/>
          </p:cNvSpPr>
          <p:nvPr/>
        </p:nvSpPr>
        <p:spPr bwMode="auto">
          <a:xfrm>
            <a:off x="6914952" y="3100485"/>
            <a:ext cx="431800" cy="431800"/>
          </a:xfrm>
          <a:prstGeom prst="ellipse">
            <a:avLst/>
          </a:prstGeom>
          <a:solidFill>
            <a:srgbClr val="CC66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TW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2110" name="Oval 62"/>
          <p:cNvSpPr>
            <a:spLocks noChangeArrowheads="1"/>
          </p:cNvSpPr>
          <p:nvPr/>
        </p:nvSpPr>
        <p:spPr bwMode="auto">
          <a:xfrm>
            <a:off x="2339777" y="3356073"/>
            <a:ext cx="431800" cy="431800"/>
          </a:xfrm>
          <a:prstGeom prst="ellipse">
            <a:avLst/>
          </a:prstGeom>
          <a:solidFill>
            <a:srgbClr val="CC66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TW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2111" name="Text Box 63"/>
          <p:cNvSpPr txBox="1">
            <a:spLocks noChangeArrowheads="1"/>
          </p:cNvSpPr>
          <p:nvPr/>
        </p:nvSpPr>
        <p:spPr bwMode="auto">
          <a:xfrm>
            <a:off x="0" y="692697"/>
            <a:ext cx="9144000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 fontAlgn="base"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r>
              <a:rPr kumimoji="1" lang="zh-TW" altLang="en-US" sz="22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地震發生時：就地避難。</a:t>
            </a: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r>
              <a:rPr kumimoji="1" lang="zh-TW" altLang="en-US" sz="22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地震稍歇時：集結於系館</a:t>
            </a:r>
            <a:r>
              <a:rPr kumimoji="1" lang="zh-TW" altLang="en-US" sz="2200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中庭</a:t>
            </a:r>
            <a:r>
              <a:rPr kumimoji="1" lang="en-US" altLang="zh-TW" sz="2200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   </a:t>
            </a:r>
            <a:r>
              <a:rPr kumimoji="1" lang="zh-TW" altLang="en-US" sz="2200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集結</a:t>
            </a:r>
            <a:r>
              <a:rPr kumimoji="1" lang="zh-TW" altLang="en-US" sz="22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點，教師確認建築物內無人。</a:t>
            </a: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r>
              <a:rPr kumimoji="1" lang="zh-TW" altLang="en-US" sz="22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報平安：高年級至低年級依序帶至</a:t>
            </a:r>
            <a:r>
              <a:rPr kumimoji="1" lang="zh-TW" altLang="en-US" sz="2200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操場 </a:t>
            </a:r>
            <a:r>
              <a:rPr kumimoji="1" lang="en-US" altLang="zh-TW" sz="2200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kumimoji="1" lang="zh-TW" altLang="en-US" sz="2200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 集結</a:t>
            </a:r>
            <a:r>
              <a:rPr kumimoji="1" lang="zh-TW" altLang="en-US" sz="22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點，教師確實點名回報。</a:t>
            </a: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r>
              <a:rPr kumimoji="1" lang="zh-TW" altLang="en-US" sz="22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替代集結點  </a:t>
            </a:r>
            <a:r>
              <a:rPr kumimoji="1" lang="zh-TW" altLang="en-US" sz="2200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：</a:t>
            </a:r>
            <a:r>
              <a:rPr kumimoji="1" lang="zh-TW" altLang="en-US" sz="22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如第二集點結路線有</a:t>
            </a:r>
            <a:r>
              <a:rPr kumimoji="1" lang="zh-TW" altLang="en-US" sz="2200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障礙</a:t>
            </a:r>
            <a:r>
              <a:rPr kumimoji="1" lang="en-US" altLang="zh-TW" sz="2200" dirty="0">
                <a:solidFill>
                  <a:srgbClr val="FF0000"/>
                </a:solidFill>
                <a:latin typeface="標楷體"/>
                <a:ea typeface="標楷體" pitchFamily="65" charset="-120"/>
              </a:rPr>
              <a:t>(</a:t>
            </a:r>
            <a:r>
              <a:rPr kumimoji="1" lang="zh-TW" altLang="en-US" sz="2200" b="1" dirty="0" smtClean="0">
                <a:solidFill>
                  <a:srgbClr val="FF0000"/>
                </a:solidFill>
                <a:ea typeface="標楷體" pitchFamily="65" charset="-120"/>
              </a:rPr>
              <a:t>小心椰子樹</a:t>
            </a:r>
            <a:r>
              <a:rPr kumimoji="1" lang="en-US" altLang="zh-TW" sz="2200" b="1" dirty="0" smtClean="0">
                <a:solidFill>
                  <a:srgbClr val="FF0000"/>
                </a:solidFill>
                <a:ea typeface="標楷體" pitchFamily="65" charset="-120"/>
              </a:rPr>
              <a:t>)</a:t>
            </a:r>
            <a:r>
              <a:rPr kumimoji="1" lang="zh-TW" altLang="en-US" sz="2200" dirty="0" smtClean="0">
                <a:solidFill>
                  <a:srgbClr val="000000"/>
                </a:solidFill>
                <a:ea typeface="標楷體" pitchFamily="65" charset="-120"/>
              </a:rPr>
              <a:t>。</a:t>
            </a:r>
            <a:endParaRPr kumimoji="1" lang="zh-TW" altLang="en-US" sz="2200" dirty="0">
              <a:solidFill>
                <a:srgbClr val="000000"/>
              </a:solidFill>
              <a:ea typeface="標楷體" pitchFamily="65" charset="-120"/>
            </a:endParaRPr>
          </a:p>
        </p:txBody>
      </p:sp>
      <p:sp>
        <p:nvSpPr>
          <p:cNvPr id="2113" name="Oval 65"/>
          <p:cNvSpPr>
            <a:spLocks noChangeArrowheads="1"/>
          </p:cNvSpPr>
          <p:nvPr/>
        </p:nvSpPr>
        <p:spPr bwMode="auto">
          <a:xfrm>
            <a:off x="7019727" y="5588098"/>
            <a:ext cx="431800" cy="431800"/>
          </a:xfrm>
          <a:prstGeom prst="ellipse">
            <a:avLst/>
          </a:prstGeom>
          <a:solidFill>
            <a:srgbClr val="CC66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TW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2114" name="AutoShape 66"/>
          <p:cNvSpPr>
            <a:spLocks noChangeArrowheads="1"/>
          </p:cNvSpPr>
          <p:nvPr/>
        </p:nvSpPr>
        <p:spPr bwMode="auto">
          <a:xfrm rot="16200000" flipH="1">
            <a:off x="5795764" y="5084861"/>
            <a:ext cx="504825" cy="215900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57C8FB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1" lang="zh-TW" altLang="en-US">
              <a:solidFill>
                <a:srgbClr val="000000"/>
              </a:solidFill>
            </a:endParaRPr>
          </a:p>
        </p:txBody>
      </p:sp>
      <p:sp>
        <p:nvSpPr>
          <p:cNvPr id="2116" name="AutoShape 68"/>
          <p:cNvSpPr>
            <a:spLocks noChangeArrowheads="1"/>
          </p:cNvSpPr>
          <p:nvPr/>
        </p:nvSpPr>
        <p:spPr bwMode="auto">
          <a:xfrm rot="10800000" flipH="1">
            <a:off x="6084690" y="5300760"/>
            <a:ext cx="647700" cy="863600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57C8FB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1" lang="zh-TW" altLang="en-US">
              <a:solidFill>
                <a:srgbClr val="000000"/>
              </a:solidFill>
            </a:endParaRPr>
          </a:p>
        </p:txBody>
      </p:sp>
      <p:sp>
        <p:nvSpPr>
          <p:cNvPr id="2117" name="Oval 69"/>
          <p:cNvSpPr>
            <a:spLocks noChangeArrowheads="1"/>
          </p:cNvSpPr>
          <p:nvPr/>
        </p:nvSpPr>
        <p:spPr bwMode="auto">
          <a:xfrm>
            <a:off x="4139952" y="1125438"/>
            <a:ext cx="288925" cy="287338"/>
          </a:xfrm>
          <a:prstGeom prst="ellipse">
            <a:avLst/>
          </a:prstGeom>
          <a:solidFill>
            <a:srgbClr val="CC66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TW" dirty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2118" name="Oval 70"/>
          <p:cNvSpPr>
            <a:spLocks noChangeArrowheads="1"/>
          </p:cNvSpPr>
          <p:nvPr/>
        </p:nvSpPr>
        <p:spPr bwMode="auto">
          <a:xfrm>
            <a:off x="5292775" y="1412776"/>
            <a:ext cx="287337" cy="287338"/>
          </a:xfrm>
          <a:prstGeom prst="ellipse">
            <a:avLst/>
          </a:prstGeom>
          <a:solidFill>
            <a:srgbClr val="CC66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TW" dirty="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2119" name="Oval 71"/>
          <p:cNvSpPr>
            <a:spLocks noChangeArrowheads="1"/>
          </p:cNvSpPr>
          <p:nvPr/>
        </p:nvSpPr>
        <p:spPr bwMode="auto">
          <a:xfrm>
            <a:off x="1835696" y="1772816"/>
            <a:ext cx="287338" cy="287337"/>
          </a:xfrm>
          <a:prstGeom prst="ellipse">
            <a:avLst/>
          </a:prstGeom>
          <a:solidFill>
            <a:srgbClr val="CC66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TW" dirty="0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2120" name="Text Box 72"/>
          <p:cNvSpPr txBox="1">
            <a:spLocks noChangeArrowheads="1"/>
          </p:cNvSpPr>
          <p:nvPr/>
        </p:nvSpPr>
        <p:spPr bwMode="auto">
          <a:xfrm>
            <a:off x="2268340" y="3932335"/>
            <a:ext cx="5905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TW" altLang="en-US" sz="1600" b="1">
                <a:solidFill>
                  <a:srgbClr val="000000"/>
                </a:solidFill>
                <a:ea typeface="標楷體" pitchFamily="65" charset="-120"/>
              </a:rPr>
              <a:t>操場</a:t>
            </a:r>
          </a:p>
        </p:txBody>
      </p:sp>
      <p:sp>
        <p:nvSpPr>
          <p:cNvPr id="2121" name="Text Box 73"/>
          <p:cNvSpPr txBox="1">
            <a:spLocks noChangeArrowheads="1"/>
          </p:cNvSpPr>
          <p:nvPr/>
        </p:nvSpPr>
        <p:spPr bwMode="auto">
          <a:xfrm>
            <a:off x="6841927" y="5180110"/>
            <a:ext cx="7937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TW" altLang="en-US" sz="1600" b="1">
                <a:solidFill>
                  <a:srgbClr val="000000"/>
                </a:solidFill>
                <a:ea typeface="標楷體" pitchFamily="65" charset="-120"/>
              </a:rPr>
              <a:t>大草原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公正">
  <a:themeElements>
    <a:clrScheme name="公正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公正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公正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88</TotalTime>
  <Words>630</Words>
  <Application>Microsoft Office PowerPoint</Application>
  <PresentationFormat>如螢幕大小 (4:3)</PresentationFormat>
  <Paragraphs>98</Paragraphs>
  <Slides>7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8" baseType="lpstr">
      <vt:lpstr>公正</vt:lpstr>
      <vt:lpstr>地震防災避難宣導</vt:lpstr>
      <vt:lpstr>認識地震</vt:lpstr>
      <vt:lpstr>地震前-防災準備</vt:lpstr>
      <vt:lpstr>地震前-防災準備</vt:lpstr>
      <vt:lpstr>地震時-就地避難</vt:lpstr>
      <vt:lpstr>地震後-協助救援及安全檢視</vt:lpstr>
      <vt:lpstr>投影片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地震防災避難宣導</dc:title>
  <dc:creator>陳亮瑜</dc:creator>
  <cp:lastModifiedBy>陳亮瑜</cp:lastModifiedBy>
  <cp:revision>9</cp:revision>
  <dcterms:created xsi:type="dcterms:W3CDTF">2015-09-14T13:34:56Z</dcterms:created>
  <dcterms:modified xsi:type="dcterms:W3CDTF">2015-09-14T15:03:37Z</dcterms:modified>
</cp:coreProperties>
</file>