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6" r:id="rId1"/>
  </p:sldMasterIdLst>
  <p:notesMasterIdLst>
    <p:notesMasterId r:id="rId28"/>
  </p:notesMasterIdLst>
  <p:handoutMasterIdLst>
    <p:handoutMasterId r:id="rId29"/>
  </p:handoutMasterIdLst>
  <p:sldIdLst>
    <p:sldId id="269" r:id="rId2"/>
    <p:sldId id="473" r:id="rId3"/>
    <p:sldId id="474" r:id="rId4"/>
    <p:sldId id="429" r:id="rId5"/>
    <p:sldId id="475" r:id="rId6"/>
    <p:sldId id="481" r:id="rId7"/>
    <p:sldId id="490" r:id="rId8"/>
    <p:sldId id="483" r:id="rId9"/>
    <p:sldId id="484" r:id="rId10"/>
    <p:sldId id="485" r:id="rId11"/>
    <p:sldId id="486" r:id="rId12"/>
    <p:sldId id="477" r:id="rId13"/>
    <p:sldId id="478" r:id="rId14"/>
    <p:sldId id="479" r:id="rId15"/>
    <p:sldId id="493" r:id="rId16"/>
    <p:sldId id="496" r:id="rId17"/>
    <p:sldId id="498" r:id="rId18"/>
    <p:sldId id="394" r:id="rId19"/>
    <p:sldId id="463" r:id="rId20"/>
    <p:sldId id="499" r:id="rId21"/>
    <p:sldId id="449" r:id="rId22"/>
    <p:sldId id="462" r:id="rId23"/>
    <p:sldId id="393" r:id="rId24"/>
    <p:sldId id="431" r:id="rId25"/>
    <p:sldId id="497" r:id="rId26"/>
    <p:sldId id="346" r:id="rId27"/>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8422"/>
    <a:srgbClr val="FFFF00"/>
    <a:srgbClr val="33CC33"/>
    <a:srgbClr val="000000"/>
    <a:srgbClr val="C00089"/>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6" autoAdjust="0"/>
    <p:restoredTop sz="89327" autoAdjust="0"/>
  </p:normalViewPr>
  <p:slideViewPr>
    <p:cSldViewPr>
      <p:cViewPr varScale="1">
        <p:scale>
          <a:sx n="99" d="100"/>
          <a:sy n="99" d="100"/>
        </p:scale>
        <p:origin x="1278" y="90"/>
      </p:cViewPr>
      <p:guideLst>
        <p:guide orient="horz" pos="2160"/>
        <p:guide pos="2880"/>
      </p:guideLst>
    </p:cSldViewPr>
  </p:slideViewPr>
  <p:outlineViewPr>
    <p:cViewPr>
      <p:scale>
        <a:sx n="33" d="100"/>
        <a:sy n="33" d="100"/>
      </p:scale>
      <p:origin x="0" y="21773"/>
    </p:cViewPr>
  </p:outlineViewPr>
  <p:notesTextViewPr>
    <p:cViewPr>
      <p:scale>
        <a:sx n="125" d="100"/>
        <a:sy n="125" d="100"/>
      </p:scale>
      <p:origin x="0" y="0"/>
    </p:cViewPr>
  </p:notesTextViewPr>
  <p:sorterViewPr>
    <p:cViewPr>
      <p:scale>
        <a:sx n="100" d="100"/>
        <a:sy n="100" d="100"/>
      </p:scale>
      <p:origin x="0" y="110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5FB46-EDE9-4529-AE0C-9A394A7FD94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zh-TW" altLang="en-US"/>
        </a:p>
      </dgm:t>
    </dgm:pt>
    <dgm:pt modelId="{FD54ADB9-3001-47B9-88A4-7FDC6AA50DB9}">
      <dgm:prSet phldrT="[文字]" custT="1"/>
      <dgm:spPr>
        <a:solidFill>
          <a:srgbClr val="FFC000"/>
        </a:solidFill>
      </dgm:spPr>
      <dgm:t>
        <a:bodyPr/>
        <a:lstStyle/>
        <a:p>
          <a:r>
            <a:rPr lang="en-US" altLang="zh-TW" sz="1600" b="1" dirty="0">
              <a:latin typeface="標楷體" panose="03000509000000000000" pitchFamily="65" charset="-120"/>
              <a:ea typeface="標楷體" panose="03000509000000000000" pitchFamily="65" charset="-120"/>
            </a:rPr>
            <a:t>110.2.1</a:t>
          </a:r>
          <a:r>
            <a:rPr lang="zh-TW" altLang="en-US" sz="1600" b="1" dirty="0">
              <a:latin typeface="標楷體" panose="03000509000000000000" pitchFamily="65" charset="-120"/>
              <a:ea typeface="標楷體" panose="03000509000000000000" pitchFamily="65" charset="-120"/>
            </a:rPr>
            <a:t>開始實習</a:t>
          </a:r>
        </a:p>
      </dgm:t>
    </dgm:pt>
    <dgm:pt modelId="{187F137D-EAB9-4681-AEBA-335E79C3D64F}" type="parTrans" cxnId="{BC12A4F7-44D5-4BE0-AADB-BB5069688FCB}">
      <dgm:prSet/>
      <dgm:spPr/>
      <dgm:t>
        <a:bodyPr/>
        <a:lstStyle/>
        <a:p>
          <a:endParaRPr lang="zh-TW" altLang="en-US"/>
        </a:p>
      </dgm:t>
    </dgm:pt>
    <dgm:pt modelId="{463E131B-873D-4276-937F-A6218A2A8EB6}" type="sibTrans" cxnId="{BC12A4F7-44D5-4BE0-AADB-BB5069688FCB}">
      <dgm:prSet/>
      <dgm:spPr/>
      <dgm:t>
        <a:bodyPr/>
        <a:lstStyle/>
        <a:p>
          <a:endParaRPr lang="zh-TW" altLang="en-US"/>
        </a:p>
      </dgm:t>
    </dgm:pt>
    <dgm:pt modelId="{E0BA39BB-4705-4AAF-93E2-43884A554A21}">
      <dgm:prSet phldrT="[文字]" custT="1"/>
      <dgm:spPr>
        <a:solidFill>
          <a:schemeClr val="accent1">
            <a:lumMod val="20000"/>
            <a:lumOff val="80000"/>
            <a:alpha val="90000"/>
          </a:schemeClr>
        </a:solidFill>
      </dgm:spPr>
      <dgm:t>
        <a:bodyPr/>
        <a:lstStyle/>
        <a:p>
          <a:r>
            <a:rPr lang="zh-TW" altLang="en-US" sz="1600" b="1" dirty="0">
              <a:latin typeface="標楷體" panose="03000509000000000000" pitchFamily="65" charset="-120"/>
              <a:ea typeface="標楷體" panose="03000509000000000000" pitchFamily="65" charset="-120"/>
            </a:rPr>
            <a:t>註冊實習平台</a:t>
          </a:r>
          <a:endParaRPr lang="zh-TW" altLang="en-US" sz="1600" dirty="0">
            <a:latin typeface="標楷體" panose="03000509000000000000" pitchFamily="65" charset="-120"/>
            <a:ea typeface="標楷體" panose="03000509000000000000" pitchFamily="65" charset="-120"/>
          </a:endParaRPr>
        </a:p>
      </dgm:t>
    </dgm:pt>
    <dgm:pt modelId="{02D287D0-97D2-483B-B218-6C7EBD92FF63}" type="parTrans" cxnId="{F4D8C7D9-F76B-47F3-91F1-CA774EAA4AE8}">
      <dgm:prSet/>
      <dgm:spPr/>
      <dgm:t>
        <a:bodyPr/>
        <a:lstStyle/>
        <a:p>
          <a:endParaRPr lang="zh-TW" altLang="en-US"/>
        </a:p>
      </dgm:t>
    </dgm:pt>
    <dgm:pt modelId="{D31B92D4-E09E-4027-AE20-328EB04DD59B}" type="sibTrans" cxnId="{F4D8C7D9-F76B-47F3-91F1-CA774EAA4AE8}">
      <dgm:prSet/>
      <dgm:spPr/>
      <dgm:t>
        <a:bodyPr/>
        <a:lstStyle/>
        <a:p>
          <a:endParaRPr lang="zh-TW" altLang="en-US"/>
        </a:p>
      </dgm:t>
    </dgm:pt>
    <dgm:pt modelId="{84DEE7C4-0B77-47DF-8795-5117D0FB9A03}">
      <dgm:prSet phldrT="[文字]" custT="1"/>
      <dgm:spPr>
        <a:solidFill>
          <a:srgbClr val="FFC000"/>
        </a:solidFill>
      </dgm:spPr>
      <dgm:t>
        <a:bodyPr/>
        <a:lstStyle/>
        <a:p>
          <a:pPr rtl="0"/>
          <a:r>
            <a:rPr lang="en-US" altLang="zh-TW" sz="1600" b="1" dirty="0">
              <a:latin typeface="標楷體" panose="03000509000000000000" pitchFamily="65" charset="-120"/>
              <a:ea typeface="標楷體" panose="03000509000000000000" pitchFamily="65" charset="-120"/>
            </a:rPr>
            <a:t>110.1.15</a:t>
          </a:r>
          <a:r>
            <a:rPr lang="zh-TW" altLang="en-US" sz="1600" b="1" dirty="0">
              <a:latin typeface="標楷體" panose="03000509000000000000" pitchFamily="65" charset="-120"/>
              <a:ea typeface="標楷體" panose="03000509000000000000" pitchFamily="65" charset="-120"/>
            </a:rPr>
            <a:t>前</a:t>
          </a:r>
        </a:p>
      </dgm:t>
    </dgm:pt>
    <dgm:pt modelId="{2DF5A5D4-B9B1-4F51-88C7-6FFF1D590468}" type="parTrans" cxnId="{87D427A4-0933-4904-82E1-B0E6A242916B}">
      <dgm:prSet/>
      <dgm:spPr/>
      <dgm:t>
        <a:bodyPr/>
        <a:lstStyle/>
        <a:p>
          <a:endParaRPr lang="zh-TW" altLang="en-US"/>
        </a:p>
      </dgm:t>
    </dgm:pt>
    <dgm:pt modelId="{70DAD47A-CA19-4732-B348-D13F842C085A}" type="sibTrans" cxnId="{87D427A4-0933-4904-82E1-B0E6A242916B}">
      <dgm:prSet/>
      <dgm:spPr/>
      <dgm:t>
        <a:bodyPr/>
        <a:lstStyle/>
        <a:p>
          <a:endParaRPr lang="zh-TW" altLang="en-US"/>
        </a:p>
      </dgm:t>
    </dgm:pt>
    <dgm:pt modelId="{D6F9840D-782C-441A-A50A-692ED1894B30}">
      <dgm:prSet phldrT="[文字]" custT="1"/>
      <dgm:spPr>
        <a:solidFill>
          <a:srgbClr val="FFC000"/>
        </a:solidFill>
      </dgm:spPr>
      <dgm:t>
        <a:bodyPr/>
        <a:lstStyle/>
        <a:p>
          <a:r>
            <a:rPr lang="en-US" altLang="zh-TW" sz="1600" b="1" dirty="0">
              <a:latin typeface="標楷體" panose="03000509000000000000" pitchFamily="65" charset="-120"/>
              <a:ea typeface="標楷體" panose="03000509000000000000" pitchFamily="65" charset="-120"/>
            </a:rPr>
            <a:t>110.7.9</a:t>
          </a:r>
          <a:r>
            <a:rPr lang="zh-TW" altLang="en-US" sz="1600" b="1" dirty="0">
              <a:latin typeface="標楷體" panose="03000509000000000000" pitchFamily="65" charset="-120"/>
              <a:ea typeface="標楷體" panose="03000509000000000000" pitchFamily="65" charset="-120"/>
            </a:rPr>
            <a:t>返校座談會</a:t>
          </a:r>
          <a:r>
            <a:rPr lang="en-US" altLang="zh-TW" sz="1600" b="1" dirty="0">
              <a:latin typeface="標楷體" panose="03000509000000000000" pitchFamily="65" charset="-120"/>
              <a:ea typeface="標楷體" panose="03000509000000000000" pitchFamily="65" charset="-120"/>
            </a:rPr>
            <a:t>(4)</a:t>
          </a:r>
          <a:endParaRPr lang="zh-TW" altLang="en-US" sz="1600" b="1" dirty="0">
            <a:latin typeface="標楷體" panose="03000509000000000000" pitchFamily="65" charset="-120"/>
            <a:ea typeface="標楷體" panose="03000509000000000000" pitchFamily="65" charset="-120"/>
          </a:endParaRPr>
        </a:p>
      </dgm:t>
    </dgm:pt>
    <dgm:pt modelId="{0CF63ECE-B89F-4934-BB0B-301EB1888B65}" type="parTrans" cxnId="{798C30C0-3159-445E-8AE4-0C6C0108F79F}">
      <dgm:prSet/>
      <dgm:spPr/>
      <dgm:t>
        <a:bodyPr/>
        <a:lstStyle/>
        <a:p>
          <a:endParaRPr lang="zh-TW" altLang="en-US"/>
        </a:p>
      </dgm:t>
    </dgm:pt>
    <dgm:pt modelId="{E85B9158-67D8-4D0E-98D1-1EA8A8DBB56F}" type="sibTrans" cxnId="{798C30C0-3159-445E-8AE4-0C6C0108F79F}">
      <dgm:prSet/>
      <dgm:spPr/>
      <dgm:t>
        <a:bodyPr/>
        <a:lstStyle/>
        <a:p>
          <a:endParaRPr lang="zh-TW" altLang="en-US"/>
        </a:p>
      </dgm:t>
    </dgm:pt>
    <dgm:pt modelId="{E1C2CB83-5F77-4D0B-85F0-8EF740452CFA}">
      <dgm:prSet phldrT="[文字]" custT="1"/>
      <dgm:spPr>
        <a:solidFill>
          <a:srgbClr val="FFC000"/>
        </a:solidFill>
      </dgm:spPr>
      <dgm:t>
        <a:bodyPr/>
        <a:lstStyle/>
        <a:p>
          <a:r>
            <a:rPr lang="en-US" altLang="zh-TW" sz="1600" b="1" dirty="0">
              <a:latin typeface="標楷體" panose="03000509000000000000" pitchFamily="65" charset="-120"/>
              <a:ea typeface="標楷體" panose="03000509000000000000" pitchFamily="65" charset="-120"/>
            </a:rPr>
            <a:t>110.7.31</a:t>
          </a:r>
          <a:r>
            <a:rPr lang="zh-TW" altLang="en-US" sz="1600" b="1" dirty="0">
              <a:latin typeface="標楷體" panose="03000509000000000000" pitchFamily="65" charset="-120"/>
              <a:ea typeface="標楷體" panose="03000509000000000000" pitchFamily="65" charset="-120"/>
            </a:rPr>
            <a:t>實習結束</a:t>
          </a:r>
        </a:p>
      </dgm:t>
    </dgm:pt>
    <dgm:pt modelId="{B1412D20-9307-4A42-9DE2-F92F57F778C8}" type="parTrans" cxnId="{03F634A8-A2C4-4373-A972-82C5889B3C85}">
      <dgm:prSet/>
      <dgm:spPr/>
      <dgm:t>
        <a:bodyPr/>
        <a:lstStyle/>
        <a:p>
          <a:endParaRPr lang="zh-TW" altLang="en-US"/>
        </a:p>
      </dgm:t>
    </dgm:pt>
    <dgm:pt modelId="{33D5AD19-A6D9-4F13-A3E3-350761A1269A}" type="sibTrans" cxnId="{03F634A8-A2C4-4373-A972-82C5889B3C85}">
      <dgm:prSet/>
      <dgm:spPr/>
      <dgm:t>
        <a:bodyPr/>
        <a:lstStyle/>
        <a:p>
          <a:endParaRPr lang="zh-TW" altLang="en-US"/>
        </a:p>
      </dgm:t>
    </dgm:pt>
    <dgm:pt modelId="{BE95831D-444A-46BF-ADB1-56FDFF65A3A2}">
      <dgm:prSet phldrT="[文字]" custT="1"/>
      <dgm:spPr/>
      <dgm:t>
        <a:bodyPr/>
        <a:lstStyle/>
        <a:p>
          <a:pPr rtl="0"/>
          <a:r>
            <a:rPr lang="zh-TW" sz="1600" b="1" baseline="0" dirty="0">
              <a:latin typeface="標楷體" panose="03000509000000000000" pitchFamily="65" charset="-120"/>
              <a:ea typeface="標楷體" panose="03000509000000000000" pitchFamily="65" charset="-120"/>
            </a:rPr>
            <a:t>繳</a:t>
          </a:r>
          <a:r>
            <a:rPr lang="zh-TW" altLang="en-US" sz="1600" b="1" baseline="0" dirty="0">
              <a:latin typeface="標楷體" panose="03000509000000000000" pitchFamily="65" charset="-120"/>
              <a:ea typeface="標楷體" panose="03000509000000000000" pitchFamily="65" charset="-120"/>
            </a:rPr>
            <a:t>教育實習輔導費</a:t>
          </a:r>
          <a:r>
            <a:rPr lang="en-US" altLang="zh-TW" sz="1600" b="1" baseline="0" dirty="0">
              <a:latin typeface="標楷體" panose="03000509000000000000" pitchFamily="65" charset="-120"/>
              <a:ea typeface="標楷體" panose="03000509000000000000" pitchFamily="65" charset="-120"/>
            </a:rPr>
            <a:t>5,240</a:t>
          </a:r>
          <a:r>
            <a:rPr lang="zh-TW" altLang="en-US" sz="1600" b="1" baseline="0" dirty="0">
              <a:latin typeface="標楷體" panose="03000509000000000000" pitchFamily="65" charset="-120"/>
              <a:ea typeface="標楷體" panose="03000509000000000000" pitchFamily="65" charset="-120"/>
            </a:rPr>
            <a:t>元、平安保險</a:t>
          </a:r>
          <a:r>
            <a:rPr lang="en-US" altLang="zh-TW" sz="1600" b="1" baseline="0" dirty="0">
              <a:latin typeface="標楷體" panose="03000509000000000000" pitchFamily="65" charset="-120"/>
              <a:ea typeface="標楷體" panose="03000509000000000000" pitchFamily="65" charset="-120"/>
            </a:rPr>
            <a:t>254</a:t>
          </a:r>
          <a:r>
            <a:rPr lang="zh-TW" altLang="en-US" sz="1600" b="1" baseline="0" dirty="0">
              <a:latin typeface="標楷體" panose="03000509000000000000" pitchFamily="65" charset="-120"/>
              <a:ea typeface="標楷體" panose="03000509000000000000" pitchFamily="65" charset="-120"/>
            </a:rPr>
            <a:t>元</a:t>
          </a:r>
          <a:endParaRPr lang="zh-TW" altLang="en-US" sz="1600" dirty="0">
            <a:latin typeface="標楷體" panose="03000509000000000000" pitchFamily="65" charset="-120"/>
            <a:ea typeface="標楷體" panose="03000509000000000000" pitchFamily="65" charset="-120"/>
          </a:endParaRPr>
        </a:p>
      </dgm:t>
    </dgm:pt>
    <dgm:pt modelId="{8F66A304-1534-4290-91AC-AE9FA52AC654}" type="parTrans" cxnId="{E895FD42-3671-4985-96A2-61183FAED432}">
      <dgm:prSet/>
      <dgm:spPr/>
      <dgm:t>
        <a:bodyPr/>
        <a:lstStyle/>
        <a:p>
          <a:endParaRPr lang="zh-TW" altLang="en-US"/>
        </a:p>
      </dgm:t>
    </dgm:pt>
    <dgm:pt modelId="{C2A91104-BEC9-4C29-B9A2-D9E1FC5A610A}" type="sibTrans" cxnId="{E895FD42-3671-4985-96A2-61183FAED432}">
      <dgm:prSet/>
      <dgm:spPr/>
      <dgm:t>
        <a:bodyPr/>
        <a:lstStyle/>
        <a:p>
          <a:endParaRPr lang="zh-TW" altLang="en-US"/>
        </a:p>
      </dgm:t>
    </dgm:pt>
    <dgm:pt modelId="{AC932E30-53AA-4776-B86C-DBE609B20340}">
      <dgm:prSet phldrT="[文字]" custT="1"/>
      <dgm:spPr/>
      <dgm:t>
        <a:bodyPr/>
        <a:lstStyle/>
        <a:p>
          <a:r>
            <a:rPr lang="zh-TW" altLang="en-US" sz="1600" b="1" baseline="0" dirty="0">
              <a:latin typeface="標楷體" panose="03000509000000000000" pitchFamily="65" charset="-120"/>
              <a:ea typeface="標楷體" panose="03000509000000000000" pitchFamily="65" charset="-120"/>
            </a:rPr>
            <a:t>經費核銷確認完成</a:t>
          </a:r>
          <a:endParaRPr lang="zh-TW" altLang="en-US" sz="1600" dirty="0">
            <a:latin typeface="標楷體" panose="03000509000000000000" pitchFamily="65" charset="-120"/>
            <a:ea typeface="標楷體" panose="03000509000000000000" pitchFamily="65" charset="-120"/>
          </a:endParaRPr>
        </a:p>
      </dgm:t>
    </dgm:pt>
    <dgm:pt modelId="{8C0EFF6B-F083-4D60-9138-C59364FC8D36}" type="parTrans" cxnId="{A0C57D15-989E-4215-89F0-C9D46C446A8E}">
      <dgm:prSet/>
      <dgm:spPr/>
      <dgm:t>
        <a:bodyPr/>
        <a:lstStyle/>
        <a:p>
          <a:endParaRPr lang="zh-TW" altLang="en-US"/>
        </a:p>
      </dgm:t>
    </dgm:pt>
    <dgm:pt modelId="{ED8E70D3-1D49-4657-B9A8-71919F0A023B}" type="sibTrans" cxnId="{A0C57D15-989E-4215-89F0-C9D46C446A8E}">
      <dgm:prSet/>
      <dgm:spPr/>
      <dgm:t>
        <a:bodyPr/>
        <a:lstStyle/>
        <a:p>
          <a:endParaRPr lang="zh-TW" altLang="en-US"/>
        </a:p>
      </dgm:t>
    </dgm:pt>
    <dgm:pt modelId="{7D1BD501-740A-4D4A-82D3-4DC114377146}">
      <dgm:prSet phldrT="[文字]" custT="1"/>
      <dgm:spPr/>
      <dgm:t>
        <a:bodyPr/>
        <a:lstStyle/>
        <a:p>
          <a:r>
            <a:rPr lang="zh-TW" altLang="en-US" sz="1600" b="1" baseline="0" dirty="0">
              <a:latin typeface="標楷體" panose="03000509000000000000" pitchFamily="65" charset="-120"/>
              <a:ea typeface="標楷體" panose="03000509000000000000" pitchFamily="65" charset="-120"/>
            </a:rPr>
            <a:t>實習平台成績確認</a:t>
          </a:r>
          <a:endParaRPr lang="zh-TW" altLang="en-US" sz="1600" dirty="0">
            <a:latin typeface="標楷體" panose="03000509000000000000" pitchFamily="65" charset="-120"/>
            <a:ea typeface="標楷體" panose="03000509000000000000" pitchFamily="65" charset="-120"/>
          </a:endParaRPr>
        </a:p>
      </dgm:t>
    </dgm:pt>
    <dgm:pt modelId="{1F50C809-FE17-4AAA-A8C7-3227156E27D0}" type="parTrans" cxnId="{76E9E9FD-6F7F-41BB-872D-E96C6D252312}">
      <dgm:prSet/>
      <dgm:spPr/>
      <dgm:t>
        <a:bodyPr/>
        <a:lstStyle/>
        <a:p>
          <a:endParaRPr lang="zh-TW" altLang="en-US"/>
        </a:p>
      </dgm:t>
    </dgm:pt>
    <dgm:pt modelId="{CFFEBE76-F8DE-4708-811B-1D7B3FBA55E6}" type="sibTrans" cxnId="{76E9E9FD-6F7F-41BB-872D-E96C6D252312}">
      <dgm:prSet/>
      <dgm:spPr/>
      <dgm:t>
        <a:bodyPr/>
        <a:lstStyle/>
        <a:p>
          <a:endParaRPr lang="zh-TW" altLang="en-US"/>
        </a:p>
      </dgm:t>
    </dgm:pt>
    <dgm:pt modelId="{635A938B-66A1-4E3F-833F-052341820296}">
      <dgm:prSet phldrT="[文字]" custT="1"/>
      <dgm:spPr/>
      <dgm:t>
        <a:bodyPr/>
        <a:lstStyle/>
        <a:p>
          <a:endParaRPr lang="zh-TW" altLang="en-US" sz="1600" dirty="0">
            <a:latin typeface="標楷體" panose="03000509000000000000" pitchFamily="65" charset="-120"/>
            <a:ea typeface="標楷體" panose="03000509000000000000" pitchFamily="65" charset="-120"/>
          </a:endParaRPr>
        </a:p>
      </dgm:t>
    </dgm:pt>
    <dgm:pt modelId="{9D861950-7C9B-4E6C-BF6A-2DF7EB8DC859}" type="parTrans" cxnId="{88626AF0-5977-4317-A548-E980A9C6F2D3}">
      <dgm:prSet/>
      <dgm:spPr/>
      <dgm:t>
        <a:bodyPr/>
        <a:lstStyle/>
        <a:p>
          <a:endParaRPr lang="zh-TW" altLang="en-US"/>
        </a:p>
      </dgm:t>
    </dgm:pt>
    <dgm:pt modelId="{4BB6D4AA-458F-4207-9EDF-64FAEDFFEF8C}" type="sibTrans" cxnId="{88626AF0-5977-4317-A548-E980A9C6F2D3}">
      <dgm:prSet/>
      <dgm:spPr/>
      <dgm:t>
        <a:bodyPr/>
        <a:lstStyle/>
        <a:p>
          <a:endParaRPr lang="zh-TW" altLang="en-US"/>
        </a:p>
      </dgm:t>
    </dgm:pt>
    <dgm:pt modelId="{2076C484-CFFE-40BC-BD1E-39C048E9409A}">
      <dgm:prSet phldrT="[文字]" custT="1"/>
      <dgm:spPr>
        <a:solidFill>
          <a:srgbClr val="FFC000"/>
        </a:solidFill>
      </dgm:spPr>
      <dgm:t>
        <a:bodyPr/>
        <a:lstStyle/>
        <a:p>
          <a:r>
            <a:rPr lang="en-US" altLang="zh-TW" sz="1600" b="1" dirty="0">
              <a:latin typeface="標楷體" panose="03000509000000000000" pitchFamily="65" charset="-120"/>
              <a:ea typeface="標楷體" panose="03000509000000000000" pitchFamily="65" charset="-120"/>
            </a:rPr>
            <a:t>110.4.23</a:t>
          </a:r>
          <a:r>
            <a:rPr lang="zh-TW" altLang="en-US" sz="1600" b="1" dirty="0">
              <a:latin typeface="標楷體" panose="03000509000000000000" pitchFamily="65" charset="-120"/>
              <a:ea typeface="標楷體" panose="03000509000000000000" pitchFamily="65" charset="-120"/>
            </a:rPr>
            <a:t>返校座談會</a:t>
          </a:r>
          <a:r>
            <a:rPr lang="en-US" altLang="zh-TW" sz="1600" b="1" dirty="0">
              <a:latin typeface="標楷體" panose="03000509000000000000" pitchFamily="65" charset="-120"/>
              <a:ea typeface="標楷體" panose="03000509000000000000" pitchFamily="65" charset="-120"/>
            </a:rPr>
            <a:t>(2)</a:t>
          </a:r>
          <a:endParaRPr lang="zh-TW" altLang="en-US" sz="1600" b="1" dirty="0">
            <a:latin typeface="標楷體" panose="03000509000000000000" pitchFamily="65" charset="-120"/>
            <a:ea typeface="標楷體" panose="03000509000000000000" pitchFamily="65" charset="-120"/>
          </a:endParaRPr>
        </a:p>
      </dgm:t>
    </dgm:pt>
    <dgm:pt modelId="{6B9B09B2-C3E3-4415-9C94-3EC2BF7E7B11}" type="parTrans" cxnId="{15968CE1-F75B-423B-B149-CAB76B85EE75}">
      <dgm:prSet/>
      <dgm:spPr/>
      <dgm:t>
        <a:bodyPr/>
        <a:lstStyle/>
        <a:p>
          <a:endParaRPr lang="zh-TW" altLang="en-US"/>
        </a:p>
      </dgm:t>
    </dgm:pt>
    <dgm:pt modelId="{0532C06C-9854-4803-A0B4-2A0F95F5254A}" type="sibTrans" cxnId="{15968CE1-F75B-423B-B149-CAB76B85EE75}">
      <dgm:prSet/>
      <dgm:spPr/>
      <dgm:t>
        <a:bodyPr/>
        <a:lstStyle/>
        <a:p>
          <a:endParaRPr lang="zh-TW" altLang="en-US"/>
        </a:p>
      </dgm:t>
    </dgm:pt>
    <dgm:pt modelId="{6E137BCE-0E98-4DAE-A81C-8FA3F7B6B92F}">
      <dgm:prSet phldrT="[文字]" custT="1"/>
      <dgm:spPr>
        <a:solidFill>
          <a:srgbClr val="FFC000"/>
        </a:solidFill>
      </dgm:spPr>
      <dgm:t>
        <a:bodyPr/>
        <a:lstStyle/>
        <a:p>
          <a:r>
            <a:rPr lang="en-US" altLang="zh-TW" sz="1600" b="1" dirty="0">
              <a:latin typeface="標楷體" panose="03000509000000000000" pitchFamily="65" charset="-120"/>
              <a:ea typeface="標楷體" panose="03000509000000000000" pitchFamily="65" charset="-120"/>
            </a:rPr>
            <a:t>110.5.28</a:t>
          </a:r>
          <a:r>
            <a:rPr lang="zh-TW" altLang="en-US" sz="1600" b="1" dirty="0">
              <a:latin typeface="標楷體" panose="03000509000000000000" pitchFamily="65" charset="-120"/>
              <a:ea typeface="標楷體" panose="03000509000000000000" pitchFamily="65" charset="-120"/>
            </a:rPr>
            <a:t>返校座談會</a:t>
          </a:r>
          <a:r>
            <a:rPr lang="en-US" altLang="zh-TW" sz="1600" b="1" dirty="0">
              <a:latin typeface="標楷體" panose="03000509000000000000" pitchFamily="65" charset="-120"/>
              <a:ea typeface="標楷體" panose="03000509000000000000" pitchFamily="65" charset="-120"/>
            </a:rPr>
            <a:t>(3)</a:t>
          </a:r>
          <a:endParaRPr lang="zh-TW" altLang="en-US" sz="1600" dirty="0">
            <a:latin typeface="標楷體" panose="03000509000000000000" pitchFamily="65" charset="-120"/>
            <a:ea typeface="標楷體" panose="03000509000000000000" pitchFamily="65" charset="-120"/>
          </a:endParaRPr>
        </a:p>
      </dgm:t>
    </dgm:pt>
    <dgm:pt modelId="{692C333A-DEFA-48F1-BD9E-9D9B66D0A078}" type="parTrans" cxnId="{14A57B35-5A72-4F68-8F8E-2E00ADA52020}">
      <dgm:prSet/>
      <dgm:spPr/>
      <dgm:t>
        <a:bodyPr/>
        <a:lstStyle/>
        <a:p>
          <a:endParaRPr lang="zh-TW" altLang="en-US"/>
        </a:p>
      </dgm:t>
    </dgm:pt>
    <dgm:pt modelId="{F85A75F0-669C-44C3-A5E6-AFF77CB49A0A}" type="sibTrans" cxnId="{14A57B35-5A72-4F68-8F8E-2E00ADA52020}">
      <dgm:prSet/>
      <dgm:spPr/>
      <dgm:t>
        <a:bodyPr/>
        <a:lstStyle/>
        <a:p>
          <a:endParaRPr lang="zh-TW" altLang="en-US"/>
        </a:p>
      </dgm:t>
    </dgm:pt>
    <dgm:pt modelId="{D0A4E309-3A7C-46F3-A194-3A16EF97CA9A}">
      <dgm:prSet phldrT="[文字]" custT="1"/>
      <dgm:spPr/>
      <dgm:t>
        <a:bodyPr/>
        <a:lstStyle/>
        <a:p>
          <a:pPr rtl="0"/>
          <a:r>
            <a:rPr lang="zh-TW" altLang="en-US" sz="1600" b="1" baseline="0" dirty="0">
              <a:latin typeface="標楷體" panose="03000509000000000000" pitchFamily="65" charset="-120"/>
              <a:ea typeface="標楷體" panose="03000509000000000000" pitchFamily="65" charset="-120"/>
            </a:rPr>
            <a:t>小組長繳交</a:t>
          </a:r>
          <a:r>
            <a:rPr lang="zh-TW" altLang="en-US" sz="1600" b="1" baseline="0" dirty="0">
              <a:latin typeface="新細明體"/>
              <a:ea typeface="新細明體"/>
            </a:rPr>
            <a:t>「</a:t>
          </a:r>
          <a:r>
            <a:rPr lang="zh-TW" altLang="en-US" sz="1600" b="1" baseline="0" dirty="0">
              <a:latin typeface="標楷體" panose="03000509000000000000" pitchFamily="65" charset="-120"/>
              <a:ea typeface="標楷體" panose="03000509000000000000" pitchFamily="65" charset="-120"/>
            </a:rPr>
            <a:t>分組座談會預定日程表</a:t>
          </a:r>
          <a:r>
            <a:rPr lang="zh-TW" altLang="en-US" sz="1600" b="1" baseline="0" dirty="0" smtClean="0">
              <a:latin typeface="標楷體"/>
              <a:ea typeface="標楷體"/>
            </a:rPr>
            <a:t>」（</a:t>
          </a:r>
          <a:r>
            <a:rPr lang="en-US" altLang="zh-TW" sz="1600" b="1" baseline="0" dirty="0" smtClean="0">
              <a:latin typeface="標楷體"/>
              <a:ea typeface="標楷體"/>
            </a:rPr>
            <a:t>LINE</a:t>
          </a:r>
          <a:r>
            <a:rPr lang="zh-TW" altLang="en-US" sz="1600" b="1" baseline="0" dirty="0" smtClean="0">
              <a:latin typeface="標楷體"/>
              <a:ea typeface="標楷體"/>
            </a:rPr>
            <a:t>給檔案）</a:t>
          </a:r>
          <a:endParaRPr lang="zh-TW" altLang="en-US" sz="1600" b="1" baseline="0" dirty="0">
            <a:latin typeface="標楷體" panose="03000509000000000000" pitchFamily="65" charset="-120"/>
            <a:ea typeface="標楷體" panose="03000509000000000000" pitchFamily="65" charset="-120"/>
          </a:endParaRPr>
        </a:p>
      </dgm:t>
    </dgm:pt>
    <dgm:pt modelId="{6BAF1F66-AE4C-4CAD-BACB-E0470E9311C7}" type="parTrans" cxnId="{C9727D08-9CD6-48FF-B165-2E8E5CB9A866}">
      <dgm:prSet/>
      <dgm:spPr/>
      <dgm:t>
        <a:bodyPr/>
        <a:lstStyle/>
        <a:p>
          <a:endParaRPr lang="zh-TW" altLang="en-US"/>
        </a:p>
      </dgm:t>
    </dgm:pt>
    <dgm:pt modelId="{2275211B-A852-441D-846D-CDB8B3F61D4E}" type="sibTrans" cxnId="{C9727D08-9CD6-48FF-B165-2E8E5CB9A866}">
      <dgm:prSet/>
      <dgm:spPr/>
      <dgm:t>
        <a:bodyPr/>
        <a:lstStyle/>
        <a:p>
          <a:endParaRPr lang="zh-TW" altLang="en-US"/>
        </a:p>
      </dgm:t>
    </dgm:pt>
    <dgm:pt modelId="{5026EE61-8707-4045-8D3D-2626141037F1}">
      <dgm:prSet phldrT="[文字]" custT="1"/>
      <dgm:spPr>
        <a:solidFill>
          <a:srgbClr val="FFC000"/>
        </a:solidFill>
      </dgm:spPr>
      <dgm:t>
        <a:bodyPr/>
        <a:lstStyle/>
        <a:p>
          <a:r>
            <a:rPr lang="en-US" altLang="zh-TW" sz="1600" b="1" dirty="0">
              <a:latin typeface="標楷體" panose="03000509000000000000" pitchFamily="65" charset="-120"/>
              <a:ea typeface="標楷體" panose="03000509000000000000" pitchFamily="65" charset="-120"/>
            </a:rPr>
            <a:t>110.3.12</a:t>
          </a:r>
          <a:r>
            <a:rPr lang="zh-TW" altLang="en-US" sz="1600" b="1" dirty="0">
              <a:latin typeface="標楷體" panose="03000509000000000000" pitchFamily="65" charset="-120"/>
              <a:ea typeface="標楷體" panose="03000509000000000000" pitchFamily="65" charset="-120"/>
            </a:rPr>
            <a:t>返校座談會</a:t>
          </a:r>
          <a:r>
            <a:rPr lang="en-US" altLang="zh-TW" sz="1600" b="1" dirty="0">
              <a:latin typeface="標楷體" panose="03000509000000000000" pitchFamily="65" charset="-120"/>
              <a:ea typeface="標楷體" panose="03000509000000000000" pitchFamily="65" charset="-120"/>
            </a:rPr>
            <a:t>(1)</a:t>
          </a:r>
          <a:endParaRPr lang="zh-TW" altLang="en-US" sz="1600" b="1" dirty="0">
            <a:latin typeface="標楷體" panose="03000509000000000000" pitchFamily="65" charset="-120"/>
            <a:ea typeface="標楷體" panose="03000509000000000000" pitchFamily="65" charset="-120"/>
          </a:endParaRPr>
        </a:p>
      </dgm:t>
    </dgm:pt>
    <dgm:pt modelId="{3A68F694-F767-4BD6-9D5B-D1FAE59A446B}" type="parTrans" cxnId="{3C6E9027-BC12-47EE-B7D2-5FF5C56E572C}">
      <dgm:prSet/>
      <dgm:spPr/>
      <dgm:t>
        <a:bodyPr/>
        <a:lstStyle/>
        <a:p>
          <a:endParaRPr lang="zh-TW" altLang="en-US"/>
        </a:p>
      </dgm:t>
    </dgm:pt>
    <dgm:pt modelId="{EE0DA917-B05F-4621-9994-07B18051F96A}" type="sibTrans" cxnId="{3C6E9027-BC12-47EE-B7D2-5FF5C56E572C}">
      <dgm:prSet/>
      <dgm:spPr/>
      <dgm:t>
        <a:bodyPr/>
        <a:lstStyle/>
        <a:p>
          <a:endParaRPr lang="zh-TW" altLang="en-US"/>
        </a:p>
      </dgm:t>
    </dgm:pt>
    <dgm:pt modelId="{AD428450-4A60-46F4-850E-1C130E450D01}">
      <dgm:prSet phldrT="[文字]" custT="1"/>
      <dgm:spPr>
        <a:solidFill>
          <a:schemeClr val="accent1">
            <a:lumMod val="20000"/>
            <a:lumOff val="80000"/>
          </a:schemeClr>
        </a:solidFill>
      </dgm:spPr>
      <dgm:t>
        <a:bodyPr/>
        <a:lstStyle/>
        <a:p>
          <a:r>
            <a:rPr lang="zh-TW" altLang="en-US" sz="1600" b="1" dirty="0">
              <a:latin typeface="標楷體" panose="03000509000000000000" pitchFamily="65" charset="-120"/>
              <a:ea typeface="標楷體" panose="03000509000000000000" pitchFamily="65" charset="-120"/>
            </a:rPr>
            <a:t>繳交到職報到表、全時切結書</a:t>
          </a:r>
        </a:p>
      </dgm:t>
    </dgm:pt>
    <dgm:pt modelId="{F385088E-1358-47C0-94C8-7F6955071CC2}" type="parTrans" cxnId="{52307FE0-6FE3-482E-BDF3-A1D8B5CCCB8E}">
      <dgm:prSet/>
      <dgm:spPr/>
      <dgm:t>
        <a:bodyPr/>
        <a:lstStyle/>
        <a:p>
          <a:endParaRPr lang="zh-TW" altLang="en-US"/>
        </a:p>
      </dgm:t>
    </dgm:pt>
    <dgm:pt modelId="{918849A8-88A6-4A1D-BA9F-EEBEA6F44F7E}" type="sibTrans" cxnId="{52307FE0-6FE3-482E-BDF3-A1D8B5CCCB8E}">
      <dgm:prSet/>
      <dgm:spPr/>
      <dgm:t>
        <a:bodyPr/>
        <a:lstStyle/>
        <a:p>
          <a:endParaRPr lang="zh-TW" altLang="en-US"/>
        </a:p>
      </dgm:t>
    </dgm:pt>
    <dgm:pt modelId="{0A66A958-1DF1-4124-911B-8EF8707B38EB}">
      <dgm:prSet phldrT="[文字]" custT="1"/>
      <dgm:spPr>
        <a:solidFill>
          <a:schemeClr val="accent1">
            <a:lumMod val="20000"/>
            <a:lumOff val="80000"/>
          </a:schemeClr>
        </a:solidFill>
      </dgm:spPr>
      <dgm:t>
        <a:bodyPr/>
        <a:lstStyle/>
        <a:p>
          <a:r>
            <a:rPr lang="zh-TW" altLang="en-US" sz="1600" b="1" dirty="0">
              <a:latin typeface="標楷體" panose="03000509000000000000" pitchFamily="65" charset="-120"/>
              <a:ea typeface="標楷體" panose="03000509000000000000" pitchFamily="65" charset="-120"/>
            </a:rPr>
            <a:t>領取輔導老師聘書</a:t>
          </a:r>
        </a:p>
      </dgm:t>
    </dgm:pt>
    <dgm:pt modelId="{6F8F291B-0C6A-4A23-BAC7-43156D226330}" type="parTrans" cxnId="{C3324ADD-BA68-4672-BFFD-E6F325C42C20}">
      <dgm:prSet/>
      <dgm:spPr/>
      <dgm:t>
        <a:bodyPr/>
        <a:lstStyle/>
        <a:p>
          <a:endParaRPr lang="zh-TW" altLang="en-US"/>
        </a:p>
      </dgm:t>
    </dgm:pt>
    <dgm:pt modelId="{553D7336-D806-47C1-83AB-F0B0B0F4C1ED}" type="sibTrans" cxnId="{C3324ADD-BA68-4672-BFFD-E6F325C42C20}">
      <dgm:prSet/>
      <dgm:spPr/>
      <dgm:t>
        <a:bodyPr/>
        <a:lstStyle/>
        <a:p>
          <a:endParaRPr lang="zh-TW" altLang="en-US"/>
        </a:p>
      </dgm:t>
    </dgm:pt>
    <dgm:pt modelId="{B49E344A-377A-40F8-B1A0-7CD8B011BACD}">
      <dgm:prSet phldrT="[文字]" custT="1"/>
      <dgm:spPr>
        <a:solidFill>
          <a:schemeClr val="accent1">
            <a:lumMod val="20000"/>
            <a:lumOff val="80000"/>
          </a:schemeClr>
        </a:solidFill>
      </dgm:spPr>
      <dgm:t>
        <a:bodyPr/>
        <a:lstStyle/>
        <a:p>
          <a:r>
            <a:rPr lang="zh-TW" altLang="en-US" sz="1600" b="1" dirty="0">
              <a:latin typeface="標楷體" panose="03000509000000000000" pitchFamily="65" charset="-120"/>
              <a:ea typeface="標楷體" panose="03000509000000000000" pitchFamily="65" charset="-120"/>
            </a:rPr>
            <a:t>小組長繳交各組「教學演示時間表</a:t>
          </a:r>
          <a:r>
            <a:rPr lang="zh-TW" altLang="en-US" sz="1600" b="1" dirty="0">
              <a:latin typeface="標楷體"/>
              <a:ea typeface="標楷體"/>
            </a:rPr>
            <a:t>」、</a:t>
          </a:r>
          <a:r>
            <a:rPr lang="zh-TW" altLang="en-US" sz="1600" b="1" dirty="0">
              <a:latin typeface="標楷體" panose="03000509000000000000" pitchFamily="65" charset="-120"/>
              <a:ea typeface="標楷體" panose="03000509000000000000" pitchFamily="65" charset="-120"/>
            </a:rPr>
            <a:t>「集中訪視時間表</a:t>
          </a:r>
          <a:r>
            <a:rPr lang="zh-TW" altLang="en-US" sz="1600" b="1" dirty="0">
              <a:latin typeface="標楷體"/>
              <a:ea typeface="標楷體"/>
            </a:rPr>
            <a:t>」</a:t>
          </a:r>
          <a:endParaRPr lang="zh-TW" altLang="en-US" sz="1600" b="1" dirty="0">
            <a:latin typeface="標楷體" panose="03000509000000000000" pitchFamily="65" charset="-120"/>
            <a:ea typeface="標楷體" panose="03000509000000000000" pitchFamily="65" charset="-120"/>
          </a:endParaRPr>
        </a:p>
      </dgm:t>
    </dgm:pt>
    <dgm:pt modelId="{CB40B53F-D401-4399-9509-E77DC3486F81}" type="parTrans" cxnId="{8D73162E-C0B7-42B8-951B-D782F70AAB18}">
      <dgm:prSet/>
      <dgm:spPr/>
      <dgm:t>
        <a:bodyPr/>
        <a:lstStyle/>
        <a:p>
          <a:endParaRPr lang="zh-TW" altLang="en-US"/>
        </a:p>
      </dgm:t>
    </dgm:pt>
    <dgm:pt modelId="{14AE7D22-D89A-448C-AE02-DCB55F6BE35E}" type="sibTrans" cxnId="{8D73162E-C0B7-42B8-951B-D782F70AAB18}">
      <dgm:prSet/>
      <dgm:spPr/>
      <dgm:t>
        <a:bodyPr/>
        <a:lstStyle/>
        <a:p>
          <a:endParaRPr lang="zh-TW" altLang="en-US"/>
        </a:p>
      </dgm:t>
    </dgm:pt>
    <dgm:pt modelId="{28ABD0B6-ECFB-4714-932A-F84B582CE626}">
      <dgm:prSet phldrT="[文字]" custT="1"/>
      <dgm:spPr/>
      <dgm:t>
        <a:bodyPr/>
        <a:lstStyle/>
        <a:p>
          <a:r>
            <a:rPr lang="zh-TW" altLang="en-US" sz="1600" b="1" dirty="0">
              <a:latin typeface="標楷體" panose="03000509000000000000" pitchFamily="65" charset="-120"/>
              <a:ea typeface="標楷體" panose="03000509000000000000" pitchFamily="65" charset="-120"/>
            </a:rPr>
            <a:t>教師證申請流程說明</a:t>
          </a:r>
        </a:p>
      </dgm:t>
    </dgm:pt>
    <dgm:pt modelId="{6C9989BA-E715-497E-95A7-6528CD2ECFEE}" type="parTrans" cxnId="{B61330AB-C2FC-420F-B1C6-62D8F5A4BDE5}">
      <dgm:prSet/>
      <dgm:spPr/>
      <dgm:t>
        <a:bodyPr/>
        <a:lstStyle/>
        <a:p>
          <a:endParaRPr lang="zh-TW" altLang="en-US"/>
        </a:p>
      </dgm:t>
    </dgm:pt>
    <dgm:pt modelId="{ACF954F1-F7A3-46FD-931B-D9F2D116584A}" type="sibTrans" cxnId="{B61330AB-C2FC-420F-B1C6-62D8F5A4BDE5}">
      <dgm:prSet/>
      <dgm:spPr/>
      <dgm:t>
        <a:bodyPr/>
        <a:lstStyle/>
        <a:p>
          <a:endParaRPr lang="zh-TW" altLang="en-US"/>
        </a:p>
      </dgm:t>
    </dgm:pt>
    <dgm:pt modelId="{4D58D2EB-5912-4FB6-BC85-947BA5501C7A}">
      <dgm:prSet phldrT="[文字]" custT="1"/>
      <dgm:spPr>
        <a:solidFill>
          <a:schemeClr val="accent1">
            <a:lumMod val="20000"/>
            <a:lumOff val="80000"/>
          </a:schemeClr>
        </a:solidFill>
      </dgm:spPr>
      <dgm:t>
        <a:bodyPr/>
        <a:lstStyle/>
        <a:p>
          <a:r>
            <a:rPr lang="zh-TW" altLang="en-US" sz="1600" b="1" baseline="0" dirty="0">
              <a:latin typeface="標楷體" panose="03000509000000000000" pitchFamily="65" charset="-120"/>
              <a:ea typeface="標楷體" panose="03000509000000000000" pitchFamily="65" charset="-120"/>
            </a:rPr>
            <a:t>實習輔導教師輔導費、教學演示第三方出席費</a:t>
          </a:r>
          <a:r>
            <a:rPr lang="zh-TW" altLang="en-US" sz="1600" b="1" dirty="0">
              <a:latin typeface="標楷體" panose="03000509000000000000" pitchFamily="65" charset="-120"/>
              <a:ea typeface="標楷體" panose="03000509000000000000" pitchFamily="65" charset="-120"/>
            </a:rPr>
            <a:t>經費核銷說明</a:t>
          </a:r>
        </a:p>
      </dgm:t>
    </dgm:pt>
    <dgm:pt modelId="{39617B6A-FB0F-47D5-9AA5-06F73138A8E2}" type="parTrans" cxnId="{778F94A4-107A-4868-82C0-1A74C288F4EA}">
      <dgm:prSet/>
      <dgm:spPr/>
      <dgm:t>
        <a:bodyPr/>
        <a:lstStyle/>
        <a:p>
          <a:endParaRPr lang="zh-TW" altLang="en-US"/>
        </a:p>
      </dgm:t>
    </dgm:pt>
    <dgm:pt modelId="{612BB072-4B09-42F9-B53C-6B11ABC77C45}" type="sibTrans" cxnId="{778F94A4-107A-4868-82C0-1A74C288F4EA}">
      <dgm:prSet/>
      <dgm:spPr/>
      <dgm:t>
        <a:bodyPr/>
        <a:lstStyle/>
        <a:p>
          <a:endParaRPr lang="zh-TW" altLang="en-US"/>
        </a:p>
      </dgm:t>
    </dgm:pt>
    <dgm:pt modelId="{9DAA3104-0813-4491-8D22-82D325D8DA66}">
      <dgm:prSet phldrT="[文字]" custT="1"/>
      <dgm:spPr>
        <a:solidFill>
          <a:schemeClr val="accent1">
            <a:lumMod val="20000"/>
            <a:lumOff val="80000"/>
          </a:schemeClr>
        </a:solidFill>
      </dgm:spPr>
      <dgm:t>
        <a:bodyPr/>
        <a:lstStyle/>
        <a:p>
          <a:r>
            <a:rPr lang="zh-TW" altLang="en-US" sz="1600" b="1" dirty="0">
              <a:latin typeface="標楷體" panose="03000509000000000000" pitchFamily="65" charset="-120"/>
              <a:ea typeface="標楷體" panose="03000509000000000000" pitchFamily="65" charset="-120"/>
            </a:rPr>
            <a:t>上傳教育實習計畫書</a:t>
          </a:r>
        </a:p>
      </dgm:t>
    </dgm:pt>
    <dgm:pt modelId="{E7446FA6-3B96-4BF3-AFC4-863E7731B707}" type="parTrans" cxnId="{1005ED66-1D73-4730-9E76-3F469E200566}">
      <dgm:prSet/>
      <dgm:spPr/>
      <dgm:t>
        <a:bodyPr/>
        <a:lstStyle/>
        <a:p>
          <a:endParaRPr lang="zh-TW" altLang="en-US"/>
        </a:p>
      </dgm:t>
    </dgm:pt>
    <dgm:pt modelId="{A9664327-C0C9-412D-B004-E58164E3B978}" type="sibTrans" cxnId="{1005ED66-1D73-4730-9E76-3F469E200566}">
      <dgm:prSet/>
      <dgm:spPr/>
      <dgm:t>
        <a:bodyPr/>
        <a:lstStyle/>
        <a:p>
          <a:endParaRPr lang="zh-TW" altLang="en-US"/>
        </a:p>
      </dgm:t>
    </dgm:pt>
    <dgm:pt modelId="{A8EBA770-5665-4051-B0DC-C4C219470D8A}" type="pres">
      <dgm:prSet presAssocID="{E195FB46-EDE9-4529-AE0C-9A394A7FD942}" presName="linear" presStyleCnt="0">
        <dgm:presLayoutVars>
          <dgm:dir/>
          <dgm:animLvl val="lvl"/>
          <dgm:resizeHandles val="exact"/>
        </dgm:presLayoutVars>
      </dgm:prSet>
      <dgm:spPr/>
      <dgm:t>
        <a:bodyPr/>
        <a:lstStyle/>
        <a:p>
          <a:endParaRPr lang="zh-TW" altLang="en-US"/>
        </a:p>
      </dgm:t>
    </dgm:pt>
    <dgm:pt modelId="{934C1D86-EB99-4C04-9A4A-ADE237F8F66B}" type="pres">
      <dgm:prSet presAssocID="{84DEE7C4-0B77-47DF-8795-5117D0FB9A03}" presName="parentLin" presStyleCnt="0"/>
      <dgm:spPr/>
    </dgm:pt>
    <dgm:pt modelId="{F1F764BD-327F-41C6-ABCE-82CB58471481}" type="pres">
      <dgm:prSet presAssocID="{84DEE7C4-0B77-47DF-8795-5117D0FB9A03}" presName="parentLeftMargin" presStyleLbl="node1" presStyleIdx="0" presStyleCnt="7"/>
      <dgm:spPr/>
      <dgm:t>
        <a:bodyPr/>
        <a:lstStyle/>
        <a:p>
          <a:endParaRPr lang="zh-TW" altLang="en-US"/>
        </a:p>
      </dgm:t>
    </dgm:pt>
    <dgm:pt modelId="{E83699D0-AA03-4900-96AD-DC93D422186D}" type="pres">
      <dgm:prSet presAssocID="{84DEE7C4-0B77-47DF-8795-5117D0FB9A03}" presName="parentText" presStyleLbl="node1" presStyleIdx="0" presStyleCnt="7">
        <dgm:presLayoutVars>
          <dgm:chMax val="0"/>
          <dgm:bulletEnabled val="1"/>
        </dgm:presLayoutVars>
      </dgm:prSet>
      <dgm:spPr/>
      <dgm:t>
        <a:bodyPr/>
        <a:lstStyle/>
        <a:p>
          <a:endParaRPr lang="zh-TW" altLang="en-US"/>
        </a:p>
      </dgm:t>
    </dgm:pt>
    <dgm:pt modelId="{6CF6CF0A-A66A-4486-8DAE-841AADAED570}" type="pres">
      <dgm:prSet presAssocID="{84DEE7C4-0B77-47DF-8795-5117D0FB9A03}" presName="negativeSpace" presStyleCnt="0"/>
      <dgm:spPr/>
    </dgm:pt>
    <dgm:pt modelId="{360D8595-F9AF-43FE-901F-76461DD313DD}" type="pres">
      <dgm:prSet presAssocID="{84DEE7C4-0B77-47DF-8795-5117D0FB9A03}" presName="childText" presStyleLbl="conFgAcc1" presStyleIdx="0" presStyleCnt="7">
        <dgm:presLayoutVars>
          <dgm:bulletEnabled val="1"/>
        </dgm:presLayoutVars>
      </dgm:prSet>
      <dgm:spPr/>
      <dgm:t>
        <a:bodyPr/>
        <a:lstStyle/>
        <a:p>
          <a:endParaRPr lang="zh-TW" altLang="en-US"/>
        </a:p>
      </dgm:t>
    </dgm:pt>
    <dgm:pt modelId="{9B25ED44-22A3-42A3-8593-08132A9A3303}" type="pres">
      <dgm:prSet presAssocID="{70DAD47A-CA19-4732-B348-D13F842C085A}" presName="spaceBetweenRectangles" presStyleCnt="0"/>
      <dgm:spPr/>
    </dgm:pt>
    <dgm:pt modelId="{F283B458-4B64-4E6F-9905-D059C77DF1D2}" type="pres">
      <dgm:prSet presAssocID="{FD54ADB9-3001-47B9-88A4-7FDC6AA50DB9}" presName="parentLin" presStyleCnt="0"/>
      <dgm:spPr/>
    </dgm:pt>
    <dgm:pt modelId="{2444F991-507A-4ABE-A1C1-6864D7230699}" type="pres">
      <dgm:prSet presAssocID="{FD54ADB9-3001-47B9-88A4-7FDC6AA50DB9}" presName="parentLeftMargin" presStyleLbl="node1" presStyleIdx="0" presStyleCnt="7"/>
      <dgm:spPr/>
      <dgm:t>
        <a:bodyPr/>
        <a:lstStyle/>
        <a:p>
          <a:endParaRPr lang="zh-TW" altLang="en-US"/>
        </a:p>
      </dgm:t>
    </dgm:pt>
    <dgm:pt modelId="{2960BCEE-DFA8-42B2-87F4-464EAAD58C7C}" type="pres">
      <dgm:prSet presAssocID="{FD54ADB9-3001-47B9-88A4-7FDC6AA50DB9}" presName="parentText" presStyleLbl="node1" presStyleIdx="1" presStyleCnt="7">
        <dgm:presLayoutVars>
          <dgm:chMax val="0"/>
          <dgm:bulletEnabled val="1"/>
        </dgm:presLayoutVars>
      </dgm:prSet>
      <dgm:spPr/>
      <dgm:t>
        <a:bodyPr/>
        <a:lstStyle/>
        <a:p>
          <a:endParaRPr lang="zh-TW" altLang="en-US"/>
        </a:p>
      </dgm:t>
    </dgm:pt>
    <dgm:pt modelId="{38CB9209-7237-4951-A582-26E0F170EDE6}" type="pres">
      <dgm:prSet presAssocID="{FD54ADB9-3001-47B9-88A4-7FDC6AA50DB9}" presName="negativeSpace" presStyleCnt="0"/>
      <dgm:spPr/>
    </dgm:pt>
    <dgm:pt modelId="{6564C227-3F85-4875-8527-75E32C8AE79D}" type="pres">
      <dgm:prSet presAssocID="{FD54ADB9-3001-47B9-88A4-7FDC6AA50DB9}" presName="childText" presStyleLbl="conFgAcc1" presStyleIdx="1" presStyleCnt="7">
        <dgm:presLayoutVars>
          <dgm:bulletEnabled val="1"/>
        </dgm:presLayoutVars>
      </dgm:prSet>
      <dgm:spPr/>
      <dgm:t>
        <a:bodyPr/>
        <a:lstStyle/>
        <a:p>
          <a:endParaRPr lang="zh-TW" altLang="en-US"/>
        </a:p>
      </dgm:t>
    </dgm:pt>
    <dgm:pt modelId="{0CEB7B0A-78E1-4C2F-8BE4-5BBD845D49E6}" type="pres">
      <dgm:prSet presAssocID="{463E131B-873D-4276-937F-A6218A2A8EB6}" presName="spaceBetweenRectangles" presStyleCnt="0"/>
      <dgm:spPr/>
    </dgm:pt>
    <dgm:pt modelId="{E5D52AB0-814A-4756-A221-0F35B3594882}" type="pres">
      <dgm:prSet presAssocID="{5026EE61-8707-4045-8D3D-2626141037F1}" presName="parentLin" presStyleCnt="0"/>
      <dgm:spPr/>
    </dgm:pt>
    <dgm:pt modelId="{2FD4F759-5B69-4AF2-8F86-A3CB3AECD60E}" type="pres">
      <dgm:prSet presAssocID="{5026EE61-8707-4045-8D3D-2626141037F1}" presName="parentLeftMargin" presStyleLbl="node1" presStyleIdx="1" presStyleCnt="7"/>
      <dgm:spPr/>
      <dgm:t>
        <a:bodyPr/>
        <a:lstStyle/>
        <a:p>
          <a:endParaRPr lang="zh-TW" altLang="en-US"/>
        </a:p>
      </dgm:t>
    </dgm:pt>
    <dgm:pt modelId="{C4E65414-3361-4BAA-B330-D4A61D7B219A}" type="pres">
      <dgm:prSet presAssocID="{5026EE61-8707-4045-8D3D-2626141037F1}" presName="parentText" presStyleLbl="node1" presStyleIdx="2" presStyleCnt="7">
        <dgm:presLayoutVars>
          <dgm:chMax val="0"/>
          <dgm:bulletEnabled val="1"/>
        </dgm:presLayoutVars>
      </dgm:prSet>
      <dgm:spPr/>
      <dgm:t>
        <a:bodyPr/>
        <a:lstStyle/>
        <a:p>
          <a:endParaRPr lang="zh-TW" altLang="en-US"/>
        </a:p>
      </dgm:t>
    </dgm:pt>
    <dgm:pt modelId="{C459412C-2C8C-4C61-B34F-C9E363D6B599}" type="pres">
      <dgm:prSet presAssocID="{5026EE61-8707-4045-8D3D-2626141037F1}" presName="negativeSpace" presStyleCnt="0"/>
      <dgm:spPr/>
    </dgm:pt>
    <dgm:pt modelId="{F5481A52-E99D-4B94-9907-46FF4CC2C5A5}" type="pres">
      <dgm:prSet presAssocID="{5026EE61-8707-4045-8D3D-2626141037F1}" presName="childText" presStyleLbl="conFgAcc1" presStyleIdx="2" presStyleCnt="7">
        <dgm:presLayoutVars>
          <dgm:bulletEnabled val="1"/>
        </dgm:presLayoutVars>
      </dgm:prSet>
      <dgm:spPr/>
      <dgm:t>
        <a:bodyPr/>
        <a:lstStyle/>
        <a:p>
          <a:endParaRPr lang="zh-TW" altLang="en-US"/>
        </a:p>
      </dgm:t>
    </dgm:pt>
    <dgm:pt modelId="{84B9BEB7-4309-4CA1-A4B1-8F3A61983691}" type="pres">
      <dgm:prSet presAssocID="{EE0DA917-B05F-4621-9994-07B18051F96A}" presName="spaceBetweenRectangles" presStyleCnt="0"/>
      <dgm:spPr/>
    </dgm:pt>
    <dgm:pt modelId="{EF6A2A74-73AD-47B0-B140-F6F00E68B1B0}" type="pres">
      <dgm:prSet presAssocID="{2076C484-CFFE-40BC-BD1E-39C048E9409A}" presName="parentLin" presStyleCnt="0"/>
      <dgm:spPr/>
    </dgm:pt>
    <dgm:pt modelId="{432BE675-20D0-4B00-A1A4-25656AFA8180}" type="pres">
      <dgm:prSet presAssocID="{2076C484-CFFE-40BC-BD1E-39C048E9409A}" presName="parentLeftMargin" presStyleLbl="node1" presStyleIdx="2" presStyleCnt="7"/>
      <dgm:spPr/>
      <dgm:t>
        <a:bodyPr/>
        <a:lstStyle/>
        <a:p>
          <a:endParaRPr lang="zh-TW" altLang="en-US"/>
        </a:p>
      </dgm:t>
    </dgm:pt>
    <dgm:pt modelId="{99A0149F-882B-4076-BCB9-655CDE32167F}" type="pres">
      <dgm:prSet presAssocID="{2076C484-CFFE-40BC-BD1E-39C048E9409A}" presName="parentText" presStyleLbl="node1" presStyleIdx="3" presStyleCnt="7">
        <dgm:presLayoutVars>
          <dgm:chMax val="0"/>
          <dgm:bulletEnabled val="1"/>
        </dgm:presLayoutVars>
      </dgm:prSet>
      <dgm:spPr/>
      <dgm:t>
        <a:bodyPr/>
        <a:lstStyle/>
        <a:p>
          <a:endParaRPr lang="zh-TW" altLang="en-US"/>
        </a:p>
      </dgm:t>
    </dgm:pt>
    <dgm:pt modelId="{E6854486-10BE-4C29-9D74-1998015A157F}" type="pres">
      <dgm:prSet presAssocID="{2076C484-CFFE-40BC-BD1E-39C048E9409A}" presName="negativeSpace" presStyleCnt="0"/>
      <dgm:spPr/>
    </dgm:pt>
    <dgm:pt modelId="{E480A286-0FB5-4A5D-9CFC-3B6312DE6E7C}" type="pres">
      <dgm:prSet presAssocID="{2076C484-CFFE-40BC-BD1E-39C048E9409A}" presName="childText" presStyleLbl="conFgAcc1" presStyleIdx="3" presStyleCnt="7">
        <dgm:presLayoutVars>
          <dgm:bulletEnabled val="1"/>
        </dgm:presLayoutVars>
      </dgm:prSet>
      <dgm:spPr/>
      <dgm:t>
        <a:bodyPr/>
        <a:lstStyle/>
        <a:p>
          <a:endParaRPr lang="zh-TW" altLang="en-US"/>
        </a:p>
      </dgm:t>
    </dgm:pt>
    <dgm:pt modelId="{9D667CE3-C6A1-442D-8CC5-18AEF42C3465}" type="pres">
      <dgm:prSet presAssocID="{0532C06C-9854-4803-A0B4-2A0F95F5254A}" presName="spaceBetweenRectangles" presStyleCnt="0"/>
      <dgm:spPr/>
    </dgm:pt>
    <dgm:pt modelId="{14F13AD2-9A21-4AB6-B1CD-D07AE386FC4A}" type="pres">
      <dgm:prSet presAssocID="{6E137BCE-0E98-4DAE-A81C-8FA3F7B6B92F}" presName="parentLin" presStyleCnt="0"/>
      <dgm:spPr/>
    </dgm:pt>
    <dgm:pt modelId="{02AFC557-E1EF-440E-979C-216E1BF0540E}" type="pres">
      <dgm:prSet presAssocID="{6E137BCE-0E98-4DAE-A81C-8FA3F7B6B92F}" presName="parentLeftMargin" presStyleLbl="node1" presStyleIdx="3" presStyleCnt="7"/>
      <dgm:spPr/>
      <dgm:t>
        <a:bodyPr/>
        <a:lstStyle/>
        <a:p>
          <a:endParaRPr lang="zh-TW" altLang="en-US"/>
        </a:p>
      </dgm:t>
    </dgm:pt>
    <dgm:pt modelId="{DF4B25E1-DC28-4AC9-9335-C46D18E172C9}" type="pres">
      <dgm:prSet presAssocID="{6E137BCE-0E98-4DAE-A81C-8FA3F7B6B92F}" presName="parentText" presStyleLbl="node1" presStyleIdx="4" presStyleCnt="7">
        <dgm:presLayoutVars>
          <dgm:chMax val="0"/>
          <dgm:bulletEnabled val="1"/>
        </dgm:presLayoutVars>
      </dgm:prSet>
      <dgm:spPr/>
      <dgm:t>
        <a:bodyPr/>
        <a:lstStyle/>
        <a:p>
          <a:endParaRPr lang="zh-TW" altLang="en-US"/>
        </a:p>
      </dgm:t>
    </dgm:pt>
    <dgm:pt modelId="{FED004A6-60BE-4770-905C-F90AF88BEB4C}" type="pres">
      <dgm:prSet presAssocID="{6E137BCE-0E98-4DAE-A81C-8FA3F7B6B92F}" presName="negativeSpace" presStyleCnt="0"/>
      <dgm:spPr/>
    </dgm:pt>
    <dgm:pt modelId="{4DFA55A8-F5F2-475F-AEC5-687413A3E5E1}" type="pres">
      <dgm:prSet presAssocID="{6E137BCE-0E98-4DAE-A81C-8FA3F7B6B92F}" presName="childText" presStyleLbl="conFgAcc1" presStyleIdx="4" presStyleCnt="7">
        <dgm:presLayoutVars>
          <dgm:bulletEnabled val="1"/>
        </dgm:presLayoutVars>
      </dgm:prSet>
      <dgm:spPr/>
      <dgm:t>
        <a:bodyPr/>
        <a:lstStyle/>
        <a:p>
          <a:endParaRPr lang="zh-TW" altLang="en-US"/>
        </a:p>
      </dgm:t>
    </dgm:pt>
    <dgm:pt modelId="{CCB934A9-1433-4691-A49E-7612DF95A5EC}" type="pres">
      <dgm:prSet presAssocID="{F85A75F0-669C-44C3-A5E6-AFF77CB49A0A}" presName="spaceBetweenRectangles" presStyleCnt="0"/>
      <dgm:spPr/>
    </dgm:pt>
    <dgm:pt modelId="{C739FDE5-9628-4A43-9D5A-FBBF52BB980F}" type="pres">
      <dgm:prSet presAssocID="{D6F9840D-782C-441A-A50A-692ED1894B30}" presName="parentLin" presStyleCnt="0"/>
      <dgm:spPr/>
    </dgm:pt>
    <dgm:pt modelId="{1BA74445-D4B2-4643-B044-9055AC5FA3E0}" type="pres">
      <dgm:prSet presAssocID="{D6F9840D-782C-441A-A50A-692ED1894B30}" presName="parentLeftMargin" presStyleLbl="node1" presStyleIdx="4" presStyleCnt="7"/>
      <dgm:spPr/>
      <dgm:t>
        <a:bodyPr/>
        <a:lstStyle/>
        <a:p>
          <a:endParaRPr lang="zh-TW" altLang="en-US"/>
        </a:p>
      </dgm:t>
    </dgm:pt>
    <dgm:pt modelId="{90D09F21-BF76-4239-8D61-C2C876D36BFE}" type="pres">
      <dgm:prSet presAssocID="{D6F9840D-782C-441A-A50A-692ED1894B30}" presName="parentText" presStyleLbl="node1" presStyleIdx="5" presStyleCnt="7">
        <dgm:presLayoutVars>
          <dgm:chMax val="0"/>
          <dgm:bulletEnabled val="1"/>
        </dgm:presLayoutVars>
      </dgm:prSet>
      <dgm:spPr/>
      <dgm:t>
        <a:bodyPr/>
        <a:lstStyle/>
        <a:p>
          <a:endParaRPr lang="zh-TW" altLang="en-US"/>
        </a:p>
      </dgm:t>
    </dgm:pt>
    <dgm:pt modelId="{E3DC30BC-C77C-4AA0-A9C2-54D169040BE4}" type="pres">
      <dgm:prSet presAssocID="{D6F9840D-782C-441A-A50A-692ED1894B30}" presName="negativeSpace" presStyleCnt="0"/>
      <dgm:spPr/>
    </dgm:pt>
    <dgm:pt modelId="{FE800196-AE5E-4C22-91F0-57AD6DD6F402}" type="pres">
      <dgm:prSet presAssocID="{D6F9840D-782C-441A-A50A-692ED1894B30}" presName="childText" presStyleLbl="conFgAcc1" presStyleIdx="5" presStyleCnt="7">
        <dgm:presLayoutVars>
          <dgm:bulletEnabled val="1"/>
        </dgm:presLayoutVars>
      </dgm:prSet>
      <dgm:spPr/>
      <dgm:t>
        <a:bodyPr/>
        <a:lstStyle/>
        <a:p>
          <a:endParaRPr lang="zh-TW" altLang="en-US"/>
        </a:p>
      </dgm:t>
    </dgm:pt>
    <dgm:pt modelId="{B1D49D7B-29DC-499D-893A-D1C9F9A059D7}" type="pres">
      <dgm:prSet presAssocID="{E85B9158-67D8-4D0E-98D1-1EA8A8DBB56F}" presName="spaceBetweenRectangles" presStyleCnt="0"/>
      <dgm:spPr/>
    </dgm:pt>
    <dgm:pt modelId="{DEBA932D-6D03-42E4-8523-553AA2C8F232}" type="pres">
      <dgm:prSet presAssocID="{E1C2CB83-5F77-4D0B-85F0-8EF740452CFA}" presName="parentLin" presStyleCnt="0"/>
      <dgm:spPr/>
    </dgm:pt>
    <dgm:pt modelId="{5900E4BE-0780-456A-AFB3-5AC460955563}" type="pres">
      <dgm:prSet presAssocID="{E1C2CB83-5F77-4D0B-85F0-8EF740452CFA}" presName="parentLeftMargin" presStyleLbl="node1" presStyleIdx="5" presStyleCnt="7"/>
      <dgm:spPr/>
      <dgm:t>
        <a:bodyPr/>
        <a:lstStyle/>
        <a:p>
          <a:endParaRPr lang="zh-TW" altLang="en-US"/>
        </a:p>
      </dgm:t>
    </dgm:pt>
    <dgm:pt modelId="{242BE13E-3EC3-4873-B406-8937093B29EE}" type="pres">
      <dgm:prSet presAssocID="{E1C2CB83-5F77-4D0B-85F0-8EF740452CFA}" presName="parentText" presStyleLbl="node1" presStyleIdx="6" presStyleCnt="7">
        <dgm:presLayoutVars>
          <dgm:chMax val="0"/>
          <dgm:bulletEnabled val="1"/>
        </dgm:presLayoutVars>
      </dgm:prSet>
      <dgm:spPr/>
      <dgm:t>
        <a:bodyPr/>
        <a:lstStyle/>
        <a:p>
          <a:endParaRPr lang="zh-TW" altLang="en-US"/>
        </a:p>
      </dgm:t>
    </dgm:pt>
    <dgm:pt modelId="{4799915B-4540-4CA3-AF23-99188212FC29}" type="pres">
      <dgm:prSet presAssocID="{E1C2CB83-5F77-4D0B-85F0-8EF740452CFA}" presName="negativeSpace" presStyleCnt="0"/>
      <dgm:spPr/>
    </dgm:pt>
    <dgm:pt modelId="{7FB5C155-46EE-42C8-8D26-DD5B00F2DE8E}" type="pres">
      <dgm:prSet presAssocID="{E1C2CB83-5F77-4D0B-85F0-8EF740452CFA}" presName="childText" presStyleLbl="conFgAcc1" presStyleIdx="6" presStyleCnt="7">
        <dgm:presLayoutVars>
          <dgm:bulletEnabled val="1"/>
        </dgm:presLayoutVars>
      </dgm:prSet>
      <dgm:spPr/>
      <dgm:t>
        <a:bodyPr/>
        <a:lstStyle/>
        <a:p>
          <a:endParaRPr lang="zh-TW" altLang="en-US"/>
        </a:p>
      </dgm:t>
    </dgm:pt>
  </dgm:ptLst>
  <dgm:cxnLst>
    <dgm:cxn modelId="{3C6E9027-BC12-47EE-B7D2-5FF5C56E572C}" srcId="{E195FB46-EDE9-4529-AE0C-9A394A7FD942}" destId="{5026EE61-8707-4045-8D3D-2626141037F1}" srcOrd="2" destOrd="0" parTransId="{3A68F694-F767-4BD6-9D5B-D1FAE59A446B}" sibTransId="{EE0DA917-B05F-4621-9994-07B18051F96A}"/>
    <dgm:cxn modelId="{6CB17046-9955-4882-8A27-B028D8F869EE}" type="presOf" srcId="{9DAA3104-0813-4491-8D22-82D325D8DA66}" destId="{F5481A52-E99D-4B94-9907-46FF4CC2C5A5}" srcOrd="0" destOrd="1" presId="urn:microsoft.com/office/officeart/2005/8/layout/list1"/>
    <dgm:cxn modelId="{C97B62E6-9713-47B8-8EC0-391AC0A71CA7}" type="presOf" srcId="{BE95831D-444A-46BF-ADB1-56FDFF65A3A2}" destId="{360D8595-F9AF-43FE-901F-76461DD313DD}" srcOrd="0" destOrd="0" presId="urn:microsoft.com/office/officeart/2005/8/layout/list1"/>
    <dgm:cxn modelId="{FC550F18-831C-4031-AE41-EEB34CF2FEA1}" type="presOf" srcId="{E1C2CB83-5F77-4D0B-85F0-8EF740452CFA}" destId="{242BE13E-3EC3-4873-B406-8937093B29EE}" srcOrd="1" destOrd="0" presId="urn:microsoft.com/office/officeart/2005/8/layout/list1"/>
    <dgm:cxn modelId="{778F94A4-107A-4868-82C0-1A74C288F4EA}" srcId="{6E137BCE-0E98-4DAE-A81C-8FA3F7B6B92F}" destId="{4D58D2EB-5912-4FB6-BC85-947BA5501C7A}" srcOrd="0" destOrd="0" parTransId="{39617B6A-FB0F-47D5-9AA5-06F73138A8E2}" sibTransId="{612BB072-4B09-42F9-B53C-6B11ABC77C45}"/>
    <dgm:cxn modelId="{EFD2047D-EF46-478D-B59C-E0557518170F}" type="presOf" srcId="{D0A4E309-3A7C-46F3-A194-3A16EF97CA9A}" destId="{360D8595-F9AF-43FE-901F-76461DD313DD}" srcOrd="0" destOrd="1" presId="urn:microsoft.com/office/officeart/2005/8/layout/list1"/>
    <dgm:cxn modelId="{6167FC1B-7A5C-4FED-BA46-59A8A303D318}" type="presOf" srcId="{E0BA39BB-4705-4AAF-93E2-43884A554A21}" destId="{6564C227-3F85-4875-8527-75E32C8AE79D}" srcOrd="0" destOrd="0" presId="urn:microsoft.com/office/officeart/2005/8/layout/list1"/>
    <dgm:cxn modelId="{FFAFB7FF-690C-4ABE-93DF-BE9C09196C15}" type="presOf" srcId="{FD54ADB9-3001-47B9-88A4-7FDC6AA50DB9}" destId="{2960BCEE-DFA8-42B2-87F4-464EAAD58C7C}" srcOrd="1" destOrd="0" presId="urn:microsoft.com/office/officeart/2005/8/layout/list1"/>
    <dgm:cxn modelId="{82A7CAF1-3DE1-404B-840D-42BA6AFFAD1F}" type="presOf" srcId="{2076C484-CFFE-40BC-BD1E-39C048E9409A}" destId="{432BE675-20D0-4B00-A1A4-25656AFA8180}" srcOrd="0" destOrd="0" presId="urn:microsoft.com/office/officeart/2005/8/layout/list1"/>
    <dgm:cxn modelId="{4D6DB7B6-5220-41BF-9E77-6272364D9FC5}" type="presOf" srcId="{6E137BCE-0E98-4DAE-A81C-8FA3F7B6B92F}" destId="{DF4B25E1-DC28-4AC9-9335-C46D18E172C9}" srcOrd="1" destOrd="0" presId="urn:microsoft.com/office/officeart/2005/8/layout/list1"/>
    <dgm:cxn modelId="{1587945B-0680-4CAF-A410-92542ED0647F}" type="presOf" srcId="{D6F9840D-782C-441A-A50A-692ED1894B30}" destId="{90D09F21-BF76-4239-8D61-C2C876D36BFE}" srcOrd="1" destOrd="0" presId="urn:microsoft.com/office/officeart/2005/8/layout/list1"/>
    <dgm:cxn modelId="{14A57B35-5A72-4F68-8F8E-2E00ADA52020}" srcId="{E195FB46-EDE9-4529-AE0C-9A394A7FD942}" destId="{6E137BCE-0E98-4DAE-A81C-8FA3F7B6B92F}" srcOrd="4" destOrd="0" parTransId="{692C333A-DEFA-48F1-BD9E-9D9B66D0A078}" sibTransId="{F85A75F0-669C-44C3-A5E6-AFF77CB49A0A}"/>
    <dgm:cxn modelId="{C9727D08-9CD6-48FF-B165-2E8E5CB9A866}" srcId="{84DEE7C4-0B77-47DF-8795-5117D0FB9A03}" destId="{D0A4E309-3A7C-46F3-A194-3A16EF97CA9A}" srcOrd="1" destOrd="0" parTransId="{6BAF1F66-AE4C-4CAD-BACB-E0470E9311C7}" sibTransId="{2275211B-A852-441D-846D-CDB8B3F61D4E}"/>
    <dgm:cxn modelId="{3216BE94-5A69-40BF-8106-B45B1A479C8E}" type="presOf" srcId="{635A938B-66A1-4E3F-833F-052341820296}" destId="{7FB5C155-46EE-42C8-8D26-DD5B00F2DE8E}" srcOrd="0" destOrd="0" presId="urn:microsoft.com/office/officeart/2005/8/layout/list1"/>
    <dgm:cxn modelId="{CEB10251-2C61-4F00-83B3-A321006EFE68}" type="presOf" srcId="{6E137BCE-0E98-4DAE-A81C-8FA3F7B6B92F}" destId="{02AFC557-E1EF-440E-979C-216E1BF0540E}" srcOrd="0" destOrd="0" presId="urn:microsoft.com/office/officeart/2005/8/layout/list1"/>
    <dgm:cxn modelId="{8F142F22-DA43-4F4A-8A35-9204C4CBE076}" type="presOf" srcId="{5026EE61-8707-4045-8D3D-2626141037F1}" destId="{2FD4F759-5B69-4AF2-8F86-A3CB3AECD60E}" srcOrd="0" destOrd="0" presId="urn:microsoft.com/office/officeart/2005/8/layout/list1"/>
    <dgm:cxn modelId="{E3538DF3-6F40-444B-AE51-A8425EA246CB}" type="presOf" srcId="{2076C484-CFFE-40BC-BD1E-39C048E9409A}" destId="{99A0149F-882B-4076-BCB9-655CDE32167F}" srcOrd="1" destOrd="0" presId="urn:microsoft.com/office/officeart/2005/8/layout/list1"/>
    <dgm:cxn modelId="{8C580572-BB51-4BEE-888B-4066DECA14E2}" type="presOf" srcId="{FD54ADB9-3001-47B9-88A4-7FDC6AA50DB9}" destId="{2444F991-507A-4ABE-A1C1-6864D7230699}" srcOrd="0" destOrd="0" presId="urn:microsoft.com/office/officeart/2005/8/layout/list1"/>
    <dgm:cxn modelId="{05E1DD18-31EC-4A30-9F33-BD06A814503C}" type="presOf" srcId="{84DEE7C4-0B77-47DF-8795-5117D0FB9A03}" destId="{E83699D0-AA03-4900-96AD-DC93D422186D}" srcOrd="1" destOrd="0" presId="urn:microsoft.com/office/officeart/2005/8/layout/list1"/>
    <dgm:cxn modelId="{87D427A4-0933-4904-82E1-B0E6A242916B}" srcId="{E195FB46-EDE9-4529-AE0C-9A394A7FD942}" destId="{84DEE7C4-0B77-47DF-8795-5117D0FB9A03}" srcOrd="0" destOrd="0" parTransId="{2DF5A5D4-B9B1-4F51-88C7-6FFF1D590468}" sibTransId="{70DAD47A-CA19-4732-B348-D13F842C085A}"/>
    <dgm:cxn modelId="{88626AF0-5977-4317-A548-E980A9C6F2D3}" srcId="{E1C2CB83-5F77-4D0B-85F0-8EF740452CFA}" destId="{635A938B-66A1-4E3F-833F-052341820296}" srcOrd="0" destOrd="0" parTransId="{9D861950-7C9B-4E6C-BF6A-2DF7EB8DC859}" sibTransId="{4BB6D4AA-458F-4207-9EDF-64FAEDFFEF8C}"/>
    <dgm:cxn modelId="{798C30C0-3159-445E-8AE4-0C6C0108F79F}" srcId="{E195FB46-EDE9-4529-AE0C-9A394A7FD942}" destId="{D6F9840D-782C-441A-A50A-692ED1894B30}" srcOrd="5" destOrd="0" parTransId="{0CF63ECE-B89F-4934-BB0B-301EB1888B65}" sibTransId="{E85B9158-67D8-4D0E-98D1-1EA8A8DBB56F}"/>
    <dgm:cxn modelId="{F4D8C7D9-F76B-47F3-91F1-CA774EAA4AE8}" srcId="{FD54ADB9-3001-47B9-88A4-7FDC6AA50DB9}" destId="{E0BA39BB-4705-4AAF-93E2-43884A554A21}" srcOrd="0" destOrd="0" parTransId="{02D287D0-97D2-483B-B218-6C7EBD92FF63}" sibTransId="{D31B92D4-E09E-4027-AE20-328EB04DD59B}"/>
    <dgm:cxn modelId="{B1B76A79-FAFF-4475-87AE-BF60586383D2}" type="presOf" srcId="{E1C2CB83-5F77-4D0B-85F0-8EF740452CFA}" destId="{5900E4BE-0780-456A-AFB3-5AC460955563}" srcOrd="0" destOrd="0" presId="urn:microsoft.com/office/officeart/2005/8/layout/list1"/>
    <dgm:cxn modelId="{9C462A5B-BD2E-4339-92E4-04F93A9D76BB}" type="presOf" srcId="{7D1BD501-740A-4D4A-82D3-4DC114377146}" destId="{FE800196-AE5E-4C22-91F0-57AD6DD6F402}" srcOrd="0" destOrd="1" presId="urn:microsoft.com/office/officeart/2005/8/layout/list1"/>
    <dgm:cxn modelId="{6502D742-F36B-4839-889F-17A3B1C5788F}" type="presOf" srcId="{5026EE61-8707-4045-8D3D-2626141037F1}" destId="{C4E65414-3361-4BAA-B330-D4A61D7B219A}" srcOrd="1" destOrd="0" presId="urn:microsoft.com/office/officeart/2005/8/layout/list1"/>
    <dgm:cxn modelId="{B61330AB-C2FC-420F-B1C6-62D8F5A4BDE5}" srcId="{D6F9840D-782C-441A-A50A-692ED1894B30}" destId="{28ABD0B6-ECFB-4714-932A-F84B582CE626}" srcOrd="2" destOrd="0" parTransId="{6C9989BA-E715-497E-95A7-6528CD2ECFEE}" sibTransId="{ACF954F1-F7A3-46FD-931B-D9F2D116584A}"/>
    <dgm:cxn modelId="{76E9E9FD-6F7F-41BB-872D-E96C6D252312}" srcId="{D6F9840D-782C-441A-A50A-692ED1894B30}" destId="{7D1BD501-740A-4D4A-82D3-4DC114377146}" srcOrd="1" destOrd="0" parTransId="{1F50C809-FE17-4AAA-A8C7-3227156E27D0}" sibTransId="{CFFEBE76-F8DE-4708-811B-1D7B3FBA55E6}"/>
    <dgm:cxn modelId="{15968CE1-F75B-423B-B149-CAB76B85EE75}" srcId="{E195FB46-EDE9-4529-AE0C-9A394A7FD942}" destId="{2076C484-CFFE-40BC-BD1E-39C048E9409A}" srcOrd="3" destOrd="0" parTransId="{6B9B09B2-C3E3-4415-9C94-3EC2BF7E7B11}" sibTransId="{0532C06C-9854-4803-A0B4-2A0F95F5254A}"/>
    <dgm:cxn modelId="{DECE2688-D842-4ECE-9391-19ABCB1BD174}" type="presOf" srcId="{28ABD0B6-ECFB-4714-932A-F84B582CE626}" destId="{FE800196-AE5E-4C22-91F0-57AD6DD6F402}" srcOrd="0" destOrd="2" presId="urn:microsoft.com/office/officeart/2005/8/layout/list1"/>
    <dgm:cxn modelId="{C3324ADD-BA68-4672-BFFD-E6F325C42C20}" srcId="{2076C484-CFFE-40BC-BD1E-39C048E9409A}" destId="{0A66A958-1DF1-4124-911B-8EF8707B38EB}" srcOrd="0" destOrd="0" parTransId="{6F8F291B-0C6A-4A23-BAC7-43156D226330}" sibTransId="{553D7336-D806-47C1-83AB-F0B0B0F4C1ED}"/>
    <dgm:cxn modelId="{FA62E5F4-34E3-4E9C-B875-9997FE6331B1}" type="presOf" srcId="{B49E344A-377A-40F8-B1A0-7CD8B011BACD}" destId="{E480A286-0FB5-4A5D-9CFC-3B6312DE6E7C}" srcOrd="0" destOrd="1" presId="urn:microsoft.com/office/officeart/2005/8/layout/list1"/>
    <dgm:cxn modelId="{B0A34AD7-D6C0-4080-A3D4-CEAC67EC673E}" type="presOf" srcId="{AD428450-4A60-46F4-850E-1C130E450D01}" destId="{F5481A52-E99D-4B94-9907-46FF4CC2C5A5}" srcOrd="0" destOrd="0" presId="urn:microsoft.com/office/officeart/2005/8/layout/list1"/>
    <dgm:cxn modelId="{3044517A-61FD-4818-A1CF-769048ABE806}" type="presOf" srcId="{84DEE7C4-0B77-47DF-8795-5117D0FB9A03}" destId="{F1F764BD-327F-41C6-ABCE-82CB58471481}" srcOrd="0" destOrd="0" presId="urn:microsoft.com/office/officeart/2005/8/layout/list1"/>
    <dgm:cxn modelId="{BC12A4F7-44D5-4BE0-AADB-BB5069688FCB}" srcId="{E195FB46-EDE9-4529-AE0C-9A394A7FD942}" destId="{FD54ADB9-3001-47B9-88A4-7FDC6AA50DB9}" srcOrd="1" destOrd="0" parTransId="{187F137D-EAB9-4681-AEBA-335E79C3D64F}" sibTransId="{463E131B-873D-4276-937F-A6218A2A8EB6}"/>
    <dgm:cxn modelId="{E895FD42-3671-4985-96A2-61183FAED432}" srcId="{84DEE7C4-0B77-47DF-8795-5117D0FB9A03}" destId="{BE95831D-444A-46BF-ADB1-56FDFF65A3A2}" srcOrd="0" destOrd="0" parTransId="{8F66A304-1534-4290-91AC-AE9FA52AC654}" sibTransId="{C2A91104-BEC9-4C29-B9A2-D9E1FC5A610A}"/>
    <dgm:cxn modelId="{03F634A8-A2C4-4373-A972-82C5889B3C85}" srcId="{E195FB46-EDE9-4529-AE0C-9A394A7FD942}" destId="{E1C2CB83-5F77-4D0B-85F0-8EF740452CFA}" srcOrd="6" destOrd="0" parTransId="{B1412D20-9307-4A42-9DE2-F92F57F778C8}" sibTransId="{33D5AD19-A6D9-4F13-A3E3-350761A1269A}"/>
    <dgm:cxn modelId="{A5A78754-A95B-4B68-B0B9-C7F7A50B151F}" type="presOf" srcId="{4D58D2EB-5912-4FB6-BC85-947BA5501C7A}" destId="{4DFA55A8-F5F2-475F-AEC5-687413A3E5E1}" srcOrd="0" destOrd="0" presId="urn:microsoft.com/office/officeart/2005/8/layout/list1"/>
    <dgm:cxn modelId="{A0C57D15-989E-4215-89F0-C9D46C446A8E}" srcId="{D6F9840D-782C-441A-A50A-692ED1894B30}" destId="{AC932E30-53AA-4776-B86C-DBE609B20340}" srcOrd="0" destOrd="0" parTransId="{8C0EFF6B-F083-4D60-9138-C59364FC8D36}" sibTransId="{ED8E70D3-1D49-4657-B9A8-71919F0A023B}"/>
    <dgm:cxn modelId="{020A8280-1677-48C1-A9A2-9452BAEA3E4D}" type="presOf" srcId="{0A66A958-1DF1-4124-911B-8EF8707B38EB}" destId="{E480A286-0FB5-4A5D-9CFC-3B6312DE6E7C}" srcOrd="0" destOrd="0" presId="urn:microsoft.com/office/officeart/2005/8/layout/list1"/>
    <dgm:cxn modelId="{A54A5ABF-189B-48B0-ADC7-ACAC735F09EC}" type="presOf" srcId="{AC932E30-53AA-4776-B86C-DBE609B20340}" destId="{FE800196-AE5E-4C22-91F0-57AD6DD6F402}" srcOrd="0" destOrd="0" presId="urn:microsoft.com/office/officeart/2005/8/layout/list1"/>
    <dgm:cxn modelId="{8D73162E-C0B7-42B8-951B-D782F70AAB18}" srcId="{2076C484-CFFE-40BC-BD1E-39C048E9409A}" destId="{B49E344A-377A-40F8-B1A0-7CD8B011BACD}" srcOrd="1" destOrd="0" parTransId="{CB40B53F-D401-4399-9509-E77DC3486F81}" sibTransId="{14AE7D22-D89A-448C-AE02-DCB55F6BE35E}"/>
    <dgm:cxn modelId="{1AB29DE3-04CE-4A5F-933B-BB6B835746F4}" type="presOf" srcId="{D6F9840D-782C-441A-A50A-692ED1894B30}" destId="{1BA74445-D4B2-4643-B044-9055AC5FA3E0}" srcOrd="0" destOrd="0" presId="urn:microsoft.com/office/officeart/2005/8/layout/list1"/>
    <dgm:cxn modelId="{D305CD8D-841E-4728-B121-2D469C339907}" type="presOf" srcId="{E195FB46-EDE9-4529-AE0C-9A394A7FD942}" destId="{A8EBA770-5665-4051-B0DC-C4C219470D8A}" srcOrd="0" destOrd="0" presId="urn:microsoft.com/office/officeart/2005/8/layout/list1"/>
    <dgm:cxn modelId="{52307FE0-6FE3-482E-BDF3-A1D8B5CCCB8E}" srcId="{5026EE61-8707-4045-8D3D-2626141037F1}" destId="{AD428450-4A60-46F4-850E-1C130E450D01}" srcOrd="0" destOrd="0" parTransId="{F385088E-1358-47C0-94C8-7F6955071CC2}" sibTransId="{918849A8-88A6-4A1D-BA9F-EEBEA6F44F7E}"/>
    <dgm:cxn modelId="{1005ED66-1D73-4730-9E76-3F469E200566}" srcId="{5026EE61-8707-4045-8D3D-2626141037F1}" destId="{9DAA3104-0813-4491-8D22-82D325D8DA66}" srcOrd="1" destOrd="0" parTransId="{E7446FA6-3B96-4BF3-AFC4-863E7731B707}" sibTransId="{A9664327-C0C9-412D-B004-E58164E3B978}"/>
    <dgm:cxn modelId="{9BBE7151-F187-4B59-8F1D-3D0A96E24A6E}" type="presParOf" srcId="{A8EBA770-5665-4051-B0DC-C4C219470D8A}" destId="{934C1D86-EB99-4C04-9A4A-ADE237F8F66B}" srcOrd="0" destOrd="0" presId="urn:microsoft.com/office/officeart/2005/8/layout/list1"/>
    <dgm:cxn modelId="{4AE8DD14-0D5C-4203-BA2F-22D95E51FF16}" type="presParOf" srcId="{934C1D86-EB99-4C04-9A4A-ADE237F8F66B}" destId="{F1F764BD-327F-41C6-ABCE-82CB58471481}" srcOrd="0" destOrd="0" presId="urn:microsoft.com/office/officeart/2005/8/layout/list1"/>
    <dgm:cxn modelId="{1C707698-1765-411C-B335-F8212D7BE978}" type="presParOf" srcId="{934C1D86-EB99-4C04-9A4A-ADE237F8F66B}" destId="{E83699D0-AA03-4900-96AD-DC93D422186D}" srcOrd="1" destOrd="0" presId="urn:microsoft.com/office/officeart/2005/8/layout/list1"/>
    <dgm:cxn modelId="{D1520147-4910-438B-AA13-2CEC4EC843C7}" type="presParOf" srcId="{A8EBA770-5665-4051-B0DC-C4C219470D8A}" destId="{6CF6CF0A-A66A-4486-8DAE-841AADAED570}" srcOrd="1" destOrd="0" presId="urn:microsoft.com/office/officeart/2005/8/layout/list1"/>
    <dgm:cxn modelId="{44AFD7D2-90EB-4E27-A489-67664E1B63C3}" type="presParOf" srcId="{A8EBA770-5665-4051-B0DC-C4C219470D8A}" destId="{360D8595-F9AF-43FE-901F-76461DD313DD}" srcOrd="2" destOrd="0" presId="urn:microsoft.com/office/officeart/2005/8/layout/list1"/>
    <dgm:cxn modelId="{F3AA418E-2089-46E1-9F77-40BEB9F5A036}" type="presParOf" srcId="{A8EBA770-5665-4051-B0DC-C4C219470D8A}" destId="{9B25ED44-22A3-42A3-8593-08132A9A3303}" srcOrd="3" destOrd="0" presId="urn:microsoft.com/office/officeart/2005/8/layout/list1"/>
    <dgm:cxn modelId="{9B83840E-DF38-4169-997C-35D6947B2D92}" type="presParOf" srcId="{A8EBA770-5665-4051-B0DC-C4C219470D8A}" destId="{F283B458-4B64-4E6F-9905-D059C77DF1D2}" srcOrd="4" destOrd="0" presId="urn:microsoft.com/office/officeart/2005/8/layout/list1"/>
    <dgm:cxn modelId="{87967035-517F-433B-A2A9-1F0F491FD4C6}" type="presParOf" srcId="{F283B458-4B64-4E6F-9905-D059C77DF1D2}" destId="{2444F991-507A-4ABE-A1C1-6864D7230699}" srcOrd="0" destOrd="0" presId="urn:microsoft.com/office/officeart/2005/8/layout/list1"/>
    <dgm:cxn modelId="{E2F0C7ED-241B-48F3-B615-C85BF34787A8}" type="presParOf" srcId="{F283B458-4B64-4E6F-9905-D059C77DF1D2}" destId="{2960BCEE-DFA8-42B2-87F4-464EAAD58C7C}" srcOrd="1" destOrd="0" presId="urn:microsoft.com/office/officeart/2005/8/layout/list1"/>
    <dgm:cxn modelId="{2EA7F0FC-482A-4C85-BFAB-F69809FB75A6}" type="presParOf" srcId="{A8EBA770-5665-4051-B0DC-C4C219470D8A}" destId="{38CB9209-7237-4951-A582-26E0F170EDE6}" srcOrd="5" destOrd="0" presId="urn:microsoft.com/office/officeart/2005/8/layout/list1"/>
    <dgm:cxn modelId="{F14BF0CF-CA3B-45C2-817A-F7EAE2660116}" type="presParOf" srcId="{A8EBA770-5665-4051-B0DC-C4C219470D8A}" destId="{6564C227-3F85-4875-8527-75E32C8AE79D}" srcOrd="6" destOrd="0" presId="urn:microsoft.com/office/officeart/2005/8/layout/list1"/>
    <dgm:cxn modelId="{2A79060F-05A4-41B7-BF49-D49AE93B1441}" type="presParOf" srcId="{A8EBA770-5665-4051-B0DC-C4C219470D8A}" destId="{0CEB7B0A-78E1-4C2F-8BE4-5BBD845D49E6}" srcOrd="7" destOrd="0" presId="urn:microsoft.com/office/officeart/2005/8/layout/list1"/>
    <dgm:cxn modelId="{AD4C95F9-5F11-4123-AC15-525A3C126C22}" type="presParOf" srcId="{A8EBA770-5665-4051-B0DC-C4C219470D8A}" destId="{E5D52AB0-814A-4756-A221-0F35B3594882}" srcOrd="8" destOrd="0" presId="urn:microsoft.com/office/officeart/2005/8/layout/list1"/>
    <dgm:cxn modelId="{281E3E5E-5089-4E25-82C1-B6C0DB24DEC4}" type="presParOf" srcId="{E5D52AB0-814A-4756-A221-0F35B3594882}" destId="{2FD4F759-5B69-4AF2-8F86-A3CB3AECD60E}" srcOrd="0" destOrd="0" presId="urn:microsoft.com/office/officeart/2005/8/layout/list1"/>
    <dgm:cxn modelId="{6121AF88-CA0F-4124-A42F-A4DADE4C02E6}" type="presParOf" srcId="{E5D52AB0-814A-4756-A221-0F35B3594882}" destId="{C4E65414-3361-4BAA-B330-D4A61D7B219A}" srcOrd="1" destOrd="0" presId="urn:microsoft.com/office/officeart/2005/8/layout/list1"/>
    <dgm:cxn modelId="{E15478E7-7483-440F-845E-F3D32DBB1DE1}" type="presParOf" srcId="{A8EBA770-5665-4051-B0DC-C4C219470D8A}" destId="{C459412C-2C8C-4C61-B34F-C9E363D6B599}" srcOrd="9" destOrd="0" presId="urn:microsoft.com/office/officeart/2005/8/layout/list1"/>
    <dgm:cxn modelId="{D95AD955-F39C-4285-90A1-B1AEC5F84A31}" type="presParOf" srcId="{A8EBA770-5665-4051-B0DC-C4C219470D8A}" destId="{F5481A52-E99D-4B94-9907-46FF4CC2C5A5}" srcOrd="10" destOrd="0" presId="urn:microsoft.com/office/officeart/2005/8/layout/list1"/>
    <dgm:cxn modelId="{B781DA05-A44B-46CE-8B50-C050B4E05442}" type="presParOf" srcId="{A8EBA770-5665-4051-B0DC-C4C219470D8A}" destId="{84B9BEB7-4309-4CA1-A4B1-8F3A61983691}" srcOrd="11" destOrd="0" presId="urn:microsoft.com/office/officeart/2005/8/layout/list1"/>
    <dgm:cxn modelId="{D67E6F65-B927-4F2E-84E8-F661EF43E8D5}" type="presParOf" srcId="{A8EBA770-5665-4051-B0DC-C4C219470D8A}" destId="{EF6A2A74-73AD-47B0-B140-F6F00E68B1B0}" srcOrd="12" destOrd="0" presId="urn:microsoft.com/office/officeart/2005/8/layout/list1"/>
    <dgm:cxn modelId="{2EEF30EE-49B9-45DF-A7D1-043AF18DE3F1}" type="presParOf" srcId="{EF6A2A74-73AD-47B0-B140-F6F00E68B1B0}" destId="{432BE675-20D0-4B00-A1A4-25656AFA8180}" srcOrd="0" destOrd="0" presId="urn:microsoft.com/office/officeart/2005/8/layout/list1"/>
    <dgm:cxn modelId="{E008418F-113A-4FA9-BF97-4BC488E32A48}" type="presParOf" srcId="{EF6A2A74-73AD-47B0-B140-F6F00E68B1B0}" destId="{99A0149F-882B-4076-BCB9-655CDE32167F}" srcOrd="1" destOrd="0" presId="urn:microsoft.com/office/officeart/2005/8/layout/list1"/>
    <dgm:cxn modelId="{BE85DF45-A679-466D-987E-91743C1C455F}" type="presParOf" srcId="{A8EBA770-5665-4051-B0DC-C4C219470D8A}" destId="{E6854486-10BE-4C29-9D74-1998015A157F}" srcOrd="13" destOrd="0" presId="urn:microsoft.com/office/officeart/2005/8/layout/list1"/>
    <dgm:cxn modelId="{76CD59D6-170F-4ADB-8EBD-97A559D1D713}" type="presParOf" srcId="{A8EBA770-5665-4051-B0DC-C4C219470D8A}" destId="{E480A286-0FB5-4A5D-9CFC-3B6312DE6E7C}" srcOrd="14" destOrd="0" presId="urn:microsoft.com/office/officeart/2005/8/layout/list1"/>
    <dgm:cxn modelId="{0F83C0A7-07A1-4E63-8A79-3418BD53E441}" type="presParOf" srcId="{A8EBA770-5665-4051-B0DC-C4C219470D8A}" destId="{9D667CE3-C6A1-442D-8CC5-18AEF42C3465}" srcOrd="15" destOrd="0" presId="urn:microsoft.com/office/officeart/2005/8/layout/list1"/>
    <dgm:cxn modelId="{270C48AC-8393-4FCC-8717-F2B637F114AA}" type="presParOf" srcId="{A8EBA770-5665-4051-B0DC-C4C219470D8A}" destId="{14F13AD2-9A21-4AB6-B1CD-D07AE386FC4A}" srcOrd="16" destOrd="0" presId="urn:microsoft.com/office/officeart/2005/8/layout/list1"/>
    <dgm:cxn modelId="{75971A9A-B6BE-4466-951E-9332EF9E1F48}" type="presParOf" srcId="{14F13AD2-9A21-4AB6-B1CD-D07AE386FC4A}" destId="{02AFC557-E1EF-440E-979C-216E1BF0540E}" srcOrd="0" destOrd="0" presId="urn:microsoft.com/office/officeart/2005/8/layout/list1"/>
    <dgm:cxn modelId="{5C3CB38A-816C-4BFE-9531-FF2C007C2ADD}" type="presParOf" srcId="{14F13AD2-9A21-4AB6-B1CD-D07AE386FC4A}" destId="{DF4B25E1-DC28-4AC9-9335-C46D18E172C9}" srcOrd="1" destOrd="0" presId="urn:microsoft.com/office/officeart/2005/8/layout/list1"/>
    <dgm:cxn modelId="{1AB7E084-7648-4218-973F-8882461FC1EF}" type="presParOf" srcId="{A8EBA770-5665-4051-B0DC-C4C219470D8A}" destId="{FED004A6-60BE-4770-905C-F90AF88BEB4C}" srcOrd="17" destOrd="0" presId="urn:microsoft.com/office/officeart/2005/8/layout/list1"/>
    <dgm:cxn modelId="{B730B8BD-3E98-4212-B335-11DAA5434327}" type="presParOf" srcId="{A8EBA770-5665-4051-B0DC-C4C219470D8A}" destId="{4DFA55A8-F5F2-475F-AEC5-687413A3E5E1}" srcOrd="18" destOrd="0" presId="urn:microsoft.com/office/officeart/2005/8/layout/list1"/>
    <dgm:cxn modelId="{647446CA-B4E5-4AB8-B4CD-75345A096637}" type="presParOf" srcId="{A8EBA770-5665-4051-B0DC-C4C219470D8A}" destId="{CCB934A9-1433-4691-A49E-7612DF95A5EC}" srcOrd="19" destOrd="0" presId="urn:microsoft.com/office/officeart/2005/8/layout/list1"/>
    <dgm:cxn modelId="{CE0F6B7A-27DF-46EA-AD54-B2DDC524892C}" type="presParOf" srcId="{A8EBA770-5665-4051-B0DC-C4C219470D8A}" destId="{C739FDE5-9628-4A43-9D5A-FBBF52BB980F}" srcOrd="20" destOrd="0" presId="urn:microsoft.com/office/officeart/2005/8/layout/list1"/>
    <dgm:cxn modelId="{6C3F22C7-5F86-4353-A393-566F7851EB4A}" type="presParOf" srcId="{C739FDE5-9628-4A43-9D5A-FBBF52BB980F}" destId="{1BA74445-D4B2-4643-B044-9055AC5FA3E0}" srcOrd="0" destOrd="0" presId="urn:microsoft.com/office/officeart/2005/8/layout/list1"/>
    <dgm:cxn modelId="{834054CE-4F60-4E83-B531-1C54D2AC44B6}" type="presParOf" srcId="{C739FDE5-9628-4A43-9D5A-FBBF52BB980F}" destId="{90D09F21-BF76-4239-8D61-C2C876D36BFE}" srcOrd="1" destOrd="0" presId="urn:microsoft.com/office/officeart/2005/8/layout/list1"/>
    <dgm:cxn modelId="{7ACD0CB9-2789-4ACE-B353-188B8145D06E}" type="presParOf" srcId="{A8EBA770-5665-4051-B0DC-C4C219470D8A}" destId="{E3DC30BC-C77C-4AA0-A9C2-54D169040BE4}" srcOrd="21" destOrd="0" presId="urn:microsoft.com/office/officeart/2005/8/layout/list1"/>
    <dgm:cxn modelId="{1F878C88-535A-4C86-BCB8-55EA59B075F6}" type="presParOf" srcId="{A8EBA770-5665-4051-B0DC-C4C219470D8A}" destId="{FE800196-AE5E-4C22-91F0-57AD6DD6F402}" srcOrd="22" destOrd="0" presId="urn:microsoft.com/office/officeart/2005/8/layout/list1"/>
    <dgm:cxn modelId="{0E07071C-AA93-436B-B354-099AD37DF22D}" type="presParOf" srcId="{A8EBA770-5665-4051-B0DC-C4C219470D8A}" destId="{B1D49D7B-29DC-499D-893A-D1C9F9A059D7}" srcOrd="23" destOrd="0" presId="urn:microsoft.com/office/officeart/2005/8/layout/list1"/>
    <dgm:cxn modelId="{10FFBA6A-A0A4-4631-8BDE-18E31686D6CC}" type="presParOf" srcId="{A8EBA770-5665-4051-B0DC-C4C219470D8A}" destId="{DEBA932D-6D03-42E4-8523-553AA2C8F232}" srcOrd="24" destOrd="0" presId="urn:microsoft.com/office/officeart/2005/8/layout/list1"/>
    <dgm:cxn modelId="{6ACD9A6B-73B2-44A7-8EF5-6871F9D7CBFB}" type="presParOf" srcId="{DEBA932D-6D03-42E4-8523-553AA2C8F232}" destId="{5900E4BE-0780-456A-AFB3-5AC460955563}" srcOrd="0" destOrd="0" presId="urn:microsoft.com/office/officeart/2005/8/layout/list1"/>
    <dgm:cxn modelId="{660E5E41-3358-4168-A118-B1E5AFFB623B}" type="presParOf" srcId="{DEBA932D-6D03-42E4-8523-553AA2C8F232}" destId="{242BE13E-3EC3-4873-B406-8937093B29EE}" srcOrd="1" destOrd="0" presId="urn:microsoft.com/office/officeart/2005/8/layout/list1"/>
    <dgm:cxn modelId="{2B6F0C5B-DCCF-463A-BB9C-8C2745594257}" type="presParOf" srcId="{A8EBA770-5665-4051-B0DC-C4C219470D8A}" destId="{4799915B-4540-4CA3-AF23-99188212FC29}" srcOrd="25" destOrd="0" presId="urn:microsoft.com/office/officeart/2005/8/layout/list1"/>
    <dgm:cxn modelId="{3C10AAF0-AF3A-4BE0-AEB6-1B2D815E8DB6}" type="presParOf" srcId="{A8EBA770-5665-4051-B0DC-C4C219470D8A}" destId="{7FB5C155-46EE-42C8-8D26-DD5B00F2DE8E}" srcOrd="26"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D8595-F9AF-43FE-901F-76461DD313DD}">
      <dsp:nvSpPr>
        <dsp:cNvPr id="0" name=""/>
        <dsp:cNvSpPr/>
      </dsp:nvSpPr>
      <dsp:spPr>
        <a:xfrm>
          <a:off x="0" y="245617"/>
          <a:ext cx="7453613" cy="8505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3" tIns="208280" rIns="578483" bIns="113792" numCol="1" spcCol="1270" anchor="t" anchorCtr="0">
          <a:noAutofit/>
        </a:bodyPr>
        <a:lstStyle/>
        <a:p>
          <a:pPr marL="171450" lvl="1" indent="-171450" algn="l" defTabSz="711200" rtl="0">
            <a:lnSpc>
              <a:spcPct val="90000"/>
            </a:lnSpc>
            <a:spcBef>
              <a:spcPct val="0"/>
            </a:spcBef>
            <a:spcAft>
              <a:spcPct val="15000"/>
            </a:spcAft>
            <a:buChar char="••"/>
          </a:pPr>
          <a:r>
            <a:rPr lang="zh-TW" sz="1600" b="1" kern="1200" baseline="0" dirty="0">
              <a:latin typeface="標楷體" panose="03000509000000000000" pitchFamily="65" charset="-120"/>
              <a:ea typeface="標楷體" panose="03000509000000000000" pitchFamily="65" charset="-120"/>
            </a:rPr>
            <a:t>繳</a:t>
          </a:r>
          <a:r>
            <a:rPr lang="zh-TW" altLang="en-US" sz="1600" b="1" kern="1200" baseline="0" dirty="0">
              <a:latin typeface="標楷體" panose="03000509000000000000" pitchFamily="65" charset="-120"/>
              <a:ea typeface="標楷體" panose="03000509000000000000" pitchFamily="65" charset="-120"/>
            </a:rPr>
            <a:t>教育實習輔導費</a:t>
          </a:r>
          <a:r>
            <a:rPr lang="en-US" altLang="zh-TW" sz="1600" b="1" kern="1200" baseline="0" dirty="0">
              <a:latin typeface="標楷體" panose="03000509000000000000" pitchFamily="65" charset="-120"/>
              <a:ea typeface="標楷體" panose="03000509000000000000" pitchFamily="65" charset="-120"/>
            </a:rPr>
            <a:t>5,240</a:t>
          </a:r>
          <a:r>
            <a:rPr lang="zh-TW" altLang="en-US" sz="1600" b="1" kern="1200" baseline="0" dirty="0">
              <a:latin typeface="標楷體" panose="03000509000000000000" pitchFamily="65" charset="-120"/>
              <a:ea typeface="標楷體" panose="03000509000000000000" pitchFamily="65" charset="-120"/>
            </a:rPr>
            <a:t>元、平安保險</a:t>
          </a:r>
          <a:r>
            <a:rPr lang="en-US" altLang="zh-TW" sz="1600" b="1" kern="1200" baseline="0" dirty="0">
              <a:latin typeface="標楷體" panose="03000509000000000000" pitchFamily="65" charset="-120"/>
              <a:ea typeface="標楷體" panose="03000509000000000000" pitchFamily="65" charset="-120"/>
            </a:rPr>
            <a:t>254</a:t>
          </a:r>
          <a:r>
            <a:rPr lang="zh-TW" altLang="en-US" sz="1600" b="1" kern="1200" baseline="0" dirty="0">
              <a:latin typeface="標楷體" panose="03000509000000000000" pitchFamily="65" charset="-120"/>
              <a:ea typeface="標楷體" panose="03000509000000000000" pitchFamily="65" charset="-120"/>
            </a:rPr>
            <a:t>元</a:t>
          </a:r>
          <a:endParaRPr lang="zh-TW" altLang="en-US" sz="1600" kern="1200" dirty="0">
            <a:latin typeface="標楷體" panose="03000509000000000000" pitchFamily="65" charset="-120"/>
            <a:ea typeface="標楷體" panose="03000509000000000000" pitchFamily="65" charset="-120"/>
          </a:endParaRPr>
        </a:p>
        <a:p>
          <a:pPr marL="171450" lvl="1" indent="-171450" algn="l" defTabSz="711200" rtl="0">
            <a:lnSpc>
              <a:spcPct val="90000"/>
            </a:lnSpc>
            <a:spcBef>
              <a:spcPct val="0"/>
            </a:spcBef>
            <a:spcAft>
              <a:spcPct val="15000"/>
            </a:spcAft>
            <a:buChar char="••"/>
          </a:pPr>
          <a:r>
            <a:rPr lang="zh-TW" altLang="en-US" sz="1600" b="1" kern="1200" baseline="0" dirty="0">
              <a:latin typeface="標楷體" panose="03000509000000000000" pitchFamily="65" charset="-120"/>
              <a:ea typeface="標楷體" panose="03000509000000000000" pitchFamily="65" charset="-120"/>
            </a:rPr>
            <a:t>小組長繳交</a:t>
          </a:r>
          <a:r>
            <a:rPr lang="zh-TW" altLang="en-US" sz="1600" b="1" kern="1200" baseline="0" dirty="0">
              <a:latin typeface="新細明體"/>
              <a:ea typeface="新細明體"/>
            </a:rPr>
            <a:t>「</a:t>
          </a:r>
          <a:r>
            <a:rPr lang="zh-TW" altLang="en-US" sz="1600" b="1" kern="1200" baseline="0" dirty="0">
              <a:latin typeface="標楷體" panose="03000509000000000000" pitchFamily="65" charset="-120"/>
              <a:ea typeface="標楷體" panose="03000509000000000000" pitchFamily="65" charset="-120"/>
            </a:rPr>
            <a:t>分組座談會預定日程表</a:t>
          </a:r>
          <a:r>
            <a:rPr lang="zh-TW" altLang="en-US" sz="1600" b="1" kern="1200" baseline="0" dirty="0" smtClean="0">
              <a:latin typeface="標楷體"/>
              <a:ea typeface="標楷體"/>
            </a:rPr>
            <a:t>」（</a:t>
          </a:r>
          <a:r>
            <a:rPr lang="en-US" altLang="zh-TW" sz="1600" b="1" kern="1200" baseline="0" dirty="0" smtClean="0">
              <a:latin typeface="標楷體"/>
              <a:ea typeface="標楷體"/>
            </a:rPr>
            <a:t>LINE</a:t>
          </a:r>
          <a:r>
            <a:rPr lang="zh-TW" altLang="en-US" sz="1600" b="1" kern="1200" baseline="0" dirty="0" smtClean="0">
              <a:latin typeface="標楷體"/>
              <a:ea typeface="標楷體"/>
            </a:rPr>
            <a:t>給檔案）</a:t>
          </a:r>
          <a:endParaRPr lang="zh-TW" altLang="en-US" sz="1600" b="1" kern="1200" baseline="0" dirty="0">
            <a:latin typeface="標楷體" panose="03000509000000000000" pitchFamily="65" charset="-120"/>
            <a:ea typeface="標楷體" panose="03000509000000000000" pitchFamily="65" charset="-120"/>
          </a:endParaRPr>
        </a:p>
      </dsp:txBody>
      <dsp:txXfrm>
        <a:off x="0" y="245617"/>
        <a:ext cx="7453613" cy="850500"/>
      </dsp:txXfrm>
    </dsp:sp>
    <dsp:sp modelId="{E83699D0-AA03-4900-96AD-DC93D422186D}">
      <dsp:nvSpPr>
        <dsp:cNvPr id="0" name=""/>
        <dsp:cNvSpPr/>
      </dsp:nvSpPr>
      <dsp:spPr>
        <a:xfrm>
          <a:off x="372680" y="98017"/>
          <a:ext cx="5217529" cy="295200"/>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10" tIns="0" rIns="197210" bIns="0" numCol="1" spcCol="1270" anchor="ctr" anchorCtr="0">
          <a:noAutofit/>
        </a:bodyPr>
        <a:lstStyle/>
        <a:p>
          <a:pPr lvl="0" algn="l" defTabSz="711200" rtl="0">
            <a:lnSpc>
              <a:spcPct val="90000"/>
            </a:lnSpc>
            <a:spcBef>
              <a:spcPct val="0"/>
            </a:spcBef>
            <a:spcAft>
              <a:spcPct val="35000"/>
            </a:spcAft>
          </a:pPr>
          <a:r>
            <a:rPr lang="en-US" altLang="zh-TW" sz="1600" b="1" kern="1200" dirty="0">
              <a:latin typeface="標楷體" panose="03000509000000000000" pitchFamily="65" charset="-120"/>
              <a:ea typeface="標楷體" panose="03000509000000000000" pitchFamily="65" charset="-120"/>
            </a:rPr>
            <a:t>110.1.15</a:t>
          </a:r>
          <a:r>
            <a:rPr lang="zh-TW" altLang="en-US" sz="1600" b="1" kern="1200" dirty="0">
              <a:latin typeface="標楷體" panose="03000509000000000000" pitchFamily="65" charset="-120"/>
              <a:ea typeface="標楷體" panose="03000509000000000000" pitchFamily="65" charset="-120"/>
            </a:rPr>
            <a:t>前</a:t>
          </a:r>
        </a:p>
      </dsp:txBody>
      <dsp:txXfrm>
        <a:off x="387090" y="112427"/>
        <a:ext cx="5188709" cy="266380"/>
      </dsp:txXfrm>
    </dsp:sp>
    <dsp:sp modelId="{6564C227-3F85-4875-8527-75E32C8AE79D}">
      <dsp:nvSpPr>
        <dsp:cNvPr id="0" name=""/>
        <dsp:cNvSpPr/>
      </dsp:nvSpPr>
      <dsp:spPr>
        <a:xfrm>
          <a:off x="0" y="1297717"/>
          <a:ext cx="7453613" cy="567000"/>
        </a:xfrm>
        <a:prstGeom prst="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3" tIns="208280" rIns="578483"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a:latin typeface="標楷體" panose="03000509000000000000" pitchFamily="65" charset="-120"/>
              <a:ea typeface="標楷體" panose="03000509000000000000" pitchFamily="65" charset="-120"/>
            </a:rPr>
            <a:t>註冊實習平台</a:t>
          </a:r>
          <a:endParaRPr lang="zh-TW" altLang="en-US" sz="1600" kern="1200" dirty="0">
            <a:latin typeface="標楷體" panose="03000509000000000000" pitchFamily="65" charset="-120"/>
            <a:ea typeface="標楷體" panose="03000509000000000000" pitchFamily="65" charset="-120"/>
          </a:endParaRPr>
        </a:p>
      </dsp:txBody>
      <dsp:txXfrm>
        <a:off x="0" y="1297717"/>
        <a:ext cx="7453613" cy="567000"/>
      </dsp:txXfrm>
    </dsp:sp>
    <dsp:sp modelId="{2960BCEE-DFA8-42B2-87F4-464EAAD58C7C}">
      <dsp:nvSpPr>
        <dsp:cNvPr id="0" name=""/>
        <dsp:cNvSpPr/>
      </dsp:nvSpPr>
      <dsp:spPr>
        <a:xfrm>
          <a:off x="372680" y="1150117"/>
          <a:ext cx="5217529" cy="295200"/>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10" tIns="0" rIns="197210" bIns="0" numCol="1" spcCol="1270" anchor="ctr" anchorCtr="0">
          <a:noAutofit/>
        </a:bodyPr>
        <a:lstStyle/>
        <a:p>
          <a:pPr lvl="0" algn="l" defTabSz="711200">
            <a:lnSpc>
              <a:spcPct val="90000"/>
            </a:lnSpc>
            <a:spcBef>
              <a:spcPct val="0"/>
            </a:spcBef>
            <a:spcAft>
              <a:spcPct val="35000"/>
            </a:spcAft>
          </a:pPr>
          <a:r>
            <a:rPr lang="en-US" altLang="zh-TW" sz="1600" b="1" kern="1200" dirty="0">
              <a:latin typeface="標楷體" panose="03000509000000000000" pitchFamily="65" charset="-120"/>
              <a:ea typeface="標楷體" panose="03000509000000000000" pitchFamily="65" charset="-120"/>
            </a:rPr>
            <a:t>110.2.1</a:t>
          </a:r>
          <a:r>
            <a:rPr lang="zh-TW" altLang="en-US" sz="1600" b="1" kern="1200" dirty="0">
              <a:latin typeface="標楷體" panose="03000509000000000000" pitchFamily="65" charset="-120"/>
              <a:ea typeface="標楷體" panose="03000509000000000000" pitchFamily="65" charset="-120"/>
            </a:rPr>
            <a:t>開始實習</a:t>
          </a:r>
        </a:p>
      </dsp:txBody>
      <dsp:txXfrm>
        <a:off x="387090" y="1164527"/>
        <a:ext cx="5188709" cy="266380"/>
      </dsp:txXfrm>
    </dsp:sp>
    <dsp:sp modelId="{F5481A52-E99D-4B94-9907-46FF4CC2C5A5}">
      <dsp:nvSpPr>
        <dsp:cNvPr id="0" name=""/>
        <dsp:cNvSpPr/>
      </dsp:nvSpPr>
      <dsp:spPr>
        <a:xfrm>
          <a:off x="0" y="2066318"/>
          <a:ext cx="7453613" cy="850500"/>
        </a:xfrm>
        <a:prstGeom prst="rect">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3" tIns="208280" rIns="578483"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a:latin typeface="標楷體" panose="03000509000000000000" pitchFamily="65" charset="-120"/>
              <a:ea typeface="標楷體" panose="03000509000000000000" pitchFamily="65" charset="-120"/>
            </a:rPr>
            <a:t>繳交到職報到表、全時切結書</a:t>
          </a:r>
        </a:p>
        <a:p>
          <a:pPr marL="171450" lvl="1" indent="-171450" algn="l" defTabSz="711200">
            <a:lnSpc>
              <a:spcPct val="90000"/>
            </a:lnSpc>
            <a:spcBef>
              <a:spcPct val="0"/>
            </a:spcBef>
            <a:spcAft>
              <a:spcPct val="15000"/>
            </a:spcAft>
            <a:buChar char="••"/>
          </a:pPr>
          <a:r>
            <a:rPr lang="zh-TW" altLang="en-US" sz="1600" b="1" kern="1200" dirty="0">
              <a:latin typeface="標楷體" panose="03000509000000000000" pitchFamily="65" charset="-120"/>
              <a:ea typeface="標楷體" panose="03000509000000000000" pitchFamily="65" charset="-120"/>
            </a:rPr>
            <a:t>上傳教育實習計畫書</a:t>
          </a:r>
        </a:p>
      </dsp:txBody>
      <dsp:txXfrm>
        <a:off x="0" y="2066318"/>
        <a:ext cx="7453613" cy="850500"/>
      </dsp:txXfrm>
    </dsp:sp>
    <dsp:sp modelId="{C4E65414-3361-4BAA-B330-D4A61D7B219A}">
      <dsp:nvSpPr>
        <dsp:cNvPr id="0" name=""/>
        <dsp:cNvSpPr/>
      </dsp:nvSpPr>
      <dsp:spPr>
        <a:xfrm>
          <a:off x="372680" y="1918718"/>
          <a:ext cx="5217529" cy="295200"/>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10" tIns="0" rIns="197210" bIns="0" numCol="1" spcCol="1270" anchor="ctr" anchorCtr="0">
          <a:noAutofit/>
        </a:bodyPr>
        <a:lstStyle/>
        <a:p>
          <a:pPr lvl="0" algn="l" defTabSz="711200">
            <a:lnSpc>
              <a:spcPct val="90000"/>
            </a:lnSpc>
            <a:spcBef>
              <a:spcPct val="0"/>
            </a:spcBef>
            <a:spcAft>
              <a:spcPct val="35000"/>
            </a:spcAft>
          </a:pPr>
          <a:r>
            <a:rPr lang="en-US" altLang="zh-TW" sz="1600" b="1" kern="1200" dirty="0">
              <a:latin typeface="標楷體" panose="03000509000000000000" pitchFamily="65" charset="-120"/>
              <a:ea typeface="標楷體" panose="03000509000000000000" pitchFamily="65" charset="-120"/>
            </a:rPr>
            <a:t>110.3.12</a:t>
          </a:r>
          <a:r>
            <a:rPr lang="zh-TW" altLang="en-US" sz="1600" b="1" kern="1200" dirty="0">
              <a:latin typeface="標楷體" panose="03000509000000000000" pitchFamily="65" charset="-120"/>
              <a:ea typeface="標楷體" panose="03000509000000000000" pitchFamily="65" charset="-120"/>
            </a:rPr>
            <a:t>返校座談會</a:t>
          </a:r>
          <a:r>
            <a:rPr lang="en-US" altLang="zh-TW" sz="1600" b="1" kern="1200" dirty="0">
              <a:latin typeface="標楷體" panose="03000509000000000000" pitchFamily="65" charset="-120"/>
              <a:ea typeface="標楷體" panose="03000509000000000000" pitchFamily="65" charset="-120"/>
            </a:rPr>
            <a:t>(1)</a:t>
          </a:r>
          <a:endParaRPr lang="zh-TW" altLang="en-US" sz="1600" b="1" kern="1200" dirty="0">
            <a:latin typeface="標楷體" panose="03000509000000000000" pitchFamily="65" charset="-120"/>
            <a:ea typeface="標楷體" panose="03000509000000000000" pitchFamily="65" charset="-120"/>
          </a:endParaRPr>
        </a:p>
      </dsp:txBody>
      <dsp:txXfrm>
        <a:off x="387090" y="1933128"/>
        <a:ext cx="5188709" cy="266380"/>
      </dsp:txXfrm>
    </dsp:sp>
    <dsp:sp modelId="{E480A286-0FB5-4A5D-9CFC-3B6312DE6E7C}">
      <dsp:nvSpPr>
        <dsp:cNvPr id="0" name=""/>
        <dsp:cNvSpPr/>
      </dsp:nvSpPr>
      <dsp:spPr>
        <a:xfrm>
          <a:off x="0" y="3118418"/>
          <a:ext cx="7453613" cy="850500"/>
        </a:xfrm>
        <a:prstGeom prst="rect">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3" tIns="208280" rIns="578483"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a:latin typeface="標楷體" panose="03000509000000000000" pitchFamily="65" charset="-120"/>
              <a:ea typeface="標楷體" panose="03000509000000000000" pitchFamily="65" charset="-120"/>
            </a:rPr>
            <a:t>領取輔導老師聘書</a:t>
          </a:r>
        </a:p>
        <a:p>
          <a:pPr marL="171450" lvl="1" indent="-171450" algn="l" defTabSz="711200">
            <a:lnSpc>
              <a:spcPct val="90000"/>
            </a:lnSpc>
            <a:spcBef>
              <a:spcPct val="0"/>
            </a:spcBef>
            <a:spcAft>
              <a:spcPct val="15000"/>
            </a:spcAft>
            <a:buChar char="••"/>
          </a:pPr>
          <a:r>
            <a:rPr lang="zh-TW" altLang="en-US" sz="1600" b="1" kern="1200" dirty="0">
              <a:latin typeface="標楷體" panose="03000509000000000000" pitchFamily="65" charset="-120"/>
              <a:ea typeface="標楷體" panose="03000509000000000000" pitchFamily="65" charset="-120"/>
            </a:rPr>
            <a:t>小組長繳交各組「教學演示時間表</a:t>
          </a:r>
          <a:r>
            <a:rPr lang="zh-TW" altLang="en-US" sz="1600" b="1" kern="1200" dirty="0">
              <a:latin typeface="標楷體"/>
              <a:ea typeface="標楷體"/>
            </a:rPr>
            <a:t>」、</a:t>
          </a:r>
          <a:r>
            <a:rPr lang="zh-TW" altLang="en-US" sz="1600" b="1" kern="1200" dirty="0">
              <a:latin typeface="標楷體" panose="03000509000000000000" pitchFamily="65" charset="-120"/>
              <a:ea typeface="標楷體" panose="03000509000000000000" pitchFamily="65" charset="-120"/>
            </a:rPr>
            <a:t>「集中訪視時間表</a:t>
          </a:r>
          <a:r>
            <a:rPr lang="zh-TW" altLang="en-US" sz="1600" b="1" kern="1200" dirty="0">
              <a:latin typeface="標楷體"/>
              <a:ea typeface="標楷體"/>
            </a:rPr>
            <a:t>」</a:t>
          </a:r>
          <a:endParaRPr lang="zh-TW" altLang="en-US" sz="1600" b="1" kern="1200" dirty="0">
            <a:latin typeface="標楷體" panose="03000509000000000000" pitchFamily="65" charset="-120"/>
            <a:ea typeface="標楷體" panose="03000509000000000000" pitchFamily="65" charset="-120"/>
          </a:endParaRPr>
        </a:p>
      </dsp:txBody>
      <dsp:txXfrm>
        <a:off x="0" y="3118418"/>
        <a:ext cx="7453613" cy="850500"/>
      </dsp:txXfrm>
    </dsp:sp>
    <dsp:sp modelId="{99A0149F-882B-4076-BCB9-655CDE32167F}">
      <dsp:nvSpPr>
        <dsp:cNvPr id="0" name=""/>
        <dsp:cNvSpPr/>
      </dsp:nvSpPr>
      <dsp:spPr>
        <a:xfrm>
          <a:off x="372680" y="2970818"/>
          <a:ext cx="5217529" cy="295200"/>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10" tIns="0" rIns="197210" bIns="0" numCol="1" spcCol="1270" anchor="ctr" anchorCtr="0">
          <a:noAutofit/>
        </a:bodyPr>
        <a:lstStyle/>
        <a:p>
          <a:pPr lvl="0" algn="l" defTabSz="711200">
            <a:lnSpc>
              <a:spcPct val="90000"/>
            </a:lnSpc>
            <a:spcBef>
              <a:spcPct val="0"/>
            </a:spcBef>
            <a:spcAft>
              <a:spcPct val="35000"/>
            </a:spcAft>
          </a:pPr>
          <a:r>
            <a:rPr lang="en-US" altLang="zh-TW" sz="1600" b="1" kern="1200" dirty="0">
              <a:latin typeface="標楷體" panose="03000509000000000000" pitchFamily="65" charset="-120"/>
              <a:ea typeface="標楷體" panose="03000509000000000000" pitchFamily="65" charset="-120"/>
            </a:rPr>
            <a:t>110.4.23</a:t>
          </a:r>
          <a:r>
            <a:rPr lang="zh-TW" altLang="en-US" sz="1600" b="1" kern="1200" dirty="0">
              <a:latin typeface="標楷體" panose="03000509000000000000" pitchFamily="65" charset="-120"/>
              <a:ea typeface="標楷體" panose="03000509000000000000" pitchFamily="65" charset="-120"/>
            </a:rPr>
            <a:t>返校座談會</a:t>
          </a:r>
          <a:r>
            <a:rPr lang="en-US" altLang="zh-TW" sz="1600" b="1" kern="1200" dirty="0">
              <a:latin typeface="標楷體" panose="03000509000000000000" pitchFamily="65" charset="-120"/>
              <a:ea typeface="標楷體" panose="03000509000000000000" pitchFamily="65" charset="-120"/>
            </a:rPr>
            <a:t>(2)</a:t>
          </a:r>
          <a:endParaRPr lang="zh-TW" altLang="en-US" sz="1600" b="1" kern="1200" dirty="0">
            <a:latin typeface="標楷體" panose="03000509000000000000" pitchFamily="65" charset="-120"/>
            <a:ea typeface="標楷體" panose="03000509000000000000" pitchFamily="65" charset="-120"/>
          </a:endParaRPr>
        </a:p>
      </dsp:txBody>
      <dsp:txXfrm>
        <a:off x="387090" y="2985228"/>
        <a:ext cx="5188709" cy="266380"/>
      </dsp:txXfrm>
    </dsp:sp>
    <dsp:sp modelId="{4DFA55A8-F5F2-475F-AEC5-687413A3E5E1}">
      <dsp:nvSpPr>
        <dsp:cNvPr id="0" name=""/>
        <dsp:cNvSpPr/>
      </dsp:nvSpPr>
      <dsp:spPr>
        <a:xfrm>
          <a:off x="0" y="4170518"/>
          <a:ext cx="7453613" cy="567000"/>
        </a:xfrm>
        <a:prstGeom prst="rect">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3" tIns="208280" rIns="578483"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baseline="0" dirty="0">
              <a:latin typeface="標楷體" panose="03000509000000000000" pitchFamily="65" charset="-120"/>
              <a:ea typeface="標楷體" panose="03000509000000000000" pitchFamily="65" charset="-120"/>
            </a:rPr>
            <a:t>實習輔導教師輔導費、教學演示第三方出席費</a:t>
          </a:r>
          <a:r>
            <a:rPr lang="zh-TW" altLang="en-US" sz="1600" b="1" kern="1200" dirty="0">
              <a:latin typeface="標楷體" panose="03000509000000000000" pitchFamily="65" charset="-120"/>
              <a:ea typeface="標楷體" panose="03000509000000000000" pitchFamily="65" charset="-120"/>
            </a:rPr>
            <a:t>經費核銷說明</a:t>
          </a:r>
        </a:p>
      </dsp:txBody>
      <dsp:txXfrm>
        <a:off x="0" y="4170518"/>
        <a:ext cx="7453613" cy="567000"/>
      </dsp:txXfrm>
    </dsp:sp>
    <dsp:sp modelId="{DF4B25E1-DC28-4AC9-9335-C46D18E172C9}">
      <dsp:nvSpPr>
        <dsp:cNvPr id="0" name=""/>
        <dsp:cNvSpPr/>
      </dsp:nvSpPr>
      <dsp:spPr>
        <a:xfrm>
          <a:off x="372680" y="4022918"/>
          <a:ext cx="5217529" cy="295200"/>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10" tIns="0" rIns="197210" bIns="0" numCol="1" spcCol="1270" anchor="ctr" anchorCtr="0">
          <a:noAutofit/>
        </a:bodyPr>
        <a:lstStyle/>
        <a:p>
          <a:pPr lvl="0" algn="l" defTabSz="711200">
            <a:lnSpc>
              <a:spcPct val="90000"/>
            </a:lnSpc>
            <a:spcBef>
              <a:spcPct val="0"/>
            </a:spcBef>
            <a:spcAft>
              <a:spcPct val="35000"/>
            </a:spcAft>
          </a:pPr>
          <a:r>
            <a:rPr lang="en-US" altLang="zh-TW" sz="1600" b="1" kern="1200" dirty="0">
              <a:latin typeface="標楷體" panose="03000509000000000000" pitchFamily="65" charset="-120"/>
              <a:ea typeface="標楷體" panose="03000509000000000000" pitchFamily="65" charset="-120"/>
            </a:rPr>
            <a:t>110.5.28</a:t>
          </a:r>
          <a:r>
            <a:rPr lang="zh-TW" altLang="en-US" sz="1600" b="1" kern="1200" dirty="0">
              <a:latin typeface="標楷體" panose="03000509000000000000" pitchFamily="65" charset="-120"/>
              <a:ea typeface="標楷體" panose="03000509000000000000" pitchFamily="65" charset="-120"/>
            </a:rPr>
            <a:t>返校座談會</a:t>
          </a:r>
          <a:r>
            <a:rPr lang="en-US" altLang="zh-TW" sz="1600" b="1" kern="1200" dirty="0">
              <a:latin typeface="標楷體" panose="03000509000000000000" pitchFamily="65" charset="-120"/>
              <a:ea typeface="標楷體" panose="03000509000000000000" pitchFamily="65" charset="-120"/>
            </a:rPr>
            <a:t>(3)</a:t>
          </a:r>
          <a:endParaRPr lang="zh-TW" altLang="en-US" sz="1600" kern="1200" dirty="0">
            <a:latin typeface="標楷體" panose="03000509000000000000" pitchFamily="65" charset="-120"/>
            <a:ea typeface="標楷體" panose="03000509000000000000" pitchFamily="65" charset="-120"/>
          </a:endParaRPr>
        </a:p>
      </dsp:txBody>
      <dsp:txXfrm>
        <a:off x="387090" y="4037328"/>
        <a:ext cx="5188709" cy="266380"/>
      </dsp:txXfrm>
    </dsp:sp>
    <dsp:sp modelId="{FE800196-AE5E-4C22-91F0-57AD6DD6F402}">
      <dsp:nvSpPr>
        <dsp:cNvPr id="0" name=""/>
        <dsp:cNvSpPr/>
      </dsp:nvSpPr>
      <dsp:spPr>
        <a:xfrm>
          <a:off x="0" y="4939118"/>
          <a:ext cx="7453613" cy="1134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3" tIns="208280" rIns="578483"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baseline="0" dirty="0">
              <a:latin typeface="標楷體" panose="03000509000000000000" pitchFamily="65" charset="-120"/>
              <a:ea typeface="標楷體" panose="03000509000000000000" pitchFamily="65" charset="-120"/>
            </a:rPr>
            <a:t>經費核銷確認完成</a:t>
          </a:r>
          <a:endParaRPr lang="zh-TW" altLang="en-US" sz="1600" kern="1200" dirty="0">
            <a:latin typeface="標楷體" panose="03000509000000000000" pitchFamily="65" charset="-120"/>
            <a:ea typeface="標楷體" panose="03000509000000000000" pitchFamily="65" charset="-120"/>
          </a:endParaRPr>
        </a:p>
        <a:p>
          <a:pPr marL="171450" lvl="1" indent="-171450" algn="l" defTabSz="711200">
            <a:lnSpc>
              <a:spcPct val="90000"/>
            </a:lnSpc>
            <a:spcBef>
              <a:spcPct val="0"/>
            </a:spcBef>
            <a:spcAft>
              <a:spcPct val="15000"/>
            </a:spcAft>
            <a:buChar char="••"/>
          </a:pPr>
          <a:r>
            <a:rPr lang="zh-TW" altLang="en-US" sz="1600" b="1" kern="1200" baseline="0" dirty="0">
              <a:latin typeface="標楷體" panose="03000509000000000000" pitchFamily="65" charset="-120"/>
              <a:ea typeface="標楷體" panose="03000509000000000000" pitchFamily="65" charset="-120"/>
            </a:rPr>
            <a:t>實習平台成績確認</a:t>
          </a:r>
          <a:endParaRPr lang="zh-TW" altLang="en-US" sz="1600" kern="1200" dirty="0">
            <a:latin typeface="標楷體" panose="03000509000000000000" pitchFamily="65" charset="-120"/>
            <a:ea typeface="標楷體" panose="03000509000000000000" pitchFamily="65" charset="-120"/>
          </a:endParaRPr>
        </a:p>
        <a:p>
          <a:pPr marL="171450" lvl="1" indent="-171450" algn="l" defTabSz="711200">
            <a:lnSpc>
              <a:spcPct val="90000"/>
            </a:lnSpc>
            <a:spcBef>
              <a:spcPct val="0"/>
            </a:spcBef>
            <a:spcAft>
              <a:spcPct val="15000"/>
            </a:spcAft>
            <a:buChar char="••"/>
          </a:pPr>
          <a:r>
            <a:rPr lang="zh-TW" altLang="en-US" sz="1600" b="1" kern="1200" dirty="0">
              <a:latin typeface="標楷體" panose="03000509000000000000" pitchFamily="65" charset="-120"/>
              <a:ea typeface="標楷體" panose="03000509000000000000" pitchFamily="65" charset="-120"/>
            </a:rPr>
            <a:t>教師證申請流程說明</a:t>
          </a:r>
        </a:p>
      </dsp:txBody>
      <dsp:txXfrm>
        <a:off x="0" y="4939118"/>
        <a:ext cx="7453613" cy="1134000"/>
      </dsp:txXfrm>
    </dsp:sp>
    <dsp:sp modelId="{90D09F21-BF76-4239-8D61-C2C876D36BFE}">
      <dsp:nvSpPr>
        <dsp:cNvPr id="0" name=""/>
        <dsp:cNvSpPr/>
      </dsp:nvSpPr>
      <dsp:spPr>
        <a:xfrm>
          <a:off x="372680" y="4791518"/>
          <a:ext cx="5217529" cy="295200"/>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10" tIns="0" rIns="197210" bIns="0" numCol="1" spcCol="1270" anchor="ctr" anchorCtr="0">
          <a:noAutofit/>
        </a:bodyPr>
        <a:lstStyle/>
        <a:p>
          <a:pPr lvl="0" algn="l" defTabSz="711200">
            <a:lnSpc>
              <a:spcPct val="90000"/>
            </a:lnSpc>
            <a:spcBef>
              <a:spcPct val="0"/>
            </a:spcBef>
            <a:spcAft>
              <a:spcPct val="35000"/>
            </a:spcAft>
          </a:pPr>
          <a:r>
            <a:rPr lang="en-US" altLang="zh-TW" sz="1600" b="1" kern="1200" dirty="0">
              <a:latin typeface="標楷體" panose="03000509000000000000" pitchFamily="65" charset="-120"/>
              <a:ea typeface="標楷體" panose="03000509000000000000" pitchFamily="65" charset="-120"/>
            </a:rPr>
            <a:t>110.7.9</a:t>
          </a:r>
          <a:r>
            <a:rPr lang="zh-TW" altLang="en-US" sz="1600" b="1" kern="1200" dirty="0">
              <a:latin typeface="標楷體" panose="03000509000000000000" pitchFamily="65" charset="-120"/>
              <a:ea typeface="標楷體" panose="03000509000000000000" pitchFamily="65" charset="-120"/>
            </a:rPr>
            <a:t>返校座談會</a:t>
          </a:r>
          <a:r>
            <a:rPr lang="en-US" altLang="zh-TW" sz="1600" b="1" kern="1200" dirty="0">
              <a:latin typeface="標楷體" panose="03000509000000000000" pitchFamily="65" charset="-120"/>
              <a:ea typeface="標楷體" panose="03000509000000000000" pitchFamily="65" charset="-120"/>
            </a:rPr>
            <a:t>(4)</a:t>
          </a:r>
          <a:endParaRPr lang="zh-TW" altLang="en-US" sz="1600" b="1" kern="1200" dirty="0">
            <a:latin typeface="標楷體" panose="03000509000000000000" pitchFamily="65" charset="-120"/>
            <a:ea typeface="標楷體" panose="03000509000000000000" pitchFamily="65" charset="-120"/>
          </a:endParaRPr>
        </a:p>
      </dsp:txBody>
      <dsp:txXfrm>
        <a:off x="387090" y="4805928"/>
        <a:ext cx="5188709" cy="266380"/>
      </dsp:txXfrm>
    </dsp:sp>
    <dsp:sp modelId="{7FB5C155-46EE-42C8-8D26-DD5B00F2DE8E}">
      <dsp:nvSpPr>
        <dsp:cNvPr id="0" name=""/>
        <dsp:cNvSpPr/>
      </dsp:nvSpPr>
      <dsp:spPr>
        <a:xfrm>
          <a:off x="0" y="6274718"/>
          <a:ext cx="7453613" cy="252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3" tIns="208280" rIns="578483" bIns="113792" numCol="1" spcCol="1270" anchor="t" anchorCtr="0">
          <a:noAutofit/>
        </a:bodyPr>
        <a:lstStyle/>
        <a:p>
          <a:pPr marL="171450" lvl="1" indent="-171450" algn="l" defTabSz="711200">
            <a:lnSpc>
              <a:spcPct val="90000"/>
            </a:lnSpc>
            <a:spcBef>
              <a:spcPct val="0"/>
            </a:spcBef>
            <a:spcAft>
              <a:spcPct val="15000"/>
            </a:spcAft>
            <a:buChar char="••"/>
          </a:pPr>
          <a:endParaRPr lang="zh-TW" altLang="en-US" sz="1600" kern="1200" dirty="0">
            <a:latin typeface="標楷體" panose="03000509000000000000" pitchFamily="65" charset="-120"/>
            <a:ea typeface="標楷體" panose="03000509000000000000" pitchFamily="65" charset="-120"/>
          </a:endParaRPr>
        </a:p>
      </dsp:txBody>
      <dsp:txXfrm>
        <a:off x="0" y="6274718"/>
        <a:ext cx="7453613" cy="252000"/>
      </dsp:txXfrm>
    </dsp:sp>
    <dsp:sp modelId="{242BE13E-3EC3-4873-B406-8937093B29EE}">
      <dsp:nvSpPr>
        <dsp:cNvPr id="0" name=""/>
        <dsp:cNvSpPr/>
      </dsp:nvSpPr>
      <dsp:spPr>
        <a:xfrm>
          <a:off x="372680" y="6127118"/>
          <a:ext cx="5217529" cy="295200"/>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10" tIns="0" rIns="197210" bIns="0" numCol="1" spcCol="1270" anchor="ctr" anchorCtr="0">
          <a:noAutofit/>
        </a:bodyPr>
        <a:lstStyle/>
        <a:p>
          <a:pPr lvl="0" algn="l" defTabSz="711200">
            <a:lnSpc>
              <a:spcPct val="90000"/>
            </a:lnSpc>
            <a:spcBef>
              <a:spcPct val="0"/>
            </a:spcBef>
            <a:spcAft>
              <a:spcPct val="35000"/>
            </a:spcAft>
          </a:pPr>
          <a:r>
            <a:rPr lang="en-US" altLang="zh-TW" sz="1600" b="1" kern="1200" dirty="0">
              <a:latin typeface="標楷體" panose="03000509000000000000" pitchFamily="65" charset="-120"/>
              <a:ea typeface="標楷體" panose="03000509000000000000" pitchFamily="65" charset="-120"/>
            </a:rPr>
            <a:t>110.7.31</a:t>
          </a:r>
          <a:r>
            <a:rPr lang="zh-TW" altLang="en-US" sz="1600" b="1" kern="1200" dirty="0">
              <a:latin typeface="標楷體" panose="03000509000000000000" pitchFamily="65" charset="-120"/>
              <a:ea typeface="標楷體" panose="03000509000000000000" pitchFamily="65" charset="-120"/>
            </a:rPr>
            <a:t>實習結束</a:t>
          </a:r>
        </a:p>
      </dsp:txBody>
      <dsp:txXfrm>
        <a:off x="387090" y="6141528"/>
        <a:ext cx="5188709"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078163" cy="511175"/>
          </a:xfrm>
          <a:prstGeom prst="rect">
            <a:avLst/>
          </a:prstGeom>
          <a:noFill/>
          <a:ln>
            <a:noFill/>
          </a:ln>
          <a:effectLst/>
        </p:spPr>
        <p:txBody>
          <a:bodyPr vert="horz" wrap="square" lIns="95106" tIns="47553" rIns="95106" bIns="47553" numCol="1" anchor="t" anchorCtr="0" compatLnSpc="1">
            <a:prstTxWarp prst="textNoShape">
              <a:avLst/>
            </a:prstTxWarp>
          </a:bodyPr>
          <a:lstStyle>
            <a:lvl1pPr defTabSz="950964" eaLnBrk="1" hangingPunct="1">
              <a:defRPr sz="1200"/>
            </a:lvl1pPr>
          </a:lstStyle>
          <a:p>
            <a:pPr>
              <a:defRPr/>
            </a:pPr>
            <a:endParaRPr lang="en-US" altLang="zh-TW"/>
          </a:p>
        </p:txBody>
      </p:sp>
      <p:sp>
        <p:nvSpPr>
          <p:cNvPr id="133123" name="Rectangle 3"/>
          <p:cNvSpPr>
            <a:spLocks noGrp="1" noChangeArrowheads="1"/>
          </p:cNvSpPr>
          <p:nvPr>
            <p:ph type="dt" sz="quarter" idx="1"/>
          </p:nvPr>
        </p:nvSpPr>
        <p:spPr bwMode="auto">
          <a:xfrm>
            <a:off x="4019550" y="0"/>
            <a:ext cx="3078163" cy="511175"/>
          </a:xfrm>
          <a:prstGeom prst="rect">
            <a:avLst/>
          </a:prstGeom>
          <a:noFill/>
          <a:ln>
            <a:noFill/>
          </a:ln>
          <a:effectLst/>
        </p:spPr>
        <p:txBody>
          <a:bodyPr vert="horz" wrap="square" lIns="95106" tIns="47553" rIns="95106" bIns="47553" numCol="1" anchor="t" anchorCtr="0" compatLnSpc="1">
            <a:prstTxWarp prst="textNoShape">
              <a:avLst/>
            </a:prstTxWarp>
          </a:bodyPr>
          <a:lstStyle>
            <a:lvl1pPr algn="r" defTabSz="950964" eaLnBrk="1" hangingPunct="1">
              <a:defRPr sz="1200"/>
            </a:lvl1pPr>
          </a:lstStyle>
          <a:p>
            <a:pPr>
              <a:defRPr/>
            </a:pPr>
            <a:endParaRPr lang="en-US" altLang="zh-TW"/>
          </a:p>
        </p:txBody>
      </p:sp>
      <p:sp>
        <p:nvSpPr>
          <p:cNvPr id="133124" name="Rectangle 4"/>
          <p:cNvSpPr>
            <a:spLocks noGrp="1" noChangeArrowheads="1"/>
          </p:cNvSpPr>
          <p:nvPr>
            <p:ph type="ftr" sz="quarter" idx="2"/>
          </p:nvPr>
        </p:nvSpPr>
        <p:spPr bwMode="auto">
          <a:xfrm>
            <a:off x="0" y="9721850"/>
            <a:ext cx="3078163" cy="511175"/>
          </a:xfrm>
          <a:prstGeom prst="rect">
            <a:avLst/>
          </a:prstGeom>
          <a:noFill/>
          <a:ln>
            <a:noFill/>
          </a:ln>
          <a:effectLst/>
        </p:spPr>
        <p:txBody>
          <a:bodyPr vert="horz" wrap="square" lIns="95106" tIns="47553" rIns="95106" bIns="47553" numCol="1" anchor="b" anchorCtr="0" compatLnSpc="1">
            <a:prstTxWarp prst="textNoShape">
              <a:avLst/>
            </a:prstTxWarp>
          </a:bodyPr>
          <a:lstStyle>
            <a:lvl1pPr defTabSz="950964" eaLnBrk="1" hangingPunct="1">
              <a:defRPr sz="1200"/>
            </a:lvl1pPr>
          </a:lstStyle>
          <a:p>
            <a:pPr>
              <a:defRPr/>
            </a:pPr>
            <a:endParaRPr lang="en-US" altLang="zh-TW"/>
          </a:p>
        </p:txBody>
      </p:sp>
      <p:sp>
        <p:nvSpPr>
          <p:cNvPr id="133125" name="Rectangle 5"/>
          <p:cNvSpPr>
            <a:spLocks noGrp="1" noChangeArrowheads="1"/>
          </p:cNvSpPr>
          <p:nvPr>
            <p:ph type="sldNum" sz="quarter" idx="3"/>
          </p:nvPr>
        </p:nvSpPr>
        <p:spPr bwMode="auto">
          <a:xfrm>
            <a:off x="4019550" y="9721850"/>
            <a:ext cx="3078163" cy="511175"/>
          </a:xfrm>
          <a:prstGeom prst="rect">
            <a:avLst/>
          </a:prstGeom>
          <a:noFill/>
          <a:ln>
            <a:noFill/>
          </a:ln>
          <a:effectLst/>
        </p:spPr>
        <p:txBody>
          <a:bodyPr vert="horz" wrap="square" lIns="95106" tIns="47553" rIns="95106" bIns="47553" numCol="1" anchor="b" anchorCtr="0" compatLnSpc="1">
            <a:prstTxWarp prst="textNoShape">
              <a:avLst/>
            </a:prstTxWarp>
          </a:bodyPr>
          <a:lstStyle>
            <a:lvl1pPr algn="r" eaLnBrk="1" hangingPunct="1">
              <a:defRPr sz="1200"/>
            </a:lvl1pPr>
          </a:lstStyle>
          <a:p>
            <a:fld id="{CD44A3FE-9367-4126-909A-BC1EA6413483}" type="slidenum">
              <a:rPr lang="zh-TW" altLang="en-US"/>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78163" cy="511175"/>
          </a:xfrm>
          <a:prstGeom prst="rect">
            <a:avLst/>
          </a:prstGeom>
          <a:noFill/>
          <a:ln>
            <a:noFill/>
          </a:ln>
          <a:effectLst/>
        </p:spPr>
        <p:txBody>
          <a:bodyPr vert="horz" wrap="square" lIns="94427" tIns="47213" rIns="94427" bIns="47213" numCol="1" anchor="t" anchorCtr="0" compatLnSpc="1">
            <a:prstTxWarp prst="textNoShape">
              <a:avLst/>
            </a:prstTxWarp>
          </a:bodyPr>
          <a:lstStyle>
            <a:lvl1pPr eaLnBrk="1" hangingPunct="1">
              <a:defRPr sz="1200"/>
            </a:lvl1pPr>
          </a:lstStyle>
          <a:p>
            <a:pPr>
              <a:defRPr/>
            </a:pPr>
            <a:endParaRPr lang="en-US" altLang="zh-TW"/>
          </a:p>
        </p:txBody>
      </p:sp>
      <p:sp>
        <p:nvSpPr>
          <p:cNvPr id="136195" name="Rectangle 3"/>
          <p:cNvSpPr>
            <a:spLocks noGrp="1" noChangeArrowheads="1"/>
          </p:cNvSpPr>
          <p:nvPr>
            <p:ph type="dt" idx="1"/>
          </p:nvPr>
        </p:nvSpPr>
        <p:spPr bwMode="auto">
          <a:xfrm>
            <a:off x="4019550" y="0"/>
            <a:ext cx="3078163" cy="511175"/>
          </a:xfrm>
          <a:prstGeom prst="rect">
            <a:avLst/>
          </a:prstGeom>
          <a:noFill/>
          <a:ln>
            <a:noFill/>
          </a:ln>
          <a:effectLst/>
        </p:spPr>
        <p:txBody>
          <a:bodyPr vert="horz" wrap="square" lIns="94427" tIns="47213" rIns="94427" bIns="47213" numCol="1" anchor="t" anchorCtr="0" compatLnSpc="1">
            <a:prstTxWarp prst="textNoShape">
              <a:avLst/>
            </a:prstTxWarp>
          </a:bodyPr>
          <a:lstStyle>
            <a:lvl1pPr algn="r" eaLnBrk="1" hangingPunct="1">
              <a:defRPr sz="1200"/>
            </a:lvl1pPr>
          </a:lstStyle>
          <a:p>
            <a:pPr>
              <a:defRPr/>
            </a:pPr>
            <a:endParaRPr lang="en-US" altLang="zh-TW"/>
          </a:p>
        </p:txBody>
      </p:sp>
      <p:sp>
        <p:nvSpPr>
          <p:cNvPr id="32772" name="Rectangle 4"/>
          <p:cNvSpPr>
            <a:spLocks noGrp="1" noRot="1" noChangeAspect="1" noChangeArrowheads="1" noTextEdit="1"/>
          </p:cNvSpPr>
          <p:nvPr>
            <p:ph type="sldImg" idx="2"/>
          </p:nvPr>
        </p:nvSpPr>
        <p:spPr bwMode="auto">
          <a:xfrm>
            <a:off x="990600" y="768350"/>
            <a:ext cx="5119688"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7" name="Rectangle 5"/>
          <p:cNvSpPr>
            <a:spLocks noGrp="1" noChangeArrowheads="1"/>
          </p:cNvSpPr>
          <p:nvPr>
            <p:ph type="body" sz="quarter" idx="3"/>
          </p:nvPr>
        </p:nvSpPr>
        <p:spPr bwMode="auto">
          <a:xfrm>
            <a:off x="709613" y="4862513"/>
            <a:ext cx="5680075" cy="4603750"/>
          </a:xfrm>
          <a:prstGeom prst="rect">
            <a:avLst/>
          </a:prstGeom>
          <a:noFill/>
          <a:ln>
            <a:noFill/>
          </a:ln>
          <a:effectLst/>
        </p:spPr>
        <p:txBody>
          <a:bodyPr vert="horz" wrap="square" lIns="94427" tIns="47213" rIns="94427" bIns="47213"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36198" name="Rectangle 6"/>
          <p:cNvSpPr>
            <a:spLocks noGrp="1" noChangeArrowheads="1"/>
          </p:cNvSpPr>
          <p:nvPr>
            <p:ph type="ftr" sz="quarter" idx="4"/>
          </p:nvPr>
        </p:nvSpPr>
        <p:spPr bwMode="auto">
          <a:xfrm>
            <a:off x="0" y="9721850"/>
            <a:ext cx="3078163" cy="511175"/>
          </a:xfrm>
          <a:prstGeom prst="rect">
            <a:avLst/>
          </a:prstGeom>
          <a:noFill/>
          <a:ln>
            <a:noFill/>
          </a:ln>
          <a:effectLst/>
        </p:spPr>
        <p:txBody>
          <a:bodyPr vert="horz" wrap="square" lIns="94427" tIns="47213" rIns="94427" bIns="47213" numCol="1" anchor="b" anchorCtr="0" compatLnSpc="1">
            <a:prstTxWarp prst="textNoShape">
              <a:avLst/>
            </a:prstTxWarp>
          </a:bodyPr>
          <a:lstStyle>
            <a:lvl1pPr eaLnBrk="1" hangingPunct="1">
              <a:defRPr sz="1200"/>
            </a:lvl1pPr>
          </a:lstStyle>
          <a:p>
            <a:pPr>
              <a:defRPr/>
            </a:pPr>
            <a:endParaRPr lang="en-US" altLang="zh-TW"/>
          </a:p>
        </p:txBody>
      </p:sp>
      <p:sp>
        <p:nvSpPr>
          <p:cNvPr id="136199" name="Rectangle 7"/>
          <p:cNvSpPr>
            <a:spLocks noGrp="1" noChangeArrowheads="1"/>
          </p:cNvSpPr>
          <p:nvPr>
            <p:ph type="sldNum" sz="quarter" idx="5"/>
          </p:nvPr>
        </p:nvSpPr>
        <p:spPr bwMode="auto">
          <a:xfrm>
            <a:off x="4019550" y="9721850"/>
            <a:ext cx="3078163" cy="511175"/>
          </a:xfrm>
          <a:prstGeom prst="rect">
            <a:avLst/>
          </a:prstGeom>
          <a:noFill/>
          <a:ln>
            <a:noFill/>
          </a:ln>
          <a:effectLst/>
        </p:spPr>
        <p:txBody>
          <a:bodyPr vert="horz" wrap="square" lIns="94427" tIns="47213" rIns="94427" bIns="47213" numCol="1" anchor="b" anchorCtr="0" compatLnSpc="1">
            <a:prstTxWarp prst="textNoShape">
              <a:avLst/>
            </a:prstTxWarp>
          </a:bodyPr>
          <a:lstStyle>
            <a:lvl1pPr algn="r" eaLnBrk="1" hangingPunct="1">
              <a:defRPr sz="1200"/>
            </a:lvl1pPr>
          </a:lstStyle>
          <a:p>
            <a:fld id="{C99BED3E-4237-4F99-A244-FB777AC7C481}"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15D83AA4-5E37-4A5C-85EB-BA98A2633358}" type="slidenum">
              <a:rPr lang="zh-TW" altLang="en-US" sz="1200"/>
              <a:pPr/>
              <a:t>1</a:t>
            </a:fld>
            <a:endParaRPr lang="en-US" altLang="zh-TW"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實習成績的評量，由教學演示、實習檔案</a:t>
            </a:r>
            <a:r>
              <a:rPr lang="en-US" altLang="zh-TW"/>
              <a:t>(</a:t>
            </a:r>
            <a:r>
              <a:rPr lang="zh-TW" altLang="en-US"/>
              <a:t>也就是學生上傳的實習任務檔案</a:t>
            </a:r>
            <a:r>
              <a:rPr lang="en-US" altLang="zh-TW"/>
              <a:t>)</a:t>
            </a:r>
            <a:r>
              <a:rPr lang="zh-TW" altLang="en-US"/>
              <a:t>、整體評定三項共同決定。</a:t>
            </a:r>
            <a:endParaRPr lang="en-US" altLang="zh-TW"/>
          </a:p>
          <a:p>
            <a:r>
              <a:rPr lang="zh-TW" altLang="en-US"/>
              <a:t>三個燈號</a:t>
            </a:r>
            <a:r>
              <a:rPr lang="en-US" altLang="zh-TW"/>
              <a:t>:</a:t>
            </a:r>
          </a:p>
          <a:p>
            <a:r>
              <a:rPr lang="zh-TW" altLang="en-US"/>
              <a:t>分別是</a:t>
            </a:r>
            <a:endParaRPr lang="en-US" altLang="zh-TW"/>
          </a:p>
          <a:p>
            <a:r>
              <a:rPr lang="zh-TW" altLang="en-US"/>
              <a:t>實習任務</a:t>
            </a:r>
            <a:r>
              <a:rPr lang="en-US" altLang="zh-TW"/>
              <a:t>:</a:t>
            </a:r>
            <a:r>
              <a:rPr lang="zh-TW" altLang="en-US"/>
              <a:t>學生要去上傳每一個任務的檔案，若有缺漏，就會顯示為黃燈或紅燈。</a:t>
            </a:r>
            <a:endParaRPr lang="en-US" altLang="zh-TW"/>
          </a:p>
          <a:p>
            <a:r>
              <a:rPr lang="zh-TW" altLang="en-US"/>
              <a:t>教學演示評定</a:t>
            </a:r>
            <a:r>
              <a:rPr lang="en-US" altLang="zh-TW"/>
              <a:t>:</a:t>
            </a:r>
            <a:r>
              <a:rPr lang="zh-TW" altLang="en-US"/>
              <a:t>老師若尚未完成分數評定，就會顯示為黃燈或紅燈</a:t>
            </a:r>
            <a:endParaRPr lang="en-US" altLang="zh-TW"/>
          </a:p>
          <a:p>
            <a:r>
              <a:rPr lang="zh-TW" altLang="en-US"/>
              <a:t>實習檔案評定</a:t>
            </a:r>
            <a:r>
              <a:rPr lang="en-US" altLang="zh-TW"/>
              <a:t>:</a:t>
            </a:r>
            <a:r>
              <a:rPr lang="zh-TW" altLang="en-US"/>
              <a:t>老師要去檢視學生上傳的實習任務檔案，若尚未完成檢視，就會顯示為黃燈或紅燈。</a:t>
            </a:r>
            <a:endParaRPr lang="en-US" altLang="zh-TW"/>
          </a:p>
          <a:p>
            <a:r>
              <a:rPr lang="zh-TW" altLang="en-US"/>
              <a:t>整體表現評定</a:t>
            </a:r>
            <a:r>
              <a:rPr lang="en-US" altLang="zh-TW"/>
              <a:t>:</a:t>
            </a:r>
            <a:r>
              <a:rPr lang="zh-TW" altLang="en-US"/>
              <a:t>必須要前面都完成以後，才能給予評定，當前面各項的通過或優良達到</a:t>
            </a:r>
            <a:r>
              <a:rPr lang="en-US" altLang="zh-TW"/>
              <a:t>6</a:t>
            </a:r>
            <a:r>
              <a:rPr lang="zh-TW" altLang="en-US"/>
              <a:t>成以上，成績就會顯示</a:t>
            </a:r>
            <a:r>
              <a:rPr lang="en-US" altLang="zh-TW"/>
              <a:t>”</a:t>
            </a:r>
            <a:r>
              <a:rPr lang="zh-TW" altLang="en-US"/>
              <a:t>及格</a:t>
            </a:r>
            <a:r>
              <a:rPr lang="en-US" altLang="zh-TW"/>
              <a:t>”</a:t>
            </a:r>
            <a:r>
              <a:rPr lang="zh-TW" altLang="en-US"/>
              <a:t>。</a:t>
            </a:r>
            <a:endParaRPr lang="en-US" altLang="zh-TW"/>
          </a:p>
        </p:txBody>
      </p:sp>
      <p:sp>
        <p:nvSpPr>
          <p:cNvPr id="4301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CC9505C7-843F-41E7-B62F-46D69DB2D3A0}" type="slidenum">
              <a:rPr lang="zh-TW" altLang="en-US" sz="1200"/>
              <a:pPr/>
              <a:t>11</a:t>
            </a:fld>
            <a:endParaRPr lang="en-US" altLang="zh-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a:ln/>
        </p:spPr>
      </p:sp>
      <p:sp>
        <p:nvSpPr>
          <p:cNvPr id="4403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r>
              <a:rPr lang="zh-TW" altLang="en-US"/>
              <a:t>這一頁是說明實習任務當中，有哪一些是必須要上傳的檔案。以及上傳到平台以後，對應的表件項目名稱。</a:t>
            </a:r>
            <a:endParaRPr lang="en-US" altLang="zh-TW"/>
          </a:p>
        </p:txBody>
      </p:sp>
      <p:sp>
        <p:nvSpPr>
          <p:cNvPr id="4403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3ECD45CC-A067-4A17-8C4E-64B9536F87F2}" type="slidenum">
              <a:rPr lang="zh-TW" altLang="en-US" sz="1200"/>
              <a:pPr/>
              <a:t>12</a:t>
            </a:fld>
            <a:endParaRPr lang="en-US" altLang="zh-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endParaRPr lang="en-US" altLang="zh-TW"/>
          </a:p>
        </p:txBody>
      </p:sp>
      <p:sp>
        <p:nvSpPr>
          <p:cNvPr id="4506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4B2D3640-B143-4B0D-860A-4325FD92B1AF}" type="slidenum">
              <a:rPr lang="zh-TW" altLang="en-US" sz="1200"/>
              <a:pPr/>
              <a:t>13</a:t>
            </a:fld>
            <a:endParaRPr lang="en-US" altLang="zh-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a:ln/>
        </p:spPr>
      </p:sp>
      <p:sp>
        <p:nvSpPr>
          <p:cNvPr id="4608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endParaRPr lang="en-US" altLang="zh-TW"/>
          </a:p>
        </p:txBody>
      </p:sp>
      <p:sp>
        <p:nvSpPr>
          <p:cNvPr id="4608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EA9450F4-464A-4748-9CEA-6FFA16281B0C}" type="slidenum">
              <a:rPr lang="zh-TW" altLang="en-US" sz="1200"/>
              <a:pPr/>
              <a:t>14</a:t>
            </a:fld>
            <a:endParaRPr lang="en-US" altLang="zh-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endParaRPr lang="en-US" altLang="zh-TW"/>
          </a:p>
        </p:txBody>
      </p:sp>
      <p:sp>
        <p:nvSpPr>
          <p:cNvPr id="471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37727F74-B5EB-4C05-A986-EE647FC51E7B}" type="slidenum">
              <a:rPr lang="zh-TW" altLang="en-US" sz="1200"/>
              <a:pPr/>
              <a:t>15</a:t>
            </a:fld>
            <a:endParaRPr lang="en-US" altLang="zh-TW"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a:ln/>
        </p:spPr>
      </p:sp>
      <p:sp>
        <p:nvSpPr>
          <p:cNvPr id="4813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endParaRPr lang="en-US" altLang="zh-TW"/>
          </a:p>
        </p:txBody>
      </p:sp>
      <p:sp>
        <p:nvSpPr>
          <p:cNvPr id="4813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A9BBCBAF-399B-4A7D-BF9B-48179E05079D}" type="slidenum">
              <a:rPr lang="zh-TW" altLang="en-US" sz="1200"/>
              <a:pPr/>
              <a:t>16</a:t>
            </a:fld>
            <a:endParaRPr lang="en-US" altLang="zh-TW"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a:ln/>
        </p:spPr>
      </p:sp>
      <p:sp>
        <p:nvSpPr>
          <p:cNvPr id="4915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915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86931588-7B4C-4076-961F-B18882D8ACC8}" type="slidenum">
              <a:rPr lang="zh-TW" altLang="en-US" sz="1200"/>
              <a:pPr/>
              <a:t>17</a:t>
            </a:fld>
            <a:endParaRPr lang="en-US" altLang="zh-TW"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501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01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616E59BE-02D7-468C-ABC2-63C9EF722D52}" type="slidenum">
              <a:rPr lang="zh-TW" altLang="en-US" sz="1200"/>
              <a:pPr/>
              <a:t>23</a:t>
            </a:fld>
            <a:endParaRPr lang="en-US" altLang="zh-TW"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a:ln/>
        </p:spPr>
      </p:sp>
      <p:sp>
        <p:nvSpPr>
          <p:cNvPr id="512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12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00FF2D-1A65-4BCC-94F0-F1AC91667EA9}" type="slidenum">
              <a:rPr lang="zh-TW" altLang="en-US" sz="1200"/>
              <a:pPr/>
              <a:t>26</a:t>
            </a:fld>
            <a:endParaRPr lang="en-US" altLang="zh-TW"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25"/>
              </a:spcBef>
            </a:pPr>
            <a:r>
              <a:rPr lang="zh-TW" altLang="en-US">
                <a:solidFill>
                  <a:srgbClr val="002060"/>
                </a:solidFill>
              </a:rPr>
              <a:t>壹、師資培育制度變革說明</a:t>
            </a:r>
            <a:endParaRPr lang="en-US" altLang="zh-TW">
              <a:solidFill>
                <a:srgbClr val="002060"/>
              </a:solidFill>
            </a:endParaRPr>
          </a:p>
          <a:p>
            <a:pPr eaLnBrk="1" hangingPunct="1">
              <a:spcBef>
                <a:spcPts val="625"/>
              </a:spcBef>
            </a:pPr>
            <a:r>
              <a:rPr lang="zh-TW" altLang="en-US">
                <a:solidFill>
                  <a:srgbClr val="002060"/>
                </a:solidFill>
              </a:rPr>
              <a:t>貳、教育實習相關法規</a:t>
            </a:r>
            <a:endParaRPr lang="en-US" altLang="zh-TW">
              <a:solidFill>
                <a:srgbClr val="002060"/>
              </a:solidFill>
            </a:endParaRPr>
          </a:p>
          <a:p>
            <a:pPr eaLnBrk="1" hangingPunct="1">
              <a:spcBef>
                <a:spcPts val="625"/>
              </a:spcBef>
            </a:pPr>
            <a:r>
              <a:rPr lang="zh-TW" altLang="en-US">
                <a:solidFill>
                  <a:srgbClr val="002060"/>
                </a:solidFill>
              </a:rPr>
              <a:t>参、申請教育實習相關表格</a:t>
            </a:r>
            <a:endParaRPr lang="en-US" altLang="zh-TW">
              <a:solidFill>
                <a:srgbClr val="002060"/>
              </a:solidFill>
            </a:endParaRPr>
          </a:p>
          <a:p>
            <a:pPr eaLnBrk="1" hangingPunct="1">
              <a:spcBef>
                <a:spcPts val="625"/>
              </a:spcBef>
            </a:pPr>
            <a:r>
              <a:rPr lang="zh-TW" altLang="en-US">
                <a:solidFill>
                  <a:srgbClr val="002060"/>
                </a:solidFill>
              </a:rPr>
              <a:t>肆、評量準則及各類評量表</a:t>
            </a:r>
            <a:endParaRPr lang="en-US" altLang="zh-TW">
              <a:solidFill>
                <a:srgbClr val="002060"/>
              </a:solidFill>
            </a:endParaRPr>
          </a:p>
          <a:p>
            <a:pPr eaLnBrk="1" hangingPunct="1">
              <a:spcBef>
                <a:spcPts val="625"/>
              </a:spcBef>
            </a:pPr>
            <a:r>
              <a:rPr lang="zh-TW" altLang="en-US">
                <a:solidFill>
                  <a:srgbClr val="002060"/>
                </a:solidFill>
              </a:rPr>
              <a:t>伍、實習學生相關權益</a:t>
            </a:r>
            <a:endParaRPr lang="en-US" altLang="zh-TW">
              <a:solidFill>
                <a:srgbClr val="002060"/>
              </a:solidFill>
            </a:endParaRPr>
          </a:p>
          <a:p>
            <a:pPr eaLnBrk="1" hangingPunct="1">
              <a:spcBef>
                <a:spcPts val="625"/>
              </a:spcBef>
            </a:pPr>
            <a:r>
              <a:rPr lang="zh-TW" altLang="en-US">
                <a:solidFill>
                  <a:srgbClr val="002060"/>
                </a:solidFill>
              </a:rPr>
              <a:t>陸、教育部及其他相關單位重要公函</a:t>
            </a:r>
            <a:endParaRPr lang="en-US" altLang="zh-TW">
              <a:solidFill>
                <a:srgbClr val="002060"/>
              </a:solidFill>
            </a:endParaRPr>
          </a:p>
          <a:p>
            <a:pPr eaLnBrk="1" hangingPunct="1">
              <a:spcBef>
                <a:spcPts val="625"/>
              </a:spcBef>
            </a:pPr>
            <a:r>
              <a:rPr lang="zh-TW" altLang="en-US">
                <a:solidFill>
                  <a:srgbClr val="002060"/>
                </a:solidFill>
              </a:rPr>
              <a:t>柒、常見問題</a:t>
            </a:r>
            <a:endParaRPr lang="en-US" altLang="zh-TW">
              <a:solidFill>
                <a:srgbClr val="002060"/>
              </a:solidFill>
            </a:endParaRPr>
          </a:p>
          <a:p>
            <a:endParaRPr lang="zh-TW" altLang="en-US"/>
          </a:p>
        </p:txBody>
      </p:sp>
      <p:sp>
        <p:nvSpPr>
          <p:cNvPr id="348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02684119-CE58-4C0F-A1AF-72573BDFB1B7}" type="slidenum">
              <a:rPr lang="zh-TW" altLang="en-US" sz="1200"/>
              <a:pPr/>
              <a:t>3</a:t>
            </a:fld>
            <a:endParaRPr lang="en-US" altLang="zh-TW"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r>
              <a:rPr lang="zh-TW" altLang="en-US"/>
              <a:t>如果</a:t>
            </a:r>
            <a:r>
              <a:rPr lang="en-US" altLang="zh-TW"/>
              <a:t>6/5</a:t>
            </a:r>
            <a:r>
              <a:rPr lang="zh-TW" altLang="en-US"/>
              <a:t>考試通過，現在來實習，就是走新制。</a:t>
            </a:r>
            <a:endParaRPr lang="en-US" altLang="zh-TW"/>
          </a:p>
          <a:p>
            <a:pPr marL="236538" indent="-236538">
              <a:buFontTx/>
              <a:buAutoNum type="arabicPeriod"/>
            </a:pPr>
            <a:r>
              <a:rPr lang="zh-TW" altLang="en-US"/>
              <a:t>如果</a:t>
            </a:r>
            <a:r>
              <a:rPr lang="en-US" altLang="zh-TW"/>
              <a:t>6/5</a:t>
            </a:r>
            <a:r>
              <a:rPr lang="zh-TW" altLang="en-US"/>
              <a:t>考試沒有通過，或是來不及參加考試者，先選擇實習，就是走舊制，實習可以保留到</a:t>
            </a:r>
            <a:r>
              <a:rPr lang="en-US" altLang="zh-TW"/>
              <a:t>113</a:t>
            </a:r>
            <a:r>
              <a:rPr lang="zh-TW" altLang="en-US"/>
              <a:t>年</a:t>
            </a:r>
            <a:r>
              <a:rPr lang="en-US" altLang="zh-TW"/>
              <a:t>1.31</a:t>
            </a:r>
            <a:r>
              <a:rPr lang="zh-TW" altLang="en-US"/>
              <a:t>，就要注意這一張投影片上的時程。</a:t>
            </a:r>
            <a:endParaRPr lang="en-US" altLang="zh-TW"/>
          </a:p>
        </p:txBody>
      </p:sp>
      <p:sp>
        <p:nvSpPr>
          <p:cNvPr id="358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8B173588-F80A-496E-85ED-238ED973E820}" type="slidenum">
              <a:rPr lang="zh-TW" altLang="en-US" sz="1200"/>
              <a:pPr/>
              <a:t>4</a:t>
            </a:fld>
            <a:endParaRPr lang="en-US" altLang="zh-TW"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endParaRPr lang="en-US" altLang="zh-TW"/>
          </a:p>
        </p:txBody>
      </p:sp>
      <p:sp>
        <p:nvSpPr>
          <p:cNvPr id="3686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27508A89-7EA0-47E7-88B1-E7F4D2621B99}" type="slidenum">
              <a:rPr lang="zh-TW" altLang="en-US" sz="1200"/>
              <a:pPr/>
              <a:t>5</a:t>
            </a:fld>
            <a:endParaRPr lang="en-US" altLang="zh-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a:ln/>
        </p:spPr>
      </p:sp>
      <p:sp>
        <p:nvSpPr>
          <p:cNvPr id="378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endParaRPr lang="en-US" altLang="zh-TW"/>
          </a:p>
        </p:txBody>
      </p:sp>
      <p:sp>
        <p:nvSpPr>
          <p:cNvPr id="3789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0487B115-A502-4637-B712-4CB270BD9054}" type="slidenum">
              <a:rPr lang="zh-TW" altLang="en-US" sz="1200"/>
              <a:pPr/>
              <a:t>6</a:t>
            </a:fld>
            <a:endParaRPr lang="en-US" altLang="zh-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ln/>
        </p:spPr>
      </p:sp>
      <p:sp>
        <p:nvSpPr>
          <p:cNvPr id="38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endParaRPr lang="en-US" altLang="zh-TW"/>
          </a:p>
        </p:txBody>
      </p:sp>
      <p:sp>
        <p:nvSpPr>
          <p:cNvPr id="389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6B24234B-ECEE-437E-8CF6-3BC27EAB005D}" type="slidenum">
              <a:rPr lang="zh-TW" altLang="en-US" sz="1200"/>
              <a:pPr/>
              <a:t>7</a:t>
            </a:fld>
            <a:endParaRPr lang="en-US" altLang="zh-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a:ln/>
        </p:spPr>
      </p:sp>
      <p:sp>
        <p:nvSpPr>
          <p:cNvPr id="3993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endParaRPr lang="en-US" altLang="zh-TW"/>
          </a:p>
        </p:txBody>
      </p:sp>
      <p:sp>
        <p:nvSpPr>
          <p:cNvPr id="3994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D9A66596-109E-4AA3-910F-1FC3A3CEEE9B}" type="slidenum">
              <a:rPr lang="zh-TW" altLang="en-US" sz="1200"/>
              <a:pPr/>
              <a:t>8</a:t>
            </a:fld>
            <a:endParaRPr lang="en-US" altLang="zh-TW"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endParaRPr lang="en-US" altLang="zh-TW"/>
          </a:p>
        </p:txBody>
      </p:sp>
      <p:sp>
        <p:nvSpPr>
          <p:cNvPr id="4096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263DBA53-B9B0-4969-AB9D-98B6A50D40F1}" type="slidenum">
              <a:rPr lang="zh-TW" altLang="en-US" sz="1200"/>
              <a:pPr/>
              <a:t>9</a:t>
            </a:fld>
            <a:endParaRPr lang="en-US" altLang="zh-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endParaRPr lang="en-US" altLang="zh-TW"/>
          </a:p>
        </p:txBody>
      </p:sp>
      <p:sp>
        <p:nvSpPr>
          <p:cNvPr id="4198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8350" indent="-295275">
              <a:defRPr sz="2400">
                <a:solidFill>
                  <a:schemeClr val="tx1"/>
                </a:solidFill>
                <a:latin typeface="Times New Roman" panose="02020603050405020304" pitchFamily="18" charset="0"/>
              </a:defRPr>
            </a:lvl2pPr>
            <a:lvl3pPr marL="1182688" indent="-236538">
              <a:defRPr sz="2400">
                <a:solidFill>
                  <a:schemeClr val="tx1"/>
                </a:solidFill>
                <a:latin typeface="Times New Roman" panose="02020603050405020304" pitchFamily="18" charset="0"/>
              </a:defRPr>
            </a:lvl3pPr>
            <a:lvl4pPr marL="1655763" indent="-236538">
              <a:defRPr sz="2400">
                <a:solidFill>
                  <a:schemeClr val="tx1"/>
                </a:solidFill>
                <a:latin typeface="Times New Roman" panose="02020603050405020304" pitchFamily="18" charset="0"/>
              </a:defRPr>
            </a:lvl4pPr>
            <a:lvl5pPr marL="2128838" indent="-236538">
              <a:defRPr sz="2400">
                <a:solidFill>
                  <a:schemeClr val="tx1"/>
                </a:solidFill>
                <a:latin typeface="Times New Roman" panose="02020603050405020304" pitchFamily="18" charset="0"/>
              </a:defRPr>
            </a:lvl5pPr>
            <a:lvl6pPr marL="2586038" indent="-236538" eaLnBrk="0" fontAlgn="base" hangingPunct="0">
              <a:spcBef>
                <a:spcPct val="0"/>
              </a:spcBef>
              <a:spcAft>
                <a:spcPct val="0"/>
              </a:spcAft>
              <a:defRPr sz="2400">
                <a:solidFill>
                  <a:schemeClr val="tx1"/>
                </a:solidFill>
                <a:latin typeface="Times New Roman" panose="02020603050405020304" pitchFamily="18" charset="0"/>
              </a:defRPr>
            </a:lvl6pPr>
            <a:lvl7pPr marL="3043238" indent="-236538" eaLnBrk="0" fontAlgn="base" hangingPunct="0">
              <a:spcBef>
                <a:spcPct val="0"/>
              </a:spcBef>
              <a:spcAft>
                <a:spcPct val="0"/>
              </a:spcAft>
              <a:defRPr sz="2400">
                <a:solidFill>
                  <a:schemeClr val="tx1"/>
                </a:solidFill>
                <a:latin typeface="Times New Roman" panose="02020603050405020304" pitchFamily="18" charset="0"/>
              </a:defRPr>
            </a:lvl7pPr>
            <a:lvl8pPr marL="3500438" indent="-236538" eaLnBrk="0" fontAlgn="base" hangingPunct="0">
              <a:spcBef>
                <a:spcPct val="0"/>
              </a:spcBef>
              <a:spcAft>
                <a:spcPct val="0"/>
              </a:spcAft>
              <a:defRPr sz="2400">
                <a:solidFill>
                  <a:schemeClr val="tx1"/>
                </a:solidFill>
                <a:latin typeface="Times New Roman" panose="02020603050405020304" pitchFamily="18" charset="0"/>
              </a:defRPr>
            </a:lvl8pPr>
            <a:lvl9pPr marL="3957638" indent="-236538" eaLnBrk="0" fontAlgn="base" hangingPunct="0">
              <a:spcBef>
                <a:spcPct val="0"/>
              </a:spcBef>
              <a:spcAft>
                <a:spcPct val="0"/>
              </a:spcAft>
              <a:defRPr sz="2400">
                <a:solidFill>
                  <a:schemeClr val="tx1"/>
                </a:solidFill>
                <a:latin typeface="Times New Roman" panose="02020603050405020304" pitchFamily="18" charset="0"/>
              </a:defRPr>
            </a:lvl9pPr>
          </a:lstStyle>
          <a:p>
            <a:fld id="{87D52C56-DD17-487D-94D1-9D8F78BEF2F5}" type="slidenum">
              <a:rPr lang="zh-TW" altLang="en-US" sz="1200"/>
              <a:pPr/>
              <a:t>10</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3851920" y="1196752"/>
            <a:ext cx="4824536" cy="1470025"/>
          </a:xfrm>
        </p:spPr>
        <p:txBody>
          <a:bodyPr/>
          <a:lstStyle>
            <a:lvl1pPr>
              <a:defRPr>
                <a:latin typeface="華康特粗楷體" pitchFamily="65" charset="-120"/>
                <a:ea typeface="華康特粗楷體" pitchFamily="65"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4932040" y="3284984"/>
            <a:ext cx="3888432" cy="1440160"/>
          </a:xfrm>
        </p:spPr>
        <p:txBody>
          <a:bodyPr/>
          <a:lstStyle>
            <a:lvl1pPr marL="0" indent="0" algn="ctr">
              <a:buNone/>
              <a:defRPr>
                <a:solidFill>
                  <a:srgbClr val="C00000"/>
                </a:solidFill>
                <a:latin typeface="文鼎超顏楷" pitchFamily="49" charset="-120"/>
                <a:ea typeface="文鼎超顏楷"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BE6FABA6-27CD-4CF8-8667-2A6265A9D5C0}" type="slidenum">
              <a:rPr lang="zh-TW" altLang="en-US"/>
              <a:pPr/>
              <a:t>‹#›</a:t>
            </a:fld>
            <a:endParaRPr lang="en-US" altLang="zh-TW"/>
          </a:p>
        </p:txBody>
      </p:sp>
    </p:spTree>
    <p:extLst>
      <p:ext uri="{BB962C8B-B14F-4D97-AF65-F5344CB8AC3E}">
        <p14:creationId xmlns:p14="http://schemas.microsoft.com/office/powerpoint/2010/main" val="1467412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60716E7E-CDA8-493A-8D71-3DF0AF99B02A}" type="slidenum">
              <a:rPr lang="zh-TW" altLang="en-US"/>
              <a:pPr/>
              <a:t>‹#›</a:t>
            </a:fld>
            <a:endParaRPr lang="en-US" altLang="zh-TW"/>
          </a:p>
        </p:txBody>
      </p:sp>
    </p:spTree>
    <p:extLst>
      <p:ext uri="{BB962C8B-B14F-4D97-AF65-F5344CB8AC3E}">
        <p14:creationId xmlns:p14="http://schemas.microsoft.com/office/powerpoint/2010/main" val="19469133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FE1CDB0E-6AB8-4A4C-875F-EA8CF16D3CAF}" type="slidenum">
              <a:rPr lang="zh-TW" altLang="en-US"/>
              <a:pPr/>
              <a:t>‹#›</a:t>
            </a:fld>
            <a:endParaRPr lang="en-US" altLang="zh-TW"/>
          </a:p>
        </p:txBody>
      </p:sp>
    </p:spTree>
    <p:extLst>
      <p:ext uri="{BB962C8B-B14F-4D97-AF65-F5344CB8AC3E}">
        <p14:creationId xmlns:p14="http://schemas.microsoft.com/office/powerpoint/2010/main" val="78529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64704"/>
            <a:ext cx="6779096" cy="1080120"/>
          </a:xfrm>
        </p:spPr>
        <p:txBody>
          <a:bodyPr>
            <a:noAutofit/>
          </a:bodyPr>
          <a:lstStyle>
            <a:lvl1pPr>
              <a:defRPr sz="5400" b="1" u="none" baseline="-25000">
                <a:solidFill>
                  <a:srgbClr val="0000FF"/>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idx="1"/>
          </p:nvPr>
        </p:nvSpPr>
        <p:spPr>
          <a:xfrm>
            <a:off x="467544" y="1916832"/>
            <a:ext cx="7355160" cy="3705275"/>
          </a:xfrm>
        </p:spPr>
        <p:txBody>
          <a:bodyPr/>
          <a:lstStyle>
            <a:lvl1pPr>
              <a:lnSpc>
                <a:spcPct val="150000"/>
              </a:lnSpc>
              <a:defRPr sz="3600" b="1"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defRPr>
            </a:lvl1pPr>
            <a:lvl2pPr>
              <a:lnSpc>
                <a:spcPct val="150000"/>
              </a:lnSpc>
              <a:spcBef>
                <a:spcPts val="0"/>
              </a:spcBef>
              <a:defRPr sz="2400" b="1" baseline="0">
                <a:solidFill>
                  <a:srgbClr val="006600"/>
                </a:solidFill>
                <a:latin typeface="Arial" panose="020B0604020202020204" pitchFamily="34" charset="0"/>
                <a:ea typeface="標楷體" panose="03000509000000000000" pitchFamily="65" charset="-120"/>
              </a:defRPr>
            </a:lvl2pPr>
            <a:lvl3pPr>
              <a:lnSpc>
                <a:spcPct val="150000"/>
              </a:lnSpc>
              <a:spcBef>
                <a:spcPts val="0"/>
              </a:spcBef>
              <a:defRPr sz="2000" b="1" baseline="0">
                <a:solidFill>
                  <a:srgbClr val="7030A0"/>
                </a:solidFill>
                <a:latin typeface="Arial" panose="020B0604020202020204" pitchFamily="34" charset="0"/>
                <a:ea typeface="標楷體" panose="03000509000000000000" pitchFamily="65" charset="-120"/>
              </a:defRPr>
            </a:lvl3pPr>
            <a:lvl4pPr marL="1600200" indent="-228600">
              <a:lnSpc>
                <a:spcPct val="150000"/>
              </a:lnSpc>
              <a:spcBef>
                <a:spcPts val="0"/>
              </a:spcBef>
              <a:buFont typeface="Wingdings" panose="05000000000000000000" pitchFamily="2" charset="2"/>
              <a:buChar char="Ø"/>
              <a:defRPr sz="1800" b="1" baseline="0">
                <a:solidFill>
                  <a:schemeClr val="tx1"/>
                </a:solidFill>
                <a:latin typeface="Arial" panose="020B0604020202020204" pitchFamily="34" charset="0"/>
                <a:ea typeface="標楷體" panose="03000509000000000000" pitchFamily="65" charset="-120"/>
              </a:defRPr>
            </a:lvl4pPr>
            <a:lvl5pPr>
              <a:lnSpc>
                <a:spcPct val="150000"/>
              </a:lnSpc>
              <a:spcBef>
                <a:spcPts val="0"/>
              </a:spcBef>
              <a:defRPr sz="18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sz="1600" b="1">
                <a:solidFill>
                  <a:schemeClr val="tx1"/>
                </a:solidFill>
              </a:defRPr>
            </a:lvl1pPr>
          </a:lstStyle>
          <a:p>
            <a:fld id="{6BE2555C-6244-4F78-80D8-70C79155C67F}" type="slidenum">
              <a:rPr lang="zh-TW" altLang="en-US"/>
              <a:pPr/>
              <a:t>‹#›</a:t>
            </a:fld>
            <a:endParaRPr lang="en-US" altLang="zh-TW"/>
          </a:p>
        </p:txBody>
      </p:sp>
    </p:spTree>
    <p:extLst>
      <p:ext uri="{BB962C8B-B14F-4D97-AF65-F5344CB8AC3E}">
        <p14:creationId xmlns:p14="http://schemas.microsoft.com/office/powerpoint/2010/main" val="35164792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pic>
        <p:nvPicPr>
          <p:cNvPr id="4" name="圖片 3"/>
          <p:cNvPicPr>
            <a:picLocks noChangeAspect="1"/>
          </p:cNvPicPr>
          <p:nvPr userDrawn="1"/>
        </p:nvPicPr>
        <p:blipFill>
          <a:blip r:embed="rId2" cstate="print"/>
          <a:stretch>
            <a:fillRect/>
          </a:stretch>
        </p:blipFill>
        <p:spPr>
          <a:xfrm>
            <a:off x="8100392" y="5373216"/>
            <a:ext cx="792088" cy="792088"/>
          </a:xfrm>
          <a:prstGeom prst="rect">
            <a:avLst/>
          </a:prstGeom>
          <a:effectLst>
            <a:softEdge rad="12700"/>
          </a:effectLst>
        </p:spPr>
      </p:pic>
      <p:sp>
        <p:nvSpPr>
          <p:cNvPr id="2" name="標題 1"/>
          <p:cNvSpPr>
            <a:spLocks noGrp="1"/>
          </p:cNvSpPr>
          <p:nvPr>
            <p:ph type="title"/>
          </p:nvPr>
        </p:nvSpPr>
        <p:spPr>
          <a:xfrm>
            <a:off x="899592" y="3140968"/>
            <a:ext cx="7772400" cy="1362075"/>
          </a:xfrm>
        </p:spPr>
        <p:txBody>
          <a:bodyPr anchor="t"/>
          <a:lstStyle>
            <a:lvl1pPr algn="l">
              <a:defRPr sz="4200" b="1" u="none" cap="all" baseline="-2500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827584" y="1340768"/>
            <a:ext cx="7772400" cy="1500187"/>
          </a:xfrm>
        </p:spPr>
        <p:txBody>
          <a:bodyPr anchor="b">
            <a:noAutofit/>
          </a:bodyPr>
          <a:lstStyle>
            <a:lvl1pPr marL="0" indent="0">
              <a:buNone/>
              <a:defRPr sz="4800" b="1" i="0" baseline="0">
                <a:solidFill>
                  <a:srgbClr val="0000FF"/>
                </a:solidFill>
                <a:latin typeface="Arial" panose="020B0604020202020204" pitchFamily="34" charset="0"/>
                <a:ea typeface="標楷體" panose="03000509000000000000" pitchFamily="65"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sz="1600" b="1">
                <a:solidFill>
                  <a:schemeClr val="tx1"/>
                </a:solidFill>
              </a:defRPr>
            </a:lvl1pPr>
          </a:lstStyle>
          <a:p>
            <a:fld id="{B4A46C72-BD82-4A74-ABA8-3EB807FB9C96}" type="slidenum">
              <a:rPr lang="zh-TW" altLang="en-US"/>
              <a:pPr/>
              <a:t>‹#›</a:t>
            </a:fld>
            <a:endParaRPr lang="en-US" altLang="zh-TW"/>
          </a:p>
        </p:txBody>
      </p:sp>
    </p:spTree>
    <p:extLst>
      <p:ext uri="{BB962C8B-B14F-4D97-AF65-F5344CB8AC3E}">
        <p14:creationId xmlns:p14="http://schemas.microsoft.com/office/powerpoint/2010/main" val="22757008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fld id="{85422002-4F47-4C27-B447-0A48635C69A1}" type="slidenum">
              <a:rPr lang="zh-TW" altLang="en-US"/>
              <a:pPr/>
              <a:t>‹#›</a:t>
            </a:fld>
            <a:endParaRPr lang="en-US" altLang="zh-TW"/>
          </a:p>
        </p:txBody>
      </p:sp>
    </p:spTree>
    <p:extLst>
      <p:ext uri="{BB962C8B-B14F-4D97-AF65-F5344CB8AC3E}">
        <p14:creationId xmlns:p14="http://schemas.microsoft.com/office/powerpoint/2010/main" val="29744810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fld id="{59EF9903-B32F-4756-A7DF-2FD7CC3A94CC}" type="slidenum">
              <a:rPr lang="zh-TW" altLang="en-US"/>
              <a:pPr/>
              <a:t>‹#›</a:t>
            </a:fld>
            <a:endParaRPr lang="en-US" altLang="zh-TW"/>
          </a:p>
        </p:txBody>
      </p:sp>
    </p:spTree>
    <p:extLst>
      <p:ext uri="{BB962C8B-B14F-4D97-AF65-F5344CB8AC3E}">
        <p14:creationId xmlns:p14="http://schemas.microsoft.com/office/powerpoint/2010/main" val="38287585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文字方塊 2"/>
          <p:cNvSpPr txBox="1"/>
          <p:nvPr userDrawn="1"/>
        </p:nvSpPr>
        <p:spPr>
          <a:xfrm>
            <a:off x="611188" y="1916113"/>
            <a:ext cx="7993062" cy="1108075"/>
          </a:xfrm>
          <a:prstGeom prst="rect">
            <a:avLst/>
          </a:prstGeom>
          <a:noFill/>
        </p:spPr>
        <p:txBody>
          <a:bodyPr>
            <a:spAutoFit/>
          </a:bodyPr>
          <a:lstStyle/>
          <a:p>
            <a:pPr eaLnBrk="1" hangingPunct="1">
              <a:defRPr/>
            </a:pPr>
            <a:r>
              <a:rPr lang="zh-TW" altLang="en-US" sz="4000" b="1" dirty="0">
                <a:solidFill>
                  <a:srgbClr val="FF990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rPr>
              <a:t>第一層</a:t>
            </a:r>
            <a:endParaRPr lang="en-US" altLang="zh-TW" sz="4000" b="1" dirty="0">
              <a:solidFill>
                <a:srgbClr val="FF990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endParaRPr>
          </a:p>
          <a:p>
            <a:pPr eaLnBrk="1" hangingPunct="1">
              <a:defRPr/>
            </a:pPr>
            <a:r>
              <a:rPr lang="zh-TW" altLang="en-US" sz="2600" b="1" dirty="0">
                <a:solidFill>
                  <a:srgbClr val="7030A0"/>
                </a:solidFill>
                <a:latin typeface="Arial" panose="020B0604020202020204" pitchFamily="34" charset="0"/>
                <a:ea typeface="標楷體" panose="03000509000000000000" pitchFamily="65" charset="-120"/>
              </a:rPr>
              <a:t>第二層</a:t>
            </a:r>
          </a:p>
        </p:txBody>
      </p:sp>
      <p:sp>
        <p:nvSpPr>
          <p:cNvPr id="2" name="標題 1"/>
          <p:cNvSpPr>
            <a:spLocks noGrp="1"/>
          </p:cNvSpPr>
          <p:nvPr>
            <p:ph type="title"/>
          </p:nvPr>
        </p:nvSpPr>
        <p:spPr/>
        <p:txBody>
          <a:bodyPr/>
          <a:lstStyle>
            <a:lvl1pPr>
              <a:defRPr sz="4800" u="none" baseline="-25000">
                <a:solidFill>
                  <a:srgbClr val="0000FF"/>
                </a:solidFill>
                <a:ea typeface="標楷體" panose="03000509000000000000" pitchFamily="65" charset="-120"/>
              </a:defRPr>
            </a:lvl1pPr>
          </a:lstStyle>
          <a:p>
            <a:r>
              <a:rPr lang="zh-TW" altLang="en-US" dirty="0"/>
              <a:t>按一下以編輯母片標題樣式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BBC50494-1AAC-404F-9DCE-538409CAE549}" type="slidenum">
              <a:rPr lang="zh-TW" altLang="en-US"/>
              <a:pPr/>
              <a:t>‹#›</a:t>
            </a:fld>
            <a:endParaRPr lang="en-US" altLang="zh-TW"/>
          </a:p>
        </p:txBody>
      </p:sp>
    </p:spTree>
    <p:extLst>
      <p:ext uri="{BB962C8B-B14F-4D97-AF65-F5344CB8AC3E}">
        <p14:creationId xmlns:p14="http://schemas.microsoft.com/office/powerpoint/2010/main" val="20096743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fld id="{E0345EF4-FB50-413A-A4FC-F4CCB310ABED}" type="slidenum">
              <a:rPr lang="zh-TW" altLang="en-US"/>
              <a:pPr/>
              <a:t>‹#›</a:t>
            </a:fld>
            <a:endParaRPr lang="en-US" altLang="zh-TW"/>
          </a:p>
        </p:txBody>
      </p:sp>
    </p:spTree>
    <p:extLst>
      <p:ext uri="{BB962C8B-B14F-4D97-AF65-F5344CB8AC3E}">
        <p14:creationId xmlns:p14="http://schemas.microsoft.com/office/powerpoint/2010/main" val="23337583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fld id="{5E8DA7E9-C009-4814-9361-918AB030532C}" type="slidenum">
              <a:rPr lang="zh-TW" altLang="en-US"/>
              <a:pPr/>
              <a:t>‹#›</a:t>
            </a:fld>
            <a:endParaRPr lang="en-US" altLang="zh-TW"/>
          </a:p>
        </p:txBody>
      </p:sp>
    </p:spTree>
    <p:extLst>
      <p:ext uri="{BB962C8B-B14F-4D97-AF65-F5344CB8AC3E}">
        <p14:creationId xmlns:p14="http://schemas.microsoft.com/office/powerpoint/2010/main" val="1957769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fld id="{771C263A-48FE-4E0A-AE7B-AD0DC76895FB}" type="slidenum">
              <a:rPr lang="zh-TW" altLang="en-US"/>
              <a:pPr/>
              <a:t>‹#›</a:t>
            </a:fld>
            <a:endParaRPr lang="en-US" altLang="zh-TW"/>
          </a:p>
        </p:txBody>
      </p:sp>
    </p:spTree>
    <p:extLst>
      <p:ext uri="{BB962C8B-B14F-4D97-AF65-F5344CB8AC3E}">
        <p14:creationId xmlns:p14="http://schemas.microsoft.com/office/powerpoint/2010/main" val="9567472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按一下以編輯母片不標題樣式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66C7A77-0B1F-4CB2-A909-9E185522A685}" type="slidenum">
              <a:rPr lang="zh-TW" altLang="en-US"/>
              <a:pPr/>
              <a:t>‹#›</a:t>
            </a:fld>
            <a:endParaRPr lang="en-US" altLang="zh-TW"/>
          </a:p>
        </p:txBody>
      </p:sp>
      <p:pic>
        <p:nvPicPr>
          <p:cNvPr id="1031" name="圖片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526463" y="5691188"/>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78" r:id="rId1"/>
    <p:sldLayoutId id="2147485779" r:id="rId2"/>
    <p:sldLayoutId id="2147485780" r:id="rId3"/>
    <p:sldLayoutId id="2147485771" r:id="rId4"/>
    <p:sldLayoutId id="2147485772" r:id="rId5"/>
    <p:sldLayoutId id="2147485781" r:id="rId6"/>
    <p:sldLayoutId id="2147485773" r:id="rId7"/>
    <p:sldLayoutId id="2147485774" r:id="rId8"/>
    <p:sldLayoutId id="2147485775" r:id="rId9"/>
    <p:sldLayoutId id="2147485776" r:id="rId10"/>
    <p:sldLayoutId id="2147485777" r:id="rId11"/>
  </p:sldLayoutIdLst>
  <p:transition/>
  <p:hf hdr="0" ftr="0" dt="0"/>
  <p:txStyles>
    <p:titleStyle>
      <a:lvl1pPr algn="ctr" rtl="0" eaLnBrk="0" fontAlgn="base" hangingPunct="0">
        <a:spcBef>
          <a:spcPct val="0"/>
        </a:spcBef>
        <a:spcAft>
          <a:spcPct val="0"/>
        </a:spcAft>
        <a:defRPr lang="zh-TW" altLang="en-US" sz="6000" u="dotDashHeavy" kern="1200" normalizeH="1" baseline="-25000" dirty="0">
          <a:solidFill>
            <a:srgbClr val="490BC5"/>
          </a:solidFill>
          <a:effectLst>
            <a:outerShdw blurRad="38100" dist="38100" dir="2700000" algn="tl">
              <a:srgbClr val="000000">
                <a:alpha val="43137"/>
              </a:srgbClr>
            </a:outerShdw>
          </a:effectLst>
          <a:uFill>
            <a:solidFill>
              <a:srgbClr val="FFFF00"/>
            </a:solidFill>
          </a:uFill>
          <a:latin typeface="Arial" pitchFamily="34" charset="0"/>
          <a:ea typeface="華康布丁體" pitchFamily="81" charset="-120"/>
          <a:cs typeface="華康布丁體"/>
        </a:defRPr>
      </a:lvl1pPr>
      <a:lvl2pPr algn="ctr" rtl="0" eaLnBrk="0" fontAlgn="base" hangingPunct="0">
        <a:spcBef>
          <a:spcPct val="0"/>
        </a:spcBef>
        <a:spcAft>
          <a:spcPct val="0"/>
        </a:spcAft>
        <a:defRPr sz="6000" u="sng" baseline="-25000">
          <a:solidFill>
            <a:srgbClr val="490BC5"/>
          </a:solidFill>
          <a:latin typeface="Arial" pitchFamily="34" charset="0"/>
          <a:ea typeface="華康布丁體"/>
          <a:cs typeface="華康布丁體"/>
        </a:defRPr>
      </a:lvl2pPr>
      <a:lvl3pPr algn="ctr" rtl="0" eaLnBrk="0" fontAlgn="base" hangingPunct="0">
        <a:spcBef>
          <a:spcPct val="0"/>
        </a:spcBef>
        <a:spcAft>
          <a:spcPct val="0"/>
        </a:spcAft>
        <a:defRPr sz="6000" u="sng" baseline="-25000">
          <a:solidFill>
            <a:srgbClr val="490BC5"/>
          </a:solidFill>
          <a:latin typeface="Arial" pitchFamily="34" charset="0"/>
          <a:ea typeface="華康布丁體"/>
          <a:cs typeface="華康布丁體"/>
        </a:defRPr>
      </a:lvl3pPr>
      <a:lvl4pPr algn="ctr" rtl="0" eaLnBrk="0" fontAlgn="base" hangingPunct="0">
        <a:spcBef>
          <a:spcPct val="0"/>
        </a:spcBef>
        <a:spcAft>
          <a:spcPct val="0"/>
        </a:spcAft>
        <a:defRPr sz="6000" u="sng" baseline="-25000">
          <a:solidFill>
            <a:srgbClr val="490BC5"/>
          </a:solidFill>
          <a:latin typeface="Arial" pitchFamily="34" charset="0"/>
          <a:ea typeface="華康布丁體"/>
          <a:cs typeface="華康布丁體"/>
        </a:defRPr>
      </a:lvl4pPr>
      <a:lvl5pPr algn="ctr" rtl="0" eaLnBrk="0" fontAlgn="base" hangingPunct="0">
        <a:spcBef>
          <a:spcPct val="0"/>
        </a:spcBef>
        <a:spcAft>
          <a:spcPct val="0"/>
        </a:spcAft>
        <a:defRPr sz="6000" u="sng" baseline="-25000">
          <a:solidFill>
            <a:srgbClr val="490BC5"/>
          </a:solidFill>
          <a:latin typeface="Arial" pitchFamily="34" charset="0"/>
          <a:ea typeface="華康布丁體"/>
          <a:cs typeface="華康布丁體"/>
        </a:defRPr>
      </a:lvl5pPr>
      <a:lvl6pPr marL="457200" algn="ctr" rtl="0" fontAlgn="base">
        <a:spcBef>
          <a:spcPct val="0"/>
        </a:spcBef>
        <a:spcAft>
          <a:spcPct val="0"/>
        </a:spcAft>
        <a:defRPr sz="6000" u="sng" baseline="-25000">
          <a:solidFill>
            <a:srgbClr val="490BC5"/>
          </a:solidFill>
          <a:latin typeface="Arial" pitchFamily="34" charset="0"/>
          <a:ea typeface="華康布丁體"/>
          <a:cs typeface="華康布丁體"/>
        </a:defRPr>
      </a:lvl6pPr>
      <a:lvl7pPr marL="914400" algn="ctr" rtl="0" fontAlgn="base">
        <a:spcBef>
          <a:spcPct val="0"/>
        </a:spcBef>
        <a:spcAft>
          <a:spcPct val="0"/>
        </a:spcAft>
        <a:defRPr sz="6000" u="sng" baseline="-25000">
          <a:solidFill>
            <a:srgbClr val="490BC5"/>
          </a:solidFill>
          <a:latin typeface="Arial" pitchFamily="34" charset="0"/>
          <a:ea typeface="華康布丁體"/>
          <a:cs typeface="華康布丁體"/>
        </a:defRPr>
      </a:lvl7pPr>
      <a:lvl8pPr marL="1371600" algn="ctr" rtl="0" fontAlgn="base">
        <a:spcBef>
          <a:spcPct val="0"/>
        </a:spcBef>
        <a:spcAft>
          <a:spcPct val="0"/>
        </a:spcAft>
        <a:defRPr sz="6000" u="sng" baseline="-25000">
          <a:solidFill>
            <a:srgbClr val="490BC5"/>
          </a:solidFill>
          <a:latin typeface="Arial" pitchFamily="34" charset="0"/>
          <a:ea typeface="華康布丁體"/>
          <a:cs typeface="華康布丁體"/>
        </a:defRPr>
      </a:lvl8pPr>
      <a:lvl9pPr marL="1828800" algn="ctr" rtl="0" fontAlgn="base">
        <a:spcBef>
          <a:spcPct val="0"/>
        </a:spcBef>
        <a:spcAft>
          <a:spcPct val="0"/>
        </a:spcAft>
        <a:defRPr sz="6000" u="sng" baseline="-25000">
          <a:solidFill>
            <a:srgbClr val="490BC5"/>
          </a:solidFill>
          <a:latin typeface="Arial" pitchFamily="34" charset="0"/>
          <a:ea typeface="華康布丁體"/>
          <a:cs typeface="華康布丁體"/>
        </a:defRPr>
      </a:lvl9pPr>
    </p:titleStyle>
    <p:bodyStyle>
      <a:lvl1pPr marL="342900" indent="-342900" algn="l" rtl="0" eaLnBrk="0" fontAlgn="base" hangingPunct="0">
        <a:lnSpc>
          <a:spcPct val="250000"/>
        </a:lnSpc>
        <a:spcBef>
          <a:spcPct val="20000"/>
        </a:spcBef>
        <a:spcAft>
          <a:spcPct val="0"/>
        </a:spcAft>
        <a:buFont typeface="Arial" panose="020B0604020202020204" pitchFamily="34" charset="0"/>
        <a:buChar char="•"/>
        <a:defRPr sz="3200" kern="1200">
          <a:solidFill>
            <a:srgbClr val="C00000"/>
          </a:solidFill>
          <a:latin typeface="Times New Roman" pitchFamily="18" charset="0"/>
          <a:ea typeface="華康POP1體W5(P)" pitchFamily="82" charset="-120"/>
          <a:cs typeface="華康POP1體W5(P)"/>
        </a:defRPr>
      </a:lvl1pPr>
      <a:lvl2pPr marL="742950" indent="-285750" algn="l" rtl="0" eaLnBrk="0" fontAlgn="base" hangingPunct="0">
        <a:lnSpc>
          <a:spcPct val="250000"/>
        </a:lnSpc>
        <a:spcBef>
          <a:spcPct val="20000"/>
        </a:spcBef>
        <a:spcAft>
          <a:spcPct val="0"/>
        </a:spcAft>
        <a:buFont typeface="Arial" panose="020B0604020202020204" pitchFamily="34" charset="0"/>
        <a:buChar char="–"/>
        <a:defRPr sz="2800" kern="1200">
          <a:solidFill>
            <a:schemeClr val="tx1"/>
          </a:solidFill>
          <a:latin typeface="Arial Unicode MS" pitchFamily="34" charset="-120"/>
          <a:ea typeface="文鼎超顏楷" pitchFamily="49" charset="-120"/>
          <a:cs typeface="文鼎超顏楷"/>
        </a:defRPr>
      </a:lvl2pPr>
      <a:lvl3pPr marL="1143000" indent="-228600" algn="l" rtl="0" eaLnBrk="0" fontAlgn="base" hangingPunct="0">
        <a:lnSpc>
          <a:spcPct val="200000"/>
        </a:lnSpc>
        <a:spcBef>
          <a:spcPct val="20000"/>
        </a:spcBef>
        <a:spcAft>
          <a:spcPct val="0"/>
        </a:spcAft>
        <a:buBlip>
          <a:blip r:embed="rId15"/>
        </a:buBlip>
        <a:defRPr sz="2400" kern="1200">
          <a:solidFill>
            <a:srgbClr val="7F7F7F"/>
          </a:solidFill>
          <a:latin typeface="+mn-lt"/>
          <a:ea typeface="文鼎超顏楷"/>
          <a:cs typeface="文鼎超顏楷"/>
        </a:defRPr>
      </a:lvl3pPr>
      <a:lvl4pPr marL="1600200" indent="-228600" algn="l" rtl="0" eaLnBrk="0" fontAlgn="base" hangingPunct="0">
        <a:lnSpc>
          <a:spcPct val="150000"/>
        </a:lnSpc>
        <a:spcBef>
          <a:spcPct val="20000"/>
        </a:spcBef>
        <a:spcAft>
          <a:spcPct val="0"/>
        </a:spcAft>
        <a:buFont typeface="Arial" panose="020B0604020202020204" pitchFamily="34" charset="0"/>
        <a:buChar char="–"/>
        <a:defRPr sz="2000" kern="1200">
          <a:solidFill>
            <a:srgbClr val="423324"/>
          </a:solidFill>
          <a:latin typeface="BatangChe" pitchFamily="49" charset="-127"/>
          <a:ea typeface="華康細圓體" pitchFamily="49" charset="-120"/>
          <a:cs typeface="華康細圓體"/>
        </a:defRPr>
      </a:lvl4pPr>
      <a:lvl5pPr marL="2057400" indent="-228600" algn="l" rtl="0" eaLnBrk="0" fontAlgn="base" hangingPunct="0">
        <a:lnSpc>
          <a:spcPct val="130000"/>
        </a:lnSpc>
        <a:spcBef>
          <a:spcPct val="20000"/>
        </a:spcBef>
        <a:spcAft>
          <a:spcPct val="0"/>
        </a:spcAft>
        <a:buBlip>
          <a:blip r:embed="rId16"/>
        </a:buBlip>
        <a:defRPr sz="20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878263" y="958850"/>
            <a:ext cx="5256212" cy="2511425"/>
          </a:xfrm>
        </p:spPr>
        <p:txBody>
          <a:bodyPr>
            <a:noAutofit/>
          </a:bodyPr>
          <a:lstStyle/>
          <a:p>
            <a:pPr eaLnBrk="1" fontAlgn="auto" hangingPunct="1">
              <a:lnSpc>
                <a:spcPts val="6600"/>
              </a:lnSpc>
              <a:spcBef>
                <a:spcPts val="0"/>
              </a:spcBef>
              <a:spcAft>
                <a:spcPts val="0"/>
              </a:spcAft>
              <a:defRPr/>
            </a:pPr>
            <a:r>
              <a:rPr sz="4400" b="1" u="none" baseline="0" dirty="0">
                <a:solidFill>
                  <a:srgbClr val="0000FF"/>
                </a:solidFill>
                <a:latin typeface="Arial" panose="020B0604020202020204" pitchFamily="34" charset="0"/>
                <a:ea typeface="標楷體" pitchFamily="65" charset="-120"/>
                <a:cs typeface="+mj-cs"/>
              </a:rPr>
              <a:t>國立嘉義大學</a:t>
            </a:r>
            <a:r>
              <a:rPr lang="en-US" sz="4400" b="1" u="none" baseline="0" dirty="0">
                <a:solidFill>
                  <a:srgbClr val="0000FF"/>
                </a:solidFill>
                <a:latin typeface="Arial" panose="020B0604020202020204" pitchFamily="34" charset="0"/>
                <a:ea typeface="標楷體" pitchFamily="65" charset="-120"/>
                <a:cs typeface="+mj-cs"/>
              </a:rPr>
              <a:t/>
            </a:r>
            <a:br>
              <a:rPr lang="en-US" sz="4400" b="1" u="none" baseline="0" dirty="0">
                <a:solidFill>
                  <a:srgbClr val="0000FF"/>
                </a:solidFill>
                <a:latin typeface="Arial" panose="020B0604020202020204" pitchFamily="34" charset="0"/>
                <a:ea typeface="標楷體" pitchFamily="65" charset="-120"/>
                <a:cs typeface="+mj-cs"/>
              </a:rPr>
            </a:br>
            <a:r>
              <a:rPr lang="en-US" altLang="zh-TW" sz="4400" b="1" u="none" baseline="0" dirty="0">
                <a:solidFill>
                  <a:srgbClr val="0000FF"/>
                </a:solidFill>
                <a:latin typeface="Arial" panose="020B0604020202020204" pitchFamily="34" charset="0"/>
                <a:ea typeface="標楷體" pitchFamily="65" charset="-120"/>
                <a:cs typeface="+mj-cs"/>
              </a:rPr>
              <a:t>109</a:t>
            </a:r>
            <a:r>
              <a:rPr sz="4400" b="1" u="none" baseline="0" dirty="0">
                <a:solidFill>
                  <a:srgbClr val="0000FF"/>
                </a:solidFill>
                <a:latin typeface="Arial" panose="020B0604020202020204" pitchFamily="34" charset="0"/>
                <a:ea typeface="標楷體" pitchFamily="65" charset="-120"/>
                <a:cs typeface="+mj-cs"/>
              </a:rPr>
              <a:t>學年度第</a:t>
            </a:r>
            <a:r>
              <a:rPr lang="en-US" altLang="zh-TW" sz="4400" b="1" u="none" baseline="0" dirty="0">
                <a:solidFill>
                  <a:srgbClr val="0000FF"/>
                </a:solidFill>
                <a:latin typeface="Arial" panose="020B0604020202020204" pitchFamily="34" charset="0"/>
                <a:ea typeface="標楷體" pitchFamily="65" charset="-120"/>
                <a:cs typeface="+mj-cs"/>
              </a:rPr>
              <a:t>2</a:t>
            </a:r>
            <a:r>
              <a:rPr sz="4400" b="1" u="none" baseline="0" dirty="0">
                <a:solidFill>
                  <a:srgbClr val="0000FF"/>
                </a:solidFill>
                <a:latin typeface="Arial" panose="020B0604020202020204" pitchFamily="34" charset="0"/>
                <a:ea typeface="標楷體" pitchFamily="65" charset="-120"/>
                <a:cs typeface="+mj-cs"/>
              </a:rPr>
              <a:t>學期</a:t>
            </a:r>
            <a:r>
              <a:rPr lang="en-US" altLang="zh-TW" sz="4400" b="1" u="none" baseline="0" dirty="0">
                <a:solidFill>
                  <a:srgbClr val="0000FF"/>
                </a:solidFill>
                <a:latin typeface="Arial" panose="020B0604020202020204" pitchFamily="34" charset="0"/>
                <a:ea typeface="標楷體" pitchFamily="65" charset="-120"/>
                <a:cs typeface="+mj-cs"/>
              </a:rPr>
              <a:t/>
            </a:r>
            <a:br>
              <a:rPr lang="en-US" altLang="zh-TW" sz="4400" b="1" u="none" baseline="0" dirty="0">
                <a:solidFill>
                  <a:srgbClr val="0000FF"/>
                </a:solidFill>
                <a:latin typeface="Arial" panose="020B0604020202020204" pitchFamily="34" charset="0"/>
                <a:ea typeface="標楷體" pitchFamily="65" charset="-120"/>
                <a:cs typeface="+mj-cs"/>
              </a:rPr>
            </a:br>
            <a:r>
              <a:rPr sz="4400" b="1" u="none" baseline="0" dirty="0">
                <a:solidFill>
                  <a:srgbClr val="0000FF"/>
                </a:solidFill>
                <a:latin typeface="Arial" panose="020B0604020202020204" pitchFamily="34" charset="0"/>
                <a:ea typeface="標楷體" pitchFamily="65" charset="-120"/>
                <a:cs typeface="+mj-cs"/>
              </a:rPr>
              <a:t>教育實習職前講習</a:t>
            </a:r>
            <a:endParaRPr sz="4400" u="none" baseline="0" dirty="0">
              <a:solidFill>
                <a:srgbClr val="0000FF"/>
              </a:solidFill>
              <a:latin typeface="Arial" panose="020B0604020202020204" pitchFamily="34" charset="0"/>
              <a:ea typeface="標楷體" pitchFamily="65" charset="-120"/>
              <a:cs typeface="+mj-cs"/>
            </a:endParaRPr>
          </a:p>
        </p:txBody>
      </p:sp>
      <p:sp>
        <p:nvSpPr>
          <p:cNvPr id="6147" name="Rectangle 5"/>
          <p:cNvSpPr>
            <a:spLocks noGrp="1" noChangeArrowheads="1"/>
          </p:cNvSpPr>
          <p:nvPr>
            <p:ph type="subTitle" idx="1"/>
          </p:nvPr>
        </p:nvSpPr>
        <p:spPr>
          <a:xfrm>
            <a:off x="5364163" y="3573463"/>
            <a:ext cx="3600450" cy="1079500"/>
          </a:xfrm>
        </p:spPr>
        <p:txBody>
          <a:bodyPr/>
          <a:lstStyle/>
          <a:p>
            <a:pPr eaLnBrk="1" hangingPunct="1">
              <a:lnSpc>
                <a:spcPct val="100000"/>
              </a:lnSpc>
            </a:pPr>
            <a:r>
              <a:rPr lang="zh-TW" altLang="en-US" sz="2000" b="1">
                <a:solidFill>
                  <a:schemeClr val="tx1"/>
                </a:solidFill>
                <a:latin typeface="標楷體" panose="03000509000000000000" pitchFamily="65" charset="-120"/>
                <a:ea typeface="標楷體" panose="03000509000000000000" pitchFamily="65" charset="-120"/>
              </a:rPr>
              <a:t>師資培育中心 </a:t>
            </a:r>
            <a:endParaRPr lang="en-US" altLang="zh-TW" sz="2000" b="1">
              <a:solidFill>
                <a:schemeClr val="tx1"/>
              </a:solidFill>
              <a:latin typeface="標楷體" panose="03000509000000000000" pitchFamily="65" charset="-120"/>
              <a:ea typeface="標楷體" panose="03000509000000000000" pitchFamily="65" charset="-120"/>
            </a:endParaRPr>
          </a:p>
          <a:p>
            <a:pPr eaLnBrk="1" hangingPunct="1">
              <a:lnSpc>
                <a:spcPct val="100000"/>
              </a:lnSpc>
            </a:pPr>
            <a:r>
              <a:rPr lang="zh-TW" altLang="en-US" sz="2000" b="1">
                <a:solidFill>
                  <a:schemeClr val="tx1"/>
                </a:solidFill>
                <a:latin typeface="標楷體" panose="03000509000000000000" pitchFamily="65" charset="-120"/>
                <a:ea typeface="標楷體" panose="03000509000000000000" pitchFamily="65" charset="-120"/>
              </a:rPr>
              <a:t>實習輔導組</a:t>
            </a:r>
            <a:endParaRPr lang="en-US" altLang="zh-TW" sz="2000" b="1">
              <a:solidFill>
                <a:schemeClr val="tx1"/>
              </a:solidFill>
              <a:latin typeface="標楷體" panose="03000509000000000000" pitchFamily="65" charset="-120"/>
              <a:ea typeface="標楷體" panose="03000509000000000000" pitchFamily="65" charset="-120"/>
            </a:endParaRPr>
          </a:p>
          <a:p>
            <a:pPr eaLnBrk="1" hangingPunct="1">
              <a:lnSpc>
                <a:spcPct val="100000"/>
              </a:lnSpc>
            </a:pPr>
            <a:r>
              <a:rPr lang="zh-TW" altLang="en-US" sz="2000" b="1">
                <a:solidFill>
                  <a:schemeClr val="tx1"/>
                </a:solidFill>
                <a:latin typeface="標楷體" panose="03000509000000000000" pitchFamily="65" charset="-120"/>
                <a:ea typeface="標楷體" panose="03000509000000000000" pitchFamily="65" charset="-120"/>
              </a:rPr>
              <a:t>陳昭宇組長</a:t>
            </a:r>
            <a:endParaRPr lang="en-US" altLang="zh-TW" sz="2000" b="1">
              <a:solidFill>
                <a:schemeClr val="tx1"/>
              </a:solidFill>
              <a:latin typeface="標楷體" panose="03000509000000000000" pitchFamily="65" charset="-120"/>
              <a:ea typeface="標楷體" panose="03000509000000000000" pitchFamily="65" charset="-120"/>
            </a:endParaRPr>
          </a:p>
        </p:txBody>
      </p:sp>
      <p:sp>
        <p:nvSpPr>
          <p:cNvPr id="6148" name="Rectangle 3"/>
          <p:cNvSpPr>
            <a:spLocks noChangeArrowheads="1"/>
          </p:cNvSpPr>
          <p:nvPr/>
        </p:nvSpPr>
        <p:spPr bwMode="auto">
          <a:xfrm>
            <a:off x="533400" y="260350"/>
            <a:ext cx="86106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6176" bIns="76176">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eaLnBrk="1" hangingPunct="1">
              <a:lnSpc>
                <a:spcPct val="100000"/>
              </a:lnSpc>
              <a:spcBef>
                <a:spcPct val="0"/>
              </a:spcBef>
              <a:buFontTx/>
              <a:buNone/>
            </a:pPr>
            <a:endParaRPr kumimoji="1" lang="zh-TW" altLang="en-US" sz="1200">
              <a:solidFill>
                <a:schemeClr val="tx1"/>
              </a:solidFill>
              <a:latin typeface="標楷體" panose="03000509000000000000" pitchFamily="65" charset="-120"/>
              <a:ea typeface="標楷體" panose="03000509000000000000" pitchFamily="65" charset="-120"/>
            </a:endParaRPr>
          </a:p>
          <a:p>
            <a:pPr>
              <a:lnSpc>
                <a:spcPct val="100000"/>
              </a:lnSpc>
              <a:spcBef>
                <a:spcPct val="0"/>
              </a:spcBef>
              <a:buFontTx/>
              <a:buNone/>
            </a:pPr>
            <a:endParaRPr kumimoji="1" lang="zh-TW" altLang="en-US" sz="2400">
              <a:solidFill>
                <a:schemeClr val="tx1"/>
              </a:solidFill>
              <a:latin typeface="標楷體" panose="03000509000000000000" pitchFamily="65" charset="-120"/>
              <a:ea typeface="標楷體" panose="03000509000000000000" pitchFamily="65" charset="-120"/>
            </a:endParaRPr>
          </a:p>
        </p:txBody>
      </p:sp>
      <p:sp>
        <p:nvSpPr>
          <p:cNvPr id="6149" name="Rectangle 4"/>
          <p:cNvSpPr>
            <a:spLocks noChangeArrowheads="1"/>
          </p:cNvSpPr>
          <p:nvPr/>
        </p:nvSpPr>
        <p:spPr bwMode="auto">
          <a:xfrm>
            <a:off x="0" y="2214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eaLnBrk="1" hangingPunct="1">
              <a:lnSpc>
                <a:spcPct val="100000"/>
              </a:lnSpc>
              <a:spcBef>
                <a:spcPct val="0"/>
              </a:spcBef>
              <a:buFontTx/>
              <a:buNone/>
            </a:pPr>
            <a:endParaRPr lang="zh-TW" altLang="en-US" sz="2400">
              <a:solidFill>
                <a:schemeClr val="tx1"/>
              </a:solidFill>
              <a:ea typeface="新細明體" panose="02020500000000000000" pitchFamily="18" charset="-120"/>
            </a:endParaRPr>
          </a:p>
        </p:txBody>
      </p:sp>
      <p:sp>
        <p:nvSpPr>
          <p:cNvPr id="6150" name="文字方塊 3"/>
          <p:cNvSpPr txBox="1">
            <a:spLocks noChangeArrowheads="1"/>
          </p:cNvSpPr>
          <p:nvPr/>
        </p:nvSpPr>
        <p:spPr bwMode="auto">
          <a:xfrm>
            <a:off x="6223000" y="5032375"/>
            <a:ext cx="2520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gn="r" eaLnBrk="1" hangingPunct="1">
              <a:lnSpc>
                <a:spcPct val="100000"/>
              </a:lnSpc>
              <a:spcBef>
                <a:spcPct val="0"/>
              </a:spcBef>
              <a:buFontTx/>
              <a:buNone/>
            </a:pPr>
            <a:r>
              <a:rPr lang="en-US" altLang="zh-TW" sz="1800" b="1" dirty="0">
                <a:solidFill>
                  <a:srgbClr val="0070C0"/>
                </a:solidFill>
                <a:latin typeface="Arial" panose="020B0604020202020204" pitchFamily="34" charset="0"/>
                <a:ea typeface="標楷體" panose="03000509000000000000" pitchFamily="65" charset="-120"/>
                <a:cs typeface="Times New Roman" panose="02020603050405020304" pitchFamily="18" charset="0"/>
              </a:rPr>
              <a:t>110</a:t>
            </a:r>
            <a:r>
              <a:rPr lang="zh-TW" altLang="en-US" sz="1800" b="1" dirty="0">
                <a:solidFill>
                  <a:srgbClr val="0070C0"/>
                </a:solidFill>
                <a:latin typeface="Arial" panose="020B0604020202020204" pitchFamily="34" charset="0"/>
                <a:ea typeface="標楷體" panose="03000509000000000000" pitchFamily="65" charset="-120"/>
                <a:cs typeface="Times New Roman" panose="02020603050405020304" pitchFamily="18" charset="0"/>
              </a:rPr>
              <a:t>年</a:t>
            </a:r>
            <a:r>
              <a:rPr lang="en-US" altLang="zh-TW" sz="1800" b="1" dirty="0">
                <a:solidFill>
                  <a:srgbClr val="0070C0"/>
                </a:solidFill>
                <a:latin typeface="Arial" panose="020B0604020202020204" pitchFamily="34" charset="0"/>
                <a:ea typeface="標楷體" panose="03000509000000000000" pitchFamily="65" charset="-120"/>
                <a:cs typeface="Times New Roman" panose="02020603050405020304" pitchFamily="18" charset="0"/>
              </a:rPr>
              <a:t>1</a:t>
            </a:r>
            <a:r>
              <a:rPr lang="zh-TW" altLang="en-US" sz="1800" b="1" dirty="0">
                <a:solidFill>
                  <a:srgbClr val="0070C0"/>
                </a:solidFill>
                <a:latin typeface="Arial" panose="020B0604020202020204" pitchFamily="34" charset="0"/>
                <a:ea typeface="標楷體" panose="03000509000000000000" pitchFamily="65" charset="-120"/>
                <a:cs typeface="Times New Roman" panose="02020603050405020304" pitchFamily="18" charset="0"/>
              </a:rPr>
              <a:t>月</a:t>
            </a:r>
            <a:r>
              <a:rPr lang="en-US" altLang="zh-TW" sz="1800" b="1" dirty="0">
                <a:solidFill>
                  <a:srgbClr val="0070C0"/>
                </a:solidFill>
                <a:latin typeface="Arial" panose="020B0604020202020204" pitchFamily="34" charset="0"/>
                <a:ea typeface="標楷體" panose="03000509000000000000" pitchFamily="65" charset="-120"/>
                <a:cs typeface="Times New Roman" panose="02020603050405020304" pitchFamily="18" charset="0"/>
              </a:rPr>
              <a:t>6</a:t>
            </a:r>
            <a:r>
              <a:rPr lang="zh-TW" altLang="en-US" sz="1800" b="1" dirty="0">
                <a:solidFill>
                  <a:srgbClr val="0070C0"/>
                </a:solidFill>
                <a:latin typeface="Arial" panose="020B0604020202020204" pitchFamily="34" charset="0"/>
                <a:ea typeface="標楷體" panose="03000509000000000000" pitchFamily="65" charset="-120"/>
                <a:cs typeface="Times New Roman" panose="02020603050405020304" pitchFamily="18" charset="0"/>
              </a:rPr>
              <a:t>日</a:t>
            </a:r>
            <a:endParaRPr lang="zh-TW" altLang="en-US" sz="1800" dirty="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9917CCF6-5325-4722-805C-A58D288FAEF3}" type="slidenum">
              <a:rPr lang="zh-TW" altLang="en-US" sz="1600">
                <a:solidFill>
                  <a:schemeClr val="tx1"/>
                </a:solidFill>
                <a:ea typeface="新細明體" panose="02020500000000000000" pitchFamily="18" charset="-120"/>
              </a:rPr>
              <a:pPr>
                <a:lnSpc>
                  <a:spcPct val="100000"/>
                </a:lnSpc>
                <a:spcBef>
                  <a:spcPct val="0"/>
                </a:spcBef>
                <a:buFontTx/>
                <a:buNone/>
              </a:pPr>
              <a:t>10</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611188" y="401638"/>
            <a:ext cx="85328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參、申請教育實習相關表格</a:t>
            </a:r>
            <a:r>
              <a:rPr lang="en-US" altLang="zh-TW" dirty="0">
                <a:solidFill>
                  <a:srgbClr val="002060"/>
                </a:solidFill>
              </a:rPr>
              <a:t>(p61)</a:t>
            </a:r>
            <a:endParaRPr lang="en-US" altLang="zh-TW" dirty="0"/>
          </a:p>
        </p:txBody>
      </p:sp>
      <p:sp>
        <p:nvSpPr>
          <p:cNvPr id="22" name="矩形圖說文字 21"/>
          <p:cNvSpPr/>
          <p:nvPr/>
        </p:nvSpPr>
        <p:spPr>
          <a:xfrm>
            <a:off x="684213" y="4365625"/>
            <a:ext cx="7775575" cy="2016125"/>
          </a:xfrm>
          <a:prstGeom prst="wedgeRectCallout">
            <a:avLst>
              <a:gd name="adj1" fmla="val -28483"/>
              <a:gd name="adj2" fmla="val -55585"/>
            </a:avLst>
          </a:prstGeom>
          <a:solidFill>
            <a:srgbClr val="0000FF">
              <a:alpha val="7843"/>
            </a:srgbClr>
          </a:solidFill>
          <a:ln/>
        </p:spPr>
        <p:style>
          <a:lnRef idx="1">
            <a:schemeClr val="accent1"/>
          </a:lnRef>
          <a:fillRef idx="2">
            <a:schemeClr val="accent1"/>
          </a:fillRef>
          <a:effectRef idx="1">
            <a:schemeClr val="accent1"/>
          </a:effectRef>
          <a:fontRef idx="minor">
            <a:schemeClr val="dk1"/>
          </a:fontRef>
        </p:style>
        <p:txBody>
          <a:bodyPr/>
          <a:lstStyle/>
          <a:p>
            <a:pPr>
              <a:defRPr/>
            </a:pPr>
            <a:r>
              <a:rPr lang="zh-TW" altLang="en-US" sz="2000" b="1" dirty="0">
                <a:latin typeface="Adobe 楷体 Std R" pitchFamily="18" charset="-128"/>
                <a:ea typeface="Adobe 楷体 Std R" pitchFamily="18" charset="-128"/>
              </a:rPr>
              <a:t>最後一次返校座談會</a:t>
            </a:r>
            <a:r>
              <a:rPr lang="en-US" altLang="zh-TW" sz="2000" b="1" dirty="0">
                <a:latin typeface="Adobe 楷体 Std R" pitchFamily="18" charset="-128"/>
                <a:ea typeface="Adobe 楷体 Std R" pitchFamily="18" charset="-128"/>
              </a:rPr>
              <a:t> (</a:t>
            </a:r>
            <a:r>
              <a:rPr lang="zh-TW" altLang="en-US" sz="2000" b="1" dirty="0">
                <a:latin typeface="Adobe 楷体 Std R" pitchFamily="18" charset="-128"/>
                <a:ea typeface="Adobe 楷体 Std R" pitchFamily="18" charset="-128"/>
              </a:rPr>
              <a:t>暫定</a:t>
            </a:r>
            <a:r>
              <a:rPr lang="en-US" altLang="zh-TW" sz="2000" b="1" dirty="0">
                <a:latin typeface="Adobe 楷体 Std R" pitchFamily="18" charset="-128"/>
                <a:ea typeface="Adobe 楷体 Std R" pitchFamily="18" charset="-128"/>
              </a:rPr>
              <a:t>7</a:t>
            </a:r>
            <a:r>
              <a:rPr lang="zh-TW" altLang="en-US" sz="2000" b="1" dirty="0">
                <a:latin typeface="Adobe 楷体 Std R" pitchFamily="18" charset="-128"/>
                <a:ea typeface="Adobe 楷体 Std R" pitchFamily="18" charset="-128"/>
              </a:rPr>
              <a:t>月底</a:t>
            </a:r>
            <a:r>
              <a:rPr lang="en-US" altLang="zh-TW" sz="2000" b="1" dirty="0">
                <a:latin typeface="Adobe 楷体 Std R" pitchFamily="18" charset="-128"/>
                <a:ea typeface="Adobe 楷体 Std R" pitchFamily="18" charset="-128"/>
              </a:rPr>
              <a:t>) </a:t>
            </a:r>
            <a:r>
              <a:rPr lang="zh-TW" altLang="en-US" sz="2000" b="1" dirty="0">
                <a:latin typeface="Adobe 楷体 Std R" pitchFamily="18" charset="-128"/>
                <a:ea typeface="Adobe 楷体 Std R" pitchFamily="18" charset="-128"/>
              </a:rPr>
              <a:t>，將詳細說明發證事宜</a:t>
            </a:r>
            <a:endParaRPr lang="en-US" altLang="zh-TW" sz="2000" b="1" dirty="0">
              <a:latin typeface="Adobe 楷体 Std R" pitchFamily="18" charset="-128"/>
              <a:ea typeface="Adobe 楷体 Std R" pitchFamily="18" charset="-128"/>
            </a:endParaRPr>
          </a:p>
          <a:p>
            <a:pPr>
              <a:defRPr/>
            </a:pPr>
            <a:r>
              <a:rPr lang="en-US" altLang="zh-TW" sz="2000" b="1" dirty="0">
                <a:latin typeface="Adobe 楷体 Std R" pitchFamily="18" charset="-128"/>
                <a:ea typeface="Adobe 楷体 Std R" pitchFamily="18" charset="-128"/>
              </a:rPr>
              <a:t>1.</a:t>
            </a:r>
            <a:r>
              <a:rPr lang="zh-TW" altLang="en-US" sz="2000" b="1" u="sng" dirty="0">
                <a:solidFill>
                  <a:srgbClr val="C00089"/>
                </a:solidFill>
                <a:latin typeface="Adobe 楷体 Std R" pitchFamily="18" charset="-128"/>
                <a:ea typeface="Adobe 楷体 Std R" pitchFamily="18" charset="-128"/>
              </a:rPr>
              <a:t>已通過</a:t>
            </a:r>
            <a:r>
              <a:rPr lang="zh-TW" altLang="en-US" sz="2000" b="1" dirty="0">
                <a:latin typeface="Adobe 楷体 Std R" pitchFamily="18" charset="-128"/>
                <a:ea typeface="Adobe 楷体 Std R" pitchFamily="18" charset="-128"/>
              </a:rPr>
              <a:t>資格考試：請繳交</a:t>
            </a:r>
            <a:r>
              <a:rPr lang="zh-TW" altLang="en-US" sz="2000" b="1" u="sng" dirty="0">
                <a:solidFill>
                  <a:srgbClr val="C00089"/>
                </a:solidFill>
                <a:latin typeface="Adobe 楷体 Std R" pitchFamily="18" charset="-128"/>
                <a:ea typeface="Adobe 楷体 Std R" pitchFamily="18" charset="-128"/>
              </a:rPr>
              <a:t>教師證書申請書及回郵</a:t>
            </a:r>
            <a:r>
              <a:rPr lang="zh-TW" altLang="en-US" sz="2000" b="1" dirty="0">
                <a:latin typeface="Adobe 楷体 Std R" pitchFamily="18" charset="-128"/>
                <a:ea typeface="Adobe 楷体 Std R" pitchFamily="18" charset="-128"/>
              </a:rPr>
              <a:t>，申請教師證。</a:t>
            </a:r>
            <a:endParaRPr lang="en-US" altLang="zh-TW" sz="2000" b="1" dirty="0">
              <a:latin typeface="Adobe 楷体 Std R" pitchFamily="18" charset="-128"/>
              <a:ea typeface="Adobe 楷体 Std R" pitchFamily="18" charset="-128"/>
            </a:endParaRPr>
          </a:p>
          <a:p>
            <a:pPr>
              <a:defRPr/>
            </a:pPr>
            <a:r>
              <a:rPr lang="en-US" altLang="zh-TW" sz="2000" b="1" dirty="0">
                <a:latin typeface="Adobe 楷体 Std R" pitchFamily="18" charset="-128"/>
                <a:ea typeface="Adobe 楷体 Std R" pitchFamily="18" charset="-128"/>
              </a:rPr>
              <a:t>2.</a:t>
            </a:r>
            <a:r>
              <a:rPr lang="zh-TW" altLang="en-US" sz="2000" b="1" u="sng" dirty="0">
                <a:solidFill>
                  <a:srgbClr val="C00089"/>
                </a:solidFill>
                <a:latin typeface="Adobe 楷体 Std R" pitchFamily="18" charset="-128"/>
                <a:ea typeface="Adobe 楷体 Std R" pitchFamily="18" charset="-128"/>
              </a:rPr>
              <a:t>未通過</a:t>
            </a:r>
            <a:r>
              <a:rPr lang="zh-TW" altLang="en-US" sz="2000" b="1" dirty="0">
                <a:latin typeface="Adobe 楷体 Std R" pitchFamily="18" charset="-128"/>
                <a:ea typeface="Adobe 楷体 Std R" pitchFamily="18" charset="-128"/>
              </a:rPr>
              <a:t>資格考試：</a:t>
            </a:r>
            <a:endParaRPr lang="en-US" altLang="zh-TW" sz="2000" b="1" dirty="0">
              <a:latin typeface="Adobe 楷体 Std R" pitchFamily="18" charset="-128"/>
              <a:ea typeface="Adobe 楷体 Std R" pitchFamily="18" charset="-128"/>
            </a:endParaRPr>
          </a:p>
          <a:p>
            <a:pPr>
              <a:defRPr/>
            </a:pPr>
            <a:r>
              <a:rPr lang="zh-TW" altLang="en-US" sz="2000" b="1" dirty="0">
                <a:latin typeface="Adobe 楷体 Std R" pitchFamily="18" charset="-128"/>
                <a:ea typeface="Adobe 楷体 Std R" pitchFamily="18" charset="-128"/>
              </a:rPr>
              <a:t> </a:t>
            </a:r>
            <a:r>
              <a:rPr lang="en-US" altLang="zh-TW" sz="2000" b="1" dirty="0">
                <a:latin typeface="Adobe 楷体 Std R" pitchFamily="18" charset="-128"/>
                <a:ea typeface="Adobe 楷体 Std R" pitchFamily="18" charset="-128"/>
              </a:rPr>
              <a:t>(1)</a:t>
            </a:r>
            <a:r>
              <a:rPr lang="zh-TW" altLang="en-US" sz="2000" b="1" dirty="0">
                <a:latin typeface="Adobe 楷体 Std R" pitchFamily="18" charset="-128"/>
                <a:ea typeface="Adobe 楷体 Std R" pitchFamily="18" charset="-128"/>
              </a:rPr>
              <a:t>繳交「修畢師資職前教育證明書」</a:t>
            </a:r>
            <a:r>
              <a:rPr lang="en-US" altLang="zh-TW" sz="2000" b="1" dirty="0">
                <a:latin typeface="Adobe 楷体 Std R" pitchFamily="18" charset="-128"/>
                <a:ea typeface="Adobe 楷体 Std R" pitchFamily="18" charset="-128"/>
              </a:rPr>
              <a:t>(</a:t>
            </a:r>
            <a:r>
              <a:rPr lang="zh-TW" altLang="en-US" sz="2000" b="1" dirty="0">
                <a:solidFill>
                  <a:srgbClr val="FF0000"/>
                </a:solidFill>
                <a:latin typeface="Adobe 楷体 Std R" pitchFamily="18" charset="-128"/>
                <a:ea typeface="Adobe 楷体 Std R" pitchFamily="18" charset="-128"/>
              </a:rPr>
              <a:t>正本</a:t>
            </a:r>
            <a:r>
              <a:rPr lang="en-US" altLang="zh-TW" sz="2000" b="1" dirty="0">
                <a:latin typeface="Adobe 楷体 Std R" pitchFamily="18" charset="-128"/>
                <a:ea typeface="Adobe 楷体 Std R" pitchFamily="18" charset="-128"/>
              </a:rPr>
              <a:t>)</a:t>
            </a:r>
            <a:r>
              <a:rPr lang="zh-TW" altLang="en-US" sz="2000" b="1" u="sng" dirty="0">
                <a:solidFill>
                  <a:srgbClr val="C00089"/>
                </a:solidFill>
                <a:latin typeface="Adobe 楷体 Std R" pitchFamily="18" charset="-128"/>
                <a:ea typeface="Adobe 楷体 Std R" pitchFamily="18" charset="-128"/>
              </a:rPr>
              <a:t>換發</a:t>
            </a:r>
            <a:r>
              <a:rPr lang="zh-TW" altLang="en-US" sz="2000" b="1" dirty="0">
                <a:solidFill>
                  <a:srgbClr val="0000FF"/>
                </a:solidFill>
                <a:latin typeface="Adobe 楷体 Std R" pitchFamily="18" charset="-128"/>
                <a:ea typeface="Adobe 楷体 Std R" pitchFamily="18" charset="-128"/>
              </a:rPr>
              <a:t>備註實習成績及格</a:t>
            </a:r>
            <a:r>
              <a:rPr lang="zh-TW" altLang="en-US" sz="2000" b="1" dirty="0">
                <a:latin typeface="Adobe 楷体 Std R" pitchFamily="18" charset="-128"/>
                <a:ea typeface="Adobe 楷体 Std R" pitchFamily="18" charset="-128"/>
              </a:rPr>
              <a:t>之</a:t>
            </a:r>
            <a:r>
              <a:rPr lang="zh-TW" altLang="en-US" sz="2000" b="1" u="sng" dirty="0">
                <a:solidFill>
                  <a:srgbClr val="C00089"/>
                </a:solidFill>
                <a:latin typeface="Adobe 楷体 Std R" pitchFamily="18" charset="-128"/>
                <a:ea typeface="Adobe 楷体 Std R" pitchFamily="18" charset="-128"/>
              </a:rPr>
              <a:t>「修畢師資職前教育證明書」</a:t>
            </a:r>
            <a:r>
              <a:rPr lang="zh-TW" altLang="en-US" sz="2000" b="1" dirty="0">
                <a:latin typeface="Adobe 楷体 Std R" pitchFamily="18" charset="-128"/>
                <a:ea typeface="Adobe 楷体 Std R" pitchFamily="18" charset="-128"/>
              </a:rPr>
              <a:t>。</a:t>
            </a:r>
            <a:endParaRPr lang="en-US" altLang="zh-TW" sz="2000" b="1" dirty="0">
              <a:latin typeface="Adobe 楷体 Std R" pitchFamily="18" charset="-128"/>
              <a:ea typeface="Adobe 楷体 Std R" pitchFamily="18" charset="-128"/>
            </a:endParaRPr>
          </a:p>
          <a:p>
            <a:pPr>
              <a:defRPr/>
            </a:pPr>
            <a:r>
              <a:rPr lang="zh-TW" altLang="en-US" sz="2000" b="1" dirty="0">
                <a:latin typeface="Adobe 楷体 Std R" pitchFamily="18" charset="-128"/>
                <a:ea typeface="Adobe 楷体 Std R" pitchFamily="18" charset="-128"/>
              </a:rPr>
              <a:t> </a:t>
            </a:r>
            <a:r>
              <a:rPr lang="en-US" altLang="zh-TW" sz="2000" b="1" dirty="0">
                <a:latin typeface="Adobe 楷体 Std R" pitchFamily="18" charset="-128"/>
                <a:ea typeface="Adobe 楷体 Std R" pitchFamily="18" charset="-128"/>
              </a:rPr>
              <a:t>(2)</a:t>
            </a:r>
            <a:r>
              <a:rPr lang="zh-TW" altLang="en-US" sz="2000" b="1" dirty="0">
                <a:latin typeface="Adobe 楷体 Std R" pitchFamily="18" charset="-128"/>
                <a:ea typeface="Adobe 楷体 Std R" pitchFamily="18" charset="-128"/>
              </a:rPr>
              <a:t>或領取本校核發之實習成績及格證明文件。</a:t>
            </a:r>
            <a:endParaRPr lang="en-US" altLang="zh-TW" sz="2000" b="1" dirty="0">
              <a:latin typeface="Adobe 楷体 Std R" pitchFamily="18" charset="-128"/>
              <a:ea typeface="Adobe 楷体 Std R" pitchFamily="18" charset="-128"/>
            </a:endParaRPr>
          </a:p>
          <a:p>
            <a:pPr>
              <a:defRPr/>
            </a:pPr>
            <a:endParaRPr lang="zh-TW" altLang="en-US" dirty="0"/>
          </a:p>
        </p:txBody>
      </p:sp>
      <p:pic>
        <p:nvPicPr>
          <p:cNvPr id="16389" name="Picture 2"/>
          <p:cNvPicPr>
            <a:picLocks noChangeAspect="1" noChangeArrowheads="1"/>
          </p:cNvPicPr>
          <p:nvPr/>
        </p:nvPicPr>
        <p:blipFill>
          <a:blip r:embed="rId5">
            <a:extLst>
              <a:ext uri="{28A0092B-C50C-407E-A947-70E740481C1C}">
                <a14:useLocalDpi xmlns:a14="http://schemas.microsoft.com/office/drawing/2010/main" val="0"/>
              </a:ext>
            </a:extLst>
          </a:blip>
          <a:srcRect l="16058" t="57076" r="15193" b="16885"/>
          <a:stretch>
            <a:fillRect/>
          </a:stretch>
        </p:blipFill>
        <p:spPr bwMode="auto">
          <a:xfrm>
            <a:off x="119063" y="2190750"/>
            <a:ext cx="8820150" cy="208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矩形圖說文字 23"/>
          <p:cNvSpPr/>
          <p:nvPr/>
        </p:nvSpPr>
        <p:spPr>
          <a:xfrm>
            <a:off x="5076825" y="1504950"/>
            <a:ext cx="3240088" cy="431800"/>
          </a:xfrm>
          <a:prstGeom prst="wedgeRectCallout">
            <a:avLst>
              <a:gd name="adj1" fmla="val -61408"/>
              <a:gd name="adj2" fmla="val 50394"/>
            </a:avLst>
          </a:prstGeom>
          <a:solidFill>
            <a:srgbClr val="E68422">
              <a:alpha val="12157"/>
            </a:srgbClr>
          </a:solidFill>
          <a:ln w="5715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000" b="1" dirty="0">
                <a:solidFill>
                  <a:schemeClr val="tx1"/>
                </a:solidFill>
                <a:latin typeface="Adobe 楷体 Std R" pitchFamily="18" charset="-128"/>
                <a:ea typeface="Adobe 楷体 Std R" pitchFamily="18" charset="-128"/>
              </a:rPr>
              <a:t>詳手冊</a:t>
            </a:r>
            <a:r>
              <a:rPr lang="en-US" altLang="zh-TW" sz="2000" b="1" dirty="0">
                <a:solidFill>
                  <a:schemeClr val="tx1"/>
                </a:solidFill>
                <a:latin typeface="Adobe 楷体 Std R" pitchFamily="18" charset="-128"/>
                <a:ea typeface="Adobe 楷体 Std R" pitchFamily="18" charset="-128"/>
              </a:rPr>
              <a:t>P70.</a:t>
            </a:r>
            <a:r>
              <a:rPr lang="zh-TW" altLang="en-US" sz="2000" b="1" dirty="0">
                <a:solidFill>
                  <a:schemeClr val="tx1"/>
                </a:solidFill>
                <a:latin typeface="Adobe 楷体 Std R" pitchFamily="18" charset="-128"/>
                <a:ea typeface="Adobe 楷体 Std R" pitchFamily="18" charset="-128"/>
              </a:rPr>
              <a:t>稍後詳細說明</a:t>
            </a:r>
          </a:p>
        </p:txBody>
      </p:sp>
      <p:sp>
        <p:nvSpPr>
          <p:cNvPr id="25" name="矩形 24"/>
          <p:cNvSpPr/>
          <p:nvPr/>
        </p:nvSpPr>
        <p:spPr>
          <a:xfrm>
            <a:off x="1366838" y="2236788"/>
            <a:ext cx="3421062" cy="1263650"/>
          </a:xfrm>
          <a:prstGeom prst="rect">
            <a:avLst/>
          </a:prstGeom>
          <a:solidFill>
            <a:srgbClr val="E68422">
              <a:alpha val="12157"/>
            </a:srgbClr>
          </a:solidFill>
          <a:ln w="5715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p>
        </p:txBody>
      </p:sp>
      <p:sp>
        <p:nvSpPr>
          <p:cNvPr id="18" name="矩形 17"/>
          <p:cNvSpPr/>
          <p:nvPr/>
        </p:nvSpPr>
        <p:spPr>
          <a:xfrm>
            <a:off x="1377950" y="3573463"/>
            <a:ext cx="3338513" cy="576262"/>
          </a:xfrm>
          <a:prstGeom prst="rect">
            <a:avLst/>
          </a:prstGeom>
          <a:solidFill>
            <a:srgbClr val="0000FF">
              <a:alpha val="7843"/>
            </a:srgb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TW"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5C87083D-2F93-45B1-AADF-215A72EB25FB}" type="slidenum">
              <a:rPr lang="zh-TW" altLang="en-US" sz="1600">
                <a:solidFill>
                  <a:schemeClr val="tx1"/>
                </a:solidFill>
                <a:ea typeface="新細明體" panose="02020500000000000000" pitchFamily="18" charset="-120"/>
              </a:rPr>
              <a:pPr>
                <a:lnSpc>
                  <a:spcPct val="100000"/>
                </a:lnSpc>
                <a:spcBef>
                  <a:spcPct val="0"/>
                </a:spcBef>
                <a:buFontTx/>
                <a:buNone/>
              </a:pPr>
              <a:t>11</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539750" y="423863"/>
            <a:ext cx="87122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肆、評量準則及各類評量表</a:t>
            </a:r>
            <a:r>
              <a:rPr lang="en-US" altLang="zh-TW" dirty="0">
                <a:solidFill>
                  <a:srgbClr val="002060"/>
                </a:solidFill>
              </a:rPr>
              <a:t>(p70)</a:t>
            </a:r>
            <a:endParaRPr lang="en-US" altLang="zh-TW" dirty="0"/>
          </a:p>
        </p:txBody>
      </p:sp>
      <p:grpSp>
        <p:nvGrpSpPr>
          <p:cNvPr id="17412" name="群組 10"/>
          <p:cNvGrpSpPr>
            <a:grpSpLocks/>
          </p:cNvGrpSpPr>
          <p:nvPr/>
        </p:nvGrpSpPr>
        <p:grpSpPr bwMode="auto">
          <a:xfrm>
            <a:off x="176213" y="1268413"/>
            <a:ext cx="6813550" cy="3713162"/>
            <a:chOff x="2123728" y="2570449"/>
            <a:chExt cx="6813042" cy="3713108"/>
          </a:xfrm>
        </p:grpSpPr>
        <p:pic>
          <p:nvPicPr>
            <p:cNvPr id="17417" name="Picture 2"/>
            <p:cNvPicPr>
              <a:picLocks noChangeAspect="1" noChangeArrowheads="1"/>
            </p:cNvPicPr>
            <p:nvPr/>
          </p:nvPicPr>
          <p:blipFill>
            <a:blip r:embed="rId5">
              <a:extLst>
                <a:ext uri="{28A0092B-C50C-407E-A947-70E740481C1C}">
                  <a14:useLocalDpi xmlns:a14="http://schemas.microsoft.com/office/drawing/2010/main" val="0"/>
                </a:ext>
              </a:extLst>
            </a:blip>
            <a:srcRect l="17252" t="29124" r="17648" b="14108"/>
            <a:stretch>
              <a:fillRect/>
            </a:stretch>
          </p:blipFill>
          <p:spPr bwMode="auto">
            <a:xfrm>
              <a:off x="2123728" y="2570449"/>
              <a:ext cx="6813042" cy="371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8" name="文字方塊 5"/>
            <p:cNvSpPr txBox="1">
              <a:spLocks noChangeArrowheads="1"/>
            </p:cNvSpPr>
            <p:nvPr/>
          </p:nvSpPr>
          <p:spPr bwMode="auto">
            <a:xfrm>
              <a:off x="4486133" y="3919171"/>
              <a:ext cx="2088232"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r>
                <a:rPr lang="zh-TW" altLang="en-US" sz="2000" b="1" u="sng">
                  <a:solidFill>
                    <a:srgbClr val="FF0000"/>
                  </a:solidFill>
                  <a:latin typeface="標楷體" panose="03000509000000000000" pitchFamily="65" charset="-120"/>
                  <a:ea typeface="標楷體" panose="03000509000000000000" pitchFamily="65" charset="-120"/>
                </a:rPr>
                <a:t>實習任務</a:t>
              </a:r>
              <a:r>
                <a:rPr lang="zh-TW" altLang="en-US" sz="2000" b="1">
                  <a:solidFill>
                    <a:schemeClr val="tx1"/>
                  </a:solidFill>
                  <a:latin typeface="標楷體" panose="03000509000000000000" pitchFamily="65" charset="-120"/>
                  <a:ea typeface="標楷體" panose="03000509000000000000" pitchFamily="65" charset="-120"/>
                </a:rPr>
                <a:t>上傳後彙集成線上</a:t>
              </a:r>
              <a:r>
                <a:rPr lang="zh-TW" altLang="en-US" sz="2000" b="1" u="sng">
                  <a:solidFill>
                    <a:srgbClr val="FF0000"/>
                  </a:solidFill>
                  <a:latin typeface="標楷體" panose="03000509000000000000" pitchFamily="65" charset="-120"/>
                  <a:ea typeface="標楷體" panose="03000509000000000000" pitchFamily="65" charset="-120"/>
                </a:rPr>
                <a:t>實習檔案</a:t>
              </a:r>
            </a:p>
          </p:txBody>
        </p:sp>
      </p:grpSp>
      <p:grpSp>
        <p:nvGrpSpPr>
          <p:cNvPr id="17413" name="群組 6"/>
          <p:cNvGrpSpPr>
            <a:grpSpLocks/>
          </p:cNvGrpSpPr>
          <p:nvPr/>
        </p:nvGrpSpPr>
        <p:grpSpPr bwMode="auto">
          <a:xfrm>
            <a:off x="-8156" y="4861753"/>
            <a:ext cx="8876003" cy="1591583"/>
            <a:chOff x="-168850" y="1392448"/>
            <a:chExt cx="8216968" cy="1590960"/>
          </a:xfrm>
        </p:grpSpPr>
        <p:pic>
          <p:nvPicPr>
            <p:cNvPr id="17415"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8850" y="1392448"/>
              <a:ext cx="3173500" cy="159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6" name="文字方塊 16"/>
            <p:cNvSpPr txBox="1">
              <a:spLocks noChangeArrowheads="1"/>
            </p:cNvSpPr>
            <p:nvPr/>
          </p:nvSpPr>
          <p:spPr bwMode="auto">
            <a:xfrm>
              <a:off x="3026342" y="1631409"/>
              <a:ext cx="5021776" cy="119985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r>
                <a:rPr lang="en-US" altLang="zh-TW" sz="2400" b="1" dirty="0">
                  <a:solidFill>
                    <a:schemeClr val="tx1"/>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400" b="1" dirty="0">
                  <a:solidFill>
                    <a:schemeClr val="tx1"/>
                  </a:solidFill>
                  <a:latin typeface="標楷體" panose="03000509000000000000" pitchFamily="65" charset="-120"/>
                  <a:ea typeface="標楷體" panose="03000509000000000000" pitchFamily="65" charset="-120"/>
                  <a:sym typeface="Wingdings" panose="05000000000000000000" pitchFamily="2" charset="2"/>
                </a:rPr>
                <a:t>左圖為</a:t>
              </a:r>
              <a:r>
                <a:rPr lang="zh-TW" altLang="en-US" sz="2400" b="1" dirty="0">
                  <a:solidFill>
                    <a:schemeClr val="tx1"/>
                  </a:solidFill>
                  <a:latin typeface="標楷體" panose="03000509000000000000" pitchFamily="65" charset="-120"/>
                  <a:ea typeface="標楷體" panose="03000509000000000000" pitchFamily="65" charset="-120"/>
                </a:rPr>
                <a:t>實習平台上的成績總覽及燈號示意圖。實習結束後，將由師培中心召開會議審核學生成績。</a:t>
              </a:r>
            </a:p>
          </p:txBody>
        </p:sp>
      </p:grpSp>
      <p:pic>
        <p:nvPicPr>
          <p:cNvPr id="17414" name="Picture 10"/>
          <p:cNvPicPr>
            <a:picLocks noChangeAspect="1" noChangeArrowheads="1"/>
          </p:cNvPicPr>
          <p:nvPr/>
        </p:nvPicPr>
        <p:blipFill>
          <a:blip r:embed="rId7">
            <a:extLst>
              <a:ext uri="{28A0092B-C50C-407E-A947-70E740481C1C}">
                <a14:useLocalDpi xmlns:a14="http://schemas.microsoft.com/office/drawing/2010/main" val="0"/>
              </a:ext>
            </a:extLst>
          </a:blip>
          <a:srcRect l="7605" t="21297" r="52812" b="54445"/>
          <a:stretch>
            <a:fillRect/>
          </a:stretch>
        </p:blipFill>
        <p:spPr bwMode="auto">
          <a:xfrm>
            <a:off x="6956808" y="1916832"/>
            <a:ext cx="2953380" cy="122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2575" y="1484313"/>
            <a:ext cx="8599488" cy="5111750"/>
          </a:xfrm>
        </p:spPr>
        <p:txBody>
          <a:bodyPr/>
          <a:lstStyle/>
          <a:p>
            <a:pPr marL="0" indent="0">
              <a:lnSpc>
                <a:spcPts val="3600"/>
              </a:lnSpc>
              <a:spcBef>
                <a:spcPts val="600"/>
              </a:spcBef>
              <a:buFont typeface="Arial" panose="020B0604020202020204" pitchFamily="34" charset="0"/>
              <a:buNone/>
              <a:defRPr/>
            </a:pPr>
            <a:endParaRPr lang="zh-TW" altLang="en-US" sz="1800" dirty="0">
              <a:solidFill>
                <a:srgbClr val="002060"/>
              </a:solidFill>
            </a:endParaRPr>
          </a:p>
        </p:txBody>
      </p:sp>
      <p:sp>
        <p:nvSpPr>
          <p:cNvPr id="1843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F368A8B7-E146-4162-9A88-7D8606210FA0}" type="slidenum">
              <a:rPr lang="zh-TW" altLang="en-US" sz="1600">
                <a:solidFill>
                  <a:schemeClr val="tx1"/>
                </a:solidFill>
                <a:ea typeface="新細明體" panose="02020500000000000000" pitchFamily="18" charset="-120"/>
              </a:rPr>
              <a:pPr>
                <a:lnSpc>
                  <a:spcPct val="100000"/>
                </a:lnSpc>
                <a:spcBef>
                  <a:spcPct val="0"/>
                </a:spcBef>
                <a:buFontTx/>
                <a:buNone/>
              </a:pPr>
              <a:t>12</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468313" y="423863"/>
            <a:ext cx="85788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肆、評量準則及各類評量表</a:t>
            </a:r>
            <a:r>
              <a:rPr lang="en-US" altLang="zh-TW" dirty="0">
                <a:solidFill>
                  <a:srgbClr val="002060"/>
                </a:solidFill>
              </a:rPr>
              <a:t>(p70)</a:t>
            </a:r>
            <a:endParaRPr lang="en-US" altLang="zh-TW" dirty="0"/>
          </a:p>
        </p:txBody>
      </p:sp>
      <p:grpSp>
        <p:nvGrpSpPr>
          <p:cNvPr id="18437" name="群組 3"/>
          <p:cNvGrpSpPr>
            <a:grpSpLocks/>
          </p:cNvGrpSpPr>
          <p:nvPr/>
        </p:nvGrpSpPr>
        <p:grpSpPr bwMode="auto">
          <a:xfrm>
            <a:off x="60325" y="1254125"/>
            <a:ext cx="9155113" cy="4183063"/>
            <a:chOff x="25710" y="2429240"/>
            <a:chExt cx="9156233" cy="4182682"/>
          </a:xfrm>
        </p:grpSpPr>
        <p:pic>
          <p:nvPicPr>
            <p:cNvPr id="18445" name="Picture 5"/>
            <p:cNvPicPr>
              <a:picLocks noChangeAspect="1" noChangeArrowheads="1"/>
            </p:cNvPicPr>
            <p:nvPr/>
          </p:nvPicPr>
          <p:blipFill>
            <a:blip r:embed="rId5">
              <a:extLst>
                <a:ext uri="{28A0092B-C50C-407E-A947-70E740481C1C}">
                  <a14:useLocalDpi xmlns:a14="http://schemas.microsoft.com/office/drawing/2010/main" val="0"/>
                </a:ext>
              </a:extLst>
            </a:blip>
            <a:srcRect l="15623" t="18883" r="15193" b="22441"/>
            <a:stretch>
              <a:fillRect/>
            </a:stretch>
          </p:blipFill>
          <p:spPr bwMode="auto">
            <a:xfrm>
              <a:off x="25710" y="2429240"/>
              <a:ext cx="7890590" cy="418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6" name="文字方塊 9"/>
            <p:cNvSpPr txBox="1">
              <a:spLocks noChangeArrowheads="1"/>
            </p:cNvSpPr>
            <p:nvPr/>
          </p:nvSpPr>
          <p:spPr bwMode="auto">
            <a:xfrm>
              <a:off x="7875132" y="4827365"/>
              <a:ext cx="1306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endParaRPr lang="zh-TW" altLang="en-US" sz="2000">
                <a:solidFill>
                  <a:schemeClr val="tx1"/>
                </a:solidFill>
                <a:ea typeface="新細明體" panose="02020500000000000000" pitchFamily="18" charset="-120"/>
              </a:endParaRPr>
            </a:p>
          </p:txBody>
        </p:sp>
      </p:grpSp>
      <p:sp>
        <p:nvSpPr>
          <p:cNvPr id="13" name="矩形 12"/>
          <p:cNvSpPr/>
          <p:nvPr/>
        </p:nvSpPr>
        <p:spPr>
          <a:xfrm>
            <a:off x="971550" y="2632075"/>
            <a:ext cx="1668463" cy="941388"/>
          </a:xfrm>
          <a:prstGeom prst="rect">
            <a:avLst/>
          </a:prstGeom>
          <a:solidFill>
            <a:srgbClr val="0000FF">
              <a:alpha val="7843"/>
            </a:srgb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TW" altLang="en-US"/>
          </a:p>
        </p:txBody>
      </p:sp>
      <p:sp>
        <p:nvSpPr>
          <p:cNvPr id="14" name="矩形 13"/>
          <p:cNvSpPr/>
          <p:nvPr/>
        </p:nvSpPr>
        <p:spPr>
          <a:xfrm>
            <a:off x="6011863" y="2632075"/>
            <a:ext cx="1897062" cy="941388"/>
          </a:xfrm>
          <a:prstGeom prst="rect">
            <a:avLst/>
          </a:prstGeom>
          <a:solidFill>
            <a:srgbClr val="0000FF">
              <a:alpha val="7843"/>
            </a:srgbClr>
          </a:solidFill>
          <a:ln/>
        </p:spPr>
        <p:style>
          <a:lnRef idx="1">
            <a:schemeClr val="accent1"/>
          </a:lnRef>
          <a:fillRef idx="2">
            <a:schemeClr val="accent1"/>
          </a:fillRef>
          <a:effectRef idx="1">
            <a:schemeClr val="accent1"/>
          </a:effectRef>
          <a:fontRef idx="minor">
            <a:schemeClr val="dk1"/>
          </a:fontRef>
        </p:style>
        <p:txBody>
          <a:bodyPr anchor="ctr"/>
          <a:lstStyle/>
          <a:p>
            <a:pPr>
              <a:defRPr/>
            </a:pPr>
            <a:r>
              <a:rPr lang="zh-TW" altLang="en-US" sz="2000" b="1" dirty="0">
                <a:solidFill>
                  <a:srgbClr val="7030A0"/>
                </a:solidFill>
                <a:latin typeface="Adobe 楷体 Std R" pitchFamily="18" charset="-128"/>
                <a:ea typeface="Adobe 楷体 Std R" pitchFamily="18" charset="-128"/>
              </a:rPr>
              <a:t>格式不拘，或依老師規定撰寫</a:t>
            </a:r>
          </a:p>
        </p:txBody>
      </p:sp>
      <p:sp>
        <p:nvSpPr>
          <p:cNvPr id="15" name="矩形圖說文字 14"/>
          <p:cNvSpPr/>
          <p:nvPr/>
        </p:nvSpPr>
        <p:spPr>
          <a:xfrm>
            <a:off x="7881938" y="1992313"/>
            <a:ext cx="1049337" cy="433387"/>
          </a:xfrm>
          <a:prstGeom prst="wedgeRectCallout">
            <a:avLst>
              <a:gd name="adj1" fmla="val -61408"/>
              <a:gd name="adj2" fmla="val 50394"/>
            </a:avLst>
          </a:prstGeom>
          <a:solidFill>
            <a:srgbClr val="E68422">
              <a:alpha val="12157"/>
            </a:srgbClr>
          </a:solidFill>
          <a:ln w="5715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TW" sz="2000" dirty="0">
                <a:solidFill>
                  <a:schemeClr val="tx1"/>
                </a:solidFill>
              </a:rPr>
              <a:t>P71-P78</a:t>
            </a:r>
            <a:endParaRPr lang="zh-TW" altLang="en-US" sz="2000" dirty="0">
              <a:solidFill>
                <a:schemeClr val="tx1"/>
              </a:solidFill>
            </a:endParaRPr>
          </a:p>
        </p:txBody>
      </p:sp>
      <p:sp>
        <p:nvSpPr>
          <p:cNvPr id="17" name="矩形圖說文字 16"/>
          <p:cNvSpPr/>
          <p:nvPr/>
        </p:nvSpPr>
        <p:spPr>
          <a:xfrm>
            <a:off x="6321425" y="4581525"/>
            <a:ext cx="2241550" cy="935038"/>
          </a:xfrm>
          <a:prstGeom prst="wedgeRectCallout">
            <a:avLst>
              <a:gd name="adj1" fmla="val -134399"/>
              <a:gd name="adj2" fmla="val -95788"/>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zh-TW" altLang="en-US" sz="2000" b="1" dirty="0">
                <a:solidFill>
                  <a:schemeClr val="tx1"/>
                </a:solidFill>
                <a:latin typeface="Adobe 楷体 Std R" pitchFamily="18" charset="-128"/>
                <a:ea typeface="Adobe 楷体 Std R" pitchFamily="18" charset="-128"/>
              </a:rPr>
              <a:t>老師線上填寫或印出給老師填寫</a:t>
            </a:r>
            <a:r>
              <a:rPr lang="en-US" altLang="zh-TW" sz="2000" dirty="0">
                <a:solidFill>
                  <a:schemeClr val="tx1"/>
                </a:solidFill>
              </a:rPr>
              <a:t>P83.P90.P97. P104</a:t>
            </a:r>
            <a:endParaRPr lang="zh-TW" altLang="en-US" sz="2000" dirty="0">
              <a:solidFill>
                <a:schemeClr val="tx1"/>
              </a:solidFill>
            </a:endParaRPr>
          </a:p>
        </p:txBody>
      </p:sp>
      <p:sp>
        <p:nvSpPr>
          <p:cNvPr id="18" name="矩形 17"/>
          <p:cNvSpPr/>
          <p:nvPr/>
        </p:nvSpPr>
        <p:spPr>
          <a:xfrm>
            <a:off x="971550" y="3573463"/>
            <a:ext cx="1660525" cy="1019175"/>
          </a:xfrm>
          <a:prstGeom prst="rect">
            <a:avLst/>
          </a:prstGeom>
          <a:solidFill>
            <a:srgbClr val="33CC33">
              <a:alpha val="16078"/>
            </a:srgbClr>
          </a:solidFill>
          <a:ln/>
        </p:spPr>
        <p:style>
          <a:lnRef idx="1">
            <a:schemeClr val="accent5"/>
          </a:lnRef>
          <a:fillRef idx="2">
            <a:schemeClr val="accent5"/>
          </a:fillRef>
          <a:effectRef idx="1">
            <a:schemeClr val="accent5"/>
          </a:effectRef>
          <a:fontRef idx="minor">
            <a:schemeClr val="dk1"/>
          </a:fontRef>
        </p:style>
        <p:txBody>
          <a:bodyPr anchor="ctr"/>
          <a:lstStyle/>
          <a:p>
            <a:pPr>
              <a:defRPr/>
            </a:pPr>
            <a:endParaRPr lang="zh-TW" altLang="en-US" sz="2000" b="1">
              <a:solidFill>
                <a:schemeClr val="tx1"/>
              </a:solidFill>
              <a:latin typeface="Adobe 楷体 Std R" pitchFamily="18" charset="-128"/>
              <a:ea typeface="Adobe 楷体 Std R" pitchFamily="18" charset="-128"/>
            </a:endParaRPr>
          </a:p>
        </p:txBody>
      </p:sp>
      <p:sp>
        <p:nvSpPr>
          <p:cNvPr id="19" name="矩形 18"/>
          <p:cNvSpPr/>
          <p:nvPr/>
        </p:nvSpPr>
        <p:spPr>
          <a:xfrm>
            <a:off x="936625" y="2133600"/>
            <a:ext cx="1668463" cy="469900"/>
          </a:xfrm>
          <a:prstGeom prst="rect">
            <a:avLst/>
          </a:prstGeom>
          <a:solidFill>
            <a:srgbClr val="E68422">
              <a:alpha val="12157"/>
            </a:srgbClr>
          </a:solidFill>
          <a:ln w="5715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sz="2000">
              <a:solidFill>
                <a:schemeClr val="tx1"/>
              </a:solidFill>
            </a:endParaRPr>
          </a:p>
        </p:txBody>
      </p:sp>
      <p:sp>
        <p:nvSpPr>
          <p:cNvPr id="18444" name="文字方塊 19"/>
          <p:cNvSpPr txBox="1">
            <a:spLocks noChangeArrowheads="1"/>
          </p:cNvSpPr>
          <p:nvPr/>
        </p:nvSpPr>
        <p:spPr bwMode="auto">
          <a:xfrm>
            <a:off x="250825" y="5613400"/>
            <a:ext cx="8281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r>
              <a:rPr lang="en-US" altLang="zh-TW" sz="2000" b="1" dirty="0">
                <a:solidFill>
                  <a:schemeClr val="tx1"/>
                </a:solidFill>
                <a:latin typeface="Adobe 楷体 Std R" pitchFamily="18" charset="-128"/>
                <a:ea typeface="Adobe 楷体 Std R" pitchFamily="18" charset="-128"/>
              </a:rPr>
              <a:t>※</a:t>
            </a:r>
            <a:r>
              <a:rPr lang="zh-TW" altLang="en-US" sz="2000" b="1" dirty="0">
                <a:solidFill>
                  <a:schemeClr val="tx1"/>
                </a:solidFill>
                <a:latin typeface="新細明體" panose="02020500000000000000" pitchFamily="18" charset="-120"/>
                <a:ea typeface="新細明體" panose="02020500000000000000" pitchFamily="18" charset="-120"/>
              </a:rPr>
              <a:t>「</a:t>
            </a:r>
            <a:r>
              <a:rPr lang="zh-TW" altLang="en-US" sz="2000" b="1" dirty="0">
                <a:solidFill>
                  <a:schemeClr val="tx1"/>
                </a:solidFill>
                <a:latin typeface="Adobe 楷体 Std R" pitchFamily="18" charset="-128"/>
                <a:ea typeface="Adobe 楷体 Std R" pitchFamily="18" charset="-128"/>
              </a:rPr>
              <a:t>實習任務自我檢核表</a:t>
            </a:r>
            <a:r>
              <a:rPr lang="zh-TW" altLang="en-US" sz="2000" b="1" dirty="0">
                <a:solidFill>
                  <a:schemeClr val="tx1"/>
                </a:solidFill>
                <a:latin typeface="標楷體" panose="03000509000000000000" pitchFamily="65" charset="-120"/>
                <a:ea typeface="標楷體" panose="03000509000000000000" pitchFamily="65" charset="-120"/>
              </a:rPr>
              <a:t>」</a:t>
            </a:r>
            <a:r>
              <a:rPr lang="zh-TW" altLang="en-US" sz="2000" b="1" dirty="0">
                <a:solidFill>
                  <a:schemeClr val="tx1"/>
                </a:solidFill>
                <a:latin typeface="Adobe 楷体 Std R" pitchFamily="18" charset="-128"/>
                <a:ea typeface="Adobe 楷体 Std R" pitchFamily="18" charset="-128"/>
              </a:rPr>
              <a:t>可協助同學檢視實習檔案是否齊全完整。</a:t>
            </a:r>
            <a:endParaRPr lang="en-US" altLang="zh-TW" sz="2000" b="1" dirty="0">
              <a:solidFill>
                <a:schemeClr val="tx1"/>
              </a:solidFill>
              <a:latin typeface="Adobe 楷体 Std R" pitchFamily="18" charset="-128"/>
              <a:ea typeface="Adobe 楷体 Std R" pitchFamily="18" charset="-128"/>
            </a:endParaRPr>
          </a:p>
          <a:p>
            <a:pPr>
              <a:lnSpc>
                <a:spcPct val="100000"/>
              </a:lnSpc>
              <a:spcBef>
                <a:spcPct val="0"/>
              </a:spcBef>
              <a:buFontTx/>
              <a:buNone/>
            </a:pPr>
            <a:r>
              <a:rPr lang="en-US" altLang="zh-TW" sz="2000" b="1" dirty="0">
                <a:solidFill>
                  <a:schemeClr val="tx1"/>
                </a:solidFill>
                <a:latin typeface="Adobe 楷体 Std R" pitchFamily="18" charset="-128"/>
                <a:ea typeface="Adobe 楷体 Std R" pitchFamily="18" charset="-128"/>
              </a:rPr>
              <a:t>※</a:t>
            </a:r>
            <a:r>
              <a:rPr lang="zh-TW" altLang="en-US" sz="2000" b="1" dirty="0">
                <a:solidFill>
                  <a:schemeClr val="tx1"/>
                </a:solidFill>
                <a:latin typeface="Adobe 楷体 Std R" pitchFamily="18" charset="-128"/>
                <a:ea typeface="Adobe 楷体 Std R" pitchFamily="18" charset="-128"/>
              </a:rPr>
              <a:t>各類科評量表：</a:t>
            </a:r>
            <a:r>
              <a:rPr lang="en-US" altLang="zh-TW" sz="2000" b="1" dirty="0">
                <a:solidFill>
                  <a:schemeClr val="tx1"/>
                </a:solidFill>
                <a:latin typeface="Adobe 楷体 Std R" pitchFamily="18" charset="-128"/>
                <a:ea typeface="Adobe 楷体 Std R" pitchFamily="18" charset="-128"/>
              </a:rPr>
              <a:t>p84-106</a:t>
            </a:r>
            <a:endParaRPr lang="zh-TW" altLang="en-US" sz="2000" b="1" dirty="0">
              <a:solidFill>
                <a:schemeClr val="tx1"/>
              </a:solidFill>
              <a:latin typeface="Adobe 楷体 Std R" pitchFamily="18" charset="-128"/>
              <a:ea typeface="Adobe 楷体 Std R" pitchFamily="18" charset="-128"/>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2575" y="1484313"/>
            <a:ext cx="8599488" cy="5111750"/>
          </a:xfrm>
        </p:spPr>
        <p:txBody>
          <a:bodyPr/>
          <a:lstStyle/>
          <a:p>
            <a:pPr marL="0" indent="0">
              <a:lnSpc>
                <a:spcPts val="3600"/>
              </a:lnSpc>
              <a:spcBef>
                <a:spcPts val="600"/>
              </a:spcBef>
              <a:buFont typeface="Arial" panose="020B0604020202020204" pitchFamily="34" charset="0"/>
              <a:buNone/>
              <a:defRPr/>
            </a:pPr>
            <a:endParaRPr lang="zh-TW" altLang="en-US" sz="1800" dirty="0">
              <a:solidFill>
                <a:srgbClr val="002060"/>
              </a:solidFill>
            </a:endParaRPr>
          </a:p>
        </p:txBody>
      </p:sp>
      <p:sp>
        <p:nvSpPr>
          <p:cNvPr id="1945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3BF5E2E1-270A-40B3-9E4E-4FD23DCDE0DC}" type="slidenum">
              <a:rPr lang="zh-TW" altLang="en-US" sz="1600">
                <a:solidFill>
                  <a:schemeClr val="tx1"/>
                </a:solidFill>
                <a:ea typeface="新細明體" panose="02020500000000000000" pitchFamily="18" charset="-120"/>
              </a:rPr>
              <a:pPr>
                <a:lnSpc>
                  <a:spcPct val="100000"/>
                </a:lnSpc>
                <a:spcBef>
                  <a:spcPct val="0"/>
                </a:spcBef>
                <a:buFontTx/>
                <a:buNone/>
              </a:pPr>
              <a:t>13</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755650" y="423863"/>
            <a:ext cx="82915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伍、實習學生相關權益</a:t>
            </a:r>
            <a:r>
              <a:rPr lang="en-US" altLang="zh-TW" dirty="0">
                <a:solidFill>
                  <a:srgbClr val="002060"/>
                </a:solidFill>
              </a:rPr>
              <a:t>(p108)</a:t>
            </a:r>
            <a:endParaRPr lang="en-US" altLang="zh-TW" dirty="0"/>
          </a:p>
        </p:txBody>
      </p:sp>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l="21265" t="22874" r="29971" b="15497"/>
          <a:stretch>
            <a:fillRect/>
          </a:stretch>
        </p:blipFill>
        <p:spPr bwMode="auto">
          <a:xfrm>
            <a:off x="250825" y="1381125"/>
            <a:ext cx="6629400" cy="523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圖說文字 5"/>
          <p:cNvSpPr/>
          <p:nvPr/>
        </p:nvSpPr>
        <p:spPr>
          <a:xfrm>
            <a:off x="7145338" y="2149475"/>
            <a:ext cx="958850" cy="503238"/>
          </a:xfrm>
          <a:prstGeom prst="wedgeRectCallout">
            <a:avLst>
              <a:gd name="adj1" fmla="val -63584"/>
              <a:gd name="adj2" fmla="val 15143"/>
            </a:avLst>
          </a:prstGeom>
          <a:solidFill>
            <a:srgbClr val="C00089">
              <a:alpha val="20000"/>
            </a:srgbClr>
          </a:solidFill>
          <a:ln>
            <a:solidFill>
              <a:srgbClr val="C00089"/>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TW" dirty="0">
                <a:latin typeface="Adobe 楷体 Std R" pitchFamily="18" charset="-128"/>
                <a:ea typeface="Adobe 楷体 Std R" pitchFamily="18" charset="-128"/>
              </a:rPr>
              <a:t>P109</a:t>
            </a:r>
            <a:endParaRPr lang="zh-TW" altLang="en-US" dirty="0">
              <a:latin typeface="Adobe 楷体 Std R" pitchFamily="18" charset="-128"/>
              <a:ea typeface="Adobe 楷体 Std R" pitchFamily="18" charset="-128"/>
            </a:endParaRPr>
          </a:p>
        </p:txBody>
      </p:sp>
      <p:sp>
        <p:nvSpPr>
          <p:cNvPr id="15" name="矩形 14"/>
          <p:cNvSpPr/>
          <p:nvPr/>
        </p:nvSpPr>
        <p:spPr>
          <a:xfrm>
            <a:off x="5822950" y="2316163"/>
            <a:ext cx="1057275" cy="312737"/>
          </a:xfrm>
          <a:prstGeom prst="rect">
            <a:avLst/>
          </a:prstGeom>
          <a:solidFill>
            <a:srgbClr val="C00089">
              <a:alpha val="20000"/>
            </a:srgbClr>
          </a:solidFill>
          <a:ln>
            <a:solidFill>
              <a:srgbClr val="C00089"/>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TW" altLang="en-US"/>
          </a:p>
        </p:txBody>
      </p:sp>
      <p:sp>
        <p:nvSpPr>
          <p:cNvPr id="16" name="矩形 15"/>
          <p:cNvSpPr/>
          <p:nvPr/>
        </p:nvSpPr>
        <p:spPr>
          <a:xfrm>
            <a:off x="4265613" y="2628900"/>
            <a:ext cx="641350" cy="258763"/>
          </a:xfrm>
          <a:prstGeom prst="rect">
            <a:avLst/>
          </a:prstGeom>
          <a:solidFill>
            <a:srgbClr val="C00089">
              <a:alpha val="20000"/>
            </a:srgbClr>
          </a:solidFill>
          <a:ln>
            <a:solidFill>
              <a:srgbClr val="C00089"/>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TW"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2575" y="1484313"/>
            <a:ext cx="8599488" cy="5111750"/>
          </a:xfrm>
        </p:spPr>
        <p:txBody>
          <a:bodyPr/>
          <a:lstStyle/>
          <a:p>
            <a:pPr>
              <a:defRPr/>
            </a:pPr>
            <a:r>
              <a:rPr lang="zh-TW" altLang="zh-TW" sz="2000" dirty="0">
                <a:solidFill>
                  <a:srgbClr val="000000"/>
                </a:solidFill>
                <a:effectLst/>
              </a:rPr>
              <a:t>實習生於教育實習期間</a:t>
            </a:r>
            <a:r>
              <a:rPr lang="zh-TW" altLang="zh-TW" sz="2000" u="sng" dirty="0">
                <a:solidFill>
                  <a:srgbClr val="000000"/>
                </a:solidFill>
                <a:effectLst/>
              </a:rPr>
              <a:t>違規兼代課</a:t>
            </a:r>
            <a:r>
              <a:rPr lang="zh-TW" altLang="zh-TW" sz="2000" dirty="0">
                <a:solidFill>
                  <a:srgbClr val="000000"/>
                </a:solidFill>
                <a:effectLst/>
              </a:rPr>
              <a:t>經</a:t>
            </a:r>
            <a:r>
              <a:rPr lang="zh-TW" altLang="zh-TW" sz="2000" dirty="0">
                <a:solidFill>
                  <a:srgbClr val="0000FF"/>
                </a:solidFill>
              </a:rPr>
              <a:t>查證屬實</a:t>
            </a:r>
            <a:r>
              <a:rPr lang="zh-TW" altLang="zh-TW" sz="2000" dirty="0">
                <a:solidFill>
                  <a:srgbClr val="000000"/>
                </a:solidFill>
                <a:effectLst/>
              </a:rPr>
              <a:t>而</a:t>
            </a:r>
            <a:r>
              <a:rPr lang="zh-TW" altLang="zh-TW" sz="2000" dirty="0">
                <a:solidFill>
                  <a:srgbClr val="0000FF"/>
                </a:solidFill>
              </a:rPr>
              <a:t>撤銷實習資格</a:t>
            </a:r>
            <a:r>
              <a:rPr lang="zh-TW" altLang="zh-TW" sz="2000" dirty="0">
                <a:solidFill>
                  <a:srgbClr val="000000"/>
                </a:solidFill>
                <a:effectLst/>
              </a:rPr>
              <a:t>者，至少</a:t>
            </a:r>
            <a:r>
              <a:rPr lang="zh-TW" altLang="zh-TW" sz="2000" dirty="0">
                <a:solidFill>
                  <a:srgbClr val="0000FF"/>
                </a:solidFill>
              </a:rPr>
              <a:t>須</a:t>
            </a:r>
            <a:r>
              <a:rPr lang="en-US" altLang="zh-TW" sz="2000" dirty="0">
                <a:solidFill>
                  <a:srgbClr val="0000FF"/>
                </a:solidFill>
              </a:rPr>
              <a:t>1</a:t>
            </a:r>
            <a:r>
              <a:rPr lang="zh-TW" altLang="zh-TW" sz="2000" dirty="0">
                <a:solidFill>
                  <a:srgbClr val="0000FF"/>
                </a:solidFill>
              </a:rPr>
              <a:t>年（</a:t>
            </a:r>
            <a:r>
              <a:rPr lang="en-US" altLang="zh-TW" sz="2000" dirty="0">
                <a:solidFill>
                  <a:srgbClr val="0000FF"/>
                </a:solidFill>
              </a:rPr>
              <a:t>2</a:t>
            </a:r>
            <a:r>
              <a:rPr lang="zh-TW" altLang="zh-TW" sz="2000" dirty="0">
                <a:solidFill>
                  <a:srgbClr val="0000FF"/>
                </a:solidFill>
              </a:rPr>
              <a:t>個學期）以上</a:t>
            </a:r>
            <a:r>
              <a:rPr lang="zh-TW" altLang="zh-TW" sz="2000" dirty="0">
                <a:solidFill>
                  <a:srgbClr val="000000"/>
                </a:solidFill>
                <a:effectLst/>
              </a:rPr>
              <a:t>始得再提出申請教育實習；若已完成實習並取得修畢師資職前教育證明者，予以</a:t>
            </a:r>
            <a:r>
              <a:rPr lang="zh-TW" altLang="zh-TW" sz="2000" dirty="0">
                <a:solidFill>
                  <a:srgbClr val="0000FF"/>
                </a:solidFill>
              </a:rPr>
              <a:t>註銷</a:t>
            </a:r>
            <a:r>
              <a:rPr lang="zh-TW" altLang="zh-TW" sz="2000" dirty="0">
                <a:solidFill>
                  <a:srgbClr val="000000"/>
                </a:solidFill>
                <a:effectLst/>
              </a:rPr>
              <a:t>其</a:t>
            </a:r>
            <a:r>
              <a:rPr lang="zh-TW" altLang="zh-TW" sz="2000" dirty="0">
                <a:solidFill>
                  <a:srgbClr val="0000FF"/>
                </a:solidFill>
              </a:rPr>
              <a:t>證明</a:t>
            </a:r>
            <a:r>
              <a:rPr lang="zh-TW" altLang="zh-TW" sz="2000" dirty="0">
                <a:solidFill>
                  <a:srgbClr val="000000"/>
                </a:solidFill>
                <a:effectLst/>
              </a:rPr>
              <a:t>，並自撤銷日起</a:t>
            </a:r>
            <a:r>
              <a:rPr lang="en-US" altLang="zh-TW" sz="2000" dirty="0">
                <a:solidFill>
                  <a:srgbClr val="0000FF"/>
                </a:solidFill>
              </a:rPr>
              <a:t>1</a:t>
            </a:r>
            <a:r>
              <a:rPr lang="zh-TW" altLang="zh-TW" sz="2000" dirty="0">
                <a:solidFill>
                  <a:srgbClr val="0000FF"/>
                </a:solidFill>
              </a:rPr>
              <a:t>年以上</a:t>
            </a:r>
            <a:r>
              <a:rPr lang="zh-TW" altLang="zh-TW" sz="2000" dirty="0">
                <a:solidFill>
                  <a:srgbClr val="000000"/>
                </a:solidFill>
                <a:effectLst/>
              </a:rPr>
              <a:t>始得再提出申請教育實習。</a:t>
            </a:r>
          </a:p>
          <a:p>
            <a:pPr>
              <a:defRPr/>
            </a:pPr>
            <a:r>
              <a:rPr lang="zh-TW" altLang="zh-TW" sz="2000" dirty="0">
                <a:solidFill>
                  <a:srgbClr val="000000"/>
                </a:solidFill>
                <a:effectLst/>
              </a:rPr>
              <a:t>參與</a:t>
            </a:r>
            <a:r>
              <a:rPr lang="zh-TW" altLang="en-US" sz="2000" dirty="0">
                <a:solidFill>
                  <a:srgbClr val="000000"/>
                </a:solidFill>
                <a:effectLst/>
              </a:rPr>
              <a:t>教育實習課程之實習生比照在學學生身分</a:t>
            </a:r>
            <a:r>
              <a:rPr lang="en-US" altLang="zh-TW" sz="2000" dirty="0">
                <a:solidFill>
                  <a:srgbClr val="000000"/>
                </a:solidFill>
                <a:effectLst/>
              </a:rPr>
              <a:t>(P108)</a:t>
            </a:r>
            <a:endParaRPr lang="zh-TW" altLang="zh-TW" sz="2000" dirty="0">
              <a:solidFill>
                <a:srgbClr val="000000"/>
              </a:solidFill>
              <a:effectLst/>
            </a:endParaRPr>
          </a:p>
          <a:p>
            <a:pPr>
              <a:defRPr/>
            </a:pPr>
            <a:r>
              <a:rPr lang="zh-TW" altLang="en-US" sz="2000" dirty="0">
                <a:solidFill>
                  <a:srgbClr val="000000"/>
                </a:solidFill>
                <a:effectLst/>
              </a:rPr>
              <a:t>可申請</a:t>
            </a:r>
            <a:r>
              <a:rPr lang="zh-TW" altLang="zh-TW" sz="2000" dirty="0">
                <a:solidFill>
                  <a:srgbClr val="000000"/>
                </a:solidFill>
                <a:effectLst/>
              </a:rPr>
              <a:t>就學補助</a:t>
            </a:r>
            <a:r>
              <a:rPr lang="en-US" altLang="zh-TW" sz="2000" dirty="0">
                <a:solidFill>
                  <a:srgbClr val="000000"/>
                </a:solidFill>
                <a:effectLst/>
              </a:rPr>
              <a:t>(P109)</a:t>
            </a:r>
            <a:endParaRPr lang="zh-TW" altLang="zh-TW" sz="2000" dirty="0">
              <a:solidFill>
                <a:srgbClr val="000000"/>
              </a:solidFill>
              <a:effectLst/>
            </a:endParaRPr>
          </a:p>
          <a:p>
            <a:pPr>
              <a:defRPr/>
            </a:pPr>
            <a:r>
              <a:rPr lang="zh-TW" altLang="zh-TW" sz="2000" dirty="0">
                <a:solidFill>
                  <a:srgbClr val="000000"/>
                </a:solidFill>
                <a:effectLst/>
              </a:rPr>
              <a:t>不得列報扶養親屬免稅額</a:t>
            </a:r>
            <a:r>
              <a:rPr lang="en-US" altLang="zh-TW" sz="2000" dirty="0">
                <a:solidFill>
                  <a:srgbClr val="000000"/>
                </a:solidFill>
                <a:effectLst/>
              </a:rPr>
              <a:t>(P110)</a:t>
            </a:r>
            <a:endParaRPr lang="zh-TW" altLang="zh-TW" sz="2000" dirty="0">
              <a:solidFill>
                <a:srgbClr val="000000"/>
              </a:solidFill>
              <a:effectLst/>
            </a:endParaRPr>
          </a:p>
          <a:p>
            <a:pPr marL="0" indent="0">
              <a:buFont typeface="Arial" panose="020B0604020202020204" pitchFamily="34" charset="0"/>
              <a:buNone/>
              <a:defRPr/>
            </a:pPr>
            <a:endParaRPr lang="zh-TW" altLang="zh-TW" sz="1800" dirty="0">
              <a:solidFill>
                <a:srgbClr val="000000"/>
              </a:solidFill>
              <a:effectLst/>
            </a:endParaRPr>
          </a:p>
        </p:txBody>
      </p:sp>
      <p:sp>
        <p:nvSpPr>
          <p:cNvPr id="204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082D4505-7485-4123-8D09-A50F237D6A54}" type="slidenum">
              <a:rPr lang="zh-TW" altLang="en-US" sz="1600">
                <a:solidFill>
                  <a:schemeClr val="tx1"/>
                </a:solidFill>
                <a:ea typeface="新細明體" panose="02020500000000000000" pitchFamily="18" charset="-120"/>
              </a:rPr>
              <a:pPr>
                <a:lnSpc>
                  <a:spcPct val="100000"/>
                </a:lnSpc>
                <a:spcBef>
                  <a:spcPct val="0"/>
                </a:spcBef>
                <a:buFontTx/>
                <a:buNone/>
              </a:pPr>
              <a:t>14</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539750" y="423863"/>
            <a:ext cx="85074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陸、重要公函</a:t>
            </a:r>
            <a:r>
              <a:rPr lang="en-US" altLang="zh-TW" dirty="0">
                <a:solidFill>
                  <a:srgbClr val="002060"/>
                </a:solidFill>
              </a:rPr>
              <a:t>(p110-136)</a:t>
            </a:r>
            <a:endParaRPr lang="en-US" altLang="zh-TW"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2575" y="1484313"/>
            <a:ext cx="8599488" cy="5111750"/>
          </a:xfrm>
        </p:spPr>
        <p:txBody>
          <a:bodyPr/>
          <a:lstStyle/>
          <a:p>
            <a:pPr>
              <a:defRPr/>
            </a:pPr>
            <a:r>
              <a:rPr lang="zh-TW" altLang="zh-TW" sz="2000" dirty="0">
                <a:solidFill>
                  <a:srgbClr val="000000"/>
                </a:solidFill>
                <a:effectLst/>
              </a:rPr>
              <a:t>補救教學課程教學人員</a:t>
            </a:r>
            <a:r>
              <a:rPr lang="zh-TW" altLang="en-US" sz="2000" dirty="0">
                <a:solidFill>
                  <a:srgbClr val="000000"/>
                </a:solidFill>
                <a:effectLst/>
              </a:rPr>
              <a:t>，應先修畢</a:t>
            </a:r>
            <a:r>
              <a:rPr lang="en-US" altLang="zh-TW" sz="2000" dirty="0">
                <a:solidFill>
                  <a:srgbClr val="000000"/>
                </a:solidFill>
                <a:effectLst/>
              </a:rPr>
              <a:t>18</a:t>
            </a:r>
            <a:r>
              <a:rPr lang="zh-TW" altLang="en-US" sz="2000" dirty="0">
                <a:solidFill>
                  <a:srgbClr val="000000"/>
                </a:solidFill>
                <a:effectLst/>
              </a:rPr>
              <a:t>小時研習課程、每週授課</a:t>
            </a:r>
            <a:r>
              <a:rPr lang="en-US" altLang="zh-TW" sz="2000" dirty="0">
                <a:solidFill>
                  <a:srgbClr val="000000"/>
                </a:solidFill>
                <a:effectLst/>
              </a:rPr>
              <a:t>6</a:t>
            </a:r>
            <a:r>
              <a:rPr lang="zh-TW" altLang="en-US" sz="2000" dirty="0">
                <a:solidFill>
                  <a:srgbClr val="000000"/>
                </a:solidFill>
                <a:effectLst/>
              </a:rPr>
              <a:t>節課為限，並僅限簽約之實習機構</a:t>
            </a:r>
            <a:r>
              <a:rPr lang="en-US" altLang="zh-TW" sz="2000" dirty="0">
                <a:solidFill>
                  <a:srgbClr val="000000"/>
                </a:solidFill>
                <a:effectLst/>
              </a:rPr>
              <a:t>(P111</a:t>
            </a:r>
            <a:r>
              <a:rPr lang="zh-TW" altLang="en-US" sz="2000" dirty="0">
                <a:solidFill>
                  <a:srgbClr val="000000"/>
                </a:solidFill>
                <a:effectLst/>
              </a:rPr>
              <a:t>、</a:t>
            </a:r>
            <a:r>
              <a:rPr lang="en-US" altLang="zh-TW" sz="2000" dirty="0">
                <a:solidFill>
                  <a:srgbClr val="000000"/>
                </a:solidFill>
                <a:effectLst/>
              </a:rPr>
              <a:t>115)</a:t>
            </a:r>
            <a:endParaRPr lang="zh-TW" altLang="zh-TW" sz="2000" dirty="0">
              <a:solidFill>
                <a:srgbClr val="000000"/>
              </a:solidFill>
              <a:effectLst/>
            </a:endParaRPr>
          </a:p>
          <a:p>
            <a:pPr>
              <a:defRPr/>
            </a:pPr>
            <a:r>
              <a:rPr lang="zh-TW" altLang="en-US" sz="2000" dirty="0">
                <a:solidFill>
                  <a:schemeClr val="tx1"/>
                </a:solidFill>
                <a:effectLst/>
              </a:rPr>
              <a:t>實習機構下班後，欲擔任國小課後照顧班之課業輔導教師，於</a:t>
            </a:r>
            <a:r>
              <a:rPr lang="zh-TW" altLang="en-US" sz="2000" u="sng" dirty="0">
                <a:solidFill>
                  <a:srgbClr val="C00089"/>
                </a:solidFill>
                <a:effectLst/>
              </a:rPr>
              <a:t>教育實習機構</a:t>
            </a:r>
            <a:r>
              <a:rPr lang="zh-TW" altLang="en-US" sz="2000" dirty="0">
                <a:solidFill>
                  <a:schemeClr val="tx1"/>
                </a:solidFill>
                <a:effectLst/>
              </a:rPr>
              <a:t>之</a:t>
            </a:r>
            <a:r>
              <a:rPr lang="zh-TW" altLang="en-US" sz="2000" u="sng" dirty="0">
                <a:solidFill>
                  <a:srgbClr val="C00089"/>
                </a:solidFill>
                <a:effectLst/>
              </a:rPr>
              <a:t>課後</a:t>
            </a:r>
            <a:r>
              <a:rPr lang="zh-TW" altLang="en-US" sz="2000" dirty="0">
                <a:solidFill>
                  <a:schemeClr val="tx1"/>
                </a:solidFill>
                <a:effectLst/>
              </a:rPr>
              <a:t>進行教學活動，</a:t>
            </a:r>
            <a:r>
              <a:rPr lang="zh-TW" altLang="en-US" sz="2000" u="sng" dirty="0">
                <a:solidFill>
                  <a:srgbClr val="C00089"/>
                </a:solidFill>
                <a:effectLst/>
              </a:rPr>
              <a:t>需先經過師培大學同意</a:t>
            </a:r>
            <a:r>
              <a:rPr lang="en-US" altLang="zh-TW" sz="2000" dirty="0">
                <a:solidFill>
                  <a:schemeClr val="tx1"/>
                </a:solidFill>
                <a:effectLst/>
              </a:rPr>
              <a:t>(</a:t>
            </a:r>
            <a:r>
              <a:rPr lang="en-US" altLang="zh-TW" sz="2000" dirty="0" err="1">
                <a:solidFill>
                  <a:schemeClr val="tx1"/>
                </a:solidFill>
                <a:effectLst/>
              </a:rPr>
              <a:t>P118</a:t>
            </a:r>
            <a:r>
              <a:rPr lang="en-US" altLang="zh-TW" sz="2000" dirty="0">
                <a:solidFill>
                  <a:schemeClr val="tx1"/>
                </a:solidFill>
                <a:effectLst/>
              </a:rPr>
              <a:t>)</a:t>
            </a:r>
            <a:br>
              <a:rPr lang="en-US" altLang="zh-TW" sz="2000" dirty="0">
                <a:solidFill>
                  <a:schemeClr val="tx1"/>
                </a:solidFill>
                <a:effectLst/>
              </a:rPr>
            </a:br>
            <a:r>
              <a:rPr lang="zh-TW" altLang="en-US" sz="2000" dirty="0">
                <a:solidFill>
                  <a:srgbClr val="006600"/>
                </a:solidFill>
                <a:effectLst/>
              </a:rPr>
              <a:t>申請表</a:t>
            </a:r>
            <a:r>
              <a:rPr lang="en-US" altLang="zh-TW" sz="2000" u="sng" dirty="0">
                <a:solidFill>
                  <a:srgbClr val="0000FF"/>
                </a:solidFill>
              </a:rPr>
              <a:t>(P66)</a:t>
            </a:r>
            <a:r>
              <a:rPr lang="zh-TW" altLang="en-US" sz="2000" dirty="0">
                <a:solidFill>
                  <a:srgbClr val="006600"/>
                </a:solidFill>
                <a:effectLst/>
              </a:rPr>
              <a:t>請於進行教學活動</a:t>
            </a:r>
            <a:r>
              <a:rPr lang="zh-TW" altLang="en-US" sz="2000" u="sng" dirty="0">
                <a:solidFill>
                  <a:srgbClr val="0000FF"/>
                </a:solidFill>
              </a:rPr>
              <a:t>前</a:t>
            </a:r>
            <a:r>
              <a:rPr lang="zh-TW" altLang="en-US" sz="2000" dirty="0">
                <a:solidFill>
                  <a:srgbClr val="006600"/>
                </a:solidFill>
                <a:effectLst/>
              </a:rPr>
              <a:t>辦妥，附上</a:t>
            </a:r>
            <a:r>
              <a:rPr lang="zh-TW" altLang="en-US" sz="2000" u="sng" dirty="0">
                <a:solidFill>
                  <a:srgbClr val="0000FF"/>
                </a:solidFill>
              </a:rPr>
              <a:t>實習學校課表</a:t>
            </a:r>
            <a:r>
              <a:rPr lang="zh-TW" altLang="en-US" sz="2000" dirty="0">
                <a:solidFill>
                  <a:srgbClr val="006600"/>
                </a:solidFill>
                <a:effectLst/>
              </a:rPr>
              <a:t>，送交本校師資培育中心審核</a:t>
            </a:r>
            <a:r>
              <a:rPr lang="zh-TW" altLang="en-US" sz="2000" u="sng" dirty="0">
                <a:solidFill>
                  <a:srgbClr val="0000FF"/>
                </a:solidFill>
              </a:rPr>
              <a:t>同意後才能進行</a:t>
            </a:r>
            <a:r>
              <a:rPr lang="zh-TW" altLang="en-US" sz="2000" dirty="0">
                <a:solidFill>
                  <a:srgbClr val="006600"/>
                </a:solidFill>
                <a:effectLst/>
              </a:rPr>
              <a:t>。實習生如擬於</a:t>
            </a:r>
            <a:r>
              <a:rPr lang="zh-TW" altLang="en-US" sz="2000" u="sng" dirty="0">
                <a:solidFill>
                  <a:srgbClr val="0000FF"/>
                </a:solidFill>
              </a:rPr>
              <a:t>課後</a:t>
            </a:r>
            <a:r>
              <a:rPr lang="zh-TW" altLang="en-US" sz="2000" dirty="0">
                <a:solidFill>
                  <a:srgbClr val="006600"/>
                </a:solidFill>
                <a:effectLst/>
              </a:rPr>
              <a:t>參與實習學校補救教學課程，請另附上</a:t>
            </a:r>
            <a:r>
              <a:rPr lang="en-US" altLang="zh-TW" sz="2000" u="sng" dirty="0">
                <a:solidFill>
                  <a:srgbClr val="0000FF"/>
                </a:solidFill>
              </a:rPr>
              <a:t>18</a:t>
            </a:r>
            <a:r>
              <a:rPr lang="zh-TW" altLang="en-US" sz="2000" u="sng" dirty="0">
                <a:solidFill>
                  <a:srgbClr val="0000FF"/>
                </a:solidFill>
              </a:rPr>
              <a:t>小時補救教學研習證明書</a:t>
            </a:r>
            <a:r>
              <a:rPr lang="zh-TW" altLang="en-US" sz="2000" dirty="0">
                <a:solidFill>
                  <a:srgbClr val="006600"/>
                </a:solidFill>
                <a:effectLst/>
              </a:rPr>
              <a:t>。</a:t>
            </a:r>
            <a:endParaRPr lang="en-US" altLang="zh-TW" sz="2000" dirty="0">
              <a:solidFill>
                <a:srgbClr val="006600"/>
              </a:solidFill>
              <a:effectLst/>
            </a:endParaRPr>
          </a:p>
          <a:p>
            <a:pPr>
              <a:defRPr/>
            </a:pPr>
            <a:r>
              <a:rPr lang="zh-TW" altLang="zh-TW" sz="2000" dirty="0">
                <a:solidFill>
                  <a:schemeClr val="tx1"/>
                </a:solidFill>
                <a:effectLst/>
              </a:rPr>
              <a:t>勿單獨照顧特殊學生</a:t>
            </a:r>
            <a:r>
              <a:rPr lang="zh-TW" altLang="en-US" sz="2000" dirty="0">
                <a:solidFill>
                  <a:schemeClr val="tx1"/>
                </a:solidFill>
                <a:effectLst/>
              </a:rPr>
              <a:t>，各項教育實習活動應有</a:t>
            </a:r>
            <a:r>
              <a:rPr lang="zh-TW" altLang="en-US" sz="2000" dirty="0">
                <a:solidFill>
                  <a:srgbClr val="006600"/>
                </a:solidFill>
                <a:effectLst/>
              </a:rPr>
              <a:t>正式教師在場指導</a:t>
            </a:r>
            <a:r>
              <a:rPr lang="zh-TW" altLang="en-US" sz="2000" dirty="0">
                <a:solidFill>
                  <a:schemeClr val="tx1"/>
                </a:solidFill>
                <a:effectLst/>
              </a:rPr>
              <a:t>，勿單獨擔任交通導護、勿單獨帶學生參加校外活動或單獨照顧身心障礙學生等等</a:t>
            </a:r>
            <a:r>
              <a:rPr lang="en-US" altLang="zh-TW" sz="2000" dirty="0">
                <a:solidFill>
                  <a:schemeClr val="tx1"/>
                </a:solidFill>
                <a:effectLst/>
              </a:rPr>
              <a:t>(</a:t>
            </a:r>
            <a:r>
              <a:rPr lang="en-US" altLang="zh-TW" sz="2000" dirty="0" err="1">
                <a:solidFill>
                  <a:schemeClr val="tx1"/>
                </a:solidFill>
                <a:effectLst/>
              </a:rPr>
              <a:t>P123</a:t>
            </a:r>
            <a:r>
              <a:rPr lang="en-US" altLang="zh-TW" sz="2000" dirty="0">
                <a:solidFill>
                  <a:schemeClr val="tx1"/>
                </a:solidFill>
                <a:effectLst/>
              </a:rPr>
              <a:t>)</a:t>
            </a:r>
            <a:endParaRPr lang="zh-TW" altLang="zh-TW" sz="2000" dirty="0">
              <a:solidFill>
                <a:schemeClr val="tx1"/>
              </a:solidFill>
              <a:effectLst/>
            </a:endParaRPr>
          </a:p>
        </p:txBody>
      </p:sp>
      <p:sp>
        <p:nvSpPr>
          <p:cNvPr id="2150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FF625B53-8AB8-4145-8DA9-0D86CA8698B3}" type="slidenum">
              <a:rPr lang="zh-TW" altLang="en-US" sz="1600">
                <a:solidFill>
                  <a:schemeClr val="tx1"/>
                </a:solidFill>
                <a:ea typeface="新細明體" panose="02020500000000000000" pitchFamily="18" charset="-120"/>
              </a:rPr>
              <a:pPr>
                <a:lnSpc>
                  <a:spcPct val="100000"/>
                </a:lnSpc>
                <a:spcBef>
                  <a:spcPct val="0"/>
                </a:spcBef>
                <a:buFontTx/>
                <a:buNone/>
              </a:pPr>
              <a:t>15</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539750" y="423863"/>
            <a:ext cx="813593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陸、重要公函</a:t>
            </a:r>
            <a:r>
              <a:rPr lang="en-US" altLang="zh-TW" dirty="0">
                <a:solidFill>
                  <a:srgbClr val="002060"/>
                </a:solidFill>
              </a:rPr>
              <a:t>(p110-136)</a:t>
            </a:r>
            <a:endParaRPr lang="en-US" altLang="zh-TW"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2575" y="1484313"/>
            <a:ext cx="8599488" cy="5111750"/>
          </a:xfrm>
        </p:spPr>
        <p:txBody>
          <a:bodyPr/>
          <a:lstStyle/>
          <a:p>
            <a:pPr>
              <a:defRPr/>
            </a:pPr>
            <a:r>
              <a:rPr lang="zh-TW" altLang="zh-TW" sz="2000" dirty="0">
                <a:solidFill>
                  <a:schemeClr val="tx1"/>
                </a:solidFill>
                <a:effectLst/>
              </a:rPr>
              <a:t>評量教育實習成績應遵守行政程序法相關規定</a:t>
            </a:r>
            <a:r>
              <a:rPr lang="zh-TW" altLang="zh-TW" sz="2000" u="sng" dirty="0">
                <a:solidFill>
                  <a:srgbClr val="C00089"/>
                </a:solidFill>
                <a:effectLst/>
              </a:rPr>
              <a:t>自行迴避</a:t>
            </a:r>
            <a:r>
              <a:rPr lang="en-US" altLang="zh-TW" sz="2000" dirty="0">
                <a:solidFill>
                  <a:schemeClr val="tx1"/>
                </a:solidFill>
                <a:effectLst/>
              </a:rPr>
              <a:t>(</a:t>
            </a:r>
            <a:r>
              <a:rPr lang="en-US" altLang="zh-TW" sz="2000" dirty="0" err="1">
                <a:solidFill>
                  <a:schemeClr val="tx1"/>
                </a:solidFill>
                <a:effectLst/>
              </a:rPr>
              <a:t>P126</a:t>
            </a:r>
            <a:r>
              <a:rPr lang="en-US" altLang="zh-TW" sz="2000" dirty="0">
                <a:solidFill>
                  <a:schemeClr val="tx1"/>
                </a:solidFill>
                <a:effectLst/>
              </a:rPr>
              <a:t>)</a:t>
            </a:r>
          </a:p>
          <a:p>
            <a:pPr lvl="1" eaLnBrk="1" hangingPunct="1">
              <a:lnSpc>
                <a:spcPts val="3300"/>
              </a:lnSpc>
              <a:buClr>
                <a:schemeClr val="tx1"/>
              </a:buClr>
              <a:buSzPct val="50000"/>
              <a:buFont typeface="Wingdings" panose="05000000000000000000" pitchFamily="2" charset="2"/>
              <a:buChar char="Ø"/>
              <a:defRPr/>
            </a:pPr>
            <a:r>
              <a:rPr lang="zh-TW" altLang="en-US" sz="1800" dirty="0">
                <a:solidFill>
                  <a:schemeClr val="tx1"/>
                </a:solidFill>
              </a:rPr>
              <a:t>本人或其配偶、前配偶、四親等內之血親或三親等內之姻親或曾有此關係者為事件之當事人時。</a:t>
            </a:r>
            <a:endParaRPr lang="en-US" altLang="zh-TW" sz="1800" dirty="0">
              <a:solidFill>
                <a:schemeClr val="tx1"/>
              </a:solidFill>
            </a:endParaRPr>
          </a:p>
          <a:p>
            <a:pPr lvl="1" eaLnBrk="1" hangingPunct="1">
              <a:lnSpc>
                <a:spcPts val="3300"/>
              </a:lnSpc>
              <a:buClr>
                <a:schemeClr val="tx1"/>
              </a:buClr>
              <a:buSzPct val="50000"/>
              <a:buFont typeface="Wingdings" panose="05000000000000000000" pitchFamily="2" charset="2"/>
              <a:buChar char="Ø"/>
              <a:defRPr/>
            </a:pPr>
            <a:r>
              <a:rPr lang="zh-TW" altLang="en-US" sz="1800" dirty="0">
                <a:solidFill>
                  <a:schemeClr val="tx1"/>
                </a:solidFill>
              </a:rPr>
              <a:t>本人或其配偶、前配偶，就該事件與當事人有共同權利人或共同義務人之關係者。</a:t>
            </a:r>
            <a:endParaRPr lang="en-US" altLang="zh-TW" sz="1800" dirty="0">
              <a:solidFill>
                <a:schemeClr val="tx1"/>
              </a:solidFill>
            </a:endParaRPr>
          </a:p>
          <a:p>
            <a:pPr lvl="1" eaLnBrk="1" hangingPunct="1">
              <a:lnSpc>
                <a:spcPts val="3300"/>
              </a:lnSpc>
              <a:buClr>
                <a:schemeClr val="tx1"/>
              </a:buClr>
              <a:buSzPct val="50000"/>
              <a:buFont typeface="Wingdings" panose="05000000000000000000" pitchFamily="2" charset="2"/>
              <a:buChar char="Ø"/>
              <a:defRPr/>
            </a:pPr>
            <a:r>
              <a:rPr lang="zh-TW" altLang="en-US" sz="1800" dirty="0">
                <a:solidFill>
                  <a:schemeClr val="tx1"/>
                </a:solidFill>
              </a:rPr>
              <a:t>現為或曾為該事件當事人之代理人、輔佐人者。</a:t>
            </a:r>
            <a:endParaRPr lang="en-US" altLang="zh-TW" sz="1800" dirty="0">
              <a:solidFill>
                <a:schemeClr val="tx1"/>
              </a:solidFill>
            </a:endParaRPr>
          </a:p>
          <a:p>
            <a:pPr lvl="1" eaLnBrk="1" hangingPunct="1">
              <a:lnSpc>
                <a:spcPts val="3300"/>
              </a:lnSpc>
              <a:buClr>
                <a:schemeClr val="tx1"/>
              </a:buClr>
              <a:buSzPct val="50000"/>
              <a:buFont typeface="Wingdings" panose="05000000000000000000" pitchFamily="2" charset="2"/>
              <a:buChar char="Ø"/>
              <a:defRPr/>
            </a:pPr>
            <a:r>
              <a:rPr lang="zh-TW" altLang="en-US" sz="1800" dirty="0">
                <a:solidFill>
                  <a:schemeClr val="tx1"/>
                </a:solidFill>
              </a:rPr>
              <a:t>於該事件曾為證人、鑑定人者。</a:t>
            </a:r>
            <a:endParaRPr lang="en-US" altLang="zh-TW" sz="2000" dirty="0">
              <a:solidFill>
                <a:schemeClr val="tx1"/>
              </a:solidFill>
            </a:endParaRPr>
          </a:p>
          <a:p>
            <a:pPr marL="0" indent="0">
              <a:buFont typeface="Arial" panose="020B0604020202020204" pitchFamily="34" charset="0"/>
              <a:buNone/>
              <a:defRPr/>
            </a:pPr>
            <a:r>
              <a:rPr lang="zh-TW" altLang="en-US" sz="2000" dirty="0">
                <a:solidFill>
                  <a:srgbClr val="0000FF"/>
                </a:solidFill>
              </a:rPr>
              <a:t>違者</a:t>
            </a:r>
            <a:r>
              <a:rPr lang="zh-TW" altLang="en-US" sz="2000" dirty="0">
                <a:solidFill>
                  <a:srgbClr val="006600"/>
                </a:solidFill>
                <a:effectLst/>
              </a:rPr>
              <a:t>，於實習期間</a:t>
            </a:r>
            <a:r>
              <a:rPr lang="zh-TW" altLang="en-US" sz="2000" dirty="0">
                <a:solidFill>
                  <a:srgbClr val="0000FF"/>
                </a:solidFill>
              </a:rPr>
              <a:t>撤銷</a:t>
            </a:r>
            <a:r>
              <a:rPr lang="zh-TW" altLang="en-US" sz="2000" dirty="0">
                <a:solidFill>
                  <a:srgbClr val="006600"/>
                </a:solidFill>
                <a:effectLst/>
              </a:rPr>
              <a:t>實習資格；成績已評定者，</a:t>
            </a:r>
            <a:r>
              <a:rPr lang="zh-TW" altLang="en-US" sz="2000" dirty="0">
                <a:solidFill>
                  <a:srgbClr val="0000FF"/>
                </a:solidFill>
              </a:rPr>
              <a:t>撤銷</a:t>
            </a:r>
            <a:r>
              <a:rPr lang="zh-TW" altLang="en-US" sz="2000" dirty="0">
                <a:solidFill>
                  <a:srgbClr val="006600"/>
                </a:solidFill>
                <a:effectLst/>
              </a:rPr>
              <a:t>其評定；已發給教師證書者，</a:t>
            </a:r>
            <a:r>
              <a:rPr lang="zh-TW" altLang="en-US" sz="2000" dirty="0">
                <a:solidFill>
                  <a:srgbClr val="0000FF"/>
                </a:solidFill>
              </a:rPr>
              <a:t>撤銷</a:t>
            </a:r>
            <a:r>
              <a:rPr lang="zh-TW" altLang="en-US" sz="2000" dirty="0">
                <a:solidFill>
                  <a:srgbClr val="006600"/>
                </a:solidFill>
                <a:effectLst/>
              </a:rPr>
              <a:t>其證書；涉及</a:t>
            </a:r>
            <a:r>
              <a:rPr lang="zh-TW" altLang="en-US" sz="2000" dirty="0">
                <a:solidFill>
                  <a:srgbClr val="FF0000"/>
                </a:solidFill>
              </a:rPr>
              <a:t>刑事責任</a:t>
            </a:r>
            <a:r>
              <a:rPr lang="zh-TW" altLang="en-US" sz="2000" dirty="0">
                <a:solidFill>
                  <a:srgbClr val="006600"/>
                </a:solidFill>
                <a:effectLst/>
              </a:rPr>
              <a:t>者，移送</a:t>
            </a:r>
            <a:r>
              <a:rPr lang="zh-TW" altLang="en-US" sz="2000" dirty="0">
                <a:solidFill>
                  <a:srgbClr val="FF0000"/>
                </a:solidFill>
              </a:rPr>
              <a:t>司法機關</a:t>
            </a:r>
            <a:r>
              <a:rPr lang="zh-TW" altLang="en-US" sz="2000" dirty="0">
                <a:solidFill>
                  <a:srgbClr val="006600"/>
                </a:solidFill>
                <a:effectLst/>
              </a:rPr>
              <a:t>依法辦理。</a:t>
            </a:r>
            <a:endParaRPr lang="zh-TW" altLang="zh-TW" sz="1800" dirty="0">
              <a:solidFill>
                <a:schemeClr val="tx1"/>
              </a:solidFill>
              <a:effectLst/>
            </a:endParaRPr>
          </a:p>
          <a:p>
            <a:pPr>
              <a:defRPr/>
            </a:pPr>
            <a:r>
              <a:rPr lang="zh-TW" altLang="zh-TW" sz="1800" dirty="0">
                <a:solidFill>
                  <a:schemeClr val="tx1"/>
                </a:solidFill>
                <a:effectLst/>
              </a:rPr>
              <a:t>現職公務員</a:t>
            </a:r>
            <a:r>
              <a:rPr lang="zh-TW" altLang="zh-TW" sz="1800" u="sng" dirty="0">
                <a:effectLst/>
              </a:rPr>
              <a:t>不得以留職停薪或請事假</a:t>
            </a:r>
            <a:r>
              <a:rPr lang="zh-TW" altLang="zh-TW" sz="1800" dirty="0">
                <a:solidFill>
                  <a:schemeClr val="tx1"/>
                </a:solidFill>
                <a:effectLst/>
              </a:rPr>
              <a:t>方式參加教育實習</a:t>
            </a:r>
            <a:r>
              <a:rPr lang="zh-TW" altLang="en-US" sz="1800" dirty="0">
                <a:solidFill>
                  <a:schemeClr val="tx1"/>
                </a:solidFill>
                <a:effectLst/>
              </a:rPr>
              <a:t>（</a:t>
            </a:r>
            <a:r>
              <a:rPr lang="en-US" altLang="zh-TW" sz="1800" dirty="0" err="1">
                <a:solidFill>
                  <a:schemeClr val="tx1"/>
                </a:solidFill>
                <a:effectLst/>
              </a:rPr>
              <a:t>P128</a:t>
            </a:r>
            <a:r>
              <a:rPr lang="en-US" altLang="zh-TW" sz="1800" dirty="0">
                <a:solidFill>
                  <a:schemeClr val="tx1"/>
                </a:solidFill>
                <a:effectLst/>
              </a:rPr>
              <a:t>-130)</a:t>
            </a:r>
            <a:endParaRPr lang="zh-TW" altLang="zh-TW" sz="1800" dirty="0">
              <a:solidFill>
                <a:schemeClr val="tx1"/>
              </a:solidFill>
              <a:effectLst/>
            </a:endParaRPr>
          </a:p>
        </p:txBody>
      </p:sp>
      <p:sp>
        <p:nvSpPr>
          <p:cNvPr id="2253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5CA965F5-5188-4E0A-B0E3-C3D8827301A8}" type="slidenum">
              <a:rPr lang="zh-TW" altLang="en-US" sz="1600">
                <a:solidFill>
                  <a:schemeClr val="tx1"/>
                </a:solidFill>
                <a:ea typeface="新細明體" panose="02020500000000000000" pitchFamily="18" charset="-120"/>
              </a:rPr>
              <a:pPr>
                <a:lnSpc>
                  <a:spcPct val="100000"/>
                </a:lnSpc>
                <a:spcBef>
                  <a:spcPct val="0"/>
                </a:spcBef>
                <a:buFontTx/>
                <a:buNone/>
              </a:pPr>
              <a:t>16</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539750" y="423863"/>
            <a:ext cx="85074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陸、重要公函</a:t>
            </a:r>
            <a:r>
              <a:rPr lang="en-US" altLang="zh-TW" dirty="0">
                <a:solidFill>
                  <a:srgbClr val="002060"/>
                </a:solidFill>
              </a:rPr>
              <a:t>(p110-136)</a:t>
            </a:r>
            <a:endParaRPr lang="en-US" altLang="zh-TW"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8925" y="692150"/>
            <a:ext cx="8567738" cy="1081088"/>
          </a:xfrm>
        </p:spPr>
        <p:txBody>
          <a:bodyPr/>
          <a:lstStyle/>
          <a:p>
            <a:pPr>
              <a:buFont typeface="Wingdings" panose="05000000000000000000" pitchFamily="2" charset="2"/>
              <a:buChar char="u"/>
              <a:defRPr/>
            </a:pPr>
            <a:r>
              <a:rPr lang="zh-TW" altLang="en-US" sz="4400" dirty="0">
                <a:solidFill>
                  <a:srgbClr val="4E1C80"/>
                </a:solidFill>
              </a:rPr>
              <a:t>教育實習輔導費</a:t>
            </a:r>
            <a:endParaRPr lang="en-US" altLang="zh-TW" sz="4400" dirty="0">
              <a:solidFill>
                <a:srgbClr val="4E1C80"/>
              </a:solidFill>
            </a:endParaRPr>
          </a:p>
        </p:txBody>
      </p:sp>
      <p:sp>
        <p:nvSpPr>
          <p:cNvPr id="2355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650551F9-BE6A-4AA0-999F-4CF0D5DE2492}" type="slidenum">
              <a:rPr lang="zh-TW" altLang="en-US" sz="1600">
                <a:solidFill>
                  <a:schemeClr val="tx1"/>
                </a:solidFill>
                <a:ea typeface="新細明體" panose="02020500000000000000" pitchFamily="18" charset="-120"/>
              </a:rPr>
              <a:pPr>
                <a:lnSpc>
                  <a:spcPct val="100000"/>
                </a:lnSpc>
                <a:spcBef>
                  <a:spcPct val="0"/>
                </a:spcBef>
                <a:buFontTx/>
                <a:buNone/>
              </a:pPr>
              <a:t>17</a:t>
            </a:fld>
            <a:endParaRPr lang="en-US" altLang="zh-TW" sz="1600">
              <a:solidFill>
                <a:schemeClr val="tx1"/>
              </a:solidFill>
              <a:ea typeface="新細明體" panose="02020500000000000000" pitchFamily="18" charset="-120"/>
            </a:endParaRPr>
          </a:p>
        </p:txBody>
      </p:sp>
      <p:sp>
        <p:nvSpPr>
          <p:cNvPr id="23556" name="內容版面配置區 2"/>
          <p:cNvSpPr txBox="1">
            <a:spLocks/>
          </p:cNvSpPr>
          <p:nvPr/>
        </p:nvSpPr>
        <p:spPr bwMode="auto">
          <a:xfrm>
            <a:off x="282575" y="1916113"/>
            <a:ext cx="85994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50000"/>
              </a:lnSpc>
            </a:pPr>
            <a:r>
              <a:rPr lang="zh-TW" altLang="en-US" b="1">
                <a:solidFill>
                  <a:schemeClr val="tx1"/>
                </a:solidFill>
                <a:latin typeface="標楷體" panose="03000509000000000000" pitchFamily="65" charset="-120"/>
                <a:ea typeface="標楷體" panose="03000509000000000000" pitchFamily="65" charset="-120"/>
              </a:rPr>
              <a:t>教育實習輔導費繳費說明</a:t>
            </a:r>
            <a:endParaRPr lang="zh-TW" altLang="zh-TW" b="1">
              <a:solidFill>
                <a:schemeClr val="tx1"/>
              </a:solidFill>
              <a:latin typeface="標楷體" panose="03000509000000000000" pitchFamily="65" charset="-120"/>
              <a:ea typeface="標楷體" panose="03000509000000000000" pitchFamily="65" charset="-12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8" y="422275"/>
            <a:ext cx="8640762" cy="649288"/>
          </a:xfrm>
        </p:spPr>
        <p:txBody>
          <a:bodyPr/>
          <a:lstStyle/>
          <a:p>
            <a:pPr>
              <a:defRPr/>
            </a:pPr>
            <a:r>
              <a:rPr altLang="zh-TW" sz="3600" baseline="0" dirty="0">
                <a:solidFill>
                  <a:srgbClr val="002060"/>
                </a:solidFill>
                <a:latin typeface="標楷體" panose="03000509000000000000" pitchFamily="65" charset="-120"/>
                <a:cs typeface="華康POP1體W5(P)"/>
              </a:rPr>
              <a:t>教育實習輔導費</a:t>
            </a:r>
            <a:r>
              <a:rPr sz="3600" baseline="0" dirty="0">
                <a:solidFill>
                  <a:srgbClr val="002060"/>
                </a:solidFill>
                <a:latin typeface="標楷體" panose="03000509000000000000" pitchFamily="65" charset="-120"/>
                <a:cs typeface="華康POP1體W5(P)"/>
              </a:rPr>
              <a:t>繳費說明</a:t>
            </a:r>
          </a:p>
        </p:txBody>
      </p:sp>
      <p:sp>
        <p:nvSpPr>
          <p:cNvPr id="23555" name="內容版面配置區 2"/>
          <p:cNvSpPr>
            <a:spLocks noGrp="1"/>
          </p:cNvSpPr>
          <p:nvPr>
            <p:ph idx="1"/>
          </p:nvPr>
        </p:nvSpPr>
        <p:spPr>
          <a:xfrm>
            <a:off x="468313" y="908050"/>
            <a:ext cx="8640762" cy="5445125"/>
          </a:xfrm>
        </p:spPr>
        <p:txBody>
          <a:bodyPr/>
          <a:lstStyle/>
          <a:p>
            <a:pPr>
              <a:lnSpc>
                <a:spcPct val="100000"/>
              </a:lnSpc>
              <a:spcBef>
                <a:spcPts val="1200"/>
              </a:spcBef>
              <a:defRPr/>
            </a:pPr>
            <a:r>
              <a:rPr lang="zh-TW" altLang="en-US" sz="2800" dirty="0">
                <a:effectLst/>
              </a:rPr>
              <a:t>凡</a:t>
            </a:r>
            <a:r>
              <a:rPr lang="zh-TW" altLang="zh-TW" sz="2800" dirty="0">
                <a:effectLst/>
              </a:rPr>
              <a:t>申請實習</a:t>
            </a:r>
            <a:r>
              <a:rPr lang="zh-TW" altLang="en-US" sz="2800" dirty="0">
                <a:effectLst/>
              </a:rPr>
              <a:t>者，均需</a:t>
            </a:r>
            <a:r>
              <a:rPr lang="zh-TW" altLang="zh-TW" sz="2800" dirty="0">
                <a:effectLst/>
              </a:rPr>
              <a:t>繳納</a:t>
            </a:r>
            <a:r>
              <a:rPr lang="en-US" altLang="zh-TW" sz="2800" dirty="0">
                <a:effectLst/>
              </a:rPr>
              <a:t>4</a:t>
            </a:r>
            <a:r>
              <a:rPr lang="zh-TW" altLang="zh-TW" sz="2800" dirty="0">
                <a:effectLst/>
              </a:rPr>
              <a:t>學分之</a:t>
            </a:r>
            <a:r>
              <a:rPr lang="zh-TW" altLang="zh-TW" sz="2800" dirty="0">
                <a:solidFill>
                  <a:srgbClr val="0000FF"/>
                </a:solidFill>
                <a:effectLst/>
              </a:rPr>
              <a:t>教育實習輔導費</a:t>
            </a:r>
            <a:r>
              <a:rPr lang="en-US" altLang="zh-TW" sz="2800" dirty="0">
                <a:effectLst/>
              </a:rPr>
              <a:t>(1,310</a:t>
            </a:r>
            <a:r>
              <a:rPr lang="zh-TW" altLang="zh-TW" sz="2800" dirty="0">
                <a:effectLst/>
              </a:rPr>
              <a:t>元</a:t>
            </a:r>
            <a:r>
              <a:rPr lang="en-US" altLang="zh-TW" sz="2800" dirty="0">
                <a:effectLst/>
              </a:rPr>
              <a:t>*4</a:t>
            </a:r>
            <a:r>
              <a:rPr lang="zh-TW" altLang="zh-TW" sz="2800" dirty="0">
                <a:effectLst/>
              </a:rPr>
              <a:t>學分</a:t>
            </a:r>
            <a:r>
              <a:rPr lang="en-US" altLang="zh-TW" sz="2800" dirty="0">
                <a:effectLst/>
              </a:rPr>
              <a:t>=</a:t>
            </a:r>
            <a:r>
              <a:rPr lang="en-US" altLang="zh-TW" sz="2800" dirty="0">
                <a:solidFill>
                  <a:srgbClr val="006600"/>
                </a:solidFill>
                <a:effectLst/>
              </a:rPr>
              <a:t>5,240</a:t>
            </a:r>
            <a:r>
              <a:rPr lang="zh-TW" altLang="zh-TW" sz="2800" dirty="0">
                <a:effectLst/>
              </a:rPr>
              <a:t>元</a:t>
            </a:r>
            <a:r>
              <a:rPr lang="en-US" altLang="zh-TW" sz="2800" dirty="0">
                <a:effectLst/>
              </a:rPr>
              <a:t>)</a:t>
            </a:r>
          </a:p>
          <a:p>
            <a:pPr>
              <a:lnSpc>
                <a:spcPct val="100000"/>
              </a:lnSpc>
              <a:spcBef>
                <a:spcPts val="1200"/>
              </a:spcBef>
              <a:defRPr/>
            </a:pPr>
            <a:r>
              <a:rPr lang="zh-TW" altLang="en-US" sz="2800" dirty="0">
                <a:effectLst/>
              </a:rPr>
              <a:t>費用用途：支付實習指導教師鐘點費及差旅費。</a:t>
            </a:r>
            <a:endParaRPr lang="en-US" altLang="zh-TW" sz="2800" dirty="0">
              <a:effectLst/>
            </a:endParaRPr>
          </a:p>
          <a:p>
            <a:pPr>
              <a:lnSpc>
                <a:spcPct val="100000"/>
              </a:lnSpc>
              <a:spcBef>
                <a:spcPts val="1200"/>
              </a:spcBef>
              <a:defRPr/>
            </a:pPr>
            <a:r>
              <a:rPr lang="zh-TW" altLang="en-US" sz="2800" dirty="0">
                <a:effectLst/>
              </a:rPr>
              <a:t>繳費期限：</a:t>
            </a:r>
            <a:r>
              <a:rPr lang="zh-TW" altLang="zh-TW" sz="2800" dirty="0">
                <a:effectLst/>
              </a:rPr>
              <a:t>務必於</a:t>
            </a:r>
            <a:r>
              <a:rPr lang="en-US" altLang="zh-TW" sz="2800" u="sng" dirty="0">
                <a:solidFill>
                  <a:srgbClr val="C00000"/>
                </a:solidFill>
                <a:effectLst/>
              </a:rPr>
              <a:t>110.11.15(</a:t>
            </a:r>
            <a:r>
              <a:rPr lang="zh-TW" altLang="en-US" sz="2800" u="sng" dirty="0">
                <a:solidFill>
                  <a:srgbClr val="C00000"/>
                </a:solidFill>
                <a:effectLst/>
              </a:rPr>
              <a:t>星期五</a:t>
            </a:r>
            <a:r>
              <a:rPr lang="en-US" altLang="zh-TW" sz="2800" u="sng" dirty="0">
                <a:solidFill>
                  <a:srgbClr val="C00000"/>
                </a:solidFill>
                <a:effectLst/>
              </a:rPr>
              <a:t>)</a:t>
            </a:r>
            <a:r>
              <a:rPr lang="zh-TW" altLang="en-US" sz="2800" u="sng" dirty="0">
                <a:solidFill>
                  <a:srgbClr val="C00000"/>
                </a:solidFill>
                <a:effectLst/>
              </a:rPr>
              <a:t>前</a:t>
            </a:r>
            <a:r>
              <a:rPr lang="zh-TW" altLang="zh-TW" sz="2800" dirty="0">
                <a:effectLst/>
              </a:rPr>
              <a:t>完成繳費。</a:t>
            </a:r>
          </a:p>
          <a:p>
            <a:pPr>
              <a:defRPr/>
            </a:pPr>
            <a:r>
              <a:rPr lang="zh-TW" altLang="zh-TW" sz="2800" dirty="0">
                <a:effectLst/>
              </a:rPr>
              <a:t>繳費方式：</a:t>
            </a:r>
            <a:endParaRPr lang="en-US" altLang="zh-TW" sz="2800" dirty="0">
              <a:effectLst/>
            </a:endParaRPr>
          </a:p>
          <a:p>
            <a:pPr marL="0" indent="0">
              <a:buNone/>
              <a:defRPr/>
            </a:pPr>
            <a:r>
              <a:rPr lang="zh-TW" altLang="en-US" sz="2800" dirty="0">
                <a:effectLst/>
              </a:rPr>
              <a:t>   </a:t>
            </a:r>
            <a:r>
              <a:rPr lang="en-US" altLang="zh-TW" sz="2800" dirty="0">
                <a:effectLst/>
              </a:rPr>
              <a:t>1.</a:t>
            </a:r>
            <a:r>
              <a:rPr lang="zh-TW" altLang="zh-TW" sz="2800" dirty="0">
                <a:effectLst/>
              </a:rPr>
              <a:t>直接於</a:t>
            </a:r>
            <a:r>
              <a:rPr lang="en-US" altLang="zh-TW" sz="2800" dirty="0">
                <a:solidFill>
                  <a:srgbClr val="FF0000"/>
                </a:solidFill>
                <a:effectLst/>
              </a:rPr>
              <a:t>1/6</a:t>
            </a:r>
            <a:r>
              <a:rPr lang="en-US" altLang="zh-TW" sz="2800" dirty="0">
                <a:effectLst/>
              </a:rPr>
              <a:t>(</a:t>
            </a:r>
            <a:r>
              <a:rPr lang="zh-TW" altLang="en-US" sz="2800" dirty="0">
                <a:effectLst/>
              </a:rPr>
              <a:t>三</a:t>
            </a:r>
            <a:r>
              <a:rPr lang="en-US" altLang="zh-TW" sz="2800" dirty="0">
                <a:effectLst/>
              </a:rPr>
              <a:t>)</a:t>
            </a:r>
            <a:r>
              <a:rPr lang="zh-TW" altLang="zh-TW" sz="2800" dirty="0">
                <a:effectLst/>
              </a:rPr>
              <a:t>教育職前講習繳納「現金」。</a:t>
            </a:r>
            <a:endParaRPr lang="en-US" altLang="zh-TW" sz="2800" dirty="0">
              <a:effectLst/>
            </a:endParaRPr>
          </a:p>
          <a:p>
            <a:pPr marL="0" indent="0">
              <a:buNone/>
              <a:defRPr/>
            </a:pPr>
            <a:r>
              <a:rPr lang="zh-TW" altLang="en-US" sz="2800" dirty="0">
                <a:effectLst/>
              </a:rPr>
              <a:t>   </a:t>
            </a:r>
            <a:r>
              <a:rPr lang="en-US" altLang="zh-TW" sz="2800" dirty="0">
                <a:effectLst/>
              </a:rPr>
              <a:t>2.</a:t>
            </a:r>
            <a:r>
              <a:rPr lang="en-US" altLang="zh-TW" sz="2800" dirty="0">
                <a:solidFill>
                  <a:srgbClr val="FF0000"/>
                </a:solidFill>
                <a:effectLst/>
              </a:rPr>
              <a:t>1/15</a:t>
            </a:r>
            <a:r>
              <a:rPr lang="zh-TW" altLang="en-US" sz="2800" dirty="0">
                <a:effectLst/>
              </a:rPr>
              <a:t>前</a:t>
            </a:r>
            <a:r>
              <a:rPr lang="zh-TW" altLang="zh-TW" sz="2800" dirty="0">
                <a:effectLst/>
              </a:rPr>
              <a:t>以「現金」繳交至蘭潭總務處出納組</a:t>
            </a:r>
            <a:r>
              <a:rPr lang="en-US" altLang="zh-TW" sz="2800" dirty="0">
                <a:effectLst/>
              </a:rPr>
              <a:t>	(10:00-11:30</a:t>
            </a:r>
            <a:r>
              <a:rPr lang="zh-TW" altLang="en-US" sz="2800" dirty="0">
                <a:effectLst/>
              </a:rPr>
              <a:t>）</a:t>
            </a:r>
            <a:endParaRPr lang="en-US" altLang="zh-TW" sz="2800" dirty="0">
              <a:effectLst/>
            </a:endParaRPr>
          </a:p>
          <a:p>
            <a:pPr>
              <a:defRPr/>
            </a:pPr>
            <a:r>
              <a:rPr lang="zh-TW" altLang="en-US" sz="2800" dirty="0">
                <a:effectLst/>
              </a:rPr>
              <a:t>若有任何問題，請速洽實習組，避免影響實習資格</a:t>
            </a:r>
            <a:endParaRPr lang="en-US" altLang="zh-TW" sz="2800" dirty="0">
              <a:effectLst/>
            </a:endParaRPr>
          </a:p>
          <a:p>
            <a:pPr>
              <a:lnSpc>
                <a:spcPct val="100000"/>
              </a:lnSpc>
              <a:spcBef>
                <a:spcPts val="1200"/>
              </a:spcBef>
              <a:defRPr/>
            </a:pPr>
            <a:endParaRPr lang="zh-TW" altLang="zh-TW" sz="2800" dirty="0">
              <a:effectLst/>
            </a:endParaRPr>
          </a:p>
          <a:p>
            <a:pPr>
              <a:defRPr/>
            </a:pPr>
            <a:endParaRPr lang="zh-TW" altLang="en-US" sz="2800" dirty="0">
              <a:effectLst/>
            </a:endParaRPr>
          </a:p>
        </p:txBody>
      </p:sp>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2"/>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3"/>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E6D86704-FA78-4294-A247-50736EC30050}" type="slidenum">
              <a:rPr lang="zh-TW" altLang="en-US" sz="1600">
                <a:solidFill>
                  <a:schemeClr val="tx1"/>
                </a:solidFill>
                <a:ea typeface="新細明體" panose="02020500000000000000" pitchFamily="18" charset="-120"/>
              </a:rPr>
              <a:pPr>
                <a:lnSpc>
                  <a:spcPct val="100000"/>
                </a:lnSpc>
                <a:spcBef>
                  <a:spcPct val="0"/>
                </a:spcBef>
                <a:buFontTx/>
                <a:buNone/>
              </a:pPr>
              <a:t>18</a:t>
            </a:fld>
            <a:endParaRPr lang="en-US" altLang="zh-TW" sz="1600">
              <a:solidFill>
                <a:schemeClr val="tx1"/>
              </a:solidFill>
              <a:ea typeface="新細明體" panose="02020500000000000000" pitchFamily="18" charset="-12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8" y="422275"/>
            <a:ext cx="8640762" cy="649288"/>
          </a:xfrm>
        </p:spPr>
        <p:txBody>
          <a:bodyPr/>
          <a:lstStyle/>
          <a:p>
            <a:pPr>
              <a:defRPr/>
            </a:pPr>
            <a:r>
              <a:rPr sz="3600" baseline="0" dirty="0">
                <a:solidFill>
                  <a:srgbClr val="002060"/>
                </a:solidFill>
                <a:latin typeface="標楷體" panose="03000509000000000000" pitchFamily="65" charset="-120"/>
                <a:cs typeface="華康POP1體W5(P)"/>
              </a:rPr>
              <a:t>學生團體平安保險相關說明</a:t>
            </a:r>
          </a:p>
        </p:txBody>
      </p:sp>
      <p:sp>
        <p:nvSpPr>
          <p:cNvPr id="3" name="內容版面配置區 2"/>
          <p:cNvSpPr>
            <a:spLocks noGrp="1"/>
          </p:cNvSpPr>
          <p:nvPr>
            <p:ph idx="1"/>
          </p:nvPr>
        </p:nvSpPr>
        <p:spPr>
          <a:xfrm>
            <a:off x="395288" y="1258888"/>
            <a:ext cx="8496300" cy="4911725"/>
          </a:xfrm>
        </p:spPr>
        <p:txBody>
          <a:bodyPr/>
          <a:lstStyle/>
          <a:p>
            <a:pPr>
              <a:lnSpc>
                <a:spcPct val="100000"/>
              </a:lnSpc>
              <a:spcBef>
                <a:spcPts val="1200"/>
              </a:spcBef>
              <a:defRPr/>
            </a:pPr>
            <a:r>
              <a:rPr lang="zh-TW" altLang="en-US" sz="2800" dirty="0">
                <a:effectLst/>
              </a:rPr>
              <a:t>本校應屆畢業生或休學生，凡</a:t>
            </a:r>
            <a:r>
              <a:rPr lang="zh-TW" altLang="zh-TW" sz="2800" dirty="0">
                <a:effectLst/>
              </a:rPr>
              <a:t>申請實習</a:t>
            </a:r>
            <a:r>
              <a:rPr lang="zh-TW" altLang="en-US" sz="2800" dirty="0">
                <a:effectLst/>
              </a:rPr>
              <a:t>者，可繳納</a:t>
            </a:r>
            <a:r>
              <a:rPr lang="en-US" altLang="zh-TW" sz="2800" dirty="0">
                <a:solidFill>
                  <a:srgbClr val="006600"/>
                </a:solidFill>
                <a:effectLst/>
              </a:rPr>
              <a:t>254</a:t>
            </a:r>
            <a:r>
              <a:rPr lang="zh-TW" altLang="zh-TW" sz="2800" dirty="0">
                <a:solidFill>
                  <a:srgbClr val="006600"/>
                </a:solidFill>
                <a:effectLst/>
              </a:rPr>
              <a:t>元</a:t>
            </a:r>
            <a:r>
              <a:rPr lang="zh-TW" altLang="en-US" sz="2800" dirty="0">
                <a:effectLst/>
              </a:rPr>
              <a:t>參加</a:t>
            </a:r>
            <a:r>
              <a:rPr lang="zh-TW" altLang="zh-TW" sz="2800" dirty="0">
                <a:effectLst/>
              </a:rPr>
              <a:t>半年之</a:t>
            </a:r>
            <a:r>
              <a:rPr lang="zh-TW" altLang="zh-TW" sz="2800" dirty="0">
                <a:solidFill>
                  <a:srgbClr val="0000FF"/>
                </a:solidFill>
                <a:effectLst/>
              </a:rPr>
              <a:t>學生平安保險</a:t>
            </a:r>
            <a:r>
              <a:rPr lang="zh-TW" altLang="en-US" sz="2800" dirty="0">
                <a:effectLst/>
              </a:rPr>
              <a:t>（繳費方式及期限同前頁之說明）。</a:t>
            </a:r>
            <a:endParaRPr lang="zh-TW" altLang="zh-TW" sz="2800" dirty="0">
              <a:effectLst/>
            </a:endParaRPr>
          </a:p>
          <a:p>
            <a:pPr>
              <a:lnSpc>
                <a:spcPct val="100000"/>
              </a:lnSpc>
              <a:spcBef>
                <a:spcPts val="1200"/>
              </a:spcBef>
              <a:defRPr/>
            </a:pPr>
            <a:r>
              <a:rPr lang="zh-TW" altLang="en-US" sz="2800" dirty="0">
                <a:effectLst/>
              </a:rPr>
              <a:t>幼教專班、請半年休事假之在職人員</a:t>
            </a:r>
            <a:r>
              <a:rPr lang="zh-TW" altLang="en-US" sz="2800" u="sng" dirty="0">
                <a:solidFill>
                  <a:srgbClr val="FF3300"/>
                </a:solidFill>
              </a:rPr>
              <a:t>不符</a:t>
            </a:r>
            <a:r>
              <a:rPr lang="zh-TW" altLang="en-US" sz="2800" dirty="0">
                <a:effectLst/>
              </a:rPr>
              <a:t>本校</a:t>
            </a:r>
            <a:r>
              <a:rPr lang="zh-TW" altLang="en-US" sz="2800" dirty="0">
                <a:solidFill>
                  <a:srgbClr val="FF0000"/>
                </a:solidFill>
              </a:rPr>
              <a:t>學生平安團體保險被保險人資格</a:t>
            </a:r>
            <a:r>
              <a:rPr lang="zh-TW" altLang="en-US" sz="2800" dirty="0"/>
              <a:t>，</a:t>
            </a:r>
            <a:r>
              <a:rPr lang="zh-TW" altLang="en-US" sz="2800" u="sng" dirty="0">
                <a:solidFill>
                  <a:srgbClr val="FF0000"/>
                </a:solidFill>
              </a:rPr>
              <a:t>請自行</a:t>
            </a:r>
            <a:r>
              <a:rPr lang="zh-TW" altLang="en-US" sz="2800" dirty="0">
                <a:effectLst/>
              </a:rPr>
              <a:t>於教育實習期間</a:t>
            </a:r>
            <a:r>
              <a:rPr lang="en-US" altLang="zh-TW" sz="2800" dirty="0">
                <a:effectLst/>
              </a:rPr>
              <a:t>(110.2.1.-110.7.31</a:t>
            </a:r>
            <a:r>
              <a:rPr lang="en-US" altLang="zh-TW" sz="2800" dirty="0"/>
              <a:t>)</a:t>
            </a:r>
            <a:r>
              <a:rPr lang="zh-TW" altLang="en-US" sz="2800" u="sng" dirty="0">
                <a:solidFill>
                  <a:srgbClr val="FF0000"/>
                </a:solidFill>
              </a:rPr>
              <a:t>投保</a:t>
            </a:r>
            <a:r>
              <a:rPr lang="zh-TW" altLang="en-US" sz="2800" dirty="0">
                <a:effectLst/>
              </a:rPr>
              <a:t>平安保險</a:t>
            </a:r>
            <a:r>
              <a:rPr lang="zh-TW" altLang="en-US" sz="2800" dirty="0"/>
              <a:t>，</a:t>
            </a:r>
            <a:r>
              <a:rPr lang="zh-TW" altLang="en-US" sz="2800" dirty="0">
                <a:solidFill>
                  <a:srgbClr val="0000FF"/>
                </a:solidFill>
              </a:rPr>
              <a:t>投保</a:t>
            </a:r>
            <a:r>
              <a:rPr lang="zh-TW" altLang="en-US" sz="2800" u="sng" dirty="0">
                <a:solidFill>
                  <a:srgbClr val="0000FF"/>
                </a:solidFill>
              </a:rPr>
              <a:t>保單</a:t>
            </a:r>
            <a:r>
              <a:rPr lang="zh-TW" altLang="en-US" sz="2800" dirty="0">
                <a:effectLst/>
              </a:rPr>
              <a:t>請將影本送本中心備查。</a:t>
            </a:r>
            <a:endParaRPr lang="en-US" altLang="zh-TW" sz="2800" dirty="0">
              <a:effectLst/>
            </a:endParaRPr>
          </a:p>
          <a:p>
            <a:pPr>
              <a:lnSpc>
                <a:spcPct val="100000"/>
              </a:lnSpc>
              <a:spcBef>
                <a:spcPts val="1200"/>
              </a:spcBef>
              <a:defRPr/>
            </a:pPr>
            <a:r>
              <a:rPr lang="zh-TW" altLang="en-US" sz="2800" dirty="0">
                <a:effectLst/>
              </a:rPr>
              <a:t>如</a:t>
            </a:r>
            <a:r>
              <a:rPr lang="zh-TW" altLang="en-US" sz="2800" dirty="0">
                <a:solidFill>
                  <a:srgbClr val="FF0000"/>
                </a:solidFill>
                <a:effectLst/>
                <a:cs typeface="Times New Roman" panose="02020603050405020304" pitchFamily="18" charset="0"/>
              </a:rPr>
              <a:t>未參加</a:t>
            </a:r>
            <a:r>
              <a:rPr lang="zh-TW" altLang="en-US" sz="2800" dirty="0">
                <a:effectLst/>
              </a:rPr>
              <a:t>平安保險者，請自行敘明理由並簽名</a:t>
            </a:r>
            <a:r>
              <a:rPr lang="zh-TW" altLang="en-US" sz="2800" u="sng" dirty="0">
                <a:solidFill>
                  <a:srgbClr val="FF0000"/>
                </a:solidFill>
                <a:effectLst/>
                <a:cs typeface="Times New Roman" panose="02020603050405020304" pitchFamily="18" charset="0"/>
              </a:rPr>
              <a:t>切結</a:t>
            </a:r>
            <a:r>
              <a:rPr lang="zh-TW" altLang="en-US" sz="2800" dirty="0">
                <a:effectLst/>
              </a:rPr>
              <a:t>送交本中心備查。</a:t>
            </a:r>
            <a:endParaRPr lang="en-US" altLang="zh-TW" sz="2800" dirty="0">
              <a:effectLst/>
            </a:endParaRPr>
          </a:p>
          <a:p>
            <a:pPr>
              <a:lnSpc>
                <a:spcPct val="100000"/>
              </a:lnSpc>
              <a:spcBef>
                <a:spcPts val="1200"/>
              </a:spcBef>
              <a:defRPr/>
            </a:pPr>
            <a:r>
              <a:rPr lang="zh-TW" altLang="zh-TW" sz="2800" dirty="0">
                <a:effectLst/>
              </a:rPr>
              <a:t>學生平安保險</a:t>
            </a:r>
            <a:r>
              <a:rPr lang="zh-TW" altLang="en-US" sz="2800" dirty="0">
                <a:effectLst/>
              </a:rPr>
              <a:t>相關保障內容，請洽環安中心衛保組</a:t>
            </a:r>
            <a:r>
              <a:rPr lang="en-US" altLang="zh-TW" sz="2800" dirty="0">
                <a:effectLst/>
              </a:rPr>
              <a:t/>
            </a:r>
            <a:br>
              <a:rPr lang="en-US" altLang="zh-TW" sz="2800" dirty="0">
                <a:effectLst/>
              </a:rPr>
            </a:br>
            <a:r>
              <a:rPr lang="zh-TW" altLang="en-US" sz="2800" dirty="0">
                <a:effectLst/>
              </a:rPr>
              <a:t>蔡佳玲小姐（電話</a:t>
            </a:r>
            <a:r>
              <a:rPr lang="en-US" altLang="zh-TW" sz="2800" dirty="0">
                <a:effectLst/>
              </a:rPr>
              <a:t>05-2717069</a:t>
            </a:r>
            <a:r>
              <a:rPr lang="zh-TW" altLang="en-US" sz="2800" dirty="0">
                <a:effectLst/>
              </a:rPr>
              <a:t>）</a:t>
            </a:r>
            <a:endParaRPr lang="en-US" altLang="zh-TW" sz="2800" dirty="0">
              <a:effectLst/>
            </a:endParaRPr>
          </a:p>
          <a:p>
            <a:pPr>
              <a:lnSpc>
                <a:spcPct val="100000"/>
              </a:lnSpc>
              <a:spcBef>
                <a:spcPts val="1200"/>
              </a:spcBef>
              <a:defRPr/>
            </a:pPr>
            <a:endParaRPr lang="zh-TW" altLang="zh-TW" sz="2800" dirty="0">
              <a:effectLst/>
            </a:endParaRPr>
          </a:p>
          <a:p>
            <a:pPr>
              <a:defRPr/>
            </a:pPr>
            <a:endParaRPr lang="zh-TW" altLang="en-US" sz="2800" dirty="0">
              <a:effectLst/>
            </a:endParaRPr>
          </a:p>
        </p:txBody>
      </p:sp>
      <p:sp>
        <p:nvSpPr>
          <p:cNvPr id="2560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2"/>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3"/>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8FB8349F-DF84-43B7-9645-4755F44CCEF0}" type="slidenum">
              <a:rPr lang="zh-TW" altLang="en-US" sz="1600">
                <a:solidFill>
                  <a:schemeClr val="tx1"/>
                </a:solidFill>
                <a:ea typeface="新細明體" panose="02020500000000000000" pitchFamily="18" charset="-120"/>
              </a:rPr>
              <a:pPr>
                <a:lnSpc>
                  <a:spcPct val="100000"/>
                </a:lnSpc>
                <a:spcBef>
                  <a:spcPct val="0"/>
                </a:spcBef>
                <a:buFontTx/>
                <a:buNone/>
              </a:pPr>
              <a:t>19</a:t>
            </a:fld>
            <a:endParaRPr lang="en-US" altLang="zh-TW" sz="1600">
              <a:solidFill>
                <a:schemeClr val="tx1"/>
              </a:solidFill>
              <a:ea typeface="新細明體" panose="02020500000000000000" pitchFamily="18" charset="-12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050"/>
          <p:cNvSpPr>
            <a:spLocks noGrp="1" noChangeArrowheads="1"/>
          </p:cNvSpPr>
          <p:nvPr>
            <p:ph type="title"/>
          </p:nvPr>
        </p:nvSpPr>
        <p:spPr>
          <a:xfrm>
            <a:off x="900113" y="549275"/>
            <a:ext cx="6778625" cy="863600"/>
          </a:xfrm>
        </p:spPr>
        <p:txBody>
          <a:bodyPr>
            <a:normAutofit/>
          </a:bodyPr>
          <a:lstStyle/>
          <a:p>
            <a:pPr eaLnBrk="1" fontAlgn="auto" hangingPunct="1">
              <a:spcAft>
                <a:spcPts val="0"/>
              </a:spcAft>
              <a:defRPr/>
            </a:pPr>
            <a:r>
              <a:rPr sz="4400" baseline="0" dirty="0">
                <a:solidFill>
                  <a:srgbClr val="4E1C80"/>
                </a:solidFill>
                <a:latin typeface="標楷體" panose="03000509000000000000" pitchFamily="65" charset="-120"/>
                <a:cs typeface="+mn-cs"/>
              </a:rPr>
              <a:t>簡報大綱</a:t>
            </a:r>
          </a:p>
        </p:txBody>
      </p:sp>
      <p:sp>
        <p:nvSpPr>
          <p:cNvPr id="13315" name="Rectangle 2051"/>
          <p:cNvSpPr>
            <a:spLocks noGrp="1" noChangeArrowheads="1"/>
          </p:cNvSpPr>
          <p:nvPr>
            <p:ph idx="1"/>
          </p:nvPr>
        </p:nvSpPr>
        <p:spPr>
          <a:xfrm>
            <a:off x="611188" y="1557338"/>
            <a:ext cx="8208962" cy="4175125"/>
          </a:xfrm>
        </p:spPr>
        <p:txBody>
          <a:bodyPr rtlCol="0">
            <a:noAutofit/>
          </a:bodyPr>
          <a:lstStyle/>
          <a:p>
            <a:pPr eaLnBrk="1" fontAlgn="auto" hangingPunct="1">
              <a:spcBef>
                <a:spcPts val="600"/>
              </a:spcBef>
              <a:spcAft>
                <a:spcPts val="0"/>
              </a:spcAft>
              <a:buFont typeface="Wingdings" panose="05000000000000000000" pitchFamily="2" charset="2"/>
              <a:buChar char="u"/>
              <a:defRPr/>
            </a:pPr>
            <a:r>
              <a:rPr lang="zh-TW" altLang="en-US" sz="3200" dirty="0">
                <a:solidFill>
                  <a:srgbClr val="4E1C80"/>
                </a:solidFill>
                <a:cs typeface="+mn-cs"/>
              </a:rPr>
              <a:t>教育實習手冊導讀</a:t>
            </a:r>
            <a:endParaRPr lang="en-US" altLang="zh-TW" sz="3200" dirty="0">
              <a:solidFill>
                <a:srgbClr val="4E1C80"/>
              </a:solidFill>
              <a:cs typeface="+mn-cs"/>
            </a:endParaRPr>
          </a:p>
          <a:p>
            <a:pPr eaLnBrk="1" fontAlgn="auto" hangingPunct="1">
              <a:spcBef>
                <a:spcPts val="600"/>
              </a:spcBef>
              <a:spcAft>
                <a:spcPts val="0"/>
              </a:spcAft>
              <a:buFont typeface="Wingdings" panose="05000000000000000000" pitchFamily="2" charset="2"/>
              <a:buChar char="u"/>
              <a:defRPr/>
            </a:pPr>
            <a:r>
              <a:rPr lang="zh-TW" altLang="en-US" sz="3200" dirty="0">
                <a:solidFill>
                  <a:srgbClr val="4E1C80"/>
                </a:solidFill>
                <a:cs typeface="+mn-cs"/>
              </a:rPr>
              <a:t>教育實習資格審核</a:t>
            </a:r>
            <a:endParaRPr lang="en-US" altLang="zh-TW" sz="3200" dirty="0">
              <a:solidFill>
                <a:srgbClr val="4E1C80"/>
              </a:solidFill>
              <a:cs typeface="+mn-cs"/>
            </a:endParaRPr>
          </a:p>
          <a:p>
            <a:pPr eaLnBrk="1" fontAlgn="auto" hangingPunct="1">
              <a:spcBef>
                <a:spcPts val="600"/>
              </a:spcBef>
              <a:spcAft>
                <a:spcPts val="0"/>
              </a:spcAft>
              <a:buFont typeface="Wingdings" panose="05000000000000000000" pitchFamily="2" charset="2"/>
              <a:buChar char="u"/>
              <a:defRPr/>
            </a:pPr>
            <a:r>
              <a:rPr lang="zh-TW" altLang="en-US" sz="3200" dirty="0">
                <a:solidFill>
                  <a:srgbClr val="4E1C80"/>
                </a:solidFill>
                <a:cs typeface="+mn-cs"/>
              </a:rPr>
              <a:t>教育實習重要時程</a:t>
            </a:r>
            <a:endParaRPr lang="en-US" altLang="zh-TW" sz="3200" dirty="0">
              <a:solidFill>
                <a:srgbClr val="4E1C80"/>
              </a:solidFill>
              <a:cs typeface="+mn-cs"/>
            </a:endParaRPr>
          </a:p>
          <a:p>
            <a:pPr eaLnBrk="1" fontAlgn="auto" hangingPunct="1">
              <a:spcBef>
                <a:spcPts val="600"/>
              </a:spcBef>
              <a:spcAft>
                <a:spcPts val="0"/>
              </a:spcAft>
              <a:buFont typeface="Wingdings" panose="05000000000000000000" pitchFamily="2" charset="2"/>
              <a:buChar char="u"/>
              <a:defRPr/>
            </a:pPr>
            <a:r>
              <a:rPr lang="zh-TW" altLang="en-US" sz="3200" dirty="0">
                <a:solidFill>
                  <a:srgbClr val="4E1C80"/>
                </a:solidFill>
                <a:cs typeface="+mn-cs"/>
              </a:rPr>
              <a:t>常見問題</a:t>
            </a:r>
            <a:endParaRPr lang="en-US" altLang="zh-TW" sz="3200" dirty="0">
              <a:solidFill>
                <a:srgbClr val="4E1C80"/>
              </a:solidFill>
              <a:cs typeface="+mn-cs"/>
            </a:endParaRPr>
          </a:p>
        </p:txBody>
      </p:sp>
      <p:sp>
        <p:nvSpPr>
          <p:cNvPr id="819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34A01B3B-21D9-41E7-8D6C-2153277B6803}" type="slidenum">
              <a:rPr lang="zh-TW" altLang="en-US" sz="1600">
                <a:solidFill>
                  <a:schemeClr val="tx1"/>
                </a:solidFill>
                <a:ea typeface="新細明體" panose="02020500000000000000" pitchFamily="18" charset="-120"/>
              </a:rPr>
              <a:pPr>
                <a:lnSpc>
                  <a:spcPct val="100000"/>
                </a:lnSpc>
                <a:spcBef>
                  <a:spcPct val="0"/>
                </a:spcBef>
                <a:buFontTx/>
                <a:buNone/>
              </a:pPr>
              <a:t>2</a:t>
            </a:fld>
            <a:endParaRPr lang="en-US" altLang="zh-TW" sz="1600">
              <a:solidFill>
                <a:schemeClr val="tx1"/>
              </a:solidFill>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500"/>
                                        <p:tgtEl>
                                          <p:spTgt spid="13315">
                                            <p:txEl>
                                              <p:pRg st="2" end="2"/>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8" presetID="10" presetClass="entr" presetSubtype="0" fill="hold" nodeType="withEffect">
                                  <p:stCondLst>
                                    <p:cond delay="0"/>
                                  </p:stCondLst>
                                  <p:childTnLst>
                                    <p:set>
                                      <p:cBhvr>
                                        <p:cTn id="9" dur="1" fill="hold">
                                          <p:stCondLst>
                                            <p:cond delay="0"/>
                                          </p:stCondLst>
                                        </p:cTn>
                                        <p:tgtEl>
                                          <p:spTgt spid="13315">
                                            <p:txEl>
                                              <p:pRg st="3" end="3"/>
                                            </p:txEl>
                                          </p:spTgt>
                                        </p:tgtEl>
                                        <p:attrNameLst>
                                          <p:attrName>style.visibility</p:attrName>
                                        </p:attrNameLst>
                                      </p:cBhvr>
                                      <p:to>
                                        <p:strVal val="visible"/>
                                      </p:to>
                                    </p:set>
                                    <p:animEffect transition="in" filter="fade">
                                      <p:cBhvr>
                                        <p:cTn id="10" dur="500"/>
                                        <p:tgtEl>
                                          <p:spTgt spid="13315">
                                            <p:txEl>
                                              <p:pRg st="3" end="3"/>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par>
                                <p:cTn id="11" presetID="10" presetClass="entr" presetSubtype="0" fill="hold" nodeType="with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fade">
                                      <p:cBhvr>
                                        <p:cTn id="13" dur="500"/>
                                        <p:tgtEl>
                                          <p:spTgt spid="1331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par>
                                <p:cTn id="14" presetID="10" presetClass="entr" presetSubtype="0" fill="hold" nodeType="withEffect">
                                  <p:stCondLst>
                                    <p:cond delay="0"/>
                                  </p:stCondLst>
                                  <p:childTnLst>
                                    <p:set>
                                      <p:cBhvr>
                                        <p:cTn id="15" dur="1" fill="hold">
                                          <p:stCondLst>
                                            <p:cond delay="0"/>
                                          </p:stCondLst>
                                        </p:cTn>
                                        <p:tgtEl>
                                          <p:spTgt spid="13315">
                                            <p:txEl>
                                              <p:pRg st="1" end="1"/>
                                            </p:txEl>
                                          </p:spTgt>
                                        </p:tgtEl>
                                        <p:attrNameLst>
                                          <p:attrName>style.visibility</p:attrName>
                                        </p:attrNameLst>
                                      </p:cBhvr>
                                      <p:to>
                                        <p:strVal val="visible"/>
                                      </p:to>
                                    </p:set>
                                    <p:animEffect transition="in" filter="fade">
                                      <p:cBhvr>
                                        <p:cTn id="16" dur="500"/>
                                        <p:tgtEl>
                                          <p:spTgt spid="13315">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1E71AB-3CEF-49DE-A840-24F447D0BB97}"/>
              </a:ext>
            </a:extLst>
          </p:cNvPr>
          <p:cNvSpPr>
            <a:spLocks noGrp="1"/>
          </p:cNvSpPr>
          <p:nvPr>
            <p:ph type="title"/>
          </p:nvPr>
        </p:nvSpPr>
        <p:spPr>
          <a:xfrm>
            <a:off x="1259632" y="0"/>
            <a:ext cx="6779096" cy="1080120"/>
          </a:xfrm>
        </p:spPr>
        <p:txBody>
          <a:bodyPr/>
          <a:lstStyle/>
          <a:p>
            <a:r>
              <a:rPr lang="zh-TW" altLang="en-US" dirty="0"/>
              <a:t>清寒實習助學金</a:t>
            </a:r>
          </a:p>
        </p:txBody>
      </p:sp>
      <p:sp>
        <p:nvSpPr>
          <p:cNvPr id="3" name="內容版面配置區 2">
            <a:extLst>
              <a:ext uri="{FF2B5EF4-FFF2-40B4-BE49-F238E27FC236}">
                <a16:creationId xmlns:a16="http://schemas.microsoft.com/office/drawing/2014/main" id="{5DCBBA4B-B5EA-4AAA-9F3E-852FFE335C15}"/>
              </a:ext>
            </a:extLst>
          </p:cNvPr>
          <p:cNvSpPr>
            <a:spLocks noGrp="1"/>
          </p:cNvSpPr>
          <p:nvPr>
            <p:ph idx="1"/>
          </p:nvPr>
        </p:nvSpPr>
        <p:spPr>
          <a:xfrm>
            <a:off x="462372" y="1055982"/>
            <a:ext cx="8219256" cy="5469362"/>
          </a:xfrm>
        </p:spPr>
        <p:txBody>
          <a:bodyPr/>
          <a:lstStyle/>
          <a:p>
            <a:r>
              <a:rPr lang="zh-TW" altLang="en-US" sz="2800" dirty="0">
                <a:effectLst/>
              </a:rPr>
              <a:t>資格</a:t>
            </a:r>
            <a:r>
              <a:rPr lang="zh-TW" altLang="en-US" sz="2800" b="0" dirty="0">
                <a:effectLst/>
              </a:rPr>
              <a:t>：符合戶籍所在地直轄市、縣</a:t>
            </a:r>
            <a:r>
              <a:rPr lang="en-US" altLang="zh-TW" sz="2800" b="0" dirty="0">
                <a:effectLst/>
              </a:rPr>
              <a:t>(</a:t>
            </a:r>
            <a:r>
              <a:rPr lang="zh-TW" altLang="en-US" sz="2800" b="0" dirty="0">
                <a:effectLst/>
              </a:rPr>
              <a:t>市</a:t>
            </a:r>
            <a:r>
              <a:rPr lang="en-US" altLang="zh-TW" sz="2800" b="0" dirty="0">
                <a:effectLst/>
              </a:rPr>
              <a:t>)</a:t>
            </a:r>
            <a:r>
              <a:rPr lang="zh-TW" altLang="en-US" sz="2800" b="0" dirty="0">
                <a:effectLst/>
              </a:rPr>
              <a:t>主管機關審核認定之低收入戶及中低收入戶之規定。</a:t>
            </a:r>
            <a:endParaRPr lang="en-US" altLang="zh-TW" sz="2800" b="0" dirty="0">
              <a:effectLst/>
            </a:endParaRPr>
          </a:p>
          <a:p>
            <a:r>
              <a:rPr lang="zh-TW" altLang="en-US" sz="2800" dirty="0">
                <a:effectLst/>
              </a:rPr>
              <a:t>補助</a:t>
            </a:r>
            <a:r>
              <a:rPr lang="zh-TW" altLang="en-US" sz="2800" b="0" dirty="0">
                <a:effectLst/>
              </a:rPr>
              <a:t>：每月補助</a:t>
            </a:r>
            <a:r>
              <a:rPr lang="en-US" altLang="zh-TW" sz="2800" b="0" dirty="0">
                <a:effectLst/>
              </a:rPr>
              <a:t>1</a:t>
            </a:r>
            <a:r>
              <a:rPr lang="zh-TW" altLang="en-US" sz="2800" b="0" dirty="0">
                <a:effectLst/>
              </a:rPr>
              <a:t>萬元，至多支領</a:t>
            </a:r>
            <a:r>
              <a:rPr lang="en-US" altLang="zh-TW" sz="2800" b="0" dirty="0">
                <a:effectLst/>
              </a:rPr>
              <a:t>6</a:t>
            </a:r>
            <a:r>
              <a:rPr lang="zh-TW" altLang="en-US" sz="2800" b="0" dirty="0">
                <a:effectLst/>
              </a:rPr>
              <a:t>個月。</a:t>
            </a:r>
            <a:endParaRPr lang="en-US" altLang="zh-TW" sz="2800" b="0" dirty="0">
              <a:effectLst/>
            </a:endParaRPr>
          </a:p>
          <a:p>
            <a:r>
              <a:rPr lang="zh-TW" altLang="en-US" sz="2800" dirty="0">
                <a:effectLst/>
              </a:rPr>
              <a:t>檢具資料</a:t>
            </a:r>
            <a:r>
              <a:rPr lang="zh-TW" altLang="en-US" sz="2800" b="0" dirty="0">
                <a:effectLst/>
              </a:rPr>
              <a:t>：</a:t>
            </a:r>
            <a:endParaRPr lang="en-US" altLang="zh-TW" sz="2800" b="0" dirty="0">
              <a:effectLst/>
            </a:endParaRPr>
          </a:p>
          <a:p>
            <a:pPr marL="457200" indent="-457200">
              <a:buFont typeface="+mj-lt"/>
              <a:buAutoNum type="arabicPeriod"/>
            </a:pPr>
            <a:r>
              <a:rPr lang="zh-TW" altLang="en-US" sz="2000" b="0" dirty="0">
                <a:effectLst/>
              </a:rPr>
              <a:t>身分證正反面影本</a:t>
            </a:r>
          </a:p>
          <a:p>
            <a:pPr marL="457200" indent="-457200">
              <a:buFont typeface="+mj-lt"/>
              <a:buAutoNum type="arabicPeriod"/>
            </a:pPr>
            <a:r>
              <a:rPr lang="zh-TW" altLang="en-US" sz="2000" b="0" dirty="0">
                <a:effectLst/>
              </a:rPr>
              <a:t>最近</a:t>
            </a:r>
            <a:r>
              <a:rPr lang="en-US" altLang="zh-TW" sz="2000" b="0" dirty="0">
                <a:effectLst/>
              </a:rPr>
              <a:t>3</a:t>
            </a:r>
            <a:r>
              <a:rPr lang="zh-TW" altLang="en-US" sz="2000" b="0" dirty="0">
                <a:effectLst/>
              </a:rPr>
              <a:t>個月全戶籍謄本</a:t>
            </a:r>
            <a:r>
              <a:rPr lang="en-US" altLang="zh-TW" sz="2000" b="0" dirty="0">
                <a:effectLst/>
              </a:rPr>
              <a:t>(</a:t>
            </a:r>
            <a:r>
              <a:rPr lang="zh-TW" altLang="en-US" sz="2000" b="0" dirty="0">
                <a:effectLst/>
              </a:rPr>
              <a:t>正本</a:t>
            </a:r>
            <a:r>
              <a:rPr lang="en-US" altLang="zh-TW" sz="2000" b="0" dirty="0">
                <a:effectLst/>
              </a:rPr>
              <a:t>)</a:t>
            </a:r>
          </a:p>
          <a:p>
            <a:pPr marL="457200" indent="-457200">
              <a:buFont typeface="+mj-lt"/>
              <a:buAutoNum type="arabicPeriod"/>
            </a:pPr>
            <a:r>
              <a:rPr lang="zh-TW" altLang="en-US" sz="2000" b="0" dirty="0">
                <a:effectLst/>
              </a:rPr>
              <a:t>低收入戶或中低收入戶證明</a:t>
            </a:r>
          </a:p>
          <a:p>
            <a:pPr marL="457200" indent="-457200">
              <a:buFont typeface="+mj-lt"/>
              <a:buAutoNum type="arabicPeriod"/>
            </a:pPr>
            <a:r>
              <a:rPr lang="zh-TW" altLang="en-US" sz="2000" b="0" dirty="0">
                <a:effectLst/>
              </a:rPr>
              <a:t>郵局存摺封面影本</a:t>
            </a:r>
          </a:p>
          <a:p>
            <a:pPr marL="457200" indent="-457200">
              <a:buFont typeface="+mj-lt"/>
              <a:buAutoNum type="arabicPeriod"/>
            </a:pPr>
            <a:r>
              <a:rPr lang="zh-TW" altLang="en-US" sz="2000" b="0" dirty="0">
                <a:effectLst/>
              </a:rPr>
              <a:t>清寒實習學生助學金申請表</a:t>
            </a:r>
            <a:endParaRPr lang="en-US" altLang="zh-TW" sz="2000" b="0" dirty="0">
              <a:effectLst/>
            </a:endParaRPr>
          </a:p>
          <a:p>
            <a:endParaRPr lang="zh-TW" altLang="en-US" sz="2800" b="0" dirty="0">
              <a:effectLst/>
            </a:endParaRPr>
          </a:p>
        </p:txBody>
      </p:sp>
      <p:sp>
        <p:nvSpPr>
          <p:cNvPr id="4" name="投影片編號版面配置區 3">
            <a:extLst>
              <a:ext uri="{FF2B5EF4-FFF2-40B4-BE49-F238E27FC236}">
                <a16:creationId xmlns:a16="http://schemas.microsoft.com/office/drawing/2014/main" id="{122859F9-3F09-4780-B4BA-59605F734559}"/>
              </a:ext>
            </a:extLst>
          </p:cNvPr>
          <p:cNvSpPr>
            <a:spLocks noGrp="1"/>
          </p:cNvSpPr>
          <p:nvPr>
            <p:ph type="sldNum" sz="quarter" idx="12"/>
          </p:nvPr>
        </p:nvSpPr>
        <p:spPr/>
        <p:txBody>
          <a:bodyPr/>
          <a:lstStyle/>
          <a:p>
            <a:fld id="{6BE2555C-6244-4F78-80D8-70C79155C67F}" type="slidenum">
              <a:rPr lang="zh-TW" altLang="en-US" smtClean="0"/>
              <a:pPr/>
              <a:t>20</a:t>
            </a:fld>
            <a:endParaRPr lang="en-US" altLang="zh-TW"/>
          </a:p>
        </p:txBody>
      </p:sp>
      <p:sp>
        <p:nvSpPr>
          <p:cNvPr id="5" name="文字方塊 4">
            <a:extLst>
              <a:ext uri="{FF2B5EF4-FFF2-40B4-BE49-F238E27FC236}">
                <a16:creationId xmlns:a16="http://schemas.microsoft.com/office/drawing/2014/main" id="{5C9049FC-06EF-478B-9072-2F25A234BCA2}"/>
              </a:ext>
            </a:extLst>
          </p:cNvPr>
          <p:cNvSpPr txBox="1"/>
          <p:nvPr/>
        </p:nvSpPr>
        <p:spPr>
          <a:xfrm>
            <a:off x="4649180" y="4077072"/>
            <a:ext cx="4320480" cy="461665"/>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申請期限至</a:t>
            </a:r>
            <a:r>
              <a:rPr lang="en-US" altLang="zh-TW" dirty="0">
                <a:solidFill>
                  <a:srgbClr val="C00000"/>
                </a:solidFill>
                <a:latin typeface="微軟正黑體" panose="020B0604030504040204" pitchFamily="34" charset="-120"/>
                <a:ea typeface="微軟正黑體" panose="020B0604030504040204" pitchFamily="34" charset="-120"/>
              </a:rPr>
              <a:t>110</a:t>
            </a:r>
            <a:r>
              <a:rPr lang="zh-TW" altLang="en-US" dirty="0">
                <a:solidFill>
                  <a:srgbClr val="C00000"/>
                </a:solidFill>
                <a:latin typeface="微軟正黑體" panose="020B0604030504040204" pitchFamily="34" charset="-120"/>
                <a:ea typeface="微軟正黑體" panose="020B0604030504040204" pitchFamily="34" charset="-120"/>
              </a:rPr>
              <a:t>年</a:t>
            </a:r>
            <a:r>
              <a:rPr lang="en-US" altLang="zh-TW" dirty="0">
                <a:solidFill>
                  <a:srgbClr val="C00000"/>
                </a:solidFill>
                <a:latin typeface="微軟正黑體" panose="020B0604030504040204" pitchFamily="34" charset="-120"/>
                <a:ea typeface="微軟正黑體" panose="020B0604030504040204" pitchFamily="34" charset="-120"/>
              </a:rPr>
              <a:t>1</a:t>
            </a:r>
            <a:r>
              <a:rPr lang="zh-TW" altLang="en-US" dirty="0">
                <a:solidFill>
                  <a:srgbClr val="C00000"/>
                </a:solidFill>
                <a:latin typeface="微軟正黑體" panose="020B0604030504040204" pitchFamily="34" charset="-120"/>
                <a:ea typeface="微軟正黑體" panose="020B0604030504040204" pitchFamily="34" charset="-120"/>
              </a:rPr>
              <a:t>月</a:t>
            </a:r>
            <a:r>
              <a:rPr lang="en-US" altLang="zh-TW" dirty="0">
                <a:solidFill>
                  <a:srgbClr val="C00000"/>
                </a:solidFill>
                <a:latin typeface="微軟正黑體" panose="020B0604030504040204" pitchFamily="34" charset="-120"/>
                <a:ea typeface="微軟正黑體" panose="020B0604030504040204" pitchFamily="34" charset="-120"/>
              </a:rPr>
              <a:t>11</a:t>
            </a:r>
            <a:r>
              <a:rPr lang="zh-TW" altLang="en-US" dirty="0">
                <a:solidFill>
                  <a:srgbClr val="C00000"/>
                </a:solidFill>
                <a:latin typeface="微軟正黑體" panose="020B0604030504040204" pitchFamily="34" charset="-120"/>
                <a:ea typeface="微軟正黑體" panose="020B0604030504040204" pitchFamily="34" charset="-120"/>
              </a:rPr>
              <a:t>日</a:t>
            </a:r>
            <a:r>
              <a:rPr lang="zh-TW" altLang="en-US" dirty="0">
                <a:latin typeface="微軟正黑體" panose="020B0604030504040204" pitchFamily="34" charset="-120"/>
                <a:ea typeface="微軟正黑體" panose="020B0604030504040204" pitchFamily="34" charset="-120"/>
              </a:rPr>
              <a:t>止</a:t>
            </a:r>
          </a:p>
        </p:txBody>
      </p:sp>
    </p:spTree>
    <p:extLst>
      <p:ext uri="{BB962C8B-B14F-4D97-AF65-F5344CB8AC3E}">
        <p14:creationId xmlns:p14="http://schemas.microsoft.com/office/powerpoint/2010/main" val="21048506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投影片編號版面配置區 5"/>
          <p:cNvSpPr>
            <a:spLocks noGrp="1"/>
          </p:cNvSpPr>
          <p:nvPr>
            <p:ph type="sldNum" sz="quarter" idx="12"/>
          </p:nvPr>
        </p:nvSpPr>
        <p:spPr bwMode="auto">
          <a:xfrm>
            <a:off x="6588125" y="6237288"/>
            <a:ext cx="21240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2"/>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3"/>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4DA7D2E4-D6F1-4617-BA10-03F4AAE17801}" type="slidenum">
              <a:rPr lang="zh-TW" altLang="en-US" sz="1600">
                <a:solidFill>
                  <a:schemeClr val="tx1"/>
                </a:solidFill>
                <a:ea typeface="新細明體" panose="02020500000000000000" pitchFamily="18" charset="-120"/>
              </a:rPr>
              <a:pPr>
                <a:lnSpc>
                  <a:spcPct val="100000"/>
                </a:lnSpc>
                <a:spcBef>
                  <a:spcPct val="0"/>
                </a:spcBef>
                <a:buFontTx/>
                <a:buNone/>
              </a:pPr>
              <a:t>21</a:t>
            </a:fld>
            <a:endParaRPr lang="en-US" altLang="zh-TW" sz="1600">
              <a:solidFill>
                <a:schemeClr val="tx1"/>
              </a:solidFill>
              <a:ea typeface="新細明體" panose="02020500000000000000" pitchFamily="18" charset="-120"/>
            </a:endParaRPr>
          </a:p>
        </p:txBody>
      </p:sp>
      <p:sp>
        <p:nvSpPr>
          <p:cNvPr id="3" name="書卷 (垂直) 2"/>
          <p:cNvSpPr/>
          <p:nvPr/>
        </p:nvSpPr>
        <p:spPr>
          <a:xfrm>
            <a:off x="103188" y="981075"/>
            <a:ext cx="1150937" cy="5124450"/>
          </a:xfrm>
          <a:prstGeom prst="verticalScroll">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TW" altLang="en-US" sz="3600" b="1" dirty="0">
                <a:solidFill>
                  <a:srgbClr val="7030A0"/>
                </a:solidFill>
                <a:latin typeface="標楷體" panose="03000509000000000000" pitchFamily="65" charset="-120"/>
                <a:ea typeface="標楷體" panose="03000509000000000000" pitchFamily="65" charset="-120"/>
              </a:rPr>
              <a:t>教育實習重要時程</a:t>
            </a:r>
            <a:endParaRPr lang="en-US" altLang="zh-TW" sz="3600" b="1" dirty="0">
              <a:solidFill>
                <a:srgbClr val="7030A0"/>
              </a:solidFill>
              <a:latin typeface="標楷體" panose="03000509000000000000" pitchFamily="65" charset="-120"/>
              <a:ea typeface="標楷體" panose="03000509000000000000" pitchFamily="65" charset="-120"/>
            </a:endParaRPr>
          </a:p>
          <a:p>
            <a:pPr algn="ctr">
              <a:defRPr/>
            </a:pPr>
            <a:r>
              <a:rPr lang="zh-TW" altLang="en-US" sz="3600" b="1" dirty="0">
                <a:solidFill>
                  <a:srgbClr val="FF0000"/>
                </a:solidFill>
                <a:latin typeface="標楷體" panose="03000509000000000000" pitchFamily="65" charset="-120"/>
                <a:ea typeface="標楷體" panose="03000509000000000000" pitchFamily="65" charset="-120"/>
              </a:rPr>
              <a:t>暫</a:t>
            </a:r>
          </a:p>
        </p:txBody>
      </p:sp>
      <p:graphicFrame>
        <p:nvGraphicFramePr>
          <p:cNvPr id="5" name="資料庫圖表 4"/>
          <p:cNvGraphicFramePr/>
          <p:nvPr>
            <p:extLst>
              <p:ext uri="{D42A27DB-BD31-4B8C-83A1-F6EECF244321}">
                <p14:modId xmlns:p14="http://schemas.microsoft.com/office/powerpoint/2010/main" val="3355448818"/>
              </p:ext>
            </p:extLst>
          </p:nvPr>
        </p:nvGraphicFramePr>
        <p:xfrm>
          <a:off x="1331639" y="116632"/>
          <a:ext cx="7453613" cy="6624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313" y="1916113"/>
            <a:ext cx="8567737" cy="1081087"/>
          </a:xfrm>
        </p:spPr>
        <p:txBody>
          <a:bodyPr/>
          <a:lstStyle/>
          <a:p>
            <a:pPr>
              <a:buFont typeface="Wingdings" panose="05000000000000000000" pitchFamily="2" charset="2"/>
              <a:buChar char="u"/>
              <a:defRPr/>
            </a:pPr>
            <a:r>
              <a:rPr lang="zh-TW" altLang="en-US" sz="4400" dirty="0">
                <a:solidFill>
                  <a:srgbClr val="4E1C80"/>
                </a:solidFill>
              </a:rPr>
              <a:t>常見問題</a:t>
            </a:r>
          </a:p>
        </p:txBody>
      </p:sp>
      <p:sp>
        <p:nvSpPr>
          <p:cNvPr id="2765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2"/>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3"/>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598501E0-DACC-480A-9C3F-96B452D6922A}" type="slidenum">
              <a:rPr lang="zh-TW" altLang="en-US" sz="1600">
                <a:solidFill>
                  <a:schemeClr val="tx1"/>
                </a:solidFill>
                <a:ea typeface="新細明體" panose="02020500000000000000" pitchFamily="18" charset="-120"/>
              </a:rPr>
              <a:pPr>
                <a:lnSpc>
                  <a:spcPct val="100000"/>
                </a:lnSpc>
                <a:spcBef>
                  <a:spcPct val="0"/>
                </a:spcBef>
                <a:buFontTx/>
                <a:buNone/>
              </a:pPr>
              <a:t>22</a:t>
            </a:fld>
            <a:endParaRPr lang="en-US" altLang="zh-TW" sz="1600">
              <a:solidFill>
                <a:schemeClr val="tx1"/>
              </a:solidFill>
              <a:ea typeface="新細明體" panose="02020500000000000000" pitchFamily="18" charset="-12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750" y="1125538"/>
            <a:ext cx="8604250" cy="5472112"/>
          </a:xfrm>
        </p:spPr>
        <p:txBody>
          <a:bodyPr/>
          <a:lstStyle/>
          <a:p>
            <a:pPr marL="0" indent="0">
              <a:lnSpc>
                <a:spcPct val="100000"/>
              </a:lnSpc>
              <a:spcBef>
                <a:spcPts val="0"/>
              </a:spcBef>
              <a:buFont typeface="Arial" panose="020B0604020202020204" pitchFamily="34" charset="0"/>
              <a:buNone/>
              <a:defRPr/>
            </a:pPr>
            <a:r>
              <a:rPr lang="zh-TW" altLang="en-US" dirty="0">
                <a:solidFill>
                  <a:srgbClr val="C00000"/>
                </a:solidFill>
                <a:latin typeface="新細明體" panose="02020500000000000000" pitchFamily="18" charset="-120"/>
                <a:ea typeface="新細明體" panose="02020500000000000000" pitchFamily="18" charset="-120"/>
              </a:rPr>
              <a:t>˙</a:t>
            </a:r>
            <a:r>
              <a:rPr lang="zh-TW" altLang="en-US" dirty="0">
                <a:solidFill>
                  <a:srgbClr val="C00000"/>
                </a:solidFill>
              </a:rPr>
              <a:t>實習期間</a:t>
            </a:r>
            <a:r>
              <a:rPr lang="en-US" altLang="zh-TW" sz="4800" dirty="0">
                <a:solidFill>
                  <a:srgbClr val="0000FF"/>
                </a:solidFill>
              </a:rPr>
              <a:t/>
            </a:r>
            <a:br>
              <a:rPr lang="en-US" altLang="zh-TW" sz="4800" dirty="0">
                <a:solidFill>
                  <a:srgbClr val="0000FF"/>
                </a:solidFill>
              </a:rPr>
            </a:br>
            <a:r>
              <a:rPr lang="en-US" altLang="zh-TW" sz="2800" dirty="0"/>
              <a:t>(</a:t>
            </a:r>
            <a:r>
              <a:rPr lang="zh-TW" altLang="en-US" sz="2800" dirty="0"/>
              <a:t>一</a:t>
            </a:r>
            <a:r>
              <a:rPr lang="en-US" altLang="zh-TW" sz="2800" dirty="0"/>
              <a:t>)</a:t>
            </a:r>
            <a:r>
              <a:rPr lang="zh-TW" altLang="en-US" sz="2800" dirty="0">
                <a:solidFill>
                  <a:srgbClr val="0000FF"/>
                </a:solidFill>
              </a:rPr>
              <a:t>時間</a:t>
            </a:r>
            <a:r>
              <a:rPr lang="en-US" altLang="zh-TW" sz="2800" dirty="0"/>
              <a:t>:110.2.1-110.7.31</a:t>
            </a:r>
            <a:br>
              <a:rPr lang="en-US" altLang="zh-TW" sz="2800" dirty="0"/>
            </a:br>
            <a:r>
              <a:rPr lang="en-US" altLang="zh-TW" sz="2800" dirty="0"/>
              <a:t>(</a:t>
            </a:r>
            <a:r>
              <a:rPr lang="zh-TW" altLang="en-US" sz="2800" dirty="0"/>
              <a:t>二</a:t>
            </a:r>
            <a:r>
              <a:rPr lang="en-US" altLang="zh-TW" sz="2800" dirty="0"/>
              <a:t>)</a:t>
            </a:r>
            <a:r>
              <a:rPr lang="zh-TW" altLang="en-US" sz="2800" dirty="0">
                <a:solidFill>
                  <a:srgbClr val="FF0000"/>
                </a:solidFill>
              </a:rPr>
              <a:t>全時</a:t>
            </a:r>
            <a:r>
              <a:rPr lang="zh-TW" altLang="en-US" sz="2800" dirty="0">
                <a:solidFill>
                  <a:srgbClr val="0000FF"/>
                </a:solidFill>
              </a:rPr>
              <a:t>參加教育實習</a:t>
            </a:r>
            <a:endParaRPr lang="en-US" altLang="zh-TW" sz="2800" dirty="0"/>
          </a:p>
          <a:p>
            <a:pPr marL="0" indent="0">
              <a:lnSpc>
                <a:spcPct val="100000"/>
              </a:lnSpc>
              <a:spcBef>
                <a:spcPts val="0"/>
              </a:spcBef>
              <a:buFont typeface="Arial" panose="020B0604020202020204" pitchFamily="34" charset="0"/>
              <a:buNone/>
              <a:defRPr/>
            </a:pPr>
            <a:r>
              <a:rPr lang="en-US" altLang="zh-TW" sz="2800" dirty="0"/>
              <a:t/>
            </a:r>
            <a:br>
              <a:rPr lang="en-US" altLang="zh-TW" sz="2800" dirty="0"/>
            </a:br>
            <a:r>
              <a:rPr lang="zh-TW" altLang="en-US" dirty="0">
                <a:solidFill>
                  <a:srgbClr val="C00000"/>
                </a:solidFill>
                <a:latin typeface="新細明體" panose="02020500000000000000" pitchFamily="18" charset="-120"/>
                <a:ea typeface="新細明體" panose="02020500000000000000" pitchFamily="18" charset="-120"/>
              </a:rPr>
              <a:t>˙</a:t>
            </a:r>
            <a:r>
              <a:rPr lang="zh-TW" altLang="en-US" dirty="0">
                <a:solidFill>
                  <a:srgbClr val="C00000"/>
                </a:solidFill>
              </a:rPr>
              <a:t>兵役</a:t>
            </a:r>
            <a:r>
              <a:rPr lang="en-US" altLang="zh-TW" dirty="0">
                <a:solidFill>
                  <a:srgbClr val="0000FF"/>
                </a:solidFill>
              </a:rPr>
              <a:t/>
            </a:r>
            <a:br>
              <a:rPr lang="en-US" altLang="zh-TW" dirty="0">
                <a:solidFill>
                  <a:srgbClr val="0000FF"/>
                </a:solidFill>
              </a:rPr>
            </a:br>
            <a:r>
              <a:rPr lang="en-US" altLang="zh-TW" sz="2800" b="0" dirty="0"/>
              <a:t>(</a:t>
            </a:r>
            <a:r>
              <a:rPr lang="zh-TW" altLang="en-US" sz="2800" b="0" dirty="0"/>
              <a:t>一</a:t>
            </a:r>
            <a:r>
              <a:rPr lang="en-US" altLang="zh-TW" sz="2800" b="0" dirty="0"/>
              <a:t>)</a:t>
            </a:r>
            <a:r>
              <a:rPr lang="zh-TW" altLang="en-US" sz="2800" b="0" dirty="0"/>
              <a:t>實習期間得比照參加政府機關主辦之訓練，申請</a:t>
            </a:r>
            <a:r>
              <a:rPr lang="en-US" altLang="zh-TW" sz="2800" b="0" dirty="0"/>
              <a:t/>
            </a:r>
            <a:br>
              <a:rPr lang="en-US" altLang="zh-TW" sz="2800" b="0" dirty="0"/>
            </a:br>
            <a:r>
              <a:rPr lang="zh-TW" altLang="en-US" sz="2800" b="0" dirty="0"/>
              <a:t>　　延期徵集入營。</a:t>
            </a:r>
            <a:r>
              <a:rPr lang="en-US" altLang="zh-TW" sz="2800" b="0" dirty="0"/>
              <a:t/>
            </a:r>
            <a:br>
              <a:rPr lang="en-US" altLang="zh-TW" sz="2800" b="0" dirty="0"/>
            </a:br>
            <a:r>
              <a:rPr lang="en-US" altLang="zh-TW" sz="2800" b="0" dirty="0"/>
              <a:t>(</a:t>
            </a:r>
            <a:r>
              <a:rPr lang="zh-TW" altLang="en-US" sz="2800" b="0" dirty="0"/>
              <a:t>二</a:t>
            </a:r>
            <a:r>
              <a:rPr lang="en-US" altLang="zh-TW" sz="2800" b="0" dirty="0"/>
              <a:t>)</a:t>
            </a:r>
            <a:r>
              <a:rPr lang="zh-TW" altLang="en-US" sz="2800" b="0" dirty="0"/>
              <a:t>實習生</a:t>
            </a:r>
            <a:r>
              <a:rPr lang="zh-TW" altLang="en-US" sz="2800" dirty="0">
                <a:solidFill>
                  <a:srgbClr val="0000FF"/>
                </a:solidFill>
              </a:rPr>
              <a:t>中止實習時</a:t>
            </a:r>
            <a:r>
              <a:rPr lang="zh-TW" altLang="en-US" sz="2800" b="0" dirty="0"/>
              <a:t>，應於中止實習</a:t>
            </a:r>
            <a:r>
              <a:rPr lang="zh-TW" altLang="en-US" sz="2800" u="sng" dirty="0">
                <a:solidFill>
                  <a:srgbClr val="0000FF"/>
                </a:solidFill>
              </a:rPr>
              <a:t>次日起</a:t>
            </a:r>
            <a:r>
              <a:rPr lang="en-US" altLang="zh-TW" sz="2800" u="sng" dirty="0">
                <a:solidFill>
                  <a:srgbClr val="0000FF"/>
                </a:solidFill>
              </a:rPr>
              <a:t>3</a:t>
            </a:r>
            <a:r>
              <a:rPr lang="zh-TW" altLang="en-US" sz="2800" u="sng" dirty="0">
                <a:solidFill>
                  <a:srgbClr val="0000FF"/>
                </a:solidFill>
              </a:rPr>
              <a:t>日</a:t>
            </a:r>
            <a:r>
              <a:rPr lang="en-US" altLang="zh-TW" sz="2800" u="sng" dirty="0">
                <a:solidFill>
                  <a:srgbClr val="0000FF"/>
                </a:solidFill>
              </a:rPr>
              <a:t/>
            </a:r>
            <a:br>
              <a:rPr lang="en-US" altLang="zh-TW" sz="2800" u="sng" dirty="0">
                <a:solidFill>
                  <a:srgbClr val="0000FF"/>
                </a:solidFill>
              </a:rPr>
            </a:br>
            <a:r>
              <a:rPr lang="en-US" altLang="zh-TW" sz="2800" dirty="0">
                <a:solidFill>
                  <a:srgbClr val="0000FF"/>
                </a:solidFill>
              </a:rPr>
              <a:t>    </a:t>
            </a:r>
            <a:r>
              <a:rPr lang="zh-TW" altLang="en-US" sz="2800" u="sng" dirty="0">
                <a:solidFill>
                  <a:srgbClr val="0000FF"/>
                </a:solidFill>
              </a:rPr>
              <a:t>內</a:t>
            </a:r>
            <a:r>
              <a:rPr lang="zh-TW" altLang="en-US" sz="2800" b="0" dirty="0"/>
              <a:t>儘速</a:t>
            </a:r>
            <a:r>
              <a:rPr lang="zh-TW" altLang="en-US" sz="2800" u="sng" dirty="0">
                <a:solidFill>
                  <a:srgbClr val="0000FF"/>
                </a:solidFill>
              </a:rPr>
              <a:t>主動</a:t>
            </a:r>
            <a:r>
              <a:rPr lang="zh-TW" altLang="en-US" sz="2800" b="0" dirty="0"/>
              <a:t>通知戶籍地鄉</a:t>
            </a:r>
            <a:r>
              <a:rPr lang="en-US" altLang="zh-TW" sz="2800" b="0" dirty="0"/>
              <a:t>(</a:t>
            </a:r>
            <a:r>
              <a:rPr lang="zh-TW" altLang="en-US" sz="2800" b="0" dirty="0"/>
              <a:t>鎮、市、區</a:t>
            </a:r>
            <a:r>
              <a:rPr lang="en-US" altLang="zh-TW" sz="2800" b="0" dirty="0"/>
              <a:t>)</a:t>
            </a:r>
            <a:r>
              <a:rPr lang="zh-TW" altLang="en-US" sz="2800" b="0" dirty="0"/>
              <a:t>公所役</a:t>
            </a:r>
            <a:r>
              <a:rPr lang="en-US" altLang="zh-TW" sz="2800" b="0" dirty="0"/>
              <a:t/>
            </a:r>
            <a:br>
              <a:rPr lang="en-US" altLang="zh-TW" sz="2800" b="0" dirty="0"/>
            </a:br>
            <a:r>
              <a:rPr lang="en-US" altLang="zh-TW" sz="2800" b="0" dirty="0"/>
              <a:t>    </a:t>
            </a:r>
            <a:r>
              <a:rPr lang="zh-TW" altLang="en-US" sz="2800" b="0" dirty="0"/>
              <a:t>政單位。</a:t>
            </a:r>
            <a:endParaRPr lang="en-US" altLang="zh-TW" sz="2800" b="0" dirty="0"/>
          </a:p>
          <a:p>
            <a:pPr marL="0" indent="0">
              <a:lnSpc>
                <a:spcPct val="100000"/>
              </a:lnSpc>
              <a:spcBef>
                <a:spcPts val="0"/>
              </a:spcBef>
              <a:buFont typeface="Arial" panose="020B0604020202020204" pitchFamily="34" charset="0"/>
              <a:buNone/>
              <a:defRPr/>
            </a:pPr>
            <a:endParaRPr lang="zh-TW" altLang="en-US" sz="2800" b="0" dirty="0"/>
          </a:p>
        </p:txBody>
      </p:sp>
      <p:sp>
        <p:nvSpPr>
          <p:cNvPr id="2867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92A7E56D-FF90-4F05-A2F2-1035CEB152F9}" type="slidenum">
              <a:rPr lang="zh-TW" altLang="en-US" sz="1600">
                <a:solidFill>
                  <a:schemeClr val="tx1"/>
                </a:solidFill>
                <a:ea typeface="新細明體" panose="02020500000000000000" pitchFamily="18" charset="-120"/>
              </a:rPr>
              <a:pPr>
                <a:lnSpc>
                  <a:spcPct val="100000"/>
                </a:lnSpc>
                <a:spcBef>
                  <a:spcPct val="0"/>
                </a:spcBef>
                <a:buFontTx/>
                <a:buNone/>
              </a:pPr>
              <a:t>23</a:t>
            </a:fld>
            <a:endParaRPr lang="en-US" altLang="zh-TW" sz="1600">
              <a:solidFill>
                <a:schemeClr val="tx1"/>
              </a:solidFill>
              <a:ea typeface="新細明體" panose="02020500000000000000" pitchFamily="18" charset="-120"/>
            </a:endParaRPr>
          </a:p>
        </p:txBody>
      </p:sp>
      <p:sp>
        <p:nvSpPr>
          <p:cNvPr id="5" name="文字方塊 4"/>
          <p:cNvSpPr txBox="1">
            <a:spLocks noChangeArrowheads="1"/>
          </p:cNvSpPr>
          <p:nvPr/>
        </p:nvSpPr>
        <p:spPr bwMode="auto">
          <a:xfrm>
            <a:off x="2339975" y="304800"/>
            <a:ext cx="4473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zh-TW" altLang="en-US" sz="40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實習期限與兵役</a:t>
            </a:r>
            <a:endParaRPr lang="zh-TW" altLang="en-US" sz="4000" b="1" dirty="0">
              <a:solidFill>
                <a:srgbClr val="7030A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1"/>
          </p:nvPr>
        </p:nvSpPr>
        <p:spPr>
          <a:xfrm>
            <a:off x="179388" y="1412875"/>
            <a:ext cx="8785225" cy="5445125"/>
          </a:xfrm>
        </p:spPr>
        <p:txBody>
          <a:bodyPr/>
          <a:lstStyle/>
          <a:p>
            <a:pPr marL="0" indent="0">
              <a:lnSpc>
                <a:spcPts val="3000"/>
              </a:lnSpc>
              <a:spcBef>
                <a:spcPts val="600"/>
              </a:spcBef>
              <a:buFont typeface="Arial" panose="020B0604020202020204" pitchFamily="34" charset="0"/>
              <a:buNone/>
            </a:pPr>
            <a:r>
              <a:rPr lang="zh-TW" altLang="en-US" sz="2400">
                <a:effectLst/>
              </a:rPr>
              <a:t>　　</a:t>
            </a:r>
            <a:r>
              <a:rPr lang="zh-TW" altLang="en-US" sz="2400">
                <a:solidFill>
                  <a:schemeClr val="tx1"/>
                </a:solidFill>
                <a:effectLst/>
              </a:rPr>
              <a:t>每年</a:t>
            </a:r>
            <a:r>
              <a:rPr lang="en-US" altLang="zh-TW" sz="2400">
                <a:solidFill>
                  <a:schemeClr val="tx1"/>
                </a:solidFill>
                <a:effectLst/>
              </a:rPr>
              <a:t>2</a:t>
            </a:r>
            <a:r>
              <a:rPr lang="zh-TW" altLang="en-US" sz="2400">
                <a:solidFill>
                  <a:schemeClr val="tx1"/>
                </a:solidFill>
                <a:effectLst/>
              </a:rPr>
              <a:t>月</a:t>
            </a:r>
            <a:r>
              <a:rPr lang="en-US" altLang="zh-TW" sz="2400">
                <a:solidFill>
                  <a:schemeClr val="tx1"/>
                </a:solidFill>
                <a:effectLst/>
              </a:rPr>
              <a:t>1</a:t>
            </a:r>
            <a:r>
              <a:rPr lang="zh-TW" altLang="en-US" sz="2400">
                <a:solidFill>
                  <a:schemeClr val="tx1"/>
                </a:solidFill>
                <a:effectLst/>
              </a:rPr>
              <a:t>日</a:t>
            </a:r>
            <a:r>
              <a:rPr lang="en-US" altLang="zh-TW" sz="2400">
                <a:solidFill>
                  <a:schemeClr val="tx1"/>
                </a:solidFill>
                <a:effectLst/>
              </a:rPr>
              <a:t>/8</a:t>
            </a:r>
            <a:r>
              <a:rPr lang="zh-TW" altLang="zh-TW" sz="2400">
                <a:solidFill>
                  <a:schemeClr val="tx1"/>
                </a:solidFill>
                <a:effectLst/>
              </a:rPr>
              <a:t>月</a:t>
            </a:r>
            <a:r>
              <a:rPr lang="en-US" altLang="zh-TW" sz="2400">
                <a:solidFill>
                  <a:schemeClr val="tx1"/>
                </a:solidFill>
                <a:effectLst/>
              </a:rPr>
              <a:t>1</a:t>
            </a:r>
            <a:r>
              <a:rPr lang="zh-TW" altLang="zh-TW" sz="2400">
                <a:solidFill>
                  <a:schemeClr val="tx1"/>
                </a:solidFill>
                <a:effectLst/>
              </a:rPr>
              <a:t>日起開放申請，流程如下：</a:t>
            </a:r>
          </a:p>
          <a:p>
            <a:pPr marL="0" indent="0">
              <a:lnSpc>
                <a:spcPts val="3000"/>
              </a:lnSpc>
              <a:spcBef>
                <a:spcPct val="0"/>
              </a:spcBef>
              <a:buFont typeface="Arial" panose="020B0604020202020204" pitchFamily="34" charset="0"/>
              <a:buNone/>
            </a:pPr>
            <a:r>
              <a:rPr lang="zh-TW" altLang="en-US" sz="2400">
                <a:solidFill>
                  <a:schemeClr val="tx1"/>
                </a:solidFill>
                <a:effectLst/>
              </a:rPr>
              <a:t>　</a:t>
            </a:r>
            <a:r>
              <a:rPr lang="en-US" altLang="zh-TW" sz="2400">
                <a:solidFill>
                  <a:schemeClr val="tx1"/>
                </a:solidFill>
                <a:effectLst/>
              </a:rPr>
              <a:t>1.</a:t>
            </a:r>
            <a:r>
              <a:rPr lang="zh-TW" altLang="zh-TW" sz="2400">
                <a:solidFill>
                  <a:schemeClr val="tx1"/>
                </a:solidFill>
                <a:effectLst/>
              </a:rPr>
              <a:t>至「</a:t>
            </a:r>
            <a:r>
              <a:rPr lang="zh-TW" altLang="zh-TW" sz="2400">
                <a:solidFill>
                  <a:srgbClr val="FF0000"/>
                </a:solidFill>
                <a:effectLst/>
              </a:rPr>
              <a:t>全國教師在職進修網</a:t>
            </a:r>
            <a:r>
              <a:rPr lang="zh-TW" altLang="zh-TW" sz="2400">
                <a:solidFill>
                  <a:schemeClr val="tx1"/>
                </a:solidFill>
                <a:effectLst/>
              </a:rPr>
              <a:t>」註冊申請個人帳號</a:t>
            </a:r>
            <a:r>
              <a:rPr lang="zh-TW" altLang="en-US" sz="2400">
                <a:solidFill>
                  <a:schemeClr val="tx1"/>
                </a:solidFill>
                <a:effectLst/>
              </a:rPr>
              <a:t>及設定密碼</a:t>
            </a:r>
            <a:r>
              <a:rPr lang="zh-TW" altLang="zh-TW" sz="2400">
                <a:solidFill>
                  <a:schemeClr val="tx1"/>
                </a:solidFill>
                <a:effectLst/>
              </a:rPr>
              <a:t>。</a:t>
            </a:r>
          </a:p>
          <a:p>
            <a:pPr marL="0" indent="0">
              <a:lnSpc>
                <a:spcPts val="3000"/>
              </a:lnSpc>
              <a:spcBef>
                <a:spcPct val="0"/>
              </a:spcBef>
              <a:buFont typeface="Arial" panose="020B0604020202020204" pitchFamily="34" charset="0"/>
              <a:buNone/>
            </a:pPr>
            <a:r>
              <a:rPr lang="zh-TW" altLang="en-US" sz="2400">
                <a:solidFill>
                  <a:schemeClr val="tx1"/>
                </a:solidFill>
                <a:effectLst/>
              </a:rPr>
              <a:t>　</a:t>
            </a:r>
            <a:r>
              <a:rPr lang="en-US" altLang="zh-TW" sz="2400">
                <a:solidFill>
                  <a:schemeClr val="tx1"/>
                </a:solidFill>
                <a:effectLst/>
              </a:rPr>
              <a:t>2.</a:t>
            </a:r>
            <a:r>
              <a:rPr lang="zh-TW" altLang="zh-TW" sz="2400">
                <a:solidFill>
                  <a:schemeClr val="tx1"/>
                </a:solidFill>
                <a:effectLst/>
              </a:rPr>
              <a:t>至「</a:t>
            </a:r>
            <a:r>
              <a:rPr lang="zh-TW" altLang="zh-TW" sz="2400">
                <a:solidFill>
                  <a:srgbClr val="0000FF"/>
                </a:solidFill>
                <a:effectLst/>
              </a:rPr>
              <a:t>全國教育實習資訊平臺</a:t>
            </a:r>
            <a:r>
              <a:rPr lang="zh-TW" altLang="zh-TW" sz="2400">
                <a:solidFill>
                  <a:schemeClr val="tx1"/>
                </a:solidFill>
                <a:effectLst/>
              </a:rPr>
              <a:t>」點選「</a:t>
            </a:r>
            <a:r>
              <a:rPr lang="zh-TW" altLang="zh-TW" sz="2400">
                <a:solidFill>
                  <a:srgbClr val="0000FF"/>
                </a:solidFill>
                <a:effectLst/>
              </a:rPr>
              <a:t>帳號漫遊</a:t>
            </a:r>
            <a:r>
              <a:rPr lang="zh-TW" altLang="zh-TW" sz="2400">
                <a:solidFill>
                  <a:schemeClr val="tx1"/>
                </a:solidFill>
                <a:effectLst/>
              </a:rPr>
              <a:t>」輸入</a:t>
            </a:r>
            <a:r>
              <a:rPr lang="zh-HK" altLang="zh-TW" sz="2400">
                <a:solidFill>
                  <a:schemeClr val="tx1"/>
                </a:solidFill>
                <a:effectLst/>
              </a:rPr>
              <a:t>在</a:t>
            </a:r>
            <a:r>
              <a:rPr lang="zh-TW" altLang="zh-TW" sz="2400">
                <a:solidFill>
                  <a:schemeClr val="tx1"/>
                </a:solidFill>
                <a:effectLst/>
              </a:rPr>
              <a:t>「</a:t>
            </a:r>
            <a:r>
              <a:rPr lang="zh-TW" altLang="zh-TW" sz="2400">
                <a:solidFill>
                  <a:srgbClr val="FF0000"/>
                </a:solidFill>
                <a:effectLst/>
              </a:rPr>
              <a:t>全</a:t>
            </a:r>
            <a:r>
              <a:rPr lang="en-US" altLang="zh-TW" sz="2400">
                <a:solidFill>
                  <a:srgbClr val="FF0000"/>
                </a:solidFill>
                <a:effectLst/>
              </a:rPr>
              <a:t/>
            </a:r>
            <a:br>
              <a:rPr lang="en-US" altLang="zh-TW" sz="2400">
                <a:solidFill>
                  <a:srgbClr val="FF0000"/>
                </a:solidFill>
                <a:effectLst/>
              </a:rPr>
            </a:br>
            <a:r>
              <a:rPr lang="zh-TW" altLang="en-US" sz="2400">
                <a:solidFill>
                  <a:srgbClr val="FF0000"/>
                </a:solidFill>
                <a:effectLst/>
              </a:rPr>
              <a:t>　　</a:t>
            </a:r>
            <a:r>
              <a:rPr lang="zh-TW" altLang="zh-TW" sz="2400">
                <a:solidFill>
                  <a:srgbClr val="FF0000"/>
                </a:solidFill>
                <a:effectLst/>
              </a:rPr>
              <a:t>國教師在職進修網</a:t>
            </a:r>
            <a:r>
              <a:rPr lang="zh-TW" altLang="zh-TW" sz="2400">
                <a:solidFill>
                  <a:schemeClr val="tx1"/>
                </a:solidFill>
                <a:effectLst/>
              </a:rPr>
              <a:t>」註冊申請的帳號</a:t>
            </a:r>
            <a:r>
              <a:rPr lang="en-US" altLang="zh-TW" sz="2400">
                <a:solidFill>
                  <a:schemeClr val="tx1"/>
                </a:solidFill>
                <a:effectLst/>
              </a:rPr>
              <a:t>/</a:t>
            </a:r>
            <a:r>
              <a:rPr lang="zh-TW" altLang="zh-TW" sz="2400">
                <a:solidFill>
                  <a:schemeClr val="tx1"/>
                </a:solidFill>
                <a:effectLst/>
              </a:rPr>
              <a:t>密碼即可登入</a:t>
            </a:r>
            <a:r>
              <a:rPr lang="zh-TW" altLang="en-US" sz="2400">
                <a:solidFill>
                  <a:schemeClr val="tx1"/>
                </a:solidFill>
                <a:effectLst/>
              </a:rPr>
              <a:t>。</a:t>
            </a:r>
            <a:endParaRPr lang="zh-TW" altLang="zh-TW" sz="2400">
              <a:solidFill>
                <a:schemeClr val="tx1"/>
              </a:solidFill>
              <a:effectLst/>
            </a:endParaRPr>
          </a:p>
        </p:txBody>
      </p:sp>
      <p:sp>
        <p:nvSpPr>
          <p:cNvPr id="2969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2"/>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3"/>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7A398101-3D40-4C7F-B163-A1806C11A2BA}" type="slidenum">
              <a:rPr lang="zh-TW" altLang="en-US" sz="1600">
                <a:solidFill>
                  <a:schemeClr val="tx1"/>
                </a:solidFill>
                <a:ea typeface="新細明體" panose="02020500000000000000" pitchFamily="18" charset="-120"/>
              </a:rPr>
              <a:pPr>
                <a:lnSpc>
                  <a:spcPct val="100000"/>
                </a:lnSpc>
                <a:spcBef>
                  <a:spcPct val="0"/>
                </a:spcBef>
                <a:buFontTx/>
                <a:buNone/>
              </a:pPr>
              <a:t>24</a:t>
            </a:fld>
            <a:endParaRPr lang="en-US" altLang="zh-TW" sz="1600">
              <a:solidFill>
                <a:schemeClr val="tx1"/>
              </a:solidFill>
              <a:ea typeface="新細明體" panose="02020500000000000000" pitchFamily="18" charset="-120"/>
            </a:endParaRPr>
          </a:p>
        </p:txBody>
      </p:sp>
      <p:sp>
        <p:nvSpPr>
          <p:cNvPr id="5" name="文字方塊 4"/>
          <p:cNvSpPr txBox="1">
            <a:spLocks noChangeArrowheads="1"/>
          </p:cNvSpPr>
          <p:nvPr/>
        </p:nvSpPr>
        <p:spPr bwMode="auto">
          <a:xfrm>
            <a:off x="684213" y="333375"/>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zh-TW" altLang="en-US" sz="40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全國教育實習資訊平台</a:t>
            </a:r>
          </a:p>
        </p:txBody>
      </p:sp>
      <p:pic>
        <p:nvPicPr>
          <p:cNvPr id="3891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4725" t="45165" r="26154" b="12813"/>
          <a:stretch/>
        </p:blipFill>
        <p:spPr bwMode="auto">
          <a:xfrm>
            <a:off x="107504" y="3224346"/>
            <a:ext cx="4133305" cy="220997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29702" name="群組 7"/>
          <p:cNvGrpSpPr>
            <a:grpSpLocks/>
          </p:cNvGrpSpPr>
          <p:nvPr/>
        </p:nvGrpSpPr>
        <p:grpSpPr bwMode="auto">
          <a:xfrm>
            <a:off x="4486411" y="3372510"/>
            <a:ext cx="4584566" cy="1878282"/>
            <a:chOff x="4420180" y="3188060"/>
            <a:chExt cx="4585320" cy="1877934"/>
          </a:xfrm>
        </p:grpSpPr>
        <p:pic>
          <p:nvPicPr>
            <p:cNvPr id="389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420180" y="3188060"/>
              <a:ext cx="4585320" cy="187793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圓角矩形 1"/>
            <p:cNvSpPr/>
            <p:nvPr/>
          </p:nvSpPr>
          <p:spPr>
            <a:xfrm>
              <a:off x="4420180" y="4562849"/>
              <a:ext cx="733782" cy="503145"/>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29703" name="群組 12"/>
          <p:cNvGrpSpPr>
            <a:grpSpLocks/>
          </p:cNvGrpSpPr>
          <p:nvPr/>
        </p:nvGrpSpPr>
        <p:grpSpPr bwMode="auto">
          <a:xfrm>
            <a:off x="107950" y="5680075"/>
            <a:ext cx="8064500" cy="1155700"/>
            <a:chOff x="575810" y="1364017"/>
            <a:chExt cx="8064134" cy="1155625"/>
          </a:xfrm>
        </p:grpSpPr>
        <p:pic>
          <p:nvPicPr>
            <p:cNvPr id="29704" name="Picture 6"/>
            <p:cNvPicPr>
              <a:picLocks noChangeAspect="1" noChangeArrowheads="1"/>
            </p:cNvPicPr>
            <p:nvPr/>
          </p:nvPicPr>
          <p:blipFill>
            <a:blip r:embed="rId6">
              <a:extLst>
                <a:ext uri="{28A0092B-C50C-407E-A947-70E740481C1C}">
                  <a14:useLocalDpi xmlns:a14="http://schemas.microsoft.com/office/drawing/2010/main" val="0"/>
                </a:ext>
              </a:extLst>
            </a:blip>
            <a:srcRect l="2586" t="13036" r="75714" b="67751"/>
            <a:stretch>
              <a:fillRect/>
            </a:stretch>
          </p:blipFill>
          <p:spPr bwMode="auto">
            <a:xfrm>
              <a:off x="575810" y="1364017"/>
              <a:ext cx="2088232" cy="11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5" name="文字方塊 14"/>
            <p:cNvSpPr txBox="1">
              <a:spLocks noChangeArrowheads="1"/>
            </p:cNvSpPr>
            <p:nvPr/>
          </p:nvSpPr>
          <p:spPr bwMode="auto">
            <a:xfrm>
              <a:off x="2767574" y="1777671"/>
              <a:ext cx="5872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2"/>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3"/>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r>
                <a:rPr lang="zh-TW" altLang="en-US" sz="2400" b="1">
                  <a:solidFill>
                    <a:schemeClr val="tx1"/>
                  </a:solidFill>
                  <a:latin typeface="Adobe 楷体 Std R" pitchFamily="18" charset="-128"/>
                  <a:ea typeface="Adobe 楷体 Std R" pitchFamily="18" charset="-128"/>
                </a:rPr>
                <a:t>全國教育實習資訊平台</a:t>
              </a:r>
              <a:r>
                <a:rPr lang="en-US" altLang="zh-TW" sz="2400">
                  <a:solidFill>
                    <a:schemeClr val="tx1"/>
                  </a:solidFill>
                  <a:ea typeface="新細明體" panose="02020500000000000000" pitchFamily="18" charset="-120"/>
                </a:rPr>
                <a:t>ttps://eii.ncue.edu.tw</a:t>
              </a:r>
              <a:endParaRPr lang="zh-TW" altLang="en-US" sz="2400" b="1">
                <a:solidFill>
                  <a:schemeClr val="tx1"/>
                </a:solidFill>
                <a:latin typeface="Adobe 楷体 Std R" pitchFamily="18" charset="-128"/>
                <a:ea typeface="Adobe 楷体 Std R" pitchFamily="18" charset="-128"/>
              </a:endParaRP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836613"/>
            <a:ext cx="8027987" cy="1079500"/>
          </a:xfrm>
        </p:spPr>
        <p:txBody>
          <a:bodyPr/>
          <a:lstStyle/>
          <a:p>
            <a:pPr>
              <a:defRPr/>
            </a:pPr>
            <a:r>
              <a:rPr dirty="0">
                <a:effectLst/>
              </a:rPr>
              <a:t>提醒：</a:t>
            </a:r>
            <a:r>
              <a:rPr altLang="zh-TW" dirty="0">
                <a:effectLst/>
              </a:rPr>
              <a:t>實習學生不得獨立執行教師業務</a:t>
            </a:r>
            <a:endParaRPr dirty="0"/>
          </a:p>
        </p:txBody>
      </p:sp>
      <p:sp>
        <p:nvSpPr>
          <p:cNvPr id="3" name="內容版面配置區 2"/>
          <p:cNvSpPr>
            <a:spLocks noGrp="1"/>
          </p:cNvSpPr>
          <p:nvPr>
            <p:ph idx="1"/>
          </p:nvPr>
        </p:nvSpPr>
        <p:spPr>
          <a:xfrm>
            <a:off x="900113" y="1979613"/>
            <a:ext cx="7354887" cy="3705225"/>
          </a:xfrm>
        </p:spPr>
        <p:txBody>
          <a:bodyPr/>
          <a:lstStyle/>
          <a:p>
            <a:pPr marL="0" indent="0">
              <a:buFont typeface="Arial" panose="020B0604020202020204" pitchFamily="34" charset="0"/>
              <a:buNone/>
              <a:defRPr/>
            </a:pPr>
            <a:r>
              <a:rPr lang="zh-TW" altLang="zh-TW" sz="2800" dirty="0">
                <a:effectLst/>
              </a:rPr>
              <a:t>教育實習為臨床教學概念，教育實習期間</a:t>
            </a:r>
            <a:r>
              <a:rPr lang="zh-TW" altLang="en-US" sz="2800" dirty="0">
                <a:effectLst/>
              </a:rPr>
              <a:t>之</a:t>
            </a:r>
            <a:r>
              <a:rPr lang="zh-TW" altLang="zh-TW" sz="2800" dirty="0">
                <a:effectLst/>
              </a:rPr>
              <a:t>身分為實習學生，尚不得獨立執行教師業務</a:t>
            </a:r>
            <a:r>
              <a:rPr lang="zh-TW" altLang="zh-TW" sz="2800" kern="0" dirty="0">
                <a:effectLst/>
              </a:rPr>
              <a:t>。</a:t>
            </a:r>
            <a:endParaRPr lang="en-US" altLang="zh-TW" sz="2800" kern="0" dirty="0">
              <a:effectLst/>
            </a:endParaRPr>
          </a:p>
          <a:p>
            <a:pPr marL="0" indent="0">
              <a:buFont typeface="Arial" panose="020B0604020202020204" pitchFamily="34" charset="0"/>
              <a:buNone/>
              <a:defRPr/>
            </a:pPr>
            <a:r>
              <a:rPr lang="zh-TW" altLang="zh-TW" sz="2800" kern="0" dirty="0">
                <a:effectLst/>
              </a:rPr>
              <a:t>實習學生修習教育實習時，應有實習輔導教師或專任教師在場指導。</a:t>
            </a:r>
            <a:endParaRPr lang="en-US" altLang="zh-TW" sz="2800" kern="0" dirty="0">
              <a:effectLst/>
            </a:endParaRPr>
          </a:p>
          <a:p>
            <a:pPr marL="0" indent="0">
              <a:buFont typeface="Arial" panose="020B0604020202020204" pitchFamily="34" charset="0"/>
              <a:buNone/>
              <a:defRPr/>
            </a:pPr>
            <a:endParaRPr lang="zh-TW" altLang="zh-TW" sz="2800" kern="100" dirty="0">
              <a:effectLst/>
            </a:endParaRPr>
          </a:p>
          <a:p>
            <a:pPr>
              <a:defRPr/>
            </a:pPr>
            <a:endParaRPr lang="zh-TW" altLang="en-US" sz="2800" dirty="0"/>
          </a:p>
        </p:txBody>
      </p:sp>
      <p:sp>
        <p:nvSpPr>
          <p:cNvPr id="3072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2"/>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3"/>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3"/>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C94C212B-2E47-4F39-8FD2-B9F6E8EA0AD1}" type="slidenum">
              <a:rPr lang="zh-TW" altLang="en-US" sz="1600">
                <a:solidFill>
                  <a:schemeClr val="tx1"/>
                </a:solidFill>
                <a:ea typeface="新細明體" panose="02020500000000000000" pitchFamily="18" charset="-120"/>
              </a:rPr>
              <a:pPr>
                <a:lnSpc>
                  <a:spcPct val="100000"/>
                </a:lnSpc>
                <a:spcBef>
                  <a:spcPct val="0"/>
                </a:spcBef>
                <a:buFontTx/>
                <a:buNone/>
              </a:pPr>
              <a:t>25</a:t>
            </a:fld>
            <a:endParaRPr lang="en-US" altLang="zh-TW" sz="1600">
              <a:solidFill>
                <a:schemeClr val="tx1"/>
              </a:solidFill>
              <a:ea typeface="新細明體" panose="02020500000000000000" pitchFamily="18" charset="-12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923928" y="4207322"/>
            <a:ext cx="18002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Rectangle 1028"/>
          <p:cNvSpPr>
            <a:spLocks noGrp="1" noChangeArrowheads="1"/>
          </p:cNvSpPr>
          <p:nvPr>
            <p:ph idx="1"/>
          </p:nvPr>
        </p:nvSpPr>
        <p:spPr>
          <a:xfrm>
            <a:off x="1663700" y="1341438"/>
            <a:ext cx="5791200" cy="914400"/>
          </a:xfrm>
        </p:spPr>
        <p:txBody>
          <a:bodyPr rtlCol="0">
            <a:normAutofit fontScale="92500" lnSpcReduction="20000"/>
          </a:bodyPr>
          <a:lstStyle/>
          <a:p>
            <a:pPr algn="ctr" eaLnBrk="1" fontAlgn="auto" hangingPunct="1">
              <a:spcBef>
                <a:spcPct val="0"/>
              </a:spcBef>
              <a:spcAft>
                <a:spcPts val="0"/>
              </a:spcAft>
              <a:buFont typeface="Arial" panose="020B0604020202020204" pitchFamily="34" charset="0"/>
              <a:buNone/>
              <a:defRPr/>
            </a:pPr>
            <a:r>
              <a:rPr lang="zh-TW" altLang="en-US" sz="4400" i="1" dirty="0">
                <a:solidFill>
                  <a:srgbClr val="0070C0"/>
                </a:solidFill>
                <a:effectLst>
                  <a:outerShdw blurRad="38100" dist="38100" dir="2700000" algn="tl">
                    <a:srgbClr val="C0C0C0"/>
                  </a:outerShdw>
                </a:effectLst>
                <a:cs typeface="+mn-cs"/>
              </a:rPr>
              <a:t>簡  報  完  畢</a:t>
            </a:r>
          </a:p>
        </p:txBody>
      </p:sp>
      <p:sp>
        <p:nvSpPr>
          <p:cNvPr id="31747" name="投影片編號版面配置區 5"/>
          <p:cNvSpPr>
            <a:spLocks noGrp="1"/>
          </p:cNvSpPr>
          <p:nvPr>
            <p:ph type="sldNum" sz="quarter" idx="12"/>
          </p:nvPr>
        </p:nvSpPr>
        <p:spPr bwMode="auto">
          <a:xfrm>
            <a:off x="8027988" y="6381750"/>
            <a:ext cx="914400"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4"/>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5"/>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F29CB3CC-228A-4656-9C55-933DC59023D9}" type="slidenum">
              <a:rPr lang="zh-TW" altLang="en-US" sz="1600">
                <a:solidFill>
                  <a:schemeClr val="tx1"/>
                </a:solidFill>
                <a:ea typeface="新細明體" panose="02020500000000000000" pitchFamily="18" charset="-120"/>
              </a:rPr>
              <a:pPr>
                <a:lnSpc>
                  <a:spcPct val="100000"/>
                </a:lnSpc>
                <a:spcBef>
                  <a:spcPct val="0"/>
                </a:spcBef>
                <a:buFontTx/>
                <a:buNone/>
              </a:pPr>
              <a:t>26</a:t>
            </a:fld>
            <a:endParaRPr lang="en-US" altLang="zh-TW" sz="1600">
              <a:solidFill>
                <a:schemeClr val="tx1"/>
              </a:solidFill>
              <a:ea typeface="新細明體" panose="02020500000000000000" pitchFamily="18" charset="-120"/>
            </a:endParaRPr>
          </a:p>
        </p:txBody>
      </p:sp>
      <p:sp>
        <p:nvSpPr>
          <p:cNvPr id="177157" name="Rectangle 1029"/>
          <p:cNvSpPr>
            <a:spLocks noChangeArrowheads="1"/>
          </p:cNvSpPr>
          <p:nvPr/>
        </p:nvSpPr>
        <p:spPr bwMode="auto">
          <a:xfrm>
            <a:off x="1892300" y="2492375"/>
            <a:ext cx="5562600" cy="1143000"/>
          </a:xfrm>
          <a:prstGeom prst="rect">
            <a:avLst/>
          </a:prstGeom>
          <a:noFill/>
          <a:ln>
            <a:noFill/>
          </a:ln>
          <a:effectLst/>
        </p:spPr>
        <p:txBody>
          <a:bodyPr/>
          <a:lstStyle/>
          <a:p>
            <a:pPr marL="342900" indent="-342900" algn="ctr" eaLnBrk="1" hangingPunct="1">
              <a:spcBef>
                <a:spcPct val="20000"/>
              </a:spcBef>
              <a:defRPr/>
            </a:pPr>
            <a:r>
              <a:rPr lang="zh-TW" altLang="en-US" sz="3200" b="1" dirty="0">
                <a:solidFill>
                  <a:srgbClr val="7030A0"/>
                </a:solidFill>
                <a:effectLst>
                  <a:outerShdw blurRad="38100" dist="38100" dir="2700000" algn="tl">
                    <a:srgbClr val="000000">
                      <a:alpha val="43137"/>
                    </a:srgbClr>
                  </a:outerShdw>
                </a:effectLst>
                <a:latin typeface="Eurostile" pitchFamily="34" charset="0"/>
                <a:ea typeface="標楷體" pitchFamily="65" charset="-120"/>
              </a:rPr>
              <a:t>祝福大家實習期間順利圓滿</a:t>
            </a:r>
          </a:p>
          <a:p>
            <a:pPr marL="342900" indent="-342900" algn="ctr" eaLnBrk="1" hangingPunct="1">
              <a:spcBef>
                <a:spcPct val="20000"/>
              </a:spcBef>
              <a:defRPr/>
            </a:pPr>
            <a:r>
              <a:rPr lang="zh-TW" altLang="en-US" sz="3200" b="1" dirty="0">
                <a:solidFill>
                  <a:srgbClr val="7030A0"/>
                </a:solidFill>
                <a:effectLst>
                  <a:outerShdw blurRad="38100" dist="38100" dir="2700000" algn="tl">
                    <a:srgbClr val="000000">
                      <a:alpha val="43137"/>
                    </a:srgbClr>
                  </a:outerShdw>
                </a:effectLst>
                <a:latin typeface="Eurostile" pitchFamily="34" charset="0"/>
                <a:ea typeface="標楷體" pitchFamily="65" charset="-120"/>
              </a:rPr>
              <a:t>如願取得合格教師證</a:t>
            </a:r>
            <a:endParaRPr lang="en-US" altLang="zh-TW" sz="3200" b="1" dirty="0">
              <a:solidFill>
                <a:srgbClr val="7030A0"/>
              </a:solidFill>
              <a:effectLst>
                <a:outerShdw blurRad="38100" dist="38100" dir="2700000" algn="tl">
                  <a:srgbClr val="000000">
                    <a:alpha val="43137"/>
                  </a:srgbClr>
                </a:outerShdw>
              </a:effectLst>
              <a:latin typeface="Eurostile" pitchFamily="34" charset="0"/>
              <a:ea typeface="標楷體" pitchFamily="65" charset="-120"/>
            </a:endParaRPr>
          </a:p>
          <a:p>
            <a:pPr marL="342900" indent="-342900" algn="ctr" eaLnBrk="1" hangingPunct="1">
              <a:spcBef>
                <a:spcPct val="20000"/>
              </a:spcBef>
              <a:defRPr/>
            </a:pPr>
            <a:endParaRPr lang="zh-TW" altLang="en-US" sz="3200" b="1" dirty="0">
              <a:solidFill>
                <a:srgbClr val="7030A0"/>
              </a:solidFill>
              <a:effectLst>
                <a:outerShdw blurRad="38100" dist="38100" dir="2700000" algn="tl">
                  <a:srgbClr val="000000">
                    <a:alpha val="43137"/>
                  </a:srgbClr>
                </a:outerShdw>
              </a:effectLst>
              <a:latin typeface="Eurostile" pitchFamily="34" charset="0"/>
              <a:ea typeface="標楷體" pitchFamily="65" charset="-120"/>
            </a:endParaRPr>
          </a:p>
        </p:txBody>
      </p:sp>
      <p:sp>
        <p:nvSpPr>
          <p:cNvPr id="177158" name="Rectangle 1030"/>
          <p:cNvSpPr>
            <a:spLocks noChangeArrowheads="1"/>
          </p:cNvSpPr>
          <p:nvPr/>
        </p:nvSpPr>
        <p:spPr bwMode="auto">
          <a:xfrm>
            <a:off x="2836863" y="5778500"/>
            <a:ext cx="4321175" cy="576263"/>
          </a:xfrm>
          <a:prstGeom prst="rect">
            <a:avLst/>
          </a:prstGeom>
          <a:noFill/>
          <a:ln>
            <a:noFill/>
          </a:ln>
          <a:effectLst/>
        </p:spPr>
        <p:txBody>
          <a:bodyPr/>
          <a:lstStyle/>
          <a:p>
            <a:pPr marL="342900" indent="-342900" eaLnBrk="1" hangingPunct="1">
              <a:spcBef>
                <a:spcPct val="20000"/>
              </a:spcBef>
              <a:defRPr/>
            </a:pPr>
            <a:r>
              <a:rPr lang="zh-TW" altLang="en-US" b="1" dirty="0">
                <a:solidFill>
                  <a:srgbClr val="002060"/>
                </a:solidFill>
                <a:effectLst>
                  <a:outerShdw blurRad="38100" dist="38100" dir="2700000" algn="tl">
                    <a:srgbClr val="C0C0C0"/>
                  </a:outerShdw>
                </a:effectLst>
                <a:latin typeface="Eurostile" pitchFamily="34" charset="0"/>
                <a:ea typeface="標楷體" pitchFamily="65" charset="-120"/>
              </a:rPr>
              <a:t>國立嘉義大學  師資培育中心</a:t>
            </a:r>
          </a:p>
        </p:txBody>
      </p:sp>
      <p:sp>
        <p:nvSpPr>
          <p:cNvPr id="6" name="Rectangle 1029"/>
          <p:cNvSpPr>
            <a:spLocks noChangeArrowheads="1"/>
          </p:cNvSpPr>
          <p:nvPr/>
        </p:nvSpPr>
        <p:spPr bwMode="auto">
          <a:xfrm>
            <a:off x="1892300" y="3860800"/>
            <a:ext cx="5562600" cy="1143000"/>
          </a:xfrm>
          <a:prstGeom prst="rect">
            <a:avLst/>
          </a:prstGeom>
          <a:noFill/>
          <a:ln>
            <a:noFill/>
          </a:ln>
          <a:effectLst/>
        </p:spPr>
        <p:txBody>
          <a:bodyPr/>
          <a:lstStyle/>
          <a:p>
            <a:pPr marL="342900" indent="-342900" algn="ctr" eaLnBrk="1" hangingPunct="1">
              <a:spcBef>
                <a:spcPct val="20000"/>
              </a:spcBef>
              <a:defRPr/>
            </a:pPr>
            <a:r>
              <a:rPr lang="zh-TW" altLang="en-US" sz="3200" b="1" dirty="0">
                <a:solidFill>
                  <a:srgbClr val="E68422"/>
                </a:solidFill>
                <a:effectLst>
                  <a:outerShdw blurRad="38100" dist="38100" dir="2700000" algn="tl">
                    <a:srgbClr val="000000">
                      <a:alpha val="43137"/>
                    </a:srgbClr>
                  </a:outerShdw>
                </a:effectLst>
                <a:latin typeface="Eurostile" pitchFamily="34" charset="0"/>
                <a:ea typeface="標楷體" pitchFamily="65" charset="-120"/>
              </a:rPr>
              <a:t>歡迎加入</a:t>
            </a:r>
            <a:r>
              <a:rPr lang="en-US" altLang="zh-TW" sz="3200" b="1" dirty="0">
                <a:solidFill>
                  <a:srgbClr val="E68422"/>
                </a:solidFill>
                <a:effectLst>
                  <a:outerShdw blurRad="38100" dist="38100" dir="2700000" algn="tl">
                    <a:srgbClr val="000000">
                      <a:alpha val="43137"/>
                    </a:srgbClr>
                  </a:outerShdw>
                </a:effectLst>
                <a:latin typeface="Eurostile" pitchFamily="34" charset="0"/>
                <a:ea typeface="標楷體" pitchFamily="65" charset="-120"/>
              </a:rPr>
              <a:t>109-2</a:t>
            </a:r>
            <a:r>
              <a:rPr lang="zh-TW" altLang="en-US" sz="3200" b="1" dirty="0">
                <a:solidFill>
                  <a:srgbClr val="E68422"/>
                </a:solidFill>
                <a:effectLst>
                  <a:outerShdw blurRad="38100" dist="38100" dir="2700000" algn="tl">
                    <a:srgbClr val="000000">
                      <a:alpha val="43137"/>
                    </a:srgbClr>
                  </a:outerShdw>
                </a:effectLst>
                <a:latin typeface="Eurostile" pitchFamily="34" charset="0"/>
                <a:ea typeface="標楷體" pitchFamily="65" charset="-120"/>
              </a:rPr>
              <a:t>實習</a:t>
            </a:r>
            <a:r>
              <a:rPr lang="en-US" altLang="zh-TW" sz="3200" b="1" dirty="0">
                <a:solidFill>
                  <a:srgbClr val="E68422"/>
                </a:solidFill>
                <a:effectLst>
                  <a:outerShdw blurRad="38100" dist="38100" dir="2700000" algn="tl">
                    <a:srgbClr val="000000">
                      <a:alpha val="43137"/>
                    </a:srgbClr>
                  </a:outerShdw>
                </a:effectLst>
                <a:latin typeface="Eurostile" pitchFamily="34" charset="0"/>
                <a:ea typeface="標楷體" pitchFamily="65" charset="-120"/>
              </a:rPr>
              <a:t>LINE</a:t>
            </a:r>
            <a:r>
              <a:rPr lang="zh-TW" altLang="en-US" sz="3200" b="1" dirty="0">
                <a:solidFill>
                  <a:srgbClr val="E68422"/>
                </a:solidFill>
                <a:effectLst>
                  <a:outerShdw blurRad="38100" dist="38100" dir="2700000" algn="tl">
                    <a:srgbClr val="000000">
                      <a:alpha val="43137"/>
                    </a:srgbClr>
                  </a:outerShdw>
                </a:effectLst>
                <a:latin typeface="Eurostile" pitchFamily="34" charset="0"/>
                <a:ea typeface="標楷體" pitchFamily="65" charset="-120"/>
              </a:rPr>
              <a:t>群組</a:t>
            </a:r>
            <a:endParaRPr lang="en-US" altLang="zh-TW" sz="3200" b="1" dirty="0">
              <a:solidFill>
                <a:srgbClr val="E68422"/>
              </a:solidFill>
              <a:effectLst>
                <a:outerShdw blurRad="38100" dist="38100" dir="2700000" algn="tl">
                  <a:srgbClr val="000000">
                    <a:alpha val="43137"/>
                  </a:srgbClr>
                </a:outerShdw>
              </a:effectLst>
              <a:latin typeface="Eurostile" pitchFamily="34" charset="0"/>
              <a:ea typeface="標楷體" pitchFamily="65" charset="-120"/>
            </a:endParaRPr>
          </a:p>
        </p:txBody>
      </p:sp>
      <p:sp>
        <p:nvSpPr>
          <p:cNvPr id="31751" name="AutoShape 7" descr="data:image/png;base64,iVBORw0KGgoAAAANSUhEUgAAAIgAAACICAYAAAA8uqNSAAAIAklEQVR4Xu2dS3LjMAwFx/c/tGcxdqqsjNRsAnSs6GXLD4CHBkgpsXO73+/3P/mJAjsK3AJI2DhSIICEj0MFAkgACSBhYF6BdJB57S6xMoBcIs3zQQaQee0usTKAXCLN80EGkHntLrFyGJDb7fZWQbYveK396gtia4/EIX+67VX9ea4PIHuvmJsLIoAQsnI8HUQKJqcTsOkgIGh3y6eEdNsjXsifMiCjBsjRL0c2LZ06yOrxrd8U7zbBNH+7f3U96Ty7//QdxApQDYAC7B4PIP8UCCAPEqjFU0EQoNUCofU0PutfAAkgh2y1AUIVSC3bEm7tUYXReLWDUHx23PpL++/tF0BI6cd4AJGPffQUQbrTepsQslcdt/7Y+KjCbce09tNBioQEkA/vIFRBXRWzW0nwnqbI3590kI2CNqEBxP2y1Op7+iMmgASQF4ipArofm+mIoCOA1tM47U8FskqP0z7mdgtOl1BrjxK2HQ8gxTsIJagqeAD5v8LpIIMvwghQOgIIwHSQdJBDxn49IFRhNE4CVY8QuhNU7VN83fatPRvfc/+2I8Y6bBNu59uWbwWk/UkPekqjI4n2t3rt7RdAHsoEkMWXVEt0lXBKKFV4tYJpf9Kjap/2r+pbPmKsg3a+FdAC8+n7W73s/NEjbPqIsQ7Z+Z+ewNX+Wb3s/ACy+eq1s3UYm3A7P4AEkENm2gGxhHbPtx2gap8EtJdU2q/q76r1w3eQVQ6M7htARpXqnRdAdvSkik8H6QWxvFs6SFnCqQ2GO0g1QfRYSN7T+tUVv7pjkL72xRf5S3qVX5RRwrYB2fl2PQVMgll7FmiaH0DgsZMEJMACyOtX7lNBkF7pIEAkAWmBpvmn7yAUYPc4CWbH6QihM7663gJH80c7wFcnmPxcz/AltRsA2s8CQIJWE1xdX/WP9Kjqubc+gOwoUz3DKaF2f9ovgBR/t1LtANX1l+sgRLQdX50AOrOrFV31367vvjO1HzEWgGoFkSC0fwCZ+89z03eQAHL8WdluIO0do9qR9HuQ7gq2Lb3bPu1HAnf7T/Y+HhAShAKwRwDZowolf2j/7oRZf6lDU3xUAKP+DB8xVlASmAQge6MB7l6+5HexW3sUHyW4uj6AFP/dLwFIgK9OcACRX71dTRhVFCU8HQQUIqLtOCWkOm4Tau3ZeLv9oQ7YZW/6DtJ96bQJovldAo3eYawe5D+NBxBSCMYDyNyLsW9H8X1QyWpLJeKLPHxbPhjWtNmqHtOGHwtJz674f+yIsQF0J4T2604gxVv1h4CZveQHkIdylEALjE24nf+up7IAEkAO2Q8gAeQzAKEW3X2G2pZN82mcWn71MZjsd+v3jOdtHSSAHH8sge5AAaT5l2ck6KdVfACRr/Kp41QFDSBjL9KGjxhKGFUsnZHVhK+2T/HTOPlnge22t7dfAFn0FFNNuAWqai+AwB2HOhhVLI3bhNv5AUT+/Qg9Vs6+eiYQditRfvTxdICQw3THoITQ/rZCyB/qGNX1BBLFS/a79SwfMZ8WUNWfAEII/xsfvqRWE9JNfNWfABJADhUIIM2A2DsAma92ANq/2rHIP6vH6v1IDyqI8h3ECkIOk2D2kkb26KnGjls9KN7qfjZ+mv8cH76D2ADIARIsgLx+9pcAJr3TQUAhEtiO24Khgqju9/GAdJ/5NmCbANqfOpitSOuftW/3p/jbj5gAciy5TWAA+eHvTaUKsgmy+1EHsvYtgORvOggoZBNEgtsEWvt2f/JXA9LtsA2oap+OwFHBvoRr/uUhXZLJf6vnaLzDj7nVBJEAq1suCTwqWADZUSqAvApDFds9ToCTPVsAOWKav4DGdkhKaHdBvh0QEsQSbwOgI2m7X1Vw8o/8Ifu0vx0nf0b3m76DBJBXiSkhAUT+zWdVMEpIOsjYxxqok6SDPBSyHZGOUAsoJcqO2wLa238YEOtg93y61Fl7P93BbAKr/lqg9VOMTUD3/ABy/NXfVu9RQNNBrLI7RxJtUwU8HQQUrgrcfScYrcCvVi0/F9Pt7/IjpptgqrjqpZEEscBV51f9If1JLwu0voOQg5RwO04Bd+9HAgYQ2eJtguz8AFL7P7gW6PJjbjrI8R8R2zsDFQCNV4+s0YIdforpInKXVPn3FaMBPufREWL3s0BQQsk+FWgVqPYO0i04AUgCkcDd/gaQjQKUQEoQjdP+AcT9jzzSa7RgcsQQuYPjlJDLHzFVgaiDDOZpetpq+1YfCmTVnePb0bnqvz1UAxxtgWRndDyA/F+ptiPGVghVQAA5Rpv0qx5pz/UB5KFEOsjJO0h3AqnjUYWu7nDkn+0Qs/qdpoPMBjj6Yo4E77ZPd6MAAp/NXV3BlIDV9gMIKGAT0F3BAWTsj5pPe8TQkUCvwi2gVPHWHu1nC4Lm0/juUXyW9yC24m3CZgUcvePYS631h+bTeACRvy22CbVApoMsvoPkiHlVgDoEjS/vIFQRNG4DsPPJfrUDvPsIpALp0qftkmoT0J2Q6pHQ7Q8l0NqzAAaQ4scICGgrsE1gAKEMbMarCUkHqf1XzfY7iMy/nk7vKd7dwskedRArAMVPBWELLoDIx1xKKCWQ1tM47R9A5PeoVgWzHYASSADQOO1fjZfsP8enn2JGDczOI4Go5XdfAsmeBYx0ofg/DhAKKOO/U4HhDvI7w09UpEAAIYUuPh5ALg4AhR9ASKGLjweQiwNA4QcQUuji4wHk4gBQ+AGEFLr4eAC5OAAU/l92mqsds8oA5QAAAABJRU5ErkJggg=="/>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4"/>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5"/>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endParaRPr lang="zh-TW" altLang="en-US" sz="2400">
              <a:solidFill>
                <a:schemeClr val="tx1"/>
              </a:solidFill>
              <a:ea typeface="新細明體" panose="02020500000000000000" pitchFamily="18" charset="-12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8925" y="692150"/>
            <a:ext cx="8567738" cy="1081088"/>
          </a:xfrm>
        </p:spPr>
        <p:txBody>
          <a:bodyPr/>
          <a:lstStyle/>
          <a:p>
            <a:pPr>
              <a:buFont typeface="Wingdings" panose="05000000000000000000" pitchFamily="2" charset="2"/>
              <a:buChar char="u"/>
              <a:defRPr/>
            </a:pPr>
            <a:r>
              <a:rPr lang="zh-TW" altLang="en-US" sz="4400" dirty="0"/>
              <a:t>教育實習手冊導讀</a:t>
            </a:r>
            <a:endParaRPr lang="en-US" altLang="zh-TW" sz="4400" dirty="0"/>
          </a:p>
        </p:txBody>
      </p:sp>
      <p:sp>
        <p:nvSpPr>
          <p:cNvPr id="921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4"/>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5"/>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5"/>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C5D17BF4-F318-4957-816E-69F8D0D5A16A}" type="slidenum">
              <a:rPr lang="zh-TW" altLang="en-US" sz="1600">
                <a:solidFill>
                  <a:schemeClr val="tx1"/>
                </a:solidFill>
                <a:ea typeface="新細明體" panose="02020500000000000000" pitchFamily="18" charset="-120"/>
              </a:rPr>
              <a:pPr>
                <a:lnSpc>
                  <a:spcPct val="100000"/>
                </a:lnSpc>
                <a:spcBef>
                  <a:spcPct val="0"/>
                </a:spcBef>
                <a:buFontTx/>
                <a:buNone/>
              </a:pPr>
              <a:t>3</a:t>
            </a:fld>
            <a:endParaRPr lang="en-US" altLang="zh-TW" sz="1600">
              <a:solidFill>
                <a:schemeClr val="tx1"/>
              </a:solidFill>
              <a:ea typeface="新細明體" panose="02020500000000000000" pitchFamily="18" charset="-120"/>
            </a:endParaRPr>
          </a:p>
        </p:txBody>
      </p:sp>
      <p:sp>
        <p:nvSpPr>
          <p:cNvPr id="5" name="Rectangle 2051"/>
          <p:cNvSpPr txBox="1">
            <a:spLocks noChangeArrowheads="1"/>
          </p:cNvSpPr>
          <p:nvPr/>
        </p:nvSpPr>
        <p:spPr bwMode="auto">
          <a:xfrm>
            <a:off x="611188" y="1916113"/>
            <a:ext cx="820896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4"/>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5"/>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00000"/>
              </a:lnSpc>
              <a:spcBef>
                <a:spcPts val="600"/>
              </a:spcBef>
              <a:spcAft>
                <a:spcPts val="0"/>
              </a:spcAft>
              <a:buFont typeface="Arial" pitchFamily="34" charset="0"/>
              <a:buNone/>
              <a:defRPr/>
            </a:pPr>
            <a:r>
              <a:rPr lang="zh-TW" altLang="en-US" sz="3200" dirty="0">
                <a:solidFill>
                  <a:srgbClr val="0000FF"/>
                </a:solidFill>
                <a:cs typeface="+mn-cs"/>
              </a:rPr>
              <a:t>手冊內容：</a:t>
            </a:r>
            <a:endParaRPr lang="en-US" altLang="zh-TW" sz="3200" dirty="0">
              <a:solidFill>
                <a:srgbClr val="0000FF"/>
              </a:solidFill>
              <a:cs typeface="+mn-cs"/>
            </a:endParaRPr>
          </a:p>
          <a:p>
            <a:pPr marL="0" indent="0" eaLnBrk="1" fontAlgn="auto" hangingPunct="1">
              <a:lnSpc>
                <a:spcPct val="100000"/>
              </a:lnSpc>
              <a:spcBef>
                <a:spcPts val="600"/>
              </a:spcBef>
              <a:spcAft>
                <a:spcPts val="0"/>
              </a:spcAft>
              <a:buFont typeface="Arial" pitchFamily="34" charset="0"/>
              <a:buNone/>
              <a:defRPr/>
            </a:pPr>
            <a:r>
              <a:rPr lang="zh-TW" altLang="en-US" sz="3200" dirty="0">
                <a:solidFill>
                  <a:srgbClr val="002060"/>
                </a:solidFill>
                <a:cs typeface="+mn-cs"/>
              </a:rPr>
              <a:t>壹、師資培育制度變革說明</a:t>
            </a:r>
            <a:endParaRPr lang="en-US" altLang="zh-TW" sz="3200" dirty="0">
              <a:solidFill>
                <a:srgbClr val="002060"/>
              </a:solidFill>
              <a:cs typeface="+mn-cs"/>
            </a:endParaRPr>
          </a:p>
          <a:p>
            <a:pPr marL="0" indent="0" eaLnBrk="1" fontAlgn="auto" hangingPunct="1">
              <a:lnSpc>
                <a:spcPct val="100000"/>
              </a:lnSpc>
              <a:spcBef>
                <a:spcPts val="600"/>
              </a:spcBef>
              <a:spcAft>
                <a:spcPts val="0"/>
              </a:spcAft>
              <a:buFont typeface="Arial" pitchFamily="34" charset="0"/>
              <a:buNone/>
              <a:defRPr/>
            </a:pPr>
            <a:r>
              <a:rPr lang="zh-TW" altLang="en-US" sz="3200" dirty="0">
                <a:solidFill>
                  <a:srgbClr val="002060"/>
                </a:solidFill>
                <a:cs typeface="+mn-cs"/>
              </a:rPr>
              <a:t>貳、教育實習相關法規</a:t>
            </a:r>
            <a:endParaRPr lang="en-US" altLang="zh-TW" sz="3200" dirty="0">
              <a:solidFill>
                <a:srgbClr val="002060"/>
              </a:solidFill>
              <a:cs typeface="+mn-cs"/>
            </a:endParaRPr>
          </a:p>
          <a:p>
            <a:pPr marL="0" indent="0" eaLnBrk="1" fontAlgn="auto" hangingPunct="1">
              <a:lnSpc>
                <a:spcPct val="100000"/>
              </a:lnSpc>
              <a:spcBef>
                <a:spcPts val="600"/>
              </a:spcBef>
              <a:spcAft>
                <a:spcPts val="0"/>
              </a:spcAft>
              <a:buFont typeface="Arial" pitchFamily="34" charset="0"/>
              <a:buNone/>
              <a:defRPr/>
            </a:pPr>
            <a:r>
              <a:rPr lang="zh-TW" altLang="en-US" sz="3200" dirty="0">
                <a:solidFill>
                  <a:srgbClr val="002060"/>
                </a:solidFill>
                <a:cs typeface="+mn-cs"/>
              </a:rPr>
              <a:t>参、申請教育實習相關表格</a:t>
            </a:r>
            <a:endParaRPr lang="en-US" altLang="zh-TW" sz="3200" dirty="0">
              <a:solidFill>
                <a:srgbClr val="002060"/>
              </a:solidFill>
              <a:cs typeface="+mn-cs"/>
            </a:endParaRPr>
          </a:p>
          <a:p>
            <a:pPr marL="0" indent="0" eaLnBrk="1" fontAlgn="auto" hangingPunct="1">
              <a:lnSpc>
                <a:spcPct val="100000"/>
              </a:lnSpc>
              <a:spcBef>
                <a:spcPts val="600"/>
              </a:spcBef>
              <a:spcAft>
                <a:spcPts val="0"/>
              </a:spcAft>
              <a:buFont typeface="Arial" pitchFamily="34" charset="0"/>
              <a:buNone/>
              <a:defRPr/>
            </a:pPr>
            <a:r>
              <a:rPr lang="zh-TW" altLang="en-US" sz="3200" dirty="0">
                <a:solidFill>
                  <a:srgbClr val="002060"/>
                </a:solidFill>
                <a:cs typeface="+mn-cs"/>
              </a:rPr>
              <a:t>肆、評量準則及各類評量表</a:t>
            </a:r>
            <a:endParaRPr lang="en-US" altLang="zh-TW" sz="3200" dirty="0">
              <a:solidFill>
                <a:srgbClr val="002060"/>
              </a:solidFill>
              <a:cs typeface="+mn-cs"/>
            </a:endParaRPr>
          </a:p>
          <a:p>
            <a:pPr marL="0" indent="0" eaLnBrk="1" fontAlgn="auto" hangingPunct="1">
              <a:lnSpc>
                <a:spcPct val="100000"/>
              </a:lnSpc>
              <a:spcBef>
                <a:spcPts val="600"/>
              </a:spcBef>
              <a:spcAft>
                <a:spcPts val="0"/>
              </a:spcAft>
              <a:buFont typeface="Arial" pitchFamily="34" charset="0"/>
              <a:buNone/>
              <a:defRPr/>
            </a:pPr>
            <a:r>
              <a:rPr lang="zh-TW" altLang="en-US" sz="3200" dirty="0">
                <a:solidFill>
                  <a:srgbClr val="002060"/>
                </a:solidFill>
                <a:cs typeface="+mn-cs"/>
              </a:rPr>
              <a:t>伍、實習學生相關權益</a:t>
            </a:r>
            <a:endParaRPr lang="en-US" altLang="zh-TW" sz="3200" dirty="0">
              <a:solidFill>
                <a:srgbClr val="002060"/>
              </a:solidFill>
              <a:cs typeface="+mn-cs"/>
            </a:endParaRPr>
          </a:p>
          <a:p>
            <a:pPr marL="0" indent="0" eaLnBrk="1" fontAlgn="auto" hangingPunct="1">
              <a:lnSpc>
                <a:spcPct val="100000"/>
              </a:lnSpc>
              <a:spcBef>
                <a:spcPts val="600"/>
              </a:spcBef>
              <a:spcAft>
                <a:spcPts val="0"/>
              </a:spcAft>
              <a:buFont typeface="Arial" pitchFamily="34" charset="0"/>
              <a:buNone/>
              <a:defRPr/>
            </a:pPr>
            <a:r>
              <a:rPr lang="zh-TW" altLang="en-US" sz="3200" dirty="0">
                <a:solidFill>
                  <a:srgbClr val="002060"/>
                </a:solidFill>
                <a:cs typeface="+mn-cs"/>
              </a:rPr>
              <a:t>陸、教育部及其他相關單位重要公函</a:t>
            </a:r>
            <a:endParaRPr lang="en-US" altLang="zh-TW" sz="3200" dirty="0">
              <a:solidFill>
                <a:srgbClr val="002060"/>
              </a:solidFill>
              <a:cs typeface="+mn-cs"/>
            </a:endParaRPr>
          </a:p>
          <a:p>
            <a:pPr marL="0" indent="0" eaLnBrk="1" fontAlgn="auto" hangingPunct="1">
              <a:lnSpc>
                <a:spcPct val="100000"/>
              </a:lnSpc>
              <a:spcBef>
                <a:spcPts val="600"/>
              </a:spcBef>
              <a:spcAft>
                <a:spcPts val="0"/>
              </a:spcAft>
              <a:buFont typeface="Arial" pitchFamily="34" charset="0"/>
              <a:buNone/>
              <a:defRPr/>
            </a:pPr>
            <a:r>
              <a:rPr lang="zh-TW" altLang="en-US" sz="3200" dirty="0">
                <a:solidFill>
                  <a:srgbClr val="002060"/>
                </a:solidFill>
                <a:cs typeface="+mn-cs"/>
              </a:rPr>
              <a:t>柒、常見問題</a:t>
            </a:r>
            <a:endParaRPr lang="en-US" altLang="zh-TW" sz="3200" dirty="0">
              <a:solidFill>
                <a:srgbClr val="002060"/>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type.wav"/>
                                        </p:tgtEl>
                                      </p:cMediaNode>
                                    </p:audio>
                                  </p:sub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type.wav"/>
                                        </p:tgtEl>
                                      </p:cMediaNode>
                                    </p:audio>
                                  </p:subTnLst>
                                </p:cTn>
                              </p:par>
                              <p:par>
                                <p:cTn id="17" presetID="10"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par>
                                <p:cTn id="20" presetID="10" presetClass="entr" presetSubtype="0"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par>
                                <p:cTn id="23" presetID="10"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2575" y="1484313"/>
            <a:ext cx="8599488" cy="5111750"/>
          </a:xfrm>
        </p:spPr>
        <p:txBody>
          <a:bodyPr/>
          <a:lstStyle/>
          <a:p>
            <a:pPr marL="0" indent="0">
              <a:lnSpc>
                <a:spcPts val="3600"/>
              </a:lnSpc>
              <a:spcBef>
                <a:spcPts val="600"/>
              </a:spcBef>
              <a:buFont typeface="Arial" panose="020B0604020202020204" pitchFamily="34" charset="0"/>
              <a:buNone/>
              <a:defRPr/>
            </a:pPr>
            <a:r>
              <a:rPr lang="zh-HK" altLang="zh-TW" sz="2400" dirty="0">
                <a:solidFill>
                  <a:srgbClr val="002060"/>
                </a:solidFill>
                <a:effectLst/>
              </a:rPr>
              <a:t>選擇舊制</a:t>
            </a:r>
            <a:r>
              <a:rPr lang="zh-TW" altLang="en-US" sz="2400" dirty="0">
                <a:solidFill>
                  <a:srgbClr val="002060"/>
                </a:solidFill>
                <a:effectLst/>
              </a:rPr>
              <a:t>（</a:t>
            </a:r>
            <a:r>
              <a:rPr lang="zh-TW" altLang="zh-TW" sz="2400" dirty="0">
                <a:solidFill>
                  <a:srgbClr val="002060"/>
                </a:solidFill>
                <a:effectLst/>
              </a:rPr>
              <a:t>先</a:t>
            </a:r>
            <a:r>
              <a:rPr lang="zh-TW" altLang="en-US" sz="2400" dirty="0">
                <a:solidFill>
                  <a:srgbClr val="002060"/>
                </a:solidFill>
                <a:effectLst/>
              </a:rPr>
              <a:t>實後考</a:t>
            </a:r>
            <a:r>
              <a:rPr lang="en-US" altLang="zh-TW" sz="2400" dirty="0">
                <a:solidFill>
                  <a:srgbClr val="002060"/>
                </a:solidFill>
                <a:effectLst/>
              </a:rPr>
              <a:t>)6</a:t>
            </a:r>
            <a:r>
              <a:rPr lang="zh-TW" altLang="en-US" sz="2400" dirty="0">
                <a:solidFill>
                  <a:srgbClr val="002060"/>
                </a:solidFill>
                <a:effectLst/>
              </a:rPr>
              <a:t>年過渡期應注意事項</a:t>
            </a:r>
            <a:endParaRPr lang="en-US" altLang="zh-TW" sz="2400" dirty="0">
              <a:solidFill>
                <a:srgbClr val="002060"/>
              </a:solidFill>
              <a:effectLst/>
            </a:endParaRPr>
          </a:p>
          <a:p>
            <a:pPr marL="0" indent="0">
              <a:lnSpc>
                <a:spcPts val="3600"/>
              </a:lnSpc>
              <a:spcBef>
                <a:spcPts val="600"/>
              </a:spcBef>
              <a:buFont typeface="Arial" panose="020B0604020202020204" pitchFamily="34" charset="0"/>
              <a:buNone/>
              <a:defRPr/>
            </a:pPr>
            <a:r>
              <a:rPr lang="en-US" altLang="zh-TW" sz="2400" dirty="0">
                <a:solidFill>
                  <a:srgbClr val="002060"/>
                </a:solidFill>
                <a:effectLst/>
              </a:rPr>
              <a:t>◎</a:t>
            </a:r>
            <a:r>
              <a:rPr lang="zh-TW" altLang="zh-TW" sz="2400" dirty="0">
                <a:solidFill>
                  <a:srgbClr val="002060"/>
                </a:solidFill>
                <a:effectLst/>
              </a:rPr>
              <a:t>最遲須於</a:t>
            </a:r>
            <a:r>
              <a:rPr lang="en-US" altLang="zh-TW" sz="2400" dirty="0">
                <a:solidFill>
                  <a:srgbClr val="FF0000"/>
                </a:solidFill>
                <a:effectLst/>
              </a:rPr>
              <a:t>112</a:t>
            </a:r>
            <a:r>
              <a:rPr lang="zh-TW" altLang="zh-TW" sz="2400" dirty="0">
                <a:solidFill>
                  <a:srgbClr val="FF0000"/>
                </a:solidFill>
                <a:effectLst/>
              </a:rPr>
              <a:t>年</a:t>
            </a:r>
            <a:r>
              <a:rPr lang="en-US" altLang="zh-TW" sz="2400" dirty="0">
                <a:solidFill>
                  <a:srgbClr val="FF0000"/>
                </a:solidFill>
                <a:effectLst/>
              </a:rPr>
              <a:t>6</a:t>
            </a:r>
            <a:r>
              <a:rPr lang="zh-TW" altLang="zh-TW" sz="2400" dirty="0">
                <a:solidFill>
                  <a:srgbClr val="FF0000"/>
                </a:solidFill>
                <a:effectLst/>
              </a:rPr>
              <a:t>月</a:t>
            </a:r>
            <a:r>
              <a:rPr lang="zh-TW" altLang="zh-TW" sz="2400" dirty="0">
                <a:solidFill>
                  <a:srgbClr val="002060"/>
                </a:solidFill>
                <a:effectLst/>
              </a:rPr>
              <a:t>通過教師資格考試。</a:t>
            </a:r>
            <a:endParaRPr lang="en-US" altLang="zh-TW" sz="2400" dirty="0">
              <a:solidFill>
                <a:srgbClr val="002060"/>
              </a:solidFill>
              <a:effectLst/>
            </a:endParaRPr>
          </a:p>
          <a:p>
            <a:pPr marL="0" indent="0">
              <a:lnSpc>
                <a:spcPts val="3600"/>
              </a:lnSpc>
              <a:spcBef>
                <a:spcPts val="600"/>
              </a:spcBef>
              <a:buFont typeface="Arial" panose="020B0604020202020204" pitchFamily="34" charset="0"/>
              <a:buNone/>
              <a:defRPr/>
            </a:pPr>
            <a:r>
              <a:rPr lang="en-US" altLang="zh-TW" sz="2400" dirty="0">
                <a:solidFill>
                  <a:srgbClr val="002060"/>
                </a:solidFill>
                <a:effectLst/>
              </a:rPr>
              <a:t>◎</a:t>
            </a:r>
            <a:r>
              <a:rPr lang="zh-TW" altLang="zh-TW" sz="2400" dirty="0">
                <a:solidFill>
                  <a:srgbClr val="002060"/>
                </a:solidFill>
                <a:effectLst/>
              </a:rPr>
              <a:t>至</a:t>
            </a:r>
            <a:r>
              <a:rPr lang="en-US" altLang="zh-TW" sz="2400" dirty="0">
                <a:solidFill>
                  <a:srgbClr val="FF0000"/>
                </a:solidFill>
                <a:effectLst/>
              </a:rPr>
              <a:t>113.1.31</a:t>
            </a:r>
            <a:r>
              <a:rPr lang="zh-TW" altLang="zh-TW" sz="2400" dirty="0">
                <a:solidFill>
                  <a:srgbClr val="002060"/>
                </a:solidFill>
                <a:effectLst/>
              </a:rPr>
              <a:t>過渡期滿如未能順利</a:t>
            </a:r>
            <a:r>
              <a:rPr lang="zh-HK" altLang="zh-TW" sz="2400" dirty="0">
                <a:solidFill>
                  <a:srgbClr val="002060"/>
                </a:solidFill>
                <a:effectLst/>
              </a:rPr>
              <a:t>通過資格考</a:t>
            </a:r>
            <a:r>
              <a:rPr lang="zh-TW" altLang="zh-TW" sz="2400" dirty="0">
                <a:solidFill>
                  <a:srgbClr val="002060"/>
                </a:solidFill>
                <a:effectLst/>
              </a:rPr>
              <a:t>取得教師證</a:t>
            </a:r>
            <a:r>
              <a:rPr lang="en-US" altLang="zh-TW" sz="2400" dirty="0">
                <a:solidFill>
                  <a:srgbClr val="002060"/>
                </a:solidFill>
                <a:effectLst/>
              </a:rPr>
              <a:t/>
            </a:r>
            <a:br>
              <a:rPr lang="en-US" altLang="zh-TW" sz="2400" dirty="0">
                <a:solidFill>
                  <a:srgbClr val="002060"/>
                </a:solidFill>
                <a:effectLst/>
              </a:rPr>
            </a:br>
            <a:r>
              <a:rPr lang="zh-TW" altLang="en-US" sz="2400" dirty="0">
                <a:solidFill>
                  <a:srgbClr val="002060"/>
                </a:solidFill>
                <a:effectLst/>
              </a:rPr>
              <a:t>　</a:t>
            </a:r>
            <a:r>
              <a:rPr lang="zh-HK" altLang="zh-TW" sz="2400" dirty="0">
                <a:solidFill>
                  <a:srgbClr val="002060"/>
                </a:solidFill>
                <a:effectLst/>
              </a:rPr>
              <a:t>者，</a:t>
            </a:r>
            <a:r>
              <a:rPr lang="zh-HK" altLang="zh-TW" sz="2400" dirty="0">
                <a:solidFill>
                  <a:srgbClr val="FF0000"/>
                </a:solidFill>
                <a:effectLst/>
              </a:rPr>
              <a:t>原已完成的教育</a:t>
            </a:r>
            <a:r>
              <a:rPr lang="zh-TW" altLang="zh-TW" sz="2400" dirty="0">
                <a:solidFill>
                  <a:srgbClr val="FF0000"/>
                </a:solidFill>
                <a:effectLst/>
              </a:rPr>
              <a:t>實習失效</a:t>
            </a:r>
            <a:r>
              <a:rPr lang="zh-TW" altLang="en-US" sz="2400" dirty="0">
                <a:solidFill>
                  <a:srgbClr val="002060"/>
                </a:solidFill>
                <a:effectLst/>
              </a:rPr>
              <a:t>。</a:t>
            </a:r>
            <a:endParaRPr lang="en-US" altLang="zh-TW" sz="2400" dirty="0">
              <a:solidFill>
                <a:srgbClr val="002060"/>
              </a:solidFill>
              <a:effectLst/>
            </a:endParaRPr>
          </a:p>
          <a:p>
            <a:pPr marL="0" indent="0">
              <a:lnSpc>
                <a:spcPts val="3600"/>
              </a:lnSpc>
              <a:spcBef>
                <a:spcPts val="600"/>
              </a:spcBef>
              <a:buFont typeface="Arial" panose="020B0604020202020204" pitchFamily="34" charset="0"/>
              <a:buNone/>
              <a:defRPr/>
            </a:pPr>
            <a:r>
              <a:rPr lang="en-US" altLang="zh-TW" sz="2400" dirty="0">
                <a:solidFill>
                  <a:srgbClr val="002060"/>
                </a:solidFill>
                <a:effectLst/>
              </a:rPr>
              <a:t>◎</a:t>
            </a:r>
            <a:r>
              <a:rPr lang="zh-TW" altLang="zh-TW" sz="2400" dirty="0">
                <a:solidFill>
                  <a:srgbClr val="002060"/>
                </a:solidFill>
                <a:effectLst/>
              </a:rPr>
              <a:t>自</a:t>
            </a:r>
            <a:r>
              <a:rPr lang="en-US" altLang="zh-TW" sz="2400" dirty="0">
                <a:solidFill>
                  <a:srgbClr val="002060"/>
                </a:solidFill>
                <a:effectLst/>
              </a:rPr>
              <a:t>113.2.1</a:t>
            </a:r>
            <a:r>
              <a:rPr lang="zh-TW" altLang="zh-TW" sz="2400" dirty="0">
                <a:solidFill>
                  <a:srgbClr val="002060"/>
                </a:solidFill>
                <a:effectLst/>
              </a:rPr>
              <a:t>起一律適用新制</a:t>
            </a:r>
            <a:r>
              <a:rPr lang="en-US" altLang="zh-TW" sz="2400" dirty="0">
                <a:solidFill>
                  <a:srgbClr val="002060"/>
                </a:solidFill>
                <a:effectLst/>
              </a:rPr>
              <a:t>(</a:t>
            </a:r>
            <a:r>
              <a:rPr lang="zh-TW" altLang="zh-TW" sz="2400" dirty="0">
                <a:solidFill>
                  <a:srgbClr val="002060"/>
                </a:solidFill>
                <a:effectLst/>
              </a:rPr>
              <a:t>先</a:t>
            </a:r>
            <a:r>
              <a:rPr lang="zh-TW" altLang="en-US" sz="2400" dirty="0">
                <a:solidFill>
                  <a:srgbClr val="002060"/>
                </a:solidFill>
                <a:effectLst/>
              </a:rPr>
              <a:t>考</a:t>
            </a:r>
            <a:r>
              <a:rPr lang="zh-TW" altLang="zh-TW" sz="2400" dirty="0">
                <a:solidFill>
                  <a:srgbClr val="002060"/>
                </a:solidFill>
                <a:effectLst/>
              </a:rPr>
              <a:t>後實</a:t>
            </a:r>
            <a:r>
              <a:rPr lang="en-US" altLang="zh-TW" sz="2400" dirty="0">
                <a:solidFill>
                  <a:srgbClr val="002060"/>
                </a:solidFill>
                <a:effectLst/>
              </a:rPr>
              <a:t>)</a:t>
            </a:r>
            <a:r>
              <a:rPr lang="zh-TW" altLang="zh-TW" sz="2400" dirty="0">
                <a:solidFill>
                  <a:srgbClr val="002060"/>
                </a:solidFill>
                <a:effectLst/>
              </a:rPr>
              <a:t>，</a:t>
            </a:r>
            <a:r>
              <a:rPr lang="zh-TW" altLang="en-US" sz="2400" dirty="0">
                <a:solidFill>
                  <a:srgbClr val="002060"/>
                </a:solidFill>
                <a:effectLst/>
              </a:rPr>
              <a:t>於</a:t>
            </a:r>
            <a:r>
              <a:rPr lang="zh-TW" altLang="zh-TW" sz="2400" dirty="0">
                <a:solidFill>
                  <a:srgbClr val="002060"/>
                </a:solidFill>
                <a:effectLst/>
              </a:rPr>
              <a:t>日後通過資格</a:t>
            </a:r>
            <a:r>
              <a:rPr lang="en-US" altLang="zh-TW" sz="2400" dirty="0">
                <a:solidFill>
                  <a:srgbClr val="002060"/>
                </a:solidFill>
                <a:effectLst/>
              </a:rPr>
              <a:t/>
            </a:r>
            <a:br>
              <a:rPr lang="en-US" altLang="zh-TW" sz="2400" dirty="0">
                <a:solidFill>
                  <a:srgbClr val="002060"/>
                </a:solidFill>
                <a:effectLst/>
              </a:rPr>
            </a:br>
            <a:r>
              <a:rPr lang="zh-TW" altLang="en-US" sz="2400" dirty="0">
                <a:solidFill>
                  <a:srgbClr val="002060"/>
                </a:solidFill>
                <a:effectLst/>
              </a:rPr>
              <a:t>　</a:t>
            </a:r>
            <a:r>
              <a:rPr lang="zh-TW" altLang="zh-TW" sz="2400" dirty="0">
                <a:solidFill>
                  <a:srgbClr val="002060"/>
                </a:solidFill>
                <a:effectLst/>
              </a:rPr>
              <a:t>考試時，仍</a:t>
            </a:r>
            <a:r>
              <a:rPr lang="zh-TW" altLang="zh-TW" sz="2400" dirty="0">
                <a:solidFill>
                  <a:srgbClr val="FF0000"/>
                </a:solidFill>
                <a:effectLst/>
              </a:rPr>
              <a:t>需重新</a:t>
            </a:r>
            <a:r>
              <a:rPr lang="zh-HK" altLang="zh-TW" sz="2400" dirty="0">
                <a:solidFill>
                  <a:srgbClr val="FF0000"/>
                </a:solidFill>
                <a:effectLst/>
              </a:rPr>
              <a:t>參加</a:t>
            </a:r>
            <a:r>
              <a:rPr lang="zh-TW" altLang="zh-TW" sz="2400" dirty="0">
                <a:solidFill>
                  <a:srgbClr val="002060"/>
                </a:solidFill>
                <a:effectLst/>
              </a:rPr>
              <a:t>教育實習</a:t>
            </a:r>
            <a:r>
              <a:rPr lang="zh-HK" altLang="zh-TW" sz="2400" dirty="0">
                <a:solidFill>
                  <a:srgbClr val="002060"/>
                </a:solidFill>
                <a:effectLst/>
              </a:rPr>
              <a:t>成績及格</a:t>
            </a:r>
            <a:r>
              <a:rPr lang="zh-TW" altLang="zh-TW" sz="2400" dirty="0">
                <a:solidFill>
                  <a:srgbClr val="002060"/>
                </a:solidFill>
                <a:effectLst/>
              </a:rPr>
              <a:t>才能取得教師證。</a:t>
            </a:r>
          </a:p>
          <a:p>
            <a:pPr marL="0" indent="0">
              <a:lnSpc>
                <a:spcPts val="3600"/>
              </a:lnSpc>
              <a:spcBef>
                <a:spcPts val="1800"/>
              </a:spcBef>
              <a:buFont typeface="Arial" panose="020B0604020202020204" pitchFamily="34" charset="0"/>
              <a:buNone/>
              <a:defRPr/>
            </a:pPr>
            <a:r>
              <a:rPr lang="zh-HK" altLang="en-US" sz="1800" dirty="0">
                <a:solidFill>
                  <a:srgbClr val="002060"/>
                </a:solidFill>
                <a:effectLst/>
              </a:rPr>
              <a:t>★</a:t>
            </a:r>
            <a:r>
              <a:rPr lang="zh-HK" altLang="zh-TW" sz="1800" dirty="0">
                <a:solidFill>
                  <a:srgbClr val="002060"/>
                </a:solidFill>
                <a:effectLst/>
              </a:rPr>
              <a:t>師資培育制度變革相關資訊可參閱</a:t>
            </a:r>
            <a:r>
              <a:rPr lang="zh-TW" altLang="en-US" sz="1800" dirty="0">
                <a:solidFill>
                  <a:srgbClr val="002060"/>
                </a:solidFill>
                <a:effectLst/>
              </a:rPr>
              <a:t>：</a:t>
            </a:r>
            <a:endParaRPr lang="en-US" altLang="zh-TW" sz="1800" dirty="0">
              <a:solidFill>
                <a:srgbClr val="002060"/>
              </a:solidFill>
              <a:effectLst/>
            </a:endParaRPr>
          </a:p>
          <a:p>
            <a:pPr marL="0" indent="0">
              <a:lnSpc>
                <a:spcPts val="3600"/>
              </a:lnSpc>
              <a:spcBef>
                <a:spcPts val="600"/>
              </a:spcBef>
              <a:buFont typeface="Arial" panose="020B0604020202020204" pitchFamily="34" charset="0"/>
              <a:buNone/>
              <a:defRPr/>
            </a:pPr>
            <a:r>
              <a:rPr lang="zh-TW" altLang="en-US" sz="1800" dirty="0">
                <a:solidFill>
                  <a:srgbClr val="002060"/>
                </a:solidFill>
                <a:effectLst/>
              </a:rPr>
              <a:t>　</a:t>
            </a:r>
            <a:r>
              <a:rPr lang="zh-HK" altLang="zh-TW" sz="1800" dirty="0">
                <a:solidFill>
                  <a:srgbClr val="002060"/>
                </a:solidFill>
                <a:effectLst/>
              </a:rPr>
              <a:t>本中心首頁／</a:t>
            </a:r>
            <a:r>
              <a:rPr lang="zh-TW" altLang="en-US" sz="1800" dirty="0">
                <a:solidFill>
                  <a:srgbClr val="002060"/>
                </a:solidFill>
                <a:effectLst/>
              </a:rPr>
              <a:t>新制師資培育制度變革宣導</a:t>
            </a:r>
            <a:endParaRPr lang="zh-TW" altLang="en-US" sz="1800" dirty="0">
              <a:solidFill>
                <a:srgbClr val="002060"/>
              </a:solidFill>
            </a:endParaRPr>
          </a:p>
        </p:txBody>
      </p:sp>
      <p:sp>
        <p:nvSpPr>
          <p:cNvPr id="1024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564021A2-E6D1-4C17-AAF6-E4043289DBB5}" type="slidenum">
              <a:rPr lang="zh-TW" altLang="en-US" sz="1600">
                <a:solidFill>
                  <a:schemeClr val="tx1"/>
                </a:solidFill>
                <a:ea typeface="新細明體" panose="02020500000000000000" pitchFamily="18" charset="-120"/>
              </a:rPr>
              <a:pPr>
                <a:lnSpc>
                  <a:spcPct val="100000"/>
                </a:lnSpc>
                <a:spcBef>
                  <a:spcPct val="0"/>
                </a:spcBef>
                <a:buFontTx/>
                <a:buNone/>
              </a:pPr>
              <a:t>4</a:t>
            </a:fld>
            <a:endParaRPr lang="en-US" altLang="zh-TW" sz="1600">
              <a:solidFill>
                <a:schemeClr val="tx1"/>
              </a:solidFill>
              <a:ea typeface="新細明體" panose="02020500000000000000" pitchFamily="18" charset="-120"/>
            </a:endParaRPr>
          </a:p>
        </p:txBody>
      </p:sp>
      <p:sp>
        <p:nvSpPr>
          <p:cNvPr id="10244" name="內容版面配置區 2"/>
          <p:cNvSpPr txBox="1">
            <a:spLocks/>
          </p:cNvSpPr>
          <p:nvPr/>
        </p:nvSpPr>
        <p:spPr bwMode="auto">
          <a:xfrm>
            <a:off x="6084888" y="4525963"/>
            <a:ext cx="295116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gn="ctr">
              <a:lnSpc>
                <a:spcPts val="2000"/>
              </a:lnSpc>
              <a:spcBef>
                <a:spcPct val="0"/>
              </a:spcBef>
              <a:buFont typeface="Arial" panose="020B0604020202020204" pitchFamily="34" charset="0"/>
              <a:buNone/>
            </a:pPr>
            <a:r>
              <a:rPr lang="zh-TW" altLang="en-US" sz="2400" b="1">
                <a:solidFill>
                  <a:srgbClr val="0000FF"/>
                </a:solidFill>
                <a:latin typeface="標楷體" panose="03000509000000000000" pitchFamily="65" charset="-120"/>
                <a:ea typeface="標楷體" panose="03000509000000000000" pitchFamily="65" charset="-120"/>
              </a:rPr>
              <a:t>　</a:t>
            </a:r>
            <a:endParaRPr lang="en-US" altLang="zh-TW" b="1">
              <a:solidFill>
                <a:srgbClr val="0000FF"/>
              </a:solidFill>
              <a:latin typeface="標楷體" panose="03000509000000000000" pitchFamily="65" charset="-120"/>
              <a:ea typeface="標楷體" panose="03000509000000000000" pitchFamily="65" charset="-120"/>
            </a:endParaRPr>
          </a:p>
        </p:txBody>
      </p:sp>
      <p:pic>
        <p:nvPicPr>
          <p:cNvPr id="10245" name="Picture 7"/>
          <p:cNvPicPr>
            <a:picLocks noChangeAspect="1" noChangeArrowheads="1"/>
          </p:cNvPicPr>
          <p:nvPr/>
        </p:nvPicPr>
        <p:blipFill>
          <a:blip r:embed="rId5">
            <a:extLst>
              <a:ext uri="{28A0092B-C50C-407E-A947-70E740481C1C}">
                <a14:useLocalDpi xmlns:a14="http://schemas.microsoft.com/office/drawing/2010/main" val="0"/>
              </a:ext>
            </a:extLst>
          </a:blip>
          <a:srcRect l="952" t="22807" r="35098" b="15572"/>
          <a:stretch>
            <a:fillRect/>
          </a:stretch>
        </p:blipFill>
        <p:spPr bwMode="auto">
          <a:xfrm>
            <a:off x="5510213" y="4572000"/>
            <a:ext cx="3525837" cy="212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內容版面配置區 2"/>
          <p:cNvSpPr txBox="1">
            <a:spLocks/>
          </p:cNvSpPr>
          <p:nvPr/>
        </p:nvSpPr>
        <p:spPr bwMode="auto">
          <a:xfrm>
            <a:off x="153988" y="423863"/>
            <a:ext cx="88931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壹、師資培育制度變革說明</a:t>
            </a:r>
            <a:r>
              <a:rPr lang="en-US" altLang="zh-TW" dirty="0">
                <a:solidFill>
                  <a:srgbClr val="002060"/>
                </a:solidFill>
              </a:rPr>
              <a:t>(p2)</a:t>
            </a:r>
            <a:endParaRPr lang="en-US" altLang="zh-TW" dirty="0"/>
          </a:p>
        </p:txBody>
      </p:sp>
      <p:sp>
        <p:nvSpPr>
          <p:cNvPr id="2" name="橢圓 1"/>
          <p:cNvSpPr/>
          <p:nvPr/>
        </p:nvSpPr>
        <p:spPr>
          <a:xfrm>
            <a:off x="5457825" y="5084763"/>
            <a:ext cx="985838" cy="3937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3"/>
          <p:cNvSpPr/>
          <p:nvPr/>
        </p:nvSpPr>
        <p:spPr>
          <a:xfrm>
            <a:off x="7164388" y="5478463"/>
            <a:ext cx="936625" cy="7588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2575" y="1341438"/>
            <a:ext cx="8599488" cy="5254625"/>
          </a:xfrm>
        </p:spPr>
        <p:txBody>
          <a:bodyPr/>
          <a:lstStyle/>
          <a:p>
            <a:pPr>
              <a:lnSpc>
                <a:spcPts val="3600"/>
              </a:lnSpc>
              <a:spcBef>
                <a:spcPts val="600"/>
              </a:spcBef>
              <a:defRPr/>
            </a:pPr>
            <a:r>
              <a:rPr lang="zh-TW" altLang="zh-TW" sz="2400" dirty="0">
                <a:solidFill>
                  <a:srgbClr val="0000FF"/>
                </a:solidFill>
                <a:effectLst/>
              </a:rPr>
              <a:t>師資培育法</a:t>
            </a:r>
            <a:r>
              <a:rPr lang="en-US" altLang="zh-TW" sz="1400" dirty="0">
                <a:solidFill>
                  <a:srgbClr val="0000FF"/>
                </a:solidFill>
                <a:effectLst/>
              </a:rPr>
              <a:t>(108.12.11</a:t>
            </a:r>
            <a:r>
              <a:rPr lang="zh-TW" altLang="en-US" sz="1400" dirty="0">
                <a:solidFill>
                  <a:srgbClr val="0000FF"/>
                </a:solidFill>
                <a:effectLst/>
              </a:rPr>
              <a:t>修訂</a:t>
            </a:r>
            <a:r>
              <a:rPr lang="en-US" altLang="zh-TW" sz="1400" dirty="0">
                <a:solidFill>
                  <a:srgbClr val="0000FF"/>
                </a:solidFill>
                <a:effectLst/>
              </a:rPr>
              <a:t>)</a:t>
            </a:r>
            <a:endParaRPr lang="en-US" altLang="zh-TW" sz="1600" dirty="0">
              <a:solidFill>
                <a:schemeClr val="tx1"/>
              </a:solidFill>
            </a:endParaRPr>
          </a:p>
          <a:p>
            <a:pPr lvl="1">
              <a:lnSpc>
                <a:spcPct val="100000"/>
              </a:lnSpc>
              <a:spcBef>
                <a:spcPts val="600"/>
              </a:spcBef>
              <a:defRPr/>
            </a:pPr>
            <a:r>
              <a:rPr lang="zh-TW" altLang="en-US" sz="1600" dirty="0">
                <a:solidFill>
                  <a:schemeClr val="tx1"/>
                </a:solidFill>
              </a:rPr>
              <a:t>通過資格考試後七年內，偏鄉代理教師抵免實習：</a:t>
            </a:r>
            <a:r>
              <a:rPr lang="en-US" altLang="zh-TW" sz="1600" dirty="0">
                <a:solidFill>
                  <a:schemeClr val="tx1"/>
                </a:solidFill>
              </a:rPr>
              <a:t> § 22</a:t>
            </a:r>
            <a:r>
              <a:rPr lang="zh-TW" altLang="en-US" sz="1600" dirty="0">
                <a:solidFill>
                  <a:srgbClr val="00B050"/>
                </a:solidFill>
              </a:rPr>
              <a:t> （二學年以上或每年連續任教三個月以上累計滿二年）</a:t>
            </a:r>
            <a:endParaRPr lang="en-US" altLang="zh-TW" sz="1600" dirty="0">
              <a:solidFill>
                <a:srgbClr val="00B050"/>
              </a:solidFill>
            </a:endParaRPr>
          </a:p>
          <a:p>
            <a:pPr lvl="1">
              <a:lnSpc>
                <a:spcPct val="100000"/>
              </a:lnSpc>
              <a:spcBef>
                <a:spcPts val="600"/>
              </a:spcBef>
              <a:defRPr/>
            </a:pPr>
            <a:r>
              <a:rPr lang="zh-TW" altLang="en-US" sz="1600" dirty="0">
                <a:solidFill>
                  <a:schemeClr val="tx1"/>
                </a:solidFill>
              </a:rPr>
              <a:t>幼兒園教師教學演示抵免實習：</a:t>
            </a:r>
            <a:r>
              <a:rPr lang="en-US" altLang="zh-TW" sz="1600" dirty="0">
                <a:solidFill>
                  <a:schemeClr val="tx1"/>
                </a:solidFill>
              </a:rPr>
              <a:t> § 24</a:t>
            </a:r>
            <a:r>
              <a:rPr lang="zh-TW" altLang="en-US" sz="1600" dirty="0">
                <a:solidFill>
                  <a:srgbClr val="00B050"/>
                </a:solidFill>
              </a:rPr>
              <a:t>（教學累計滿三年以上表現優良）</a:t>
            </a:r>
            <a:endParaRPr lang="zh-TW" altLang="zh-TW" sz="1600" dirty="0">
              <a:solidFill>
                <a:srgbClr val="00B050"/>
              </a:solidFill>
            </a:endParaRPr>
          </a:p>
          <a:p>
            <a:pPr>
              <a:lnSpc>
                <a:spcPct val="100000"/>
              </a:lnSpc>
              <a:spcBef>
                <a:spcPts val="600"/>
              </a:spcBef>
              <a:defRPr/>
            </a:pPr>
            <a:r>
              <a:rPr lang="zh-TW" altLang="zh-TW" sz="2400" dirty="0">
                <a:solidFill>
                  <a:srgbClr val="0000FF"/>
                </a:solidFill>
                <a:effectLst/>
              </a:rPr>
              <a:t>師資培育之大學及教育實習機構辦理教育實習辦法</a:t>
            </a:r>
            <a:r>
              <a:rPr lang="en-US" altLang="zh-TW" sz="1400" dirty="0">
                <a:solidFill>
                  <a:srgbClr val="0000FF"/>
                </a:solidFill>
                <a:effectLst/>
              </a:rPr>
              <a:t>(107.7.24</a:t>
            </a:r>
            <a:r>
              <a:rPr lang="zh-TW" altLang="en-US" sz="1400" dirty="0">
                <a:solidFill>
                  <a:srgbClr val="0000FF"/>
                </a:solidFill>
                <a:effectLst/>
              </a:rPr>
              <a:t>新訂</a:t>
            </a:r>
            <a:r>
              <a:rPr lang="en-US" altLang="zh-TW" sz="1400" dirty="0">
                <a:solidFill>
                  <a:srgbClr val="0000FF"/>
                </a:solidFill>
                <a:effectLst/>
              </a:rPr>
              <a:t>)</a:t>
            </a:r>
          </a:p>
          <a:p>
            <a:pPr lvl="1">
              <a:lnSpc>
                <a:spcPct val="100000"/>
              </a:lnSpc>
              <a:spcBef>
                <a:spcPts val="600"/>
              </a:spcBef>
              <a:defRPr/>
            </a:pPr>
            <a:r>
              <a:rPr lang="zh-TW" altLang="en-US" sz="1600" dirty="0">
                <a:solidFill>
                  <a:schemeClr val="tx1"/>
                </a:solidFill>
              </a:rPr>
              <a:t>請假規定：</a:t>
            </a:r>
            <a:r>
              <a:rPr lang="en-US" altLang="zh-TW" sz="1600" dirty="0">
                <a:solidFill>
                  <a:schemeClr val="tx1"/>
                </a:solidFill>
              </a:rPr>
              <a:t>§16</a:t>
            </a:r>
            <a:r>
              <a:rPr lang="zh-TW" altLang="en-US" sz="1600" dirty="0">
                <a:solidFill>
                  <a:schemeClr val="tx1"/>
                </a:solidFill>
              </a:rPr>
              <a:t>、</a:t>
            </a:r>
            <a:r>
              <a:rPr lang="en-US" altLang="zh-TW" sz="1600" dirty="0">
                <a:solidFill>
                  <a:schemeClr val="tx1"/>
                </a:solidFill>
              </a:rPr>
              <a:t> § 17</a:t>
            </a:r>
            <a:r>
              <a:rPr lang="zh-TW" altLang="en-US" sz="1600" dirty="0">
                <a:solidFill>
                  <a:srgbClr val="00B050"/>
                </a:solidFill>
              </a:rPr>
              <a:t>（辦公時 間內全程修習教育實習，不得進修、兼職） </a:t>
            </a:r>
            <a:endParaRPr lang="en-US" altLang="zh-TW" sz="1600" dirty="0">
              <a:solidFill>
                <a:srgbClr val="00B050"/>
              </a:solidFill>
            </a:endParaRPr>
          </a:p>
          <a:p>
            <a:pPr lvl="1">
              <a:lnSpc>
                <a:spcPct val="100000"/>
              </a:lnSpc>
              <a:spcBef>
                <a:spcPts val="600"/>
              </a:spcBef>
              <a:defRPr/>
            </a:pPr>
            <a:r>
              <a:rPr lang="zh-TW" altLang="en-US" sz="1600" dirty="0">
                <a:solidFill>
                  <a:schemeClr val="tx1"/>
                </a:solidFill>
              </a:rPr>
              <a:t>補救教學：</a:t>
            </a:r>
            <a:r>
              <a:rPr lang="en-US" altLang="zh-TW" sz="1600" dirty="0">
                <a:solidFill>
                  <a:schemeClr val="tx1"/>
                </a:solidFill>
              </a:rPr>
              <a:t> §23</a:t>
            </a:r>
            <a:r>
              <a:rPr lang="zh-TW" altLang="en-US" sz="1600" dirty="0">
                <a:solidFill>
                  <a:srgbClr val="00B050"/>
                </a:solidFill>
              </a:rPr>
              <a:t>（補救教學、社團活動指導、監考或其他教學活動）</a:t>
            </a:r>
            <a:endParaRPr lang="en-US" altLang="zh-TW" sz="1600" dirty="0">
              <a:solidFill>
                <a:srgbClr val="00B050"/>
              </a:solidFill>
            </a:endParaRPr>
          </a:p>
          <a:p>
            <a:pPr>
              <a:lnSpc>
                <a:spcPct val="100000"/>
              </a:lnSpc>
              <a:spcBef>
                <a:spcPts val="600"/>
              </a:spcBef>
              <a:defRPr/>
            </a:pPr>
            <a:r>
              <a:rPr lang="zh-TW" altLang="zh-TW" sz="2400" dirty="0">
                <a:solidFill>
                  <a:srgbClr val="0000FF"/>
                </a:solidFill>
                <a:effectLst/>
              </a:rPr>
              <a:t>國立嘉義大學師資培育教育實習實施辦法</a:t>
            </a:r>
            <a:r>
              <a:rPr lang="en-US" altLang="zh-TW" sz="1400" dirty="0">
                <a:solidFill>
                  <a:srgbClr val="0000FF"/>
                </a:solidFill>
                <a:effectLst/>
              </a:rPr>
              <a:t>(109.5.13</a:t>
            </a:r>
            <a:r>
              <a:rPr lang="zh-TW" altLang="en-US" sz="1400" dirty="0">
                <a:solidFill>
                  <a:srgbClr val="0000FF"/>
                </a:solidFill>
                <a:effectLst/>
              </a:rPr>
              <a:t>修訂</a:t>
            </a:r>
            <a:r>
              <a:rPr lang="en-US" altLang="zh-TW" sz="1400" dirty="0">
                <a:solidFill>
                  <a:srgbClr val="0000FF"/>
                </a:solidFill>
                <a:effectLst/>
              </a:rPr>
              <a:t>)</a:t>
            </a:r>
          </a:p>
          <a:p>
            <a:pPr lvl="1">
              <a:lnSpc>
                <a:spcPct val="100000"/>
              </a:lnSpc>
              <a:spcBef>
                <a:spcPts val="600"/>
              </a:spcBef>
              <a:defRPr/>
            </a:pPr>
            <a:r>
              <a:rPr lang="zh-TW" altLang="en-US" sz="1600" dirty="0">
                <a:solidFill>
                  <a:schemeClr val="tx1"/>
                </a:solidFill>
              </a:rPr>
              <a:t>實習指導教師指導每位實習學生不少於</a:t>
            </a:r>
            <a:r>
              <a:rPr lang="en-US" altLang="zh-TW" sz="1600" dirty="0">
                <a:solidFill>
                  <a:schemeClr val="tx1"/>
                </a:solidFill>
              </a:rPr>
              <a:t>2</a:t>
            </a:r>
            <a:r>
              <a:rPr lang="zh-TW" altLang="en-US" sz="1600" dirty="0">
                <a:solidFill>
                  <a:schemeClr val="tx1"/>
                </a:solidFill>
              </a:rPr>
              <a:t>次：</a:t>
            </a:r>
            <a:r>
              <a:rPr lang="en-US" altLang="zh-TW" sz="1600" dirty="0">
                <a:solidFill>
                  <a:schemeClr val="tx1"/>
                </a:solidFill>
              </a:rPr>
              <a:t> §12</a:t>
            </a:r>
            <a:r>
              <a:rPr lang="zh-TW" altLang="en-US" sz="1600" dirty="0">
                <a:solidFill>
                  <a:schemeClr val="tx1"/>
                </a:solidFill>
              </a:rPr>
              <a:t> </a:t>
            </a:r>
            <a:endParaRPr lang="en-US" altLang="zh-TW" sz="1600" dirty="0">
              <a:solidFill>
                <a:schemeClr val="tx1"/>
              </a:solidFill>
            </a:endParaRPr>
          </a:p>
          <a:p>
            <a:pPr marL="457200" lvl="1" indent="0">
              <a:lnSpc>
                <a:spcPct val="100000"/>
              </a:lnSpc>
              <a:spcBef>
                <a:spcPts val="600"/>
              </a:spcBef>
              <a:buFont typeface="Arial" panose="020B0604020202020204" pitchFamily="34" charset="0"/>
              <a:buNone/>
              <a:defRPr/>
            </a:pPr>
            <a:r>
              <a:rPr lang="zh-TW" altLang="en-US" sz="1800" u="sng" dirty="0">
                <a:solidFill>
                  <a:srgbClr val="FF0000"/>
                </a:solidFill>
              </a:rPr>
              <a:t>自</a:t>
            </a:r>
            <a:r>
              <a:rPr lang="en-US" altLang="zh-TW" sz="1800" u="sng" dirty="0">
                <a:solidFill>
                  <a:srgbClr val="FF0000"/>
                </a:solidFill>
              </a:rPr>
              <a:t>108</a:t>
            </a:r>
            <a:r>
              <a:rPr lang="zh-TW" altLang="en-US" sz="1800" u="sng" dirty="0">
                <a:solidFill>
                  <a:srgbClr val="FF0000"/>
                </a:solidFill>
              </a:rPr>
              <a:t>學年度起，除了</a:t>
            </a:r>
            <a:r>
              <a:rPr lang="zh-TW" altLang="en-US" sz="1800" u="sng" dirty="0">
                <a:solidFill>
                  <a:srgbClr val="0070C0"/>
                </a:solidFill>
              </a:rPr>
              <a:t>自己的教學演示</a:t>
            </a:r>
            <a:r>
              <a:rPr lang="en-US" altLang="zh-TW" sz="1800" u="sng" dirty="0">
                <a:solidFill>
                  <a:srgbClr val="7030A0"/>
                </a:solidFill>
              </a:rPr>
              <a:t>(</a:t>
            </a:r>
            <a:r>
              <a:rPr lang="zh-TW" altLang="en-US" sz="1800" u="sng" dirty="0">
                <a:solidFill>
                  <a:srgbClr val="7030A0"/>
                </a:solidFill>
              </a:rPr>
              <a:t>第</a:t>
            </a:r>
            <a:r>
              <a:rPr lang="en-US" altLang="zh-TW" sz="1800" u="sng" dirty="0">
                <a:solidFill>
                  <a:srgbClr val="7030A0"/>
                </a:solidFill>
              </a:rPr>
              <a:t>1</a:t>
            </a:r>
            <a:r>
              <a:rPr lang="zh-TW" altLang="en-US" sz="1800" u="sng" dirty="0">
                <a:solidFill>
                  <a:srgbClr val="7030A0"/>
                </a:solidFill>
              </a:rPr>
              <a:t>次的指導</a:t>
            </a:r>
            <a:r>
              <a:rPr lang="en-US" altLang="zh-TW" sz="1800" u="sng" dirty="0">
                <a:solidFill>
                  <a:srgbClr val="7030A0"/>
                </a:solidFill>
              </a:rPr>
              <a:t>)</a:t>
            </a:r>
            <a:r>
              <a:rPr lang="zh-TW" altLang="en-US" sz="1800" u="sng" dirty="0">
                <a:solidFill>
                  <a:srgbClr val="FF0000"/>
                </a:solidFill>
              </a:rPr>
              <a:t>之外，每位實習學生須參加</a:t>
            </a:r>
            <a:r>
              <a:rPr lang="zh-TW" altLang="en-US" sz="1800" u="sng" dirty="0">
                <a:solidFill>
                  <a:srgbClr val="0070C0"/>
                </a:solidFill>
              </a:rPr>
              <a:t>同組同學</a:t>
            </a:r>
            <a:r>
              <a:rPr lang="zh-TW" altLang="en-US" sz="1800" u="sng" dirty="0">
                <a:solidFill>
                  <a:srgbClr val="FF0000"/>
                </a:solidFill>
              </a:rPr>
              <a:t>之教學演示進行</a:t>
            </a:r>
            <a:r>
              <a:rPr lang="zh-TW" altLang="en-US" sz="1800" u="sng" dirty="0">
                <a:solidFill>
                  <a:srgbClr val="0070C0"/>
                </a:solidFill>
              </a:rPr>
              <a:t>同儕觀課</a:t>
            </a:r>
            <a:r>
              <a:rPr lang="en-US" altLang="zh-TW" sz="1800" u="sng" dirty="0">
                <a:solidFill>
                  <a:srgbClr val="FF0000"/>
                </a:solidFill>
              </a:rPr>
              <a:t>(</a:t>
            </a:r>
            <a:r>
              <a:rPr lang="zh-TW" altLang="en-US" sz="1800" u="sng" dirty="0">
                <a:solidFill>
                  <a:srgbClr val="FF0000"/>
                </a:solidFill>
              </a:rPr>
              <a:t>至少</a:t>
            </a:r>
            <a:r>
              <a:rPr lang="en-US" altLang="zh-TW" sz="1800" u="sng" dirty="0">
                <a:solidFill>
                  <a:srgbClr val="FF0000"/>
                </a:solidFill>
              </a:rPr>
              <a:t>1</a:t>
            </a:r>
            <a:r>
              <a:rPr lang="zh-TW" altLang="en-US" sz="1800" u="sng" dirty="0">
                <a:solidFill>
                  <a:srgbClr val="FF0000"/>
                </a:solidFill>
              </a:rPr>
              <a:t>次</a:t>
            </a:r>
            <a:r>
              <a:rPr lang="en-US" altLang="zh-TW" sz="1800" u="sng" dirty="0">
                <a:solidFill>
                  <a:srgbClr val="FF0000"/>
                </a:solidFill>
              </a:rPr>
              <a:t>)</a:t>
            </a:r>
            <a:r>
              <a:rPr lang="zh-TW" altLang="en-US" sz="1800" u="sng" dirty="0">
                <a:solidFill>
                  <a:srgbClr val="FF0000"/>
                </a:solidFill>
              </a:rPr>
              <a:t>，指導教師將於教學演示結束後的座談進行</a:t>
            </a:r>
            <a:r>
              <a:rPr lang="zh-TW" altLang="en-US" sz="1800" u="sng" dirty="0">
                <a:solidFill>
                  <a:srgbClr val="0070C0"/>
                </a:solidFill>
              </a:rPr>
              <a:t>集中訪視</a:t>
            </a:r>
            <a:r>
              <a:rPr lang="en-US" altLang="zh-TW" sz="1800" u="sng" dirty="0">
                <a:solidFill>
                  <a:srgbClr val="7030A0"/>
                </a:solidFill>
              </a:rPr>
              <a:t>(</a:t>
            </a:r>
            <a:r>
              <a:rPr lang="zh-TW" altLang="en-US" sz="1800" u="sng" dirty="0">
                <a:solidFill>
                  <a:srgbClr val="7030A0"/>
                </a:solidFill>
              </a:rPr>
              <a:t>第</a:t>
            </a:r>
            <a:r>
              <a:rPr lang="en-US" altLang="zh-TW" sz="1800" u="sng" dirty="0">
                <a:solidFill>
                  <a:srgbClr val="7030A0"/>
                </a:solidFill>
              </a:rPr>
              <a:t>2</a:t>
            </a:r>
            <a:r>
              <a:rPr lang="zh-TW" altLang="en-US" sz="1800" u="sng" dirty="0">
                <a:solidFill>
                  <a:srgbClr val="7030A0"/>
                </a:solidFill>
              </a:rPr>
              <a:t>次的指導</a:t>
            </a:r>
            <a:r>
              <a:rPr lang="en-US" altLang="zh-TW" sz="1800" u="sng" dirty="0">
                <a:solidFill>
                  <a:srgbClr val="7030A0"/>
                </a:solidFill>
              </a:rPr>
              <a:t>) </a:t>
            </a:r>
            <a:r>
              <a:rPr lang="zh-TW" altLang="en-US" sz="1800" u="sng" dirty="0">
                <a:solidFill>
                  <a:srgbClr val="FF0000"/>
                </a:solidFill>
              </a:rPr>
              <a:t>。</a:t>
            </a:r>
            <a:endParaRPr lang="en-US" altLang="zh-TW" sz="1800" u="sng" dirty="0">
              <a:solidFill>
                <a:srgbClr val="FF0000"/>
              </a:solidFill>
            </a:endParaRPr>
          </a:p>
          <a:p>
            <a:pPr lvl="1">
              <a:lnSpc>
                <a:spcPct val="100000"/>
              </a:lnSpc>
              <a:spcBef>
                <a:spcPts val="600"/>
              </a:spcBef>
              <a:defRPr/>
            </a:pPr>
            <a:r>
              <a:rPr lang="zh-TW" altLang="en-US" sz="1600" dirty="0">
                <a:solidFill>
                  <a:schemeClr val="tx1"/>
                </a:solidFill>
              </a:rPr>
              <a:t>實習計畫應包含之內容：</a:t>
            </a:r>
            <a:r>
              <a:rPr lang="en-US" altLang="zh-TW" sz="1600" dirty="0">
                <a:solidFill>
                  <a:schemeClr val="tx1"/>
                </a:solidFill>
              </a:rPr>
              <a:t> §22</a:t>
            </a:r>
            <a:r>
              <a:rPr lang="zh-TW" altLang="en-US" sz="1600" dirty="0">
                <a:solidFill>
                  <a:srgbClr val="00B050"/>
                </a:solidFill>
              </a:rPr>
              <a:t>（應於教育實習開始前）</a:t>
            </a:r>
            <a:endParaRPr lang="en-US" altLang="zh-TW" sz="1600" dirty="0">
              <a:solidFill>
                <a:srgbClr val="00B050"/>
              </a:solidFill>
            </a:endParaRPr>
          </a:p>
          <a:p>
            <a:pPr lvl="1">
              <a:lnSpc>
                <a:spcPct val="100000"/>
              </a:lnSpc>
              <a:spcBef>
                <a:spcPts val="600"/>
              </a:spcBef>
              <a:defRPr/>
            </a:pPr>
            <a:r>
              <a:rPr lang="zh-TW" altLang="en-US" sz="1600" dirty="0">
                <a:solidFill>
                  <a:schemeClr val="tx1"/>
                </a:solidFill>
              </a:rPr>
              <a:t>請假規定：</a:t>
            </a:r>
            <a:r>
              <a:rPr lang="en-US" altLang="zh-TW" sz="1600" dirty="0">
                <a:solidFill>
                  <a:schemeClr val="tx1"/>
                </a:solidFill>
              </a:rPr>
              <a:t>§26</a:t>
            </a:r>
            <a:r>
              <a:rPr lang="zh-TW" altLang="en-US" sz="1600" dirty="0">
                <a:solidFill>
                  <a:schemeClr val="tx1"/>
                </a:solidFill>
              </a:rPr>
              <a:t>、</a:t>
            </a:r>
            <a:r>
              <a:rPr lang="en-US" altLang="zh-TW" sz="1600" dirty="0">
                <a:solidFill>
                  <a:schemeClr val="tx1"/>
                </a:solidFill>
              </a:rPr>
              <a:t> § 27</a:t>
            </a:r>
          </a:p>
          <a:p>
            <a:pPr lvl="1">
              <a:lnSpc>
                <a:spcPct val="100000"/>
              </a:lnSpc>
              <a:spcBef>
                <a:spcPts val="600"/>
              </a:spcBef>
              <a:defRPr/>
            </a:pPr>
            <a:r>
              <a:rPr lang="zh-TW" altLang="en-US" sz="1600" dirty="0">
                <a:solidFill>
                  <a:schemeClr val="tx1"/>
                </a:solidFill>
              </a:rPr>
              <a:t>退費：</a:t>
            </a:r>
            <a:r>
              <a:rPr lang="en-US" altLang="zh-TW" sz="1600" dirty="0">
                <a:solidFill>
                  <a:schemeClr val="tx1"/>
                </a:solidFill>
              </a:rPr>
              <a:t>§28</a:t>
            </a:r>
          </a:p>
          <a:p>
            <a:pPr lvl="1">
              <a:lnSpc>
                <a:spcPct val="100000"/>
              </a:lnSpc>
              <a:spcBef>
                <a:spcPts val="600"/>
              </a:spcBef>
              <a:defRPr/>
            </a:pPr>
            <a:r>
              <a:rPr lang="zh-TW" altLang="en-US" sz="1600" dirty="0">
                <a:solidFill>
                  <a:schemeClr val="tx1"/>
                </a:solidFill>
              </a:rPr>
              <a:t>請假超過</a:t>
            </a:r>
            <a:r>
              <a:rPr lang="en-US" altLang="zh-TW" sz="1600" dirty="0">
                <a:solidFill>
                  <a:srgbClr val="FF0000"/>
                </a:solidFill>
              </a:rPr>
              <a:t>40</a:t>
            </a:r>
            <a:r>
              <a:rPr lang="zh-TW" altLang="en-US" sz="1600" dirty="0">
                <a:solidFill>
                  <a:srgbClr val="FF0000"/>
                </a:solidFill>
              </a:rPr>
              <a:t>日</a:t>
            </a:r>
            <a:r>
              <a:rPr lang="zh-TW" altLang="en-US" sz="1600" dirty="0">
                <a:solidFill>
                  <a:schemeClr val="tx1"/>
                </a:solidFill>
              </a:rPr>
              <a:t>，應停止教育實習且不得申請退費：</a:t>
            </a:r>
            <a:r>
              <a:rPr lang="en-US" altLang="zh-TW" sz="1600" dirty="0">
                <a:solidFill>
                  <a:schemeClr val="tx1"/>
                </a:solidFill>
              </a:rPr>
              <a:t>§28</a:t>
            </a:r>
          </a:p>
          <a:p>
            <a:pPr marL="0" indent="0">
              <a:lnSpc>
                <a:spcPts val="3600"/>
              </a:lnSpc>
              <a:spcBef>
                <a:spcPts val="600"/>
              </a:spcBef>
              <a:buFont typeface="Arial" panose="020B0604020202020204" pitchFamily="34" charset="0"/>
              <a:buNone/>
              <a:defRPr/>
            </a:pPr>
            <a:endParaRPr lang="zh-TW" altLang="en-US" sz="2400" dirty="0">
              <a:solidFill>
                <a:schemeClr val="tx1"/>
              </a:solidFill>
              <a:effectLst/>
            </a:endParaRPr>
          </a:p>
        </p:txBody>
      </p:sp>
      <p:sp>
        <p:nvSpPr>
          <p:cNvPr id="1126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2F4F0EB9-3DEF-43AA-B625-44F2148F9B0E}" type="slidenum">
              <a:rPr lang="zh-TW" altLang="en-US" sz="1600">
                <a:solidFill>
                  <a:schemeClr val="tx1"/>
                </a:solidFill>
                <a:ea typeface="新細明體" panose="02020500000000000000" pitchFamily="18" charset="-120"/>
              </a:rPr>
              <a:pPr>
                <a:lnSpc>
                  <a:spcPct val="100000"/>
                </a:lnSpc>
                <a:spcBef>
                  <a:spcPct val="0"/>
                </a:spcBef>
                <a:buFontTx/>
                <a:buNone/>
              </a:pPr>
              <a:t>5</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153988" y="423863"/>
            <a:ext cx="88931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貳、教育實習相關法規</a:t>
            </a:r>
            <a:r>
              <a:rPr lang="en-US" altLang="zh-TW" dirty="0">
                <a:solidFill>
                  <a:srgbClr val="002060"/>
                </a:solidFill>
              </a:rPr>
              <a:t>(p7-39)</a:t>
            </a:r>
            <a:endParaRPr lang="en-US" altLang="zh-TW"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1625" y="1330325"/>
            <a:ext cx="8599488" cy="5256213"/>
          </a:xfrm>
        </p:spPr>
        <p:txBody>
          <a:bodyPr/>
          <a:lstStyle/>
          <a:p>
            <a:pPr>
              <a:lnSpc>
                <a:spcPts val="3600"/>
              </a:lnSpc>
              <a:spcBef>
                <a:spcPct val="0"/>
              </a:spcBef>
              <a:defRPr/>
            </a:pPr>
            <a:r>
              <a:rPr lang="zh-TW" altLang="zh-TW" sz="2400" dirty="0">
                <a:solidFill>
                  <a:srgbClr val="0000FF"/>
                </a:solidFill>
                <a:effectLst/>
              </a:rPr>
              <a:t>國立嘉義大學教</a:t>
            </a:r>
            <a:r>
              <a:rPr lang="zh-TW" altLang="en-US" sz="2400" dirty="0">
                <a:solidFill>
                  <a:srgbClr val="0000FF"/>
                </a:solidFill>
                <a:effectLst/>
              </a:rPr>
              <a:t>育</a:t>
            </a:r>
            <a:r>
              <a:rPr lang="zh-TW" altLang="zh-TW" sz="2400" dirty="0">
                <a:solidFill>
                  <a:srgbClr val="0000FF"/>
                </a:solidFill>
                <a:effectLst/>
              </a:rPr>
              <a:t>實習輔導費繳費及退費作業要點</a:t>
            </a:r>
            <a:endParaRPr lang="en-US" altLang="zh-TW" sz="2400" dirty="0">
              <a:solidFill>
                <a:srgbClr val="0000FF"/>
              </a:solidFill>
              <a:effectLst/>
            </a:endParaRPr>
          </a:p>
          <a:p>
            <a:pPr lvl="1">
              <a:lnSpc>
                <a:spcPct val="100000"/>
              </a:lnSpc>
              <a:spcBef>
                <a:spcPts val="600"/>
              </a:spcBef>
              <a:defRPr/>
            </a:pPr>
            <a:r>
              <a:rPr lang="en-US" altLang="zh-TW" sz="1800" dirty="0">
                <a:solidFill>
                  <a:schemeClr val="tx1"/>
                </a:solidFill>
              </a:rPr>
              <a:t>§ 4</a:t>
            </a:r>
            <a:r>
              <a:rPr lang="zh-TW" altLang="en-US" sz="1800" dirty="0">
                <a:solidFill>
                  <a:schemeClr val="tx1"/>
                </a:solidFill>
              </a:rPr>
              <a:t>：</a:t>
            </a:r>
            <a:r>
              <a:rPr lang="en-US" altLang="zh-TW" sz="1800" dirty="0">
                <a:solidFill>
                  <a:srgbClr val="FF0000"/>
                </a:solidFill>
              </a:rPr>
              <a:t>10</a:t>
            </a:r>
            <a:r>
              <a:rPr lang="zh-TW" altLang="en-US" sz="1800" dirty="0">
                <a:solidFill>
                  <a:srgbClr val="FF0000"/>
                </a:solidFill>
              </a:rPr>
              <a:t>日</a:t>
            </a:r>
            <a:r>
              <a:rPr lang="zh-TW" altLang="en-US" sz="1800" dirty="0">
                <a:solidFill>
                  <a:schemeClr val="tx1"/>
                </a:solidFill>
              </a:rPr>
              <a:t>內提出申請</a:t>
            </a:r>
            <a:endParaRPr lang="en-US" altLang="zh-TW" sz="1800" dirty="0">
              <a:solidFill>
                <a:schemeClr val="tx1"/>
              </a:solidFill>
            </a:endParaRPr>
          </a:p>
          <a:p>
            <a:pPr>
              <a:lnSpc>
                <a:spcPts val="3600"/>
              </a:lnSpc>
              <a:spcBef>
                <a:spcPct val="0"/>
              </a:spcBef>
              <a:defRPr/>
            </a:pPr>
            <a:endParaRPr lang="en-US" altLang="zh-TW" sz="2400" dirty="0">
              <a:solidFill>
                <a:srgbClr val="0000FF"/>
              </a:solidFill>
              <a:effectLst/>
            </a:endParaRPr>
          </a:p>
          <a:p>
            <a:pPr>
              <a:lnSpc>
                <a:spcPts val="3600"/>
              </a:lnSpc>
              <a:spcBef>
                <a:spcPct val="0"/>
              </a:spcBef>
              <a:defRPr/>
            </a:pPr>
            <a:endParaRPr lang="en-US" altLang="zh-TW" sz="2400" dirty="0">
              <a:solidFill>
                <a:srgbClr val="0000FF"/>
              </a:solidFill>
              <a:effectLst/>
            </a:endParaRPr>
          </a:p>
          <a:p>
            <a:pPr>
              <a:lnSpc>
                <a:spcPts val="3600"/>
              </a:lnSpc>
              <a:spcBef>
                <a:spcPct val="0"/>
              </a:spcBef>
              <a:defRPr/>
            </a:pPr>
            <a:endParaRPr lang="en-US" altLang="zh-TW" sz="2400" dirty="0">
              <a:solidFill>
                <a:srgbClr val="0000FF"/>
              </a:solidFill>
              <a:effectLst/>
            </a:endParaRPr>
          </a:p>
          <a:p>
            <a:pPr>
              <a:lnSpc>
                <a:spcPts val="3600"/>
              </a:lnSpc>
              <a:spcBef>
                <a:spcPct val="0"/>
              </a:spcBef>
              <a:defRPr/>
            </a:pPr>
            <a:endParaRPr lang="en-US" altLang="zh-TW" sz="2400" dirty="0">
              <a:solidFill>
                <a:srgbClr val="0000FF"/>
              </a:solidFill>
              <a:effectLst/>
            </a:endParaRPr>
          </a:p>
          <a:p>
            <a:pPr marL="0" indent="0">
              <a:lnSpc>
                <a:spcPts val="3600"/>
              </a:lnSpc>
              <a:spcBef>
                <a:spcPct val="0"/>
              </a:spcBef>
              <a:buFont typeface="Arial" panose="020B0604020202020204" pitchFamily="34" charset="0"/>
              <a:buNone/>
              <a:defRPr/>
            </a:pPr>
            <a:endParaRPr lang="en-US" altLang="zh-TW" sz="2400" dirty="0">
              <a:solidFill>
                <a:srgbClr val="0000FF"/>
              </a:solidFill>
              <a:effectLst/>
            </a:endParaRPr>
          </a:p>
          <a:p>
            <a:pPr lvl="1">
              <a:lnSpc>
                <a:spcPct val="100000"/>
              </a:lnSpc>
              <a:spcBef>
                <a:spcPts val="600"/>
              </a:spcBef>
              <a:defRPr/>
            </a:pPr>
            <a:endParaRPr lang="en-US" altLang="zh-TW" sz="1800" dirty="0">
              <a:solidFill>
                <a:schemeClr val="tx1"/>
              </a:solidFill>
            </a:endParaRPr>
          </a:p>
          <a:p>
            <a:pPr lvl="1">
              <a:lnSpc>
                <a:spcPct val="100000"/>
              </a:lnSpc>
              <a:spcBef>
                <a:spcPts val="600"/>
              </a:spcBef>
              <a:defRPr/>
            </a:pPr>
            <a:r>
              <a:rPr lang="zh-TW" altLang="en-US" sz="1800" dirty="0">
                <a:solidFill>
                  <a:schemeClr val="tx1"/>
                </a:solidFill>
              </a:rPr>
              <a:t>有以下情形者，</a:t>
            </a:r>
            <a:r>
              <a:rPr lang="zh-TW" altLang="en-US" sz="1800" dirty="0">
                <a:solidFill>
                  <a:srgbClr val="FF0000"/>
                </a:solidFill>
              </a:rPr>
              <a:t>不得</a:t>
            </a:r>
            <a:r>
              <a:rPr lang="zh-TW" altLang="en-US" sz="1800" dirty="0">
                <a:solidFill>
                  <a:schemeClr val="tx1"/>
                </a:solidFill>
              </a:rPr>
              <a:t>申請退費：</a:t>
            </a:r>
            <a:endParaRPr lang="en-US" altLang="zh-TW" sz="1800" dirty="0">
              <a:solidFill>
                <a:schemeClr val="tx1"/>
              </a:solidFill>
            </a:endParaRPr>
          </a:p>
          <a:p>
            <a:pPr marL="800100" lvl="1" indent="-342900">
              <a:lnSpc>
                <a:spcPct val="100000"/>
              </a:lnSpc>
              <a:spcBef>
                <a:spcPts val="600"/>
              </a:spcBef>
              <a:buFont typeface="+mj-lt"/>
              <a:buAutoNum type="arabicPeriod"/>
              <a:defRPr/>
            </a:pPr>
            <a:r>
              <a:rPr lang="zh-TW" altLang="en-US" sz="1800" dirty="0">
                <a:solidFill>
                  <a:srgbClr val="7030A0"/>
                </a:solidFill>
              </a:rPr>
              <a:t>逾期未</a:t>
            </a:r>
            <a:r>
              <a:rPr lang="zh-TW" altLang="en-US" sz="1800" dirty="0">
                <a:solidFill>
                  <a:schemeClr val="tx1"/>
                </a:solidFill>
              </a:rPr>
              <a:t>向教育實習機構</a:t>
            </a:r>
            <a:r>
              <a:rPr lang="zh-TW" altLang="en-US" sz="1800" dirty="0">
                <a:solidFill>
                  <a:srgbClr val="7030A0"/>
                </a:solidFill>
              </a:rPr>
              <a:t>報到</a:t>
            </a:r>
            <a:r>
              <a:rPr lang="zh-TW" altLang="en-US" sz="1800" dirty="0">
                <a:solidFill>
                  <a:schemeClr val="tx1"/>
                </a:solidFill>
              </a:rPr>
              <a:t>且未能提出正當理由者。 </a:t>
            </a:r>
            <a:endParaRPr lang="en-US" altLang="zh-TW" sz="1800" dirty="0">
              <a:solidFill>
                <a:schemeClr val="tx1"/>
              </a:solidFill>
            </a:endParaRPr>
          </a:p>
          <a:p>
            <a:pPr marL="800100" lvl="1" indent="-342900">
              <a:lnSpc>
                <a:spcPct val="100000"/>
              </a:lnSpc>
              <a:spcBef>
                <a:spcPts val="600"/>
              </a:spcBef>
              <a:buFont typeface="+mj-lt"/>
              <a:buAutoNum type="arabicPeriod"/>
              <a:defRPr/>
            </a:pPr>
            <a:r>
              <a:rPr lang="zh-TW" altLang="en-US" sz="1800" dirty="0">
                <a:solidFill>
                  <a:srgbClr val="7030A0"/>
                </a:solidFill>
              </a:rPr>
              <a:t>未按規定</a:t>
            </a:r>
            <a:r>
              <a:rPr lang="zh-TW" altLang="en-US" sz="1800" dirty="0">
                <a:solidFill>
                  <a:schemeClr val="tx1"/>
                </a:solidFill>
              </a:rPr>
              <a:t>從事教育實習、</a:t>
            </a:r>
            <a:r>
              <a:rPr lang="zh-TW" altLang="en-US" sz="1800" dirty="0">
                <a:solidFill>
                  <a:srgbClr val="7030A0"/>
                </a:solidFill>
              </a:rPr>
              <a:t>有損</a:t>
            </a:r>
            <a:r>
              <a:rPr lang="zh-TW" altLang="en-US" sz="1800" dirty="0">
                <a:solidFill>
                  <a:schemeClr val="tx1"/>
                </a:solidFill>
              </a:rPr>
              <a:t>教育實習機構</a:t>
            </a:r>
            <a:r>
              <a:rPr lang="zh-TW" altLang="en-US" sz="1800" dirty="0">
                <a:solidFill>
                  <a:srgbClr val="7030A0"/>
                </a:solidFill>
              </a:rPr>
              <a:t>校譽</a:t>
            </a:r>
            <a:r>
              <a:rPr lang="zh-TW" altLang="en-US" sz="1800" dirty="0">
                <a:solidFill>
                  <a:schemeClr val="tx1"/>
                </a:solidFill>
              </a:rPr>
              <a:t>或其他</a:t>
            </a:r>
            <a:r>
              <a:rPr lang="zh-TW" altLang="en-US" sz="1800" dirty="0">
                <a:solidFill>
                  <a:srgbClr val="7030A0"/>
                </a:solidFill>
              </a:rPr>
              <a:t>不適任</a:t>
            </a:r>
            <a:r>
              <a:rPr lang="zh-TW" altLang="en-US" sz="1800" dirty="0">
                <a:solidFill>
                  <a:schemeClr val="tx1"/>
                </a:solidFill>
              </a:rPr>
              <a:t>情事等。 </a:t>
            </a:r>
            <a:endParaRPr lang="en-US" altLang="zh-TW" sz="1800" dirty="0">
              <a:solidFill>
                <a:schemeClr val="tx1"/>
              </a:solidFill>
            </a:endParaRPr>
          </a:p>
          <a:p>
            <a:pPr marL="800100" lvl="1" indent="-342900">
              <a:lnSpc>
                <a:spcPct val="100000"/>
              </a:lnSpc>
              <a:spcBef>
                <a:spcPts val="600"/>
              </a:spcBef>
              <a:buFont typeface="+mj-lt"/>
              <a:buAutoNum type="arabicPeriod"/>
              <a:defRPr/>
            </a:pPr>
            <a:r>
              <a:rPr lang="zh-TW" altLang="en-US" sz="1800" dirty="0">
                <a:solidFill>
                  <a:srgbClr val="7030A0"/>
                </a:solidFill>
              </a:rPr>
              <a:t>非因「重大疾病或事故」，無故</a:t>
            </a:r>
            <a:r>
              <a:rPr lang="zh-TW" altLang="en-US" sz="1800" dirty="0">
                <a:solidFill>
                  <a:schemeClr val="tx1"/>
                </a:solidFill>
              </a:rPr>
              <a:t>或以其他私人原因</a:t>
            </a:r>
            <a:r>
              <a:rPr lang="zh-TW" altLang="en-US" sz="1800" dirty="0">
                <a:solidFill>
                  <a:srgbClr val="7030A0"/>
                </a:solidFill>
              </a:rPr>
              <a:t>自行停止教育實習</a:t>
            </a:r>
            <a:r>
              <a:rPr lang="zh-TW" altLang="en-US" sz="1800" dirty="0">
                <a:solidFill>
                  <a:schemeClr val="tx1"/>
                </a:solidFill>
              </a:rPr>
              <a:t>，由實習機構通知本校中止該實習學生之教育實習者。</a:t>
            </a:r>
            <a:endParaRPr lang="en-US" altLang="zh-TW" sz="1600" dirty="0">
              <a:solidFill>
                <a:schemeClr val="tx1"/>
              </a:solidFill>
            </a:endParaRPr>
          </a:p>
          <a:p>
            <a:pPr marL="0" indent="0">
              <a:lnSpc>
                <a:spcPts val="3600"/>
              </a:lnSpc>
              <a:spcBef>
                <a:spcPts val="600"/>
              </a:spcBef>
              <a:buFont typeface="Arial" panose="020B0604020202020204" pitchFamily="34" charset="0"/>
              <a:buNone/>
              <a:defRPr/>
            </a:pPr>
            <a:endParaRPr lang="zh-TW" altLang="en-US" sz="2400" dirty="0">
              <a:solidFill>
                <a:schemeClr val="tx1"/>
              </a:solidFill>
              <a:effectLst/>
            </a:endParaRPr>
          </a:p>
        </p:txBody>
      </p:sp>
      <p:sp>
        <p:nvSpPr>
          <p:cNvPr id="122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CD897220-00A7-4AE1-AC41-C4D8F0B18D40}" type="slidenum">
              <a:rPr lang="zh-TW" altLang="en-US" sz="1600">
                <a:solidFill>
                  <a:schemeClr val="tx1"/>
                </a:solidFill>
                <a:ea typeface="新細明體" panose="02020500000000000000" pitchFamily="18" charset="-120"/>
              </a:rPr>
              <a:pPr>
                <a:lnSpc>
                  <a:spcPct val="100000"/>
                </a:lnSpc>
                <a:spcBef>
                  <a:spcPct val="0"/>
                </a:spcBef>
                <a:buFontTx/>
                <a:buNone/>
              </a:pPr>
              <a:t>6</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153988" y="423863"/>
            <a:ext cx="88931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貳、教育實習相關法規</a:t>
            </a:r>
            <a:r>
              <a:rPr lang="en-US" altLang="zh-TW" dirty="0">
                <a:solidFill>
                  <a:srgbClr val="002060"/>
                </a:solidFill>
              </a:rPr>
              <a:t>(p40)</a:t>
            </a:r>
            <a:endParaRPr lang="en-US" altLang="zh-TW" dirty="0"/>
          </a:p>
        </p:txBody>
      </p:sp>
      <p:grpSp>
        <p:nvGrpSpPr>
          <p:cNvPr id="12293" name="群組 5"/>
          <p:cNvGrpSpPr>
            <a:grpSpLocks/>
          </p:cNvGrpSpPr>
          <p:nvPr/>
        </p:nvGrpSpPr>
        <p:grpSpPr bwMode="auto">
          <a:xfrm>
            <a:off x="3328988" y="2089150"/>
            <a:ext cx="3240087" cy="2586038"/>
            <a:chOff x="287338" y="1603375"/>
            <a:chExt cx="4611872" cy="4057650"/>
          </a:xfrm>
        </p:grpSpPr>
        <p:sp>
          <p:nvSpPr>
            <p:cNvPr id="7" name="AutoShape 3"/>
            <p:cNvSpPr>
              <a:spLocks noChangeArrowheads="1"/>
            </p:cNvSpPr>
            <p:nvPr/>
          </p:nvSpPr>
          <p:spPr bwMode="gray">
            <a:xfrm>
              <a:off x="1762865" y="1603375"/>
              <a:ext cx="2930720" cy="4057650"/>
            </a:xfrm>
            <a:prstGeom prst="upArrow">
              <a:avLst>
                <a:gd name="adj1" fmla="val 56361"/>
                <a:gd name="adj2" fmla="val 78338"/>
              </a:avLst>
            </a:prstGeom>
            <a:gradFill rotWithShape="1">
              <a:gsLst>
                <a:gs pos="0">
                  <a:schemeClr val="accent1"/>
                </a:gs>
                <a:gs pos="100000">
                  <a:schemeClr val="accent1">
                    <a:gamma/>
                    <a:shade val="56078"/>
                    <a:invGamma/>
                  </a:schemeClr>
                </a:gs>
              </a:gsLst>
              <a:lin ang="5400000" scaled="1"/>
            </a:gradFill>
            <a:ln w="9525">
              <a:miter lim="800000"/>
              <a:headEnd/>
              <a:tailEnd/>
            </a:ln>
            <a:effectLst/>
            <a:scene3d>
              <a:camera prst="legacyObliqueTopRight">
                <a:rot lat="0" lon="19199999" rev="0"/>
              </a:camera>
              <a:lightRig rig="legacyFlat3" dir="t"/>
            </a:scene3d>
            <a:sp3d extrusionH="430200" prstMaterial="legacyPlastic">
              <a:bevelT w="13500" h="13500" prst="angle"/>
              <a:bevelB w="13500" h="13500" prst="angle"/>
              <a:extrusionClr>
                <a:schemeClr val="accent1"/>
              </a:extrusionClr>
            </a:sp3d>
          </p:spPr>
          <p:txBody>
            <a:bodyPr wrap="none" anchor="ctr">
              <a:flatTx/>
            </a:bodyPr>
            <a:lstStyle/>
            <a:p>
              <a:pPr>
                <a:defRPr/>
              </a:pPr>
              <a:endParaRPr lang="zh-TW" altLang="en-US">
                <a:latin typeface="Arial" charset="0"/>
              </a:endParaRPr>
            </a:p>
          </p:txBody>
        </p:sp>
        <p:sp>
          <p:nvSpPr>
            <p:cNvPr id="12308" name="AutoShape 5"/>
            <p:cNvSpPr>
              <a:spLocks noChangeArrowheads="1"/>
            </p:cNvSpPr>
            <p:nvPr/>
          </p:nvSpPr>
          <p:spPr bwMode="gray">
            <a:xfrm>
              <a:off x="287338" y="1876425"/>
              <a:ext cx="4611872" cy="612775"/>
            </a:xfrm>
            <a:prstGeom prst="roundRect">
              <a:avLst>
                <a:gd name="adj" fmla="val 16667"/>
              </a:avLst>
            </a:prstGeom>
            <a:solidFill>
              <a:srgbClr val="FFFFFF">
                <a:alpha val="89803"/>
              </a:srgbClr>
            </a:solidFill>
            <a:ln w="28575">
              <a:solidFill>
                <a:schemeClr val="accent1"/>
              </a:solidFill>
              <a:round/>
              <a:headEnd/>
              <a:tailEnd/>
            </a:ln>
          </p:spPr>
          <p:txBody>
            <a:bodyPr wrap="none" anchor="ct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ts val="1200"/>
                </a:spcBef>
                <a:buFont typeface="Arial" panose="020B0604020202020204" pitchFamily="34" charset="0"/>
                <a:buNone/>
              </a:pPr>
              <a:r>
                <a:rPr lang="zh-TW" altLang="en-US" sz="2400" b="1">
                  <a:solidFill>
                    <a:srgbClr val="267620"/>
                  </a:solidFill>
                  <a:latin typeface="標楷體" panose="03000509000000000000" pitchFamily="65" charset="-120"/>
                  <a:ea typeface="標楷體" panose="03000509000000000000" pitchFamily="65" charset="-120"/>
                </a:rPr>
                <a:t>實習開始前中止實習者</a:t>
              </a:r>
              <a:r>
                <a:rPr lang="zh-TW" altLang="en-US" sz="2400">
                  <a:solidFill>
                    <a:schemeClr val="tx1"/>
                  </a:solidFill>
                  <a:latin typeface="標楷體" panose="03000509000000000000" pitchFamily="65" charset="-120"/>
                  <a:ea typeface="標楷體" panose="03000509000000000000" pitchFamily="65" charset="-120"/>
                </a:rPr>
                <a:t> </a:t>
              </a:r>
              <a:endParaRPr lang="en-US" altLang="zh-TW" sz="2400">
                <a:solidFill>
                  <a:schemeClr val="tx1"/>
                </a:solidFill>
                <a:latin typeface="標楷體" panose="03000509000000000000" pitchFamily="65" charset="-120"/>
                <a:ea typeface="標楷體" panose="03000509000000000000" pitchFamily="65" charset="-120"/>
              </a:endParaRPr>
            </a:p>
          </p:txBody>
        </p:sp>
        <p:sp>
          <p:nvSpPr>
            <p:cNvPr id="12309" name="Text Box 38"/>
            <p:cNvSpPr txBox="1">
              <a:spLocks noChangeArrowheads="1"/>
            </p:cNvSpPr>
            <p:nvPr/>
          </p:nvSpPr>
          <p:spPr bwMode="gray">
            <a:xfrm>
              <a:off x="311151" y="2816224"/>
              <a:ext cx="4483673" cy="630423"/>
            </a:xfrm>
            <a:prstGeom prst="rect">
              <a:avLst/>
            </a:prstGeom>
            <a:solidFill>
              <a:srgbClr val="FFFFFF">
                <a:alpha val="89803"/>
              </a:srgbClr>
            </a:solidFill>
            <a:ln w="28575">
              <a:solidFill>
                <a:schemeClr val="accent1"/>
              </a:solidFill>
              <a:round/>
              <a:headEnd/>
              <a:tailEnd/>
            </a:ln>
          </p:spPr>
          <p:txBody>
            <a:bodyPr wrap="none" anchor="ct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ts val="1200"/>
                </a:spcBef>
                <a:buFont typeface="Arial" panose="020B0604020202020204" pitchFamily="34" charset="0"/>
                <a:buNone/>
              </a:pPr>
              <a:r>
                <a:rPr lang="zh-TW" altLang="en-US" sz="2400" b="1">
                  <a:solidFill>
                    <a:srgbClr val="267620"/>
                  </a:solidFill>
                  <a:latin typeface="標楷體" panose="03000509000000000000" pitchFamily="65" charset="-120"/>
                  <a:ea typeface="標楷體" panose="03000509000000000000" pitchFamily="65" charset="-120"/>
                </a:rPr>
                <a:t>實習開始後</a:t>
              </a:r>
              <a:r>
                <a:rPr lang="en-US" altLang="zh-TW" sz="2400" b="1">
                  <a:solidFill>
                    <a:srgbClr val="267620"/>
                  </a:solidFill>
                  <a:latin typeface="標楷體" panose="03000509000000000000" pitchFamily="65" charset="-120"/>
                  <a:ea typeface="標楷體" panose="03000509000000000000" pitchFamily="65" charset="-120"/>
                </a:rPr>
                <a:t>2</a:t>
              </a:r>
              <a:r>
                <a:rPr lang="zh-TW" altLang="en-US" sz="2400" b="1">
                  <a:solidFill>
                    <a:srgbClr val="267620"/>
                  </a:solidFill>
                  <a:latin typeface="標楷體" panose="03000509000000000000" pitchFamily="65" charset="-120"/>
                  <a:ea typeface="標楷體" panose="03000509000000000000" pitchFamily="65" charset="-120"/>
                </a:rPr>
                <a:t>個月內 </a:t>
              </a:r>
              <a:endParaRPr lang="en-US" altLang="zh-TW" sz="2400" b="1">
                <a:solidFill>
                  <a:srgbClr val="267620"/>
                </a:solidFill>
                <a:latin typeface="標楷體" panose="03000509000000000000" pitchFamily="65" charset="-120"/>
                <a:ea typeface="標楷體" panose="03000509000000000000" pitchFamily="65" charset="-120"/>
              </a:endParaRPr>
            </a:p>
          </p:txBody>
        </p:sp>
        <p:sp>
          <p:nvSpPr>
            <p:cNvPr id="12310" name="Text Box 38"/>
            <p:cNvSpPr txBox="1">
              <a:spLocks noChangeArrowheads="1"/>
            </p:cNvSpPr>
            <p:nvPr/>
          </p:nvSpPr>
          <p:spPr bwMode="gray">
            <a:xfrm>
              <a:off x="311151" y="3640138"/>
              <a:ext cx="4534087" cy="586388"/>
            </a:xfrm>
            <a:prstGeom prst="rect">
              <a:avLst/>
            </a:prstGeom>
            <a:solidFill>
              <a:srgbClr val="FFFFFF">
                <a:alpha val="89803"/>
              </a:srgbClr>
            </a:solidFill>
            <a:ln w="28575">
              <a:solidFill>
                <a:schemeClr val="accent1"/>
              </a:solidFill>
              <a:round/>
              <a:headEnd/>
              <a:tailEnd/>
            </a:ln>
          </p:spPr>
          <p:txBody>
            <a:bodyPr wrap="none" anchor="ct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ts val="1200"/>
                </a:spcBef>
                <a:buFont typeface="Arial" panose="020B0604020202020204" pitchFamily="34" charset="0"/>
                <a:buNone/>
              </a:pPr>
              <a:r>
                <a:rPr lang="zh-TW" altLang="en-US" sz="2400" b="1">
                  <a:solidFill>
                    <a:srgbClr val="267620"/>
                  </a:solidFill>
                  <a:latin typeface="標楷體" panose="03000509000000000000" pitchFamily="65" charset="-120"/>
                  <a:ea typeface="標楷體" panose="03000509000000000000" pitchFamily="65" charset="-120"/>
                </a:rPr>
                <a:t>逾</a:t>
              </a:r>
              <a:r>
                <a:rPr lang="en-US" altLang="zh-TW" sz="2400" b="1">
                  <a:solidFill>
                    <a:srgbClr val="267620"/>
                  </a:solidFill>
                  <a:latin typeface="標楷體" panose="03000509000000000000" pitchFamily="65" charset="-120"/>
                  <a:ea typeface="標楷體" panose="03000509000000000000" pitchFamily="65" charset="-120"/>
                </a:rPr>
                <a:t>2</a:t>
              </a:r>
              <a:r>
                <a:rPr lang="zh-TW" altLang="en-US" sz="2400" b="1">
                  <a:solidFill>
                    <a:srgbClr val="267620"/>
                  </a:solidFill>
                  <a:latin typeface="標楷體" panose="03000509000000000000" pitchFamily="65" charset="-120"/>
                  <a:ea typeface="標楷體" panose="03000509000000000000" pitchFamily="65" charset="-120"/>
                </a:rPr>
                <a:t>個月，未逾</a:t>
              </a:r>
              <a:r>
                <a:rPr lang="en-US" altLang="zh-TW" sz="2400" b="1">
                  <a:solidFill>
                    <a:srgbClr val="267620"/>
                  </a:solidFill>
                  <a:latin typeface="標楷體" panose="03000509000000000000" pitchFamily="65" charset="-120"/>
                  <a:ea typeface="標楷體" panose="03000509000000000000" pitchFamily="65" charset="-120"/>
                </a:rPr>
                <a:t>4</a:t>
              </a:r>
              <a:r>
                <a:rPr lang="zh-TW" altLang="en-US" sz="2400" b="1">
                  <a:solidFill>
                    <a:srgbClr val="267620"/>
                  </a:solidFill>
                  <a:latin typeface="標楷體" panose="03000509000000000000" pitchFamily="65" charset="-120"/>
                  <a:ea typeface="標楷體" panose="03000509000000000000" pitchFamily="65" charset="-120"/>
                </a:rPr>
                <a:t>個月 </a:t>
              </a:r>
              <a:endParaRPr lang="en-US" altLang="zh-TW" sz="2400" b="1">
                <a:solidFill>
                  <a:srgbClr val="267620"/>
                </a:solidFill>
                <a:latin typeface="標楷體" panose="03000509000000000000" pitchFamily="65" charset="-120"/>
                <a:ea typeface="標楷體" panose="03000509000000000000" pitchFamily="65" charset="-120"/>
              </a:endParaRPr>
            </a:p>
          </p:txBody>
        </p:sp>
        <p:sp>
          <p:nvSpPr>
            <p:cNvPr id="12311" name="Text Box 38"/>
            <p:cNvSpPr txBox="1">
              <a:spLocks noChangeArrowheads="1"/>
            </p:cNvSpPr>
            <p:nvPr/>
          </p:nvSpPr>
          <p:spPr bwMode="gray">
            <a:xfrm>
              <a:off x="365126" y="4567237"/>
              <a:ext cx="1971934" cy="596898"/>
            </a:xfrm>
            <a:prstGeom prst="rect">
              <a:avLst/>
            </a:prstGeom>
            <a:solidFill>
              <a:srgbClr val="FFFFFF">
                <a:alpha val="89803"/>
              </a:srgbClr>
            </a:solidFill>
            <a:ln w="28575">
              <a:solidFill>
                <a:schemeClr val="accent1"/>
              </a:solidFill>
              <a:round/>
              <a:headEnd/>
              <a:tailEnd/>
            </a:ln>
          </p:spPr>
          <p:txBody>
            <a:bodyPr wrap="none" anchor="ct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ts val="1200"/>
                </a:spcBef>
                <a:buFont typeface="Arial" panose="020B0604020202020204" pitchFamily="34" charset="0"/>
                <a:buNone/>
              </a:pPr>
              <a:r>
                <a:rPr lang="zh-TW" altLang="en-US" sz="2400" b="1">
                  <a:solidFill>
                    <a:srgbClr val="267620"/>
                  </a:solidFill>
                  <a:latin typeface="標楷體" panose="03000509000000000000" pitchFamily="65" charset="-120"/>
                  <a:ea typeface="標楷體" panose="03000509000000000000" pitchFamily="65" charset="-120"/>
                </a:rPr>
                <a:t>逾</a:t>
              </a:r>
              <a:r>
                <a:rPr lang="en-US" altLang="zh-TW" sz="2400" b="1">
                  <a:solidFill>
                    <a:srgbClr val="267620"/>
                  </a:solidFill>
                  <a:latin typeface="標楷體" panose="03000509000000000000" pitchFamily="65" charset="-120"/>
                  <a:ea typeface="標楷體" panose="03000509000000000000" pitchFamily="65" charset="-120"/>
                </a:rPr>
                <a:t>4</a:t>
              </a:r>
              <a:r>
                <a:rPr lang="zh-TW" altLang="en-US" sz="2400" b="1">
                  <a:solidFill>
                    <a:srgbClr val="267620"/>
                  </a:solidFill>
                  <a:latin typeface="標楷體" panose="03000509000000000000" pitchFamily="65" charset="-120"/>
                  <a:ea typeface="標楷體" panose="03000509000000000000" pitchFamily="65" charset="-120"/>
                </a:rPr>
                <a:t>個月</a:t>
              </a:r>
              <a:endParaRPr lang="en-US" altLang="zh-TW" sz="2400" b="1">
                <a:solidFill>
                  <a:srgbClr val="267620"/>
                </a:solidFill>
                <a:latin typeface="標楷體" panose="03000509000000000000" pitchFamily="65" charset="-120"/>
                <a:ea typeface="標楷體" panose="03000509000000000000" pitchFamily="65" charset="-120"/>
              </a:endParaRPr>
            </a:p>
          </p:txBody>
        </p:sp>
      </p:grpSp>
      <p:grpSp>
        <p:nvGrpSpPr>
          <p:cNvPr id="12294" name="群組 3"/>
          <p:cNvGrpSpPr>
            <a:grpSpLocks/>
          </p:cNvGrpSpPr>
          <p:nvPr/>
        </p:nvGrpSpPr>
        <p:grpSpPr bwMode="auto">
          <a:xfrm>
            <a:off x="6569075" y="2311400"/>
            <a:ext cx="2525713" cy="2393950"/>
            <a:chOff x="4788811" y="2071727"/>
            <a:chExt cx="2525175" cy="2393950"/>
          </a:xfrm>
        </p:grpSpPr>
        <p:sp>
          <p:nvSpPr>
            <p:cNvPr id="19" name="AutoShape 4"/>
            <p:cNvSpPr>
              <a:spLocks noChangeArrowheads="1"/>
            </p:cNvSpPr>
            <p:nvPr/>
          </p:nvSpPr>
          <p:spPr bwMode="gray">
            <a:xfrm>
              <a:off x="4788811" y="2071727"/>
              <a:ext cx="1555117" cy="2393950"/>
            </a:xfrm>
            <a:prstGeom prst="downArrow">
              <a:avLst>
                <a:gd name="adj1" fmla="val 65009"/>
                <a:gd name="adj2" fmla="val 57931"/>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chemeClr val="accent2"/>
              </a:extrusionClr>
            </a:sp3d>
          </p:spPr>
          <p:txBody>
            <a:bodyPr wrap="none" anchor="ctr">
              <a:flatTx/>
            </a:bodyPr>
            <a:lstStyle/>
            <a:p>
              <a:pPr>
                <a:defRPr/>
              </a:pPr>
              <a:endParaRPr lang="zh-TW" altLang="en-US">
                <a:blipFill>
                  <a:blip r:embed="rId5"/>
                  <a:tile tx="0" ty="0" sx="100000" sy="100000" flip="none" algn="tl"/>
                </a:blipFill>
                <a:latin typeface="Arial" charset="0"/>
              </a:endParaRPr>
            </a:p>
          </p:txBody>
        </p:sp>
        <p:grpSp>
          <p:nvGrpSpPr>
            <p:cNvPr id="12298" name="群組 19"/>
            <p:cNvGrpSpPr>
              <a:grpSpLocks/>
            </p:cNvGrpSpPr>
            <p:nvPr/>
          </p:nvGrpSpPr>
          <p:grpSpPr bwMode="auto">
            <a:xfrm>
              <a:off x="5743860" y="2107308"/>
              <a:ext cx="1570126" cy="1955797"/>
              <a:chOff x="5107733" y="2107100"/>
              <a:chExt cx="2815480" cy="3176871"/>
            </a:xfrm>
          </p:grpSpPr>
          <p:sp>
            <p:nvSpPr>
              <p:cNvPr id="12299" name="AutoShape 8"/>
              <p:cNvSpPr>
                <a:spLocks noChangeArrowheads="1"/>
              </p:cNvSpPr>
              <p:nvPr/>
            </p:nvSpPr>
            <p:spPr bwMode="gray">
              <a:xfrm>
                <a:off x="5743574" y="2128838"/>
                <a:ext cx="2090738" cy="652462"/>
              </a:xfrm>
              <a:prstGeom prst="roundRect">
                <a:avLst>
                  <a:gd name="adj" fmla="val 16667"/>
                </a:avLst>
              </a:prstGeom>
              <a:solidFill>
                <a:srgbClr val="FFFFFF">
                  <a:alpha val="89803"/>
                </a:srgbClr>
              </a:solidFill>
              <a:ln w="28575">
                <a:solidFill>
                  <a:schemeClr val="accent2"/>
                </a:solidFill>
                <a:round/>
                <a:headEnd/>
                <a:tailEnd/>
              </a:ln>
            </p:spPr>
            <p:txBody>
              <a:bodyPr wrap="none" anchor="ct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endParaRPr lang="zh-TW" altLang="en-US" sz="2400">
                  <a:solidFill>
                    <a:schemeClr val="tx1"/>
                  </a:solidFill>
                  <a:ea typeface="新細明體" panose="02020500000000000000" pitchFamily="18" charset="-120"/>
                </a:endParaRPr>
              </a:p>
            </p:txBody>
          </p:sp>
          <p:sp>
            <p:nvSpPr>
              <p:cNvPr id="12300" name="AutoShape 9"/>
              <p:cNvSpPr>
                <a:spLocks noChangeArrowheads="1"/>
              </p:cNvSpPr>
              <p:nvPr/>
            </p:nvSpPr>
            <p:spPr bwMode="gray">
              <a:xfrm>
                <a:off x="5107733" y="2993633"/>
                <a:ext cx="2726577" cy="652463"/>
              </a:xfrm>
              <a:prstGeom prst="roundRect">
                <a:avLst>
                  <a:gd name="adj" fmla="val 16667"/>
                </a:avLst>
              </a:prstGeom>
              <a:solidFill>
                <a:srgbClr val="FFFFFF">
                  <a:alpha val="89803"/>
                </a:srgbClr>
              </a:solidFill>
              <a:ln w="28575">
                <a:solidFill>
                  <a:schemeClr val="accent2"/>
                </a:solidFill>
                <a:round/>
                <a:headEnd/>
                <a:tailEnd/>
              </a:ln>
            </p:spPr>
            <p:txBody>
              <a:bodyPr wrap="none" anchor="ct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endParaRPr lang="zh-TW" altLang="en-US" sz="2400">
                  <a:solidFill>
                    <a:schemeClr val="tx1"/>
                  </a:solidFill>
                  <a:ea typeface="新細明體" panose="02020500000000000000" pitchFamily="18" charset="-120"/>
                </a:endParaRPr>
              </a:p>
            </p:txBody>
          </p:sp>
          <p:sp>
            <p:nvSpPr>
              <p:cNvPr id="12301" name="AutoShape 10"/>
              <p:cNvSpPr>
                <a:spLocks noChangeArrowheads="1"/>
              </p:cNvSpPr>
              <p:nvPr/>
            </p:nvSpPr>
            <p:spPr bwMode="gray">
              <a:xfrm>
                <a:off x="5107733" y="3799187"/>
                <a:ext cx="2672605" cy="654050"/>
              </a:xfrm>
              <a:prstGeom prst="roundRect">
                <a:avLst>
                  <a:gd name="adj" fmla="val 16667"/>
                </a:avLst>
              </a:prstGeom>
              <a:solidFill>
                <a:srgbClr val="FFFFFF">
                  <a:alpha val="89803"/>
                </a:srgbClr>
              </a:solidFill>
              <a:ln w="28575">
                <a:solidFill>
                  <a:schemeClr val="accent2"/>
                </a:solidFill>
                <a:round/>
                <a:headEnd/>
                <a:tailEnd/>
              </a:ln>
            </p:spPr>
            <p:txBody>
              <a:bodyPr wrap="none" anchor="ct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endParaRPr lang="zh-TW" altLang="en-US" sz="2400">
                  <a:solidFill>
                    <a:schemeClr val="tx1"/>
                  </a:solidFill>
                  <a:ea typeface="新細明體" panose="02020500000000000000" pitchFamily="18" charset="-120"/>
                </a:endParaRPr>
              </a:p>
            </p:txBody>
          </p:sp>
          <p:sp>
            <p:nvSpPr>
              <p:cNvPr id="12302" name="Text Box 38"/>
              <p:cNvSpPr txBox="1">
                <a:spLocks noChangeArrowheads="1"/>
              </p:cNvSpPr>
              <p:nvPr/>
            </p:nvSpPr>
            <p:spPr bwMode="gray">
              <a:xfrm>
                <a:off x="5729011" y="2107100"/>
                <a:ext cx="1982788" cy="46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gn="ctr" eaLnBrk="1" hangingPunct="1">
                  <a:lnSpc>
                    <a:spcPct val="100000"/>
                  </a:lnSpc>
                  <a:spcBef>
                    <a:spcPct val="50000"/>
                  </a:spcBef>
                  <a:buFontTx/>
                  <a:buNone/>
                </a:pPr>
                <a:r>
                  <a:rPr lang="zh-TW" altLang="en-US" sz="2400" b="1">
                    <a:solidFill>
                      <a:srgbClr val="FF3300"/>
                    </a:solidFill>
                    <a:latin typeface="標楷體" panose="03000509000000000000" pitchFamily="65" charset="-120"/>
                    <a:ea typeface="標楷體" panose="03000509000000000000" pitchFamily="65" charset="-120"/>
                  </a:rPr>
                  <a:t>退全額</a:t>
                </a:r>
                <a:r>
                  <a:rPr lang="zh-TW" altLang="en-US" sz="2400">
                    <a:solidFill>
                      <a:schemeClr val="tx1"/>
                    </a:solidFill>
                    <a:latin typeface="標楷體" panose="03000509000000000000" pitchFamily="65" charset="-120"/>
                    <a:ea typeface="標楷體" panose="03000509000000000000" pitchFamily="65" charset="-120"/>
                  </a:rPr>
                  <a:t> </a:t>
                </a:r>
                <a:endParaRPr lang="en-US" altLang="zh-TW" sz="2400">
                  <a:solidFill>
                    <a:schemeClr val="tx1"/>
                  </a:solidFill>
                  <a:latin typeface="標楷體" panose="03000509000000000000" pitchFamily="65" charset="-120"/>
                  <a:ea typeface="標楷體" panose="03000509000000000000" pitchFamily="65" charset="-120"/>
                </a:endParaRPr>
              </a:p>
            </p:txBody>
          </p:sp>
          <p:sp>
            <p:nvSpPr>
              <p:cNvPr id="12303" name="Text Box 38"/>
              <p:cNvSpPr txBox="1">
                <a:spLocks noChangeArrowheads="1"/>
              </p:cNvSpPr>
              <p:nvPr/>
            </p:nvSpPr>
            <p:spPr bwMode="gray">
              <a:xfrm>
                <a:off x="5107733" y="2913680"/>
                <a:ext cx="2685968" cy="74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gn="ctr" eaLnBrk="1" hangingPunct="1">
                  <a:lnSpc>
                    <a:spcPct val="100000"/>
                  </a:lnSpc>
                  <a:spcBef>
                    <a:spcPct val="50000"/>
                  </a:spcBef>
                  <a:buFontTx/>
                  <a:buNone/>
                </a:pPr>
                <a:r>
                  <a:rPr lang="zh-TW" altLang="en-US" sz="2400" b="1">
                    <a:solidFill>
                      <a:srgbClr val="FF3300"/>
                    </a:solidFill>
                    <a:latin typeface="標楷體" panose="03000509000000000000" pitchFamily="65" charset="-120"/>
                    <a:ea typeface="標楷體" panose="03000509000000000000" pitchFamily="65" charset="-120"/>
                  </a:rPr>
                  <a:t>退</a:t>
                </a:r>
                <a:r>
                  <a:rPr lang="en-US" altLang="zh-TW" sz="2400" b="1">
                    <a:solidFill>
                      <a:srgbClr val="FF3300"/>
                    </a:solidFill>
                    <a:latin typeface="標楷體" panose="03000509000000000000" pitchFamily="65" charset="-120"/>
                    <a:ea typeface="標楷體" panose="03000509000000000000" pitchFamily="65" charset="-120"/>
                  </a:rPr>
                  <a:t>3</a:t>
                </a:r>
                <a:r>
                  <a:rPr lang="zh-TW" altLang="en-US" sz="2400" b="1">
                    <a:solidFill>
                      <a:srgbClr val="FF3300"/>
                    </a:solidFill>
                    <a:latin typeface="標楷體" panose="03000509000000000000" pitchFamily="65" charset="-120"/>
                    <a:ea typeface="標楷體" panose="03000509000000000000" pitchFamily="65" charset="-120"/>
                  </a:rPr>
                  <a:t>分之</a:t>
                </a:r>
                <a:r>
                  <a:rPr lang="en-US" altLang="zh-TW" sz="2400" b="1">
                    <a:solidFill>
                      <a:srgbClr val="FF3300"/>
                    </a:solidFill>
                    <a:latin typeface="標楷體" panose="03000509000000000000" pitchFamily="65" charset="-120"/>
                    <a:ea typeface="標楷體" panose="03000509000000000000" pitchFamily="65" charset="-120"/>
                  </a:rPr>
                  <a:t>2</a:t>
                </a:r>
                <a:r>
                  <a:rPr lang="zh-TW" altLang="en-US" sz="2400">
                    <a:solidFill>
                      <a:srgbClr val="FF3300"/>
                    </a:solidFill>
                    <a:latin typeface="標楷體" panose="03000509000000000000" pitchFamily="65" charset="-120"/>
                    <a:ea typeface="標楷體" panose="03000509000000000000" pitchFamily="65" charset="-120"/>
                  </a:rPr>
                  <a:t> </a:t>
                </a:r>
                <a:endParaRPr lang="en-US" altLang="zh-TW" sz="2400">
                  <a:solidFill>
                    <a:srgbClr val="FF3300"/>
                  </a:solidFill>
                  <a:latin typeface="標楷體" panose="03000509000000000000" pitchFamily="65" charset="-120"/>
                  <a:ea typeface="標楷體" panose="03000509000000000000" pitchFamily="65" charset="-120"/>
                </a:endParaRPr>
              </a:p>
            </p:txBody>
          </p:sp>
          <p:sp>
            <p:nvSpPr>
              <p:cNvPr id="12304" name="Text Box 38"/>
              <p:cNvSpPr txBox="1">
                <a:spLocks noChangeArrowheads="1"/>
              </p:cNvSpPr>
              <p:nvPr/>
            </p:nvSpPr>
            <p:spPr bwMode="gray">
              <a:xfrm>
                <a:off x="5107733" y="3751262"/>
                <a:ext cx="2815480" cy="74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gn="ctr" eaLnBrk="1" hangingPunct="1">
                  <a:lnSpc>
                    <a:spcPct val="100000"/>
                  </a:lnSpc>
                  <a:spcBef>
                    <a:spcPct val="50000"/>
                  </a:spcBef>
                  <a:buFontTx/>
                  <a:buNone/>
                </a:pPr>
                <a:r>
                  <a:rPr lang="zh-TW" altLang="en-US" sz="2400" b="1">
                    <a:solidFill>
                      <a:srgbClr val="FF3300"/>
                    </a:solidFill>
                    <a:latin typeface="標楷體" panose="03000509000000000000" pitchFamily="65" charset="-120"/>
                    <a:ea typeface="標楷體" panose="03000509000000000000" pitchFamily="65" charset="-120"/>
                  </a:rPr>
                  <a:t>退</a:t>
                </a:r>
                <a:r>
                  <a:rPr lang="en-US" altLang="zh-TW" sz="2400" b="1">
                    <a:solidFill>
                      <a:srgbClr val="FF3300"/>
                    </a:solidFill>
                    <a:latin typeface="標楷體" panose="03000509000000000000" pitchFamily="65" charset="-120"/>
                    <a:ea typeface="標楷體" panose="03000509000000000000" pitchFamily="65" charset="-120"/>
                  </a:rPr>
                  <a:t>3</a:t>
                </a:r>
                <a:r>
                  <a:rPr lang="zh-TW" altLang="en-US" sz="2400" b="1">
                    <a:solidFill>
                      <a:srgbClr val="FF3300"/>
                    </a:solidFill>
                    <a:latin typeface="標楷體" panose="03000509000000000000" pitchFamily="65" charset="-120"/>
                    <a:ea typeface="標楷體" panose="03000509000000000000" pitchFamily="65" charset="-120"/>
                  </a:rPr>
                  <a:t>分之</a:t>
                </a:r>
                <a:r>
                  <a:rPr lang="en-US" altLang="zh-TW" sz="2400" b="1">
                    <a:solidFill>
                      <a:srgbClr val="FF3300"/>
                    </a:solidFill>
                    <a:latin typeface="標楷體" panose="03000509000000000000" pitchFamily="65" charset="-120"/>
                    <a:ea typeface="標楷體" panose="03000509000000000000" pitchFamily="65" charset="-120"/>
                  </a:rPr>
                  <a:t>1</a:t>
                </a:r>
                <a:r>
                  <a:rPr lang="zh-TW" altLang="en-US" sz="2400">
                    <a:solidFill>
                      <a:schemeClr val="tx1"/>
                    </a:solidFill>
                    <a:latin typeface="標楷體" panose="03000509000000000000" pitchFamily="65" charset="-120"/>
                    <a:ea typeface="標楷體" panose="03000509000000000000" pitchFamily="65" charset="-120"/>
                  </a:rPr>
                  <a:t> </a:t>
                </a:r>
                <a:endParaRPr lang="en-US" altLang="zh-TW" sz="2400">
                  <a:solidFill>
                    <a:schemeClr val="tx1"/>
                  </a:solidFill>
                  <a:latin typeface="標楷體" panose="03000509000000000000" pitchFamily="65" charset="-120"/>
                  <a:ea typeface="標楷體" panose="03000509000000000000" pitchFamily="65" charset="-120"/>
                </a:endParaRPr>
              </a:p>
            </p:txBody>
          </p:sp>
          <p:sp>
            <p:nvSpPr>
              <p:cNvPr id="12305" name="AutoShape 10"/>
              <p:cNvSpPr>
                <a:spLocks noChangeArrowheads="1"/>
              </p:cNvSpPr>
              <p:nvPr/>
            </p:nvSpPr>
            <p:spPr bwMode="gray">
              <a:xfrm>
                <a:off x="5282394" y="4629921"/>
                <a:ext cx="2556622" cy="654050"/>
              </a:xfrm>
              <a:prstGeom prst="roundRect">
                <a:avLst>
                  <a:gd name="adj" fmla="val 16667"/>
                </a:avLst>
              </a:prstGeom>
              <a:solidFill>
                <a:srgbClr val="FFFFFF">
                  <a:alpha val="89803"/>
                </a:srgbClr>
              </a:solidFill>
              <a:ln w="28575">
                <a:solidFill>
                  <a:schemeClr val="accent2"/>
                </a:solidFill>
                <a:round/>
                <a:headEnd/>
                <a:tailEnd/>
              </a:ln>
            </p:spPr>
            <p:txBody>
              <a:bodyPr wrap="none" anchor="ct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endParaRPr lang="zh-TW" altLang="en-US" sz="2400">
                  <a:solidFill>
                    <a:schemeClr val="tx1"/>
                  </a:solidFill>
                  <a:ea typeface="新細明體" panose="02020500000000000000" pitchFamily="18" charset="-120"/>
                </a:endParaRPr>
              </a:p>
            </p:txBody>
          </p:sp>
          <p:sp>
            <p:nvSpPr>
              <p:cNvPr id="12306" name="Text Box 38"/>
              <p:cNvSpPr txBox="1">
                <a:spLocks noChangeArrowheads="1"/>
              </p:cNvSpPr>
              <p:nvPr/>
            </p:nvSpPr>
            <p:spPr bwMode="gray">
              <a:xfrm>
                <a:off x="5282394" y="4497106"/>
                <a:ext cx="2578867" cy="74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gn="ctr" eaLnBrk="1" hangingPunct="1">
                  <a:lnSpc>
                    <a:spcPct val="100000"/>
                  </a:lnSpc>
                  <a:spcBef>
                    <a:spcPct val="50000"/>
                  </a:spcBef>
                  <a:buFontTx/>
                  <a:buNone/>
                </a:pPr>
                <a:r>
                  <a:rPr lang="zh-TW" altLang="en-US" sz="2400" b="1">
                    <a:solidFill>
                      <a:srgbClr val="FF3300"/>
                    </a:solidFill>
                    <a:latin typeface="標楷體" panose="03000509000000000000" pitchFamily="65" charset="-120"/>
                    <a:ea typeface="標楷體" panose="03000509000000000000" pitchFamily="65" charset="-120"/>
                  </a:rPr>
                  <a:t>不予退費</a:t>
                </a:r>
                <a:endParaRPr lang="en-US" altLang="zh-TW" sz="2400">
                  <a:solidFill>
                    <a:schemeClr val="tx1"/>
                  </a:solidFill>
                  <a:latin typeface="標楷體" panose="03000509000000000000" pitchFamily="65" charset="-120"/>
                  <a:ea typeface="標楷體" panose="03000509000000000000" pitchFamily="65" charset="-120"/>
                </a:endParaRPr>
              </a:p>
            </p:txBody>
          </p:sp>
        </p:gr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1625" y="1330325"/>
            <a:ext cx="8599488" cy="5256213"/>
          </a:xfrm>
        </p:spPr>
        <p:txBody>
          <a:bodyPr/>
          <a:lstStyle/>
          <a:p>
            <a:pPr>
              <a:lnSpc>
                <a:spcPts val="3600"/>
              </a:lnSpc>
              <a:spcBef>
                <a:spcPct val="0"/>
              </a:spcBef>
              <a:defRPr/>
            </a:pPr>
            <a:r>
              <a:rPr lang="zh-TW" altLang="en-US" sz="2400" dirty="0">
                <a:solidFill>
                  <a:srgbClr val="0000FF"/>
                </a:solidFill>
                <a:effectLst/>
              </a:rPr>
              <a:t>教育部教育實習績優獎及獎勵要點</a:t>
            </a:r>
            <a:r>
              <a:rPr lang="en-US" altLang="zh-TW" sz="1400" dirty="0">
                <a:solidFill>
                  <a:srgbClr val="0000FF"/>
                </a:solidFill>
                <a:effectLst/>
              </a:rPr>
              <a:t>(107.10.9</a:t>
            </a:r>
            <a:r>
              <a:rPr lang="zh-TW" altLang="en-US" sz="1400" dirty="0">
                <a:solidFill>
                  <a:srgbClr val="0000FF"/>
                </a:solidFill>
                <a:effectLst/>
              </a:rPr>
              <a:t>修訂</a:t>
            </a:r>
            <a:r>
              <a:rPr lang="en-US" altLang="zh-TW" sz="1400" dirty="0">
                <a:solidFill>
                  <a:srgbClr val="0000FF"/>
                </a:solidFill>
                <a:effectLst/>
              </a:rPr>
              <a:t>)</a:t>
            </a:r>
          </a:p>
          <a:p>
            <a:pPr lvl="1">
              <a:spcBef>
                <a:spcPct val="0"/>
              </a:spcBef>
              <a:defRPr/>
            </a:pPr>
            <a:r>
              <a:rPr lang="zh-TW" altLang="en-US" sz="2000" dirty="0">
                <a:solidFill>
                  <a:srgbClr val="7030A0"/>
                </a:solidFill>
              </a:rPr>
              <a:t>每年</a:t>
            </a:r>
            <a:r>
              <a:rPr lang="en-US" altLang="zh-TW" sz="2000" u="sng" dirty="0">
                <a:solidFill>
                  <a:srgbClr val="FF0000"/>
                </a:solidFill>
              </a:rPr>
              <a:t>3</a:t>
            </a:r>
            <a:r>
              <a:rPr lang="zh-TW" altLang="en-US" sz="2000" u="sng" dirty="0">
                <a:solidFill>
                  <a:srgbClr val="FF0000"/>
                </a:solidFill>
              </a:rPr>
              <a:t>月公告</a:t>
            </a:r>
            <a:r>
              <a:rPr lang="zh-TW" altLang="en-US" sz="2000" dirty="0">
                <a:solidFill>
                  <a:srgbClr val="7030A0"/>
                </a:solidFill>
              </a:rPr>
              <a:t>於師培中心網站、校內徵件</a:t>
            </a:r>
            <a:r>
              <a:rPr lang="en-US" altLang="zh-TW" sz="2000" u="sng" dirty="0">
                <a:solidFill>
                  <a:srgbClr val="FF0000"/>
                </a:solidFill>
              </a:rPr>
              <a:t>4</a:t>
            </a:r>
            <a:r>
              <a:rPr lang="zh-TW" altLang="en-US" sz="2000" u="sng" dirty="0">
                <a:solidFill>
                  <a:srgbClr val="FF0000"/>
                </a:solidFill>
              </a:rPr>
              <a:t>月截止</a:t>
            </a:r>
            <a:r>
              <a:rPr lang="zh-TW" altLang="en-US" sz="2000" dirty="0">
                <a:solidFill>
                  <a:srgbClr val="7030A0"/>
                </a:solidFill>
              </a:rPr>
              <a:t>，可提早準備資料</a:t>
            </a:r>
            <a:endParaRPr lang="en-US" altLang="zh-TW" sz="2000" dirty="0">
              <a:solidFill>
                <a:srgbClr val="7030A0"/>
              </a:solidFill>
            </a:endParaRPr>
          </a:p>
          <a:p>
            <a:pPr lvl="1">
              <a:spcBef>
                <a:spcPct val="0"/>
              </a:spcBef>
              <a:defRPr/>
            </a:pPr>
            <a:r>
              <a:rPr lang="zh-TW" altLang="en-US" sz="2000" dirty="0">
                <a:solidFill>
                  <a:schemeClr val="tx1"/>
                </a:solidFill>
              </a:rPr>
              <a:t>參選資格：</a:t>
            </a:r>
            <a:r>
              <a:rPr lang="en-US" altLang="zh-TW" sz="2000" dirty="0">
                <a:solidFill>
                  <a:schemeClr val="tx1"/>
                </a:solidFill>
              </a:rPr>
              <a:t>§ 4</a:t>
            </a:r>
            <a:r>
              <a:rPr lang="zh-TW" altLang="en-US" sz="2000" dirty="0">
                <a:solidFill>
                  <a:schemeClr val="tx1"/>
                </a:solidFill>
              </a:rPr>
              <a:t>、</a:t>
            </a:r>
            <a:r>
              <a:rPr lang="en-US" altLang="zh-TW" sz="2000" dirty="0">
                <a:solidFill>
                  <a:schemeClr val="tx1"/>
                </a:solidFill>
              </a:rPr>
              <a:t>§ 5</a:t>
            </a:r>
          </a:p>
          <a:p>
            <a:pPr lvl="1">
              <a:spcBef>
                <a:spcPct val="0"/>
              </a:spcBef>
              <a:defRPr/>
            </a:pPr>
            <a:r>
              <a:rPr lang="zh-TW" altLang="en-US" sz="2000" dirty="0">
                <a:solidFill>
                  <a:schemeClr val="tx1"/>
                </a:solidFill>
              </a:rPr>
              <a:t>備審資料：</a:t>
            </a:r>
            <a:r>
              <a:rPr lang="en-US" altLang="zh-TW" sz="2000" dirty="0">
                <a:solidFill>
                  <a:schemeClr val="tx1"/>
                </a:solidFill>
              </a:rPr>
              <a:t> §6</a:t>
            </a:r>
          </a:p>
          <a:p>
            <a:pPr lvl="1">
              <a:spcBef>
                <a:spcPct val="0"/>
              </a:spcBef>
              <a:defRPr/>
            </a:pPr>
            <a:r>
              <a:rPr lang="zh-TW" altLang="en-US" sz="2000" dirty="0">
                <a:solidFill>
                  <a:schemeClr val="tx1"/>
                </a:solidFill>
              </a:rPr>
              <a:t>參賽類別</a:t>
            </a:r>
            <a:endParaRPr lang="en-US" altLang="zh-TW" sz="2000" dirty="0">
              <a:solidFill>
                <a:schemeClr val="tx1"/>
              </a:solidFill>
            </a:endParaRPr>
          </a:p>
          <a:p>
            <a:pPr marL="457200" lvl="1" indent="0">
              <a:buFont typeface="Arial" panose="020B0604020202020204" pitchFamily="34" charset="0"/>
              <a:buNone/>
              <a:defRPr/>
            </a:pPr>
            <a:r>
              <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rPr>
              <a:t>1.</a:t>
            </a:r>
            <a:r>
              <a:rPr lang="zh-TW" altLang="en-US" sz="2000" b="0" dirty="0">
                <a:solidFill>
                  <a:schemeClr val="tx1"/>
                </a:solidFill>
                <a:effectLst>
                  <a:outerShdw blurRad="38100" dist="38100" dir="2700000" algn="tl">
                    <a:srgbClr val="000000">
                      <a:alpha val="43137"/>
                    </a:srgbClr>
                  </a:outerShdw>
                </a:effectLst>
                <a:latin typeface="標楷體" panose="03000509000000000000" pitchFamily="65" charset="-120"/>
              </a:rPr>
              <a:t>實習指導教師</a:t>
            </a:r>
            <a:endPar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endParaRPr>
          </a:p>
          <a:p>
            <a:pPr marL="457200" lvl="1" indent="0">
              <a:buFont typeface="Arial" panose="020B0604020202020204" pitchFamily="34" charset="0"/>
              <a:buNone/>
              <a:defRPr/>
            </a:pPr>
            <a:r>
              <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rPr>
              <a:t>2.</a:t>
            </a:r>
            <a:r>
              <a:rPr lang="zh-TW" altLang="en-US" sz="2000" b="0" dirty="0">
                <a:solidFill>
                  <a:schemeClr val="tx1"/>
                </a:solidFill>
                <a:effectLst>
                  <a:outerShdw blurRad="38100" dist="38100" dir="2700000" algn="tl">
                    <a:srgbClr val="000000">
                      <a:alpha val="43137"/>
                    </a:srgbClr>
                  </a:outerShdw>
                </a:effectLst>
                <a:latin typeface="標楷體" panose="03000509000000000000" pitchFamily="65" charset="-120"/>
              </a:rPr>
              <a:t>實習輔導教師</a:t>
            </a:r>
            <a:endPar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endParaRPr>
          </a:p>
          <a:p>
            <a:pPr marL="457200" lvl="1" indent="0">
              <a:buFont typeface="Arial" panose="020B0604020202020204" pitchFamily="34" charset="0"/>
              <a:buNone/>
              <a:defRPr/>
            </a:pPr>
            <a:r>
              <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rPr>
              <a:t>3.</a:t>
            </a:r>
            <a:r>
              <a:rPr lang="zh-TW" altLang="en-US" sz="2000" b="0" dirty="0">
                <a:solidFill>
                  <a:schemeClr val="tx1"/>
                </a:solidFill>
                <a:effectLst>
                  <a:outerShdw blurRad="38100" dist="38100" dir="2700000" algn="tl">
                    <a:srgbClr val="000000">
                      <a:alpha val="43137"/>
                    </a:srgbClr>
                  </a:outerShdw>
                </a:effectLst>
                <a:latin typeface="標楷體" panose="03000509000000000000" pitchFamily="65" charset="-120"/>
              </a:rPr>
              <a:t>實習學生</a:t>
            </a:r>
            <a:endPar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endParaRPr>
          </a:p>
          <a:p>
            <a:pPr marL="457200" lvl="1" indent="0">
              <a:buFont typeface="Arial" panose="020B0604020202020204" pitchFamily="34" charset="0"/>
              <a:buNone/>
              <a:defRPr/>
            </a:pPr>
            <a:r>
              <a:rPr lang="en-US" altLang="zh-TW" sz="2000" u="sng" dirty="0">
                <a:solidFill>
                  <a:srgbClr val="7030A0"/>
                </a:solidFill>
              </a:rPr>
              <a:t>4.</a:t>
            </a:r>
            <a:r>
              <a:rPr lang="zh-TW" altLang="en-US" sz="2000" u="sng" dirty="0">
                <a:solidFill>
                  <a:srgbClr val="7030A0"/>
                </a:solidFill>
              </a:rPr>
              <a:t>實習合作團體獎：</a:t>
            </a:r>
            <a:r>
              <a:rPr lang="zh-TW" altLang="en-US" sz="2000" b="0" dirty="0">
                <a:solidFill>
                  <a:schemeClr val="tx1"/>
                </a:solidFill>
                <a:effectLst>
                  <a:outerShdw blurRad="38100" dist="38100" dir="2700000" algn="tl">
                    <a:srgbClr val="000000">
                      <a:alpha val="43137"/>
                    </a:srgbClr>
                  </a:outerShdw>
                </a:effectLst>
                <a:latin typeface="標楷體" panose="03000509000000000000" pitchFamily="65" charset="-120"/>
              </a:rPr>
              <a:t>不限定組成的人數和形式（可以老師</a:t>
            </a:r>
            <a:r>
              <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rPr>
              <a:t>+</a:t>
            </a:r>
            <a:r>
              <a:rPr lang="zh-TW" altLang="en-US" sz="2000" b="0" dirty="0">
                <a:solidFill>
                  <a:schemeClr val="tx1"/>
                </a:solidFill>
                <a:effectLst>
                  <a:outerShdw blurRad="38100" dist="38100" dir="2700000" algn="tl">
                    <a:srgbClr val="000000">
                      <a:alpha val="43137"/>
                    </a:srgbClr>
                  </a:outerShdw>
                </a:effectLst>
                <a:latin typeface="標楷體" panose="03000509000000000000" pitchFamily="65" charset="-120"/>
              </a:rPr>
              <a:t>學生、學生</a:t>
            </a:r>
            <a:r>
              <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rPr>
              <a:t>+</a:t>
            </a:r>
            <a:r>
              <a:rPr lang="zh-TW" altLang="en-US" sz="2000" b="0" dirty="0">
                <a:solidFill>
                  <a:schemeClr val="tx1"/>
                </a:solidFill>
                <a:effectLst>
                  <a:outerShdw blurRad="38100" dist="38100" dir="2700000" algn="tl">
                    <a:srgbClr val="000000">
                      <a:alpha val="43137"/>
                    </a:srgbClr>
                  </a:outerShdw>
                </a:effectLst>
                <a:latin typeface="標楷體" panose="03000509000000000000" pitchFamily="65" charset="-120"/>
              </a:rPr>
              <a:t>學生，獎金更優渥）</a:t>
            </a:r>
            <a:endPar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endParaRPr>
          </a:p>
          <a:p>
            <a:pPr marL="457200" lvl="1" indent="0">
              <a:buNone/>
              <a:defRPr/>
            </a:pPr>
            <a:r>
              <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rPr>
              <a:t>5.109</a:t>
            </a:r>
            <a:r>
              <a:rPr lang="zh-TW" altLang="en-US" sz="2000" b="0" dirty="0">
                <a:solidFill>
                  <a:schemeClr val="tx1"/>
                </a:solidFill>
                <a:effectLst>
                  <a:outerShdw blurRad="38100" dist="38100" dir="2700000" algn="tl">
                    <a:srgbClr val="000000">
                      <a:alpha val="43137"/>
                    </a:srgbClr>
                  </a:outerShdw>
                </a:effectLst>
                <a:latin typeface="標楷體" panose="03000509000000000000" pitchFamily="65" charset="-120"/>
              </a:rPr>
              <a:t>年度獲獎：嘉大附小王惠君老師、邱家偉老師。</a:t>
            </a:r>
            <a:endParaRPr lang="en-US" altLang="zh-TW" sz="2000" b="0" dirty="0">
              <a:solidFill>
                <a:schemeClr val="tx1"/>
              </a:solidFill>
              <a:effectLst>
                <a:outerShdw blurRad="38100" dist="38100" dir="2700000" algn="tl">
                  <a:srgbClr val="000000">
                    <a:alpha val="43137"/>
                  </a:srgbClr>
                </a:outerShdw>
              </a:effectLst>
              <a:latin typeface="標楷體" panose="03000509000000000000" pitchFamily="65" charset="-120"/>
            </a:endParaRPr>
          </a:p>
          <a:p>
            <a:pPr lvl="1">
              <a:lnSpc>
                <a:spcPct val="100000"/>
              </a:lnSpc>
              <a:spcBef>
                <a:spcPts val="600"/>
              </a:spcBef>
              <a:defRPr/>
            </a:pPr>
            <a:endParaRPr lang="en-US" altLang="zh-TW" sz="1600" dirty="0">
              <a:solidFill>
                <a:schemeClr val="tx1"/>
              </a:solidFill>
            </a:endParaRPr>
          </a:p>
          <a:p>
            <a:pPr lvl="1">
              <a:lnSpc>
                <a:spcPct val="100000"/>
              </a:lnSpc>
              <a:spcBef>
                <a:spcPts val="600"/>
              </a:spcBef>
              <a:defRPr/>
            </a:pPr>
            <a:endParaRPr lang="en-US" altLang="zh-TW" sz="1600" dirty="0">
              <a:solidFill>
                <a:schemeClr val="tx1"/>
              </a:solidFill>
            </a:endParaRPr>
          </a:p>
          <a:p>
            <a:pPr marL="0" indent="0">
              <a:lnSpc>
                <a:spcPts val="3600"/>
              </a:lnSpc>
              <a:spcBef>
                <a:spcPts val="600"/>
              </a:spcBef>
              <a:buFont typeface="Arial" panose="020B0604020202020204" pitchFamily="34" charset="0"/>
              <a:buNone/>
              <a:defRPr/>
            </a:pPr>
            <a:endParaRPr lang="zh-TW" altLang="en-US" sz="2400" dirty="0">
              <a:solidFill>
                <a:schemeClr val="tx1"/>
              </a:solidFill>
              <a:effectLst/>
            </a:endParaRPr>
          </a:p>
        </p:txBody>
      </p:sp>
      <p:sp>
        <p:nvSpPr>
          <p:cNvPr id="133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AEF8D45B-32CE-4BCD-A221-F86EDD83DD2E}" type="slidenum">
              <a:rPr lang="zh-TW" altLang="en-US" sz="1600">
                <a:solidFill>
                  <a:schemeClr val="tx1"/>
                </a:solidFill>
                <a:ea typeface="新細明體" panose="02020500000000000000" pitchFamily="18" charset="-120"/>
              </a:rPr>
              <a:pPr>
                <a:lnSpc>
                  <a:spcPct val="100000"/>
                </a:lnSpc>
                <a:spcBef>
                  <a:spcPct val="0"/>
                </a:spcBef>
                <a:buFontTx/>
                <a:buNone/>
              </a:pPr>
              <a:t>7</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153988" y="423863"/>
            <a:ext cx="88931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貳、教育實習相關法規</a:t>
            </a:r>
            <a:r>
              <a:rPr lang="en-US" altLang="zh-TW" dirty="0">
                <a:solidFill>
                  <a:srgbClr val="002060"/>
                </a:solidFill>
              </a:rPr>
              <a:t>(p41)</a:t>
            </a:r>
            <a:endParaRPr lang="en-US" altLang="zh-TW" dirty="0"/>
          </a:p>
        </p:txBody>
      </p:sp>
      <p:pic>
        <p:nvPicPr>
          <p:cNvPr id="84994" name="Picture 2" descr="D:\林芝旭\3_大五實習\8_教育實習績優獎\106年度\106學年度教育實習績優獎_頒獎.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75" y="2492896"/>
            <a:ext cx="3744416" cy="24962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2575" y="1341438"/>
            <a:ext cx="8599488" cy="5254625"/>
          </a:xfrm>
        </p:spPr>
        <p:txBody>
          <a:bodyPr/>
          <a:lstStyle/>
          <a:p>
            <a:pPr>
              <a:lnSpc>
                <a:spcPts val="3600"/>
              </a:lnSpc>
              <a:spcBef>
                <a:spcPct val="0"/>
              </a:spcBef>
              <a:defRPr/>
            </a:pPr>
            <a:r>
              <a:rPr lang="zh-TW" altLang="en-US" sz="2400" dirty="0">
                <a:solidFill>
                  <a:srgbClr val="0000FF"/>
                </a:solidFill>
                <a:effectLst/>
              </a:rPr>
              <a:t>高級中等以下學校及幼兒園教師證書申請補發換發作業要點</a:t>
            </a:r>
            <a:r>
              <a:rPr lang="en-US" altLang="zh-TW" sz="1600" dirty="0">
                <a:solidFill>
                  <a:srgbClr val="0000FF"/>
                </a:solidFill>
                <a:effectLst/>
              </a:rPr>
              <a:t>(107.10.16</a:t>
            </a:r>
            <a:r>
              <a:rPr lang="zh-TW" altLang="en-US" sz="1600" dirty="0">
                <a:solidFill>
                  <a:srgbClr val="0000FF"/>
                </a:solidFill>
                <a:effectLst/>
              </a:rPr>
              <a:t>修訂</a:t>
            </a:r>
            <a:r>
              <a:rPr lang="en-US" altLang="zh-TW" sz="1600" dirty="0">
                <a:solidFill>
                  <a:srgbClr val="0000FF"/>
                </a:solidFill>
                <a:effectLst/>
              </a:rPr>
              <a:t>)</a:t>
            </a:r>
            <a:endParaRPr lang="en-US" altLang="zh-TW" sz="1600" dirty="0">
              <a:solidFill>
                <a:srgbClr val="FF0000"/>
              </a:solidFill>
              <a:effectLst/>
            </a:endParaRPr>
          </a:p>
          <a:p>
            <a:pPr lvl="1">
              <a:lnSpc>
                <a:spcPct val="100000"/>
              </a:lnSpc>
              <a:spcBef>
                <a:spcPct val="0"/>
              </a:spcBef>
              <a:defRPr/>
            </a:pPr>
            <a:r>
              <a:rPr lang="zh-TW" altLang="en-US" sz="2000" dirty="0">
                <a:solidFill>
                  <a:srgbClr val="FF0000"/>
                </a:solidFill>
              </a:rPr>
              <a:t>第</a:t>
            </a:r>
            <a:r>
              <a:rPr lang="en-US" altLang="zh-TW" sz="2000" dirty="0">
                <a:solidFill>
                  <a:srgbClr val="FF0000"/>
                </a:solidFill>
              </a:rPr>
              <a:t>1</a:t>
            </a:r>
            <a:r>
              <a:rPr lang="zh-TW" altLang="en-US" sz="2000" dirty="0">
                <a:solidFill>
                  <a:srgbClr val="FF0000"/>
                </a:solidFill>
              </a:rPr>
              <a:t>張教師證將於</a:t>
            </a:r>
            <a:r>
              <a:rPr lang="zh-TW" altLang="en-US" sz="2000" u="sng" dirty="0">
                <a:solidFill>
                  <a:srgbClr val="7030A0"/>
                </a:solidFill>
              </a:rPr>
              <a:t>最後一次返校座談會</a:t>
            </a:r>
            <a:r>
              <a:rPr lang="en-US" altLang="zh-TW" sz="2000" u="sng" dirty="0">
                <a:solidFill>
                  <a:srgbClr val="7030A0"/>
                </a:solidFill>
              </a:rPr>
              <a:t>(</a:t>
            </a:r>
            <a:r>
              <a:rPr lang="zh-TW" altLang="en-US" sz="2000" u="sng" dirty="0">
                <a:solidFill>
                  <a:srgbClr val="7030A0"/>
                </a:solidFill>
              </a:rPr>
              <a:t>暫定</a:t>
            </a:r>
            <a:r>
              <a:rPr lang="en-US" altLang="zh-TW" sz="2000" u="sng" dirty="0">
                <a:solidFill>
                  <a:srgbClr val="7030A0"/>
                </a:solidFill>
              </a:rPr>
              <a:t>7</a:t>
            </a:r>
            <a:r>
              <a:rPr lang="zh-TW" altLang="en-US" sz="2000" u="sng" dirty="0">
                <a:solidFill>
                  <a:srgbClr val="7030A0"/>
                </a:solidFill>
              </a:rPr>
              <a:t>月中</a:t>
            </a:r>
            <a:r>
              <a:rPr lang="en-US" altLang="zh-TW" sz="2000" u="sng" dirty="0">
                <a:solidFill>
                  <a:srgbClr val="7030A0"/>
                </a:solidFill>
              </a:rPr>
              <a:t>)</a:t>
            </a:r>
            <a:r>
              <a:rPr lang="zh-TW" altLang="en-US" sz="2000" dirty="0">
                <a:solidFill>
                  <a:srgbClr val="FF0000"/>
                </a:solidFill>
              </a:rPr>
              <a:t>說明申請流程。</a:t>
            </a:r>
            <a:endParaRPr lang="en-US" altLang="zh-TW" sz="2000" dirty="0">
              <a:solidFill>
                <a:srgbClr val="FF0000"/>
              </a:solidFill>
            </a:endParaRPr>
          </a:p>
          <a:p>
            <a:pPr lvl="1">
              <a:lnSpc>
                <a:spcPct val="100000"/>
              </a:lnSpc>
              <a:spcBef>
                <a:spcPct val="0"/>
              </a:spcBef>
              <a:defRPr/>
            </a:pPr>
            <a:r>
              <a:rPr lang="zh-TW" altLang="en-US" sz="2000" dirty="0">
                <a:solidFill>
                  <a:schemeClr val="tx1"/>
                </a:solidFill>
              </a:rPr>
              <a:t>要申請第</a:t>
            </a:r>
            <a:r>
              <a:rPr lang="en-US" altLang="zh-TW" sz="2000" dirty="0">
                <a:solidFill>
                  <a:schemeClr val="tx1"/>
                </a:solidFill>
              </a:rPr>
              <a:t>2</a:t>
            </a:r>
            <a:r>
              <a:rPr lang="zh-TW" altLang="en-US" sz="2000" dirty="0">
                <a:solidFill>
                  <a:schemeClr val="tx1"/>
                </a:solidFill>
              </a:rPr>
              <a:t>張教師證者，請詳讀此法規，或至師培網站</a:t>
            </a:r>
            <a:r>
              <a:rPr lang="en-US" altLang="zh-TW" sz="2000" dirty="0">
                <a:solidFill>
                  <a:schemeClr val="tx1"/>
                </a:solidFill>
              </a:rPr>
              <a:t>&gt;</a:t>
            </a:r>
            <a:r>
              <a:rPr lang="zh-TW" altLang="en-US" sz="2000" dirty="0">
                <a:solidFill>
                  <a:schemeClr val="tx1"/>
                </a:solidFill>
              </a:rPr>
              <a:t>教育實習</a:t>
            </a:r>
            <a:r>
              <a:rPr lang="en-US" altLang="zh-TW" sz="2000" dirty="0">
                <a:solidFill>
                  <a:schemeClr val="tx1"/>
                </a:solidFill>
              </a:rPr>
              <a:t>&gt;</a:t>
            </a:r>
            <a:r>
              <a:rPr lang="zh-TW" altLang="en-US" sz="2000" dirty="0">
                <a:solidFill>
                  <a:schemeClr val="tx1"/>
                </a:solidFill>
              </a:rPr>
              <a:t>教師證加科查詢。</a:t>
            </a:r>
            <a:endParaRPr lang="en-US" altLang="zh-TW" sz="2000" dirty="0">
              <a:solidFill>
                <a:schemeClr val="tx1"/>
              </a:solidFill>
            </a:endParaRPr>
          </a:p>
          <a:p>
            <a:pPr lvl="1">
              <a:lnSpc>
                <a:spcPct val="100000"/>
              </a:lnSpc>
              <a:spcBef>
                <a:spcPct val="0"/>
              </a:spcBef>
              <a:defRPr/>
            </a:pPr>
            <a:r>
              <a:rPr lang="zh-TW" altLang="en-US" sz="2000" dirty="0">
                <a:solidFill>
                  <a:schemeClr val="tx1"/>
                </a:solidFill>
              </a:rPr>
              <a:t>流程、檢附文件：</a:t>
            </a:r>
            <a:r>
              <a:rPr lang="en-US" altLang="zh-TW" sz="2000" dirty="0">
                <a:solidFill>
                  <a:schemeClr val="tx1"/>
                </a:solidFill>
              </a:rPr>
              <a:t> §4</a:t>
            </a:r>
          </a:p>
          <a:p>
            <a:pPr>
              <a:lnSpc>
                <a:spcPts val="3600"/>
              </a:lnSpc>
              <a:spcBef>
                <a:spcPct val="0"/>
              </a:spcBef>
              <a:defRPr/>
            </a:pPr>
            <a:r>
              <a:rPr lang="zh-TW" altLang="en-US" sz="2400" dirty="0">
                <a:solidFill>
                  <a:srgbClr val="0000FF"/>
                </a:solidFill>
                <a:effectLst/>
              </a:rPr>
              <a:t>國立嘉義大學辦理另一類科教師資格審查作業要點</a:t>
            </a:r>
            <a:r>
              <a:rPr lang="en-US" altLang="zh-TW" sz="1400" dirty="0">
                <a:solidFill>
                  <a:srgbClr val="0000FF"/>
                </a:solidFill>
                <a:effectLst/>
              </a:rPr>
              <a:t>(107.10.16</a:t>
            </a:r>
            <a:r>
              <a:rPr lang="zh-TW" altLang="en-US" sz="1400" dirty="0">
                <a:solidFill>
                  <a:srgbClr val="0000FF"/>
                </a:solidFill>
                <a:effectLst/>
              </a:rPr>
              <a:t>修訂</a:t>
            </a:r>
            <a:r>
              <a:rPr lang="en-US" altLang="zh-TW" sz="1400" dirty="0">
                <a:solidFill>
                  <a:srgbClr val="0000FF"/>
                </a:solidFill>
                <a:effectLst/>
              </a:rPr>
              <a:t>)</a:t>
            </a:r>
          </a:p>
          <a:p>
            <a:pPr lvl="1">
              <a:lnSpc>
                <a:spcPts val="3600"/>
              </a:lnSpc>
              <a:spcBef>
                <a:spcPct val="0"/>
              </a:spcBef>
              <a:defRPr/>
            </a:pPr>
            <a:r>
              <a:rPr lang="zh-TW" altLang="en-US" sz="2000" dirty="0">
                <a:solidFill>
                  <a:schemeClr val="tx1"/>
                </a:solidFill>
              </a:rPr>
              <a:t>流程說明、表單下載</a:t>
            </a:r>
            <a:r>
              <a:rPr lang="en-US" altLang="zh-TW" sz="2000" dirty="0">
                <a:solidFill>
                  <a:schemeClr val="tx1"/>
                </a:solidFill>
              </a:rPr>
              <a:t/>
            </a:r>
            <a:br>
              <a:rPr lang="en-US" altLang="zh-TW" sz="2000" dirty="0">
                <a:solidFill>
                  <a:schemeClr val="tx1"/>
                </a:solidFill>
              </a:rPr>
            </a:br>
            <a:r>
              <a:rPr lang="zh-TW" altLang="en-US" sz="2000" dirty="0">
                <a:solidFill>
                  <a:schemeClr val="tx1"/>
                </a:solidFill>
              </a:rPr>
              <a:t>請參考師培網站</a:t>
            </a:r>
            <a:endParaRPr lang="en-US" altLang="zh-TW" sz="2000" dirty="0">
              <a:solidFill>
                <a:schemeClr val="tx1"/>
              </a:solidFill>
            </a:endParaRPr>
          </a:p>
          <a:p>
            <a:pPr lvl="1">
              <a:lnSpc>
                <a:spcPct val="100000"/>
              </a:lnSpc>
              <a:spcBef>
                <a:spcPts val="600"/>
              </a:spcBef>
              <a:defRPr/>
            </a:pPr>
            <a:endParaRPr lang="en-US" altLang="zh-TW" sz="1600" dirty="0">
              <a:solidFill>
                <a:schemeClr val="tx1"/>
              </a:solidFill>
            </a:endParaRPr>
          </a:p>
          <a:p>
            <a:pPr marL="0" indent="0">
              <a:lnSpc>
                <a:spcPts val="3600"/>
              </a:lnSpc>
              <a:spcBef>
                <a:spcPts val="600"/>
              </a:spcBef>
              <a:buFont typeface="Arial" panose="020B0604020202020204" pitchFamily="34" charset="0"/>
              <a:buNone/>
              <a:defRPr/>
            </a:pPr>
            <a:endParaRPr lang="zh-TW" altLang="en-US" sz="2400" dirty="0">
              <a:solidFill>
                <a:schemeClr val="tx1"/>
              </a:solidFill>
              <a:effectLst/>
            </a:endParaRPr>
          </a:p>
        </p:txBody>
      </p:sp>
      <p:sp>
        <p:nvSpPr>
          <p:cNvPr id="1433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C1E3DFED-AF53-4B5F-9A22-6D073FF90AB8}" type="slidenum">
              <a:rPr lang="zh-TW" altLang="en-US" sz="1600">
                <a:solidFill>
                  <a:schemeClr val="tx1"/>
                </a:solidFill>
                <a:ea typeface="新細明體" panose="02020500000000000000" pitchFamily="18" charset="-120"/>
              </a:rPr>
              <a:pPr>
                <a:lnSpc>
                  <a:spcPct val="100000"/>
                </a:lnSpc>
                <a:spcBef>
                  <a:spcPct val="0"/>
                </a:spcBef>
                <a:buFontTx/>
                <a:buNone/>
              </a:pPr>
              <a:t>8</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153988" y="423863"/>
            <a:ext cx="88931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貳、教育實習相關法規</a:t>
            </a:r>
            <a:r>
              <a:rPr lang="en-US" altLang="zh-TW" dirty="0">
                <a:solidFill>
                  <a:srgbClr val="002060"/>
                </a:solidFill>
              </a:rPr>
              <a:t>(p46-59)</a:t>
            </a:r>
            <a:endParaRPr lang="en-US" altLang="zh-TW" dirty="0"/>
          </a:p>
        </p:txBody>
      </p:sp>
      <p:grpSp>
        <p:nvGrpSpPr>
          <p:cNvPr id="14341" name="群組 3"/>
          <p:cNvGrpSpPr>
            <a:grpSpLocks/>
          </p:cNvGrpSpPr>
          <p:nvPr/>
        </p:nvGrpSpPr>
        <p:grpSpPr bwMode="auto">
          <a:xfrm>
            <a:off x="4211638" y="4076700"/>
            <a:ext cx="4835525" cy="2667000"/>
            <a:chOff x="3629629" y="3356992"/>
            <a:chExt cx="5392408" cy="2881933"/>
          </a:xfrm>
        </p:grpSpPr>
        <p:pic>
          <p:nvPicPr>
            <p:cNvPr id="14343" name="Picture 2"/>
            <p:cNvPicPr>
              <a:picLocks noChangeAspect="1" noChangeArrowheads="1"/>
            </p:cNvPicPr>
            <p:nvPr/>
          </p:nvPicPr>
          <p:blipFill>
            <a:blip r:embed="rId5">
              <a:extLst>
                <a:ext uri="{28A0092B-C50C-407E-A947-70E740481C1C}">
                  <a14:useLocalDpi xmlns:a14="http://schemas.microsoft.com/office/drawing/2010/main" val="0"/>
                </a:ext>
              </a:extLst>
            </a:blip>
            <a:srcRect l="1448" t="21143" r="36636" b="25912"/>
            <a:stretch>
              <a:fillRect/>
            </a:stretch>
          </p:blipFill>
          <p:spPr bwMode="auto">
            <a:xfrm>
              <a:off x="3629629" y="3356992"/>
              <a:ext cx="5392408" cy="288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橢圓 1"/>
            <p:cNvSpPr/>
            <p:nvPr/>
          </p:nvSpPr>
          <p:spPr>
            <a:xfrm>
              <a:off x="6325832" y="5590490"/>
              <a:ext cx="982531" cy="2864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4" name="向下箭號 3"/>
          <p:cNvSpPr/>
          <p:nvPr/>
        </p:nvSpPr>
        <p:spPr>
          <a:xfrm rot="1585625">
            <a:off x="7370763" y="4873625"/>
            <a:ext cx="504825" cy="1131888"/>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250000"/>
              </a:lnSpc>
              <a:spcBef>
                <a:spcPct val="20000"/>
              </a:spcBef>
              <a:buFont typeface="Arial" panose="020B0604020202020204" pitchFamily="34" charset="0"/>
              <a:buChar char="•"/>
              <a:defRPr sz="3200">
                <a:solidFill>
                  <a:srgbClr val="C00000"/>
                </a:solidFill>
                <a:latin typeface="Times New Roman" panose="02020603050405020304" pitchFamily="18" charset="0"/>
                <a:ea typeface="華康POP1體W5(P)" pitchFamily="82" charset="-120"/>
              </a:defRPr>
            </a:lvl1pPr>
            <a:lvl2pPr marL="742950" indent="-285750">
              <a:lnSpc>
                <a:spcPct val="250000"/>
              </a:lnSpc>
              <a:spcBef>
                <a:spcPct val="20000"/>
              </a:spcBef>
              <a:buFont typeface="Arial" panose="020B0604020202020204" pitchFamily="34" charset="0"/>
              <a:buChar char="–"/>
              <a:defRPr sz="2800">
                <a:solidFill>
                  <a:schemeClr val="tx1"/>
                </a:solidFill>
                <a:latin typeface="Arial Unicode MS" pitchFamily="34" charset="-120"/>
                <a:ea typeface="文鼎超顏楷"/>
                <a:cs typeface="文鼎超顏楷"/>
              </a:defRPr>
            </a:lvl2pPr>
            <a:lvl3pPr marL="1143000" indent="-228600">
              <a:lnSpc>
                <a:spcPct val="200000"/>
              </a:lnSpc>
              <a:spcBef>
                <a:spcPct val="20000"/>
              </a:spcBef>
              <a:buBlip>
                <a:blip r:embed="rId3"/>
              </a:buBlip>
              <a:defRPr sz="2400">
                <a:solidFill>
                  <a:srgbClr val="7F7F7F"/>
                </a:solidFill>
                <a:latin typeface="Calibri" panose="020F0502020204030204" pitchFamily="34" charset="0"/>
                <a:ea typeface="文鼎超顏楷"/>
                <a:cs typeface="文鼎超顏楷"/>
              </a:defRPr>
            </a:lvl3pPr>
            <a:lvl4pPr marL="1600200" indent="-228600">
              <a:lnSpc>
                <a:spcPct val="150000"/>
              </a:lnSpc>
              <a:spcBef>
                <a:spcPct val="20000"/>
              </a:spcBef>
              <a:buFont typeface="Arial" panose="020B0604020202020204" pitchFamily="34" charset="0"/>
              <a:buChar char="–"/>
              <a:defRPr sz="2000">
                <a:solidFill>
                  <a:srgbClr val="423324"/>
                </a:solidFill>
                <a:latin typeface="BatangChe" pitchFamily="49" charset="-127"/>
                <a:ea typeface="華康細圓體"/>
                <a:cs typeface="華康細圓體"/>
              </a:defRPr>
            </a:lvl4pPr>
            <a:lvl5pPr marL="2057400" indent="-228600">
              <a:lnSpc>
                <a:spcPct val="130000"/>
              </a:lnSpc>
              <a:spcBef>
                <a:spcPct val="20000"/>
              </a:spcBef>
              <a:buBlip>
                <a:blip r:embed="rId4"/>
              </a:buBlip>
              <a:defRPr sz="2000">
                <a:solidFill>
                  <a:srgbClr val="00B050"/>
                </a:solidFill>
                <a:latin typeface="Aparajita" pitchFamily="34" charset="0"/>
                <a:ea typeface="華康少女文字W3"/>
                <a:cs typeface="華康少女文字W3"/>
              </a:defRPr>
            </a:lvl5pPr>
            <a:lvl6pPr marL="25146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6pPr>
            <a:lvl7pPr marL="29718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7pPr>
            <a:lvl8pPr marL="34290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8pPr>
            <a:lvl9pPr marL="3886200" indent="-228600" eaLnBrk="0" fontAlgn="base" hangingPunct="0">
              <a:lnSpc>
                <a:spcPct val="130000"/>
              </a:lnSpc>
              <a:spcBef>
                <a:spcPct val="20000"/>
              </a:spcBef>
              <a:spcAft>
                <a:spcPct val="0"/>
              </a:spcAft>
              <a:buBlip>
                <a:blip r:embed="rId4"/>
              </a:buBlip>
              <a:defRPr sz="2000">
                <a:solidFill>
                  <a:srgbClr val="00B050"/>
                </a:solidFill>
                <a:latin typeface="Aparajita" pitchFamily="34" charset="0"/>
                <a:ea typeface="華康少女文字W3"/>
                <a:cs typeface="華康少女文字W3"/>
              </a:defRPr>
            </a:lvl9pPr>
          </a:lstStyle>
          <a:p>
            <a:pPr>
              <a:lnSpc>
                <a:spcPct val="100000"/>
              </a:lnSpc>
              <a:spcBef>
                <a:spcPct val="0"/>
              </a:spcBef>
              <a:buFontTx/>
              <a:buNone/>
            </a:pPr>
            <a:fld id="{2DF6AE8D-4F62-4229-A775-CD3BBDB4C3EC}" type="slidenum">
              <a:rPr lang="zh-TW" altLang="en-US" sz="1600">
                <a:solidFill>
                  <a:schemeClr val="tx1"/>
                </a:solidFill>
                <a:ea typeface="新細明體" panose="02020500000000000000" pitchFamily="18" charset="-120"/>
              </a:rPr>
              <a:pPr>
                <a:lnSpc>
                  <a:spcPct val="100000"/>
                </a:lnSpc>
                <a:spcBef>
                  <a:spcPct val="0"/>
                </a:spcBef>
                <a:buFontTx/>
                <a:buNone/>
              </a:pPr>
              <a:t>9</a:t>
            </a:fld>
            <a:endParaRPr lang="en-US" altLang="zh-TW" sz="1600">
              <a:solidFill>
                <a:schemeClr val="tx1"/>
              </a:solidFill>
              <a:ea typeface="新細明體" panose="02020500000000000000" pitchFamily="18" charset="-120"/>
            </a:endParaRPr>
          </a:p>
        </p:txBody>
      </p:sp>
      <p:sp>
        <p:nvSpPr>
          <p:cNvPr id="8" name="內容版面配置區 2"/>
          <p:cNvSpPr txBox="1">
            <a:spLocks/>
          </p:cNvSpPr>
          <p:nvPr/>
        </p:nvSpPr>
        <p:spPr bwMode="auto">
          <a:xfrm>
            <a:off x="684213" y="423863"/>
            <a:ext cx="84597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50000"/>
              </a:lnSpc>
              <a:spcBef>
                <a:spcPct val="20000"/>
              </a:spcBef>
              <a:spcAft>
                <a:spcPct val="0"/>
              </a:spcAft>
              <a:buFont typeface="Arial" pitchFamily="34" charset="0"/>
              <a:buChar char="•"/>
              <a:defRPr sz="3600" b="1" kern="1200" baseline="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華康POP1體W5(P)"/>
              </a:defRPr>
            </a:lvl1pPr>
            <a:lvl2pPr marL="742950" indent="-285750" algn="l" rtl="0" eaLnBrk="0" fontAlgn="base" hangingPunct="0">
              <a:lnSpc>
                <a:spcPct val="150000"/>
              </a:lnSpc>
              <a:spcBef>
                <a:spcPts val="0"/>
              </a:spcBef>
              <a:spcAft>
                <a:spcPct val="0"/>
              </a:spcAft>
              <a:buFont typeface="Arial" pitchFamily="34" charset="0"/>
              <a:buChar char="–"/>
              <a:defRPr sz="2400" b="1" kern="1200" baseline="0">
                <a:solidFill>
                  <a:srgbClr val="006600"/>
                </a:solidFill>
                <a:latin typeface="Arial" panose="020B0604020202020204" pitchFamily="34" charset="0"/>
                <a:ea typeface="標楷體" panose="03000509000000000000" pitchFamily="65" charset="-120"/>
                <a:cs typeface="文鼎超顏楷"/>
              </a:defRPr>
            </a:lvl2pPr>
            <a:lvl3pPr marL="1143000" indent="-228600" algn="l" rtl="0" eaLnBrk="0" fontAlgn="base" hangingPunct="0">
              <a:lnSpc>
                <a:spcPct val="150000"/>
              </a:lnSpc>
              <a:spcBef>
                <a:spcPts val="0"/>
              </a:spcBef>
              <a:spcAft>
                <a:spcPct val="0"/>
              </a:spcAft>
              <a:buBlip>
                <a:blip r:embed="rId3"/>
              </a:buBlip>
              <a:defRPr sz="2000" b="1" kern="1200" baseline="0">
                <a:solidFill>
                  <a:srgbClr val="7030A0"/>
                </a:solidFill>
                <a:latin typeface="Arial" panose="020B0604020202020204" pitchFamily="34" charset="0"/>
                <a:ea typeface="標楷體" panose="03000509000000000000" pitchFamily="65" charset="-120"/>
                <a:cs typeface="文鼎超顏楷"/>
              </a:defRPr>
            </a:lvl3pPr>
            <a:lvl4pPr marL="1600200" indent="-228600" algn="l" rtl="0" eaLnBrk="0" fontAlgn="base" hangingPunct="0">
              <a:lnSpc>
                <a:spcPct val="150000"/>
              </a:lnSpc>
              <a:spcBef>
                <a:spcPts val="0"/>
              </a:spcBef>
              <a:spcAft>
                <a:spcPct val="0"/>
              </a:spcAft>
              <a:buFont typeface="Wingdings" panose="05000000000000000000" pitchFamily="2" charset="2"/>
              <a:buChar char="Ø"/>
              <a:defRPr sz="1800" b="1" kern="1200" baseline="0">
                <a:solidFill>
                  <a:schemeClr val="tx1"/>
                </a:solidFill>
                <a:latin typeface="Arial" panose="020B0604020202020204" pitchFamily="34" charset="0"/>
                <a:ea typeface="標楷體" panose="03000509000000000000" pitchFamily="65" charset="-120"/>
                <a:cs typeface="華康細圓體"/>
              </a:defRPr>
            </a:lvl4pPr>
            <a:lvl5pPr marL="2057400" indent="-228600" algn="l" rtl="0" eaLnBrk="0" fontAlgn="base" hangingPunct="0">
              <a:lnSpc>
                <a:spcPct val="150000"/>
              </a:lnSpc>
              <a:spcBef>
                <a:spcPts val="0"/>
              </a:spcBef>
              <a:spcAft>
                <a:spcPct val="0"/>
              </a:spcAft>
              <a:buBlip>
                <a:blip r:embed="rId4"/>
              </a:buBlip>
              <a:defRPr sz="1800" kern="1200">
                <a:solidFill>
                  <a:srgbClr val="00B050"/>
                </a:solidFill>
                <a:latin typeface="Aparajita" pitchFamily="34" charset="0"/>
                <a:ea typeface="華康少女文字W3" pitchFamily="81" charset="-120"/>
                <a:cs typeface="華康少女文字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dirty="0">
                <a:solidFill>
                  <a:srgbClr val="002060"/>
                </a:solidFill>
              </a:rPr>
              <a:t>參、申請教育實習相關表格</a:t>
            </a:r>
            <a:r>
              <a:rPr lang="en-US" altLang="zh-TW" dirty="0">
                <a:solidFill>
                  <a:srgbClr val="002060"/>
                </a:solidFill>
              </a:rPr>
              <a:t>(p61)</a:t>
            </a:r>
            <a:endParaRPr lang="en-US" altLang="zh-TW" dirty="0"/>
          </a:p>
        </p:txBody>
      </p:sp>
      <p:pic>
        <p:nvPicPr>
          <p:cNvPr id="1536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9373" y="1392238"/>
            <a:ext cx="7654466"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835150" y="1409700"/>
            <a:ext cx="2087563" cy="287338"/>
          </a:xfrm>
          <a:prstGeom prst="rect">
            <a:avLst/>
          </a:prstGeom>
          <a:solidFill>
            <a:srgbClr val="E68422">
              <a:alpha val="12157"/>
            </a:srgbClr>
          </a:solidFill>
          <a:ln w="5715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p>
        </p:txBody>
      </p:sp>
      <p:sp>
        <p:nvSpPr>
          <p:cNvPr id="7" name="矩形 6"/>
          <p:cNvSpPr/>
          <p:nvPr/>
        </p:nvSpPr>
        <p:spPr>
          <a:xfrm>
            <a:off x="5276850" y="2060575"/>
            <a:ext cx="3521075" cy="647700"/>
          </a:xfrm>
          <a:prstGeom prst="rect">
            <a:avLst/>
          </a:prstGeom>
          <a:solidFill>
            <a:srgbClr val="E68422">
              <a:alpha val="12157"/>
            </a:srgbClr>
          </a:solidFill>
          <a:ln w="5715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p>
        </p:txBody>
      </p:sp>
      <p:sp>
        <p:nvSpPr>
          <p:cNvPr id="9" name="矩形 8"/>
          <p:cNvSpPr/>
          <p:nvPr/>
        </p:nvSpPr>
        <p:spPr>
          <a:xfrm>
            <a:off x="1763688" y="1714501"/>
            <a:ext cx="3095650" cy="1426468"/>
          </a:xfrm>
          <a:prstGeom prst="rect">
            <a:avLst/>
          </a:prstGeom>
          <a:solidFill>
            <a:srgbClr val="33CC33">
              <a:alpha val="14118"/>
            </a:srgb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TW" altLang="en-US" dirty="0"/>
          </a:p>
        </p:txBody>
      </p:sp>
      <p:sp>
        <p:nvSpPr>
          <p:cNvPr id="14" name="矩形圖說文字 13"/>
          <p:cNvSpPr/>
          <p:nvPr/>
        </p:nvSpPr>
        <p:spPr>
          <a:xfrm>
            <a:off x="6516688" y="3857625"/>
            <a:ext cx="1787525" cy="379413"/>
          </a:xfrm>
          <a:prstGeom prst="wedgeRectCallout">
            <a:avLst>
              <a:gd name="adj1" fmla="val 41470"/>
              <a:gd name="adj2" fmla="val -165232"/>
            </a:avLst>
          </a:prstGeom>
          <a:solidFill>
            <a:srgbClr val="33CC33">
              <a:alpha val="14118"/>
            </a:srgb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zh-TW" altLang="en-US" sz="2000" b="1" dirty="0">
                <a:latin typeface="Adobe 楷体 Std R" pitchFamily="18" charset="-128"/>
                <a:ea typeface="Adobe 楷体 Std R" pitchFamily="18" charset="-128"/>
              </a:rPr>
              <a:t>手冊</a:t>
            </a:r>
            <a:r>
              <a:rPr lang="en-US" altLang="zh-TW" sz="2000" b="1" dirty="0">
                <a:latin typeface="Adobe 楷体 Std R" pitchFamily="18" charset="-128"/>
                <a:ea typeface="Adobe 楷体 Std R" pitchFamily="18" charset="-128"/>
              </a:rPr>
              <a:t>P62-64</a:t>
            </a:r>
            <a:endParaRPr lang="zh-TW" altLang="en-US" sz="2000" b="1" dirty="0">
              <a:latin typeface="Adobe 楷体 Std R" pitchFamily="18" charset="-128"/>
              <a:ea typeface="Adobe 楷体 Std R" pitchFamily="18" charset="-128"/>
            </a:endParaRPr>
          </a:p>
        </p:txBody>
      </p:sp>
      <p:sp>
        <p:nvSpPr>
          <p:cNvPr id="16" name="矩形 15"/>
          <p:cNvSpPr/>
          <p:nvPr/>
        </p:nvSpPr>
        <p:spPr>
          <a:xfrm>
            <a:off x="5276850" y="2717801"/>
            <a:ext cx="3521075" cy="546100"/>
          </a:xfrm>
          <a:prstGeom prst="rect">
            <a:avLst/>
          </a:prstGeom>
          <a:solidFill>
            <a:srgbClr val="33CC33">
              <a:alpha val="14118"/>
            </a:srgb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TW" altLang="en-US" dirty="0"/>
          </a:p>
        </p:txBody>
      </p:sp>
      <p:sp>
        <p:nvSpPr>
          <p:cNvPr id="18" name="矩形 17"/>
          <p:cNvSpPr/>
          <p:nvPr/>
        </p:nvSpPr>
        <p:spPr>
          <a:xfrm>
            <a:off x="2036320" y="4571799"/>
            <a:ext cx="576263" cy="287338"/>
          </a:xfrm>
          <a:prstGeom prst="rect">
            <a:avLst/>
          </a:prstGeom>
          <a:solidFill>
            <a:srgbClr val="0000FF">
              <a:alpha val="7843"/>
            </a:srgb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TW" altLang="en-US"/>
          </a:p>
        </p:txBody>
      </p:sp>
      <p:sp>
        <p:nvSpPr>
          <p:cNvPr id="19" name="矩形 18"/>
          <p:cNvSpPr/>
          <p:nvPr/>
        </p:nvSpPr>
        <p:spPr>
          <a:xfrm>
            <a:off x="7101555" y="4305099"/>
            <a:ext cx="906462" cy="266700"/>
          </a:xfrm>
          <a:prstGeom prst="rect">
            <a:avLst/>
          </a:prstGeom>
          <a:solidFill>
            <a:srgbClr val="0000FF">
              <a:alpha val="7843"/>
            </a:srgb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TW" altLang="en-US"/>
          </a:p>
        </p:txBody>
      </p:sp>
      <p:sp>
        <p:nvSpPr>
          <p:cNvPr id="20" name="矩形 19"/>
          <p:cNvSpPr/>
          <p:nvPr/>
        </p:nvSpPr>
        <p:spPr>
          <a:xfrm>
            <a:off x="5392043" y="4859137"/>
            <a:ext cx="1322388" cy="266700"/>
          </a:xfrm>
          <a:prstGeom prst="rect">
            <a:avLst/>
          </a:prstGeom>
          <a:solidFill>
            <a:srgbClr val="C00089">
              <a:alpha val="20000"/>
            </a:srgbClr>
          </a:solidFill>
          <a:ln>
            <a:solidFill>
              <a:srgbClr val="C00089"/>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TW" altLang="en-US"/>
          </a:p>
        </p:txBody>
      </p:sp>
      <p:sp>
        <p:nvSpPr>
          <p:cNvPr id="21" name="矩形 20"/>
          <p:cNvSpPr/>
          <p:nvPr/>
        </p:nvSpPr>
        <p:spPr>
          <a:xfrm>
            <a:off x="2047409" y="4878980"/>
            <a:ext cx="576263" cy="266700"/>
          </a:xfrm>
          <a:prstGeom prst="rect">
            <a:avLst/>
          </a:prstGeom>
          <a:solidFill>
            <a:srgbClr val="C00089">
              <a:alpha val="20000"/>
            </a:srgbClr>
          </a:solidFill>
          <a:ln>
            <a:solidFill>
              <a:srgbClr val="C00089"/>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TW" altLang="en-US"/>
          </a:p>
        </p:txBody>
      </p:sp>
      <p:sp>
        <p:nvSpPr>
          <p:cNvPr id="22" name="矩形圖說文字 21"/>
          <p:cNvSpPr/>
          <p:nvPr/>
        </p:nvSpPr>
        <p:spPr>
          <a:xfrm>
            <a:off x="4198938" y="4448175"/>
            <a:ext cx="660400" cy="431800"/>
          </a:xfrm>
          <a:prstGeom prst="wedgeRectCallout">
            <a:avLst>
              <a:gd name="adj1" fmla="val -68407"/>
              <a:gd name="adj2" fmla="val 12907"/>
            </a:avLst>
          </a:prstGeom>
          <a:solidFill>
            <a:srgbClr val="0000FF">
              <a:alpha val="7843"/>
            </a:srgb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TW" dirty="0"/>
              <a:t>P67</a:t>
            </a:r>
            <a:endParaRPr lang="zh-TW" altLang="en-US" dirty="0"/>
          </a:p>
        </p:txBody>
      </p:sp>
      <p:sp>
        <p:nvSpPr>
          <p:cNvPr id="23" name="矩形圖說文字 22"/>
          <p:cNvSpPr/>
          <p:nvPr/>
        </p:nvSpPr>
        <p:spPr>
          <a:xfrm>
            <a:off x="4198938" y="4991100"/>
            <a:ext cx="660400" cy="433388"/>
          </a:xfrm>
          <a:prstGeom prst="wedgeRectCallout">
            <a:avLst>
              <a:gd name="adj1" fmla="val -66658"/>
              <a:gd name="adj2" fmla="val -19225"/>
            </a:avLst>
          </a:prstGeom>
          <a:solidFill>
            <a:srgbClr val="C00089">
              <a:alpha val="20000"/>
            </a:srgbClr>
          </a:solidFill>
          <a:ln>
            <a:solidFill>
              <a:srgbClr val="C00089"/>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TW" dirty="0"/>
              <a:t>P68</a:t>
            </a:r>
            <a:endParaRPr lang="zh-TW" altLang="en-US" dirty="0"/>
          </a:p>
        </p:txBody>
      </p:sp>
    </p:spTree>
  </p:cSld>
  <p:clrMapOvr>
    <a:masterClrMapping/>
  </p:clrMapOvr>
  <p:transition/>
</p:sld>
</file>

<file path=ppt/theme/theme1.xml><?xml version="1.0" encoding="utf-8"?>
<a:theme xmlns:a="http://schemas.openxmlformats.org/drawingml/2006/main" name="佈景主題1">
  <a:themeElements>
    <a:clrScheme name="高階主管">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20651</TotalTime>
  <Words>2209</Words>
  <Application>Microsoft Office PowerPoint</Application>
  <PresentationFormat>如螢幕大小 (4:3)</PresentationFormat>
  <Paragraphs>242</Paragraphs>
  <Slides>26</Slides>
  <Notes>18</Notes>
  <HiddenSlides>1</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26</vt:i4>
      </vt:variant>
    </vt:vector>
  </HeadingPairs>
  <TitlesOfParts>
    <vt:vector size="45" baseType="lpstr">
      <vt:lpstr>Adobe 楷体 Std R</vt:lpstr>
      <vt:lpstr>Aparajita</vt:lpstr>
      <vt:lpstr>Arial Unicode MS</vt:lpstr>
      <vt:lpstr>BatangChe</vt:lpstr>
      <vt:lpstr>Eurostile</vt:lpstr>
      <vt:lpstr>文鼎超顏楷</vt:lpstr>
      <vt:lpstr>華康POP1體W5(P)</vt:lpstr>
      <vt:lpstr>華康少女文字W3</vt:lpstr>
      <vt:lpstr>華康布丁體</vt:lpstr>
      <vt:lpstr>華康特粗楷體</vt:lpstr>
      <vt:lpstr>華康細圓體</vt:lpstr>
      <vt:lpstr>微軟正黑體</vt:lpstr>
      <vt:lpstr>新細明體</vt:lpstr>
      <vt:lpstr>標楷體</vt:lpstr>
      <vt:lpstr>Arial</vt:lpstr>
      <vt:lpstr>Calibri</vt:lpstr>
      <vt:lpstr>Times New Roman</vt:lpstr>
      <vt:lpstr>Wingdings</vt:lpstr>
      <vt:lpstr>佈景主題1</vt:lpstr>
      <vt:lpstr>國立嘉義大學 109學年度第2學期 教育實習職前講習</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教育實習輔導費繳費說明</vt:lpstr>
      <vt:lpstr>學生團體平安保險相關說明</vt:lpstr>
      <vt:lpstr>清寒實習助學金</vt:lpstr>
      <vt:lpstr>PowerPoint 簡報</vt:lpstr>
      <vt:lpstr>PowerPoint 簡報</vt:lpstr>
      <vt:lpstr>PowerPoint 簡報</vt:lpstr>
      <vt:lpstr>PowerPoint 簡報</vt:lpstr>
      <vt:lpstr>提醒：實習學生不得獨立執行教師業務</vt:lpstr>
      <vt:lpstr>PowerPoint 簡報</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96年度教育實習說明會</dc:title>
  <dc:creator>USER</dc:creator>
  <cp:lastModifiedBy>User</cp:lastModifiedBy>
  <cp:revision>1311</cp:revision>
  <cp:lastPrinted>2019-06-12T03:13:26Z</cp:lastPrinted>
  <dcterms:created xsi:type="dcterms:W3CDTF">2007-05-13T13:52:45Z</dcterms:created>
  <dcterms:modified xsi:type="dcterms:W3CDTF">2021-01-06T03:48:49Z</dcterms:modified>
</cp:coreProperties>
</file>