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0" r:id="rId2"/>
    <p:sldId id="273" r:id="rId3"/>
    <p:sldId id="278" r:id="rId4"/>
    <p:sldId id="283" r:id="rId5"/>
    <p:sldId id="284" r:id="rId6"/>
    <p:sldId id="274" r:id="rId7"/>
    <p:sldId id="257" r:id="rId8"/>
    <p:sldId id="259" r:id="rId9"/>
    <p:sldId id="261" r:id="rId10"/>
    <p:sldId id="260" r:id="rId11"/>
    <p:sldId id="282" r:id="rId12"/>
    <p:sldId id="281" r:id="rId13"/>
    <p:sldId id="280" r:id="rId14"/>
    <p:sldId id="258" r:id="rId15"/>
    <p:sldId id="269" r:id="rId16"/>
    <p:sldId id="287" r:id="rId17"/>
    <p:sldId id="286" r:id="rId18"/>
    <p:sldId id="276" r:id="rId19"/>
    <p:sldId id="277" r:id="rId20"/>
    <p:sldId id="275" r:id="rId21"/>
    <p:sldId id="268" r:id="rId22"/>
    <p:sldId id="272" r:id="rId23"/>
    <p:sldId id="285" r:id="rId24"/>
  </p:sldIdLst>
  <p:sldSz cx="12192000" cy="6858000"/>
  <p:notesSz cx="6858000" cy="9144000"/>
  <p:embeddedFontLst>
    <p:embeddedFont>
      <p:font typeface="文鼎新藝體"/>
      <p:regular r:id="rId25"/>
    </p:embeddedFont>
    <p:embeddedFont>
      <p:font typeface="Garamond" pitchFamily="18" charset="0"/>
      <p:regular r:id="rId26"/>
      <p:bold r:id="rId27"/>
      <p:italic r:id="rId28"/>
    </p:embeddedFont>
    <p:embeddedFont>
      <p:font typeface="標楷體" pitchFamily="65" charset="-120"/>
      <p:regular r:id="rId29"/>
    </p:embeddedFont>
    <p:embeddedFont>
      <p:font typeface="微軟正黑體" pitchFamily="34" charset="-120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>
        <p:scale>
          <a:sx n="82" d="100"/>
          <a:sy n="82" d="100"/>
        </p:scale>
        <p:origin x="-11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pse.is/v2zv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pse.is/v2z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DCAD4-1318-46F7-8A1F-432CB699AA3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9FDC4DC-137C-434A-B19D-0E4210ECCA0F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chemeClr val="tx1"/>
              </a:solidFill>
              <a:latin typeface="+mj-ea"/>
              <a:ea typeface="+mj-ea"/>
            </a:rPr>
            <a:t>Q</a:t>
          </a:r>
          <a:r>
            <a:rPr lang="zh-TW" altLang="en-US" sz="2400" dirty="0" smtClean="0">
              <a:solidFill>
                <a:schemeClr val="tx1"/>
              </a:solidFill>
              <a:latin typeface="+mj-ea"/>
              <a:ea typeface="+mj-ea"/>
            </a:rPr>
            <a:t>：國民小學自然領域，具備資訊專長，如何申請認定？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2FCB8006-C60D-40A1-895D-D34188E4336A}" type="parTrans" cxnId="{44611663-106D-41F7-9EE1-5123BDEC451B}">
      <dgm:prSet/>
      <dgm:spPr/>
      <dgm:t>
        <a:bodyPr/>
        <a:lstStyle/>
        <a:p>
          <a:endParaRPr lang="zh-TW" altLang="en-US"/>
        </a:p>
      </dgm:t>
    </dgm:pt>
    <dgm:pt modelId="{C88F6AFE-30A5-4198-90CA-0FAA350C1DC3}" type="sibTrans" cxnId="{44611663-106D-41F7-9EE1-5123BDEC451B}">
      <dgm:prSet/>
      <dgm:spPr/>
      <dgm:t>
        <a:bodyPr/>
        <a:lstStyle/>
        <a:p>
          <a:endParaRPr lang="zh-TW" altLang="en-US"/>
        </a:p>
      </dgm:t>
    </dgm:pt>
    <dgm:pt modelId="{3134E2CD-D64E-4D65-85E7-7B93F74D2CDF}">
      <dgm:prSet phldrT="[文字]" custT="1"/>
      <dgm:spPr/>
      <dgm:t>
        <a:bodyPr anchor="ctr"/>
        <a:lstStyle/>
        <a:p>
          <a:r>
            <a:rPr lang="en-US" altLang="zh-TW" sz="2000" dirty="0" smtClean="0">
              <a:latin typeface="+mj-ea"/>
              <a:ea typeface="+mj-ea"/>
            </a:rPr>
            <a:t>A</a:t>
          </a:r>
          <a:r>
            <a:rPr lang="zh-TW" altLang="en-US" sz="2000" dirty="0" smtClean="0">
              <a:latin typeface="+mj-ea"/>
              <a:ea typeface="+mj-ea"/>
            </a:rPr>
            <a:t>：自然領域</a:t>
          </a:r>
          <a:r>
            <a:rPr lang="en-US" altLang="zh-TW" sz="2000" dirty="0" smtClean="0">
              <a:latin typeface="+mj-ea"/>
              <a:ea typeface="+mj-ea"/>
            </a:rPr>
            <a:t>-</a:t>
          </a:r>
          <a:r>
            <a:rPr lang="zh-TW" altLang="en-US" sz="2000" dirty="0" smtClean="0">
              <a:solidFill>
                <a:srgbClr val="FF0000"/>
              </a:solidFill>
              <a:latin typeface="+mj-ea"/>
              <a:ea typeface="+mj-ea"/>
            </a:rPr>
            <a:t>非加註時，須符合具備專長學分</a:t>
          </a:r>
          <a:r>
            <a:rPr lang="en-US" altLang="zh-TW" sz="2000" dirty="0" smtClean="0">
              <a:solidFill>
                <a:srgbClr val="FF0000"/>
              </a:solidFill>
              <a:latin typeface="+mj-ea"/>
              <a:ea typeface="+mj-ea"/>
            </a:rPr>
            <a:t>(20</a:t>
          </a:r>
          <a:r>
            <a:rPr lang="zh-TW" altLang="en-US" sz="2000" dirty="0" smtClean="0">
              <a:solidFill>
                <a:srgbClr val="FF0000"/>
              </a:solidFill>
              <a:latin typeface="+mj-ea"/>
              <a:ea typeface="+mj-ea"/>
            </a:rPr>
            <a:t> 學分</a:t>
          </a:r>
          <a:r>
            <a:rPr lang="en-US" altLang="zh-TW" sz="2000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A35FE0A1-878B-4F94-B928-CDC890A26689}" type="parTrans" cxnId="{1095A7A4-A9E2-4F91-BC5A-8AD31FB101A0}">
      <dgm:prSet/>
      <dgm:spPr/>
      <dgm:t>
        <a:bodyPr/>
        <a:lstStyle/>
        <a:p>
          <a:endParaRPr lang="zh-TW" altLang="en-US"/>
        </a:p>
      </dgm:t>
    </dgm:pt>
    <dgm:pt modelId="{4C5A4221-12F9-4D7E-A2A7-8167C8C984A0}" type="sibTrans" cxnId="{1095A7A4-A9E2-4F91-BC5A-8AD31FB101A0}">
      <dgm:prSet/>
      <dgm:spPr/>
      <dgm:t>
        <a:bodyPr/>
        <a:lstStyle/>
        <a:p>
          <a:endParaRPr lang="zh-TW" altLang="en-US"/>
        </a:p>
      </dgm:t>
    </dgm:pt>
    <dgm:pt modelId="{369BDD78-CA03-492B-AD9F-EDB6DBEF1018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chemeClr val="tx1"/>
              </a:solidFill>
              <a:latin typeface="+mj-ea"/>
              <a:ea typeface="+mj-ea"/>
            </a:rPr>
            <a:t>Q</a:t>
          </a:r>
          <a:r>
            <a:rPr lang="zh-TW" altLang="en-US" sz="2400" dirty="0" smtClean="0">
              <a:solidFill>
                <a:schemeClr val="tx1"/>
              </a:solidFill>
              <a:latin typeface="+mj-ea"/>
              <a:ea typeface="+mj-ea"/>
            </a:rPr>
            <a:t>：具備專長學分超過</a:t>
          </a:r>
          <a:r>
            <a:rPr lang="en-US" altLang="zh-TW" sz="2400" dirty="0" smtClean="0">
              <a:solidFill>
                <a:schemeClr val="tx1"/>
              </a:solidFill>
              <a:latin typeface="+mj-ea"/>
              <a:ea typeface="+mj-ea"/>
            </a:rPr>
            <a:t>10</a:t>
          </a:r>
          <a:r>
            <a:rPr lang="zh-TW" altLang="en-US" sz="2400" dirty="0" smtClean="0">
              <a:solidFill>
                <a:schemeClr val="tx1"/>
              </a:solidFill>
              <a:latin typeface="+mj-ea"/>
              <a:ea typeface="+mj-ea"/>
            </a:rPr>
            <a:t>年可以抵免？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E308B546-EA1F-49F0-91C4-DADE598ED993}" type="parTrans" cxnId="{97DE4550-4B0A-4AEF-8804-C6F343A27F9B}">
      <dgm:prSet/>
      <dgm:spPr/>
      <dgm:t>
        <a:bodyPr/>
        <a:lstStyle/>
        <a:p>
          <a:endParaRPr lang="zh-TW" altLang="en-US"/>
        </a:p>
      </dgm:t>
    </dgm:pt>
    <dgm:pt modelId="{3C9EF596-3DB2-45CD-AEED-1FA7FD6D3A97}" type="sibTrans" cxnId="{97DE4550-4B0A-4AEF-8804-C6F343A27F9B}">
      <dgm:prSet/>
      <dgm:spPr/>
      <dgm:t>
        <a:bodyPr/>
        <a:lstStyle/>
        <a:p>
          <a:endParaRPr lang="zh-TW" altLang="en-US"/>
        </a:p>
      </dgm:t>
    </dgm:pt>
    <dgm:pt modelId="{31151357-5555-43F6-A50E-E6EBEA1B5631}">
      <dgm:prSet phldrT="[文字]"/>
      <dgm:spPr/>
      <dgm:t>
        <a:bodyPr anchor="ctr"/>
        <a:lstStyle/>
        <a:p>
          <a:r>
            <a:rPr lang="en-US" altLang="zh-TW" dirty="0" smtClean="0">
              <a:latin typeface="+mj-ea"/>
              <a:ea typeface="+mj-ea"/>
            </a:rPr>
            <a:t>A</a:t>
          </a:r>
          <a:r>
            <a:rPr lang="zh-TW" altLang="en-US" dirty="0" smtClean="0">
              <a:latin typeface="+mj-ea"/>
              <a:ea typeface="+mj-ea"/>
            </a:rPr>
            <a:t>：</a:t>
          </a:r>
          <a:r>
            <a:rPr lang="zh-TW" altLang="en-US" dirty="0" smtClean="0">
              <a:solidFill>
                <a:srgbClr val="FF0000"/>
              </a:solidFill>
              <a:latin typeface="+mj-ea"/>
              <a:ea typeface="+mj-ea"/>
            </a:rPr>
            <a:t>依據本校師培中心專門課程抵免要點辦理。</a:t>
          </a:r>
          <a:r>
            <a:rPr lang="en-US" altLang="zh-TW" dirty="0" smtClean="0">
              <a:solidFill>
                <a:srgbClr val="FF0000"/>
              </a:solidFill>
              <a:latin typeface="+mj-ea"/>
              <a:ea typeface="+mj-ea"/>
            </a:rPr>
            <a:t>10</a:t>
          </a:r>
          <a:r>
            <a:rPr lang="zh-TW" altLang="en-US" dirty="0" smtClean="0">
              <a:solidFill>
                <a:srgbClr val="FF0000"/>
              </a:solidFill>
              <a:latin typeface="+mj-ea"/>
              <a:ea typeface="+mj-ea"/>
            </a:rPr>
            <a:t>年為限，除特殊條件</a:t>
          </a:r>
          <a:endParaRPr lang="zh-TW" altLang="en-US" dirty="0"/>
        </a:p>
      </dgm:t>
    </dgm:pt>
    <dgm:pt modelId="{5D4512CC-92DE-4DD5-BDC6-75EEE94E2E50}" type="parTrans" cxnId="{94C6BFB5-CD06-4918-89E5-5C0AEC6D12DD}">
      <dgm:prSet/>
      <dgm:spPr/>
      <dgm:t>
        <a:bodyPr/>
        <a:lstStyle/>
        <a:p>
          <a:endParaRPr lang="zh-TW" altLang="en-US"/>
        </a:p>
      </dgm:t>
    </dgm:pt>
    <dgm:pt modelId="{749C2839-4F36-4C4D-98DD-0622BC1A08D1}" type="sibTrans" cxnId="{94C6BFB5-CD06-4918-89E5-5C0AEC6D12DD}">
      <dgm:prSet/>
      <dgm:spPr/>
      <dgm:t>
        <a:bodyPr/>
        <a:lstStyle/>
        <a:p>
          <a:endParaRPr lang="zh-TW" altLang="en-US"/>
        </a:p>
      </dgm:t>
    </dgm:pt>
    <dgm:pt modelId="{411FFAD5-B400-42F1-A2B3-28FE75CDF212}">
      <dgm:prSet phldrT="[文字]" custT="1"/>
      <dgm:spPr/>
      <dgm:t>
        <a:bodyPr anchor="ctr"/>
        <a:lstStyle/>
        <a:p>
          <a:r>
            <a:rPr lang="zh-TW" altLang="en-US" sz="2000" dirty="0" smtClean="0">
              <a:latin typeface="+mj-ea"/>
              <a:ea typeface="+mj-ea"/>
            </a:rPr>
            <a:t>具備專長</a:t>
          </a:r>
          <a:r>
            <a:rPr lang="en-US" altLang="zh-TW" sz="2000" dirty="0" smtClean="0">
              <a:latin typeface="+mj-ea"/>
              <a:ea typeface="+mj-ea"/>
            </a:rPr>
            <a:t>-</a:t>
          </a:r>
          <a:r>
            <a:rPr lang="zh-TW" altLang="en-US" sz="2000" dirty="0" smtClean="0">
              <a:solidFill>
                <a:srgbClr val="FF0000"/>
              </a:solidFill>
              <a:latin typeface="+mj-ea"/>
              <a:ea typeface="+mj-ea"/>
            </a:rPr>
            <a:t>每學年開學第一週檢具前一學年度修習成績單及檢核表，向規劃系所提出申請審核認定，再送師培中心核定。請自行保管檢核表。</a:t>
          </a:r>
          <a:endParaRPr lang="zh-TW" altLang="en-US" sz="2000" dirty="0"/>
        </a:p>
      </dgm:t>
    </dgm:pt>
    <dgm:pt modelId="{1C180453-8D19-4F62-A359-186A2CD35B5D}" type="parTrans" cxnId="{42A3F3CF-1FFE-4137-9228-ABA367D8FCED}">
      <dgm:prSet/>
      <dgm:spPr/>
      <dgm:t>
        <a:bodyPr/>
        <a:lstStyle/>
        <a:p>
          <a:endParaRPr lang="zh-TW" altLang="en-US"/>
        </a:p>
      </dgm:t>
    </dgm:pt>
    <dgm:pt modelId="{B93604EB-4F38-4B96-B578-F23E6A679D15}" type="sibTrans" cxnId="{42A3F3CF-1FFE-4137-9228-ABA367D8FCED}">
      <dgm:prSet/>
      <dgm:spPr/>
      <dgm:t>
        <a:bodyPr/>
        <a:lstStyle/>
        <a:p>
          <a:endParaRPr lang="zh-TW" altLang="en-US"/>
        </a:p>
      </dgm:t>
    </dgm:pt>
    <dgm:pt modelId="{7F493949-0B1B-44FB-8A0C-E0965CFEB6B7}" type="pres">
      <dgm:prSet presAssocID="{72ADCAD4-1318-46F7-8A1F-432CB699AA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F87AB96-F7DD-4AA0-8C96-882E97DAE334}" type="pres">
      <dgm:prSet presAssocID="{99FDC4DC-137C-434A-B19D-0E4210ECCA0F}" presName="linNode" presStyleCnt="0"/>
      <dgm:spPr/>
    </dgm:pt>
    <dgm:pt modelId="{92205F9D-E3FF-4DD5-AC97-7EA2D5A4B9AE}" type="pres">
      <dgm:prSet presAssocID="{99FDC4DC-137C-434A-B19D-0E4210ECCA0F}" presName="parentShp" presStyleLbl="node1" presStyleIdx="0" presStyleCnt="2" custScaleX="8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5B8F84-D2DF-4462-8129-447EF87E2162}" type="pres">
      <dgm:prSet presAssocID="{99FDC4DC-137C-434A-B19D-0E4210ECCA0F}" presName="childShp" presStyleLbl="bgAccFollowNode1" presStyleIdx="0" presStyleCnt="2" custScaleX="111213" custScaleY="179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66ABD-AE07-4167-8F78-3BAB2EC14E19}" type="pres">
      <dgm:prSet presAssocID="{C88F6AFE-30A5-4198-90CA-0FAA350C1DC3}" presName="spacing" presStyleCnt="0"/>
      <dgm:spPr/>
    </dgm:pt>
    <dgm:pt modelId="{EE4F76A5-3FFD-405A-91A6-658D0608857A}" type="pres">
      <dgm:prSet presAssocID="{369BDD78-CA03-492B-AD9F-EDB6DBEF1018}" presName="linNode" presStyleCnt="0"/>
      <dgm:spPr/>
    </dgm:pt>
    <dgm:pt modelId="{09FADC36-A191-472F-8499-26BFD0E68893}" type="pres">
      <dgm:prSet presAssocID="{369BDD78-CA03-492B-AD9F-EDB6DBEF1018}" presName="parentShp" presStyleLbl="node1" presStyleIdx="1" presStyleCnt="2" custScaleX="843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982417-F31C-488D-BBF8-1A9C9D4D6307}" type="pres">
      <dgm:prSet presAssocID="{369BDD78-CA03-492B-AD9F-EDB6DBEF1018}" presName="childShp" presStyleLbl="bgAccFollowNode1" presStyleIdx="1" presStyleCnt="2" custScaleX="1078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C6BFB5-CD06-4918-89E5-5C0AEC6D12DD}" srcId="{369BDD78-CA03-492B-AD9F-EDB6DBEF1018}" destId="{31151357-5555-43F6-A50E-E6EBEA1B5631}" srcOrd="0" destOrd="0" parTransId="{5D4512CC-92DE-4DD5-BDC6-75EEE94E2E50}" sibTransId="{749C2839-4F36-4C4D-98DD-0622BC1A08D1}"/>
    <dgm:cxn modelId="{44611663-106D-41F7-9EE1-5123BDEC451B}" srcId="{72ADCAD4-1318-46F7-8A1F-432CB699AA3C}" destId="{99FDC4DC-137C-434A-B19D-0E4210ECCA0F}" srcOrd="0" destOrd="0" parTransId="{2FCB8006-C60D-40A1-895D-D34188E4336A}" sibTransId="{C88F6AFE-30A5-4198-90CA-0FAA350C1DC3}"/>
    <dgm:cxn modelId="{C759FF07-37C6-45D9-B5DB-AD81CC883B04}" type="presOf" srcId="{411FFAD5-B400-42F1-A2B3-28FE75CDF212}" destId="{4E5B8F84-D2DF-4462-8129-447EF87E2162}" srcOrd="0" destOrd="1" presId="urn:microsoft.com/office/officeart/2005/8/layout/vList6"/>
    <dgm:cxn modelId="{42A3F3CF-1FFE-4137-9228-ABA367D8FCED}" srcId="{99FDC4DC-137C-434A-B19D-0E4210ECCA0F}" destId="{411FFAD5-B400-42F1-A2B3-28FE75CDF212}" srcOrd="1" destOrd="0" parTransId="{1C180453-8D19-4F62-A359-186A2CD35B5D}" sibTransId="{B93604EB-4F38-4B96-B578-F23E6A679D15}"/>
    <dgm:cxn modelId="{1095A7A4-A9E2-4F91-BC5A-8AD31FB101A0}" srcId="{99FDC4DC-137C-434A-B19D-0E4210ECCA0F}" destId="{3134E2CD-D64E-4D65-85E7-7B93F74D2CDF}" srcOrd="0" destOrd="0" parTransId="{A35FE0A1-878B-4F94-B928-CDC890A26689}" sibTransId="{4C5A4221-12F9-4D7E-A2A7-8167C8C984A0}"/>
    <dgm:cxn modelId="{97DE4550-4B0A-4AEF-8804-C6F343A27F9B}" srcId="{72ADCAD4-1318-46F7-8A1F-432CB699AA3C}" destId="{369BDD78-CA03-492B-AD9F-EDB6DBEF1018}" srcOrd="1" destOrd="0" parTransId="{E308B546-EA1F-49F0-91C4-DADE598ED993}" sibTransId="{3C9EF596-3DB2-45CD-AEED-1FA7FD6D3A97}"/>
    <dgm:cxn modelId="{664B70C4-E4C5-411A-8914-C0D4940545DA}" type="presOf" srcId="{3134E2CD-D64E-4D65-85E7-7B93F74D2CDF}" destId="{4E5B8F84-D2DF-4462-8129-447EF87E2162}" srcOrd="0" destOrd="0" presId="urn:microsoft.com/office/officeart/2005/8/layout/vList6"/>
    <dgm:cxn modelId="{033491C4-42BF-42A4-9508-D87540BD237C}" type="presOf" srcId="{99FDC4DC-137C-434A-B19D-0E4210ECCA0F}" destId="{92205F9D-E3FF-4DD5-AC97-7EA2D5A4B9AE}" srcOrd="0" destOrd="0" presId="urn:microsoft.com/office/officeart/2005/8/layout/vList6"/>
    <dgm:cxn modelId="{FFE9355C-9726-49D7-ADE2-3C75240C5D2E}" type="presOf" srcId="{72ADCAD4-1318-46F7-8A1F-432CB699AA3C}" destId="{7F493949-0B1B-44FB-8A0C-E0965CFEB6B7}" srcOrd="0" destOrd="0" presId="urn:microsoft.com/office/officeart/2005/8/layout/vList6"/>
    <dgm:cxn modelId="{16448F6B-0A3F-4E5B-AAE2-6604850850A0}" type="presOf" srcId="{369BDD78-CA03-492B-AD9F-EDB6DBEF1018}" destId="{09FADC36-A191-472F-8499-26BFD0E68893}" srcOrd="0" destOrd="0" presId="urn:microsoft.com/office/officeart/2005/8/layout/vList6"/>
    <dgm:cxn modelId="{13C02051-DA60-4645-8634-694528AC7211}" type="presOf" srcId="{31151357-5555-43F6-A50E-E6EBEA1B5631}" destId="{A8982417-F31C-488D-BBF8-1A9C9D4D6307}" srcOrd="0" destOrd="0" presId="urn:microsoft.com/office/officeart/2005/8/layout/vList6"/>
    <dgm:cxn modelId="{D69A14C5-5C19-4E68-BF2A-22C2E03C734B}" type="presParOf" srcId="{7F493949-0B1B-44FB-8A0C-E0965CFEB6B7}" destId="{1F87AB96-F7DD-4AA0-8C96-882E97DAE334}" srcOrd="0" destOrd="0" presId="urn:microsoft.com/office/officeart/2005/8/layout/vList6"/>
    <dgm:cxn modelId="{FA4026B6-2ABC-4B2B-B4AF-8BDC3319362A}" type="presParOf" srcId="{1F87AB96-F7DD-4AA0-8C96-882E97DAE334}" destId="{92205F9D-E3FF-4DD5-AC97-7EA2D5A4B9AE}" srcOrd="0" destOrd="0" presId="urn:microsoft.com/office/officeart/2005/8/layout/vList6"/>
    <dgm:cxn modelId="{311D3553-DCA3-4D14-9DC3-54E9BDDEB8BB}" type="presParOf" srcId="{1F87AB96-F7DD-4AA0-8C96-882E97DAE334}" destId="{4E5B8F84-D2DF-4462-8129-447EF87E2162}" srcOrd="1" destOrd="0" presId="urn:microsoft.com/office/officeart/2005/8/layout/vList6"/>
    <dgm:cxn modelId="{09DFA1D7-9946-446B-BD5B-53A2AAAEA4D5}" type="presParOf" srcId="{7F493949-0B1B-44FB-8A0C-E0965CFEB6B7}" destId="{15666ABD-AE07-4167-8F78-3BAB2EC14E19}" srcOrd="1" destOrd="0" presId="urn:microsoft.com/office/officeart/2005/8/layout/vList6"/>
    <dgm:cxn modelId="{D6C14E84-D44B-46E9-9324-B9D61CEBAA47}" type="presParOf" srcId="{7F493949-0B1B-44FB-8A0C-E0965CFEB6B7}" destId="{EE4F76A5-3FFD-405A-91A6-658D0608857A}" srcOrd="2" destOrd="0" presId="urn:microsoft.com/office/officeart/2005/8/layout/vList6"/>
    <dgm:cxn modelId="{4B336CF3-F3C5-4580-A5D9-BE0D2654C3A4}" type="presParOf" srcId="{EE4F76A5-3FFD-405A-91A6-658D0608857A}" destId="{09FADC36-A191-472F-8499-26BFD0E68893}" srcOrd="0" destOrd="0" presId="urn:microsoft.com/office/officeart/2005/8/layout/vList6"/>
    <dgm:cxn modelId="{A4969F38-CA91-451E-90A5-F24F04B25955}" type="presParOf" srcId="{EE4F76A5-3FFD-405A-91A6-658D0608857A}" destId="{A8982417-F31C-488D-BBF8-1A9C9D4D63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797D3-1FEB-4A35-8076-1FA87D378B8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7A1C791-8ECE-41DE-852B-34359C7203B7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Q</a:t>
          </a:r>
          <a:r>
            <a:rPr lang="zh-TW" altLang="en-US" dirty="0" smtClean="0">
              <a:solidFill>
                <a:schemeClr val="tx1"/>
              </a:solidFill>
              <a:latin typeface="+mj-ea"/>
              <a:ea typeface="+mj-ea"/>
            </a:rPr>
            <a:t>：加註專長、具備專長與系所課程衝堂時，如何處理？</a:t>
          </a:r>
          <a:endParaRPr lang="zh-TW" altLang="en-US" dirty="0">
            <a:solidFill>
              <a:schemeClr val="tx1"/>
            </a:solidFill>
          </a:endParaRPr>
        </a:p>
      </dgm:t>
    </dgm:pt>
    <dgm:pt modelId="{5FD0F2CB-1870-48C8-8F49-B3052A404B00}" type="parTrans" cxnId="{F5BCDF8D-6974-4D80-A14D-631B2CC40383}">
      <dgm:prSet/>
      <dgm:spPr/>
      <dgm:t>
        <a:bodyPr/>
        <a:lstStyle/>
        <a:p>
          <a:endParaRPr lang="zh-TW" altLang="en-US"/>
        </a:p>
      </dgm:t>
    </dgm:pt>
    <dgm:pt modelId="{A6715EA0-F89B-44CA-A518-05E42760EA8F}" type="sibTrans" cxnId="{F5BCDF8D-6974-4D80-A14D-631B2CC40383}">
      <dgm:prSet/>
      <dgm:spPr/>
      <dgm:t>
        <a:bodyPr/>
        <a:lstStyle/>
        <a:p>
          <a:endParaRPr lang="zh-TW" altLang="en-US"/>
        </a:p>
      </dgm:t>
    </dgm:pt>
    <dgm:pt modelId="{F15B2E05-6FCB-4FDC-98F4-D369BF1E8534}">
      <dgm:prSet phldrT="[文字]" custT="1"/>
      <dgm:spPr/>
      <dgm:t>
        <a:bodyPr/>
        <a:lstStyle/>
        <a:p>
          <a:r>
            <a:rPr lang="en-US" altLang="zh-TW" sz="2000" dirty="0" smtClean="0">
              <a:latin typeface="+mj-ea"/>
              <a:ea typeface="+mj-ea"/>
            </a:rPr>
            <a:t>A</a:t>
          </a:r>
          <a:r>
            <a:rPr lang="zh-TW" altLang="en-US" sz="2000" dirty="0" smtClean="0">
              <a:latin typeface="+mj-ea"/>
              <a:ea typeface="+mj-ea"/>
            </a:rPr>
            <a:t>：</a:t>
          </a:r>
          <a:r>
            <a:rPr lang="zh-TW" altLang="en-US" sz="2000" dirty="0" smtClean="0">
              <a:solidFill>
                <a:srgbClr val="FF0000"/>
              </a:solidFill>
              <a:latin typeface="+mj-ea"/>
              <a:ea typeface="+mj-ea"/>
            </a:rPr>
            <a:t>以系所課程為優先原則，且需符合每學期</a:t>
          </a:r>
          <a:r>
            <a:rPr lang="en-US" altLang="zh-TW" sz="2000" dirty="0" smtClean="0">
              <a:solidFill>
                <a:srgbClr val="FF0000"/>
              </a:solidFill>
              <a:latin typeface="+mj-ea"/>
              <a:ea typeface="+mj-ea"/>
            </a:rPr>
            <a:t>2</a:t>
          </a:r>
          <a:r>
            <a:rPr lang="zh-TW" altLang="en-US" sz="2000" dirty="0" smtClean="0">
              <a:solidFill>
                <a:srgbClr val="FF0000"/>
              </a:solidFill>
              <a:latin typeface="+mj-ea"/>
              <a:ea typeface="+mj-ea"/>
            </a:rPr>
            <a:t>學分專業專門課程。並可參考校外開課情形，進行修課。若非因故於畢業前修足學分時，請於修課最後一年向師培中心綜合行政組提出申請，再函示分發縣市及教育部。</a:t>
          </a:r>
          <a:endParaRPr lang="zh-TW" altLang="en-US" sz="2000" dirty="0"/>
        </a:p>
      </dgm:t>
    </dgm:pt>
    <dgm:pt modelId="{6B32C13F-6CCC-4ADE-8A7D-421D785B85F4}" type="parTrans" cxnId="{40A011DD-D55C-430D-8CF7-FDBD821DF938}">
      <dgm:prSet/>
      <dgm:spPr/>
      <dgm:t>
        <a:bodyPr/>
        <a:lstStyle/>
        <a:p>
          <a:endParaRPr lang="zh-TW" altLang="en-US"/>
        </a:p>
      </dgm:t>
    </dgm:pt>
    <dgm:pt modelId="{77B720B1-1BEA-4FAF-BB7B-690681884EAC}" type="sibTrans" cxnId="{40A011DD-D55C-430D-8CF7-FDBD821DF938}">
      <dgm:prSet/>
      <dgm:spPr/>
      <dgm:t>
        <a:bodyPr/>
        <a:lstStyle/>
        <a:p>
          <a:endParaRPr lang="zh-TW" altLang="en-US"/>
        </a:p>
      </dgm:t>
    </dgm:pt>
    <dgm:pt modelId="{C65EC1FA-97A4-4D4B-A5CD-1776C07193C8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Q</a:t>
          </a:r>
          <a:r>
            <a:rPr lang="zh-TW" altLang="en-US" dirty="0" smtClean="0">
              <a:solidFill>
                <a:schemeClr val="tx1"/>
              </a:solidFill>
              <a:latin typeface="+mj-ea"/>
              <a:ea typeface="+mj-ea"/>
            </a:rPr>
            <a:t>：符合先檢後實者，若當年無通過檢定時，該怎麼做</a:t>
          </a:r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?</a:t>
          </a:r>
        </a:p>
        <a:p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(109</a:t>
          </a:r>
          <a:r>
            <a:rPr lang="zh-TW" altLang="en-US" dirty="0" smtClean="0">
              <a:solidFill>
                <a:schemeClr val="tx1"/>
              </a:solidFill>
              <a:latin typeface="+mj-ea"/>
              <a:ea typeface="+mj-ea"/>
            </a:rPr>
            <a:t>年</a:t>
          </a:r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2</a:t>
          </a:r>
          <a:r>
            <a:rPr lang="zh-TW" altLang="en-US" dirty="0" smtClean="0">
              <a:solidFill>
                <a:schemeClr val="tx1"/>
              </a:solidFill>
              <a:latin typeface="+mj-ea"/>
              <a:ea typeface="+mj-ea"/>
            </a:rPr>
            <a:t>月</a:t>
          </a:r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4</a:t>
          </a:r>
          <a:r>
            <a:rPr lang="zh-TW" altLang="en-US" dirty="0" smtClean="0">
              <a:solidFill>
                <a:schemeClr val="tx1"/>
              </a:solidFill>
              <a:latin typeface="+mj-ea"/>
              <a:ea typeface="+mj-ea"/>
            </a:rPr>
            <a:t>日起適用</a:t>
          </a:r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zh-TW" altLang="en-US" dirty="0">
            <a:solidFill>
              <a:schemeClr val="tx1"/>
            </a:solidFill>
          </a:endParaRPr>
        </a:p>
      </dgm:t>
    </dgm:pt>
    <dgm:pt modelId="{78C85982-4C68-4209-ACE0-8AF25C5B3F0F}" type="parTrans" cxnId="{3596CDB4-E507-4FFC-B391-AC43AF7E226F}">
      <dgm:prSet/>
      <dgm:spPr/>
      <dgm:t>
        <a:bodyPr/>
        <a:lstStyle/>
        <a:p>
          <a:endParaRPr lang="zh-TW" altLang="en-US"/>
        </a:p>
      </dgm:t>
    </dgm:pt>
    <dgm:pt modelId="{712488EC-91FC-409B-99FD-7D815FC82B97}" type="sibTrans" cxnId="{3596CDB4-E507-4FFC-B391-AC43AF7E226F}">
      <dgm:prSet/>
      <dgm:spPr/>
      <dgm:t>
        <a:bodyPr/>
        <a:lstStyle/>
        <a:p>
          <a:endParaRPr lang="zh-TW" altLang="en-US"/>
        </a:p>
      </dgm:t>
    </dgm:pt>
    <dgm:pt modelId="{F61586FD-4895-47D1-8CFC-4C485D7B12B9}">
      <dgm:prSet phldrT="[文字]" custT="1"/>
      <dgm:spPr/>
      <dgm:t>
        <a:bodyPr anchor="ctr"/>
        <a:lstStyle/>
        <a:p>
          <a:r>
            <a:rPr lang="en-US" altLang="zh-TW" sz="2000" dirty="0" smtClean="0">
              <a:latin typeface="+mj-ea"/>
              <a:ea typeface="+mj-ea"/>
            </a:rPr>
            <a:t>A</a:t>
          </a:r>
          <a:r>
            <a:rPr lang="zh-TW" altLang="en-US" sz="2000" dirty="0" smtClean="0">
              <a:latin typeface="+mj-ea"/>
              <a:ea typeface="+mj-ea"/>
            </a:rPr>
            <a:t>：</a:t>
          </a:r>
          <a:r>
            <a:rPr lang="zh-TW" altLang="en-US" sz="2000" dirty="0" smtClean="0">
              <a:solidFill>
                <a:srgbClr val="FF0000"/>
              </a:solidFill>
              <a:latin typeface="+mj-ea"/>
              <a:ea typeface="+mj-ea"/>
            </a:rPr>
            <a:t>分發前取得教師資格考試證書</a:t>
          </a:r>
          <a:r>
            <a:rPr lang="en-US" altLang="zh-TW" sz="2000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000" dirty="0" smtClean="0">
              <a:solidFill>
                <a:srgbClr val="FF0000"/>
              </a:solidFill>
              <a:latin typeface="+mj-ea"/>
              <a:ea typeface="+mj-ea"/>
            </a:rPr>
            <a:t>未取得時，取消分發，須賠償公費待遇</a:t>
          </a:r>
          <a:r>
            <a:rPr lang="en-US" altLang="zh-TW" sz="2000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000" dirty="0"/>
        </a:p>
      </dgm:t>
    </dgm:pt>
    <dgm:pt modelId="{C6006BE2-F4C9-4C55-8C33-703AF11F9337}" type="parTrans" cxnId="{7B331CC5-5578-4BAF-AABD-3A782815A686}">
      <dgm:prSet/>
      <dgm:spPr/>
      <dgm:t>
        <a:bodyPr/>
        <a:lstStyle/>
        <a:p>
          <a:endParaRPr lang="zh-TW" altLang="en-US"/>
        </a:p>
      </dgm:t>
    </dgm:pt>
    <dgm:pt modelId="{8DB6D715-D31A-4CF2-9E42-2453F112BC93}" type="sibTrans" cxnId="{7B331CC5-5578-4BAF-AABD-3A782815A686}">
      <dgm:prSet/>
      <dgm:spPr/>
      <dgm:t>
        <a:bodyPr/>
        <a:lstStyle/>
        <a:p>
          <a:endParaRPr lang="zh-TW" altLang="en-US"/>
        </a:p>
      </dgm:t>
    </dgm:pt>
    <dgm:pt modelId="{5D8E0436-7691-4734-B86D-A08985747F69}" type="pres">
      <dgm:prSet presAssocID="{3B7797D3-1FEB-4A35-8076-1FA87D378B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2F909CD-2B35-4FE6-BABC-7074DDB847AE}" type="pres">
      <dgm:prSet presAssocID="{A7A1C791-8ECE-41DE-852B-34359C7203B7}" presName="linNode" presStyleCnt="0"/>
      <dgm:spPr/>
    </dgm:pt>
    <dgm:pt modelId="{6EE172BD-16A7-44B7-B759-EACB769E0C90}" type="pres">
      <dgm:prSet presAssocID="{A7A1C791-8ECE-41DE-852B-34359C7203B7}" presName="parentShp" presStyleLbl="node1" presStyleIdx="0" presStyleCnt="2" custLinFactNeighborY="3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98ACF-6D50-4DCA-942F-7385703C5060}" type="pres">
      <dgm:prSet presAssocID="{A7A1C791-8ECE-41DE-852B-34359C7203B7}" presName="childShp" presStyleLbl="bgAccFollowNode1" presStyleIdx="0" presStyleCnt="2" custScaleY="124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42046-037D-4A81-B0F7-9F148ED84C04}" type="pres">
      <dgm:prSet presAssocID="{A6715EA0-F89B-44CA-A518-05E42760EA8F}" presName="spacing" presStyleCnt="0"/>
      <dgm:spPr/>
    </dgm:pt>
    <dgm:pt modelId="{1993DC89-7969-45E4-8B7C-769E144F4A8D}" type="pres">
      <dgm:prSet presAssocID="{C65EC1FA-97A4-4D4B-A5CD-1776C07193C8}" presName="linNode" presStyleCnt="0"/>
      <dgm:spPr/>
    </dgm:pt>
    <dgm:pt modelId="{990A212D-0B04-46A9-9F96-F2B05039029D}" type="pres">
      <dgm:prSet presAssocID="{C65EC1FA-97A4-4D4B-A5CD-1776C07193C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655456-5810-4AF9-98A2-E31728358BF1}" type="pres">
      <dgm:prSet presAssocID="{C65EC1FA-97A4-4D4B-A5CD-1776C07193C8}" presName="childShp" presStyleLbl="bgAccFollowNode1" presStyleIdx="1" presStyleCnt="2" custScaleY="1379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EAEC64-C0E7-4D8A-B39F-4B049B519F9E}" type="presOf" srcId="{C65EC1FA-97A4-4D4B-A5CD-1776C07193C8}" destId="{990A212D-0B04-46A9-9F96-F2B05039029D}" srcOrd="0" destOrd="0" presId="urn:microsoft.com/office/officeart/2005/8/layout/vList6"/>
    <dgm:cxn modelId="{F5BCDF8D-6974-4D80-A14D-631B2CC40383}" srcId="{3B7797D3-1FEB-4A35-8076-1FA87D378B81}" destId="{A7A1C791-8ECE-41DE-852B-34359C7203B7}" srcOrd="0" destOrd="0" parTransId="{5FD0F2CB-1870-48C8-8F49-B3052A404B00}" sibTransId="{A6715EA0-F89B-44CA-A518-05E42760EA8F}"/>
    <dgm:cxn modelId="{D09738DE-00B3-49CB-A921-F9ABDEAD563C}" type="presOf" srcId="{3B7797D3-1FEB-4A35-8076-1FA87D378B81}" destId="{5D8E0436-7691-4734-B86D-A08985747F69}" srcOrd="0" destOrd="0" presId="urn:microsoft.com/office/officeart/2005/8/layout/vList6"/>
    <dgm:cxn modelId="{3596CDB4-E507-4FFC-B391-AC43AF7E226F}" srcId="{3B7797D3-1FEB-4A35-8076-1FA87D378B81}" destId="{C65EC1FA-97A4-4D4B-A5CD-1776C07193C8}" srcOrd="1" destOrd="0" parTransId="{78C85982-4C68-4209-ACE0-8AF25C5B3F0F}" sibTransId="{712488EC-91FC-409B-99FD-7D815FC82B97}"/>
    <dgm:cxn modelId="{92D3A050-BD21-4D26-A596-67912158BD50}" type="presOf" srcId="{F61586FD-4895-47D1-8CFC-4C485D7B12B9}" destId="{C6655456-5810-4AF9-98A2-E31728358BF1}" srcOrd="0" destOrd="0" presId="urn:microsoft.com/office/officeart/2005/8/layout/vList6"/>
    <dgm:cxn modelId="{7B331CC5-5578-4BAF-AABD-3A782815A686}" srcId="{C65EC1FA-97A4-4D4B-A5CD-1776C07193C8}" destId="{F61586FD-4895-47D1-8CFC-4C485D7B12B9}" srcOrd="0" destOrd="0" parTransId="{C6006BE2-F4C9-4C55-8C33-703AF11F9337}" sibTransId="{8DB6D715-D31A-4CF2-9E42-2453F112BC93}"/>
    <dgm:cxn modelId="{40A011DD-D55C-430D-8CF7-FDBD821DF938}" srcId="{A7A1C791-8ECE-41DE-852B-34359C7203B7}" destId="{F15B2E05-6FCB-4FDC-98F4-D369BF1E8534}" srcOrd="0" destOrd="0" parTransId="{6B32C13F-6CCC-4ADE-8A7D-421D785B85F4}" sibTransId="{77B720B1-1BEA-4FAF-BB7B-690681884EAC}"/>
    <dgm:cxn modelId="{07EB26E8-877A-455F-A6A1-42039AEFA68C}" type="presOf" srcId="{F15B2E05-6FCB-4FDC-98F4-D369BF1E8534}" destId="{96398ACF-6D50-4DCA-942F-7385703C5060}" srcOrd="0" destOrd="0" presId="urn:microsoft.com/office/officeart/2005/8/layout/vList6"/>
    <dgm:cxn modelId="{C654D54C-9104-475B-828C-F95D6949C6DA}" type="presOf" srcId="{A7A1C791-8ECE-41DE-852B-34359C7203B7}" destId="{6EE172BD-16A7-44B7-B759-EACB769E0C90}" srcOrd="0" destOrd="0" presId="urn:microsoft.com/office/officeart/2005/8/layout/vList6"/>
    <dgm:cxn modelId="{3DF23B55-A19F-4D7F-ABD2-4F187EE6F13C}" type="presParOf" srcId="{5D8E0436-7691-4734-B86D-A08985747F69}" destId="{A2F909CD-2B35-4FE6-BABC-7074DDB847AE}" srcOrd="0" destOrd="0" presId="urn:microsoft.com/office/officeart/2005/8/layout/vList6"/>
    <dgm:cxn modelId="{AF6FE62D-9622-4229-B706-75B1B05AB780}" type="presParOf" srcId="{A2F909CD-2B35-4FE6-BABC-7074DDB847AE}" destId="{6EE172BD-16A7-44B7-B759-EACB769E0C90}" srcOrd="0" destOrd="0" presId="urn:microsoft.com/office/officeart/2005/8/layout/vList6"/>
    <dgm:cxn modelId="{FD6DB5A7-C863-49C4-9ED5-E26E4EF745E0}" type="presParOf" srcId="{A2F909CD-2B35-4FE6-BABC-7074DDB847AE}" destId="{96398ACF-6D50-4DCA-942F-7385703C5060}" srcOrd="1" destOrd="0" presId="urn:microsoft.com/office/officeart/2005/8/layout/vList6"/>
    <dgm:cxn modelId="{B9919EE9-8E86-4A9F-A084-0CAB28C2DB27}" type="presParOf" srcId="{5D8E0436-7691-4734-B86D-A08985747F69}" destId="{52E42046-037D-4A81-B0F7-9F148ED84C04}" srcOrd="1" destOrd="0" presId="urn:microsoft.com/office/officeart/2005/8/layout/vList6"/>
    <dgm:cxn modelId="{E2390014-3827-4F5B-8EF7-32295DF1F882}" type="presParOf" srcId="{5D8E0436-7691-4734-B86D-A08985747F69}" destId="{1993DC89-7969-45E4-8B7C-769E144F4A8D}" srcOrd="2" destOrd="0" presId="urn:microsoft.com/office/officeart/2005/8/layout/vList6"/>
    <dgm:cxn modelId="{D6F7354B-2CC1-43A7-9464-A474DADFC775}" type="presParOf" srcId="{1993DC89-7969-45E4-8B7C-769E144F4A8D}" destId="{990A212D-0B04-46A9-9F96-F2B05039029D}" srcOrd="0" destOrd="0" presId="urn:microsoft.com/office/officeart/2005/8/layout/vList6"/>
    <dgm:cxn modelId="{AB31282B-3450-4A4E-B760-5E6917AC7A54}" type="presParOf" srcId="{1993DC89-7969-45E4-8B7C-769E144F4A8D}" destId="{C6655456-5810-4AF9-98A2-E31728358B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299E0-7780-405F-A80F-04FAF99E9EA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A324680-D5FF-4308-93DC-C793AE40B27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</a:rPr>
            <a:t>公費生培育輔導電子手冊</a:t>
          </a:r>
          <a:r>
            <a:rPr lang="en-US" altLang="zh-TW" sz="2800" b="1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https://pse.is/v2zv</a:t>
          </a:r>
          <a:endParaRPr lang="zh-TW" altLang="en-US" sz="2800" dirty="0"/>
        </a:p>
      </dgm:t>
    </dgm:pt>
    <dgm:pt modelId="{032E7B44-784F-4737-813F-5C745F88E9AB}" type="parTrans" cxnId="{46B1B312-E957-4FAE-8F3E-02CE5431C6D3}">
      <dgm:prSet/>
      <dgm:spPr/>
      <dgm:t>
        <a:bodyPr/>
        <a:lstStyle/>
        <a:p>
          <a:endParaRPr lang="zh-TW" altLang="en-US"/>
        </a:p>
      </dgm:t>
    </dgm:pt>
    <dgm:pt modelId="{44D897BF-AB9C-4C48-970F-DA7FAA513AE0}" type="sibTrans" cxnId="{46B1B312-E957-4FAE-8F3E-02CE5431C6D3}">
      <dgm:prSet/>
      <dgm:spPr/>
      <dgm:t>
        <a:bodyPr/>
        <a:lstStyle/>
        <a:p>
          <a:endParaRPr lang="zh-TW" altLang="en-US"/>
        </a:p>
      </dgm:t>
    </dgm:pt>
    <dgm:pt modelId="{C5052D4D-9D69-435F-B78D-FA9BBD9F70FA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公費生學習檢核表</a:t>
          </a:r>
          <a:r>
            <a:rPr lang="en-US" altLang="zh-TW" sz="2400" b="1" dirty="0" smtClean="0">
              <a:solidFill>
                <a:schemeClr val="tx1"/>
              </a:solidFill>
            </a:rPr>
            <a:t/>
          </a:r>
          <a:br>
            <a:rPr lang="en-US" altLang="zh-TW" sz="2400" b="1" dirty="0" smtClean="0">
              <a:solidFill>
                <a:schemeClr val="tx1"/>
              </a:solidFill>
            </a:rPr>
          </a:br>
          <a:r>
            <a:rPr lang="zh-TW" altLang="en-US" sz="2400" b="1" dirty="0" smtClean="0">
              <a:solidFill>
                <a:srgbClr val="FF0000"/>
              </a:solidFill>
            </a:rPr>
            <a:t>每學期檢送培育系所</a:t>
          </a:r>
          <a:r>
            <a:rPr lang="en-US" altLang="zh-TW" sz="2400" b="1" dirty="0" smtClean="0">
              <a:solidFill>
                <a:srgbClr val="FF0000"/>
              </a:solidFill>
            </a:rPr>
            <a:t>-</a:t>
          </a:r>
          <a:r>
            <a:rPr lang="zh-TW" altLang="en-US" sz="2400" b="1" dirty="0" smtClean="0">
              <a:solidFill>
                <a:srgbClr val="FF0000"/>
              </a:solidFill>
            </a:rPr>
            <a:t>師培中心</a:t>
          </a:r>
          <a:endParaRPr lang="zh-TW" altLang="en-US" sz="2400" dirty="0"/>
        </a:p>
      </dgm:t>
    </dgm:pt>
    <dgm:pt modelId="{5E60512B-C72F-4964-B55A-5344C56D5019}" type="parTrans" cxnId="{C19C7494-B561-4FC9-AE58-65EA2DFE717E}">
      <dgm:prSet/>
      <dgm:spPr/>
      <dgm:t>
        <a:bodyPr/>
        <a:lstStyle/>
        <a:p>
          <a:endParaRPr lang="zh-TW" altLang="en-US"/>
        </a:p>
      </dgm:t>
    </dgm:pt>
    <dgm:pt modelId="{71CE36E8-F7AD-43CF-A1DC-EAFD54DDF5B1}" type="sibTrans" cxnId="{C19C7494-B561-4FC9-AE58-65EA2DFE717E}">
      <dgm:prSet/>
      <dgm:spPr/>
      <dgm:t>
        <a:bodyPr/>
        <a:lstStyle/>
        <a:p>
          <a:endParaRPr lang="zh-TW" altLang="en-US"/>
        </a:p>
      </dgm:t>
    </dgm:pt>
    <dgm:pt modelId="{7833A869-767A-4DDB-B584-7E78E04B602E}">
      <dgm:prSet phldrT="[文字]" custT="1"/>
      <dgm:spPr/>
      <dgm:t>
        <a:bodyPr/>
        <a:lstStyle/>
        <a:p>
          <a:r>
            <a:rPr lang="zh-TW" altLang="en-US" sz="2400" b="1" dirty="0" smtClean="0"/>
            <a:t>具備學分檢核表</a:t>
          </a:r>
          <a:endParaRPr lang="en-US" altLang="zh-TW" sz="2400" b="1" dirty="0" smtClean="0"/>
        </a:p>
        <a:p>
          <a:r>
            <a:rPr lang="zh-TW" altLang="en-US" sz="2400" b="1" dirty="0" smtClean="0">
              <a:solidFill>
                <a:srgbClr val="FF0000"/>
              </a:solidFill>
            </a:rPr>
            <a:t>每學年檢送規劃系所</a:t>
          </a:r>
          <a:r>
            <a:rPr lang="en-US" altLang="zh-TW" sz="2400" b="1" dirty="0" smtClean="0">
              <a:solidFill>
                <a:srgbClr val="FF0000"/>
              </a:solidFill>
            </a:rPr>
            <a:t>-</a:t>
          </a:r>
          <a:r>
            <a:rPr lang="zh-TW" altLang="en-US" sz="2400" b="1" dirty="0" smtClean="0">
              <a:solidFill>
                <a:srgbClr val="FF0000"/>
              </a:solidFill>
            </a:rPr>
            <a:t>師培中心</a:t>
          </a:r>
          <a:endParaRPr lang="zh-TW" altLang="en-US" sz="2400" dirty="0"/>
        </a:p>
      </dgm:t>
    </dgm:pt>
    <dgm:pt modelId="{C71E3EF8-41A3-4E7D-B1ED-9DAB1D1DBF71}" type="parTrans" cxnId="{FD13233C-B43E-4FED-AD7D-FA80523235F8}">
      <dgm:prSet/>
      <dgm:spPr/>
      <dgm:t>
        <a:bodyPr/>
        <a:lstStyle/>
        <a:p>
          <a:endParaRPr lang="zh-TW" altLang="en-US"/>
        </a:p>
      </dgm:t>
    </dgm:pt>
    <dgm:pt modelId="{1CFC80D6-A2E6-47E0-AD38-D0DAC3F32799}" type="sibTrans" cxnId="{FD13233C-B43E-4FED-AD7D-FA80523235F8}">
      <dgm:prSet/>
      <dgm:spPr/>
      <dgm:t>
        <a:bodyPr/>
        <a:lstStyle/>
        <a:p>
          <a:endParaRPr lang="zh-TW" altLang="en-US"/>
        </a:p>
      </dgm:t>
    </dgm:pt>
    <dgm:pt modelId="{2AD8AF95-66AE-4C1A-BB72-94AFC7606CC7}" type="pres">
      <dgm:prSet presAssocID="{E20299E0-7780-405F-A80F-04FAF99E9EA1}" presName="arrowDiagram" presStyleCnt="0">
        <dgm:presLayoutVars>
          <dgm:chMax val="5"/>
          <dgm:dir/>
          <dgm:resizeHandles val="exact"/>
        </dgm:presLayoutVars>
      </dgm:prSet>
      <dgm:spPr/>
    </dgm:pt>
    <dgm:pt modelId="{255630E2-7B1D-4D9F-82F6-8DE33FF60242}" type="pres">
      <dgm:prSet presAssocID="{E20299E0-7780-405F-A80F-04FAF99E9EA1}" presName="arrow" presStyleLbl="bgShp" presStyleIdx="0" presStyleCnt="1" custLinFactNeighborX="341" custLinFactNeighborY="-24242"/>
      <dgm:spPr/>
    </dgm:pt>
    <dgm:pt modelId="{00A07100-4242-4F2F-945C-5D2EBE099D48}" type="pres">
      <dgm:prSet presAssocID="{E20299E0-7780-405F-A80F-04FAF99E9EA1}" presName="arrowDiagram3" presStyleCnt="0"/>
      <dgm:spPr/>
    </dgm:pt>
    <dgm:pt modelId="{2B761F12-7E49-4666-B656-4BB9A0B31DC7}" type="pres">
      <dgm:prSet presAssocID="{BA324680-D5FF-4308-93DC-C793AE40B27B}" presName="bullet3a" presStyleLbl="node1" presStyleIdx="0" presStyleCnt="3"/>
      <dgm:spPr/>
    </dgm:pt>
    <dgm:pt modelId="{AC8C25D4-188F-4E3A-A2BE-72E823A61C04}" type="pres">
      <dgm:prSet presAssocID="{BA324680-D5FF-4308-93DC-C793AE40B27B}" presName="textBox3a" presStyleLbl="revTx" presStyleIdx="0" presStyleCnt="3" custScaleX="217792" custScaleY="53405" custLinFactNeighborX="28958" custLinFactNeighborY="-2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2B4DA3-C20B-4259-8EA4-3607D083EE22}" type="pres">
      <dgm:prSet presAssocID="{C5052D4D-9D69-435F-B78D-FA9BBD9F70FA}" presName="bullet3b" presStyleLbl="node1" presStyleIdx="1" presStyleCnt="3"/>
      <dgm:spPr/>
    </dgm:pt>
    <dgm:pt modelId="{AA860BF3-3175-40A7-B8A3-8B56E9E2553C}" type="pres">
      <dgm:prSet presAssocID="{C5052D4D-9D69-435F-B78D-FA9BBD9F70FA}" presName="textBox3b" presStyleLbl="revTx" presStyleIdx="1" presStyleCnt="3" custScaleX="233902" custScaleY="31484" custLinFactNeighborX="12459" custLinFactNeighborY="-199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BF8B91-C862-4CB7-8469-B2C1FE31F1A5}" type="pres">
      <dgm:prSet presAssocID="{7833A869-767A-4DDB-B584-7E78E04B602E}" presName="bullet3c" presStyleLbl="node1" presStyleIdx="2" presStyleCnt="3"/>
      <dgm:spPr/>
    </dgm:pt>
    <dgm:pt modelId="{95A8A691-AE81-494C-845B-6142E85E4D4D}" type="pres">
      <dgm:prSet presAssocID="{7833A869-767A-4DDB-B584-7E78E04B602E}" presName="textBox3c" presStyleLbl="revTx" presStyleIdx="2" presStyleCnt="3" custScaleX="244507" custScaleY="37475" custLinFactNeighborX="31250" custLinFactNeighborY="-221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13233C-B43E-4FED-AD7D-FA80523235F8}" srcId="{E20299E0-7780-405F-A80F-04FAF99E9EA1}" destId="{7833A869-767A-4DDB-B584-7E78E04B602E}" srcOrd="2" destOrd="0" parTransId="{C71E3EF8-41A3-4E7D-B1ED-9DAB1D1DBF71}" sibTransId="{1CFC80D6-A2E6-47E0-AD38-D0DAC3F32799}"/>
    <dgm:cxn modelId="{F6DEA0DB-AE08-4B93-A24F-EDF25D6FD42B}" type="presOf" srcId="{E20299E0-7780-405F-A80F-04FAF99E9EA1}" destId="{2AD8AF95-66AE-4C1A-BB72-94AFC7606CC7}" srcOrd="0" destOrd="0" presId="urn:microsoft.com/office/officeart/2005/8/layout/arrow2"/>
    <dgm:cxn modelId="{46B1B312-E957-4FAE-8F3E-02CE5431C6D3}" srcId="{E20299E0-7780-405F-A80F-04FAF99E9EA1}" destId="{BA324680-D5FF-4308-93DC-C793AE40B27B}" srcOrd="0" destOrd="0" parTransId="{032E7B44-784F-4737-813F-5C745F88E9AB}" sibTransId="{44D897BF-AB9C-4C48-970F-DA7FAA513AE0}"/>
    <dgm:cxn modelId="{C19C7494-B561-4FC9-AE58-65EA2DFE717E}" srcId="{E20299E0-7780-405F-A80F-04FAF99E9EA1}" destId="{C5052D4D-9D69-435F-B78D-FA9BBD9F70FA}" srcOrd="1" destOrd="0" parTransId="{5E60512B-C72F-4964-B55A-5344C56D5019}" sibTransId="{71CE36E8-F7AD-43CF-A1DC-EAFD54DDF5B1}"/>
    <dgm:cxn modelId="{1BC7DDC0-D08F-416A-A60C-F8BB6AA4D9BF}" type="presOf" srcId="{BA324680-D5FF-4308-93DC-C793AE40B27B}" destId="{AC8C25D4-188F-4E3A-A2BE-72E823A61C04}" srcOrd="0" destOrd="0" presId="urn:microsoft.com/office/officeart/2005/8/layout/arrow2"/>
    <dgm:cxn modelId="{E0F81692-6F97-4E84-BD7F-D8A31B402A03}" type="presOf" srcId="{C5052D4D-9D69-435F-B78D-FA9BBD9F70FA}" destId="{AA860BF3-3175-40A7-B8A3-8B56E9E2553C}" srcOrd="0" destOrd="0" presId="urn:microsoft.com/office/officeart/2005/8/layout/arrow2"/>
    <dgm:cxn modelId="{536A4D7E-C345-4D42-B19B-ECCEA4B24FE2}" type="presOf" srcId="{7833A869-767A-4DDB-B584-7E78E04B602E}" destId="{95A8A691-AE81-494C-845B-6142E85E4D4D}" srcOrd="0" destOrd="0" presId="urn:microsoft.com/office/officeart/2005/8/layout/arrow2"/>
    <dgm:cxn modelId="{05920007-433F-45F7-A6C9-F1BFE5260543}" type="presParOf" srcId="{2AD8AF95-66AE-4C1A-BB72-94AFC7606CC7}" destId="{255630E2-7B1D-4D9F-82F6-8DE33FF60242}" srcOrd="0" destOrd="0" presId="urn:microsoft.com/office/officeart/2005/8/layout/arrow2"/>
    <dgm:cxn modelId="{AFEDD439-5296-4DDA-8FBC-EF80BD2C6EB8}" type="presParOf" srcId="{2AD8AF95-66AE-4C1A-BB72-94AFC7606CC7}" destId="{00A07100-4242-4F2F-945C-5D2EBE099D48}" srcOrd="1" destOrd="0" presId="urn:microsoft.com/office/officeart/2005/8/layout/arrow2"/>
    <dgm:cxn modelId="{A40D6B1C-4EE6-4390-9DB2-CB13266A2636}" type="presParOf" srcId="{00A07100-4242-4F2F-945C-5D2EBE099D48}" destId="{2B761F12-7E49-4666-B656-4BB9A0B31DC7}" srcOrd="0" destOrd="0" presId="urn:microsoft.com/office/officeart/2005/8/layout/arrow2"/>
    <dgm:cxn modelId="{F3894536-F81B-434F-8331-E3BA2CD36F63}" type="presParOf" srcId="{00A07100-4242-4F2F-945C-5D2EBE099D48}" destId="{AC8C25D4-188F-4E3A-A2BE-72E823A61C04}" srcOrd="1" destOrd="0" presId="urn:microsoft.com/office/officeart/2005/8/layout/arrow2"/>
    <dgm:cxn modelId="{6E5513BE-B6AE-4EB8-996B-7273405FA2B9}" type="presParOf" srcId="{00A07100-4242-4F2F-945C-5D2EBE099D48}" destId="{492B4DA3-C20B-4259-8EA4-3607D083EE22}" srcOrd="2" destOrd="0" presId="urn:microsoft.com/office/officeart/2005/8/layout/arrow2"/>
    <dgm:cxn modelId="{D4AB8FAA-C11F-42D6-B2B0-04D1B12FA466}" type="presParOf" srcId="{00A07100-4242-4F2F-945C-5D2EBE099D48}" destId="{AA860BF3-3175-40A7-B8A3-8B56E9E2553C}" srcOrd="3" destOrd="0" presId="urn:microsoft.com/office/officeart/2005/8/layout/arrow2"/>
    <dgm:cxn modelId="{1AB23FEC-7EC6-4F0D-AC48-235680759C13}" type="presParOf" srcId="{00A07100-4242-4F2F-945C-5D2EBE099D48}" destId="{97BF8B91-C862-4CB7-8469-B2C1FE31F1A5}" srcOrd="4" destOrd="0" presId="urn:microsoft.com/office/officeart/2005/8/layout/arrow2"/>
    <dgm:cxn modelId="{80CA7BE4-3D6D-4600-B9FD-EF2D8715F50D}" type="presParOf" srcId="{00A07100-4242-4F2F-945C-5D2EBE099D48}" destId="{95A8A691-AE81-494C-845B-6142E85E4D4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B51D29-7422-420C-B0AF-5B7B1C9F73BB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3A20BBB7-5716-4C96-9A26-5AE4A1F69A59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1.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教師資格考試通過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~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國民小學教師證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509B0799-CF14-42EC-9B09-8A0BDA451FD7}" type="parTrans" cxnId="{0D24E8A3-EEA0-4536-96C2-5A35518FA30B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D1C7390C-F082-450A-B98B-F96ED6981809}" type="sibTrans" cxnId="{0D24E8A3-EEA0-4536-96C2-5A35518FA30B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F147AC0F-7386-46A2-A3D6-E49FF93A707C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2.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加註專長教師證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第二張教師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證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231880D9-EEDF-42FE-AA63-249FAC424451}" type="parTrans" cxnId="{8C6E49B6-242C-4E75-A38C-35CCD1BE02E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7145E73B-B95C-4EB8-9B2B-1C77D69F4E80}" type="sibTrans" cxnId="{8C6E49B6-242C-4E75-A38C-35CCD1BE02E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4CAD7A71-C968-4187-ABDF-9D624D9DC626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3.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通過具備專長學分證明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修課檢核表及成績單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</dgm:t>
    </dgm:pt>
    <dgm:pt modelId="{975588EE-4EB8-48F3-8250-BB7FDFC24100}" type="parTrans" cxnId="{F8435039-1A44-44EA-8CC0-C3EF1F48EDE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CDAB4C2D-D564-4E68-BDBC-AE629648DF7B}" type="sibTrans" cxnId="{F8435039-1A44-44EA-8CC0-C3EF1F48EDE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9E489AFF-2ABE-47DB-8C89-64585D58FF38}">
      <dgm:prSet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4.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語文證書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026327BD-F5DD-46D6-832E-37DAD93628F3}" type="parTrans" cxnId="{7EABB91A-9D8D-4DF6-971C-BAFF78A7F86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A0342967-68EB-403F-A4AF-15A33C284A99}" type="sibTrans" cxnId="{7EABB91A-9D8D-4DF6-971C-BAFF78A7F86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60566316-D66A-4F1B-982D-3BCFEA19C63E}">
      <dgm:prSet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5.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教學知能精熟證書校內教學知能通過證書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A09916AB-AA7D-4CEC-9157-35EBE9F25A4E}" type="parTrans" cxnId="{8A4BD9E5-DD8B-4FC4-9907-F8640F3F862E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026716CE-6CCC-4CFB-BA0D-AFA6657279D8}" type="sibTrans" cxnId="{8A4BD9E5-DD8B-4FC4-9907-F8640F3F862E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03199422-B116-41D7-A840-9C66E697E79D}">
      <dgm:prSet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6.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歷年成績單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8A1FAB32-F0E4-4D3F-90C8-BBA104061490}" type="parTrans" cxnId="{793C2CD2-4F2F-4709-B2F2-554EDA2EE293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B455F16A-E35C-4AAE-AD77-022B559C402C}" type="sibTrans" cxnId="{793C2CD2-4F2F-4709-B2F2-554EDA2EE293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4A131B48-5035-46D2-858F-FB4B7C038376}">
      <dgm:prSet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7.</a:t>
          </a:r>
          <a:r>
            <a:rPr lang="zh-TW" altLang="en-US" dirty="0" smtClean="0">
              <a:solidFill>
                <a:schemeClr val="tx1"/>
              </a:solidFill>
              <a:latin typeface="+mj-ea"/>
              <a:ea typeface="+mj-ea"/>
            </a:rPr>
            <a:t>服務證明</a:t>
          </a:r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dirty="0" smtClean="0">
              <a:solidFill>
                <a:srgbClr val="FF0000"/>
              </a:solidFill>
              <a:latin typeface="+mj-ea"/>
              <a:ea typeface="+mj-ea"/>
            </a:rPr>
            <a:t>每學年</a:t>
          </a:r>
          <a:r>
            <a:rPr lang="en-US" altLang="zh-TW" dirty="0" smtClean="0">
              <a:solidFill>
                <a:srgbClr val="FF0000"/>
              </a:solidFill>
              <a:latin typeface="+mj-ea"/>
              <a:ea typeface="+mj-ea"/>
            </a:rPr>
            <a:t>72</a:t>
          </a:r>
          <a:r>
            <a:rPr lang="zh-TW" altLang="en-US" dirty="0" smtClean="0">
              <a:solidFill>
                <a:srgbClr val="FF0000"/>
              </a:solidFill>
              <a:latin typeface="+mj-ea"/>
              <a:ea typeface="+mj-ea"/>
            </a:rPr>
            <a:t>小時及</a:t>
          </a:r>
          <a:r>
            <a:rPr lang="en-US" altLang="zh-TW" dirty="0" smtClean="0">
              <a:solidFill>
                <a:srgbClr val="FF0000"/>
              </a:solidFill>
              <a:latin typeface="+mj-ea"/>
              <a:ea typeface="+mj-ea"/>
            </a:rPr>
            <a:t>1</a:t>
          </a:r>
          <a:r>
            <a:rPr lang="zh-TW" altLang="en-US" dirty="0" smtClean="0">
              <a:solidFill>
                <a:srgbClr val="FF0000"/>
              </a:solidFill>
              <a:latin typeface="+mj-ea"/>
              <a:ea typeface="+mj-ea"/>
            </a:rPr>
            <a:t>次史懷哲</a:t>
          </a:r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</dgm:t>
    </dgm:pt>
    <dgm:pt modelId="{FCF16A29-95C5-44A2-B102-53C773B72E9D}" type="parTrans" cxnId="{BC493A09-B8E4-46D0-9CCA-DF992F21AE29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B09AA6E4-7224-4FEC-BAE4-D52EA4B3B6F6}" type="sibTrans" cxnId="{BC493A09-B8E4-46D0-9CCA-DF992F21AE29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77E63139-B64E-4BF0-98F0-0A84F643BB10}">
      <dgm:prSet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8.</a:t>
          </a:r>
          <a:r>
            <a:rPr lang="zh-TW" altLang="en-US" dirty="0" smtClean="0">
              <a:solidFill>
                <a:schemeClr val="tx1"/>
              </a:solidFill>
              <a:latin typeface="+mj-ea"/>
              <a:ea typeface="+mj-ea"/>
            </a:rPr>
            <a:t>研習證明</a:t>
          </a:r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dirty="0" smtClean="0">
              <a:solidFill>
                <a:srgbClr val="FF0000"/>
              </a:solidFill>
              <a:latin typeface="+mj-ea"/>
              <a:ea typeface="+mj-ea"/>
            </a:rPr>
            <a:t>畢業前</a:t>
          </a:r>
          <a:r>
            <a:rPr lang="en-US" altLang="zh-TW" dirty="0" smtClean="0">
              <a:solidFill>
                <a:srgbClr val="FF0000"/>
              </a:solidFill>
              <a:latin typeface="+mj-ea"/>
              <a:ea typeface="+mj-ea"/>
            </a:rPr>
            <a:t>36</a:t>
          </a:r>
          <a:r>
            <a:rPr lang="zh-TW" altLang="en-US" dirty="0" smtClean="0">
              <a:solidFill>
                <a:srgbClr val="FF0000"/>
              </a:solidFill>
              <a:latin typeface="+mj-ea"/>
              <a:ea typeface="+mj-ea"/>
            </a:rPr>
            <a:t>小時</a:t>
          </a:r>
          <a:r>
            <a:rPr lang="en-US" altLang="zh-TW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</dgm:t>
    </dgm:pt>
    <dgm:pt modelId="{B0373C6E-9BAD-45B8-BB5E-04B12E598DE6}" type="parTrans" cxnId="{959047CB-2A38-4EC5-B178-6BA60602B06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3BDA1E43-3AA9-4FE8-A6D6-E3871625C886}" type="sibTrans" cxnId="{959047CB-2A38-4EC5-B178-6BA60602B06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F384C19D-F2A8-4B97-967D-4DEBC253417B}" type="pres">
      <dgm:prSet presAssocID="{BCB51D29-7422-420C-B0AF-5B7B1C9F73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A33908-1014-40CA-9A1E-DA25437FA373}" type="pres">
      <dgm:prSet presAssocID="{3A20BBB7-5716-4C96-9A26-5AE4A1F69A5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975496-4D17-4540-8BD1-DBB9367D1855}" type="pres">
      <dgm:prSet presAssocID="{D1C7390C-F082-450A-B98B-F96ED6981809}" presName="sibTrans" presStyleCnt="0"/>
      <dgm:spPr/>
    </dgm:pt>
    <dgm:pt modelId="{E97E02DC-364B-4836-A9C3-BB394E99B151}" type="pres">
      <dgm:prSet presAssocID="{F147AC0F-7386-46A2-A3D6-E49FF93A707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FA0DF-78C1-485D-A544-BCEBA66F2FB1}" type="pres">
      <dgm:prSet presAssocID="{7145E73B-B95C-4EB8-9B2B-1C77D69F4E80}" presName="sibTrans" presStyleCnt="0"/>
      <dgm:spPr/>
    </dgm:pt>
    <dgm:pt modelId="{17D8DBBA-B7C9-4830-B024-7798750AA6C7}" type="pres">
      <dgm:prSet presAssocID="{4CAD7A71-C968-4187-ABDF-9D624D9DC62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618D6E-DE4C-4996-89EC-E4243142BFF6}" type="pres">
      <dgm:prSet presAssocID="{CDAB4C2D-D564-4E68-BDBC-AE629648DF7B}" presName="sibTrans" presStyleCnt="0"/>
      <dgm:spPr/>
    </dgm:pt>
    <dgm:pt modelId="{286D7A98-4411-4B10-A0AF-4C08D6DD12C4}" type="pres">
      <dgm:prSet presAssocID="{9E489AFF-2ABE-47DB-8C89-64585D58FF38}" presName="node" presStyleLbl="node1" presStyleIdx="3" presStyleCnt="8" custScaleY="99189" custLinFactNeighborX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1DD42-4FC2-401A-982D-7792324630F9}" type="pres">
      <dgm:prSet presAssocID="{A0342967-68EB-403F-A4AF-15A33C284A99}" presName="sibTrans" presStyleCnt="0"/>
      <dgm:spPr/>
    </dgm:pt>
    <dgm:pt modelId="{480C7A8F-C0E9-4E1B-8874-71D95F0CEE6A}" type="pres">
      <dgm:prSet presAssocID="{60566316-D66A-4F1B-982D-3BCFEA19C63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039801-F3BF-4FEA-AEF6-3C7EAB98FA20}" type="pres">
      <dgm:prSet presAssocID="{026716CE-6CCC-4CFB-BA0D-AFA6657279D8}" presName="sibTrans" presStyleCnt="0"/>
      <dgm:spPr/>
    </dgm:pt>
    <dgm:pt modelId="{643EDDD2-DDD8-4E33-AD44-41F49BDDFC65}" type="pres">
      <dgm:prSet presAssocID="{03199422-B116-41D7-A840-9C66E697E79D}" presName="node" presStyleLbl="node1" presStyleIdx="5" presStyleCnt="8" custLinFactNeighborX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095D76-883A-4C04-B653-86E02DB9498F}" type="pres">
      <dgm:prSet presAssocID="{B455F16A-E35C-4AAE-AD77-022B559C402C}" presName="sibTrans" presStyleCnt="0"/>
      <dgm:spPr/>
    </dgm:pt>
    <dgm:pt modelId="{4FC6810F-2EED-48DE-A1AF-0AE2D2F977FF}" type="pres">
      <dgm:prSet presAssocID="{4A131B48-5035-46D2-858F-FB4B7C03837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AF7B63-C73C-4A82-A09C-03D143BE3BAA}" type="pres">
      <dgm:prSet presAssocID="{B09AA6E4-7224-4FEC-BAE4-D52EA4B3B6F6}" presName="sibTrans" presStyleCnt="0"/>
      <dgm:spPr/>
    </dgm:pt>
    <dgm:pt modelId="{8DC92853-618E-4A47-AFE8-001BB352CDF8}" type="pres">
      <dgm:prSet presAssocID="{77E63139-B64E-4BF0-98F0-0A84F643BB1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493A09-B8E4-46D0-9CCA-DF992F21AE29}" srcId="{BCB51D29-7422-420C-B0AF-5B7B1C9F73BB}" destId="{4A131B48-5035-46D2-858F-FB4B7C038376}" srcOrd="6" destOrd="0" parTransId="{FCF16A29-95C5-44A2-B102-53C773B72E9D}" sibTransId="{B09AA6E4-7224-4FEC-BAE4-D52EA4B3B6F6}"/>
    <dgm:cxn modelId="{98C52E4E-53A2-4EFF-8A7F-E04BA98E43FA}" type="presOf" srcId="{4CAD7A71-C968-4187-ABDF-9D624D9DC626}" destId="{17D8DBBA-B7C9-4830-B024-7798750AA6C7}" srcOrd="0" destOrd="0" presId="urn:microsoft.com/office/officeart/2005/8/layout/hList6"/>
    <dgm:cxn modelId="{4B57C786-2B9A-4D9F-BDC4-FCED704BAF13}" type="presOf" srcId="{03199422-B116-41D7-A840-9C66E697E79D}" destId="{643EDDD2-DDD8-4E33-AD44-41F49BDDFC65}" srcOrd="0" destOrd="0" presId="urn:microsoft.com/office/officeart/2005/8/layout/hList6"/>
    <dgm:cxn modelId="{1E610651-6468-4A93-A040-6BCE2EE25C1D}" type="presOf" srcId="{9E489AFF-2ABE-47DB-8C89-64585D58FF38}" destId="{286D7A98-4411-4B10-A0AF-4C08D6DD12C4}" srcOrd="0" destOrd="0" presId="urn:microsoft.com/office/officeart/2005/8/layout/hList6"/>
    <dgm:cxn modelId="{2ED5F534-602F-44A2-86D8-E28F194A945D}" type="presOf" srcId="{60566316-D66A-4F1B-982D-3BCFEA19C63E}" destId="{480C7A8F-C0E9-4E1B-8874-71D95F0CEE6A}" srcOrd="0" destOrd="0" presId="urn:microsoft.com/office/officeart/2005/8/layout/hList6"/>
    <dgm:cxn modelId="{53055A89-38E7-4B26-BA82-1C0C82CFC003}" type="presOf" srcId="{BCB51D29-7422-420C-B0AF-5B7B1C9F73BB}" destId="{F384C19D-F2A8-4B97-967D-4DEBC253417B}" srcOrd="0" destOrd="0" presId="urn:microsoft.com/office/officeart/2005/8/layout/hList6"/>
    <dgm:cxn modelId="{7EABB91A-9D8D-4DF6-971C-BAFF78A7F864}" srcId="{BCB51D29-7422-420C-B0AF-5B7B1C9F73BB}" destId="{9E489AFF-2ABE-47DB-8C89-64585D58FF38}" srcOrd="3" destOrd="0" parTransId="{026327BD-F5DD-46D6-832E-37DAD93628F3}" sibTransId="{A0342967-68EB-403F-A4AF-15A33C284A99}"/>
    <dgm:cxn modelId="{66818DDB-349F-48A4-AE7D-2405E8C5644F}" type="presOf" srcId="{3A20BBB7-5716-4C96-9A26-5AE4A1F69A59}" destId="{EDA33908-1014-40CA-9A1E-DA25437FA373}" srcOrd="0" destOrd="0" presId="urn:microsoft.com/office/officeart/2005/8/layout/hList6"/>
    <dgm:cxn modelId="{959047CB-2A38-4EC5-B178-6BA60602B06B}" srcId="{BCB51D29-7422-420C-B0AF-5B7B1C9F73BB}" destId="{77E63139-B64E-4BF0-98F0-0A84F643BB10}" srcOrd="7" destOrd="0" parTransId="{B0373C6E-9BAD-45B8-BB5E-04B12E598DE6}" sibTransId="{3BDA1E43-3AA9-4FE8-A6D6-E3871625C886}"/>
    <dgm:cxn modelId="{60DAE807-B65F-4D01-91DF-D459C5EC276A}" type="presOf" srcId="{77E63139-B64E-4BF0-98F0-0A84F643BB10}" destId="{8DC92853-618E-4A47-AFE8-001BB352CDF8}" srcOrd="0" destOrd="0" presId="urn:microsoft.com/office/officeart/2005/8/layout/hList6"/>
    <dgm:cxn modelId="{3CEDCB00-FB56-44BB-9179-8BCFCB5F80F6}" type="presOf" srcId="{F147AC0F-7386-46A2-A3D6-E49FF93A707C}" destId="{E97E02DC-364B-4836-A9C3-BB394E99B151}" srcOrd="0" destOrd="0" presId="urn:microsoft.com/office/officeart/2005/8/layout/hList6"/>
    <dgm:cxn modelId="{8C6E49B6-242C-4E75-A38C-35CCD1BE02E4}" srcId="{BCB51D29-7422-420C-B0AF-5B7B1C9F73BB}" destId="{F147AC0F-7386-46A2-A3D6-E49FF93A707C}" srcOrd="1" destOrd="0" parTransId="{231880D9-EEDF-42FE-AA63-249FAC424451}" sibTransId="{7145E73B-B95C-4EB8-9B2B-1C77D69F4E80}"/>
    <dgm:cxn modelId="{F8435039-1A44-44EA-8CC0-C3EF1F48EDED}" srcId="{BCB51D29-7422-420C-B0AF-5B7B1C9F73BB}" destId="{4CAD7A71-C968-4187-ABDF-9D624D9DC626}" srcOrd="2" destOrd="0" parTransId="{975588EE-4EB8-48F3-8250-BB7FDFC24100}" sibTransId="{CDAB4C2D-D564-4E68-BDBC-AE629648DF7B}"/>
    <dgm:cxn modelId="{517AE683-5909-4AE2-B03A-745ABA5A5EB3}" type="presOf" srcId="{4A131B48-5035-46D2-858F-FB4B7C038376}" destId="{4FC6810F-2EED-48DE-A1AF-0AE2D2F977FF}" srcOrd="0" destOrd="0" presId="urn:microsoft.com/office/officeart/2005/8/layout/hList6"/>
    <dgm:cxn modelId="{793C2CD2-4F2F-4709-B2F2-554EDA2EE293}" srcId="{BCB51D29-7422-420C-B0AF-5B7B1C9F73BB}" destId="{03199422-B116-41D7-A840-9C66E697E79D}" srcOrd="5" destOrd="0" parTransId="{8A1FAB32-F0E4-4D3F-90C8-BBA104061490}" sibTransId="{B455F16A-E35C-4AAE-AD77-022B559C402C}"/>
    <dgm:cxn modelId="{0D24E8A3-EEA0-4536-96C2-5A35518FA30B}" srcId="{BCB51D29-7422-420C-B0AF-5B7B1C9F73BB}" destId="{3A20BBB7-5716-4C96-9A26-5AE4A1F69A59}" srcOrd="0" destOrd="0" parTransId="{509B0799-CF14-42EC-9B09-8A0BDA451FD7}" sibTransId="{D1C7390C-F082-450A-B98B-F96ED6981809}"/>
    <dgm:cxn modelId="{8A4BD9E5-DD8B-4FC4-9907-F8640F3F862E}" srcId="{BCB51D29-7422-420C-B0AF-5B7B1C9F73BB}" destId="{60566316-D66A-4F1B-982D-3BCFEA19C63E}" srcOrd="4" destOrd="0" parTransId="{A09916AB-AA7D-4CEC-9157-35EBE9F25A4E}" sibTransId="{026716CE-6CCC-4CFB-BA0D-AFA6657279D8}"/>
    <dgm:cxn modelId="{7188232D-725C-464F-80EC-D85932FF56B1}" type="presParOf" srcId="{F384C19D-F2A8-4B97-967D-4DEBC253417B}" destId="{EDA33908-1014-40CA-9A1E-DA25437FA373}" srcOrd="0" destOrd="0" presId="urn:microsoft.com/office/officeart/2005/8/layout/hList6"/>
    <dgm:cxn modelId="{9754213A-09D3-4720-AE0C-AD11F0DE7265}" type="presParOf" srcId="{F384C19D-F2A8-4B97-967D-4DEBC253417B}" destId="{4E975496-4D17-4540-8BD1-DBB9367D1855}" srcOrd="1" destOrd="0" presId="urn:microsoft.com/office/officeart/2005/8/layout/hList6"/>
    <dgm:cxn modelId="{4F881F40-0DD7-4E51-B23B-7986674F6376}" type="presParOf" srcId="{F384C19D-F2A8-4B97-967D-4DEBC253417B}" destId="{E97E02DC-364B-4836-A9C3-BB394E99B151}" srcOrd="2" destOrd="0" presId="urn:microsoft.com/office/officeart/2005/8/layout/hList6"/>
    <dgm:cxn modelId="{431839AD-C59A-49A0-BDD7-D5846441100B}" type="presParOf" srcId="{F384C19D-F2A8-4B97-967D-4DEBC253417B}" destId="{200FA0DF-78C1-485D-A544-BCEBA66F2FB1}" srcOrd="3" destOrd="0" presId="urn:microsoft.com/office/officeart/2005/8/layout/hList6"/>
    <dgm:cxn modelId="{B0606656-7A28-4EE0-AFA1-31072E18EB0D}" type="presParOf" srcId="{F384C19D-F2A8-4B97-967D-4DEBC253417B}" destId="{17D8DBBA-B7C9-4830-B024-7798750AA6C7}" srcOrd="4" destOrd="0" presId="urn:microsoft.com/office/officeart/2005/8/layout/hList6"/>
    <dgm:cxn modelId="{27CE72F1-C8D1-4A4A-9672-8C67AFDC53CB}" type="presParOf" srcId="{F384C19D-F2A8-4B97-967D-4DEBC253417B}" destId="{3A618D6E-DE4C-4996-89EC-E4243142BFF6}" srcOrd="5" destOrd="0" presId="urn:microsoft.com/office/officeart/2005/8/layout/hList6"/>
    <dgm:cxn modelId="{2F02FEA8-35E5-45AB-A5D7-D7706992ED9F}" type="presParOf" srcId="{F384C19D-F2A8-4B97-967D-4DEBC253417B}" destId="{286D7A98-4411-4B10-A0AF-4C08D6DD12C4}" srcOrd="6" destOrd="0" presId="urn:microsoft.com/office/officeart/2005/8/layout/hList6"/>
    <dgm:cxn modelId="{F6A9CB24-9CC5-456B-8986-C06C657D99F2}" type="presParOf" srcId="{F384C19D-F2A8-4B97-967D-4DEBC253417B}" destId="{A6E1DD42-4FC2-401A-982D-7792324630F9}" srcOrd="7" destOrd="0" presId="urn:microsoft.com/office/officeart/2005/8/layout/hList6"/>
    <dgm:cxn modelId="{D97DBA26-5802-49EC-BAB1-4924E09F4938}" type="presParOf" srcId="{F384C19D-F2A8-4B97-967D-4DEBC253417B}" destId="{480C7A8F-C0E9-4E1B-8874-71D95F0CEE6A}" srcOrd="8" destOrd="0" presId="urn:microsoft.com/office/officeart/2005/8/layout/hList6"/>
    <dgm:cxn modelId="{95C4CC33-01F9-4C86-93BF-8D0D33781D5D}" type="presParOf" srcId="{F384C19D-F2A8-4B97-967D-4DEBC253417B}" destId="{70039801-F3BF-4FEA-AEF6-3C7EAB98FA20}" srcOrd="9" destOrd="0" presId="urn:microsoft.com/office/officeart/2005/8/layout/hList6"/>
    <dgm:cxn modelId="{A6D1DD31-23DB-42FA-A788-DDABC48E44BC}" type="presParOf" srcId="{F384C19D-F2A8-4B97-967D-4DEBC253417B}" destId="{643EDDD2-DDD8-4E33-AD44-41F49BDDFC65}" srcOrd="10" destOrd="0" presId="urn:microsoft.com/office/officeart/2005/8/layout/hList6"/>
    <dgm:cxn modelId="{934929EF-17DA-432D-BFB3-A9760A5522CB}" type="presParOf" srcId="{F384C19D-F2A8-4B97-967D-4DEBC253417B}" destId="{BC095D76-883A-4C04-B653-86E02DB9498F}" srcOrd="11" destOrd="0" presId="urn:microsoft.com/office/officeart/2005/8/layout/hList6"/>
    <dgm:cxn modelId="{8C56BC68-EC0B-4CC2-882B-09DA50E4DCF6}" type="presParOf" srcId="{F384C19D-F2A8-4B97-967D-4DEBC253417B}" destId="{4FC6810F-2EED-48DE-A1AF-0AE2D2F977FF}" srcOrd="12" destOrd="0" presId="urn:microsoft.com/office/officeart/2005/8/layout/hList6"/>
    <dgm:cxn modelId="{C67AB86B-3AF0-4CE2-A1AE-2E2CB89B98C6}" type="presParOf" srcId="{F384C19D-F2A8-4B97-967D-4DEBC253417B}" destId="{A2AF7B63-C73C-4A82-A09C-03D143BE3BAA}" srcOrd="13" destOrd="0" presId="urn:microsoft.com/office/officeart/2005/8/layout/hList6"/>
    <dgm:cxn modelId="{4228FC06-D010-4E30-9E5A-FB1C4A2F9D38}" type="presParOf" srcId="{F384C19D-F2A8-4B97-967D-4DEBC253417B}" destId="{8DC92853-618E-4A47-AFE8-001BB352CDF8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B51D29-7422-420C-B0AF-5B7B1C9F73BB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3A20BBB7-5716-4C96-9A26-5AE4A1F69A59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1.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教師資格考試通過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~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國民小學教師證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509B0799-CF14-42EC-9B09-8A0BDA451FD7}" type="parTrans" cxnId="{0D24E8A3-EEA0-4536-96C2-5A35518FA30B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D1C7390C-F082-450A-B98B-F96ED6981809}" type="sibTrans" cxnId="{0D24E8A3-EEA0-4536-96C2-5A35518FA30B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F147AC0F-7386-46A2-A3D6-E49FF93A707C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2.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加註專長教師證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第二張教師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證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231880D9-EEDF-42FE-AA63-249FAC424451}" type="parTrans" cxnId="{8C6E49B6-242C-4E75-A38C-35CCD1BE02E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7145E73B-B95C-4EB8-9B2B-1C77D69F4E80}" type="sibTrans" cxnId="{8C6E49B6-242C-4E75-A38C-35CCD1BE02E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4CAD7A71-C968-4187-ABDF-9D624D9DC626}">
      <dgm:prSet phldrT="[文字]"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3.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通過具備專長學分證明</a:t>
          </a:r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修課檢核表及成績單</a:t>
          </a:r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975588EE-4EB8-48F3-8250-BB7FDFC24100}" type="parTrans" cxnId="{F8435039-1A44-44EA-8CC0-C3EF1F48EDE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CDAB4C2D-D564-4E68-BDBC-AE629648DF7B}" type="sibTrans" cxnId="{F8435039-1A44-44EA-8CC0-C3EF1F48EDE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9E489AFF-2ABE-47DB-8C89-64585D58FF38}">
      <dgm:prSet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4.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語文證書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026327BD-F5DD-46D6-832E-37DAD93628F3}" type="parTrans" cxnId="{7EABB91A-9D8D-4DF6-971C-BAFF78A7F86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A0342967-68EB-403F-A4AF-15A33C284A99}" type="sibTrans" cxnId="{7EABB91A-9D8D-4DF6-971C-BAFF78A7F86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60566316-D66A-4F1B-982D-3BCFEA19C63E}">
      <dgm:prSet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5.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教學知能精熟證書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A09916AB-AA7D-4CEC-9157-35EBE9F25A4E}" type="parTrans" cxnId="{8A4BD9E5-DD8B-4FC4-9907-F8640F3F862E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026716CE-6CCC-4CFB-BA0D-AFA6657279D8}" type="sibTrans" cxnId="{8A4BD9E5-DD8B-4FC4-9907-F8640F3F862E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03199422-B116-41D7-A840-9C66E697E79D}">
      <dgm:prSet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6.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歷年成績單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8A1FAB32-F0E4-4D3F-90C8-BBA104061490}" type="parTrans" cxnId="{793C2CD2-4F2F-4709-B2F2-554EDA2EE293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B455F16A-E35C-4AAE-AD77-022B559C402C}" type="sibTrans" cxnId="{793C2CD2-4F2F-4709-B2F2-554EDA2EE293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4A131B48-5035-46D2-858F-FB4B7C038376}">
      <dgm:prSet/>
      <dgm:spPr/>
      <dgm:t>
        <a:bodyPr/>
        <a:lstStyle/>
        <a:p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7.</a:t>
          </a:r>
          <a:r>
            <a:rPr lang="zh-TW" altLang="en-US" smtClean="0">
              <a:solidFill>
                <a:schemeClr val="tx1"/>
              </a:solidFill>
              <a:latin typeface="+mj-ea"/>
              <a:ea typeface="+mj-ea"/>
            </a:rPr>
            <a:t>服務證明</a:t>
          </a:r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mtClean="0">
              <a:solidFill>
                <a:schemeClr val="tx1"/>
              </a:solidFill>
              <a:latin typeface="+mj-ea"/>
              <a:ea typeface="+mj-ea"/>
            </a:rPr>
            <a:t>每學年</a:t>
          </a:r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72</a:t>
          </a:r>
          <a:r>
            <a:rPr lang="zh-TW" altLang="en-US" smtClean="0">
              <a:solidFill>
                <a:schemeClr val="tx1"/>
              </a:solidFill>
              <a:latin typeface="+mj-ea"/>
              <a:ea typeface="+mj-ea"/>
            </a:rPr>
            <a:t>小時及</a:t>
          </a:r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1</a:t>
          </a:r>
          <a:r>
            <a:rPr lang="zh-TW" altLang="en-US" smtClean="0">
              <a:solidFill>
                <a:schemeClr val="tx1"/>
              </a:solidFill>
              <a:latin typeface="+mj-ea"/>
              <a:ea typeface="+mj-ea"/>
            </a:rPr>
            <a:t>次史懷哲</a:t>
          </a:r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en-US" altLang="zh-TW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FCF16A29-95C5-44A2-B102-53C773B72E9D}" type="parTrans" cxnId="{BC493A09-B8E4-46D0-9CCA-DF992F21AE29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B09AA6E4-7224-4FEC-BAE4-D52EA4B3B6F6}" type="sibTrans" cxnId="{BC493A09-B8E4-46D0-9CCA-DF992F21AE29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77E63139-B64E-4BF0-98F0-0A84F643BB10}">
      <dgm:prSet/>
      <dgm:spPr/>
      <dgm:t>
        <a:bodyPr/>
        <a:lstStyle/>
        <a:p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8.</a:t>
          </a:r>
          <a:r>
            <a:rPr lang="zh-TW" altLang="en-US" smtClean="0">
              <a:solidFill>
                <a:schemeClr val="tx1"/>
              </a:solidFill>
              <a:latin typeface="+mj-ea"/>
              <a:ea typeface="+mj-ea"/>
            </a:rPr>
            <a:t>研習證明</a:t>
          </a:r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mtClean="0">
              <a:solidFill>
                <a:schemeClr val="tx1"/>
              </a:solidFill>
              <a:latin typeface="+mj-ea"/>
              <a:ea typeface="+mj-ea"/>
            </a:rPr>
            <a:t>畢業前</a:t>
          </a:r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36</a:t>
          </a:r>
          <a:r>
            <a:rPr lang="zh-TW" altLang="en-US" smtClean="0">
              <a:solidFill>
                <a:schemeClr val="tx1"/>
              </a:solidFill>
              <a:latin typeface="+mj-ea"/>
              <a:ea typeface="+mj-ea"/>
            </a:rPr>
            <a:t>小時</a:t>
          </a:r>
          <a:r>
            <a:rPr lang="en-US" altLang="zh-TW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en-US" altLang="zh-TW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B0373C6E-9BAD-45B8-BB5E-04B12E598DE6}" type="parTrans" cxnId="{959047CB-2A38-4EC5-B178-6BA60602B06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3BDA1E43-3AA9-4FE8-A6D6-E3871625C886}" type="sibTrans" cxnId="{959047CB-2A38-4EC5-B178-6BA60602B06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82440394-ADE4-41FA-A264-DDDAF6C09317}">
      <dgm:prSet/>
      <dgm:spPr/>
      <dgm:t>
        <a:bodyPr/>
        <a:lstStyle/>
        <a:p>
          <a:r>
            <a:rPr lang="en-US" altLang="zh-TW" dirty="0" smtClean="0">
              <a:solidFill>
                <a:srgbClr val="FF0000"/>
              </a:solidFill>
              <a:latin typeface="+mj-ea"/>
              <a:ea typeface="+mj-ea"/>
            </a:rPr>
            <a:t>9.</a:t>
          </a:r>
          <a:r>
            <a:rPr lang="zh-TW" altLang="en-US" dirty="0" smtClean="0">
              <a:solidFill>
                <a:srgbClr val="FF0000"/>
              </a:solidFill>
              <a:latin typeface="+mj-ea"/>
              <a:ea typeface="+mj-ea"/>
            </a:rPr>
            <a:t>畢業證書</a:t>
          </a:r>
        </a:p>
      </dgm:t>
    </dgm:pt>
    <dgm:pt modelId="{AF3E9F11-27D9-42A8-BAF8-BD7DDF3DE223}" type="parTrans" cxnId="{7DCFC756-75A4-4ADF-9CBD-A07D81C6A85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F3694907-0D3A-4C18-B808-FD38B4F121CB}" type="sibTrans" cxnId="{7DCFC756-75A4-4ADF-9CBD-A07D81C6A85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F384C19D-F2A8-4B97-967D-4DEBC253417B}" type="pres">
      <dgm:prSet presAssocID="{BCB51D29-7422-420C-B0AF-5B7B1C9F73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A33908-1014-40CA-9A1E-DA25437FA373}" type="pres">
      <dgm:prSet presAssocID="{3A20BBB7-5716-4C96-9A26-5AE4A1F69A5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975496-4D17-4540-8BD1-DBB9367D1855}" type="pres">
      <dgm:prSet presAssocID="{D1C7390C-F082-450A-B98B-F96ED6981809}" presName="sibTrans" presStyleCnt="0"/>
      <dgm:spPr/>
    </dgm:pt>
    <dgm:pt modelId="{E97E02DC-364B-4836-A9C3-BB394E99B151}" type="pres">
      <dgm:prSet presAssocID="{F147AC0F-7386-46A2-A3D6-E49FF93A707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FA0DF-78C1-485D-A544-BCEBA66F2FB1}" type="pres">
      <dgm:prSet presAssocID="{7145E73B-B95C-4EB8-9B2B-1C77D69F4E80}" presName="sibTrans" presStyleCnt="0"/>
      <dgm:spPr/>
    </dgm:pt>
    <dgm:pt modelId="{17D8DBBA-B7C9-4830-B024-7798750AA6C7}" type="pres">
      <dgm:prSet presAssocID="{4CAD7A71-C968-4187-ABDF-9D624D9DC62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618D6E-DE4C-4996-89EC-E4243142BFF6}" type="pres">
      <dgm:prSet presAssocID="{CDAB4C2D-D564-4E68-BDBC-AE629648DF7B}" presName="sibTrans" presStyleCnt="0"/>
      <dgm:spPr/>
    </dgm:pt>
    <dgm:pt modelId="{286D7A98-4411-4B10-A0AF-4C08D6DD12C4}" type="pres">
      <dgm:prSet presAssocID="{9E489AFF-2ABE-47DB-8C89-64585D58FF3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1DD42-4FC2-401A-982D-7792324630F9}" type="pres">
      <dgm:prSet presAssocID="{A0342967-68EB-403F-A4AF-15A33C284A99}" presName="sibTrans" presStyleCnt="0"/>
      <dgm:spPr/>
    </dgm:pt>
    <dgm:pt modelId="{480C7A8F-C0E9-4E1B-8874-71D95F0CEE6A}" type="pres">
      <dgm:prSet presAssocID="{60566316-D66A-4F1B-982D-3BCFEA19C63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039801-F3BF-4FEA-AEF6-3C7EAB98FA20}" type="pres">
      <dgm:prSet presAssocID="{026716CE-6CCC-4CFB-BA0D-AFA6657279D8}" presName="sibTrans" presStyleCnt="0"/>
      <dgm:spPr/>
    </dgm:pt>
    <dgm:pt modelId="{643EDDD2-DDD8-4E33-AD44-41F49BDDFC65}" type="pres">
      <dgm:prSet presAssocID="{03199422-B116-41D7-A840-9C66E697E79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095D76-883A-4C04-B653-86E02DB9498F}" type="pres">
      <dgm:prSet presAssocID="{B455F16A-E35C-4AAE-AD77-022B559C402C}" presName="sibTrans" presStyleCnt="0"/>
      <dgm:spPr/>
    </dgm:pt>
    <dgm:pt modelId="{4FC6810F-2EED-48DE-A1AF-0AE2D2F977FF}" type="pres">
      <dgm:prSet presAssocID="{4A131B48-5035-46D2-858F-FB4B7C03837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AF7B63-C73C-4A82-A09C-03D143BE3BAA}" type="pres">
      <dgm:prSet presAssocID="{B09AA6E4-7224-4FEC-BAE4-D52EA4B3B6F6}" presName="sibTrans" presStyleCnt="0"/>
      <dgm:spPr/>
    </dgm:pt>
    <dgm:pt modelId="{8DC92853-618E-4A47-AFE8-001BB352CDF8}" type="pres">
      <dgm:prSet presAssocID="{77E63139-B64E-4BF0-98F0-0A84F643BB1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AF9F0F-3984-4E08-8B8A-A0D63FAB44C1}" type="pres">
      <dgm:prSet presAssocID="{3BDA1E43-3AA9-4FE8-A6D6-E3871625C886}" presName="sibTrans" presStyleCnt="0"/>
      <dgm:spPr/>
    </dgm:pt>
    <dgm:pt modelId="{A9B3D56E-B42C-4BC5-A22A-6375B2E11720}" type="pres">
      <dgm:prSet presAssocID="{82440394-ADE4-41FA-A264-DDDAF6C0931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57C786-2B9A-4D9F-BDC4-FCED704BAF13}" type="presOf" srcId="{03199422-B116-41D7-A840-9C66E697E79D}" destId="{643EDDD2-DDD8-4E33-AD44-41F49BDDFC65}" srcOrd="0" destOrd="0" presId="urn:microsoft.com/office/officeart/2005/8/layout/hList6"/>
    <dgm:cxn modelId="{8C6E49B6-242C-4E75-A38C-35CCD1BE02E4}" srcId="{BCB51D29-7422-420C-B0AF-5B7B1C9F73BB}" destId="{F147AC0F-7386-46A2-A3D6-E49FF93A707C}" srcOrd="1" destOrd="0" parTransId="{231880D9-EEDF-42FE-AA63-249FAC424451}" sibTransId="{7145E73B-B95C-4EB8-9B2B-1C77D69F4E80}"/>
    <dgm:cxn modelId="{53055A89-38E7-4B26-BA82-1C0C82CFC003}" type="presOf" srcId="{BCB51D29-7422-420C-B0AF-5B7B1C9F73BB}" destId="{F384C19D-F2A8-4B97-967D-4DEBC253417B}" srcOrd="0" destOrd="0" presId="urn:microsoft.com/office/officeart/2005/8/layout/hList6"/>
    <dgm:cxn modelId="{1E610651-6468-4A93-A040-6BCE2EE25C1D}" type="presOf" srcId="{9E489AFF-2ABE-47DB-8C89-64585D58FF38}" destId="{286D7A98-4411-4B10-A0AF-4C08D6DD12C4}" srcOrd="0" destOrd="0" presId="urn:microsoft.com/office/officeart/2005/8/layout/hList6"/>
    <dgm:cxn modelId="{2ED5F534-602F-44A2-86D8-E28F194A945D}" type="presOf" srcId="{60566316-D66A-4F1B-982D-3BCFEA19C63E}" destId="{480C7A8F-C0E9-4E1B-8874-71D95F0CEE6A}" srcOrd="0" destOrd="0" presId="urn:microsoft.com/office/officeart/2005/8/layout/hList6"/>
    <dgm:cxn modelId="{959047CB-2A38-4EC5-B178-6BA60602B06B}" srcId="{BCB51D29-7422-420C-B0AF-5B7B1C9F73BB}" destId="{77E63139-B64E-4BF0-98F0-0A84F643BB10}" srcOrd="7" destOrd="0" parTransId="{B0373C6E-9BAD-45B8-BB5E-04B12E598DE6}" sibTransId="{3BDA1E43-3AA9-4FE8-A6D6-E3871625C886}"/>
    <dgm:cxn modelId="{BC493A09-B8E4-46D0-9CCA-DF992F21AE29}" srcId="{BCB51D29-7422-420C-B0AF-5B7B1C9F73BB}" destId="{4A131B48-5035-46D2-858F-FB4B7C038376}" srcOrd="6" destOrd="0" parTransId="{FCF16A29-95C5-44A2-B102-53C773B72E9D}" sibTransId="{B09AA6E4-7224-4FEC-BAE4-D52EA4B3B6F6}"/>
    <dgm:cxn modelId="{EC2EBA9D-847F-420D-86D3-0066AD4970DF}" type="presOf" srcId="{82440394-ADE4-41FA-A264-DDDAF6C09317}" destId="{A9B3D56E-B42C-4BC5-A22A-6375B2E11720}" srcOrd="0" destOrd="0" presId="urn:microsoft.com/office/officeart/2005/8/layout/hList6"/>
    <dgm:cxn modelId="{3CEDCB00-FB56-44BB-9179-8BCFCB5F80F6}" type="presOf" srcId="{F147AC0F-7386-46A2-A3D6-E49FF93A707C}" destId="{E97E02DC-364B-4836-A9C3-BB394E99B151}" srcOrd="0" destOrd="0" presId="urn:microsoft.com/office/officeart/2005/8/layout/hList6"/>
    <dgm:cxn modelId="{7EABB91A-9D8D-4DF6-971C-BAFF78A7F864}" srcId="{BCB51D29-7422-420C-B0AF-5B7B1C9F73BB}" destId="{9E489AFF-2ABE-47DB-8C89-64585D58FF38}" srcOrd="3" destOrd="0" parTransId="{026327BD-F5DD-46D6-832E-37DAD93628F3}" sibTransId="{A0342967-68EB-403F-A4AF-15A33C284A99}"/>
    <dgm:cxn modelId="{8A4BD9E5-DD8B-4FC4-9907-F8640F3F862E}" srcId="{BCB51D29-7422-420C-B0AF-5B7B1C9F73BB}" destId="{60566316-D66A-4F1B-982D-3BCFEA19C63E}" srcOrd="4" destOrd="0" parTransId="{A09916AB-AA7D-4CEC-9157-35EBE9F25A4E}" sibTransId="{026716CE-6CCC-4CFB-BA0D-AFA6657279D8}"/>
    <dgm:cxn modelId="{66818DDB-349F-48A4-AE7D-2405E8C5644F}" type="presOf" srcId="{3A20BBB7-5716-4C96-9A26-5AE4A1F69A59}" destId="{EDA33908-1014-40CA-9A1E-DA25437FA373}" srcOrd="0" destOrd="0" presId="urn:microsoft.com/office/officeart/2005/8/layout/hList6"/>
    <dgm:cxn modelId="{517AE683-5909-4AE2-B03A-745ABA5A5EB3}" type="presOf" srcId="{4A131B48-5035-46D2-858F-FB4B7C038376}" destId="{4FC6810F-2EED-48DE-A1AF-0AE2D2F977FF}" srcOrd="0" destOrd="0" presId="urn:microsoft.com/office/officeart/2005/8/layout/hList6"/>
    <dgm:cxn modelId="{F8435039-1A44-44EA-8CC0-C3EF1F48EDED}" srcId="{BCB51D29-7422-420C-B0AF-5B7B1C9F73BB}" destId="{4CAD7A71-C968-4187-ABDF-9D624D9DC626}" srcOrd="2" destOrd="0" parTransId="{975588EE-4EB8-48F3-8250-BB7FDFC24100}" sibTransId="{CDAB4C2D-D564-4E68-BDBC-AE629648DF7B}"/>
    <dgm:cxn modelId="{98C52E4E-53A2-4EFF-8A7F-E04BA98E43FA}" type="presOf" srcId="{4CAD7A71-C968-4187-ABDF-9D624D9DC626}" destId="{17D8DBBA-B7C9-4830-B024-7798750AA6C7}" srcOrd="0" destOrd="0" presId="urn:microsoft.com/office/officeart/2005/8/layout/hList6"/>
    <dgm:cxn modelId="{7DCFC756-75A4-4ADF-9CBD-A07D81C6A854}" srcId="{BCB51D29-7422-420C-B0AF-5B7B1C9F73BB}" destId="{82440394-ADE4-41FA-A264-DDDAF6C09317}" srcOrd="8" destOrd="0" parTransId="{AF3E9F11-27D9-42A8-BAF8-BD7DDF3DE223}" sibTransId="{F3694907-0D3A-4C18-B808-FD38B4F121CB}"/>
    <dgm:cxn modelId="{60DAE807-B65F-4D01-91DF-D459C5EC276A}" type="presOf" srcId="{77E63139-B64E-4BF0-98F0-0A84F643BB10}" destId="{8DC92853-618E-4A47-AFE8-001BB352CDF8}" srcOrd="0" destOrd="0" presId="urn:microsoft.com/office/officeart/2005/8/layout/hList6"/>
    <dgm:cxn modelId="{793C2CD2-4F2F-4709-B2F2-554EDA2EE293}" srcId="{BCB51D29-7422-420C-B0AF-5B7B1C9F73BB}" destId="{03199422-B116-41D7-A840-9C66E697E79D}" srcOrd="5" destOrd="0" parTransId="{8A1FAB32-F0E4-4D3F-90C8-BBA104061490}" sibTransId="{B455F16A-E35C-4AAE-AD77-022B559C402C}"/>
    <dgm:cxn modelId="{0D24E8A3-EEA0-4536-96C2-5A35518FA30B}" srcId="{BCB51D29-7422-420C-B0AF-5B7B1C9F73BB}" destId="{3A20BBB7-5716-4C96-9A26-5AE4A1F69A59}" srcOrd="0" destOrd="0" parTransId="{509B0799-CF14-42EC-9B09-8A0BDA451FD7}" sibTransId="{D1C7390C-F082-450A-B98B-F96ED6981809}"/>
    <dgm:cxn modelId="{7188232D-725C-464F-80EC-D85932FF56B1}" type="presParOf" srcId="{F384C19D-F2A8-4B97-967D-4DEBC253417B}" destId="{EDA33908-1014-40CA-9A1E-DA25437FA373}" srcOrd="0" destOrd="0" presId="urn:microsoft.com/office/officeart/2005/8/layout/hList6"/>
    <dgm:cxn modelId="{9754213A-09D3-4720-AE0C-AD11F0DE7265}" type="presParOf" srcId="{F384C19D-F2A8-4B97-967D-4DEBC253417B}" destId="{4E975496-4D17-4540-8BD1-DBB9367D1855}" srcOrd="1" destOrd="0" presId="urn:microsoft.com/office/officeart/2005/8/layout/hList6"/>
    <dgm:cxn modelId="{4F881F40-0DD7-4E51-B23B-7986674F6376}" type="presParOf" srcId="{F384C19D-F2A8-4B97-967D-4DEBC253417B}" destId="{E97E02DC-364B-4836-A9C3-BB394E99B151}" srcOrd="2" destOrd="0" presId="urn:microsoft.com/office/officeart/2005/8/layout/hList6"/>
    <dgm:cxn modelId="{431839AD-C59A-49A0-BDD7-D5846441100B}" type="presParOf" srcId="{F384C19D-F2A8-4B97-967D-4DEBC253417B}" destId="{200FA0DF-78C1-485D-A544-BCEBA66F2FB1}" srcOrd="3" destOrd="0" presId="urn:microsoft.com/office/officeart/2005/8/layout/hList6"/>
    <dgm:cxn modelId="{B0606656-7A28-4EE0-AFA1-31072E18EB0D}" type="presParOf" srcId="{F384C19D-F2A8-4B97-967D-4DEBC253417B}" destId="{17D8DBBA-B7C9-4830-B024-7798750AA6C7}" srcOrd="4" destOrd="0" presId="urn:microsoft.com/office/officeart/2005/8/layout/hList6"/>
    <dgm:cxn modelId="{27CE72F1-C8D1-4A4A-9672-8C67AFDC53CB}" type="presParOf" srcId="{F384C19D-F2A8-4B97-967D-4DEBC253417B}" destId="{3A618D6E-DE4C-4996-89EC-E4243142BFF6}" srcOrd="5" destOrd="0" presId="urn:microsoft.com/office/officeart/2005/8/layout/hList6"/>
    <dgm:cxn modelId="{2F02FEA8-35E5-45AB-A5D7-D7706992ED9F}" type="presParOf" srcId="{F384C19D-F2A8-4B97-967D-4DEBC253417B}" destId="{286D7A98-4411-4B10-A0AF-4C08D6DD12C4}" srcOrd="6" destOrd="0" presId="urn:microsoft.com/office/officeart/2005/8/layout/hList6"/>
    <dgm:cxn modelId="{F6A9CB24-9CC5-456B-8986-C06C657D99F2}" type="presParOf" srcId="{F384C19D-F2A8-4B97-967D-4DEBC253417B}" destId="{A6E1DD42-4FC2-401A-982D-7792324630F9}" srcOrd="7" destOrd="0" presId="urn:microsoft.com/office/officeart/2005/8/layout/hList6"/>
    <dgm:cxn modelId="{D97DBA26-5802-49EC-BAB1-4924E09F4938}" type="presParOf" srcId="{F384C19D-F2A8-4B97-967D-4DEBC253417B}" destId="{480C7A8F-C0E9-4E1B-8874-71D95F0CEE6A}" srcOrd="8" destOrd="0" presId="urn:microsoft.com/office/officeart/2005/8/layout/hList6"/>
    <dgm:cxn modelId="{95C4CC33-01F9-4C86-93BF-8D0D33781D5D}" type="presParOf" srcId="{F384C19D-F2A8-4B97-967D-4DEBC253417B}" destId="{70039801-F3BF-4FEA-AEF6-3C7EAB98FA20}" srcOrd="9" destOrd="0" presId="urn:microsoft.com/office/officeart/2005/8/layout/hList6"/>
    <dgm:cxn modelId="{A6D1DD31-23DB-42FA-A788-DDABC48E44BC}" type="presParOf" srcId="{F384C19D-F2A8-4B97-967D-4DEBC253417B}" destId="{643EDDD2-DDD8-4E33-AD44-41F49BDDFC65}" srcOrd="10" destOrd="0" presId="urn:microsoft.com/office/officeart/2005/8/layout/hList6"/>
    <dgm:cxn modelId="{934929EF-17DA-432D-BFB3-A9760A5522CB}" type="presParOf" srcId="{F384C19D-F2A8-4B97-967D-4DEBC253417B}" destId="{BC095D76-883A-4C04-B653-86E02DB9498F}" srcOrd="11" destOrd="0" presId="urn:microsoft.com/office/officeart/2005/8/layout/hList6"/>
    <dgm:cxn modelId="{8C56BC68-EC0B-4CC2-882B-09DA50E4DCF6}" type="presParOf" srcId="{F384C19D-F2A8-4B97-967D-4DEBC253417B}" destId="{4FC6810F-2EED-48DE-A1AF-0AE2D2F977FF}" srcOrd="12" destOrd="0" presId="urn:microsoft.com/office/officeart/2005/8/layout/hList6"/>
    <dgm:cxn modelId="{C67AB86B-3AF0-4CE2-A1AE-2E2CB89B98C6}" type="presParOf" srcId="{F384C19D-F2A8-4B97-967D-4DEBC253417B}" destId="{A2AF7B63-C73C-4A82-A09C-03D143BE3BAA}" srcOrd="13" destOrd="0" presId="urn:microsoft.com/office/officeart/2005/8/layout/hList6"/>
    <dgm:cxn modelId="{4228FC06-D010-4E30-9E5A-FB1C4A2F9D38}" type="presParOf" srcId="{F384C19D-F2A8-4B97-967D-4DEBC253417B}" destId="{8DC92853-618E-4A47-AFE8-001BB352CDF8}" srcOrd="14" destOrd="0" presId="urn:microsoft.com/office/officeart/2005/8/layout/hList6"/>
    <dgm:cxn modelId="{900AF5DA-0743-44EE-879E-EB2C6C104DB0}" type="presParOf" srcId="{F384C19D-F2A8-4B97-967D-4DEBC253417B}" destId="{6DAF9F0F-3984-4E08-8B8A-A0D63FAB44C1}" srcOrd="15" destOrd="0" presId="urn:microsoft.com/office/officeart/2005/8/layout/hList6"/>
    <dgm:cxn modelId="{E7D453E9-7646-4AAE-A05E-BAA6B7D2AAEC}" type="presParOf" srcId="{F384C19D-F2A8-4B97-967D-4DEBC253417B}" destId="{A9B3D56E-B42C-4BC5-A22A-6375B2E11720}" srcOrd="1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B51D29-7422-420C-B0AF-5B7B1C9F73BB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3A20BBB7-5716-4C96-9A26-5AE4A1F69A59}">
      <dgm:prSet phldrT="[文字]"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1.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教師資格考試通過</a:t>
          </a:r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~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國民小學教師證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509B0799-CF14-42EC-9B09-8A0BDA451FD7}" type="parTrans" cxnId="{0D24E8A3-EEA0-4536-96C2-5A35518FA30B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D1C7390C-F082-450A-B98B-F96ED6981809}" type="sibTrans" cxnId="{0D24E8A3-EEA0-4536-96C2-5A35518FA30B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F147AC0F-7386-46A2-A3D6-E49FF93A707C}">
      <dgm:prSet phldrT="[文字]"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2.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加註專長教師證</a:t>
          </a:r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第二張教師證</a:t>
          </a:r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)~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加註英語、加註輔導、加註自然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231880D9-EEDF-42FE-AA63-249FAC424451}" type="parTrans" cxnId="{8C6E49B6-242C-4E75-A38C-35CCD1BE02E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7145E73B-B95C-4EB8-9B2B-1C77D69F4E80}" type="sibTrans" cxnId="{8C6E49B6-242C-4E75-A38C-35CCD1BE02E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4CAD7A71-C968-4187-ABDF-9D624D9DC626}">
      <dgm:prSet phldrT="[文字]"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3.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通過具備專長學分證明</a:t>
          </a:r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修課檢核表及成績單</a:t>
          </a:r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975588EE-4EB8-48F3-8250-BB7FDFC24100}" type="parTrans" cxnId="{F8435039-1A44-44EA-8CC0-C3EF1F48EDE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CDAB4C2D-D564-4E68-BDBC-AE629648DF7B}" type="sibTrans" cxnId="{F8435039-1A44-44EA-8CC0-C3EF1F48EDE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9E489AFF-2ABE-47DB-8C89-64585D58FF38}">
      <dgm:prSet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4.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語文證書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026327BD-F5DD-46D6-832E-37DAD93628F3}" type="parTrans" cxnId="{7EABB91A-9D8D-4DF6-971C-BAFF78A7F86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A0342967-68EB-403F-A4AF-15A33C284A99}" type="sibTrans" cxnId="{7EABB91A-9D8D-4DF6-971C-BAFF78A7F86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60566316-D66A-4F1B-982D-3BCFEA19C63E}">
      <dgm:prSet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5.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教學知能精熟證書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A09916AB-AA7D-4CEC-9157-35EBE9F25A4E}" type="parTrans" cxnId="{8A4BD9E5-DD8B-4FC4-9907-F8640F3F862E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026716CE-6CCC-4CFB-BA0D-AFA6657279D8}" type="sibTrans" cxnId="{8A4BD9E5-DD8B-4FC4-9907-F8640F3F862E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03199422-B116-41D7-A840-9C66E697E79D}">
      <dgm:prSet custT="1"/>
      <dgm:spPr/>
      <dgm:t>
        <a:bodyPr/>
        <a:lstStyle/>
        <a:p>
          <a:r>
            <a:rPr lang="en-US" altLang="zh-TW" sz="2000" smtClean="0">
              <a:solidFill>
                <a:schemeClr val="tx1"/>
              </a:solidFill>
              <a:latin typeface="+mj-ea"/>
              <a:ea typeface="+mj-ea"/>
            </a:rPr>
            <a:t>6.</a:t>
          </a:r>
          <a:r>
            <a:rPr lang="zh-TW" altLang="en-US" sz="2000" smtClean="0">
              <a:solidFill>
                <a:schemeClr val="tx1"/>
              </a:solidFill>
              <a:latin typeface="+mj-ea"/>
              <a:ea typeface="+mj-ea"/>
            </a:rPr>
            <a:t>畢業證書</a:t>
          </a:r>
          <a:endParaRPr lang="zh-TW" altLang="en-US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8A1FAB32-F0E4-4D3F-90C8-BBA104061490}" type="parTrans" cxnId="{793C2CD2-4F2F-4709-B2F2-554EDA2EE293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B455F16A-E35C-4AAE-AD77-022B559C402C}" type="sibTrans" cxnId="{793C2CD2-4F2F-4709-B2F2-554EDA2EE293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+mj-ea"/>
            <a:ea typeface="+mj-ea"/>
          </a:endParaRPr>
        </a:p>
      </dgm:t>
    </dgm:pt>
    <dgm:pt modelId="{F384C19D-F2A8-4B97-967D-4DEBC253417B}" type="pres">
      <dgm:prSet presAssocID="{BCB51D29-7422-420C-B0AF-5B7B1C9F73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A33908-1014-40CA-9A1E-DA25437FA373}" type="pres">
      <dgm:prSet presAssocID="{3A20BBB7-5716-4C96-9A26-5AE4A1F69A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975496-4D17-4540-8BD1-DBB9367D1855}" type="pres">
      <dgm:prSet presAssocID="{D1C7390C-F082-450A-B98B-F96ED6981809}" presName="sibTrans" presStyleCnt="0"/>
      <dgm:spPr/>
    </dgm:pt>
    <dgm:pt modelId="{E97E02DC-364B-4836-A9C3-BB394E99B151}" type="pres">
      <dgm:prSet presAssocID="{F147AC0F-7386-46A2-A3D6-E49FF93A70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FA0DF-78C1-485D-A544-BCEBA66F2FB1}" type="pres">
      <dgm:prSet presAssocID="{7145E73B-B95C-4EB8-9B2B-1C77D69F4E80}" presName="sibTrans" presStyleCnt="0"/>
      <dgm:spPr/>
    </dgm:pt>
    <dgm:pt modelId="{17D8DBBA-B7C9-4830-B024-7798750AA6C7}" type="pres">
      <dgm:prSet presAssocID="{4CAD7A71-C968-4187-ABDF-9D624D9DC62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618D6E-DE4C-4996-89EC-E4243142BFF6}" type="pres">
      <dgm:prSet presAssocID="{CDAB4C2D-D564-4E68-BDBC-AE629648DF7B}" presName="sibTrans" presStyleCnt="0"/>
      <dgm:spPr/>
    </dgm:pt>
    <dgm:pt modelId="{286D7A98-4411-4B10-A0AF-4C08D6DD12C4}" type="pres">
      <dgm:prSet presAssocID="{9E489AFF-2ABE-47DB-8C89-64585D58FF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1DD42-4FC2-401A-982D-7792324630F9}" type="pres">
      <dgm:prSet presAssocID="{A0342967-68EB-403F-A4AF-15A33C284A99}" presName="sibTrans" presStyleCnt="0"/>
      <dgm:spPr/>
    </dgm:pt>
    <dgm:pt modelId="{480C7A8F-C0E9-4E1B-8874-71D95F0CEE6A}" type="pres">
      <dgm:prSet presAssocID="{60566316-D66A-4F1B-982D-3BCFEA19C6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039801-F3BF-4FEA-AEF6-3C7EAB98FA20}" type="pres">
      <dgm:prSet presAssocID="{026716CE-6CCC-4CFB-BA0D-AFA6657279D8}" presName="sibTrans" presStyleCnt="0"/>
      <dgm:spPr/>
    </dgm:pt>
    <dgm:pt modelId="{643EDDD2-DDD8-4E33-AD44-41F49BDDFC65}" type="pres">
      <dgm:prSet presAssocID="{03199422-B116-41D7-A840-9C66E697E7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57C786-2B9A-4D9F-BDC4-FCED704BAF13}" type="presOf" srcId="{03199422-B116-41D7-A840-9C66E697E79D}" destId="{643EDDD2-DDD8-4E33-AD44-41F49BDDFC65}" srcOrd="0" destOrd="0" presId="urn:microsoft.com/office/officeart/2005/8/layout/hList6"/>
    <dgm:cxn modelId="{8C6E49B6-242C-4E75-A38C-35CCD1BE02E4}" srcId="{BCB51D29-7422-420C-B0AF-5B7B1C9F73BB}" destId="{F147AC0F-7386-46A2-A3D6-E49FF93A707C}" srcOrd="1" destOrd="0" parTransId="{231880D9-EEDF-42FE-AA63-249FAC424451}" sibTransId="{7145E73B-B95C-4EB8-9B2B-1C77D69F4E80}"/>
    <dgm:cxn modelId="{53055A89-38E7-4B26-BA82-1C0C82CFC003}" type="presOf" srcId="{BCB51D29-7422-420C-B0AF-5B7B1C9F73BB}" destId="{F384C19D-F2A8-4B97-967D-4DEBC253417B}" srcOrd="0" destOrd="0" presId="urn:microsoft.com/office/officeart/2005/8/layout/hList6"/>
    <dgm:cxn modelId="{1E610651-6468-4A93-A040-6BCE2EE25C1D}" type="presOf" srcId="{9E489AFF-2ABE-47DB-8C89-64585D58FF38}" destId="{286D7A98-4411-4B10-A0AF-4C08D6DD12C4}" srcOrd="0" destOrd="0" presId="urn:microsoft.com/office/officeart/2005/8/layout/hList6"/>
    <dgm:cxn modelId="{2ED5F534-602F-44A2-86D8-E28F194A945D}" type="presOf" srcId="{60566316-D66A-4F1B-982D-3BCFEA19C63E}" destId="{480C7A8F-C0E9-4E1B-8874-71D95F0CEE6A}" srcOrd="0" destOrd="0" presId="urn:microsoft.com/office/officeart/2005/8/layout/hList6"/>
    <dgm:cxn modelId="{3CEDCB00-FB56-44BB-9179-8BCFCB5F80F6}" type="presOf" srcId="{F147AC0F-7386-46A2-A3D6-E49FF93A707C}" destId="{E97E02DC-364B-4836-A9C3-BB394E99B151}" srcOrd="0" destOrd="0" presId="urn:microsoft.com/office/officeart/2005/8/layout/hList6"/>
    <dgm:cxn modelId="{7EABB91A-9D8D-4DF6-971C-BAFF78A7F864}" srcId="{BCB51D29-7422-420C-B0AF-5B7B1C9F73BB}" destId="{9E489AFF-2ABE-47DB-8C89-64585D58FF38}" srcOrd="3" destOrd="0" parTransId="{026327BD-F5DD-46D6-832E-37DAD93628F3}" sibTransId="{A0342967-68EB-403F-A4AF-15A33C284A99}"/>
    <dgm:cxn modelId="{8A4BD9E5-DD8B-4FC4-9907-F8640F3F862E}" srcId="{BCB51D29-7422-420C-B0AF-5B7B1C9F73BB}" destId="{60566316-D66A-4F1B-982D-3BCFEA19C63E}" srcOrd="4" destOrd="0" parTransId="{A09916AB-AA7D-4CEC-9157-35EBE9F25A4E}" sibTransId="{026716CE-6CCC-4CFB-BA0D-AFA6657279D8}"/>
    <dgm:cxn modelId="{66818DDB-349F-48A4-AE7D-2405E8C5644F}" type="presOf" srcId="{3A20BBB7-5716-4C96-9A26-5AE4A1F69A59}" destId="{EDA33908-1014-40CA-9A1E-DA25437FA373}" srcOrd="0" destOrd="0" presId="urn:microsoft.com/office/officeart/2005/8/layout/hList6"/>
    <dgm:cxn modelId="{F8435039-1A44-44EA-8CC0-C3EF1F48EDED}" srcId="{BCB51D29-7422-420C-B0AF-5B7B1C9F73BB}" destId="{4CAD7A71-C968-4187-ABDF-9D624D9DC626}" srcOrd="2" destOrd="0" parTransId="{975588EE-4EB8-48F3-8250-BB7FDFC24100}" sibTransId="{CDAB4C2D-D564-4E68-BDBC-AE629648DF7B}"/>
    <dgm:cxn modelId="{98C52E4E-53A2-4EFF-8A7F-E04BA98E43FA}" type="presOf" srcId="{4CAD7A71-C968-4187-ABDF-9D624D9DC626}" destId="{17D8DBBA-B7C9-4830-B024-7798750AA6C7}" srcOrd="0" destOrd="0" presId="urn:microsoft.com/office/officeart/2005/8/layout/hList6"/>
    <dgm:cxn modelId="{793C2CD2-4F2F-4709-B2F2-554EDA2EE293}" srcId="{BCB51D29-7422-420C-B0AF-5B7B1C9F73BB}" destId="{03199422-B116-41D7-A840-9C66E697E79D}" srcOrd="5" destOrd="0" parTransId="{8A1FAB32-F0E4-4D3F-90C8-BBA104061490}" sibTransId="{B455F16A-E35C-4AAE-AD77-022B559C402C}"/>
    <dgm:cxn modelId="{0D24E8A3-EEA0-4536-96C2-5A35518FA30B}" srcId="{BCB51D29-7422-420C-B0AF-5B7B1C9F73BB}" destId="{3A20BBB7-5716-4C96-9A26-5AE4A1F69A59}" srcOrd="0" destOrd="0" parTransId="{509B0799-CF14-42EC-9B09-8A0BDA451FD7}" sibTransId="{D1C7390C-F082-450A-B98B-F96ED6981809}"/>
    <dgm:cxn modelId="{7188232D-725C-464F-80EC-D85932FF56B1}" type="presParOf" srcId="{F384C19D-F2A8-4B97-967D-4DEBC253417B}" destId="{EDA33908-1014-40CA-9A1E-DA25437FA373}" srcOrd="0" destOrd="0" presId="urn:microsoft.com/office/officeart/2005/8/layout/hList6"/>
    <dgm:cxn modelId="{9754213A-09D3-4720-AE0C-AD11F0DE7265}" type="presParOf" srcId="{F384C19D-F2A8-4B97-967D-4DEBC253417B}" destId="{4E975496-4D17-4540-8BD1-DBB9367D1855}" srcOrd="1" destOrd="0" presId="urn:microsoft.com/office/officeart/2005/8/layout/hList6"/>
    <dgm:cxn modelId="{4F881F40-0DD7-4E51-B23B-7986674F6376}" type="presParOf" srcId="{F384C19D-F2A8-4B97-967D-4DEBC253417B}" destId="{E97E02DC-364B-4836-A9C3-BB394E99B151}" srcOrd="2" destOrd="0" presId="urn:microsoft.com/office/officeart/2005/8/layout/hList6"/>
    <dgm:cxn modelId="{431839AD-C59A-49A0-BDD7-D5846441100B}" type="presParOf" srcId="{F384C19D-F2A8-4B97-967D-4DEBC253417B}" destId="{200FA0DF-78C1-485D-A544-BCEBA66F2FB1}" srcOrd="3" destOrd="0" presId="urn:microsoft.com/office/officeart/2005/8/layout/hList6"/>
    <dgm:cxn modelId="{B0606656-7A28-4EE0-AFA1-31072E18EB0D}" type="presParOf" srcId="{F384C19D-F2A8-4B97-967D-4DEBC253417B}" destId="{17D8DBBA-B7C9-4830-B024-7798750AA6C7}" srcOrd="4" destOrd="0" presId="urn:microsoft.com/office/officeart/2005/8/layout/hList6"/>
    <dgm:cxn modelId="{27CE72F1-C8D1-4A4A-9672-8C67AFDC53CB}" type="presParOf" srcId="{F384C19D-F2A8-4B97-967D-4DEBC253417B}" destId="{3A618D6E-DE4C-4996-89EC-E4243142BFF6}" srcOrd="5" destOrd="0" presId="urn:microsoft.com/office/officeart/2005/8/layout/hList6"/>
    <dgm:cxn modelId="{2F02FEA8-35E5-45AB-A5D7-D7706992ED9F}" type="presParOf" srcId="{F384C19D-F2A8-4B97-967D-4DEBC253417B}" destId="{286D7A98-4411-4B10-A0AF-4C08D6DD12C4}" srcOrd="6" destOrd="0" presId="urn:microsoft.com/office/officeart/2005/8/layout/hList6"/>
    <dgm:cxn modelId="{F6A9CB24-9CC5-456B-8986-C06C657D99F2}" type="presParOf" srcId="{F384C19D-F2A8-4B97-967D-4DEBC253417B}" destId="{A6E1DD42-4FC2-401A-982D-7792324630F9}" srcOrd="7" destOrd="0" presId="urn:microsoft.com/office/officeart/2005/8/layout/hList6"/>
    <dgm:cxn modelId="{D97DBA26-5802-49EC-BAB1-4924E09F4938}" type="presParOf" srcId="{F384C19D-F2A8-4B97-967D-4DEBC253417B}" destId="{480C7A8F-C0E9-4E1B-8874-71D95F0CEE6A}" srcOrd="8" destOrd="0" presId="urn:microsoft.com/office/officeart/2005/8/layout/hList6"/>
    <dgm:cxn modelId="{95C4CC33-01F9-4C86-93BF-8D0D33781D5D}" type="presParOf" srcId="{F384C19D-F2A8-4B97-967D-4DEBC253417B}" destId="{70039801-F3BF-4FEA-AEF6-3C7EAB98FA20}" srcOrd="9" destOrd="0" presId="urn:microsoft.com/office/officeart/2005/8/layout/hList6"/>
    <dgm:cxn modelId="{A6D1DD31-23DB-42FA-A788-DDABC48E44BC}" type="presParOf" srcId="{F384C19D-F2A8-4B97-967D-4DEBC253417B}" destId="{643EDDD2-DDD8-4E33-AD44-41F49BDDFC65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B8F84-D2DF-4462-8129-447EF87E2162}">
      <dsp:nvSpPr>
        <dsp:cNvPr id="0" name=""/>
        <dsp:cNvSpPr/>
      </dsp:nvSpPr>
      <dsp:spPr>
        <a:xfrm>
          <a:off x="3583533" y="1272"/>
          <a:ext cx="7197770" cy="27712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latin typeface="+mj-ea"/>
              <a:ea typeface="+mj-ea"/>
            </a:rPr>
            <a:t>A</a:t>
          </a:r>
          <a:r>
            <a:rPr lang="zh-TW" altLang="en-US" sz="2000" kern="1200" dirty="0" smtClean="0">
              <a:latin typeface="+mj-ea"/>
              <a:ea typeface="+mj-ea"/>
            </a:rPr>
            <a:t>：自然領域</a:t>
          </a:r>
          <a:r>
            <a:rPr lang="en-US" altLang="zh-TW" sz="2000" kern="1200" dirty="0" smtClean="0">
              <a:latin typeface="+mj-ea"/>
              <a:ea typeface="+mj-ea"/>
            </a:rPr>
            <a:t>-</a:t>
          </a:r>
          <a:r>
            <a:rPr lang="zh-TW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非加註時，須符合具備專長學分</a:t>
          </a:r>
          <a:r>
            <a:rPr lang="en-US" altLang="zh-TW" sz="2000" kern="1200" dirty="0" smtClean="0">
              <a:solidFill>
                <a:srgbClr val="FF0000"/>
              </a:solidFill>
              <a:latin typeface="+mj-ea"/>
              <a:ea typeface="+mj-ea"/>
            </a:rPr>
            <a:t>(20</a:t>
          </a:r>
          <a:r>
            <a:rPr lang="zh-TW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 學分</a:t>
          </a:r>
          <a:r>
            <a:rPr lang="en-US" altLang="zh-TW" sz="2000" kern="1200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j-ea"/>
              <a:ea typeface="+mj-ea"/>
            </a:rPr>
            <a:t>具備專長</a:t>
          </a:r>
          <a:r>
            <a:rPr lang="en-US" altLang="zh-TW" sz="2000" kern="1200" dirty="0" smtClean="0">
              <a:latin typeface="+mj-ea"/>
              <a:ea typeface="+mj-ea"/>
            </a:rPr>
            <a:t>-</a:t>
          </a:r>
          <a:r>
            <a:rPr lang="zh-TW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每學年開學第一週檢具前一學年度修習成績單及檢核表，向規劃系所提出申請審核認定，再送師培中心核定。請自行保管檢核表。</a:t>
          </a:r>
          <a:endParaRPr lang="zh-TW" altLang="en-US" sz="2000" kern="1200" dirty="0"/>
        </a:p>
      </dsp:txBody>
      <dsp:txXfrm>
        <a:off x="3583533" y="347674"/>
        <a:ext cx="6158563" cy="2078414"/>
      </dsp:txXfrm>
    </dsp:sp>
    <dsp:sp modelId="{92205F9D-E3FF-4DD5-AC97-7EA2D5A4B9AE}">
      <dsp:nvSpPr>
        <dsp:cNvPr id="0" name=""/>
        <dsp:cNvSpPr/>
      </dsp:nvSpPr>
      <dsp:spPr>
        <a:xfrm>
          <a:off x="16004" y="613235"/>
          <a:ext cx="3567528" cy="1547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  <a:latin typeface="+mj-ea"/>
              <a:ea typeface="+mj-ea"/>
            </a:rPr>
            <a:t>Q</a:t>
          </a:r>
          <a:r>
            <a:rPr lang="zh-TW" altLang="en-US" sz="2400" kern="1200" dirty="0" smtClean="0">
              <a:solidFill>
                <a:schemeClr val="tx1"/>
              </a:solidFill>
              <a:latin typeface="+mj-ea"/>
              <a:ea typeface="+mj-ea"/>
            </a:rPr>
            <a:t>：國民小學自然領域，具備資訊專長，如何申請認定？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91537" y="688768"/>
        <a:ext cx="3416462" cy="1396227"/>
      </dsp:txXfrm>
    </dsp:sp>
    <dsp:sp modelId="{A8982417-F31C-488D-BBF8-1A9C9D4D6307}">
      <dsp:nvSpPr>
        <dsp:cNvPr id="0" name=""/>
        <dsp:cNvSpPr/>
      </dsp:nvSpPr>
      <dsp:spPr>
        <a:xfrm>
          <a:off x="3725956" y="2927221"/>
          <a:ext cx="6988234" cy="1547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>
              <a:latin typeface="+mj-ea"/>
              <a:ea typeface="+mj-ea"/>
            </a:rPr>
            <a:t>A</a:t>
          </a:r>
          <a:r>
            <a:rPr lang="zh-TW" altLang="en-US" sz="2800" kern="1200" dirty="0" smtClean="0">
              <a:latin typeface="+mj-ea"/>
              <a:ea typeface="+mj-ea"/>
            </a:rPr>
            <a:t>：</a:t>
          </a:r>
          <a:r>
            <a:rPr lang="zh-TW" altLang="en-US" sz="2800" kern="1200" dirty="0" smtClean="0">
              <a:solidFill>
                <a:srgbClr val="FF0000"/>
              </a:solidFill>
              <a:latin typeface="+mj-ea"/>
              <a:ea typeface="+mj-ea"/>
            </a:rPr>
            <a:t>依據本校師培中心專門課程抵免要點辦理。</a:t>
          </a:r>
          <a:r>
            <a:rPr lang="en-US" altLang="zh-TW" sz="2800" kern="1200" dirty="0" smtClean="0">
              <a:solidFill>
                <a:srgbClr val="FF0000"/>
              </a:solidFill>
              <a:latin typeface="+mj-ea"/>
              <a:ea typeface="+mj-ea"/>
            </a:rPr>
            <a:t>10</a:t>
          </a:r>
          <a:r>
            <a:rPr lang="zh-TW" altLang="en-US" sz="2800" kern="1200" dirty="0" smtClean="0">
              <a:solidFill>
                <a:srgbClr val="FF0000"/>
              </a:solidFill>
              <a:latin typeface="+mj-ea"/>
              <a:ea typeface="+mj-ea"/>
            </a:rPr>
            <a:t>年為限，除特殊條件</a:t>
          </a:r>
          <a:endParaRPr lang="zh-TW" altLang="en-US" sz="2800" kern="1200" dirty="0"/>
        </a:p>
      </dsp:txBody>
      <dsp:txXfrm>
        <a:off x="3725956" y="3120633"/>
        <a:ext cx="6407999" cy="1160469"/>
      </dsp:txXfrm>
    </dsp:sp>
    <dsp:sp modelId="{09FADC36-A191-472F-8499-26BFD0E68893}">
      <dsp:nvSpPr>
        <dsp:cNvPr id="0" name=""/>
        <dsp:cNvSpPr/>
      </dsp:nvSpPr>
      <dsp:spPr>
        <a:xfrm>
          <a:off x="83117" y="2927221"/>
          <a:ext cx="3642839" cy="1547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  <a:latin typeface="+mj-ea"/>
              <a:ea typeface="+mj-ea"/>
            </a:rPr>
            <a:t>Q</a:t>
          </a:r>
          <a:r>
            <a:rPr lang="zh-TW" altLang="en-US" sz="2400" kern="1200" dirty="0" smtClean="0">
              <a:solidFill>
                <a:schemeClr val="tx1"/>
              </a:solidFill>
              <a:latin typeface="+mj-ea"/>
              <a:ea typeface="+mj-ea"/>
            </a:rPr>
            <a:t>：具備專長學分超過</a:t>
          </a:r>
          <a:r>
            <a:rPr lang="en-US" altLang="zh-TW" sz="2400" kern="1200" dirty="0" smtClean="0">
              <a:solidFill>
                <a:schemeClr val="tx1"/>
              </a:solidFill>
              <a:latin typeface="+mj-ea"/>
              <a:ea typeface="+mj-ea"/>
            </a:rPr>
            <a:t>10</a:t>
          </a:r>
          <a:r>
            <a:rPr lang="zh-TW" altLang="en-US" sz="2400" kern="1200" dirty="0" smtClean="0">
              <a:solidFill>
                <a:schemeClr val="tx1"/>
              </a:solidFill>
              <a:latin typeface="+mj-ea"/>
              <a:ea typeface="+mj-ea"/>
            </a:rPr>
            <a:t>年可以抵免？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158650" y="3002754"/>
        <a:ext cx="3491773" cy="1396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98ACF-6D50-4DCA-942F-7385703C5060}">
      <dsp:nvSpPr>
        <dsp:cNvPr id="0" name=""/>
        <dsp:cNvSpPr/>
      </dsp:nvSpPr>
      <dsp:spPr>
        <a:xfrm>
          <a:off x="4421757" y="2008"/>
          <a:ext cx="6616459" cy="2007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latin typeface="+mj-ea"/>
              <a:ea typeface="+mj-ea"/>
            </a:rPr>
            <a:t>A</a:t>
          </a:r>
          <a:r>
            <a:rPr lang="zh-TW" altLang="en-US" sz="2000" kern="1200" dirty="0" smtClean="0">
              <a:latin typeface="+mj-ea"/>
              <a:ea typeface="+mj-ea"/>
            </a:rPr>
            <a:t>：</a:t>
          </a:r>
          <a:r>
            <a:rPr lang="zh-TW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以系所課程為優先原則，且需符合每學期</a:t>
          </a:r>
          <a:r>
            <a:rPr lang="en-US" altLang="zh-TW" sz="2000" kern="1200" dirty="0" smtClean="0">
              <a:solidFill>
                <a:srgbClr val="FF0000"/>
              </a:solidFill>
              <a:latin typeface="+mj-ea"/>
              <a:ea typeface="+mj-ea"/>
            </a:rPr>
            <a:t>2</a:t>
          </a:r>
          <a:r>
            <a:rPr lang="zh-TW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學分專業專門課程。並可參考校外開課情形，進行修課。若非因故於畢業前修足學分時，請於修課最後一年向師培中心綜合行政組提出申請，再函示分發縣市及教育部。</a:t>
          </a:r>
          <a:endParaRPr lang="zh-TW" altLang="en-US" sz="2000" kern="1200" dirty="0"/>
        </a:p>
      </dsp:txBody>
      <dsp:txXfrm>
        <a:off x="4421757" y="252996"/>
        <a:ext cx="5863494" cy="1505930"/>
      </dsp:txXfrm>
    </dsp:sp>
    <dsp:sp modelId="{6EE172BD-16A7-44B7-B759-EACB769E0C90}">
      <dsp:nvSpPr>
        <dsp:cNvPr id="0" name=""/>
        <dsp:cNvSpPr/>
      </dsp:nvSpPr>
      <dsp:spPr>
        <a:xfrm>
          <a:off x="10784" y="249515"/>
          <a:ext cx="4410972" cy="1612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Q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：加註專長、具備專長與系所課程衝堂時，如何處理？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89499" y="328230"/>
        <a:ext cx="4253542" cy="1455048"/>
      </dsp:txXfrm>
    </dsp:sp>
    <dsp:sp modelId="{C6655456-5810-4AF9-98A2-E31728358BF1}">
      <dsp:nvSpPr>
        <dsp:cNvPr id="0" name=""/>
        <dsp:cNvSpPr/>
      </dsp:nvSpPr>
      <dsp:spPr>
        <a:xfrm>
          <a:off x="4420679" y="2171162"/>
          <a:ext cx="6622927" cy="2224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latin typeface="+mj-ea"/>
              <a:ea typeface="+mj-ea"/>
            </a:rPr>
            <a:t>A</a:t>
          </a:r>
          <a:r>
            <a:rPr lang="zh-TW" altLang="en-US" sz="2000" kern="1200" dirty="0" smtClean="0">
              <a:latin typeface="+mj-ea"/>
              <a:ea typeface="+mj-ea"/>
            </a:rPr>
            <a:t>：</a:t>
          </a:r>
          <a:r>
            <a:rPr lang="zh-TW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分發前取得教師資格考試證書</a:t>
          </a:r>
          <a:r>
            <a:rPr lang="en-US" altLang="zh-TW" sz="2000" kern="1200" dirty="0" smtClean="0">
              <a:solidFill>
                <a:srgbClr val="FF0000"/>
              </a:solidFill>
              <a:latin typeface="+mj-ea"/>
              <a:ea typeface="+mj-ea"/>
            </a:rPr>
            <a:t>(</a:t>
          </a:r>
          <a:r>
            <a:rPr lang="zh-TW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未取得時，取消分發，須賠償公費待遇</a:t>
          </a:r>
          <a:r>
            <a:rPr lang="en-US" altLang="zh-TW" sz="2000" kern="1200" dirty="0" smtClean="0">
              <a:solidFill>
                <a:srgbClr val="FF0000"/>
              </a:solidFill>
              <a:latin typeface="+mj-ea"/>
              <a:ea typeface="+mj-ea"/>
            </a:rPr>
            <a:t>)</a:t>
          </a:r>
          <a:endParaRPr lang="zh-TW" altLang="en-US" sz="2000" kern="1200" dirty="0"/>
        </a:p>
      </dsp:txBody>
      <dsp:txXfrm>
        <a:off x="4420679" y="2449176"/>
        <a:ext cx="5788887" cy="1668081"/>
      </dsp:txXfrm>
    </dsp:sp>
    <dsp:sp modelId="{990A212D-0B04-46A9-9F96-F2B05039029D}">
      <dsp:nvSpPr>
        <dsp:cNvPr id="0" name=""/>
        <dsp:cNvSpPr/>
      </dsp:nvSpPr>
      <dsp:spPr>
        <a:xfrm>
          <a:off x="5395" y="2476977"/>
          <a:ext cx="4415284" cy="1612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Q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：符合先檢後實者，若當年無通過檢定時，該怎麼做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(109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年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2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月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4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日起適用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84110" y="2555692"/>
        <a:ext cx="4257854" cy="145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30E2-7B1D-4D9F-82F6-8DE33FF60242}">
      <dsp:nvSpPr>
        <dsp:cNvPr id="0" name=""/>
        <dsp:cNvSpPr/>
      </dsp:nvSpPr>
      <dsp:spPr>
        <a:xfrm>
          <a:off x="411644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61F12-7E49-4666-B656-4BB9A0B31DC7}">
      <dsp:nvSpPr>
        <dsp:cNvPr id="0" name=""/>
        <dsp:cNvSpPr/>
      </dsp:nvSpPr>
      <dsp:spPr>
        <a:xfrm>
          <a:off x="1483153" y="3739963"/>
          <a:ext cx="225416" cy="225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C25D4-188F-4E3A-A2BE-72E823A61C04}">
      <dsp:nvSpPr>
        <dsp:cNvPr id="0" name=""/>
        <dsp:cNvSpPr/>
      </dsp:nvSpPr>
      <dsp:spPr>
        <a:xfrm>
          <a:off x="991090" y="4185187"/>
          <a:ext cx="4399570" cy="83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4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公費生培育輔導電子手冊</a:t>
          </a:r>
          <a:r>
            <a:rPr lang="en-US" altLang="zh-TW" sz="2800" b="1" kern="1200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https://pse.is/v2zv</a:t>
          </a:r>
          <a:endParaRPr lang="zh-TW" altLang="en-US" sz="2800" kern="1200" dirty="0"/>
        </a:p>
      </dsp:txBody>
      <dsp:txXfrm>
        <a:off x="991090" y="4185187"/>
        <a:ext cx="4399570" cy="836319"/>
      </dsp:txXfrm>
    </dsp:sp>
    <dsp:sp modelId="{492B4DA3-C20B-4259-8EA4-3607D083EE22}">
      <dsp:nvSpPr>
        <dsp:cNvPr id="0" name=""/>
        <dsp:cNvSpPr/>
      </dsp:nvSpPr>
      <dsp:spPr>
        <a:xfrm>
          <a:off x="3472887" y="2267170"/>
          <a:ext cx="407483" cy="407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60BF3-3175-40A7-B8A3-8B56E9E2553C}">
      <dsp:nvSpPr>
        <dsp:cNvPr id="0" name=""/>
        <dsp:cNvSpPr/>
      </dsp:nvSpPr>
      <dsp:spPr>
        <a:xfrm>
          <a:off x="2542777" y="2892912"/>
          <a:ext cx="4866958" cy="92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1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公費生學習檢核表</a:t>
          </a:r>
          <a:r>
            <a:rPr lang="en-US" altLang="zh-TW" sz="2400" b="1" kern="1200" dirty="0" smtClean="0">
              <a:solidFill>
                <a:schemeClr val="tx1"/>
              </a:solidFill>
            </a:rPr>
            <a:t/>
          </a:r>
          <a:br>
            <a:rPr lang="en-US" altLang="zh-TW" sz="2400" b="1" kern="1200" dirty="0" smtClean="0">
              <a:solidFill>
                <a:schemeClr val="tx1"/>
              </a:solidFill>
            </a:rPr>
          </a:br>
          <a:r>
            <a:rPr lang="zh-TW" altLang="en-US" sz="2400" b="1" kern="1200" dirty="0" smtClean="0">
              <a:solidFill>
                <a:srgbClr val="FF0000"/>
              </a:solidFill>
            </a:rPr>
            <a:t>每學期檢送培育系所</a:t>
          </a:r>
          <a:r>
            <a:rPr lang="en-US" altLang="zh-TW" sz="2400" b="1" kern="1200" dirty="0" smtClean="0">
              <a:solidFill>
                <a:srgbClr val="FF0000"/>
              </a:solidFill>
            </a:rPr>
            <a:t>-</a:t>
          </a:r>
          <a:r>
            <a:rPr lang="zh-TW" altLang="en-US" sz="2400" b="1" kern="1200" dirty="0" smtClean="0">
              <a:solidFill>
                <a:srgbClr val="FF0000"/>
              </a:solidFill>
            </a:rPr>
            <a:t>師培中心</a:t>
          </a:r>
          <a:endParaRPr lang="zh-TW" altLang="en-US" sz="2400" kern="1200" dirty="0"/>
        </a:p>
      </dsp:txBody>
      <dsp:txXfrm>
        <a:off x="2542777" y="2892912"/>
        <a:ext cx="4866958" cy="928071"/>
      </dsp:txXfrm>
    </dsp:sp>
    <dsp:sp modelId="{97BF8B91-C862-4CB7-8469-B2C1FE31F1A5}">
      <dsp:nvSpPr>
        <dsp:cNvPr id="0" name=""/>
        <dsp:cNvSpPr/>
      </dsp:nvSpPr>
      <dsp:spPr>
        <a:xfrm>
          <a:off x="5865771" y="1370922"/>
          <a:ext cx="563541" cy="563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8A691-AE81-494C-845B-6142E85E4D4D}">
      <dsp:nvSpPr>
        <dsp:cNvPr id="0" name=""/>
        <dsp:cNvSpPr/>
      </dsp:nvSpPr>
      <dsp:spPr>
        <a:xfrm>
          <a:off x="5026194" y="1995867"/>
          <a:ext cx="5087623" cy="141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0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具備學分檢核表</a:t>
          </a:r>
          <a:endParaRPr lang="en-US" altLang="zh-TW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</a:rPr>
            <a:t>每學年檢送規劃系所</a:t>
          </a:r>
          <a:r>
            <a:rPr lang="en-US" altLang="zh-TW" sz="2400" b="1" kern="1200" dirty="0" smtClean="0">
              <a:solidFill>
                <a:srgbClr val="FF0000"/>
              </a:solidFill>
            </a:rPr>
            <a:t>-</a:t>
          </a:r>
          <a:r>
            <a:rPr lang="zh-TW" altLang="en-US" sz="2400" b="1" kern="1200" dirty="0" smtClean="0">
              <a:solidFill>
                <a:srgbClr val="FF0000"/>
              </a:solidFill>
            </a:rPr>
            <a:t>師培中心</a:t>
          </a:r>
          <a:endParaRPr lang="zh-TW" altLang="en-US" sz="2400" kern="1200" dirty="0"/>
        </a:p>
      </dsp:txBody>
      <dsp:txXfrm>
        <a:off x="5026194" y="1995867"/>
        <a:ext cx="5087623" cy="1411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33908-1014-40CA-9A1E-DA25437FA373}">
      <dsp:nvSpPr>
        <dsp:cNvPr id="0" name=""/>
        <dsp:cNvSpPr/>
      </dsp:nvSpPr>
      <dsp:spPr>
        <a:xfrm rot="16200000">
          <a:off x="-1513301" y="1518370"/>
          <a:ext cx="4253343" cy="1216602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1.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教師資格考試通過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~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國民小學教師證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5069" y="850669"/>
        <a:ext cx="1216602" cy="2552005"/>
      </dsp:txXfrm>
    </dsp:sp>
    <dsp:sp modelId="{E97E02DC-364B-4836-A9C3-BB394E99B151}">
      <dsp:nvSpPr>
        <dsp:cNvPr id="0" name=""/>
        <dsp:cNvSpPr/>
      </dsp:nvSpPr>
      <dsp:spPr>
        <a:xfrm rot="16200000">
          <a:off x="-205453" y="1518370"/>
          <a:ext cx="4253343" cy="1216602"/>
        </a:xfrm>
        <a:prstGeom prst="flowChartManualOperation">
          <a:avLst/>
        </a:prstGeom>
        <a:solidFill>
          <a:schemeClr val="accent1">
            <a:shade val="50000"/>
            <a:hueOff val="-81826"/>
            <a:satOff val="844"/>
            <a:lumOff val="103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2.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加註專長教師證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第二張教師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證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1312917" y="850669"/>
        <a:ext cx="1216602" cy="2552005"/>
      </dsp:txXfrm>
    </dsp:sp>
    <dsp:sp modelId="{17D8DBBA-B7C9-4830-B024-7798750AA6C7}">
      <dsp:nvSpPr>
        <dsp:cNvPr id="0" name=""/>
        <dsp:cNvSpPr/>
      </dsp:nvSpPr>
      <dsp:spPr>
        <a:xfrm rot="16200000">
          <a:off x="1102393" y="1518370"/>
          <a:ext cx="4253343" cy="1216602"/>
        </a:xfrm>
        <a:prstGeom prst="flowChartManualOperation">
          <a:avLst/>
        </a:prstGeom>
        <a:solidFill>
          <a:schemeClr val="accent1">
            <a:shade val="50000"/>
            <a:hueOff val="-163652"/>
            <a:satOff val="1688"/>
            <a:lumOff val="207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3.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通過具備專長學分證明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修課檢核表及成績單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</dsp:txBody>
      <dsp:txXfrm rot="5400000">
        <a:off x="2620763" y="850669"/>
        <a:ext cx="1216602" cy="2552005"/>
      </dsp:txXfrm>
    </dsp:sp>
    <dsp:sp modelId="{286D7A98-4411-4B10-A0AF-4C08D6DD12C4}">
      <dsp:nvSpPr>
        <dsp:cNvPr id="0" name=""/>
        <dsp:cNvSpPr/>
      </dsp:nvSpPr>
      <dsp:spPr>
        <a:xfrm rot="16200000">
          <a:off x="2427489" y="1518370"/>
          <a:ext cx="4218848" cy="1216602"/>
        </a:xfrm>
        <a:prstGeom prst="flowChartManualOperation">
          <a:avLst/>
        </a:prstGeom>
        <a:solidFill>
          <a:schemeClr val="accent1">
            <a:shade val="50000"/>
            <a:hueOff val="-245478"/>
            <a:satOff val="2532"/>
            <a:lumOff val="310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4.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語文證書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3928612" y="861017"/>
        <a:ext cx="1216602" cy="2531308"/>
      </dsp:txXfrm>
    </dsp:sp>
    <dsp:sp modelId="{480C7A8F-C0E9-4E1B-8874-71D95F0CEE6A}">
      <dsp:nvSpPr>
        <dsp:cNvPr id="0" name=""/>
        <dsp:cNvSpPr/>
      </dsp:nvSpPr>
      <dsp:spPr>
        <a:xfrm rot="16200000">
          <a:off x="3718088" y="1518370"/>
          <a:ext cx="4253343" cy="1216602"/>
        </a:xfrm>
        <a:prstGeom prst="flowChartManualOperation">
          <a:avLst/>
        </a:prstGeom>
        <a:solidFill>
          <a:schemeClr val="accent1">
            <a:shade val="50000"/>
            <a:hueOff val="-327304"/>
            <a:satOff val="3376"/>
            <a:lumOff val="414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5.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教學知能精熟證書校內教學知能通過證書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5236458" y="850669"/>
        <a:ext cx="1216602" cy="2552005"/>
      </dsp:txXfrm>
    </dsp:sp>
    <dsp:sp modelId="{643EDDD2-DDD8-4E33-AD44-41F49BDDFC65}">
      <dsp:nvSpPr>
        <dsp:cNvPr id="0" name=""/>
        <dsp:cNvSpPr/>
      </dsp:nvSpPr>
      <dsp:spPr>
        <a:xfrm rot="16200000">
          <a:off x="5025937" y="1518370"/>
          <a:ext cx="4253343" cy="1216602"/>
        </a:xfrm>
        <a:prstGeom prst="flowChartManualOperation">
          <a:avLst/>
        </a:prstGeom>
        <a:solidFill>
          <a:schemeClr val="accent1">
            <a:shade val="50000"/>
            <a:hueOff val="-245478"/>
            <a:satOff val="2532"/>
            <a:lumOff val="310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6.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歷年成績單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6544307" y="850669"/>
        <a:ext cx="1216602" cy="2552005"/>
      </dsp:txXfrm>
    </dsp:sp>
    <dsp:sp modelId="{4FC6810F-2EED-48DE-A1AF-0AE2D2F977FF}">
      <dsp:nvSpPr>
        <dsp:cNvPr id="0" name=""/>
        <dsp:cNvSpPr/>
      </dsp:nvSpPr>
      <dsp:spPr>
        <a:xfrm rot="16200000">
          <a:off x="6333783" y="1518370"/>
          <a:ext cx="4253343" cy="1216602"/>
        </a:xfrm>
        <a:prstGeom prst="flowChartManualOperation">
          <a:avLst/>
        </a:prstGeom>
        <a:solidFill>
          <a:schemeClr val="accent1">
            <a:shade val="50000"/>
            <a:hueOff val="-163652"/>
            <a:satOff val="1688"/>
            <a:lumOff val="207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solidFill>
                <a:schemeClr val="tx1"/>
              </a:solidFill>
              <a:latin typeface="+mj-ea"/>
              <a:ea typeface="+mj-ea"/>
            </a:rPr>
            <a:t>7.</a:t>
          </a:r>
          <a:r>
            <a:rPr lang="zh-TW" altLang="en-US" sz="2100" kern="1200" dirty="0" smtClean="0">
              <a:solidFill>
                <a:schemeClr val="tx1"/>
              </a:solidFill>
              <a:latin typeface="+mj-ea"/>
              <a:ea typeface="+mj-ea"/>
            </a:rPr>
            <a:t>服務證明</a:t>
          </a:r>
          <a:r>
            <a:rPr lang="en-US" altLang="zh-TW" sz="21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  <a:latin typeface="+mj-ea"/>
              <a:ea typeface="+mj-ea"/>
            </a:rPr>
            <a:t>每學年</a:t>
          </a:r>
          <a:r>
            <a:rPr lang="en-US" altLang="zh-TW" sz="2100" kern="1200" dirty="0" smtClean="0">
              <a:solidFill>
                <a:srgbClr val="FF0000"/>
              </a:solidFill>
              <a:latin typeface="+mj-ea"/>
              <a:ea typeface="+mj-ea"/>
            </a:rPr>
            <a:t>72</a:t>
          </a:r>
          <a:r>
            <a:rPr lang="zh-TW" altLang="en-US" sz="2100" kern="1200" dirty="0" smtClean="0">
              <a:solidFill>
                <a:srgbClr val="FF0000"/>
              </a:solidFill>
              <a:latin typeface="+mj-ea"/>
              <a:ea typeface="+mj-ea"/>
            </a:rPr>
            <a:t>小時及</a:t>
          </a:r>
          <a:r>
            <a:rPr lang="en-US" altLang="zh-TW" sz="2100" kern="1200" dirty="0" smtClean="0">
              <a:solidFill>
                <a:srgbClr val="FF0000"/>
              </a:solidFill>
              <a:latin typeface="+mj-ea"/>
              <a:ea typeface="+mj-ea"/>
            </a:rPr>
            <a:t>1</a:t>
          </a:r>
          <a:r>
            <a:rPr lang="zh-TW" altLang="en-US" sz="2100" kern="1200" dirty="0" smtClean="0">
              <a:solidFill>
                <a:srgbClr val="FF0000"/>
              </a:solidFill>
              <a:latin typeface="+mj-ea"/>
              <a:ea typeface="+mj-ea"/>
            </a:rPr>
            <a:t>次史懷哲</a:t>
          </a:r>
          <a:r>
            <a:rPr lang="en-US" altLang="zh-TW" sz="21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</dsp:txBody>
      <dsp:txXfrm rot="5400000">
        <a:off x="7852153" y="850669"/>
        <a:ext cx="1216602" cy="2552005"/>
      </dsp:txXfrm>
    </dsp:sp>
    <dsp:sp modelId="{8DC92853-618E-4A47-AFE8-001BB352CDF8}">
      <dsp:nvSpPr>
        <dsp:cNvPr id="0" name=""/>
        <dsp:cNvSpPr/>
      </dsp:nvSpPr>
      <dsp:spPr>
        <a:xfrm rot="16200000">
          <a:off x="7641631" y="1518370"/>
          <a:ext cx="4253343" cy="1216602"/>
        </a:xfrm>
        <a:prstGeom prst="flowChartManualOperation">
          <a:avLst/>
        </a:prstGeom>
        <a:solidFill>
          <a:schemeClr val="accent1">
            <a:shade val="50000"/>
            <a:hueOff val="-81826"/>
            <a:satOff val="844"/>
            <a:lumOff val="103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solidFill>
                <a:schemeClr val="tx1"/>
              </a:solidFill>
              <a:latin typeface="+mj-ea"/>
              <a:ea typeface="+mj-ea"/>
            </a:rPr>
            <a:t>8.</a:t>
          </a:r>
          <a:r>
            <a:rPr lang="zh-TW" altLang="en-US" sz="2100" kern="1200" dirty="0" smtClean="0">
              <a:solidFill>
                <a:schemeClr val="tx1"/>
              </a:solidFill>
              <a:latin typeface="+mj-ea"/>
              <a:ea typeface="+mj-ea"/>
            </a:rPr>
            <a:t>研習證明</a:t>
          </a:r>
          <a:r>
            <a:rPr lang="en-US" altLang="zh-TW" sz="21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  <a:latin typeface="+mj-ea"/>
              <a:ea typeface="+mj-ea"/>
            </a:rPr>
            <a:t>畢業前</a:t>
          </a:r>
          <a:r>
            <a:rPr lang="en-US" altLang="zh-TW" sz="2100" kern="1200" dirty="0" smtClean="0">
              <a:solidFill>
                <a:srgbClr val="FF0000"/>
              </a:solidFill>
              <a:latin typeface="+mj-ea"/>
              <a:ea typeface="+mj-ea"/>
            </a:rPr>
            <a:t>36</a:t>
          </a:r>
          <a:r>
            <a:rPr lang="zh-TW" altLang="en-US" sz="2100" kern="1200" dirty="0" smtClean="0">
              <a:solidFill>
                <a:srgbClr val="FF0000"/>
              </a:solidFill>
              <a:latin typeface="+mj-ea"/>
              <a:ea typeface="+mj-ea"/>
            </a:rPr>
            <a:t>小時</a:t>
          </a:r>
          <a:r>
            <a:rPr lang="en-US" altLang="zh-TW" sz="21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</dsp:txBody>
      <dsp:txXfrm rot="5400000">
        <a:off x="9160001" y="850669"/>
        <a:ext cx="1216602" cy="2552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33908-1014-40CA-9A1E-DA25437FA373}">
      <dsp:nvSpPr>
        <dsp:cNvPr id="0" name=""/>
        <dsp:cNvSpPr/>
      </dsp:nvSpPr>
      <dsp:spPr>
        <a:xfrm rot="16200000">
          <a:off x="-1814812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1.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教師資格考試通過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~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國民小學教師證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2082" y="948727"/>
        <a:ext cx="1109854" cy="2846186"/>
      </dsp:txXfrm>
    </dsp:sp>
    <dsp:sp modelId="{E97E02DC-364B-4836-A9C3-BB394E99B151}">
      <dsp:nvSpPr>
        <dsp:cNvPr id="0" name=""/>
        <dsp:cNvSpPr/>
      </dsp:nvSpPr>
      <dsp:spPr>
        <a:xfrm rot="16200000">
          <a:off x="-621718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-72734"/>
            <a:satOff val="750"/>
            <a:lumOff val="92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2.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加註專長教師證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第二張教師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證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1195176" y="948727"/>
        <a:ext cx="1109854" cy="2846186"/>
      </dsp:txXfrm>
    </dsp:sp>
    <dsp:sp modelId="{17D8DBBA-B7C9-4830-B024-7798750AA6C7}">
      <dsp:nvSpPr>
        <dsp:cNvPr id="0" name=""/>
        <dsp:cNvSpPr/>
      </dsp:nvSpPr>
      <dsp:spPr>
        <a:xfrm rot="16200000">
          <a:off x="571374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-145468"/>
            <a:satOff val="1500"/>
            <a:lumOff val="184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3.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通過具備專長學分證明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修課檢核表及成績單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2388268" y="948727"/>
        <a:ext cx="1109854" cy="2846186"/>
      </dsp:txXfrm>
    </dsp:sp>
    <dsp:sp modelId="{286D7A98-4411-4B10-A0AF-4C08D6DD12C4}">
      <dsp:nvSpPr>
        <dsp:cNvPr id="0" name=""/>
        <dsp:cNvSpPr/>
      </dsp:nvSpPr>
      <dsp:spPr>
        <a:xfrm rot="16200000">
          <a:off x="1764467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-218203"/>
            <a:satOff val="2251"/>
            <a:lumOff val="276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4.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語文證書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3581361" y="948727"/>
        <a:ext cx="1109854" cy="2846186"/>
      </dsp:txXfrm>
    </dsp:sp>
    <dsp:sp modelId="{480C7A8F-C0E9-4E1B-8874-71D95F0CEE6A}">
      <dsp:nvSpPr>
        <dsp:cNvPr id="0" name=""/>
        <dsp:cNvSpPr/>
      </dsp:nvSpPr>
      <dsp:spPr>
        <a:xfrm rot="16200000">
          <a:off x="2957560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-290937"/>
            <a:satOff val="3001"/>
            <a:lumOff val="368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5.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教學知能精熟證書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4774454" y="948727"/>
        <a:ext cx="1109854" cy="2846186"/>
      </dsp:txXfrm>
    </dsp:sp>
    <dsp:sp modelId="{643EDDD2-DDD8-4E33-AD44-41F49BDDFC65}">
      <dsp:nvSpPr>
        <dsp:cNvPr id="0" name=""/>
        <dsp:cNvSpPr/>
      </dsp:nvSpPr>
      <dsp:spPr>
        <a:xfrm rot="16200000">
          <a:off x="4150653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-290937"/>
            <a:satOff val="3001"/>
            <a:lumOff val="368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6.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歷年成績單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5967547" y="948727"/>
        <a:ext cx="1109854" cy="2846186"/>
      </dsp:txXfrm>
    </dsp:sp>
    <dsp:sp modelId="{4FC6810F-2EED-48DE-A1AF-0AE2D2F977FF}">
      <dsp:nvSpPr>
        <dsp:cNvPr id="0" name=""/>
        <dsp:cNvSpPr/>
      </dsp:nvSpPr>
      <dsp:spPr>
        <a:xfrm rot="16200000">
          <a:off x="5343746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-218203"/>
            <a:satOff val="2251"/>
            <a:lumOff val="276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7.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服務證明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每學年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72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小時及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1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次史懷哲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7160640" y="948727"/>
        <a:ext cx="1109854" cy="2846186"/>
      </dsp:txXfrm>
    </dsp:sp>
    <dsp:sp modelId="{8DC92853-618E-4A47-AFE8-001BB352CDF8}">
      <dsp:nvSpPr>
        <dsp:cNvPr id="0" name=""/>
        <dsp:cNvSpPr/>
      </dsp:nvSpPr>
      <dsp:spPr>
        <a:xfrm rot="16200000">
          <a:off x="6536839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-145468"/>
            <a:satOff val="1500"/>
            <a:lumOff val="184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8.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研習證明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畢業前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36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小時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8353733" y="948727"/>
        <a:ext cx="1109854" cy="2846186"/>
      </dsp:txXfrm>
    </dsp:sp>
    <dsp:sp modelId="{A9B3D56E-B42C-4BC5-A22A-6375B2E11720}">
      <dsp:nvSpPr>
        <dsp:cNvPr id="0" name=""/>
        <dsp:cNvSpPr/>
      </dsp:nvSpPr>
      <dsp:spPr>
        <a:xfrm rot="16200000">
          <a:off x="7729933" y="1816893"/>
          <a:ext cx="4743642" cy="1109854"/>
        </a:xfrm>
        <a:prstGeom prst="flowChartManualOperation">
          <a:avLst/>
        </a:prstGeom>
        <a:solidFill>
          <a:schemeClr val="accent1">
            <a:shade val="50000"/>
            <a:hueOff val="-72734"/>
            <a:satOff val="750"/>
            <a:lumOff val="92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rgbClr val="FF0000"/>
              </a:solidFill>
              <a:latin typeface="+mj-ea"/>
              <a:ea typeface="+mj-ea"/>
            </a:rPr>
            <a:t>9.</a:t>
          </a:r>
          <a:r>
            <a:rPr lang="zh-TW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畢業證書</a:t>
          </a:r>
        </a:p>
      </dsp:txBody>
      <dsp:txXfrm rot="5400000">
        <a:off x="9546827" y="948727"/>
        <a:ext cx="1109854" cy="2846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33908-1014-40CA-9A1E-DA25437FA373}">
      <dsp:nvSpPr>
        <dsp:cNvPr id="0" name=""/>
        <dsp:cNvSpPr/>
      </dsp:nvSpPr>
      <dsp:spPr>
        <a:xfrm rot="16200000">
          <a:off x="-1573361" y="1577080"/>
          <a:ext cx="4623569" cy="1469407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1.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教師資格考試通過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~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國民小學教師證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3720" y="924713"/>
        <a:ext cx="1469407" cy="2774141"/>
      </dsp:txXfrm>
    </dsp:sp>
    <dsp:sp modelId="{E97E02DC-364B-4836-A9C3-BB394E99B151}">
      <dsp:nvSpPr>
        <dsp:cNvPr id="0" name=""/>
        <dsp:cNvSpPr/>
      </dsp:nvSpPr>
      <dsp:spPr>
        <a:xfrm rot="16200000">
          <a:off x="6251" y="1577080"/>
          <a:ext cx="4623569" cy="1469407"/>
        </a:xfrm>
        <a:prstGeom prst="flowChartManualOperation">
          <a:avLst/>
        </a:prstGeom>
        <a:solidFill>
          <a:schemeClr val="accent1">
            <a:shade val="50000"/>
            <a:hueOff val="-109101"/>
            <a:satOff val="1125"/>
            <a:lumOff val="138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2.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加註專長教師證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第二張教師證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)~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加註英語、加註輔導、加註自然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1583332" y="924713"/>
        <a:ext cx="1469407" cy="2774141"/>
      </dsp:txXfrm>
    </dsp:sp>
    <dsp:sp modelId="{17D8DBBA-B7C9-4830-B024-7798750AA6C7}">
      <dsp:nvSpPr>
        <dsp:cNvPr id="0" name=""/>
        <dsp:cNvSpPr/>
      </dsp:nvSpPr>
      <dsp:spPr>
        <a:xfrm rot="16200000">
          <a:off x="1585864" y="1577080"/>
          <a:ext cx="4623569" cy="1469407"/>
        </a:xfrm>
        <a:prstGeom prst="flowChartManualOperation">
          <a:avLst/>
        </a:prstGeom>
        <a:solidFill>
          <a:schemeClr val="accent1">
            <a:shade val="50000"/>
            <a:hueOff val="-218203"/>
            <a:satOff val="2251"/>
            <a:lumOff val="276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3.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通過具備專長學分證明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修課檢核表及成績單</a:t>
          </a: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3162945" y="924713"/>
        <a:ext cx="1469407" cy="2774141"/>
      </dsp:txXfrm>
    </dsp:sp>
    <dsp:sp modelId="{286D7A98-4411-4B10-A0AF-4C08D6DD12C4}">
      <dsp:nvSpPr>
        <dsp:cNvPr id="0" name=""/>
        <dsp:cNvSpPr/>
      </dsp:nvSpPr>
      <dsp:spPr>
        <a:xfrm rot="16200000">
          <a:off x="3165477" y="1577080"/>
          <a:ext cx="4623569" cy="1469407"/>
        </a:xfrm>
        <a:prstGeom prst="flowChartManualOperation">
          <a:avLst/>
        </a:prstGeom>
        <a:solidFill>
          <a:schemeClr val="accent1">
            <a:shade val="50000"/>
            <a:hueOff val="-327304"/>
            <a:satOff val="3376"/>
            <a:lumOff val="414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4.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語文證書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4742558" y="924713"/>
        <a:ext cx="1469407" cy="2774141"/>
      </dsp:txXfrm>
    </dsp:sp>
    <dsp:sp modelId="{480C7A8F-C0E9-4E1B-8874-71D95F0CEE6A}">
      <dsp:nvSpPr>
        <dsp:cNvPr id="0" name=""/>
        <dsp:cNvSpPr/>
      </dsp:nvSpPr>
      <dsp:spPr>
        <a:xfrm rot="16200000">
          <a:off x="4745090" y="1577080"/>
          <a:ext cx="4623569" cy="1469407"/>
        </a:xfrm>
        <a:prstGeom prst="flowChartManualOperation">
          <a:avLst/>
        </a:prstGeom>
        <a:solidFill>
          <a:schemeClr val="accent1">
            <a:shade val="50000"/>
            <a:hueOff val="-218203"/>
            <a:satOff val="2251"/>
            <a:lumOff val="276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5.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教學知能精熟證書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6322171" y="924713"/>
        <a:ext cx="1469407" cy="2774141"/>
      </dsp:txXfrm>
    </dsp:sp>
    <dsp:sp modelId="{643EDDD2-DDD8-4E33-AD44-41F49BDDFC65}">
      <dsp:nvSpPr>
        <dsp:cNvPr id="0" name=""/>
        <dsp:cNvSpPr/>
      </dsp:nvSpPr>
      <dsp:spPr>
        <a:xfrm rot="16200000">
          <a:off x="6324703" y="1577080"/>
          <a:ext cx="4623569" cy="1469407"/>
        </a:xfrm>
        <a:prstGeom prst="flowChartManualOperation">
          <a:avLst/>
        </a:prstGeom>
        <a:solidFill>
          <a:schemeClr val="accent1">
            <a:shade val="50000"/>
            <a:hueOff val="-109101"/>
            <a:satOff val="1125"/>
            <a:lumOff val="138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smtClean="0">
              <a:solidFill>
                <a:schemeClr val="tx1"/>
              </a:solidFill>
              <a:latin typeface="+mj-ea"/>
              <a:ea typeface="+mj-ea"/>
            </a:rPr>
            <a:t>6.</a:t>
          </a:r>
          <a:r>
            <a:rPr lang="zh-TW" altLang="en-US" sz="2000" kern="1200" smtClean="0">
              <a:solidFill>
                <a:schemeClr val="tx1"/>
              </a:solidFill>
              <a:latin typeface="+mj-ea"/>
              <a:ea typeface="+mj-ea"/>
            </a:rPr>
            <a:t>畢業證書</a:t>
          </a:r>
          <a:endParaRPr lang="zh-TW" altLang="en-US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 rot="5400000">
        <a:off x="7901784" y="924713"/>
        <a:ext cx="1469407" cy="2774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n-US" dirty="0" smtClean="0"/>
              <a:t>2020/06/24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080" y="76780"/>
            <a:ext cx="5214635" cy="279400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公費生暨輔導老師座談會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5080" y="76780"/>
            <a:ext cx="521463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0" i="0" kern="1200">
                <a:solidFill>
                  <a:srgbClr val="0070C0"/>
                </a:solidFill>
                <a:effectLst/>
                <a:latin typeface="+mj-ea"/>
                <a:ea typeface="+mj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公費生暨輔導老師座談會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5080" y="76780"/>
            <a:ext cx="521463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0" i="0" kern="1200">
                <a:solidFill>
                  <a:srgbClr val="0070C0"/>
                </a:solidFill>
                <a:effectLst/>
                <a:latin typeface="+mj-ea"/>
                <a:ea typeface="+mj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公費生暨輔導老師座談會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yu.edu.tw/ctedu/content.aspx?site_content_sn=6201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yu.edu.tw/files/site_content/ctedu/%E5%8A%A0%E8%A8%BB%E8%8B%B1%E8%AA%9E(%E5%85%AC%E5%91%8A%E5%82%99%E6%9F%A5%E7%89%88).pdf" TargetMode="External"/><Relationship Id="rId2" Type="http://schemas.openxmlformats.org/officeDocument/2006/relationships/hyperlink" Target="https://www.ncyu.edu.tw/files/site_content/ctedu/%E5%8A%A0%E8%A8%BB%E8%BC%94%E5%B0%8E(%E5%85%AC%E5%91%8A%E5%82%99%E6%9F%A5%E7%89%88)080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yu.edu.tw/files/site_content/ctedu/%E5%8A%A0%E8%A8%BB%E8%87%AA%E7%84%B6(%E5%85%AC%E5%91%8A%E5%82%99%E6%9F%A5%E7%89%88)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ncyu.edu.tw/ctedu/content.aspx?site_content_sn=6623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GoJlg2I3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youtube.com/watch?v=klYkfRjR_JI" TargetMode="External"/><Relationship Id="rId4" Type="http://schemas.openxmlformats.org/officeDocument/2006/relationships/hyperlink" Target="https://www.youtube.com/watch?v=rsRj0ZcVbl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-105103" y="4088815"/>
            <a:ext cx="12223530" cy="1515533"/>
          </a:xfrm>
        </p:spPr>
        <p:txBody>
          <a:bodyPr/>
          <a:lstStyle/>
          <a:p>
            <a:r>
              <a:rPr lang="zh-TW" altLang="en-US" sz="11500" dirty="0" smtClean="0">
                <a:ln w="28575" cmpd="sng">
                  <a:solidFill>
                    <a:srgbClr val="FFC000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公費生暨輔導老師</a:t>
            </a:r>
            <a:r>
              <a:rPr lang="zh-TW" altLang="en-US" sz="115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TW" altLang="en-US" sz="115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初</a:t>
            </a:r>
            <a:r>
              <a:rPr lang="zh-TW" altLang="en-US" sz="115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座談會</a:t>
            </a:r>
            <a:endParaRPr lang="zh-TW" altLang="en-US" sz="115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13639" y="1109134"/>
            <a:ext cx="9301655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學期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8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355834" y="6564003"/>
            <a:ext cx="9301655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109.09.16</a:t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8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635423"/>
              </p:ext>
            </p:extLst>
          </p:nvPr>
        </p:nvGraphicFramePr>
        <p:xfrm>
          <a:off x="160284" y="1226283"/>
          <a:ext cx="11939750" cy="55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83">
                  <a:extLst>
                    <a:ext uri="{9D8B030D-6E8A-4147-A177-3AD203B41FA5}">
                      <a16:colId xmlns="" xmlns:a16="http://schemas.microsoft.com/office/drawing/2014/main" val="2979813243"/>
                    </a:ext>
                  </a:extLst>
                </a:gridCol>
                <a:gridCol w="1805150">
                  <a:extLst>
                    <a:ext uri="{9D8B030D-6E8A-4147-A177-3AD203B41FA5}">
                      <a16:colId xmlns="" xmlns:a16="http://schemas.microsoft.com/office/drawing/2014/main" val="2071957412"/>
                    </a:ext>
                  </a:extLst>
                </a:gridCol>
                <a:gridCol w="677917">
                  <a:extLst>
                    <a:ext uri="{9D8B030D-6E8A-4147-A177-3AD203B41FA5}">
                      <a16:colId xmlns="" xmlns:a16="http://schemas.microsoft.com/office/drawing/2014/main" val="1594891218"/>
                    </a:ext>
                  </a:extLst>
                </a:gridCol>
                <a:gridCol w="1135117">
                  <a:extLst>
                    <a:ext uri="{9D8B030D-6E8A-4147-A177-3AD203B41FA5}">
                      <a16:colId xmlns="" xmlns:a16="http://schemas.microsoft.com/office/drawing/2014/main" val="3294099361"/>
                    </a:ext>
                  </a:extLst>
                </a:gridCol>
                <a:gridCol w="1161393">
                  <a:extLst>
                    <a:ext uri="{9D8B030D-6E8A-4147-A177-3AD203B41FA5}">
                      <a16:colId xmlns="" xmlns:a16="http://schemas.microsoft.com/office/drawing/2014/main" val="469394999"/>
                    </a:ext>
                  </a:extLst>
                </a:gridCol>
                <a:gridCol w="3168869">
                  <a:extLst>
                    <a:ext uri="{9D8B030D-6E8A-4147-A177-3AD203B41FA5}">
                      <a16:colId xmlns="" xmlns:a16="http://schemas.microsoft.com/office/drawing/2014/main" val="2186847068"/>
                    </a:ext>
                  </a:extLst>
                </a:gridCol>
                <a:gridCol w="625366">
                  <a:extLst>
                    <a:ext uri="{9D8B030D-6E8A-4147-A177-3AD203B41FA5}">
                      <a16:colId xmlns="" xmlns:a16="http://schemas.microsoft.com/office/drawing/2014/main" val="3375370415"/>
                    </a:ext>
                  </a:extLst>
                </a:gridCol>
                <a:gridCol w="2672255">
                  <a:extLst>
                    <a:ext uri="{9D8B030D-6E8A-4147-A177-3AD203B41FA5}">
                      <a16:colId xmlns="" xmlns:a16="http://schemas.microsoft.com/office/drawing/2014/main" val="2002789259"/>
                    </a:ext>
                  </a:extLst>
                </a:gridCol>
              </a:tblGrid>
              <a:tr h="4146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啟用年限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912964"/>
                  </a:ext>
                </a:extLst>
              </a:tr>
              <a:tr h="357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償還規定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5970413"/>
                  </a:ext>
                </a:extLst>
              </a:tr>
              <a:tr h="102239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109.2.4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20~21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規劃系所認定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如上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每學期修習專業或專門學分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原民生入學前</a:t>
                      </a:r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語言中級</a:t>
                      </a:r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原民生修習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原民生畢業前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語言中高級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sz="18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分發前取得教師資格考試證書</a:t>
                      </a:r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未取得時，取消分發，須賠償公費待遇</a:t>
                      </a:r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以研究所身分取得公費生，需取得碩士畢業證書方能分發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修習課程至少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2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2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公費生分發任教後，未依規定年限連續服務滿三年者，應償還已受領之全部公費；已連續服務三年以上未滿應服務年數者，依其未服務之年月數比例償還已受領之公費。 前項未服務年月數不滿一月者，以一月計。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79973100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2177391" y="-241448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師資培育公費生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義務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176926" y="580725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 smtClean="0"/>
              <a:t>備註：</a:t>
            </a:r>
            <a:r>
              <a:rPr lang="en-US" altLang="zh-TW" sz="2000" dirty="0" smtClean="0"/>
              <a:t>109.02.04</a:t>
            </a:r>
            <a:r>
              <a:rPr lang="zh-TW" altLang="en-US" sz="2000" dirty="0" smtClean="0"/>
              <a:t>台教師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字第</a:t>
            </a:r>
            <a:r>
              <a:rPr lang="en-US" altLang="zh-TW" sz="2000" dirty="0" smtClean="0"/>
              <a:t>1070055960E</a:t>
            </a:r>
            <a:r>
              <a:rPr lang="zh-TW" altLang="en-US" sz="2000" dirty="0" smtClean="0"/>
              <a:t>號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05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229636"/>
              </p:ext>
            </p:extLst>
          </p:nvPr>
        </p:nvGraphicFramePr>
        <p:xfrm>
          <a:off x="160284" y="1226283"/>
          <a:ext cx="11939750" cy="60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83">
                  <a:extLst>
                    <a:ext uri="{9D8B030D-6E8A-4147-A177-3AD203B41FA5}">
                      <a16:colId xmlns="" xmlns:a16="http://schemas.microsoft.com/office/drawing/2014/main" val="2979813243"/>
                    </a:ext>
                  </a:extLst>
                </a:gridCol>
                <a:gridCol w="2184797">
                  <a:extLst>
                    <a:ext uri="{9D8B030D-6E8A-4147-A177-3AD203B41FA5}">
                      <a16:colId xmlns="" xmlns:a16="http://schemas.microsoft.com/office/drawing/2014/main" val="2071957412"/>
                    </a:ext>
                  </a:extLst>
                </a:gridCol>
                <a:gridCol w="397163">
                  <a:extLst>
                    <a:ext uri="{9D8B030D-6E8A-4147-A177-3AD203B41FA5}">
                      <a16:colId xmlns="" xmlns:a16="http://schemas.microsoft.com/office/drawing/2014/main" val="1594891218"/>
                    </a:ext>
                  </a:extLst>
                </a:gridCol>
                <a:gridCol w="1191491">
                  <a:extLst>
                    <a:ext uri="{9D8B030D-6E8A-4147-A177-3AD203B41FA5}">
                      <a16:colId xmlns="" xmlns:a16="http://schemas.microsoft.com/office/drawing/2014/main" val="3294099361"/>
                    </a:ext>
                  </a:extLst>
                </a:gridCol>
                <a:gridCol w="1191491">
                  <a:extLst>
                    <a:ext uri="{9D8B030D-6E8A-4147-A177-3AD203B41FA5}">
                      <a16:colId xmlns="" xmlns:a16="http://schemas.microsoft.com/office/drawing/2014/main" val="469394999"/>
                    </a:ext>
                  </a:extLst>
                </a:gridCol>
                <a:gridCol w="2983504">
                  <a:extLst>
                    <a:ext uri="{9D8B030D-6E8A-4147-A177-3AD203B41FA5}">
                      <a16:colId xmlns="" xmlns:a16="http://schemas.microsoft.com/office/drawing/2014/main" val="2186847068"/>
                    </a:ext>
                  </a:extLst>
                </a:gridCol>
                <a:gridCol w="625366">
                  <a:extLst>
                    <a:ext uri="{9D8B030D-6E8A-4147-A177-3AD203B41FA5}">
                      <a16:colId xmlns="" xmlns:a16="http://schemas.microsoft.com/office/drawing/2014/main" val="3375370415"/>
                    </a:ext>
                  </a:extLst>
                </a:gridCol>
                <a:gridCol w="2672255">
                  <a:extLst>
                    <a:ext uri="{9D8B030D-6E8A-4147-A177-3AD203B41FA5}">
                      <a16:colId xmlns="" xmlns:a16="http://schemas.microsoft.com/office/drawing/2014/main" val="2002789259"/>
                    </a:ext>
                  </a:extLst>
                </a:gridCol>
              </a:tblGrid>
              <a:tr h="4146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啟用年限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912964"/>
                  </a:ext>
                </a:extLst>
              </a:tr>
              <a:tr h="357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償還規定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5970413"/>
                  </a:ext>
                </a:extLst>
              </a:tr>
              <a:tr h="102239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109.8.1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加註輔導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加註英語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28+2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加註自然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24+2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20~21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規劃系所認定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如上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每學期修習專業或專門學分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學年度起每學期修習專業或專門學分至少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原民生入學前</a:t>
                      </a:r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語言中級</a:t>
                      </a:r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原民生修習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原民生畢業前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語言中高級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分發前取得教師資格考試證書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未取得時，取消分發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，須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賠償公費待遇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以研究所身分取得公費生，需取得碩士畢業證書方能分發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修習課程至少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2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2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公費生分發任教後，未依規定年限連續服務滿三年者，應償還已受領之全部公費；已連續服務三年以上未滿應服務年數者，依其未服務之年月數比例償還已受領之公費。 前項未服務年月數不滿一月者，以一月計。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79973100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2177391" y="-241448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師資培育公費生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義務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176926" y="580725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 smtClean="0"/>
              <a:t>備註：</a:t>
            </a:r>
            <a:r>
              <a:rPr lang="en-US" altLang="zh-TW" sz="2000" dirty="0"/>
              <a:t>109 </a:t>
            </a:r>
            <a:r>
              <a:rPr lang="zh-TW" altLang="en-US" sz="2000" dirty="0"/>
              <a:t>年 </a:t>
            </a:r>
            <a:r>
              <a:rPr lang="en-US" altLang="zh-TW" sz="2000" dirty="0"/>
              <a:t>7 </a:t>
            </a:r>
            <a:r>
              <a:rPr lang="zh-TW" altLang="en-US" sz="2000" dirty="0"/>
              <a:t>月 </a:t>
            </a:r>
            <a:r>
              <a:rPr lang="en-US" altLang="zh-TW" sz="2000" dirty="0"/>
              <a:t>29 </a:t>
            </a:r>
            <a:r>
              <a:rPr lang="zh-TW" altLang="en-US" sz="2000" dirty="0"/>
              <a:t>日臺教師</a:t>
            </a:r>
            <a:r>
              <a:rPr lang="en-US" altLang="zh-TW" sz="2000" dirty="0"/>
              <a:t>(</a:t>
            </a:r>
            <a:r>
              <a:rPr lang="zh-TW" altLang="en-US" sz="2000" dirty="0"/>
              <a:t>二</a:t>
            </a:r>
            <a:r>
              <a:rPr lang="en-US" altLang="zh-TW" sz="2000" dirty="0"/>
              <a:t>)</a:t>
            </a:r>
            <a:r>
              <a:rPr lang="zh-TW" altLang="en-US" sz="2000" dirty="0"/>
              <a:t>字第 </a:t>
            </a:r>
            <a:r>
              <a:rPr lang="en-US" altLang="zh-TW" sz="2000" dirty="0"/>
              <a:t>1090097049 </a:t>
            </a:r>
            <a:r>
              <a:rPr lang="zh-TW" altLang="en-US" sz="2000" dirty="0" smtClean="0"/>
              <a:t>號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12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</a:t>
            </a:r>
            <a:r>
              <a:rPr lang="zh-TW" altLang="en-US" dirty="0" smtClean="0"/>
              <a:t>註第二專長</a:t>
            </a:r>
            <a:r>
              <a:rPr lang="en-US" altLang="zh-TW" dirty="0" smtClean="0"/>
              <a:t>(108</a:t>
            </a:r>
            <a:r>
              <a:rPr lang="zh-TW" altLang="en-US" dirty="0" smtClean="0"/>
              <a:t>學年度版本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0059"/>
            <a:ext cx="9601196" cy="1571723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dirty="0" smtClean="0">
                <a:latin typeface="+mj-ea"/>
                <a:ea typeface="+mj-ea"/>
              </a:rPr>
              <a:t>(</a:t>
            </a:r>
            <a:r>
              <a:rPr lang="zh-TW" altLang="en-US" sz="3200" dirty="0" smtClean="0">
                <a:latin typeface="+mj-ea"/>
                <a:ea typeface="+mj-ea"/>
              </a:rPr>
              <a:t>輔導</a:t>
            </a:r>
            <a:r>
              <a:rPr lang="en-US" altLang="zh-TW" sz="3200" dirty="0" smtClean="0">
                <a:latin typeface="+mj-ea"/>
                <a:ea typeface="+mj-ea"/>
              </a:rPr>
              <a:t>26</a:t>
            </a:r>
            <a:r>
              <a:rPr lang="zh-TW" altLang="en-US" sz="3200" dirty="0" smtClean="0">
                <a:latin typeface="+mj-ea"/>
                <a:ea typeface="+mj-ea"/>
              </a:rPr>
              <a:t>學分</a:t>
            </a:r>
            <a:r>
              <a:rPr lang="en-US" altLang="zh-TW" sz="3200" dirty="0">
                <a:latin typeface="+mj-ea"/>
                <a:ea typeface="+mj-ea"/>
              </a:rPr>
              <a:t>) </a:t>
            </a:r>
            <a:endParaRPr lang="en-US" altLang="zh-TW" sz="3200" dirty="0" smtClean="0">
              <a:latin typeface="+mj-ea"/>
              <a:ea typeface="+mj-ea"/>
            </a:endParaRPr>
          </a:p>
          <a:p>
            <a:pPr algn="ctr"/>
            <a:r>
              <a:rPr lang="en-US" altLang="zh-TW" sz="3200" dirty="0" smtClean="0">
                <a:latin typeface="+mj-ea"/>
                <a:ea typeface="+mj-ea"/>
              </a:rPr>
              <a:t>(</a:t>
            </a:r>
            <a:r>
              <a:rPr lang="zh-TW" altLang="en-US" sz="3200" dirty="0" smtClean="0">
                <a:latin typeface="+mj-ea"/>
                <a:ea typeface="+mj-ea"/>
              </a:rPr>
              <a:t>英語</a:t>
            </a:r>
            <a:r>
              <a:rPr lang="en-US" altLang="zh-TW" sz="3200" dirty="0" smtClean="0">
                <a:latin typeface="+mj-ea"/>
                <a:ea typeface="+mj-ea"/>
              </a:rPr>
              <a:t>30</a:t>
            </a:r>
            <a:r>
              <a:rPr lang="zh-TW" altLang="en-US" sz="3200" dirty="0" smtClean="0">
                <a:latin typeface="+mj-ea"/>
                <a:ea typeface="+mj-ea"/>
              </a:rPr>
              <a:t>學分</a:t>
            </a:r>
            <a:r>
              <a:rPr lang="en-US" altLang="zh-TW" sz="3200" dirty="0">
                <a:latin typeface="+mj-ea"/>
                <a:ea typeface="+mj-ea"/>
              </a:rPr>
              <a:t>) </a:t>
            </a:r>
            <a:endParaRPr lang="en-US" altLang="zh-TW" sz="3200" dirty="0" smtClean="0">
              <a:latin typeface="+mj-ea"/>
              <a:ea typeface="+mj-ea"/>
            </a:endParaRPr>
          </a:p>
          <a:p>
            <a:pPr algn="ctr"/>
            <a:r>
              <a:rPr lang="en-US" altLang="zh-TW" sz="3200" dirty="0" smtClean="0">
                <a:latin typeface="+mj-ea"/>
                <a:ea typeface="+mj-ea"/>
              </a:rPr>
              <a:t>(</a:t>
            </a:r>
            <a:r>
              <a:rPr lang="zh-TW" altLang="en-US" sz="3200" dirty="0" smtClean="0">
                <a:latin typeface="+mj-ea"/>
                <a:ea typeface="+mj-ea"/>
              </a:rPr>
              <a:t>自然</a:t>
            </a:r>
            <a:r>
              <a:rPr lang="en-US" altLang="zh-TW" sz="3200" dirty="0" smtClean="0">
                <a:latin typeface="+mj-ea"/>
                <a:ea typeface="+mj-ea"/>
              </a:rPr>
              <a:t>22</a:t>
            </a:r>
            <a:r>
              <a:rPr lang="zh-TW" altLang="en-US" sz="3200" dirty="0" smtClean="0">
                <a:latin typeface="+mj-ea"/>
                <a:ea typeface="+mj-ea"/>
              </a:rPr>
              <a:t>學分</a:t>
            </a:r>
            <a:r>
              <a:rPr lang="en-US" altLang="zh-TW" sz="3200" dirty="0" smtClean="0">
                <a:latin typeface="+mj-ea"/>
                <a:ea typeface="+mj-ea"/>
              </a:rPr>
              <a:t>)</a:t>
            </a:r>
          </a:p>
          <a:p>
            <a:pPr algn="ctr"/>
            <a:r>
              <a:rPr lang="en-US" altLang="zh-TW" sz="3200" dirty="0">
                <a:latin typeface="+mj-ea"/>
                <a:ea typeface="+mj-ea"/>
                <a:hlinkClick r:id="rId2"/>
              </a:rPr>
              <a:t>https://www.ncyu.edu.tw/ctedu/content.aspx?site_content_sn=62010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</a:t>
            </a:r>
            <a:r>
              <a:rPr lang="zh-TW" altLang="en-US" dirty="0" smtClean="0"/>
              <a:t>註第二專長</a:t>
            </a:r>
            <a:r>
              <a:rPr lang="en-US" altLang="zh-TW" dirty="0" smtClean="0"/>
              <a:t>(109</a:t>
            </a:r>
            <a:r>
              <a:rPr lang="zh-TW" altLang="en-US" dirty="0" smtClean="0"/>
              <a:t>學年度版本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3394" y="2337615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31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3100" dirty="0" smtClean="0">
                <a:solidFill>
                  <a:srgbClr val="FF0000"/>
                </a:solidFill>
                <a:latin typeface="+mj-ea"/>
                <a:ea typeface="+mj-ea"/>
              </a:rPr>
              <a:t>輔導</a:t>
            </a:r>
            <a:r>
              <a:rPr lang="en-US" altLang="zh-TW" sz="3100" dirty="0" smtClean="0">
                <a:solidFill>
                  <a:srgbClr val="FF0000"/>
                </a:solidFill>
                <a:latin typeface="+mj-ea"/>
                <a:ea typeface="+mj-ea"/>
              </a:rPr>
              <a:t>24</a:t>
            </a:r>
            <a:r>
              <a:rPr lang="zh-TW" altLang="en-US" sz="3100" dirty="0" smtClean="0">
                <a:solidFill>
                  <a:srgbClr val="FF0000"/>
                </a:solidFill>
                <a:latin typeface="+mj-ea"/>
                <a:ea typeface="+mj-ea"/>
              </a:rPr>
              <a:t>學分</a:t>
            </a:r>
            <a:r>
              <a:rPr lang="en-US" altLang="zh-TW" sz="31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://www.ncyu.edu.tw/files/site_content/ctedu/%E5%8A%A0%E8%A8%BB%E8%BC%94%E5%B0%8E(%E5%85%AC%E5%91%8A%E5%82%99%E6%9F%A5%E7%89%88)0803.pdf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31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3100" dirty="0">
                <a:solidFill>
                  <a:srgbClr val="FF0000"/>
                </a:solidFill>
                <a:latin typeface="+mj-ea"/>
                <a:ea typeface="+mj-ea"/>
              </a:rPr>
              <a:t>英語</a:t>
            </a:r>
            <a:r>
              <a:rPr lang="en-US" altLang="zh-TW" sz="3100" dirty="0">
                <a:solidFill>
                  <a:srgbClr val="FF0000"/>
                </a:solidFill>
                <a:latin typeface="+mj-ea"/>
                <a:ea typeface="+mj-ea"/>
              </a:rPr>
              <a:t>28</a:t>
            </a:r>
            <a:r>
              <a:rPr lang="zh-TW" altLang="en-US" sz="3100" dirty="0" smtClean="0">
                <a:solidFill>
                  <a:srgbClr val="FF0000"/>
                </a:solidFill>
                <a:latin typeface="+mj-ea"/>
                <a:ea typeface="+mj-ea"/>
              </a:rPr>
              <a:t>學分</a:t>
            </a:r>
            <a:r>
              <a:rPr lang="en-US" altLang="zh-TW" sz="3100" dirty="0" smtClean="0">
                <a:solidFill>
                  <a:srgbClr val="FF0000"/>
                </a:solidFill>
                <a:latin typeface="+mj-ea"/>
                <a:ea typeface="+mj-ea"/>
              </a:rPr>
              <a:t>+2</a:t>
            </a:r>
            <a:r>
              <a:rPr lang="zh-TW" altLang="en-US" sz="3100" dirty="0" smtClean="0">
                <a:solidFill>
                  <a:srgbClr val="FF0000"/>
                </a:solidFill>
                <a:latin typeface="+mj-ea"/>
                <a:ea typeface="+mj-ea"/>
              </a:rPr>
              <a:t>學分教材教法</a:t>
            </a:r>
            <a:r>
              <a:rPr lang="en-US" altLang="zh-TW" sz="31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://www.ncyu.edu.tw/files/site_content/ctedu/%E5%8A%A0%E8%A8%BB%E8%8B%B1%E8%AA%9E(%E5%85%AC%E5%91%8A%E5%82%99%E6%9F%A5%E7%89%88).</a:t>
            </a:r>
            <a:r>
              <a:rPr lang="en-US" altLang="zh-TW" dirty="0" smtClean="0">
                <a:hlinkClick r:id="rId3"/>
              </a:rPr>
              <a:t>pdf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31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3100" dirty="0" smtClean="0">
                <a:solidFill>
                  <a:srgbClr val="FF0000"/>
                </a:solidFill>
                <a:latin typeface="+mj-ea"/>
                <a:ea typeface="+mj-ea"/>
              </a:rPr>
              <a:t>自然</a:t>
            </a:r>
            <a:r>
              <a:rPr lang="en-US" altLang="zh-TW" sz="3100" dirty="0" smtClean="0">
                <a:solidFill>
                  <a:srgbClr val="FF0000"/>
                </a:solidFill>
                <a:latin typeface="+mj-ea"/>
                <a:ea typeface="+mj-ea"/>
              </a:rPr>
              <a:t>24</a:t>
            </a:r>
            <a:r>
              <a:rPr lang="zh-TW" altLang="en-US" sz="3100" dirty="0" smtClean="0">
                <a:solidFill>
                  <a:srgbClr val="FF0000"/>
                </a:solidFill>
                <a:latin typeface="+mj-ea"/>
                <a:ea typeface="+mj-ea"/>
              </a:rPr>
              <a:t>學分</a:t>
            </a:r>
            <a:r>
              <a:rPr lang="en-US" altLang="zh-TW" sz="3100" dirty="0">
                <a:solidFill>
                  <a:srgbClr val="FF0000"/>
                </a:solidFill>
                <a:latin typeface="+mj-ea"/>
                <a:ea typeface="+mj-ea"/>
              </a:rPr>
              <a:t>+2</a:t>
            </a:r>
            <a:r>
              <a:rPr lang="zh-TW" altLang="en-US" sz="3100" dirty="0">
                <a:solidFill>
                  <a:srgbClr val="FF0000"/>
                </a:solidFill>
                <a:latin typeface="+mj-ea"/>
                <a:ea typeface="+mj-ea"/>
              </a:rPr>
              <a:t>學分教材教法</a:t>
            </a:r>
            <a:r>
              <a:rPr lang="en-US" altLang="zh-TW" sz="31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://www.ncyu.edu.tw/files/site_content/ctedu/%E5%8A%A0%E8%A8%BB%E8%87%AA%E7%84%B6(%E5%85%AC%E5%91%8A%E5%82%99%E6%9F%A5%E7%89%88).pdf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55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57482"/>
              </p:ext>
            </p:extLst>
          </p:nvPr>
        </p:nvGraphicFramePr>
        <p:xfrm>
          <a:off x="495384" y="466845"/>
          <a:ext cx="11197375" cy="6049299"/>
        </p:xfrm>
        <a:graphic>
          <a:graphicData uri="http://schemas.openxmlformats.org/drawingml/2006/table">
            <a:tbl>
              <a:tblPr firstRow="1" firstCol="1" bandRow="1"/>
              <a:tblGrid>
                <a:gridCol w="3700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0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63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3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</a:rPr>
                        <a:t>具備專長領域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0000FF"/>
                          </a:solidFill>
                          <a:effectLst/>
                        </a:rPr>
                        <a:t>要求最低學分數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0000FF"/>
                          </a:solidFill>
                          <a:effectLst/>
                        </a:rPr>
                        <a:t>認定</a:t>
                      </a:r>
                      <a:r>
                        <a:rPr lang="en-US" altLang="zh-TW" sz="2400" kern="100" dirty="0" smtClean="0">
                          <a:solidFill>
                            <a:srgbClr val="0000FF"/>
                          </a:solidFill>
                          <a:effectLst/>
                        </a:rPr>
                        <a:t>/</a:t>
                      </a:r>
                      <a:r>
                        <a:rPr lang="zh-TW" altLang="en-US" sz="2400" kern="100" dirty="0" smtClean="0">
                          <a:solidFill>
                            <a:srgbClr val="0000FF"/>
                          </a:solidFill>
                          <a:effectLst/>
                        </a:rPr>
                        <a:t>規劃學</a:t>
                      </a:r>
                      <a:r>
                        <a:rPr lang="zh-TW" altLang="en-US" sz="2400" kern="100" dirty="0" smtClean="0">
                          <a:solidFill>
                            <a:srgbClr val="0000FF"/>
                          </a:solidFill>
                          <a:effectLst/>
                        </a:rPr>
                        <a:t>系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6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</a:rPr>
                        <a:t>資訊專長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20</a:t>
                      </a:r>
                      <a:endParaRPr lang="zh-TW" sz="2400" b="1" kern="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資工學系</a:t>
                      </a:r>
                      <a:endParaRPr lang="zh-TW" sz="2400" b="1" kern="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6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音樂專長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音樂學系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9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自然專長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數理所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包班知能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教育學系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6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</a:rPr>
                        <a:t>數學專長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</a:rPr>
                        <a:t>教育系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教育學系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6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</a:rPr>
                        <a:t>數學專長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</a:rPr>
                        <a:t>全校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應數學系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1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數學專長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數理所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數理所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63899"/>
                  </a:ext>
                </a:extLst>
              </a:tr>
              <a:tr h="3971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混齡專長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教育學系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1921589"/>
                  </a:ext>
                </a:extLst>
              </a:tr>
              <a:tr h="3971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輔導專長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輔諮學系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3470630"/>
                  </a:ext>
                </a:extLst>
              </a:tr>
              <a:tr h="3971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英語專長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外國語言學系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1052660"/>
                  </a:ext>
                </a:extLst>
              </a:tr>
              <a:tr h="3971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視覺藝術專長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視覺藝術學系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3296161"/>
                  </a:ext>
                </a:extLst>
              </a:tr>
              <a:tr h="3971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體育專長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體育學系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213749"/>
                  </a:ext>
                </a:extLst>
              </a:tr>
              <a:tr h="3971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輔導專長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幼教系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ts val="2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幼教學系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471681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14854" y="6488668"/>
            <a:ext cx="949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https://www.ncyu.edu.tw/ctedu/content.aspx?site_content_sn=66239</a:t>
            </a:r>
            <a:endParaRPr lang="zh-TW" altLang="en-US" dirty="0"/>
          </a:p>
        </p:txBody>
      </p:sp>
      <p:pic>
        <p:nvPicPr>
          <p:cNvPr id="1025" name="Picture 1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4" y="-680052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858" y="1277006"/>
            <a:ext cx="4974019" cy="89921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具備專長檢核作業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及申請表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877" y="108912"/>
            <a:ext cx="6884276" cy="66860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481145" y="3415863"/>
            <a:ext cx="6337738" cy="39413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317941" y="4135821"/>
            <a:ext cx="4974019" cy="899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每學年開學第一週檢核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前一學年度修習狀況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畢業前必須完成具備應修學分數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請保留修習合格學分數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分發時檢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</a:p>
        </p:txBody>
      </p:sp>
    </p:spTree>
    <p:extLst>
      <p:ext uri="{BB962C8B-B14F-4D97-AF65-F5344CB8AC3E}">
        <p14:creationId xmlns:p14="http://schemas.microsoft.com/office/powerpoint/2010/main" val="28484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949" y="3122364"/>
            <a:ext cx="2205180" cy="1303867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b="1" dirty="0">
                <a:solidFill>
                  <a:schemeClr val="tx1"/>
                </a:solidFill>
              </a:rPr>
              <a:t>公費生學習檢核表</a:t>
            </a:r>
            <a:r>
              <a:rPr lang="en-US" altLang="zh-TW" b="1" dirty="0">
                <a:solidFill>
                  <a:schemeClr val="tx1"/>
                </a:solidFill>
              </a:rPr>
              <a:t/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每學期檢送培育系所</a:t>
            </a:r>
            <a:r>
              <a:rPr lang="en-US" altLang="zh-TW" b="1" dirty="0">
                <a:solidFill>
                  <a:srgbClr val="FF0000"/>
                </a:solidFill>
              </a:rPr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師培中心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21" y="99554"/>
            <a:ext cx="4779740" cy="66515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14" y="101190"/>
            <a:ext cx="4918166" cy="6651546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7280961" y="3232727"/>
            <a:ext cx="1022530" cy="102523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23129" y="3261678"/>
            <a:ext cx="1022530" cy="102523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617558" y="2266163"/>
            <a:ext cx="1022530" cy="102523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80961" y="2097127"/>
            <a:ext cx="1022530" cy="102523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214952" y="3966676"/>
            <a:ext cx="1022530" cy="102523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81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68229549"/>
              </p:ext>
            </p:extLst>
          </p:nvPr>
        </p:nvGraphicFramePr>
        <p:xfrm>
          <a:off x="1163782" y="571116"/>
          <a:ext cx="101138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08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0892" y="677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實習前師資培育中心須檢核資料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(107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學年度取得師資生身分者先檢後實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960950127"/>
              </p:ext>
            </p:extLst>
          </p:nvPr>
        </p:nvGraphicFramePr>
        <p:xfrm>
          <a:off x="849745" y="1477817"/>
          <a:ext cx="10381673" cy="425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374071" y="4539342"/>
            <a:ext cx="11794837" cy="28058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實施日期：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日前上傳學生歷程檔案</a:t>
            </a:r>
            <a:endParaRPr lang="en-US" altLang="zh-TW" sz="28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1.2.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未於上述期間取得時，於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分發當學年度</a:t>
            </a:r>
            <a:r>
              <a:rPr lang="en-US" altLang="zh-TW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日前繳交影本至中心綜合行政組</a:t>
            </a:r>
            <a:endParaRPr lang="zh-TW" altLang="en-US" sz="28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620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3184" y="474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分發前師資培育中心須檢核資料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5171092"/>
              </p:ext>
            </p:extLst>
          </p:nvPr>
        </p:nvGraphicFramePr>
        <p:xfrm>
          <a:off x="840509" y="1487054"/>
          <a:ext cx="10658763" cy="474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3661503" y="4861407"/>
            <a:ext cx="672924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分發當學年度</a:t>
            </a:r>
            <a:r>
              <a:rPr lang="en-US" altLang="zh-TW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日前繳交影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endParaRPr lang="en-US" altLang="zh-TW" sz="28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中心綜合行政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sz="28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812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290" y="1137015"/>
            <a:ext cx="9601196" cy="1303867"/>
          </a:xfrm>
        </p:spPr>
        <p:txBody>
          <a:bodyPr>
            <a:noAutofit/>
          </a:bodyPr>
          <a:lstStyle/>
          <a:p>
            <a:r>
              <a:rPr lang="zh-TW" altLang="en-US" sz="11500" dirty="0" smtClean="0">
                <a:solidFill>
                  <a:srgbClr val="002060"/>
                </a:solidFill>
                <a:latin typeface="+mj-ea"/>
                <a:cs typeface="Times New Roman" panose="02020603050405020304" pitchFamily="18" charset="0"/>
              </a:rPr>
              <a:t>致 詞</a:t>
            </a:r>
            <a:endParaRPr lang="zh-TW" altLang="en-US" sz="11500" dirty="0">
              <a:solidFill>
                <a:srgbClr val="002060"/>
              </a:solidFill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9306" y="3417765"/>
            <a:ext cx="9601196" cy="331893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師資培育中心  洪如玉主任</a:t>
            </a:r>
            <a:endParaRPr lang="zh-TW" altLang="en-US" sz="4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90" y="574998"/>
            <a:ext cx="2427903" cy="24279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4413379"/>
            <a:ext cx="2323322" cy="23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3184" y="566496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時縣市政府須檢核資料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34652300"/>
              </p:ext>
            </p:extLst>
          </p:nvPr>
        </p:nvGraphicFramePr>
        <p:xfrm>
          <a:off x="1669469" y="1699491"/>
          <a:ext cx="9374911" cy="4623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2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4533" y="2521897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謝謝大家參與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1037"/>
            <a:ext cx="97536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3620" y="613533"/>
            <a:ext cx="9601196" cy="1303867"/>
          </a:xfrm>
        </p:spPr>
        <p:txBody>
          <a:bodyPr>
            <a:noAutofit/>
          </a:bodyPr>
          <a:lstStyle/>
          <a:p>
            <a:r>
              <a:rPr lang="zh-TW" altLang="en-US" sz="1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文鼎新藝體" panose="02010609010101010101" pitchFamily="49" charset="-120"/>
                <a:cs typeface="Times New Roman" panose="02020603050405020304" pitchFamily="18" charset="0"/>
              </a:rPr>
              <a:t>分享</a:t>
            </a:r>
            <a:endParaRPr lang="zh-TW" altLang="en-US" sz="11500" b="1" dirty="0">
              <a:solidFill>
                <a:srgbClr val="002060"/>
              </a:solidFill>
              <a:latin typeface="Times New Roman" panose="02020603050405020304" pitchFamily="18" charset="0"/>
              <a:ea typeface="文鼎新藝體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51382" y="2428216"/>
            <a:ext cx="6659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/>
              <a:t>偏</a:t>
            </a:r>
            <a:r>
              <a:rPr lang="zh-TW" altLang="en-US" sz="2400" b="1" dirty="0"/>
              <a:t>鄉公費教師的</a:t>
            </a:r>
            <a:r>
              <a:rPr lang="zh-TW" altLang="en-US" sz="2400" b="1" dirty="0" smtClean="0"/>
              <a:t>心聲</a:t>
            </a:r>
            <a:endParaRPr lang="en-US" altLang="zh-TW" sz="2400" b="1" dirty="0" smtClean="0"/>
          </a:p>
          <a:p>
            <a:r>
              <a:rPr lang="en-US" altLang="zh-TW" sz="2400" b="1" dirty="0" smtClean="0">
                <a:hlinkClick r:id="rId3"/>
              </a:rPr>
              <a:t>https</a:t>
            </a:r>
            <a:r>
              <a:rPr lang="en-US" altLang="zh-TW" sz="2400" b="1" dirty="0">
                <a:hlinkClick r:id="rId3"/>
              </a:rPr>
              <a:t>://www.youtube.com/watch?v=toGoJlg2I3g</a:t>
            </a:r>
            <a:endParaRPr lang="zh-TW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1179403" y="3346969"/>
            <a:ext cx="10341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【</a:t>
            </a:r>
            <a:r>
              <a:rPr lang="zh-TW" altLang="en-US" sz="2400" b="1" dirty="0"/>
              <a:t>台灣壹週刊</a:t>
            </a:r>
            <a:r>
              <a:rPr lang="en-US" altLang="zh-TW" sz="2400" b="1" dirty="0"/>
              <a:t>】【</a:t>
            </a:r>
            <a:r>
              <a:rPr lang="zh-TW" altLang="en-US" sz="2400" b="1" dirty="0"/>
              <a:t>偏鄉有夢</a:t>
            </a:r>
            <a:r>
              <a:rPr lang="en-US" altLang="zh-TW" sz="2400" b="1" dirty="0"/>
              <a:t>】</a:t>
            </a:r>
            <a:r>
              <a:rPr lang="zh-TW" altLang="en-US" sz="2400" b="1" dirty="0"/>
              <a:t>偏鄉老師的掙扎</a:t>
            </a:r>
            <a:r>
              <a:rPr lang="en-US" altLang="zh-TW" sz="2400" b="1" dirty="0"/>
              <a:t>—</a:t>
            </a:r>
            <a:r>
              <a:rPr lang="zh-TW" altLang="en-US" sz="2400" b="1" dirty="0"/>
              <a:t>先救學業，還是多元發展</a:t>
            </a:r>
            <a:r>
              <a:rPr lang="zh-TW" altLang="en-US" sz="2400" b="1" dirty="0" smtClean="0"/>
              <a:t>？</a:t>
            </a:r>
            <a:endParaRPr lang="en-US" altLang="zh-TW" sz="2400" b="1" dirty="0" smtClean="0"/>
          </a:p>
          <a:p>
            <a:pPr algn="ctr"/>
            <a:r>
              <a:rPr lang="en-US" altLang="zh-TW" sz="2400" b="1" dirty="0" smtClean="0">
                <a:hlinkClick r:id="rId4"/>
              </a:rPr>
              <a:t>https</a:t>
            </a:r>
            <a:r>
              <a:rPr lang="en-US" altLang="zh-TW" sz="2400" b="1" dirty="0">
                <a:hlinkClick r:id="rId4"/>
              </a:rPr>
              <a:t>://www.youtube.com/watch?v=rsRj0ZcVblU</a:t>
            </a:r>
            <a:endParaRPr lang="zh-TW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2542798" y="4298693"/>
            <a:ext cx="6682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/>
              <a:t>為</a:t>
            </a:r>
            <a:r>
              <a:rPr lang="zh-TW" altLang="en-US" sz="2400" b="1" dirty="0"/>
              <a:t>偏鄉孩子努力 找回教育的</a:t>
            </a:r>
            <a:r>
              <a:rPr lang="zh-TW" altLang="en-US" sz="2400" b="1" dirty="0"/>
              <a:t>初衷</a:t>
            </a:r>
            <a:endParaRPr lang="en-US" altLang="zh-TW" sz="2400" b="1" dirty="0"/>
          </a:p>
          <a:p>
            <a:pPr algn="ctr"/>
            <a:r>
              <a:rPr lang="en-US" altLang="zh-TW" sz="2400" b="1" dirty="0">
                <a:hlinkClick r:id="rId5"/>
              </a:rPr>
              <a:t>https</a:t>
            </a:r>
            <a:r>
              <a:rPr lang="en-US" altLang="zh-TW" sz="2400" b="1" dirty="0">
                <a:hlinkClick r:id="rId5"/>
              </a:rPr>
              <a:t>://www.youtube.com/watch?v=klYkfRjR_JI</a:t>
            </a:r>
            <a:endParaRPr lang="zh-TW" altLang="en-US" sz="2400" b="1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24636" y="5333754"/>
            <a:ext cx="9149585" cy="6519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11500" b="1" dirty="0">
              <a:solidFill>
                <a:srgbClr val="002060"/>
              </a:solidFill>
              <a:latin typeface="Times New Roman" panose="02020603050405020304" pitchFamily="18" charset="0"/>
              <a:ea typeface="文鼎新藝體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47865" y="5321067"/>
            <a:ext cx="8303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請您閉上眼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想想您是偏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鄉公費教師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的一員 您會做甚麼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107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-105103" y="4088815"/>
            <a:ext cx="12223530" cy="1515533"/>
          </a:xfrm>
        </p:spPr>
        <p:txBody>
          <a:bodyPr/>
          <a:lstStyle/>
          <a:p>
            <a:r>
              <a:rPr lang="zh-TW" altLang="en-US" sz="11500" dirty="0" smtClean="0">
                <a:ln w="28575" cmpd="sng">
                  <a:solidFill>
                    <a:srgbClr val="FFC000"/>
                  </a:solidFill>
                </a:ln>
                <a:solidFill>
                  <a:srgbClr val="002060"/>
                </a:solidFill>
                <a:latin typeface="+mj-ea"/>
                <a:cs typeface="Times New Roman" panose="02020603050405020304" pitchFamily="18" charset="0"/>
              </a:rPr>
              <a:t>公費生暨輔導老師</a:t>
            </a:r>
            <a:r>
              <a:rPr lang="zh-TW" altLang="en-US" sz="11500" dirty="0" smtClean="0">
                <a:solidFill>
                  <a:srgbClr val="002060"/>
                </a:solidFill>
                <a:latin typeface="+mj-ea"/>
                <a:cs typeface="Times New Roman" panose="02020603050405020304" pitchFamily="18" charset="0"/>
              </a:rPr>
              <a:t>期</a:t>
            </a:r>
            <a:r>
              <a:rPr lang="zh-TW" altLang="en-US" sz="11500" dirty="0">
                <a:solidFill>
                  <a:srgbClr val="002060"/>
                </a:solidFill>
                <a:latin typeface="+mj-ea"/>
                <a:cs typeface="Times New Roman" panose="02020603050405020304" pitchFamily="18" charset="0"/>
              </a:rPr>
              <a:t>初</a:t>
            </a:r>
            <a:r>
              <a:rPr lang="zh-TW" altLang="en-US" sz="11500" dirty="0" smtClean="0">
                <a:solidFill>
                  <a:srgbClr val="002060"/>
                </a:solidFill>
                <a:latin typeface="+mj-ea"/>
                <a:cs typeface="Times New Roman" panose="02020603050405020304" pitchFamily="18" charset="0"/>
              </a:rPr>
              <a:t>座談會</a:t>
            </a:r>
            <a:endParaRPr lang="zh-TW" altLang="en-US" sz="11500" dirty="0">
              <a:solidFill>
                <a:srgbClr val="002060"/>
              </a:solidFill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355834" y="1109134"/>
            <a:ext cx="9301655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6000" dirty="0" smtClean="0">
                <a:latin typeface="+mj-ea"/>
                <a:cs typeface="Times New Roman" panose="02020603050405020304" pitchFamily="18" charset="0"/>
              </a:rPr>
              <a:t>109</a:t>
            </a:r>
            <a:r>
              <a:rPr lang="zh-TW" altLang="en-US" sz="6000" dirty="0" smtClean="0">
                <a:latin typeface="+mj-ea"/>
                <a:cs typeface="Times New Roman" panose="02020603050405020304" pitchFamily="18" charset="0"/>
              </a:rPr>
              <a:t>學年度第</a:t>
            </a:r>
            <a:r>
              <a:rPr lang="en-US" altLang="zh-TW" sz="6000" dirty="0">
                <a:latin typeface="+mj-ea"/>
                <a:cs typeface="Times New Roman" panose="02020603050405020304" pitchFamily="18" charset="0"/>
              </a:rPr>
              <a:t>1</a:t>
            </a:r>
            <a:r>
              <a:rPr lang="zh-TW" altLang="en-US" sz="6000" dirty="0" smtClean="0">
                <a:latin typeface="+mj-ea"/>
                <a:cs typeface="Times New Roman" panose="02020603050405020304" pitchFamily="18" charset="0"/>
              </a:rPr>
              <a:t>學期</a:t>
            </a:r>
            <a:r>
              <a:rPr lang="en-US" altLang="zh-TW" sz="6000" dirty="0" smtClean="0">
                <a:latin typeface="+mj-ea"/>
                <a:cs typeface="Times New Roman" panose="02020603050405020304" pitchFamily="18" charset="0"/>
              </a:rPr>
              <a:t/>
            </a:r>
            <a:br>
              <a:rPr lang="en-US" altLang="zh-TW" sz="6000" dirty="0" smtClean="0">
                <a:latin typeface="+mj-ea"/>
                <a:cs typeface="Times New Roman" panose="02020603050405020304" pitchFamily="18" charset="0"/>
              </a:rPr>
            </a:br>
            <a:endParaRPr lang="zh-TW" altLang="en-US" sz="8800" dirty="0"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355834" y="6564003"/>
            <a:ext cx="9301655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6000" dirty="0" smtClean="0">
                <a:latin typeface="+mj-ea"/>
                <a:cs typeface="Times New Roman" panose="02020603050405020304" pitchFamily="18" charset="0"/>
              </a:rPr>
              <a:t>109.09.16</a:t>
            </a:r>
            <a:br>
              <a:rPr lang="en-US" altLang="zh-TW" sz="6000" dirty="0" smtClean="0">
                <a:latin typeface="+mj-ea"/>
                <a:cs typeface="Times New Roman" panose="02020603050405020304" pitchFamily="18" charset="0"/>
              </a:rPr>
            </a:br>
            <a:endParaRPr lang="zh-TW" altLang="en-US" sz="8800" dirty="0">
              <a:latin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97" y="189106"/>
            <a:ext cx="17192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" y="4569796"/>
            <a:ext cx="2097833" cy="20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8974" y="1670561"/>
            <a:ext cx="9601196" cy="1303867"/>
          </a:xfrm>
        </p:spPr>
        <p:txBody>
          <a:bodyPr>
            <a:noAutofit/>
          </a:bodyPr>
          <a:lstStyle/>
          <a:p>
            <a:r>
              <a:rPr lang="zh-TW" altLang="en-US" sz="11500" dirty="0" smtClean="0">
                <a:solidFill>
                  <a:srgbClr val="002060"/>
                </a:solidFill>
                <a:latin typeface="+mj-ea"/>
                <a:cs typeface="Times New Roman" panose="02020603050405020304" pitchFamily="18" charset="0"/>
              </a:rPr>
              <a:t>雙向座談</a:t>
            </a:r>
            <a:endParaRPr lang="zh-TW" altLang="en-US" sz="11500" dirty="0">
              <a:solidFill>
                <a:srgbClr val="002060"/>
              </a:solidFill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29457" y="3818175"/>
            <a:ext cx="9601196" cy="331893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師培中心</a:t>
            </a:r>
            <a:r>
              <a:rPr lang="zh-TW" altLang="en-US" sz="4800" b="1" dirty="0"/>
              <a:t> </a:t>
            </a:r>
            <a:r>
              <a:rPr lang="zh-TW" altLang="en-US" sz="4800" b="1" dirty="0" smtClean="0"/>
              <a:t>洪如玉主任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8630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437187"/>
            <a:ext cx="9601196" cy="1303867"/>
          </a:xfrm>
        </p:spPr>
        <p:txBody>
          <a:bodyPr/>
          <a:lstStyle/>
          <a:p>
            <a:r>
              <a:rPr lang="zh-TW" altLang="en-US" dirty="0" smtClean="0"/>
              <a:t>常見問</a:t>
            </a:r>
            <a:r>
              <a:rPr lang="zh-TW" altLang="en-US" dirty="0"/>
              <a:t>題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97351169"/>
              </p:ext>
            </p:extLst>
          </p:nvPr>
        </p:nvGraphicFramePr>
        <p:xfrm>
          <a:off x="697345" y="1634836"/>
          <a:ext cx="10797309" cy="447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59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437187"/>
            <a:ext cx="9601196" cy="1303867"/>
          </a:xfrm>
        </p:spPr>
        <p:txBody>
          <a:bodyPr/>
          <a:lstStyle/>
          <a:p>
            <a:r>
              <a:rPr lang="zh-TW" altLang="en-US" dirty="0" smtClean="0"/>
              <a:t>常見問</a:t>
            </a:r>
            <a:r>
              <a:rPr lang="zh-TW" altLang="en-US" dirty="0"/>
              <a:t>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2501" y="2538460"/>
            <a:ext cx="10286998" cy="4527358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57936438"/>
              </p:ext>
            </p:extLst>
          </p:nvPr>
        </p:nvGraphicFramePr>
        <p:xfrm>
          <a:off x="542634" y="1648691"/>
          <a:ext cx="11049002" cy="439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40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09493" y="1077441"/>
            <a:ext cx="7505845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1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文鼎新藝體" panose="02010609010101010101" pitchFamily="49" charset="-120"/>
                <a:cs typeface="Times New Roman" panose="02020603050405020304" pitchFamily="18" charset="0"/>
              </a:rPr>
              <a:t>公費政策</a:t>
            </a:r>
            <a:endParaRPr lang="zh-TW" altLang="en-US" sz="11500" dirty="0">
              <a:solidFill>
                <a:srgbClr val="002060"/>
              </a:solidFill>
              <a:latin typeface="Times New Roman" panose="02020603050405020304" pitchFamily="18" charset="0"/>
              <a:ea typeface="文鼎新藝體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236077" y="2966836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dirty="0" smtClean="0"/>
              <a:t>師資培育中心  綜合行政組</a:t>
            </a:r>
            <a:endParaRPr lang="en-US" altLang="zh-TW" sz="4800" b="1" dirty="0" smtClean="0"/>
          </a:p>
          <a:p>
            <a:pPr marL="0" indent="0">
              <a:buNone/>
            </a:pPr>
            <a:r>
              <a:rPr lang="zh-TW" altLang="en-US" sz="4800" b="1" dirty="0" smtClean="0"/>
              <a:t>              陳惠蘭  組長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4047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860405"/>
              </p:ext>
            </p:extLst>
          </p:nvPr>
        </p:nvGraphicFramePr>
        <p:xfrm>
          <a:off x="149774" y="1037097"/>
          <a:ext cx="11939750" cy="502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83">
                  <a:extLst>
                    <a:ext uri="{9D8B030D-6E8A-4147-A177-3AD203B41FA5}">
                      <a16:colId xmlns="" xmlns:a16="http://schemas.microsoft.com/office/drawing/2014/main" val="2979813243"/>
                    </a:ext>
                  </a:extLst>
                </a:gridCol>
                <a:gridCol w="1805150">
                  <a:extLst>
                    <a:ext uri="{9D8B030D-6E8A-4147-A177-3AD203B41FA5}">
                      <a16:colId xmlns="" xmlns:a16="http://schemas.microsoft.com/office/drawing/2014/main" val="2071957412"/>
                    </a:ext>
                  </a:extLst>
                </a:gridCol>
                <a:gridCol w="677917">
                  <a:extLst>
                    <a:ext uri="{9D8B030D-6E8A-4147-A177-3AD203B41FA5}">
                      <a16:colId xmlns="" xmlns:a16="http://schemas.microsoft.com/office/drawing/2014/main" val="1594891218"/>
                    </a:ext>
                  </a:extLst>
                </a:gridCol>
                <a:gridCol w="1135117">
                  <a:extLst>
                    <a:ext uri="{9D8B030D-6E8A-4147-A177-3AD203B41FA5}">
                      <a16:colId xmlns="" xmlns:a16="http://schemas.microsoft.com/office/drawing/2014/main" val="3294099361"/>
                    </a:ext>
                  </a:extLst>
                </a:gridCol>
                <a:gridCol w="1161393">
                  <a:extLst>
                    <a:ext uri="{9D8B030D-6E8A-4147-A177-3AD203B41FA5}">
                      <a16:colId xmlns="" xmlns:a16="http://schemas.microsoft.com/office/drawing/2014/main" val="469394999"/>
                    </a:ext>
                  </a:extLst>
                </a:gridCol>
                <a:gridCol w="3168869">
                  <a:extLst>
                    <a:ext uri="{9D8B030D-6E8A-4147-A177-3AD203B41FA5}">
                      <a16:colId xmlns="" xmlns:a16="http://schemas.microsoft.com/office/drawing/2014/main" val="2186847068"/>
                    </a:ext>
                  </a:extLst>
                </a:gridCol>
                <a:gridCol w="625366">
                  <a:extLst>
                    <a:ext uri="{9D8B030D-6E8A-4147-A177-3AD203B41FA5}">
                      <a16:colId xmlns="" xmlns:a16="http://schemas.microsoft.com/office/drawing/2014/main" val="3375370415"/>
                    </a:ext>
                  </a:extLst>
                </a:gridCol>
                <a:gridCol w="2672255">
                  <a:extLst>
                    <a:ext uri="{9D8B030D-6E8A-4147-A177-3AD203B41FA5}">
                      <a16:colId xmlns="" xmlns:a16="http://schemas.microsoft.com/office/drawing/2014/main" val="2002789259"/>
                    </a:ext>
                  </a:extLst>
                </a:gridCol>
              </a:tblGrid>
              <a:tr h="4146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啟用年限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912964"/>
                  </a:ext>
                </a:extLst>
              </a:tr>
              <a:tr h="357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償還規定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5970413"/>
                  </a:ext>
                </a:extLst>
              </a:tr>
              <a:tr h="1500619">
                <a:tc rowSpan="4"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101.3.8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加註輔導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加註英語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加註自然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培育系所認定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語文能力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一般生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(CEF B1)</a:t>
                      </a: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加註英語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(CEF B2)</a:t>
                      </a: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語言中級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離島生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(CEF A2)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原民生修習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公費生分發任教後，未依規定年限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連續服務期滿，應償還未服務年月數之公費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 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前項未服務年月數不滿一月者，以一月計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63287122"/>
                  </a:ext>
                </a:extLst>
              </a:tr>
              <a:tr h="4146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義務服務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小時補救教學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※1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次史懷哲服務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原民生部落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5280579"/>
                  </a:ext>
                </a:extLst>
              </a:tr>
              <a:tr h="4146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教學知能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依縣市規定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804079"/>
                  </a:ext>
                </a:extLst>
              </a:tr>
              <a:tr h="4146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教學實務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研習至少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研習至少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研習共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次教學演示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7863335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-434429" y="5844041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 smtClean="0"/>
              <a:t>備註：</a:t>
            </a:r>
            <a:r>
              <a:rPr lang="en-US" altLang="zh-TW" sz="2000" dirty="0" smtClean="0"/>
              <a:t>101.03.08</a:t>
            </a:r>
            <a:r>
              <a:rPr lang="zh-TW" altLang="en-US" sz="2000" dirty="0" smtClean="0"/>
              <a:t>台中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字第</a:t>
            </a:r>
            <a:r>
              <a:rPr lang="en-US" altLang="zh-TW" sz="2000" dirty="0" smtClean="0"/>
              <a:t>1010040168</a:t>
            </a:r>
            <a:r>
              <a:rPr lang="zh-TW" altLang="en-US" sz="2000" dirty="0" smtClean="0"/>
              <a:t>號</a:t>
            </a:r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177391" y="-225972"/>
            <a:ext cx="6815669" cy="15000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師資培育公費生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義務</a:t>
            </a:r>
          </a:p>
        </p:txBody>
      </p:sp>
      <p:sp>
        <p:nvSpPr>
          <p:cNvPr id="2" name="橢圓 1"/>
          <p:cNvSpPr/>
          <p:nvPr/>
        </p:nvSpPr>
        <p:spPr>
          <a:xfrm>
            <a:off x="3713019" y="2807855"/>
            <a:ext cx="1634836" cy="125239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課後輔導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670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819541"/>
              </p:ext>
            </p:extLst>
          </p:nvPr>
        </p:nvGraphicFramePr>
        <p:xfrm>
          <a:off x="123498" y="1131689"/>
          <a:ext cx="11939750" cy="47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83">
                  <a:extLst>
                    <a:ext uri="{9D8B030D-6E8A-4147-A177-3AD203B41FA5}">
                      <a16:colId xmlns="" xmlns:a16="http://schemas.microsoft.com/office/drawing/2014/main" val="2979813243"/>
                    </a:ext>
                  </a:extLst>
                </a:gridCol>
                <a:gridCol w="1805150">
                  <a:extLst>
                    <a:ext uri="{9D8B030D-6E8A-4147-A177-3AD203B41FA5}">
                      <a16:colId xmlns="" xmlns:a16="http://schemas.microsoft.com/office/drawing/2014/main" val="2071957412"/>
                    </a:ext>
                  </a:extLst>
                </a:gridCol>
                <a:gridCol w="677917">
                  <a:extLst>
                    <a:ext uri="{9D8B030D-6E8A-4147-A177-3AD203B41FA5}">
                      <a16:colId xmlns="" xmlns:a16="http://schemas.microsoft.com/office/drawing/2014/main" val="1594891218"/>
                    </a:ext>
                  </a:extLst>
                </a:gridCol>
                <a:gridCol w="1135117">
                  <a:extLst>
                    <a:ext uri="{9D8B030D-6E8A-4147-A177-3AD203B41FA5}">
                      <a16:colId xmlns="" xmlns:a16="http://schemas.microsoft.com/office/drawing/2014/main" val="3294099361"/>
                    </a:ext>
                  </a:extLst>
                </a:gridCol>
                <a:gridCol w="1161393">
                  <a:extLst>
                    <a:ext uri="{9D8B030D-6E8A-4147-A177-3AD203B41FA5}">
                      <a16:colId xmlns="" xmlns:a16="http://schemas.microsoft.com/office/drawing/2014/main" val="469394999"/>
                    </a:ext>
                  </a:extLst>
                </a:gridCol>
                <a:gridCol w="3168869">
                  <a:extLst>
                    <a:ext uri="{9D8B030D-6E8A-4147-A177-3AD203B41FA5}">
                      <a16:colId xmlns="" xmlns:a16="http://schemas.microsoft.com/office/drawing/2014/main" val="2186847068"/>
                    </a:ext>
                  </a:extLst>
                </a:gridCol>
                <a:gridCol w="625366">
                  <a:extLst>
                    <a:ext uri="{9D8B030D-6E8A-4147-A177-3AD203B41FA5}">
                      <a16:colId xmlns="" xmlns:a16="http://schemas.microsoft.com/office/drawing/2014/main" val="3375370415"/>
                    </a:ext>
                  </a:extLst>
                </a:gridCol>
                <a:gridCol w="2672255">
                  <a:extLst>
                    <a:ext uri="{9D8B030D-6E8A-4147-A177-3AD203B41FA5}">
                      <a16:colId xmlns="" xmlns:a16="http://schemas.microsoft.com/office/drawing/2014/main" val="2002789259"/>
                    </a:ext>
                  </a:extLst>
                </a:gridCol>
              </a:tblGrid>
              <a:tr h="4146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啟用年限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912964"/>
                  </a:ext>
                </a:extLst>
              </a:tr>
              <a:tr h="357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償還規定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5970413"/>
                  </a:ext>
                </a:extLst>
              </a:tr>
              <a:tr h="1158758">
                <a:tc rowSpan="4"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104.1.19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加註輔導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加註英語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加註自然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培育系所認定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語文能力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一般生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(CEF B1)</a:t>
                      </a: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加註英語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(CEF B2)</a:t>
                      </a: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語言中級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離島生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(CEF A2)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公費生分發任教後，未依規定年限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連續服務滿二年者，應償還已受領之全部公費；已連續服務二年以上未滿應服務年數者，依其未服務之年月數比例償還已受領之公費。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前項未服務年月數不滿一月 者，以一月計。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63287122"/>
                  </a:ext>
                </a:extLst>
              </a:tr>
              <a:tr h="4146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義務服務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小時補救教學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※1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次史懷哲服務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原民生部落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5280579"/>
                  </a:ext>
                </a:extLst>
              </a:tr>
              <a:tr h="4146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教學知能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依縣市規定</a:t>
                      </a: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804079"/>
                  </a:ext>
                </a:extLst>
              </a:tr>
              <a:tr h="4146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教學實務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研習至少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研習至少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研習共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次教學演示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7863335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-192691" y="5891338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 smtClean="0"/>
              <a:t>備註：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104.01.19</a:t>
            </a:r>
            <a:r>
              <a:rPr lang="zh-TW" altLang="en-US" sz="2000" dirty="0" smtClean="0"/>
              <a:t>台教師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字第</a:t>
            </a:r>
            <a:r>
              <a:rPr lang="en-US" altLang="zh-TW" sz="2000" dirty="0" smtClean="0"/>
              <a:t>1040000027E</a:t>
            </a:r>
            <a:r>
              <a:rPr lang="zh-TW" altLang="en-US" sz="2000" dirty="0" smtClean="0"/>
              <a:t>號</a:t>
            </a:r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177391" y="-241448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師資培育公費生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義務</a:t>
            </a:r>
          </a:p>
        </p:txBody>
      </p:sp>
    </p:spTree>
    <p:extLst>
      <p:ext uri="{BB962C8B-B14F-4D97-AF65-F5344CB8AC3E}">
        <p14:creationId xmlns:p14="http://schemas.microsoft.com/office/powerpoint/2010/main" val="205392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530141"/>
              </p:ext>
            </p:extLst>
          </p:nvPr>
        </p:nvGraphicFramePr>
        <p:xfrm>
          <a:off x="112988" y="1967262"/>
          <a:ext cx="12089785" cy="44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83">
                  <a:extLst>
                    <a:ext uri="{9D8B030D-6E8A-4147-A177-3AD203B41FA5}">
                      <a16:colId xmlns="" xmlns:a16="http://schemas.microsoft.com/office/drawing/2014/main" val="2979813243"/>
                    </a:ext>
                  </a:extLst>
                </a:gridCol>
                <a:gridCol w="1805150">
                  <a:extLst>
                    <a:ext uri="{9D8B030D-6E8A-4147-A177-3AD203B41FA5}">
                      <a16:colId xmlns="" xmlns:a16="http://schemas.microsoft.com/office/drawing/2014/main" val="2071957412"/>
                    </a:ext>
                  </a:extLst>
                </a:gridCol>
                <a:gridCol w="620110">
                  <a:extLst>
                    <a:ext uri="{9D8B030D-6E8A-4147-A177-3AD203B41FA5}">
                      <a16:colId xmlns="" xmlns:a16="http://schemas.microsoft.com/office/drawing/2014/main" val="1594891218"/>
                    </a:ext>
                  </a:extLst>
                </a:gridCol>
                <a:gridCol w="1174794">
                  <a:extLst>
                    <a:ext uri="{9D8B030D-6E8A-4147-A177-3AD203B41FA5}">
                      <a16:colId xmlns="" xmlns:a16="http://schemas.microsoft.com/office/drawing/2014/main" val="3294099361"/>
                    </a:ext>
                  </a:extLst>
                </a:gridCol>
                <a:gridCol w="1150882">
                  <a:extLst>
                    <a:ext uri="{9D8B030D-6E8A-4147-A177-3AD203B41FA5}">
                      <a16:colId xmlns="" xmlns:a16="http://schemas.microsoft.com/office/drawing/2014/main" val="469394999"/>
                    </a:ext>
                  </a:extLst>
                </a:gridCol>
                <a:gridCol w="3347545">
                  <a:extLst>
                    <a:ext uri="{9D8B030D-6E8A-4147-A177-3AD203B41FA5}">
                      <a16:colId xmlns="" xmlns:a16="http://schemas.microsoft.com/office/drawing/2014/main" val="2186847068"/>
                    </a:ext>
                  </a:extLst>
                </a:gridCol>
                <a:gridCol w="625366">
                  <a:extLst>
                    <a:ext uri="{9D8B030D-6E8A-4147-A177-3AD203B41FA5}">
                      <a16:colId xmlns="" xmlns:a16="http://schemas.microsoft.com/office/drawing/2014/main" val="3375370415"/>
                    </a:ext>
                  </a:extLst>
                </a:gridCol>
                <a:gridCol w="2672255">
                  <a:extLst>
                    <a:ext uri="{9D8B030D-6E8A-4147-A177-3AD203B41FA5}">
                      <a16:colId xmlns="" xmlns:a16="http://schemas.microsoft.com/office/drawing/2014/main" val="2002789259"/>
                    </a:ext>
                  </a:extLst>
                </a:gridCol>
              </a:tblGrid>
              <a:tr h="4146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啟用年限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912964"/>
                  </a:ext>
                </a:extLst>
              </a:tr>
              <a:tr h="357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服務年限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償還規定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5970413"/>
                  </a:ext>
                </a:extLst>
              </a:tr>
              <a:tr h="4146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107.5.3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加註輔導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加註英語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加註自然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具備專長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培育系所認定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如上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如上</a:t>
                      </a:r>
                    </a:p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如上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偏鄉地區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包班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)(2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科精熟、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科基礎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加註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科精熟、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科基礎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※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或縣市規定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公費生分發任教後，未依規定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年限連續服務滿三年者，應償還已受領之全部公費；已連續服務三年以上未滿應服務年數者，依其未服務之年月數比例償還已受領之公費。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前項未服務年月數不滿一月 者，以一月計。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2340220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-176926" y="580725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 smtClean="0"/>
              <a:t>備註：</a:t>
            </a:r>
            <a:r>
              <a:rPr lang="en-US" altLang="zh-TW" sz="2000" dirty="0" smtClean="0"/>
              <a:t>107.05.03</a:t>
            </a:r>
            <a:r>
              <a:rPr lang="zh-TW" altLang="en-US" sz="2000" dirty="0" smtClean="0"/>
              <a:t>台教師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字第</a:t>
            </a:r>
            <a:r>
              <a:rPr lang="en-US" altLang="zh-TW" sz="2000" dirty="0" smtClean="0"/>
              <a:t>1070055960E</a:t>
            </a:r>
            <a:r>
              <a:rPr lang="zh-TW" altLang="en-US" sz="2000" dirty="0" smtClean="0"/>
              <a:t>號</a:t>
            </a:r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093308" y="499532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師資培育公費生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義務</a:t>
            </a:r>
          </a:p>
        </p:txBody>
      </p:sp>
    </p:spTree>
    <p:extLst>
      <p:ext uri="{BB962C8B-B14F-4D97-AF65-F5344CB8AC3E}">
        <p14:creationId xmlns:p14="http://schemas.microsoft.com/office/powerpoint/2010/main" val="1357383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1947</Words>
  <Application>Microsoft Office PowerPoint</Application>
  <PresentationFormat>自訂</PresentationFormat>
  <Paragraphs>311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Arial</vt:lpstr>
      <vt:lpstr>新細明體</vt:lpstr>
      <vt:lpstr>文鼎新藝體</vt:lpstr>
      <vt:lpstr>Garamond</vt:lpstr>
      <vt:lpstr>Times New Roman</vt:lpstr>
      <vt:lpstr>標楷體</vt:lpstr>
      <vt:lpstr>微軟正黑體</vt:lpstr>
      <vt:lpstr>Calibri</vt:lpstr>
      <vt:lpstr>有機</vt:lpstr>
      <vt:lpstr>公費生暨輔導老師期初座談會</vt:lpstr>
      <vt:lpstr>致 詞</vt:lpstr>
      <vt:lpstr>雙向座談</vt:lpstr>
      <vt:lpstr>常見問題</vt:lpstr>
      <vt:lpstr>常見問題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加註第二專長(108學年度版本)</vt:lpstr>
      <vt:lpstr>加註第二專長(109學年度版本)</vt:lpstr>
      <vt:lpstr>PowerPoint 簡報</vt:lpstr>
      <vt:lpstr>具備專長檢核作業 及申請表</vt:lpstr>
      <vt:lpstr>公費生學習檢核表 每學期檢送培育系所-師培中心 </vt:lpstr>
      <vt:lpstr>PowerPoint 簡報</vt:lpstr>
      <vt:lpstr>實習前師資培育中心須檢核資料 (107學年度取得師資生身分者先檢後實)</vt:lpstr>
      <vt:lpstr>分發前師資培育中心須檢核資料</vt:lpstr>
      <vt:lpstr>分發時縣市政府須檢核資料</vt:lpstr>
      <vt:lpstr>謝謝大家參與</vt:lpstr>
      <vt:lpstr>分享</vt:lpstr>
      <vt:lpstr>公費生暨輔導老師期初座談會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師資培育公費生</dc:title>
  <dc:creator>鈞淯 張</dc:creator>
  <cp:lastModifiedBy>user</cp:lastModifiedBy>
  <cp:revision>87</cp:revision>
  <dcterms:created xsi:type="dcterms:W3CDTF">2020-03-05T02:58:39Z</dcterms:created>
  <dcterms:modified xsi:type="dcterms:W3CDTF">2020-09-14T06:13:29Z</dcterms:modified>
</cp:coreProperties>
</file>