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Calibri Light" pitchFamily="34" charset="0"/>
      <p:regular r:id="rId26"/>
      <p:italic r:id="rId27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1459"/>
    <a:srgbClr val="FF0066"/>
    <a:srgbClr val="332321"/>
    <a:srgbClr val="231E21"/>
    <a:srgbClr val="151015"/>
    <a:srgbClr val="320000"/>
    <a:srgbClr val="25321A"/>
    <a:srgbClr val="27341D"/>
    <a:srgbClr val="89E0FF"/>
    <a:srgbClr val="2D5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-211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62FA-99CE-4BBE-B77A-CA85013CBCF8}" type="datetimeFigureOut">
              <a:rPr lang="zh-TW" altLang="en-US" smtClean="0"/>
              <a:t>2018/3/21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14D-98A6-42A2-8469-342260A782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4038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62FA-99CE-4BBE-B77A-CA85013CBCF8}" type="datetimeFigureOut">
              <a:rPr lang="zh-TW" altLang="en-US" smtClean="0"/>
              <a:t>2018/3/21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14D-98A6-42A2-8469-342260A782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8497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62FA-99CE-4BBE-B77A-CA85013CBCF8}" type="datetimeFigureOut">
              <a:rPr lang="zh-TW" altLang="en-US" smtClean="0"/>
              <a:t>2018/3/21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14D-98A6-42A2-8469-342260A782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1674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62FA-99CE-4BBE-B77A-CA85013CBCF8}" type="datetimeFigureOut">
              <a:rPr lang="zh-TW" altLang="en-US" smtClean="0"/>
              <a:t>2018/3/21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14D-98A6-42A2-8469-342260A782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9813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62FA-99CE-4BBE-B77A-CA85013CBCF8}" type="datetimeFigureOut">
              <a:rPr lang="zh-TW" altLang="en-US" smtClean="0"/>
              <a:t>2018/3/21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14D-98A6-42A2-8469-342260A782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5887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62FA-99CE-4BBE-B77A-CA85013CBCF8}" type="datetimeFigureOut">
              <a:rPr lang="zh-TW" altLang="en-US" smtClean="0"/>
              <a:t>2018/3/21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14D-98A6-42A2-8469-342260A782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4769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62FA-99CE-4BBE-B77A-CA85013CBCF8}" type="datetimeFigureOut">
              <a:rPr lang="zh-TW" altLang="en-US" smtClean="0"/>
              <a:t>2018/3/21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14D-98A6-42A2-8469-342260A782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229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62FA-99CE-4BBE-B77A-CA85013CBCF8}" type="datetimeFigureOut">
              <a:rPr lang="zh-TW" altLang="en-US" smtClean="0"/>
              <a:t>2018/3/21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14D-98A6-42A2-8469-342260A782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5788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62FA-99CE-4BBE-B77A-CA85013CBCF8}" type="datetimeFigureOut">
              <a:rPr lang="zh-TW" altLang="en-US" smtClean="0"/>
              <a:t>2018/3/21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14D-98A6-42A2-8469-342260A782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0313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62FA-99CE-4BBE-B77A-CA85013CBCF8}" type="datetimeFigureOut">
              <a:rPr lang="zh-TW" altLang="en-US" smtClean="0"/>
              <a:t>2018/3/21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14D-98A6-42A2-8469-342260A782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3999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D62FA-99CE-4BBE-B77A-CA85013CBCF8}" type="datetimeFigureOut">
              <a:rPr lang="zh-TW" altLang="en-US" smtClean="0"/>
              <a:t>2018/3/21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14D-98A6-42A2-8469-342260A782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312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D62FA-99CE-4BBE-B77A-CA85013CBCF8}" type="datetimeFigureOut">
              <a:rPr lang="zh-TW" altLang="en-US" smtClean="0"/>
              <a:t>2018/3/21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1914D-98A6-42A2-8469-342260A782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034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1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381000" y="5220053"/>
            <a:ext cx="13093700" cy="2764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883017" y="5008230"/>
            <a:ext cx="9144000" cy="1593908"/>
          </a:xfrm>
        </p:spPr>
        <p:txBody>
          <a:bodyPr>
            <a:normAutofit/>
          </a:bodyPr>
          <a:lstStyle/>
          <a:p>
            <a:pPr algn="r">
              <a:lnSpc>
                <a:spcPts val="5000"/>
              </a:lnSpc>
            </a:pPr>
            <a:r>
              <a:rPr lang="en-US" altLang="zh-TW" sz="48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105</a:t>
            </a:r>
            <a:r>
              <a:rPr lang="zh-TW" altLang="en-US" sz="48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學年度</a:t>
            </a:r>
            <a:r>
              <a:rPr lang="zh-TW" altLang="en-US" sz="24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 </a:t>
            </a:r>
            <a:r>
              <a:rPr lang="zh-TW" altLang="en-US" sz="48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輔導與諮商學系</a:t>
            </a:r>
            <a:r>
              <a:rPr lang="en-US" altLang="zh-TW" sz="48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48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6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外埠教育參訪</a:t>
            </a:r>
            <a:endParaRPr lang="zh-TW" altLang="en-US" sz="4800" dirty="0"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0284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8621"/>
            <a:ext cx="12192000" cy="914400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40430" y="1997981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rgbClr val="332321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英泳雙向的學程，讓孩子在實踐中學習</a:t>
            </a:r>
          </a:p>
        </p:txBody>
      </p:sp>
    </p:spTree>
    <p:extLst>
      <p:ext uri="{BB962C8B-B14F-4D97-AF65-F5344CB8AC3E}">
        <p14:creationId xmlns:p14="http://schemas.microsoft.com/office/powerpoint/2010/main" val="2615706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10122" y="1921489"/>
            <a:ext cx="1065244" cy="1325563"/>
          </a:xfrm>
        </p:spPr>
        <p:txBody>
          <a:bodyPr>
            <a:normAutofit fontScale="90000"/>
          </a:bodyPr>
          <a:lstStyle/>
          <a:p>
            <a:r>
              <a:rPr lang="zh-TW" altLang="en-US" sz="3200" spc="5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每從</a:t>
            </a:r>
            <a:r>
              <a:rPr lang="en-US" altLang="zh-TW" sz="3200" spc="5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spc="5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spc="5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個晨</a:t>
            </a:r>
            <a:r>
              <a:rPr lang="en-US" altLang="zh-TW" sz="3200" spc="5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spc="5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spc="5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細間</a:t>
            </a:r>
            <a:r>
              <a:rPr lang="en-US" altLang="zh-TW" sz="3200" spc="5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spc="5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spc="5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節閱</a:t>
            </a:r>
            <a:r>
              <a:rPr lang="en-US" altLang="zh-TW" sz="3200" spc="5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spc="5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spc="5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都讀</a:t>
            </a:r>
            <a:r>
              <a:rPr lang="en-US" altLang="zh-TW" sz="3200" spc="5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spc="5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spc="5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有到</a:t>
            </a:r>
            <a:r>
              <a:rPr lang="en-US" altLang="zh-TW" sz="3200" spc="5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spc="5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spc="5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教用</a:t>
            </a:r>
            <a:r>
              <a:rPr lang="en-US" altLang="zh-TW" sz="3200" spc="5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spc="5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spc="5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育餐</a:t>
            </a:r>
            <a:r>
              <a:rPr lang="en-US" altLang="zh-TW" sz="32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的</a:t>
            </a:r>
            <a:r>
              <a:rPr lang="en-US" altLang="zh-TW" sz="32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影　</a:t>
            </a:r>
            <a:r>
              <a:rPr lang="en-US" altLang="zh-TW" sz="32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子</a:t>
            </a:r>
            <a:r>
              <a:rPr lang="en-US" altLang="zh-TW" sz="32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944406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39" y="-129154"/>
            <a:ext cx="12249839" cy="592262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478579" y="5793475"/>
            <a:ext cx="75713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「找到自己的亮點，才能找到其他人的」</a:t>
            </a:r>
            <a:endParaRPr lang="en-US" altLang="zh-TW" sz="3200" dirty="0"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  <a:p>
            <a:pPr algn="r"/>
            <a:r>
              <a:rPr lang="zh-TW" altLang="en-US" sz="24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-葉建成 主任</a:t>
            </a:r>
          </a:p>
        </p:txBody>
      </p:sp>
    </p:spTree>
    <p:extLst>
      <p:ext uri="{BB962C8B-B14F-4D97-AF65-F5344CB8AC3E}">
        <p14:creationId xmlns:p14="http://schemas.microsoft.com/office/powerpoint/2010/main" val="3936935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353800" y="934293"/>
            <a:ext cx="673359" cy="1325563"/>
          </a:xfrm>
        </p:spPr>
        <p:txBody>
          <a:bodyPr>
            <a:noAutofit/>
          </a:bodyPr>
          <a:lstStyle/>
          <a:p>
            <a:r>
              <a:rPr lang="zh-TW" altLang="en-US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彰</a:t>
            </a:r>
            <a: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化</a:t>
            </a:r>
            <a: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香</a:t>
            </a:r>
            <a: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田</a:t>
            </a:r>
            <a: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國</a:t>
            </a:r>
            <a: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小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853127" cy="738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69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92894" y="5823533"/>
            <a:ext cx="8520404" cy="1325563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稻米、蕎麥麵的耕種與製作，打破校園的疆界</a:t>
            </a:r>
          </a:p>
        </p:txBody>
      </p:sp>
    </p:spTree>
    <p:extLst>
      <p:ext uri="{BB962C8B-B14F-4D97-AF65-F5344CB8AC3E}">
        <p14:creationId xmlns:p14="http://schemas.microsoft.com/office/powerpoint/2010/main" val="4033271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63335" y="215836"/>
            <a:ext cx="1429139" cy="5195920"/>
          </a:xfrm>
        </p:spPr>
        <p:txBody>
          <a:bodyPr vert="eaVert">
            <a:normAutofit/>
          </a:bodyPr>
          <a:lstStyle/>
          <a:p>
            <a:r>
              <a:rPr lang="zh-TW" altLang="en-US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踏入田間、踏入土地之中，向自然學習</a:t>
            </a:r>
          </a:p>
        </p:txBody>
      </p:sp>
    </p:spTree>
    <p:extLst>
      <p:ext uri="{BB962C8B-B14F-4D97-AF65-F5344CB8AC3E}">
        <p14:creationId xmlns:p14="http://schemas.microsoft.com/office/powerpoint/2010/main" val="2967594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09783" y="859648"/>
            <a:ext cx="859971" cy="1325563"/>
          </a:xfrm>
        </p:spPr>
        <p:txBody>
          <a:bodyPr>
            <a:noAutofit/>
          </a:bodyPr>
          <a:lstStyle/>
          <a:p>
            <a:r>
              <a:rPr lang="zh-TW" altLang="en-US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彰</a:t>
            </a:r>
            <a: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化</a:t>
            </a:r>
            <a: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民</a:t>
            </a:r>
            <a: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權</a:t>
            </a:r>
            <a: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國</a:t>
            </a:r>
            <a: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小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53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470572" y="261257"/>
            <a:ext cx="3581400" cy="5422933"/>
          </a:xfrm>
        </p:spPr>
        <p:txBody>
          <a:bodyPr vert="eaVert">
            <a:normAutofit/>
          </a:bodyPr>
          <a:lstStyle/>
          <a:p>
            <a:r>
              <a:rPr lang="zh-TW" altLang="en-US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華德福的獨特教育理念，</a:t>
            </a:r>
            <a: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讓我們看見教育的不同樣貌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93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5747074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貼近自然，貼近人性，處處都富含老師們的期許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4907"/>
            <a:ext cx="12192000" cy="735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35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" y="0"/>
            <a:ext cx="13609082" cy="76581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2100" y="885825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zh-TW" altLang="en-US" sz="28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旅程終將結束，</a:t>
            </a:r>
            <a:r>
              <a:rPr lang="en-US" altLang="zh-TW" sz="28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28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28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但參訪中的老師們給我們的期許與勉勵，</a:t>
            </a:r>
            <a:r>
              <a:rPr lang="en-US" altLang="zh-TW" sz="28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28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28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將成為我們成長的養分</a:t>
            </a:r>
            <a:r>
              <a:rPr lang="en-US" altLang="zh-TW" sz="28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28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28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伴我們茁壯</a:t>
            </a:r>
          </a:p>
        </p:txBody>
      </p:sp>
    </p:spTree>
    <p:extLst>
      <p:ext uri="{BB962C8B-B14F-4D97-AF65-F5344CB8AC3E}">
        <p14:creationId xmlns:p14="http://schemas.microsoft.com/office/powerpoint/2010/main" val="2170779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264705" cy="919852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697" y="641961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ts val="5000"/>
              </a:lnSpc>
            </a:pPr>
            <a:r>
              <a:rPr lang="zh-TW" altLang="en-US" sz="36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在</a:t>
            </a:r>
            <a:r>
              <a:rPr lang="en-US" altLang="zh-TW" sz="36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[</a:t>
            </a:r>
            <a:r>
              <a:rPr lang="zh-TW" altLang="en-US" sz="36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學生</a:t>
            </a:r>
            <a:r>
              <a:rPr lang="en-US" altLang="zh-TW" sz="36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]</a:t>
            </a:r>
            <a:r>
              <a:rPr lang="zh-TW" altLang="en-US" sz="36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與</a:t>
            </a:r>
            <a:r>
              <a:rPr lang="en-US" altLang="zh-TW" sz="36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[</a:t>
            </a:r>
            <a:r>
              <a:rPr lang="zh-TW" altLang="en-US" sz="36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老師</a:t>
            </a:r>
            <a:r>
              <a:rPr lang="en-US" altLang="zh-TW" sz="36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]</a:t>
            </a:r>
            <a:r>
              <a:rPr lang="zh-TW" altLang="en-US" sz="36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的交叉點</a:t>
            </a:r>
            <a:r>
              <a:rPr lang="en-US" altLang="zh-TW" sz="36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6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6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我們嘗試摸索出心中理想的教育</a:t>
            </a:r>
          </a:p>
        </p:txBody>
      </p:sp>
    </p:spTree>
    <p:extLst>
      <p:ext uri="{BB962C8B-B14F-4D97-AF65-F5344CB8AC3E}">
        <p14:creationId xmlns:p14="http://schemas.microsoft.com/office/powerpoint/2010/main" val="4192559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39800"/>
            <a:ext cx="12192000" cy="9144002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" y="5532437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感謝每位為這段參訪付出的人員</a:t>
            </a:r>
            <a:r>
              <a:rPr lang="en-US" altLang="zh-TW" sz="28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28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28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令我們能真正感受教育的精神</a:t>
            </a:r>
            <a:r>
              <a:rPr lang="en-US" altLang="zh-TW" sz="28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!</a:t>
            </a:r>
            <a:endParaRPr lang="zh-TW" altLang="en-US" sz="2800" dirty="0"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5359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4380">
            <a:off x="-345493" y="-1953858"/>
            <a:ext cx="12882988" cy="966224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31918" y="58002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帶著系上老師與學弟妹的祝福，我們踏向旅程</a:t>
            </a:r>
          </a:p>
        </p:txBody>
      </p:sp>
    </p:spTree>
    <p:extLst>
      <p:ext uri="{BB962C8B-B14F-4D97-AF65-F5344CB8AC3E}">
        <p14:creationId xmlns:p14="http://schemas.microsoft.com/office/powerpoint/2010/main" val="2229330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12776"/>
            <a:ext cx="12192000" cy="657137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7911" y="5679877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雖然天空灑下不是的陽光，但我們的笑容卻燦爛無比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273232" y="6423934"/>
            <a:ext cx="2234966" cy="5815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4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-</a:t>
            </a:r>
            <a:r>
              <a:rPr lang="zh-TW" altLang="en-US" sz="24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千巧谷農場</a:t>
            </a:r>
          </a:p>
        </p:txBody>
      </p:sp>
    </p:spTree>
    <p:extLst>
      <p:ext uri="{BB962C8B-B14F-4D97-AF65-F5344CB8AC3E}">
        <p14:creationId xmlns:p14="http://schemas.microsoft.com/office/powerpoint/2010/main" val="2253537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375558" y="-284027"/>
            <a:ext cx="707585" cy="3894975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solidFill>
                  <a:srgbClr val="320000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雲</a:t>
            </a:r>
            <a:r>
              <a:rPr lang="en-US" altLang="zh-TW" sz="3600" dirty="0">
                <a:solidFill>
                  <a:srgbClr val="320000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600" dirty="0">
                <a:solidFill>
                  <a:srgbClr val="320000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600" dirty="0">
                <a:solidFill>
                  <a:srgbClr val="320000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林</a:t>
            </a:r>
            <a:r>
              <a:rPr lang="en-US" altLang="zh-TW" sz="3600" dirty="0">
                <a:solidFill>
                  <a:srgbClr val="320000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600" dirty="0">
                <a:solidFill>
                  <a:srgbClr val="320000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600" dirty="0">
                <a:solidFill>
                  <a:srgbClr val="320000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樟</a:t>
            </a:r>
            <a:r>
              <a:rPr lang="en-US" altLang="zh-TW" sz="3600" dirty="0">
                <a:solidFill>
                  <a:srgbClr val="320000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600" dirty="0">
                <a:solidFill>
                  <a:srgbClr val="320000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600" dirty="0">
                <a:solidFill>
                  <a:srgbClr val="320000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湖</a:t>
            </a:r>
            <a:r>
              <a:rPr lang="en-US" altLang="zh-TW" sz="3600" dirty="0">
                <a:solidFill>
                  <a:srgbClr val="320000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600" dirty="0">
                <a:solidFill>
                  <a:srgbClr val="320000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600" dirty="0">
                <a:solidFill>
                  <a:srgbClr val="320000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國</a:t>
            </a:r>
            <a:r>
              <a:rPr lang="en-US" altLang="zh-TW" sz="3600" dirty="0">
                <a:solidFill>
                  <a:srgbClr val="320000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600" dirty="0">
                <a:solidFill>
                  <a:srgbClr val="320000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600" dirty="0">
                <a:solidFill>
                  <a:srgbClr val="320000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小</a:t>
            </a:r>
            <a:endParaRPr lang="zh-TW" altLang="en-US" sz="3200" dirty="0">
              <a:solidFill>
                <a:srgbClr val="320000"/>
              </a:solidFill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9834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136" y="4861624"/>
            <a:ext cx="4706923" cy="1325563"/>
          </a:xfrm>
        </p:spPr>
        <p:txBody>
          <a:bodyPr>
            <a:normAutofit fontScale="90000"/>
          </a:bodyPr>
          <a:lstStyle/>
          <a:p>
            <a:r>
              <a:rPr lang="zh-TW" altLang="en-US" sz="31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小</a:t>
            </a:r>
            <a:r>
              <a:rPr lang="en-US" altLang="zh-TW" sz="31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1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1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小</a:t>
            </a:r>
            <a: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的</a:t>
            </a:r>
            <a: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學</a:t>
            </a:r>
            <a: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校</a:t>
            </a:r>
            <a: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，卻充滿</a:t>
            </a:r>
            <a:r>
              <a:rPr lang="zh-TW" altLang="en-US" sz="36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生機</a:t>
            </a:r>
            <a:endParaRPr lang="zh-TW" altLang="en-US" sz="3200" dirty="0"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799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6125" y="0"/>
            <a:ext cx="12448125" cy="7004807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3932" y="413802"/>
            <a:ext cx="9606094" cy="1010669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solidFill>
                  <a:srgbClr val="25321A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登山、環島、下鄉服務，為的是踏出學校、貼近社會</a:t>
            </a:r>
          </a:p>
        </p:txBody>
      </p:sp>
    </p:spTree>
    <p:extLst>
      <p:ext uri="{BB962C8B-B14F-4D97-AF65-F5344CB8AC3E}">
        <p14:creationId xmlns:p14="http://schemas.microsoft.com/office/powerpoint/2010/main" val="2688670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1" y="857250"/>
            <a:ext cx="6858000" cy="5143499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21288" y="2641795"/>
            <a:ext cx="6763139" cy="1325563"/>
          </a:xfrm>
        </p:spPr>
        <p:txBody>
          <a:bodyPr>
            <a:normAutofit/>
          </a:bodyPr>
          <a:lstStyle/>
          <a:p>
            <a:pPr algn="r">
              <a:lnSpc>
                <a:spcPts val="4000"/>
              </a:lnSpc>
            </a:pPr>
            <a:r>
              <a:rPr lang="zh-TW" altLang="en-US" sz="32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「永不失去對教育的熱忱</a:t>
            </a:r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」</a:t>
            </a:r>
            <a:r>
              <a:rPr lang="en-US" altLang="zh-TW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en-US" altLang="zh-TW" sz="24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-</a:t>
            </a:r>
            <a:r>
              <a:rPr lang="zh-TW" altLang="en-US" sz="2400" dirty="0"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陳清圳 校長</a:t>
            </a:r>
            <a:endParaRPr lang="zh-TW" altLang="en-US" sz="3200" dirty="0"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2652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353800" y="-232034"/>
            <a:ext cx="775996" cy="3842981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solidFill>
                  <a:srgbClr val="231E21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台</a:t>
            </a:r>
            <a:r>
              <a:rPr lang="en-US" altLang="zh-TW" sz="3600" dirty="0">
                <a:solidFill>
                  <a:srgbClr val="231E21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600" dirty="0">
                <a:solidFill>
                  <a:srgbClr val="231E21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600" dirty="0">
                <a:solidFill>
                  <a:srgbClr val="231E21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中</a:t>
            </a:r>
            <a:r>
              <a:rPr lang="en-US" altLang="zh-TW" sz="3600" dirty="0">
                <a:solidFill>
                  <a:srgbClr val="231E21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600" dirty="0">
                <a:solidFill>
                  <a:srgbClr val="231E21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600" dirty="0">
                <a:solidFill>
                  <a:srgbClr val="231E21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頭</a:t>
            </a:r>
            <a:r>
              <a:rPr lang="en-US" altLang="zh-TW" sz="3600" dirty="0">
                <a:solidFill>
                  <a:srgbClr val="231E21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600" dirty="0">
                <a:solidFill>
                  <a:srgbClr val="231E21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600" dirty="0">
                <a:solidFill>
                  <a:srgbClr val="231E21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家</a:t>
            </a:r>
            <a:r>
              <a:rPr lang="en-US" altLang="zh-TW" sz="3600" dirty="0">
                <a:solidFill>
                  <a:srgbClr val="231E21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600" dirty="0">
                <a:solidFill>
                  <a:srgbClr val="231E21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600" dirty="0">
                <a:solidFill>
                  <a:srgbClr val="231E21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國</a:t>
            </a:r>
            <a:r>
              <a:rPr lang="en-US" altLang="zh-TW" sz="3600" dirty="0">
                <a:solidFill>
                  <a:srgbClr val="231E21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/>
            </a:r>
            <a:br>
              <a:rPr lang="en-US" altLang="zh-TW" sz="3600" dirty="0">
                <a:solidFill>
                  <a:srgbClr val="231E21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</a:br>
            <a:r>
              <a:rPr lang="zh-TW" altLang="en-US" sz="3600" dirty="0">
                <a:solidFill>
                  <a:srgbClr val="231E21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小</a:t>
            </a:r>
            <a:endParaRPr lang="zh-TW" altLang="en-US" sz="3200" dirty="0">
              <a:solidFill>
                <a:srgbClr val="231E21"/>
              </a:solidFill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79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176</Words>
  <Application>Microsoft Office PowerPoint</Application>
  <PresentationFormat>自訂</PresentationFormat>
  <Paragraphs>22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6" baseType="lpstr">
      <vt:lpstr>Arial</vt:lpstr>
      <vt:lpstr>新細明體</vt:lpstr>
      <vt:lpstr>Calibri</vt:lpstr>
      <vt:lpstr>王漢宗特明體繁</vt:lpstr>
      <vt:lpstr>Calibri Light</vt:lpstr>
      <vt:lpstr>Office 佈景主題</vt:lpstr>
      <vt:lpstr>105學年度 輔導與諮商學系 外埠教育參訪</vt:lpstr>
      <vt:lpstr>在[學生]與[老師]的交叉點 我們嘗試摸索出心中理想的教育</vt:lpstr>
      <vt:lpstr>帶著系上老師與學弟妹的祝福，我們踏向旅程</vt:lpstr>
      <vt:lpstr>雖然天空灑下不是的陽光，但我們的笑容卻燦爛無比</vt:lpstr>
      <vt:lpstr>雲 林 樟 湖 國 小</vt:lpstr>
      <vt:lpstr>小 小 的 學 校 ，卻充滿生機</vt:lpstr>
      <vt:lpstr>登山、環島、下鄉服務，為的是踏出學校、貼近社會</vt:lpstr>
      <vt:lpstr>「永不失去對教育的熱忱」 -陳清圳 校長</vt:lpstr>
      <vt:lpstr>台 中 頭 家 國 小</vt:lpstr>
      <vt:lpstr>英泳雙向的學程，讓孩子在實踐中學習</vt:lpstr>
      <vt:lpstr>每從 個晨 細間 節閱 都讀 有到 教用 育餐 的 影　 子 。</vt:lpstr>
      <vt:lpstr>PowerPoint 簡報</vt:lpstr>
      <vt:lpstr>彰 化 香 田 國 小</vt:lpstr>
      <vt:lpstr>稻米、蕎麥麵的耕種與製作，打破校園的疆界</vt:lpstr>
      <vt:lpstr>踏入田間、踏入土地之中，向自然學習</vt:lpstr>
      <vt:lpstr>彰 化 民 權 國 小</vt:lpstr>
      <vt:lpstr>華德福的獨特教育理念， 讓我們看見教育的不同樣貌</vt:lpstr>
      <vt:lpstr>貼近自然，貼近人性，處處都富含老師們的期許</vt:lpstr>
      <vt:lpstr>旅程終將結束， 但參訪中的老師們給我們的期許與勉勵， 將成為我們成長的養分 伴我們茁壯</vt:lpstr>
      <vt:lpstr>感謝每位為這段參訪付出的人員 令我們能真正感受教育的精神!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105年度 輔導與諮商學系 外埠成果冊</dc:title>
  <dc:creator>吳薇樂</dc:creator>
  <cp:lastModifiedBy>user</cp:lastModifiedBy>
  <cp:revision>21</cp:revision>
  <dcterms:created xsi:type="dcterms:W3CDTF">2016-11-28T13:57:50Z</dcterms:created>
  <dcterms:modified xsi:type="dcterms:W3CDTF">2018-03-20T18:21:53Z</dcterms:modified>
</cp:coreProperties>
</file>