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1"/>
  </p:notesMasterIdLst>
  <p:sldIdLst>
    <p:sldId id="281" r:id="rId2"/>
    <p:sldId id="257" r:id="rId3"/>
    <p:sldId id="258" r:id="rId4"/>
    <p:sldId id="259" r:id="rId5"/>
    <p:sldId id="260" r:id="rId6"/>
    <p:sldId id="277" r:id="rId7"/>
    <p:sldId id="282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4" r:id="rId18"/>
    <p:sldId id="296" r:id="rId19"/>
    <p:sldId id="275" r:id="rId20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9D4D"/>
    <a:srgbClr val="DF741B"/>
    <a:srgbClr val="588EC0"/>
    <a:srgbClr val="1111FF"/>
    <a:srgbClr val="3366FF"/>
    <a:srgbClr val="CC0000"/>
    <a:srgbClr val="FF00FF"/>
    <a:srgbClr val="CC3399"/>
    <a:srgbClr val="33CC33"/>
    <a:srgbClr val="33D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13" y="-50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15AD67-407F-4A98-A11B-27B5F69D7004}" type="doc">
      <dgm:prSet loTypeId="urn:microsoft.com/office/officeart/2008/layout/AlternatingHexagons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zh-TW" altLang="en-US"/>
        </a:p>
      </dgm:t>
    </dgm:pt>
    <dgm:pt modelId="{F5D91757-7F18-4829-B05D-A538B69C05BE}">
      <dgm:prSet phldrT="[文字]" custT="1"/>
      <dgm:spPr>
        <a:gradFill flip="none" rotWithShape="0">
          <a:gsLst>
            <a:gs pos="0">
              <a:schemeClr val="bg2">
                <a:lumMod val="50000"/>
                <a:shade val="30000"/>
                <a:satMod val="115000"/>
              </a:schemeClr>
            </a:gs>
            <a:gs pos="25000">
              <a:schemeClr val="bg2">
                <a:lumMod val="50000"/>
                <a:shade val="67500"/>
                <a:satMod val="115000"/>
              </a:schemeClr>
            </a:gs>
            <a:gs pos="45000">
              <a:schemeClr val="bg2">
                <a:lumMod val="50000"/>
                <a:shade val="100000"/>
                <a:satMod val="115000"/>
              </a:schemeClr>
            </a:gs>
          </a:gsLst>
          <a:path path="circle">
            <a:fillToRect l="100000" t="100000"/>
          </a:path>
          <a:tileRect r="-100000" b="-100000"/>
        </a:gradFill>
      </dgm:spPr>
      <dgm:t>
        <a:bodyPr/>
        <a:lstStyle/>
        <a:p>
          <a:r>
            <a:rPr lang="zh-TW" altLang="en-US" sz="1800" b="1" dirty="0" smtClean="0">
              <a:solidFill>
                <a:schemeClr val="tx1"/>
              </a:solidFill>
            </a:rPr>
            <a:t>人文與同理</a:t>
          </a:r>
          <a:endParaRPr lang="zh-TW" altLang="en-US" sz="1800" b="1" dirty="0">
            <a:solidFill>
              <a:schemeClr val="tx1"/>
            </a:solidFill>
          </a:endParaRPr>
        </a:p>
      </dgm:t>
    </dgm:pt>
    <dgm:pt modelId="{49B2ECA6-39B0-48B1-827D-3F98A401823B}" type="parTrans" cxnId="{89AC7F69-5C1A-43AD-A3D2-A0FDAB1B592A}">
      <dgm:prSet/>
      <dgm:spPr/>
      <dgm:t>
        <a:bodyPr/>
        <a:lstStyle/>
        <a:p>
          <a:endParaRPr lang="zh-TW" altLang="en-US" sz="1800" b="1"/>
        </a:p>
      </dgm:t>
    </dgm:pt>
    <dgm:pt modelId="{B7C25E8E-95C4-46F2-AAD9-825A1D495314}" type="sibTrans" cxnId="{89AC7F69-5C1A-43AD-A3D2-A0FDAB1B592A}">
      <dgm:prSet custT="1"/>
      <dgm:spPr>
        <a:gradFill flip="none" rotWithShape="0">
          <a:gsLst>
            <a:gs pos="0">
              <a:srgbClr val="FF0000">
                <a:shade val="30000"/>
                <a:satMod val="115000"/>
              </a:srgbClr>
            </a:gs>
            <a:gs pos="50000">
              <a:srgbClr val="FF0000">
                <a:shade val="67500"/>
                <a:satMod val="115000"/>
              </a:srgbClr>
            </a:gs>
            <a:gs pos="100000">
              <a:srgbClr val="FF0000">
                <a:shade val="100000"/>
                <a:satMod val="115000"/>
              </a:srgbClr>
            </a:gs>
          </a:gsLst>
          <a:path path="circle">
            <a:fillToRect l="100000" t="100000"/>
          </a:path>
          <a:tileRect r="-100000" b="-100000"/>
        </a:gradFill>
      </dgm:spPr>
      <dgm:t>
        <a:bodyPr/>
        <a:lstStyle/>
        <a:p>
          <a:r>
            <a:rPr lang="zh-TW" altLang="en-US" sz="1800" b="1" dirty="0" smtClean="0"/>
            <a:t>自然與</a:t>
          </a:r>
          <a:r>
            <a:rPr lang="en-US" altLang="zh-TW" sz="1800" b="1" dirty="0" smtClean="0"/>
            <a:t/>
          </a:r>
          <a:br>
            <a:rPr lang="en-US" altLang="zh-TW" sz="1800" b="1" dirty="0" smtClean="0"/>
          </a:br>
          <a:r>
            <a:rPr lang="zh-TW" altLang="en-US" sz="1800" b="1" dirty="0" smtClean="0"/>
            <a:t>探究</a:t>
          </a:r>
          <a:endParaRPr lang="zh-TW" altLang="en-US" sz="1800" b="1" dirty="0"/>
        </a:p>
      </dgm:t>
    </dgm:pt>
    <dgm:pt modelId="{C72FBB90-2FF3-4D38-8372-FA65C6C19113}">
      <dgm:prSet phldrT="[文字]" custT="1"/>
      <dgm:spPr>
        <a:gradFill flip="none" rotWithShape="0">
          <a:gsLst>
            <a:gs pos="0">
              <a:srgbClr val="00B0F0">
                <a:shade val="30000"/>
                <a:satMod val="115000"/>
              </a:srgbClr>
            </a:gs>
            <a:gs pos="50000">
              <a:srgbClr val="00B0F0">
                <a:shade val="67500"/>
                <a:satMod val="115000"/>
              </a:srgbClr>
            </a:gs>
            <a:gs pos="100000">
              <a:srgbClr val="00B0F0">
                <a:shade val="100000"/>
                <a:satMod val="115000"/>
              </a:srgbClr>
            </a:gs>
          </a:gsLst>
          <a:path path="circle">
            <a:fillToRect l="100000" t="100000"/>
          </a:path>
          <a:tileRect r="-100000" b="-100000"/>
        </a:gradFill>
      </dgm:spPr>
      <dgm:t>
        <a:bodyPr/>
        <a:lstStyle/>
        <a:p>
          <a:r>
            <a:rPr lang="zh-TW" altLang="en-US" sz="1800" b="1" dirty="0" smtClean="0">
              <a:solidFill>
                <a:schemeClr val="tx1"/>
              </a:solidFill>
            </a:rPr>
            <a:t>藝術與表達</a:t>
          </a:r>
          <a:endParaRPr lang="zh-TW" altLang="en-US" sz="1800" b="1" dirty="0">
            <a:solidFill>
              <a:schemeClr val="tx1"/>
            </a:solidFill>
          </a:endParaRPr>
        </a:p>
      </dgm:t>
    </dgm:pt>
    <dgm:pt modelId="{E14DEFCD-6FC1-483B-ABEF-441FF0C3365F}" type="parTrans" cxnId="{0FC31C15-FE68-4798-83A3-36B2408360A3}">
      <dgm:prSet/>
      <dgm:spPr/>
      <dgm:t>
        <a:bodyPr/>
        <a:lstStyle/>
        <a:p>
          <a:endParaRPr lang="zh-TW" altLang="en-US" sz="1800" b="1"/>
        </a:p>
      </dgm:t>
    </dgm:pt>
    <dgm:pt modelId="{046591B7-082A-4B1A-A00E-0BAA52D12778}" type="sibTrans" cxnId="{0FC31C15-FE68-4798-83A3-36B2408360A3}">
      <dgm:prSet custT="1"/>
      <dgm:spPr>
        <a:gradFill flip="none" rotWithShape="0">
          <a:gsLst>
            <a:gs pos="0">
              <a:srgbClr val="00B050">
                <a:shade val="30000"/>
                <a:satMod val="115000"/>
              </a:srgbClr>
            </a:gs>
            <a:gs pos="50000">
              <a:srgbClr val="00B050">
                <a:shade val="67500"/>
                <a:satMod val="115000"/>
              </a:srgbClr>
            </a:gs>
            <a:gs pos="100000">
              <a:srgbClr val="00B050">
                <a:shade val="100000"/>
                <a:satMod val="115000"/>
              </a:srgbClr>
            </a:gs>
          </a:gsLst>
          <a:path path="circle">
            <a:fillToRect l="100000" t="100000"/>
          </a:path>
          <a:tileRect r="-100000" b="-100000"/>
        </a:gradFill>
      </dgm:spPr>
      <dgm:t>
        <a:bodyPr/>
        <a:lstStyle/>
        <a:p>
          <a:r>
            <a:rPr lang="zh-TW" altLang="en-US" sz="1800" b="1" dirty="0" smtClean="0"/>
            <a:t>以行動力解決問題</a:t>
          </a:r>
          <a:endParaRPr lang="zh-TW" altLang="en-US" sz="1800" b="1" dirty="0"/>
        </a:p>
      </dgm:t>
    </dgm:pt>
    <dgm:pt modelId="{2F9B0B02-26E1-490D-9C9B-B3150BD57E47}" type="pres">
      <dgm:prSet presAssocID="{B915AD67-407F-4A98-A11B-27B5F69D7004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EBAD1C6A-869F-497C-A54F-C0E7AE58240B}" type="pres">
      <dgm:prSet presAssocID="{F5D91757-7F18-4829-B05D-A538B69C05BE}" presName="composite" presStyleCnt="0"/>
      <dgm:spPr/>
    </dgm:pt>
    <dgm:pt modelId="{148F0987-1500-458B-917E-48F42A615B65}" type="pres">
      <dgm:prSet presAssocID="{F5D91757-7F18-4829-B05D-A538B69C05BE}" presName="Parent1" presStyleLbl="node1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3E3E2A5-C0C0-4862-B5A5-8D5734C7DD4B}" type="pres">
      <dgm:prSet presAssocID="{F5D91757-7F18-4829-B05D-A538B69C05BE}" presName="Childtext1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4E297B7-C96A-4003-9C3C-7C563E6E9AF5}" type="pres">
      <dgm:prSet presAssocID="{F5D91757-7F18-4829-B05D-A538B69C05BE}" presName="BalanceSpacing" presStyleCnt="0"/>
      <dgm:spPr/>
    </dgm:pt>
    <dgm:pt modelId="{842F53ED-616D-4CAC-BBA4-E828D6A4EAA5}" type="pres">
      <dgm:prSet presAssocID="{F5D91757-7F18-4829-B05D-A538B69C05BE}" presName="BalanceSpacing1" presStyleCnt="0"/>
      <dgm:spPr/>
    </dgm:pt>
    <dgm:pt modelId="{9C5D2846-DE90-4328-AAE1-144754E235F9}" type="pres">
      <dgm:prSet presAssocID="{B7C25E8E-95C4-46F2-AAD9-825A1D495314}" presName="Accent1Text" presStyleLbl="node1" presStyleIdx="1" presStyleCnt="4"/>
      <dgm:spPr/>
      <dgm:t>
        <a:bodyPr/>
        <a:lstStyle/>
        <a:p>
          <a:endParaRPr lang="zh-TW" altLang="en-US"/>
        </a:p>
      </dgm:t>
    </dgm:pt>
    <dgm:pt modelId="{2856FC0A-2F6C-446E-AF52-AC6B752EB645}" type="pres">
      <dgm:prSet presAssocID="{B7C25E8E-95C4-46F2-AAD9-825A1D495314}" presName="spaceBetweenRectangles" presStyleCnt="0"/>
      <dgm:spPr/>
    </dgm:pt>
    <dgm:pt modelId="{EAC554E8-1AA4-403D-A352-0EED8AADFE67}" type="pres">
      <dgm:prSet presAssocID="{C72FBB90-2FF3-4D38-8372-FA65C6C19113}" presName="composite" presStyleCnt="0"/>
      <dgm:spPr/>
    </dgm:pt>
    <dgm:pt modelId="{36A224B8-23E1-4794-BBB6-A714469CCD34}" type="pres">
      <dgm:prSet presAssocID="{C72FBB90-2FF3-4D38-8372-FA65C6C19113}" presName="Parent1" presStyleLbl="node1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AF44741-FC51-401A-BBA0-53AC5537F82E}" type="pres">
      <dgm:prSet presAssocID="{C72FBB90-2FF3-4D38-8372-FA65C6C19113}" presName="Childtext1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9EC685C-55D6-43B5-9210-9D847205557A}" type="pres">
      <dgm:prSet presAssocID="{C72FBB90-2FF3-4D38-8372-FA65C6C19113}" presName="BalanceSpacing" presStyleCnt="0"/>
      <dgm:spPr/>
    </dgm:pt>
    <dgm:pt modelId="{D7473A68-C25E-43D4-92BA-5F95C4D50AB8}" type="pres">
      <dgm:prSet presAssocID="{C72FBB90-2FF3-4D38-8372-FA65C6C19113}" presName="BalanceSpacing1" presStyleCnt="0"/>
      <dgm:spPr/>
    </dgm:pt>
    <dgm:pt modelId="{1C72DC46-D009-43FB-94CD-ECC3DE7814DF}" type="pres">
      <dgm:prSet presAssocID="{046591B7-082A-4B1A-A00E-0BAA52D12778}" presName="Accent1Text" presStyleLbl="node1" presStyleIdx="3" presStyleCnt="4"/>
      <dgm:spPr/>
      <dgm:t>
        <a:bodyPr/>
        <a:lstStyle/>
        <a:p>
          <a:endParaRPr lang="zh-TW" altLang="en-US"/>
        </a:p>
      </dgm:t>
    </dgm:pt>
  </dgm:ptLst>
  <dgm:cxnLst>
    <dgm:cxn modelId="{FDCB3FF6-DD92-4B6A-AD01-DC53D394422B}" type="presOf" srcId="{C72FBB90-2FF3-4D38-8372-FA65C6C19113}" destId="{36A224B8-23E1-4794-BBB6-A714469CCD34}" srcOrd="0" destOrd="0" presId="urn:microsoft.com/office/officeart/2008/layout/AlternatingHexagons"/>
    <dgm:cxn modelId="{E2F76678-EAE1-4FB0-9D0E-70057F2B5D27}" type="presOf" srcId="{B915AD67-407F-4A98-A11B-27B5F69D7004}" destId="{2F9B0B02-26E1-490D-9C9B-B3150BD57E47}" srcOrd="0" destOrd="0" presId="urn:microsoft.com/office/officeart/2008/layout/AlternatingHexagons"/>
    <dgm:cxn modelId="{0FC31C15-FE68-4798-83A3-36B2408360A3}" srcId="{B915AD67-407F-4A98-A11B-27B5F69D7004}" destId="{C72FBB90-2FF3-4D38-8372-FA65C6C19113}" srcOrd="1" destOrd="0" parTransId="{E14DEFCD-6FC1-483B-ABEF-441FF0C3365F}" sibTransId="{046591B7-082A-4B1A-A00E-0BAA52D12778}"/>
    <dgm:cxn modelId="{89AC7F69-5C1A-43AD-A3D2-A0FDAB1B592A}" srcId="{B915AD67-407F-4A98-A11B-27B5F69D7004}" destId="{F5D91757-7F18-4829-B05D-A538B69C05BE}" srcOrd="0" destOrd="0" parTransId="{49B2ECA6-39B0-48B1-827D-3F98A401823B}" sibTransId="{B7C25E8E-95C4-46F2-AAD9-825A1D495314}"/>
    <dgm:cxn modelId="{C68688C7-764A-464A-B3A6-2FBE170766ED}" type="presOf" srcId="{046591B7-082A-4B1A-A00E-0BAA52D12778}" destId="{1C72DC46-D009-43FB-94CD-ECC3DE7814DF}" srcOrd="0" destOrd="0" presId="urn:microsoft.com/office/officeart/2008/layout/AlternatingHexagons"/>
    <dgm:cxn modelId="{08C35E7A-0FDB-4F8A-8D29-AE0EAB03E758}" type="presOf" srcId="{F5D91757-7F18-4829-B05D-A538B69C05BE}" destId="{148F0987-1500-458B-917E-48F42A615B65}" srcOrd="0" destOrd="0" presId="urn:microsoft.com/office/officeart/2008/layout/AlternatingHexagons"/>
    <dgm:cxn modelId="{9B6434E3-B601-4FCD-9B8E-A3FB1D4FAD99}" type="presOf" srcId="{B7C25E8E-95C4-46F2-AAD9-825A1D495314}" destId="{9C5D2846-DE90-4328-AAE1-144754E235F9}" srcOrd="0" destOrd="0" presId="urn:microsoft.com/office/officeart/2008/layout/AlternatingHexagons"/>
    <dgm:cxn modelId="{46DFD39D-4762-4F10-B2E0-B43DCDF258C1}" type="presParOf" srcId="{2F9B0B02-26E1-490D-9C9B-B3150BD57E47}" destId="{EBAD1C6A-869F-497C-A54F-C0E7AE58240B}" srcOrd="0" destOrd="0" presId="urn:microsoft.com/office/officeart/2008/layout/AlternatingHexagons"/>
    <dgm:cxn modelId="{31B9C48E-9B38-4329-BBB9-6A1F4976AF3B}" type="presParOf" srcId="{EBAD1C6A-869F-497C-A54F-C0E7AE58240B}" destId="{148F0987-1500-458B-917E-48F42A615B65}" srcOrd="0" destOrd="0" presId="urn:microsoft.com/office/officeart/2008/layout/AlternatingHexagons"/>
    <dgm:cxn modelId="{3CBDD5F3-33C9-4FA1-A9B8-248198AE30F2}" type="presParOf" srcId="{EBAD1C6A-869F-497C-A54F-C0E7AE58240B}" destId="{A3E3E2A5-C0C0-4862-B5A5-8D5734C7DD4B}" srcOrd="1" destOrd="0" presId="urn:microsoft.com/office/officeart/2008/layout/AlternatingHexagons"/>
    <dgm:cxn modelId="{33A7A59E-B9C0-40EA-8C61-0FAD634E8307}" type="presParOf" srcId="{EBAD1C6A-869F-497C-A54F-C0E7AE58240B}" destId="{C4E297B7-C96A-4003-9C3C-7C563E6E9AF5}" srcOrd="2" destOrd="0" presId="urn:microsoft.com/office/officeart/2008/layout/AlternatingHexagons"/>
    <dgm:cxn modelId="{72A87A35-8E84-4B16-A931-B35F407BA7C9}" type="presParOf" srcId="{EBAD1C6A-869F-497C-A54F-C0E7AE58240B}" destId="{842F53ED-616D-4CAC-BBA4-E828D6A4EAA5}" srcOrd="3" destOrd="0" presId="urn:microsoft.com/office/officeart/2008/layout/AlternatingHexagons"/>
    <dgm:cxn modelId="{CC23B204-B20B-4229-AB17-22367B01572B}" type="presParOf" srcId="{EBAD1C6A-869F-497C-A54F-C0E7AE58240B}" destId="{9C5D2846-DE90-4328-AAE1-144754E235F9}" srcOrd="4" destOrd="0" presId="urn:microsoft.com/office/officeart/2008/layout/AlternatingHexagons"/>
    <dgm:cxn modelId="{A57A8664-6BA3-4F49-ACE2-4BEFFD8FF754}" type="presParOf" srcId="{2F9B0B02-26E1-490D-9C9B-B3150BD57E47}" destId="{2856FC0A-2F6C-446E-AF52-AC6B752EB645}" srcOrd="1" destOrd="0" presId="urn:microsoft.com/office/officeart/2008/layout/AlternatingHexagons"/>
    <dgm:cxn modelId="{8AE30454-5E32-42FB-B42E-EA59A23D6A06}" type="presParOf" srcId="{2F9B0B02-26E1-490D-9C9B-B3150BD57E47}" destId="{EAC554E8-1AA4-403D-A352-0EED8AADFE67}" srcOrd="2" destOrd="0" presId="urn:microsoft.com/office/officeart/2008/layout/AlternatingHexagons"/>
    <dgm:cxn modelId="{2E629DF7-65C3-43E8-9206-1C2A88C3F20B}" type="presParOf" srcId="{EAC554E8-1AA4-403D-A352-0EED8AADFE67}" destId="{36A224B8-23E1-4794-BBB6-A714469CCD34}" srcOrd="0" destOrd="0" presId="urn:microsoft.com/office/officeart/2008/layout/AlternatingHexagons"/>
    <dgm:cxn modelId="{21054F1B-89EE-469E-B154-614A1F24C862}" type="presParOf" srcId="{EAC554E8-1AA4-403D-A352-0EED8AADFE67}" destId="{2AF44741-FC51-401A-BBA0-53AC5537F82E}" srcOrd="1" destOrd="0" presId="urn:microsoft.com/office/officeart/2008/layout/AlternatingHexagons"/>
    <dgm:cxn modelId="{71ED0EB4-A65E-47A6-90C2-6781AA4C1A54}" type="presParOf" srcId="{EAC554E8-1AA4-403D-A352-0EED8AADFE67}" destId="{E9EC685C-55D6-43B5-9210-9D847205557A}" srcOrd="2" destOrd="0" presId="urn:microsoft.com/office/officeart/2008/layout/AlternatingHexagons"/>
    <dgm:cxn modelId="{B66F04F7-5FCA-4BA7-9D6B-37B6B81DBF4F}" type="presParOf" srcId="{EAC554E8-1AA4-403D-A352-0EED8AADFE67}" destId="{D7473A68-C25E-43D4-92BA-5F95C4D50AB8}" srcOrd="3" destOrd="0" presId="urn:microsoft.com/office/officeart/2008/layout/AlternatingHexagons"/>
    <dgm:cxn modelId="{6288ACF2-5BD0-4036-B48D-89725E1D92AD}" type="presParOf" srcId="{EAC554E8-1AA4-403D-A352-0EED8AADFE67}" destId="{1C72DC46-D009-43FB-94CD-ECC3DE7814DF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03A756-D61B-4603-8CB7-725CD6A0A3D3}" type="doc">
      <dgm:prSet loTypeId="urn:microsoft.com/office/officeart/2005/8/layout/chart3" loCatId="cycle" qsTypeId="urn:microsoft.com/office/officeart/2005/8/quickstyle/simple1" qsCatId="simple" csTypeId="urn:microsoft.com/office/officeart/2005/8/colors/colorful1" csCatId="colorful" phldr="1"/>
      <dgm:spPr/>
    </dgm:pt>
    <dgm:pt modelId="{E5818F55-B937-41B8-A734-8A43F18E9BFB}">
      <dgm:prSet phldrT="[文字]" custT="1"/>
      <dgm:spPr>
        <a:solidFill>
          <a:srgbClr val="DF741B"/>
        </a:solidFill>
      </dgm:spPr>
      <dgm:t>
        <a:bodyPr/>
        <a:lstStyle/>
        <a:p>
          <a:r>
            <a:rPr lang="zh-TW" altLang="en-US" sz="2000" b="1" i="0" dirty="0" smtClean="0"/>
            <a:t>以幼兒的權利為出發點</a:t>
          </a:r>
          <a:endParaRPr lang="zh-TW" altLang="en-US" sz="2000" b="1" dirty="0"/>
        </a:p>
      </dgm:t>
    </dgm:pt>
    <dgm:pt modelId="{5D8815B3-9367-4FF5-A1FF-F6D01CBA1634}" type="parTrans" cxnId="{5BAAA7A6-CC21-49DB-A981-BFCFCAB784C4}">
      <dgm:prSet/>
      <dgm:spPr/>
      <dgm:t>
        <a:bodyPr/>
        <a:lstStyle/>
        <a:p>
          <a:endParaRPr lang="zh-TW" altLang="en-US" sz="2000" b="1"/>
        </a:p>
      </dgm:t>
    </dgm:pt>
    <dgm:pt modelId="{E4C0C7B3-A8CA-45B5-8DF0-CCD9311C43DD}" type="sibTrans" cxnId="{5BAAA7A6-CC21-49DB-A981-BFCFCAB784C4}">
      <dgm:prSet/>
      <dgm:spPr/>
      <dgm:t>
        <a:bodyPr/>
        <a:lstStyle/>
        <a:p>
          <a:endParaRPr lang="zh-TW" altLang="en-US" sz="2000" b="1"/>
        </a:p>
      </dgm:t>
    </dgm:pt>
    <dgm:pt modelId="{9E113D40-1489-4B99-A5F8-AC675F87B056}">
      <dgm:prSet phldrT="[文字]" custT="1"/>
      <dgm:spPr>
        <a:solidFill>
          <a:srgbClr val="889D4D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000" b="1" i="0" dirty="0" smtClean="0"/>
            <a:t>發現問題</a:t>
          </a:r>
          <a:r>
            <a:rPr lang="en-US" altLang="zh-TW" sz="2000" b="1" i="0" dirty="0" smtClean="0"/>
            <a:t/>
          </a:r>
          <a:br>
            <a:rPr lang="en-US" altLang="zh-TW" sz="2000" b="1" i="0" dirty="0" smtClean="0"/>
          </a:br>
          <a:r>
            <a:rPr lang="zh-TW" altLang="en-US" sz="2000" b="1" i="0" dirty="0" smtClean="0"/>
            <a:t>思考問題</a:t>
          </a:r>
          <a:endParaRPr lang="zh-TW" altLang="en-US" sz="2000" b="1" dirty="0" smtClean="0"/>
        </a:p>
        <a:p>
          <a:pPr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000" b="1" dirty="0"/>
        </a:p>
      </dgm:t>
    </dgm:pt>
    <dgm:pt modelId="{806F4935-7105-4083-AF7C-969F829DF80A}" type="parTrans" cxnId="{5800BABF-115D-4E24-B20E-45BF067F5FD0}">
      <dgm:prSet/>
      <dgm:spPr/>
      <dgm:t>
        <a:bodyPr/>
        <a:lstStyle/>
        <a:p>
          <a:endParaRPr lang="zh-TW" altLang="en-US" sz="2000" b="1"/>
        </a:p>
      </dgm:t>
    </dgm:pt>
    <dgm:pt modelId="{87F3D366-C9DD-42F7-B6D7-7C301058DC3B}" type="sibTrans" cxnId="{5800BABF-115D-4E24-B20E-45BF067F5FD0}">
      <dgm:prSet/>
      <dgm:spPr/>
      <dgm:t>
        <a:bodyPr/>
        <a:lstStyle/>
        <a:p>
          <a:endParaRPr lang="zh-TW" altLang="en-US" sz="2000" b="1"/>
        </a:p>
      </dgm:t>
    </dgm:pt>
    <dgm:pt modelId="{BCC3BAC8-7DD9-48A7-883E-4D2281C037D9}">
      <dgm:prSet phldrT="[文字]" custT="1"/>
      <dgm:spPr>
        <a:solidFill>
          <a:srgbClr val="588EC0"/>
        </a:solidFill>
      </dgm:spPr>
      <dgm:t>
        <a:bodyPr/>
        <a:lstStyle/>
        <a:p>
          <a:r>
            <a:rPr lang="zh-TW" altLang="en-US" sz="2000" b="1" i="0" dirty="0" smtClean="0"/>
            <a:t>以幼兒的天賦和發展為基礎</a:t>
          </a:r>
          <a:endParaRPr lang="zh-TW" altLang="en-US" sz="2000" b="1" dirty="0"/>
        </a:p>
      </dgm:t>
    </dgm:pt>
    <dgm:pt modelId="{0CEB3010-9652-46FD-9CEE-8FEB41A915CA}" type="parTrans" cxnId="{1EF03A83-4CAE-4C8E-A777-B74547AF7C0C}">
      <dgm:prSet/>
      <dgm:spPr/>
      <dgm:t>
        <a:bodyPr/>
        <a:lstStyle/>
        <a:p>
          <a:endParaRPr lang="zh-TW" altLang="en-US" sz="2000" b="1"/>
        </a:p>
      </dgm:t>
    </dgm:pt>
    <dgm:pt modelId="{31E4C57C-BFF7-4A0B-9739-77DF3472EA80}" type="sibTrans" cxnId="{1EF03A83-4CAE-4C8E-A777-B74547AF7C0C}">
      <dgm:prSet/>
      <dgm:spPr/>
      <dgm:t>
        <a:bodyPr/>
        <a:lstStyle/>
        <a:p>
          <a:endParaRPr lang="zh-TW" altLang="en-US" sz="2000" b="1"/>
        </a:p>
      </dgm:t>
    </dgm:pt>
    <dgm:pt modelId="{DB794C58-EC76-4D68-A860-3B4FDCB7063E}" type="pres">
      <dgm:prSet presAssocID="{D603A756-D61B-4603-8CB7-725CD6A0A3D3}" presName="compositeShape" presStyleCnt="0">
        <dgm:presLayoutVars>
          <dgm:chMax val="7"/>
          <dgm:dir/>
          <dgm:resizeHandles val="exact"/>
        </dgm:presLayoutVars>
      </dgm:prSet>
      <dgm:spPr/>
    </dgm:pt>
    <dgm:pt modelId="{D4DF0929-4696-4976-A717-538470B6F1DA}" type="pres">
      <dgm:prSet presAssocID="{D603A756-D61B-4603-8CB7-725CD6A0A3D3}" presName="wedge1" presStyleLbl="node1" presStyleIdx="0" presStyleCnt="3" custLinFactNeighborX="-5195" custLinFactNeighborY="2802"/>
      <dgm:spPr/>
      <dgm:t>
        <a:bodyPr/>
        <a:lstStyle/>
        <a:p>
          <a:endParaRPr lang="zh-TW" altLang="en-US"/>
        </a:p>
      </dgm:t>
    </dgm:pt>
    <dgm:pt modelId="{DB4D602F-F127-4B0C-B377-5A4806E1483F}" type="pres">
      <dgm:prSet presAssocID="{D603A756-D61B-4603-8CB7-725CD6A0A3D3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6A4EA6F-5A02-4679-B23C-AAB4BFB7384F}" type="pres">
      <dgm:prSet presAssocID="{D603A756-D61B-4603-8CB7-725CD6A0A3D3}" presName="wedge2" presStyleLbl="node1" presStyleIdx="1" presStyleCnt="3"/>
      <dgm:spPr/>
      <dgm:t>
        <a:bodyPr/>
        <a:lstStyle/>
        <a:p>
          <a:endParaRPr lang="zh-TW" altLang="en-US"/>
        </a:p>
      </dgm:t>
    </dgm:pt>
    <dgm:pt modelId="{068DD9FC-85D0-4584-8420-C57FEE9E9FC6}" type="pres">
      <dgm:prSet presAssocID="{D603A756-D61B-4603-8CB7-725CD6A0A3D3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BD9BA2C-5733-48FE-A421-D8B7D5F2DF06}" type="pres">
      <dgm:prSet presAssocID="{D603A756-D61B-4603-8CB7-725CD6A0A3D3}" presName="wedge3" presStyleLbl="node1" presStyleIdx="2" presStyleCnt="3"/>
      <dgm:spPr/>
      <dgm:t>
        <a:bodyPr/>
        <a:lstStyle/>
        <a:p>
          <a:endParaRPr lang="zh-TW" altLang="en-US"/>
        </a:p>
      </dgm:t>
    </dgm:pt>
    <dgm:pt modelId="{7F3A52AA-AC02-40EB-A926-6A404AFD64E0}" type="pres">
      <dgm:prSet presAssocID="{D603A756-D61B-4603-8CB7-725CD6A0A3D3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9729A86-A289-42E0-8BE4-0CA71BC7779D}" type="presOf" srcId="{D603A756-D61B-4603-8CB7-725CD6A0A3D3}" destId="{DB794C58-EC76-4D68-A860-3B4FDCB7063E}" srcOrd="0" destOrd="0" presId="urn:microsoft.com/office/officeart/2005/8/layout/chart3"/>
    <dgm:cxn modelId="{FC6CAFB6-B35D-40ED-B209-B72CA6B7D289}" type="presOf" srcId="{9E113D40-1489-4B99-A5F8-AC675F87B056}" destId="{06A4EA6F-5A02-4679-B23C-AAB4BFB7384F}" srcOrd="0" destOrd="0" presId="urn:microsoft.com/office/officeart/2005/8/layout/chart3"/>
    <dgm:cxn modelId="{1A75F8AF-0E82-4C8E-A9EB-92DC947B91B5}" type="presOf" srcId="{BCC3BAC8-7DD9-48A7-883E-4D2281C037D9}" destId="{DBD9BA2C-5733-48FE-A421-D8B7D5F2DF06}" srcOrd="0" destOrd="0" presId="urn:microsoft.com/office/officeart/2005/8/layout/chart3"/>
    <dgm:cxn modelId="{1EF03A83-4CAE-4C8E-A777-B74547AF7C0C}" srcId="{D603A756-D61B-4603-8CB7-725CD6A0A3D3}" destId="{BCC3BAC8-7DD9-48A7-883E-4D2281C037D9}" srcOrd="2" destOrd="0" parTransId="{0CEB3010-9652-46FD-9CEE-8FEB41A915CA}" sibTransId="{31E4C57C-BFF7-4A0B-9739-77DF3472EA80}"/>
    <dgm:cxn modelId="{5800BABF-115D-4E24-B20E-45BF067F5FD0}" srcId="{D603A756-D61B-4603-8CB7-725CD6A0A3D3}" destId="{9E113D40-1489-4B99-A5F8-AC675F87B056}" srcOrd="1" destOrd="0" parTransId="{806F4935-7105-4083-AF7C-969F829DF80A}" sibTransId="{87F3D366-C9DD-42F7-B6D7-7C301058DC3B}"/>
    <dgm:cxn modelId="{5BAAA7A6-CC21-49DB-A981-BFCFCAB784C4}" srcId="{D603A756-D61B-4603-8CB7-725CD6A0A3D3}" destId="{E5818F55-B937-41B8-A734-8A43F18E9BFB}" srcOrd="0" destOrd="0" parTransId="{5D8815B3-9367-4FF5-A1FF-F6D01CBA1634}" sibTransId="{E4C0C7B3-A8CA-45B5-8DF0-CCD9311C43DD}"/>
    <dgm:cxn modelId="{F0F7F767-8A38-4464-9EE2-520F2BABE4F3}" type="presOf" srcId="{E5818F55-B937-41B8-A734-8A43F18E9BFB}" destId="{D4DF0929-4696-4976-A717-538470B6F1DA}" srcOrd="0" destOrd="0" presId="urn:microsoft.com/office/officeart/2005/8/layout/chart3"/>
    <dgm:cxn modelId="{DD97BA7A-5B6D-4AAC-A92A-5CBA458429B4}" type="presOf" srcId="{BCC3BAC8-7DD9-48A7-883E-4D2281C037D9}" destId="{7F3A52AA-AC02-40EB-A926-6A404AFD64E0}" srcOrd="1" destOrd="0" presId="urn:microsoft.com/office/officeart/2005/8/layout/chart3"/>
    <dgm:cxn modelId="{8C6DBF3F-AD96-4BCE-B12C-8780C374BF29}" type="presOf" srcId="{E5818F55-B937-41B8-A734-8A43F18E9BFB}" destId="{DB4D602F-F127-4B0C-B377-5A4806E1483F}" srcOrd="1" destOrd="0" presId="urn:microsoft.com/office/officeart/2005/8/layout/chart3"/>
    <dgm:cxn modelId="{53165AD0-325A-4D58-816E-757411EF750D}" type="presOf" srcId="{9E113D40-1489-4B99-A5F8-AC675F87B056}" destId="{068DD9FC-85D0-4584-8420-C57FEE9E9FC6}" srcOrd="1" destOrd="0" presId="urn:microsoft.com/office/officeart/2005/8/layout/chart3"/>
    <dgm:cxn modelId="{8610F8E5-60D2-4B3E-BBEC-11F8E322D7A3}" type="presParOf" srcId="{DB794C58-EC76-4D68-A860-3B4FDCB7063E}" destId="{D4DF0929-4696-4976-A717-538470B6F1DA}" srcOrd="0" destOrd="0" presId="urn:microsoft.com/office/officeart/2005/8/layout/chart3"/>
    <dgm:cxn modelId="{D98C3708-FAD9-4997-89E7-783312C71E8C}" type="presParOf" srcId="{DB794C58-EC76-4D68-A860-3B4FDCB7063E}" destId="{DB4D602F-F127-4B0C-B377-5A4806E1483F}" srcOrd="1" destOrd="0" presId="urn:microsoft.com/office/officeart/2005/8/layout/chart3"/>
    <dgm:cxn modelId="{5B295833-ED3D-4C0D-8E08-70DB9E81A7F5}" type="presParOf" srcId="{DB794C58-EC76-4D68-A860-3B4FDCB7063E}" destId="{06A4EA6F-5A02-4679-B23C-AAB4BFB7384F}" srcOrd="2" destOrd="0" presId="urn:microsoft.com/office/officeart/2005/8/layout/chart3"/>
    <dgm:cxn modelId="{1EC10D5E-F567-4958-96E6-CEBC43E5DC39}" type="presParOf" srcId="{DB794C58-EC76-4D68-A860-3B4FDCB7063E}" destId="{068DD9FC-85D0-4584-8420-C57FEE9E9FC6}" srcOrd="3" destOrd="0" presId="urn:microsoft.com/office/officeart/2005/8/layout/chart3"/>
    <dgm:cxn modelId="{9A8ECBD5-B268-485C-B08A-827C108A45E5}" type="presParOf" srcId="{DB794C58-EC76-4D68-A860-3B4FDCB7063E}" destId="{DBD9BA2C-5733-48FE-A421-D8B7D5F2DF06}" srcOrd="4" destOrd="0" presId="urn:microsoft.com/office/officeart/2005/8/layout/chart3"/>
    <dgm:cxn modelId="{5950C3B8-6BE1-4390-830B-C5956F9A22F0}" type="presParOf" srcId="{DB794C58-EC76-4D68-A860-3B4FDCB7063E}" destId="{7F3A52AA-AC02-40EB-A926-6A404AFD64E0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8F0987-1500-458B-917E-48F42A615B65}">
      <dsp:nvSpPr>
        <dsp:cNvPr id="0" name=""/>
        <dsp:cNvSpPr/>
      </dsp:nvSpPr>
      <dsp:spPr>
        <a:xfrm rot="5400000">
          <a:off x="2619162" y="630078"/>
          <a:ext cx="1720191" cy="1496566"/>
        </a:xfrm>
        <a:prstGeom prst="hexagon">
          <a:avLst>
            <a:gd name="adj" fmla="val 25000"/>
            <a:gd name="vf" fmla="val 115470"/>
          </a:avLst>
        </a:prstGeom>
        <a:gradFill flip="none" rotWithShape="0">
          <a:gsLst>
            <a:gs pos="0">
              <a:schemeClr val="bg2">
                <a:lumMod val="50000"/>
                <a:shade val="30000"/>
                <a:satMod val="115000"/>
              </a:schemeClr>
            </a:gs>
            <a:gs pos="25000">
              <a:schemeClr val="bg2">
                <a:lumMod val="50000"/>
                <a:shade val="67500"/>
                <a:satMod val="115000"/>
              </a:schemeClr>
            </a:gs>
            <a:gs pos="45000">
              <a:schemeClr val="bg2">
                <a:lumMod val="50000"/>
                <a:shade val="100000"/>
                <a:satMod val="115000"/>
              </a:schemeClr>
            </a:gs>
          </a:gsLst>
          <a:path path="circle">
            <a:fillToRect l="100000" t="100000"/>
          </a:path>
          <a:tileRect r="-100000" b="-100000"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solidFill>
                <a:schemeClr val="tx1"/>
              </a:solidFill>
            </a:rPr>
            <a:t>人文與同理</a:t>
          </a:r>
          <a:endParaRPr lang="zh-TW" altLang="en-US" sz="1800" b="1" kern="1200" dirty="0">
            <a:solidFill>
              <a:schemeClr val="tx1"/>
            </a:solidFill>
          </a:endParaRPr>
        </a:p>
      </dsp:txBody>
      <dsp:txXfrm rot="-5400000">
        <a:off x="2964189" y="786329"/>
        <a:ext cx="1030136" cy="1184065"/>
      </dsp:txXfrm>
    </dsp:sp>
    <dsp:sp modelId="{A3E3E2A5-C0C0-4862-B5A5-8D5734C7DD4B}">
      <dsp:nvSpPr>
        <dsp:cNvPr id="0" name=""/>
        <dsp:cNvSpPr/>
      </dsp:nvSpPr>
      <dsp:spPr>
        <a:xfrm>
          <a:off x="4272954" y="862304"/>
          <a:ext cx="1919733" cy="10321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5D2846-DE90-4328-AAE1-144754E235F9}">
      <dsp:nvSpPr>
        <dsp:cNvPr id="0" name=""/>
        <dsp:cNvSpPr/>
      </dsp:nvSpPr>
      <dsp:spPr>
        <a:xfrm rot="5400000">
          <a:off x="1002871" y="630078"/>
          <a:ext cx="1720191" cy="1496566"/>
        </a:xfrm>
        <a:prstGeom prst="hexagon">
          <a:avLst>
            <a:gd name="adj" fmla="val 25000"/>
            <a:gd name="vf" fmla="val 115470"/>
          </a:avLst>
        </a:prstGeom>
        <a:gradFill flip="none" rotWithShape="0">
          <a:gsLst>
            <a:gs pos="0">
              <a:srgbClr val="FF0000">
                <a:shade val="30000"/>
                <a:satMod val="115000"/>
              </a:srgbClr>
            </a:gs>
            <a:gs pos="50000">
              <a:srgbClr val="FF0000">
                <a:shade val="67500"/>
                <a:satMod val="115000"/>
              </a:srgbClr>
            </a:gs>
            <a:gs pos="100000">
              <a:srgbClr val="FF0000">
                <a:shade val="100000"/>
                <a:satMod val="115000"/>
              </a:srgbClr>
            </a:gs>
          </a:gsLst>
          <a:path path="circle">
            <a:fillToRect l="100000" t="100000"/>
          </a:path>
          <a:tileRect r="-100000" b="-100000"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/>
            <a:t>自然與</a:t>
          </a:r>
          <a:r>
            <a:rPr lang="en-US" altLang="zh-TW" sz="1800" b="1" kern="1200" dirty="0" smtClean="0"/>
            <a:t/>
          </a:r>
          <a:br>
            <a:rPr lang="en-US" altLang="zh-TW" sz="1800" b="1" kern="1200" dirty="0" smtClean="0"/>
          </a:br>
          <a:r>
            <a:rPr lang="zh-TW" altLang="en-US" sz="1800" b="1" kern="1200" dirty="0" smtClean="0"/>
            <a:t>探究</a:t>
          </a:r>
          <a:endParaRPr lang="zh-TW" altLang="en-US" sz="1800" b="1" kern="1200" dirty="0"/>
        </a:p>
      </dsp:txBody>
      <dsp:txXfrm rot="-5400000">
        <a:off x="1347898" y="786329"/>
        <a:ext cx="1030136" cy="1184065"/>
      </dsp:txXfrm>
    </dsp:sp>
    <dsp:sp modelId="{36A224B8-23E1-4794-BBB6-A714469CCD34}">
      <dsp:nvSpPr>
        <dsp:cNvPr id="0" name=""/>
        <dsp:cNvSpPr/>
      </dsp:nvSpPr>
      <dsp:spPr>
        <a:xfrm rot="5400000">
          <a:off x="1807920" y="2090176"/>
          <a:ext cx="1720191" cy="1496566"/>
        </a:xfrm>
        <a:prstGeom prst="hexagon">
          <a:avLst>
            <a:gd name="adj" fmla="val 25000"/>
            <a:gd name="vf" fmla="val 115470"/>
          </a:avLst>
        </a:prstGeom>
        <a:gradFill flip="none" rotWithShape="0">
          <a:gsLst>
            <a:gs pos="0">
              <a:srgbClr val="00B0F0">
                <a:shade val="30000"/>
                <a:satMod val="115000"/>
              </a:srgbClr>
            </a:gs>
            <a:gs pos="50000">
              <a:srgbClr val="00B0F0">
                <a:shade val="67500"/>
                <a:satMod val="115000"/>
              </a:srgbClr>
            </a:gs>
            <a:gs pos="100000">
              <a:srgbClr val="00B0F0">
                <a:shade val="100000"/>
                <a:satMod val="115000"/>
              </a:srgbClr>
            </a:gs>
          </a:gsLst>
          <a:path path="circle">
            <a:fillToRect l="100000" t="100000"/>
          </a:path>
          <a:tileRect r="-100000" b="-100000"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solidFill>
                <a:schemeClr val="tx1"/>
              </a:solidFill>
            </a:rPr>
            <a:t>藝術與表達</a:t>
          </a:r>
          <a:endParaRPr lang="zh-TW" altLang="en-US" sz="1800" b="1" kern="1200" dirty="0">
            <a:solidFill>
              <a:schemeClr val="tx1"/>
            </a:solidFill>
          </a:endParaRPr>
        </a:p>
      </dsp:txBody>
      <dsp:txXfrm rot="-5400000">
        <a:off x="2152947" y="2246427"/>
        <a:ext cx="1030136" cy="1184065"/>
      </dsp:txXfrm>
    </dsp:sp>
    <dsp:sp modelId="{2AF44741-FC51-401A-BBA0-53AC5537F82E}">
      <dsp:nvSpPr>
        <dsp:cNvPr id="0" name=""/>
        <dsp:cNvSpPr/>
      </dsp:nvSpPr>
      <dsp:spPr>
        <a:xfrm>
          <a:off x="0" y="2322402"/>
          <a:ext cx="1857806" cy="10321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72DC46-D009-43FB-94CD-ECC3DE7814DF}">
      <dsp:nvSpPr>
        <dsp:cNvPr id="0" name=""/>
        <dsp:cNvSpPr/>
      </dsp:nvSpPr>
      <dsp:spPr>
        <a:xfrm rot="5400000">
          <a:off x="3424212" y="2090176"/>
          <a:ext cx="1720191" cy="1496566"/>
        </a:xfrm>
        <a:prstGeom prst="hexagon">
          <a:avLst>
            <a:gd name="adj" fmla="val 25000"/>
            <a:gd name="vf" fmla="val 115470"/>
          </a:avLst>
        </a:prstGeom>
        <a:gradFill flip="none" rotWithShape="0">
          <a:gsLst>
            <a:gs pos="0">
              <a:srgbClr val="00B050">
                <a:shade val="30000"/>
                <a:satMod val="115000"/>
              </a:srgbClr>
            </a:gs>
            <a:gs pos="50000">
              <a:srgbClr val="00B050">
                <a:shade val="67500"/>
                <a:satMod val="115000"/>
              </a:srgbClr>
            </a:gs>
            <a:gs pos="100000">
              <a:srgbClr val="00B050">
                <a:shade val="100000"/>
                <a:satMod val="115000"/>
              </a:srgbClr>
            </a:gs>
          </a:gsLst>
          <a:path path="circle">
            <a:fillToRect l="100000" t="100000"/>
          </a:path>
          <a:tileRect r="-100000" b="-100000"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/>
            <a:t>以行動力解決問題</a:t>
          </a:r>
          <a:endParaRPr lang="zh-TW" altLang="en-US" sz="1800" b="1" kern="1200" dirty="0"/>
        </a:p>
      </dsp:txBody>
      <dsp:txXfrm rot="-5400000">
        <a:off x="3769239" y="2246427"/>
        <a:ext cx="1030136" cy="11840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DF0929-4696-4976-A717-538470B6F1DA}">
      <dsp:nvSpPr>
        <dsp:cNvPr id="0" name=""/>
        <dsp:cNvSpPr/>
      </dsp:nvSpPr>
      <dsp:spPr>
        <a:xfrm>
          <a:off x="1049799" y="406697"/>
          <a:ext cx="3752615" cy="3752615"/>
        </a:xfrm>
        <a:prstGeom prst="pie">
          <a:avLst>
            <a:gd name="adj1" fmla="val 16200000"/>
            <a:gd name="adj2" fmla="val 1800000"/>
          </a:avLst>
        </a:prstGeom>
        <a:solidFill>
          <a:srgbClr val="DF741B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i="0" kern="1200" dirty="0" smtClean="0"/>
            <a:t>以幼兒的權利為出發點</a:t>
          </a:r>
          <a:endParaRPr lang="zh-TW" altLang="en-US" sz="2000" b="1" kern="1200" dirty="0"/>
        </a:p>
      </dsp:txBody>
      <dsp:txXfrm>
        <a:off x="3090060" y="1099144"/>
        <a:ext cx="1273208" cy="1250871"/>
      </dsp:txXfrm>
    </dsp:sp>
    <dsp:sp modelId="{06A4EA6F-5A02-4679-B23C-AAB4BFB7384F}">
      <dsp:nvSpPr>
        <dsp:cNvPr id="0" name=""/>
        <dsp:cNvSpPr/>
      </dsp:nvSpPr>
      <dsp:spPr>
        <a:xfrm>
          <a:off x="1051309" y="413234"/>
          <a:ext cx="3752615" cy="3752615"/>
        </a:xfrm>
        <a:prstGeom prst="pie">
          <a:avLst>
            <a:gd name="adj1" fmla="val 1800000"/>
            <a:gd name="adj2" fmla="val 9000000"/>
          </a:avLst>
        </a:prstGeom>
        <a:solidFill>
          <a:srgbClr val="889D4D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000" b="1" i="0" kern="1200" dirty="0" smtClean="0"/>
            <a:t>發現問題</a:t>
          </a:r>
          <a:r>
            <a:rPr lang="en-US" altLang="zh-TW" sz="2000" b="1" i="0" kern="1200" dirty="0" smtClean="0"/>
            <a:t/>
          </a:r>
          <a:br>
            <a:rPr lang="en-US" altLang="zh-TW" sz="2000" b="1" i="0" kern="1200" dirty="0" smtClean="0"/>
          </a:br>
          <a:r>
            <a:rPr lang="zh-TW" altLang="en-US" sz="2000" b="1" i="0" kern="1200" dirty="0" smtClean="0"/>
            <a:t>思考問題</a:t>
          </a:r>
          <a:endParaRPr lang="zh-TW" altLang="en-US" sz="2000" b="1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000" b="1" kern="1200" dirty="0"/>
        </a:p>
      </dsp:txBody>
      <dsp:txXfrm>
        <a:off x="2078811" y="2780955"/>
        <a:ext cx="1697611" cy="1161523"/>
      </dsp:txXfrm>
    </dsp:sp>
    <dsp:sp modelId="{DBD9BA2C-5733-48FE-A421-D8B7D5F2DF06}">
      <dsp:nvSpPr>
        <dsp:cNvPr id="0" name=""/>
        <dsp:cNvSpPr/>
      </dsp:nvSpPr>
      <dsp:spPr>
        <a:xfrm>
          <a:off x="1051309" y="413234"/>
          <a:ext cx="3752615" cy="3752615"/>
        </a:xfrm>
        <a:prstGeom prst="pie">
          <a:avLst>
            <a:gd name="adj1" fmla="val 9000000"/>
            <a:gd name="adj2" fmla="val 16200000"/>
          </a:avLst>
        </a:prstGeom>
        <a:solidFill>
          <a:srgbClr val="588EC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i="0" kern="1200" dirty="0" smtClean="0"/>
            <a:t>以幼兒的天賦和發展為基礎</a:t>
          </a:r>
          <a:endParaRPr lang="zh-TW" altLang="en-US" sz="2000" b="1" kern="1200" dirty="0"/>
        </a:p>
      </dsp:txBody>
      <dsp:txXfrm>
        <a:off x="1453375" y="1150355"/>
        <a:ext cx="1273208" cy="12508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003E8A-6024-44FE-A641-11CA0181D958}" type="datetimeFigureOut">
              <a:rPr lang="zh-TW" altLang="en-US" smtClean="0"/>
              <a:t>2017/5/8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E9BD23-C10E-4019-97A2-47F9FF6FEDA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3588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E9BD23-C10E-4019-97A2-47F9FF6FEDA1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0470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nsch\Desktop\O14ThemesHandoffs\WorkingFiles\FinalHanoff\Sketchbook\Cover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 rot="20533676">
            <a:off x="618027" y="3923015"/>
            <a:ext cx="2508736" cy="2527488"/>
            <a:chOff x="494947" y="417279"/>
            <a:chExt cx="2417578" cy="2421351"/>
          </a:xfrm>
        </p:grpSpPr>
        <p:sp>
          <p:nvSpPr>
            <p:cNvPr id="12" name="Freeform 11"/>
            <p:cNvSpPr/>
            <p:nvPr/>
          </p:nvSpPr>
          <p:spPr>
            <a:xfrm>
              <a:off x="494947" y="494484"/>
              <a:ext cx="2328384" cy="2344146"/>
            </a:xfrm>
            <a:custGeom>
              <a:avLst/>
              <a:gdLst>
                <a:gd name="connsiteX0" fmla="*/ 94077 w 2328384"/>
                <a:gd name="connsiteY0" fmla="*/ 0 h 2344146"/>
                <a:gd name="connsiteX1" fmla="*/ 0 w 2328384"/>
                <a:gd name="connsiteY1" fmla="*/ 2344146 h 2344146"/>
                <a:gd name="connsiteX2" fmla="*/ 2328384 w 2328384"/>
                <a:gd name="connsiteY2" fmla="*/ 2250067 h 2344146"/>
                <a:gd name="connsiteX3" fmla="*/ 94077 w 2328384"/>
                <a:gd name="connsiteY3" fmla="*/ 0 h 2344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8384" h="2344146">
                  <a:moveTo>
                    <a:pt x="94077" y="0"/>
                  </a:moveTo>
                  <a:lnTo>
                    <a:pt x="0" y="2344146"/>
                  </a:lnTo>
                  <a:lnTo>
                    <a:pt x="2328384" y="2250067"/>
                  </a:lnTo>
                  <a:lnTo>
                    <a:pt x="94077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100">
                    <a:alpha val="31000"/>
                  </a:srgbClr>
                </a:gs>
                <a:gs pos="49000">
                  <a:srgbClr val="FEFFFF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outerShdw blurRad="50800" dist="12700" dir="5400000" rotWithShape="0">
                <a:srgbClr val="000000">
                  <a:alpha val="37000"/>
                </a:srgbClr>
              </a:outerShdw>
              <a:softEdge rad="381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90935" y="417279"/>
              <a:ext cx="2321590" cy="2321590"/>
            </a:xfrm>
            <a:prstGeom prst="rect">
              <a:avLst/>
            </a:prstGeom>
            <a:gradFill flip="none" rotWithShape="1">
              <a:gsLst>
                <a:gs pos="0">
                  <a:srgbClr val="FAE148"/>
                </a:gs>
                <a:gs pos="100000">
                  <a:srgbClr val="FFEB63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4456" y="436040"/>
              <a:ext cx="404704" cy="461174"/>
            </a:xfrm>
            <a:prstGeom prst="rect">
              <a:avLst/>
            </a:prstGeom>
          </p:spPr>
        </p:pic>
        <p:pic>
          <p:nvPicPr>
            <p:cNvPr id="15" name="Picture 14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637932" y="2282410"/>
              <a:ext cx="404704" cy="461174"/>
            </a:xfrm>
            <a:prstGeom prst="rect">
              <a:avLst/>
            </a:prstGeom>
          </p:spPr>
        </p:pic>
      </p:grpSp>
      <p:pic>
        <p:nvPicPr>
          <p:cNvPr id="8" name="Picture 7" descr="TitleCar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43346">
            <a:off x="2856203" y="2587842"/>
            <a:ext cx="5773084" cy="38508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360000">
            <a:off x="3339809" y="3015792"/>
            <a:ext cx="4847038" cy="1599722"/>
          </a:xfrm>
        </p:spPr>
        <p:txBody>
          <a:bodyPr anchor="b"/>
          <a:lstStyle>
            <a:lvl1pPr>
              <a:defRPr sz="4800">
                <a:solidFill>
                  <a:srgbClr val="000100"/>
                </a:solidFill>
                <a:effectLst>
                  <a:outerShdw blurRad="63500" sx="102000" sy="102000" algn="ctr" rotWithShape="0">
                    <a:srgbClr val="FFFFFF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360000">
            <a:off x="3200499" y="4766916"/>
            <a:ext cx="4836456" cy="104084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001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0520000">
            <a:off x="963292" y="5061539"/>
            <a:ext cx="1968535" cy="534991"/>
          </a:xfrm>
        </p:spPr>
        <p:txBody>
          <a:bodyPr anchor="t"/>
          <a:lstStyle>
            <a:lvl1pPr algn="ctr">
              <a:defRPr sz="2200">
                <a:solidFill>
                  <a:schemeClr val="accent1"/>
                </a:solidFill>
              </a:defRPr>
            </a:lvl1pPr>
          </a:lstStyle>
          <a:p>
            <a:fld id="{683A270A-0B8F-4ED6-849A-6275BDA31701}" type="datetimeFigureOut">
              <a:rPr lang="zh-TW" altLang="en-US" smtClean="0"/>
              <a:t>2017/5/8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0520000">
            <a:off x="647592" y="4135346"/>
            <a:ext cx="2085881" cy="835010"/>
          </a:xfrm>
        </p:spPr>
        <p:txBody>
          <a:bodyPr anchor="ctr"/>
          <a:lstStyle>
            <a:lvl1pPr algn="l"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0520000">
            <a:off x="1981439" y="5509808"/>
            <a:ext cx="738180" cy="426607"/>
          </a:xfrm>
        </p:spPr>
        <p:txBody>
          <a:bodyPr/>
          <a:lstStyle>
            <a:lvl1pPr algn="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1CE77E63-0E9F-44E0-8345-DBCEB65896BB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9" name="Picture 8" descr="coverBan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80100"/>
            <a:ext cx="9144000" cy="330200"/>
          </a:xfrm>
          <a:prstGeom prst="rect">
            <a:avLst/>
          </a:prstGeom>
          <a:effectLst>
            <a:outerShdw blurRad="63500" dist="38100" dir="5400000" algn="t" rotWithShape="0">
              <a:prstClr val="black">
                <a:alpha val="59000"/>
              </a:prstClr>
            </a:outerShd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A270A-0B8F-4ED6-849A-6275BDA31701}" type="datetimeFigureOut">
              <a:rPr lang="zh-TW" altLang="en-US" smtClean="0"/>
              <a:t>2017/5/8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77E63-0E9F-44E0-8345-DBCEB6589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50278"/>
            <a:ext cx="1963320" cy="546952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1280" y="838199"/>
            <a:ext cx="5907840" cy="5181602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A270A-0B8F-4ED6-849A-6275BDA31701}" type="datetimeFigureOut">
              <a:rPr lang="zh-TW" altLang="en-US" smtClean="0"/>
              <a:t>2017/5/8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77E63-0E9F-44E0-8345-DBCEB6589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A270A-0B8F-4ED6-849A-6275BDA31701}" type="datetimeFigureOut">
              <a:rPr lang="zh-TW" altLang="en-US" smtClean="0"/>
              <a:t>2017/5/8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77E63-0E9F-44E0-8345-DBCEB6589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97993"/>
            <a:ext cx="8041439" cy="2097259"/>
          </a:xfrm>
        </p:spPr>
        <p:txBody>
          <a:bodyPr anchor="b"/>
          <a:lstStyle>
            <a:lvl1pPr algn="ctr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99" y="3754402"/>
            <a:ext cx="7467601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A270A-0B8F-4ED6-849A-6275BDA31701}" type="datetimeFigureOut">
              <a:rPr lang="zh-TW" altLang="en-US" smtClean="0"/>
              <a:t>2017/5/8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77E63-0E9F-44E0-8345-DBCEB6589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A270A-0B8F-4ED6-849A-6275BDA31701}" type="datetimeFigureOut">
              <a:rPr lang="zh-TW" altLang="en-US" smtClean="0"/>
              <a:t>2017/5/8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77E63-0E9F-44E0-8345-DBCEB65896B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41248" y="2039112"/>
            <a:ext cx="3657600" cy="395020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039112"/>
            <a:ext cx="3657600" cy="395020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248" y="2038388"/>
            <a:ext cx="3017520" cy="5423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1091" y="2038387"/>
            <a:ext cx="3014708" cy="5423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A270A-0B8F-4ED6-849A-6275BDA31701}" type="datetimeFigureOut">
              <a:rPr lang="zh-TW" altLang="en-US" smtClean="0"/>
              <a:t>2017/5/8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77E63-0E9F-44E0-8345-DBCEB65896B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6" name="Freeform 22"/>
          <p:cNvSpPr>
            <a:spLocks/>
          </p:cNvSpPr>
          <p:nvPr/>
        </p:nvSpPr>
        <p:spPr bwMode="auto">
          <a:xfrm rot="20274567">
            <a:off x="3933637" y="4281002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548461" y="537763"/>
                </a:moveTo>
                <a:lnTo>
                  <a:pt x="548461" y="537763"/>
                </a:lnTo>
                <a:lnTo>
                  <a:pt x="548461" y="537763"/>
                </a:lnTo>
                <a:close/>
                <a:moveTo>
                  <a:pt x="547489" y="536791"/>
                </a:moveTo>
                <a:lnTo>
                  <a:pt x="548461" y="537763"/>
                </a:lnTo>
                <a:lnTo>
                  <a:pt x="546516" y="536791"/>
                </a:lnTo>
                <a:lnTo>
                  <a:pt x="544572" y="535818"/>
                </a:lnTo>
                <a:close/>
                <a:moveTo>
                  <a:pt x="338413" y="443436"/>
                </a:moveTo>
                <a:lnTo>
                  <a:pt x="340357" y="444408"/>
                </a:lnTo>
                <a:lnTo>
                  <a:pt x="339385" y="444408"/>
                </a:lnTo>
                <a:close/>
                <a:moveTo>
                  <a:pt x="337440" y="442463"/>
                </a:moveTo>
                <a:lnTo>
                  <a:pt x="338413" y="443436"/>
                </a:lnTo>
                <a:lnTo>
                  <a:pt x="338412" y="443436"/>
                </a:lnTo>
                <a:close/>
                <a:moveTo>
                  <a:pt x="334522" y="440518"/>
                </a:moveTo>
                <a:lnTo>
                  <a:pt x="334523" y="441491"/>
                </a:lnTo>
                <a:lnTo>
                  <a:pt x="333550" y="441491"/>
                </a:lnTo>
                <a:lnTo>
                  <a:pt x="331605" y="439546"/>
                </a:lnTo>
                <a:close/>
                <a:moveTo>
                  <a:pt x="644733" y="565964"/>
                </a:moveTo>
                <a:lnTo>
                  <a:pt x="642788" y="565964"/>
                </a:lnTo>
                <a:lnTo>
                  <a:pt x="641816" y="565964"/>
                </a:lnTo>
                <a:lnTo>
                  <a:pt x="641816" y="565964"/>
                </a:lnTo>
                <a:close/>
                <a:moveTo>
                  <a:pt x="457051" y="488168"/>
                </a:moveTo>
                <a:lnTo>
                  <a:pt x="458996" y="489140"/>
                </a:lnTo>
                <a:lnTo>
                  <a:pt x="458993" y="489139"/>
                </a:lnTo>
                <a:close/>
                <a:moveTo>
                  <a:pt x="243112" y="383144"/>
                </a:moveTo>
                <a:lnTo>
                  <a:pt x="244085" y="384117"/>
                </a:lnTo>
                <a:lnTo>
                  <a:pt x="244085" y="384117"/>
                </a:lnTo>
                <a:close/>
                <a:moveTo>
                  <a:pt x="781848" y="599027"/>
                </a:moveTo>
                <a:lnTo>
                  <a:pt x="781848" y="599027"/>
                </a:lnTo>
                <a:lnTo>
                  <a:pt x="780876" y="599027"/>
                </a:lnTo>
                <a:close/>
                <a:moveTo>
                  <a:pt x="242140" y="366612"/>
                </a:moveTo>
                <a:lnTo>
                  <a:pt x="244085" y="368557"/>
                </a:lnTo>
                <a:lnTo>
                  <a:pt x="241797" y="366956"/>
                </a:lnTo>
                <a:close/>
                <a:moveTo>
                  <a:pt x="141978" y="301458"/>
                </a:moveTo>
                <a:lnTo>
                  <a:pt x="141978" y="301459"/>
                </a:lnTo>
                <a:lnTo>
                  <a:pt x="141977" y="301459"/>
                </a:lnTo>
                <a:close/>
                <a:moveTo>
                  <a:pt x="142950" y="301458"/>
                </a:moveTo>
                <a:lnTo>
                  <a:pt x="142950" y="302430"/>
                </a:lnTo>
                <a:lnTo>
                  <a:pt x="141978" y="301459"/>
                </a:lnTo>
                <a:close/>
                <a:moveTo>
                  <a:pt x="979256" y="620421"/>
                </a:moveTo>
                <a:lnTo>
                  <a:pt x="979165" y="620512"/>
                </a:lnTo>
                <a:lnTo>
                  <a:pt x="978283" y="620421"/>
                </a:lnTo>
                <a:close/>
                <a:moveTo>
                  <a:pt x="93355" y="247974"/>
                </a:moveTo>
                <a:lnTo>
                  <a:pt x="94328" y="248946"/>
                </a:lnTo>
                <a:lnTo>
                  <a:pt x="94328" y="249919"/>
                </a:lnTo>
                <a:close/>
                <a:moveTo>
                  <a:pt x="1075528" y="637925"/>
                </a:moveTo>
                <a:lnTo>
                  <a:pt x="1075528" y="637925"/>
                </a:lnTo>
                <a:lnTo>
                  <a:pt x="1074555" y="637925"/>
                </a:lnTo>
                <a:close/>
                <a:moveTo>
                  <a:pt x="47650" y="177958"/>
                </a:moveTo>
                <a:lnTo>
                  <a:pt x="49595" y="178930"/>
                </a:lnTo>
                <a:lnTo>
                  <a:pt x="49595" y="180875"/>
                </a:lnTo>
                <a:lnTo>
                  <a:pt x="51540" y="183792"/>
                </a:lnTo>
                <a:lnTo>
                  <a:pt x="50568" y="184764"/>
                </a:lnTo>
                <a:lnTo>
                  <a:pt x="49595" y="184765"/>
                </a:lnTo>
                <a:lnTo>
                  <a:pt x="48623" y="183792"/>
                </a:lnTo>
                <a:lnTo>
                  <a:pt x="46678" y="182820"/>
                </a:lnTo>
                <a:lnTo>
                  <a:pt x="45705" y="179903"/>
                </a:lnTo>
                <a:lnTo>
                  <a:pt x="46678" y="179902"/>
                </a:lnTo>
                <a:lnTo>
                  <a:pt x="46678" y="178930"/>
                </a:lnTo>
                <a:close/>
                <a:moveTo>
                  <a:pt x="35008" y="156564"/>
                </a:moveTo>
                <a:lnTo>
                  <a:pt x="36953" y="159157"/>
                </a:lnTo>
                <a:lnTo>
                  <a:pt x="36953" y="159481"/>
                </a:lnTo>
                <a:close/>
                <a:moveTo>
                  <a:pt x="25284" y="133225"/>
                </a:moveTo>
                <a:lnTo>
                  <a:pt x="28201" y="141005"/>
                </a:lnTo>
                <a:lnTo>
                  <a:pt x="30146" y="144894"/>
                </a:lnTo>
                <a:lnTo>
                  <a:pt x="33063" y="147811"/>
                </a:lnTo>
                <a:lnTo>
                  <a:pt x="33063" y="146839"/>
                </a:lnTo>
                <a:lnTo>
                  <a:pt x="34036" y="148784"/>
                </a:lnTo>
                <a:lnTo>
                  <a:pt x="35008" y="151701"/>
                </a:lnTo>
                <a:lnTo>
                  <a:pt x="34036" y="149756"/>
                </a:lnTo>
                <a:lnTo>
                  <a:pt x="33064" y="148784"/>
                </a:lnTo>
                <a:lnTo>
                  <a:pt x="32091" y="149756"/>
                </a:lnTo>
                <a:lnTo>
                  <a:pt x="25284" y="137114"/>
                </a:lnTo>
                <a:lnTo>
                  <a:pt x="26256" y="137115"/>
                </a:lnTo>
                <a:lnTo>
                  <a:pt x="25284" y="136142"/>
                </a:lnTo>
                <a:close/>
                <a:moveTo>
                  <a:pt x="1277796" y="622366"/>
                </a:moveTo>
                <a:lnTo>
                  <a:pt x="1283631" y="625284"/>
                </a:lnTo>
                <a:lnTo>
                  <a:pt x="1285576" y="628201"/>
                </a:lnTo>
                <a:lnTo>
                  <a:pt x="1287521" y="630146"/>
                </a:lnTo>
                <a:lnTo>
                  <a:pt x="1288494" y="634036"/>
                </a:lnTo>
                <a:lnTo>
                  <a:pt x="1287521" y="637926"/>
                </a:lnTo>
                <a:lnTo>
                  <a:pt x="1285576" y="642788"/>
                </a:lnTo>
                <a:lnTo>
                  <a:pt x="1282659" y="646677"/>
                </a:lnTo>
                <a:lnTo>
                  <a:pt x="1277797" y="650567"/>
                </a:lnTo>
                <a:lnTo>
                  <a:pt x="1271962" y="654457"/>
                </a:lnTo>
                <a:lnTo>
                  <a:pt x="1264183" y="658347"/>
                </a:lnTo>
                <a:lnTo>
                  <a:pt x="1255431" y="662237"/>
                </a:lnTo>
                <a:lnTo>
                  <a:pt x="1235982" y="670016"/>
                </a:lnTo>
                <a:lnTo>
                  <a:pt x="1215560" y="676824"/>
                </a:lnTo>
                <a:lnTo>
                  <a:pt x="1207780" y="680713"/>
                </a:lnTo>
                <a:lnTo>
                  <a:pt x="1199028" y="685575"/>
                </a:lnTo>
                <a:lnTo>
                  <a:pt x="1179579" y="698217"/>
                </a:lnTo>
                <a:lnTo>
                  <a:pt x="1146516" y="722528"/>
                </a:lnTo>
                <a:lnTo>
                  <a:pt x="1140681" y="722529"/>
                </a:lnTo>
                <a:lnTo>
                  <a:pt x="1137764" y="721556"/>
                </a:lnTo>
                <a:lnTo>
                  <a:pt x="1129985" y="714748"/>
                </a:lnTo>
                <a:lnTo>
                  <a:pt x="1137764" y="708914"/>
                </a:lnTo>
                <a:lnTo>
                  <a:pt x="1146516" y="703079"/>
                </a:lnTo>
                <a:lnTo>
                  <a:pt x="1156241" y="696273"/>
                </a:lnTo>
                <a:lnTo>
                  <a:pt x="1168883" y="690437"/>
                </a:lnTo>
                <a:lnTo>
                  <a:pt x="1209726" y="669044"/>
                </a:lnTo>
                <a:lnTo>
                  <a:pt x="1220422" y="662237"/>
                </a:lnTo>
                <a:lnTo>
                  <a:pt x="1229174" y="655429"/>
                </a:lnTo>
                <a:lnTo>
                  <a:pt x="1237926" y="647649"/>
                </a:lnTo>
                <a:lnTo>
                  <a:pt x="1243761" y="639870"/>
                </a:lnTo>
                <a:lnTo>
                  <a:pt x="1243761" y="639870"/>
                </a:lnTo>
                <a:lnTo>
                  <a:pt x="1245706" y="638898"/>
                </a:lnTo>
                <a:lnTo>
                  <a:pt x="1243275" y="638898"/>
                </a:lnTo>
                <a:lnTo>
                  <a:pt x="1242789" y="637925"/>
                </a:lnTo>
                <a:lnTo>
                  <a:pt x="1240844" y="635981"/>
                </a:lnTo>
                <a:lnTo>
                  <a:pt x="1237926" y="634036"/>
                </a:lnTo>
                <a:lnTo>
                  <a:pt x="1226257" y="630145"/>
                </a:lnTo>
                <a:lnTo>
                  <a:pt x="1207780" y="625284"/>
                </a:lnTo>
                <a:lnTo>
                  <a:pt x="1182496" y="620421"/>
                </a:lnTo>
                <a:lnTo>
                  <a:pt x="1113453" y="607780"/>
                </a:lnTo>
                <a:lnTo>
                  <a:pt x="1074555" y="600000"/>
                </a:lnTo>
                <a:lnTo>
                  <a:pt x="1060940" y="596110"/>
                </a:lnTo>
                <a:lnTo>
                  <a:pt x="1048299" y="592221"/>
                </a:lnTo>
                <a:lnTo>
                  <a:pt x="1036630" y="587358"/>
                </a:lnTo>
                <a:lnTo>
                  <a:pt x="1027877" y="583469"/>
                </a:lnTo>
                <a:lnTo>
                  <a:pt x="1020098" y="579579"/>
                </a:lnTo>
                <a:lnTo>
                  <a:pt x="1014263" y="574716"/>
                </a:lnTo>
                <a:lnTo>
                  <a:pt x="1009401" y="569854"/>
                </a:lnTo>
                <a:lnTo>
                  <a:pt x="1006483" y="564992"/>
                </a:lnTo>
                <a:lnTo>
                  <a:pt x="1002594" y="554295"/>
                </a:lnTo>
                <a:lnTo>
                  <a:pt x="1030795" y="566937"/>
                </a:lnTo>
                <a:lnTo>
                  <a:pt x="1058996" y="577634"/>
                </a:lnTo>
                <a:lnTo>
                  <a:pt x="1087197" y="587358"/>
                </a:lnTo>
                <a:lnTo>
                  <a:pt x="1116371" y="596110"/>
                </a:lnTo>
                <a:lnTo>
                  <a:pt x="1145544" y="602917"/>
                </a:lnTo>
                <a:lnTo>
                  <a:pt x="1174717" y="609725"/>
                </a:lnTo>
                <a:lnTo>
                  <a:pt x="1204863" y="614587"/>
                </a:lnTo>
                <a:lnTo>
                  <a:pt x="1234036" y="618476"/>
                </a:lnTo>
                <a:lnTo>
                  <a:pt x="1248623" y="618476"/>
                </a:lnTo>
                <a:lnTo>
                  <a:pt x="1260293" y="619449"/>
                </a:lnTo>
                <a:lnTo>
                  <a:pt x="1270017" y="620422"/>
                </a:lnTo>
                <a:close/>
                <a:moveTo>
                  <a:pt x="13614" y="101134"/>
                </a:moveTo>
                <a:lnTo>
                  <a:pt x="15560" y="104051"/>
                </a:lnTo>
                <a:lnTo>
                  <a:pt x="16532" y="104052"/>
                </a:lnTo>
                <a:lnTo>
                  <a:pt x="15559" y="105024"/>
                </a:lnTo>
                <a:lnTo>
                  <a:pt x="16532" y="109886"/>
                </a:lnTo>
                <a:lnTo>
                  <a:pt x="16532" y="110859"/>
                </a:lnTo>
                <a:lnTo>
                  <a:pt x="15559" y="110858"/>
                </a:lnTo>
                <a:lnTo>
                  <a:pt x="14587" y="108913"/>
                </a:lnTo>
                <a:lnTo>
                  <a:pt x="15559" y="108913"/>
                </a:lnTo>
                <a:lnTo>
                  <a:pt x="15559" y="106969"/>
                </a:lnTo>
                <a:lnTo>
                  <a:pt x="14587" y="105024"/>
                </a:lnTo>
                <a:lnTo>
                  <a:pt x="14587" y="103079"/>
                </a:lnTo>
                <a:close/>
                <a:moveTo>
                  <a:pt x="5835" y="22366"/>
                </a:moveTo>
                <a:lnTo>
                  <a:pt x="5835" y="23338"/>
                </a:lnTo>
                <a:lnTo>
                  <a:pt x="5658" y="22542"/>
                </a:lnTo>
                <a:close/>
                <a:moveTo>
                  <a:pt x="3890" y="14586"/>
                </a:moveTo>
                <a:lnTo>
                  <a:pt x="4862" y="15559"/>
                </a:lnTo>
                <a:lnTo>
                  <a:pt x="4862" y="18476"/>
                </a:lnTo>
                <a:lnTo>
                  <a:pt x="4668" y="18087"/>
                </a:lnTo>
                <a:close/>
                <a:moveTo>
                  <a:pt x="1884" y="3039"/>
                </a:move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5" y="8751"/>
                </a:lnTo>
                <a:lnTo>
                  <a:pt x="1945" y="13613"/>
                </a:lnTo>
                <a:lnTo>
                  <a:pt x="2917" y="13613"/>
                </a:lnTo>
                <a:lnTo>
                  <a:pt x="2917" y="14586"/>
                </a:lnTo>
                <a:lnTo>
                  <a:pt x="4668" y="18087"/>
                </a:lnTo>
                <a:lnTo>
                  <a:pt x="5658" y="22542"/>
                </a:lnTo>
                <a:lnTo>
                  <a:pt x="4862" y="23338"/>
                </a:lnTo>
                <a:lnTo>
                  <a:pt x="4862" y="24310"/>
                </a:lnTo>
                <a:lnTo>
                  <a:pt x="5835" y="25283"/>
                </a:lnTo>
                <a:lnTo>
                  <a:pt x="6807" y="27228"/>
                </a:lnTo>
                <a:lnTo>
                  <a:pt x="7780" y="34035"/>
                </a:lnTo>
                <a:lnTo>
                  <a:pt x="7780" y="36952"/>
                </a:lnTo>
                <a:lnTo>
                  <a:pt x="8752" y="40842"/>
                </a:lnTo>
                <a:lnTo>
                  <a:pt x="9725" y="44732"/>
                </a:lnTo>
                <a:lnTo>
                  <a:pt x="9724" y="48622"/>
                </a:lnTo>
                <a:lnTo>
                  <a:pt x="7780" y="44732"/>
                </a:lnTo>
                <a:lnTo>
                  <a:pt x="5835" y="40842"/>
                </a:lnTo>
                <a:lnTo>
                  <a:pt x="6807" y="48622"/>
                </a:lnTo>
                <a:lnTo>
                  <a:pt x="8752" y="50567"/>
                </a:lnTo>
                <a:lnTo>
                  <a:pt x="10697" y="55429"/>
                </a:lnTo>
                <a:lnTo>
                  <a:pt x="10697" y="56401"/>
                </a:lnTo>
                <a:lnTo>
                  <a:pt x="12642" y="60291"/>
                </a:lnTo>
                <a:lnTo>
                  <a:pt x="13614" y="62236"/>
                </a:lnTo>
                <a:lnTo>
                  <a:pt x="14587" y="65153"/>
                </a:lnTo>
                <a:lnTo>
                  <a:pt x="17504" y="79740"/>
                </a:lnTo>
                <a:lnTo>
                  <a:pt x="20422" y="91410"/>
                </a:lnTo>
                <a:lnTo>
                  <a:pt x="19449" y="92382"/>
                </a:lnTo>
                <a:lnTo>
                  <a:pt x="22367" y="96271"/>
                </a:lnTo>
                <a:lnTo>
                  <a:pt x="23339" y="100162"/>
                </a:lnTo>
                <a:lnTo>
                  <a:pt x="27229" y="109886"/>
                </a:lnTo>
                <a:lnTo>
                  <a:pt x="29174" y="116693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1" y="133225"/>
                </a:lnTo>
                <a:lnTo>
                  <a:pt x="41816" y="144894"/>
                </a:lnTo>
                <a:lnTo>
                  <a:pt x="47650" y="154619"/>
                </a:lnTo>
                <a:lnTo>
                  <a:pt x="58347" y="176013"/>
                </a:lnTo>
                <a:lnTo>
                  <a:pt x="56402" y="174068"/>
                </a:lnTo>
                <a:lnTo>
                  <a:pt x="57375" y="176012"/>
                </a:lnTo>
                <a:lnTo>
                  <a:pt x="57375" y="176985"/>
                </a:lnTo>
                <a:lnTo>
                  <a:pt x="57374" y="177957"/>
                </a:lnTo>
                <a:lnTo>
                  <a:pt x="58347" y="178930"/>
                </a:lnTo>
                <a:lnTo>
                  <a:pt x="58347" y="177957"/>
                </a:lnTo>
                <a:lnTo>
                  <a:pt x="59319" y="179902"/>
                </a:lnTo>
                <a:lnTo>
                  <a:pt x="63209" y="183792"/>
                </a:lnTo>
                <a:lnTo>
                  <a:pt x="66127" y="188654"/>
                </a:lnTo>
                <a:lnTo>
                  <a:pt x="70017" y="194489"/>
                </a:lnTo>
                <a:lnTo>
                  <a:pt x="76824" y="203241"/>
                </a:lnTo>
                <a:lnTo>
                  <a:pt x="76823" y="204213"/>
                </a:lnTo>
                <a:lnTo>
                  <a:pt x="79741" y="208103"/>
                </a:lnTo>
                <a:lnTo>
                  <a:pt x="83631" y="212966"/>
                </a:lnTo>
                <a:lnTo>
                  <a:pt x="90438" y="223662"/>
                </a:lnTo>
                <a:lnTo>
                  <a:pt x="90438" y="225607"/>
                </a:lnTo>
                <a:lnTo>
                  <a:pt x="92383" y="228525"/>
                </a:lnTo>
                <a:lnTo>
                  <a:pt x="97245" y="232415"/>
                </a:lnTo>
                <a:lnTo>
                  <a:pt x="102107" y="238249"/>
                </a:lnTo>
                <a:lnTo>
                  <a:pt x="113776" y="251863"/>
                </a:lnTo>
                <a:lnTo>
                  <a:pt x="133226" y="272285"/>
                </a:lnTo>
                <a:lnTo>
                  <a:pt x="142950" y="282982"/>
                </a:lnTo>
                <a:lnTo>
                  <a:pt x="153647" y="292707"/>
                </a:lnTo>
                <a:lnTo>
                  <a:pt x="153647" y="294651"/>
                </a:lnTo>
                <a:lnTo>
                  <a:pt x="165316" y="303403"/>
                </a:lnTo>
                <a:lnTo>
                  <a:pt x="176013" y="314100"/>
                </a:lnTo>
                <a:lnTo>
                  <a:pt x="187683" y="323824"/>
                </a:lnTo>
                <a:lnTo>
                  <a:pt x="197407" y="332577"/>
                </a:lnTo>
                <a:lnTo>
                  <a:pt x="195462" y="332576"/>
                </a:lnTo>
                <a:lnTo>
                  <a:pt x="201297" y="337439"/>
                </a:lnTo>
                <a:lnTo>
                  <a:pt x="203242" y="338411"/>
                </a:lnTo>
                <a:lnTo>
                  <a:pt x="204214" y="338411"/>
                </a:lnTo>
                <a:lnTo>
                  <a:pt x="204214" y="337439"/>
                </a:lnTo>
                <a:lnTo>
                  <a:pt x="211021" y="343273"/>
                </a:lnTo>
                <a:lnTo>
                  <a:pt x="213939" y="346191"/>
                </a:lnTo>
                <a:lnTo>
                  <a:pt x="215883" y="348136"/>
                </a:lnTo>
                <a:lnTo>
                  <a:pt x="220746" y="352026"/>
                </a:lnTo>
                <a:lnTo>
                  <a:pt x="225608" y="353970"/>
                </a:lnTo>
                <a:lnTo>
                  <a:pt x="234360" y="361750"/>
                </a:lnTo>
                <a:lnTo>
                  <a:pt x="241797" y="366956"/>
                </a:lnTo>
                <a:lnTo>
                  <a:pt x="241167" y="367584"/>
                </a:lnTo>
                <a:lnTo>
                  <a:pt x="243112" y="368557"/>
                </a:lnTo>
                <a:lnTo>
                  <a:pt x="248947" y="373420"/>
                </a:lnTo>
                <a:lnTo>
                  <a:pt x="250892" y="374392"/>
                </a:lnTo>
                <a:lnTo>
                  <a:pt x="251864" y="374392"/>
                </a:lnTo>
                <a:lnTo>
                  <a:pt x="251864" y="373419"/>
                </a:lnTo>
                <a:lnTo>
                  <a:pt x="257699" y="378282"/>
                </a:lnTo>
                <a:lnTo>
                  <a:pt x="265479" y="383144"/>
                </a:lnTo>
                <a:lnTo>
                  <a:pt x="273258" y="388006"/>
                </a:lnTo>
                <a:lnTo>
                  <a:pt x="279093" y="392869"/>
                </a:lnTo>
                <a:lnTo>
                  <a:pt x="280065" y="392868"/>
                </a:lnTo>
                <a:lnTo>
                  <a:pt x="282010" y="393841"/>
                </a:lnTo>
                <a:lnTo>
                  <a:pt x="293679" y="401621"/>
                </a:lnTo>
                <a:lnTo>
                  <a:pt x="299514" y="404538"/>
                </a:lnTo>
                <a:lnTo>
                  <a:pt x="304376" y="407455"/>
                </a:lnTo>
                <a:lnTo>
                  <a:pt x="304377" y="408428"/>
                </a:lnTo>
                <a:lnTo>
                  <a:pt x="303404" y="408427"/>
                </a:lnTo>
                <a:lnTo>
                  <a:pt x="305349" y="409400"/>
                </a:lnTo>
                <a:lnTo>
                  <a:pt x="306321" y="409400"/>
                </a:lnTo>
                <a:lnTo>
                  <a:pt x="308266" y="409400"/>
                </a:lnTo>
                <a:lnTo>
                  <a:pt x="317991" y="415235"/>
                </a:lnTo>
                <a:lnTo>
                  <a:pt x="326743" y="421069"/>
                </a:lnTo>
                <a:lnTo>
                  <a:pt x="335495" y="427876"/>
                </a:lnTo>
                <a:lnTo>
                  <a:pt x="345219" y="432738"/>
                </a:lnTo>
                <a:lnTo>
                  <a:pt x="408428" y="464829"/>
                </a:lnTo>
                <a:lnTo>
                  <a:pt x="408429" y="465802"/>
                </a:lnTo>
                <a:lnTo>
                  <a:pt x="414263" y="467747"/>
                </a:lnTo>
                <a:lnTo>
                  <a:pt x="420098" y="470664"/>
                </a:lnTo>
                <a:lnTo>
                  <a:pt x="424960" y="473582"/>
                </a:lnTo>
                <a:lnTo>
                  <a:pt x="430795" y="475527"/>
                </a:lnTo>
                <a:lnTo>
                  <a:pt x="433712" y="477472"/>
                </a:lnTo>
                <a:lnTo>
                  <a:pt x="435657" y="477471"/>
                </a:lnTo>
                <a:lnTo>
                  <a:pt x="435657" y="478444"/>
                </a:lnTo>
                <a:lnTo>
                  <a:pt x="440519" y="480389"/>
                </a:lnTo>
                <a:lnTo>
                  <a:pt x="446354" y="483306"/>
                </a:lnTo>
                <a:lnTo>
                  <a:pt x="452189" y="486223"/>
                </a:lnTo>
                <a:lnTo>
                  <a:pt x="458993" y="489139"/>
                </a:lnTo>
                <a:lnTo>
                  <a:pt x="462885" y="491085"/>
                </a:lnTo>
                <a:lnTo>
                  <a:pt x="468720" y="493031"/>
                </a:lnTo>
                <a:lnTo>
                  <a:pt x="481362" y="498865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7" y="499837"/>
                </a:lnTo>
                <a:lnTo>
                  <a:pt x="486225" y="500810"/>
                </a:lnTo>
                <a:lnTo>
                  <a:pt x="487197" y="502755"/>
                </a:lnTo>
                <a:lnTo>
                  <a:pt x="489142" y="502755"/>
                </a:lnTo>
                <a:lnTo>
                  <a:pt x="488169" y="501782"/>
                </a:lnTo>
                <a:lnTo>
                  <a:pt x="502756" y="508590"/>
                </a:lnTo>
                <a:lnTo>
                  <a:pt x="517343" y="513452"/>
                </a:lnTo>
                <a:lnTo>
                  <a:pt x="548461" y="524149"/>
                </a:lnTo>
                <a:lnTo>
                  <a:pt x="554296" y="527066"/>
                </a:lnTo>
                <a:lnTo>
                  <a:pt x="555268" y="528039"/>
                </a:lnTo>
                <a:lnTo>
                  <a:pt x="555268" y="529011"/>
                </a:lnTo>
                <a:lnTo>
                  <a:pt x="560130" y="529984"/>
                </a:lnTo>
                <a:lnTo>
                  <a:pt x="561103" y="529984"/>
                </a:lnTo>
                <a:lnTo>
                  <a:pt x="564020" y="530956"/>
                </a:lnTo>
                <a:lnTo>
                  <a:pt x="565965" y="532901"/>
                </a:lnTo>
                <a:lnTo>
                  <a:pt x="567910" y="533873"/>
                </a:lnTo>
                <a:lnTo>
                  <a:pt x="570827" y="534846"/>
                </a:lnTo>
                <a:lnTo>
                  <a:pt x="570827" y="533873"/>
                </a:lnTo>
                <a:lnTo>
                  <a:pt x="571800" y="533873"/>
                </a:lnTo>
                <a:lnTo>
                  <a:pt x="573745" y="533873"/>
                </a:lnTo>
                <a:lnTo>
                  <a:pt x="582497" y="538735"/>
                </a:lnTo>
                <a:lnTo>
                  <a:pt x="586386" y="539708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4" y="542625"/>
                </a:lnTo>
                <a:lnTo>
                  <a:pt x="603891" y="544570"/>
                </a:lnTo>
                <a:lnTo>
                  <a:pt x="609725" y="546515"/>
                </a:lnTo>
                <a:lnTo>
                  <a:pt x="615560" y="546515"/>
                </a:lnTo>
                <a:lnTo>
                  <a:pt x="650568" y="556239"/>
                </a:lnTo>
                <a:lnTo>
                  <a:pt x="684604" y="565964"/>
                </a:lnTo>
                <a:lnTo>
                  <a:pt x="752675" y="581523"/>
                </a:lnTo>
                <a:lnTo>
                  <a:pt x="786711" y="589303"/>
                </a:lnTo>
                <a:lnTo>
                  <a:pt x="819774" y="596110"/>
                </a:lnTo>
                <a:lnTo>
                  <a:pt x="888818" y="608752"/>
                </a:lnTo>
                <a:lnTo>
                  <a:pt x="899515" y="611669"/>
                </a:lnTo>
                <a:lnTo>
                  <a:pt x="912157" y="613614"/>
                </a:lnTo>
                <a:lnTo>
                  <a:pt x="911184" y="613614"/>
                </a:lnTo>
                <a:lnTo>
                  <a:pt x="913129" y="613614"/>
                </a:lnTo>
                <a:lnTo>
                  <a:pt x="916046" y="613614"/>
                </a:lnTo>
                <a:lnTo>
                  <a:pt x="918964" y="613614"/>
                </a:lnTo>
                <a:lnTo>
                  <a:pt x="921881" y="613614"/>
                </a:lnTo>
                <a:lnTo>
                  <a:pt x="946193" y="617504"/>
                </a:lnTo>
                <a:lnTo>
                  <a:pt x="972448" y="620421"/>
                </a:lnTo>
                <a:lnTo>
                  <a:pt x="969531" y="620421"/>
                </a:lnTo>
                <a:lnTo>
                  <a:pt x="969531" y="621394"/>
                </a:lnTo>
                <a:lnTo>
                  <a:pt x="971476" y="621394"/>
                </a:lnTo>
                <a:lnTo>
                  <a:pt x="975366" y="620421"/>
                </a:lnTo>
                <a:lnTo>
                  <a:pt x="975366" y="621393"/>
                </a:lnTo>
                <a:lnTo>
                  <a:pt x="978283" y="621394"/>
                </a:lnTo>
                <a:lnTo>
                  <a:pt x="979165" y="620512"/>
                </a:lnTo>
                <a:lnTo>
                  <a:pt x="1044409" y="627228"/>
                </a:lnTo>
                <a:lnTo>
                  <a:pt x="1077472" y="631118"/>
                </a:lnTo>
                <a:lnTo>
                  <a:pt x="1110536" y="633063"/>
                </a:lnTo>
                <a:lnTo>
                  <a:pt x="1119288" y="634036"/>
                </a:lnTo>
                <a:lnTo>
                  <a:pt x="1129013" y="634035"/>
                </a:lnTo>
                <a:lnTo>
                  <a:pt x="1147489" y="635008"/>
                </a:lnTo>
                <a:lnTo>
                  <a:pt x="1171801" y="636953"/>
                </a:lnTo>
                <a:lnTo>
                  <a:pt x="1196111" y="638897"/>
                </a:lnTo>
                <a:lnTo>
                  <a:pt x="1220423" y="638898"/>
                </a:lnTo>
                <a:lnTo>
                  <a:pt x="1243275" y="638898"/>
                </a:lnTo>
                <a:lnTo>
                  <a:pt x="1243761" y="639870"/>
                </a:lnTo>
                <a:lnTo>
                  <a:pt x="1241817" y="640842"/>
                </a:lnTo>
                <a:lnTo>
                  <a:pt x="1235982" y="642788"/>
                </a:lnTo>
                <a:lnTo>
                  <a:pt x="1227230" y="643760"/>
                </a:lnTo>
                <a:lnTo>
                  <a:pt x="1212643" y="644732"/>
                </a:lnTo>
                <a:lnTo>
                  <a:pt x="1197084" y="644732"/>
                </a:lnTo>
                <a:lnTo>
                  <a:pt x="1180552" y="644732"/>
                </a:lnTo>
                <a:lnTo>
                  <a:pt x="1164993" y="644732"/>
                </a:lnTo>
                <a:lnTo>
                  <a:pt x="1164021" y="644732"/>
                </a:lnTo>
                <a:lnTo>
                  <a:pt x="1164021" y="643760"/>
                </a:lnTo>
                <a:lnTo>
                  <a:pt x="1163048" y="642788"/>
                </a:lnTo>
                <a:lnTo>
                  <a:pt x="1161103" y="642788"/>
                </a:lnTo>
                <a:lnTo>
                  <a:pt x="1144571" y="643760"/>
                </a:lnTo>
                <a:lnTo>
                  <a:pt x="1126095" y="642788"/>
                </a:lnTo>
                <a:lnTo>
                  <a:pt x="1106646" y="640843"/>
                </a:lnTo>
                <a:lnTo>
                  <a:pt x="1088170" y="637926"/>
                </a:lnTo>
                <a:lnTo>
                  <a:pt x="1089142" y="637925"/>
                </a:lnTo>
                <a:lnTo>
                  <a:pt x="1082335" y="637926"/>
                </a:lnTo>
                <a:lnTo>
                  <a:pt x="1075528" y="637925"/>
                </a:lnTo>
                <a:lnTo>
                  <a:pt x="1075528" y="636953"/>
                </a:lnTo>
                <a:lnTo>
                  <a:pt x="1073583" y="636953"/>
                </a:lnTo>
                <a:lnTo>
                  <a:pt x="1069693" y="636953"/>
                </a:lnTo>
                <a:lnTo>
                  <a:pt x="1064831" y="637926"/>
                </a:lnTo>
                <a:lnTo>
                  <a:pt x="1062886" y="636953"/>
                </a:lnTo>
                <a:lnTo>
                  <a:pt x="1060942" y="635981"/>
                </a:lnTo>
                <a:lnTo>
                  <a:pt x="1058024" y="636953"/>
                </a:lnTo>
                <a:lnTo>
                  <a:pt x="1051217" y="636953"/>
                </a:lnTo>
                <a:lnTo>
                  <a:pt x="1044409" y="636953"/>
                </a:lnTo>
                <a:lnTo>
                  <a:pt x="1036630" y="635980"/>
                </a:lnTo>
                <a:lnTo>
                  <a:pt x="1028850" y="635008"/>
                </a:lnTo>
                <a:lnTo>
                  <a:pt x="1029823" y="635008"/>
                </a:lnTo>
                <a:lnTo>
                  <a:pt x="1017181" y="634036"/>
                </a:lnTo>
                <a:lnTo>
                  <a:pt x="1002594" y="633063"/>
                </a:lnTo>
                <a:lnTo>
                  <a:pt x="974393" y="631118"/>
                </a:lnTo>
                <a:lnTo>
                  <a:pt x="975366" y="630146"/>
                </a:lnTo>
                <a:lnTo>
                  <a:pt x="975365" y="629173"/>
                </a:lnTo>
                <a:lnTo>
                  <a:pt x="973421" y="630146"/>
                </a:lnTo>
                <a:lnTo>
                  <a:pt x="970504" y="630146"/>
                </a:lnTo>
                <a:lnTo>
                  <a:pt x="963696" y="630145"/>
                </a:lnTo>
                <a:lnTo>
                  <a:pt x="960779" y="629173"/>
                </a:lnTo>
                <a:lnTo>
                  <a:pt x="957862" y="629173"/>
                </a:lnTo>
                <a:lnTo>
                  <a:pt x="953972" y="629173"/>
                </a:lnTo>
                <a:lnTo>
                  <a:pt x="949111" y="628201"/>
                </a:lnTo>
                <a:lnTo>
                  <a:pt x="950082" y="628201"/>
                </a:lnTo>
                <a:lnTo>
                  <a:pt x="949110" y="628201"/>
                </a:lnTo>
                <a:lnTo>
                  <a:pt x="949111" y="628201"/>
                </a:lnTo>
                <a:lnTo>
                  <a:pt x="947165" y="628201"/>
                </a:lnTo>
                <a:lnTo>
                  <a:pt x="944247" y="628201"/>
                </a:lnTo>
                <a:lnTo>
                  <a:pt x="942303" y="627228"/>
                </a:lnTo>
                <a:lnTo>
                  <a:pt x="940358" y="628201"/>
                </a:lnTo>
                <a:lnTo>
                  <a:pt x="937441" y="626256"/>
                </a:lnTo>
                <a:lnTo>
                  <a:pt x="935496" y="627228"/>
                </a:lnTo>
                <a:lnTo>
                  <a:pt x="933550" y="626256"/>
                </a:lnTo>
                <a:lnTo>
                  <a:pt x="930633" y="625283"/>
                </a:lnTo>
                <a:lnTo>
                  <a:pt x="927716" y="625283"/>
                </a:lnTo>
                <a:lnTo>
                  <a:pt x="923826" y="625283"/>
                </a:lnTo>
                <a:lnTo>
                  <a:pt x="919936" y="624311"/>
                </a:lnTo>
                <a:lnTo>
                  <a:pt x="911184" y="622366"/>
                </a:lnTo>
                <a:lnTo>
                  <a:pt x="909239" y="622366"/>
                </a:lnTo>
                <a:lnTo>
                  <a:pt x="908267" y="623339"/>
                </a:lnTo>
                <a:lnTo>
                  <a:pt x="908267" y="622366"/>
                </a:lnTo>
                <a:lnTo>
                  <a:pt x="910212" y="622366"/>
                </a:lnTo>
                <a:lnTo>
                  <a:pt x="912157" y="622366"/>
                </a:lnTo>
                <a:lnTo>
                  <a:pt x="911184" y="621394"/>
                </a:lnTo>
                <a:lnTo>
                  <a:pt x="893680" y="619449"/>
                </a:lnTo>
                <a:lnTo>
                  <a:pt x="875204" y="617504"/>
                </a:lnTo>
                <a:lnTo>
                  <a:pt x="840196" y="610697"/>
                </a:lnTo>
                <a:lnTo>
                  <a:pt x="836306" y="609725"/>
                </a:lnTo>
                <a:lnTo>
                  <a:pt x="835333" y="608752"/>
                </a:lnTo>
                <a:lnTo>
                  <a:pt x="829499" y="607779"/>
                </a:lnTo>
                <a:lnTo>
                  <a:pt x="823664" y="607779"/>
                </a:lnTo>
                <a:lnTo>
                  <a:pt x="821719" y="605834"/>
                </a:lnTo>
                <a:lnTo>
                  <a:pt x="818802" y="605834"/>
                </a:lnTo>
                <a:lnTo>
                  <a:pt x="816856" y="605835"/>
                </a:lnTo>
                <a:lnTo>
                  <a:pt x="814912" y="605834"/>
                </a:lnTo>
                <a:lnTo>
                  <a:pt x="811994" y="605835"/>
                </a:lnTo>
                <a:lnTo>
                  <a:pt x="813939" y="604862"/>
                </a:lnTo>
                <a:lnTo>
                  <a:pt x="813939" y="603889"/>
                </a:lnTo>
                <a:lnTo>
                  <a:pt x="807132" y="603890"/>
                </a:lnTo>
                <a:lnTo>
                  <a:pt x="799352" y="602917"/>
                </a:lnTo>
                <a:lnTo>
                  <a:pt x="801298" y="602917"/>
                </a:lnTo>
                <a:lnTo>
                  <a:pt x="801297" y="601945"/>
                </a:lnTo>
                <a:lnTo>
                  <a:pt x="797407" y="601944"/>
                </a:lnTo>
                <a:lnTo>
                  <a:pt x="794490" y="600972"/>
                </a:lnTo>
                <a:lnTo>
                  <a:pt x="787683" y="600000"/>
                </a:lnTo>
                <a:lnTo>
                  <a:pt x="789628" y="599027"/>
                </a:lnTo>
                <a:lnTo>
                  <a:pt x="785738" y="598055"/>
                </a:lnTo>
                <a:lnTo>
                  <a:pt x="784765" y="599027"/>
                </a:lnTo>
                <a:lnTo>
                  <a:pt x="783793" y="599027"/>
                </a:lnTo>
                <a:lnTo>
                  <a:pt x="781848" y="599027"/>
                </a:lnTo>
                <a:lnTo>
                  <a:pt x="781849" y="598055"/>
                </a:lnTo>
                <a:lnTo>
                  <a:pt x="776986" y="598055"/>
                </a:lnTo>
                <a:lnTo>
                  <a:pt x="771152" y="597082"/>
                </a:lnTo>
                <a:lnTo>
                  <a:pt x="760455" y="595137"/>
                </a:lnTo>
                <a:lnTo>
                  <a:pt x="750730" y="592220"/>
                </a:lnTo>
                <a:lnTo>
                  <a:pt x="741006" y="590275"/>
                </a:lnTo>
                <a:lnTo>
                  <a:pt x="740034" y="589303"/>
                </a:lnTo>
                <a:lnTo>
                  <a:pt x="739061" y="589303"/>
                </a:lnTo>
                <a:lnTo>
                  <a:pt x="738088" y="588330"/>
                </a:lnTo>
                <a:lnTo>
                  <a:pt x="735171" y="587358"/>
                </a:lnTo>
                <a:lnTo>
                  <a:pt x="734199" y="587358"/>
                </a:lnTo>
                <a:lnTo>
                  <a:pt x="733226" y="587358"/>
                </a:lnTo>
                <a:lnTo>
                  <a:pt x="729336" y="587358"/>
                </a:lnTo>
                <a:lnTo>
                  <a:pt x="726419" y="587358"/>
                </a:lnTo>
                <a:lnTo>
                  <a:pt x="727392" y="588331"/>
                </a:lnTo>
                <a:lnTo>
                  <a:pt x="716694" y="585413"/>
                </a:lnTo>
                <a:lnTo>
                  <a:pt x="707942" y="583468"/>
                </a:lnTo>
                <a:lnTo>
                  <a:pt x="708915" y="582496"/>
                </a:lnTo>
                <a:lnTo>
                  <a:pt x="708915" y="581523"/>
                </a:lnTo>
                <a:lnTo>
                  <a:pt x="710860" y="581523"/>
                </a:lnTo>
                <a:lnTo>
                  <a:pt x="707942" y="579578"/>
                </a:lnTo>
                <a:lnTo>
                  <a:pt x="709888" y="579578"/>
                </a:lnTo>
                <a:lnTo>
                  <a:pt x="704052" y="578606"/>
                </a:lnTo>
                <a:lnTo>
                  <a:pt x="699190" y="577634"/>
                </a:lnTo>
                <a:lnTo>
                  <a:pt x="691411" y="577633"/>
                </a:lnTo>
                <a:lnTo>
                  <a:pt x="687521" y="576661"/>
                </a:lnTo>
                <a:lnTo>
                  <a:pt x="682659" y="575689"/>
                </a:lnTo>
                <a:lnTo>
                  <a:pt x="683631" y="575688"/>
                </a:lnTo>
                <a:lnTo>
                  <a:pt x="683631" y="574716"/>
                </a:lnTo>
                <a:lnTo>
                  <a:pt x="682659" y="574716"/>
                </a:lnTo>
                <a:lnTo>
                  <a:pt x="683632" y="573744"/>
                </a:lnTo>
                <a:lnTo>
                  <a:pt x="672934" y="574716"/>
                </a:lnTo>
                <a:lnTo>
                  <a:pt x="670990" y="573744"/>
                </a:lnTo>
                <a:lnTo>
                  <a:pt x="670990" y="572771"/>
                </a:lnTo>
                <a:lnTo>
                  <a:pt x="669045" y="572771"/>
                </a:lnTo>
                <a:lnTo>
                  <a:pt x="668072" y="572771"/>
                </a:lnTo>
                <a:lnTo>
                  <a:pt x="666127" y="572771"/>
                </a:lnTo>
                <a:lnTo>
                  <a:pt x="660292" y="571799"/>
                </a:lnTo>
                <a:lnTo>
                  <a:pt x="657375" y="569854"/>
                </a:lnTo>
                <a:lnTo>
                  <a:pt x="655430" y="568882"/>
                </a:lnTo>
                <a:lnTo>
                  <a:pt x="657375" y="568881"/>
                </a:lnTo>
                <a:lnTo>
                  <a:pt x="657375" y="567909"/>
                </a:lnTo>
                <a:lnTo>
                  <a:pt x="647651" y="565964"/>
                </a:lnTo>
                <a:lnTo>
                  <a:pt x="642788" y="564992"/>
                </a:lnTo>
                <a:lnTo>
                  <a:pt x="641816" y="564992"/>
                </a:lnTo>
                <a:lnTo>
                  <a:pt x="641816" y="565964"/>
                </a:lnTo>
                <a:lnTo>
                  <a:pt x="638899" y="565964"/>
                </a:lnTo>
                <a:lnTo>
                  <a:pt x="633064" y="564020"/>
                </a:lnTo>
                <a:lnTo>
                  <a:pt x="634036" y="564019"/>
                </a:lnTo>
                <a:lnTo>
                  <a:pt x="635009" y="563047"/>
                </a:lnTo>
                <a:lnTo>
                  <a:pt x="625284" y="562075"/>
                </a:lnTo>
                <a:lnTo>
                  <a:pt x="615560" y="560129"/>
                </a:lnTo>
                <a:lnTo>
                  <a:pt x="617505" y="560130"/>
                </a:lnTo>
                <a:lnTo>
                  <a:pt x="619450" y="560129"/>
                </a:lnTo>
                <a:lnTo>
                  <a:pt x="613615" y="558185"/>
                </a:lnTo>
                <a:lnTo>
                  <a:pt x="606808" y="556240"/>
                </a:lnTo>
                <a:lnTo>
                  <a:pt x="600973" y="554295"/>
                </a:lnTo>
                <a:lnTo>
                  <a:pt x="595138" y="552350"/>
                </a:lnTo>
                <a:lnTo>
                  <a:pt x="596111" y="553322"/>
                </a:lnTo>
                <a:lnTo>
                  <a:pt x="595139" y="553323"/>
                </a:lnTo>
                <a:lnTo>
                  <a:pt x="592221" y="551377"/>
                </a:lnTo>
                <a:lnTo>
                  <a:pt x="589304" y="550405"/>
                </a:lnTo>
                <a:lnTo>
                  <a:pt x="587359" y="549432"/>
                </a:lnTo>
                <a:lnTo>
                  <a:pt x="583469" y="548460"/>
                </a:lnTo>
                <a:lnTo>
                  <a:pt x="582497" y="548460"/>
                </a:lnTo>
                <a:lnTo>
                  <a:pt x="585414" y="549432"/>
                </a:lnTo>
                <a:lnTo>
                  <a:pt x="572772" y="545542"/>
                </a:lnTo>
                <a:lnTo>
                  <a:pt x="564993" y="543597"/>
                </a:lnTo>
                <a:lnTo>
                  <a:pt x="557213" y="540680"/>
                </a:lnTo>
                <a:lnTo>
                  <a:pt x="554295" y="540680"/>
                </a:lnTo>
                <a:lnTo>
                  <a:pt x="549433" y="539708"/>
                </a:lnTo>
                <a:lnTo>
                  <a:pt x="550406" y="538735"/>
                </a:lnTo>
                <a:lnTo>
                  <a:pt x="548461" y="537763"/>
                </a:lnTo>
                <a:lnTo>
                  <a:pt x="550406" y="537763"/>
                </a:lnTo>
                <a:lnTo>
                  <a:pt x="554296" y="538735"/>
                </a:lnTo>
                <a:lnTo>
                  <a:pt x="553323" y="537763"/>
                </a:lnTo>
                <a:lnTo>
                  <a:pt x="550406" y="537763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1654" y="534845"/>
                </a:lnTo>
                <a:lnTo>
                  <a:pt x="538736" y="533873"/>
                </a:lnTo>
                <a:lnTo>
                  <a:pt x="536792" y="532901"/>
                </a:lnTo>
                <a:lnTo>
                  <a:pt x="537764" y="532901"/>
                </a:lnTo>
                <a:lnTo>
                  <a:pt x="538737" y="531928"/>
                </a:lnTo>
                <a:lnTo>
                  <a:pt x="536792" y="531928"/>
                </a:lnTo>
                <a:lnTo>
                  <a:pt x="532902" y="530956"/>
                </a:lnTo>
                <a:lnTo>
                  <a:pt x="529985" y="529983"/>
                </a:lnTo>
                <a:lnTo>
                  <a:pt x="527067" y="529011"/>
                </a:lnTo>
                <a:lnTo>
                  <a:pt x="526095" y="529011"/>
                </a:lnTo>
                <a:lnTo>
                  <a:pt x="525122" y="529011"/>
                </a:lnTo>
                <a:lnTo>
                  <a:pt x="524150" y="529011"/>
                </a:lnTo>
                <a:lnTo>
                  <a:pt x="523178" y="528039"/>
                </a:lnTo>
                <a:lnTo>
                  <a:pt x="520260" y="527066"/>
                </a:lnTo>
                <a:lnTo>
                  <a:pt x="517342" y="526094"/>
                </a:lnTo>
                <a:lnTo>
                  <a:pt x="517343" y="525122"/>
                </a:lnTo>
                <a:lnTo>
                  <a:pt x="518315" y="524149"/>
                </a:lnTo>
                <a:lnTo>
                  <a:pt x="514425" y="524149"/>
                </a:lnTo>
                <a:lnTo>
                  <a:pt x="511508" y="524149"/>
                </a:lnTo>
                <a:lnTo>
                  <a:pt x="511508" y="523176"/>
                </a:lnTo>
                <a:lnTo>
                  <a:pt x="509563" y="523177"/>
                </a:lnTo>
                <a:lnTo>
                  <a:pt x="507619" y="522204"/>
                </a:lnTo>
                <a:lnTo>
                  <a:pt x="504701" y="521232"/>
                </a:lnTo>
                <a:lnTo>
                  <a:pt x="501783" y="521232"/>
                </a:lnTo>
                <a:lnTo>
                  <a:pt x="494004" y="517342"/>
                </a:lnTo>
                <a:lnTo>
                  <a:pt x="490114" y="515396"/>
                </a:lnTo>
                <a:lnTo>
                  <a:pt x="487197" y="513452"/>
                </a:lnTo>
                <a:lnTo>
                  <a:pt x="481362" y="512480"/>
                </a:lnTo>
                <a:lnTo>
                  <a:pt x="475527" y="509562"/>
                </a:lnTo>
                <a:lnTo>
                  <a:pt x="477472" y="509562"/>
                </a:lnTo>
                <a:lnTo>
                  <a:pt x="474555" y="508590"/>
                </a:lnTo>
                <a:lnTo>
                  <a:pt x="471638" y="507617"/>
                </a:lnTo>
                <a:lnTo>
                  <a:pt x="468720" y="505672"/>
                </a:lnTo>
                <a:lnTo>
                  <a:pt x="463858" y="502755"/>
                </a:lnTo>
                <a:lnTo>
                  <a:pt x="461913" y="501783"/>
                </a:lnTo>
                <a:lnTo>
                  <a:pt x="460941" y="502755"/>
                </a:lnTo>
                <a:lnTo>
                  <a:pt x="459968" y="503727"/>
                </a:lnTo>
                <a:lnTo>
                  <a:pt x="457051" y="501783"/>
                </a:lnTo>
                <a:lnTo>
                  <a:pt x="453161" y="499838"/>
                </a:lnTo>
                <a:lnTo>
                  <a:pt x="448299" y="498865"/>
                </a:lnTo>
                <a:lnTo>
                  <a:pt x="445381" y="495948"/>
                </a:lnTo>
                <a:lnTo>
                  <a:pt x="448299" y="496920"/>
                </a:lnTo>
                <a:lnTo>
                  <a:pt x="449271" y="496921"/>
                </a:lnTo>
                <a:lnTo>
                  <a:pt x="448299" y="495948"/>
                </a:lnTo>
                <a:lnTo>
                  <a:pt x="445381" y="494003"/>
                </a:lnTo>
                <a:lnTo>
                  <a:pt x="442464" y="493031"/>
                </a:lnTo>
                <a:lnTo>
                  <a:pt x="439547" y="492058"/>
                </a:lnTo>
                <a:lnTo>
                  <a:pt x="435657" y="491086"/>
                </a:lnTo>
                <a:lnTo>
                  <a:pt x="436630" y="493030"/>
                </a:lnTo>
                <a:lnTo>
                  <a:pt x="433712" y="491086"/>
                </a:lnTo>
                <a:lnTo>
                  <a:pt x="431767" y="490113"/>
                </a:lnTo>
                <a:lnTo>
                  <a:pt x="428850" y="490113"/>
                </a:lnTo>
                <a:lnTo>
                  <a:pt x="428850" y="489141"/>
                </a:lnTo>
                <a:lnTo>
                  <a:pt x="424960" y="487196"/>
                </a:lnTo>
                <a:lnTo>
                  <a:pt x="423015" y="486223"/>
                </a:lnTo>
                <a:lnTo>
                  <a:pt x="422043" y="487196"/>
                </a:lnTo>
                <a:lnTo>
                  <a:pt x="415236" y="483306"/>
                </a:lnTo>
                <a:lnTo>
                  <a:pt x="407456" y="479416"/>
                </a:lnTo>
                <a:lnTo>
                  <a:pt x="400649" y="475527"/>
                </a:lnTo>
                <a:lnTo>
                  <a:pt x="397732" y="473582"/>
                </a:lnTo>
                <a:lnTo>
                  <a:pt x="395787" y="471637"/>
                </a:lnTo>
                <a:lnTo>
                  <a:pt x="392869" y="470664"/>
                </a:lnTo>
                <a:lnTo>
                  <a:pt x="391897" y="470664"/>
                </a:lnTo>
                <a:lnTo>
                  <a:pt x="392869" y="471637"/>
                </a:lnTo>
                <a:lnTo>
                  <a:pt x="393842" y="471636"/>
                </a:lnTo>
                <a:lnTo>
                  <a:pt x="395787" y="472609"/>
                </a:lnTo>
                <a:lnTo>
                  <a:pt x="393842" y="472609"/>
                </a:lnTo>
                <a:lnTo>
                  <a:pt x="390925" y="470664"/>
                </a:lnTo>
                <a:lnTo>
                  <a:pt x="390924" y="469691"/>
                </a:lnTo>
                <a:lnTo>
                  <a:pt x="391897" y="469692"/>
                </a:lnTo>
                <a:lnTo>
                  <a:pt x="388007" y="467747"/>
                </a:lnTo>
                <a:lnTo>
                  <a:pt x="385090" y="466774"/>
                </a:lnTo>
                <a:lnTo>
                  <a:pt x="381200" y="466774"/>
                </a:lnTo>
                <a:lnTo>
                  <a:pt x="377310" y="463857"/>
                </a:lnTo>
                <a:lnTo>
                  <a:pt x="374393" y="461913"/>
                </a:lnTo>
                <a:lnTo>
                  <a:pt x="369531" y="460940"/>
                </a:lnTo>
                <a:lnTo>
                  <a:pt x="367586" y="458995"/>
                </a:lnTo>
                <a:lnTo>
                  <a:pt x="366613" y="458994"/>
                </a:lnTo>
                <a:lnTo>
                  <a:pt x="367586" y="457050"/>
                </a:lnTo>
                <a:lnTo>
                  <a:pt x="363696" y="455105"/>
                </a:lnTo>
                <a:lnTo>
                  <a:pt x="360779" y="454133"/>
                </a:lnTo>
                <a:lnTo>
                  <a:pt x="357861" y="451215"/>
                </a:lnTo>
                <a:lnTo>
                  <a:pt x="357861" y="452187"/>
                </a:lnTo>
                <a:lnTo>
                  <a:pt x="356889" y="451216"/>
                </a:lnTo>
                <a:lnTo>
                  <a:pt x="353971" y="450243"/>
                </a:lnTo>
                <a:lnTo>
                  <a:pt x="354944" y="450243"/>
                </a:lnTo>
                <a:lnTo>
                  <a:pt x="352999" y="449270"/>
                </a:lnTo>
                <a:lnTo>
                  <a:pt x="350081" y="447325"/>
                </a:lnTo>
                <a:lnTo>
                  <a:pt x="352026" y="449270"/>
                </a:lnTo>
                <a:lnTo>
                  <a:pt x="354944" y="451215"/>
                </a:lnTo>
                <a:lnTo>
                  <a:pt x="349109" y="449271"/>
                </a:lnTo>
                <a:lnTo>
                  <a:pt x="347164" y="447325"/>
                </a:lnTo>
                <a:lnTo>
                  <a:pt x="343274" y="445381"/>
                </a:lnTo>
                <a:lnTo>
                  <a:pt x="340357" y="444408"/>
                </a:lnTo>
                <a:lnTo>
                  <a:pt x="339385" y="442463"/>
                </a:lnTo>
                <a:lnTo>
                  <a:pt x="336468" y="440518"/>
                </a:lnTo>
                <a:lnTo>
                  <a:pt x="334522" y="440518"/>
                </a:lnTo>
                <a:lnTo>
                  <a:pt x="330633" y="437601"/>
                </a:lnTo>
                <a:lnTo>
                  <a:pt x="329660" y="437601"/>
                </a:lnTo>
                <a:lnTo>
                  <a:pt x="327715" y="436628"/>
                </a:lnTo>
                <a:lnTo>
                  <a:pt x="324798" y="435656"/>
                </a:lnTo>
                <a:lnTo>
                  <a:pt x="322853" y="434683"/>
                </a:lnTo>
                <a:lnTo>
                  <a:pt x="320908" y="434683"/>
                </a:lnTo>
                <a:lnTo>
                  <a:pt x="314101" y="429822"/>
                </a:lnTo>
                <a:lnTo>
                  <a:pt x="315073" y="429821"/>
                </a:lnTo>
                <a:lnTo>
                  <a:pt x="311184" y="426904"/>
                </a:lnTo>
                <a:lnTo>
                  <a:pt x="306322" y="424959"/>
                </a:lnTo>
                <a:lnTo>
                  <a:pt x="307294" y="424959"/>
                </a:lnTo>
                <a:lnTo>
                  <a:pt x="303404" y="423014"/>
                </a:lnTo>
                <a:lnTo>
                  <a:pt x="300487" y="421069"/>
                </a:lnTo>
                <a:lnTo>
                  <a:pt x="298542" y="420097"/>
                </a:lnTo>
                <a:lnTo>
                  <a:pt x="298542" y="418152"/>
                </a:lnTo>
                <a:lnTo>
                  <a:pt x="298542" y="417180"/>
                </a:lnTo>
                <a:lnTo>
                  <a:pt x="296597" y="416207"/>
                </a:lnTo>
                <a:lnTo>
                  <a:pt x="293679" y="415235"/>
                </a:lnTo>
                <a:lnTo>
                  <a:pt x="291735" y="414262"/>
                </a:lnTo>
                <a:lnTo>
                  <a:pt x="290762" y="415235"/>
                </a:lnTo>
                <a:lnTo>
                  <a:pt x="290762" y="416207"/>
                </a:lnTo>
                <a:lnTo>
                  <a:pt x="281038" y="409400"/>
                </a:lnTo>
                <a:lnTo>
                  <a:pt x="276175" y="406483"/>
                </a:lnTo>
                <a:lnTo>
                  <a:pt x="271313" y="402592"/>
                </a:lnTo>
                <a:lnTo>
                  <a:pt x="270341" y="402593"/>
                </a:lnTo>
                <a:lnTo>
                  <a:pt x="269368" y="401620"/>
                </a:lnTo>
                <a:lnTo>
                  <a:pt x="254782" y="392868"/>
                </a:lnTo>
                <a:lnTo>
                  <a:pt x="247975" y="388006"/>
                </a:lnTo>
                <a:lnTo>
                  <a:pt x="244085" y="384117"/>
                </a:lnTo>
                <a:lnTo>
                  <a:pt x="244085" y="383144"/>
                </a:lnTo>
                <a:lnTo>
                  <a:pt x="244085" y="382172"/>
                </a:lnTo>
                <a:lnTo>
                  <a:pt x="242140" y="381199"/>
                </a:lnTo>
                <a:lnTo>
                  <a:pt x="241167" y="380227"/>
                </a:lnTo>
                <a:lnTo>
                  <a:pt x="240195" y="380226"/>
                </a:lnTo>
                <a:lnTo>
                  <a:pt x="240195" y="381199"/>
                </a:lnTo>
                <a:lnTo>
                  <a:pt x="241167" y="383144"/>
                </a:lnTo>
                <a:lnTo>
                  <a:pt x="232415" y="376337"/>
                </a:lnTo>
                <a:lnTo>
                  <a:pt x="225608" y="370502"/>
                </a:lnTo>
                <a:lnTo>
                  <a:pt x="225608" y="371474"/>
                </a:lnTo>
                <a:lnTo>
                  <a:pt x="223663" y="370502"/>
                </a:lnTo>
                <a:lnTo>
                  <a:pt x="223663" y="369530"/>
                </a:lnTo>
                <a:lnTo>
                  <a:pt x="222691" y="368557"/>
                </a:lnTo>
                <a:lnTo>
                  <a:pt x="217829" y="364668"/>
                </a:lnTo>
                <a:lnTo>
                  <a:pt x="216856" y="365640"/>
                </a:lnTo>
                <a:lnTo>
                  <a:pt x="215883" y="363695"/>
                </a:lnTo>
                <a:lnTo>
                  <a:pt x="213939" y="362722"/>
                </a:lnTo>
                <a:lnTo>
                  <a:pt x="212966" y="362723"/>
                </a:lnTo>
                <a:lnTo>
                  <a:pt x="211021" y="360777"/>
                </a:lnTo>
                <a:lnTo>
                  <a:pt x="211022" y="359805"/>
                </a:lnTo>
                <a:lnTo>
                  <a:pt x="205187" y="356888"/>
                </a:lnTo>
                <a:lnTo>
                  <a:pt x="199352" y="352025"/>
                </a:lnTo>
                <a:lnTo>
                  <a:pt x="198380" y="349108"/>
                </a:lnTo>
                <a:lnTo>
                  <a:pt x="195462" y="348136"/>
                </a:lnTo>
                <a:lnTo>
                  <a:pt x="195462" y="349108"/>
                </a:lnTo>
                <a:lnTo>
                  <a:pt x="189628" y="342301"/>
                </a:lnTo>
                <a:lnTo>
                  <a:pt x="186710" y="338411"/>
                </a:lnTo>
                <a:lnTo>
                  <a:pt x="177958" y="333549"/>
                </a:lnTo>
                <a:lnTo>
                  <a:pt x="169206" y="326742"/>
                </a:lnTo>
                <a:lnTo>
                  <a:pt x="151702" y="311183"/>
                </a:lnTo>
                <a:lnTo>
                  <a:pt x="152674" y="311182"/>
                </a:lnTo>
                <a:lnTo>
                  <a:pt x="150730" y="309238"/>
                </a:lnTo>
                <a:lnTo>
                  <a:pt x="149757" y="309238"/>
                </a:lnTo>
                <a:lnTo>
                  <a:pt x="148785" y="308265"/>
                </a:lnTo>
                <a:lnTo>
                  <a:pt x="148785" y="307293"/>
                </a:lnTo>
                <a:lnTo>
                  <a:pt x="148785" y="306320"/>
                </a:lnTo>
                <a:lnTo>
                  <a:pt x="150730" y="306320"/>
                </a:lnTo>
                <a:lnTo>
                  <a:pt x="147812" y="304375"/>
                </a:lnTo>
                <a:lnTo>
                  <a:pt x="145867" y="302431"/>
                </a:lnTo>
                <a:lnTo>
                  <a:pt x="141978" y="300486"/>
                </a:lnTo>
                <a:lnTo>
                  <a:pt x="141978" y="301458"/>
                </a:lnTo>
                <a:lnTo>
                  <a:pt x="140033" y="299513"/>
                </a:lnTo>
                <a:lnTo>
                  <a:pt x="138088" y="297569"/>
                </a:lnTo>
                <a:lnTo>
                  <a:pt x="136143" y="296596"/>
                </a:lnTo>
                <a:lnTo>
                  <a:pt x="136143" y="295623"/>
                </a:lnTo>
                <a:lnTo>
                  <a:pt x="137115" y="295624"/>
                </a:lnTo>
                <a:lnTo>
                  <a:pt x="138088" y="295624"/>
                </a:lnTo>
                <a:lnTo>
                  <a:pt x="135171" y="293679"/>
                </a:lnTo>
                <a:lnTo>
                  <a:pt x="135170" y="292706"/>
                </a:lnTo>
                <a:lnTo>
                  <a:pt x="136143" y="292706"/>
                </a:lnTo>
                <a:lnTo>
                  <a:pt x="139060" y="293679"/>
                </a:lnTo>
                <a:lnTo>
                  <a:pt x="141977" y="294651"/>
                </a:lnTo>
                <a:lnTo>
                  <a:pt x="141978" y="293679"/>
                </a:lnTo>
                <a:lnTo>
                  <a:pt x="140033" y="291734"/>
                </a:lnTo>
                <a:lnTo>
                  <a:pt x="140033" y="290761"/>
                </a:lnTo>
                <a:lnTo>
                  <a:pt x="141005" y="290761"/>
                </a:lnTo>
                <a:lnTo>
                  <a:pt x="141978" y="291734"/>
                </a:lnTo>
                <a:lnTo>
                  <a:pt x="143922" y="292707"/>
                </a:lnTo>
                <a:lnTo>
                  <a:pt x="141978" y="290761"/>
                </a:lnTo>
                <a:lnTo>
                  <a:pt x="138088" y="288817"/>
                </a:lnTo>
                <a:lnTo>
                  <a:pt x="137115" y="288816"/>
                </a:lnTo>
                <a:lnTo>
                  <a:pt x="137116" y="290761"/>
                </a:lnTo>
                <a:lnTo>
                  <a:pt x="134198" y="287844"/>
                </a:lnTo>
                <a:lnTo>
                  <a:pt x="132253" y="287844"/>
                </a:lnTo>
                <a:lnTo>
                  <a:pt x="131281" y="287358"/>
                </a:lnTo>
                <a:lnTo>
                  <a:pt x="130308" y="286872"/>
                </a:lnTo>
                <a:lnTo>
                  <a:pt x="127391" y="284927"/>
                </a:lnTo>
                <a:lnTo>
                  <a:pt x="127391" y="283954"/>
                </a:lnTo>
                <a:lnTo>
                  <a:pt x="128363" y="284926"/>
                </a:lnTo>
                <a:lnTo>
                  <a:pt x="129336" y="285899"/>
                </a:lnTo>
                <a:lnTo>
                  <a:pt x="131281" y="286871"/>
                </a:lnTo>
                <a:lnTo>
                  <a:pt x="130308" y="284927"/>
                </a:lnTo>
                <a:lnTo>
                  <a:pt x="128363" y="282981"/>
                </a:lnTo>
                <a:lnTo>
                  <a:pt x="124473" y="280065"/>
                </a:lnTo>
                <a:lnTo>
                  <a:pt x="125446" y="281037"/>
                </a:lnTo>
                <a:lnTo>
                  <a:pt x="124474" y="282009"/>
                </a:lnTo>
                <a:lnTo>
                  <a:pt x="121556" y="280064"/>
                </a:lnTo>
                <a:lnTo>
                  <a:pt x="121556" y="279092"/>
                </a:lnTo>
                <a:lnTo>
                  <a:pt x="122529" y="279092"/>
                </a:lnTo>
                <a:lnTo>
                  <a:pt x="120584" y="277147"/>
                </a:lnTo>
                <a:lnTo>
                  <a:pt x="117666" y="276175"/>
                </a:lnTo>
                <a:lnTo>
                  <a:pt x="118639" y="277147"/>
                </a:lnTo>
                <a:lnTo>
                  <a:pt x="116694" y="276174"/>
                </a:lnTo>
                <a:lnTo>
                  <a:pt x="114749" y="275202"/>
                </a:lnTo>
                <a:lnTo>
                  <a:pt x="113777" y="273257"/>
                </a:lnTo>
                <a:lnTo>
                  <a:pt x="111832" y="271312"/>
                </a:lnTo>
                <a:lnTo>
                  <a:pt x="112804" y="270340"/>
                </a:lnTo>
                <a:lnTo>
                  <a:pt x="114749" y="271312"/>
                </a:lnTo>
                <a:lnTo>
                  <a:pt x="115721" y="271312"/>
                </a:lnTo>
                <a:lnTo>
                  <a:pt x="114749" y="268395"/>
                </a:lnTo>
                <a:lnTo>
                  <a:pt x="113777" y="268395"/>
                </a:lnTo>
                <a:lnTo>
                  <a:pt x="110859" y="267423"/>
                </a:lnTo>
                <a:lnTo>
                  <a:pt x="109887" y="266450"/>
                </a:lnTo>
                <a:lnTo>
                  <a:pt x="108914" y="266451"/>
                </a:lnTo>
                <a:lnTo>
                  <a:pt x="108914" y="267423"/>
                </a:lnTo>
                <a:lnTo>
                  <a:pt x="108915" y="265478"/>
                </a:lnTo>
                <a:lnTo>
                  <a:pt x="109887" y="265478"/>
                </a:lnTo>
                <a:lnTo>
                  <a:pt x="107942" y="263533"/>
                </a:lnTo>
                <a:lnTo>
                  <a:pt x="105997" y="261588"/>
                </a:lnTo>
                <a:lnTo>
                  <a:pt x="104052" y="260616"/>
                </a:lnTo>
                <a:lnTo>
                  <a:pt x="104052" y="258671"/>
                </a:lnTo>
                <a:lnTo>
                  <a:pt x="102107" y="258670"/>
                </a:lnTo>
                <a:lnTo>
                  <a:pt x="101135" y="254781"/>
                </a:lnTo>
                <a:lnTo>
                  <a:pt x="96273" y="250891"/>
                </a:lnTo>
                <a:lnTo>
                  <a:pt x="95300" y="248946"/>
                </a:lnTo>
                <a:lnTo>
                  <a:pt x="94328" y="247974"/>
                </a:lnTo>
                <a:lnTo>
                  <a:pt x="95300" y="247001"/>
                </a:lnTo>
                <a:lnTo>
                  <a:pt x="92383" y="244084"/>
                </a:lnTo>
                <a:lnTo>
                  <a:pt x="91410" y="243111"/>
                </a:lnTo>
                <a:lnTo>
                  <a:pt x="90438" y="244084"/>
                </a:lnTo>
                <a:lnTo>
                  <a:pt x="92383" y="246029"/>
                </a:lnTo>
                <a:lnTo>
                  <a:pt x="93355" y="247974"/>
                </a:lnTo>
                <a:lnTo>
                  <a:pt x="92383" y="247001"/>
                </a:lnTo>
                <a:lnTo>
                  <a:pt x="88493" y="244084"/>
                </a:lnTo>
                <a:lnTo>
                  <a:pt x="89465" y="243111"/>
                </a:lnTo>
                <a:lnTo>
                  <a:pt x="87520" y="241167"/>
                </a:lnTo>
                <a:lnTo>
                  <a:pt x="85576" y="239221"/>
                </a:lnTo>
                <a:lnTo>
                  <a:pt x="85576" y="238249"/>
                </a:lnTo>
                <a:lnTo>
                  <a:pt x="83631" y="237277"/>
                </a:lnTo>
                <a:lnTo>
                  <a:pt x="82658" y="235332"/>
                </a:lnTo>
                <a:lnTo>
                  <a:pt x="82658" y="234360"/>
                </a:lnTo>
                <a:lnTo>
                  <a:pt x="82658" y="233387"/>
                </a:lnTo>
                <a:lnTo>
                  <a:pt x="80713" y="231442"/>
                </a:lnTo>
                <a:lnTo>
                  <a:pt x="84603" y="234359"/>
                </a:lnTo>
                <a:lnTo>
                  <a:pt x="82658" y="232415"/>
                </a:lnTo>
                <a:lnTo>
                  <a:pt x="81686" y="229497"/>
                </a:lnTo>
                <a:lnTo>
                  <a:pt x="76824" y="227552"/>
                </a:lnTo>
                <a:lnTo>
                  <a:pt x="75851" y="226580"/>
                </a:lnTo>
                <a:lnTo>
                  <a:pt x="74879" y="225607"/>
                </a:lnTo>
                <a:lnTo>
                  <a:pt x="74879" y="224635"/>
                </a:lnTo>
                <a:lnTo>
                  <a:pt x="73906" y="223663"/>
                </a:lnTo>
                <a:lnTo>
                  <a:pt x="76824" y="226580"/>
                </a:lnTo>
                <a:lnTo>
                  <a:pt x="76823" y="224635"/>
                </a:lnTo>
                <a:lnTo>
                  <a:pt x="73906" y="219773"/>
                </a:lnTo>
                <a:lnTo>
                  <a:pt x="70989" y="217828"/>
                </a:lnTo>
                <a:lnTo>
                  <a:pt x="70017" y="217827"/>
                </a:lnTo>
                <a:lnTo>
                  <a:pt x="69044" y="216855"/>
                </a:lnTo>
                <a:lnTo>
                  <a:pt x="69044" y="215882"/>
                </a:lnTo>
                <a:lnTo>
                  <a:pt x="70016" y="215883"/>
                </a:lnTo>
                <a:lnTo>
                  <a:pt x="69044" y="213938"/>
                </a:lnTo>
                <a:lnTo>
                  <a:pt x="68072" y="213938"/>
                </a:lnTo>
                <a:lnTo>
                  <a:pt x="68071" y="214911"/>
                </a:lnTo>
                <a:lnTo>
                  <a:pt x="67099" y="213938"/>
                </a:lnTo>
                <a:lnTo>
                  <a:pt x="63209" y="203241"/>
                </a:lnTo>
                <a:lnTo>
                  <a:pt x="67099" y="206158"/>
                </a:lnTo>
                <a:lnTo>
                  <a:pt x="65154" y="204214"/>
                </a:lnTo>
                <a:lnTo>
                  <a:pt x="67099" y="204213"/>
                </a:lnTo>
                <a:lnTo>
                  <a:pt x="67099" y="203241"/>
                </a:lnTo>
                <a:lnTo>
                  <a:pt x="67099" y="202269"/>
                </a:lnTo>
                <a:lnTo>
                  <a:pt x="68072" y="202269"/>
                </a:lnTo>
                <a:lnTo>
                  <a:pt x="66127" y="200324"/>
                </a:lnTo>
                <a:lnTo>
                  <a:pt x="64182" y="197406"/>
                </a:lnTo>
                <a:lnTo>
                  <a:pt x="64182" y="199351"/>
                </a:lnTo>
                <a:lnTo>
                  <a:pt x="63209" y="199351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1"/>
                </a:lnTo>
                <a:lnTo>
                  <a:pt x="56402" y="196434"/>
                </a:lnTo>
                <a:lnTo>
                  <a:pt x="54457" y="192544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40" y="183792"/>
                </a:lnTo>
                <a:lnTo>
                  <a:pt x="51540" y="181847"/>
                </a:lnTo>
                <a:lnTo>
                  <a:pt x="51540" y="180875"/>
                </a:lnTo>
                <a:lnTo>
                  <a:pt x="50567" y="177958"/>
                </a:lnTo>
                <a:lnTo>
                  <a:pt x="48623" y="174067"/>
                </a:lnTo>
                <a:lnTo>
                  <a:pt x="46678" y="173095"/>
                </a:lnTo>
                <a:lnTo>
                  <a:pt x="46678" y="174068"/>
                </a:lnTo>
                <a:lnTo>
                  <a:pt x="46678" y="175040"/>
                </a:lnTo>
                <a:lnTo>
                  <a:pt x="47650" y="176013"/>
                </a:lnTo>
                <a:lnTo>
                  <a:pt x="46678" y="176012"/>
                </a:lnTo>
                <a:lnTo>
                  <a:pt x="43760" y="170178"/>
                </a:lnTo>
                <a:lnTo>
                  <a:pt x="42788" y="169206"/>
                </a:lnTo>
                <a:lnTo>
                  <a:pt x="41815" y="167261"/>
                </a:lnTo>
                <a:lnTo>
                  <a:pt x="42788" y="171150"/>
                </a:lnTo>
                <a:lnTo>
                  <a:pt x="41815" y="173095"/>
                </a:lnTo>
                <a:lnTo>
                  <a:pt x="39870" y="169205"/>
                </a:lnTo>
                <a:lnTo>
                  <a:pt x="40843" y="169205"/>
                </a:lnTo>
                <a:lnTo>
                  <a:pt x="38898" y="166288"/>
                </a:lnTo>
                <a:lnTo>
                  <a:pt x="37926" y="165315"/>
                </a:lnTo>
                <a:lnTo>
                  <a:pt x="36953" y="164343"/>
                </a:lnTo>
                <a:lnTo>
                  <a:pt x="35008" y="161426"/>
                </a:lnTo>
                <a:lnTo>
                  <a:pt x="35008" y="158508"/>
                </a:lnTo>
                <a:lnTo>
                  <a:pt x="36953" y="160453"/>
                </a:lnTo>
                <a:lnTo>
                  <a:pt x="37926" y="163371"/>
                </a:lnTo>
                <a:lnTo>
                  <a:pt x="39871" y="165316"/>
                </a:lnTo>
                <a:lnTo>
                  <a:pt x="40843" y="165316"/>
                </a:lnTo>
                <a:lnTo>
                  <a:pt x="37926" y="160453"/>
                </a:lnTo>
                <a:lnTo>
                  <a:pt x="36953" y="159157"/>
                </a:lnTo>
                <a:lnTo>
                  <a:pt x="36953" y="155591"/>
                </a:lnTo>
                <a:lnTo>
                  <a:pt x="35981" y="153647"/>
                </a:lnTo>
                <a:lnTo>
                  <a:pt x="35008" y="151701"/>
                </a:lnTo>
                <a:lnTo>
                  <a:pt x="36953" y="153646"/>
                </a:lnTo>
                <a:lnTo>
                  <a:pt x="35981" y="149756"/>
                </a:lnTo>
                <a:lnTo>
                  <a:pt x="35981" y="147811"/>
                </a:lnTo>
                <a:lnTo>
                  <a:pt x="36953" y="145867"/>
                </a:lnTo>
                <a:lnTo>
                  <a:pt x="35008" y="142949"/>
                </a:lnTo>
                <a:lnTo>
                  <a:pt x="34036" y="142949"/>
                </a:lnTo>
                <a:lnTo>
                  <a:pt x="34036" y="143921"/>
                </a:lnTo>
                <a:lnTo>
                  <a:pt x="33063" y="144894"/>
                </a:lnTo>
                <a:lnTo>
                  <a:pt x="29174" y="136142"/>
                </a:lnTo>
                <a:lnTo>
                  <a:pt x="25284" y="130307"/>
                </a:lnTo>
                <a:lnTo>
                  <a:pt x="25284" y="129335"/>
                </a:lnTo>
                <a:lnTo>
                  <a:pt x="26256" y="128362"/>
                </a:lnTo>
                <a:lnTo>
                  <a:pt x="28201" y="130307"/>
                </a:lnTo>
                <a:lnTo>
                  <a:pt x="23339" y="119611"/>
                </a:lnTo>
                <a:lnTo>
                  <a:pt x="19449" y="108913"/>
                </a:lnTo>
                <a:lnTo>
                  <a:pt x="19449" y="109886"/>
                </a:lnTo>
                <a:lnTo>
                  <a:pt x="18477" y="109886"/>
                </a:lnTo>
                <a:lnTo>
                  <a:pt x="17504" y="106969"/>
                </a:lnTo>
                <a:lnTo>
                  <a:pt x="16532" y="104052"/>
                </a:lnTo>
                <a:lnTo>
                  <a:pt x="16532" y="103079"/>
                </a:lnTo>
                <a:lnTo>
                  <a:pt x="17504" y="103079"/>
                </a:lnTo>
                <a:lnTo>
                  <a:pt x="16532" y="101134"/>
                </a:lnTo>
                <a:lnTo>
                  <a:pt x="17504" y="100161"/>
                </a:lnTo>
                <a:lnTo>
                  <a:pt x="17504" y="98217"/>
                </a:lnTo>
                <a:lnTo>
                  <a:pt x="13614" y="90438"/>
                </a:lnTo>
                <a:lnTo>
                  <a:pt x="10697" y="82658"/>
                </a:lnTo>
                <a:lnTo>
                  <a:pt x="9725" y="75850"/>
                </a:lnTo>
                <a:lnTo>
                  <a:pt x="7780" y="70016"/>
                </a:lnTo>
                <a:lnTo>
                  <a:pt x="4862" y="58346"/>
                </a:lnTo>
                <a:lnTo>
                  <a:pt x="4862" y="56402"/>
                </a:lnTo>
                <a:lnTo>
                  <a:pt x="5835" y="55429"/>
                </a:lnTo>
                <a:lnTo>
                  <a:pt x="6807" y="55429"/>
                </a:lnTo>
                <a:lnTo>
                  <a:pt x="6807" y="53484"/>
                </a:lnTo>
                <a:lnTo>
                  <a:pt x="5835" y="51539"/>
                </a:lnTo>
                <a:lnTo>
                  <a:pt x="5835" y="52511"/>
                </a:lnTo>
                <a:lnTo>
                  <a:pt x="4862" y="52512"/>
                </a:lnTo>
                <a:lnTo>
                  <a:pt x="4863" y="50566"/>
                </a:lnTo>
                <a:lnTo>
                  <a:pt x="4862" y="44732"/>
                </a:lnTo>
                <a:lnTo>
                  <a:pt x="3890" y="39870"/>
                </a:lnTo>
                <a:lnTo>
                  <a:pt x="2918" y="35980"/>
                </a:lnTo>
                <a:lnTo>
                  <a:pt x="3890" y="35980"/>
                </a:lnTo>
                <a:lnTo>
                  <a:pt x="4862" y="36952"/>
                </a:lnTo>
                <a:lnTo>
                  <a:pt x="4863" y="34035"/>
                </a:lnTo>
                <a:lnTo>
                  <a:pt x="3890" y="31118"/>
                </a:lnTo>
                <a:lnTo>
                  <a:pt x="2918" y="24311"/>
                </a:lnTo>
                <a:lnTo>
                  <a:pt x="1945" y="27228"/>
                </a:lnTo>
                <a:lnTo>
                  <a:pt x="973" y="22365"/>
                </a:lnTo>
                <a:lnTo>
                  <a:pt x="972" y="17504"/>
                </a:lnTo>
                <a:lnTo>
                  <a:pt x="0" y="8751"/>
                </a:lnTo>
                <a:lnTo>
                  <a:pt x="972" y="8751"/>
                </a:lnTo>
                <a:lnTo>
                  <a:pt x="973" y="4861"/>
                </a:lnTo>
                <a:close/>
                <a:moveTo>
                  <a:pt x="972" y="0"/>
                </a:moveTo>
                <a:lnTo>
                  <a:pt x="1945" y="2917"/>
                </a:lnTo>
                <a:lnTo>
                  <a:pt x="1884" y="3039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33"/>
          <p:cNvSpPr>
            <a:spLocks/>
          </p:cNvSpPr>
          <p:nvPr/>
        </p:nvSpPr>
        <p:spPr bwMode="auto">
          <a:xfrm rot="9377604">
            <a:off x="3925861" y="3316840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1884" y="3038"/>
                </a:moveTo>
                <a:lnTo>
                  <a:pt x="972" y="0"/>
                </a:lnTo>
                <a:lnTo>
                  <a:pt x="1944" y="2917"/>
                </a:lnTo>
                <a:close/>
                <a:moveTo>
                  <a:pt x="4861" y="18476"/>
                </a:moveTo>
                <a:lnTo>
                  <a:pt x="4667" y="18087"/>
                </a:lnTo>
                <a:lnTo>
                  <a:pt x="3889" y="14587"/>
                </a:lnTo>
                <a:lnTo>
                  <a:pt x="4861" y="15559"/>
                </a:lnTo>
                <a:close/>
                <a:moveTo>
                  <a:pt x="5834" y="23339"/>
                </a:moveTo>
                <a:lnTo>
                  <a:pt x="5658" y="22543"/>
                </a:lnTo>
                <a:lnTo>
                  <a:pt x="5834" y="22366"/>
                </a:lnTo>
                <a:close/>
                <a:moveTo>
                  <a:pt x="15559" y="110859"/>
                </a:moveTo>
                <a:lnTo>
                  <a:pt x="14586" y="108914"/>
                </a:lnTo>
                <a:lnTo>
                  <a:pt x="15559" y="108914"/>
                </a:lnTo>
                <a:lnTo>
                  <a:pt x="15558" y="106969"/>
                </a:lnTo>
                <a:lnTo>
                  <a:pt x="14586" y="105024"/>
                </a:lnTo>
                <a:lnTo>
                  <a:pt x="14586" y="103079"/>
                </a:lnTo>
                <a:lnTo>
                  <a:pt x="13614" y="101134"/>
                </a:lnTo>
                <a:lnTo>
                  <a:pt x="15558" y="104052"/>
                </a:lnTo>
                <a:lnTo>
                  <a:pt x="16531" y="104052"/>
                </a:lnTo>
                <a:lnTo>
                  <a:pt x="15558" y="105024"/>
                </a:lnTo>
                <a:lnTo>
                  <a:pt x="16531" y="109887"/>
                </a:lnTo>
                <a:lnTo>
                  <a:pt x="16531" y="110859"/>
                </a:lnTo>
                <a:close/>
                <a:moveTo>
                  <a:pt x="35007" y="151701"/>
                </a:moveTo>
                <a:lnTo>
                  <a:pt x="34035" y="149757"/>
                </a:lnTo>
                <a:lnTo>
                  <a:pt x="33063" y="148784"/>
                </a:lnTo>
                <a:lnTo>
                  <a:pt x="32090" y="149757"/>
                </a:lnTo>
                <a:lnTo>
                  <a:pt x="25283" y="137115"/>
                </a:lnTo>
                <a:lnTo>
                  <a:pt x="26256" y="137115"/>
                </a:lnTo>
                <a:lnTo>
                  <a:pt x="25283" y="136142"/>
                </a:lnTo>
                <a:lnTo>
                  <a:pt x="25283" y="133225"/>
                </a:lnTo>
                <a:lnTo>
                  <a:pt x="28201" y="141005"/>
                </a:lnTo>
                <a:lnTo>
                  <a:pt x="30146" y="144895"/>
                </a:lnTo>
                <a:lnTo>
                  <a:pt x="33063" y="147812"/>
                </a:lnTo>
                <a:lnTo>
                  <a:pt x="33063" y="146839"/>
                </a:lnTo>
                <a:lnTo>
                  <a:pt x="34035" y="148785"/>
                </a:lnTo>
                <a:close/>
                <a:moveTo>
                  <a:pt x="35007" y="151702"/>
                </a:moveTo>
                <a:lnTo>
                  <a:pt x="35007" y="151702"/>
                </a:lnTo>
                <a:lnTo>
                  <a:pt x="35007" y="151701"/>
                </a:lnTo>
                <a:close/>
                <a:moveTo>
                  <a:pt x="36953" y="159481"/>
                </a:moveTo>
                <a:lnTo>
                  <a:pt x="35007" y="156564"/>
                </a:lnTo>
                <a:lnTo>
                  <a:pt x="36953" y="159158"/>
                </a:lnTo>
                <a:close/>
                <a:moveTo>
                  <a:pt x="49595" y="184765"/>
                </a:moveTo>
                <a:lnTo>
                  <a:pt x="48622" y="183793"/>
                </a:lnTo>
                <a:lnTo>
                  <a:pt x="46677" y="182820"/>
                </a:lnTo>
                <a:lnTo>
                  <a:pt x="45705" y="179903"/>
                </a:lnTo>
                <a:lnTo>
                  <a:pt x="46677" y="179903"/>
                </a:lnTo>
                <a:lnTo>
                  <a:pt x="46677" y="178930"/>
                </a:lnTo>
                <a:lnTo>
                  <a:pt x="47649" y="177958"/>
                </a:lnTo>
                <a:lnTo>
                  <a:pt x="49594" y="178930"/>
                </a:lnTo>
                <a:lnTo>
                  <a:pt x="49595" y="180875"/>
                </a:lnTo>
                <a:lnTo>
                  <a:pt x="51539" y="183792"/>
                </a:lnTo>
                <a:lnTo>
                  <a:pt x="50567" y="184765"/>
                </a:lnTo>
                <a:close/>
                <a:moveTo>
                  <a:pt x="70988" y="218801"/>
                </a:moveTo>
                <a:lnTo>
                  <a:pt x="70016" y="217828"/>
                </a:lnTo>
                <a:lnTo>
                  <a:pt x="70016" y="217828"/>
                </a:lnTo>
                <a:close/>
                <a:moveTo>
                  <a:pt x="978282" y="620422"/>
                </a:moveTo>
                <a:lnTo>
                  <a:pt x="979254" y="620422"/>
                </a:lnTo>
                <a:lnTo>
                  <a:pt x="979164" y="620513"/>
                </a:lnTo>
                <a:close/>
                <a:moveTo>
                  <a:pt x="94327" y="249919"/>
                </a:moveTo>
                <a:lnTo>
                  <a:pt x="93354" y="247974"/>
                </a:lnTo>
                <a:lnTo>
                  <a:pt x="94327" y="248946"/>
                </a:lnTo>
                <a:close/>
                <a:moveTo>
                  <a:pt x="1137764" y="721557"/>
                </a:moveTo>
                <a:lnTo>
                  <a:pt x="1129985" y="714750"/>
                </a:lnTo>
                <a:lnTo>
                  <a:pt x="1137764" y="708915"/>
                </a:lnTo>
                <a:lnTo>
                  <a:pt x="1146516" y="703081"/>
                </a:lnTo>
                <a:lnTo>
                  <a:pt x="1156241" y="696273"/>
                </a:lnTo>
                <a:lnTo>
                  <a:pt x="1168883" y="690439"/>
                </a:lnTo>
                <a:lnTo>
                  <a:pt x="1209725" y="669045"/>
                </a:lnTo>
                <a:lnTo>
                  <a:pt x="1220422" y="662238"/>
                </a:lnTo>
                <a:lnTo>
                  <a:pt x="1229175" y="655431"/>
                </a:lnTo>
                <a:lnTo>
                  <a:pt x="1237927" y="647651"/>
                </a:lnTo>
                <a:lnTo>
                  <a:pt x="1243761" y="639872"/>
                </a:lnTo>
                <a:lnTo>
                  <a:pt x="1243761" y="639871"/>
                </a:lnTo>
                <a:lnTo>
                  <a:pt x="1245706" y="638899"/>
                </a:lnTo>
                <a:lnTo>
                  <a:pt x="1243275" y="638899"/>
                </a:lnTo>
                <a:lnTo>
                  <a:pt x="1242789" y="637927"/>
                </a:lnTo>
                <a:lnTo>
                  <a:pt x="1240844" y="635982"/>
                </a:lnTo>
                <a:lnTo>
                  <a:pt x="1237926" y="634037"/>
                </a:lnTo>
                <a:lnTo>
                  <a:pt x="1226257" y="630147"/>
                </a:lnTo>
                <a:lnTo>
                  <a:pt x="1207781" y="625285"/>
                </a:lnTo>
                <a:lnTo>
                  <a:pt x="1182497" y="620423"/>
                </a:lnTo>
                <a:lnTo>
                  <a:pt x="1113453" y="607781"/>
                </a:lnTo>
                <a:lnTo>
                  <a:pt x="1074555" y="600001"/>
                </a:lnTo>
                <a:lnTo>
                  <a:pt x="1060941" y="596111"/>
                </a:lnTo>
                <a:lnTo>
                  <a:pt x="1048299" y="592222"/>
                </a:lnTo>
                <a:lnTo>
                  <a:pt x="1036630" y="587359"/>
                </a:lnTo>
                <a:lnTo>
                  <a:pt x="1027878" y="583470"/>
                </a:lnTo>
                <a:lnTo>
                  <a:pt x="1020098" y="579580"/>
                </a:lnTo>
                <a:lnTo>
                  <a:pt x="1014263" y="574718"/>
                </a:lnTo>
                <a:lnTo>
                  <a:pt x="1009401" y="569855"/>
                </a:lnTo>
                <a:lnTo>
                  <a:pt x="1006484" y="564993"/>
                </a:lnTo>
                <a:lnTo>
                  <a:pt x="1002594" y="554296"/>
                </a:lnTo>
                <a:lnTo>
                  <a:pt x="1030795" y="566938"/>
                </a:lnTo>
                <a:lnTo>
                  <a:pt x="1058996" y="577635"/>
                </a:lnTo>
                <a:lnTo>
                  <a:pt x="1087197" y="587360"/>
                </a:lnTo>
                <a:lnTo>
                  <a:pt x="1116370" y="596112"/>
                </a:lnTo>
                <a:lnTo>
                  <a:pt x="1145544" y="602918"/>
                </a:lnTo>
                <a:lnTo>
                  <a:pt x="1174717" y="609726"/>
                </a:lnTo>
                <a:lnTo>
                  <a:pt x="1204863" y="614588"/>
                </a:lnTo>
                <a:lnTo>
                  <a:pt x="1234037" y="618478"/>
                </a:lnTo>
                <a:lnTo>
                  <a:pt x="1248623" y="618478"/>
                </a:lnTo>
                <a:lnTo>
                  <a:pt x="1260293" y="619450"/>
                </a:lnTo>
                <a:lnTo>
                  <a:pt x="1270017" y="620422"/>
                </a:lnTo>
                <a:lnTo>
                  <a:pt x="1277797" y="622368"/>
                </a:lnTo>
                <a:lnTo>
                  <a:pt x="1283632" y="625285"/>
                </a:lnTo>
                <a:lnTo>
                  <a:pt x="1285577" y="628202"/>
                </a:lnTo>
                <a:lnTo>
                  <a:pt x="1287521" y="630147"/>
                </a:lnTo>
                <a:lnTo>
                  <a:pt x="1288494" y="634037"/>
                </a:lnTo>
                <a:lnTo>
                  <a:pt x="1287522" y="637927"/>
                </a:lnTo>
                <a:lnTo>
                  <a:pt x="1285577" y="642789"/>
                </a:lnTo>
                <a:lnTo>
                  <a:pt x="1282659" y="646679"/>
                </a:lnTo>
                <a:lnTo>
                  <a:pt x="1277797" y="650569"/>
                </a:lnTo>
                <a:lnTo>
                  <a:pt x="1271962" y="654458"/>
                </a:lnTo>
                <a:lnTo>
                  <a:pt x="1264183" y="658348"/>
                </a:lnTo>
                <a:lnTo>
                  <a:pt x="1255431" y="662238"/>
                </a:lnTo>
                <a:lnTo>
                  <a:pt x="1235982" y="670017"/>
                </a:lnTo>
                <a:lnTo>
                  <a:pt x="1215560" y="676825"/>
                </a:lnTo>
                <a:lnTo>
                  <a:pt x="1207781" y="680714"/>
                </a:lnTo>
                <a:lnTo>
                  <a:pt x="1199029" y="685576"/>
                </a:lnTo>
                <a:lnTo>
                  <a:pt x="1179580" y="698218"/>
                </a:lnTo>
                <a:lnTo>
                  <a:pt x="1146516" y="722529"/>
                </a:lnTo>
                <a:lnTo>
                  <a:pt x="1140682" y="722529"/>
                </a:lnTo>
                <a:close/>
                <a:moveTo>
                  <a:pt x="909238" y="622367"/>
                </a:moveTo>
                <a:lnTo>
                  <a:pt x="909238" y="622367"/>
                </a:lnTo>
                <a:lnTo>
                  <a:pt x="909463" y="622367"/>
                </a:lnTo>
                <a:close/>
                <a:moveTo>
                  <a:pt x="908266" y="623340"/>
                </a:moveTo>
                <a:lnTo>
                  <a:pt x="908266" y="622367"/>
                </a:lnTo>
                <a:lnTo>
                  <a:pt x="909238" y="622367"/>
                </a:lnTo>
                <a:close/>
                <a:moveTo>
                  <a:pt x="141977" y="301459"/>
                </a:moveTo>
                <a:lnTo>
                  <a:pt x="141977" y="301459"/>
                </a:lnTo>
                <a:lnTo>
                  <a:pt x="141977" y="301459"/>
                </a:lnTo>
                <a:close/>
                <a:moveTo>
                  <a:pt x="142949" y="302431"/>
                </a:moveTo>
                <a:lnTo>
                  <a:pt x="141977" y="301459"/>
                </a:lnTo>
                <a:lnTo>
                  <a:pt x="142949" y="301459"/>
                </a:lnTo>
                <a:close/>
                <a:moveTo>
                  <a:pt x="244084" y="368557"/>
                </a:moveTo>
                <a:lnTo>
                  <a:pt x="241795" y="366956"/>
                </a:lnTo>
                <a:lnTo>
                  <a:pt x="242139" y="366613"/>
                </a:lnTo>
                <a:close/>
                <a:moveTo>
                  <a:pt x="641815" y="565965"/>
                </a:moveTo>
                <a:lnTo>
                  <a:pt x="641815" y="565965"/>
                </a:lnTo>
                <a:lnTo>
                  <a:pt x="644732" y="565965"/>
                </a:lnTo>
                <a:lnTo>
                  <a:pt x="642787" y="565965"/>
                </a:lnTo>
                <a:close/>
                <a:moveTo>
                  <a:pt x="458992" y="489140"/>
                </a:moveTo>
                <a:lnTo>
                  <a:pt x="457050" y="488169"/>
                </a:lnTo>
                <a:lnTo>
                  <a:pt x="458995" y="489141"/>
                </a:lnTo>
                <a:close/>
                <a:moveTo>
                  <a:pt x="333549" y="441491"/>
                </a:moveTo>
                <a:lnTo>
                  <a:pt x="331604" y="439546"/>
                </a:lnTo>
                <a:lnTo>
                  <a:pt x="334521" y="440519"/>
                </a:lnTo>
                <a:lnTo>
                  <a:pt x="334521" y="441491"/>
                </a:lnTo>
                <a:close/>
                <a:moveTo>
                  <a:pt x="339384" y="444409"/>
                </a:moveTo>
                <a:lnTo>
                  <a:pt x="337439" y="442464"/>
                </a:lnTo>
                <a:lnTo>
                  <a:pt x="338411" y="443436"/>
                </a:lnTo>
                <a:lnTo>
                  <a:pt x="340356" y="444408"/>
                </a:lnTo>
                <a:close/>
                <a:moveTo>
                  <a:pt x="448298" y="498866"/>
                </a:moveTo>
                <a:lnTo>
                  <a:pt x="445381" y="495948"/>
                </a:lnTo>
                <a:lnTo>
                  <a:pt x="448298" y="496921"/>
                </a:lnTo>
                <a:lnTo>
                  <a:pt x="449271" y="496921"/>
                </a:lnTo>
                <a:lnTo>
                  <a:pt x="448298" y="495948"/>
                </a:lnTo>
                <a:lnTo>
                  <a:pt x="445381" y="494003"/>
                </a:lnTo>
                <a:lnTo>
                  <a:pt x="442463" y="493031"/>
                </a:lnTo>
                <a:lnTo>
                  <a:pt x="439546" y="492059"/>
                </a:lnTo>
                <a:lnTo>
                  <a:pt x="435656" y="491086"/>
                </a:lnTo>
                <a:lnTo>
                  <a:pt x="436629" y="493031"/>
                </a:lnTo>
                <a:lnTo>
                  <a:pt x="433711" y="491086"/>
                </a:lnTo>
                <a:lnTo>
                  <a:pt x="431766" y="490113"/>
                </a:lnTo>
                <a:lnTo>
                  <a:pt x="428849" y="490114"/>
                </a:lnTo>
                <a:lnTo>
                  <a:pt x="428849" y="489141"/>
                </a:lnTo>
                <a:lnTo>
                  <a:pt x="424959" y="487196"/>
                </a:lnTo>
                <a:lnTo>
                  <a:pt x="423014" y="486224"/>
                </a:lnTo>
                <a:lnTo>
                  <a:pt x="422042" y="487196"/>
                </a:lnTo>
                <a:lnTo>
                  <a:pt x="415235" y="483306"/>
                </a:lnTo>
                <a:lnTo>
                  <a:pt x="407455" y="479417"/>
                </a:lnTo>
                <a:lnTo>
                  <a:pt x="400648" y="475527"/>
                </a:lnTo>
                <a:lnTo>
                  <a:pt x="397730" y="473582"/>
                </a:lnTo>
                <a:lnTo>
                  <a:pt x="395786" y="471637"/>
                </a:lnTo>
                <a:lnTo>
                  <a:pt x="392869" y="470665"/>
                </a:lnTo>
                <a:lnTo>
                  <a:pt x="391896" y="470664"/>
                </a:lnTo>
                <a:lnTo>
                  <a:pt x="392868" y="471637"/>
                </a:lnTo>
                <a:lnTo>
                  <a:pt x="393841" y="471637"/>
                </a:lnTo>
                <a:lnTo>
                  <a:pt x="395786" y="472610"/>
                </a:lnTo>
                <a:lnTo>
                  <a:pt x="393841" y="472610"/>
                </a:lnTo>
                <a:lnTo>
                  <a:pt x="390924" y="470665"/>
                </a:lnTo>
                <a:lnTo>
                  <a:pt x="390924" y="469692"/>
                </a:lnTo>
                <a:lnTo>
                  <a:pt x="391896" y="469692"/>
                </a:lnTo>
                <a:lnTo>
                  <a:pt x="388006" y="467747"/>
                </a:lnTo>
                <a:lnTo>
                  <a:pt x="385089" y="466775"/>
                </a:lnTo>
                <a:lnTo>
                  <a:pt x="381199" y="466775"/>
                </a:lnTo>
                <a:lnTo>
                  <a:pt x="377309" y="463857"/>
                </a:lnTo>
                <a:lnTo>
                  <a:pt x="374392" y="461913"/>
                </a:lnTo>
                <a:lnTo>
                  <a:pt x="369530" y="460940"/>
                </a:lnTo>
                <a:lnTo>
                  <a:pt x="367585" y="458995"/>
                </a:lnTo>
                <a:lnTo>
                  <a:pt x="366613" y="458995"/>
                </a:lnTo>
                <a:lnTo>
                  <a:pt x="367585" y="457050"/>
                </a:lnTo>
                <a:lnTo>
                  <a:pt x="363695" y="455105"/>
                </a:lnTo>
                <a:lnTo>
                  <a:pt x="360777" y="454133"/>
                </a:lnTo>
                <a:lnTo>
                  <a:pt x="357860" y="451216"/>
                </a:lnTo>
                <a:lnTo>
                  <a:pt x="357860" y="452188"/>
                </a:lnTo>
                <a:lnTo>
                  <a:pt x="356887" y="451216"/>
                </a:lnTo>
                <a:lnTo>
                  <a:pt x="353970" y="450243"/>
                </a:lnTo>
                <a:lnTo>
                  <a:pt x="354943" y="450243"/>
                </a:lnTo>
                <a:lnTo>
                  <a:pt x="352998" y="449271"/>
                </a:lnTo>
                <a:lnTo>
                  <a:pt x="350081" y="447326"/>
                </a:lnTo>
                <a:lnTo>
                  <a:pt x="352026" y="449271"/>
                </a:lnTo>
                <a:lnTo>
                  <a:pt x="354943" y="451216"/>
                </a:lnTo>
                <a:lnTo>
                  <a:pt x="349108" y="449271"/>
                </a:lnTo>
                <a:lnTo>
                  <a:pt x="347164" y="447326"/>
                </a:lnTo>
                <a:lnTo>
                  <a:pt x="343274" y="445381"/>
                </a:lnTo>
                <a:lnTo>
                  <a:pt x="340356" y="444408"/>
                </a:lnTo>
                <a:lnTo>
                  <a:pt x="339384" y="442464"/>
                </a:lnTo>
                <a:lnTo>
                  <a:pt x="336467" y="440519"/>
                </a:lnTo>
                <a:lnTo>
                  <a:pt x="334521" y="440519"/>
                </a:lnTo>
                <a:lnTo>
                  <a:pt x="330632" y="437601"/>
                </a:lnTo>
                <a:lnTo>
                  <a:pt x="329659" y="437601"/>
                </a:lnTo>
                <a:lnTo>
                  <a:pt x="327715" y="436629"/>
                </a:lnTo>
                <a:lnTo>
                  <a:pt x="324797" y="435657"/>
                </a:lnTo>
                <a:lnTo>
                  <a:pt x="322852" y="434684"/>
                </a:lnTo>
                <a:lnTo>
                  <a:pt x="320907" y="434684"/>
                </a:lnTo>
                <a:lnTo>
                  <a:pt x="314100" y="429822"/>
                </a:lnTo>
                <a:lnTo>
                  <a:pt x="315072" y="429822"/>
                </a:lnTo>
                <a:lnTo>
                  <a:pt x="311183" y="426904"/>
                </a:lnTo>
                <a:lnTo>
                  <a:pt x="306320" y="424960"/>
                </a:lnTo>
                <a:lnTo>
                  <a:pt x="307293" y="424960"/>
                </a:lnTo>
                <a:lnTo>
                  <a:pt x="303403" y="423015"/>
                </a:lnTo>
                <a:lnTo>
                  <a:pt x="300486" y="421070"/>
                </a:lnTo>
                <a:lnTo>
                  <a:pt x="298541" y="420097"/>
                </a:lnTo>
                <a:lnTo>
                  <a:pt x="298541" y="418152"/>
                </a:lnTo>
                <a:lnTo>
                  <a:pt x="298541" y="417180"/>
                </a:lnTo>
                <a:lnTo>
                  <a:pt x="296596" y="416208"/>
                </a:lnTo>
                <a:lnTo>
                  <a:pt x="293678" y="415235"/>
                </a:lnTo>
                <a:lnTo>
                  <a:pt x="291734" y="414263"/>
                </a:lnTo>
                <a:lnTo>
                  <a:pt x="290761" y="415235"/>
                </a:lnTo>
                <a:lnTo>
                  <a:pt x="290761" y="416208"/>
                </a:lnTo>
                <a:lnTo>
                  <a:pt x="281037" y="409401"/>
                </a:lnTo>
                <a:lnTo>
                  <a:pt x="276175" y="406483"/>
                </a:lnTo>
                <a:lnTo>
                  <a:pt x="271312" y="402593"/>
                </a:lnTo>
                <a:lnTo>
                  <a:pt x="270340" y="402593"/>
                </a:lnTo>
                <a:lnTo>
                  <a:pt x="269368" y="401621"/>
                </a:lnTo>
                <a:lnTo>
                  <a:pt x="254781" y="392869"/>
                </a:lnTo>
                <a:lnTo>
                  <a:pt x="247973" y="388007"/>
                </a:lnTo>
                <a:lnTo>
                  <a:pt x="243112" y="383144"/>
                </a:lnTo>
                <a:lnTo>
                  <a:pt x="244084" y="384117"/>
                </a:lnTo>
                <a:lnTo>
                  <a:pt x="244083" y="383144"/>
                </a:lnTo>
                <a:lnTo>
                  <a:pt x="244083" y="382172"/>
                </a:lnTo>
                <a:lnTo>
                  <a:pt x="242139" y="381200"/>
                </a:lnTo>
                <a:lnTo>
                  <a:pt x="241166" y="380227"/>
                </a:lnTo>
                <a:lnTo>
                  <a:pt x="240194" y="380227"/>
                </a:lnTo>
                <a:lnTo>
                  <a:pt x="240194" y="381199"/>
                </a:lnTo>
                <a:lnTo>
                  <a:pt x="241166" y="383144"/>
                </a:lnTo>
                <a:lnTo>
                  <a:pt x="232414" y="376337"/>
                </a:lnTo>
                <a:lnTo>
                  <a:pt x="225607" y="370502"/>
                </a:lnTo>
                <a:lnTo>
                  <a:pt x="225607" y="371475"/>
                </a:lnTo>
                <a:lnTo>
                  <a:pt x="223663" y="370503"/>
                </a:lnTo>
                <a:lnTo>
                  <a:pt x="223663" y="369530"/>
                </a:lnTo>
                <a:lnTo>
                  <a:pt x="222690" y="368558"/>
                </a:lnTo>
                <a:lnTo>
                  <a:pt x="217827" y="364668"/>
                </a:lnTo>
                <a:lnTo>
                  <a:pt x="216856" y="365640"/>
                </a:lnTo>
                <a:lnTo>
                  <a:pt x="215883" y="363696"/>
                </a:lnTo>
                <a:lnTo>
                  <a:pt x="213938" y="362723"/>
                </a:lnTo>
                <a:lnTo>
                  <a:pt x="212965" y="362723"/>
                </a:lnTo>
                <a:lnTo>
                  <a:pt x="211021" y="360778"/>
                </a:lnTo>
                <a:lnTo>
                  <a:pt x="211021" y="359806"/>
                </a:lnTo>
                <a:lnTo>
                  <a:pt x="205186" y="356888"/>
                </a:lnTo>
                <a:lnTo>
                  <a:pt x="199351" y="352026"/>
                </a:lnTo>
                <a:lnTo>
                  <a:pt x="198379" y="349109"/>
                </a:lnTo>
                <a:lnTo>
                  <a:pt x="195461" y="348136"/>
                </a:lnTo>
                <a:lnTo>
                  <a:pt x="195461" y="349109"/>
                </a:lnTo>
                <a:lnTo>
                  <a:pt x="189627" y="342302"/>
                </a:lnTo>
                <a:lnTo>
                  <a:pt x="186709" y="338412"/>
                </a:lnTo>
                <a:lnTo>
                  <a:pt x="177957" y="333550"/>
                </a:lnTo>
                <a:lnTo>
                  <a:pt x="169205" y="326742"/>
                </a:lnTo>
                <a:lnTo>
                  <a:pt x="151701" y="311183"/>
                </a:lnTo>
                <a:lnTo>
                  <a:pt x="152674" y="311183"/>
                </a:lnTo>
                <a:lnTo>
                  <a:pt x="150729" y="309238"/>
                </a:lnTo>
                <a:lnTo>
                  <a:pt x="149757" y="309238"/>
                </a:lnTo>
                <a:lnTo>
                  <a:pt x="148784" y="308266"/>
                </a:lnTo>
                <a:lnTo>
                  <a:pt x="148784" y="307293"/>
                </a:lnTo>
                <a:lnTo>
                  <a:pt x="148784" y="306321"/>
                </a:lnTo>
                <a:lnTo>
                  <a:pt x="150729" y="306321"/>
                </a:lnTo>
                <a:lnTo>
                  <a:pt x="147812" y="304376"/>
                </a:lnTo>
                <a:lnTo>
                  <a:pt x="145867" y="302431"/>
                </a:lnTo>
                <a:lnTo>
                  <a:pt x="141977" y="300486"/>
                </a:lnTo>
                <a:lnTo>
                  <a:pt x="141977" y="301459"/>
                </a:lnTo>
                <a:lnTo>
                  <a:pt x="140032" y="299514"/>
                </a:lnTo>
                <a:lnTo>
                  <a:pt x="138087" y="297569"/>
                </a:lnTo>
                <a:lnTo>
                  <a:pt x="136142" y="296596"/>
                </a:lnTo>
                <a:lnTo>
                  <a:pt x="136142" y="295624"/>
                </a:lnTo>
                <a:lnTo>
                  <a:pt x="137114" y="295624"/>
                </a:lnTo>
                <a:lnTo>
                  <a:pt x="138087" y="295624"/>
                </a:lnTo>
                <a:lnTo>
                  <a:pt x="135170" y="293679"/>
                </a:lnTo>
                <a:lnTo>
                  <a:pt x="135170" y="292707"/>
                </a:lnTo>
                <a:lnTo>
                  <a:pt x="136142" y="292707"/>
                </a:lnTo>
                <a:lnTo>
                  <a:pt x="139060" y="293679"/>
                </a:lnTo>
                <a:lnTo>
                  <a:pt x="141977" y="294652"/>
                </a:lnTo>
                <a:lnTo>
                  <a:pt x="141977" y="293679"/>
                </a:lnTo>
                <a:lnTo>
                  <a:pt x="140032" y="291734"/>
                </a:lnTo>
                <a:lnTo>
                  <a:pt x="140032" y="290762"/>
                </a:lnTo>
                <a:lnTo>
                  <a:pt x="141004" y="290762"/>
                </a:lnTo>
                <a:lnTo>
                  <a:pt x="141977" y="291734"/>
                </a:lnTo>
                <a:lnTo>
                  <a:pt x="143922" y="292707"/>
                </a:lnTo>
                <a:lnTo>
                  <a:pt x="141977" y="290762"/>
                </a:lnTo>
                <a:lnTo>
                  <a:pt x="138087" y="288817"/>
                </a:lnTo>
                <a:lnTo>
                  <a:pt x="137114" y="288817"/>
                </a:lnTo>
                <a:lnTo>
                  <a:pt x="137114" y="290762"/>
                </a:lnTo>
                <a:lnTo>
                  <a:pt x="134197" y="287844"/>
                </a:lnTo>
                <a:lnTo>
                  <a:pt x="132253" y="287845"/>
                </a:lnTo>
                <a:lnTo>
                  <a:pt x="131280" y="287358"/>
                </a:lnTo>
                <a:lnTo>
                  <a:pt x="130307" y="286872"/>
                </a:lnTo>
                <a:lnTo>
                  <a:pt x="127390" y="284927"/>
                </a:lnTo>
                <a:lnTo>
                  <a:pt x="127390" y="283955"/>
                </a:lnTo>
                <a:lnTo>
                  <a:pt x="128363" y="284927"/>
                </a:lnTo>
                <a:lnTo>
                  <a:pt x="129335" y="285899"/>
                </a:lnTo>
                <a:lnTo>
                  <a:pt x="131280" y="286872"/>
                </a:lnTo>
                <a:lnTo>
                  <a:pt x="130307" y="284927"/>
                </a:lnTo>
                <a:lnTo>
                  <a:pt x="128363" y="282982"/>
                </a:lnTo>
                <a:lnTo>
                  <a:pt x="124473" y="280065"/>
                </a:lnTo>
                <a:lnTo>
                  <a:pt x="125445" y="281037"/>
                </a:lnTo>
                <a:lnTo>
                  <a:pt x="124473" y="282010"/>
                </a:lnTo>
                <a:lnTo>
                  <a:pt x="121555" y="280065"/>
                </a:lnTo>
                <a:lnTo>
                  <a:pt x="121555" y="279092"/>
                </a:lnTo>
                <a:lnTo>
                  <a:pt x="122528" y="279092"/>
                </a:lnTo>
                <a:lnTo>
                  <a:pt x="120583" y="277148"/>
                </a:lnTo>
                <a:lnTo>
                  <a:pt x="117666" y="276175"/>
                </a:lnTo>
                <a:lnTo>
                  <a:pt x="118638" y="277147"/>
                </a:lnTo>
                <a:lnTo>
                  <a:pt x="116693" y="276175"/>
                </a:lnTo>
                <a:lnTo>
                  <a:pt x="114748" y="275203"/>
                </a:lnTo>
                <a:lnTo>
                  <a:pt x="113776" y="273258"/>
                </a:lnTo>
                <a:lnTo>
                  <a:pt x="111831" y="271313"/>
                </a:lnTo>
                <a:lnTo>
                  <a:pt x="112804" y="270340"/>
                </a:lnTo>
                <a:lnTo>
                  <a:pt x="114748" y="271313"/>
                </a:lnTo>
                <a:lnTo>
                  <a:pt x="115721" y="271313"/>
                </a:lnTo>
                <a:lnTo>
                  <a:pt x="114748" y="268395"/>
                </a:lnTo>
                <a:lnTo>
                  <a:pt x="113776" y="268396"/>
                </a:lnTo>
                <a:lnTo>
                  <a:pt x="110858" y="267423"/>
                </a:lnTo>
                <a:lnTo>
                  <a:pt x="109886" y="266450"/>
                </a:lnTo>
                <a:lnTo>
                  <a:pt x="108914" y="266450"/>
                </a:lnTo>
                <a:lnTo>
                  <a:pt x="108914" y="267423"/>
                </a:lnTo>
                <a:lnTo>
                  <a:pt x="108914" y="265478"/>
                </a:lnTo>
                <a:lnTo>
                  <a:pt x="109886" y="265478"/>
                </a:lnTo>
                <a:lnTo>
                  <a:pt x="107941" y="263533"/>
                </a:lnTo>
                <a:lnTo>
                  <a:pt x="105997" y="261588"/>
                </a:lnTo>
                <a:lnTo>
                  <a:pt x="104051" y="260616"/>
                </a:lnTo>
                <a:lnTo>
                  <a:pt x="104051" y="258671"/>
                </a:lnTo>
                <a:lnTo>
                  <a:pt x="102107" y="258671"/>
                </a:lnTo>
                <a:lnTo>
                  <a:pt x="101134" y="254781"/>
                </a:lnTo>
                <a:lnTo>
                  <a:pt x="96272" y="250891"/>
                </a:lnTo>
                <a:lnTo>
                  <a:pt x="95299" y="248946"/>
                </a:lnTo>
                <a:lnTo>
                  <a:pt x="94327" y="247974"/>
                </a:lnTo>
                <a:lnTo>
                  <a:pt x="95299" y="247002"/>
                </a:lnTo>
                <a:lnTo>
                  <a:pt x="92382" y="244084"/>
                </a:lnTo>
                <a:lnTo>
                  <a:pt x="91409" y="243112"/>
                </a:lnTo>
                <a:lnTo>
                  <a:pt x="90437" y="244084"/>
                </a:lnTo>
                <a:lnTo>
                  <a:pt x="92382" y="246029"/>
                </a:lnTo>
                <a:lnTo>
                  <a:pt x="93354" y="247974"/>
                </a:lnTo>
                <a:lnTo>
                  <a:pt x="92382" y="247002"/>
                </a:lnTo>
                <a:lnTo>
                  <a:pt x="88492" y="244084"/>
                </a:lnTo>
                <a:lnTo>
                  <a:pt x="89465" y="243112"/>
                </a:lnTo>
                <a:lnTo>
                  <a:pt x="87520" y="241167"/>
                </a:lnTo>
                <a:lnTo>
                  <a:pt x="85575" y="239222"/>
                </a:lnTo>
                <a:lnTo>
                  <a:pt x="85575" y="238250"/>
                </a:lnTo>
                <a:lnTo>
                  <a:pt x="83630" y="237277"/>
                </a:lnTo>
                <a:lnTo>
                  <a:pt x="82657" y="235332"/>
                </a:lnTo>
                <a:lnTo>
                  <a:pt x="82657" y="234360"/>
                </a:lnTo>
                <a:lnTo>
                  <a:pt x="82657" y="233387"/>
                </a:lnTo>
                <a:lnTo>
                  <a:pt x="80713" y="231442"/>
                </a:lnTo>
                <a:lnTo>
                  <a:pt x="84602" y="234360"/>
                </a:lnTo>
                <a:lnTo>
                  <a:pt x="82657" y="232415"/>
                </a:lnTo>
                <a:lnTo>
                  <a:pt x="81685" y="229498"/>
                </a:lnTo>
                <a:lnTo>
                  <a:pt x="76823" y="227553"/>
                </a:lnTo>
                <a:lnTo>
                  <a:pt x="75850" y="226580"/>
                </a:lnTo>
                <a:lnTo>
                  <a:pt x="74878" y="225608"/>
                </a:lnTo>
                <a:lnTo>
                  <a:pt x="74878" y="224635"/>
                </a:lnTo>
                <a:lnTo>
                  <a:pt x="73906" y="223663"/>
                </a:lnTo>
                <a:lnTo>
                  <a:pt x="76823" y="226580"/>
                </a:lnTo>
                <a:lnTo>
                  <a:pt x="76823" y="224635"/>
                </a:lnTo>
                <a:lnTo>
                  <a:pt x="73905" y="219773"/>
                </a:lnTo>
                <a:lnTo>
                  <a:pt x="70988" y="217828"/>
                </a:lnTo>
                <a:lnTo>
                  <a:pt x="70016" y="217828"/>
                </a:lnTo>
                <a:lnTo>
                  <a:pt x="69043" y="216856"/>
                </a:lnTo>
                <a:lnTo>
                  <a:pt x="69043" y="215883"/>
                </a:lnTo>
                <a:lnTo>
                  <a:pt x="70016" y="215883"/>
                </a:lnTo>
                <a:lnTo>
                  <a:pt x="69043" y="213938"/>
                </a:lnTo>
                <a:lnTo>
                  <a:pt x="68071" y="213938"/>
                </a:lnTo>
                <a:lnTo>
                  <a:pt x="68071" y="214911"/>
                </a:lnTo>
                <a:lnTo>
                  <a:pt x="67098" y="213938"/>
                </a:lnTo>
                <a:lnTo>
                  <a:pt x="63208" y="203242"/>
                </a:lnTo>
                <a:lnTo>
                  <a:pt x="67098" y="206159"/>
                </a:lnTo>
                <a:lnTo>
                  <a:pt x="65154" y="204214"/>
                </a:lnTo>
                <a:lnTo>
                  <a:pt x="67098" y="204214"/>
                </a:lnTo>
                <a:lnTo>
                  <a:pt x="67098" y="203242"/>
                </a:lnTo>
                <a:lnTo>
                  <a:pt x="67098" y="202269"/>
                </a:lnTo>
                <a:lnTo>
                  <a:pt x="68070" y="202269"/>
                </a:lnTo>
                <a:lnTo>
                  <a:pt x="66126" y="200324"/>
                </a:lnTo>
                <a:lnTo>
                  <a:pt x="64181" y="197407"/>
                </a:lnTo>
                <a:lnTo>
                  <a:pt x="64181" y="199352"/>
                </a:lnTo>
                <a:lnTo>
                  <a:pt x="63209" y="199352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2"/>
                </a:lnTo>
                <a:lnTo>
                  <a:pt x="56401" y="196434"/>
                </a:lnTo>
                <a:lnTo>
                  <a:pt x="54457" y="192545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39" y="183792"/>
                </a:lnTo>
                <a:lnTo>
                  <a:pt x="51539" y="181848"/>
                </a:lnTo>
                <a:lnTo>
                  <a:pt x="51539" y="180875"/>
                </a:lnTo>
                <a:lnTo>
                  <a:pt x="50567" y="177958"/>
                </a:lnTo>
                <a:lnTo>
                  <a:pt x="48622" y="174068"/>
                </a:lnTo>
                <a:lnTo>
                  <a:pt x="46677" y="173096"/>
                </a:lnTo>
                <a:lnTo>
                  <a:pt x="46677" y="174068"/>
                </a:lnTo>
                <a:lnTo>
                  <a:pt x="46677" y="175041"/>
                </a:lnTo>
                <a:lnTo>
                  <a:pt x="47649" y="176013"/>
                </a:lnTo>
                <a:lnTo>
                  <a:pt x="46677" y="176013"/>
                </a:lnTo>
                <a:lnTo>
                  <a:pt x="43760" y="170178"/>
                </a:lnTo>
                <a:lnTo>
                  <a:pt x="42787" y="169206"/>
                </a:lnTo>
                <a:lnTo>
                  <a:pt x="41815" y="167261"/>
                </a:lnTo>
                <a:lnTo>
                  <a:pt x="42787" y="171151"/>
                </a:lnTo>
                <a:lnTo>
                  <a:pt x="41815" y="173096"/>
                </a:lnTo>
                <a:lnTo>
                  <a:pt x="39870" y="169206"/>
                </a:lnTo>
                <a:lnTo>
                  <a:pt x="40842" y="169206"/>
                </a:lnTo>
                <a:lnTo>
                  <a:pt x="38897" y="166288"/>
                </a:lnTo>
                <a:lnTo>
                  <a:pt x="37925" y="165316"/>
                </a:lnTo>
                <a:lnTo>
                  <a:pt x="36952" y="164344"/>
                </a:lnTo>
                <a:lnTo>
                  <a:pt x="35007" y="161426"/>
                </a:lnTo>
                <a:lnTo>
                  <a:pt x="35007" y="158509"/>
                </a:lnTo>
                <a:lnTo>
                  <a:pt x="36953" y="160454"/>
                </a:lnTo>
                <a:lnTo>
                  <a:pt x="37925" y="163371"/>
                </a:lnTo>
                <a:lnTo>
                  <a:pt x="39870" y="165316"/>
                </a:lnTo>
                <a:lnTo>
                  <a:pt x="40842" y="165316"/>
                </a:lnTo>
                <a:lnTo>
                  <a:pt x="37925" y="160454"/>
                </a:lnTo>
                <a:lnTo>
                  <a:pt x="36953" y="159158"/>
                </a:lnTo>
                <a:lnTo>
                  <a:pt x="36953" y="155592"/>
                </a:lnTo>
                <a:lnTo>
                  <a:pt x="35980" y="153647"/>
                </a:lnTo>
                <a:lnTo>
                  <a:pt x="35007" y="151702"/>
                </a:lnTo>
                <a:lnTo>
                  <a:pt x="36952" y="153647"/>
                </a:lnTo>
                <a:lnTo>
                  <a:pt x="35980" y="149757"/>
                </a:lnTo>
                <a:lnTo>
                  <a:pt x="35980" y="147812"/>
                </a:lnTo>
                <a:lnTo>
                  <a:pt x="36952" y="145867"/>
                </a:lnTo>
                <a:lnTo>
                  <a:pt x="35007" y="142950"/>
                </a:lnTo>
                <a:lnTo>
                  <a:pt x="34035" y="142950"/>
                </a:lnTo>
                <a:lnTo>
                  <a:pt x="34035" y="143922"/>
                </a:lnTo>
                <a:lnTo>
                  <a:pt x="33063" y="144894"/>
                </a:lnTo>
                <a:lnTo>
                  <a:pt x="29173" y="136143"/>
                </a:lnTo>
                <a:lnTo>
                  <a:pt x="25283" y="130308"/>
                </a:lnTo>
                <a:lnTo>
                  <a:pt x="25283" y="129336"/>
                </a:lnTo>
                <a:lnTo>
                  <a:pt x="26255" y="128363"/>
                </a:lnTo>
                <a:lnTo>
                  <a:pt x="28200" y="130308"/>
                </a:lnTo>
                <a:lnTo>
                  <a:pt x="23338" y="119611"/>
                </a:lnTo>
                <a:lnTo>
                  <a:pt x="19448" y="108914"/>
                </a:lnTo>
                <a:lnTo>
                  <a:pt x="19448" y="109886"/>
                </a:lnTo>
                <a:lnTo>
                  <a:pt x="18476" y="109886"/>
                </a:lnTo>
                <a:lnTo>
                  <a:pt x="17503" y="106969"/>
                </a:lnTo>
                <a:lnTo>
                  <a:pt x="16531" y="104052"/>
                </a:lnTo>
                <a:lnTo>
                  <a:pt x="16531" y="103079"/>
                </a:lnTo>
                <a:lnTo>
                  <a:pt x="17503" y="103079"/>
                </a:lnTo>
                <a:lnTo>
                  <a:pt x="16531" y="101135"/>
                </a:lnTo>
                <a:lnTo>
                  <a:pt x="17503" y="100162"/>
                </a:lnTo>
                <a:lnTo>
                  <a:pt x="17503" y="98217"/>
                </a:lnTo>
                <a:lnTo>
                  <a:pt x="13613" y="90437"/>
                </a:lnTo>
                <a:lnTo>
                  <a:pt x="10696" y="82658"/>
                </a:lnTo>
                <a:lnTo>
                  <a:pt x="9724" y="75851"/>
                </a:lnTo>
                <a:lnTo>
                  <a:pt x="7779" y="70016"/>
                </a:lnTo>
                <a:lnTo>
                  <a:pt x="4862" y="58347"/>
                </a:lnTo>
                <a:lnTo>
                  <a:pt x="4862" y="56402"/>
                </a:lnTo>
                <a:lnTo>
                  <a:pt x="5834" y="55429"/>
                </a:lnTo>
                <a:lnTo>
                  <a:pt x="6807" y="55429"/>
                </a:lnTo>
                <a:lnTo>
                  <a:pt x="6806" y="53484"/>
                </a:lnTo>
                <a:lnTo>
                  <a:pt x="5834" y="51539"/>
                </a:lnTo>
                <a:lnTo>
                  <a:pt x="5834" y="52512"/>
                </a:lnTo>
                <a:lnTo>
                  <a:pt x="4861" y="52512"/>
                </a:lnTo>
                <a:lnTo>
                  <a:pt x="4861" y="50567"/>
                </a:lnTo>
                <a:lnTo>
                  <a:pt x="4862" y="44732"/>
                </a:lnTo>
                <a:lnTo>
                  <a:pt x="3889" y="39870"/>
                </a:lnTo>
                <a:lnTo>
                  <a:pt x="2917" y="35980"/>
                </a:lnTo>
                <a:lnTo>
                  <a:pt x="3889" y="35980"/>
                </a:lnTo>
                <a:lnTo>
                  <a:pt x="4862" y="36953"/>
                </a:lnTo>
                <a:lnTo>
                  <a:pt x="4862" y="34035"/>
                </a:lnTo>
                <a:lnTo>
                  <a:pt x="3889" y="31118"/>
                </a:lnTo>
                <a:lnTo>
                  <a:pt x="2917" y="24311"/>
                </a:lnTo>
                <a:lnTo>
                  <a:pt x="1944" y="27228"/>
                </a:lnTo>
                <a:lnTo>
                  <a:pt x="972" y="22366"/>
                </a:lnTo>
                <a:lnTo>
                  <a:pt x="972" y="17504"/>
                </a:lnTo>
                <a:lnTo>
                  <a:pt x="0" y="8752"/>
                </a:lnTo>
                <a:lnTo>
                  <a:pt x="971" y="8752"/>
                </a:lnTo>
                <a:lnTo>
                  <a:pt x="972" y="4862"/>
                </a:lnTo>
                <a:lnTo>
                  <a:pt x="1884" y="3038"/>
                </a:ln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4" y="8752"/>
                </a:lnTo>
                <a:lnTo>
                  <a:pt x="1944" y="13614"/>
                </a:lnTo>
                <a:lnTo>
                  <a:pt x="2917" y="13614"/>
                </a:lnTo>
                <a:lnTo>
                  <a:pt x="2917" y="14587"/>
                </a:lnTo>
                <a:lnTo>
                  <a:pt x="4667" y="18087"/>
                </a:lnTo>
                <a:lnTo>
                  <a:pt x="5658" y="22543"/>
                </a:lnTo>
                <a:lnTo>
                  <a:pt x="4862" y="23339"/>
                </a:lnTo>
                <a:lnTo>
                  <a:pt x="4862" y="24311"/>
                </a:lnTo>
                <a:lnTo>
                  <a:pt x="5834" y="25283"/>
                </a:lnTo>
                <a:lnTo>
                  <a:pt x="6806" y="27228"/>
                </a:lnTo>
                <a:lnTo>
                  <a:pt x="7779" y="34035"/>
                </a:lnTo>
                <a:lnTo>
                  <a:pt x="7779" y="36953"/>
                </a:lnTo>
                <a:lnTo>
                  <a:pt x="8752" y="40842"/>
                </a:lnTo>
                <a:lnTo>
                  <a:pt x="9724" y="44733"/>
                </a:lnTo>
                <a:lnTo>
                  <a:pt x="9724" y="48622"/>
                </a:lnTo>
                <a:lnTo>
                  <a:pt x="7779" y="44732"/>
                </a:lnTo>
                <a:lnTo>
                  <a:pt x="5834" y="40843"/>
                </a:lnTo>
                <a:lnTo>
                  <a:pt x="6806" y="48622"/>
                </a:lnTo>
                <a:lnTo>
                  <a:pt x="8751" y="50567"/>
                </a:lnTo>
                <a:lnTo>
                  <a:pt x="10696" y="55429"/>
                </a:lnTo>
                <a:lnTo>
                  <a:pt x="10696" y="56402"/>
                </a:lnTo>
                <a:lnTo>
                  <a:pt x="12641" y="60292"/>
                </a:lnTo>
                <a:lnTo>
                  <a:pt x="13614" y="62236"/>
                </a:lnTo>
                <a:lnTo>
                  <a:pt x="14586" y="65154"/>
                </a:lnTo>
                <a:lnTo>
                  <a:pt x="17503" y="79741"/>
                </a:lnTo>
                <a:lnTo>
                  <a:pt x="20421" y="91410"/>
                </a:lnTo>
                <a:lnTo>
                  <a:pt x="19449" y="92382"/>
                </a:lnTo>
                <a:lnTo>
                  <a:pt x="22366" y="96272"/>
                </a:lnTo>
                <a:lnTo>
                  <a:pt x="23338" y="100162"/>
                </a:lnTo>
                <a:lnTo>
                  <a:pt x="27228" y="109886"/>
                </a:lnTo>
                <a:lnTo>
                  <a:pt x="29173" y="116694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0" y="133225"/>
                </a:lnTo>
                <a:lnTo>
                  <a:pt x="41814" y="144895"/>
                </a:lnTo>
                <a:lnTo>
                  <a:pt x="47649" y="154619"/>
                </a:lnTo>
                <a:lnTo>
                  <a:pt x="58346" y="176013"/>
                </a:lnTo>
                <a:lnTo>
                  <a:pt x="56402" y="174068"/>
                </a:lnTo>
                <a:lnTo>
                  <a:pt x="57374" y="176013"/>
                </a:lnTo>
                <a:lnTo>
                  <a:pt x="57374" y="176985"/>
                </a:lnTo>
                <a:lnTo>
                  <a:pt x="57374" y="177958"/>
                </a:lnTo>
                <a:lnTo>
                  <a:pt x="58346" y="178930"/>
                </a:lnTo>
                <a:lnTo>
                  <a:pt x="58346" y="177958"/>
                </a:lnTo>
                <a:lnTo>
                  <a:pt x="59319" y="179903"/>
                </a:lnTo>
                <a:lnTo>
                  <a:pt x="63208" y="183792"/>
                </a:lnTo>
                <a:lnTo>
                  <a:pt x="66126" y="188655"/>
                </a:lnTo>
                <a:lnTo>
                  <a:pt x="70015" y="194489"/>
                </a:lnTo>
                <a:lnTo>
                  <a:pt x="76823" y="203241"/>
                </a:lnTo>
                <a:lnTo>
                  <a:pt x="76823" y="204214"/>
                </a:lnTo>
                <a:lnTo>
                  <a:pt x="79740" y="208104"/>
                </a:lnTo>
                <a:lnTo>
                  <a:pt x="83630" y="212966"/>
                </a:lnTo>
                <a:lnTo>
                  <a:pt x="90437" y="223663"/>
                </a:lnTo>
                <a:lnTo>
                  <a:pt x="90437" y="225608"/>
                </a:lnTo>
                <a:lnTo>
                  <a:pt x="92382" y="228525"/>
                </a:lnTo>
                <a:lnTo>
                  <a:pt x="97244" y="232415"/>
                </a:lnTo>
                <a:lnTo>
                  <a:pt x="102106" y="238250"/>
                </a:lnTo>
                <a:lnTo>
                  <a:pt x="113776" y="251864"/>
                </a:lnTo>
                <a:lnTo>
                  <a:pt x="133225" y="272285"/>
                </a:lnTo>
                <a:lnTo>
                  <a:pt x="142949" y="282982"/>
                </a:lnTo>
                <a:lnTo>
                  <a:pt x="153646" y="292707"/>
                </a:lnTo>
                <a:lnTo>
                  <a:pt x="153646" y="294651"/>
                </a:lnTo>
                <a:lnTo>
                  <a:pt x="165316" y="303404"/>
                </a:lnTo>
                <a:lnTo>
                  <a:pt x="176012" y="314100"/>
                </a:lnTo>
                <a:lnTo>
                  <a:pt x="187682" y="323825"/>
                </a:lnTo>
                <a:lnTo>
                  <a:pt x="197406" y="332577"/>
                </a:lnTo>
                <a:lnTo>
                  <a:pt x="195461" y="332577"/>
                </a:lnTo>
                <a:lnTo>
                  <a:pt x="201296" y="337439"/>
                </a:lnTo>
                <a:lnTo>
                  <a:pt x="203241" y="338412"/>
                </a:lnTo>
                <a:lnTo>
                  <a:pt x="204214" y="338412"/>
                </a:lnTo>
                <a:lnTo>
                  <a:pt x="204214" y="337439"/>
                </a:lnTo>
                <a:lnTo>
                  <a:pt x="211021" y="343274"/>
                </a:lnTo>
                <a:lnTo>
                  <a:pt x="213938" y="346191"/>
                </a:lnTo>
                <a:lnTo>
                  <a:pt x="215883" y="348136"/>
                </a:lnTo>
                <a:lnTo>
                  <a:pt x="220745" y="352026"/>
                </a:lnTo>
                <a:lnTo>
                  <a:pt x="225607" y="353971"/>
                </a:lnTo>
                <a:lnTo>
                  <a:pt x="234360" y="361751"/>
                </a:lnTo>
                <a:lnTo>
                  <a:pt x="241795" y="366956"/>
                </a:lnTo>
                <a:lnTo>
                  <a:pt x="241167" y="367585"/>
                </a:lnTo>
                <a:lnTo>
                  <a:pt x="243111" y="368557"/>
                </a:lnTo>
                <a:lnTo>
                  <a:pt x="248946" y="373420"/>
                </a:lnTo>
                <a:lnTo>
                  <a:pt x="250891" y="374392"/>
                </a:lnTo>
                <a:lnTo>
                  <a:pt x="251863" y="374392"/>
                </a:lnTo>
                <a:lnTo>
                  <a:pt x="251863" y="373420"/>
                </a:lnTo>
                <a:lnTo>
                  <a:pt x="257698" y="378282"/>
                </a:lnTo>
                <a:lnTo>
                  <a:pt x="265478" y="383145"/>
                </a:lnTo>
                <a:lnTo>
                  <a:pt x="273257" y="388007"/>
                </a:lnTo>
                <a:lnTo>
                  <a:pt x="279092" y="392869"/>
                </a:lnTo>
                <a:lnTo>
                  <a:pt x="280065" y="392869"/>
                </a:lnTo>
                <a:lnTo>
                  <a:pt x="282009" y="393841"/>
                </a:lnTo>
                <a:lnTo>
                  <a:pt x="293679" y="401621"/>
                </a:lnTo>
                <a:lnTo>
                  <a:pt x="299513" y="404538"/>
                </a:lnTo>
                <a:lnTo>
                  <a:pt x="304375" y="407455"/>
                </a:lnTo>
                <a:lnTo>
                  <a:pt x="304375" y="408428"/>
                </a:lnTo>
                <a:lnTo>
                  <a:pt x="303403" y="408428"/>
                </a:lnTo>
                <a:lnTo>
                  <a:pt x="305348" y="409401"/>
                </a:lnTo>
                <a:lnTo>
                  <a:pt x="306321" y="409401"/>
                </a:lnTo>
                <a:lnTo>
                  <a:pt x="308265" y="409400"/>
                </a:lnTo>
                <a:lnTo>
                  <a:pt x="317990" y="415235"/>
                </a:lnTo>
                <a:lnTo>
                  <a:pt x="326742" y="421070"/>
                </a:lnTo>
                <a:lnTo>
                  <a:pt x="335494" y="427877"/>
                </a:lnTo>
                <a:lnTo>
                  <a:pt x="345218" y="432739"/>
                </a:lnTo>
                <a:lnTo>
                  <a:pt x="408427" y="464830"/>
                </a:lnTo>
                <a:lnTo>
                  <a:pt x="408428" y="465802"/>
                </a:lnTo>
                <a:lnTo>
                  <a:pt x="414262" y="467747"/>
                </a:lnTo>
                <a:lnTo>
                  <a:pt x="420097" y="470665"/>
                </a:lnTo>
                <a:lnTo>
                  <a:pt x="424959" y="473582"/>
                </a:lnTo>
                <a:lnTo>
                  <a:pt x="430794" y="475527"/>
                </a:lnTo>
                <a:lnTo>
                  <a:pt x="433711" y="477472"/>
                </a:lnTo>
                <a:lnTo>
                  <a:pt x="435656" y="477472"/>
                </a:lnTo>
                <a:lnTo>
                  <a:pt x="435656" y="478444"/>
                </a:lnTo>
                <a:lnTo>
                  <a:pt x="440519" y="480389"/>
                </a:lnTo>
                <a:lnTo>
                  <a:pt x="446353" y="483306"/>
                </a:lnTo>
                <a:lnTo>
                  <a:pt x="452188" y="486224"/>
                </a:lnTo>
                <a:lnTo>
                  <a:pt x="458992" y="489140"/>
                </a:lnTo>
                <a:lnTo>
                  <a:pt x="462885" y="491086"/>
                </a:lnTo>
                <a:lnTo>
                  <a:pt x="468719" y="493031"/>
                </a:lnTo>
                <a:lnTo>
                  <a:pt x="481362" y="498866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6" y="499838"/>
                </a:lnTo>
                <a:lnTo>
                  <a:pt x="486223" y="500810"/>
                </a:lnTo>
                <a:lnTo>
                  <a:pt x="487196" y="502755"/>
                </a:lnTo>
                <a:lnTo>
                  <a:pt x="489141" y="502755"/>
                </a:lnTo>
                <a:lnTo>
                  <a:pt x="488168" y="501783"/>
                </a:lnTo>
                <a:lnTo>
                  <a:pt x="502755" y="508590"/>
                </a:lnTo>
                <a:lnTo>
                  <a:pt x="517342" y="513452"/>
                </a:lnTo>
                <a:lnTo>
                  <a:pt x="548460" y="524149"/>
                </a:lnTo>
                <a:lnTo>
                  <a:pt x="554295" y="527067"/>
                </a:lnTo>
                <a:lnTo>
                  <a:pt x="555267" y="528039"/>
                </a:lnTo>
                <a:lnTo>
                  <a:pt x="555267" y="529012"/>
                </a:lnTo>
                <a:lnTo>
                  <a:pt x="560129" y="529984"/>
                </a:lnTo>
                <a:lnTo>
                  <a:pt x="561102" y="529984"/>
                </a:lnTo>
                <a:lnTo>
                  <a:pt x="564019" y="530956"/>
                </a:lnTo>
                <a:lnTo>
                  <a:pt x="565964" y="532901"/>
                </a:lnTo>
                <a:lnTo>
                  <a:pt x="567909" y="533874"/>
                </a:lnTo>
                <a:lnTo>
                  <a:pt x="570826" y="534846"/>
                </a:lnTo>
                <a:lnTo>
                  <a:pt x="570826" y="533874"/>
                </a:lnTo>
                <a:lnTo>
                  <a:pt x="571799" y="533874"/>
                </a:lnTo>
                <a:lnTo>
                  <a:pt x="573744" y="533874"/>
                </a:lnTo>
                <a:lnTo>
                  <a:pt x="582496" y="538736"/>
                </a:lnTo>
                <a:lnTo>
                  <a:pt x="586386" y="539709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2" y="542626"/>
                </a:lnTo>
                <a:lnTo>
                  <a:pt x="603889" y="544571"/>
                </a:lnTo>
                <a:lnTo>
                  <a:pt x="609724" y="546516"/>
                </a:lnTo>
                <a:lnTo>
                  <a:pt x="615559" y="546516"/>
                </a:lnTo>
                <a:lnTo>
                  <a:pt x="650567" y="556241"/>
                </a:lnTo>
                <a:lnTo>
                  <a:pt x="684603" y="565965"/>
                </a:lnTo>
                <a:lnTo>
                  <a:pt x="752674" y="581525"/>
                </a:lnTo>
                <a:lnTo>
                  <a:pt x="786710" y="589304"/>
                </a:lnTo>
                <a:lnTo>
                  <a:pt x="819773" y="596111"/>
                </a:lnTo>
                <a:lnTo>
                  <a:pt x="888817" y="608753"/>
                </a:lnTo>
                <a:lnTo>
                  <a:pt x="899514" y="611670"/>
                </a:lnTo>
                <a:lnTo>
                  <a:pt x="912155" y="613615"/>
                </a:lnTo>
                <a:lnTo>
                  <a:pt x="911183" y="613615"/>
                </a:lnTo>
                <a:lnTo>
                  <a:pt x="912156" y="613615"/>
                </a:lnTo>
                <a:lnTo>
                  <a:pt x="912155" y="613615"/>
                </a:lnTo>
                <a:lnTo>
                  <a:pt x="913128" y="613615"/>
                </a:lnTo>
                <a:lnTo>
                  <a:pt x="916046" y="613615"/>
                </a:lnTo>
                <a:lnTo>
                  <a:pt x="918963" y="613615"/>
                </a:lnTo>
                <a:lnTo>
                  <a:pt x="921880" y="613615"/>
                </a:lnTo>
                <a:lnTo>
                  <a:pt x="946191" y="617505"/>
                </a:lnTo>
                <a:lnTo>
                  <a:pt x="972448" y="620422"/>
                </a:lnTo>
                <a:lnTo>
                  <a:pt x="969530" y="620422"/>
                </a:lnTo>
                <a:lnTo>
                  <a:pt x="969530" y="621395"/>
                </a:lnTo>
                <a:lnTo>
                  <a:pt x="971475" y="621395"/>
                </a:lnTo>
                <a:lnTo>
                  <a:pt x="975365" y="620422"/>
                </a:lnTo>
                <a:lnTo>
                  <a:pt x="975365" y="621395"/>
                </a:lnTo>
                <a:lnTo>
                  <a:pt x="978282" y="621395"/>
                </a:lnTo>
                <a:lnTo>
                  <a:pt x="979164" y="620513"/>
                </a:lnTo>
                <a:lnTo>
                  <a:pt x="1044409" y="627229"/>
                </a:lnTo>
                <a:lnTo>
                  <a:pt x="1077472" y="631119"/>
                </a:lnTo>
                <a:lnTo>
                  <a:pt x="1110535" y="633064"/>
                </a:lnTo>
                <a:lnTo>
                  <a:pt x="1119287" y="634037"/>
                </a:lnTo>
                <a:lnTo>
                  <a:pt x="1129012" y="634037"/>
                </a:lnTo>
                <a:lnTo>
                  <a:pt x="1147488" y="635009"/>
                </a:lnTo>
                <a:lnTo>
                  <a:pt x="1171799" y="636954"/>
                </a:lnTo>
                <a:lnTo>
                  <a:pt x="1196111" y="638899"/>
                </a:lnTo>
                <a:lnTo>
                  <a:pt x="1220422" y="638899"/>
                </a:lnTo>
                <a:lnTo>
                  <a:pt x="1243275" y="638899"/>
                </a:lnTo>
                <a:lnTo>
                  <a:pt x="1243761" y="639871"/>
                </a:lnTo>
                <a:lnTo>
                  <a:pt x="1241816" y="640844"/>
                </a:lnTo>
                <a:lnTo>
                  <a:pt x="1235981" y="642788"/>
                </a:lnTo>
                <a:lnTo>
                  <a:pt x="1227229" y="643761"/>
                </a:lnTo>
                <a:lnTo>
                  <a:pt x="1212642" y="644733"/>
                </a:lnTo>
                <a:lnTo>
                  <a:pt x="1197083" y="644733"/>
                </a:lnTo>
                <a:lnTo>
                  <a:pt x="1180551" y="644733"/>
                </a:lnTo>
                <a:lnTo>
                  <a:pt x="1164992" y="644733"/>
                </a:lnTo>
                <a:lnTo>
                  <a:pt x="1164020" y="644733"/>
                </a:lnTo>
                <a:lnTo>
                  <a:pt x="1164020" y="643761"/>
                </a:lnTo>
                <a:lnTo>
                  <a:pt x="1163047" y="642789"/>
                </a:lnTo>
                <a:lnTo>
                  <a:pt x="1161102" y="642789"/>
                </a:lnTo>
                <a:lnTo>
                  <a:pt x="1144571" y="643761"/>
                </a:lnTo>
                <a:lnTo>
                  <a:pt x="1126095" y="642789"/>
                </a:lnTo>
                <a:lnTo>
                  <a:pt x="1106645" y="640844"/>
                </a:lnTo>
                <a:lnTo>
                  <a:pt x="1088169" y="637926"/>
                </a:lnTo>
                <a:lnTo>
                  <a:pt x="1089141" y="637926"/>
                </a:lnTo>
                <a:lnTo>
                  <a:pt x="1082334" y="637926"/>
                </a:lnTo>
                <a:lnTo>
                  <a:pt x="1074555" y="637926"/>
                </a:lnTo>
                <a:lnTo>
                  <a:pt x="1075527" y="637926"/>
                </a:lnTo>
                <a:lnTo>
                  <a:pt x="1075527" y="636954"/>
                </a:lnTo>
                <a:lnTo>
                  <a:pt x="1073582" y="636954"/>
                </a:lnTo>
                <a:lnTo>
                  <a:pt x="1069693" y="636954"/>
                </a:lnTo>
                <a:lnTo>
                  <a:pt x="1064830" y="637927"/>
                </a:lnTo>
                <a:lnTo>
                  <a:pt x="1062885" y="636954"/>
                </a:lnTo>
                <a:lnTo>
                  <a:pt x="1060941" y="635981"/>
                </a:lnTo>
                <a:lnTo>
                  <a:pt x="1058023" y="636954"/>
                </a:lnTo>
                <a:lnTo>
                  <a:pt x="1051216" y="636954"/>
                </a:lnTo>
                <a:lnTo>
                  <a:pt x="1044409" y="636954"/>
                </a:lnTo>
                <a:lnTo>
                  <a:pt x="1036629" y="635982"/>
                </a:lnTo>
                <a:lnTo>
                  <a:pt x="1028849" y="635009"/>
                </a:lnTo>
                <a:lnTo>
                  <a:pt x="1029822" y="635009"/>
                </a:lnTo>
                <a:lnTo>
                  <a:pt x="1017180" y="634037"/>
                </a:lnTo>
                <a:lnTo>
                  <a:pt x="1002593" y="633064"/>
                </a:lnTo>
                <a:lnTo>
                  <a:pt x="974392" y="631119"/>
                </a:lnTo>
                <a:lnTo>
                  <a:pt x="975365" y="630147"/>
                </a:lnTo>
                <a:lnTo>
                  <a:pt x="975365" y="629174"/>
                </a:lnTo>
                <a:lnTo>
                  <a:pt x="973420" y="630147"/>
                </a:lnTo>
                <a:lnTo>
                  <a:pt x="970503" y="630147"/>
                </a:lnTo>
                <a:lnTo>
                  <a:pt x="963695" y="630147"/>
                </a:lnTo>
                <a:lnTo>
                  <a:pt x="960778" y="629174"/>
                </a:lnTo>
                <a:lnTo>
                  <a:pt x="957861" y="629174"/>
                </a:lnTo>
                <a:lnTo>
                  <a:pt x="953971" y="629174"/>
                </a:lnTo>
                <a:lnTo>
                  <a:pt x="949109" y="628202"/>
                </a:lnTo>
                <a:lnTo>
                  <a:pt x="950081" y="628202"/>
                </a:lnTo>
                <a:lnTo>
                  <a:pt x="947164" y="628202"/>
                </a:lnTo>
                <a:lnTo>
                  <a:pt x="944247" y="628202"/>
                </a:lnTo>
                <a:lnTo>
                  <a:pt x="942301" y="627229"/>
                </a:lnTo>
                <a:lnTo>
                  <a:pt x="940357" y="628202"/>
                </a:lnTo>
                <a:lnTo>
                  <a:pt x="937439" y="626257"/>
                </a:lnTo>
                <a:lnTo>
                  <a:pt x="935495" y="627230"/>
                </a:lnTo>
                <a:lnTo>
                  <a:pt x="933549" y="626257"/>
                </a:lnTo>
                <a:lnTo>
                  <a:pt x="930632" y="625284"/>
                </a:lnTo>
                <a:lnTo>
                  <a:pt x="927715" y="625285"/>
                </a:lnTo>
                <a:lnTo>
                  <a:pt x="923825" y="625284"/>
                </a:lnTo>
                <a:lnTo>
                  <a:pt x="919936" y="624312"/>
                </a:lnTo>
                <a:lnTo>
                  <a:pt x="911183" y="622367"/>
                </a:lnTo>
                <a:lnTo>
                  <a:pt x="909463" y="622367"/>
                </a:lnTo>
                <a:lnTo>
                  <a:pt x="910211" y="622367"/>
                </a:lnTo>
                <a:lnTo>
                  <a:pt x="912155" y="622367"/>
                </a:lnTo>
                <a:lnTo>
                  <a:pt x="911183" y="621395"/>
                </a:lnTo>
                <a:lnTo>
                  <a:pt x="893679" y="619450"/>
                </a:lnTo>
                <a:lnTo>
                  <a:pt x="875203" y="617505"/>
                </a:lnTo>
                <a:lnTo>
                  <a:pt x="840194" y="610698"/>
                </a:lnTo>
                <a:lnTo>
                  <a:pt x="836305" y="609725"/>
                </a:lnTo>
                <a:lnTo>
                  <a:pt x="835332" y="608753"/>
                </a:lnTo>
                <a:lnTo>
                  <a:pt x="829498" y="607780"/>
                </a:lnTo>
                <a:lnTo>
                  <a:pt x="823663" y="607780"/>
                </a:lnTo>
                <a:lnTo>
                  <a:pt x="821718" y="605835"/>
                </a:lnTo>
                <a:lnTo>
                  <a:pt x="818800" y="605835"/>
                </a:lnTo>
                <a:lnTo>
                  <a:pt x="816856" y="605835"/>
                </a:lnTo>
                <a:lnTo>
                  <a:pt x="814911" y="605835"/>
                </a:lnTo>
                <a:lnTo>
                  <a:pt x="811993" y="605836"/>
                </a:lnTo>
                <a:lnTo>
                  <a:pt x="813939" y="604863"/>
                </a:lnTo>
                <a:lnTo>
                  <a:pt x="813939" y="603891"/>
                </a:lnTo>
                <a:lnTo>
                  <a:pt x="807131" y="603891"/>
                </a:lnTo>
                <a:lnTo>
                  <a:pt x="799352" y="602918"/>
                </a:lnTo>
                <a:lnTo>
                  <a:pt x="801297" y="602918"/>
                </a:lnTo>
                <a:lnTo>
                  <a:pt x="801297" y="601946"/>
                </a:lnTo>
                <a:lnTo>
                  <a:pt x="797407" y="601945"/>
                </a:lnTo>
                <a:lnTo>
                  <a:pt x="794489" y="600973"/>
                </a:lnTo>
                <a:lnTo>
                  <a:pt x="787682" y="600001"/>
                </a:lnTo>
                <a:lnTo>
                  <a:pt x="789627" y="599028"/>
                </a:lnTo>
                <a:lnTo>
                  <a:pt x="785738" y="598056"/>
                </a:lnTo>
                <a:lnTo>
                  <a:pt x="784765" y="599028"/>
                </a:lnTo>
                <a:lnTo>
                  <a:pt x="783792" y="599028"/>
                </a:lnTo>
                <a:lnTo>
                  <a:pt x="780875" y="599028"/>
                </a:lnTo>
                <a:lnTo>
                  <a:pt x="781848" y="599028"/>
                </a:lnTo>
                <a:lnTo>
                  <a:pt x="781848" y="598056"/>
                </a:lnTo>
                <a:lnTo>
                  <a:pt x="776985" y="598056"/>
                </a:lnTo>
                <a:lnTo>
                  <a:pt x="771151" y="597084"/>
                </a:lnTo>
                <a:lnTo>
                  <a:pt x="760454" y="595138"/>
                </a:lnTo>
                <a:lnTo>
                  <a:pt x="750730" y="592221"/>
                </a:lnTo>
                <a:lnTo>
                  <a:pt x="741005" y="590276"/>
                </a:lnTo>
                <a:lnTo>
                  <a:pt x="740032" y="589304"/>
                </a:lnTo>
                <a:lnTo>
                  <a:pt x="739060" y="589304"/>
                </a:lnTo>
                <a:lnTo>
                  <a:pt x="738087" y="588332"/>
                </a:lnTo>
                <a:lnTo>
                  <a:pt x="735170" y="587359"/>
                </a:lnTo>
                <a:lnTo>
                  <a:pt x="734198" y="587359"/>
                </a:lnTo>
                <a:lnTo>
                  <a:pt x="733225" y="587359"/>
                </a:lnTo>
                <a:lnTo>
                  <a:pt x="729336" y="587359"/>
                </a:lnTo>
                <a:lnTo>
                  <a:pt x="726418" y="587359"/>
                </a:lnTo>
                <a:lnTo>
                  <a:pt x="727390" y="588331"/>
                </a:lnTo>
                <a:lnTo>
                  <a:pt x="716694" y="585414"/>
                </a:lnTo>
                <a:lnTo>
                  <a:pt x="707942" y="583469"/>
                </a:lnTo>
                <a:lnTo>
                  <a:pt x="708914" y="582497"/>
                </a:lnTo>
                <a:lnTo>
                  <a:pt x="708914" y="581524"/>
                </a:lnTo>
                <a:lnTo>
                  <a:pt x="710859" y="581524"/>
                </a:lnTo>
                <a:lnTo>
                  <a:pt x="707942" y="579580"/>
                </a:lnTo>
                <a:lnTo>
                  <a:pt x="709887" y="579580"/>
                </a:lnTo>
                <a:lnTo>
                  <a:pt x="704052" y="578607"/>
                </a:lnTo>
                <a:lnTo>
                  <a:pt x="699190" y="577635"/>
                </a:lnTo>
                <a:lnTo>
                  <a:pt x="691410" y="577634"/>
                </a:lnTo>
                <a:lnTo>
                  <a:pt x="687520" y="576662"/>
                </a:lnTo>
                <a:lnTo>
                  <a:pt x="682658" y="575690"/>
                </a:lnTo>
                <a:lnTo>
                  <a:pt x="683631" y="575690"/>
                </a:lnTo>
                <a:lnTo>
                  <a:pt x="683630" y="574717"/>
                </a:lnTo>
                <a:lnTo>
                  <a:pt x="682658" y="574717"/>
                </a:lnTo>
                <a:lnTo>
                  <a:pt x="683630" y="573745"/>
                </a:lnTo>
                <a:lnTo>
                  <a:pt x="672933" y="574717"/>
                </a:lnTo>
                <a:lnTo>
                  <a:pt x="670989" y="573745"/>
                </a:lnTo>
                <a:lnTo>
                  <a:pt x="670989" y="572772"/>
                </a:lnTo>
                <a:lnTo>
                  <a:pt x="669044" y="572772"/>
                </a:lnTo>
                <a:lnTo>
                  <a:pt x="668071" y="572772"/>
                </a:lnTo>
                <a:lnTo>
                  <a:pt x="666126" y="572772"/>
                </a:lnTo>
                <a:lnTo>
                  <a:pt x="660292" y="571800"/>
                </a:lnTo>
                <a:lnTo>
                  <a:pt x="657374" y="569855"/>
                </a:lnTo>
                <a:lnTo>
                  <a:pt x="655429" y="568882"/>
                </a:lnTo>
                <a:lnTo>
                  <a:pt x="657374" y="568883"/>
                </a:lnTo>
                <a:lnTo>
                  <a:pt x="657374" y="567910"/>
                </a:lnTo>
                <a:lnTo>
                  <a:pt x="647650" y="565965"/>
                </a:lnTo>
                <a:lnTo>
                  <a:pt x="642787" y="564993"/>
                </a:lnTo>
                <a:lnTo>
                  <a:pt x="641815" y="564993"/>
                </a:lnTo>
                <a:lnTo>
                  <a:pt x="641815" y="565965"/>
                </a:lnTo>
                <a:lnTo>
                  <a:pt x="638898" y="565965"/>
                </a:lnTo>
                <a:lnTo>
                  <a:pt x="633063" y="564021"/>
                </a:lnTo>
                <a:lnTo>
                  <a:pt x="634036" y="564021"/>
                </a:lnTo>
                <a:lnTo>
                  <a:pt x="635008" y="563048"/>
                </a:lnTo>
                <a:lnTo>
                  <a:pt x="625284" y="562076"/>
                </a:lnTo>
                <a:lnTo>
                  <a:pt x="615559" y="560130"/>
                </a:lnTo>
                <a:lnTo>
                  <a:pt x="617504" y="560130"/>
                </a:lnTo>
                <a:lnTo>
                  <a:pt x="619449" y="560130"/>
                </a:lnTo>
                <a:lnTo>
                  <a:pt x="613614" y="558186"/>
                </a:lnTo>
                <a:lnTo>
                  <a:pt x="606807" y="556241"/>
                </a:lnTo>
                <a:lnTo>
                  <a:pt x="600972" y="554295"/>
                </a:lnTo>
                <a:lnTo>
                  <a:pt x="595138" y="552350"/>
                </a:lnTo>
                <a:lnTo>
                  <a:pt x="596110" y="553323"/>
                </a:lnTo>
                <a:lnTo>
                  <a:pt x="595138" y="553323"/>
                </a:lnTo>
                <a:lnTo>
                  <a:pt x="592220" y="551378"/>
                </a:lnTo>
                <a:lnTo>
                  <a:pt x="589303" y="550406"/>
                </a:lnTo>
                <a:lnTo>
                  <a:pt x="587358" y="549433"/>
                </a:lnTo>
                <a:lnTo>
                  <a:pt x="583468" y="548461"/>
                </a:lnTo>
                <a:lnTo>
                  <a:pt x="582496" y="548461"/>
                </a:lnTo>
                <a:lnTo>
                  <a:pt x="585413" y="549433"/>
                </a:lnTo>
                <a:lnTo>
                  <a:pt x="572771" y="545543"/>
                </a:lnTo>
                <a:lnTo>
                  <a:pt x="564992" y="543598"/>
                </a:lnTo>
                <a:lnTo>
                  <a:pt x="557212" y="540681"/>
                </a:lnTo>
                <a:lnTo>
                  <a:pt x="554295" y="540681"/>
                </a:lnTo>
                <a:lnTo>
                  <a:pt x="549433" y="539708"/>
                </a:lnTo>
                <a:lnTo>
                  <a:pt x="550405" y="538736"/>
                </a:lnTo>
                <a:lnTo>
                  <a:pt x="546515" y="536791"/>
                </a:lnTo>
                <a:lnTo>
                  <a:pt x="544570" y="535819"/>
                </a:lnTo>
                <a:lnTo>
                  <a:pt x="547488" y="536791"/>
                </a:lnTo>
                <a:lnTo>
                  <a:pt x="548460" y="537763"/>
                </a:lnTo>
                <a:lnTo>
                  <a:pt x="550405" y="537764"/>
                </a:lnTo>
                <a:lnTo>
                  <a:pt x="554295" y="538736"/>
                </a:lnTo>
                <a:lnTo>
                  <a:pt x="553322" y="537764"/>
                </a:lnTo>
                <a:lnTo>
                  <a:pt x="550405" y="537764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1653" y="534846"/>
                </a:lnTo>
                <a:lnTo>
                  <a:pt x="538736" y="533874"/>
                </a:lnTo>
                <a:lnTo>
                  <a:pt x="536791" y="532901"/>
                </a:lnTo>
                <a:lnTo>
                  <a:pt x="537763" y="532901"/>
                </a:lnTo>
                <a:lnTo>
                  <a:pt x="538735" y="531929"/>
                </a:lnTo>
                <a:lnTo>
                  <a:pt x="536791" y="531929"/>
                </a:lnTo>
                <a:lnTo>
                  <a:pt x="532901" y="530956"/>
                </a:lnTo>
                <a:lnTo>
                  <a:pt x="529984" y="529984"/>
                </a:lnTo>
                <a:lnTo>
                  <a:pt x="527067" y="529011"/>
                </a:lnTo>
                <a:lnTo>
                  <a:pt x="526094" y="529011"/>
                </a:lnTo>
                <a:lnTo>
                  <a:pt x="525121" y="529012"/>
                </a:lnTo>
                <a:lnTo>
                  <a:pt x="524149" y="529012"/>
                </a:lnTo>
                <a:lnTo>
                  <a:pt x="523177" y="528039"/>
                </a:lnTo>
                <a:lnTo>
                  <a:pt x="520259" y="527067"/>
                </a:lnTo>
                <a:lnTo>
                  <a:pt x="517342" y="526094"/>
                </a:lnTo>
                <a:lnTo>
                  <a:pt x="517342" y="525122"/>
                </a:lnTo>
                <a:lnTo>
                  <a:pt x="518314" y="524149"/>
                </a:lnTo>
                <a:lnTo>
                  <a:pt x="514425" y="524149"/>
                </a:lnTo>
                <a:lnTo>
                  <a:pt x="511507" y="524150"/>
                </a:lnTo>
                <a:lnTo>
                  <a:pt x="511507" y="523177"/>
                </a:lnTo>
                <a:lnTo>
                  <a:pt x="509562" y="523177"/>
                </a:lnTo>
                <a:lnTo>
                  <a:pt x="507617" y="522204"/>
                </a:lnTo>
                <a:lnTo>
                  <a:pt x="504700" y="521232"/>
                </a:lnTo>
                <a:lnTo>
                  <a:pt x="501782" y="521232"/>
                </a:lnTo>
                <a:lnTo>
                  <a:pt x="494003" y="517342"/>
                </a:lnTo>
                <a:lnTo>
                  <a:pt x="490114" y="515397"/>
                </a:lnTo>
                <a:lnTo>
                  <a:pt x="487195" y="513452"/>
                </a:lnTo>
                <a:lnTo>
                  <a:pt x="481361" y="512480"/>
                </a:lnTo>
                <a:lnTo>
                  <a:pt x="475527" y="509563"/>
                </a:lnTo>
                <a:lnTo>
                  <a:pt x="477471" y="509563"/>
                </a:lnTo>
                <a:lnTo>
                  <a:pt x="474554" y="508590"/>
                </a:lnTo>
                <a:lnTo>
                  <a:pt x="471637" y="507617"/>
                </a:lnTo>
                <a:lnTo>
                  <a:pt x="468719" y="505673"/>
                </a:lnTo>
                <a:lnTo>
                  <a:pt x="463857" y="502755"/>
                </a:lnTo>
                <a:lnTo>
                  <a:pt x="461912" y="501783"/>
                </a:lnTo>
                <a:lnTo>
                  <a:pt x="460939" y="502756"/>
                </a:lnTo>
                <a:lnTo>
                  <a:pt x="459967" y="503728"/>
                </a:lnTo>
                <a:lnTo>
                  <a:pt x="457050" y="501783"/>
                </a:lnTo>
                <a:lnTo>
                  <a:pt x="453160" y="49983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841248" y="2743199"/>
            <a:ext cx="3017520" cy="324612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5294376" y="2743200"/>
            <a:ext cx="3017520" cy="324612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A270A-0B8F-4ED6-849A-6275BDA31701}" type="datetimeFigureOut">
              <a:rPr lang="zh-TW" altLang="en-US" smtClean="0"/>
              <a:t>2017/5/8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77E63-0E9F-44E0-8345-DBCEB6589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A270A-0B8F-4ED6-849A-6275BDA31701}" type="datetimeFigureOut">
              <a:rPr lang="zh-TW" altLang="en-US" smtClean="0"/>
              <a:t>2017/5/8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77E63-0E9F-44E0-8345-DBCEB6589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87081"/>
            <a:ext cx="3008313" cy="1921339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3350" y="835428"/>
            <a:ext cx="4699370" cy="5151526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1280" y="3408420"/>
            <a:ext cx="3008313" cy="19190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A270A-0B8F-4ED6-849A-6275BDA31701}" type="datetimeFigureOut">
              <a:rPr lang="zh-TW" altLang="en-US" smtClean="0"/>
              <a:t>2017/5/8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77E63-0E9F-44E0-8345-DBCEB6589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ap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91206"/>
            <a:ext cx="2781300" cy="819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669654"/>
            <a:ext cx="8041440" cy="719865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 rot="-60000">
            <a:off x="2130552" y="594360"/>
            <a:ext cx="4873752" cy="3657600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16153"/>
            <a:ext cx="6705600" cy="603126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A270A-0B8F-4ED6-849A-6275BDA31701}" type="datetimeFigureOut">
              <a:rPr lang="zh-TW" altLang="en-US" smtClean="0"/>
              <a:t>2017/5/8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77E63-0E9F-44E0-8345-DBCEB6589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13">
            <a:lum bright="-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14426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038388"/>
            <a:ext cx="7467600" cy="39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128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683A270A-0B8F-4ED6-849A-6275BDA31701}" type="datetimeFigureOut">
              <a:rPr lang="zh-TW" altLang="en-US" smtClean="0"/>
              <a:t>2017/5/8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48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912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1CE77E63-0E9F-44E0-8345-DBCEB6589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8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784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173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459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2024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1945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688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8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microsoft.com/office/2007/relationships/hdphoto" Target="../media/hdphoto4.wdp"/><Relationship Id="rId7" Type="http://schemas.openxmlformats.org/officeDocument/2006/relationships/diagramColors" Target="../diagrams/colors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hdphoto" Target="../media/hdphoto1.wdp"/><Relationship Id="rId7" Type="http://schemas.openxmlformats.org/officeDocument/2006/relationships/image" Target="../media/image3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39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4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microsoft.com/office/2007/relationships/hdphoto" Target="../media/hdphoto9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microsoft.com/office/2007/relationships/hdphoto" Target="../media/hdphoto1.wdp"/><Relationship Id="rId7" Type="http://schemas.openxmlformats.org/officeDocument/2006/relationships/image" Target="../media/image2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25.png"/><Relationship Id="rId10" Type="http://schemas.microsoft.com/office/2007/relationships/hdphoto" Target="../media/hdphoto15.wdp"/><Relationship Id="rId4" Type="http://schemas.microsoft.com/office/2007/relationships/hdphoto" Target="../media/hdphoto12.wdp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43304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-324544" y="2636912"/>
            <a:ext cx="9937104" cy="12961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 dirty="0" smtClean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幼兒教育學系 </a:t>
            </a:r>
            <a:r>
              <a:rPr lang="en-US" altLang="zh-TW" sz="4000" b="1" dirty="0" smtClean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106</a:t>
            </a:r>
            <a:r>
              <a:rPr lang="zh-TW" altLang="en-US" sz="4000" b="1" dirty="0" smtClean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級 外埠教育參觀</a:t>
            </a:r>
            <a:endParaRPr lang="zh-TW" altLang="en-US" sz="4000" b="1" dirty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-252536" y="3789040"/>
            <a:ext cx="9865096" cy="3600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參與學生：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50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     帶隊老師：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吳光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名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老師     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時間：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105.11.23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～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105.11.25</a:t>
            </a:r>
          </a:p>
        </p:txBody>
      </p:sp>
    </p:spTree>
    <p:extLst>
      <p:ext uri="{BB962C8B-B14F-4D97-AF65-F5344CB8AC3E}">
        <p14:creationId xmlns:p14="http://schemas.microsoft.com/office/powerpoint/2010/main" val="131711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6" r="1406" b="2709"/>
          <a:stretch/>
        </p:blipFill>
        <p:spPr bwMode="auto">
          <a:xfrm>
            <a:off x="128588" y="0"/>
            <a:ext cx="8886824" cy="667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分享與討論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1628800"/>
            <a:ext cx="8424936" cy="4680520"/>
          </a:xfrm>
        </p:spPr>
        <p:txBody>
          <a:bodyPr>
            <a:normAutofit fontScale="92500" lnSpcReduction="10000"/>
          </a:bodyPr>
          <a:lstStyle/>
          <a:p>
            <a:r>
              <a:rPr lang="en-US" altLang="zh-TW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Q1</a:t>
            </a:r>
            <a:r>
              <a:rPr lang="zh-TW" altLang="en-US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萬一班級決定的主題有孩子不想參與或沒興趣，</a:t>
            </a:r>
            <a:r>
              <a:rPr lang="zh-TW" altLang="zh-TW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在旁</a:t>
            </a:r>
            <a:endParaRPr lang="en-US" altLang="zh-TW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</a:t>
            </a:r>
            <a:r>
              <a:rPr lang="zh-TW" altLang="zh-TW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邊</a:t>
            </a:r>
            <a:r>
              <a:rPr lang="zh-TW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自成一國的討論時，老師當下會怎麼處理，如何讓</a:t>
            </a:r>
            <a:r>
              <a:rPr lang="zh-TW" altLang="zh-TW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孩</a:t>
            </a:r>
            <a:endParaRPr lang="en-US" altLang="zh-TW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</a:t>
            </a:r>
            <a:r>
              <a:rPr lang="zh-TW" altLang="zh-TW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子</a:t>
            </a:r>
            <a:r>
              <a:rPr lang="zh-TW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對現在的主題產生興趣？</a:t>
            </a:r>
            <a:endParaRPr lang="en-US" altLang="zh-TW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A1</a:t>
            </a:r>
            <a:r>
              <a:rPr lang="zh-TW" altLang="en-US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以剛剛介紹的主題案例為例，故事是幼兒有興趣並且</a:t>
            </a:r>
            <a:r>
              <a:rPr lang="zh-TW" altLang="zh-TW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喜</a:t>
            </a:r>
            <a:endParaRPr lang="en-US" altLang="zh-TW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</a:t>
            </a:r>
            <a:r>
              <a:rPr lang="zh-TW" altLang="zh-TW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歡</a:t>
            </a:r>
            <a:r>
              <a:rPr lang="zh-TW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的，所以在這個例子裡並沒有遇到幼兒不願意參與</a:t>
            </a:r>
            <a:r>
              <a:rPr lang="zh-TW" altLang="zh-TW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endParaRPr lang="en-US" altLang="zh-TW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</a:t>
            </a:r>
            <a:r>
              <a:rPr lang="zh-TW" altLang="zh-TW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狀況</a:t>
            </a:r>
            <a:r>
              <a:rPr lang="zh-TW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，而老師也要能夠觀察每個幼兒的狀況，遇到不參與</a:t>
            </a:r>
            <a:r>
              <a:rPr lang="zh-TW" altLang="zh-TW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endParaRPr lang="en-US" altLang="zh-TW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</a:t>
            </a:r>
            <a:r>
              <a:rPr lang="zh-TW" altLang="zh-TW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幼兒</a:t>
            </a:r>
            <a:r>
              <a:rPr lang="zh-TW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，要去思考為什麼對幼兒會沒吸引力，給予幼兒參與感</a:t>
            </a:r>
            <a:r>
              <a:rPr lang="zh-TW" altLang="zh-TW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sz="13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Q2</a:t>
            </a:r>
            <a:r>
              <a:rPr lang="zh-TW" altLang="en-US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如果幼兒沒辦法達到老師所設定的目標，該怎麼辦</a:t>
            </a:r>
            <a:r>
              <a:rPr lang="en-US" altLang="zh-TW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r>
              <a:rPr lang="en-US" altLang="zh-TW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A2</a:t>
            </a:r>
            <a:r>
              <a:rPr lang="zh-TW" altLang="en-US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這就顯現出老師備課的重要，老師會先有一個目標，然後</a:t>
            </a:r>
            <a:r>
              <a:rPr lang="zh-TW" altLang="zh-TW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</a:t>
            </a:r>
            <a:endParaRPr lang="en-US" altLang="zh-TW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</a:t>
            </a:r>
            <a:r>
              <a:rPr lang="zh-TW" altLang="zh-TW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始</a:t>
            </a:r>
            <a:r>
              <a:rPr lang="zh-TW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找資料，尋找適合幼兒現階段發展的概念，確定幼兒</a:t>
            </a:r>
            <a:r>
              <a:rPr lang="zh-TW" altLang="zh-TW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能否</a:t>
            </a:r>
            <a:endParaRPr lang="en-US" altLang="zh-TW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</a:t>
            </a:r>
            <a:r>
              <a:rPr lang="zh-TW" altLang="zh-TW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達到</a:t>
            </a:r>
            <a:r>
              <a:rPr lang="zh-TW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目標。活動過程中，要觀察幼兒的反應，並依據反應</a:t>
            </a:r>
            <a:r>
              <a:rPr lang="zh-TW" altLang="zh-TW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來</a:t>
            </a:r>
            <a:endParaRPr lang="en-US" altLang="zh-TW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</a:t>
            </a:r>
            <a:r>
              <a:rPr lang="zh-TW" altLang="zh-TW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調整</a:t>
            </a:r>
            <a:r>
              <a:rPr lang="zh-TW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下次活動的難易度</a:t>
            </a:r>
            <a:r>
              <a:rPr lang="zh-TW" altLang="zh-TW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4294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6" r="1406" b="2709"/>
          <a:stretch/>
        </p:blipFill>
        <p:spPr bwMode="auto">
          <a:xfrm>
            <a:off x="128588" y="0"/>
            <a:ext cx="8886824" cy="667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404663"/>
            <a:ext cx="8424936" cy="6048673"/>
          </a:xfrm>
        </p:spPr>
        <p:txBody>
          <a:bodyPr>
            <a:normAutofit fontScale="92500" lnSpcReduction="10000"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Q3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在參觀的時候，有看到在沙坑外有木材，請問這些</a:t>
            </a:r>
            <a:r>
              <a:rPr lang="zh-TW" altLang="zh-TW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木</a:t>
            </a:r>
            <a:endParaRPr lang="en-US" altLang="zh-TW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</a:t>
            </a:r>
            <a:r>
              <a:rPr lang="zh-TW" altLang="zh-TW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材</a:t>
            </a:r>
            <a:r>
              <a:rPr lang="zh-TW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是如何和沙坑</a:t>
            </a:r>
            <a:r>
              <a:rPr lang="zh-TW" altLang="zh-TW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搭配</a:t>
            </a:r>
            <a:r>
              <a:rPr lang="zh-TW" altLang="en-US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A3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沙坑外的木材與沙坑沒有關聯，但幼兒也可以拿進</a:t>
            </a:r>
            <a:r>
              <a:rPr lang="zh-TW" altLang="zh-TW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沙坑</a:t>
            </a:r>
            <a:endParaRPr lang="en-US" altLang="zh-TW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</a:t>
            </a:r>
            <a:r>
              <a:rPr lang="zh-TW" altLang="zh-TW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玩</a:t>
            </a:r>
            <a:r>
              <a:rPr lang="zh-TW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。木材是屬於大地學習區的素材，除了木材也提供許多</a:t>
            </a:r>
            <a:r>
              <a:rPr lang="zh-TW" altLang="zh-TW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</a:t>
            </a:r>
            <a:endParaRPr lang="en-US" altLang="zh-TW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</a:t>
            </a:r>
            <a:r>
              <a:rPr lang="zh-TW" altLang="zh-TW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</a:t>
            </a:r>
            <a:r>
              <a:rPr lang="zh-TW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的自然素材讓幼兒探索</a:t>
            </a:r>
            <a:r>
              <a:rPr lang="zh-TW" altLang="zh-TW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sz="13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Q4</a:t>
            </a:r>
            <a:r>
              <a:rPr lang="zh-TW" altLang="en-US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請問搭在城牆上的竹梯是安全的</a:t>
            </a:r>
            <a:r>
              <a:rPr lang="zh-TW" altLang="zh-TW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嗎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en-US" altLang="zh-TW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A4</a:t>
            </a:r>
            <a:r>
              <a:rPr lang="zh-TW" altLang="en-US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雖然看起來沒有什麼防護措施，但其實因為底下是泥土，</a:t>
            </a:r>
            <a:r>
              <a:rPr lang="zh-TW" altLang="zh-TW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</a:t>
            </a:r>
            <a:endParaRPr lang="en-US" altLang="zh-TW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</a:t>
            </a:r>
            <a:r>
              <a:rPr lang="zh-TW" altLang="zh-TW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具有</a:t>
            </a:r>
            <a:r>
              <a:rPr lang="zh-TW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緩衝的效果，而我們想讓幼兒學習如何保護自己，</a:t>
            </a:r>
            <a:r>
              <a:rPr lang="zh-TW" altLang="zh-TW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避免</a:t>
            </a:r>
            <a:endParaRPr lang="en-US" altLang="zh-TW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</a:t>
            </a:r>
            <a:r>
              <a:rPr lang="zh-TW" altLang="zh-TW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幼兒</a:t>
            </a:r>
            <a:r>
              <a:rPr lang="zh-TW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遇到危險不是把所有危險的事物去除，而是當他們</a:t>
            </a:r>
            <a:r>
              <a:rPr lang="zh-TW" altLang="zh-TW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遇到</a:t>
            </a:r>
            <a:endParaRPr lang="en-US" altLang="zh-TW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</a:t>
            </a:r>
            <a:r>
              <a:rPr lang="zh-TW" altLang="zh-TW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危險</a:t>
            </a:r>
            <a:r>
              <a:rPr lang="zh-TW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時，知道如何減低傷害、避免傷害</a:t>
            </a:r>
            <a:r>
              <a:rPr lang="zh-TW" altLang="zh-TW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sz="13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Q5</a:t>
            </a:r>
            <a:r>
              <a:rPr lang="zh-TW" altLang="en-US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關於學習區的</a:t>
            </a:r>
            <a:r>
              <a:rPr lang="zh-TW" altLang="zh-TW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照看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en-US" altLang="zh-TW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A5</a:t>
            </a:r>
            <a:r>
              <a:rPr lang="zh-TW" altLang="en-US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因為教室的學習區比較小，所以園所內有大學習區給幼兒</a:t>
            </a:r>
            <a:r>
              <a:rPr lang="zh-TW" altLang="zh-TW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們</a:t>
            </a:r>
            <a:endParaRPr lang="en-US" altLang="zh-TW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</a:t>
            </a:r>
            <a:r>
              <a:rPr lang="zh-TW" altLang="zh-TW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</a:t>
            </a:r>
            <a:r>
              <a:rPr lang="zh-TW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，關於大學習區的開放，是老師自行決定的，老師會</a:t>
            </a:r>
            <a:r>
              <a:rPr lang="zh-TW" altLang="zh-TW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依</a:t>
            </a:r>
            <a:endParaRPr lang="en-US" altLang="zh-TW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</a:t>
            </a:r>
            <a:r>
              <a:rPr lang="zh-TW" altLang="zh-TW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照</a:t>
            </a:r>
            <a:r>
              <a:rPr lang="zh-TW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自己的人力來做判斷。除此之外，我們與家長的聯繫</a:t>
            </a:r>
            <a:r>
              <a:rPr lang="zh-TW" altLang="zh-TW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也是</a:t>
            </a:r>
            <a:endParaRPr lang="en-US" altLang="zh-TW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</a:t>
            </a:r>
            <a:r>
              <a:rPr lang="zh-TW" altLang="zh-TW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十分</a:t>
            </a:r>
            <a:r>
              <a:rPr lang="zh-TW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緊密的，有時候也會邀請家長幫忙照看學習區的幼兒</a:t>
            </a:r>
            <a:r>
              <a:rPr lang="zh-TW" altLang="zh-TW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4294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C:\Users\user\Desktop\123545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07" r="16671" b="5471"/>
          <a:stretch/>
        </p:blipFill>
        <p:spPr bwMode="auto">
          <a:xfrm>
            <a:off x="107504" y="1317828"/>
            <a:ext cx="8299123" cy="535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29" t="7857" b="4734"/>
          <a:stretch/>
        </p:blipFill>
        <p:spPr bwMode="auto">
          <a:xfrm>
            <a:off x="395536" y="0"/>
            <a:ext cx="1389722" cy="148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617"/>
          <a:stretch/>
        </p:blipFill>
        <p:spPr bwMode="auto">
          <a:xfrm>
            <a:off x="5948104" y="117125"/>
            <a:ext cx="3088392" cy="2084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1442674"/>
          </a:xfrm>
        </p:spPr>
        <p:txBody>
          <a:bodyPr/>
          <a:lstStyle/>
          <a:p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桃園縣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民營諾瓦國民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小學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暨幼兒園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63611" y="2409372"/>
            <a:ext cx="5688631" cy="38863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38118" y="3126447"/>
            <a:ext cx="316573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spc="-15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流程</a:t>
            </a:r>
            <a:endParaRPr lang="en-US" altLang="zh-TW" sz="2400" b="1" spc="-150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學校簡介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(30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分鐘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環境參觀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(50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分鐘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自由活動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(10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分鐘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分享與討論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(30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分鐘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b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779912" y="1700808"/>
            <a:ext cx="5328592" cy="432048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105.11.25</a:t>
            </a:r>
            <a:r>
              <a:rPr lang="zh-TW" altLang="en-US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en-US" altLang="zh-TW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09</a:t>
            </a:r>
            <a:r>
              <a:rPr lang="zh-TW" altLang="en-US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  <a:r>
              <a:rPr lang="zh-TW" altLang="en-US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</a:t>
            </a:r>
            <a:r>
              <a:rPr lang="zh-TW" altLang="en-US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  <a:r>
              <a:rPr lang="zh-TW" altLang="en-US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A.M.</a:t>
            </a:r>
            <a:endParaRPr lang="zh-TW" altLang="en-US" sz="2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683568" y="216283"/>
            <a:ext cx="1101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Third </a:t>
            </a:r>
            <a:endParaRPr lang="zh-TW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90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76" r="7665" b="5081"/>
          <a:stretch/>
        </p:blipFill>
        <p:spPr bwMode="auto">
          <a:xfrm>
            <a:off x="157162" y="0"/>
            <a:ext cx="8858251" cy="667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學校簡介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841248" y="1628800"/>
            <a:ext cx="3657600" cy="3950208"/>
          </a:xfrm>
        </p:spPr>
        <p:txBody>
          <a:bodyPr>
            <a:normAutofit/>
          </a:bodyPr>
          <a:lstStyle/>
          <a:p>
            <a:r>
              <a:rPr lang="zh-TW" alt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教育理念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內容版面配置區 6"/>
          <p:cNvSpPr>
            <a:spLocks noGrp="1"/>
          </p:cNvSpPr>
          <p:nvPr>
            <p:ph sz="quarter" idx="14"/>
          </p:nvPr>
        </p:nvSpPr>
        <p:spPr>
          <a:xfrm>
            <a:off x="4946848" y="1628800"/>
            <a:ext cx="3657600" cy="4752528"/>
          </a:xfrm>
        </p:spPr>
        <p:txBody>
          <a:bodyPr>
            <a:normAutofit/>
          </a:bodyPr>
          <a:lstStyle/>
          <a:p>
            <a:r>
              <a:rPr lang="zh-TW" alt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教學特色</a:t>
            </a:r>
            <a:endParaRPr lang="en-US" altLang="zh-TW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方案課程</a:t>
            </a:r>
            <a:endParaRPr lang="en-US" altLang="zh-TW" sz="800" b="1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2800" dirty="0" smtClean="0">
                <a:solidFill>
                  <a:schemeClr val="tx1"/>
                </a:solidFill>
              </a:rPr>
              <a:t>依據幼兒的</a:t>
            </a:r>
            <a:r>
              <a:rPr lang="zh-TW" altLang="en-US" sz="2800" dirty="0">
                <a:solidFill>
                  <a:schemeClr val="tx1"/>
                </a:solidFill>
              </a:rPr>
              <a:t>能力、興趣與生活</a:t>
            </a:r>
            <a:r>
              <a:rPr lang="zh-TW" altLang="en-US" sz="2800" dirty="0" smtClean="0">
                <a:solidFill>
                  <a:schemeClr val="tx1"/>
                </a:solidFill>
              </a:rPr>
              <a:t>經驗，重視幼兒的選擇自由</a:t>
            </a:r>
            <a:r>
              <a:rPr lang="zh-TW" altLang="en-US" sz="2800" dirty="0">
                <a:solidFill>
                  <a:schemeClr val="tx1"/>
                </a:solidFill>
              </a:rPr>
              <a:t>與</a:t>
            </a:r>
            <a:r>
              <a:rPr lang="zh-TW" altLang="en-US" sz="2800" dirty="0" smtClean="0">
                <a:solidFill>
                  <a:schemeClr val="tx1"/>
                </a:solidFill>
              </a:rPr>
              <a:t>自主，由幼</a:t>
            </a:r>
            <a:r>
              <a:rPr lang="zh-TW" altLang="en-US" sz="2800" dirty="0">
                <a:solidFill>
                  <a:schemeClr val="tx1"/>
                </a:solidFill>
              </a:rPr>
              <a:t>兒</a:t>
            </a:r>
            <a:r>
              <a:rPr lang="zh-TW" altLang="en-US" sz="2800" dirty="0" smtClean="0">
                <a:solidFill>
                  <a:schemeClr val="tx1"/>
                </a:solidFill>
              </a:rPr>
              <a:t>針對</a:t>
            </a:r>
            <a:r>
              <a:rPr lang="zh-TW" altLang="en-US" sz="2800" dirty="0">
                <a:solidFill>
                  <a:schemeClr val="tx1"/>
                </a:solidFill>
              </a:rPr>
              <a:t>其所選擇之活動主題</a:t>
            </a:r>
            <a:r>
              <a:rPr lang="zh-TW" altLang="en-US" sz="2800" dirty="0" smtClean="0">
                <a:solidFill>
                  <a:schemeClr val="tx1"/>
                </a:solidFill>
              </a:rPr>
              <a:t>作更深入</a:t>
            </a:r>
            <a:r>
              <a:rPr lang="zh-TW" altLang="en-US" sz="2800" dirty="0">
                <a:solidFill>
                  <a:schemeClr val="tx1"/>
                </a:solidFill>
              </a:rPr>
              <a:t>的</a:t>
            </a:r>
            <a:r>
              <a:rPr lang="zh-TW" altLang="en-US" sz="2800" dirty="0" smtClean="0">
                <a:solidFill>
                  <a:schemeClr val="tx1"/>
                </a:solidFill>
              </a:rPr>
              <a:t>探討。</a:t>
            </a:r>
            <a:endParaRPr lang="zh-TW" altLang="en-US" sz="28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en-US" altLang="zh-TW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zh-TW" altLang="en-US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en-US" altLang="zh-TW" b="1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1086219481"/>
              </p:ext>
            </p:extLst>
          </p:nvPr>
        </p:nvGraphicFramePr>
        <p:xfrm>
          <a:off x="-540568" y="1913929"/>
          <a:ext cx="6048672" cy="4467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329941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82016"/>
            <a:ext cx="8901113" cy="660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環境參觀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內容版面配置區 4"/>
          <p:cNvSpPr txBox="1">
            <a:spLocks/>
          </p:cNvSpPr>
          <p:nvPr/>
        </p:nvSpPr>
        <p:spPr>
          <a:xfrm>
            <a:off x="395536" y="1916832"/>
            <a:ext cx="8496944" cy="39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57784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1732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4592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46888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zh-TW" altLang="en-US" dirty="0" smtClean="0">
                <a:solidFill>
                  <a:schemeClr val="tx1"/>
                </a:solidFill>
              </a:rPr>
              <a:t>諾</a:t>
            </a:r>
            <a:r>
              <a:rPr lang="zh-TW" altLang="en-US" dirty="0">
                <a:solidFill>
                  <a:schemeClr val="tx1"/>
                </a:solidFill>
              </a:rPr>
              <a:t>瓦四週環繞著特有的自然環境，並配合水土保持自然生態之特色，將教室設計成梯田式建築；校園內有豐富的自然景觀，如溫室菜園、露天圓形劇場及生態池等，使幼兒在大自然的簇擁下成長。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just"/>
            <a:endParaRPr lang="zh-TW" altLang="en-US" dirty="0">
              <a:solidFill>
                <a:schemeClr val="tx1"/>
              </a:solidFill>
            </a:endParaRPr>
          </a:p>
          <a:p>
            <a:pPr algn="just"/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橢圓 7"/>
          <p:cNvSpPr/>
          <p:nvPr/>
        </p:nvSpPr>
        <p:spPr>
          <a:xfrm>
            <a:off x="266253" y="3501008"/>
            <a:ext cx="2660166" cy="2522542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  <a:ln>
            <a:noFill/>
          </a:ln>
          <a:effectLst>
            <a:softEdge rad="6350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橢圓 9"/>
          <p:cNvSpPr/>
          <p:nvPr/>
        </p:nvSpPr>
        <p:spPr>
          <a:xfrm>
            <a:off x="1871222" y="4150427"/>
            <a:ext cx="2660166" cy="2522542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  <a:effectLst>
            <a:softEdge rad="6350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橢圓 11"/>
          <p:cNvSpPr/>
          <p:nvPr/>
        </p:nvSpPr>
        <p:spPr>
          <a:xfrm>
            <a:off x="3275856" y="3501008"/>
            <a:ext cx="2660166" cy="2534002"/>
          </a:xfrm>
          <a:prstGeom prst="ellipse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  <a:effectLst>
            <a:softEdge rad="6350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橢圓 12"/>
          <p:cNvSpPr/>
          <p:nvPr/>
        </p:nvSpPr>
        <p:spPr>
          <a:xfrm>
            <a:off x="4880825" y="4216672"/>
            <a:ext cx="2660166" cy="2505352"/>
          </a:xfrm>
          <a:prstGeom prst="ellipse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  <a:effectLst>
            <a:softEdge rad="6350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橢圓 13"/>
          <p:cNvSpPr/>
          <p:nvPr/>
        </p:nvSpPr>
        <p:spPr>
          <a:xfrm>
            <a:off x="6253522" y="3502124"/>
            <a:ext cx="2660166" cy="2505352"/>
          </a:xfrm>
          <a:prstGeom prst="ellipse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  <a:effectLst>
            <a:softEdge rad="6350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80582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6" r="1406" b="2709"/>
          <a:stretch/>
        </p:blipFill>
        <p:spPr bwMode="auto">
          <a:xfrm>
            <a:off x="128588" y="0"/>
            <a:ext cx="8886824" cy="667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分享與討論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1628800"/>
            <a:ext cx="8424936" cy="4680520"/>
          </a:xfrm>
        </p:spPr>
        <p:txBody>
          <a:bodyPr>
            <a:normAutofit/>
          </a:bodyPr>
          <a:lstStyle/>
          <a:p>
            <a:r>
              <a:rPr lang="en-US" altLang="zh-TW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Q1</a:t>
            </a:r>
            <a:r>
              <a:rPr lang="zh-TW" altLang="en-US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請問對於新進的老師們是如何培養他們在教學上的專業能力呢？</a:t>
            </a:r>
            <a:endParaRPr lang="en-US" altLang="zh-TW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A1</a:t>
            </a:r>
            <a:r>
              <a:rPr lang="zh-TW" altLang="en-US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86384" lvl="1" indent="-457200">
              <a:buClr>
                <a:schemeClr val="tx1"/>
              </a:buClr>
              <a:buFont typeface="+mj-lt"/>
              <a:buAutoNum type="arabicPeriod"/>
            </a:pPr>
            <a:r>
              <a:rPr lang="zh-TW" altLang="zh-TW" sz="2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最基本</a:t>
            </a:r>
            <a:r>
              <a:rPr lang="zh-TW" altLang="zh-TW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的就是要拿到教師證。一開始會讓新進老師跟著資深老師在旁學習，也就是一新一舊搭檔</a:t>
            </a:r>
            <a:r>
              <a:rPr lang="zh-TW" altLang="zh-TW" sz="2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86384" lvl="1" indent="-457200">
              <a:buClr>
                <a:schemeClr val="tx1"/>
              </a:buClr>
              <a:buFont typeface="+mj-lt"/>
              <a:buAutoNum type="arabicPeriod"/>
            </a:pPr>
            <a:r>
              <a:rPr lang="zh-TW" altLang="zh-TW" sz="2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老師</a:t>
            </a:r>
            <a:r>
              <a:rPr lang="zh-TW" altLang="zh-TW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們會隔週開會，通常不會參加外面的研習，因為他們會自辦研習會，讓老師進修學習</a:t>
            </a:r>
            <a:r>
              <a:rPr lang="zh-TW" altLang="zh-TW" sz="2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86384" lvl="1" indent="-457200">
              <a:buClr>
                <a:schemeClr val="tx1"/>
              </a:buClr>
              <a:buFont typeface="+mj-lt"/>
              <a:buAutoNum type="arabicPeriod"/>
            </a:pPr>
            <a:r>
              <a:rPr lang="zh-TW" altLang="zh-TW" sz="2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由</a:t>
            </a:r>
            <a:r>
              <a:rPr lang="zh-TW" altLang="zh-TW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學校老師自帶研習，依照老師想學的技能，請擅長的老師授課或邀請專家，成為教學相長</a:t>
            </a:r>
            <a:r>
              <a:rPr lang="zh-TW" altLang="zh-TW" sz="2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4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6551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6" r="1406" b="2709"/>
          <a:stretch/>
        </p:blipFill>
        <p:spPr bwMode="auto">
          <a:xfrm>
            <a:off x="128588" y="0"/>
            <a:ext cx="8886824" cy="667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分享與討論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1628800"/>
            <a:ext cx="8424936" cy="4680520"/>
          </a:xfrm>
        </p:spPr>
        <p:txBody>
          <a:bodyPr>
            <a:normAutofit/>
          </a:bodyPr>
          <a:lstStyle/>
          <a:p>
            <a:r>
              <a:rPr lang="en-US" altLang="zh-TW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Q2</a:t>
            </a:r>
            <a:r>
              <a:rPr lang="zh-TW" altLang="en-US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zh-TW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</a:t>
            </a:r>
            <a:r>
              <a:rPr lang="zh-TW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或教材採用的方式及如何進行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A2</a:t>
            </a:r>
            <a:r>
              <a:rPr lang="zh-TW" altLang="en-US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86384" lvl="1" indent="-457200">
              <a:buClr>
                <a:schemeClr val="tx1"/>
              </a:buClr>
              <a:buFont typeface="+mj-lt"/>
              <a:buAutoNum type="arabicPeriod"/>
            </a:pPr>
            <a:r>
              <a:rPr lang="zh-TW" altLang="zh-TW" sz="2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</a:t>
            </a:r>
            <a:r>
              <a:rPr lang="zh-TW" altLang="zh-TW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內容以老師興趣為主，主題由老師想學、想教的部分，因為他才會把課程上的精彩，更深入有趣。老師想上什麼就上什麼，求新求變</a:t>
            </a:r>
            <a:r>
              <a:rPr lang="zh-TW" altLang="zh-TW" sz="2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4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86384" lvl="1" indent="-457200">
              <a:buClr>
                <a:schemeClr val="tx1"/>
              </a:buClr>
              <a:buFont typeface="+mj-lt"/>
              <a:buAutoNum type="arabicPeriod"/>
            </a:pPr>
            <a:r>
              <a:rPr lang="zh-TW" altLang="zh-TW" sz="2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也</a:t>
            </a:r>
            <a:r>
              <a:rPr lang="zh-TW" altLang="zh-TW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會參考教科書或部編</a:t>
            </a:r>
            <a:r>
              <a:rPr lang="en-US" altLang="zh-TW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TW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當做一個資料來源</a:t>
            </a:r>
            <a:r>
              <a:rPr lang="en-US" altLang="zh-TW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zh-TW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，融入老師的課程中</a:t>
            </a:r>
            <a:r>
              <a:rPr lang="zh-TW" altLang="zh-TW" sz="2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4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86384" lvl="1" indent="-457200">
              <a:buClr>
                <a:schemeClr val="tx1"/>
              </a:buClr>
              <a:buFont typeface="+mj-lt"/>
              <a:buAutoNum type="arabicPeriod"/>
            </a:pPr>
            <a:r>
              <a:rPr lang="zh-TW" altLang="zh-TW" sz="2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老師</a:t>
            </a:r>
            <a:r>
              <a:rPr lang="zh-TW" altLang="zh-TW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們是利用寒、暑假時間一起討論、準備課程，共同蒐集資料與經驗設計主題式</a:t>
            </a:r>
            <a:r>
              <a:rPr lang="zh-TW" altLang="zh-TW" sz="2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</a:t>
            </a:r>
            <a:r>
              <a:rPr lang="zh-TW" altLang="en-US" sz="2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4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7277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C:\Users\user\Desktop\123545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07" r="16671" b="5471"/>
          <a:stretch/>
        </p:blipFill>
        <p:spPr bwMode="auto">
          <a:xfrm>
            <a:off x="107504" y="1317828"/>
            <a:ext cx="8928992" cy="535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29" t="7857" b="4734"/>
          <a:stretch/>
        </p:blipFill>
        <p:spPr bwMode="auto">
          <a:xfrm>
            <a:off x="611560" y="0"/>
            <a:ext cx="1584176" cy="148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617"/>
          <a:stretch/>
        </p:blipFill>
        <p:spPr bwMode="auto">
          <a:xfrm>
            <a:off x="5948104" y="117125"/>
            <a:ext cx="3088392" cy="2084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1442674"/>
          </a:xfrm>
        </p:spPr>
        <p:txBody>
          <a:bodyPr/>
          <a:lstStyle/>
          <a:p>
            <a:pPr algn="l"/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鞋寶觀光工廠</a:t>
            </a:r>
            <a:endPara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627784" y="1340768"/>
            <a:ext cx="5328592" cy="432048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en-US" altLang="zh-TW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105.11.25</a:t>
            </a:r>
            <a:r>
              <a:rPr lang="zh-TW" altLang="en-US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en-US" altLang="zh-TW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</a:t>
            </a:r>
            <a:r>
              <a:rPr lang="zh-TW" altLang="en-US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  <a:r>
              <a:rPr lang="zh-TW" altLang="en-US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16</a:t>
            </a:r>
            <a:r>
              <a:rPr lang="zh-TW" altLang="en-US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  <a:r>
              <a:rPr lang="zh-TW" altLang="en-US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A.M.</a:t>
            </a:r>
            <a:endParaRPr lang="zh-TW" altLang="en-US" sz="2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99592" y="216283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Fourth</a:t>
            </a:r>
            <a:endParaRPr lang="zh-TW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8" t="-1114" r="3806" b="1114"/>
          <a:stretch/>
        </p:blipFill>
        <p:spPr bwMode="auto">
          <a:xfrm rot="20984387">
            <a:off x="1179164" y="2032425"/>
            <a:ext cx="3216063" cy="26193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9" t="26101"/>
          <a:stretch/>
        </p:blipFill>
        <p:spPr bwMode="auto">
          <a:xfrm rot="631530">
            <a:off x="3844746" y="2912681"/>
            <a:ext cx="4760820" cy="32760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251520" y="4653136"/>
            <a:ext cx="359777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spc="-15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流程</a:t>
            </a:r>
            <a:endParaRPr lang="en-US" altLang="zh-TW" sz="2400" b="1" spc="-150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導覽與說明製作流程</a:t>
            </a:r>
            <a:endPara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(20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分鐘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b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實作帆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布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袋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(80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分鐘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4461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76" r="7665" b="5081"/>
          <a:stretch/>
        </p:blipFill>
        <p:spPr bwMode="auto">
          <a:xfrm>
            <a:off x="157162" y="0"/>
            <a:ext cx="8858251" cy="667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導覽與實作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內容版面配置區 4"/>
          <p:cNvSpPr txBox="1">
            <a:spLocks/>
          </p:cNvSpPr>
          <p:nvPr/>
        </p:nvSpPr>
        <p:spPr>
          <a:xfrm>
            <a:off x="395536" y="1916832"/>
            <a:ext cx="8496944" cy="39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57784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1732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4592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46888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 smtClean="0">
                <a:solidFill>
                  <a:schemeClr val="tx1"/>
                </a:solidFill>
              </a:rPr>
              <a:t>藉由豐富</a:t>
            </a:r>
            <a:r>
              <a:rPr lang="zh-TW" altLang="en-US" dirty="0">
                <a:solidFill>
                  <a:schemeClr val="tx1"/>
                </a:solidFill>
              </a:rPr>
              <a:t>有趣的製鞋產業歷史、鞋子小</a:t>
            </a:r>
            <a:r>
              <a:rPr lang="zh-TW" altLang="en-US" dirty="0" smtClean="0">
                <a:solidFill>
                  <a:schemeClr val="tx1"/>
                </a:solidFill>
              </a:rPr>
              <a:t>故事等製鞋相關知識，</a:t>
            </a:r>
            <a:r>
              <a:rPr lang="zh-TW" altLang="en-US" dirty="0">
                <a:solidFill>
                  <a:schemeClr val="tx1"/>
                </a:solidFill>
              </a:rPr>
              <a:t>來</a:t>
            </a:r>
            <a:r>
              <a:rPr lang="zh-TW" altLang="en-US" dirty="0" smtClean="0">
                <a:solidFill>
                  <a:schemeClr val="tx1"/>
                </a:solidFill>
              </a:rPr>
              <a:t>介紹</a:t>
            </a:r>
            <a:r>
              <a:rPr lang="zh-TW" altLang="en-US" dirty="0">
                <a:solidFill>
                  <a:schemeClr val="tx1"/>
                </a:solidFill>
              </a:rPr>
              <a:t>台灣鞋業發展的</a:t>
            </a:r>
            <a:r>
              <a:rPr lang="zh-TW" altLang="en-US" dirty="0" smtClean="0">
                <a:solidFill>
                  <a:schemeClr val="tx1"/>
                </a:solidFill>
              </a:rPr>
              <a:t>歷史及</a:t>
            </a:r>
            <a:r>
              <a:rPr lang="zh-TW" altLang="en-US" dirty="0">
                <a:solidFill>
                  <a:schemeClr val="tx1"/>
                </a:solidFill>
              </a:rPr>
              <a:t>許多鞋業發展的珍貴</a:t>
            </a:r>
            <a:r>
              <a:rPr lang="zh-TW" altLang="en-US" dirty="0" smtClean="0">
                <a:solidFill>
                  <a:schemeClr val="tx1"/>
                </a:solidFill>
              </a:rPr>
              <a:t>文物。</a:t>
            </a:r>
            <a:endParaRPr lang="en-US" altLang="zh-TW" dirty="0" smtClean="0">
              <a:solidFill>
                <a:schemeClr val="tx1"/>
              </a:solidFill>
            </a:endParaRPr>
          </a:p>
          <a:p>
            <a:pPr algn="just"/>
            <a:r>
              <a:rPr lang="zh-TW" altLang="en-US" dirty="0" smtClean="0">
                <a:solidFill>
                  <a:schemeClr val="tx1"/>
                </a:solidFill>
              </a:rPr>
              <a:t>自由選擇多種素材並設計</a:t>
            </a:r>
            <a:r>
              <a:rPr lang="zh-TW" altLang="en-US" dirty="0">
                <a:solidFill>
                  <a:schemeClr val="tx1"/>
                </a:solidFill>
              </a:rPr>
              <a:t>出自己獨特風格</a:t>
            </a:r>
            <a:r>
              <a:rPr lang="zh-TW" altLang="en-US" dirty="0" smtClean="0">
                <a:solidFill>
                  <a:schemeClr val="tx1"/>
                </a:solidFill>
              </a:rPr>
              <a:t>的</a:t>
            </a:r>
            <a:r>
              <a:rPr lang="zh-TW" altLang="en-US" dirty="0">
                <a:solidFill>
                  <a:schemeClr val="tx1"/>
                </a:solidFill>
              </a:rPr>
              <a:t>帆布袋</a:t>
            </a:r>
            <a:r>
              <a:rPr lang="zh-TW" altLang="en-US" dirty="0" smtClean="0">
                <a:solidFill>
                  <a:schemeClr val="tx1"/>
                </a:solidFill>
              </a:rPr>
              <a:t>。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52" y="3481635"/>
            <a:ext cx="2566745" cy="2566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9" t="8468" r="24559" b="29757"/>
          <a:stretch/>
        </p:blipFill>
        <p:spPr>
          <a:xfrm>
            <a:off x="1944027" y="4491017"/>
            <a:ext cx="2819659" cy="2181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230" y="3587184"/>
            <a:ext cx="2880320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566" y="4523910"/>
            <a:ext cx="2864471" cy="2148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03414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94" t="-902" r="2694" b="902"/>
          <a:stretch/>
        </p:blipFill>
        <p:spPr bwMode="auto">
          <a:xfrm>
            <a:off x="-396552" y="-377371"/>
            <a:ext cx="9555066" cy="733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4046454" y="2593934"/>
            <a:ext cx="14761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dirty="0" smtClean="0">
                <a:latin typeface="Brush Script MT" panose="03060802040406070304" pitchFamily="66" charset="0"/>
              </a:rPr>
              <a:t>THE</a:t>
            </a:r>
            <a:r>
              <a:rPr lang="zh-TW" altLang="en-US" sz="4800" dirty="0" smtClean="0">
                <a:latin typeface="Brush Script MT" panose="03060802040406070304" pitchFamily="66" charset="0"/>
              </a:rPr>
              <a:t> </a:t>
            </a:r>
            <a:r>
              <a:rPr lang="en-US" altLang="zh-TW" sz="4800" dirty="0" smtClean="0">
                <a:latin typeface="Brush Script MT" panose="03060802040406070304" pitchFamily="66" charset="0"/>
              </a:rPr>
              <a:t/>
            </a:r>
            <a:br>
              <a:rPr lang="en-US" altLang="zh-TW" sz="4800" dirty="0" smtClean="0">
                <a:latin typeface="Brush Script MT" panose="03060802040406070304" pitchFamily="66" charset="0"/>
              </a:rPr>
            </a:br>
            <a:r>
              <a:rPr lang="en-US" altLang="zh-TW" sz="4800" dirty="0" smtClean="0">
                <a:latin typeface="Brush Script MT" panose="03060802040406070304" pitchFamily="66" charset="0"/>
              </a:rPr>
              <a:t>END</a:t>
            </a:r>
            <a:endParaRPr lang="zh-TW" altLang="en-US" sz="4800" dirty="0"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18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C:\Users\user\Desktop\123545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07" r="16671" b="5471"/>
          <a:stretch/>
        </p:blipFill>
        <p:spPr bwMode="auto">
          <a:xfrm>
            <a:off x="107504" y="1317828"/>
            <a:ext cx="8299123" cy="535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29" t="7857" b="4734"/>
          <a:stretch/>
        </p:blipFill>
        <p:spPr bwMode="auto">
          <a:xfrm>
            <a:off x="395536" y="0"/>
            <a:ext cx="1338230" cy="148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617"/>
          <a:stretch/>
        </p:blipFill>
        <p:spPr bwMode="auto">
          <a:xfrm>
            <a:off x="5948104" y="117125"/>
            <a:ext cx="3088392" cy="2084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1442674"/>
          </a:xfrm>
        </p:spPr>
        <p:txBody>
          <a:bodyPr/>
          <a:lstStyle/>
          <a:p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臺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中市私立早稻田藝術幼兒園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54" t="12711" r="8193" b="6777"/>
          <a:stretch/>
        </p:blipFill>
        <p:spPr bwMode="auto">
          <a:xfrm>
            <a:off x="3029498" y="2112173"/>
            <a:ext cx="6006998" cy="41284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-33890" y="2982431"/>
            <a:ext cx="316573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spc="-15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流程</a:t>
            </a:r>
            <a:endParaRPr lang="en-US" altLang="zh-TW" sz="2400" b="1" spc="-150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學校簡介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(40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分鐘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環境參觀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(30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分鐘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休息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(10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分鐘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分享與討論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(30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分鐘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b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779912" y="1700808"/>
            <a:ext cx="5328592" cy="432048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105.11.23</a:t>
            </a:r>
            <a:r>
              <a:rPr lang="zh-TW" altLang="en-US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en-US" altLang="zh-TW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09</a:t>
            </a:r>
            <a:r>
              <a:rPr lang="zh-TW" altLang="en-US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  <a:r>
              <a:rPr lang="zh-TW" altLang="en-US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</a:t>
            </a:r>
            <a:r>
              <a:rPr lang="zh-TW" altLang="en-US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  <a:r>
              <a:rPr lang="zh-TW" altLang="en-US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A.M.</a:t>
            </a:r>
            <a:endParaRPr lang="zh-TW" altLang="en-US" sz="2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723470" y="216283"/>
            <a:ext cx="1269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First </a:t>
            </a:r>
            <a:endParaRPr lang="zh-TW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99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76" r="7665" b="5081"/>
          <a:stretch/>
        </p:blipFill>
        <p:spPr bwMode="auto">
          <a:xfrm>
            <a:off x="157162" y="0"/>
            <a:ext cx="8858251" cy="667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學校簡介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841248" y="1628800"/>
            <a:ext cx="3657600" cy="3950208"/>
          </a:xfrm>
        </p:spPr>
        <p:txBody>
          <a:bodyPr>
            <a:normAutofit/>
          </a:bodyPr>
          <a:lstStyle/>
          <a:p>
            <a:r>
              <a:rPr lang="zh-TW" alt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教育理念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內容版面配置區 6"/>
          <p:cNvSpPr>
            <a:spLocks noGrp="1"/>
          </p:cNvSpPr>
          <p:nvPr>
            <p:ph sz="quarter" idx="14"/>
          </p:nvPr>
        </p:nvSpPr>
        <p:spPr>
          <a:xfrm>
            <a:off x="4946848" y="1628800"/>
            <a:ext cx="3657600" cy="4752528"/>
          </a:xfrm>
        </p:spPr>
        <p:txBody>
          <a:bodyPr>
            <a:normAutofit/>
          </a:bodyPr>
          <a:lstStyle/>
          <a:p>
            <a:r>
              <a:rPr lang="zh-TW" alt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教學特色</a:t>
            </a:r>
            <a:endParaRPr lang="en-US" altLang="zh-TW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28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主題方案教學</a:t>
            </a:r>
            <a:endParaRPr lang="en-US" altLang="zh-TW" sz="28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結合</a:t>
            </a:r>
            <a:r>
              <a:rPr lang="zh-TW" altLang="en-US" sz="28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人文</a:t>
            </a:r>
            <a:r>
              <a:rPr lang="zh-TW" altLang="en-US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28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自然</a:t>
            </a:r>
            <a:r>
              <a:rPr lang="zh-TW" altLang="en-US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lang="zh-TW" altLang="en-US" sz="28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藝術</a:t>
            </a:r>
            <a:r>
              <a:rPr lang="zh-TW" altLang="en-US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，將特色課程融入幼兒的學習，如多元文化語言、奧福音樂、體適能、藝術課程等，培養其主動性、同理心、熱情與好奇心，以及問題解決的能力。</a:t>
            </a:r>
            <a:endParaRPr lang="en-US" altLang="zh-TW" sz="28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en-US" altLang="zh-TW" sz="28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zh-TW" altLang="en-US" sz="2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11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4772966"/>
              </p:ext>
            </p:extLst>
          </p:nvPr>
        </p:nvGraphicFramePr>
        <p:xfrm>
          <a:off x="-468560" y="1844824"/>
          <a:ext cx="6192688" cy="42168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6" name="內容版面配置區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286201"/>
            <a:ext cx="1018208" cy="942999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539552" y="5517232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紅色：陽光、空氣  黃色：大地、泥土</a:t>
            </a:r>
            <a:endParaRPr lang="en-US" altLang="zh-TW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藍色：河川、水源  綠色：動物、植物</a:t>
            </a:r>
          </a:p>
        </p:txBody>
      </p:sp>
    </p:spTree>
    <p:extLst>
      <p:ext uri="{BB962C8B-B14F-4D97-AF65-F5344CB8AC3E}">
        <p14:creationId xmlns:p14="http://schemas.microsoft.com/office/powerpoint/2010/main" val="355833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82016"/>
            <a:ext cx="8901113" cy="660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環境參觀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395536" y="1916832"/>
            <a:ext cx="8568952" cy="3951337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早稻田擁有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完善的校園環境</a:t>
            </a:r>
            <a:r>
              <a:rPr lang="zh-TW" altLang="en-US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規劃，多元課室及特色戶外區，如早稻田小公園、稻田實作區等，提供幼兒豐富的學習情境，讓幼兒浸潤在藝術環境中，孕育出美的心靈。</a:t>
            </a:r>
            <a:endParaRPr lang="en-US" altLang="zh-TW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73" y="3308392"/>
            <a:ext cx="2721781" cy="1848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23" r="2468" b="14079"/>
          <a:stretch/>
        </p:blipFill>
        <p:spPr bwMode="auto">
          <a:xfrm>
            <a:off x="1577687" y="4221088"/>
            <a:ext cx="2905410" cy="23214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55" r="10934" b="8249"/>
          <a:stretch/>
        </p:blipFill>
        <p:spPr bwMode="auto">
          <a:xfrm>
            <a:off x="3347864" y="3308392"/>
            <a:ext cx="2535556" cy="19268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96" t="8272" r="3471" b="28727"/>
          <a:stretch/>
        </p:blipFill>
        <p:spPr bwMode="auto">
          <a:xfrm>
            <a:off x="4932040" y="4131517"/>
            <a:ext cx="2950832" cy="2410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" t="7673" r="5000" b="8788"/>
          <a:stretch/>
        </p:blipFill>
        <p:spPr bwMode="auto">
          <a:xfrm>
            <a:off x="6146197" y="3276836"/>
            <a:ext cx="2818291" cy="19899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517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6" r="1406" b="2709"/>
          <a:stretch/>
        </p:blipFill>
        <p:spPr bwMode="auto">
          <a:xfrm>
            <a:off x="128588" y="0"/>
            <a:ext cx="8886824" cy="667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分享與討論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1628798"/>
            <a:ext cx="8424936" cy="5043465"/>
          </a:xfrm>
        </p:spPr>
        <p:txBody>
          <a:bodyPr>
            <a:normAutofit/>
          </a:bodyPr>
          <a:lstStyle/>
          <a:p>
            <a:r>
              <a:rPr lang="en-US" altLang="zh-TW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Q1</a:t>
            </a:r>
            <a:r>
              <a:rPr lang="zh-TW" altLang="en-US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請問幼兒的個人檔案多久記錄一次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en-US" altLang="zh-TW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A1</a:t>
            </a:r>
            <a:r>
              <a:rPr lang="zh-TW" altLang="en-US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考量到老師的時間和工作量，基本上是一個</a:t>
            </a:r>
            <a:r>
              <a:rPr lang="zh-TW" altLang="zh-TW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月一次，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 </a:t>
            </a:r>
            <a:endParaRPr lang="en-US" altLang="zh-TW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</a:t>
            </a:r>
            <a:r>
              <a:rPr lang="zh-TW" altLang="zh-TW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位</a:t>
            </a:r>
            <a:r>
              <a:rPr lang="zh-TW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幼兒紀錄兩個活動，而教學活動</a:t>
            </a:r>
            <a:r>
              <a:rPr lang="zh-TW" altLang="zh-TW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紀實是</a:t>
            </a:r>
            <a:r>
              <a:rPr lang="zh-TW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兩週一次</a:t>
            </a:r>
            <a:r>
              <a:rPr lang="zh-TW" altLang="zh-TW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sz="1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Q2</a:t>
            </a:r>
            <a:r>
              <a:rPr lang="zh-TW" altLang="en-US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在影片中有看到一個線材區，請問它的功用是什麼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en-US" altLang="zh-TW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A2</a:t>
            </a:r>
            <a:r>
              <a:rPr lang="zh-TW" altLang="en-US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線材區其實是包含在教室的美勞區內，老師只是多</a:t>
            </a:r>
            <a:r>
              <a:rPr lang="zh-TW" altLang="zh-TW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一個</a:t>
            </a:r>
            <a:endParaRPr lang="en-US" altLang="zh-TW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</a:t>
            </a:r>
            <a:r>
              <a:rPr lang="zh-TW" altLang="zh-TW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標示</a:t>
            </a:r>
            <a:r>
              <a:rPr lang="zh-TW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說明這是線材區</a:t>
            </a:r>
            <a:r>
              <a:rPr lang="zh-TW" altLang="zh-TW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sz="1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Q3</a:t>
            </a:r>
            <a:r>
              <a:rPr lang="zh-TW" altLang="en-US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請問設實驗班的目的是什麼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 </a:t>
            </a:r>
            <a:endParaRPr lang="en-US" altLang="zh-TW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A3</a:t>
            </a:r>
            <a:r>
              <a:rPr lang="zh-TW" altLang="en-US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因為美語在國際交流上是非常重要的，所以我們設</a:t>
            </a:r>
            <a:r>
              <a:rPr lang="zh-TW" altLang="zh-TW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實驗</a:t>
            </a:r>
            <a:endParaRPr lang="en-US" altLang="zh-TW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</a:t>
            </a:r>
            <a:r>
              <a:rPr lang="zh-TW" altLang="zh-TW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班</a:t>
            </a:r>
            <a:r>
              <a:rPr lang="zh-TW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就是希望透過主題教學的方式讓幼兒在使用語言</a:t>
            </a:r>
            <a:r>
              <a:rPr lang="zh-TW" altLang="zh-TW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時</a:t>
            </a:r>
            <a:endParaRPr lang="en-US" altLang="zh-TW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</a:t>
            </a:r>
            <a:r>
              <a:rPr lang="zh-TW" altLang="zh-TW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學會</a:t>
            </a:r>
            <a:r>
              <a:rPr lang="zh-TW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語言，且也能多多學習不同的語言。</a:t>
            </a:r>
            <a:endParaRPr lang="zh-TW" altLang="en-US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9321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6" r="1406" b="2709"/>
          <a:stretch/>
        </p:blipFill>
        <p:spPr bwMode="auto">
          <a:xfrm>
            <a:off x="128588" y="0"/>
            <a:ext cx="888682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內容版面配置區 2"/>
          <p:cNvSpPr>
            <a:spLocks noGrp="1"/>
          </p:cNvSpPr>
          <p:nvPr>
            <p:ph idx="1"/>
          </p:nvPr>
        </p:nvSpPr>
        <p:spPr>
          <a:xfrm>
            <a:off x="395536" y="476671"/>
            <a:ext cx="8424936" cy="5904657"/>
          </a:xfrm>
        </p:spPr>
        <p:txBody>
          <a:bodyPr>
            <a:normAutofit lnSpcReduction="10000"/>
          </a:bodyPr>
          <a:lstStyle/>
          <a:p>
            <a:r>
              <a:rPr lang="en-US" altLang="zh-TW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Q4</a:t>
            </a:r>
            <a:r>
              <a:rPr lang="zh-TW" altLang="en-US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請問負責教學的老師還要負責做行政工作嗎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 </a:t>
            </a:r>
            <a:endParaRPr lang="en-US" altLang="zh-TW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A4</a:t>
            </a:r>
            <a:r>
              <a:rPr lang="zh-TW" altLang="en-US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行政工作大部分都是以行政老師為主，但是有些活動</a:t>
            </a:r>
            <a:r>
              <a:rPr lang="zh-TW" altLang="zh-TW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需</a:t>
            </a:r>
            <a:endParaRPr lang="en-US" altLang="zh-TW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</a:t>
            </a:r>
            <a:r>
              <a:rPr lang="zh-TW" altLang="zh-TW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要</a:t>
            </a:r>
            <a:r>
              <a:rPr lang="zh-TW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的人力比較多，我們很注重人才的培養，所以老師</a:t>
            </a:r>
            <a:r>
              <a:rPr lang="zh-TW" altLang="zh-TW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除</a:t>
            </a:r>
            <a:endParaRPr lang="en-US" altLang="zh-TW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</a:t>
            </a:r>
            <a:r>
              <a:rPr lang="zh-TW" altLang="zh-TW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了</a:t>
            </a:r>
            <a:r>
              <a:rPr lang="zh-TW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教學也要思考其他領域，例如特殊班的老師要知道</a:t>
            </a:r>
            <a:r>
              <a:rPr lang="zh-TW" altLang="zh-TW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巡</a:t>
            </a:r>
            <a:endParaRPr lang="en-US" altLang="zh-TW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</a:t>
            </a:r>
            <a:r>
              <a:rPr lang="zh-TW" altLang="zh-TW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迴</a:t>
            </a:r>
            <a:r>
              <a:rPr lang="zh-TW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輔導和一些安置的流程，我們希望老師們可以有</a:t>
            </a:r>
            <a:r>
              <a:rPr lang="zh-TW" altLang="zh-TW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機會</a:t>
            </a:r>
            <a:endParaRPr lang="en-US" altLang="zh-TW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</a:t>
            </a:r>
            <a:r>
              <a:rPr lang="zh-TW" altLang="zh-TW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就</a:t>
            </a:r>
            <a:r>
              <a:rPr lang="zh-TW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把握，要有研究精神，主動挑戰，像是我們最近</a:t>
            </a:r>
            <a:r>
              <a:rPr lang="zh-TW" altLang="zh-TW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推動</a:t>
            </a:r>
            <a:endParaRPr lang="en-US" altLang="zh-TW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</a:t>
            </a:r>
            <a:r>
              <a:rPr lang="zh-TW" altLang="zh-TW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綠食育，就是一個很好的挑戰，所以老師對課程要</a:t>
            </a:r>
            <a:r>
              <a:rPr lang="zh-TW" altLang="zh-TW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</a:t>
            </a:r>
            <a:endParaRPr lang="en-US" altLang="zh-TW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</a:t>
            </a:r>
            <a:r>
              <a:rPr lang="zh-TW" altLang="zh-TW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想法</a:t>
            </a:r>
            <a:r>
              <a:rPr lang="zh-TW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，不過有時候還是需要兼一點行政</a:t>
            </a:r>
            <a:r>
              <a:rPr lang="zh-TW" altLang="zh-TW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sz="13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Q5</a:t>
            </a:r>
            <a:r>
              <a:rPr lang="zh-TW" altLang="en-US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請問校園內的布置是如何準備的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en-US" altLang="zh-TW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A5</a:t>
            </a:r>
            <a:r>
              <a:rPr lang="zh-TW" altLang="en-US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是學校的藝術老師和教保組思考之後，由藝術老師做</a:t>
            </a:r>
            <a:r>
              <a:rPr lang="zh-TW" altLang="zh-TW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的，</a:t>
            </a:r>
            <a:endParaRPr lang="en-US" altLang="zh-TW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</a:t>
            </a:r>
            <a:r>
              <a:rPr lang="zh-TW" altLang="zh-TW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主要</a:t>
            </a:r>
            <a:r>
              <a:rPr lang="zh-TW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是希望幼兒一進校就能看到這些布置，或許可以</a:t>
            </a:r>
            <a:r>
              <a:rPr lang="zh-TW" altLang="zh-TW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帶</a:t>
            </a:r>
            <a:endParaRPr lang="en-US" altLang="zh-TW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</a:t>
            </a:r>
            <a:r>
              <a:rPr lang="zh-TW" altLang="zh-TW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著</a:t>
            </a:r>
            <a:r>
              <a:rPr lang="zh-TW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爸爸媽媽一起去看，像是我們最近的親子活動就有</a:t>
            </a:r>
            <a:r>
              <a:rPr lang="zh-TW" altLang="zh-TW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結</a:t>
            </a:r>
            <a:endParaRPr lang="en-US" altLang="zh-TW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</a:t>
            </a:r>
            <a:r>
              <a:rPr lang="zh-TW" altLang="zh-TW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合</a:t>
            </a:r>
            <a:r>
              <a:rPr lang="zh-TW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主題，像是其中一班就是柑仔店，所以幼兒學習的</a:t>
            </a:r>
            <a:r>
              <a:rPr lang="zh-TW" altLang="zh-TW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</a:t>
            </a:r>
            <a:endParaRPr lang="en-US" altLang="zh-TW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</a:t>
            </a:r>
            <a:r>
              <a:rPr lang="zh-TW" altLang="zh-TW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材</a:t>
            </a:r>
            <a:r>
              <a:rPr lang="zh-TW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就是要生活化。</a:t>
            </a:r>
            <a:endParaRPr lang="en-US" altLang="zh-TW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6489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C:\Users\user\Desktop\123545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07" r="16671" b="5471"/>
          <a:stretch/>
        </p:blipFill>
        <p:spPr bwMode="auto">
          <a:xfrm>
            <a:off x="107504" y="1317828"/>
            <a:ext cx="8299123" cy="535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29" t="7857" b="4734"/>
          <a:stretch/>
        </p:blipFill>
        <p:spPr bwMode="auto">
          <a:xfrm>
            <a:off x="395536" y="0"/>
            <a:ext cx="1485282" cy="148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617"/>
          <a:stretch/>
        </p:blipFill>
        <p:spPr bwMode="auto">
          <a:xfrm>
            <a:off x="5948104" y="117125"/>
            <a:ext cx="3088392" cy="2084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1442674"/>
          </a:xfrm>
        </p:spPr>
        <p:txBody>
          <a:bodyPr/>
          <a:lstStyle/>
          <a:p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臺北市立南海實驗幼兒園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5001" b="15157"/>
          <a:stretch/>
        </p:blipFill>
        <p:spPr bwMode="auto">
          <a:xfrm>
            <a:off x="395536" y="2307772"/>
            <a:ext cx="5688631" cy="39009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5868144" y="3486487"/>
            <a:ext cx="316573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spc="-15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流程</a:t>
            </a:r>
            <a:endParaRPr lang="en-US" altLang="zh-TW" sz="2400" b="1" spc="-150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學校簡介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(30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分鐘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環境參觀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(40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分鐘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自由活動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(20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分鐘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分享與討論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(20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分鐘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b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779912" y="1700808"/>
            <a:ext cx="5328592" cy="432048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105.11.24</a:t>
            </a:r>
            <a:r>
              <a:rPr lang="zh-TW" altLang="en-US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en-US" altLang="zh-TW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09</a:t>
            </a:r>
            <a:r>
              <a:rPr lang="zh-TW" altLang="en-US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  <a:r>
              <a:rPr lang="zh-TW" altLang="en-US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</a:t>
            </a:r>
            <a:r>
              <a:rPr lang="zh-TW" altLang="en-US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  <a:r>
              <a:rPr lang="zh-TW" altLang="en-US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A.M.</a:t>
            </a:r>
            <a:endParaRPr lang="zh-TW" altLang="en-US" sz="2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683568" y="216283"/>
            <a:ext cx="1269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Second </a:t>
            </a:r>
            <a:endParaRPr lang="zh-TW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61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76" r="7665" b="5081"/>
          <a:stretch/>
        </p:blipFill>
        <p:spPr bwMode="auto">
          <a:xfrm>
            <a:off x="157162" y="0"/>
            <a:ext cx="8858251" cy="667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學校簡介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841248" y="1628800"/>
            <a:ext cx="3657600" cy="3950208"/>
          </a:xfrm>
        </p:spPr>
        <p:txBody>
          <a:bodyPr>
            <a:normAutofit/>
          </a:bodyPr>
          <a:lstStyle/>
          <a:p>
            <a:r>
              <a:rPr lang="zh-TW" alt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教育理念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內容版面配置區 6"/>
          <p:cNvSpPr>
            <a:spLocks noGrp="1"/>
          </p:cNvSpPr>
          <p:nvPr>
            <p:ph sz="quarter" idx="14"/>
          </p:nvPr>
        </p:nvSpPr>
        <p:spPr>
          <a:xfrm>
            <a:off x="4946848" y="1628800"/>
            <a:ext cx="3657600" cy="4752528"/>
          </a:xfrm>
        </p:spPr>
        <p:txBody>
          <a:bodyPr>
            <a:normAutofit/>
          </a:bodyPr>
          <a:lstStyle/>
          <a:p>
            <a:pPr algn="just"/>
            <a:r>
              <a:rPr lang="zh-TW" alt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教學特色</a:t>
            </a:r>
            <a:endParaRPr lang="en-US" altLang="zh-TW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zh-TW" altLang="en-US" sz="2800" b="1" dirty="0" smtClean="0">
                <a:solidFill>
                  <a:srgbClr val="C00000"/>
                </a:solidFill>
              </a:rPr>
              <a:t>方案教學</a:t>
            </a:r>
            <a:endParaRPr lang="en-US" altLang="zh-TW" sz="2800" b="1" dirty="0" smtClean="0">
              <a:solidFill>
                <a:srgbClr val="C00000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zh-TW" altLang="en-US" sz="2800" dirty="0" smtClean="0">
                <a:solidFill>
                  <a:schemeClr val="tx1"/>
                </a:solidFill>
              </a:rPr>
              <a:t>應用</a:t>
            </a:r>
            <a:r>
              <a:rPr lang="zh-TW" altLang="en-US" sz="2800" dirty="0">
                <a:solidFill>
                  <a:schemeClr val="tx1"/>
                </a:solidFill>
              </a:rPr>
              <a:t>建構理論，適時搭起認知學習的</a:t>
            </a:r>
            <a:r>
              <a:rPr lang="zh-TW" altLang="en-US" sz="2800" dirty="0" smtClean="0">
                <a:solidFill>
                  <a:schemeClr val="tx1"/>
                </a:solidFill>
              </a:rPr>
              <a:t>鷹架</a:t>
            </a:r>
            <a:r>
              <a:rPr lang="zh-TW" altLang="en-US" sz="2800" dirty="0">
                <a:solidFill>
                  <a:schemeClr val="tx1"/>
                </a:solidFill>
              </a:rPr>
              <a:t>，</a:t>
            </a:r>
            <a:r>
              <a:rPr lang="zh-TW" altLang="en-US" sz="2800" dirty="0" smtClean="0">
                <a:solidFill>
                  <a:schemeClr val="tx1"/>
                </a:solidFill>
              </a:rPr>
              <a:t>引導</a:t>
            </a:r>
            <a:r>
              <a:rPr lang="zh-TW" altLang="en-US" sz="2800" dirty="0">
                <a:solidFill>
                  <a:schemeClr val="tx1"/>
                </a:solidFill>
              </a:rPr>
              <a:t>孩子發現問題、尋求</a:t>
            </a:r>
            <a:r>
              <a:rPr lang="zh-TW" altLang="en-US" sz="2800" dirty="0" smtClean="0">
                <a:solidFill>
                  <a:schemeClr val="tx1"/>
                </a:solidFill>
              </a:rPr>
              <a:t>答案</a:t>
            </a:r>
            <a:r>
              <a:rPr lang="en-US" altLang="zh-TW" sz="2800" dirty="0" smtClean="0">
                <a:solidFill>
                  <a:schemeClr val="tx1"/>
                </a:solidFill>
              </a:rPr>
              <a:t/>
            </a:r>
            <a:br>
              <a:rPr lang="en-US" altLang="zh-TW" sz="2800" dirty="0" smtClean="0">
                <a:solidFill>
                  <a:schemeClr val="tx1"/>
                </a:solidFill>
              </a:rPr>
            </a:br>
            <a:r>
              <a:rPr lang="zh-TW" altLang="en-US" sz="2800" dirty="0" smtClean="0">
                <a:solidFill>
                  <a:schemeClr val="tx1"/>
                </a:solidFill>
              </a:rPr>
              <a:t>、</a:t>
            </a:r>
            <a:r>
              <a:rPr lang="zh-TW" altLang="en-US" sz="2800" dirty="0">
                <a:solidFill>
                  <a:schemeClr val="tx1"/>
                </a:solidFill>
              </a:rPr>
              <a:t>創新思維，建構解決問題的</a:t>
            </a:r>
            <a:r>
              <a:rPr lang="zh-TW" altLang="en-US" sz="2800" dirty="0" smtClean="0">
                <a:solidFill>
                  <a:schemeClr val="tx1"/>
                </a:solidFill>
              </a:rPr>
              <a:t>能力以達成自我</a:t>
            </a:r>
            <a:r>
              <a:rPr lang="zh-TW" altLang="en-US" sz="2800" dirty="0">
                <a:solidFill>
                  <a:schemeClr val="tx1"/>
                </a:solidFill>
              </a:rPr>
              <a:t>實現</a:t>
            </a:r>
            <a:r>
              <a:rPr lang="zh-TW" altLang="en-US" sz="2800" dirty="0" smtClean="0">
                <a:solidFill>
                  <a:schemeClr val="tx1"/>
                </a:solidFill>
              </a:rPr>
              <a:t>。</a:t>
            </a:r>
            <a:endParaRPr lang="en-US" altLang="zh-TW" sz="28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buFont typeface="Wingdings" panose="05000000000000000000" pitchFamily="2" charset="2"/>
              <a:buChar char="ü"/>
            </a:pPr>
            <a:endParaRPr lang="zh-TW" altLang="en-US" sz="2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251520" y="2708920"/>
            <a:ext cx="4447545" cy="3312368"/>
            <a:chOff x="251520" y="2708920"/>
            <a:chExt cx="4447545" cy="3312368"/>
          </a:xfrm>
        </p:grpSpPr>
        <p:sp>
          <p:nvSpPr>
            <p:cNvPr id="8" name="圓角矩形 7"/>
            <p:cNvSpPr/>
            <p:nvPr/>
          </p:nvSpPr>
          <p:spPr>
            <a:xfrm>
              <a:off x="251520" y="2716508"/>
              <a:ext cx="2146576" cy="1584176"/>
            </a:xfrm>
            <a:prstGeom prst="roundRect">
              <a:avLst/>
            </a:prstGeom>
            <a:gradFill flip="none" rotWithShape="1">
              <a:gsLst>
                <a:gs pos="0">
                  <a:srgbClr val="CC0000">
                    <a:shade val="30000"/>
                    <a:satMod val="115000"/>
                  </a:srgbClr>
                </a:gs>
                <a:gs pos="50000">
                  <a:srgbClr val="CC0000">
                    <a:shade val="67500"/>
                    <a:satMod val="115000"/>
                  </a:srgbClr>
                </a:gs>
                <a:gs pos="100000">
                  <a:srgbClr val="CC0000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b="1" dirty="0"/>
                <a:t>透過情感</a:t>
              </a:r>
              <a:r>
                <a:rPr lang="zh-TW" altLang="en-US" sz="2400" b="1" dirty="0" smtClean="0"/>
                <a:t>教</a:t>
              </a:r>
              <a:r>
                <a:rPr lang="en-US" altLang="zh-TW" sz="2400" b="1" dirty="0" smtClean="0"/>
                <a:t/>
              </a:r>
              <a:br>
                <a:rPr lang="en-US" altLang="zh-TW" sz="2400" b="1" dirty="0" smtClean="0"/>
              </a:br>
              <a:r>
                <a:rPr lang="zh-TW" altLang="en-US" sz="2400" b="1" dirty="0" smtClean="0"/>
                <a:t>育</a:t>
              </a:r>
              <a:r>
                <a:rPr lang="zh-TW" altLang="en-US" sz="2400" b="1" dirty="0"/>
                <a:t>貫穿</a:t>
              </a:r>
              <a:r>
                <a:rPr lang="zh-TW" altLang="en-US" sz="2400" b="1" dirty="0" smtClean="0"/>
                <a:t>潛在</a:t>
              </a:r>
              <a:r>
                <a:rPr lang="en-US" altLang="zh-TW" sz="2400" b="1" dirty="0" smtClean="0"/>
                <a:t/>
              </a:r>
              <a:br>
                <a:rPr lang="en-US" altLang="zh-TW" sz="2400" b="1" dirty="0" smtClean="0"/>
              </a:br>
              <a:r>
                <a:rPr lang="zh-TW" altLang="en-US" sz="2400" b="1" dirty="0" smtClean="0"/>
                <a:t>與正式</a:t>
              </a:r>
              <a:r>
                <a:rPr lang="zh-TW" altLang="en-US" sz="2400" b="1" dirty="0"/>
                <a:t>課程</a:t>
              </a:r>
            </a:p>
          </p:txBody>
        </p:sp>
        <p:sp>
          <p:nvSpPr>
            <p:cNvPr id="10" name="圓角矩形 9"/>
            <p:cNvSpPr/>
            <p:nvPr/>
          </p:nvSpPr>
          <p:spPr>
            <a:xfrm>
              <a:off x="2552489" y="2708920"/>
              <a:ext cx="2146576" cy="1584176"/>
            </a:xfrm>
            <a:prstGeom prst="roundRect">
              <a:avLst/>
            </a:prstGeom>
            <a:gradFill flip="none" rotWithShape="1">
              <a:gsLst>
                <a:gs pos="0">
                  <a:srgbClr val="1111FF">
                    <a:shade val="30000"/>
                    <a:satMod val="115000"/>
                  </a:srgbClr>
                </a:gs>
                <a:gs pos="50000">
                  <a:srgbClr val="1111FF">
                    <a:shade val="67500"/>
                    <a:satMod val="115000"/>
                  </a:srgbClr>
                </a:gs>
                <a:gs pos="100000">
                  <a:srgbClr val="1111FF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b="1" dirty="0"/>
                <a:t>提供</a:t>
              </a:r>
              <a:r>
                <a:rPr lang="zh-TW" altLang="en-US" sz="2400" b="1" dirty="0" smtClean="0"/>
                <a:t>豐富</a:t>
              </a:r>
              <a:r>
                <a:rPr lang="en-US" altLang="zh-TW" sz="2400" b="1" dirty="0" smtClean="0"/>
                <a:t/>
              </a:r>
              <a:br>
                <a:rPr lang="en-US" altLang="zh-TW" sz="2400" b="1" dirty="0" smtClean="0"/>
              </a:br>
              <a:r>
                <a:rPr lang="zh-TW" altLang="en-US" sz="2400" b="1" dirty="0" smtClean="0"/>
                <a:t>多元</a:t>
              </a:r>
              <a:r>
                <a:rPr lang="zh-TW" altLang="en-US" sz="2400" b="1" dirty="0"/>
                <a:t>的</a:t>
              </a:r>
              <a:r>
                <a:rPr lang="zh-TW" altLang="en-US" sz="2400" b="1" dirty="0" smtClean="0"/>
                <a:t>探</a:t>
              </a:r>
              <a:r>
                <a:rPr lang="en-US" altLang="zh-TW" sz="2400" b="1" dirty="0" smtClean="0"/>
                <a:t/>
              </a:r>
              <a:br>
                <a:rPr lang="en-US" altLang="zh-TW" sz="2400" b="1" dirty="0" smtClean="0"/>
              </a:br>
              <a:r>
                <a:rPr lang="zh-TW" altLang="en-US" sz="2400" b="1" dirty="0" smtClean="0"/>
                <a:t>索</a:t>
              </a:r>
              <a:r>
                <a:rPr lang="zh-TW" altLang="en-US" sz="2400" b="1" dirty="0"/>
                <a:t>環境</a:t>
              </a:r>
              <a:r>
                <a:rPr lang="zh-TW" altLang="en-US" sz="2400" b="1" dirty="0" smtClean="0"/>
                <a:t>與</a:t>
              </a:r>
              <a:r>
                <a:rPr lang="en-US" altLang="zh-TW" sz="2400" b="1" dirty="0" smtClean="0"/>
                <a:t/>
              </a:r>
              <a:br>
                <a:rPr lang="en-US" altLang="zh-TW" sz="2400" b="1" dirty="0" smtClean="0"/>
              </a:br>
              <a:r>
                <a:rPr lang="zh-TW" altLang="en-US" sz="2400" b="1" dirty="0" smtClean="0"/>
                <a:t>互動</a:t>
              </a:r>
              <a:r>
                <a:rPr lang="zh-TW" altLang="en-US" sz="2400" b="1" dirty="0"/>
                <a:t>情境</a:t>
              </a:r>
            </a:p>
          </p:txBody>
        </p:sp>
        <p:sp>
          <p:nvSpPr>
            <p:cNvPr id="11" name="圓角矩形 10"/>
            <p:cNvSpPr/>
            <p:nvPr/>
          </p:nvSpPr>
          <p:spPr>
            <a:xfrm>
              <a:off x="1417312" y="4437112"/>
              <a:ext cx="2146576" cy="1584176"/>
            </a:xfrm>
            <a:prstGeom prst="roundRect">
              <a:avLst/>
            </a:prstGeom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b="1" dirty="0"/>
                <a:t>著重幼兒的建構經驗與統整學習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00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82016"/>
            <a:ext cx="8901113" cy="660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環境參觀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835" y="436563"/>
            <a:ext cx="3100363" cy="2325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410" y="2151353"/>
            <a:ext cx="3284983" cy="2463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42"/>
          <a:stretch/>
        </p:blipFill>
        <p:spPr>
          <a:xfrm>
            <a:off x="3634272" y="3789040"/>
            <a:ext cx="3306985" cy="2607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14" y="4253641"/>
            <a:ext cx="3579930" cy="2375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內容版面配置區 4"/>
          <p:cNvSpPr txBox="1">
            <a:spLocks/>
          </p:cNvSpPr>
          <p:nvPr/>
        </p:nvSpPr>
        <p:spPr>
          <a:xfrm>
            <a:off x="395536" y="1772816"/>
            <a:ext cx="4587069" cy="39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57784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1732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4592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46888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 smtClean="0">
                <a:solidFill>
                  <a:schemeClr val="tx1"/>
                </a:solidFill>
              </a:rPr>
              <a:t>南海</a:t>
            </a:r>
            <a:r>
              <a:rPr lang="zh-TW" altLang="en-US" dirty="0">
                <a:solidFill>
                  <a:schemeClr val="tx1"/>
                </a:solidFill>
              </a:rPr>
              <a:t>擁有優美寬敞的戶外</a:t>
            </a:r>
            <a:r>
              <a:rPr lang="zh-TW" altLang="en-US" dirty="0" smtClean="0">
                <a:solidFill>
                  <a:schemeClr val="tx1"/>
                </a:solidFill>
              </a:rPr>
              <a:t>空間</a:t>
            </a:r>
            <a:r>
              <a:rPr lang="en-US" altLang="zh-TW" dirty="0" smtClean="0">
                <a:solidFill>
                  <a:schemeClr val="tx1"/>
                </a:solidFill>
              </a:rPr>
              <a:t/>
            </a:r>
            <a:br>
              <a:rPr lang="en-US" altLang="zh-TW" dirty="0" smtClean="0">
                <a:solidFill>
                  <a:schemeClr val="tx1"/>
                </a:solidFill>
              </a:rPr>
            </a:br>
            <a:r>
              <a:rPr lang="zh-TW" altLang="en-US" dirty="0" smtClean="0">
                <a:solidFill>
                  <a:schemeClr val="tx1"/>
                </a:solidFill>
              </a:rPr>
              <a:t>、</a:t>
            </a:r>
            <a:r>
              <a:rPr lang="zh-TW" altLang="en-US" dirty="0">
                <a:solidFill>
                  <a:schemeClr val="tx1"/>
                </a:solidFill>
              </a:rPr>
              <a:t>自然環境，使幼兒能自由探索並從中學習</a:t>
            </a:r>
            <a:r>
              <a:rPr lang="zh-TW" altLang="en-US" dirty="0" smtClean="0">
                <a:solidFill>
                  <a:schemeClr val="tx1"/>
                </a:solidFill>
              </a:rPr>
              <a:t>，包含多元</a:t>
            </a:r>
            <a:r>
              <a:rPr lang="zh-TW" altLang="en-US" dirty="0">
                <a:solidFill>
                  <a:schemeClr val="tx1"/>
                </a:solidFill>
              </a:rPr>
              <a:t>的課室如美勞陶土區、地下室探索區與體能區</a:t>
            </a:r>
            <a:r>
              <a:rPr lang="zh-TW" altLang="en-US" dirty="0" smtClean="0">
                <a:solidFill>
                  <a:schemeClr val="tx1"/>
                </a:solidFill>
              </a:rPr>
              <a:t>等供</a:t>
            </a:r>
            <a:r>
              <a:rPr lang="zh-TW" altLang="en-US" dirty="0">
                <a:solidFill>
                  <a:schemeClr val="tx1"/>
                </a:solidFill>
              </a:rPr>
              <a:t>幼兒接觸多方面的知識。</a:t>
            </a:r>
          </a:p>
          <a:p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2730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ketchbook">
  <a:themeElements>
    <a:clrScheme name="Sketchbook">
      <a:dk1>
        <a:sysClr val="windowText" lastClr="000000"/>
      </a:dk1>
      <a:lt1>
        <a:sysClr val="window" lastClr="FFFFFF"/>
      </a:lt1>
      <a:dk2>
        <a:srgbClr val="4C1304"/>
      </a:dk2>
      <a:lt2>
        <a:srgbClr val="FFFEE6"/>
      </a:lt2>
      <a:accent1>
        <a:srgbClr val="A63212"/>
      </a:accent1>
      <a:accent2>
        <a:srgbClr val="E68230"/>
      </a:accent2>
      <a:accent3>
        <a:srgbClr val="9BB05E"/>
      </a:accent3>
      <a:accent4>
        <a:srgbClr val="6B9BC7"/>
      </a:accent4>
      <a:accent5>
        <a:srgbClr val="4E66B2"/>
      </a:accent5>
      <a:accent6>
        <a:srgbClr val="8976AC"/>
      </a:accent6>
      <a:hlink>
        <a:srgbClr val="942408"/>
      </a:hlink>
      <a:folHlink>
        <a:srgbClr val="B34F17"/>
      </a:folHlink>
    </a:clrScheme>
    <a:fontScheme name="自訂 1">
      <a:majorFont>
        <a:latin typeface="Century Gothic"/>
        <a:ea typeface="微軟正黑體"/>
        <a:cs typeface=""/>
      </a:majorFont>
      <a:minorFont>
        <a:latin typeface="Century Gothic"/>
        <a:ea typeface="微軟正黑體"/>
        <a:cs typeface=""/>
      </a:minorFont>
    </a:fontScheme>
    <a:fmtScheme name="Sketchbook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alpha val="94000"/>
                <a:satMod val="120000"/>
                <a:lumMod val="110000"/>
              </a:schemeClr>
            </a:gs>
            <a:gs pos="100000">
              <a:schemeClr val="phClr">
                <a:tint val="80000"/>
                <a:shade val="100000"/>
                <a:satMod val="140000"/>
                <a:lumMod val="12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hade val="100000"/>
                <a:satMod val="100000"/>
                <a:lumMod val="9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rotWithShape="0">
              <a:srgbClr val="000000">
                <a:alpha val="37000"/>
              </a:srgbClr>
            </a:outerShdw>
          </a:effectLst>
        </a:effectStyle>
        <a:effectStyle>
          <a:effectLst>
            <a:outerShdw blurRad="50800" dist="25400" dir="5040000" rotWithShape="0">
              <a:srgbClr val="000000">
                <a:alpha val="44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38100" h="2540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55000"/>
                <a:lumMod val="90000"/>
              </a:schemeClr>
              <a:schemeClr val="phClr">
                <a:tint val="92000"/>
                <a:satMod val="120000"/>
                <a:lumMod val="103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96000"/>
              </a:schemeClr>
              <a:schemeClr val="phClr">
                <a:tint val="98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寫生畫板</Template>
  <TotalTime>449</TotalTime>
  <Words>1581</Words>
  <Application>Microsoft Office PowerPoint</Application>
  <PresentationFormat>如螢幕大小 (4:3)</PresentationFormat>
  <Paragraphs>143</Paragraphs>
  <Slides>19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19</vt:i4>
      </vt:variant>
    </vt:vector>
  </HeadingPairs>
  <TitlesOfParts>
    <vt:vector size="20" baseType="lpstr">
      <vt:lpstr>Sketchbook</vt:lpstr>
      <vt:lpstr>PowerPoint 簡報</vt:lpstr>
      <vt:lpstr>臺中市私立早稻田藝術幼兒園</vt:lpstr>
      <vt:lpstr>學校簡介</vt:lpstr>
      <vt:lpstr>環境參觀</vt:lpstr>
      <vt:lpstr>分享與討論</vt:lpstr>
      <vt:lpstr>PowerPoint 簡報</vt:lpstr>
      <vt:lpstr>臺北市立南海實驗幼兒園</vt:lpstr>
      <vt:lpstr>學校簡介</vt:lpstr>
      <vt:lpstr>環境參觀</vt:lpstr>
      <vt:lpstr>分享與討論</vt:lpstr>
      <vt:lpstr>PowerPoint 簡報</vt:lpstr>
      <vt:lpstr>桃園縣民營諾瓦國民小學暨幼兒園</vt:lpstr>
      <vt:lpstr>學校簡介</vt:lpstr>
      <vt:lpstr>環境參觀</vt:lpstr>
      <vt:lpstr>分享與討論</vt:lpstr>
      <vt:lpstr>分享與討論</vt:lpstr>
      <vt:lpstr>         鞋寶觀光工廠</vt:lpstr>
      <vt:lpstr>導覽與實作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54</cp:revision>
  <dcterms:created xsi:type="dcterms:W3CDTF">2016-12-10T06:07:06Z</dcterms:created>
  <dcterms:modified xsi:type="dcterms:W3CDTF">2017-05-08T04:34:58Z</dcterms:modified>
</cp:coreProperties>
</file>