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F4C76-C76E-44B0-87D0-09823E59F6F9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0C46D-5D65-43AA-B69E-8E242CDD97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056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2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33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49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8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03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66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65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029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2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17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1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83BE6E-4060-4B49-8339-FC8DBFEAD4E0}" type="datetimeFigureOut">
              <a:rPr lang="zh-TW" altLang="en-US" smtClean="0"/>
              <a:t>2016/1/15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8D8E3B-A0FB-4961-A5D5-32D3114BF7F4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32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實習課程自我評鑑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教務處 綜合行政組 楊徵祥組長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79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重點摘要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教育部要求之工作項目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en-US" altLang="zh-TW" sz="2400" dirty="0" smtClean="0"/>
              <a:t>1.</a:t>
            </a:r>
            <a:r>
              <a:rPr lang="zh-TW" altLang="en-US" sz="2400" dirty="0" smtClean="0"/>
              <a:t>回覆</a:t>
            </a:r>
            <a:r>
              <a:rPr lang="zh-TW" altLang="en-US" sz="2400" b="1" u="sng" dirty="0" smtClean="0">
                <a:solidFill>
                  <a:srgbClr val="7030A0"/>
                </a:solidFill>
              </a:rPr>
              <a:t>實習課程調查表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如附件一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：請於</a:t>
            </a:r>
            <a:r>
              <a:rPr lang="en-US" altLang="zh-TW" sz="2400" b="1" u="sng" dirty="0" smtClean="0"/>
              <a:t>2/1(</a:t>
            </a:r>
            <a:r>
              <a:rPr lang="zh-TW" altLang="en-US" sz="2400" b="1" u="sng" dirty="0"/>
              <a:t>一</a:t>
            </a:r>
            <a:r>
              <a:rPr lang="en-US" altLang="zh-TW" sz="2400" b="1" u="sng" dirty="0" smtClean="0"/>
              <a:t>)</a:t>
            </a:r>
            <a:r>
              <a:rPr lang="zh-TW" altLang="en-US" sz="2400" b="1" u="sng" dirty="0" smtClean="0"/>
              <a:t>前</a:t>
            </a:r>
            <a:r>
              <a:rPr lang="zh-TW" altLang="en-US" sz="2400" dirty="0" smtClean="0"/>
              <a:t>回覆教務</a:t>
            </a:r>
            <a:r>
              <a:rPr lang="zh-TW" altLang="en-US" sz="2400" dirty="0"/>
              <a:t>處</a:t>
            </a:r>
            <a:endParaRPr lang="en-US" altLang="zh-TW" sz="2400" dirty="0" smtClean="0"/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辦理</a:t>
            </a:r>
            <a:r>
              <a:rPr lang="zh-TW" altLang="en-US" sz="2400" b="1" u="sng" dirty="0" smtClean="0">
                <a:solidFill>
                  <a:srgbClr val="7030A0"/>
                </a:solidFill>
              </a:rPr>
              <a:t>實習課程自我評鑑</a:t>
            </a:r>
            <a:r>
              <a:rPr lang="zh-TW" altLang="en-US" sz="2400" dirty="0" smtClean="0"/>
              <a:t>：請於</a:t>
            </a:r>
            <a:r>
              <a:rPr lang="en-US" altLang="zh-TW" sz="2400" b="1" u="sng" dirty="0" smtClean="0"/>
              <a:t>7~8</a:t>
            </a:r>
            <a:r>
              <a:rPr lang="zh-TW" altLang="en-US" sz="2400" b="1" u="sng" dirty="0" smtClean="0"/>
              <a:t>月</a:t>
            </a:r>
            <a:r>
              <a:rPr lang="en-US" altLang="zh-TW" sz="2400" b="1" u="sng" dirty="0" smtClean="0"/>
              <a:t>(</a:t>
            </a:r>
            <a:r>
              <a:rPr lang="zh-TW" altLang="en-US" sz="2400" b="1" u="sng" dirty="0" smtClean="0"/>
              <a:t>暑假</a:t>
            </a:r>
            <a:r>
              <a:rPr lang="en-US" altLang="zh-TW" sz="2400" b="1" u="sng" dirty="0" smtClean="0"/>
              <a:t>)</a:t>
            </a:r>
            <a:r>
              <a:rPr lang="zh-TW" altLang="en-US" sz="2400" dirty="0" smtClean="0"/>
              <a:t>完成</a:t>
            </a:r>
            <a:r>
              <a:rPr lang="zh-TW" altLang="en-US" sz="2400" b="1" u="sng" dirty="0" smtClean="0">
                <a:solidFill>
                  <a:srgbClr val="00B050"/>
                </a:solidFill>
              </a:rPr>
              <a:t>書面審查</a:t>
            </a:r>
            <a:r>
              <a:rPr lang="en-US" altLang="zh-TW" sz="2400" b="1" u="sng" dirty="0" smtClean="0">
                <a:solidFill>
                  <a:schemeClr val="tx1"/>
                </a:solidFill>
              </a:rPr>
              <a:t>(2~3</a:t>
            </a:r>
            <a:r>
              <a:rPr lang="zh-TW" altLang="en-US" sz="2400" b="1" u="sng" dirty="0" smtClean="0">
                <a:solidFill>
                  <a:schemeClr val="tx1"/>
                </a:solidFill>
              </a:rPr>
              <a:t>人業界專家</a:t>
            </a:r>
            <a:r>
              <a:rPr lang="en-US" altLang="zh-TW" sz="2400" b="1" u="sng" dirty="0" smtClean="0">
                <a:solidFill>
                  <a:schemeClr val="tx1"/>
                </a:solidFill>
              </a:rPr>
              <a:t>)</a:t>
            </a:r>
            <a:r>
              <a:rPr lang="zh-TW" altLang="en-US" sz="2400" dirty="0" smtClean="0"/>
              <a:t>，並送委員意見至系級會議討論。細部期程暫訂如下頁</a:t>
            </a:r>
            <a:r>
              <a:rPr lang="zh-TW" altLang="en-US" sz="2400" dirty="0"/>
              <a:t>。</a:t>
            </a:r>
            <a:endParaRPr lang="en-US" altLang="zh-TW" sz="2400" dirty="0" smtClean="0"/>
          </a:p>
          <a:p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經費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dirty="0" smtClean="0"/>
              <a:t>教務處由教學增能計畫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小教卓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補助外審委員書面審查費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以件為單位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、自評報告印刷費、郵寄費，至多</a:t>
            </a:r>
            <a:r>
              <a:rPr lang="en-US" altLang="zh-TW" sz="2400" dirty="0" smtClean="0"/>
              <a:t>4500</a:t>
            </a:r>
            <a:r>
              <a:rPr lang="zh-TW" altLang="en-US" sz="2400" dirty="0" smtClean="0"/>
              <a:t>元。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88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課程調查表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85885"/>
          </a:xfrm>
        </p:spPr>
        <p:txBody>
          <a:bodyPr>
            <a:no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所需資訊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zh-TW" altLang="en-US" sz="2400" b="1" u="sng" dirty="0" smtClean="0">
                <a:solidFill>
                  <a:srgbClr val="0070C0"/>
                </a:solidFill>
              </a:rPr>
              <a:t>校內附屬機關實習或校外實習之具職場體驗性質者，不分日、進修部</a:t>
            </a:r>
            <a:endParaRPr lang="en-US" altLang="zh-TW" sz="2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70C0"/>
                </a:solidFill>
              </a:rPr>
              <a:t>   期間：</a:t>
            </a:r>
            <a:r>
              <a:rPr lang="en-US" altLang="zh-TW" dirty="0" smtClean="0">
                <a:solidFill>
                  <a:srgbClr val="0070C0"/>
                </a:solidFill>
              </a:rPr>
              <a:t>103</a:t>
            </a:r>
            <a:r>
              <a:rPr lang="zh-TW" altLang="en-US" dirty="0" smtClean="0">
                <a:solidFill>
                  <a:srgbClr val="0070C0"/>
                </a:solidFill>
              </a:rPr>
              <a:t>學年度</a:t>
            </a:r>
            <a:r>
              <a:rPr lang="en-US" altLang="zh-TW" dirty="0" smtClean="0">
                <a:solidFill>
                  <a:srgbClr val="0070C0"/>
                </a:solidFill>
              </a:rPr>
              <a:t>~104</a:t>
            </a:r>
            <a:r>
              <a:rPr lang="zh-TW" altLang="en-US" dirty="0" smtClean="0">
                <a:solidFill>
                  <a:srgbClr val="0070C0"/>
                </a:solidFill>
              </a:rPr>
              <a:t>學年度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 1.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系名</a:t>
            </a:r>
            <a:endParaRPr lang="en-US" altLang="zh-TW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2.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課程名稱</a:t>
            </a:r>
            <a:endParaRPr lang="en-US" altLang="zh-TW" b="1" u="sng" dirty="0">
              <a:solidFill>
                <a:schemeClr val="tx1"/>
              </a:solidFill>
              <a:latin typeface="+mn-ea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3.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實習類別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(a.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期間：暑假、學期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中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全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學年；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b.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類別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: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醫護、師培、其他</a:t>
            </a:r>
            <a:r>
              <a:rPr lang="en-US" altLang="zh-TW" b="1" dirty="0">
                <a:solidFill>
                  <a:schemeClr val="tx1"/>
                </a:solidFill>
                <a:latin typeface="+mn-ea"/>
              </a:rPr>
              <a:t>)</a:t>
            </a:r>
            <a:endParaRPr lang="en-US" altLang="zh-TW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b="1" dirty="0">
                <a:solidFill>
                  <a:schemeClr val="tx1"/>
                </a:solidFill>
                <a:latin typeface="+mn-ea"/>
              </a:rPr>
              <a:t>4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課程性質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必修或選修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)</a:t>
            </a:r>
          </a:p>
          <a:p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5.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學分數</a:t>
            </a:r>
            <a:endParaRPr lang="en-US" altLang="zh-TW" b="1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6.(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預計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</a:rPr>
              <a:t>參與實習人數</a:t>
            </a:r>
            <a:endParaRPr lang="en-US" altLang="zh-TW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橢圓形圖說文字 3"/>
          <p:cNvSpPr/>
          <p:nvPr/>
        </p:nvSpPr>
        <p:spPr>
          <a:xfrm>
            <a:off x="3303380" y="1737360"/>
            <a:ext cx="3117541" cy="659610"/>
          </a:xfrm>
          <a:prstGeom prst="wedgeEllipseCallout">
            <a:avLst>
              <a:gd name="adj1" fmla="val -60833"/>
              <a:gd name="adj2" fmla="val 3137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獸醫院</a:t>
            </a:r>
            <a:r>
              <a:rPr lang="en-US" altLang="zh-TW" dirty="0" smtClean="0">
                <a:solidFill>
                  <a:schemeClr val="tx1"/>
                </a:solidFill>
              </a:rPr>
              <a:t>or</a:t>
            </a:r>
            <a:r>
              <a:rPr lang="zh-TW" altLang="en-US" dirty="0" smtClean="0">
                <a:solidFill>
                  <a:schemeClr val="tx1"/>
                </a:solidFill>
              </a:rPr>
              <a:t>動物試驗場</a:t>
            </a:r>
            <a:r>
              <a:rPr lang="en-US" altLang="zh-TW" dirty="0" smtClean="0">
                <a:solidFill>
                  <a:schemeClr val="tx1"/>
                </a:solidFill>
              </a:rPr>
              <a:t>or</a:t>
            </a:r>
            <a:r>
              <a:rPr lang="zh-TW" altLang="en-US" dirty="0" smtClean="0">
                <a:solidFill>
                  <a:schemeClr val="tx1"/>
                </a:solidFill>
              </a:rPr>
              <a:t>附小</a:t>
            </a:r>
            <a:r>
              <a:rPr lang="en-US" altLang="zh-TW" dirty="0" smtClean="0">
                <a:solidFill>
                  <a:schemeClr val="tx1"/>
                </a:solidFill>
              </a:rPr>
              <a:t>or</a:t>
            </a:r>
            <a:r>
              <a:rPr lang="zh-TW" altLang="en-US" dirty="0" smtClean="0">
                <a:solidFill>
                  <a:schemeClr val="tx1"/>
                </a:solidFill>
              </a:rPr>
              <a:t>工廠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6420921" y="2839671"/>
            <a:ext cx="2449349" cy="659610"/>
          </a:xfrm>
          <a:prstGeom prst="wedgeEllipseCallout">
            <a:avLst>
              <a:gd name="adj1" fmla="val -87654"/>
              <a:gd name="adj2" fmla="val -588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公民營機構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師資培育之學系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師資培育學系之實</a:t>
            </a:r>
            <a:r>
              <a:rPr lang="zh-TW" altLang="en-US" sz="2400" b="1" dirty="0">
                <a:solidFill>
                  <a:srgbClr val="FF0000"/>
                </a:solidFill>
              </a:rPr>
              <a:t>習</a:t>
            </a:r>
            <a:endParaRPr lang="en-US" altLang="zh-TW" sz="2400" b="1" u="sng" dirty="0" smtClean="0">
              <a:solidFill>
                <a:srgbClr val="FF0000"/>
              </a:solidFill>
            </a:endParaRPr>
          </a:p>
          <a:p>
            <a:r>
              <a:rPr lang="zh-TW" altLang="en-US" sz="2400" dirty="0" smtClean="0"/>
              <a:t>如曾接受師培評鑑之課程</a:t>
            </a:r>
            <a:r>
              <a:rPr lang="en-US" altLang="zh-TW" sz="2400" dirty="0" smtClean="0"/>
              <a:t>(ex:</a:t>
            </a:r>
            <a:r>
              <a:rPr lang="zh-TW" altLang="en-US" sz="2400" dirty="0" smtClean="0"/>
              <a:t>國民小學教學實習、幼兒園教學實習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，依教育部函示，得不辦自我評鑑，但仍需將辦理情形彙整入自評報告書</a:t>
            </a:r>
            <a:endParaRPr lang="en-US" altLang="zh-TW" sz="2400" dirty="0" smtClean="0"/>
          </a:p>
          <a:p>
            <a:r>
              <a:rPr lang="zh-TW" altLang="en-US" sz="2400" dirty="0"/>
              <a:t> </a:t>
            </a:r>
            <a:r>
              <a:rPr lang="zh-TW" altLang="en-US" sz="2400" dirty="0" smtClean="0"/>
              <a:t>                  師培中心協助填自評報告，惟非師培中心所辦之外阜參觀、集中實習之課程，而是由系自辦之實習課程，不屬之</a:t>
            </a:r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zh-TW" altLang="en-US" sz="2400" dirty="0" smtClean="0"/>
              <a:t> </a:t>
            </a:r>
            <a:endParaRPr lang="zh-TW" altLang="en-US" sz="2400" dirty="0"/>
          </a:p>
        </p:txBody>
      </p:sp>
      <p:sp>
        <p:nvSpPr>
          <p:cNvPr id="4" name="向右箭號 3"/>
          <p:cNvSpPr/>
          <p:nvPr/>
        </p:nvSpPr>
        <p:spPr>
          <a:xfrm>
            <a:off x="1455938" y="3169328"/>
            <a:ext cx="745724" cy="417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3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自我</a:t>
            </a:r>
            <a:r>
              <a:rPr lang="zh-TW" altLang="en-US" dirty="0" smtClean="0"/>
              <a:t>評鑑期程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※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各項重點工作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47055"/>
              </p:ext>
            </p:extLst>
          </p:nvPr>
        </p:nvGraphicFramePr>
        <p:xfrm>
          <a:off x="1097280" y="2328487"/>
          <a:ext cx="10141850" cy="3850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7413"/>
                <a:gridCol w="1464437"/>
              </a:tblGrid>
              <a:tr h="39187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工作項目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月份</a:t>
                      </a:r>
                      <a:endParaRPr lang="zh-TW" altLang="en-US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1.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評鑑說明會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1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月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1872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 smtClean="0"/>
                        <a:t>2.</a:t>
                      </a:r>
                      <a:r>
                        <a:rPr lang="zh-TW" altLang="en-US" b="0" dirty="0" smtClean="0"/>
                        <a:t>填復實習課程調查表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月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日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421493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3.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彙整實習課程實施情形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2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月至</a:t>
                      </a:r>
                      <a:r>
                        <a:rPr lang="en-US" altLang="zh-TW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7</a:t>
                      </a:r>
                      <a:r>
                        <a:rPr lang="zh-TW" altLang="en-US" b="1" dirty="0" smtClean="0">
                          <a:solidFill>
                            <a:schemeClr val="tx1"/>
                          </a:solidFill>
                          <a:latin typeface="+mn-ea"/>
                        </a:rPr>
                        <a:t>月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685776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4.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薦送外審委員名單</a:t>
                      </a:r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4~6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人</a:t>
                      </a:r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外審委員</a:t>
                      </a:r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2~3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人之</a:t>
                      </a:r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2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倍</a:t>
                      </a:r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至院彙整後回覆，由教務處統簽陳請校長圈選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月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1872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5.</a:t>
                      </a:r>
                      <a:r>
                        <a:rPr lang="zh-TW" altLang="en-US" b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自評報告進行書面外審，同步並送教務處初步彙整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月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1872">
                <a:tc>
                  <a:txBody>
                    <a:bodyPr/>
                    <a:lstStyle/>
                    <a:p>
                      <a:pPr algn="l"/>
                      <a:r>
                        <a:rPr lang="en-US" altLang="zh-TW" b="0" dirty="0" smtClean="0"/>
                        <a:t>5.</a:t>
                      </a:r>
                      <a:r>
                        <a:rPr lang="zh-TW" altLang="en-US" b="0" dirty="0" smtClean="0"/>
                        <a:t>回收外審委員意見，並提送系級會議備查及將審查意見、會議紀錄送至教務處</a:t>
                      </a:r>
                      <a:endParaRPr lang="zh-TW" alt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8</a:t>
                      </a:r>
                      <a:r>
                        <a:rPr lang="zh-TW" altLang="en-US" dirty="0" smtClean="0"/>
                        <a:t>月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1872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6.</a:t>
                      </a:r>
                      <a:r>
                        <a:rPr lang="zh-TW" altLang="zh-TW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教務處彙整全校評鑑報告書報部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9</a:t>
                      </a:r>
                      <a:r>
                        <a:rPr lang="zh-TW" altLang="en-US" dirty="0" smtClean="0"/>
                        <a:t>月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91872"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7.</a:t>
                      </a:r>
                      <a:r>
                        <a:rPr lang="zh-TW" altLang="en-US" dirty="0" smtClean="0"/>
                        <a:t>院送所屬各系審查意見列入院、校課程委員會備查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dirty="0" smtClean="0"/>
                        <a:t>10</a:t>
                      </a:r>
                      <a:r>
                        <a:rPr lang="zh-TW" altLang="en-US" dirty="0" smtClean="0"/>
                        <a:t>月以後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2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597323"/>
            <a:ext cx="10058400" cy="1036170"/>
          </a:xfrm>
        </p:spPr>
        <p:txBody>
          <a:bodyPr/>
          <a:lstStyle/>
          <a:p>
            <a:r>
              <a:rPr lang="zh-TW" altLang="en-US" dirty="0" smtClean="0"/>
              <a:t>評鑑內容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55433"/>
            <a:ext cx="10058400" cy="4465468"/>
          </a:xfrm>
        </p:spPr>
        <p:txBody>
          <a:bodyPr>
            <a:normAutofit fontScale="70000" lnSpcReduction="20000"/>
          </a:bodyPr>
          <a:lstStyle/>
          <a:p>
            <a:r>
              <a:rPr lang="zh-TW" altLang="zh-TW" sz="2600" dirty="0"/>
              <a:t>壹、學系辦理實習課程概況</a:t>
            </a:r>
          </a:p>
          <a:p>
            <a:pPr marL="360000"/>
            <a:r>
              <a:rPr lang="zh-TW" altLang="en-US" sz="2600" dirty="0" smtClean="0"/>
              <a:t>一</a:t>
            </a:r>
            <a:r>
              <a:rPr lang="zh-TW" altLang="zh-TW" sz="2600" dirty="0" smtClean="0"/>
              <a:t>、</a:t>
            </a:r>
            <a:r>
              <a:rPr lang="en-US" altLang="zh-TW" sz="2600" dirty="0"/>
              <a:t>103</a:t>
            </a:r>
            <a:r>
              <a:rPr lang="zh-TW" altLang="zh-TW" sz="2600" dirty="0"/>
              <a:t>學年度及</a:t>
            </a:r>
            <a:r>
              <a:rPr lang="en-US" altLang="zh-TW" sz="2600" dirty="0"/>
              <a:t>104</a:t>
            </a:r>
            <a:r>
              <a:rPr lang="zh-TW" altLang="zh-TW" sz="2600" dirty="0"/>
              <a:t>學年度辦理情形，請另填寫附件表冊。</a:t>
            </a:r>
          </a:p>
          <a:p>
            <a:pPr marL="360000"/>
            <a:r>
              <a:rPr lang="zh-TW" altLang="zh-TW" sz="2600" dirty="0"/>
              <a:t>二、學系辦理實習課程特色。</a:t>
            </a:r>
          </a:p>
          <a:p>
            <a:pPr marL="360000"/>
            <a:r>
              <a:rPr lang="zh-TW" altLang="zh-TW" sz="2600" dirty="0"/>
              <a:t>三、學系辦理實習課程所遇問題與困難。</a:t>
            </a:r>
          </a:p>
          <a:p>
            <a:pPr marL="360000"/>
            <a:r>
              <a:rPr lang="zh-TW" altLang="zh-TW" sz="2600" dirty="0"/>
              <a:t>四、學系辦理實習課程之後續改善策略</a:t>
            </a:r>
            <a:r>
              <a:rPr lang="zh-TW" altLang="zh-TW" sz="2600" dirty="0" smtClean="0"/>
              <a:t>。</a:t>
            </a:r>
            <a:endParaRPr lang="en-US" altLang="zh-TW" sz="2600" dirty="0" smtClean="0"/>
          </a:p>
          <a:p>
            <a:r>
              <a:rPr lang="zh-TW" altLang="zh-TW" sz="2600" dirty="0"/>
              <a:t>貳、學系辦理實習課程績效自我評量</a:t>
            </a:r>
          </a:p>
          <a:p>
            <a:pPr marL="360000"/>
            <a:r>
              <a:rPr lang="zh-TW" altLang="en-US" sz="2600" dirty="0"/>
              <a:t>一</a:t>
            </a:r>
            <a:r>
              <a:rPr lang="zh-TW" altLang="zh-TW" sz="2600" dirty="0"/>
              <a:t>、實習機制</a:t>
            </a:r>
            <a:r>
              <a:rPr lang="en-US" altLang="zh-TW" sz="2600" dirty="0"/>
              <a:t>(</a:t>
            </a:r>
            <a:r>
              <a:rPr lang="zh-TW" altLang="zh-TW" sz="2600" dirty="0"/>
              <a:t>各項應檢附佐證資料，如相關規定、會議紀錄、合約等</a:t>
            </a:r>
            <a:r>
              <a:rPr lang="en-US" altLang="zh-TW" sz="2600" dirty="0"/>
              <a:t>)</a:t>
            </a:r>
            <a:r>
              <a:rPr lang="zh-TW" altLang="zh-TW" sz="2600" dirty="0"/>
              <a:t>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en-US" sz="2600" dirty="0"/>
              <a:t>一</a:t>
            </a:r>
            <a:r>
              <a:rPr lang="en-US" altLang="zh-TW" sz="2600" dirty="0"/>
              <a:t>) </a:t>
            </a:r>
            <a:r>
              <a:rPr lang="zh-TW" altLang="zh-TW" sz="2600" dirty="0"/>
              <a:t>實習課程整體規劃及運作機制。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二</a:t>
            </a:r>
            <a:r>
              <a:rPr lang="en-US" altLang="zh-TW" sz="2600" dirty="0"/>
              <a:t>) </a:t>
            </a:r>
            <a:r>
              <a:rPr lang="zh-TW" altLang="zh-TW" sz="2600" dirty="0"/>
              <a:t>實習委員會之組成與運作。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三</a:t>
            </a:r>
            <a:r>
              <a:rPr lang="en-US" altLang="zh-TW" sz="2600" dirty="0"/>
              <a:t>) </a:t>
            </a:r>
            <a:r>
              <a:rPr lang="zh-TW" altLang="zh-TW" sz="2600" dirty="0"/>
              <a:t>實習學生之安全維護。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四</a:t>
            </a:r>
            <a:r>
              <a:rPr lang="en-US" altLang="zh-TW" sz="2600" dirty="0"/>
              <a:t>) </a:t>
            </a:r>
            <a:r>
              <a:rPr lang="zh-TW" altLang="zh-TW" sz="2600" dirty="0"/>
              <a:t>實習學生之不適應輔導或轉介。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五</a:t>
            </a:r>
            <a:r>
              <a:rPr lang="en-US" altLang="zh-TW" sz="2600" dirty="0"/>
              <a:t>) </a:t>
            </a:r>
            <a:r>
              <a:rPr lang="zh-TW" altLang="zh-TW" sz="2600" dirty="0"/>
              <a:t>實習輔導及訪視運作機制。</a:t>
            </a:r>
          </a:p>
          <a:p>
            <a:pPr marL="360000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向左箭號圖說文字 3"/>
          <p:cNvSpPr/>
          <p:nvPr/>
        </p:nvSpPr>
        <p:spPr>
          <a:xfrm>
            <a:off x="4323425" y="5109100"/>
            <a:ext cx="6640498" cy="36398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482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行前說明會、教師訪視、</a:t>
            </a:r>
            <a:r>
              <a:rPr lang="en-US" altLang="zh-TW" dirty="0" smtClean="0">
                <a:solidFill>
                  <a:srgbClr val="002060"/>
                </a:solidFill>
              </a:rPr>
              <a:t>(</a:t>
            </a:r>
            <a:r>
              <a:rPr lang="zh-TW" altLang="en-US" dirty="0" smtClean="0">
                <a:solidFill>
                  <a:srgbClr val="002060"/>
                </a:solidFill>
              </a:rPr>
              <a:t>共約</a:t>
            </a:r>
            <a:r>
              <a:rPr lang="en-US" altLang="zh-TW" dirty="0" smtClean="0">
                <a:solidFill>
                  <a:srgbClr val="002060"/>
                </a:solidFill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</a:rPr>
              <a:t>保險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5" name="向左箭號圖說文字 4"/>
          <p:cNvSpPr/>
          <p:nvPr/>
        </p:nvSpPr>
        <p:spPr>
          <a:xfrm>
            <a:off x="4822054" y="4696287"/>
            <a:ext cx="3771530" cy="35510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17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課程委員會</a:t>
            </a:r>
            <a:r>
              <a:rPr lang="en-US" altLang="zh-TW" dirty="0" smtClean="0">
                <a:solidFill>
                  <a:srgbClr val="002060"/>
                </a:solidFill>
              </a:rPr>
              <a:t>or</a:t>
            </a:r>
            <a:r>
              <a:rPr lang="zh-TW" altLang="en-US" dirty="0" smtClean="0">
                <a:solidFill>
                  <a:srgbClr val="002060"/>
                </a:solidFill>
              </a:rPr>
              <a:t>學生事務會議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6" name="向左箭號圖說文字 5"/>
          <p:cNvSpPr/>
          <p:nvPr/>
        </p:nvSpPr>
        <p:spPr>
          <a:xfrm>
            <a:off x="4822054" y="5894774"/>
            <a:ext cx="4304191" cy="31959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309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座談會、學生實習經驗分</a:t>
            </a:r>
            <a:r>
              <a:rPr lang="zh-TW" altLang="en-US" dirty="0">
                <a:solidFill>
                  <a:srgbClr val="002060"/>
                </a:solidFill>
              </a:rPr>
              <a:t>享</a:t>
            </a:r>
          </a:p>
        </p:txBody>
      </p:sp>
      <p:sp>
        <p:nvSpPr>
          <p:cNvPr id="7" name="向左箭號圖說文字 6"/>
          <p:cNvSpPr/>
          <p:nvPr/>
        </p:nvSpPr>
        <p:spPr>
          <a:xfrm>
            <a:off x="4424037" y="2536793"/>
            <a:ext cx="6841726" cy="35510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17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是否為全學期實習</a:t>
            </a:r>
            <a:r>
              <a:rPr lang="en-US" altLang="zh-TW" dirty="0" smtClean="0">
                <a:solidFill>
                  <a:srgbClr val="002060"/>
                </a:solidFill>
              </a:rPr>
              <a:t>?</a:t>
            </a:r>
            <a:r>
              <a:rPr lang="zh-TW" altLang="en-US" dirty="0" smtClean="0">
                <a:solidFill>
                  <a:srgbClr val="002060"/>
                </a:solidFill>
              </a:rPr>
              <a:t> 實習機構為明星產業或在地特色產業</a:t>
            </a:r>
            <a:r>
              <a:rPr lang="en-US" altLang="zh-TW" dirty="0" smtClean="0">
                <a:solidFill>
                  <a:srgbClr val="002060"/>
                </a:solidFill>
              </a:rPr>
              <a:t>?</a:t>
            </a: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579567"/>
            <a:ext cx="10058400" cy="1036170"/>
          </a:xfrm>
        </p:spPr>
        <p:txBody>
          <a:bodyPr/>
          <a:lstStyle/>
          <a:p>
            <a:r>
              <a:rPr lang="zh-TW" altLang="en-US" dirty="0" smtClean="0"/>
              <a:t>評鑑內容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90944"/>
            <a:ext cx="10058400" cy="4483223"/>
          </a:xfrm>
        </p:spPr>
        <p:txBody>
          <a:bodyPr>
            <a:normAutofit lnSpcReduction="10000"/>
          </a:bodyPr>
          <a:lstStyle/>
          <a:p>
            <a:pPr marL="360000"/>
            <a:r>
              <a:rPr lang="zh-TW" altLang="zh-TW" sz="2600" dirty="0"/>
              <a:t>二、實習成效</a:t>
            </a:r>
            <a:r>
              <a:rPr lang="en-US" altLang="zh-TW" sz="2600" dirty="0"/>
              <a:t>(</a:t>
            </a:r>
            <a:r>
              <a:rPr lang="zh-TW" altLang="zh-TW" sz="2600" dirty="0"/>
              <a:t>請針對</a:t>
            </a:r>
            <a:r>
              <a:rPr lang="en-US" altLang="zh-TW" sz="2600" dirty="0"/>
              <a:t>103</a:t>
            </a:r>
            <a:r>
              <a:rPr lang="zh-TW" altLang="zh-TW" sz="2600" dirty="0"/>
              <a:t>學年度及</a:t>
            </a:r>
            <a:r>
              <a:rPr lang="en-US" altLang="zh-TW" sz="2600" dirty="0"/>
              <a:t>104</a:t>
            </a:r>
            <a:r>
              <a:rPr lang="zh-TW" altLang="zh-TW" sz="2600" dirty="0"/>
              <a:t>學年度推動情形說明</a:t>
            </a:r>
            <a:r>
              <a:rPr lang="en-US" altLang="zh-TW" sz="2600" dirty="0"/>
              <a:t>)</a:t>
            </a:r>
            <a:r>
              <a:rPr lang="zh-TW" altLang="zh-TW" sz="2600" dirty="0"/>
              <a:t>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en-US" sz="2600" dirty="0"/>
              <a:t>一</a:t>
            </a:r>
            <a:r>
              <a:rPr lang="en-US" altLang="zh-TW" sz="2600" dirty="0"/>
              <a:t>) </a:t>
            </a:r>
            <a:r>
              <a:rPr lang="zh-TW" altLang="zh-TW" sz="2600" dirty="0"/>
              <a:t>實習學生就業輔導成效。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二</a:t>
            </a:r>
            <a:r>
              <a:rPr lang="en-US" altLang="zh-TW" sz="2600" dirty="0"/>
              <a:t>) </a:t>
            </a:r>
            <a:r>
              <a:rPr lang="zh-TW" altLang="zh-TW" sz="2600" dirty="0"/>
              <a:t>實習學生對實習課程滿意度成效。</a:t>
            </a:r>
          </a:p>
          <a:p>
            <a:r>
              <a:rPr lang="en-US" altLang="zh-TW" sz="2800" b="1" dirty="0"/>
              <a:t>[</a:t>
            </a:r>
            <a:r>
              <a:rPr lang="zh-TW" altLang="zh-TW" sz="2800" b="1" dirty="0"/>
              <a:t>實習課程為校外實習者，應增加以下自我評量項目</a:t>
            </a:r>
            <a:r>
              <a:rPr lang="en-US" altLang="zh-TW" sz="2800" b="1" dirty="0"/>
              <a:t>]</a:t>
            </a:r>
            <a:endParaRPr lang="zh-TW" altLang="zh-TW" sz="2600" dirty="0"/>
          </a:p>
          <a:p>
            <a:pPr marL="360000"/>
            <a:r>
              <a:rPr lang="zh-TW" altLang="en-US" sz="2600" dirty="0"/>
              <a:t>一</a:t>
            </a:r>
            <a:r>
              <a:rPr lang="zh-TW" altLang="zh-TW" sz="2600" dirty="0"/>
              <a:t>、校外實習機制。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en-US" sz="2600" dirty="0"/>
              <a:t>一</a:t>
            </a:r>
            <a:r>
              <a:rPr lang="en-US" altLang="zh-TW" sz="2600" dirty="0"/>
              <a:t>) </a:t>
            </a:r>
            <a:r>
              <a:rPr lang="zh-TW" altLang="zh-TW" sz="2600" dirty="0"/>
              <a:t>校外實習合作機構之擇定及媒合機制。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二</a:t>
            </a:r>
            <a:r>
              <a:rPr lang="en-US" altLang="zh-TW" sz="2600" dirty="0"/>
              <a:t>) </a:t>
            </a:r>
            <a:r>
              <a:rPr lang="zh-TW" altLang="zh-TW" sz="2600" dirty="0"/>
              <a:t>校外實習合約之簽訂及執行。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三</a:t>
            </a:r>
            <a:r>
              <a:rPr lang="en-US" altLang="zh-TW" sz="2600" dirty="0"/>
              <a:t>) </a:t>
            </a:r>
            <a:r>
              <a:rPr lang="zh-TW" altLang="zh-TW" sz="2600" dirty="0"/>
              <a:t>校外實習保險之投保情形。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四</a:t>
            </a:r>
            <a:r>
              <a:rPr lang="en-US" altLang="zh-TW" sz="2600" dirty="0"/>
              <a:t>) </a:t>
            </a:r>
            <a:r>
              <a:rPr lang="zh-TW" altLang="zh-TW" sz="2600" dirty="0"/>
              <a:t>校外實習合作機構與實習學生發生爭議時之協商處理機制。</a:t>
            </a:r>
          </a:p>
          <a:p>
            <a:pPr marL="360000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向左箭號圖說文字 3"/>
          <p:cNvSpPr/>
          <p:nvPr/>
        </p:nvSpPr>
        <p:spPr>
          <a:xfrm>
            <a:off x="6329778" y="5344358"/>
            <a:ext cx="5095783" cy="54597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4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公司勞健保、學系自行尋保險公司投保、共約投保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5" name="向左箭號圖說文字 4"/>
          <p:cNvSpPr/>
          <p:nvPr/>
        </p:nvSpPr>
        <p:spPr>
          <a:xfrm>
            <a:off x="7741326" y="4330086"/>
            <a:ext cx="4057097" cy="41724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5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主任審核、系之學務會議審查等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6" name="向左箭號圖說文字 5"/>
          <p:cNvSpPr/>
          <p:nvPr/>
        </p:nvSpPr>
        <p:spPr>
          <a:xfrm>
            <a:off x="6451100" y="4892707"/>
            <a:ext cx="3274383" cy="35288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3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 smtClean="0">
                <a:solidFill>
                  <a:srgbClr val="002060"/>
                </a:solidFill>
              </a:rPr>
              <a:t>教師簽約、學系簽約等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7" name="向左箭號圖說文字 6"/>
          <p:cNvSpPr/>
          <p:nvPr/>
        </p:nvSpPr>
        <p:spPr>
          <a:xfrm>
            <a:off x="7084380" y="2715455"/>
            <a:ext cx="4714043" cy="60146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925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2060"/>
                </a:solidFill>
              </a:rPr>
              <a:t>提供課程資料，教務處提供教學意見調查</a:t>
            </a:r>
            <a:r>
              <a:rPr lang="en-US" altLang="zh-TW" sz="1400" dirty="0" smtClean="0">
                <a:solidFill>
                  <a:srgbClr val="002060"/>
                </a:solidFill>
              </a:rPr>
              <a:t>(</a:t>
            </a:r>
            <a:r>
              <a:rPr lang="zh-TW" altLang="en-US" sz="1400" dirty="0" smtClean="0">
                <a:solidFill>
                  <a:srgbClr val="002060"/>
                </a:solidFill>
              </a:rPr>
              <a:t>限當初有作教學意見調查者，若無，請學系研議補救</a:t>
            </a:r>
            <a:r>
              <a:rPr lang="en-US" altLang="zh-TW" sz="1400" dirty="0" smtClean="0">
                <a:solidFill>
                  <a:srgbClr val="002060"/>
                </a:solidFill>
              </a:rPr>
              <a:t>)</a:t>
            </a:r>
            <a:endParaRPr lang="zh-TW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2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579567"/>
            <a:ext cx="10058400" cy="1036170"/>
          </a:xfrm>
        </p:spPr>
        <p:txBody>
          <a:bodyPr/>
          <a:lstStyle/>
          <a:p>
            <a:r>
              <a:rPr lang="zh-TW" altLang="en-US" dirty="0" smtClean="0"/>
              <a:t>評鑑內容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90944"/>
            <a:ext cx="10058400" cy="4483223"/>
          </a:xfrm>
        </p:spPr>
        <p:txBody>
          <a:bodyPr>
            <a:normAutofit/>
          </a:bodyPr>
          <a:lstStyle/>
          <a:p>
            <a:pPr marL="360000"/>
            <a:r>
              <a:rPr lang="zh-TW" altLang="zh-TW" sz="2600" dirty="0"/>
              <a:t>二、校外實習成效。</a:t>
            </a:r>
          </a:p>
          <a:p>
            <a:pPr marL="540000"/>
            <a:r>
              <a:rPr lang="en-US" altLang="zh-TW" sz="2600" dirty="0" smtClean="0"/>
              <a:t>(</a:t>
            </a:r>
            <a:r>
              <a:rPr lang="zh-TW" altLang="en-US" sz="2600" dirty="0"/>
              <a:t>一</a:t>
            </a:r>
            <a:r>
              <a:rPr lang="en-US" altLang="zh-TW" sz="2600" dirty="0" smtClean="0"/>
              <a:t>) </a:t>
            </a:r>
            <a:r>
              <a:rPr lang="zh-TW" altLang="zh-TW" sz="2600" dirty="0"/>
              <a:t>實習學生對校外實習合作機構滿意度成效。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二</a:t>
            </a:r>
            <a:r>
              <a:rPr lang="en-US" altLang="zh-TW" sz="2600" dirty="0"/>
              <a:t>) </a:t>
            </a:r>
            <a:r>
              <a:rPr lang="zh-TW" altLang="zh-TW" sz="2600" dirty="0"/>
              <a:t>校外實習合作機構對實習課程滿意度成效。</a:t>
            </a:r>
          </a:p>
          <a:p>
            <a:pPr marL="540000"/>
            <a:r>
              <a:rPr lang="en-US" altLang="zh-TW" sz="2600" dirty="0"/>
              <a:t>(</a:t>
            </a:r>
            <a:r>
              <a:rPr lang="zh-TW" altLang="zh-TW" sz="2600" dirty="0"/>
              <a:t>三</a:t>
            </a:r>
            <a:r>
              <a:rPr lang="en-US" altLang="zh-TW" sz="2600" dirty="0"/>
              <a:t>) </a:t>
            </a:r>
            <a:r>
              <a:rPr lang="zh-TW" altLang="zh-TW" sz="2600" dirty="0"/>
              <a:t>校外實習合作機構對實習學生滿意度成效。</a:t>
            </a:r>
          </a:p>
          <a:p>
            <a:r>
              <a:rPr lang="en-US" altLang="zh-TW" sz="2800" dirty="0"/>
              <a:t> </a:t>
            </a:r>
            <a:r>
              <a:rPr lang="zh-TW" altLang="zh-TW" sz="2800" dirty="0" smtClean="0"/>
              <a:t>参</a:t>
            </a:r>
            <a:r>
              <a:rPr lang="zh-TW" altLang="zh-TW" sz="2800" dirty="0"/>
              <a:t>、總結─學系整體自我評量說明及未來精進作法。</a:t>
            </a:r>
          </a:p>
          <a:p>
            <a:pPr marL="360000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向左箭號圖說文字 3"/>
          <p:cNvSpPr/>
          <p:nvPr/>
        </p:nvSpPr>
        <p:spPr>
          <a:xfrm>
            <a:off x="8488535" y="2379219"/>
            <a:ext cx="2120281" cy="45276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9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002060"/>
                </a:solidFill>
              </a:rPr>
              <a:t>Ex:</a:t>
            </a:r>
            <a:r>
              <a:rPr lang="zh-TW" altLang="en-US" dirty="0">
                <a:solidFill>
                  <a:srgbClr val="002060"/>
                </a:solidFill>
              </a:rPr>
              <a:t>紙</a:t>
            </a:r>
            <a:r>
              <a:rPr lang="zh-TW" altLang="en-US" dirty="0" smtClean="0">
                <a:solidFill>
                  <a:srgbClr val="002060"/>
                </a:solidFill>
              </a:rPr>
              <a:t>本、電訪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5" name="向左箭號圖說文字 4"/>
          <p:cNvSpPr/>
          <p:nvPr/>
        </p:nvSpPr>
        <p:spPr>
          <a:xfrm>
            <a:off x="8488535" y="3009536"/>
            <a:ext cx="2937027" cy="932149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49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研議提供範本，</a:t>
            </a:r>
            <a:r>
              <a:rPr lang="en-US" altLang="zh-TW" dirty="0" smtClean="0">
                <a:solidFill>
                  <a:srgbClr val="002060"/>
                </a:solidFill>
              </a:rPr>
              <a:t>104-1</a:t>
            </a:r>
            <a:r>
              <a:rPr lang="zh-TW" altLang="en-US" dirty="0" smtClean="0">
                <a:solidFill>
                  <a:srgbClr val="002060"/>
                </a:solidFill>
              </a:rPr>
              <a:t>學期趕緊調查，</a:t>
            </a:r>
            <a:r>
              <a:rPr lang="en-US" altLang="zh-TW" dirty="0" smtClean="0">
                <a:solidFill>
                  <a:srgbClr val="002060"/>
                </a:solidFill>
              </a:rPr>
              <a:t>103</a:t>
            </a:r>
            <a:r>
              <a:rPr lang="zh-TW" altLang="en-US" dirty="0" smtClean="0">
                <a:solidFill>
                  <a:srgbClr val="002060"/>
                </a:solidFill>
              </a:rPr>
              <a:t>學年則補寄處理</a:t>
            </a:r>
            <a:endParaRPr lang="zh-TW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579567"/>
            <a:ext cx="10058400" cy="103617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7027" y="3249228"/>
            <a:ext cx="3678906" cy="3222594"/>
          </a:xfrm>
        </p:spPr>
        <p:txBody>
          <a:bodyPr>
            <a:normAutofit/>
          </a:bodyPr>
          <a:lstStyle/>
          <a:p>
            <a:pPr marL="268560" indent="0">
              <a:buNone/>
            </a:pPr>
            <a:endParaRPr lang="zh-TW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/>
              <a:t>  感謝聆聽，敬請賜教</a:t>
            </a:r>
            <a:endParaRPr lang="en-US" altLang="zh-TW" sz="2400" dirty="0" smtClean="0"/>
          </a:p>
          <a:p>
            <a:pPr marL="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0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1095</TotalTime>
  <Words>943</Words>
  <Application>Microsoft Office PowerPoint</Application>
  <PresentationFormat>寬螢幕</PresentationFormat>
  <Paragraphs>88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Calibri</vt:lpstr>
      <vt:lpstr>Calibri Light</vt:lpstr>
      <vt:lpstr>Wingdings</vt:lpstr>
      <vt:lpstr>回顧</vt:lpstr>
      <vt:lpstr>實習課程自我評鑑</vt:lpstr>
      <vt:lpstr>重點摘要</vt:lpstr>
      <vt:lpstr>課程調查表</vt:lpstr>
      <vt:lpstr>師資培育之學系</vt:lpstr>
      <vt:lpstr>自我評鑑期程</vt:lpstr>
      <vt:lpstr>評鑑內容</vt:lpstr>
      <vt:lpstr>評鑑內容</vt:lpstr>
      <vt:lpstr>評鑑內容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30</cp:revision>
  <cp:lastPrinted>2016-01-15T02:47:06Z</cp:lastPrinted>
  <dcterms:created xsi:type="dcterms:W3CDTF">2016-01-04T03:16:24Z</dcterms:created>
  <dcterms:modified xsi:type="dcterms:W3CDTF">2016-01-15T05:23:45Z</dcterms:modified>
</cp:coreProperties>
</file>