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58" r:id="rId3"/>
    <p:sldId id="260" r:id="rId4"/>
    <p:sldId id="259" r:id="rId5"/>
    <p:sldId id="257" r:id="rId6"/>
    <p:sldId id="262" r:id="rId7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0" autoAdjust="0"/>
    <p:restoredTop sz="95245" autoAdjust="0"/>
  </p:normalViewPr>
  <p:slideViewPr>
    <p:cSldViewPr snapToGrid="0">
      <p:cViewPr>
        <p:scale>
          <a:sx n="107" d="100"/>
          <a:sy n="107" d="100"/>
        </p:scale>
        <p:origin x="960" y="8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C3CBF-D618-4644-99C8-63372075FA2D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5E65C-0584-4EE9-AEA8-AE94F98E2F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259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5E65C-0584-4EE9-AEA8-AE94F98E2F7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965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5E65C-0584-4EE9-AEA8-AE94F98E2F7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120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5E65C-0584-4EE9-AEA8-AE94F98E2F7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2077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5E65C-0584-4EE9-AEA8-AE94F98E2F7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4454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5E65C-0584-4EE9-AEA8-AE94F98E2F7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3820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5E65C-0584-4EE9-AEA8-AE94F98E2F7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2440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88A6-2A56-49D0-8474-220C720FC038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D423-805F-4C6C-9BEA-D997018FAE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91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88A6-2A56-49D0-8474-220C720FC038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D423-805F-4C6C-9BEA-D997018FAE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59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88A6-2A56-49D0-8474-220C720FC038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D423-805F-4C6C-9BEA-D997018FAE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887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88A6-2A56-49D0-8474-220C720FC038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D423-805F-4C6C-9BEA-D997018FAE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725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88A6-2A56-49D0-8474-220C720FC038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D423-805F-4C6C-9BEA-D997018FAE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421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88A6-2A56-49D0-8474-220C720FC038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D423-805F-4C6C-9BEA-D997018FAE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900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88A6-2A56-49D0-8474-220C720FC038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D423-805F-4C6C-9BEA-D997018FAE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227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88A6-2A56-49D0-8474-220C720FC038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D423-805F-4C6C-9BEA-D997018FAE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930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88A6-2A56-49D0-8474-220C720FC038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D423-805F-4C6C-9BEA-D997018FAE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843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88A6-2A56-49D0-8474-220C720FC038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D423-805F-4C6C-9BEA-D997018FAE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096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88A6-2A56-49D0-8474-220C720FC038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D423-805F-4C6C-9BEA-D997018FAE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400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F88A6-2A56-49D0-8474-220C720FC038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0D423-805F-4C6C-9BEA-D997018FAE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85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50167" y="71718"/>
            <a:ext cx="8855244" cy="678628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350">
              <a:solidFill>
                <a:prstClr val="white"/>
              </a:solidFill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1709299" y="705083"/>
            <a:ext cx="459849" cy="615291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dirty="0">
                <a:solidFill>
                  <a:prstClr val="black"/>
                </a:solidFill>
              </a:rPr>
              <a:t>校訂通識</a:t>
            </a:r>
          </a:p>
        </p:txBody>
      </p:sp>
      <p:sp>
        <p:nvSpPr>
          <p:cNvPr id="8" name="矩形 7"/>
          <p:cNvSpPr/>
          <p:nvPr/>
        </p:nvSpPr>
        <p:spPr>
          <a:xfrm>
            <a:off x="5777726" y="257280"/>
            <a:ext cx="119162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300" b="1" u="sng" dirty="0">
                <a:solidFill>
                  <a:prstClr val="black"/>
                </a:solidFill>
              </a:rPr>
              <a:t>專業選修學程</a:t>
            </a:r>
          </a:p>
        </p:txBody>
      </p:sp>
      <p:sp>
        <p:nvSpPr>
          <p:cNvPr id="9" name="矩形 8"/>
          <p:cNvSpPr/>
          <p:nvPr/>
        </p:nvSpPr>
        <p:spPr>
          <a:xfrm>
            <a:off x="2827721" y="259837"/>
            <a:ext cx="109221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300" b="1" u="sng" dirty="0">
                <a:solidFill>
                  <a:prstClr val="black"/>
                </a:solidFill>
              </a:rPr>
              <a:t>系基礎學程</a:t>
            </a:r>
          </a:p>
        </p:txBody>
      </p:sp>
      <p:sp>
        <p:nvSpPr>
          <p:cNvPr id="10" name="矩形 9"/>
          <p:cNvSpPr/>
          <p:nvPr/>
        </p:nvSpPr>
        <p:spPr>
          <a:xfrm>
            <a:off x="1585050" y="251753"/>
            <a:ext cx="70404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350" b="1" u="sng" dirty="0">
                <a:solidFill>
                  <a:prstClr val="black"/>
                </a:solidFill>
              </a:rPr>
              <a:t>校核心</a:t>
            </a:r>
          </a:p>
        </p:txBody>
      </p:sp>
      <p:sp>
        <p:nvSpPr>
          <p:cNvPr id="11" name="矩形 10"/>
          <p:cNvSpPr/>
          <p:nvPr/>
        </p:nvSpPr>
        <p:spPr>
          <a:xfrm>
            <a:off x="2158088" y="251753"/>
            <a:ext cx="70404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350" b="1" u="sng" dirty="0">
                <a:solidFill>
                  <a:prstClr val="black"/>
                </a:solidFill>
              </a:rPr>
              <a:t>院共同</a:t>
            </a:r>
          </a:p>
        </p:txBody>
      </p:sp>
      <p:sp>
        <p:nvSpPr>
          <p:cNvPr id="13" name="矩形 12"/>
          <p:cNvSpPr/>
          <p:nvPr/>
        </p:nvSpPr>
        <p:spPr>
          <a:xfrm>
            <a:off x="375027" y="230190"/>
            <a:ext cx="1107996" cy="369332"/>
          </a:xfrm>
          <a:prstGeom prst="rect">
            <a:avLst/>
          </a:prstGeom>
          <a:noFill/>
          <a:ln w="19050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ED7D31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b="1" dirty="0">
                <a:solidFill>
                  <a:srgbClr val="ED7D31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範</a:t>
            </a:r>
            <a:r>
              <a:rPr lang="zh-TW" altLang="en-US" b="1" dirty="0" smtClean="0">
                <a:solidFill>
                  <a:srgbClr val="ED7D31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學院</a:t>
            </a:r>
            <a:endParaRPr lang="zh-TW" altLang="en-US" b="1" dirty="0">
              <a:solidFill>
                <a:srgbClr val="ED7D31">
                  <a:lumMod val="75000"/>
                </a:srgb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856520" y="257280"/>
            <a:ext cx="101768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300" b="1" u="sng" dirty="0">
                <a:solidFill>
                  <a:prstClr val="black"/>
                </a:solidFill>
              </a:rPr>
              <a:t>系核心學程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1553472" y="4417419"/>
            <a:ext cx="8414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500" b="1" dirty="0">
                <a:solidFill>
                  <a:prstClr val="black"/>
                </a:solidFill>
              </a:rPr>
              <a:t>30</a:t>
            </a:r>
            <a:endParaRPr lang="zh-TW" altLang="en-US" sz="1500" b="1" dirty="0">
              <a:solidFill>
                <a:prstClr val="black"/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2799128" y="719383"/>
            <a:ext cx="1118595" cy="730343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教育基礎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31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5148206" y="705083"/>
            <a:ext cx="2864415" cy="74464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教育學術發展學程 </a:t>
            </a:r>
            <a:r>
              <a:rPr lang="en-US" altLang="zh-TW" sz="1100" dirty="0" smtClean="0">
                <a:solidFill>
                  <a:prstClr val="black"/>
                </a:solidFill>
              </a:rPr>
              <a:t>16</a:t>
            </a:r>
          </a:p>
          <a:p>
            <a:r>
              <a:rPr lang="zh-TW" altLang="en-US" sz="1100" dirty="0">
                <a:solidFill>
                  <a:srgbClr val="FF0000"/>
                </a:solidFill>
              </a:rPr>
              <a:t>實務型</a:t>
            </a:r>
            <a:r>
              <a:rPr lang="zh-TW" altLang="en-US" sz="1100" dirty="0">
                <a:solidFill>
                  <a:prstClr val="black"/>
                </a:solidFill>
              </a:rPr>
              <a:t>：教育實務發展學</a:t>
            </a:r>
            <a:r>
              <a:rPr lang="zh-TW" altLang="en-US" sz="1100" dirty="0" smtClean="0">
                <a:solidFill>
                  <a:prstClr val="black"/>
                </a:solidFill>
              </a:rPr>
              <a:t>程 </a:t>
            </a:r>
            <a:r>
              <a:rPr lang="en-US" altLang="zh-TW" sz="1100" dirty="0" smtClean="0">
                <a:solidFill>
                  <a:prstClr val="black"/>
                </a:solidFill>
              </a:rPr>
              <a:t>16</a:t>
            </a:r>
          </a:p>
          <a:p>
            <a:r>
              <a:rPr lang="zh-TW" altLang="en-US" sz="1100" dirty="0">
                <a:solidFill>
                  <a:srgbClr val="FF0000"/>
                </a:solidFill>
              </a:rPr>
              <a:t>實務型</a:t>
            </a:r>
            <a:r>
              <a:rPr lang="zh-TW" altLang="en-US" sz="1100" dirty="0">
                <a:solidFill>
                  <a:prstClr val="black"/>
                </a:solidFill>
              </a:rPr>
              <a:t>：數理教育學</a:t>
            </a:r>
            <a:r>
              <a:rPr lang="zh-TW" altLang="en-US" sz="1100" dirty="0" smtClean="0">
                <a:solidFill>
                  <a:prstClr val="black"/>
                </a:solidFill>
              </a:rPr>
              <a:t>程          </a:t>
            </a:r>
            <a:r>
              <a:rPr lang="en-US" altLang="zh-TW" sz="1100" dirty="0" smtClean="0">
                <a:solidFill>
                  <a:prstClr val="black"/>
                </a:solidFill>
              </a:rPr>
              <a:t>16</a:t>
            </a:r>
          </a:p>
        </p:txBody>
      </p:sp>
      <p:sp>
        <p:nvSpPr>
          <p:cNvPr id="19" name="圓角矩形 18"/>
          <p:cNvSpPr/>
          <p:nvPr/>
        </p:nvSpPr>
        <p:spPr>
          <a:xfrm>
            <a:off x="3984130" y="703843"/>
            <a:ext cx="1091638" cy="745884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教育核心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zh-TW" altLang="en-US" sz="1125" dirty="0">
                <a:solidFill>
                  <a:prstClr val="black"/>
                </a:solidFill>
              </a:rPr>
              <a:t> </a:t>
            </a:r>
            <a:r>
              <a:rPr lang="en-US" altLang="zh-TW" sz="1125" dirty="0" smtClean="0">
                <a:solidFill>
                  <a:prstClr val="black"/>
                </a:solidFill>
              </a:rPr>
              <a:t>28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20" name="圓角矩形 19"/>
          <p:cNvSpPr/>
          <p:nvPr/>
        </p:nvSpPr>
        <p:spPr>
          <a:xfrm>
            <a:off x="8023210" y="708900"/>
            <a:ext cx="875064" cy="69640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15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2806806" y="1538549"/>
            <a:ext cx="1109873" cy="875117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特教基礎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20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5147453" y="1532702"/>
            <a:ext cx="2865168" cy="8809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2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200" dirty="0" smtClean="0">
                <a:solidFill>
                  <a:schemeClr val="tx1"/>
                </a:solidFill>
              </a:rPr>
              <a:t>特殊教育研究學</a:t>
            </a:r>
            <a:r>
              <a:rPr lang="zh-TW" altLang="en-US" sz="1200" dirty="0">
                <a:solidFill>
                  <a:schemeClr val="tx1"/>
                </a:solidFill>
              </a:rPr>
              <a:t>程 </a:t>
            </a:r>
            <a:r>
              <a:rPr lang="en-US" altLang="zh-TW" sz="1200" dirty="0" smtClean="0">
                <a:solidFill>
                  <a:schemeClr val="tx1"/>
                </a:solidFill>
              </a:rPr>
              <a:t>16</a:t>
            </a:r>
          </a:p>
          <a:p>
            <a:r>
              <a:rPr lang="zh-TW" altLang="en-US" sz="1200" dirty="0">
                <a:solidFill>
                  <a:srgbClr val="FF0000"/>
                </a:solidFill>
              </a:rPr>
              <a:t>實務</a:t>
            </a:r>
            <a:r>
              <a:rPr lang="zh-TW" altLang="en-US" sz="1200" dirty="0" smtClean="0">
                <a:solidFill>
                  <a:srgbClr val="FF0000"/>
                </a:solidFill>
              </a:rPr>
              <a:t>型：</a:t>
            </a:r>
            <a:r>
              <a:rPr lang="zh-TW" altLang="en-US" sz="1200" dirty="0" smtClean="0">
                <a:solidFill>
                  <a:schemeClr val="tx1"/>
                </a:solidFill>
              </a:rPr>
              <a:t>認知障礙教學學</a:t>
            </a:r>
            <a:r>
              <a:rPr lang="zh-TW" altLang="en-US" sz="1200" dirty="0">
                <a:solidFill>
                  <a:schemeClr val="tx1"/>
                </a:solidFill>
              </a:rPr>
              <a:t>程 </a:t>
            </a:r>
            <a:r>
              <a:rPr lang="en-US" altLang="zh-TW" sz="1200" dirty="0" smtClean="0">
                <a:solidFill>
                  <a:schemeClr val="tx1"/>
                </a:solidFill>
              </a:rPr>
              <a:t>16</a:t>
            </a:r>
          </a:p>
          <a:p>
            <a:r>
              <a:rPr lang="zh-TW" altLang="en-US" sz="1200" dirty="0" smtClean="0">
                <a:solidFill>
                  <a:srgbClr val="FF0000"/>
                </a:solidFill>
              </a:rPr>
              <a:t>實務型：</a:t>
            </a:r>
            <a:r>
              <a:rPr lang="zh-TW" altLang="en-US" sz="1200" dirty="0" smtClean="0">
                <a:solidFill>
                  <a:schemeClr val="tx1"/>
                </a:solidFill>
              </a:rPr>
              <a:t>情緒行為介入學程 </a:t>
            </a:r>
            <a:r>
              <a:rPr lang="en-US" altLang="zh-TW" sz="1200" dirty="0" smtClean="0">
                <a:solidFill>
                  <a:schemeClr val="tx1"/>
                </a:solidFill>
              </a:rPr>
              <a:t>16</a:t>
            </a:r>
          </a:p>
          <a:p>
            <a:r>
              <a:rPr lang="zh-TW" altLang="en-US" sz="1200" dirty="0">
                <a:solidFill>
                  <a:srgbClr val="FF0000"/>
                </a:solidFill>
              </a:rPr>
              <a:t>實務型：</a:t>
            </a:r>
            <a:r>
              <a:rPr lang="zh-TW" altLang="en-US" sz="1200" dirty="0">
                <a:solidFill>
                  <a:schemeClr val="tx1"/>
                </a:solidFill>
              </a:rPr>
              <a:t>資賦優異教育學</a:t>
            </a:r>
            <a:r>
              <a:rPr lang="zh-TW" altLang="en-US" sz="1200" dirty="0" smtClean="0">
                <a:solidFill>
                  <a:schemeClr val="tx1"/>
                </a:solidFill>
              </a:rPr>
              <a:t>程 </a:t>
            </a:r>
            <a:r>
              <a:rPr lang="en-US" altLang="zh-TW" sz="1200" dirty="0" smtClean="0">
                <a:solidFill>
                  <a:schemeClr val="tx1"/>
                </a:solidFill>
              </a:rPr>
              <a:t>16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圓角矩形 24"/>
          <p:cNvSpPr/>
          <p:nvPr/>
        </p:nvSpPr>
        <p:spPr>
          <a:xfrm>
            <a:off x="3973408" y="1531156"/>
            <a:ext cx="1104274" cy="434050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50" dirty="0" smtClean="0">
                <a:solidFill>
                  <a:prstClr val="black"/>
                </a:solidFill>
              </a:rPr>
              <a:t>特教核心學程</a:t>
            </a:r>
            <a:r>
              <a:rPr lang="en-US" altLang="zh-TW" sz="1050" dirty="0" smtClean="0">
                <a:solidFill>
                  <a:prstClr val="black"/>
                </a:solidFill>
              </a:rPr>
              <a:t>(</a:t>
            </a:r>
            <a:r>
              <a:rPr lang="zh-TW" altLang="en-US" sz="1050" dirty="0" smtClean="0">
                <a:solidFill>
                  <a:prstClr val="black"/>
                </a:solidFill>
              </a:rPr>
              <a:t>一般生</a:t>
            </a:r>
            <a:r>
              <a:rPr lang="en-US" altLang="zh-TW" sz="1050" dirty="0" smtClean="0">
                <a:solidFill>
                  <a:prstClr val="black"/>
                </a:solidFill>
              </a:rPr>
              <a:t>)</a:t>
            </a:r>
            <a:r>
              <a:rPr lang="zh-TW" altLang="en-US" sz="1050" dirty="0" smtClean="0">
                <a:solidFill>
                  <a:prstClr val="black"/>
                </a:solidFill>
              </a:rPr>
              <a:t> </a:t>
            </a:r>
            <a:r>
              <a:rPr lang="en-US" altLang="zh-TW" sz="1050" dirty="0" smtClean="0">
                <a:solidFill>
                  <a:prstClr val="black"/>
                </a:solidFill>
              </a:rPr>
              <a:t>20</a:t>
            </a:r>
            <a:endParaRPr lang="zh-TW" altLang="en-US" sz="1050" dirty="0">
              <a:solidFill>
                <a:prstClr val="black"/>
              </a:solidFill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8016091" y="1512440"/>
            <a:ext cx="875064" cy="8727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16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30" name="圓角矩形 29"/>
          <p:cNvSpPr/>
          <p:nvPr/>
        </p:nvSpPr>
        <p:spPr>
          <a:xfrm>
            <a:off x="5148299" y="2499594"/>
            <a:ext cx="2864322" cy="67569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2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200" dirty="0">
                <a:solidFill>
                  <a:schemeClr val="tx1"/>
                </a:solidFill>
              </a:rPr>
              <a:t>創意課程與</a:t>
            </a:r>
            <a:r>
              <a:rPr lang="zh-TW" altLang="en-US" sz="1200" dirty="0" smtClean="0">
                <a:solidFill>
                  <a:schemeClr val="tx1"/>
                </a:solidFill>
              </a:rPr>
              <a:t>媒材開發</a:t>
            </a:r>
            <a:r>
              <a:rPr lang="zh-TW" altLang="en-US" sz="1200" dirty="0">
                <a:solidFill>
                  <a:schemeClr val="tx1"/>
                </a:solidFill>
              </a:rPr>
              <a:t>學</a:t>
            </a:r>
            <a:r>
              <a:rPr lang="zh-TW" altLang="en-US" sz="1200" dirty="0" smtClean="0">
                <a:solidFill>
                  <a:schemeClr val="tx1"/>
                </a:solidFill>
              </a:rPr>
              <a:t>程</a:t>
            </a:r>
            <a:r>
              <a:rPr lang="en-US" altLang="zh-TW" sz="1200" dirty="0" smtClean="0">
                <a:solidFill>
                  <a:schemeClr val="tx1"/>
                </a:solidFill>
              </a:rPr>
              <a:t>18</a:t>
            </a:r>
          </a:p>
          <a:p>
            <a:r>
              <a:rPr lang="zh-TW" altLang="en-US" sz="1200" dirty="0">
                <a:solidFill>
                  <a:srgbClr val="FF3300"/>
                </a:solidFill>
              </a:rPr>
              <a:t>實務型：</a:t>
            </a:r>
            <a:r>
              <a:rPr lang="zh-TW" altLang="en-US" sz="1200" dirty="0">
                <a:solidFill>
                  <a:schemeClr val="tx1"/>
                </a:solidFill>
              </a:rPr>
              <a:t>關係經營學</a:t>
            </a:r>
            <a:r>
              <a:rPr lang="zh-TW" altLang="en-US" sz="1200" dirty="0" smtClean="0">
                <a:solidFill>
                  <a:schemeClr val="tx1"/>
                </a:solidFill>
              </a:rPr>
              <a:t>程</a:t>
            </a:r>
            <a:r>
              <a:rPr lang="en-US" altLang="zh-TW" sz="1200" dirty="0" smtClean="0">
                <a:solidFill>
                  <a:schemeClr val="tx1"/>
                </a:solidFill>
              </a:rPr>
              <a:t>18</a:t>
            </a:r>
          </a:p>
          <a:p>
            <a:r>
              <a:rPr lang="zh-TW" altLang="en-US" sz="1200" dirty="0">
                <a:solidFill>
                  <a:srgbClr val="FF3300"/>
                </a:solidFill>
              </a:rPr>
              <a:t>實務型：</a:t>
            </a:r>
            <a:r>
              <a:rPr lang="zh-TW" altLang="en-US" sz="1200" dirty="0">
                <a:solidFill>
                  <a:schemeClr val="tx1"/>
                </a:solidFill>
              </a:rPr>
              <a:t>表演與演說學</a:t>
            </a:r>
            <a:r>
              <a:rPr lang="zh-TW" altLang="en-US" sz="1200" dirty="0" smtClean="0">
                <a:solidFill>
                  <a:schemeClr val="tx1"/>
                </a:solidFill>
              </a:rPr>
              <a:t>程</a:t>
            </a:r>
            <a:r>
              <a:rPr lang="en-US" altLang="zh-TW" sz="1200" dirty="0" smtClean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32" name="圓角矩形 31"/>
          <p:cNvSpPr/>
          <p:nvPr/>
        </p:nvSpPr>
        <p:spPr>
          <a:xfrm>
            <a:off x="8026774" y="2495418"/>
            <a:ext cx="875064" cy="6798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TW" altLang="en-US" sz="1125" dirty="0">
                <a:solidFill>
                  <a:prstClr val="black"/>
                </a:solidFill>
              </a:rPr>
              <a:t>自由</a:t>
            </a:r>
            <a:r>
              <a:rPr lang="zh-TW" altLang="en-US" sz="1125" dirty="0" smtClean="0">
                <a:solidFill>
                  <a:prstClr val="black"/>
                </a:solidFill>
              </a:rPr>
              <a:t>選修</a:t>
            </a:r>
            <a:r>
              <a:rPr lang="en-US" altLang="zh-TW" sz="1125" dirty="0" smtClean="0">
                <a:solidFill>
                  <a:prstClr val="black"/>
                </a:solidFill>
              </a:rPr>
              <a:t>15</a:t>
            </a:r>
            <a:endParaRPr lang="en-US" altLang="zh-TW" sz="1125" dirty="0">
              <a:solidFill>
                <a:prstClr val="black"/>
              </a:solidFill>
            </a:endParaRPr>
          </a:p>
        </p:txBody>
      </p:sp>
      <p:sp>
        <p:nvSpPr>
          <p:cNvPr id="41" name="圓角矩形 40"/>
          <p:cNvSpPr/>
          <p:nvPr/>
        </p:nvSpPr>
        <p:spPr>
          <a:xfrm>
            <a:off x="2820452" y="4319266"/>
            <a:ext cx="1097268" cy="821932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數位學習基礎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20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4015686" y="4305009"/>
            <a:ext cx="1071115" cy="836189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數位學習核心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zh-TW" altLang="en-US" sz="1125" dirty="0">
                <a:solidFill>
                  <a:prstClr val="black"/>
                </a:solidFill>
              </a:rPr>
              <a:t> </a:t>
            </a:r>
            <a:r>
              <a:rPr lang="en-US" altLang="zh-TW" sz="1125" dirty="0" smtClean="0">
                <a:solidFill>
                  <a:prstClr val="black"/>
                </a:solidFill>
              </a:rPr>
              <a:t>15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44" name="圓角矩形 43"/>
          <p:cNvSpPr/>
          <p:nvPr/>
        </p:nvSpPr>
        <p:spPr>
          <a:xfrm>
            <a:off x="8034616" y="4309227"/>
            <a:ext cx="843207" cy="8065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16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228263" y="933094"/>
            <a:ext cx="1461161" cy="4678567"/>
            <a:chOff x="7503020" y="1205326"/>
            <a:chExt cx="1461161" cy="4678567"/>
          </a:xfrm>
        </p:grpSpPr>
        <p:sp>
          <p:nvSpPr>
            <p:cNvPr id="47" name="矩形 46"/>
            <p:cNvSpPr/>
            <p:nvPr/>
          </p:nvSpPr>
          <p:spPr>
            <a:xfrm>
              <a:off x="7870738" y="1205326"/>
              <a:ext cx="80021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200" b="1" dirty="0" smtClean="0">
                  <a:solidFill>
                    <a:prstClr val="black"/>
                  </a:solidFill>
                </a:rPr>
                <a:t>教育學</a:t>
              </a:r>
              <a:r>
                <a:rPr lang="zh-TW" altLang="en-US" sz="1200" b="1" dirty="0">
                  <a:solidFill>
                    <a:prstClr val="black"/>
                  </a:solidFill>
                </a:rPr>
                <a:t>系</a:t>
              </a:r>
            </a:p>
          </p:txBody>
        </p:sp>
        <p:sp>
          <p:nvSpPr>
            <p:cNvPr id="48" name="矩形 47"/>
            <p:cNvSpPr/>
            <p:nvPr/>
          </p:nvSpPr>
          <p:spPr>
            <a:xfrm>
              <a:off x="7693204" y="2016086"/>
              <a:ext cx="1223413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50" b="1" dirty="0" smtClean="0">
                  <a:solidFill>
                    <a:prstClr val="black"/>
                  </a:solidFill>
                </a:rPr>
                <a:t>特殊教</a:t>
              </a:r>
              <a:r>
                <a:rPr lang="zh-TW" altLang="en-US" sz="1350" b="1" dirty="0">
                  <a:solidFill>
                    <a:prstClr val="black"/>
                  </a:solidFill>
                </a:rPr>
                <a:t>育</a:t>
              </a:r>
              <a:r>
                <a:rPr lang="zh-TW" altLang="en-US" sz="1350" b="1" dirty="0" smtClean="0">
                  <a:solidFill>
                    <a:prstClr val="black"/>
                  </a:solidFill>
                </a:rPr>
                <a:t>學系</a:t>
              </a:r>
              <a:endParaRPr lang="zh-TW" altLang="en-US" sz="1350" b="1" dirty="0">
                <a:solidFill>
                  <a:prstClr val="black"/>
                </a:solidFill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7631569" y="2862588"/>
              <a:ext cx="1223413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50" b="1" dirty="0" smtClean="0">
                  <a:solidFill>
                    <a:prstClr val="black"/>
                  </a:solidFill>
                </a:rPr>
                <a:t>幼兒教育學系</a:t>
              </a:r>
              <a:endParaRPr lang="zh-TW" altLang="en-US" sz="135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7503020" y="3735448"/>
              <a:ext cx="145424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100" b="1" dirty="0" smtClean="0">
                  <a:solidFill>
                    <a:prstClr val="black"/>
                  </a:solidFill>
                </a:rPr>
                <a:t>體育與健康休閒學</a:t>
              </a:r>
              <a:r>
                <a:rPr lang="zh-TW" altLang="en-US" sz="1100" b="1" dirty="0">
                  <a:solidFill>
                    <a:prstClr val="black"/>
                  </a:solidFill>
                </a:rPr>
                <a:t>系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7509937" y="4708118"/>
              <a:ext cx="145424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100" b="1" dirty="0" smtClean="0">
                  <a:solidFill>
                    <a:prstClr val="black"/>
                  </a:solidFill>
                </a:rPr>
                <a:t>數位學習與設計學系</a:t>
              </a:r>
              <a:endParaRPr lang="zh-TW" altLang="en-US" sz="1100" b="1" dirty="0">
                <a:solidFill>
                  <a:prstClr val="black"/>
                </a:solidFill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7544057" y="5583811"/>
              <a:ext cx="1396536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50" b="1" dirty="0" smtClean="0">
                  <a:solidFill>
                    <a:prstClr val="black"/>
                  </a:solidFill>
                </a:rPr>
                <a:t>輔導與諮商學系</a:t>
              </a:r>
              <a:endParaRPr lang="zh-TW" altLang="en-US" sz="135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62" name="圓角矩形 61"/>
          <p:cNvSpPr/>
          <p:nvPr/>
        </p:nvSpPr>
        <p:spPr>
          <a:xfrm>
            <a:off x="3967832" y="1997888"/>
            <a:ext cx="1104274" cy="434050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50" dirty="0" smtClean="0">
                <a:solidFill>
                  <a:prstClr val="black"/>
                </a:solidFill>
              </a:rPr>
              <a:t>特教核心學程</a:t>
            </a:r>
            <a:r>
              <a:rPr lang="en-US" altLang="zh-TW" sz="1050" dirty="0" smtClean="0">
                <a:solidFill>
                  <a:prstClr val="black"/>
                </a:solidFill>
              </a:rPr>
              <a:t>(</a:t>
            </a:r>
            <a:r>
              <a:rPr lang="zh-TW" altLang="en-US" sz="1050" dirty="0" smtClean="0">
                <a:solidFill>
                  <a:prstClr val="black"/>
                </a:solidFill>
              </a:rPr>
              <a:t>師</a:t>
            </a:r>
            <a:r>
              <a:rPr lang="zh-TW" altLang="en-US" sz="1050" dirty="0">
                <a:solidFill>
                  <a:prstClr val="black"/>
                </a:solidFill>
              </a:rPr>
              <a:t>資</a:t>
            </a:r>
            <a:r>
              <a:rPr lang="zh-TW" altLang="en-US" sz="1050" dirty="0" smtClean="0">
                <a:solidFill>
                  <a:prstClr val="black"/>
                </a:solidFill>
              </a:rPr>
              <a:t>生</a:t>
            </a:r>
            <a:r>
              <a:rPr lang="en-US" altLang="zh-TW" sz="1050" dirty="0" smtClean="0">
                <a:solidFill>
                  <a:prstClr val="black"/>
                </a:solidFill>
              </a:rPr>
              <a:t>)</a:t>
            </a:r>
            <a:r>
              <a:rPr lang="zh-TW" altLang="en-US" sz="1050" dirty="0" smtClean="0">
                <a:solidFill>
                  <a:prstClr val="black"/>
                </a:solidFill>
              </a:rPr>
              <a:t> </a:t>
            </a:r>
            <a:r>
              <a:rPr lang="en-US" altLang="zh-TW" sz="1050" dirty="0" smtClean="0">
                <a:solidFill>
                  <a:prstClr val="black"/>
                </a:solidFill>
              </a:rPr>
              <a:t>30</a:t>
            </a:r>
            <a:endParaRPr lang="zh-TW" altLang="en-US" sz="1050" dirty="0">
              <a:solidFill>
                <a:prstClr val="black"/>
              </a:solidFill>
            </a:endParaRPr>
          </a:p>
        </p:txBody>
      </p:sp>
      <p:sp>
        <p:nvSpPr>
          <p:cNvPr id="64" name="圓角矩形 63"/>
          <p:cNvSpPr/>
          <p:nvPr/>
        </p:nvSpPr>
        <p:spPr>
          <a:xfrm>
            <a:off x="2839432" y="3292650"/>
            <a:ext cx="1109873" cy="426657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體育基礎</a:t>
            </a:r>
            <a:r>
              <a:rPr lang="zh-TW" altLang="en-US" sz="1125" dirty="0">
                <a:solidFill>
                  <a:prstClr val="black"/>
                </a:solidFill>
              </a:rPr>
              <a:t>學</a:t>
            </a:r>
            <a:r>
              <a:rPr lang="zh-TW" altLang="en-US" sz="1125" dirty="0" smtClean="0">
                <a:solidFill>
                  <a:prstClr val="black"/>
                </a:solidFill>
              </a:rPr>
              <a:t>程</a:t>
            </a:r>
            <a:r>
              <a:rPr lang="en-US" altLang="zh-TW" sz="1125" dirty="0" smtClean="0">
                <a:solidFill>
                  <a:prstClr val="black"/>
                </a:solidFill>
              </a:rPr>
              <a:t>(</a:t>
            </a:r>
            <a:r>
              <a:rPr lang="zh-TW" altLang="en-US" sz="1125" dirty="0" smtClean="0">
                <a:solidFill>
                  <a:prstClr val="black"/>
                </a:solidFill>
              </a:rPr>
              <a:t>一般生</a:t>
            </a:r>
            <a:r>
              <a:rPr lang="en-US" altLang="zh-TW" sz="1125" dirty="0" smtClean="0">
                <a:solidFill>
                  <a:prstClr val="black"/>
                </a:solidFill>
              </a:rPr>
              <a:t>)26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65" name="圓角矩形 64"/>
          <p:cNvSpPr/>
          <p:nvPr/>
        </p:nvSpPr>
        <p:spPr>
          <a:xfrm>
            <a:off x="5143983" y="3286803"/>
            <a:ext cx="2868638" cy="8992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200" dirty="0" smtClean="0">
                <a:solidFill>
                  <a:srgbClr val="0070C0"/>
                </a:solidFill>
              </a:rPr>
              <a:t>學術</a:t>
            </a:r>
            <a:r>
              <a:rPr lang="zh-TW" altLang="en-US" sz="1200" dirty="0">
                <a:solidFill>
                  <a:srgbClr val="0070C0"/>
                </a:solidFill>
              </a:rPr>
              <a:t>型</a:t>
            </a:r>
            <a:r>
              <a:rPr lang="zh-TW" altLang="en-US" sz="1200" dirty="0">
                <a:solidFill>
                  <a:srgbClr val="FF0000"/>
                </a:solidFill>
              </a:rPr>
              <a:t>：</a:t>
            </a:r>
            <a:r>
              <a:rPr lang="zh-TW" altLang="en-US" sz="1200" dirty="0">
                <a:solidFill>
                  <a:schemeClr val="tx1"/>
                </a:solidFill>
              </a:rPr>
              <a:t>國民小學教育學</a:t>
            </a:r>
            <a:r>
              <a:rPr lang="zh-TW" altLang="en-US" sz="1200" dirty="0" smtClean="0">
                <a:solidFill>
                  <a:schemeClr val="tx1"/>
                </a:solidFill>
              </a:rPr>
              <a:t>程</a:t>
            </a:r>
            <a:r>
              <a:rPr lang="en-US" altLang="zh-TW" sz="900" dirty="0" smtClean="0">
                <a:solidFill>
                  <a:schemeClr val="tx1"/>
                </a:solidFill>
              </a:rPr>
              <a:t>24(</a:t>
            </a:r>
            <a:r>
              <a:rPr lang="zh-TW" altLang="en-US" sz="900" dirty="0" smtClean="0">
                <a:solidFill>
                  <a:schemeClr val="tx1"/>
                </a:solidFill>
              </a:rPr>
              <a:t>師資生必選</a:t>
            </a:r>
            <a:r>
              <a:rPr lang="en-US" altLang="zh-TW" sz="900" dirty="0">
                <a:solidFill>
                  <a:schemeClr val="tx1"/>
                </a:solidFill>
              </a:rPr>
              <a:t>)</a:t>
            </a:r>
            <a:r>
              <a:rPr lang="zh-TW" altLang="en-US" sz="900" dirty="0">
                <a:solidFill>
                  <a:schemeClr val="tx1"/>
                </a:solidFill>
              </a:rPr>
              <a:t>  </a:t>
            </a:r>
          </a:p>
          <a:p>
            <a:r>
              <a:rPr lang="zh-TW" altLang="en-US" sz="1200" dirty="0" smtClean="0">
                <a:solidFill>
                  <a:srgbClr val="FF0000"/>
                </a:solidFill>
              </a:rPr>
              <a:t>實務型：</a:t>
            </a:r>
            <a:r>
              <a:rPr lang="zh-TW" altLang="en-US" sz="1200" dirty="0" smtClean="0">
                <a:solidFill>
                  <a:schemeClr val="tx1"/>
                </a:solidFill>
              </a:rPr>
              <a:t>樂齡運動指導與養生學程 </a:t>
            </a:r>
            <a:r>
              <a:rPr lang="en-US" altLang="zh-TW" sz="1200" dirty="0" smtClean="0">
                <a:solidFill>
                  <a:schemeClr val="tx1"/>
                </a:solidFill>
              </a:rPr>
              <a:t>24</a:t>
            </a:r>
          </a:p>
          <a:p>
            <a:r>
              <a:rPr lang="zh-TW" altLang="en-US" sz="1200" dirty="0" smtClean="0">
                <a:solidFill>
                  <a:srgbClr val="FF0000"/>
                </a:solidFill>
              </a:rPr>
              <a:t>實務型：</a:t>
            </a:r>
            <a:r>
              <a:rPr lang="zh-TW" altLang="en-US" sz="1200" dirty="0" smtClean="0">
                <a:solidFill>
                  <a:schemeClr val="tx1"/>
                </a:solidFill>
              </a:rPr>
              <a:t>運動休閒觀光管理學程 </a:t>
            </a:r>
            <a:r>
              <a:rPr lang="en-US" altLang="zh-TW" sz="1200" dirty="0" smtClean="0">
                <a:solidFill>
                  <a:schemeClr val="tx1"/>
                </a:solidFill>
              </a:rPr>
              <a:t>24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67" name="圓角矩形 66"/>
          <p:cNvSpPr/>
          <p:nvPr/>
        </p:nvSpPr>
        <p:spPr>
          <a:xfrm>
            <a:off x="4025770" y="3285257"/>
            <a:ext cx="1048442" cy="434050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50" dirty="0" smtClean="0">
                <a:solidFill>
                  <a:prstClr val="black"/>
                </a:solidFill>
              </a:rPr>
              <a:t>體</a:t>
            </a:r>
            <a:r>
              <a:rPr lang="zh-TW" altLang="en-US" sz="1050" dirty="0">
                <a:solidFill>
                  <a:prstClr val="black"/>
                </a:solidFill>
              </a:rPr>
              <a:t>育</a:t>
            </a:r>
            <a:r>
              <a:rPr lang="zh-TW" altLang="en-US" sz="1050" dirty="0" smtClean="0">
                <a:solidFill>
                  <a:prstClr val="black"/>
                </a:solidFill>
              </a:rPr>
              <a:t>核心學程</a:t>
            </a:r>
            <a:r>
              <a:rPr lang="en-US" altLang="zh-TW" sz="1050" dirty="0" smtClean="0">
                <a:solidFill>
                  <a:prstClr val="black"/>
                </a:solidFill>
              </a:rPr>
              <a:t>(</a:t>
            </a:r>
            <a:r>
              <a:rPr lang="zh-TW" altLang="en-US" sz="1050" dirty="0" smtClean="0">
                <a:solidFill>
                  <a:prstClr val="black"/>
                </a:solidFill>
              </a:rPr>
              <a:t>一般生</a:t>
            </a:r>
            <a:r>
              <a:rPr lang="en-US" altLang="zh-TW" sz="1050" dirty="0" smtClean="0">
                <a:solidFill>
                  <a:prstClr val="black"/>
                </a:solidFill>
              </a:rPr>
              <a:t>)</a:t>
            </a:r>
            <a:r>
              <a:rPr lang="zh-TW" altLang="en-US" sz="1050" dirty="0" smtClean="0">
                <a:solidFill>
                  <a:prstClr val="black"/>
                </a:solidFill>
              </a:rPr>
              <a:t> </a:t>
            </a:r>
            <a:r>
              <a:rPr lang="en-US" altLang="zh-TW" sz="1050" dirty="0" smtClean="0">
                <a:solidFill>
                  <a:prstClr val="black"/>
                </a:solidFill>
              </a:rPr>
              <a:t>26</a:t>
            </a:r>
            <a:endParaRPr lang="zh-TW" altLang="en-US" sz="1050" dirty="0">
              <a:solidFill>
                <a:prstClr val="black"/>
              </a:solidFill>
            </a:endParaRPr>
          </a:p>
        </p:txBody>
      </p:sp>
      <p:sp>
        <p:nvSpPr>
          <p:cNvPr id="68" name="圓角矩形 67"/>
          <p:cNvSpPr/>
          <p:nvPr/>
        </p:nvSpPr>
        <p:spPr>
          <a:xfrm>
            <a:off x="8012621" y="3266541"/>
            <a:ext cx="875064" cy="4360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>
                <a:solidFill>
                  <a:prstClr val="black"/>
                </a:solidFill>
              </a:rPr>
              <a:t>自由</a:t>
            </a:r>
            <a:r>
              <a:rPr lang="zh-TW" altLang="en-US" sz="1000" dirty="0" smtClean="0">
                <a:solidFill>
                  <a:prstClr val="black"/>
                </a:solidFill>
              </a:rPr>
              <a:t>選修</a:t>
            </a:r>
            <a:r>
              <a:rPr lang="en-US" altLang="zh-TW" sz="1000" dirty="0" smtClean="0">
                <a:solidFill>
                  <a:prstClr val="black"/>
                </a:solidFill>
              </a:rPr>
              <a:t>(</a:t>
            </a:r>
            <a:r>
              <a:rPr lang="zh-TW" altLang="en-US" sz="1000" dirty="0" smtClean="0">
                <a:solidFill>
                  <a:prstClr val="black"/>
                </a:solidFill>
              </a:rPr>
              <a:t>一般生</a:t>
            </a:r>
            <a:r>
              <a:rPr lang="en-US" altLang="zh-TW" sz="1000" dirty="0" smtClean="0">
                <a:solidFill>
                  <a:prstClr val="black"/>
                </a:solidFill>
              </a:rPr>
              <a:t>) </a:t>
            </a:r>
            <a:r>
              <a:rPr lang="en-US" altLang="zh-TW" sz="1125" dirty="0" smtClean="0">
                <a:solidFill>
                  <a:prstClr val="black"/>
                </a:solidFill>
              </a:rPr>
              <a:t>16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69" name="圓角矩形 68"/>
          <p:cNvSpPr/>
          <p:nvPr/>
        </p:nvSpPr>
        <p:spPr>
          <a:xfrm>
            <a:off x="4020194" y="3751989"/>
            <a:ext cx="1048442" cy="434050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50" dirty="0" smtClean="0">
                <a:solidFill>
                  <a:prstClr val="black"/>
                </a:solidFill>
              </a:rPr>
              <a:t>體</a:t>
            </a:r>
            <a:r>
              <a:rPr lang="zh-TW" altLang="en-US" sz="1050" dirty="0">
                <a:solidFill>
                  <a:prstClr val="black"/>
                </a:solidFill>
              </a:rPr>
              <a:t>育</a:t>
            </a:r>
            <a:r>
              <a:rPr lang="zh-TW" altLang="en-US" sz="1050" dirty="0" smtClean="0">
                <a:solidFill>
                  <a:prstClr val="black"/>
                </a:solidFill>
              </a:rPr>
              <a:t>核心學程</a:t>
            </a:r>
            <a:r>
              <a:rPr lang="en-US" altLang="zh-TW" sz="1050" dirty="0" smtClean="0">
                <a:solidFill>
                  <a:prstClr val="black"/>
                </a:solidFill>
              </a:rPr>
              <a:t>(</a:t>
            </a:r>
            <a:r>
              <a:rPr lang="zh-TW" altLang="en-US" sz="1050" dirty="0" smtClean="0">
                <a:solidFill>
                  <a:prstClr val="black"/>
                </a:solidFill>
              </a:rPr>
              <a:t>師</a:t>
            </a:r>
            <a:r>
              <a:rPr lang="zh-TW" altLang="en-US" sz="1050" dirty="0">
                <a:solidFill>
                  <a:prstClr val="black"/>
                </a:solidFill>
              </a:rPr>
              <a:t>資</a:t>
            </a:r>
            <a:r>
              <a:rPr lang="zh-TW" altLang="en-US" sz="1050" dirty="0" smtClean="0">
                <a:solidFill>
                  <a:prstClr val="black"/>
                </a:solidFill>
              </a:rPr>
              <a:t>生</a:t>
            </a:r>
            <a:r>
              <a:rPr lang="en-US" altLang="zh-TW" sz="1050" dirty="0" smtClean="0">
                <a:solidFill>
                  <a:prstClr val="black"/>
                </a:solidFill>
              </a:rPr>
              <a:t>)</a:t>
            </a:r>
            <a:r>
              <a:rPr lang="zh-TW" altLang="en-US" sz="1050" dirty="0" smtClean="0">
                <a:solidFill>
                  <a:prstClr val="black"/>
                </a:solidFill>
              </a:rPr>
              <a:t> </a:t>
            </a:r>
            <a:r>
              <a:rPr lang="en-US" altLang="zh-TW" sz="1050" dirty="0" smtClean="0">
                <a:solidFill>
                  <a:prstClr val="black"/>
                </a:solidFill>
              </a:rPr>
              <a:t>36</a:t>
            </a:r>
            <a:endParaRPr lang="zh-TW" altLang="en-US" sz="1050" dirty="0">
              <a:solidFill>
                <a:prstClr val="black"/>
              </a:solidFill>
            </a:endParaRPr>
          </a:p>
        </p:txBody>
      </p:sp>
      <p:sp>
        <p:nvSpPr>
          <p:cNvPr id="71" name="圓角矩形 70"/>
          <p:cNvSpPr/>
          <p:nvPr/>
        </p:nvSpPr>
        <p:spPr>
          <a:xfrm>
            <a:off x="2824474" y="3787965"/>
            <a:ext cx="1109873" cy="426657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體育基礎</a:t>
            </a:r>
            <a:r>
              <a:rPr lang="zh-TW" altLang="en-US" sz="1125" dirty="0">
                <a:solidFill>
                  <a:prstClr val="black"/>
                </a:solidFill>
              </a:rPr>
              <a:t>學</a:t>
            </a:r>
            <a:r>
              <a:rPr lang="zh-TW" altLang="en-US" sz="1125" dirty="0" smtClean="0">
                <a:solidFill>
                  <a:prstClr val="black"/>
                </a:solidFill>
              </a:rPr>
              <a:t>程</a:t>
            </a:r>
            <a:r>
              <a:rPr lang="en-US" altLang="zh-TW" sz="1125" dirty="0" smtClean="0">
                <a:solidFill>
                  <a:prstClr val="black"/>
                </a:solidFill>
              </a:rPr>
              <a:t>(</a:t>
            </a:r>
            <a:r>
              <a:rPr lang="zh-TW" altLang="en-US" sz="1125" dirty="0" smtClean="0">
                <a:solidFill>
                  <a:prstClr val="black"/>
                </a:solidFill>
              </a:rPr>
              <a:t>師資生</a:t>
            </a:r>
            <a:r>
              <a:rPr lang="en-US" altLang="zh-TW" sz="1125" dirty="0" smtClean="0">
                <a:solidFill>
                  <a:prstClr val="black"/>
                </a:solidFill>
              </a:rPr>
              <a:t>)34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72" name="圓角矩形 71"/>
          <p:cNvSpPr/>
          <p:nvPr/>
        </p:nvSpPr>
        <p:spPr>
          <a:xfrm>
            <a:off x="8019733" y="3753962"/>
            <a:ext cx="875064" cy="43207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000" dirty="0" smtClean="0">
              <a:solidFill>
                <a:prstClr val="black"/>
              </a:solidFill>
            </a:endParaRPr>
          </a:p>
          <a:p>
            <a:r>
              <a:rPr lang="zh-TW" altLang="en-US" sz="1000" dirty="0" smtClean="0">
                <a:solidFill>
                  <a:prstClr val="black"/>
                </a:solidFill>
              </a:rPr>
              <a:t>自由選修</a:t>
            </a:r>
            <a:r>
              <a:rPr lang="en-US" altLang="zh-TW" sz="1000" dirty="0" smtClean="0">
                <a:solidFill>
                  <a:prstClr val="black"/>
                </a:solidFill>
              </a:rPr>
              <a:t>(</a:t>
            </a:r>
            <a:r>
              <a:rPr lang="zh-TW" altLang="en-US" sz="1000" dirty="0" smtClean="0">
                <a:solidFill>
                  <a:prstClr val="black"/>
                </a:solidFill>
              </a:rPr>
              <a:t>師資生</a:t>
            </a:r>
            <a:r>
              <a:rPr lang="en-US" altLang="zh-TW" sz="1000" dirty="0" smtClean="0">
                <a:solidFill>
                  <a:prstClr val="black"/>
                </a:solidFill>
              </a:rPr>
              <a:t>) </a:t>
            </a:r>
            <a:r>
              <a:rPr lang="en-US" altLang="zh-TW" sz="1125" dirty="0" smtClean="0">
                <a:solidFill>
                  <a:prstClr val="black"/>
                </a:solidFill>
              </a:rPr>
              <a:t>14</a:t>
            </a:r>
          </a:p>
          <a:p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74" name="圓角矩形 73"/>
          <p:cNvSpPr/>
          <p:nvPr/>
        </p:nvSpPr>
        <p:spPr>
          <a:xfrm>
            <a:off x="5175699" y="4305009"/>
            <a:ext cx="2836921" cy="8476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dirty="0">
                <a:solidFill>
                  <a:srgbClr val="0070C0"/>
                </a:solidFill>
              </a:rPr>
              <a:t>學術型</a:t>
            </a:r>
            <a:r>
              <a:rPr lang="zh-TW" altLang="en-US" sz="1100" dirty="0">
                <a:solidFill>
                  <a:srgbClr val="FF3300"/>
                </a:solidFill>
              </a:rPr>
              <a:t>：</a:t>
            </a:r>
            <a:r>
              <a:rPr lang="zh-TW" altLang="en-US" sz="1100" dirty="0">
                <a:solidFill>
                  <a:schemeClr val="tx1"/>
                </a:solidFill>
              </a:rPr>
              <a:t>數位學習學程 </a:t>
            </a:r>
            <a:r>
              <a:rPr lang="en-US" altLang="zh-TW" sz="1100" dirty="0" smtClean="0">
                <a:solidFill>
                  <a:schemeClr val="tx1"/>
                </a:solidFill>
              </a:rPr>
              <a:t>20</a:t>
            </a:r>
          </a:p>
          <a:p>
            <a:r>
              <a:rPr lang="zh-TW" altLang="en-US" sz="1100" dirty="0" smtClean="0">
                <a:solidFill>
                  <a:srgbClr val="FF3300"/>
                </a:solidFill>
              </a:rPr>
              <a:t>實務型：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資訊科技學程 </a:t>
            </a:r>
            <a:r>
              <a:rPr lang="en-US" altLang="zh-TW" sz="1100" dirty="0" smtClean="0">
                <a:solidFill>
                  <a:prstClr val="black"/>
                </a:solidFill>
              </a:rPr>
              <a:t>16</a:t>
            </a:r>
          </a:p>
          <a:p>
            <a:r>
              <a:rPr lang="zh-TW" altLang="en-US" sz="1100" dirty="0">
                <a:solidFill>
                  <a:srgbClr val="FF3300"/>
                </a:solidFill>
              </a:rPr>
              <a:t>實務</a:t>
            </a:r>
            <a:r>
              <a:rPr lang="zh-TW" altLang="en-US" sz="1100" dirty="0" smtClean="0">
                <a:solidFill>
                  <a:srgbClr val="FF3300"/>
                </a:solidFill>
              </a:rPr>
              <a:t>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數位設計學程 </a:t>
            </a:r>
            <a:r>
              <a:rPr lang="en-US" altLang="zh-TW" sz="1100" dirty="0" smtClean="0">
                <a:solidFill>
                  <a:schemeClr val="tx1"/>
                </a:solidFill>
              </a:rPr>
              <a:t>16</a:t>
            </a:r>
          </a:p>
          <a:p>
            <a:r>
              <a:rPr lang="zh-TW" altLang="en-US" sz="1100" dirty="0" smtClean="0">
                <a:solidFill>
                  <a:srgbClr val="FF0000"/>
                </a:solidFill>
              </a:rPr>
              <a:t>實務型：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數位化教育訓練學程 </a:t>
            </a:r>
            <a:r>
              <a:rPr lang="en-US" altLang="zh-TW" sz="1100" dirty="0" smtClean="0">
                <a:solidFill>
                  <a:schemeClr val="tx1"/>
                </a:solidFill>
              </a:rPr>
              <a:t>16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76" name="圓角矩形 75"/>
          <p:cNvSpPr/>
          <p:nvPr/>
        </p:nvSpPr>
        <p:spPr>
          <a:xfrm>
            <a:off x="2824474" y="5204807"/>
            <a:ext cx="1097268" cy="800731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輔導與諮商基礎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r>
              <a:rPr lang="en-US" altLang="zh-TW" sz="1125" dirty="0">
                <a:solidFill>
                  <a:prstClr val="black"/>
                </a:solidFill>
              </a:rPr>
              <a:t>(</a:t>
            </a:r>
            <a:r>
              <a:rPr lang="zh-TW" altLang="en-US" sz="1125" dirty="0">
                <a:solidFill>
                  <a:prstClr val="black"/>
                </a:solidFill>
              </a:rPr>
              <a:t>一般</a:t>
            </a:r>
            <a:r>
              <a:rPr lang="zh-TW" altLang="en-US" sz="1125" dirty="0" smtClean="0">
                <a:solidFill>
                  <a:prstClr val="black"/>
                </a:solidFill>
              </a:rPr>
              <a:t>生</a:t>
            </a:r>
            <a:r>
              <a:rPr lang="en-US" altLang="zh-TW" sz="1125" dirty="0" smtClean="0">
                <a:solidFill>
                  <a:prstClr val="black"/>
                </a:solidFill>
              </a:rPr>
              <a:t>)</a:t>
            </a:r>
            <a:r>
              <a:rPr lang="zh-TW" altLang="en-US" sz="1125" dirty="0" smtClean="0">
                <a:solidFill>
                  <a:prstClr val="black"/>
                </a:solidFill>
              </a:rPr>
              <a:t>  </a:t>
            </a:r>
            <a:r>
              <a:rPr lang="en-US" altLang="zh-TW" sz="1125" dirty="0" smtClean="0">
                <a:solidFill>
                  <a:prstClr val="black"/>
                </a:solidFill>
              </a:rPr>
              <a:t>24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77" name="圓角矩形 76"/>
          <p:cNvSpPr/>
          <p:nvPr/>
        </p:nvSpPr>
        <p:spPr>
          <a:xfrm>
            <a:off x="5156314" y="5248408"/>
            <a:ext cx="2856305" cy="159271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諮商基礎學程</a:t>
            </a:r>
            <a:r>
              <a:rPr lang="en-US" altLang="zh-TW" sz="1100" dirty="0" smtClean="0">
                <a:solidFill>
                  <a:schemeClr val="tx1"/>
                </a:solidFill>
              </a:rPr>
              <a:t>16</a:t>
            </a:r>
          </a:p>
          <a:p>
            <a:r>
              <a:rPr lang="zh-TW" altLang="en-US" sz="1100" dirty="0">
                <a:solidFill>
                  <a:srgbClr val="0070C0"/>
                </a:solidFill>
              </a:rPr>
              <a:t>學術型</a:t>
            </a:r>
            <a:r>
              <a:rPr lang="zh-TW" altLang="en-US" sz="1100" dirty="0" smtClean="0">
                <a:solidFill>
                  <a:srgbClr val="0070C0"/>
                </a:solidFill>
              </a:rPr>
              <a:t>：</a:t>
            </a:r>
            <a:r>
              <a:rPr lang="zh-TW" altLang="en-US" sz="1100" dirty="0" smtClean="0">
                <a:solidFill>
                  <a:schemeClr val="tx1"/>
                </a:solidFill>
              </a:rPr>
              <a:t>國民小學教育學程</a:t>
            </a:r>
            <a:r>
              <a:rPr lang="en-US" altLang="zh-TW" sz="1100" dirty="0" smtClean="0">
                <a:solidFill>
                  <a:schemeClr val="tx1"/>
                </a:solidFill>
              </a:rPr>
              <a:t>30</a:t>
            </a:r>
            <a:r>
              <a:rPr lang="en-US" altLang="zh-TW" sz="900" dirty="0" smtClean="0">
                <a:solidFill>
                  <a:srgbClr val="0070C0"/>
                </a:solidFill>
              </a:rPr>
              <a:t>(</a:t>
            </a:r>
            <a:r>
              <a:rPr lang="zh-TW" altLang="en-US" sz="900" dirty="0" smtClean="0">
                <a:solidFill>
                  <a:srgbClr val="0070C0"/>
                </a:solidFill>
              </a:rPr>
              <a:t>師資生必選</a:t>
            </a:r>
            <a:r>
              <a:rPr lang="en-US" altLang="zh-TW" sz="9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zh-TW" altLang="en-US" sz="1100" dirty="0" smtClean="0">
                <a:solidFill>
                  <a:srgbClr val="FF0000"/>
                </a:solidFill>
              </a:rPr>
              <a:t>實務型</a:t>
            </a:r>
            <a:r>
              <a:rPr lang="zh-TW" altLang="en-US" sz="1100" dirty="0" smtClean="0">
                <a:solidFill>
                  <a:srgbClr val="FF3300"/>
                </a:solidFill>
              </a:rPr>
              <a:t>：</a:t>
            </a:r>
            <a:r>
              <a:rPr lang="zh-TW" altLang="en-US" sz="1100" dirty="0">
                <a:solidFill>
                  <a:schemeClr val="tx1"/>
                </a:solidFill>
              </a:rPr>
              <a:t>家庭與社區輔導學</a:t>
            </a:r>
            <a:r>
              <a:rPr lang="zh-TW" altLang="en-US" sz="1100" dirty="0" smtClean="0">
                <a:solidFill>
                  <a:schemeClr val="tx1"/>
                </a:solidFill>
              </a:rPr>
              <a:t>程</a:t>
            </a:r>
            <a:r>
              <a:rPr lang="en-US" altLang="zh-TW" sz="1100" dirty="0" smtClean="0">
                <a:solidFill>
                  <a:schemeClr val="tx1"/>
                </a:solidFill>
              </a:rPr>
              <a:t>24</a:t>
            </a:r>
          </a:p>
          <a:p>
            <a:r>
              <a:rPr lang="zh-TW" altLang="en-US" sz="1100" dirty="0">
                <a:solidFill>
                  <a:srgbClr val="FF3300"/>
                </a:solidFill>
              </a:rPr>
              <a:t>實務型：</a:t>
            </a:r>
            <a:r>
              <a:rPr lang="zh-TW" altLang="en-US" sz="1100" dirty="0">
                <a:solidFill>
                  <a:schemeClr val="tx1"/>
                </a:solidFill>
              </a:rPr>
              <a:t>學校輔導學</a:t>
            </a:r>
            <a:r>
              <a:rPr lang="zh-TW" altLang="en-US" sz="1100" dirty="0" smtClean="0">
                <a:solidFill>
                  <a:schemeClr val="tx1"/>
                </a:solidFill>
              </a:rPr>
              <a:t>程</a:t>
            </a:r>
            <a:r>
              <a:rPr lang="en-US" altLang="zh-TW" sz="1100" dirty="0" smtClean="0">
                <a:solidFill>
                  <a:schemeClr val="tx1"/>
                </a:solidFill>
              </a:rPr>
              <a:t>24</a:t>
            </a:r>
          </a:p>
          <a:p>
            <a:r>
              <a:rPr lang="zh-TW" altLang="en-US" sz="1100" dirty="0" smtClean="0">
                <a:solidFill>
                  <a:srgbClr val="FF3300"/>
                </a:solidFill>
              </a:rPr>
              <a:t>實務型：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職涯與企業諮商學程</a:t>
            </a:r>
            <a:r>
              <a:rPr lang="en-US" altLang="zh-TW" sz="1100" dirty="0" smtClean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78" name="圓角矩形 77"/>
          <p:cNvSpPr/>
          <p:nvPr/>
        </p:nvSpPr>
        <p:spPr>
          <a:xfrm>
            <a:off x="4015686" y="5204807"/>
            <a:ext cx="1079206" cy="80009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輔導與諮商核心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r>
              <a:rPr lang="en-US" altLang="zh-TW" sz="1125" dirty="0">
                <a:solidFill>
                  <a:prstClr val="black"/>
                </a:solidFill>
              </a:rPr>
              <a:t>(</a:t>
            </a:r>
            <a:r>
              <a:rPr lang="zh-TW" altLang="en-US" sz="1125" dirty="0">
                <a:solidFill>
                  <a:prstClr val="black"/>
                </a:solidFill>
              </a:rPr>
              <a:t>一般生</a:t>
            </a:r>
            <a:r>
              <a:rPr lang="en-US" altLang="zh-TW" sz="1125" dirty="0">
                <a:solidFill>
                  <a:prstClr val="black"/>
                </a:solidFill>
              </a:rPr>
              <a:t>) 20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79" name="圓角矩形 78"/>
          <p:cNvSpPr/>
          <p:nvPr/>
        </p:nvSpPr>
        <p:spPr>
          <a:xfrm>
            <a:off x="8034790" y="5244233"/>
            <a:ext cx="857750" cy="6798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</a:t>
            </a:r>
            <a:r>
              <a:rPr lang="zh-TW" altLang="en-US" sz="1125" dirty="0" smtClean="0">
                <a:solidFill>
                  <a:prstClr val="black"/>
                </a:solidFill>
              </a:rPr>
              <a:t>選修</a:t>
            </a:r>
            <a:r>
              <a:rPr lang="en-US" altLang="zh-TW" sz="1000" dirty="0" smtClean="0">
                <a:solidFill>
                  <a:prstClr val="black"/>
                </a:solidFill>
              </a:rPr>
              <a:t>(</a:t>
            </a:r>
            <a:r>
              <a:rPr lang="zh-TW" altLang="en-US" sz="1000" dirty="0" smtClean="0">
                <a:solidFill>
                  <a:prstClr val="black"/>
                </a:solidFill>
              </a:rPr>
              <a:t>一般生</a:t>
            </a:r>
            <a:r>
              <a:rPr lang="en-US" altLang="zh-TW" sz="1125" dirty="0" smtClean="0">
                <a:solidFill>
                  <a:prstClr val="black"/>
                </a:solidFill>
              </a:rPr>
              <a:t>)15</a:t>
            </a:r>
            <a:endParaRPr lang="en-US" altLang="zh-TW" sz="1125" dirty="0">
              <a:solidFill>
                <a:prstClr val="black"/>
              </a:solidFill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4025770" y="2508354"/>
            <a:ext cx="1042866" cy="32908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200"/>
              </a:lnSpc>
            </a:pPr>
            <a:r>
              <a:rPr lang="zh-TW" altLang="en-US" sz="1000" dirty="0" smtClean="0">
                <a:solidFill>
                  <a:prstClr val="black"/>
                </a:solidFill>
              </a:rPr>
              <a:t>幼教</a:t>
            </a:r>
            <a:r>
              <a:rPr lang="zh-TW" altLang="en-US" sz="1000" dirty="0">
                <a:solidFill>
                  <a:prstClr val="black"/>
                </a:solidFill>
              </a:rPr>
              <a:t>核心學程</a:t>
            </a:r>
            <a:r>
              <a:rPr lang="en-US" altLang="zh-TW" sz="1000" dirty="0">
                <a:solidFill>
                  <a:prstClr val="black"/>
                </a:solidFill>
              </a:rPr>
              <a:t>(</a:t>
            </a:r>
            <a:r>
              <a:rPr lang="zh-TW" altLang="en-US" sz="1000" dirty="0">
                <a:solidFill>
                  <a:prstClr val="black"/>
                </a:solidFill>
              </a:rPr>
              <a:t>一般生</a:t>
            </a:r>
            <a:r>
              <a:rPr lang="en-US" altLang="zh-TW" sz="1000" dirty="0">
                <a:solidFill>
                  <a:prstClr val="black"/>
                </a:solidFill>
              </a:rPr>
              <a:t>)</a:t>
            </a:r>
            <a:r>
              <a:rPr lang="zh-TW" altLang="en-US" sz="1000" dirty="0">
                <a:solidFill>
                  <a:prstClr val="black"/>
                </a:solidFill>
              </a:rPr>
              <a:t> </a:t>
            </a:r>
            <a:r>
              <a:rPr lang="en-US" altLang="zh-TW" sz="1000" dirty="0" smtClean="0">
                <a:solidFill>
                  <a:prstClr val="black"/>
                </a:solidFill>
              </a:rPr>
              <a:t>22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4025771" y="2890438"/>
            <a:ext cx="1042866" cy="3099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00" dirty="0" smtClean="0"/>
              <a:t>幼教核心學程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師資生</a:t>
            </a:r>
            <a:r>
              <a:rPr lang="en-US" altLang="zh-TW" sz="1000" dirty="0" smtClean="0"/>
              <a:t>)26</a:t>
            </a:r>
            <a:endParaRPr lang="zh-TW" altLang="en-US" sz="1000" dirty="0"/>
          </a:p>
        </p:txBody>
      </p:sp>
      <p:sp>
        <p:nvSpPr>
          <p:cNvPr id="22" name="圓角矩形 21"/>
          <p:cNvSpPr/>
          <p:nvPr/>
        </p:nvSpPr>
        <p:spPr>
          <a:xfrm>
            <a:off x="2845419" y="2508354"/>
            <a:ext cx="1144698" cy="3269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dirty="0" smtClean="0">
                <a:solidFill>
                  <a:schemeClr val="tx1"/>
                </a:solidFill>
              </a:rPr>
              <a:t>幼教基礎學程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000" dirty="0" smtClean="0">
                <a:solidFill>
                  <a:schemeClr val="tx1"/>
                </a:solidFill>
              </a:rPr>
              <a:t>(</a:t>
            </a:r>
            <a:r>
              <a:rPr lang="zh-TW" altLang="en-US" sz="1000" dirty="0" smtClean="0">
                <a:solidFill>
                  <a:schemeClr val="tx1"/>
                </a:solidFill>
              </a:rPr>
              <a:t>一般生</a:t>
            </a:r>
            <a:r>
              <a:rPr lang="en-US" altLang="zh-TW" sz="1000" dirty="0" smtClean="0">
                <a:solidFill>
                  <a:schemeClr val="tx1"/>
                </a:solidFill>
              </a:rPr>
              <a:t>)24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27" name="圓角矩形 26"/>
          <p:cNvSpPr/>
          <p:nvPr/>
        </p:nvSpPr>
        <p:spPr>
          <a:xfrm>
            <a:off x="2862128" y="2890438"/>
            <a:ext cx="1111280" cy="3099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00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00" dirty="0" smtClean="0">
                <a:solidFill>
                  <a:schemeClr val="tx1"/>
                </a:solidFill>
              </a:rPr>
              <a:t>幼教</a:t>
            </a:r>
            <a:r>
              <a:rPr lang="zh-TW" altLang="en-US" sz="1000" dirty="0">
                <a:solidFill>
                  <a:schemeClr val="tx1"/>
                </a:solidFill>
              </a:rPr>
              <a:t>基礎學</a:t>
            </a:r>
            <a:r>
              <a:rPr lang="zh-TW" altLang="en-US" sz="1000" dirty="0" smtClean="0">
                <a:solidFill>
                  <a:schemeClr val="tx1"/>
                </a:solidFill>
              </a:rPr>
              <a:t>程</a:t>
            </a:r>
            <a:r>
              <a:rPr lang="en-US" altLang="zh-TW" sz="1000" dirty="0" smtClean="0">
                <a:solidFill>
                  <a:schemeClr val="tx1"/>
                </a:solidFill>
              </a:rPr>
              <a:t>(</a:t>
            </a:r>
            <a:r>
              <a:rPr lang="zh-TW" altLang="en-US" sz="1000" dirty="0" smtClean="0">
                <a:solidFill>
                  <a:schemeClr val="tx1"/>
                </a:solidFill>
              </a:rPr>
              <a:t>師資生</a:t>
            </a:r>
            <a:r>
              <a:rPr lang="en-US" altLang="zh-TW" sz="1000" dirty="0" smtClean="0">
                <a:solidFill>
                  <a:schemeClr val="tx1"/>
                </a:solidFill>
              </a:rPr>
              <a:t>)24</a:t>
            </a:r>
          </a:p>
          <a:p>
            <a:pPr algn="ctr"/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>
          <a:xfrm>
            <a:off x="2270314" y="3275898"/>
            <a:ext cx="510038" cy="47806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dirty="0" smtClean="0">
                <a:solidFill>
                  <a:schemeClr val="tx1"/>
                </a:solidFill>
              </a:rPr>
              <a:t>院共同課程</a:t>
            </a:r>
            <a:r>
              <a:rPr lang="en-US" altLang="zh-TW" sz="1000" dirty="0" smtClean="0">
                <a:solidFill>
                  <a:schemeClr val="tx1"/>
                </a:solidFill>
              </a:rPr>
              <a:t>6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2289090" y="703843"/>
            <a:ext cx="510038" cy="249658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院共同課程</a:t>
            </a:r>
            <a:r>
              <a:rPr lang="en-US" altLang="zh-TW" dirty="0" smtClean="0">
                <a:solidFill>
                  <a:schemeClr val="tx1"/>
                </a:solidFill>
              </a:rPr>
              <a:t>10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1" name="圓角矩形 20"/>
          <p:cNvSpPr/>
          <p:nvPr/>
        </p:nvSpPr>
        <p:spPr>
          <a:xfrm>
            <a:off x="2289089" y="5176203"/>
            <a:ext cx="472487" cy="81366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zh-TW" altLang="en-US" sz="1000" b="1" dirty="0" smtClean="0">
                <a:solidFill>
                  <a:schemeClr val="tx1"/>
                </a:solidFill>
              </a:rPr>
              <a:t>院共同課 </a:t>
            </a:r>
            <a:endParaRPr lang="en-US" altLang="zh-TW" sz="1000" b="1" dirty="0" smtClean="0">
              <a:solidFill>
                <a:schemeClr val="tx1"/>
              </a:solidFill>
            </a:endParaRPr>
          </a:p>
          <a:p>
            <a:pPr algn="ctr">
              <a:lnSpc>
                <a:spcPts val="1000"/>
              </a:lnSpc>
            </a:pPr>
            <a:r>
              <a:rPr lang="zh-TW" altLang="en-US" sz="1000" b="1" dirty="0" smtClean="0">
                <a:solidFill>
                  <a:schemeClr val="tx1"/>
                </a:solidFill>
              </a:rPr>
              <a:t> 程</a:t>
            </a:r>
            <a:r>
              <a:rPr lang="en-US" altLang="zh-TW" sz="1200" b="1" dirty="0" smtClean="0">
                <a:solidFill>
                  <a:schemeClr val="tx1"/>
                </a:solidFill>
              </a:rPr>
              <a:t>6</a:t>
            </a:r>
            <a:endParaRPr lang="zh-TW" altLang="en-US" sz="1200" b="1" dirty="0">
              <a:solidFill>
                <a:schemeClr val="tx1"/>
              </a:solidFill>
            </a:endParaRPr>
          </a:p>
        </p:txBody>
      </p:sp>
      <p:sp>
        <p:nvSpPr>
          <p:cNvPr id="28" name="圓角矩形 27"/>
          <p:cNvSpPr/>
          <p:nvPr/>
        </p:nvSpPr>
        <p:spPr>
          <a:xfrm>
            <a:off x="2289089" y="6041027"/>
            <a:ext cx="472487" cy="80009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zh-TW" altLang="en-US" sz="1000" b="1" dirty="0" smtClean="0">
                <a:solidFill>
                  <a:schemeClr val="tx1"/>
                </a:solidFill>
              </a:rPr>
              <a:t>院共同課程</a:t>
            </a:r>
            <a:r>
              <a:rPr lang="en-US" altLang="zh-TW" sz="1000" b="1" dirty="0" smtClean="0">
                <a:solidFill>
                  <a:schemeClr val="tx1"/>
                </a:solidFill>
              </a:rPr>
              <a:t>10</a:t>
            </a:r>
            <a:endParaRPr lang="zh-TW" altLang="en-US" sz="1000" b="1" dirty="0">
              <a:solidFill>
                <a:schemeClr val="tx1"/>
              </a:solidFill>
            </a:endParaRPr>
          </a:p>
        </p:txBody>
      </p:sp>
      <p:sp>
        <p:nvSpPr>
          <p:cNvPr id="58" name="圓角矩形 57"/>
          <p:cNvSpPr/>
          <p:nvPr/>
        </p:nvSpPr>
        <p:spPr>
          <a:xfrm>
            <a:off x="8044088" y="6118016"/>
            <a:ext cx="857750" cy="6798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</a:t>
            </a:r>
            <a:r>
              <a:rPr lang="zh-TW" altLang="en-US" sz="1125" dirty="0" smtClean="0">
                <a:solidFill>
                  <a:prstClr val="black"/>
                </a:solidFill>
              </a:rPr>
              <a:t>選修</a:t>
            </a:r>
            <a:endParaRPr lang="en-US" altLang="zh-TW" sz="1125" dirty="0" smtClean="0">
              <a:solidFill>
                <a:prstClr val="black"/>
              </a:solidFill>
            </a:endParaRPr>
          </a:p>
          <a:p>
            <a:r>
              <a:rPr lang="en-US" altLang="zh-TW" sz="1000" dirty="0" smtClean="0">
                <a:solidFill>
                  <a:prstClr val="black"/>
                </a:solidFill>
              </a:rPr>
              <a:t>(</a:t>
            </a:r>
            <a:r>
              <a:rPr lang="zh-TW" altLang="en-US" sz="1000" dirty="0" smtClean="0">
                <a:solidFill>
                  <a:prstClr val="black"/>
                </a:solidFill>
              </a:rPr>
              <a:t>師資生</a:t>
            </a:r>
            <a:r>
              <a:rPr lang="en-US" altLang="zh-TW" sz="1125" dirty="0" smtClean="0">
                <a:solidFill>
                  <a:prstClr val="black"/>
                </a:solidFill>
              </a:rPr>
              <a:t>)14</a:t>
            </a:r>
            <a:endParaRPr lang="en-US" altLang="zh-TW" sz="1125" dirty="0">
              <a:solidFill>
                <a:prstClr val="black"/>
              </a:solidFill>
            </a:endParaRPr>
          </a:p>
        </p:txBody>
      </p:sp>
      <p:sp>
        <p:nvSpPr>
          <p:cNvPr id="61" name="圓角矩形 60"/>
          <p:cNvSpPr/>
          <p:nvPr/>
        </p:nvSpPr>
        <p:spPr>
          <a:xfrm>
            <a:off x="2852037" y="6041027"/>
            <a:ext cx="1097268" cy="800731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輔導與諮商基礎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r>
              <a:rPr lang="en-US" altLang="zh-TW" sz="1125" dirty="0" smtClean="0">
                <a:solidFill>
                  <a:prstClr val="black"/>
                </a:solidFill>
              </a:rPr>
              <a:t>(</a:t>
            </a:r>
            <a:r>
              <a:rPr lang="zh-TW" altLang="en-US" sz="1125" dirty="0" smtClean="0">
                <a:solidFill>
                  <a:prstClr val="black"/>
                </a:solidFill>
              </a:rPr>
              <a:t>師資生</a:t>
            </a:r>
            <a:r>
              <a:rPr lang="en-US" altLang="zh-TW" sz="1125" dirty="0" smtClean="0">
                <a:solidFill>
                  <a:prstClr val="black"/>
                </a:solidFill>
              </a:rPr>
              <a:t>)</a:t>
            </a:r>
            <a:r>
              <a:rPr lang="zh-TW" altLang="en-US" sz="1125" dirty="0" smtClean="0">
                <a:solidFill>
                  <a:prstClr val="black"/>
                </a:solidFill>
              </a:rPr>
              <a:t>  </a:t>
            </a:r>
            <a:r>
              <a:rPr lang="en-US" altLang="zh-TW" sz="1125" dirty="0" smtClean="0">
                <a:solidFill>
                  <a:prstClr val="black"/>
                </a:solidFill>
              </a:rPr>
              <a:t>24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63" name="圓角矩形 62"/>
          <p:cNvSpPr/>
          <p:nvPr/>
        </p:nvSpPr>
        <p:spPr>
          <a:xfrm>
            <a:off x="4015686" y="6057267"/>
            <a:ext cx="1079206" cy="80009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輔導與諮商核心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r>
              <a:rPr lang="en-US" altLang="zh-TW" sz="1125" dirty="0" smtClean="0">
                <a:solidFill>
                  <a:prstClr val="black"/>
                </a:solidFill>
              </a:rPr>
              <a:t>(</a:t>
            </a:r>
            <a:r>
              <a:rPr lang="zh-TW" altLang="en-US" sz="1125" dirty="0" smtClean="0">
                <a:solidFill>
                  <a:prstClr val="black"/>
                </a:solidFill>
              </a:rPr>
              <a:t>師資生</a:t>
            </a:r>
            <a:r>
              <a:rPr lang="en-US" altLang="zh-TW" sz="1125" dirty="0">
                <a:solidFill>
                  <a:prstClr val="black"/>
                </a:solidFill>
              </a:rPr>
              <a:t>) 20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57" name="圓角矩形 56"/>
          <p:cNvSpPr/>
          <p:nvPr/>
        </p:nvSpPr>
        <p:spPr>
          <a:xfrm>
            <a:off x="2289090" y="3787965"/>
            <a:ext cx="472487" cy="46143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 smtClean="0">
                <a:solidFill>
                  <a:schemeClr val="tx1"/>
                </a:solidFill>
              </a:rPr>
              <a:t>院共同課程</a:t>
            </a:r>
            <a:r>
              <a:rPr lang="en-US" altLang="zh-TW" sz="800" dirty="0" smtClean="0">
                <a:solidFill>
                  <a:schemeClr val="tx1"/>
                </a:solidFill>
              </a:rPr>
              <a:t>10</a:t>
            </a:r>
            <a:endParaRPr lang="zh-TW" altLang="en-US" sz="800" dirty="0">
              <a:solidFill>
                <a:schemeClr val="tx1"/>
              </a:solidFill>
            </a:endParaRPr>
          </a:p>
        </p:txBody>
      </p:sp>
      <p:sp>
        <p:nvSpPr>
          <p:cNvPr id="60" name="圓角矩形 59"/>
          <p:cNvSpPr/>
          <p:nvPr/>
        </p:nvSpPr>
        <p:spPr>
          <a:xfrm>
            <a:off x="2293410" y="4309227"/>
            <a:ext cx="486942" cy="81366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zh-TW" altLang="en-US" sz="1000" b="1" dirty="0" smtClean="0">
                <a:solidFill>
                  <a:schemeClr val="tx1"/>
                </a:solidFill>
              </a:rPr>
              <a:t>院</a:t>
            </a:r>
            <a:endParaRPr lang="en-US" altLang="zh-TW" sz="1000" b="1" dirty="0" smtClean="0">
              <a:solidFill>
                <a:schemeClr val="tx1"/>
              </a:solidFill>
            </a:endParaRPr>
          </a:p>
          <a:p>
            <a:pPr algn="ctr">
              <a:lnSpc>
                <a:spcPts val="1000"/>
              </a:lnSpc>
            </a:pPr>
            <a:r>
              <a:rPr lang="zh-TW" altLang="en-US" sz="1000" b="1" dirty="0" smtClean="0">
                <a:solidFill>
                  <a:schemeClr val="tx1"/>
                </a:solidFill>
              </a:rPr>
              <a:t>共</a:t>
            </a:r>
            <a:endParaRPr lang="en-US" altLang="zh-TW" sz="1000" b="1" dirty="0" smtClean="0">
              <a:solidFill>
                <a:schemeClr val="tx1"/>
              </a:solidFill>
            </a:endParaRPr>
          </a:p>
          <a:p>
            <a:pPr algn="ctr">
              <a:lnSpc>
                <a:spcPts val="1000"/>
              </a:lnSpc>
            </a:pPr>
            <a:r>
              <a:rPr lang="zh-TW" altLang="en-US" sz="1000" b="1" dirty="0" smtClean="0">
                <a:solidFill>
                  <a:schemeClr val="tx1"/>
                </a:solidFill>
              </a:rPr>
              <a:t>同</a:t>
            </a:r>
            <a:endParaRPr lang="en-US" altLang="zh-TW" sz="1000" b="1" dirty="0" smtClean="0">
              <a:solidFill>
                <a:schemeClr val="tx1"/>
              </a:solidFill>
            </a:endParaRPr>
          </a:p>
          <a:p>
            <a:pPr algn="ctr">
              <a:lnSpc>
                <a:spcPts val="1000"/>
              </a:lnSpc>
            </a:pPr>
            <a:r>
              <a:rPr lang="zh-TW" altLang="en-US" sz="1000" b="1" dirty="0" smtClean="0">
                <a:solidFill>
                  <a:schemeClr val="tx1"/>
                </a:solidFill>
              </a:rPr>
              <a:t>課 </a:t>
            </a:r>
            <a:endParaRPr lang="en-US" altLang="zh-TW" sz="1000" b="1" dirty="0" smtClean="0">
              <a:solidFill>
                <a:schemeClr val="tx1"/>
              </a:solidFill>
            </a:endParaRPr>
          </a:p>
          <a:p>
            <a:pPr algn="ctr">
              <a:lnSpc>
                <a:spcPts val="1000"/>
              </a:lnSpc>
            </a:pPr>
            <a:r>
              <a:rPr lang="zh-TW" altLang="en-US" sz="1000" b="1" dirty="0" smtClean="0">
                <a:solidFill>
                  <a:schemeClr val="tx1"/>
                </a:solidFill>
              </a:rPr>
              <a:t> 程</a:t>
            </a:r>
            <a:endParaRPr lang="en-US" altLang="zh-TW" sz="1000" b="1" smtClean="0">
              <a:solidFill>
                <a:schemeClr val="tx1"/>
              </a:solidFill>
            </a:endParaRPr>
          </a:p>
          <a:p>
            <a:pPr algn="ctr">
              <a:lnSpc>
                <a:spcPts val="1000"/>
              </a:lnSpc>
            </a:pPr>
            <a:r>
              <a:rPr lang="en-US" altLang="zh-TW" sz="1200" b="1" smtClean="0">
                <a:solidFill>
                  <a:schemeClr val="tx1"/>
                </a:solidFill>
              </a:rPr>
              <a:t>6</a:t>
            </a:r>
            <a:endParaRPr lang="zh-TW" alt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03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69443" y="9828"/>
            <a:ext cx="8855244" cy="66469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>
              <a:solidFill>
                <a:prstClr val="white"/>
              </a:solidFill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1709299" y="705083"/>
            <a:ext cx="459849" cy="581880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dirty="0">
                <a:solidFill>
                  <a:prstClr val="black"/>
                </a:solidFill>
              </a:rPr>
              <a:t>校訂通識</a:t>
            </a:r>
          </a:p>
        </p:txBody>
      </p:sp>
      <p:sp>
        <p:nvSpPr>
          <p:cNvPr id="8" name="矩形 7"/>
          <p:cNvSpPr/>
          <p:nvPr/>
        </p:nvSpPr>
        <p:spPr>
          <a:xfrm>
            <a:off x="5684166" y="365568"/>
            <a:ext cx="128518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300" b="1" u="sng" dirty="0">
                <a:solidFill>
                  <a:prstClr val="black"/>
                </a:solidFill>
              </a:rPr>
              <a:t>專業選修學程</a:t>
            </a:r>
          </a:p>
        </p:txBody>
      </p:sp>
      <p:sp>
        <p:nvSpPr>
          <p:cNvPr id="9" name="矩形 8"/>
          <p:cNvSpPr/>
          <p:nvPr/>
        </p:nvSpPr>
        <p:spPr>
          <a:xfrm>
            <a:off x="2827721" y="368125"/>
            <a:ext cx="109221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300" b="1" u="sng" dirty="0">
                <a:solidFill>
                  <a:prstClr val="black"/>
                </a:solidFill>
              </a:rPr>
              <a:t>系基礎學程</a:t>
            </a:r>
          </a:p>
        </p:txBody>
      </p:sp>
      <p:sp>
        <p:nvSpPr>
          <p:cNvPr id="10" name="矩形 9"/>
          <p:cNvSpPr/>
          <p:nvPr/>
        </p:nvSpPr>
        <p:spPr>
          <a:xfrm>
            <a:off x="1585050" y="360041"/>
            <a:ext cx="70404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350" b="1" u="sng" dirty="0">
                <a:solidFill>
                  <a:prstClr val="black"/>
                </a:solidFill>
              </a:rPr>
              <a:t>校核心</a:t>
            </a:r>
          </a:p>
        </p:txBody>
      </p:sp>
      <p:sp>
        <p:nvSpPr>
          <p:cNvPr id="11" name="矩形 10"/>
          <p:cNvSpPr/>
          <p:nvPr/>
        </p:nvSpPr>
        <p:spPr>
          <a:xfrm>
            <a:off x="2158088" y="360041"/>
            <a:ext cx="70404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350" b="1" u="sng" dirty="0">
                <a:solidFill>
                  <a:prstClr val="black"/>
                </a:solidFill>
              </a:rPr>
              <a:t>院共同</a:t>
            </a:r>
          </a:p>
        </p:txBody>
      </p:sp>
      <p:sp>
        <p:nvSpPr>
          <p:cNvPr id="13" name="矩形 12"/>
          <p:cNvSpPr/>
          <p:nvPr/>
        </p:nvSpPr>
        <p:spPr>
          <a:xfrm>
            <a:off x="144196" y="230190"/>
            <a:ext cx="1569660" cy="369332"/>
          </a:xfrm>
          <a:prstGeom prst="rect">
            <a:avLst/>
          </a:prstGeom>
          <a:noFill/>
          <a:ln w="19050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ED7D31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人文藝術學院</a:t>
            </a:r>
            <a:endParaRPr lang="zh-TW" altLang="en-US" b="1" dirty="0">
              <a:solidFill>
                <a:srgbClr val="ED7D31">
                  <a:lumMod val="75000"/>
                </a:srgb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856520" y="365568"/>
            <a:ext cx="101768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300" b="1" u="sng" dirty="0">
                <a:solidFill>
                  <a:prstClr val="black"/>
                </a:solidFill>
              </a:rPr>
              <a:t>系核心學程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1536030" y="4078748"/>
            <a:ext cx="8414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500" b="1" dirty="0">
                <a:solidFill>
                  <a:prstClr val="black"/>
                </a:solidFill>
              </a:rPr>
              <a:t>30</a:t>
            </a:r>
            <a:endParaRPr lang="zh-TW" altLang="en-US" sz="1500" b="1" dirty="0">
              <a:solidFill>
                <a:prstClr val="black"/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2806762" y="719383"/>
            <a:ext cx="917049" cy="730343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中文基礎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26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4759353" y="705083"/>
            <a:ext cx="3150275" cy="71070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100" dirty="0" smtClean="0">
              <a:solidFill>
                <a:srgbClr val="FF3300"/>
              </a:solidFill>
            </a:endParaRPr>
          </a:p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經典與義理學程 </a:t>
            </a:r>
            <a:r>
              <a:rPr lang="en-US" altLang="zh-TW" sz="1100" dirty="0" smtClean="0">
                <a:solidFill>
                  <a:prstClr val="black"/>
                </a:solidFill>
              </a:rPr>
              <a:t>16</a:t>
            </a:r>
          </a:p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文學與詞章學程 </a:t>
            </a:r>
            <a:r>
              <a:rPr lang="en-US" altLang="zh-TW" sz="1100" dirty="0" smtClean="0">
                <a:solidFill>
                  <a:prstClr val="black"/>
                </a:solidFill>
              </a:rPr>
              <a:t>16</a:t>
            </a:r>
          </a:p>
          <a:p>
            <a:r>
              <a:rPr lang="zh-TW" altLang="en-US" sz="1100" dirty="0" smtClean="0">
                <a:solidFill>
                  <a:srgbClr val="FF0000"/>
                </a:solidFill>
              </a:rPr>
              <a:t>實務</a:t>
            </a:r>
            <a:r>
              <a:rPr lang="zh-TW" altLang="en-US" sz="1100" dirty="0">
                <a:solidFill>
                  <a:srgbClr val="FF0000"/>
                </a:solidFill>
              </a:rPr>
              <a:t>型</a:t>
            </a:r>
            <a:r>
              <a:rPr lang="zh-TW" altLang="en-US" sz="1100" dirty="0">
                <a:solidFill>
                  <a:prstClr val="black"/>
                </a:solidFill>
              </a:rPr>
              <a:t>：語文創意與編輯出版學程 </a:t>
            </a:r>
            <a:r>
              <a:rPr lang="en-US" altLang="zh-TW" sz="1100" dirty="0">
                <a:solidFill>
                  <a:prstClr val="black"/>
                </a:solidFill>
              </a:rPr>
              <a:t>16</a:t>
            </a:r>
          </a:p>
          <a:p>
            <a:endParaRPr lang="zh-TW" altLang="en-US" sz="1100" dirty="0">
              <a:solidFill>
                <a:prstClr val="black"/>
              </a:solidFill>
            </a:endParaRPr>
          </a:p>
        </p:txBody>
      </p:sp>
      <p:sp>
        <p:nvSpPr>
          <p:cNvPr id="19" name="圓角矩形 18"/>
          <p:cNvSpPr/>
          <p:nvPr/>
        </p:nvSpPr>
        <p:spPr>
          <a:xfrm>
            <a:off x="3819258" y="716545"/>
            <a:ext cx="870586" cy="733181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中文核心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zh-TW" altLang="en-US" sz="1125" dirty="0">
                <a:solidFill>
                  <a:prstClr val="black"/>
                </a:solidFill>
              </a:rPr>
              <a:t> </a:t>
            </a:r>
            <a:r>
              <a:rPr lang="en-US" altLang="zh-TW" sz="1125" dirty="0" smtClean="0">
                <a:solidFill>
                  <a:prstClr val="black"/>
                </a:solidFill>
              </a:rPr>
              <a:t>26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20" name="圓角矩形 19"/>
          <p:cNvSpPr/>
          <p:nvPr/>
        </p:nvSpPr>
        <p:spPr>
          <a:xfrm>
            <a:off x="8038156" y="719383"/>
            <a:ext cx="875064" cy="69640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15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2813913" y="1538550"/>
            <a:ext cx="909898" cy="712282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應用外語基礎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33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4759353" y="1556767"/>
            <a:ext cx="3150276" cy="6940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200" dirty="0">
                <a:solidFill>
                  <a:srgbClr val="0070C0"/>
                </a:solidFill>
              </a:rPr>
              <a:t>學術型</a:t>
            </a:r>
            <a:r>
              <a:rPr lang="zh-TW" altLang="en-US" sz="1200" dirty="0" smtClean="0">
                <a:solidFill>
                  <a:srgbClr val="0070C0"/>
                </a:solidFill>
              </a:rPr>
              <a:t>：</a:t>
            </a:r>
            <a:r>
              <a:rPr lang="zh-TW" altLang="en-US" sz="1200" dirty="0" smtClean="0">
                <a:solidFill>
                  <a:schemeClr val="tx1"/>
                </a:solidFill>
              </a:rPr>
              <a:t>文學與翻譯學</a:t>
            </a:r>
            <a:r>
              <a:rPr lang="zh-TW" altLang="en-US" sz="1200" dirty="0">
                <a:solidFill>
                  <a:schemeClr val="tx1"/>
                </a:solidFill>
              </a:rPr>
              <a:t>程 </a:t>
            </a:r>
            <a:r>
              <a:rPr lang="en-US" altLang="zh-TW" sz="1200" dirty="0" smtClean="0">
                <a:solidFill>
                  <a:schemeClr val="tx1"/>
                </a:solidFill>
              </a:rPr>
              <a:t>18</a:t>
            </a:r>
            <a:endParaRPr lang="en-US" altLang="zh-TW" sz="1200" dirty="0">
              <a:solidFill>
                <a:schemeClr val="tx1"/>
              </a:solidFill>
            </a:endParaRPr>
          </a:p>
          <a:p>
            <a:r>
              <a:rPr lang="zh-TW" altLang="en-US" sz="1200" dirty="0">
                <a:solidFill>
                  <a:srgbClr val="0070C0"/>
                </a:solidFill>
              </a:rPr>
              <a:t>學術型</a:t>
            </a:r>
            <a:r>
              <a:rPr lang="zh-TW" altLang="en-US" sz="1200" dirty="0" smtClean="0">
                <a:solidFill>
                  <a:srgbClr val="0070C0"/>
                </a:solidFill>
              </a:rPr>
              <a:t>：</a:t>
            </a:r>
            <a:r>
              <a:rPr lang="zh-TW" altLang="en-US" sz="1200" dirty="0" smtClean="0">
                <a:solidFill>
                  <a:schemeClr val="tx1"/>
                </a:solidFill>
              </a:rPr>
              <a:t>語言與認知學</a:t>
            </a:r>
            <a:r>
              <a:rPr lang="zh-TW" altLang="en-US" sz="1200" dirty="0">
                <a:solidFill>
                  <a:schemeClr val="tx1"/>
                </a:solidFill>
              </a:rPr>
              <a:t>程 </a:t>
            </a:r>
            <a:r>
              <a:rPr lang="en-US" altLang="zh-TW" sz="1200" dirty="0" smtClean="0">
                <a:solidFill>
                  <a:schemeClr val="tx1"/>
                </a:solidFill>
              </a:rPr>
              <a:t>18</a:t>
            </a:r>
          </a:p>
          <a:p>
            <a:r>
              <a:rPr lang="zh-TW" altLang="en-US" sz="1200" dirty="0">
                <a:solidFill>
                  <a:srgbClr val="FF0000"/>
                </a:solidFill>
              </a:rPr>
              <a:t>實務型</a:t>
            </a:r>
            <a:r>
              <a:rPr lang="zh-TW" altLang="en-US" sz="1200" dirty="0" smtClean="0">
                <a:solidFill>
                  <a:schemeClr val="tx1"/>
                </a:solidFill>
              </a:rPr>
              <a:t>：</a:t>
            </a:r>
            <a:r>
              <a:rPr lang="zh-TW" altLang="en-US" sz="1200" dirty="0">
                <a:solidFill>
                  <a:schemeClr val="tx1"/>
                </a:solidFill>
              </a:rPr>
              <a:t>外語與商務溝通學</a:t>
            </a:r>
            <a:r>
              <a:rPr lang="zh-TW" altLang="en-US" sz="1200" dirty="0" smtClean="0">
                <a:solidFill>
                  <a:schemeClr val="tx1"/>
                </a:solidFill>
              </a:rPr>
              <a:t>程</a:t>
            </a:r>
            <a:r>
              <a:rPr lang="en-US" altLang="zh-TW" sz="1200" dirty="0" smtClean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25" name="圓角矩形 24"/>
          <p:cNvSpPr/>
          <p:nvPr/>
        </p:nvSpPr>
        <p:spPr>
          <a:xfrm>
            <a:off x="3807045" y="1538547"/>
            <a:ext cx="870393" cy="712285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應用外語核心學</a:t>
            </a:r>
            <a:r>
              <a:rPr lang="zh-TW" altLang="en-US" sz="1125" dirty="0">
                <a:solidFill>
                  <a:prstClr val="black"/>
                </a:solidFill>
              </a:rPr>
              <a:t>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zh-TW" altLang="en-US" sz="1125" dirty="0">
                <a:solidFill>
                  <a:prstClr val="black"/>
                </a:solidFill>
              </a:rPr>
              <a:t> </a:t>
            </a:r>
            <a:r>
              <a:rPr lang="en-US" altLang="zh-TW" sz="1125" dirty="0" smtClean="0">
                <a:solidFill>
                  <a:prstClr val="black"/>
                </a:solidFill>
              </a:rPr>
              <a:t>11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8049623" y="1514871"/>
            <a:ext cx="875064" cy="75984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10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29" name="圓角矩形 28"/>
          <p:cNvSpPr/>
          <p:nvPr/>
        </p:nvSpPr>
        <p:spPr>
          <a:xfrm>
            <a:off x="2806762" y="2368126"/>
            <a:ext cx="899564" cy="828835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英語教學基礎</a:t>
            </a:r>
            <a:r>
              <a:rPr lang="zh-TW" altLang="en-US" sz="1125" dirty="0">
                <a:solidFill>
                  <a:prstClr val="black"/>
                </a:solidFill>
              </a:rPr>
              <a:t>學</a:t>
            </a:r>
            <a:r>
              <a:rPr lang="zh-TW" altLang="en-US" sz="1125" dirty="0" smtClean="0">
                <a:solidFill>
                  <a:prstClr val="black"/>
                </a:solidFill>
              </a:rPr>
              <a:t>程</a:t>
            </a:r>
            <a:endParaRPr lang="en-US" altLang="zh-TW" sz="1125" dirty="0" smtClean="0">
              <a:solidFill>
                <a:prstClr val="black"/>
              </a:solidFill>
            </a:endParaRPr>
          </a:p>
          <a:p>
            <a:r>
              <a:rPr lang="en-US" altLang="zh-TW" sz="1125" dirty="0" smtClean="0">
                <a:solidFill>
                  <a:prstClr val="black"/>
                </a:solidFill>
              </a:rPr>
              <a:t>(</a:t>
            </a:r>
            <a:r>
              <a:rPr lang="zh-TW" altLang="en-US" sz="1125" dirty="0" smtClean="0">
                <a:solidFill>
                  <a:prstClr val="black"/>
                </a:solidFill>
              </a:rPr>
              <a:t>一般生</a:t>
            </a:r>
            <a:r>
              <a:rPr lang="en-US" altLang="zh-TW" sz="1125" dirty="0" smtClean="0">
                <a:solidFill>
                  <a:prstClr val="black"/>
                </a:solidFill>
              </a:rPr>
              <a:t>)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25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3819258" y="2368126"/>
            <a:ext cx="884395" cy="817286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英語教學核心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zh-TW" altLang="en-US" sz="1125" dirty="0">
                <a:solidFill>
                  <a:prstClr val="black"/>
                </a:solidFill>
              </a:rPr>
              <a:t> </a:t>
            </a:r>
            <a:r>
              <a:rPr lang="en-US" altLang="zh-TW" sz="1125" dirty="0" smtClean="0">
                <a:solidFill>
                  <a:prstClr val="black"/>
                </a:solidFill>
              </a:rPr>
              <a:t>14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32" name="圓角矩形 31"/>
          <p:cNvSpPr/>
          <p:nvPr/>
        </p:nvSpPr>
        <p:spPr>
          <a:xfrm>
            <a:off x="8049623" y="2368125"/>
            <a:ext cx="875064" cy="81728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15</a:t>
            </a:r>
          </a:p>
        </p:txBody>
      </p:sp>
      <p:sp>
        <p:nvSpPr>
          <p:cNvPr id="35" name="圓角矩形 34"/>
          <p:cNvSpPr/>
          <p:nvPr/>
        </p:nvSpPr>
        <p:spPr>
          <a:xfrm>
            <a:off x="2797849" y="4208238"/>
            <a:ext cx="899564" cy="680285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應用歷史基礎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23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36" name="圓角矩形 35"/>
          <p:cNvSpPr/>
          <p:nvPr/>
        </p:nvSpPr>
        <p:spPr>
          <a:xfrm>
            <a:off x="4831876" y="4208238"/>
            <a:ext cx="3142747" cy="68426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100" dirty="0" smtClean="0">
              <a:solidFill>
                <a:srgbClr val="FF3300"/>
              </a:solidFill>
            </a:endParaRPr>
          </a:p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應用歷史學程 </a:t>
            </a:r>
            <a:r>
              <a:rPr lang="en-US" altLang="zh-TW" sz="1100" dirty="0" smtClean="0">
                <a:solidFill>
                  <a:prstClr val="black"/>
                </a:solidFill>
              </a:rPr>
              <a:t>16</a:t>
            </a:r>
          </a:p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區域歷史與地理學程 </a:t>
            </a:r>
            <a:r>
              <a:rPr lang="en-US" altLang="zh-TW" sz="1100" dirty="0" smtClean="0">
                <a:solidFill>
                  <a:schemeClr val="tx1"/>
                </a:solidFill>
              </a:rPr>
              <a:t>16</a:t>
            </a:r>
          </a:p>
          <a:p>
            <a:r>
              <a:rPr lang="zh-TW" altLang="en-US" sz="1100" dirty="0">
                <a:solidFill>
                  <a:srgbClr val="FF0000"/>
                </a:solidFill>
              </a:rPr>
              <a:t>實務型</a:t>
            </a:r>
            <a:r>
              <a:rPr lang="zh-TW" altLang="en-US" sz="1100" dirty="0">
                <a:solidFill>
                  <a:schemeClr val="tx1"/>
                </a:solidFill>
              </a:rPr>
              <a:t>：文化資產與觀光學程 </a:t>
            </a:r>
            <a:r>
              <a:rPr lang="en-US" altLang="zh-TW" sz="1100" dirty="0">
                <a:solidFill>
                  <a:schemeClr val="tx1"/>
                </a:solidFill>
              </a:rPr>
              <a:t>16</a:t>
            </a: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7" name="圓角矩形 36"/>
          <p:cNvSpPr/>
          <p:nvPr/>
        </p:nvSpPr>
        <p:spPr>
          <a:xfrm>
            <a:off x="3803356" y="4208236"/>
            <a:ext cx="894167" cy="680287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應用歷史核心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zh-TW" altLang="en-US" sz="1125" dirty="0">
                <a:solidFill>
                  <a:prstClr val="black"/>
                </a:solidFill>
              </a:rPr>
              <a:t> </a:t>
            </a:r>
            <a:r>
              <a:rPr lang="en-US" altLang="zh-TW" sz="1125" dirty="0" smtClean="0">
                <a:solidFill>
                  <a:prstClr val="black"/>
                </a:solidFill>
              </a:rPr>
              <a:t>25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8081480" y="4208236"/>
            <a:ext cx="843207" cy="6798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15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41" name="圓角矩形 40"/>
          <p:cNvSpPr/>
          <p:nvPr/>
        </p:nvSpPr>
        <p:spPr>
          <a:xfrm>
            <a:off x="2761045" y="4986823"/>
            <a:ext cx="899564" cy="687513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視覺藝術基礎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24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3808243" y="4988998"/>
            <a:ext cx="884395" cy="687513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視覺藝術核心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zh-TW" altLang="en-US" sz="1125" dirty="0">
                <a:solidFill>
                  <a:prstClr val="black"/>
                </a:solidFill>
              </a:rPr>
              <a:t> </a:t>
            </a:r>
            <a:r>
              <a:rPr lang="en-US" altLang="zh-TW" sz="1125" dirty="0" smtClean="0">
                <a:solidFill>
                  <a:prstClr val="black"/>
                </a:solidFill>
              </a:rPr>
              <a:t>22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44" name="圓角矩形 43"/>
          <p:cNvSpPr/>
          <p:nvPr/>
        </p:nvSpPr>
        <p:spPr>
          <a:xfrm>
            <a:off x="8081480" y="5014833"/>
            <a:ext cx="843207" cy="6741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16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89693" y="933094"/>
            <a:ext cx="1678665" cy="5231781"/>
            <a:chOff x="7364450" y="1205326"/>
            <a:chExt cx="1678665" cy="5231781"/>
          </a:xfrm>
        </p:grpSpPr>
        <p:sp>
          <p:nvSpPr>
            <p:cNvPr id="47" name="矩形 46"/>
            <p:cNvSpPr/>
            <p:nvPr/>
          </p:nvSpPr>
          <p:spPr>
            <a:xfrm>
              <a:off x="7745703" y="1205326"/>
              <a:ext cx="1050289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50" b="1" dirty="0" smtClean="0">
                  <a:solidFill>
                    <a:prstClr val="black"/>
                  </a:solidFill>
                </a:rPr>
                <a:t>中國文學</a:t>
              </a:r>
              <a:r>
                <a:rPr lang="zh-TW" altLang="en-US" sz="1350" b="1" dirty="0">
                  <a:solidFill>
                    <a:prstClr val="black"/>
                  </a:solidFill>
                </a:rPr>
                <a:t>系</a:t>
              </a:r>
            </a:p>
          </p:txBody>
        </p:sp>
        <p:sp>
          <p:nvSpPr>
            <p:cNvPr id="48" name="矩形 47"/>
            <p:cNvSpPr/>
            <p:nvPr/>
          </p:nvSpPr>
          <p:spPr>
            <a:xfrm>
              <a:off x="7636395" y="1922060"/>
              <a:ext cx="1223412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50" b="1" dirty="0" smtClean="0">
                  <a:solidFill>
                    <a:prstClr val="black"/>
                  </a:solidFill>
                </a:rPr>
                <a:t>外國語言學系</a:t>
              </a:r>
              <a:endParaRPr lang="en-US" altLang="zh-TW" sz="1350" b="1" dirty="0" smtClean="0">
                <a:solidFill>
                  <a:prstClr val="black"/>
                </a:solidFill>
              </a:endParaRPr>
            </a:p>
            <a:p>
              <a:pPr algn="ctr"/>
              <a:r>
                <a:rPr lang="zh-TW" altLang="en-US" sz="1350" b="1" dirty="0" smtClean="0">
                  <a:solidFill>
                    <a:prstClr val="black"/>
                  </a:solidFill>
                </a:rPr>
                <a:t>應用外語組</a:t>
              </a:r>
              <a:endParaRPr lang="zh-TW" altLang="en-US" sz="1350" b="1" dirty="0">
                <a:solidFill>
                  <a:prstClr val="black"/>
                </a:solidFill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7364450" y="2640359"/>
              <a:ext cx="1678665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50" b="1" dirty="0" smtClean="0">
                  <a:solidFill>
                    <a:prstClr val="black"/>
                  </a:solidFill>
                </a:rPr>
                <a:t>外國語言學系</a:t>
              </a:r>
              <a:endParaRPr lang="en-US" altLang="zh-TW" sz="1350" b="1" dirty="0" smtClean="0">
                <a:solidFill>
                  <a:prstClr val="black"/>
                </a:solidFill>
              </a:endParaRPr>
            </a:p>
            <a:p>
              <a:pPr algn="ctr"/>
              <a:r>
                <a:rPr lang="zh-TW" altLang="en-US" sz="1350" b="1" dirty="0" smtClean="0">
                  <a:solidFill>
                    <a:prstClr val="black"/>
                  </a:solidFill>
                </a:rPr>
                <a:t>英語教學組</a:t>
              </a:r>
              <a:r>
                <a:rPr lang="en-US" altLang="zh-TW" sz="1350" b="1" dirty="0" smtClean="0">
                  <a:solidFill>
                    <a:srgbClr val="FF0000"/>
                  </a:solidFill>
                </a:rPr>
                <a:t>(</a:t>
              </a:r>
              <a:r>
                <a:rPr lang="zh-TW" altLang="en-US" sz="1350" b="1" dirty="0" smtClean="0">
                  <a:solidFill>
                    <a:srgbClr val="FF0000"/>
                  </a:solidFill>
                </a:rPr>
                <a:t>一般生</a:t>
              </a:r>
              <a:r>
                <a:rPr lang="en-US" altLang="zh-TW" sz="1350" b="1" dirty="0" smtClean="0">
                  <a:solidFill>
                    <a:srgbClr val="FF0000"/>
                  </a:solidFill>
                </a:rPr>
                <a:t>)</a:t>
              </a:r>
              <a:endParaRPr lang="zh-TW" altLang="en-US" sz="135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7611312" y="4530213"/>
              <a:ext cx="1184941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00" b="1" dirty="0" smtClean="0">
                  <a:solidFill>
                    <a:prstClr val="black"/>
                  </a:solidFill>
                </a:rPr>
                <a:t>應用歷史學</a:t>
              </a:r>
              <a:r>
                <a:rPr lang="zh-TW" altLang="en-US" sz="1300" b="1" dirty="0">
                  <a:solidFill>
                    <a:prstClr val="black"/>
                  </a:solidFill>
                </a:rPr>
                <a:t>系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7611051" y="5331761"/>
              <a:ext cx="1184941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00" b="1" dirty="0" smtClean="0">
                  <a:solidFill>
                    <a:prstClr val="black"/>
                  </a:solidFill>
                </a:rPr>
                <a:t>視覺藝術學系</a:t>
              </a:r>
              <a:endParaRPr lang="zh-TW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7898569" y="6137025"/>
              <a:ext cx="877163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50" b="1" dirty="0">
                  <a:solidFill>
                    <a:prstClr val="black"/>
                  </a:solidFill>
                </a:rPr>
                <a:t>音樂</a:t>
              </a:r>
              <a:r>
                <a:rPr lang="zh-TW" altLang="en-US" sz="1350" b="1" dirty="0" smtClean="0">
                  <a:solidFill>
                    <a:prstClr val="black"/>
                  </a:solidFill>
                </a:rPr>
                <a:t>學</a:t>
              </a:r>
              <a:r>
                <a:rPr lang="zh-TW" altLang="en-US" sz="1350" b="1" dirty="0">
                  <a:solidFill>
                    <a:prstClr val="black"/>
                  </a:solidFill>
                </a:rPr>
                <a:t>系</a:t>
              </a:r>
            </a:p>
          </p:txBody>
        </p:sp>
      </p:grpSp>
      <p:sp>
        <p:nvSpPr>
          <p:cNvPr id="54" name="圓角矩形 53"/>
          <p:cNvSpPr/>
          <p:nvPr/>
        </p:nvSpPr>
        <p:spPr>
          <a:xfrm>
            <a:off x="2761045" y="5736567"/>
            <a:ext cx="899564" cy="802124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音樂基礎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32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56" name="圓角矩形 55"/>
          <p:cNvSpPr/>
          <p:nvPr/>
        </p:nvSpPr>
        <p:spPr>
          <a:xfrm>
            <a:off x="3812353" y="5703215"/>
            <a:ext cx="884395" cy="857955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音樂核心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19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57" name="圓角矩形 56"/>
          <p:cNvSpPr/>
          <p:nvPr/>
        </p:nvSpPr>
        <p:spPr>
          <a:xfrm>
            <a:off x="8049623" y="5699811"/>
            <a:ext cx="875064" cy="84559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>
                <a:solidFill>
                  <a:prstClr val="black"/>
                </a:solidFill>
              </a:rPr>
              <a:t>18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58" name="圓角矩形 57"/>
          <p:cNvSpPr/>
          <p:nvPr/>
        </p:nvSpPr>
        <p:spPr>
          <a:xfrm>
            <a:off x="4838479" y="5753705"/>
            <a:ext cx="3199677" cy="7916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dirty="0">
                <a:solidFill>
                  <a:srgbClr val="0070C0"/>
                </a:solidFill>
              </a:rPr>
              <a:t>學術型：</a:t>
            </a:r>
            <a:r>
              <a:rPr lang="zh-TW" altLang="en-US" sz="1100" dirty="0">
                <a:solidFill>
                  <a:srgbClr val="FF0000"/>
                </a:solidFill>
              </a:rPr>
              <a:t>音樂教學學程 </a:t>
            </a:r>
            <a:r>
              <a:rPr lang="en-US" altLang="zh-TW" sz="1100" dirty="0">
                <a:solidFill>
                  <a:srgbClr val="FF0000"/>
                </a:solidFill>
              </a:rPr>
              <a:t>20</a:t>
            </a:r>
          </a:p>
          <a:p>
            <a:r>
              <a:rPr lang="zh-TW" altLang="en-US" sz="1100" dirty="0" smtClean="0">
                <a:solidFill>
                  <a:srgbClr val="FF0000"/>
                </a:solidFill>
              </a:rPr>
              <a:t>實務</a:t>
            </a:r>
            <a:r>
              <a:rPr lang="zh-TW" altLang="en-US" sz="1100" dirty="0">
                <a:solidFill>
                  <a:srgbClr val="FF0000"/>
                </a:solidFill>
              </a:rPr>
              <a:t>型</a:t>
            </a:r>
            <a:r>
              <a:rPr lang="zh-TW" altLang="en-US" sz="1100" dirty="0" smtClean="0">
                <a:solidFill>
                  <a:srgbClr val="FF0000"/>
                </a:solidFill>
              </a:rPr>
              <a:t>：</a:t>
            </a:r>
            <a:r>
              <a:rPr lang="zh-TW" altLang="en-US" sz="1100" dirty="0" smtClean="0">
                <a:solidFill>
                  <a:schemeClr val="tx1"/>
                </a:solidFill>
              </a:rPr>
              <a:t>音樂演奏學程 </a:t>
            </a:r>
            <a:r>
              <a:rPr lang="en-US" altLang="zh-TW" sz="1100" dirty="0" smtClean="0">
                <a:solidFill>
                  <a:schemeClr val="tx1"/>
                </a:solidFill>
              </a:rPr>
              <a:t>25</a:t>
            </a:r>
          </a:p>
          <a:p>
            <a:r>
              <a:rPr lang="zh-TW" altLang="en-US" sz="1100" dirty="0" smtClean="0">
                <a:solidFill>
                  <a:srgbClr val="FF0000"/>
                </a:solidFill>
              </a:rPr>
              <a:t>實務型：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音樂劇製作學程　</a:t>
            </a:r>
            <a:r>
              <a:rPr lang="en-US" altLang="zh-TW" sz="1100" dirty="0" smtClean="0">
                <a:solidFill>
                  <a:schemeClr val="tx1"/>
                </a:solidFill>
              </a:rPr>
              <a:t>18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73" name="圓角矩形 72"/>
          <p:cNvSpPr/>
          <p:nvPr/>
        </p:nvSpPr>
        <p:spPr>
          <a:xfrm>
            <a:off x="2249999" y="716545"/>
            <a:ext cx="472487" cy="4171978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dirty="0" smtClean="0">
                <a:solidFill>
                  <a:prstClr val="black"/>
                </a:solidFill>
              </a:rPr>
              <a:t>人文學院共同課程</a:t>
            </a: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2289090" y="4076550"/>
            <a:ext cx="37595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500" b="1" dirty="0" smtClean="0">
                <a:solidFill>
                  <a:prstClr val="black"/>
                </a:solidFill>
              </a:rPr>
              <a:t>2</a:t>
            </a:r>
            <a:endParaRPr lang="zh-TW" altLang="en-US" sz="1500" b="1" dirty="0">
              <a:solidFill>
                <a:prstClr val="black"/>
              </a:solidFill>
            </a:endParaRPr>
          </a:p>
        </p:txBody>
      </p:sp>
      <p:sp>
        <p:nvSpPr>
          <p:cNvPr id="74" name="圓角矩形 73"/>
          <p:cNvSpPr/>
          <p:nvPr/>
        </p:nvSpPr>
        <p:spPr>
          <a:xfrm>
            <a:off x="4820634" y="5031886"/>
            <a:ext cx="3217522" cy="6599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dirty="0" smtClean="0">
                <a:solidFill>
                  <a:srgbClr val="FF3300"/>
                </a:solidFill>
              </a:rPr>
              <a:t>實務型：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中西繪</a:t>
            </a:r>
            <a:r>
              <a:rPr lang="zh-TW" altLang="en-US" sz="1100" dirty="0">
                <a:solidFill>
                  <a:schemeClr val="tx1"/>
                </a:solidFill>
              </a:rPr>
              <a:t>畫</a:t>
            </a:r>
            <a:r>
              <a:rPr lang="zh-TW" altLang="en-US" sz="1100" dirty="0" smtClean="0">
                <a:solidFill>
                  <a:schemeClr val="tx1"/>
                </a:solidFill>
              </a:rPr>
              <a:t>學程 </a:t>
            </a:r>
            <a:r>
              <a:rPr lang="en-US" altLang="zh-TW" sz="1100" dirty="0" smtClean="0">
                <a:solidFill>
                  <a:prstClr val="black"/>
                </a:solidFill>
              </a:rPr>
              <a:t>24</a:t>
            </a:r>
          </a:p>
          <a:p>
            <a:r>
              <a:rPr lang="zh-TW" altLang="en-US" sz="1100" dirty="0">
                <a:solidFill>
                  <a:srgbClr val="FF3300"/>
                </a:solidFill>
              </a:rPr>
              <a:t>實務</a:t>
            </a:r>
            <a:r>
              <a:rPr lang="zh-TW" altLang="en-US" sz="1100" dirty="0" smtClean="0">
                <a:solidFill>
                  <a:srgbClr val="FF3300"/>
                </a:solidFill>
              </a:rPr>
              <a:t>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立體與版畫學程  </a:t>
            </a:r>
            <a:r>
              <a:rPr lang="en-US" altLang="zh-TW" sz="1100" dirty="0" smtClean="0">
                <a:solidFill>
                  <a:schemeClr val="tx1"/>
                </a:solidFill>
              </a:rPr>
              <a:t>24</a:t>
            </a:r>
          </a:p>
          <a:p>
            <a:r>
              <a:rPr lang="zh-TW" altLang="en-US" sz="1100" dirty="0" smtClean="0">
                <a:solidFill>
                  <a:srgbClr val="FF0000"/>
                </a:solidFill>
              </a:rPr>
              <a:t>實務型：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電腦藝術與設計學程  </a:t>
            </a:r>
            <a:r>
              <a:rPr lang="en-US" altLang="zh-TW" sz="1100" dirty="0" smtClean="0">
                <a:solidFill>
                  <a:schemeClr val="tx1"/>
                </a:solidFill>
              </a:rPr>
              <a:t>24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77" name="圓角矩形 76"/>
          <p:cNvSpPr/>
          <p:nvPr/>
        </p:nvSpPr>
        <p:spPr>
          <a:xfrm>
            <a:off x="2221339" y="4988998"/>
            <a:ext cx="472487" cy="1583396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1200" dirty="0" smtClean="0">
                <a:solidFill>
                  <a:prstClr val="black"/>
                </a:solidFill>
              </a:rPr>
              <a:t>人文學院共同課程</a:t>
            </a:r>
            <a:endParaRPr lang="zh-TW" altLang="en-US" sz="1200" dirty="0">
              <a:solidFill>
                <a:prstClr val="black"/>
              </a:solidFill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2430803" y="5728149"/>
            <a:ext cx="37595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500" b="1" dirty="0" smtClean="0">
                <a:solidFill>
                  <a:prstClr val="black"/>
                </a:solidFill>
              </a:rPr>
              <a:t>4</a:t>
            </a:r>
            <a:endParaRPr lang="zh-TW" altLang="en-US" sz="1500" b="1" dirty="0">
              <a:solidFill>
                <a:prstClr val="black"/>
              </a:solidFill>
            </a:endParaRPr>
          </a:p>
        </p:txBody>
      </p:sp>
      <p:sp>
        <p:nvSpPr>
          <p:cNvPr id="53" name="圓角矩形 52"/>
          <p:cNvSpPr/>
          <p:nvPr/>
        </p:nvSpPr>
        <p:spPr>
          <a:xfrm>
            <a:off x="4773594" y="2368126"/>
            <a:ext cx="3201029" cy="81728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200" dirty="0" smtClean="0">
                <a:solidFill>
                  <a:srgbClr val="FF0000"/>
                </a:solidFill>
              </a:rPr>
              <a:t>實務</a:t>
            </a:r>
            <a:r>
              <a:rPr lang="zh-TW" altLang="en-US" sz="1200" dirty="0">
                <a:solidFill>
                  <a:srgbClr val="FF0000"/>
                </a:solidFill>
              </a:rPr>
              <a:t>型</a:t>
            </a:r>
            <a:r>
              <a:rPr lang="zh-TW" altLang="en-US" sz="1200" dirty="0">
                <a:solidFill>
                  <a:schemeClr val="tx1"/>
                </a:solidFill>
              </a:rPr>
              <a:t>：英語教學學</a:t>
            </a:r>
            <a:r>
              <a:rPr lang="zh-TW" altLang="en-US" sz="1200" dirty="0" smtClean="0">
                <a:solidFill>
                  <a:schemeClr val="tx1"/>
                </a:solidFill>
              </a:rPr>
              <a:t>程      </a:t>
            </a:r>
            <a:r>
              <a:rPr lang="en-US" altLang="zh-TW" sz="1200" dirty="0" smtClean="0">
                <a:solidFill>
                  <a:schemeClr val="tx1"/>
                </a:solidFill>
              </a:rPr>
              <a:t>22</a:t>
            </a:r>
          </a:p>
          <a:p>
            <a:r>
              <a:rPr lang="zh-TW" altLang="en-US" sz="1200" dirty="0" smtClean="0">
                <a:solidFill>
                  <a:srgbClr val="FF0000"/>
                </a:solidFill>
              </a:rPr>
              <a:t>實務型</a:t>
            </a:r>
            <a:r>
              <a:rPr lang="zh-TW" altLang="en-US" sz="1200" dirty="0" smtClean="0">
                <a:solidFill>
                  <a:schemeClr val="tx1"/>
                </a:solidFill>
              </a:rPr>
              <a:t>：語言文教發展學程</a:t>
            </a:r>
            <a:r>
              <a:rPr lang="en-US" altLang="zh-TW" sz="1200" dirty="0" smtClean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55" name="圓角矩形 54"/>
          <p:cNvSpPr/>
          <p:nvPr/>
        </p:nvSpPr>
        <p:spPr>
          <a:xfrm>
            <a:off x="4831877" y="3301102"/>
            <a:ext cx="3142746" cy="7754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200" dirty="0" smtClean="0">
                <a:solidFill>
                  <a:srgbClr val="FF0000"/>
                </a:solidFill>
              </a:rPr>
              <a:t>實務</a:t>
            </a:r>
            <a:r>
              <a:rPr lang="zh-TW" altLang="en-US" sz="1200" dirty="0">
                <a:solidFill>
                  <a:srgbClr val="FF0000"/>
                </a:solidFill>
              </a:rPr>
              <a:t>型：</a:t>
            </a:r>
            <a:r>
              <a:rPr lang="zh-TW" altLang="en-US" sz="1200" dirty="0">
                <a:solidFill>
                  <a:schemeClr val="tx1"/>
                </a:solidFill>
              </a:rPr>
              <a:t>國民小學教育學</a:t>
            </a:r>
            <a:r>
              <a:rPr lang="zh-TW" altLang="en-US" sz="1200" dirty="0" smtClean="0">
                <a:solidFill>
                  <a:schemeClr val="tx1"/>
                </a:solidFill>
              </a:rPr>
              <a:t>程</a:t>
            </a:r>
            <a:r>
              <a:rPr lang="en-US" altLang="zh-TW" sz="1200" dirty="0" smtClean="0">
                <a:solidFill>
                  <a:schemeClr val="tx1"/>
                </a:solidFill>
              </a:rPr>
              <a:t>40(</a:t>
            </a:r>
            <a:r>
              <a:rPr lang="zh-TW" altLang="en-US" sz="1200" b="1" dirty="0" smtClean="0">
                <a:solidFill>
                  <a:schemeClr val="tx1"/>
                </a:solidFill>
              </a:rPr>
              <a:t>必選</a:t>
            </a:r>
            <a:r>
              <a:rPr lang="en-US" altLang="zh-TW" sz="1200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zh-TW" altLang="en-US" sz="1200" dirty="0" smtClean="0">
                <a:solidFill>
                  <a:srgbClr val="FF0000"/>
                </a:solidFill>
              </a:rPr>
              <a:t>實務</a:t>
            </a:r>
            <a:r>
              <a:rPr lang="zh-TW" altLang="en-US" sz="1200" dirty="0">
                <a:solidFill>
                  <a:srgbClr val="FF0000"/>
                </a:solidFill>
              </a:rPr>
              <a:t>型</a:t>
            </a:r>
            <a:r>
              <a:rPr lang="zh-TW" altLang="en-US" sz="1200" dirty="0">
                <a:solidFill>
                  <a:schemeClr val="tx1"/>
                </a:solidFill>
              </a:rPr>
              <a:t>：英語教學學</a:t>
            </a:r>
            <a:r>
              <a:rPr lang="zh-TW" altLang="en-US" sz="1200" dirty="0" smtClean="0">
                <a:solidFill>
                  <a:schemeClr val="tx1"/>
                </a:solidFill>
              </a:rPr>
              <a:t>程      </a:t>
            </a:r>
            <a:r>
              <a:rPr lang="en-US" altLang="zh-TW" sz="1200" dirty="0" smtClean="0">
                <a:solidFill>
                  <a:schemeClr val="tx1"/>
                </a:solidFill>
              </a:rPr>
              <a:t>22</a:t>
            </a:r>
            <a:r>
              <a:rPr lang="zh-TW" altLang="en-US" sz="1200" dirty="0" smtClean="0">
                <a:solidFill>
                  <a:schemeClr val="tx1"/>
                </a:solidFill>
              </a:rPr>
              <a:t> </a:t>
            </a:r>
            <a:r>
              <a:rPr lang="en-US" altLang="zh-TW" sz="1200" dirty="0" smtClean="0">
                <a:solidFill>
                  <a:schemeClr val="tx1"/>
                </a:solidFill>
              </a:rPr>
              <a:t>(</a:t>
            </a:r>
            <a:r>
              <a:rPr lang="zh-TW" altLang="en-US" sz="1200" dirty="0" smtClean="0">
                <a:solidFill>
                  <a:schemeClr val="tx1"/>
                </a:solidFill>
              </a:rPr>
              <a:t>必選</a:t>
            </a:r>
            <a:r>
              <a:rPr lang="en-US" altLang="zh-TW" sz="1200" dirty="0" smtClean="0">
                <a:solidFill>
                  <a:schemeClr val="tx1"/>
                </a:solidFill>
              </a:rPr>
              <a:t>)</a:t>
            </a:r>
          </a:p>
          <a:p>
            <a:r>
              <a:rPr lang="zh-TW" altLang="en-US" sz="1200" dirty="0" smtClean="0">
                <a:solidFill>
                  <a:srgbClr val="FF0000"/>
                </a:solidFill>
              </a:rPr>
              <a:t>實務型</a:t>
            </a:r>
            <a:r>
              <a:rPr lang="zh-TW" altLang="en-US" sz="1200" dirty="0" smtClean="0">
                <a:solidFill>
                  <a:schemeClr val="tx1"/>
                </a:solidFill>
              </a:rPr>
              <a:t>：語言文教發展學程</a:t>
            </a:r>
            <a:r>
              <a:rPr lang="en-US" altLang="zh-TW" sz="1200" dirty="0" smtClean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59" name="圓角矩形 58"/>
          <p:cNvSpPr/>
          <p:nvPr/>
        </p:nvSpPr>
        <p:spPr>
          <a:xfrm>
            <a:off x="8049623" y="3322034"/>
            <a:ext cx="867271" cy="75451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11</a:t>
            </a:r>
          </a:p>
        </p:txBody>
      </p:sp>
      <p:sp>
        <p:nvSpPr>
          <p:cNvPr id="61" name="矩形 60"/>
          <p:cNvSpPr/>
          <p:nvPr/>
        </p:nvSpPr>
        <p:spPr>
          <a:xfrm>
            <a:off x="69443" y="3360571"/>
            <a:ext cx="167866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350" b="1" dirty="0" smtClean="0">
                <a:solidFill>
                  <a:prstClr val="black"/>
                </a:solidFill>
              </a:rPr>
              <a:t>外國語言學系</a:t>
            </a:r>
            <a:endParaRPr lang="en-US" altLang="zh-TW" sz="1350" b="1" dirty="0" smtClean="0">
              <a:solidFill>
                <a:prstClr val="black"/>
              </a:solidFill>
            </a:endParaRPr>
          </a:p>
          <a:p>
            <a:pPr algn="ctr"/>
            <a:r>
              <a:rPr lang="zh-TW" altLang="en-US" sz="1350" b="1" dirty="0" smtClean="0">
                <a:solidFill>
                  <a:prstClr val="black"/>
                </a:solidFill>
              </a:rPr>
              <a:t>英語教學組</a:t>
            </a:r>
            <a:r>
              <a:rPr lang="en-US" altLang="zh-TW" sz="1350" b="1" dirty="0" smtClean="0">
                <a:solidFill>
                  <a:srgbClr val="FF0000"/>
                </a:solidFill>
              </a:rPr>
              <a:t>(</a:t>
            </a:r>
            <a:r>
              <a:rPr lang="zh-TW" altLang="en-US" sz="1350" b="1" dirty="0" smtClean="0">
                <a:solidFill>
                  <a:srgbClr val="FF0000"/>
                </a:solidFill>
              </a:rPr>
              <a:t>師資生</a:t>
            </a:r>
            <a:r>
              <a:rPr lang="en-US" altLang="zh-TW" sz="1350" b="1" dirty="0" smtClean="0">
                <a:solidFill>
                  <a:srgbClr val="FF0000"/>
                </a:solidFill>
              </a:rPr>
              <a:t>)</a:t>
            </a:r>
            <a:endParaRPr lang="zh-TW" altLang="en-US" sz="1350" b="1" dirty="0">
              <a:solidFill>
                <a:srgbClr val="FF0000"/>
              </a:solidFill>
            </a:endParaRPr>
          </a:p>
        </p:txBody>
      </p:sp>
      <p:sp>
        <p:nvSpPr>
          <p:cNvPr id="62" name="圓角矩形 61"/>
          <p:cNvSpPr/>
          <p:nvPr/>
        </p:nvSpPr>
        <p:spPr>
          <a:xfrm>
            <a:off x="2810102" y="3301102"/>
            <a:ext cx="899564" cy="828835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英語教學基礎</a:t>
            </a:r>
            <a:r>
              <a:rPr lang="zh-TW" altLang="en-US" sz="1125" dirty="0">
                <a:solidFill>
                  <a:prstClr val="black"/>
                </a:solidFill>
              </a:rPr>
              <a:t>學</a:t>
            </a:r>
            <a:r>
              <a:rPr lang="zh-TW" altLang="en-US" sz="1125" dirty="0" smtClean="0">
                <a:solidFill>
                  <a:prstClr val="black"/>
                </a:solidFill>
              </a:rPr>
              <a:t>程</a:t>
            </a:r>
            <a:endParaRPr lang="en-US" altLang="zh-TW" sz="1125" dirty="0" smtClean="0">
              <a:solidFill>
                <a:prstClr val="black"/>
              </a:solidFill>
            </a:endParaRPr>
          </a:p>
          <a:p>
            <a:r>
              <a:rPr lang="en-US" altLang="zh-TW" sz="1125" dirty="0" smtClean="0">
                <a:solidFill>
                  <a:prstClr val="black"/>
                </a:solidFill>
              </a:rPr>
              <a:t>(</a:t>
            </a:r>
            <a:r>
              <a:rPr lang="zh-TW" altLang="en-US" sz="1125" dirty="0" smtClean="0">
                <a:solidFill>
                  <a:prstClr val="black"/>
                </a:solidFill>
              </a:rPr>
              <a:t>師資生</a:t>
            </a:r>
            <a:r>
              <a:rPr lang="en-US" altLang="zh-TW" sz="1125" dirty="0" smtClean="0">
                <a:solidFill>
                  <a:prstClr val="black"/>
                </a:solidFill>
              </a:rPr>
              <a:t>)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25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63" name="圓角矩形 62"/>
          <p:cNvSpPr/>
          <p:nvPr/>
        </p:nvSpPr>
        <p:spPr>
          <a:xfrm>
            <a:off x="3822975" y="3278282"/>
            <a:ext cx="884395" cy="817286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英語教學核心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zh-TW" altLang="en-US" sz="1125" dirty="0">
                <a:solidFill>
                  <a:prstClr val="black"/>
                </a:solidFill>
              </a:rPr>
              <a:t> </a:t>
            </a:r>
            <a:r>
              <a:rPr lang="en-US" altLang="zh-TW" sz="1125" dirty="0" smtClean="0">
                <a:solidFill>
                  <a:prstClr val="black"/>
                </a:solidFill>
              </a:rPr>
              <a:t>14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31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54636" y="90610"/>
            <a:ext cx="8855244" cy="59372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>
              <a:solidFill>
                <a:prstClr val="white"/>
              </a:solidFill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1709299" y="705084"/>
            <a:ext cx="459849" cy="514226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dirty="0">
                <a:solidFill>
                  <a:prstClr val="black"/>
                </a:solidFill>
              </a:rPr>
              <a:t>校訂通識</a:t>
            </a:r>
          </a:p>
        </p:txBody>
      </p:sp>
      <p:sp>
        <p:nvSpPr>
          <p:cNvPr id="8" name="矩形 7"/>
          <p:cNvSpPr/>
          <p:nvPr/>
        </p:nvSpPr>
        <p:spPr>
          <a:xfrm>
            <a:off x="5684166" y="257280"/>
            <a:ext cx="128518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300" b="1" u="sng" dirty="0">
                <a:solidFill>
                  <a:prstClr val="black"/>
                </a:solidFill>
              </a:rPr>
              <a:t>專業選修學程</a:t>
            </a:r>
          </a:p>
        </p:txBody>
      </p:sp>
      <p:sp>
        <p:nvSpPr>
          <p:cNvPr id="9" name="矩形 8"/>
          <p:cNvSpPr/>
          <p:nvPr/>
        </p:nvSpPr>
        <p:spPr>
          <a:xfrm>
            <a:off x="2827721" y="259837"/>
            <a:ext cx="109221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300" b="1" u="sng" dirty="0">
                <a:solidFill>
                  <a:prstClr val="black"/>
                </a:solidFill>
              </a:rPr>
              <a:t>系基礎學程</a:t>
            </a:r>
          </a:p>
        </p:txBody>
      </p:sp>
      <p:sp>
        <p:nvSpPr>
          <p:cNvPr id="10" name="矩形 9"/>
          <p:cNvSpPr/>
          <p:nvPr/>
        </p:nvSpPr>
        <p:spPr>
          <a:xfrm>
            <a:off x="1585050" y="251753"/>
            <a:ext cx="70404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350" b="1" u="sng" dirty="0">
                <a:solidFill>
                  <a:prstClr val="black"/>
                </a:solidFill>
              </a:rPr>
              <a:t>校核心</a:t>
            </a:r>
          </a:p>
        </p:txBody>
      </p:sp>
      <p:sp>
        <p:nvSpPr>
          <p:cNvPr id="11" name="矩形 10"/>
          <p:cNvSpPr/>
          <p:nvPr/>
        </p:nvSpPr>
        <p:spPr>
          <a:xfrm>
            <a:off x="2158088" y="251753"/>
            <a:ext cx="70404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350" b="1" u="sng" dirty="0">
                <a:solidFill>
                  <a:prstClr val="black"/>
                </a:solidFill>
              </a:rPr>
              <a:t>院共同</a:t>
            </a:r>
          </a:p>
        </p:txBody>
      </p:sp>
      <p:sp>
        <p:nvSpPr>
          <p:cNvPr id="13" name="矩形 12"/>
          <p:cNvSpPr/>
          <p:nvPr/>
        </p:nvSpPr>
        <p:spPr>
          <a:xfrm>
            <a:off x="375027" y="230190"/>
            <a:ext cx="1107997" cy="369332"/>
          </a:xfrm>
          <a:prstGeom prst="rect">
            <a:avLst/>
          </a:prstGeom>
          <a:noFill/>
          <a:ln w="19050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ED7D31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管理學院</a:t>
            </a:r>
            <a:endParaRPr lang="zh-TW" altLang="en-US" b="1" dirty="0">
              <a:solidFill>
                <a:srgbClr val="ED7D31">
                  <a:lumMod val="75000"/>
                </a:srgb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856520" y="257280"/>
            <a:ext cx="101768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300" b="1" u="sng" dirty="0">
                <a:solidFill>
                  <a:prstClr val="black"/>
                </a:solidFill>
              </a:rPr>
              <a:t>系核心學程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1536030" y="4078748"/>
            <a:ext cx="8414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500" b="1" dirty="0">
                <a:solidFill>
                  <a:prstClr val="black"/>
                </a:solidFill>
              </a:rPr>
              <a:t>30</a:t>
            </a:r>
            <a:endParaRPr lang="zh-TW" altLang="en-US" sz="1500" b="1" dirty="0">
              <a:solidFill>
                <a:prstClr val="black"/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2806762" y="1073713"/>
            <a:ext cx="917049" cy="730343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生管基礎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24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4759353" y="1059413"/>
            <a:ext cx="3150275" cy="74464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100" dirty="0" smtClean="0">
              <a:solidFill>
                <a:srgbClr val="0070C0"/>
              </a:solidFill>
            </a:endParaRPr>
          </a:p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生物事業管理學程 </a:t>
            </a:r>
            <a:r>
              <a:rPr lang="en-US" altLang="zh-TW" sz="1100" dirty="0" smtClean="0">
                <a:solidFill>
                  <a:prstClr val="black"/>
                </a:solidFill>
              </a:rPr>
              <a:t>16</a:t>
            </a:r>
          </a:p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科技管</a:t>
            </a:r>
            <a:r>
              <a:rPr lang="zh-TW" altLang="en-US" sz="1100" dirty="0">
                <a:solidFill>
                  <a:schemeClr val="tx1"/>
                </a:solidFill>
              </a:rPr>
              <a:t>理</a:t>
            </a:r>
            <a:r>
              <a:rPr lang="zh-TW" altLang="en-US" sz="1100" dirty="0" smtClean="0">
                <a:solidFill>
                  <a:schemeClr val="tx1"/>
                </a:solidFill>
              </a:rPr>
              <a:t>學程 </a:t>
            </a:r>
            <a:r>
              <a:rPr lang="en-US" altLang="zh-TW" sz="1100" dirty="0" smtClean="0">
                <a:solidFill>
                  <a:prstClr val="black"/>
                </a:solidFill>
              </a:rPr>
              <a:t>16</a:t>
            </a:r>
          </a:p>
          <a:p>
            <a:r>
              <a:rPr lang="zh-TW" altLang="en-US" sz="1100" dirty="0">
                <a:solidFill>
                  <a:srgbClr val="FF0000"/>
                </a:solidFill>
              </a:rPr>
              <a:t>實務型：</a:t>
            </a:r>
            <a:r>
              <a:rPr lang="zh-TW" altLang="en-US" sz="1100" dirty="0">
                <a:solidFill>
                  <a:prstClr val="black"/>
                </a:solidFill>
              </a:rPr>
              <a:t>生物事業與科技管理學程 </a:t>
            </a:r>
            <a:r>
              <a:rPr lang="en-US" altLang="zh-TW" sz="1100" dirty="0">
                <a:solidFill>
                  <a:prstClr val="black"/>
                </a:solidFill>
              </a:rPr>
              <a:t>16</a:t>
            </a:r>
          </a:p>
          <a:p>
            <a:endParaRPr lang="zh-TW" altLang="en-US" sz="1100" dirty="0">
              <a:solidFill>
                <a:prstClr val="black"/>
              </a:solidFill>
            </a:endParaRPr>
          </a:p>
        </p:txBody>
      </p:sp>
      <p:sp>
        <p:nvSpPr>
          <p:cNvPr id="19" name="圓角矩形 18"/>
          <p:cNvSpPr/>
          <p:nvPr/>
        </p:nvSpPr>
        <p:spPr>
          <a:xfrm>
            <a:off x="3819258" y="1070875"/>
            <a:ext cx="870586" cy="733181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生管核心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zh-TW" altLang="en-US" sz="1125" dirty="0">
                <a:solidFill>
                  <a:prstClr val="black"/>
                </a:solidFill>
              </a:rPr>
              <a:t> </a:t>
            </a:r>
            <a:r>
              <a:rPr lang="en-US" altLang="zh-TW" sz="1125" dirty="0" smtClean="0">
                <a:solidFill>
                  <a:prstClr val="black"/>
                </a:solidFill>
              </a:rPr>
              <a:t>24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20" name="圓角矩形 19"/>
          <p:cNvSpPr/>
          <p:nvPr/>
        </p:nvSpPr>
        <p:spPr>
          <a:xfrm>
            <a:off x="8023210" y="1063230"/>
            <a:ext cx="875064" cy="69640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15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2813913" y="1858589"/>
            <a:ext cx="909898" cy="825523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應經基礎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24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4753825" y="1858589"/>
            <a:ext cx="3144178" cy="8048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200" dirty="0" smtClean="0">
              <a:solidFill>
                <a:srgbClr val="FF0000"/>
              </a:solidFill>
            </a:endParaRPr>
          </a:p>
          <a:p>
            <a:r>
              <a:rPr lang="zh-TW" altLang="en-US" sz="1200" dirty="0" smtClean="0">
                <a:solidFill>
                  <a:srgbClr val="0070C0"/>
                </a:solidFill>
              </a:rPr>
              <a:t>學術</a:t>
            </a:r>
            <a:r>
              <a:rPr lang="zh-TW" altLang="en-US" sz="1200" dirty="0">
                <a:solidFill>
                  <a:srgbClr val="0070C0"/>
                </a:solidFill>
              </a:rPr>
              <a:t>型</a:t>
            </a:r>
            <a:r>
              <a:rPr lang="zh-TW" altLang="en-US" sz="1200" dirty="0" smtClean="0">
                <a:solidFill>
                  <a:srgbClr val="0070C0"/>
                </a:solidFill>
              </a:rPr>
              <a:t>：</a:t>
            </a:r>
            <a:r>
              <a:rPr lang="zh-TW" altLang="en-US" sz="1200" dirty="0" smtClean="0">
                <a:solidFill>
                  <a:schemeClr val="tx1"/>
                </a:solidFill>
              </a:rPr>
              <a:t>研究方法學</a:t>
            </a:r>
            <a:r>
              <a:rPr lang="zh-TW" altLang="en-US" sz="1200" dirty="0">
                <a:solidFill>
                  <a:schemeClr val="tx1"/>
                </a:solidFill>
              </a:rPr>
              <a:t>程 </a:t>
            </a:r>
            <a:r>
              <a:rPr lang="en-US" altLang="zh-TW" sz="1200" dirty="0" smtClean="0">
                <a:solidFill>
                  <a:schemeClr val="tx1"/>
                </a:solidFill>
              </a:rPr>
              <a:t>16</a:t>
            </a:r>
          </a:p>
          <a:p>
            <a:r>
              <a:rPr lang="zh-TW" altLang="en-US" sz="1200" dirty="0" smtClean="0">
                <a:solidFill>
                  <a:srgbClr val="0070C0"/>
                </a:solidFill>
              </a:rPr>
              <a:t>學術</a:t>
            </a:r>
            <a:r>
              <a:rPr lang="zh-TW" altLang="en-US" sz="1200" dirty="0">
                <a:solidFill>
                  <a:srgbClr val="0070C0"/>
                </a:solidFill>
              </a:rPr>
              <a:t>型</a:t>
            </a:r>
            <a:r>
              <a:rPr lang="zh-TW" altLang="en-US" sz="1200" dirty="0" smtClean="0">
                <a:solidFill>
                  <a:srgbClr val="0070C0"/>
                </a:solidFill>
              </a:rPr>
              <a:t>：</a:t>
            </a:r>
            <a:r>
              <a:rPr lang="zh-TW" altLang="en-US" sz="1200" dirty="0" smtClean="0">
                <a:solidFill>
                  <a:schemeClr val="tx1"/>
                </a:solidFill>
              </a:rPr>
              <a:t>產業管理學</a:t>
            </a:r>
            <a:r>
              <a:rPr lang="zh-TW" altLang="en-US" sz="1200" dirty="0">
                <a:solidFill>
                  <a:schemeClr val="tx1"/>
                </a:solidFill>
              </a:rPr>
              <a:t>程 </a:t>
            </a:r>
            <a:r>
              <a:rPr lang="en-US" altLang="zh-TW" sz="1200" dirty="0" smtClean="0">
                <a:solidFill>
                  <a:schemeClr val="tx1"/>
                </a:solidFill>
              </a:rPr>
              <a:t>16</a:t>
            </a:r>
          </a:p>
          <a:p>
            <a:r>
              <a:rPr lang="zh-TW" altLang="en-US" sz="1200" dirty="0">
                <a:solidFill>
                  <a:srgbClr val="FF0000"/>
                </a:solidFill>
              </a:rPr>
              <a:t>實務型：</a:t>
            </a:r>
            <a:r>
              <a:rPr lang="zh-TW" altLang="en-US" sz="1200" dirty="0">
                <a:solidFill>
                  <a:schemeClr val="tx1"/>
                </a:solidFill>
              </a:rPr>
              <a:t>經濟趨勢分析學程 </a:t>
            </a:r>
            <a:r>
              <a:rPr lang="en-US" altLang="zh-TW" sz="1200" dirty="0">
                <a:solidFill>
                  <a:schemeClr val="tx1"/>
                </a:solidFill>
              </a:rPr>
              <a:t>16</a:t>
            </a:r>
          </a:p>
          <a:p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圓角矩形 24"/>
          <p:cNvSpPr/>
          <p:nvPr/>
        </p:nvSpPr>
        <p:spPr>
          <a:xfrm>
            <a:off x="3807045" y="1858587"/>
            <a:ext cx="870393" cy="828627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應經核心學</a:t>
            </a:r>
            <a:r>
              <a:rPr lang="zh-TW" altLang="en-US" sz="1125" dirty="0">
                <a:solidFill>
                  <a:prstClr val="black"/>
                </a:solidFill>
              </a:rPr>
              <a:t>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zh-TW" altLang="en-US" sz="1125" dirty="0">
                <a:solidFill>
                  <a:prstClr val="black"/>
                </a:solidFill>
              </a:rPr>
              <a:t> </a:t>
            </a:r>
            <a:r>
              <a:rPr lang="en-US" altLang="zh-TW" sz="1125" dirty="0" smtClean="0">
                <a:solidFill>
                  <a:prstClr val="black"/>
                </a:solidFill>
              </a:rPr>
              <a:t>24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8016091" y="1832480"/>
            <a:ext cx="875064" cy="84920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19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29" name="圓角矩形 28"/>
          <p:cNvSpPr/>
          <p:nvPr/>
        </p:nvSpPr>
        <p:spPr>
          <a:xfrm>
            <a:off x="2831580" y="2745343"/>
            <a:ext cx="899564" cy="680285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企管基礎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24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30" name="圓角矩形 29"/>
          <p:cNvSpPr/>
          <p:nvPr/>
        </p:nvSpPr>
        <p:spPr>
          <a:xfrm>
            <a:off x="4797304" y="2762359"/>
            <a:ext cx="3135644" cy="67569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200" dirty="0">
                <a:solidFill>
                  <a:srgbClr val="0070C0"/>
                </a:solidFill>
              </a:rPr>
              <a:t>學術型</a:t>
            </a:r>
            <a:r>
              <a:rPr lang="zh-TW" altLang="en-US" sz="1200" dirty="0" smtClean="0">
                <a:solidFill>
                  <a:srgbClr val="0070C0"/>
                </a:solidFill>
              </a:rPr>
              <a:t>：</a:t>
            </a:r>
            <a:r>
              <a:rPr lang="zh-TW" altLang="en-US" sz="1200" dirty="0">
                <a:solidFill>
                  <a:prstClr val="black"/>
                </a:solidFill>
              </a:rPr>
              <a:t>管理學術</a:t>
            </a:r>
            <a:r>
              <a:rPr lang="zh-TW" altLang="en-US" sz="1200" dirty="0" smtClean="0">
                <a:solidFill>
                  <a:prstClr val="black"/>
                </a:solidFill>
              </a:rPr>
              <a:t>學</a:t>
            </a:r>
            <a:r>
              <a:rPr lang="zh-TW" altLang="en-US" sz="1200" dirty="0">
                <a:solidFill>
                  <a:prstClr val="black"/>
                </a:solidFill>
              </a:rPr>
              <a:t>程 </a:t>
            </a:r>
            <a:r>
              <a:rPr lang="en-US" altLang="zh-TW" sz="1200" dirty="0" smtClean="0">
                <a:solidFill>
                  <a:prstClr val="black"/>
                </a:solidFill>
              </a:rPr>
              <a:t>24</a:t>
            </a:r>
            <a:endParaRPr lang="en-US" altLang="zh-TW" sz="1200" dirty="0">
              <a:solidFill>
                <a:prstClr val="black"/>
              </a:solidFill>
            </a:endParaRPr>
          </a:p>
          <a:p>
            <a:r>
              <a:rPr lang="zh-TW" altLang="en-US" sz="1200" dirty="0" smtClean="0">
                <a:solidFill>
                  <a:srgbClr val="FF0000"/>
                </a:solidFill>
              </a:rPr>
              <a:t>實務</a:t>
            </a:r>
            <a:r>
              <a:rPr lang="zh-TW" altLang="en-US" sz="1200" dirty="0">
                <a:solidFill>
                  <a:srgbClr val="FF0000"/>
                </a:solidFill>
              </a:rPr>
              <a:t>型</a:t>
            </a:r>
            <a:r>
              <a:rPr lang="zh-TW" altLang="en-US" sz="1200" dirty="0" smtClean="0">
                <a:solidFill>
                  <a:srgbClr val="FF0000"/>
                </a:solidFill>
              </a:rPr>
              <a:t>：</a:t>
            </a:r>
            <a:r>
              <a:rPr lang="zh-TW" altLang="en-US" sz="1200" dirty="0" smtClean="0">
                <a:solidFill>
                  <a:schemeClr val="tx1"/>
                </a:solidFill>
              </a:rPr>
              <a:t>經營實務</a:t>
            </a:r>
            <a:r>
              <a:rPr lang="zh-TW" altLang="en-US" sz="1200" dirty="0" smtClean="0">
                <a:solidFill>
                  <a:prstClr val="black"/>
                </a:solidFill>
              </a:rPr>
              <a:t>學</a:t>
            </a:r>
            <a:r>
              <a:rPr lang="zh-TW" altLang="en-US" sz="1200" dirty="0">
                <a:solidFill>
                  <a:prstClr val="black"/>
                </a:solidFill>
              </a:rPr>
              <a:t>程 </a:t>
            </a:r>
            <a:r>
              <a:rPr lang="en-US" altLang="zh-TW" sz="1200" dirty="0" smtClean="0">
                <a:solidFill>
                  <a:prstClr val="black"/>
                </a:solidFill>
              </a:rPr>
              <a:t>24</a:t>
            </a:r>
            <a:endParaRPr lang="en-US" altLang="zh-TW" sz="1200" dirty="0">
              <a:solidFill>
                <a:prstClr val="black"/>
              </a:solidFill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3825693" y="2757762"/>
            <a:ext cx="884395" cy="680287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企管核心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zh-TW" altLang="en-US" sz="1125" dirty="0">
                <a:solidFill>
                  <a:prstClr val="black"/>
                </a:solidFill>
              </a:rPr>
              <a:t> </a:t>
            </a:r>
            <a:r>
              <a:rPr lang="en-US" altLang="zh-TW" sz="1125" dirty="0" smtClean="0">
                <a:solidFill>
                  <a:prstClr val="black"/>
                </a:solidFill>
              </a:rPr>
              <a:t>24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32" name="圓角矩形 31"/>
          <p:cNvSpPr/>
          <p:nvPr/>
        </p:nvSpPr>
        <p:spPr>
          <a:xfrm>
            <a:off x="8038156" y="2757762"/>
            <a:ext cx="875064" cy="6798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</a:t>
            </a:r>
            <a:r>
              <a:rPr lang="zh-TW" altLang="en-US" sz="1125" dirty="0" smtClean="0">
                <a:solidFill>
                  <a:prstClr val="black"/>
                </a:solidFill>
              </a:rPr>
              <a:t>選修</a:t>
            </a:r>
            <a:endParaRPr lang="en-US" altLang="zh-TW" sz="1125" dirty="0" smtClean="0">
              <a:solidFill>
                <a:prstClr val="black"/>
              </a:solidFill>
            </a:endParaRPr>
          </a:p>
          <a:p>
            <a:r>
              <a:rPr lang="en-US" altLang="zh-TW" sz="1125" dirty="0">
                <a:solidFill>
                  <a:prstClr val="black"/>
                </a:solidFill>
              </a:rPr>
              <a:t> </a:t>
            </a:r>
            <a:r>
              <a:rPr lang="en-US" altLang="zh-TW" sz="1125" dirty="0" smtClean="0">
                <a:solidFill>
                  <a:prstClr val="black"/>
                </a:solidFill>
              </a:rPr>
              <a:t>        </a:t>
            </a:r>
            <a:r>
              <a:rPr lang="zh-TW" altLang="en-US" sz="1125" dirty="0" smtClean="0">
                <a:solidFill>
                  <a:prstClr val="black"/>
                </a:solidFill>
              </a:rPr>
              <a:t>     </a:t>
            </a:r>
            <a:r>
              <a:rPr lang="en-US" altLang="zh-TW" sz="1125" dirty="0" smtClean="0">
                <a:solidFill>
                  <a:prstClr val="black"/>
                </a:solidFill>
              </a:rPr>
              <a:t>15</a:t>
            </a:r>
            <a:endParaRPr lang="en-US" altLang="zh-TW" sz="1125" dirty="0">
              <a:solidFill>
                <a:prstClr val="black"/>
              </a:solidFill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2831580" y="3478690"/>
            <a:ext cx="899564" cy="731010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資管基礎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24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36" name="圓角矩形 35"/>
          <p:cNvSpPr/>
          <p:nvPr/>
        </p:nvSpPr>
        <p:spPr>
          <a:xfrm>
            <a:off x="4773826" y="3521453"/>
            <a:ext cx="3159121" cy="68736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100" dirty="0" smtClean="0">
              <a:solidFill>
                <a:srgbClr val="FF3300"/>
              </a:solidFill>
            </a:endParaRPr>
          </a:p>
          <a:p>
            <a:endParaRPr lang="en-US" altLang="zh-TW" sz="1100" dirty="0">
              <a:solidFill>
                <a:srgbClr val="FF3300"/>
              </a:solidFill>
            </a:endParaRPr>
          </a:p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管理學程 </a:t>
            </a:r>
            <a:r>
              <a:rPr lang="en-US" altLang="zh-TW" sz="1100" dirty="0" smtClean="0">
                <a:solidFill>
                  <a:prstClr val="black"/>
                </a:solidFill>
              </a:rPr>
              <a:t>15</a:t>
            </a:r>
          </a:p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資訊技術學程 </a:t>
            </a:r>
            <a:r>
              <a:rPr lang="en-US" altLang="zh-TW" sz="1100" dirty="0" smtClean="0">
                <a:solidFill>
                  <a:schemeClr val="tx1"/>
                </a:solidFill>
              </a:rPr>
              <a:t>15</a:t>
            </a:r>
          </a:p>
          <a:p>
            <a:r>
              <a:rPr lang="zh-TW" altLang="en-US" sz="1100" dirty="0" smtClean="0">
                <a:solidFill>
                  <a:srgbClr val="FF0000"/>
                </a:solidFill>
              </a:rPr>
              <a:t>實務</a:t>
            </a:r>
            <a:r>
              <a:rPr lang="zh-TW" altLang="en-US" sz="1100" dirty="0">
                <a:solidFill>
                  <a:srgbClr val="FF0000"/>
                </a:solidFill>
              </a:rPr>
              <a:t>型：</a:t>
            </a:r>
            <a:r>
              <a:rPr lang="zh-TW" altLang="en-US" sz="1100" dirty="0">
                <a:solidFill>
                  <a:schemeClr val="tx1"/>
                </a:solidFill>
              </a:rPr>
              <a:t>電子化企業實務學程 </a:t>
            </a:r>
            <a:r>
              <a:rPr lang="en-US" altLang="zh-TW" sz="1100" dirty="0">
                <a:solidFill>
                  <a:schemeClr val="tx1"/>
                </a:solidFill>
              </a:rPr>
              <a:t>15</a:t>
            </a:r>
          </a:p>
          <a:p>
            <a:endParaRPr lang="en-US" altLang="zh-TW" sz="1100" dirty="0" smtClean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7" name="圓角矩形 36"/>
          <p:cNvSpPr/>
          <p:nvPr/>
        </p:nvSpPr>
        <p:spPr>
          <a:xfrm>
            <a:off x="3830327" y="3485737"/>
            <a:ext cx="872817" cy="723963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資管核心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zh-TW" altLang="en-US" sz="1125" dirty="0">
                <a:solidFill>
                  <a:prstClr val="black"/>
                </a:solidFill>
              </a:rPr>
              <a:t> </a:t>
            </a:r>
            <a:r>
              <a:rPr lang="en-US" altLang="zh-TW" sz="1125" dirty="0" smtClean="0">
                <a:solidFill>
                  <a:prstClr val="black"/>
                </a:solidFill>
              </a:rPr>
              <a:t>24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8047541" y="3528953"/>
            <a:ext cx="875064" cy="6798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11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41" name="圓角矩形 40"/>
          <p:cNvSpPr/>
          <p:nvPr/>
        </p:nvSpPr>
        <p:spPr>
          <a:xfrm>
            <a:off x="2824247" y="4285417"/>
            <a:ext cx="899564" cy="687513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財金基礎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24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3823967" y="4260674"/>
            <a:ext cx="884395" cy="687513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財金核心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zh-TW" altLang="en-US" sz="1125" dirty="0">
                <a:solidFill>
                  <a:prstClr val="black"/>
                </a:solidFill>
              </a:rPr>
              <a:t> </a:t>
            </a:r>
            <a:r>
              <a:rPr lang="en-US" altLang="zh-TW" sz="1125" dirty="0" smtClean="0">
                <a:solidFill>
                  <a:prstClr val="black"/>
                </a:solidFill>
              </a:rPr>
              <a:t>24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44" name="圓角矩形 43"/>
          <p:cNvSpPr/>
          <p:nvPr/>
        </p:nvSpPr>
        <p:spPr>
          <a:xfrm>
            <a:off x="8063469" y="4285449"/>
            <a:ext cx="843207" cy="6741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21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230780" y="1298965"/>
            <a:ext cx="1466382" cy="4294852"/>
            <a:chOff x="7505537" y="1571197"/>
            <a:chExt cx="1466382" cy="4294852"/>
          </a:xfrm>
        </p:grpSpPr>
        <p:sp>
          <p:nvSpPr>
            <p:cNvPr id="47" name="矩形 46"/>
            <p:cNvSpPr/>
            <p:nvPr/>
          </p:nvSpPr>
          <p:spPr>
            <a:xfrm>
              <a:off x="7556147" y="1571197"/>
              <a:ext cx="141577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200" b="1" dirty="0" smtClean="0">
                  <a:solidFill>
                    <a:prstClr val="black"/>
                  </a:solidFill>
                </a:rPr>
                <a:t>生物事業管理學</a:t>
              </a:r>
              <a:r>
                <a:rPr lang="zh-TW" altLang="en-US" sz="1200" b="1" dirty="0">
                  <a:solidFill>
                    <a:prstClr val="black"/>
                  </a:solidFill>
                </a:rPr>
                <a:t>系</a:t>
              </a:r>
            </a:p>
          </p:txBody>
        </p:sp>
        <p:sp>
          <p:nvSpPr>
            <p:cNvPr id="48" name="矩形 47"/>
            <p:cNvSpPr/>
            <p:nvPr/>
          </p:nvSpPr>
          <p:spPr>
            <a:xfrm>
              <a:off x="7674008" y="2382246"/>
              <a:ext cx="1223413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50" b="1" dirty="0" smtClean="0">
                  <a:solidFill>
                    <a:prstClr val="black"/>
                  </a:solidFill>
                </a:rPr>
                <a:t>應用經濟學系</a:t>
              </a:r>
              <a:endParaRPr lang="zh-TW" altLang="en-US" sz="1350" b="1" dirty="0">
                <a:solidFill>
                  <a:prstClr val="black"/>
                </a:solidFill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7620952" y="3159210"/>
              <a:ext cx="1223413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50" b="1" dirty="0" smtClean="0">
                  <a:solidFill>
                    <a:prstClr val="black"/>
                  </a:solidFill>
                </a:rPr>
                <a:t>企業管理學系</a:t>
              </a:r>
              <a:endParaRPr lang="zh-TW" altLang="en-US" sz="135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7695153" y="3888768"/>
              <a:ext cx="1184941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00" b="1" dirty="0" smtClean="0">
                  <a:solidFill>
                    <a:prstClr val="black"/>
                  </a:solidFill>
                </a:rPr>
                <a:t>資訊管理學</a:t>
              </a:r>
              <a:r>
                <a:rPr lang="zh-TW" altLang="en-US" sz="1300" b="1" dirty="0">
                  <a:solidFill>
                    <a:prstClr val="black"/>
                  </a:solidFill>
                </a:rPr>
                <a:t>系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7682362" y="4695714"/>
              <a:ext cx="1184941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00" b="1" dirty="0" smtClean="0">
                  <a:solidFill>
                    <a:prstClr val="black"/>
                  </a:solidFill>
                </a:rPr>
                <a:t>財務金融學系</a:t>
              </a:r>
              <a:endParaRPr lang="zh-TW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7505537" y="5604439"/>
              <a:ext cx="145424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100" b="1" dirty="0" smtClean="0">
                  <a:solidFill>
                    <a:prstClr val="black"/>
                  </a:solidFill>
                </a:rPr>
                <a:t>行銷與觀光管理學</a:t>
              </a:r>
              <a:r>
                <a:rPr lang="zh-TW" altLang="en-US" sz="1100" b="1" dirty="0">
                  <a:solidFill>
                    <a:prstClr val="black"/>
                  </a:solidFill>
                </a:rPr>
                <a:t>系</a:t>
              </a:r>
            </a:p>
          </p:txBody>
        </p:sp>
      </p:grpSp>
      <p:sp>
        <p:nvSpPr>
          <p:cNvPr id="54" name="圓角矩形 53"/>
          <p:cNvSpPr/>
          <p:nvPr/>
        </p:nvSpPr>
        <p:spPr>
          <a:xfrm>
            <a:off x="2841355" y="5049792"/>
            <a:ext cx="899564" cy="864689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行銷與觀光基礎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24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55" name="圓角矩形 54"/>
          <p:cNvSpPr/>
          <p:nvPr/>
        </p:nvSpPr>
        <p:spPr>
          <a:xfrm>
            <a:off x="4809974" y="5036161"/>
            <a:ext cx="3143257" cy="88327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100" dirty="0" smtClean="0">
              <a:solidFill>
                <a:srgbClr val="FF3300"/>
              </a:solidFill>
            </a:endParaRPr>
          </a:p>
          <a:p>
            <a:endParaRPr lang="en-US" altLang="zh-TW" sz="1100" dirty="0">
              <a:solidFill>
                <a:srgbClr val="FF3300"/>
              </a:solidFill>
            </a:endParaRPr>
          </a:p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學術型行銷學程 </a:t>
            </a:r>
            <a:r>
              <a:rPr lang="en-US" altLang="zh-TW" sz="1100" dirty="0" smtClean="0">
                <a:solidFill>
                  <a:schemeClr val="tx1"/>
                </a:solidFill>
              </a:rPr>
              <a:t>21</a:t>
            </a:r>
          </a:p>
          <a:p>
            <a:r>
              <a:rPr lang="zh-TW" altLang="en-US" sz="1100" dirty="0" smtClean="0">
                <a:solidFill>
                  <a:srgbClr val="0070C0"/>
                </a:solidFill>
              </a:rPr>
              <a:t>學務型：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學術型觀光學程 </a:t>
            </a:r>
            <a:r>
              <a:rPr lang="en-US" altLang="zh-TW" sz="1100" dirty="0" smtClean="0">
                <a:solidFill>
                  <a:schemeClr val="tx1"/>
                </a:solidFill>
              </a:rPr>
              <a:t>18</a:t>
            </a:r>
          </a:p>
          <a:p>
            <a:r>
              <a:rPr lang="zh-TW" altLang="en-US" sz="1100" dirty="0" smtClean="0">
                <a:solidFill>
                  <a:srgbClr val="FF0000"/>
                </a:solidFill>
              </a:rPr>
              <a:t>實務</a:t>
            </a:r>
            <a:r>
              <a:rPr lang="zh-TW" altLang="en-US" sz="1100" dirty="0">
                <a:solidFill>
                  <a:srgbClr val="FF0000"/>
                </a:solidFill>
              </a:rPr>
              <a:t>型</a:t>
            </a:r>
            <a:r>
              <a:rPr lang="zh-TW" altLang="en-US" sz="1100" dirty="0" smtClean="0">
                <a:solidFill>
                  <a:srgbClr val="FF0000"/>
                </a:solidFill>
              </a:rPr>
              <a:t>：</a:t>
            </a:r>
            <a:r>
              <a:rPr lang="zh-TW" altLang="en-US" sz="1100" dirty="0" smtClean="0">
                <a:solidFill>
                  <a:schemeClr val="tx1"/>
                </a:solidFill>
              </a:rPr>
              <a:t>實務型行銷學程 </a:t>
            </a:r>
            <a:r>
              <a:rPr lang="en-US" altLang="zh-TW" sz="1100" dirty="0" smtClean="0">
                <a:solidFill>
                  <a:schemeClr val="tx1"/>
                </a:solidFill>
              </a:rPr>
              <a:t>12</a:t>
            </a:r>
            <a:endParaRPr lang="en-US" altLang="zh-TW" sz="1100" dirty="0">
              <a:solidFill>
                <a:schemeClr val="tx1"/>
              </a:solidFill>
            </a:endParaRPr>
          </a:p>
          <a:p>
            <a:r>
              <a:rPr lang="zh-TW" altLang="en-US" sz="1100" dirty="0">
                <a:solidFill>
                  <a:srgbClr val="FF0000"/>
                </a:solidFill>
              </a:rPr>
              <a:t>實務型</a:t>
            </a:r>
            <a:r>
              <a:rPr lang="zh-TW" altLang="en-US" sz="1100" dirty="0" smtClean="0">
                <a:solidFill>
                  <a:srgbClr val="FF0000"/>
                </a:solidFill>
              </a:rPr>
              <a:t>：</a:t>
            </a:r>
            <a:r>
              <a:rPr lang="zh-TW" altLang="en-US" sz="1100" dirty="0" smtClean="0">
                <a:solidFill>
                  <a:schemeClr val="tx1"/>
                </a:solidFill>
              </a:rPr>
              <a:t>實務型觀光學</a:t>
            </a:r>
            <a:r>
              <a:rPr lang="zh-TW" altLang="en-US" sz="1100" dirty="0">
                <a:solidFill>
                  <a:schemeClr val="tx1"/>
                </a:solidFill>
              </a:rPr>
              <a:t>程 </a:t>
            </a:r>
            <a:r>
              <a:rPr lang="en-US" altLang="zh-TW" sz="1100" dirty="0" smtClean="0">
                <a:solidFill>
                  <a:schemeClr val="tx1"/>
                </a:solidFill>
              </a:rPr>
              <a:t>15</a:t>
            </a:r>
            <a:endParaRPr lang="en-US" altLang="zh-TW" sz="1100" dirty="0">
              <a:solidFill>
                <a:schemeClr val="tx1"/>
              </a:solidFill>
            </a:endParaRPr>
          </a:p>
          <a:p>
            <a:endParaRPr lang="en-US" altLang="zh-TW" sz="1100" dirty="0" smtClean="0">
              <a:solidFill>
                <a:schemeClr val="tx1"/>
              </a:solidFill>
            </a:endParaRPr>
          </a:p>
        </p:txBody>
      </p:sp>
      <p:sp>
        <p:nvSpPr>
          <p:cNvPr id="56" name="圓角矩形 55"/>
          <p:cNvSpPr/>
          <p:nvPr/>
        </p:nvSpPr>
        <p:spPr>
          <a:xfrm>
            <a:off x="3829573" y="5036161"/>
            <a:ext cx="884395" cy="88327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行銷與觀光核心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21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73" name="圓角矩形 72"/>
          <p:cNvSpPr/>
          <p:nvPr/>
        </p:nvSpPr>
        <p:spPr>
          <a:xfrm>
            <a:off x="2249999" y="716544"/>
            <a:ext cx="472487" cy="5130803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dirty="0" smtClean="0">
                <a:solidFill>
                  <a:prstClr val="black"/>
                </a:solidFill>
              </a:rPr>
              <a:t>管理學院共同課程</a:t>
            </a: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2299731" y="4340713"/>
            <a:ext cx="37595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500" b="1" dirty="0" smtClean="0">
                <a:solidFill>
                  <a:prstClr val="black"/>
                </a:solidFill>
              </a:rPr>
              <a:t>3</a:t>
            </a:r>
            <a:endParaRPr lang="zh-TW" altLang="en-US" sz="1500" b="1" dirty="0">
              <a:solidFill>
                <a:prstClr val="black"/>
              </a:solidFill>
            </a:endParaRPr>
          </a:p>
        </p:txBody>
      </p:sp>
      <p:sp>
        <p:nvSpPr>
          <p:cNvPr id="53" name="圓角矩形 52"/>
          <p:cNvSpPr/>
          <p:nvPr/>
        </p:nvSpPr>
        <p:spPr>
          <a:xfrm>
            <a:off x="4781842" y="4277231"/>
            <a:ext cx="3159121" cy="67095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100" dirty="0" smtClean="0">
              <a:solidFill>
                <a:srgbClr val="FF3300"/>
              </a:solidFill>
            </a:endParaRPr>
          </a:p>
          <a:p>
            <a:endParaRPr lang="en-US" altLang="zh-TW" sz="1100" dirty="0">
              <a:solidFill>
                <a:srgbClr val="FF3300"/>
              </a:solidFill>
            </a:endParaRPr>
          </a:p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資產管理學程 </a:t>
            </a:r>
            <a:r>
              <a:rPr lang="en-US" altLang="zh-TW" sz="1100" dirty="0" smtClean="0">
                <a:solidFill>
                  <a:prstClr val="black"/>
                </a:solidFill>
              </a:rPr>
              <a:t>18</a:t>
            </a:r>
          </a:p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金融機構學程 </a:t>
            </a:r>
            <a:r>
              <a:rPr lang="en-US" altLang="zh-TW" sz="1100" dirty="0" smtClean="0">
                <a:solidFill>
                  <a:schemeClr val="tx1"/>
                </a:solidFill>
              </a:rPr>
              <a:t>18</a:t>
            </a:r>
          </a:p>
          <a:p>
            <a:r>
              <a:rPr lang="zh-TW" altLang="en-US" sz="1100" dirty="0" smtClean="0">
                <a:solidFill>
                  <a:srgbClr val="FF0000"/>
                </a:solidFill>
              </a:rPr>
              <a:t>實務</a:t>
            </a:r>
            <a:r>
              <a:rPr lang="zh-TW" altLang="en-US" sz="1100" dirty="0">
                <a:solidFill>
                  <a:srgbClr val="FF0000"/>
                </a:solidFill>
              </a:rPr>
              <a:t>型：</a:t>
            </a:r>
            <a:r>
              <a:rPr lang="zh-TW" altLang="en-US" sz="1100" dirty="0">
                <a:solidFill>
                  <a:schemeClr val="tx1"/>
                </a:solidFill>
              </a:rPr>
              <a:t>金融實務學程 </a:t>
            </a:r>
            <a:r>
              <a:rPr lang="en-US" altLang="zh-TW" sz="1100" dirty="0">
                <a:solidFill>
                  <a:schemeClr val="tx1"/>
                </a:solidFill>
              </a:rPr>
              <a:t>18</a:t>
            </a:r>
          </a:p>
          <a:p>
            <a:endParaRPr lang="en-US" altLang="zh-TW" sz="1100" dirty="0" smtClean="0">
              <a:solidFill>
                <a:schemeClr val="tx1"/>
              </a:solidFill>
            </a:endParaRPr>
          </a:p>
          <a:p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0" name="圓角矩形 59"/>
          <p:cNvSpPr/>
          <p:nvPr/>
        </p:nvSpPr>
        <p:spPr>
          <a:xfrm>
            <a:off x="8063468" y="5016490"/>
            <a:ext cx="843207" cy="89304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23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57" name="圓角矩形 56"/>
          <p:cNvSpPr/>
          <p:nvPr/>
        </p:nvSpPr>
        <p:spPr>
          <a:xfrm>
            <a:off x="2809148" y="705084"/>
            <a:ext cx="6082007" cy="28821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srgbClr val="7030A0"/>
                </a:solidFill>
              </a:rPr>
              <a:t>生物科技管理學程</a:t>
            </a:r>
            <a:endParaRPr lang="en-US" altLang="zh-TW" sz="1125" dirty="0">
              <a:solidFill>
                <a:srgbClr val="7030A0"/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560038" y="710691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200" b="1" dirty="0" smtClean="0">
                <a:solidFill>
                  <a:prstClr val="black"/>
                </a:solidFill>
              </a:rPr>
              <a:t>跨領域學程</a:t>
            </a:r>
            <a:endParaRPr lang="zh-TW" alt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73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244806"/>
            <a:ext cx="7886700" cy="132556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705305"/>
            <a:ext cx="7886700" cy="435133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44378" y="-22312"/>
            <a:ext cx="8855244" cy="68745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>
              <a:solidFill>
                <a:prstClr val="white"/>
              </a:solidFill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1709299" y="614410"/>
            <a:ext cx="459849" cy="612893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dirty="0">
                <a:solidFill>
                  <a:prstClr val="black"/>
                </a:solidFill>
              </a:rPr>
              <a:t>校訂通識</a:t>
            </a:r>
          </a:p>
        </p:txBody>
      </p:sp>
      <p:sp>
        <p:nvSpPr>
          <p:cNvPr id="8" name="矩形 7"/>
          <p:cNvSpPr/>
          <p:nvPr/>
        </p:nvSpPr>
        <p:spPr>
          <a:xfrm>
            <a:off x="5707776" y="65505"/>
            <a:ext cx="128518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300" b="1" u="sng" dirty="0">
                <a:solidFill>
                  <a:prstClr val="black"/>
                </a:solidFill>
              </a:rPr>
              <a:t>專業選修學程</a:t>
            </a:r>
          </a:p>
        </p:txBody>
      </p:sp>
      <p:sp>
        <p:nvSpPr>
          <p:cNvPr id="9" name="矩形 8"/>
          <p:cNvSpPr/>
          <p:nvPr/>
        </p:nvSpPr>
        <p:spPr>
          <a:xfrm>
            <a:off x="2827721" y="55294"/>
            <a:ext cx="109221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300" b="1" u="sng" dirty="0">
                <a:solidFill>
                  <a:prstClr val="black"/>
                </a:solidFill>
              </a:rPr>
              <a:t>系基礎學程</a:t>
            </a:r>
          </a:p>
        </p:txBody>
      </p:sp>
      <p:sp>
        <p:nvSpPr>
          <p:cNvPr id="10" name="矩形 9"/>
          <p:cNvSpPr/>
          <p:nvPr/>
        </p:nvSpPr>
        <p:spPr>
          <a:xfrm>
            <a:off x="1585050" y="47210"/>
            <a:ext cx="70404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350" b="1" u="sng" dirty="0">
                <a:solidFill>
                  <a:prstClr val="black"/>
                </a:solidFill>
              </a:rPr>
              <a:t>校核心</a:t>
            </a:r>
          </a:p>
        </p:txBody>
      </p:sp>
      <p:sp>
        <p:nvSpPr>
          <p:cNvPr id="13" name="矩形 12"/>
          <p:cNvSpPr/>
          <p:nvPr/>
        </p:nvSpPr>
        <p:spPr>
          <a:xfrm>
            <a:off x="419110" y="86457"/>
            <a:ext cx="877163" cy="369332"/>
          </a:xfrm>
          <a:prstGeom prst="rect">
            <a:avLst/>
          </a:prstGeom>
          <a:noFill/>
          <a:ln w="19050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ED7D31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農學院</a:t>
            </a:r>
            <a:endParaRPr lang="zh-TW" altLang="en-US" b="1" dirty="0">
              <a:solidFill>
                <a:srgbClr val="ED7D31">
                  <a:lumMod val="75000"/>
                </a:srgb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856520" y="52737"/>
            <a:ext cx="101768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300" b="1" u="sng" dirty="0">
                <a:solidFill>
                  <a:prstClr val="black"/>
                </a:solidFill>
              </a:rPr>
              <a:t>系核心學程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1522305" y="4211473"/>
            <a:ext cx="8414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500" b="1" dirty="0">
                <a:solidFill>
                  <a:prstClr val="black"/>
                </a:solidFill>
              </a:rPr>
              <a:t>30</a:t>
            </a:r>
            <a:endParaRPr lang="zh-TW" altLang="en-US" sz="1500" b="1" dirty="0">
              <a:solidFill>
                <a:prstClr val="black"/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2264231" y="1301719"/>
            <a:ext cx="1169496" cy="408000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 smtClean="0">
                <a:solidFill>
                  <a:prstClr val="black"/>
                </a:solidFill>
              </a:rPr>
              <a:t>農藝基礎</a:t>
            </a:r>
            <a:r>
              <a:rPr lang="zh-TW" altLang="en-US" sz="1000" dirty="0">
                <a:solidFill>
                  <a:prstClr val="black"/>
                </a:solidFill>
              </a:rPr>
              <a:t>學程</a:t>
            </a:r>
            <a:endParaRPr lang="en-US" altLang="zh-TW" sz="1000" dirty="0">
              <a:solidFill>
                <a:prstClr val="black"/>
              </a:solidFill>
            </a:endParaRPr>
          </a:p>
          <a:p>
            <a:pPr algn="r"/>
            <a:r>
              <a:rPr lang="en-US" altLang="zh-TW" sz="1000" dirty="0" smtClean="0">
                <a:solidFill>
                  <a:prstClr val="black"/>
                </a:solidFill>
              </a:rPr>
              <a:t>31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4715595" y="1276640"/>
            <a:ext cx="3145605" cy="43307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000" dirty="0" smtClean="0">
                <a:solidFill>
                  <a:srgbClr val="FF3300"/>
                </a:solidFill>
              </a:rPr>
              <a:t>作物科技學程 </a:t>
            </a:r>
            <a:r>
              <a:rPr lang="en-US" altLang="zh-TW" sz="1000" dirty="0" smtClean="0">
                <a:solidFill>
                  <a:srgbClr val="FF3300"/>
                </a:solidFill>
              </a:rPr>
              <a:t>24</a:t>
            </a:r>
          </a:p>
          <a:p>
            <a:r>
              <a:rPr lang="zh-TW" altLang="en-US" sz="1000" dirty="0" smtClean="0">
                <a:solidFill>
                  <a:srgbClr val="FF3300"/>
                </a:solidFill>
              </a:rPr>
              <a:t>實務</a:t>
            </a:r>
            <a:r>
              <a:rPr lang="zh-TW" altLang="en-US" sz="1000" dirty="0">
                <a:solidFill>
                  <a:srgbClr val="FF3300"/>
                </a:solidFill>
              </a:rPr>
              <a:t>型：</a:t>
            </a:r>
            <a:r>
              <a:rPr lang="zh-TW" altLang="en-US" sz="1000" dirty="0">
                <a:solidFill>
                  <a:schemeClr val="tx1"/>
                </a:solidFill>
              </a:rPr>
              <a:t>作物產業學</a:t>
            </a:r>
            <a:r>
              <a:rPr lang="zh-TW" altLang="en-US" sz="1000" dirty="0" smtClean="0">
                <a:solidFill>
                  <a:schemeClr val="tx1"/>
                </a:solidFill>
              </a:rPr>
              <a:t>程 </a:t>
            </a:r>
            <a:r>
              <a:rPr lang="en-US" altLang="zh-TW" sz="1000" dirty="0" smtClean="0">
                <a:solidFill>
                  <a:schemeClr val="tx1"/>
                </a:solidFill>
              </a:rPr>
              <a:t>24</a:t>
            </a:r>
          </a:p>
          <a:p>
            <a:r>
              <a:rPr lang="zh-TW" altLang="en-US" sz="1000" dirty="0">
                <a:solidFill>
                  <a:srgbClr val="FF3300"/>
                </a:solidFill>
              </a:rPr>
              <a:t>實務型：</a:t>
            </a:r>
            <a:r>
              <a:rPr lang="zh-TW" altLang="en-US" sz="1000" dirty="0">
                <a:solidFill>
                  <a:schemeClr val="tx1"/>
                </a:solidFill>
              </a:rPr>
              <a:t>作物環境學</a:t>
            </a:r>
            <a:r>
              <a:rPr lang="zh-TW" altLang="en-US" sz="1000" dirty="0" smtClean="0">
                <a:solidFill>
                  <a:schemeClr val="tx1"/>
                </a:solidFill>
              </a:rPr>
              <a:t>程 </a:t>
            </a:r>
            <a:r>
              <a:rPr lang="en-US" altLang="zh-TW" sz="1000" dirty="0" smtClean="0">
                <a:solidFill>
                  <a:schemeClr val="tx1"/>
                </a:solidFill>
              </a:rPr>
              <a:t>24</a:t>
            </a:r>
            <a:endParaRPr lang="en-US" altLang="zh-TW" sz="1000" dirty="0">
              <a:solidFill>
                <a:schemeClr val="tx1"/>
              </a:solidFill>
            </a:endParaRPr>
          </a:p>
        </p:txBody>
      </p:sp>
      <p:sp>
        <p:nvSpPr>
          <p:cNvPr id="19" name="圓角矩形 18"/>
          <p:cNvSpPr/>
          <p:nvPr/>
        </p:nvSpPr>
        <p:spPr>
          <a:xfrm>
            <a:off x="3483984" y="1281391"/>
            <a:ext cx="1103348" cy="416170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 smtClean="0">
                <a:solidFill>
                  <a:prstClr val="black"/>
                </a:solidFill>
              </a:rPr>
              <a:t>農藝核心</a:t>
            </a:r>
            <a:r>
              <a:rPr lang="zh-TW" altLang="en-US" sz="1000" dirty="0">
                <a:solidFill>
                  <a:prstClr val="black"/>
                </a:solidFill>
              </a:rPr>
              <a:t>學程</a:t>
            </a:r>
            <a:endParaRPr lang="en-US" altLang="zh-TW" sz="1000" dirty="0">
              <a:solidFill>
                <a:prstClr val="black"/>
              </a:solidFill>
            </a:endParaRPr>
          </a:p>
          <a:p>
            <a:pPr algn="r"/>
            <a:r>
              <a:rPr lang="zh-TW" altLang="en-US" sz="1000" dirty="0">
                <a:solidFill>
                  <a:prstClr val="black"/>
                </a:solidFill>
              </a:rPr>
              <a:t> </a:t>
            </a:r>
            <a:r>
              <a:rPr lang="en-US" altLang="zh-TW" sz="1000" dirty="0" smtClean="0">
                <a:solidFill>
                  <a:prstClr val="black"/>
                </a:solidFill>
              </a:rPr>
              <a:t>29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20" name="圓角矩形 19"/>
          <p:cNvSpPr/>
          <p:nvPr/>
        </p:nvSpPr>
        <p:spPr>
          <a:xfrm>
            <a:off x="7958900" y="1261865"/>
            <a:ext cx="875064" cy="43570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>
                <a:solidFill>
                  <a:prstClr val="black"/>
                </a:solidFill>
              </a:rPr>
              <a:t>自由選修</a:t>
            </a:r>
            <a:endParaRPr lang="en-US" altLang="zh-TW" sz="1000" dirty="0">
              <a:solidFill>
                <a:prstClr val="black"/>
              </a:solidFill>
            </a:endParaRPr>
          </a:p>
          <a:p>
            <a:pPr algn="r"/>
            <a:r>
              <a:rPr lang="en-US" altLang="zh-TW" sz="1000" dirty="0" smtClean="0">
                <a:solidFill>
                  <a:prstClr val="black"/>
                </a:solidFill>
              </a:rPr>
              <a:t>14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2262202" y="1797438"/>
            <a:ext cx="1160376" cy="497185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>
                <a:solidFill>
                  <a:prstClr val="black"/>
                </a:solidFill>
              </a:rPr>
              <a:t>園藝</a:t>
            </a:r>
            <a:r>
              <a:rPr lang="zh-TW" altLang="en-US" sz="1000" dirty="0" smtClean="0">
                <a:solidFill>
                  <a:prstClr val="black"/>
                </a:solidFill>
              </a:rPr>
              <a:t>基礎</a:t>
            </a:r>
            <a:r>
              <a:rPr lang="zh-TW" altLang="en-US" sz="1000" dirty="0">
                <a:solidFill>
                  <a:prstClr val="black"/>
                </a:solidFill>
              </a:rPr>
              <a:t>學程</a:t>
            </a:r>
            <a:endParaRPr lang="en-US" altLang="zh-TW" sz="1000" dirty="0">
              <a:solidFill>
                <a:prstClr val="black"/>
              </a:solidFill>
            </a:endParaRPr>
          </a:p>
          <a:p>
            <a:pPr algn="r"/>
            <a:r>
              <a:rPr lang="en-US" altLang="zh-TW" sz="1000" dirty="0" smtClean="0">
                <a:solidFill>
                  <a:prstClr val="black"/>
                </a:solidFill>
              </a:rPr>
              <a:t>26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25" name="圓角矩形 24"/>
          <p:cNvSpPr/>
          <p:nvPr/>
        </p:nvSpPr>
        <p:spPr>
          <a:xfrm>
            <a:off x="3507146" y="1782364"/>
            <a:ext cx="1103103" cy="537824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 smtClean="0">
                <a:solidFill>
                  <a:prstClr val="black"/>
                </a:solidFill>
              </a:rPr>
              <a:t>園藝核心</a:t>
            </a:r>
            <a:r>
              <a:rPr lang="zh-TW" altLang="en-US" sz="1000" dirty="0">
                <a:solidFill>
                  <a:prstClr val="black"/>
                </a:solidFill>
              </a:rPr>
              <a:t>學程</a:t>
            </a:r>
            <a:endParaRPr lang="en-US" altLang="zh-TW" sz="1000" dirty="0">
              <a:solidFill>
                <a:prstClr val="black"/>
              </a:solidFill>
            </a:endParaRPr>
          </a:p>
          <a:p>
            <a:pPr algn="r"/>
            <a:r>
              <a:rPr lang="en-US" altLang="zh-TW" sz="1000" dirty="0" smtClean="0">
                <a:solidFill>
                  <a:prstClr val="black"/>
                </a:solidFill>
              </a:rPr>
              <a:t>38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7967295" y="1775752"/>
            <a:ext cx="875064" cy="5141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>
                <a:solidFill>
                  <a:prstClr val="black"/>
                </a:solidFill>
              </a:rPr>
              <a:t>自由選修</a:t>
            </a:r>
            <a:endParaRPr lang="en-US" altLang="zh-TW" sz="1000" dirty="0">
              <a:solidFill>
                <a:prstClr val="black"/>
              </a:solidFill>
            </a:endParaRPr>
          </a:p>
          <a:p>
            <a:pPr algn="r"/>
            <a:r>
              <a:rPr lang="en-US" altLang="zh-TW" sz="1000" dirty="0" smtClean="0">
                <a:solidFill>
                  <a:prstClr val="black"/>
                </a:solidFill>
              </a:rPr>
              <a:t>15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29" name="圓角矩形 28"/>
          <p:cNvSpPr/>
          <p:nvPr/>
        </p:nvSpPr>
        <p:spPr>
          <a:xfrm>
            <a:off x="2268969" y="2414721"/>
            <a:ext cx="1147198" cy="491028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 smtClean="0">
                <a:solidFill>
                  <a:prstClr val="black"/>
                </a:solidFill>
              </a:rPr>
              <a:t>木質材料與設計基礎</a:t>
            </a:r>
            <a:r>
              <a:rPr lang="zh-TW" altLang="en-US" sz="1000" dirty="0">
                <a:solidFill>
                  <a:prstClr val="black"/>
                </a:solidFill>
              </a:rPr>
              <a:t>學</a:t>
            </a:r>
            <a:r>
              <a:rPr lang="zh-TW" altLang="en-US" sz="1000" dirty="0" smtClean="0">
                <a:solidFill>
                  <a:prstClr val="black"/>
                </a:solidFill>
              </a:rPr>
              <a:t>程         </a:t>
            </a:r>
            <a:r>
              <a:rPr lang="en-US" altLang="zh-TW" sz="1000" dirty="0" smtClean="0">
                <a:solidFill>
                  <a:prstClr val="black"/>
                </a:solidFill>
              </a:rPr>
              <a:t>20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3507146" y="2425835"/>
            <a:ext cx="1084342" cy="454525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 smtClean="0">
                <a:solidFill>
                  <a:prstClr val="black"/>
                </a:solidFill>
              </a:rPr>
              <a:t>木質核心</a:t>
            </a:r>
            <a:r>
              <a:rPr lang="zh-TW" altLang="en-US" sz="1000" dirty="0">
                <a:solidFill>
                  <a:prstClr val="black"/>
                </a:solidFill>
              </a:rPr>
              <a:t>學程</a:t>
            </a:r>
            <a:endParaRPr lang="en-US" altLang="zh-TW" sz="1000" dirty="0">
              <a:solidFill>
                <a:prstClr val="black"/>
              </a:solidFill>
            </a:endParaRPr>
          </a:p>
          <a:p>
            <a:pPr algn="r"/>
            <a:r>
              <a:rPr lang="zh-TW" altLang="en-US" sz="1000" dirty="0">
                <a:solidFill>
                  <a:prstClr val="black"/>
                </a:solidFill>
              </a:rPr>
              <a:t> </a:t>
            </a:r>
            <a:r>
              <a:rPr lang="en-US" altLang="zh-TW" sz="1000" dirty="0" smtClean="0">
                <a:solidFill>
                  <a:prstClr val="black"/>
                </a:solidFill>
              </a:rPr>
              <a:t>24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32" name="圓角矩形 31"/>
          <p:cNvSpPr/>
          <p:nvPr/>
        </p:nvSpPr>
        <p:spPr>
          <a:xfrm>
            <a:off x="7971610" y="2414721"/>
            <a:ext cx="875064" cy="46563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>
                <a:solidFill>
                  <a:prstClr val="black"/>
                </a:solidFill>
              </a:rPr>
              <a:t>自由選修</a:t>
            </a:r>
            <a:endParaRPr lang="en-US" altLang="zh-TW" sz="1000" dirty="0">
              <a:solidFill>
                <a:prstClr val="black"/>
              </a:solidFill>
            </a:endParaRPr>
          </a:p>
          <a:p>
            <a:pPr algn="r"/>
            <a:r>
              <a:rPr lang="en-US" altLang="zh-TW" sz="1000" dirty="0" smtClean="0">
                <a:solidFill>
                  <a:prstClr val="black"/>
                </a:solidFill>
              </a:rPr>
              <a:t>15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2275380" y="3009298"/>
            <a:ext cx="1147198" cy="541199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 smtClean="0">
                <a:solidFill>
                  <a:prstClr val="black"/>
                </a:solidFill>
              </a:rPr>
              <a:t>獸醫基礎</a:t>
            </a:r>
            <a:r>
              <a:rPr lang="zh-TW" altLang="en-US" sz="1000" dirty="0">
                <a:solidFill>
                  <a:prstClr val="black"/>
                </a:solidFill>
              </a:rPr>
              <a:t>學</a:t>
            </a:r>
            <a:r>
              <a:rPr lang="zh-TW" altLang="en-US" sz="1000" dirty="0" smtClean="0">
                <a:solidFill>
                  <a:prstClr val="black"/>
                </a:solidFill>
              </a:rPr>
              <a:t>程</a:t>
            </a:r>
            <a:endParaRPr lang="en-US" altLang="zh-TW" sz="1000" dirty="0" smtClean="0">
              <a:solidFill>
                <a:prstClr val="black"/>
              </a:solidFill>
            </a:endParaRPr>
          </a:p>
          <a:p>
            <a:pPr algn="r"/>
            <a:r>
              <a:rPr lang="zh-TW" altLang="en-US" sz="1000" dirty="0" smtClean="0">
                <a:solidFill>
                  <a:prstClr val="black"/>
                </a:solidFill>
              </a:rPr>
              <a:t> </a:t>
            </a:r>
            <a:r>
              <a:rPr lang="en-US" altLang="zh-TW" sz="1000" dirty="0" smtClean="0">
                <a:solidFill>
                  <a:prstClr val="black"/>
                </a:solidFill>
              </a:rPr>
              <a:t>56</a:t>
            </a:r>
          </a:p>
          <a:p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36" name="圓角矩形 35"/>
          <p:cNvSpPr/>
          <p:nvPr/>
        </p:nvSpPr>
        <p:spPr>
          <a:xfrm>
            <a:off x="4713194" y="3009299"/>
            <a:ext cx="3195671" cy="5074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>
                <a:solidFill>
                  <a:srgbClr val="0070C0"/>
                </a:solidFill>
              </a:rPr>
              <a:t>學術型：</a:t>
            </a:r>
            <a:r>
              <a:rPr lang="zh-TW" altLang="en-US" sz="1000" dirty="0">
                <a:solidFill>
                  <a:schemeClr val="tx1"/>
                </a:solidFill>
              </a:rPr>
              <a:t>獸醫學術學程 </a:t>
            </a:r>
            <a:r>
              <a:rPr lang="en-US" altLang="zh-TW" sz="1000" dirty="0">
                <a:solidFill>
                  <a:schemeClr val="tx1"/>
                </a:solidFill>
              </a:rPr>
              <a:t>10</a:t>
            </a:r>
          </a:p>
          <a:p>
            <a:r>
              <a:rPr lang="zh-TW" altLang="en-US" sz="1000" dirty="0" smtClean="0">
                <a:solidFill>
                  <a:srgbClr val="FF3300"/>
                </a:solidFill>
              </a:rPr>
              <a:t>實務型：</a:t>
            </a:r>
            <a:r>
              <a:rPr lang="zh-TW" altLang="en-US" sz="1000" dirty="0" smtClean="0">
                <a:solidFill>
                  <a:schemeClr val="tx1"/>
                </a:solidFill>
              </a:rPr>
              <a:t>獸醫</a:t>
            </a:r>
            <a:r>
              <a:rPr lang="zh-TW" altLang="en-US" sz="1000" dirty="0">
                <a:solidFill>
                  <a:schemeClr val="tx1"/>
                </a:solidFill>
              </a:rPr>
              <a:t>臨床</a:t>
            </a:r>
            <a:r>
              <a:rPr lang="zh-TW" altLang="en-US" sz="1000" dirty="0" smtClean="0">
                <a:solidFill>
                  <a:schemeClr val="tx1"/>
                </a:solidFill>
              </a:rPr>
              <a:t>學程</a:t>
            </a:r>
            <a:r>
              <a:rPr lang="en-US" altLang="zh-TW" sz="1000" dirty="0" smtClean="0">
                <a:solidFill>
                  <a:schemeClr val="tx1"/>
                </a:solidFill>
              </a:rPr>
              <a:t>(</a:t>
            </a:r>
            <a:r>
              <a:rPr lang="zh-TW" altLang="en-US" sz="1000" dirty="0" smtClean="0">
                <a:solidFill>
                  <a:schemeClr val="tx1"/>
                </a:solidFill>
              </a:rPr>
              <a:t>一</a:t>
            </a:r>
            <a:r>
              <a:rPr lang="en-US" altLang="zh-TW" sz="1000" dirty="0" smtClean="0">
                <a:solidFill>
                  <a:schemeClr val="tx1"/>
                </a:solidFill>
              </a:rPr>
              <a:t>)</a:t>
            </a:r>
            <a:r>
              <a:rPr lang="zh-TW" altLang="en-US" sz="1000" dirty="0" smtClean="0">
                <a:solidFill>
                  <a:schemeClr val="tx1"/>
                </a:solidFill>
              </a:rPr>
              <a:t> </a:t>
            </a:r>
            <a:r>
              <a:rPr lang="en-US" altLang="zh-TW" sz="1000" dirty="0" smtClean="0">
                <a:solidFill>
                  <a:prstClr val="black"/>
                </a:solidFill>
              </a:rPr>
              <a:t>10</a:t>
            </a:r>
          </a:p>
          <a:p>
            <a:r>
              <a:rPr lang="zh-TW" altLang="en-US" sz="1000" dirty="0">
                <a:solidFill>
                  <a:srgbClr val="FF3300"/>
                </a:solidFill>
              </a:rPr>
              <a:t>實務</a:t>
            </a:r>
            <a:r>
              <a:rPr lang="zh-TW" altLang="en-US" sz="1000" dirty="0" smtClean="0">
                <a:solidFill>
                  <a:srgbClr val="FF3300"/>
                </a:solidFill>
              </a:rPr>
              <a:t>型：</a:t>
            </a:r>
            <a:r>
              <a:rPr lang="zh-TW" altLang="en-US" sz="1000" dirty="0" smtClean="0">
                <a:solidFill>
                  <a:schemeClr val="tx1"/>
                </a:solidFill>
              </a:rPr>
              <a:t>獸醫</a:t>
            </a:r>
            <a:r>
              <a:rPr lang="zh-TW" altLang="en-US" sz="1000" dirty="0">
                <a:solidFill>
                  <a:schemeClr val="tx1"/>
                </a:solidFill>
              </a:rPr>
              <a:t>臨床</a:t>
            </a:r>
            <a:r>
              <a:rPr lang="zh-TW" altLang="en-US" sz="1000" dirty="0" smtClean="0">
                <a:solidFill>
                  <a:schemeClr val="tx1"/>
                </a:solidFill>
              </a:rPr>
              <a:t>學程</a:t>
            </a:r>
            <a:r>
              <a:rPr lang="en-US" altLang="zh-TW" sz="1000" dirty="0" smtClean="0">
                <a:solidFill>
                  <a:schemeClr val="tx1"/>
                </a:solidFill>
              </a:rPr>
              <a:t>(</a:t>
            </a:r>
            <a:r>
              <a:rPr lang="zh-TW" altLang="en-US" sz="1000" dirty="0" smtClean="0">
                <a:solidFill>
                  <a:schemeClr val="tx1"/>
                </a:solidFill>
              </a:rPr>
              <a:t>二</a:t>
            </a:r>
            <a:r>
              <a:rPr lang="en-US" altLang="zh-TW" sz="1000" dirty="0" smtClean="0">
                <a:solidFill>
                  <a:schemeClr val="tx1"/>
                </a:solidFill>
              </a:rPr>
              <a:t>)</a:t>
            </a:r>
            <a:r>
              <a:rPr lang="zh-TW" altLang="en-US" sz="1000" dirty="0" smtClean="0">
                <a:solidFill>
                  <a:schemeClr val="tx1"/>
                </a:solidFill>
              </a:rPr>
              <a:t> </a:t>
            </a:r>
            <a:r>
              <a:rPr lang="en-US" altLang="zh-TW" sz="1000" dirty="0" smtClean="0">
                <a:solidFill>
                  <a:schemeClr val="tx1"/>
                </a:solidFill>
              </a:rPr>
              <a:t>10</a:t>
            </a:r>
            <a:endParaRPr lang="zh-TW" altLang="en-US" sz="1000" dirty="0">
              <a:solidFill>
                <a:schemeClr val="tx1"/>
              </a:solidFill>
            </a:endParaRPr>
          </a:p>
        </p:txBody>
      </p:sp>
      <p:sp>
        <p:nvSpPr>
          <p:cNvPr id="37" name="圓角矩形 36"/>
          <p:cNvSpPr/>
          <p:nvPr/>
        </p:nvSpPr>
        <p:spPr>
          <a:xfrm>
            <a:off x="3481408" y="2979832"/>
            <a:ext cx="1133234" cy="563446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 smtClean="0">
                <a:solidFill>
                  <a:prstClr val="black"/>
                </a:solidFill>
              </a:rPr>
              <a:t>獸醫核心</a:t>
            </a:r>
            <a:r>
              <a:rPr lang="zh-TW" altLang="en-US" sz="1000" dirty="0">
                <a:solidFill>
                  <a:prstClr val="black"/>
                </a:solidFill>
              </a:rPr>
              <a:t>學</a:t>
            </a:r>
            <a:r>
              <a:rPr lang="zh-TW" altLang="en-US" sz="1000" dirty="0" smtClean="0">
                <a:solidFill>
                  <a:prstClr val="black"/>
                </a:solidFill>
              </a:rPr>
              <a:t>程</a:t>
            </a:r>
            <a:endParaRPr lang="en-US" altLang="zh-TW" sz="1000" dirty="0" smtClean="0">
              <a:solidFill>
                <a:prstClr val="black"/>
              </a:solidFill>
            </a:endParaRPr>
          </a:p>
          <a:p>
            <a:pPr algn="r"/>
            <a:r>
              <a:rPr lang="zh-TW" altLang="en-US" sz="1000" dirty="0" smtClean="0">
                <a:solidFill>
                  <a:prstClr val="black"/>
                </a:solidFill>
              </a:rPr>
              <a:t> </a:t>
            </a:r>
            <a:r>
              <a:rPr lang="en-US" altLang="zh-TW" sz="1000" dirty="0" smtClean="0">
                <a:solidFill>
                  <a:prstClr val="black"/>
                </a:solidFill>
              </a:rPr>
              <a:t>64</a:t>
            </a:r>
          </a:p>
          <a:p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7977060" y="2979832"/>
            <a:ext cx="875064" cy="5102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>
                <a:solidFill>
                  <a:prstClr val="black"/>
                </a:solidFill>
              </a:rPr>
              <a:t>自由選修</a:t>
            </a:r>
            <a:endParaRPr lang="en-US" altLang="zh-TW" sz="1000" dirty="0">
              <a:solidFill>
                <a:prstClr val="black"/>
              </a:solidFill>
            </a:endParaRPr>
          </a:p>
          <a:p>
            <a:pPr algn="r"/>
            <a:r>
              <a:rPr lang="en-US" altLang="zh-TW" sz="1000" dirty="0" smtClean="0">
                <a:solidFill>
                  <a:prstClr val="black"/>
                </a:solidFill>
              </a:rPr>
              <a:t>15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41" name="圓角矩形 40"/>
          <p:cNvSpPr/>
          <p:nvPr/>
        </p:nvSpPr>
        <p:spPr>
          <a:xfrm>
            <a:off x="2269415" y="3649948"/>
            <a:ext cx="1147198" cy="522500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 smtClean="0">
                <a:solidFill>
                  <a:prstClr val="black"/>
                </a:solidFill>
              </a:rPr>
              <a:t>生農基礎</a:t>
            </a:r>
            <a:r>
              <a:rPr lang="zh-TW" altLang="en-US" sz="1000" dirty="0">
                <a:solidFill>
                  <a:prstClr val="black"/>
                </a:solidFill>
              </a:rPr>
              <a:t>學程</a:t>
            </a:r>
            <a:endParaRPr lang="en-US" altLang="zh-TW" sz="1000" dirty="0">
              <a:solidFill>
                <a:prstClr val="black"/>
              </a:solidFill>
            </a:endParaRPr>
          </a:p>
          <a:p>
            <a:pPr algn="r"/>
            <a:r>
              <a:rPr lang="en-US" altLang="zh-TW" sz="1000" dirty="0" smtClean="0">
                <a:solidFill>
                  <a:prstClr val="black"/>
                </a:solidFill>
              </a:rPr>
              <a:t>21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42" name="圓角矩形 41"/>
          <p:cNvSpPr/>
          <p:nvPr/>
        </p:nvSpPr>
        <p:spPr>
          <a:xfrm>
            <a:off x="4737332" y="3641241"/>
            <a:ext cx="3171533" cy="53120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000" dirty="0" smtClean="0">
              <a:solidFill>
                <a:srgbClr val="FF3300"/>
              </a:solidFill>
            </a:endParaRPr>
          </a:p>
          <a:p>
            <a:r>
              <a:rPr lang="zh-TW" altLang="en-US" sz="10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000" dirty="0" smtClean="0">
                <a:solidFill>
                  <a:schemeClr val="tx1"/>
                </a:solidFill>
              </a:rPr>
              <a:t>作物生產技術學程  </a:t>
            </a:r>
            <a:r>
              <a:rPr lang="en-US" altLang="zh-TW" sz="1000" dirty="0" smtClean="0">
                <a:solidFill>
                  <a:prstClr val="black"/>
                </a:solidFill>
              </a:rPr>
              <a:t>22</a:t>
            </a:r>
          </a:p>
          <a:p>
            <a:r>
              <a:rPr lang="zh-TW" altLang="en-US" sz="10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000" dirty="0" smtClean="0">
                <a:solidFill>
                  <a:prstClr val="black"/>
                </a:solidFill>
              </a:rPr>
              <a:t>動物生物技術學程  </a:t>
            </a:r>
            <a:r>
              <a:rPr lang="en-US" altLang="zh-TW" sz="1000" dirty="0" smtClean="0">
                <a:solidFill>
                  <a:prstClr val="black"/>
                </a:solidFill>
              </a:rPr>
              <a:t>22</a:t>
            </a:r>
          </a:p>
          <a:p>
            <a:r>
              <a:rPr lang="zh-TW" altLang="en-US" sz="1000" dirty="0" smtClean="0">
                <a:solidFill>
                  <a:srgbClr val="FF0000"/>
                </a:solidFill>
              </a:rPr>
              <a:t>實務</a:t>
            </a:r>
            <a:r>
              <a:rPr lang="zh-TW" altLang="en-US" sz="1000" dirty="0">
                <a:solidFill>
                  <a:srgbClr val="FF0000"/>
                </a:solidFill>
              </a:rPr>
              <a:t>型：</a:t>
            </a:r>
            <a:r>
              <a:rPr lang="zh-TW" altLang="en-US" sz="1000" dirty="0">
                <a:solidFill>
                  <a:prstClr val="black"/>
                </a:solidFill>
              </a:rPr>
              <a:t>生技產業學程 </a:t>
            </a:r>
            <a:r>
              <a:rPr lang="en-US" altLang="zh-TW" sz="1000" dirty="0">
                <a:solidFill>
                  <a:prstClr val="black"/>
                </a:solidFill>
              </a:rPr>
              <a:t>20</a:t>
            </a:r>
          </a:p>
          <a:p>
            <a:endParaRPr lang="en-US" altLang="zh-TW" sz="1000" dirty="0" smtClean="0">
              <a:solidFill>
                <a:prstClr val="black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3498274" y="3634386"/>
            <a:ext cx="1120849" cy="560943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 smtClean="0">
                <a:solidFill>
                  <a:prstClr val="black"/>
                </a:solidFill>
              </a:rPr>
              <a:t>生農核心</a:t>
            </a:r>
            <a:r>
              <a:rPr lang="zh-TW" altLang="en-US" sz="1000" dirty="0">
                <a:solidFill>
                  <a:prstClr val="black"/>
                </a:solidFill>
              </a:rPr>
              <a:t>學程</a:t>
            </a:r>
            <a:endParaRPr lang="en-US" altLang="zh-TW" sz="1000" dirty="0">
              <a:solidFill>
                <a:prstClr val="black"/>
              </a:solidFill>
            </a:endParaRPr>
          </a:p>
          <a:p>
            <a:pPr algn="r"/>
            <a:r>
              <a:rPr lang="zh-TW" altLang="en-US" sz="1000" dirty="0">
                <a:solidFill>
                  <a:prstClr val="black"/>
                </a:solidFill>
              </a:rPr>
              <a:t> </a:t>
            </a:r>
            <a:r>
              <a:rPr lang="en-US" altLang="zh-TW" sz="1000" dirty="0" smtClean="0">
                <a:solidFill>
                  <a:prstClr val="black"/>
                </a:solidFill>
              </a:rPr>
              <a:t>21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44" name="圓角矩形 43"/>
          <p:cNvSpPr/>
          <p:nvPr/>
        </p:nvSpPr>
        <p:spPr>
          <a:xfrm>
            <a:off x="7997184" y="3649948"/>
            <a:ext cx="843207" cy="5225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>
                <a:solidFill>
                  <a:prstClr val="black"/>
                </a:solidFill>
              </a:rPr>
              <a:t>自由選修</a:t>
            </a:r>
            <a:endParaRPr lang="en-US" altLang="zh-TW" sz="1000" dirty="0">
              <a:solidFill>
                <a:prstClr val="black"/>
              </a:solidFill>
            </a:endParaRPr>
          </a:p>
          <a:p>
            <a:pPr algn="r"/>
            <a:r>
              <a:rPr lang="en-US" altLang="zh-TW" sz="1000" dirty="0" smtClean="0">
                <a:solidFill>
                  <a:prstClr val="black"/>
                </a:solidFill>
              </a:rPr>
              <a:t>14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229918" y="1369494"/>
            <a:ext cx="1454244" cy="3311537"/>
            <a:chOff x="7504675" y="1762046"/>
            <a:chExt cx="1454244" cy="3311537"/>
          </a:xfrm>
        </p:grpSpPr>
        <p:sp>
          <p:nvSpPr>
            <p:cNvPr id="47" name="矩形 46"/>
            <p:cNvSpPr/>
            <p:nvPr/>
          </p:nvSpPr>
          <p:spPr>
            <a:xfrm>
              <a:off x="7859051" y="1762046"/>
              <a:ext cx="877163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50" b="1" dirty="0" smtClean="0">
                  <a:solidFill>
                    <a:prstClr val="black"/>
                  </a:solidFill>
                </a:rPr>
                <a:t>農藝學系</a:t>
              </a:r>
              <a:endParaRPr lang="zh-TW" altLang="en-US" sz="135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7859051" y="2288541"/>
              <a:ext cx="877163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50" b="1" dirty="0" smtClean="0">
                  <a:solidFill>
                    <a:prstClr val="black"/>
                  </a:solidFill>
                </a:rPr>
                <a:t>園藝學系</a:t>
              </a:r>
              <a:endParaRPr lang="zh-TW" altLang="en-US" sz="1350" b="1" dirty="0">
                <a:solidFill>
                  <a:prstClr val="black"/>
                </a:solidFill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7504675" y="2878452"/>
              <a:ext cx="145424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100" b="1" dirty="0" smtClean="0">
                  <a:solidFill>
                    <a:prstClr val="black"/>
                  </a:solidFill>
                </a:rPr>
                <a:t>木質材料與設計學系</a:t>
              </a:r>
              <a:endParaRPr lang="zh-TW" altLang="en-US" sz="11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7794462" y="3427394"/>
              <a:ext cx="851515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00" b="1" dirty="0" smtClean="0">
                  <a:solidFill>
                    <a:prstClr val="black"/>
                  </a:solidFill>
                </a:rPr>
                <a:t>獸醫學系</a:t>
              </a:r>
              <a:endParaRPr lang="en-US" altLang="zh-TW" sz="13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7566633" y="4146814"/>
              <a:ext cx="131318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100" b="1" dirty="0" smtClean="0">
                  <a:solidFill>
                    <a:prstClr val="black"/>
                  </a:solidFill>
                </a:rPr>
                <a:t>生物農業科技學系</a:t>
              </a:r>
              <a:endParaRPr lang="zh-TW" altLang="en-US" sz="1100" b="1" dirty="0">
                <a:solidFill>
                  <a:prstClr val="black"/>
                </a:solidFill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7844951" y="4773501"/>
              <a:ext cx="877163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50" b="1" dirty="0">
                  <a:solidFill>
                    <a:prstClr val="black"/>
                  </a:solidFill>
                </a:rPr>
                <a:t>景觀</a:t>
              </a:r>
              <a:r>
                <a:rPr lang="zh-TW" altLang="en-US" sz="1350" b="1" dirty="0" smtClean="0">
                  <a:solidFill>
                    <a:prstClr val="black"/>
                  </a:solidFill>
                </a:rPr>
                <a:t>學</a:t>
              </a:r>
              <a:r>
                <a:rPr lang="zh-TW" altLang="en-US" sz="1350" b="1" dirty="0">
                  <a:solidFill>
                    <a:prstClr val="black"/>
                  </a:solidFill>
                </a:rPr>
                <a:t>系</a:t>
              </a:r>
            </a:p>
          </p:txBody>
        </p:sp>
      </p:grpSp>
      <p:sp>
        <p:nvSpPr>
          <p:cNvPr id="54" name="圓角矩形 53"/>
          <p:cNvSpPr/>
          <p:nvPr/>
        </p:nvSpPr>
        <p:spPr>
          <a:xfrm>
            <a:off x="2269415" y="4278095"/>
            <a:ext cx="1147198" cy="578758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 smtClean="0">
                <a:solidFill>
                  <a:prstClr val="black"/>
                </a:solidFill>
              </a:rPr>
              <a:t>景觀基礎</a:t>
            </a:r>
            <a:r>
              <a:rPr lang="zh-TW" altLang="en-US" sz="1000" dirty="0">
                <a:solidFill>
                  <a:prstClr val="black"/>
                </a:solidFill>
              </a:rPr>
              <a:t>學程</a:t>
            </a:r>
            <a:endParaRPr lang="en-US" altLang="zh-TW" sz="1000" dirty="0">
              <a:solidFill>
                <a:prstClr val="black"/>
              </a:solidFill>
            </a:endParaRPr>
          </a:p>
          <a:p>
            <a:pPr algn="r"/>
            <a:r>
              <a:rPr lang="en-US" altLang="zh-TW" sz="1000" dirty="0" smtClean="0">
                <a:solidFill>
                  <a:prstClr val="black"/>
                </a:solidFill>
              </a:rPr>
              <a:t>25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55" name="圓角矩形 54"/>
          <p:cNvSpPr/>
          <p:nvPr/>
        </p:nvSpPr>
        <p:spPr>
          <a:xfrm>
            <a:off x="4737332" y="4254084"/>
            <a:ext cx="3158051" cy="64067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 smtClean="0">
                <a:solidFill>
                  <a:srgbClr val="FF3300"/>
                </a:solidFill>
              </a:rPr>
              <a:t>實務型：</a:t>
            </a:r>
            <a:r>
              <a:rPr lang="zh-TW" altLang="en-US" sz="1000" dirty="0" smtClean="0">
                <a:solidFill>
                  <a:schemeClr val="tx1"/>
                </a:solidFill>
              </a:rPr>
              <a:t>景觀規劃學程 </a:t>
            </a:r>
            <a:r>
              <a:rPr lang="en-US" altLang="zh-TW" sz="1000" dirty="0" smtClean="0">
                <a:solidFill>
                  <a:schemeClr val="tx1"/>
                </a:solidFill>
              </a:rPr>
              <a:t>16</a:t>
            </a:r>
          </a:p>
          <a:p>
            <a:r>
              <a:rPr lang="zh-TW" altLang="en-US" sz="1000" dirty="0">
                <a:solidFill>
                  <a:srgbClr val="FF3300"/>
                </a:solidFill>
              </a:rPr>
              <a:t>實務</a:t>
            </a:r>
            <a:r>
              <a:rPr lang="zh-TW" altLang="en-US" sz="1000" dirty="0" smtClean="0">
                <a:solidFill>
                  <a:srgbClr val="FF3300"/>
                </a:solidFill>
              </a:rPr>
              <a:t>型：</a:t>
            </a:r>
            <a:r>
              <a:rPr lang="zh-TW" altLang="en-US" sz="1000" dirty="0" smtClean="0">
                <a:solidFill>
                  <a:schemeClr val="tx1"/>
                </a:solidFill>
              </a:rPr>
              <a:t>景觀設計學程  </a:t>
            </a:r>
            <a:r>
              <a:rPr lang="en-US" altLang="zh-TW" sz="1000" dirty="0" smtClean="0">
                <a:solidFill>
                  <a:schemeClr val="tx1"/>
                </a:solidFill>
              </a:rPr>
              <a:t>16</a:t>
            </a:r>
          </a:p>
          <a:p>
            <a:r>
              <a:rPr lang="zh-TW" altLang="en-US" sz="1000" dirty="0">
                <a:solidFill>
                  <a:srgbClr val="FF0000"/>
                </a:solidFill>
              </a:rPr>
              <a:t>實務</a:t>
            </a:r>
            <a:r>
              <a:rPr lang="zh-TW" altLang="en-US" sz="1000" dirty="0" smtClean="0">
                <a:solidFill>
                  <a:srgbClr val="FF0000"/>
                </a:solidFill>
              </a:rPr>
              <a:t>型：</a:t>
            </a:r>
            <a:r>
              <a:rPr lang="zh-TW" altLang="en-US" sz="1000" dirty="0" smtClean="0">
                <a:solidFill>
                  <a:prstClr val="black"/>
                </a:solidFill>
              </a:rPr>
              <a:t>永續景觀與工程學程  </a:t>
            </a:r>
            <a:r>
              <a:rPr lang="en-US" altLang="zh-TW" sz="1000" dirty="0" smtClean="0">
                <a:solidFill>
                  <a:prstClr val="black"/>
                </a:solidFill>
              </a:rPr>
              <a:t>16</a:t>
            </a:r>
          </a:p>
          <a:p>
            <a:r>
              <a:rPr lang="zh-TW" altLang="en-US" sz="1000" dirty="0" smtClean="0">
                <a:solidFill>
                  <a:srgbClr val="FF0000"/>
                </a:solidFill>
              </a:rPr>
              <a:t>實務型：</a:t>
            </a:r>
            <a:r>
              <a:rPr lang="zh-TW" altLang="en-US" sz="1000" dirty="0" smtClean="0">
                <a:solidFill>
                  <a:prstClr val="black"/>
                </a:solidFill>
              </a:rPr>
              <a:t>景觀專題學程  </a:t>
            </a:r>
            <a:r>
              <a:rPr lang="en-US" altLang="zh-TW" sz="1000" dirty="0" smtClean="0">
                <a:solidFill>
                  <a:prstClr val="black"/>
                </a:solidFill>
              </a:rPr>
              <a:t>16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56" name="圓角矩形 55"/>
          <p:cNvSpPr/>
          <p:nvPr/>
        </p:nvSpPr>
        <p:spPr>
          <a:xfrm>
            <a:off x="3498275" y="4273746"/>
            <a:ext cx="1120849" cy="621012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 smtClean="0">
                <a:solidFill>
                  <a:prstClr val="black"/>
                </a:solidFill>
              </a:rPr>
              <a:t>景觀核心</a:t>
            </a:r>
            <a:r>
              <a:rPr lang="zh-TW" altLang="en-US" sz="1000" dirty="0">
                <a:solidFill>
                  <a:prstClr val="black"/>
                </a:solidFill>
              </a:rPr>
              <a:t>學程</a:t>
            </a:r>
            <a:endParaRPr lang="en-US" altLang="zh-TW" sz="1000" dirty="0">
              <a:solidFill>
                <a:prstClr val="black"/>
              </a:solidFill>
            </a:endParaRPr>
          </a:p>
          <a:p>
            <a:pPr algn="r"/>
            <a:r>
              <a:rPr lang="zh-TW" altLang="en-US" sz="1000" dirty="0">
                <a:solidFill>
                  <a:prstClr val="black"/>
                </a:solidFill>
              </a:rPr>
              <a:t> </a:t>
            </a:r>
            <a:r>
              <a:rPr lang="en-US" altLang="zh-TW" sz="1000" dirty="0" smtClean="0">
                <a:solidFill>
                  <a:prstClr val="black"/>
                </a:solidFill>
              </a:rPr>
              <a:t>15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57" name="圓角矩形 56"/>
          <p:cNvSpPr/>
          <p:nvPr/>
        </p:nvSpPr>
        <p:spPr>
          <a:xfrm>
            <a:off x="7977060" y="4242189"/>
            <a:ext cx="875064" cy="61466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>
                <a:solidFill>
                  <a:prstClr val="black"/>
                </a:solidFill>
              </a:rPr>
              <a:t>自由選修</a:t>
            </a:r>
            <a:endParaRPr lang="en-US" altLang="zh-TW" sz="1000" dirty="0">
              <a:solidFill>
                <a:prstClr val="black"/>
              </a:solidFill>
            </a:endParaRPr>
          </a:p>
          <a:p>
            <a:pPr algn="r"/>
            <a:r>
              <a:rPr lang="en-US" altLang="zh-TW" sz="1000" dirty="0" smtClean="0">
                <a:solidFill>
                  <a:prstClr val="black"/>
                </a:solidFill>
              </a:rPr>
              <a:t>10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60" name="圓角矩形 59"/>
          <p:cNvSpPr/>
          <p:nvPr/>
        </p:nvSpPr>
        <p:spPr>
          <a:xfrm>
            <a:off x="2281458" y="4990529"/>
            <a:ext cx="1147198" cy="484783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 smtClean="0">
                <a:solidFill>
                  <a:prstClr val="black"/>
                </a:solidFill>
              </a:rPr>
              <a:t>植醫基礎</a:t>
            </a:r>
            <a:r>
              <a:rPr lang="zh-TW" altLang="en-US" sz="1000" dirty="0">
                <a:solidFill>
                  <a:prstClr val="black"/>
                </a:solidFill>
              </a:rPr>
              <a:t>學程</a:t>
            </a:r>
            <a:endParaRPr lang="en-US" altLang="zh-TW" sz="1000" dirty="0">
              <a:solidFill>
                <a:prstClr val="black"/>
              </a:solidFill>
            </a:endParaRPr>
          </a:p>
          <a:p>
            <a:pPr algn="r"/>
            <a:r>
              <a:rPr lang="en-US" altLang="zh-TW" sz="1000" dirty="0" smtClean="0">
                <a:solidFill>
                  <a:prstClr val="black"/>
                </a:solidFill>
              </a:rPr>
              <a:t>23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61" name="圓角矩形 60"/>
          <p:cNvSpPr/>
          <p:nvPr/>
        </p:nvSpPr>
        <p:spPr>
          <a:xfrm>
            <a:off x="4723063" y="4998114"/>
            <a:ext cx="3190451" cy="51665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000" dirty="0" smtClean="0">
              <a:solidFill>
                <a:srgbClr val="FF3300"/>
              </a:solidFill>
            </a:endParaRPr>
          </a:p>
          <a:p>
            <a:r>
              <a:rPr lang="zh-TW" altLang="en-US" sz="10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000" dirty="0" smtClean="0">
                <a:solidFill>
                  <a:schemeClr val="tx1"/>
                </a:solidFill>
              </a:rPr>
              <a:t>植物病害管理學程 </a:t>
            </a:r>
            <a:r>
              <a:rPr lang="en-US" altLang="zh-TW" sz="1000" dirty="0" smtClean="0">
                <a:solidFill>
                  <a:prstClr val="black"/>
                </a:solidFill>
              </a:rPr>
              <a:t>19</a:t>
            </a:r>
          </a:p>
          <a:p>
            <a:r>
              <a:rPr lang="zh-TW" altLang="en-US" sz="10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000" dirty="0" smtClean="0">
                <a:solidFill>
                  <a:schemeClr val="tx1"/>
                </a:solidFill>
              </a:rPr>
              <a:t>有害</a:t>
            </a:r>
            <a:r>
              <a:rPr lang="zh-TW" altLang="en-US" sz="1000" dirty="0">
                <a:solidFill>
                  <a:schemeClr val="tx1"/>
                </a:solidFill>
              </a:rPr>
              <a:t>生物管理學程  </a:t>
            </a:r>
            <a:r>
              <a:rPr lang="en-US" altLang="zh-TW" sz="1000" dirty="0">
                <a:solidFill>
                  <a:schemeClr val="tx1"/>
                </a:solidFill>
              </a:rPr>
              <a:t>19</a:t>
            </a:r>
          </a:p>
          <a:p>
            <a:r>
              <a:rPr lang="zh-TW" altLang="en-US" sz="1000" dirty="0" smtClean="0">
                <a:solidFill>
                  <a:srgbClr val="FF0000"/>
                </a:solidFill>
              </a:rPr>
              <a:t>實務</a:t>
            </a:r>
            <a:r>
              <a:rPr lang="zh-TW" altLang="en-US" sz="1000" dirty="0">
                <a:solidFill>
                  <a:srgbClr val="FF0000"/>
                </a:solidFill>
              </a:rPr>
              <a:t>型：</a:t>
            </a:r>
            <a:r>
              <a:rPr lang="zh-TW" altLang="en-US" sz="1000" dirty="0">
                <a:solidFill>
                  <a:schemeClr val="tx1"/>
                </a:solidFill>
              </a:rPr>
              <a:t>農業藥劑合理化應用學程  </a:t>
            </a:r>
            <a:r>
              <a:rPr lang="en-US" altLang="zh-TW" sz="1000" dirty="0" smtClean="0">
                <a:solidFill>
                  <a:schemeClr val="tx1"/>
                </a:solidFill>
              </a:rPr>
              <a:t>19</a:t>
            </a:r>
            <a:endParaRPr lang="en-US" altLang="zh-TW" sz="1000" dirty="0">
              <a:solidFill>
                <a:schemeClr val="tx1"/>
              </a:solidFill>
            </a:endParaRPr>
          </a:p>
          <a:p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62" name="圓角矩形 61"/>
          <p:cNvSpPr/>
          <p:nvPr/>
        </p:nvSpPr>
        <p:spPr>
          <a:xfrm>
            <a:off x="3498275" y="5007212"/>
            <a:ext cx="1132238" cy="484785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 smtClean="0">
                <a:solidFill>
                  <a:prstClr val="black"/>
                </a:solidFill>
              </a:rPr>
              <a:t>植</a:t>
            </a:r>
            <a:r>
              <a:rPr lang="zh-TW" altLang="en-US" sz="1000" dirty="0">
                <a:solidFill>
                  <a:prstClr val="black"/>
                </a:solidFill>
              </a:rPr>
              <a:t>醫</a:t>
            </a:r>
            <a:r>
              <a:rPr lang="zh-TW" altLang="en-US" sz="1000" dirty="0" smtClean="0">
                <a:solidFill>
                  <a:prstClr val="black"/>
                </a:solidFill>
              </a:rPr>
              <a:t>核心</a:t>
            </a:r>
            <a:r>
              <a:rPr lang="zh-TW" altLang="en-US" sz="1000" dirty="0">
                <a:solidFill>
                  <a:prstClr val="black"/>
                </a:solidFill>
              </a:rPr>
              <a:t>學程</a:t>
            </a:r>
            <a:endParaRPr lang="en-US" altLang="zh-TW" sz="1000" dirty="0">
              <a:solidFill>
                <a:prstClr val="black"/>
              </a:solidFill>
            </a:endParaRPr>
          </a:p>
          <a:p>
            <a:pPr algn="r"/>
            <a:r>
              <a:rPr lang="zh-TW" altLang="en-US" sz="1000" dirty="0">
                <a:solidFill>
                  <a:prstClr val="black"/>
                </a:solidFill>
              </a:rPr>
              <a:t> </a:t>
            </a:r>
            <a:r>
              <a:rPr lang="en-US" altLang="zh-TW" sz="1000" dirty="0" smtClean="0">
                <a:solidFill>
                  <a:prstClr val="black"/>
                </a:solidFill>
              </a:rPr>
              <a:t>26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63" name="圓角矩形 62"/>
          <p:cNvSpPr/>
          <p:nvPr/>
        </p:nvSpPr>
        <p:spPr>
          <a:xfrm>
            <a:off x="7997184" y="4990827"/>
            <a:ext cx="875064" cy="52394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>
                <a:solidFill>
                  <a:prstClr val="black"/>
                </a:solidFill>
              </a:rPr>
              <a:t>自由選修</a:t>
            </a:r>
            <a:endParaRPr lang="en-US" altLang="zh-TW" sz="1000" dirty="0">
              <a:solidFill>
                <a:prstClr val="black"/>
              </a:solidFill>
            </a:endParaRPr>
          </a:p>
          <a:p>
            <a:pPr algn="r"/>
            <a:r>
              <a:rPr lang="en-US" altLang="zh-TW" sz="1000" dirty="0" smtClean="0">
                <a:solidFill>
                  <a:prstClr val="black"/>
                </a:solidFill>
              </a:rPr>
              <a:t>11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472016" y="5052571"/>
            <a:ext cx="1050289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350" b="1" dirty="0" smtClean="0">
                <a:solidFill>
                  <a:prstClr val="black"/>
                </a:solidFill>
              </a:rPr>
              <a:t>植物醫學</a:t>
            </a:r>
            <a:r>
              <a:rPr lang="zh-TW" altLang="en-US" sz="1350" b="1" dirty="0">
                <a:solidFill>
                  <a:prstClr val="black"/>
                </a:solidFill>
              </a:rPr>
              <a:t>系</a:t>
            </a:r>
          </a:p>
        </p:txBody>
      </p:sp>
      <p:sp>
        <p:nvSpPr>
          <p:cNvPr id="67" name="圓角矩形 66"/>
          <p:cNvSpPr/>
          <p:nvPr/>
        </p:nvSpPr>
        <p:spPr>
          <a:xfrm>
            <a:off x="2269415" y="5608988"/>
            <a:ext cx="1147198" cy="526072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 smtClean="0">
                <a:solidFill>
                  <a:prstClr val="black"/>
                </a:solidFill>
              </a:rPr>
              <a:t>森林學基礎</a:t>
            </a:r>
            <a:r>
              <a:rPr lang="zh-TW" altLang="en-US" sz="1000" dirty="0">
                <a:solidFill>
                  <a:prstClr val="black"/>
                </a:solidFill>
              </a:rPr>
              <a:t>學程</a:t>
            </a:r>
            <a:endParaRPr lang="en-US" altLang="zh-TW" sz="1000" dirty="0">
              <a:solidFill>
                <a:prstClr val="black"/>
              </a:solidFill>
            </a:endParaRPr>
          </a:p>
          <a:p>
            <a:pPr algn="r"/>
            <a:r>
              <a:rPr lang="en-US" altLang="zh-TW" sz="1000" dirty="0" smtClean="0">
                <a:solidFill>
                  <a:prstClr val="black"/>
                </a:solidFill>
              </a:rPr>
              <a:t>28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68" name="圓角矩形 67"/>
          <p:cNvSpPr/>
          <p:nvPr/>
        </p:nvSpPr>
        <p:spPr>
          <a:xfrm>
            <a:off x="4756847" y="5608988"/>
            <a:ext cx="3177791" cy="526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000" dirty="0" smtClean="0">
              <a:solidFill>
                <a:srgbClr val="FF3300"/>
              </a:solidFill>
            </a:endParaRPr>
          </a:p>
          <a:p>
            <a:r>
              <a:rPr lang="zh-TW" altLang="en-US" sz="10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000" dirty="0" smtClean="0">
                <a:solidFill>
                  <a:schemeClr val="tx1"/>
                </a:solidFill>
              </a:rPr>
              <a:t>森林學學程  </a:t>
            </a:r>
            <a:r>
              <a:rPr lang="en-US" altLang="zh-TW" sz="1000" dirty="0" smtClean="0">
                <a:solidFill>
                  <a:prstClr val="black"/>
                </a:solidFill>
              </a:rPr>
              <a:t>16</a:t>
            </a:r>
          </a:p>
          <a:p>
            <a:r>
              <a:rPr lang="zh-TW" altLang="en-US" sz="1000" dirty="0" smtClean="0">
                <a:solidFill>
                  <a:srgbClr val="FF0000"/>
                </a:solidFill>
              </a:rPr>
              <a:t>實務型</a:t>
            </a:r>
            <a:r>
              <a:rPr lang="zh-TW" altLang="en-US" sz="1000" dirty="0" smtClean="0">
                <a:solidFill>
                  <a:srgbClr val="0070C0"/>
                </a:solidFill>
              </a:rPr>
              <a:t>：</a:t>
            </a:r>
            <a:r>
              <a:rPr lang="zh-TW" altLang="en-US" sz="1000" dirty="0" smtClean="0">
                <a:solidFill>
                  <a:schemeClr val="tx1"/>
                </a:solidFill>
              </a:rPr>
              <a:t>森林生物學程  </a:t>
            </a:r>
            <a:r>
              <a:rPr lang="en-US" altLang="zh-TW" sz="1000" dirty="0" smtClean="0">
                <a:solidFill>
                  <a:prstClr val="black"/>
                </a:solidFill>
              </a:rPr>
              <a:t>16 </a:t>
            </a:r>
          </a:p>
          <a:p>
            <a:r>
              <a:rPr lang="zh-TW" altLang="en-US" sz="1000" dirty="0">
                <a:solidFill>
                  <a:srgbClr val="FF0000"/>
                </a:solidFill>
              </a:rPr>
              <a:t>實務型：</a:t>
            </a:r>
            <a:r>
              <a:rPr lang="zh-TW" altLang="en-US" sz="1000" dirty="0">
                <a:solidFill>
                  <a:prstClr val="black"/>
                </a:solidFill>
              </a:rPr>
              <a:t>森林經營學程 </a:t>
            </a:r>
            <a:r>
              <a:rPr lang="en-US" altLang="zh-TW" sz="1000" dirty="0">
                <a:solidFill>
                  <a:prstClr val="black"/>
                </a:solidFill>
              </a:rPr>
              <a:t>16</a:t>
            </a:r>
          </a:p>
          <a:p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69" name="圓角矩形 68"/>
          <p:cNvSpPr/>
          <p:nvPr/>
        </p:nvSpPr>
        <p:spPr>
          <a:xfrm>
            <a:off x="3502071" y="5619189"/>
            <a:ext cx="1156376" cy="520536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 smtClean="0">
                <a:solidFill>
                  <a:prstClr val="black"/>
                </a:solidFill>
              </a:rPr>
              <a:t>森林</a:t>
            </a:r>
            <a:r>
              <a:rPr lang="zh-TW" altLang="en-US" sz="1000" dirty="0">
                <a:solidFill>
                  <a:prstClr val="black"/>
                </a:solidFill>
              </a:rPr>
              <a:t>學</a:t>
            </a:r>
            <a:r>
              <a:rPr lang="zh-TW" altLang="en-US" sz="1000" dirty="0" smtClean="0">
                <a:solidFill>
                  <a:prstClr val="black"/>
                </a:solidFill>
              </a:rPr>
              <a:t>核心</a:t>
            </a:r>
            <a:r>
              <a:rPr lang="zh-TW" altLang="en-US" sz="1000" dirty="0">
                <a:solidFill>
                  <a:prstClr val="black"/>
                </a:solidFill>
              </a:rPr>
              <a:t>學程</a:t>
            </a:r>
            <a:endParaRPr lang="en-US" altLang="zh-TW" sz="1000" dirty="0">
              <a:solidFill>
                <a:prstClr val="black"/>
              </a:solidFill>
            </a:endParaRPr>
          </a:p>
          <a:p>
            <a:pPr algn="r"/>
            <a:r>
              <a:rPr lang="zh-TW" altLang="en-US" sz="1000" dirty="0">
                <a:solidFill>
                  <a:prstClr val="black"/>
                </a:solidFill>
              </a:rPr>
              <a:t> </a:t>
            </a:r>
            <a:r>
              <a:rPr lang="en-US" altLang="zh-TW" sz="1000" dirty="0" smtClean="0">
                <a:solidFill>
                  <a:prstClr val="black"/>
                </a:solidFill>
              </a:rPr>
              <a:t>39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70" name="圓角矩形 69"/>
          <p:cNvSpPr/>
          <p:nvPr/>
        </p:nvSpPr>
        <p:spPr>
          <a:xfrm>
            <a:off x="8000184" y="5608989"/>
            <a:ext cx="875064" cy="55330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>
                <a:solidFill>
                  <a:prstClr val="black"/>
                </a:solidFill>
              </a:rPr>
              <a:t>自由選修</a:t>
            </a:r>
            <a:endParaRPr lang="en-US" altLang="zh-TW" sz="1000" dirty="0">
              <a:solidFill>
                <a:prstClr val="black"/>
              </a:solidFill>
            </a:endParaRPr>
          </a:p>
          <a:p>
            <a:pPr algn="r"/>
            <a:r>
              <a:rPr lang="en-US" altLang="zh-TW" sz="1000" dirty="0" smtClean="0">
                <a:solidFill>
                  <a:prstClr val="black"/>
                </a:solidFill>
              </a:rPr>
              <a:t>15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60633" y="5732618"/>
            <a:ext cx="15696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200" b="1" dirty="0" smtClean="0">
                <a:solidFill>
                  <a:prstClr val="black"/>
                </a:solidFill>
              </a:rPr>
              <a:t>森林暨自然資源學</a:t>
            </a:r>
            <a:r>
              <a:rPr lang="zh-TW" altLang="en-US" sz="1200" b="1" dirty="0">
                <a:solidFill>
                  <a:prstClr val="black"/>
                </a:solidFill>
              </a:rPr>
              <a:t>系</a:t>
            </a:r>
          </a:p>
        </p:txBody>
      </p:sp>
      <p:sp>
        <p:nvSpPr>
          <p:cNvPr id="66" name="圓角矩形 65"/>
          <p:cNvSpPr/>
          <p:nvPr/>
        </p:nvSpPr>
        <p:spPr>
          <a:xfrm>
            <a:off x="4703421" y="1797438"/>
            <a:ext cx="3173319" cy="4924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000" dirty="0" smtClean="0">
                <a:solidFill>
                  <a:schemeClr val="tx1"/>
                </a:solidFill>
              </a:rPr>
              <a:t>園藝科學學程  </a:t>
            </a:r>
            <a:r>
              <a:rPr lang="en-US" altLang="zh-TW" sz="1000" dirty="0" smtClean="0">
                <a:solidFill>
                  <a:prstClr val="black"/>
                </a:solidFill>
              </a:rPr>
              <a:t>16</a:t>
            </a:r>
          </a:p>
          <a:p>
            <a:r>
              <a:rPr lang="zh-TW" altLang="en-US" sz="10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000" dirty="0" smtClean="0">
                <a:solidFill>
                  <a:schemeClr val="tx1"/>
                </a:solidFill>
              </a:rPr>
              <a:t>環境園藝學程  </a:t>
            </a:r>
            <a:r>
              <a:rPr lang="en-US" altLang="zh-TW" sz="1000" dirty="0" smtClean="0">
                <a:solidFill>
                  <a:prstClr val="black"/>
                </a:solidFill>
              </a:rPr>
              <a:t>16</a:t>
            </a:r>
          </a:p>
          <a:p>
            <a:r>
              <a:rPr lang="zh-TW" altLang="en-US" sz="1000" dirty="0">
                <a:solidFill>
                  <a:srgbClr val="FF0000"/>
                </a:solidFill>
              </a:rPr>
              <a:t>實務型：</a:t>
            </a:r>
            <a:r>
              <a:rPr lang="zh-TW" altLang="en-US" sz="1000" dirty="0">
                <a:solidFill>
                  <a:prstClr val="black"/>
                </a:solidFill>
              </a:rPr>
              <a:t>園藝產業學</a:t>
            </a:r>
            <a:r>
              <a:rPr lang="zh-TW" altLang="en-US" sz="1000" dirty="0" smtClean="0">
                <a:solidFill>
                  <a:prstClr val="black"/>
                </a:solidFill>
              </a:rPr>
              <a:t>程  </a:t>
            </a:r>
            <a:r>
              <a:rPr lang="en-US" altLang="zh-TW" sz="1000" dirty="0" smtClean="0">
                <a:solidFill>
                  <a:prstClr val="black"/>
                </a:solidFill>
              </a:rPr>
              <a:t>16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76" name="圓角矩形 75"/>
          <p:cNvSpPr/>
          <p:nvPr/>
        </p:nvSpPr>
        <p:spPr>
          <a:xfrm>
            <a:off x="4713194" y="2416003"/>
            <a:ext cx="3170573" cy="46435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000" dirty="0" smtClean="0">
                <a:solidFill>
                  <a:schemeClr val="tx1"/>
                </a:solidFill>
              </a:rPr>
              <a:t>木質資源學程  </a:t>
            </a:r>
            <a:r>
              <a:rPr lang="en-US" altLang="zh-TW" sz="1000" dirty="0" smtClean="0">
                <a:solidFill>
                  <a:schemeClr val="tx1"/>
                </a:solidFill>
              </a:rPr>
              <a:t>20</a:t>
            </a:r>
          </a:p>
          <a:p>
            <a:r>
              <a:rPr lang="zh-TW" altLang="en-US" sz="1000" dirty="0" smtClean="0">
                <a:solidFill>
                  <a:srgbClr val="FF3300"/>
                </a:solidFill>
              </a:rPr>
              <a:t>實務</a:t>
            </a:r>
            <a:r>
              <a:rPr lang="zh-TW" altLang="en-US" sz="1000" dirty="0">
                <a:solidFill>
                  <a:srgbClr val="FF3300"/>
                </a:solidFill>
              </a:rPr>
              <a:t>型：</a:t>
            </a:r>
            <a:r>
              <a:rPr lang="zh-TW" altLang="en-US" sz="1000" dirty="0">
                <a:solidFill>
                  <a:schemeClr val="tx1"/>
                </a:solidFill>
              </a:rPr>
              <a:t>設計與製造實務學程</a:t>
            </a:r>
            <a:r>
              <a:rPr lang="en-US" altLang="zh-TW" sz="1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78" name="矩形 77"/>
          <p:cNvSpPr/>
          <p:nvPr/>
        </p:nvSpPr>
        <p:spPr>
          <a:xfrm>
            <a:off x="2727759" y="3353284"/>
            <a:ext cx="1418978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zh-TW" sz="1000" b="1" dirty="0" smtClean="0">
                <a:solidFill>
                  <a:prstClr val="black"/>
                </a:solidFill>
              </a:rPr>
              <a:t>(</a:t>
            </a:r>
            <a:r>
              <a:rPr lang="zh-TW" altLang="en-US" sz="1000" b="1" dirty="0" smtClean="0">
                <a:solidFill>
                  <a:prstClr val="black"/>
                </a:solidFill>
              </a:rPr>
              <a:t>不</a:t>
            </a:r>
            <a:r>
              <a:rPr lang="zh-TW" altLang="en-US" sz="1000" b="1" dirty="0">
                <a:solidFill>
                  <a:prstClr val="black"/>
                </a:solidFill>
              </a:rPr>
              <a:t>接受輔系、雙主修</a:t>
            </a:r>
            <a:r>
              <a:rPr lang="en-US" altLang="zh-TW" sz="1000" b="1" dirty="0" smtClean="0">
                <a:solidFill>
                  <a:prstClr val="black"/>
                </a:solidFill>
              </a:rPr>
              <a:t>)</a:t>
            </a:r>
            <a:endParaRPr lang="zh-TW" altLang="en-US" sz="1000" b="1" dirty="0">
              <a:solidFill>
                <a:prstClr val="black"/>
              </a:solidFill>
            </a:endParaRPr>
          </a:p>
        </p:txBody>
      </p:sp>
      <p:sp>
        <p:nvSpPr>
          <p:cNvPr id="79" name="圓角矩形 78"/>
          <p:cNvSpPr/>
          <p:nvPr/>
        </p:nvSpPr>
        <p:spPr>
          <a:xfrm>
            <a:off x="2279189" y="6267992"/>
            <a:ext cx="1147198" cy="484783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 smtClean="0">
                <a:solidFill>
                  <a:prstClr val="black"/>
                </a:solidFill>
              </a:rPr>
              <a:t>動科基礎</a:t>
            </a:r>
            <a:r>
              <a:rPr lang="zh-TW" altLang="en-US" sz="1000" dirty="0">
                <a:solidFill>
                  <a:prstClr val="black"/>
                </a:solidFill>
              </a:rPr>
              <a:t>學程</a:t>
            </a:r>
            <a:endParaRPr lang="en-US" altLang="zh-TW" sz="1000" dirty="0">
              <a:solidFill>
                <a:prstClr val="black"/>
              </a:solidFill>
            </a:endParaRPr>
          </a:p>
          <a:p>
            <a:pPr algn="r"/>
            <a:r>
              <a:rPr lang="en-US" altLang="zh-TW" sz="1000" dirty="0" smtClean="0">
                <a:solidFill>
                  <a:prstClr val="black"/>
                </a:solidFill>
              </a:rPr>
              <a:t>22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80" name="圓角矩形 79"/>
          <p:cNvSpPr/>
          <p:nvPr/>
        </p:nvSpPr>
        <p:spPr>
          <a:xfrm>
            <a:off x="4756847" y="6257878"/>
            <a:ext cx="3187801" cy="4854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000" dirty="0" smtClean="0">
                <a:solidFill>
                  <a:schemeClr val="tx1"/>
                </a:solidFill>
              </a:rPr>
              <a:t>動物生產學程 </a:t>
            </a:r>
            <a:r>
              <a:rPr lang="en-US" altLang="zh-TW" sz="1000" dirty="0" smtClean="0">
                <a:solidFill>
                  <a:schemeClr val="tx1"/>
                </a:solidFill>
              </a:rPr>
              <a:t>16</a:t>
            </a:r>
          </a:p>
          <a:p>
            <a:r>
              <a:rPr lang="zh-TW" altLang="en-US" sz="1000" dirty="0" smtClean="0">
                <a:solidFill>
                  <a:srgbClr val="FF3300"/>
                </a:solidFill>
              </a:rPr>
              <a:t>實務</a:t>
            </a:r>
            <a:r>
              <a:rPr lang="zh-TW" altLang="en-US" sz="1000" dirty="0">
                <a:solidFill>
                  <a:srgbClr val="FF3300"/>
                </a:solidFill>
              </a:rPr>
              <a:t>型：</a:t>
            </a:r>
            <a:r>
              <a:rPr lang="zh-TW" altLang="en-US" sz="1000" dirty="0">
                <a:solidFill>
                  <a:schemeClr val="tx1"/>
                </a:solidFill>
              </a:rPr>
              <a:t>動物應用學程</a:t>
            </a:r>
            <a:r>
              <a:rPr lang="en-US" altLang="zh-TW" sz="10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81" name="圓角矩形 80"/>
          <p:cNvSpPr/>
          <p:nvPr/>
        </p:nvSpPr>
        <p:spPr>
          <a:xfrm>
            <a:off x="3511547" y="6276332"/>
            <a:ext cx="1156376" cy="484785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 smtClean="0">
                <a:solidFill>
                  <a:prstClr val="black"/>
                </a:solidFill>
              </a:rPr>
              <a:t>動</a:t>
            </a:r>
            <a:r>
              <a:rPr lang="zh-TW" altLang="en-US" sz="1000" dirty="0">
                <a:solidFill>
                  <a:prstClr val="black"/>
                </a:solidFill>
              </a:rPr>
              <a:t>科</a:t>
            </a:r>
            <a:r>
              <a:rPr lang="zh-TW" altLang="en-US" sz="1000" dirty="0" smtClean="0">
                <a:solidFill>
                  <a:prstClr val="black"/>
                </a:solidFill>
              </a:rPr>
              <a:t>核心</a:t>
            </a:r>
            <a:r>
              <a:rPr lang="zh-TW" altLang="en-US" sz="1000" dirty="0">
                <a:solidFill>
                  <a:prstClr val="black"/>
                </a:solidFill>
              </a:rPr>
              <a:t>學程</a:t>
            </a:r>
            <a:endParaRPr lang="en-US" altLang="zh-TW" sz="1000" dirty="0">
              <a:solidFill>
                <a:prstClr val="black"/>
              </a:solidFill>
            </a:endParaRPr>
          </a:p>
          <a:p>
            <a:pPr algn="r"/>
            <a:r>
              <a:rPr lang="zh-TW" altLang="en-US" sz="1000" dirty="0" smtClean="0">
                <a:solidFill>
                  <a:prstClr val="black"/>
                </a:solidFill>
              </a:rPr>
              <a:t> </a:t>
            </a:r>
            <a:r>
              <a:rPr lang="en-US" altLang="zh-TW" sz="1000" dirty="0" smtClean="0">
                <a:solidFill>
                  <a:prstClr val="black"/>
                </a:solidFill>
              </a:rPr>
              <a:t>36</a:t>
            </a:r>
            <a:endParaRPr lang="zh-TW" altLang="en-US" sz="1000" dirty="0">
              <a:solidFill>
                <a:prstClr val="black"/>
              </a:solidFill>
            </a:endParaRPr>
          </a:p>
        </p:txBody>
      </p:sp>
      <p:sp>
        <p:nvSpPr>
          <p:cNvPr id="82" name="圓角矩形 81"/>
          <p:cNvSpPr/>
          <p:nvPr/>
        </p:nvSpPr>
        <p:spPr>
          <a:xfrm>
            <a:off x="8009958" y="6258858"/>
            <a:ext cx="875064" cy="48448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00" dirty="0">
                <a:solidFill>
                  <a:prstClr val="black"/>
                </a:solidFill>
              </a:rPr>
              <a:t>自由</a:t>
            </a:r>
            <a:r>
              <a:rPr lang="zh-TW" altLang="en-US" sz="1000" dirty="0" smtClean="0">
                <a:solidFill>
                  <a:prstClr val="black"/>
                </a:solidFill>
              </a:rPr>
              <a:t>選修</a:t>
            </a:r>
            <a:r>
              <a:rPr lang="en-US" altLang="zh-TW" sz="1000" dirty="0" smtClean="0">
                <a:solidFill>
                  <a:prstClr val="black"/>
                </a:solidFill>
              </a:rPr>
              <a:t>15</a:t>
            </a:r>
            <a:endParaRPr lang="en-US" altLang="zh-TW" sz="1000" dirty="0">
              <a:solidFill>
                <a:prstClr val="black"/>
              </a:solidFill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507350" y="6317879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200" b="1" dirty="0" smtClean="0">
                <a:solidFill>
                  <a:prstClr val="black"/>
                </a:solidFill>
              </a:rPr>
              <a:t>動物科學系</a:t>
            </a:r>
            <a:endParaRPr lang="zh-TW" altLang="en-US" sz="1200" b="1" dirty="0">
              <a:solidFill>
                <a:prstClr val="black"/>
              </a:solidFill>
            </a:endParaRPr>
          </a:p>
        </p:txBody>
      </p:sp>
      <p:sp>
        <p:nvSpPr>
          <p:cNvPr id="73" name="圓角矩形 72"/>
          <p:cNvSpPr/>
          <p:nvPr/>
        </p:nvSpPr>
        <p:spPr>
          <a:xfrm>
            <a:off x="2271442" y="621484"/>
            <a:ext cx="6580682" cy="57668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srgbClr val="7030A0"/>
                </a:solidFill>
              </a:rPr>
              <a:t>生物技術學程</a:t>
            </a:r>
            <a:endParaRPr lang="en-US" altLang="zh-TW" sz="1125" dirty="0" smtClean="0">
              <a:solidFill>
                <a:srgbClr val="7030A0"/>
              </a:solidFill>
            </a:endParaRPr>
          </a:p>
          <a:p>
            <a:r>
              <a:rPr lang="zh-TW" altLang="en-US" sz="1125" dirty="0" smtClean="0">
                <a:solidFill>
                  <a:srgbClr val="7030A0"/>
                </a:solidFill>
              </a:rPr>
              <a:t>蘭花生技學程</a:t>
            </a:r>
            <a:endParaRPr lang="en-US" altLang="zh-TW" sz="1125" dirty="0" smtClean="0">
              <a:solidFill>
                <a:srgbClr val="7030A0"/>
              </a:solidFill>
            </a:endParaRPr>
          </a:p>
          <a:p>
            <a:r>
              <a:rPr lang="zh-TW" altLang="en-US" sz="1125" dirty="0" smtClean="0">
                <a:solidFill>
                  <a:srgbClr val="7030A0"/>
                </a:solidFill>
              </a:rPr>
              <a:t>有機農業學程</a:t>
            </a:r>
            <a:endParaRPr lang="en-US" altLang="zh-TW" sz="1125" dirty="0">
              <a:solidFill>
                <a:srgbClr val="7030A0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502888" y="756411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200" b="1" dirty="0" smtClean="0">
                <a:solidFill>
                  <a:prstClr val="black"/>
                </a:solidFill>
              </a:rPr>
              <a:t>跨領域學程</a:t>
            </a:r>
            <a:endParaRPr lang="zh-TW" alt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3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410846"/>
            <a:ext cx="7886700" cy="132556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71345"/>
            <a:ext cx="7886700" cy="435133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54636" y="0"/>
            <a:ext cx="8855244" cy="67844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>
              <a:solidFill>
                <a:prstClr val="white"/>
              </a:solidFill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1709299" y="502339"/>
            <a:ext cx="459849" cy="61827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dirty="0">
                <a:solidFill>
                  <a:prstClr val="black"/>
                </a:solidFill>
              </a:rPr>
              <a:t>校訂通識</a:t>
            </a:r>
          </a:p>
        </p:txBody>
      </p:sp>
      <p:sp>
        <p:nvSpPr>
          <p:cNvPr id="8" name="矩形 7"/>
          <p:cNvSpPr/>
          <p:nvPr/>
        </p:nvSpPr>
        <p:spPr>
          <a:xfrm>
            <a:off x="5684166" y="113499"/>
            <a:ext cx="128518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300" b="1" u="sng" dirty="0">
                <a:solidFill>
                  <a:prstClr val="black"/>
                </a:solidFill>
              </a:rPr>
              <a:t>專業選修學程</a:t>
            </a:r>
          </a:p>
        </p:txBody>
      </p:sp>
      <p:sp>
        <p:nvSpPr>
          <p:cNvPr id="9" name="矩形 8"/>
          <p:cNvSpPr/>
          <p:nvPr/>
        </p:nvSpPr>
        <p:spPr>
          <a:xfrm>
            <a:off x="2827721" y="116056"/>
            <a:ext cx="109221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300" b="1" u="sng" dirty="0">
                <a:solidFill>
                  <a:prstClr val="black"/>
                </a:solidFill>
              </a:rPr>
              <a:t>系基礎學程</a:t>
            </a:r>
          </a:p>
        </p:txBody>
      </p:sp>
      <p:sp>
        <p:nvSpPr>
          <p:cNvPr id="10" name="矩形 9"/>
          <p:cNvSpPr/>
          <p:nvPr/>
        </p:nvSpPr>
        <p:spPr>
          <a:xfrm>
            <a:off x="1585050" y="107972"/>
            <a:ext cx="70404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350" b="1" u="sng" dirty="0">
                <a:solidFill>
                  <a:prstClr val="black"/>
                </a:solidFill>
              </a:rPr>
              <a:t>校核心</a:t>
            </a:r>
          </a:p>
        </p:txBody>
      </p:sp>
      <p:sp>
        <p:nvSpPr>
          <p:cNvPr id="11" name="矩形 10"/>
          <p:cNvSpPr/>
          <p:nvPr/>
        </p:nvSpPr>
        <p:spPr>
          <a:xfrm>
            <a:off x="2158088" y="107972"/>
            <a:ext cx="70404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350" b="1" u="sng" dirty="0">
                <a:solidFill>
                  <a:prstClr val="black"/>
                </a:solidFill>
              </a:rPr>
              <a:t>院共同</a:t>
            </a:r>
          </a:p>
        </p:txBody>
      </p:sp>
      <p:sp>
        <p:nvSpPr>
          <p:cNvPr id="13" name="矩形 12"/>
          <p:cNvSpPr/>
          <p:nvPr/>
        </p:nvSpPr>
        <p:spPr>
          <a:xfrm>
            <a:off x="400471" y="179620"/>
            <a:ext cx="1107997" cy="369332"/>
          </a:xfrm>
          <a:prstGeom prst="rect">
            <a:avLst/>
          </a:prstGeom>
          <a:noFill/>
          <a:ln w="19050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ED7D31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理工學院</a:t>
            </a:r>
            <a:endParaRPr lang="zh-TW" altLang="en-US" b="1" dirty="0">
              <a:solidFill>
                <a:srgbClr val="ED7D31">
                  <a:lumMod val="75000"/>
                </a:srgb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856520" y="113499"/>
            <a:ext cx="101768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300" b="1" u="sng" dirty="0">
                <a:solidFill>
                  <a:prstClr val="black"/>
                </a:solidFill>
              </a:rPr>
              <a:t>系核心學程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1536030" y="4124468"/>
            <a:ext cx="8414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500" b="1" dirty="0">
                <a:solidFill>
                  <a:prstClr val="black"/>
                </a:solidFill>
              </a:rPr>
              <a:t>30</a:t>
            </a:r>
            <a:endParaRPr lang="zh-TW" altLang="en-US" sz="1500" b="1" dirty="0">
              <a:solidFill>
                <a:prstClr val="black"/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2818192" y="1130988"/>
            <a:ext cx="917049" cy="646351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應數基礎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23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4851452" y="1134777"/>
            <a:ext cx="2959856" cy="64256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計算科學學程</a:t>
            </a:r>
            <a:r>
              <a:rPr lang="en-US" altLang="zh-TW" sz="1100" dirty="0" smtClean="0">
                <a:solidFill>
                  <a:schemeClr val="tx1"/>
                </a:solidFill>
              </a:rPr>
              <a:t>18</a:t>
            </a:r>
          </a:p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prstClr val="black"/>
                </a:solidFill>
              </a:rPr>
              <a:t>機率統計科學學程</a:t>
            </a:r>
            <a:r>
              <a:rPr lang="en-US" altLang="zh-TW" sz="1100" dirty="0" smtClean="0">
                <a:solidFill>
                  <a:prstClr val="black"/>
                </a:solidFill>
              </a:rPr>
              <a:t>18</a:t>
            </a:r>
          </a:p>
          <a:p>
            <a:r>
              <a:rPr lang="zh-TW" altLang="en-US" sz="1100" dirty="0" smtClean="0">
                <a:solidFill>
                  <a:srgbClr val="FF0000"/>
                </a:solidFill>
              </a:rPr>
              <a:t>實務型：</a:t>
            </a:r>
            <a:r>
              <a:rPr lang="zh-TW" altLang="en-US" sz="1100" dirty="0" smtClean="0">
                <a:solidFill>
                  <a:prstClr val="black"/>
                </a:solidFill>
              </a:rPr>
              <a:t>資訊分析學程 </a:t>
            </a:r>
            <a:r>
              <a:rPr lang="en-US" altLang="zh-TW" sz="1100" dirty="0" smtClean="0">
                <a:solidFill>
                  <a:prstClr val="black"/>
                </a:solidFill>
              </a:rPr>
              <a:t>18</a:t>
            </a:r>
            <a:r>
              <a:rPr lang="zh-TW" altLang="en-US" sz="1100" dirty="0" smtClean="0">
                <a:solidFill>
                  <a:prstClr val="black"/>
                </a:solidFill>
              </a:rPr>
              <a:t> </a:t>
            </a:r>
            <a:endParaRPr lang="en-US" altLang="zh-TW" sz="1100" dirty="0" smtClean="0">
              <a:solidFill>
                <a:prstClr val="black"/>
              </a:solidFill>
            </a:endParaRPr>
          </a:p>
          <a:p>
            <a:r>
              <a:rPr lang="zh-TW" altLang="en-US" sz="1100" dirty="0" smtClean="0">
                <a:solidFill>
                  <a:schemeClr val="tx1"/>
                </a:solidFill>
              </a:rPr>
              <a:t>學術型</a:t>
            </a:r>
            <a:r>
              <a:rPr lang="zh-TW" altLang="en-US" sz="1100" dirty="0" smtClean="0">
                <a:solidFill>
                  <a:schemeClr val="tx1"/>
                </a:solidFill>
              </a:rPr>
              <a:t>：</a:t>
            </a:r>
            <a:r>
              <a:rPr lang="zh-TW" altLang="en-US" sz="1100" dirty="0" smtClean="0">
                <a:solidFill>
                  <a:prstClr val="black"/>
                </a:solidFill>
              </a:rPr>
              <a:t>其他課程</a:t>
            </a:r>
            <a:r>
              <a:rPr lang="en-US" altLang="zh-TW" sz="1100" dirty="0" smtClean="0">
                <a:solidFill>
                  <a:prstClr val="black"/>
                </a:solidFill>
              </a:rPr>
              <a:t>10</a:t>
            </a:r>
            <a:endParaRPr lang="zh-TW" altLang="en-US" sz="1100" dirty="0">
              <a:solidFill>
                <a:prstClr val="black"/>
              </a:solidFill>
            </a:endParaRPr>
          </a:p>
        </p:txBody>
      </p:sp>
      <p:sp>
        <p:nvSpPr>
          <p:cNvPr id="19" name="圓角矩形 18"/>
          <p:cNvSpPr/>
          <p:nvPr/>
        </p:nvSpPr>
        <p:spPr>
          <a:xfrm>
            <a:off x="3875198" y="1119524"/>
            <a:ext cx="870586" cy="680287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應數核心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26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20" name="圓角矩形 19"/>
          <p:cNvSpPr/>
          <p:nvPr/>
        </p:nvSpPr>
        <p:spPr>
          <a:xfrm>
            <a:off x="7928664" y="1114758"/>
            <a:ext cx="875064" cy="66258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TW" altLang="en-US" sz="1125" dirty="0">
                <a:solidFill>
                  <a:prstClr val="black"/>
                </a:solidFill>
              </a:rPr>
              <a:t>自由</a:t>
            </a:r>
            <a:r>
              <a:rPr lang="zh-TW" altLang="en-US" sz="1125" dirty="0" smtClean="0">
                <a:solidFill>
                  <a:prstClr val="black"/>
                </a:solidFill>
              </a:rPr>
              <a:t>選修    </a:t>
            </a:r>
            <a:r>
              <a:rPr lang="en-US" altLang="zh-TW" sz="1125" dirty="0" smtClean="0">
                <a:solidFill>
                  <a:prstClr val="black"/>
                </a:solidFill>
              </a:rPr>
              <a:t>15</a:t>
            </a:r>
            <a:endParaRPr lang="en-US" altLang="zh-TW" sz="1125" dirty="0">
              <a:solidFill>
                <a:prstClr val="black"/>
              </a:solidFill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2825533" y="1841172"/>
            <a:ext cx="909898" cy="474989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電物基礎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28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4884921" y="1829590"/>
            <a:ext cx="2933670" cy="47354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200"/>
              </a:spcBef>
            </a:pPr>
            <a:r>
              <a:rPr lang="zh-TW" altLang="en-US" sz="12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200" dirty="0" smtClean="0">
                <a:solidFill>
                  <a:schemeClr val="tx1"/>
                </a:solidFill>
              </a:rPr>
              <a:t>光電科學領域技術學程 </a:t>
            </a:r>
            <a:r>
              <a:rPr lang="en-US" altLang="zh-TW" sz="1100" dirty="0" smtClean="0">
                <a:solidFill>
                  <a:prstClr val="black"/>
                </a:solidFill>
              </a:rPr>
              <a:t>16</a:t>
            </a:r>
          </a:p>
          <a:p>
            <a:pPr>
              <a:spcBef>
                <a:spcPts val="200"/>
              </a:spcBef>
            </a:pPr>
            <a:r>
              <a:rPr lang="zh-TW" altLang="en-US" sz="1200" dirty="0" smtClean="0">
                <a:solidFill>
                  <a:srgbClr val="0070C0"/>
                </a:solidFill>
              </a:rPr>
              <a:t>學術型</a:t>
            </a:r>
            <a:r>
              <a:rPr lang="zh-TW" altLang="en-US" sz="1100" dirty="0" smtClean="0">
                <a:solidFill>
                  <a:srgbClr val="0070C0"/>
                </a:solidFill>
              </a:rPr>
              <a:t>：</a:t>
            </a:r>
            <a:r>
              <a:rPr lang="zh-TW" altLang="en-US" sz="1200" dirty="0" smtClean="0">
                <a:solidFill>
                  <a:schemeClr val="tx1"/>
                </a:solidFill>
              </a:rPr>
              <a:t>半導體電子領域技術學程 </a:t>
            </a:r>
            <a:r>
              <a:rPr lang="en-US" altLang="zh-TW" sz="1200" dirty="0" smtClean="0">
                <a:solidFill>
                  <a:schemeClr val="tx1"/>
                </a:solidFill>
              </a:rPr>
              <a:t>16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圓角矩形 24"/>
          <p:cNvSpPr/>
          <p:nvPr/>
        </p:nvSpPr>
        <p:spPr>
          <a:xfrm>
            <a:off x="3881960" y="1861034"/>
            <a:ext cx="870393" cy="476684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電物核心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zh-TW" altLang="en-US" sz="1125" dirty="0">
                <a:solidFill>
                  <a:prstClr val="black"/>
                </a:solidFill>
              </a:rPr>
              <a:t> </a:t>
            </a:r>
            <a:r>
              <a:rPr lang="en-US" altLang="zh-TW" sz="1125" dirty="0" smtClean="0">
                <a:solidFill>
                  <a:prstClr val="black"/>
                </a:solidFill>
              </a:rPr>
              <a:t>31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7928887" y="1841172"/>
            <a:ext cx="875064" cy="47498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17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29" name="圓角矩形 28"/>
          <p:cNvSpPr/>
          <p:nvPr/>
        </p:nvSpPr>
        <p:spPr>
          <a:xfrm>
            <a:off x="2824247" y="2425749"/>
            <a:ext cx="899564" cy="580749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應化基礎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35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30" name="圓角矩形 29"/>
          <p:cNvSpPr/>
          <p:nvPr/>
        </p:nvSpPr>
        <p:spPr>
          <a:xfrm>
            <a:off x="4861874" y="2345772"/>
            <a:ext cx="2959856" cy="71636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200"/>
              </a:lnSpc>
            </a:pPr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化學生物及分析學術學程</a:t>
            </a:r>
            <a:r>
              <a:rPr lang="zh-TW" altLang="en-US" sz="1100" dirty="0" smtClean="0">
                <a:solidFill>
                  <a:srgbClr val="FF3300"/>
                </a:solidFill>
              </a:rPr>
              <a:t> </a:t>
            </a:r>
            <a:r>
              <a:rPr lang="en-US" altLang="zh-TW" sz="1100" dirty="0" smtClean="0">
                <a:solidFill>
                  <a:prstClr val="black"/>
                </a:solidFill>
              </a:rPr>
              <a:t>23</a:t>
            </a:r>
          </a:p>
          <a:p>
            <a:pPr>
              <a:lnSpc>
                <a:spcPts val="1200"/>
              </a:lnSpc>
            </a:pPr>
            <a:r>
              <a:rPr lang="zh-TW" altLang="en-US" sz="1100" dirty="0">
                <a:solidFill>
                  <a:srgbClr val="0070C0"/>
                </a:solidFill>
              </a:rPr>
              <a:t>學術</a:t>
            </a:r>
            <a:r>
              <a:rPr lang="zh-TW" altLang="en-US" sz="1100" dirty="0" smtClean="0">
                <a:solidFill>
                  <a:srgbClr val="0070C0"/>
                </a:solidFill>
              </a:rPr>
              <a:t>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合成</a:t>
            </a:r>
            <a:r>
              <a:rPr lang="zh-TW" altLang="en-US" sz="1100" dirty="0">
                <a:solidFill>
                  <a:schemeClr val="tx1"/>
                </a:solidFill>
              </a:rPr>
              <a:t>化學及材料化學學術學程</a:t>
            </a:r>
            <a:r>
              <a:rPr lang="en-US" altLang="zh-TW" sz="1100" dirty="0">
                <a:solidFill>
                  <a:schemeClr val="tx1"/>
                </a:solidFill>
              </a:rPr>
              <a:t>23</a:t>
            </a:r>
            <a:r>
              <a:rPr lang="zh-TW" altLang="en-US" sz="1100" dirty="0">
                <a:solidFill>
                  <a:srgbClr val="FF3300"/>
                </a:solidFill>
              </a:rPr>
              <a:t> </a:t>
            </a:r>
            <a:endParaRPr lang="en-US" altLang="zh-TW" sz="1100" dirty="0">
              <a:solidFill>
                <a:prstClr val="black"/>
              </a:solidFill>
            </a:endParaRPr>
          </a:p>
          <a:p>
            <a:pPr>
              <a:lnSpc>
                <a:spcPts val="1200"/>
              </a:lnSpc>
            </a:pPr>
            <a:r>
              <a:rPr lang="zh-TW" altLang="en-US" sz="1100" dirty="0" smtClean="0">
                <a:solidFill>
                  <a:srgbClr val="FF0000"/>
                </a:solidFill>
              </a:rPr>
              <a:t>實務型：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化學生物及分析實務學程 </a:t>
            </a:r>
            <a:r>
              <a:rPr lang="en-US" altLang="zh-TW" sz="1100" dirty="0" smtClean="0">
                <a:solidFill>
                  <a:schemeClr val="tx1"/>
                </a:solidFill>
              </a:rPr>
              <a:t>23</a:t>
            </a:r>
          </a:p>
          <a:p>
            <a:pPr>
              <a:lnSpc>
                <a:spcPts val="1200"/>
              </a:lnSpc>
            </a:pPr>
            <a:r>
              <a:rPr lang="zh-TW" altLang="en-US" sz="1100" dirty="0" smtClean="0">
                <a:solidFill>
                  <a:srgbClr val="FF0000"/>
                </a:solidFill>
              </a:rPr>
              <a:t>實務型：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合成化學及材料化學實務學程</a:t>
            </a:r>
            <a:r>
              <a:rPr lang="en-US" altLang="zh-TW" sz="1100" dirty="0" smtClean="0">
                <a:solidFill>
                  <a:schemeClr val="tx1"/>
                </a:solidFill>
              </a:rPr>
              <a:t>23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3874958" y="2425749"/>
            <a:ext cx="884395" cy="580750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應化核心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20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32" name="圓角矩形 31"/>
          <p:cNvSpPr/>
          <p:nvPr/>
        </p:nvSpPr>
        <p:spPr>
          <a:xfrm>
            <a:off x="7940094" y="2420840"/>
            <a:ext cx="875064" cy="57106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15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2830700" y="3072642"/>
            <a:ext cx="899564" cy="626615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生機基礎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27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36" name="圓角矩形 35"/>
          <p:cNvSpPr/>
          <p:nvPr/>
        </p:nvSpPr>
        <p:spPr>
          <a:xfrm>
            <a:off x="4861199" y="3076023"/>
            <a:ext cx="2959856" cy="62323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機械專業學程 </a:t>
            </a:r>
            <a:r>
              <a:rPr lang="en-US" altLang="zh-TW" sz="1100" dirty="0" smtClean="0">
                <a:solidFill>
                  <a:prstClr val="black"/>
                </a:solidFill>
              </a:rPr>
              <a:t>16</a:t>
            </a:r>
          </a:p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電控專業學程 </a:t>
            </a:r>
            <a:r>
              <a:rPr lang="en-US" altLang="zh-TW" sz="1100" dirty="0" smtClean="0">
                <a:solidFill>
                  <a:schemeClr val="tx1"/>
                </a:solidFill>
              </a:rPr>
              <a:t>16</a:t>
            </a:r>
          </a:p>
          <a:p>
            <a:r>
              <a:rPr lang="zh-TW" altLang="en-US" sz="1100" dirty="0">
                <a:solidFill>
                  <a:srgbClr val="FF0000"/>
                </a:solidFill>
              </a:rPr>
              <a:t>實務型：</a:t>
            </a:r>
            <a:r>
              <a:rPr lang="zh-TW" altLang="en-US" sz="1100" dirty="0">
                <a:solidFill>
                  <a:schemeClr val="tx1"/>
                </a:solidFill>
              </a:rPr>
              <a:t>生物機電實務學</a:t>
            </a:r>
            <a:r>
              <a:rPr lang="zh-TW" altLang="en-US" sz="1100" dirty="0" smtClean="0">
                <a:solidFill>
                  <a:schemeClr val="tx1"/>
                </a:solidFill>
              </a:rPr>
              <a:t>程</a:t>
            </a:r>
            <a:r>
              <a:rPr lang="en-US" altLang="zh-TW" sz="1100" dirty="0" smtClean="0">
                <a:solidFill>
                  <a:schemeClr val="tx1"/>
                </a:solidFill>
              </a:rPr>
              <a:t>16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37" name="圓角矩形 36"/>
          <p:cNvSpPr/>
          <p:nvPr/>
        </p:nvSpPr>
        <p:spPr>
          <a:xfrm>
            <a:off x="3856520" y="3076023"/>
            <a:ext cx="894167" cy="637655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生機核心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23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7944549" y="3076024"/>
            <a:ext cx="875064" cy="57570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10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41" name="圓角矩形 40"/>
          <p:cNvSpPr/>
          <p:nvPr/>
        </p:nvSpPr>
        <p:spPr>
          <a:xfrm>
            <a:off x="2824247" y="3767200"/>
            <a:ext cx="899564" cy="503739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土木基礎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30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42" name="圓角矩形 41"/>
          <p:cNvSpPr/>
          <p:nvPr/>
        </p:nvSpPr>
        <p:spPr>
          <a:xfrm>
            <a:off x="4861199" y="3767200"/>
            <a:ext cx="2959856" cy="50373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rgbClr val="002060"/>
                </a:solidFill>
              </a:rPr>
              <a:t>工程進階學程 </a:t>
            </a:r>
            <a:r>
              <a:rPr lang="en-US" altLang="zh-TW" sz="1100" dirty="0" smtClean="0">
                <a:solidFill>
                  <a:srgbClr val="002060"/>
                </a:solidFill>
              </a:rPr>
              <a:t>24</a:t>
            </a:r>
          </a:p>
          <a:p>
            <a:r>
              <a:rPr lang="zh-TW" altLang="en-US" sz="1100" dirty="0" smtClean="0">
                <a:solidFill>
                  <a:srgbClr val="FF3300"/>
                </a:solidFill>
              </a:rPr>
              <a:t>實務</a:t>
            </a:r>
            <a:r>
              <a:rPr lang="zh-TW" altLang="en-US" sz="1100" dirty="0">
                <a:solidFill>
                  <a:srgbClr val="FF3300"/>
                </a:solidFill>
              </a:rPr>
              <a:t>型：</a:t>
            </a:r>
            <a:r>
              <a:rPr lang="zh-TW" altLang="en-US" sz="1100" dirty="0">
                <a:solidFill>
                  <a:schemeClr val="tx1"/>
                </a:solidFill>
              </a:rPr>
              <a:t>工程應用學程 </a:t>
            </a:r>
            <a:r>
              <a:rPr lang="en-US" altLang="zh-TW" sz="1100" dirty="0">
                <a:solidFill>
                  <a:prstClr val="black"/>
                </a:solidFill>
              </a:rPr>
              <a:t>24</a:t>
            </a:r>
            <a:endParaRPr lang="zh-TW" altLang="en-US" sz="1100" dirty="0">
              <a:solidFill>
                <a:prstClr val="black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3874958" y="3767200"/>
            <a:ext cx="884395" cy="543047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土木核心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27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44" name="圓角矩形 43"/>
          <p:cNvSpPr/>
          <p:nvPr/>
        </p:nvSpPr>
        <p:spPr>
          <a:xfrm>
            <a:off x="7944815" y="3811832"/>
            <a:ext cx="843207" cy="49841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11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175688" y="1258342"/>
            <a:ext cx="1595309" cy="3542936"/>
            <a:chOff x="7450445" y="1484854"/>
            <a:chExt cx="1595309" cy="3542936"/>
          </a:xfrm>
        </p:grpSpPr>
        <p:sp>
          <p:nvSpPr>
            <p:cNvPr id="47" name="矩形 46"/>
            <p:cNvSpPr/>
            <p:nvPr/>
          </p:nvSpPr>
          <p:spPr>
            <a:xfrm>
              <a:off x="7747514" y="1484854"/>
              <a:ext cx="1050289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50" b="1" dirty="0" smtClean="0">
                  <a:solidFill>
                    <a:prstClr val="black"/>
                  </a:solidFill>
                </a:rPr>
                <a:t>應用數學</a:t>
              </a:r>
              <a:r>
                <a:rPr lang="zh-TW" altLang="en-US" sz="1350" b="1" dirty="0">
                  <a:solidFill>
                    <a:prstClr val="black"/>
                  </a:solidFill>
                </a:rPr>
                <a:t>系</a:t>
              </a:r>
            </a:p>
          </p:txBody>
        </p:sp>
        <p:sp>
          <p:nvSpPr>
            <p:cNvPr id="48" name="矩形 47"/>
            <p:cNvSpPr/>
            <p:nvPr/>
          </p:nvSpPr>
          <p:spPr>
            <a:xfrm>
              <a:off x="7670694" y="2142834"/>
              <a:ext cx="1223413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50" b="1" dirty="0" smtClean="0">
                  <a:solidFill>
                    <a:prstClr val="black"/>
                  </a:solidFill>
                </a:rPr>
                <a:t>電子物理學</a:t>
              </a:r>
              <a:r>
                <a:rPr lang="zh-TW" altLang="en-US" sz="1350" b="1" dirty="0">
                  <a:solidFill>
                    <a:prstClr val="black"/>
                  </a:solidFill>
                </a:rPr>
                <a:t>系</a:t>
              </a:r>
            </a:p>
          </p:txBody>
        </p:sp>
        <p:sp>
          <p:nvSpPr>
            <p:cNvPr id="49" name="矩形 48"/>
            <p:cNvSpPr/>
            <p:nvPr/>
          </p:nvSpPr>
          <p:spPr>
            <a:xfrm>
              <a:off x="7747515" y="2736627"/>
              <a:ext cx="1050289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50" b="1" dirty="0">
                  <a:solidFill>
                    <a:prstClr val="black"/>
                  </a:solidFill>
                </a:rPr>
                <a:t>應用化學系</a:t>
              </a:r>
            </a:p>
          </p:txBody>
        </p:sp>
        <p:sp>
          <p:nvSpPr>
            <p:cNvPr id="50" name="矩形 49"/>
            <p:cNvSpPr/>
            <p:nvPr/>
          </p:nvSpPr>
          <p:spPr>
            <a:xfrm>
              <a:off x="7465692" y="3397423"/>
              <a:ext cx="1518364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00" b="1" dirty="0" smtClean="0">
                  <a:solidFill>
                    <a:prstClr val="black"/>
                  </a:solidFill>
                </a:rPr>
                <a:t>生物機電工程學</a:t>
              </a:r>
              <a:r>
                <a:rPr lang="zh-TW" altLang="en-US" sz="1300" b="1" dirty="0">
                  <a:solidFill>
                    <a:prstClr val="black"/>
                  </a:solidFill>
                </a:rPr>
                <a:t>系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7450445" y="4105384"/>
              <a:ext cx="159530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100" b="1" dirty="0" smtClean="0">
                  <a:solidFill>
                    <a:prstClr val="black"/>
                  </a:solidFill>
                </a:rPr>
                <a:t>土木與水資源工程學</a:t>
              </a:r>
              <a:r>
                <a:rPr lang="zh-TW" altLang="en-US" sz="1100" b="1" dirty="0">
                  <a:solidFill>
                    <a:prstClr val="black"/>
                  </a:solidFill>
                </a:rPr>
                <a:t>系</a:t>
              </a:r>
            </a:p>
          </p:txBody>
        </p:sp>
        <p:sp>
          <p:nvSpPr>
            <p:cNvPr id="52" name="矩形 51"/>
            <p:cNvSpPr/>
            <p:nvPr/>
          </p:nvSpPr>
          <p:spPr>
            <a:xfrm>
              <a:off x="7681567" y="4727708"/>
              <a:ext cx="1223413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50" b="1" dirty="0" smtClean="0">
                  <a:solidFill>
                    <a:prstClr val="black"/>
                  </a:solidFill>
                </a:rPr>
                <a:t>資訊工程學</a:t>
              </a:r>
              <a:r>
                <a:rPr lang="zh-TW" altLang="en-US" sz="1350" b="1" dirty="0">
                  <a:solidFill>
                    <a:prstClr val="black"/>
                  </a:solidFill>
                </a:rPr>
                <a:t>系</a:t>
              </a:r>
            </a:p>
          </p:txBody>
        </p:sp>
      </p:grpSp>
      <p:sp>
        <p:nvSpPr>
          <p:cNvPr id="54" name="圓角矩形 53"/>
          <p:cNvSpPr/>
          <p:nvPr/>
        </p:nvSpPr>
        <p:spPr>
          <a:xfrm>
            <a:off x="2842206" y="4364483"/>
            <a:ext cx="899564" cy="830019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資工基礎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27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55" name="圓角矩形 54"/>
          <p:cNvSpPr/>
          <p:nvPr/>
        </p:nvSpPr>
        <p:spPr>
          <a:xfrm>
            <a:off x="4873605" y="4364822"/>
            <a:ext cx="2959856" cy="82967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軟體工程及知識工程學程 </a:t>
            </a:r>
            <a:r>
              <a:rPr lang="en-US" altLang="zh-TW" sz="1100" dirty="0" smtClean="0">
                <a:solidFill>
                  <a:schemeClr val="tx1"/>
                </a:solidFill>
              </a:rPr>
              <a:t>18</a:t>
            </a:r>
          </a:p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互動多媒體學程  </a:t>
            </a:r>
            <a:r>
              <a:rPr lang="en-US" altLang="zh-TW" sz="1100" dirty="0" smtClean="0">
                <a:solidFill>
                  <a:schemeClr val="tx1"/>
                </a:solidFill>
              </a:rPr>
              <a:t>18</a:t>
            </a:r>
          </a:p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prstClr val="black"/>
                </a:solidFill>
              </a:rPr>
              <a:t>網路及資訊安全學程  </a:t>
            </a:r>
            <a:r>
              <a:rPr lang="en-US" altLang="zh-TW" sz="1100" dirty="0" smtClean="0">
                <a:solidFill>
                  <a:prstClr val="black"/>
                </a:solidFill>
              </a:rPr>
              <a:t>18</a:t>
            </a:r>
          </a:p>
          <a:p>
            <a:r>
              <a:rPr lang="zh-TW" altLang="en-US" sz="1100" dirty="0">
                <a:solidFill>
                  <a:srgbClr val="FF0000"/>
                </a:solidFill>
              </a:rPr>
              <a:t>實務型</a:t>
            </a:r>
            <a:r>
              <a:rPr lang="zh-TW" altLang="en-US" sz="1100" dirty="0" smtClean="0">
                <a:solidFill>
                  <a:srgbClr val="FF0000"/>
                </a:solidFill>
              </a:rPr>
              <a:t>：</a:t>
            </a:r>
            <a:r>
              <a:rPr lang="zh-TW" altLang="en-US" sz="1100" dirty="0" smtClean="0">
                <a:solidFill>
                  <a:prstClr val="black"/>
                </a:solidFill>
              </a:rPr>
              <a:t>資訊系統</a:t>
            </a:r>
            <a:r>
              <a:rPr lang="zh-TW" altLang="en-US" sz="1100" dirty="0">
                <a:solidFill>
                  <a:prstClr val="black"/>
                </a:solidFill>
              </a:rPr>
              <a:t>開發實務學</a:t>
            </a:r>
            <a:r>
              <a:rPr lang="zh-TW" altLang="en-US" sz="1100" dirty="0" smtClean="0">
                <a:solidFill>
                  <a:prstClr val="black"/>
                </a:solidFill>
              </a:rPr>
              <a:t>程</a:t>
            </a:r>
            <a:r>
              <a:rPr lang="en-US" altLang="zh-TW" sz="1100" dirty="0" smtClean="0">
                <a:solidFill>
                  <a:prstClr val="black"/>
                </a:solidFill>
              </a:rPr>
              <a:t>18</a:t>
            </a:r>
            <a:endParaRPr lang="zh-TW" altLang="en-US" sz="1100" dirty="0">
              <a:solidFill>
                <a:prstClr val="black"/>
              </a:solidFill>
            </a:endParaRPr>
          </a:p>
        </p:txBody>
      </p:sp>
      <p:sp>
        <p:nvSpPr>
          <p:cNvPr id="56" name="圓角矩形 55"/>
          <p:cNvSpPr/>
          <p:nvPr/>
        </p:nvSpPr>
        <p:spPr>
          <a:xfrm>
            <a:off x="3874958" y="4364484"/>
            <a:ext cx="884395" cy="853253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資工核心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zh-TW" altLang="en-US" sz="1125" dirty="0">
                <a:solidFill>
                  <a:prstClr val="black"/>
                </a:solidFill>
              </a:rPr>
              <a:t> </a:t>
            </a:r>
            <a:r>
              <a:rPr lang="en-US" altLang="zh-TW" sz="1125" dirty="0" smtClean="0">
                <a:solidFill>
                  <a:prstClr val="black"/>
                </a:solidFill>
              </a:rPr>
              <a:t>26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57" name="圓角矩形 56"/>
          <p:cNvSpPr/>
          <p:nvPr/>
        </p:nvSpPr>
        <p:spPr>
          <a:xfrm>
            <a:off x="7940094" y="4364486"/>
            <a:ext cx="875064" cy="83001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15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60" name="圓角矩形 59"/>
          <p:cNvSpPr/>
          <p:nvPr/>
        </p:nvSpPr>
        <p:spPr>
          <a:xfrm>
            <a:off x="2824247" y="5269800"/>
            <a:ext cx="899564" cy="680285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電機基礎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29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61" name="圓角矩形 60"/>
          <p:cNvSpPr/>
          <p:nvPr/>
        </p:nvSpPr>
        <p:spPr>
          <a:xfrm>
            <a:off x="4867001" y="5305113"/>
            <a:ext cx="2959856" cy="6449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計算機與控制系統學程 </a:t>
            </a:r>
            <a:r>
              <a:rPr lang="en-US" altLang="zh-TW" sz="1100" dirty="0" smtClean="0">
                <a:solidFill>
                  <a:prstClr val="black"/>
                </a:solidFill>
              </a:rPr>
              <a:t>18</a:t>
            </a:r>
          </a:p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通訊與訊號處理學程  </a:t>
            </a:r>
            <a:r>
              <a:rPr lang="en-US" altLang="zh-TW" sz="1100" dirty="0" smtClean="0">
                <a:solidFill>
                  <a:prstClr val="black"/>
                </a:solidFill>
              </a:rPr>
              <a:t>18</a:t>
            </a:r>
          </a:p>
          <a:p>
            <a:r>
              <a:rPr lang="zh-TW" altLang="en-US" sz="1100" dirty="0">
                <a:solidFill>
                  <a:srgbClr val="FF0000"/>
                </a:solidFill>
              </a:rPr>
              <a:t>實務型：</a:t>
            </a:r>
            <a:r>
              <a:rPr lang="zh-TW" altLang="en-US" sz="1100" dirty="0">
                <a:solidFill>
                  <a:prstClr val="black"/>
                </a:solidFill>
              </a:rPr>
              <a:t>電子與</a:t>
            </a:r>
            <a:r>
              <a:rPr lang="zh-TW" altLang="en-US" sz="1100" dirty="0" smtClean="0">
                <a:solidFill>
                  <a:prstClr val="black"/>
                </a:solidFill>
              </a:rPr>
              <a:t>系統設計</a:t>
            </a:r>
            <a:r>
              <a:rPr lang="zh-TW" altLang="en-US" sz="1100" dirty="0">
                <a:solidFill>
                  <a:prstClr val="black"/>
                </a:solidFill>
              </a:rPr>
              <a:t>學</a:t>
            </a:r>
            <a:r>
              <a:rPr lang="zh-TW" altLang="en-US" sz="1100" dirty="0" smtClean="0">
                <a:solidFill>
                  <a:prstClr val="black"/>
                </a:solidFill>
              </a:rPr>
              <a:t>程</a:t>
            </a:r>
            <a:r>
              <a:rPr lang="en-US" altLang="zh-TW" sz="1100" dirty="0" smtClean="0">
                <a:solidFill>
                  <a:prstClr val="black"/>
                </a:solidFill>
              </a:rPr>
              <a:t>18</a:t>
            </a:r>
            <a:endParaRPr lang="zh-TW" altLang="en-US" sz="1100" dirty="0">
              <a:solidFill>
                <a:prstClr val="black"/>
              </a:solidFill>
            </a:endParaRPr>
          </a:p>
        </p:txBody>
      </p:sp>
      <p:sp>
        <p:nvSpPr>
          <p:cNvPr id="62" name="圓角矩形 61"/>
          <p:cNvSpPr/>
          <p:nvPr/>
        </p:nvSpPr>
        <p:spPr>
          <a:xfrm>
            <a:off x="3856520" y="5282253"/>
            <a:ext cx="893381" cy="680287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電</a:t>
            </a:r>
            <a:r>
              <a:rPr lang="zh-TW" altLang="en-US" sz="1125" dirty="0">
                <a:solidFill>
                  <a:prstClr val="black"/>
                </a:solidFill>
              </a:rPr>
              <a:t>機</a:t>
            </a:r>
            <a:r>
              <a:rPr lang="zh-TW" altLang="en-US" sz="1125" dirty="0" smtClean="0">
                <a:solidFill>
                  <a:prstClr val="black"/>
                </a:solidFill>
              </a:rPr>
              <a:t>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zh-TW" altLang="en-US" sz="1125" dirty="0">
                <a:solidFill>
                  <a:prstClr val="black"/>
                </a:solidFill>
              </a:rPr>
              <a:t> </a:t>
            </a:r>
            <a:r>
              <a:rPr lang="en-US" altLang="zh-TW" sz="1125" dirty="0" smtClean="0">
                <a:solidFill>
                  <a:prstClr val="black"/>
                </a:solidFill>
              </a:rPr>
              <a:t>25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63" name="圓角矩形 62"/>
          <p:cNvSpPr/>
          <p:nvPr/>
        </p:nvSpPr>
        <p:spPr>
          <a:xfrm>
            <a:off x="7933387" y="5307322"/>
            <a:ext cx="875064" cy="6652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15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406811" y="5361068"/>
            <a:ext cx="122341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350" b="1" dirty="0" smtClean="0">
                <a:solidFill>
                  <a:prstClr val="black"/>
                </a:solidFill>
              </a:rPr>
              <a:t>電機工程學</a:t>
            </a:r>
            <a:r>
              <a:rPr lang="zh-TW" altLang="en-US" sz="1350" b="1" dirty="0">
                <a:solidFill>
                  <a:prstClr val="black"/>
                </a:solidFill>
              </a:rPr>
              <a:t>系</a:t>
            </a:r>
          </a:p>
        </p:txBody>
      </p:sp>
      <p:sp>
        <p:nvSpPr>
          <p:cNvPr id="67" name="圓角矩形 66"/>
          <p:cNvSpPr/>
          <p:nvPr/>
        </p:nvSpPr>
        <p:spPr>
          <a:xfrm>
            <a:off x="2830591" y="6048242"/>
            <a:ext cx="899564" cy="629061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機能基礎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26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68" name="圓角矩形 67"/>
          <p:cNvSpPr/>
          <p:nvPr/>
        </p:nvSpPr>
        <p:spPr>
          <a:xfrm>
            <a:off x="4871828" y="6048241"/>
            <a:ext cx="2959856" cy="61020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機械工程學程  </a:t>
            </a:r>
            <a:r>
              <a:rPr lang="en-US" altLang="zh-TW" sz="1100" dirty="0" smtClean="0">
                <a:solidFill>
                  <a:prstClr val="black"/>
                </a:solidFill>
              </a:rPr>
              <a:t>18</a:t>
            </a:r>
          </a:p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節能工程學程  </a:t>
            </a:r>
            <a:r>
              <a:rPr lang="en-US" altLang="zh-TW" sz="1100" dirty="0" smtClean="0">
                <a:solidFill>
                  <a:prstClr val="black"/>
                </a:solidFill>
              </a:rPr>
              <a:t>18</a:t>
            </a:r>
          </a:p>
          <a:p>
            <a:r>
              <a:rPr lang="zh-TW" altLang="en-US" sz="1100" dirty="0">
                <a:solidFill>
                  <a:srgbClr val="FF0000"/>
                </a:solidFill>
              </a:rPr>
              <a:t>實務型</a:t>
            </a:r>
            <a:r>
              <a:rPr lang="zh-TW" altLang="en-US" sz="1100" dirty="0" smtClean="0">
                <a:solidFill>
                  <a:srgbClr val="FF0000"/>
                </a:solidFill>
              </a:rPr>
              <a:t>：</a:t>
            </a:r>
            <a:r>
              <a:rPr lang="zh-TW" altLang="en-US" sz="1100" dirty="0" smtClean="0">
                <a:solidFill>
                  <a:schemeClr val="tx1"/>
                </a:solidFill>
              </a:rPr>
              <a:t>機械與能源</a:t>
            </a:r>
            <a:r>
              <a:rPr lang="zh-TW" altLang="en-US" sz="1100" dirty="0" smtClean="0">
                <a:solidFill>
                  <a:prstClr val="black"/>
                </a:solidFill>
              </a:rPr>
              <a:t>學程  </a:t>
            </a:r>
            <a:r>
              <a:rPr lang="en-US" altLang="zh-TW" sz="1100" dirty="0" smtClean="0">
                <a:solidFill>
                  <a:prstClr val="black"/>
                </a:solidFill>
              </a:rPr>
              <a:t>18</a:t>
            </a:r>
            <a:endParaRPr lang="zh-TW" altLang="en-US" sz="1100" dirty="0">
              <a:solidFill>
                <a:prstClr val="black"/>
              </a:solidFill>
            </a:endParaRPr>
          </a:p>
        </p:txBody>
      </p:sp>
      <p:sp>
        <p:nvSpPr>
          <p:cNvPr id="69" name="圓角矩形 68"/>
          <p:cNvSpPr/>
          <p:nvPr/>
        </p:nvSpPr>
        <p:spPr>
          <a:xfrm>
            <a:off x="3838260" y="6048242"/>
            <a:ext cx="912427" cy="637403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機能核心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zh-TW" altLang="en-US" sz="1125" dirty="0">
                <a:solidFill>
                  <a:prstClr val="black"/>
                </a:solidFill>
              </a:rPr>
              <a:t> </a:t>
            </a:r>
            <a:r>
              <a:rPr lang="en-US" altLang="zh-TW" sz="1125" dirty="0" smtClean="0">
                <a:solidFill>
                  <a:prstClr val="black"/>
                </a:solidFill>
              </a:rPr>
              <a:t>28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70" name="圓角矩形 69"/>
          <p:cNvSpPr/>
          <p:nvPr/>
        </p:nvSpPr>
        <p:spPr>
          <a:xfrm>
            <a:off x="7944549" y="6053377"/>
            <a:ext cx="875064" cy="64075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15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26511" y="6138652"/>
            <a:ext cx="1742785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350" b="1" dirty="0" smtClean="0">
                <a:solidFill>
                  <a:prstClr val="black"/>
                </a:solidFill>
              </a:rPr>
              <a:t>機械與能源工程學</a:t>
            </a:r>
            <a:r>
              <a:rPr lang="zh-TW" altLang="en-US" sz="1350" b="1" dirty="0">
                <a:solidFill>
                  <a:prstClr val="black"/>
                </a:solidFill>
              </a:rPr>
              <a:t>系</a:t>
            </a:r>
          </a:p>
        </p:txBody>
      </p:sp>
      <p:sp>
        <p:nvSpPr>
          <p:cNvPr id="73" name="圓角矩形 72"/>
          <p:cNvSpPr/>
          <p:nvPr/>
        </p:nvSpPr>
        <p:spPr>
          <a:xfrm>
            <a:off x="2249999" y="502339"/>
            <a:ext cx="472487" cy="6156104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dirty="0" smtClean="0">
                <a:solidFill>
                  <a:prstClr val="black"/>
                </a:solidFill>
              </a:rPr>
              <a:t>理工學院共同課程</a:t>
            </a: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2301950" y="4570600"/>
            <a:ext cx="37595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500" b="1" dirty="0" smtClean="0">
                <a:solidFill>
                  <a:prstClr val="black"/>
                </a:solidFill>
              </a:rPr>
              <a:t>6</a:t>
            </a:r>
            <a:endParaRPr lang="zh-TW" altLang="en-US" sz="1500" b="1" dirty="0">
              <a:solidFill>
                <a:prstClr val="black"/>
              </a:solidFill>
            </a:endParaRPr>
          </a:p>
        </p:txBody>
      </p:sp>
      <p:sp>
        <p:nvSpPr>
          <p:cNvPr id="66" name="圓角矩形 65"/>
          <p:cNvSpPr/>
          <p:nvPr/>
        </p:nvSpPr>
        <p:spPr>
          <a:xfrm>
            <a:off x="2799964" y="483607"/>
            <a:ext cx="6015194" cy="57668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srgbClr val="7030A0"/>
                </a:solidFill>
              </a:rPr>
              <a:t>生物統計資訊分析學程</a:t>
            </a:r>
            <a:endParaRPr lang="en-US" altLang="zh-TW" sz="1125" dirty="0" smtClean="0">
              <a:solidFill>
                <a:srgbClr val="7030A0"/>
              </a:solidFill>
            </a:endParaRPr>
          </a:p>
          <a:p>
            <a:r>
              <a:rPr lang="zh-TW" altLang="en-US" sz="1125" dirty="0" smtClean="0">
                <a:solidFill>
                  <a:srgbClr val="7030A0"/>
                </a:solidFill>
              </a:rPr>
              <a:t>數位遊戲學程</a:t>
            </a:r>
            <a:endParaRPr lang="en-US" altLang="zh-TW" sz="1125" dirty="0" smtClean="0">
              <a:solidFill>
                <a:srgbClr val="7030A0"/>
              </a:solidFill>
            </a:endParaRPr>
          </a:p>
          <a:p>
            <a:r>
              <a:rPr lang="zh-TW" altLang="en-US" sz="1125" dirty="0" smtClean="0">
                <a:solidFill>
                  <a:srgbClr val="7030A0"/>
                </a:solidFill>
              </a:rPr>
              <a:t>能源科</a:t>
            </a:r>
            <a:r>
              <a:rPr lang="zh-TW" altLang="en-US" sz="1125" dirty="0">
                <a:solidFill>
                  <a:srgbClr val="7030A0"/>
                </a:solidFill>
              </a:rPr>
              <a:t>技</a:t>
            </a:r>
            <a:r>
              <a:rPr lang="zh-TW" altLang="en-US" sz="1125" dirty="0" smtClean="0">
                <a:solidFill>
                  <a:srgbClr val="7030A0"/>
                </a:solidFill>
              </a:rPr>
              <a:t>學程</a:t>
            </a:r>
            <a:endParaRPr lang="en-US" altLang="zh-TW" sz="1125" dirty="0">
              <a:solidFill>
                <a:srgbClr val="7030A0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560038" y="710691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200" b="1" dirty="0" smtClean="0">
                <a:solidFill>
                  <a:prstClr val="black"/>
                </a:solidFill>
              </a:rPr>
              <a:t>跨領域學程</a:t>
            </a:r>
            <a:endParaRPr lang="zh-TW" alt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12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1123115"/>
            <a:ext cx="7886700" cy="132556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54636" y="628650"/>
            <a:ext cx="8855244" cy="54352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>
              <a:solidFill>
                <a:prstClr val="white"/>
              </a:solidFill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1709299" y="1085631"/>
            <a:ext cx="459849" cy="483954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dirty="0">
                <a:solidFill>
                  <a:prstClr val="black"/>
                </a:solidFill>
              </a:rPr>
              <a:t>校訂通識</a:t>
            </a:r>
          </a:p>
        </p:txBody>
      </p:sp>
      <p:sp>
        <p:nvSpPr>
          <p:cNvPr id="8" name="矩形 7"/>
          <p:cNvSpPr/>
          <p:nvPr/>
        </p:nvSpPr>
        <p:spPr>
          <a:xfrm>
            <a:off x="5684166" y="718089"/>
            <a:ext cx="128518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300" b="1" u="sng" dirty="0">
                <a:solidFill>
                  <a:prstClr val="black"/>
                </a:solidFill>
              </a:rPr>
              <a:t>專業選修學程</a:t>
            </a:r>
          </a:p>
        </p:txBody>
      </p:sp>
      <p:sp>
        <p:nvSpPr>
          <p:cNvPr id="9" name="矩形 8"/>
          <p:cNvSpPr/>
          <p:nvPr/>
        </p:nvSpPr>
        <p:spPr>
          <a:xfrm>
            <a:off x="2827721" y="720646"/>
            <a:ext cx="109221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300" b="1" u="sng" dirty="0">
                <a:solidFill>
                  <a:prstClr val="black"/>
                </a:solidFill>
              </a:rPr>
              <a:t>系基礎學程</a:t>
            </a:r>
          </a:p>
        </p:txBody>
      </p:sp>
      <p:sp>
        <p:nvSpPr>
          <p:cNvPr id="10" name="矩形 9"/>
          <p:cNvSpPr/>
          <p:nvPr/>
        </p:nvSpPr>
        <p:spPr>
          <a:xfrm>
            <a:off x="1585050" y="712562"/>
            <a:ext cx="70404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350" b="1" u="sng" dirty="0">
                <a:solidFill>
                  <a:prstClr val="black"/>
                </a:solidFill>
              </a:rPr>
              <a:t>校核心</a:t>
            </a:r>
          </a:p>
        </p:txBody>
      </p:sp>
      <p:sp>
        <p:nvSpPr>
          <p:cNvPr id="11" name="矩形 10"/>
          <p:cNvSpPr/>
          <p:nvPr/>
        </p:nvSpPr>
        <p:spPr>
          <a:xfrm>
            <a:off x="2158088" y="712562"/>
            <a:ext cx="70404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350" b="1" u="sng" dirty="0">
                <a:solidFill>
                  <a:prstClr val="black"/>
                </a:solidFill>
              </a:rPr>
              <a:t>院共同</a:t>
            </a:r>
          </a:p>
        </p:txBody>
      </p:sp>
      <p:sp>
        <p:nvSpPr>
          <p:cNvPr id="13" name="矩形 12"/>
          <p:cNvSpPr/>
          <p:nvPr/>
        </p:nvSpPr>
        <p:spPr>
          <a:xfrm>
            <a:off x="275391" y="727173"/>
            <a:ext cx="1338829" cy="369332"/>
          </a:xfrm>
          <a:prstGeom prst="rect">
            <a:avLst/>
          </a:prstGeom>
          <a:noFill/>
          <a:ln w="19050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ED7D31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生命科學院</a:t>
            </a:r>
            <a:endParaRPr lang="zh-TW" altLang="en-US" b="1" dirty="0">
              <a:solidFill>
                <a:srgbClr val="ED7D31">
                  <a:lumMod val="75000"/>
                </a:srgb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856520" y="718089"/>
            <a:ext cx="101768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300" b="1" u="sng" dirty="0">
                <a:solidFill>
                  <a:prstClr val="black"/>
                </a:solidFill>
              </a:rPr>
              <a:t>系核心學程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1539746" y="4232832"/>
            <a:ext cx="8414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500" b="1" dirty="0">
                <a:solidFill>
                  <a:prstClr val="black"/>
                </a:solidFill>
              </a:rPr>
              <a:t>30</a:t>
            </a:r>
            <a:endParaRPr lang="zh-TW" altLang="en-US" sz="1500" b="1" dirty="0">
              <a:solidFill>
                <a:prstClr val="black"/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2806762" y="1477372"/>
            <a:ext cx="917049" cy="971306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食</a:t>
            </a:r>
            <a:r>
              <a:rPr lang="zh-TW" altLang="en-US" sz="1125" dirty="0" smtClean="0">
                <a:solidFill>
                  <a:prstClr val="black"/>
                </a:solidFill>
              </a:rPr>
              <a:t>品基礎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31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4759353" y="1463072"/>
            <a:ext cx="3150275" cy="99707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營養與保健食品學程 </a:t>
            </a:r>
            <a:r>
              <a:rPr lang="en-US" altLang="zh-TW" sz="1100" dirty="0" smtClean="0">
                <a:solidFill>
                  <a:prstClr val="black"/>
                </a:solidFill>
              </a:rPr>
              <a:t>16</a:t>
            </a:r>
          </a:p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食品化學與分析學程 </a:t>
            </a:r>
            <a:r>
              <a:rPr lang="en-US" altLang="zh-TW" sz="1100" dirty="0" smtClean="0">
                <a:solidFill>
                  <a:prstClr val="black"/>
                </a:solidFill>
              </a:rPr>
              <a:t>16</a:t>
            </a:r>
          </a:p>
          <a:p>
            <a:r>
              <a:rPr lang="zh-TW" altLang="en-US" sz="1100" dirty="0">
                <a:solidFill>
                  <a:srgbClr val="FF0000"/>
                </a:solidFill>
              </a:rPr>
              <a:t>實務型：</a:t>
            </a:r>
            <a:r>
              <a:rPr lang="zh-TW" altLang="en-US" sz="1100" dirty="0">
                <a:solidFill>
                  <a:prstClr val="black"/>
                </a:solidFill>
              </a:rPr>
              <a:t>食品微生物與生物技術學</a:t>
            </a:r>
            <a:r>
              <a:rPr lang="zh-TW" altLang="en-US" sz="1100" dirty="0" smtClean="0">
                <a:solidFill>
                  <a:prstClr val="black"/>
                </a:solidFill>
              </a:rPr>
              <a:t>程</a:t>
            </a:r>
            <a:r>
              <a:rPr lang="en-US" altLang="zh-TW" sz="1100" dirty="0" smtClean="0">
                <a:solidFill>
                  <a:prstClr val="black"/>
                </a:solidFill>
              </a:rPr>
              <a:t>16</a:t>
            </a:r>
          </a:p>
          <a:p>
            <a:r>
              <a:rPr lang="zh-TW" altLang="en-US" sz="1100" dirty="0" smtClean="0">
                <a:solidFill>
                  <a:srgbClr val="FF0000"/>
                </a:solidFill>
              </a:rPr>
              <a:t>實務型：</a:t>
            </a:r>
            <a:r>
              <a:rPr lang="zh-TW" altLang="en-US" sz="1100" dirty="0" smtClean="0">
                <a:solidFill>
                  <a:prstClr val="black"/>
                </a:solidFill>
              </a:rPr>
              <a:t>食品加工與食品工程學程</a:t>
            </a:r>
            <a:r>
              <a:rPr lang="en-US" altLang="zh-TW" sz="1100" dirty="0" smtClean="0">
                <a:solidFill>
                  <a:prstClr val="black"/>
                </a:solidFill>
              </a:rPr>
              <a:t>16</a:t>
            </a:r>
            <a:endParaRPr lang="zh-TW" altLang="en-US" sz="1100" dirty="0">
              <a:solidFill>
                <a:prstClr val="black"/>
              </a:solidFill>
            </a:endParaRPr>
          </a:p>
        </p:txBody>
      </p:sp>
      <p:sp>
        <p:nvSpPr>
          <p:cNvPr id="19" name="圓角矩形 18"/>
          <p:cNvSpPr/>
          <p:nvPr/>
        </p:nvSpPr>
        <p:spPr>
          <a:xfrm>
            <a:off x="3819258" y="1474534"/>
            <a:ext cx="870586" cy="985615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食品核心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zh-TW" altLang="en-US" sz="1125" dirty="0">
                <a:solidFill>
                  <a:prstClr val="black"/>
                </a:solidFill>
              </a:rPr>
              <a:t> </a:t>
            </a:r>
            <a:r>
              <a:rPr lang="en-US" altLang="zh-TW" sz="1125" dirty="0" smtClean="0">
                <a:solidFill>
                  <a:prstClr val="black"/>
                </a:solidFill>
              </a:rPr>
              <a:t>29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20" name="圓角矩形 19"/>
          <p:cNvSpPr/>
          <p:nvPr/>
        </p:nvSpPr>
        <p:spPr>
          <a:xfrm>
            <a:off x="8023210" y="1466889"/>
            <a:ext cx="875064" cy="95058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10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2813913" y="2561237"/>
            <a:ext cx="909898" cy="825523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生資基礎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19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4759353" y="2579454"/>
            <a:ext cx="3144178" cy="7668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200" dirty="0">
                <a:solidFill>
                  <a:srgbClr val="0070C0"/>
                </a:solidFill>
              </a:rPr>
              <a:t>學術型</a:t>
            </a:r>
            <a:r>
              <a:rPr lang="zh-TW" altLang="en-US" sz="1200" dirty="0" smtClean="0">
                <a:solidFill>
                  <a:srgbClr val="0070C0"/>
                </a:solidFill>
              </a:rPr>
              <a:t>：</a:t>
            </a:r>
            <a:r>
              <a:rPr lang="zh-TW" altLang="en-US" sz="1200" dirty="0" smtClean="0">
                <a:solidFill>
                  <a:schemeClr val="tx1"/>
                </a:solidFill>
              </a:rPr>
              <a:t>生物多樣性學</a:t>
            </a:r>
            <a:r>
              <a:rPr lang="zh-TW" altLang="en-US" sz="1200" dirty="0">
                <a:solidFill>
                  <a:schemeClr val="tx1"/>
                </a:solidFill>
              </a:rPr>
              <a:t>程 </a:t>
            </a:r>
            <a:r>
              <a:rPr lang="en-US" altLang="zh-TW" sz="1200" dirty="0" smtClean="0">
                <a:solidFill>
                  <a:schemeClr val="tx1"/>
                </a:solidFill>
              </a:rPr>
              <a:t>17</a:t>
            </a:r>
          </a:p>
          <a:p>
            <a:r>
              <a:rPr lang="zh-TW" altLang="en-US" sz="1200" dirty="0" smtClean="0">
                <a:solidFill>
                  <a:srgbClr val="0070C0"/>
                </a:solidFill>
              </a:rPr>
              <a:t>學術</a:t>
            </a:r>
            <a:r>
              <a:rPr lang="zh-TW" altLang="en-US" sz="1200" dirty="0">
                <a:solidFill>
                  <a:srgbClr val="0070C0"/>
                </a:solidFill>
              </a:rPr>
              <a:t>型</a:t>
            </a:r>
            <a:r>
              <a:rPr lang="zh-TW" altLang="en-US" sz="1200" dirty="0" smtClean="0">
                <a:solidFill>
                  <a:srgbClr val="0070C0"/>
                </a:solidFill>
              </a:rPr>
              <a:t>：</a:t>
            </a:r>
            <a:r>
              <a:rPr lang="zh-TW" altLang="en-US" sz="1200" dirty="0" smtClean="0">
                <a:solidFill>
                  <a:schemeClr val="tx1"/>
                </a:solidFill>
              </a:rPr>
              <a:t>生物資源經營管理學</a:t>
            </a:r>
            <a:r>
              <a:rPr lang="zh-TW" altLang="en-US" sz="1200" dirty="0">
                <a:solidFill>
                  <a:schemeClr val="tx1"/>
                </a:solidFill>
              </a:rPr>
              <a:t>程 </a:t>
            </a:r>
            <a:r>
              <a:rPr lang="en-US" altLang="zh-TW" sz="1200" dirty="0" smtClean="0">
                <a:solidFill>
                  <a:schemeClr val="tx1"/>
                </a:solidFill>
              </a:rPr>
              <a:t>17</a:t>
            </a:r>
          </a:p>
          <a:p>
            <a:r>
              <a:rPr lang="zh-TW" altLang="en-US" sz="1200" dirty="0">
                <a:solidFill>
                  <a:srgbClr val="FF0000"/>
                </a:solidFill>
              </a:rPr>
              <a:t>實務型：</a:t>
            </a:r>
            <a:r>
              <a:rPr lang="zh-TW" altLang="en-US" sz="1200" dirty="0">
                <a:solidFill>
                  <a:schemeClr val="tx1"/>
                </a:solidFill>
              </a:rPr>
              <a:t>環境教育與生態產業學</a:t>
            </a:r>
            <a:r>
              <a:rPr lang="zh-TW" altLang="en-US" sz="1200" dirty="0" smtClean="0">
                <a:solidFill>
                  <a:schemeClr val="tx1"/>
                </a:solidFill>
              </a:rPr>
              <a:t>程</a:t>
            </a:r>
            <a:r>
              <a:rPr lang="en-US" altLang="zh-TW" sz="1200" dirty="0" smtClean="0">
                <a:solidFill>
                  <a:schemeClr val="tx1"/>
                </a:solidFill>
              </a:rPr>
              <a:t>17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圓角矩形 24"/>
          <p:cNvSpPr/>
          <p:nvPr/>
        </p:nvSpPr>
        <p:spPr>
          <a:xfrm>
            <a:off x="3807045" y="2561235"/>
            <a:ext cx="870393" cy="828627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生資核心學</a:t>
            </a:r>
            <a:r>
              <a:rPr lang="zh-TW" altLang="en-US" sz="1125" dirty="0">
                <a:solidFill>
                  <a:prstClr val="black"/>
                </a:solidFill>
              </a:rPr>
              <a:t>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18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8016091" y="2535128"/>
            <a:ext cx="875064" cy="84920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15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2827721" y="3466268"/>
            <a:ext cx="899564" cy="731010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水生基礎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27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36" name="圓角矩形 35"/>
          <p:cNvSpPr/>
          <p:nvPr/>
        </p:nvSpPr>
        <p:spPr>
          <a:xfrm>
            <a:off x="4769967" y="3509031"/>
            <a:ext cx="3159121" cy="68736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水生生物科技學程 </a:t>
            </a:r>
            <a:r>
              <a:rPr lang="en-US" altLang="zh-TW" sz="1100" dirty="0" smtClean="0">
                <a:solidFill>
                  <a:prstClr val="black"/>
                </a:solidFill>
              </a:rPr>
              <a:t>17</a:t>
            </a:r>
          </a:p>
          <a:p>
            <a:r>
              <a:rPr lang="zh-TW" altLang="en-US" sz="1100" dirty="0" smtClean="0">
                <a:solidFill>
                  <a:srgbClr val="FF0000"/>
                </a:solidFill>
              </a:rPr>
              <a:t>實務型：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水產養殖學程   </a:t>
            </a:r>
            <a:r>
              <a:rPr lang="en-US" altLang="zh-TW" sz="1100" dirty="0" smtClean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37" name="圓角矩形 36"/>
          <p:cNvSpPr/>
          <p:nvPr/>
        </p:nvSpPr>
        <p:spPr>
          <a:xfrm>
            <a:off x="3803608" y="3473315"/>
            <a:ext cx="872817" cy="723963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水生核心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zh-TW" altLang="en-US" sz="1125" dirty="0">
                <a:solidFill>
                  <a:prstClr val="black"/>
                </a:solidFill>
              </a:rPr>
              <a:t> </a:t>
            </a:r>
            <a:r>
              <a:rPr lang="en-US" altLang="zh-TW" sz="1125" dirty="0" smtClean="0">
                <a:solidFill>
                  <a:prstClr val="black"/>
                </a:solidFill>
              </a:rPr>
              <a:t>27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8043682" y="3516531"/>
            <a:ext cx="875064" cy="6798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15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41" name="圓角矩形 40"/>
          <p:cNvSpPr/>
          <p:nvPr/>
        </p:nvSpPr>
        <p:spPr>
          <a:xfrm>
            <a:off x="2824247" y="4319694"/>
            <a:ext cx="899564" cy="687513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生化基礎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20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3823967" y="4329241"/>
            <a:ext cx="884395" cy="687513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生化核心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zh-TW" altLang="en-US" sz="1125" dirty="0">
                <a:solidFill>
                  <a:prstClr val="black"/>
                </a:solidFill>
              </a:rPr>
              <a:t> </a:t>
            </a:r>
            <a:r>
              <a:rPr lang="en-US" altLang="zh-TW" sz="1125" dirty="0" smtClean="0">
                <a:solidFill>
                  <a:prstClr val="black"/>
                </a:solidFill>
              </a:rPr>
              <a:t>20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44" name="圓角矩形 43"/>
          <p:cNvSpPr/>
          <p:nvPr/>
        </p:nvSpPr>
        <p:spPr>
          <a:xfrm>
            <a:off x="8063469" y="4342586"/>
            <a:ext cx="843207" cy="6741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14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293035" y="1746435"/>
            <a:ext cx="1396536" cy="3998894"/>
            <a:chOff x="7567792" y="1260678"/>
            <a:chExt cx="1396536" cy="3998894"/>
          </a:xfrm>
        </p:grpSpPr>
        <p:sp>
          <p:nvSpPr>
            <p:cNvPr id="47" name="矩形 46"/>
            <p:cNvSpPr/>
            <p:nvPr/>
          </p:nvSpPr>
          <p:spPr>
            <a:xfrm>
              <a:off x="7790423" y="1260678"/>
              <a:ext cx="95410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200" b="1" dirty="0" smtClean="0">
                  <a:solidFill>
                    <a:prstClr val="black"/>
                  </a:solidFill>
                </a:rPr>
                <a:t>食品科學</a:t>
              </a:r>
              <a:r>
                <a:rPr lang="zh-TW" altLang="en-US" sz="1200" b="1" dirty="0">
                  <a:solidFill>
                    <a:prstClr val="black"/>
                  </a:solidFill>
                </a:rPr>
                <a:t>系</a:t>
              </a:r>
            </a:p>
          </p:txBody>
        </p:sp>
        <p:sp>
          <p:nvSpPr>
            <p:cNvPr id="48" name="矩形 47"/>
            <p:cNvSpPr/>
            <p:nvPr/>
          </p:nvSpPr>
          <p:spPr>
            <a:xfrm>
              <a:off x="7673614" y="2325705"/>
              <a:ext cx="1223413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50" b="1" dirty="0" smtClean="0">
                  <a:solidFill>
                    <a:prstClr val="black"/>
                  </a:solidFill>
                </a:rPr>
                <a:t>生物資源學系</a:t>
              </a:r>
              <a:endParaRPr lang="zh-TW" altLang="en-US" sz="1350" b="1" dirty="0">
                <a:solidFill>
                  <a:prstClr val="black"/>
                </a:solidFill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7567792" y="3162842"/>
              <a:ext cx="1396536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50" b="1" dirty="0" smtClean="0">
                  <a:solidFill>
                    <a:prstClr val="black"/>
                  </a:solidFill>
                </a:rPr>
                <a:t>水生生物科學系</a:t>
              </a:r>
              <a:endParaRPr lang="zh-TW" altLang="en-US" sz="1350" b="1" dirty="0">
                <a:solidFill>
                  <a:prstClr val="black"/>
                </a:solidFill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7692849" y="3947010"/>
              <a:ext cx="1184941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300" b="1" dirty="0" smtClean="0">
                  <a:solidFill>
                    <a:prstClr val="black"/>
                  </a:solidFill>
                </a:rPr>
                <a:t>生化科技學系</a:t>
              </a:r>
              <a:endParaRPr lang="zh-TW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7771000" y="4828685"/>
              <a:ext cx="1031051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100" b="1" dirty="0" smtClean="0">
                  <a:solidFill>
                    <a:prstClr val="black"/>
                  </a:solidFill>
                </a:rPr>
                <a:t>微生物免疫與</a:t>
              </a:r>
              <a:endParaRPr lang="en-US" altLang="zh-TW" sz="1100" b="1" dirty="0">
                <a:solidFill>
                  <a:prstClr val="black"/>
                </a:solidFill>
              </a:endParaRPr>
            </a:p>
            <a:p>
              <a:pPr algn="ctr"/>
              <a:r>
                <a:rPr lang="zh-TW" altLang="en-US" sz="1100" b="1" dirty="0" smtClean="0">
                  <a:solidFill>
                    <a:prstClr val="black"/>
                  </a:solidFill>
                </a:rPr>
                <a:t>生物藥學</a:t>
              </a:r>
              <a:r>
                <a:rPr lang="zh-TW" altLang="en-US" sz="1100" b="1" dirty="0">
                  <a:solidFill>
                    <a:prstClr val="black"/>
                  </a:solidFill>
                </a:rPr>
                <a:t>系</a:t>
              </a:r>
            </a:p>
          </p:txBody>
        </p:sp>
      </p:grpSp>
      <p:sp>
        <p:nvSpPr>
          <p:cNvPr id="54" name="圓角矩形 53"/>
          <p:cNvSpPr/>
          <p:nvPr/>
        </p:nvSpPr>
        <p:spPr>
          <a:xfrm>
            <a:off x="2829740" y="5134598"/>
            <a:ext cx="899564" cy="790576"/>
          </a:xfrm>
          <a:prstGeom prst="roundRect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prstClr val="black"/>
                </a:solidFill>
              </a:rPr>
              <a:t>微藥基礎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22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55" name="圓角矩形 54"/>
          <p:cNvSpPr/>
          <p:nvPr/>
        </p:nvSpPr>
        <p:spPr>
          <a:xfrm>
            <a:off x="4809974" y="5116769"/>
            <a:ext cx="3143257" cy="80840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微生物免疫學程 </a:t>
            </a:r>
            <a:r>
              <a:rPr lang="en-US" altLang="zh-TW" sz="1100" dirty="0" smtClean="0">
                <a:solidFill>
                  <a:schemeClr val="tx1"/>
                </a:solidFill>
              </a:rPr>
              <a:t>16</a:t>
            </a:r>
          </a:p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生物醫藥學程 </a:t>
            </a:r>
            <a:r>
              <a:rPr lang="en-US" altLang="zh-TW" sz="1100" dirty="0" smtClean="0">
                <a:solidFill>
                  <a:schemeClr val="tx1"/>
                </a:solidFill>
              </a:rPr>
              <a:t>16</a:t>
            </a:r>
          </a:p>
          <a:p>
            <a:r>
              <a:rPr lang="zh-TW" altLang="en-US" sz="1100" dirty="0">
                <a:solidFill>
                  <a:srgbClr val="FF0000"/>
                </a:solidFill>
              </a:rPr>
              <a:t>實務型：</a:t>
            </a:r>
            <a:r>
              <a:rPr lang="zh-TW" altLang="en-US" sz="1100" dirty="0">
                <a:solidFill>
                  <a:schemeClr val="tx1"/>
                </a:solidFill>
              </a:rPr>
              <a:t>生技醫藥產業學</a:t>
            </a:r>
            <a:r>
              <a:rPr lang="zh-TW" altLang="en-US" sz="1100" dirty="0" smtClean="0">
                <a:solidFill>
                  <a:schemeClr val="tx1"/>
                </a:solidFill>
              </a:rPr>
              <a:t>程</a:t>
            </a:r>
            <a:r>
              <a:rPr lang="en-US" altLang="zh-TW" sz="1100" dirty="0" smtClean="0">
                <a:solidFill>
                  <a:schemeClr val="tx1"/>
                </a:solidFill>
              </a:rPr>
              <a:t>16</a:t>
            </a:r>
          </a:p>
          <a:p>
            <a:endParaRPr lang="en-US" altLang="zh-TW" sz="1100" dirty="0" smtClean="0">
              <a:solidFill>
                <a:schemeClr val="tx1"/>
              </a:solidFill>
            </a:endParaRPr>
          </a:p>
        </p:txBody>
      </p:sp>
      <p:sp>
        <p:nvSpPr>
          <p:cNvPr id="56" name="圓角矩形 55"/>
          <p:cNvSpPr/>
          <p:nvPr/>
        </p:nvSpPr>
        <p:spPr>
          <a:xfrm>
            <a:off x="3850464" y="5140219"/>
            <a:ext cx="884395" cy="784955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微</a:t>
            </a:r>
            <a:r>
              <a:rPr lang="zh-TW" altLang="en-US" sz="1125" dirty="0" smtClean="0">
                <a:solidFill>
                  <a:prstClr val="black"/>
                </a:solidFill>
              </a:rPr>
              <a:t>藥核心</a:t>
            </a:r>
            <a:r>
              <a:rPr lang="zh-TW" altLang="en-US" sz="1125" dirty="0">
                <a:solidFill>
                  <a:prstClr val="black"/>
                </a:solidFill>
              </a:rPr>
              <a:t>學程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23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73" name="圓角矩形 72"/>
          <p:cNvSpPr/>
          <p:nvPr/>
        </p:nvSpPr>
        <p:spPr>
          <a:xfrm>
            <a:off x="2249999" y="1075147"/>
            <a:ext cx="472487" cy="4850027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dirty="0" smtClean="0">
                <a:solidFill>
                  <a:prstClr val="black"/>
                </a:solidFill>
              </a:rPr>
              <a:t>生命科學院共同課程</a:t>
            </a: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2289090" y="4799934"/>
            <a:ext cx="386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500" b="1" dirty="0" smtClean="0">
                <a:solidFill>
                  <a:prstClr val="black"/>
                </a:solidFill>
              </a:rPr>
              <a:t>12</a:t>
            </a:r>
            <a:endParaRPr lang="zh-TW" altLang="en-US" sz="1500" b="1" dirty="0">
              <a:solidFill>
                <a:prstClr val="black"/>
              </a:solidFill>
            </a:endParaRPr>
          </a:p>
        </p:txBody>
      </p:sp>
      <p:sp>
        <p:nvSpPr>
          <p:cNvPr id="53" name="圓角矩形 52"/>
          <p:cNvSpPr/>
          <p:nvPr/>
        </p:nvSpPr>
        <p:spPr>
          <a:xfrm>
            <a:off x="4781842" y="4311509"/>
            <a:ext cx="3159121" cy="69569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生化技術學程 </a:t>
            </a:r>
            <a:r>
              <a:rPr lang="en-US" altLang="zh-TW" sz="1100" dirty="0" smtClean="0">
                <a:solidFill>
                  <a:prstClr val="black"/>
                </a:solidFill>
              </a:rPr>
              <a:t>16</a:t>
            </a:r>
          </a:p>
          <a:p>
            <a:r>
              <a:rPr lang="zh-TW" altLang="en-US" sz="1100" dirty="0" smtClean="0">
                <a:solidFill>
                  <a:srgbClr val="0070C0"/>
                </a:solidFill>
              </a:rPr>
              <a:t>學術型：</a:t>
            </a:r>
            <a:r>
              <a:rPr lang="zh-TW" altLang="en-US" sz="1100" dirty="0" smtClean="0">
                <a:solidFill>
                  <a:schemeClr val="tx1"/>
                </a:solidFill>
              </a:rPr>
              <a:t>醫學生化學程 </a:t>
            </a:r>
            <a:r>
              <a:rPr lang="en-US" altLang="zh-TW" sz="1100" dirty="0" smtClean="0">
                <a:solidFill>
                  <a:schemeClr val="tx1"/>
                </a:solidFill>
              </a:rPr>
              <a:t>16</a:t>
            </a:r>
          </a:p>
          <a:p>
            <a:r>
              <a:rPr lang="zh-TW" altLang="en-US" sz="1100" dirty="0">
                <a:solidFill>
                  <a:srgbClr val="FF0000"/>
                </a:solidFill>
              </a:rPr>
              <a:t>實務型：</a:t>
            </a:r>
            <a:r>
              <a:rPr lang="zh-TW" altLang="en-US" sz="1100" dirty="0">
                <a:solidFill>
                  <a:schemeClr val="tx1"/>
                </a:solidFill>
              </a:rPr>
              <a:t>產業實習與應用學</a:t>
            </a:r>
            <a:r>
              <a:rPr lang="zh-TW" altLang="en-US" sz="1100" dirty="0" smtClean="0">
                <a:solidFill>
                  <a:schemeClr val="tx1"/>
                </a:solidFill>
              </a:rPr>
              <a:t>程</a:t>
            </a:r>
            <a:r>
              <a:rPr lang="en-US" altLang="zh-TW" sz="1100" dirty="0" smtClean="0">
                <a:solidFill>
                  <a:schemeClr val="tx1"/>
                </a:solidFill>
              </a:rPr>
              <a:t>16</a:t>
            </a:r>
            <a:endParaRPr lang="zh-TW" altLang="en-US" sz="1100" dirty="0">
              <a:solidFill>
                <a:schemeClr val="tx1"/>
              </a:solidFill>
            </a:endParaRPr>
          </a:p>
        </p:txBody>
      </p:sp>
      <p:sp>
        <p:nvSpPr>
          <p:cNvPr id="60" name="圓角矩形 59"/>
          <p:cNvSpPr/>
          <p:nvPr/>
        </p:nvSpPr>
        <p:spPr>
          <a:xfrm>
            <a:off x="8059952" y="5182890"/>
            <a:ext cx="843207" cy="7422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>
                <a:solidFill>
                  <a:prstClr val="black"/>
                </a:solidFill>
              </a:rPr>
              <a:t>自由選修</a:t>
            </a:r>
            <a:endParaRPr lang="en-US" altLang="zh-TW" sz="1125" dirty="0">
              <a:solidFill>
                <a:prstClr val="black"/>
              </a:solidFill>
            </a:endParaRPr>
          </a:p>
          <a:p>
            <a:pPr algn="r"/>
            <a:r>
              <a:rPr lang="en-US" altLang="zh-TW" sz="1125" dirty="0" smtClean="0">
                <a:solidFill>
                  <a:prstClr val="black"/>
                </a:solidFill>
              </a:rPr>
              <a:t>9</a:t>
            </a:r>
            <a:endParaRPr lang="zh-TW" altLang="en-US" sz="1125" dirty="0">
              <a:solidFill>
                <a:prstClr val="black"/>
              </a:solidFill>
            </a:endParaRPr>
          </a:p>
        </p:txBody>
      </p:sp>
      <p:sp>
        <p:nvSpPr>
          <p:cNvPr id="50" name="圓角矩形 49"/>
          <p:cNvSpPr/>
          <p:nvPr/>
        </p:nvSpPr>
        <p:spPr>
          <a:xfrm>
            <a:off x="2786675" y="1089446"/>
            <a:ext cx="6104480" cy="27885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125" dirty="0" smtClean="0">
                <a:solidFill>
                  <a:srgbClr val="7030A0"/>
                </a:solidFill>
              </a:rPr>
              <a:t>環境教育學程</a:t>
            </a:r>
            <a:endParaRPr lang="en-US" altLang="zh-TW" sz="1125" dirty="0">
              <a:solidFill>
                <a:srgbClr val="7030A0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518855" y="1123849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200" b="1" dirty="0" smtClean="0">
                <a:solidFill>
                  <a:prstClr val="black"/>
                </a:solidFill>
              </a:rPr>
              <a:t>跨領域學程</a:t>
            </a:r>
            <a:endParaRPr lang="zh-TW" alt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40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1114</TotalTime>
  <Words>2281</Words>
  <Application>Microsoft Office PowerPoint</Application>
  <PresentationFormat>如螢幕大小 (4:3)</PresentationFormat>
  <Paragraphs>525</Paragraphs>
  <Slides>6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75</cp:revision>
  <cp:lastPrinted>2015-03-12T01:23:14Z</cp:lastPrinted>
  <dcterms:created xsi:type="dcterms:W3CDTF">2014-12-22T01:54:48Z</dcterms:created>
  <dcterms:modified xsi:type="dcterms:W3CDTF">2015-08-25T02:36:07Z</dcterms:modified>
</cp:coreProperties>
</file>