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71" r:id="rId9"/>
    <p:sldId id="269" r:id="rId10"/>
    <p:sldId id="266" r:id="rId11"/>
    <p:sldId id="263" r:id="rId12"/>
    <p:sldId id="272" r:id="rId13"/>
    <p:sldId id="273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00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89EA62B-0C4B-4CE0-B515-54EEFF53090E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DC9B799-46EE-4A6C-980C-F0D39E3F7E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575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0F18-EC66-42C5-952F-1BE8E0F87C78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7F04-DC1A-41A4-8774-36E1525851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694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72F6-314B-403C-8847-83BA92D05D82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662A-2F6B-4CE4-B0EC-DA8BA34057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42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86F9-894A-4C63-85A5-A123C958DF9B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53EB-5DE4-477F-9036-FC98A9B775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7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A423-C434-48FE-9344-F97561140532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4E44F-3997-4EBB-ADB3-787A50EE5B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97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6021-C3B3-4DC6-96E8-9015E1C02B6E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2694-47BE-4D40-9EE8-F088D340AC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40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A0B6-1A3C-44AF-A15B-48E6D961F9AA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0818-B3A8-4FD8-87D4-B0FA688A4C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63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3457-EE9D-4707-8004-147D9793E338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B744-783D-4FD4-96E2-E5B8839DBA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15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2A257-D179-4B34-A473-7636696A4AE7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8749-D70B-494E-920A-2264CD7999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8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61D2C-0F41-486A-AB25-4EE32F86EDE3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BA47-E00F-49A3-AC25-CE686A60EA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07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84D9-D536-4B40-8B2D-CA69C44BBE62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5F32-A7EB-435B-A87A-FA675B613E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0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1960-360D-4C23-818B-3702DF5ECE27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C61A0-4A3E-40AA-8212-3B8DC75482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95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17FBED-6577-48E5-B25D-C0D9D0DF4579}" type="datetimeFigureOut">
              <a:rPr lang="zh-TW" altLang="en-US"/>
              <a:pPr>
                <a:defRPr/>
              </a:pPr>
              <a:t>2014/2/13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88B526-3F08-403F-B4A8-E61C27EC93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9776" y="1454919"/>
            <a:ext cx="8278688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/>
              <a:t>102</a:t>
            </a:r>
            <a:r>
              <a:rPr lang="zh-TW" altLang="en-US" dirty="0" smtClean="0"/>
              <a:t>年度教育部教學卓越計畫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教師業界增</a:t>
            </a:r>
            <a:r>
              <a:rPr lang="zh-TW" altLang="en-US" dirty="0" smtClean="0"/>
              <a:t>能心得分享</a:t>
            </a:r>
            <a:endParaRPr lang="zh-TW" altLang="en-US" dirty="0"/>
          </a:p>
        </p:txBody>
      </p:sp>
      <p:sp>
        <p:nvSpPr>
          <p:cNvPr id="14338" name="副標題 2"/>
          <p:cNvSpPr>
            <a:spLocks noGrp="1"/>
          </p:cNvSpPr>
          <p:nvPr>
            <p:ph type="subTitle" idx="1"/>
          </p:nvPr>
        </p:nvSpPr>
        <p:spPr>
          <a:xfrm>
            <a:off x="1555576" y="4437459"/>
            <a:ext cx="6400800" cy="1727845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marR="0" algn="l"/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報告人：陳淑美</a:t>
            </a:r>
            <a:endParaRPr lang="en-US" altLang="zh-TW" sz="32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R="0" algn="l"/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      水生生物科學系</a:t>
            </a:r>
            <a:endParaRPr lang="en-US" altLang="zh-TW" sz="32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R="0" algn="l"/>
            <a:endParaRPr lang="en-US" altLang="zh-TW" sz="32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R="0" algn="l"/>
            <a:endParaRPr lang="zh-TW" altLang="en-US" sz="32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9" name="文字方塊 3"/>
          <p:cNvSpPr txBox="1">
            <a:spLocks noChangeArrowheads="1"/>
          </p:cNvSpPr>
          <p:nvPr/>
        </p:nvSpPr>
        <p:spPr bwMode="auto">
          <a:xfrm>
            <a:off x="3924300" y="6237288"/>
            <a:ext cx="1569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en-US" altLang="zh-TW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103/02/14</a:t>
            </a:r>
            <a:endParaRPr kumimoji="0" lang="zh-TW" altLang="en-US" sz="24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實習主題及內容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600" y="1844675"/>
            <a:ext cx="8229600" cy="717550"/>
          </a:xfrm>
          <a:prstGeom prst="rect">
            <a:avLst/>
          </a:prstGeom>
        </p:spPr>
        <p:txBody>
          <a:bodyPr/>
          <a:lstStyle>
            <a:lvl1pPr marL="273050" indent="-2730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生產線現場實習 </a:t>
            </a:r>
            <a:r>
              <a:rPr kumimoji="0" lang="en-US" altLang="zh-TW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學甲廠 </a:t>
            </a:r>
            <a:r>
              <a:rPr kumimoji="0" lang="en-US" altLang="zh-TW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岡山廠</a:t>
            </a:r>
            <a:r>
              <a:rPr kumimoji="0" lang="en-US" altLang="zh-TW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kumimoji="0" lang="en-US" altLang="zh-TW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90550" y="2349500"/>
            <a:ext cx="8229600" cy="573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鰻粉線、製粒線、發泡線</a:t>
            </a:r>
            <a:endParaRPr kumimoji="0" lang="en-US" altLang="zh-TW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25438" y="3937000"/>
            <a:ext cx="2951162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下料</a:t>
            </a:r>
            <a:r>
              <a:rPr kumimoji="0" lang="en-US" altLang="zh-TW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–1</a:t>
            </a: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混</a:t>
            </a:r>
            <a:r>
              <a:rPr kumimoji="0" lang="en-US" altLang="zh-TW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–</a:t>
            </a: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粉碎</a:t>
            </a:r>
            <a:r>
              <a:rPr kumimoji="0" lang="en-US" altLang="zh-TW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276600" y="3716338"/>
            <a:ext cx="1295400" cy="573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有網式</a:t>
            </a:r>
            <a:r>
              <a:rPr kumimoji="0" lang="en-US" altLang="zh-TW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276600" y="4224338"/>
            <a:ext cx="1295400" cy="573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無網式</a:t>
            </a:r>
            <a:r>
              <a:rPr kumimoji="0" lang="en-US" altLang="zh-TW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0" y="3937000"/>
            <a:ext cx="10795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en-US" altLang="zh-TW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混</a:t>
            </a:r>
            <a:r>
              <a:rPr kumimoji="0" lang="en-US" altLang="zh-TW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5567363" y="3081338"/>
            <a:ext cx="310832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秤重包裝</a:t>
            </a:r>
            <a:r>
              <a:rPr kumimoji="0" lang="en-US" altLang="zh-TW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鰻粉</a:t>
            </a:r>
            <a:endParaRPr kumimoji="0" lang="en-US" altLang="zh-TW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5783263" y="3937000"/>
            <a:ext cx="274955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製粒線</a:t>
            </a:r>
            <a:endParaRPr kumimoji="0" lang="en-US" altLang="zh-TW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927725" y="4729163"/>
            <a:ext cx="2747963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發泡線</a:t>
            </a:r>
            <a:endParaRPr kumimoji="0" lang="en-US" altLang="zh-TW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5567363" y="3500438"/>
            <a:ext cx="368300" cy="461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580063" y="4221163"/>
            <a:ext cx="276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580063" y="4454525"/>
            <a:ext cx="276225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內容版面配置區 2"/>
          <p:cNvSpPr txBox="1">
            <a:spLocks/>
          </p:cNvSpPr>
          <p:nvPr/>
        </p:nvSpPr>
        <p:spPr>
          <a:xfrm>
            <a:off x="4500563" y="5303838"/>
            <a:ext cx="1373187" cy="573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en-US" altLang="zh-TW" sz="2600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Pri</a:t>
            </a:r>
            <a:r>
              <a:rPr kumimoji="0" lang="en-US" altLang="zh-TW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-mix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4" name="直線單箭頭接點 23"/>
          <p:cNvCxnSpPr>
            <a:endCxn id="9" idx="2"/>
          </p:cNvCxnSpPr>
          <p:nvPr/>
        </p:nvCxnSpPr>
        <p:spPr>
          <a:xfrm flipV="1">
            <a:off x="5076825" y="4508500"/>
            <a:ext cx="34925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4619625" cy="722313"/>
          </a:xfrm>
        </p:spPr>
        <p:txBody>
          <a:bodyPr/>
          <a:lstStyle/>
          <a:p>
            <a:r>
              <a:rPr lang="en-US" altLang="zh-TW" sz="40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混 </a:t>
            </a:r>
            <a:r>
              <a:rPr lang="en-US" altLang="zh-TW" sz="40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40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製粒線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611188" y="1125538"/>
            <a:ext cx="10795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主機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1908175" y="1125538"/>
            <a:ext cx="116522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悶熟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4140200" y="2205038"/>
            <a:ext cx="1801813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秤重包裝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2"/>
          <p:cNvSpPr txBox="1">
            <a:spLocks/>
          </p:cNvSpPr>
          <p:nvPr/>
        </p:nvSpPr>
        <p:spPr>
          <a:xfrm>
            <a:off x="3262313" y="1125538"/>
            <a:ext cx="116522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冷卻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773613" y="1125538"/>
            <a:ext cx="116522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篩網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288088" y="1125538"/>
            <a:ext cx="2747962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成品桶</a:t>
            </a:r>
            <a:r>
              <a:rPr kumimoji="0"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暫存</a:t>
            </a:r>
            <a:r>
              <a:rPr kumimoji="0"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8088" y="2209800"/>
            <a:ext cx="116522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篩網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1547813" y="14128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987675" y="14128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4356100" y="14128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940425" y="14128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6877050" y="17002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5942013" y="24923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71" name="Rectangle 19"/>
          <p:cNvSpPr>
            <a:spLocks/>
          </p:cNvSpPr>
          <p:nvPr/>
        </p:nvSpPr>
        <p:spPr bwMode="auto">
          <a:xfrm>
            <a:off x="468313" y="3213100"/>
            <a:ext cx="46196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r>
              <a:rPr kumimoji="0" lang="en-US" altLang="zh-TW" sz="4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 sz="4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混 </a:t>
            </a:r>
            <a:r>
              <a:rPr kumimoji="0" lang="en-US" altLang="zh-TW" sz="4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 </a:t>
            </a:r>
            <a:r>
              <a:rPr kumimoji="0" lang="zh-TW" altLang="en-US" sz="4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發泡線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11188" y="4005263"/>
            <a:ext cx="10795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主機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908175" y="4005263"/>
            <a:ext cx="223202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臥式乾燥機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11188" y="5373688"/>
            <a:ext cx="1801812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秤重包裝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7367588" y="5378450"/>
            <a:ext cx="116522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冷卻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4773613" y="4005263"/>
            <a:ext cx="116522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篩網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6288088" y="3789363"/>
            <a:ext cx="2676525" cy="1079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噴油 </a:t>
            </a:r>
            <a:r>
              <a:rPr kumimoji="0"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洗衣機</a:t>
            </a:r>
            <a:r>
              <a:rPr kumimoji="0"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or</a:t>
            </a: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秤重模式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2759075" y="5378450"/>
            <a:ext cx="116522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篩網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547813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7092950" y="56610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43561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5940425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7956550" y="48688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2339975" y="56610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5927725" y="5373688"/>
            <a:ext cx="116522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篩網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H="1">
            <a:off x="5581650" y="56562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4129088" y="5373688"/>
            <a:ext cx="145097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成品桶</a:t>
            </a: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flipH="1">
            <a:off x="3852863" y="56610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5794375" y="304323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66"/>
                </a:solidFill>
                <a:ea typeface="標楷體" pitchFamily="65" charset="-120"/>
              </a:rPr>
              <a:t>品管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2193925" y="60674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0066"/>
                </a:solidFill>
                <a:ea typeface="標楷體" pitchFamily="65" charset="-120"/>
              </a:rPr>
              <a:t>品管</a:t>
            </a:r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 flipV="1">
            <a:off x="6156325" y="2708275"/>
            <a:ext cx="0" cy="2889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V="1">
            <a:off x="2555875" y="5805488"/>
            <a:ext cx="0" cy="2889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3593" name="Picture 41" descr="R00232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045311"/>
            <a:ext cx="5578553" cy="41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4" name="Picture 42" descr="DSCN23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06459"/>
            <a:ext cx="6701247" cy="50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  <p:bldP spid="4" grpId="0"/>
      <p:bldP spid="5" grpId="0"/>
      <p:bldP spid="23571" grpId="0"/>
      <p:bldP spid="6" grpId="0"/>
      <p:bldP spid="7" grpId="0"/>
      <p:bldP spid="8" grpId="0"/>
      <p:bldP spid="10" grpId="0"/>
      <p:bldP spid="13" grpId="0"/>
      <p:bldP spid="14" grpId="0"/>
      <p:bldP spid="15" grpId="0"/>
      <p:bldP spid="16" grpId="0"/>
      <p:bldP spid="17" grpId="0"/>
      <p:bldP spid="23589" grpId="0"/>
      <p:bldP spid="23590" grpId="0"/>
      <p:bldP spid="23591" grpId="0" animBg="1"/>
      <p:bldP spid="235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心得分享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147050" cy="6302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400" smtClean="0">
                <a:ea typeface="標楷體" pitchFamily="65" charset="-120"/>
              </a:rPr>
              <a:t>實習內容很豐富</a:t>
            </a:r>
            <a:r>
              <a:rPr lang="zh-TW" altLang="zh-TW" sz="2400" smtClean="0"/>
              <a:t>，</a:t>
            </a:r>
            <a:r>
              <a:rPr lang="zh-TW" altLang="en-US" sz="2400" smtClean="0">
                <a:ea typeface="標楷體" pitchFamily="65" charset="-120"/>
              </a:rPr>
              <a:t>現場實物操作對學理的認知與課程知識的補充有很大幫助</a:t>
            </a:r>
            <a:r>
              <a:rPr kumimoji="1" lang="zh-TW" altLang="en-US" sz="2400" smtClean="0"/>
              <a:t>。</a:t>
            </a:r>
            <a:endParaRPr kumimoji="1" lang="en-US" altLang="zh-TW" sz="2400" smtClean="0"/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457200" y="3716338"/>
            <a:ext cx="81470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2400">
                <a:latin typeface="Constantia" pitchFamily="18" charset="0"/>
                <a:ea typeface="標楷體" pitchFamily="65" charset="-120"/>
              </a:rPr>
              <a:t>我的學生是我的實習指導員</a:t>
            </a:r>
            <a:r>
              <a:rPr kumimoji="0" lang="en-US" altLang="zh-TW" sz="2400">
                <a:latin typeface="標楷體"/>
                <a:ea typeface="標楷體" pitchFamily="65" charset="-120"/>
              </a:rPr>
              <a:t>—</a:t>
            </a:r>
            <a:r>
              <a:rPr kumimoji="0" lang="zh-TW" altLang="en-US" sz="2400">
                <a:latin typeface="Constantia" pitchFamily="18" charset="0"/>
                <a:ea typeface="標楷體" pitchFamily="65" charset="-120"/>
              </a:rPr>
              <a:t>看見學生的努力成果</a:t>
            </a:r>
            <a:r>
              <a:rPr kumimoji="0" lang="en-US" altLang="zh-TW" sz="2400">
                <a:latin typeface="Constantia" pitchFamily="18" charset="0"/>
                <a:ea typeface="標楷體" pitchFamily="65" charset="-120"/>
              </a:rPr>
              <a:t>--</a:t>
            </a:r>
            <a:r>
              <a:rPr kumimoji="0" lang="zh-TW" altLang="en-US" sz="2400">
                <a:latin typeface="Constantia" pitchFamily="18" charset="0"/>
                <a:ea typeface="標楷體" pitchFamily="65" charset="-120"/>
              </a:rPr>
              <a:t>另一種成就</a:t>
            </a:r>
            <a:r>
              <a:rPr lang="zh-TW" altLang="en-US" sz="2400">
                <a:latin typeface="Constantia" pitchFamily="18" charset="0"/>
              </a:rPr>
              <a:t>。</a:t>
            </a:r>
            <a:endParaRPr lang="en-US" altLang="zh-TW" sz="2400">
              <a:latin typeface="Constantia" pitchFamily="18" charset="0"/>
            </a:endParaRP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468313" y="2636838"/>
            <a:ext cx="8147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實習內容不只是現場實物操作</a:t>
            </a:r>
            <a:r>
              <a:rPr kumimoji="0" lang="zh-TW" altLang="zh-TW" sz="24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zh-TW" sz="2400" b="1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工作現場之應變更是需要學習的高階實務與管理層面</a:t>
            </a:r>
            <a:r>
              <a:rPr kumimoji="0" lang="zh-TW" altLang="zh-TW" sz="2400">
                <a:latin typeface="標楷體" pitchFamily="65" charset="-120"/>
                <a:ea typeface="標楷體" pitchFamily="65" charset="-120"/>
              </a:rPr>
              <a:t>。 EX. 客訴、回料即時處理…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919" name="Rectangle 7"/>
          <p:cNvSpPr>
            <a:spLocks/>
          </p:cNvSpPr>
          <p:nvPr/>
        </p:nvSpPr>
        <p:spPr bwMode="auto">
          <a:xfrm>
            <a:off x="468313" y="5246688"/>
            <a:ext cx="81470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2400" dirty="0">
                <a:latin typeface="Constantia" pitchFamily="18" charset="0"/>
                <a:ea typeface="標楷體" pitchFamily="65" charset="-120"/>
              </a:rPr>
              <a:t>期待再次的實習增能之</a:t>
            </a:r>
            <a:r>
              <a:rPr kumimoji="0" lang="zh-TW" altLang="en-US" sz="2400" dirty="0" smtClean="0">
                <a:latin typeface="Constantia" pitchFamily="18" charset="0"/>
                <a:ea typeface="標楷體" pitchFamily="65" charset="-120"/>
              </a:rPr>
              <a:t>旅</a:t>
            </a:r>
            <a:r>
              <a:rPr lang="zh-TW" altLang="en-US" sz="2400" dirty="0" smtClean="0">
                <a:latin typeface="Constantia" pitchFamily="18" charset="0"/>
                <a:ea typeface="標楷體" pitchFamily="65" charset="-120"/>
              </a:rPr>
              <a:t>。</a:t>
            </a:r>
            <a:endParaRPr lang="en-US" altLang="zh-TW" sz="2400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38920" name="Rectangle 8"/>
          <p:cNvSpPr>
            <a:spLocks/>
          </p:cNvSpPr>
          <p:nvPr/>
        </p:nvSpPr>
        <p:spPr bwMode="auto">
          <a:xfrm>
            <a:off x="468313" y="4598988"/>
            <a:ext cx="81470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zh-TW" altLang="en-US" sz="2400">
                <a:latin typeface="Constantia" pitchFamily="18" charset="0"/>
                <a:ea typeface="標楷體" pitchFamily="65" charset="-120"/>
              </a:rPr>
              <a:t>時間不夠</a:t>
            </a:r>
            <a:r>
              <a:rPr lang="zh-TW" altLang="zh-TW" sz="2400">
                <a:latin typeface="Constantia" pitchFamily="18" charset="0"/>
                <a:ea typeface="標楷體" pitchFamily="65" charset="-120"/>
              </a:rPr>
              <a:t>，美中不足</a:t>
            </a:r>
            <a:r>
              <a:rPr lang="zh-TW" altLang="en-US" sz="2400">
                <a:latin typeface="Constantia" pitchFamily="18" charset="0"/>
                <a:ea typeface="標楷體" pitchFamily="65" charset="-120"/>
              </a:rPr>
              <a:t>。</a:t>
            </a:r>
            <a:endParaRPr lang="en-US" altLang="zh-TW" sz="240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833298" y="5919663"/>
            <a:ext cx="2339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三合溢企業公司</a:t>
            </a:r>
            <a:endParaRPr lang="zh-TW" altLang="en-US" sz="2400" dirty="0">
              <a:ea typeface="標楷體" pitchFamily="65" charset="-12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992467" y="5938291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水生系黃承輝</a:t>
            </a:r>
            <a:r>
              <a:rPr lang="zh-TW" altLang="en-US" sz="2400" dirty="0">
                <a:ea typeface="標楷體" pitchFamily="65" charset="-120"/>
              </a:rPr>
              <a:t>老師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83568" y="5919663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>
                <a:ea typeface="標楷體" pitchFamily="65" charset="-120"/>
              </a:rPr>
              <a:t>感謝教發中心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547813" y="3187700"/>
            <a:ext cx="277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2400" b="1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實務實習很重要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7" grpId="0"/>
      <p:bldP spid="38918" grpId="0"/>
      <p:bldP spid="38919" grpId="0"/>
      <p:bldP spid="38920" grpId="0"/>
      <p:bldP spid="38921" grpId="0"/>
      <p:bldP spid="38922" grpId="0"/>
      <p:bldP spid="38923" grpId="0"/>
      <p:bldP spid="389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9940" name="Picture 4" descr="DSCN1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24675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DSCN11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663700"/>
            <a:ext cx="6924675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DSCN1126-2"/>
          <p:cNvPicPr>
            <a:picLocks noChangeAspect="1" noChangeArrowheads="1"/>
          </p:cNvPicPr>
          <p:nvPr/>
        </p:nvPicPr>
        <p:blipFill>
          <a:blip r:embed="rId4" cstate="print">
            <a:lum bright="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31850"/>
            <a:ext cx="6924675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39744" y="3356992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ea typeface="文鼎海報體" pitchFamily="49" charset="-120"/>
              </a:rPr>
              <a:t>謝 謝 聆 聽</a:t>
            </a:r>
            <a:endParaRPr lang="zh-TW" altLang="en-US" sz="4000" dirty="0">
              <a:solidFill>
                <a:srgbClr val="C00000"/>
              </a:solidFill>
              <a:ea typeface="文鼎海報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>
          <a:xfrm>
            <a:off x="2555875" y="274638"/>
            <a:ext cx="2914650" cy="1143000"/>
          </a:xfrm>
        </p:spPr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90662" y="1447800"/>
            <a:ext cx="5097561" cy="9731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90000"/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提升自我的實務技能與知識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763786" y="2941637"/>
            <a:ext cx="6624638" cy="4873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kumimoji="0" lang="zh-TW" altLang="en-US" sz="2600" dirty="0" smtClean="0">
                <a:latin typeface="標楷體" pitchFamily="65" charset="-120"/>
                <a:ea typeface="標楷體" pitchFamily="65" charset="-120"/>
              </a:rPr>
              <a:t>提升教學</a:t>
            </a: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內容與學生學習成效</a:t>
            </a:r>
            <a:endParaRPr kumimoji="0" lang="en-US" altLang="zh-TW" sz="26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476375" y="3607991"/>
            <a:ext cx="6335713" cy="973137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marL="457200" indent="-457200">
              <a:spcBef>
                <a:spcPts val="575"/>
              </a:spcBef>
              <a:buClr>
                <a:schemeClr val="accent1"/>
              </a:buClr>
              <a:buSzPct val="90000"/>
              <a:buFont typeface="Wingdings" pitchFamily="2" charset="2"/>
              <a:buChar char="l"/>
            </a:pP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連結產學合作</a:t>
            </a:r>
            <a:endParaRPr kumimoji="0" lang="en-US" altLang="zh-TW" sz="26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zh-TW" altLang="en-US" sz="2600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學生至業界實務實習之橋梁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endParaRPr kumimoji="0"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63688" y="4566071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 建立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產學合作</a:t>
            </a:r>
            <a:r>
              <a:rPr kumimoji="0" lang="zh-TW" altLang="en-US" sz="2600" dirty="0" smtClean="0">
                <a:latin typeface="標楷體" pitchFamily="65" charset="-120"/>
                <a:ea typeface="標楷體" pitchFamily="65" charset="-120"/>
              </a:rPr>
              <a:t>鏈 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2204864"/>
            <a:ext cx="33137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accent1"/>
              </a:buClr>
              <a:buSzPct val="90000"/>
              <a:buFont typeface="Wingdings" pitchFamily="2" charset="2"/>
              <a:buChar char="l"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增加對業界的了解</a:t>
            </a:r>
            <a:endParaRPr lang="en-US" altLang="zh-TW" sz="2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6778625" cy="120508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水產飼料是水產養殖量產的必備要件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有助於教學與實習內容之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提升</a:t>
            </a:r>
          </a:p>
        </p:txBody>
      </p:sp>
      <p:sp>
        <p:nvSpPr>
          <p:cNvPr id="16387" name="內容版面配置區 2"/>
          <p:cNvSpPr txBox="1">
            <a:spLocks/>
          </p:cNvSpPr>
          <p:nvPr/>
        </p:nvSpPr>
        <p:spPr bwMode="auto">
          <a:xfrm>
            <a:off x="483221" y="1988840"/>
            <a:ext cx="82296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嘉義大學水生生物科學系與三合溢企業股份有限公司的連結</a:t>
            </a:r>
          </a:p>
        </p:txBody>
      </p:sp>
      <p:sp>
        <p:nvSpPr>
          <p:cNvPr id="16389" name="文字方塊 3"/>
          <p:cNvSpPr txBox="1">
            <a:spLocks noChangeArrowheads="1"/>
          </p:cNvSpPr>
          <p:nvPr/>
        </p:nvSpPr>
        <p:spPr bwMode="auto">
          <a:xfrm>
            <a:off x="6769100" y="1124744"/>
            <a:ext cx="1835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有必要學習</a:t>
            </a:r>
          </a:p>
        </p:txBody>
      </p:sp>
      <p:sp>
        <p:nvSpPr>
          <p:cNvPr id="2" name="矩形 1"/>
          <p:cNvSpPr/>
          <p:nvPr/>
        </p:nvSpPr>
        <p:spPr>
          <a:xfrm>
            <a:off x="6172726" y="112474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→</a:t>
            </a:r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5" descr="DSC085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80" y="2834022"/>
            <a:ext cx="5364882" cy="40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SCN96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20" y="2834022"/>
            <a:ext cx="5364484" cy="40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8072438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95769" y="500043"/>
            <a:ext cx="4526640" cy="1328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本系學生至三合溢公司就業情形</a:t>
            </a:r>
            <a:r>
              <a:rPr kumimoji="0" lang="en-US" altLang="zh-TW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(14</a:t>
            </a:r>
            <a:r>
              <a:rPr kumimoji="0" lang="zh-TW" altLang="en-US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位</a:t>
            </a:r>
            <a:r>
              <a:rPr kumimoji="0" lang="en-US" altLang="zh-TW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92275" y="6453188"/>
            <a:ext cx="273526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 蘇文吉              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427538" y="6453188"/>
            <a:ext cx="273685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 全興集團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三合溢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619672" y="3573016"/>
            <a:ext cx="5698976" cy="851942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實習單位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三合溢企業公司</a:t>
            </a: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8229600" cy="1143000"/>
          </a:xfrm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實習主題及內容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085" y="2492896"/>
            <a:ext cx="3528963" cy="1584176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飼料配方基本架構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品管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NIR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原理及實務操作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331640" y="1988840"/>
            <a:ext cx="6408737" cy="504056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飼料配方 </a:t>
            </a:r>
            <a:r>
              <a:rPr kumimoji="0" lang="en-US" altLang="zh-TW" sz="2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成本 </a:t>
            </a:r>
            <a:r>
              <a:rPr kumimoji="0" lang="en-US" altLang="zh-TW" sz="2600" dirty="0">
                <a:latin typeface="標楷體" pitchFamily="65" charset="-120"/>
                <a:ea typeface="標楷體" pitchFamily="65" charset="-120"/>
              </a:rPr>
              <a:t>&amp; </a:t>
            </a: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品質</a:t>
            </a:r>
            <a:r>
              <a:rPr kumimoji="0" lang="en-US" altLang="zh-TW" sz="2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   </a:t>
            </a:r>
            <a:endParaRPr kumimoji="0" lang="en-US" altLang="zh-TW" sz="26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537419" y="4800947"/>
            <a:ext cx="6130925" cy="1076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  鰻粉線、製粒線、發泡</a:t>
            </a:r>
            <a:r>
              <a:rPr kumimoji="0" lang="zh-TW" altLang="en-US" sz="2600" dirty="0" smtClean="0">
                <a:latin typeface="標楷體" pitchFamily="65" charset="-120"/>
                <a:ea typeface="標楷體" pitchFamily="65" charset="-120"/>
              </a:rPr>
              <a:t>線</a:t>
            </a:r>
            <a:endParaRPr kumimoji="0" lang="en-US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259632" y="4217293"/>
            <a:ext cx="6408737" cy="723875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2600" dirty="0" smtClean="0">
                <a:latin typeface="標楷體" pitchFamily="65" charset="-120"/>
                <a:ea typeface="標楷體" pitchFamily="65" charset="-120"/>
              </a:rPr>
              <a:t>生產線</a:t>
            </a: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現場實習 </a:t>
            </a:r>
            <a:r>
              <a:rPr kumimoji="0" lang="en-US" altLang="zh-TW" sz="2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學甲廠 </a:t>
            </a:r>
            <a:r>
              <a:rPr kumimoji="0" lang="en-US" altLang="zh-TW" sz="2600" dirty="0">
                <a:latin typeface="標楷體" pitchFamily="65" charset="-120"/>
                <a:ea typeface="標楷體" pitchFamily="65" charset="-120"/>
              </a:rPr>
              <a:t>&amp;</a:t>
            </a: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 岡山廠</a:t>
            </a:r>
            <a:r>
              <a:rPr kumimoji="0" lang="en-US" altLang="zh-TW" sz="2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kumimoji="0" lang="en-US" altLang="zh-TW" sz="26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zh-TW" sz="2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實習主題及內容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22425" y="2317750"/>
            <a:ext cx="7521575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飼料配方基本架構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 2" pitchFamily="18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營養素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protein,  lipid, CHO,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Vit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 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   mineral…</a:t>
            </a:r>
          </a:p>
          <a:p>
            <a:pPr marL="0" indent="0">
              <a:buFont typeface="Wingdings 2" pitchFamily="18" charset="2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 2" pitchFamily="18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品管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鮮度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外觀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大小均一度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安定性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 2" pitchFamily="18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粉率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(≦0.6%),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沉率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marL="0" indent="0">
              <a:buFont typeface="Wingdings 2" pitchFamily="18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膨發率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(1.5),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浮率</a:t>
            </a:r>
          </a:p>
          <a:p>
            <a:pPr marL="0" indent="0">
              <a:buFont typeface="Wingdings 2" pitchFamily="18" charset="2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 2" pitchFamily="18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成分分析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NIR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傳統化學分析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476375" y="1700213"/>
            <a:ext cx="7521575" cy="720725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飼料配方</a:t>
            </a:r>
          </a:p>
        </p:txBody>
      </p:sp>
      <p:pic>
        <p:nvPicPr>
          <p:cNvPr id="19463" name="Picture 7" descr="DSCN09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213100"/>
            <a:ext cx="2435225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DSCN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567113"/>
            <a:ext cx="2435225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DSCN1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41947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粉料鮮度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92138" y="1638300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粉料與水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(20g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23ml 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70450" y="161925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Mix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成團塊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55650" y="2674938"/>
            <a:ext cx="216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拉開 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→ 對折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916238" y="2674938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重複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次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15988" y="3683000"/>
            <a:ext cx="216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檢視彈性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黏度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211638" y="1616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→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195513" y="20939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↓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195513" y="31686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↓</a:t>
            </a:r>
          </a:p>
        </p:txBody>
      </p:sp>
      <p:pic>
        <p:nvPicPr>
          <p:cNvPr id="22541" name="Picture 13" descr="DSCN1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38375"/>
            <a:ext cx="4657725" cy="34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DSCN10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71750"/>
            <a:ext cx="4657725" cy="34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 descr="DSCN10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86075"/>
            <a:ext cx="4657725" cy="34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 descr="DSCN10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75000"/>
            <a:ext cx="4657725" cy="34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 descr="DSCN10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90900"/>
            <a:ext cx="4657725" cy="34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DSCN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222250"/>
            <a:ext cx="2351087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DSCN10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54400"/>
            <a:ext cx="3133725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DSCN10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76250"/>
            <a:ext cx="3133725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DSCN10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21163"/>
            <a:ext cx="3133725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059113" y="184467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6659563" y="29972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4787900" y="5084763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7451725" y="5207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3200" b="1">
                <a:ea typeface="標楷體" pitchFamily="65" charset="-120"/>
              </a:rPr>
              <a:t>粉率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927850" y="1625600"/>
            <a:ext cx="158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左右搖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下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353175" y="5875338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b="1">
                <a:ea typeface="標楷體" pitchFamily="65" charset="-120"/>
              </a:rPr>
              <a:t>篩網過濾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4925" y="5222875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b="1"/>
              <a:t>粉率</a:t>
            </a:r>
            <a:r>
              <a:rPr kumimoji="0" lang="en-US" altLang="zh-TW" b="1"/>
              <a:t>(≦0.6%)</a:t>
            </a:r>
            <a:endParaRPr kumimoji="0" lang="zh-TW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50825" y="912813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成分分析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: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NIR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分析</a:t>
            </a:r>
          </a:p>
        </p:txBody>
      </p:sp>
      <p:pic>
        <p:nvPicPr>
          <p:cNvPr id="32773" name="Picture 5" descr="DSCN10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0"/>
            <a:ext cx="3519487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DSCN10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341313"/>
            <a:ext cx="4692650" cy="35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DSCN10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1484313"/>
            <a:ext cx="4692650" cy="35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DSCN10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76438"/>
            <a:ext cx="3519488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03213" y="1866900"/>
            <a:ext cx="40528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優點：快速</a:t>
            </a:r>
          </a:p>
          <a:p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缺點：標準值之建立耗時</a:t>
            </a:r>
            <a:r>
              <a:rPr lang="zh-TW" altLang="en-US"/>
              <a:t>。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須與傳統化學分析數值比對製作檢量線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1241</TotalTime>
  <Words>562</Words>
  <Application>Microsoft Office PowerPoint</Application>
  <PresentationFormat>如螢幕大小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流線</vt:lpstr>
      <vt:lpstr>102年度教育部教學卓越計畫 教師業界增能心得分享</vt:lpstr>
      <vt:lpstr>目的</vt:lpstr>
      <vt:lpstr>PowerPoint 簡報</vt:lpstr>
      <vt:lpstr>PowerPoint 簡報</vt:lpstr>
      <vt:lpstr>實習主題及內容</vt:lpstr>
      <vt:lpstr>實習主題及內容-1</vt:lpstr>
      <vt:lpstr>粉料鮮度</vt:lpstr>
      <vt:lpstr>PowerPoint 簡報</vt:lpstr>
      <vt:lpstr>PowerPoint 簡報</vt:lpstr>
      <vt:lpstr>實習主題及內容-2</vt:lpstr>
      <vt:lpstr>2混 - 製粒線</vt:lpstr>
      <vt:lpstr>心得分享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102年教育部教學卓越計畫 教師業界增能成果簡報</dc:title>
  <dc:creator>user</dc:creator>
  <cp:lastModifiedBy>user</cp:lastModifiedBy>
  <cp:revision>67</cp:revision>
  <dcterms:created xsi:type="dcterms:W3CDTF">2013-08-27T15:57:28Z</dcterms:created>
  <dcterms:modified xsi:type="dcterms:W3CDTF">2014-02-13T07:10:22Z</dcterms:modified>
</cp:coreProperties>
</file>