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1" r:id="rId2"/>
    <p:sldMasterId id="2147483672" r:id="rId3"/>
  </p:sldMasterIdLst>
  <p:notesMasterIdLst>
    <p:notesMasterId r:id="rId30"/>
  </p:notesMasterIdLst>
  <p:handoutMasterIdLst>
    <p:handoutMasterId r:id="rId31"/>
  </p:handoutMasterIdLst>
  <p:sldIdLst>
    <p:sldId id="256" r:id="rId4"/>
    <p:sldId id="299" r:id="rId5"/>
    <p:sldId id="300" r:id="rId6"/>
    <p:sldId id="301" r:id="rId7"/>
    <p:sldId id="257" r:id="rId8"/>
    <p:sldId id="286" r:id="rId9"/>
    <p:sldId id="295" r:id="rId10"/>
    <p:sldId id="312" r:id="rId11"/>
    <p:sldId id="296" r:id="rId12"/>
    <p:sldId id="294" r:id="rId13"/>
    <p:sldId id="297" r:id="rId14"/>
    <p:sldId id="292" r:id="rId15"/>
    <p:sldId id="298" r:id="rId16"/>
    <p:sldId id="306" r:id="rId17"/>
    <p:sldId id="287" r:id="rId18"/>
    <p:sldId id="293" r:id="rId19"/>
    <p:sldId id="288" r:id="rId20"/>
    <p:sldId id="305" r:id="rId21"/>
    <p:sldId id="302" r:id="rId22"/>
    <p:sldId id="303" r:id="rId23"/>
    <p:sldId id="307" r:id="rId24"/>
    <p:sldId id="308" r:id="rId25"/>
    <p:sldId id="309" r:id="rId26"/>
    <p:sldId id="310" r:id="rId27"/>
    <p:sldId id="311" r:id="rId28"/>
    <p:sldId id="291" r:id="rId29"/>
  </p:sldIdLst>
  <p:sldSz cx="9144000" cy="6858000" type="screen4x3"/>
  <p:notesSz cx="6797675" cy="9926638"/>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1CBEE4"/>
    <a:srgbClr val="1F9BA1"/>
    <a:srgbClr val="8B2586"/>
    <a:srgbClr val="D47FDD"/>
    <a:srgbClr val="E76370"/>
    <a:srgbClr val="FFFFCC"/>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80" autoAdjust="0"/>
    <p:restoredTop sz="98986" autoAdjust="0"/>
  </p:normalViewPr>
  <p:slideViewPr>
    <p:cSldViewPr snapToGrid="0">
      <p:cViewPr varScale="1">
        <p:scale>
          <a:sx n="115" d="100"/>
          <a:sy n="115" d="100"/>
        </p:scale>
        <p:origin x="118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D0DD199A-9F71-4D25-BE55-8BC39C870D04}" type="datetimeFigureOut">
              <a:rPr lang="zh-TW" altLang="en-US"/>
              <a:pPr>
                <a:defRPr/>
              </a:pPr>
              <a:t>2018/8/16</a:t>
            </a:fld>
            <a:endParaRPr lang="zh-TW" altLang="en-US"/>
          </a:p>
        </p:txBody>
      </p:sp>
      <p:sp>
        <p:nvSpPr>
          <p:cNvPr id="4" name="頁尾版面配置區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97419510-6A24-434D-AE87-B287AFA43B9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F5E88683-BE82-48DC-81FC-ADA9F21DA062}" type="datetimeFigureOut">
              <a:rPr lang="zh-TW" altLang="en-US"/>
              <a:pPr>
                <a:defRPr/>
              </a:pPr>
              <a:t>2018/8/16</a:t>
            </a:fld>
            <a:endParaRPr lang="zh-TW" altLang="en-US"/>
          </a:p>
        </p:txBody>
      </p:sp>
      <p:sp>
        <p:nvSpPr>
          <p:cNvPr id="4" name="投影片影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76788"/>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6746B6E9-F70D-4F61-9866-6FC1AF1CF41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mn-lt"/>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mn-lt"/>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mn-lt"/>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mn-lt"/>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B03A2A5-0823-4393-B4BB-725D1063FD73}"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CC08770-69A1-4A4A-BB7A-A4A8AC276090}"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568A5CF5-C54D-4491-A8A5-7B42F02E5F16}"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9A95C95-185D-4F53-8DA0-4D46893DB7FC}"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1613" y="376238"/>
            <a:ext cx="1973262" cy="58102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76238"/>
            <a:ext cx="5770563" cy="58102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6664A78-D305-41A0-BE73-BDB82A7DD35F}"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3400A1-C28E-48FE-8126-EC28A0D78D86}"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1214544-5144-4520-B906-40798667157E}"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A77DA80-3AAC-4CA1-931E-3613104F1A4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2605CA46-3B21-490E-99EF-BEFECC4A7011}"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8DAD3C0-64B6-4932-AE59-CF19679E4895}" type="slidenum">
              <a:rPr lang="zh-TW" altLang="en-US"/>
              <a:pPr>
                <a:defRPr/>
              </a:pPr>
              <a:t>‹#›</a:t>
            </a:fld>
            <a:endParaRPr lang="zh-TW"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AB8BF18-55B2-443B-B0E5-F0D5F09ABE82}"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69EC48C-9A0D-4071-8D8B-215E52E57781}"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520825"/>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520825"/>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a:defRPr/>
            </a:pPr>
            <a:fld id="{C1A345D1-EB17-4017-89FB-6B56EC7867F3}" type="datetime1">
              <a:rPr lang="zh-TW" altLang="en-US"/>
              <a:pPr>
                <a:defRPr/>
              </a:pPr>
              <a:t>2018/8/16</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AEEA4B7E-9770-4199-8262-13A19832DBBF}"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pPr>
              <a:defRPr/>
            </a:pPr>
            <a:fld id="{3B23F82F-9A7D-4B37-8CC3-D346277FA9F0}" type="datetime1">
              <a:rPr lang="zh-TW" altLang="en-US"/>
              <a:pPr>
                <a:defRPr/>
              </a:pPr>
              <a:t>2018/8/16</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pPr>
              <a:defRPr/>
            </a:pPr>
            <a:fld id="{95271174-A3AD-43D0-B50A-609BC0363AC9}"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FB86E120-F344-4EDF-85B1-CE81DBA5FDE1}" type="datetime1">
              <a:rPr lang="zh-TW" altLang="en-US"/>
              <a:pPr>
                <a:defRPr/>
              </a:pPr>
              <a:t>2018/8/16</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3E62043D-6AC0-4BEC-AEA7-6C8AC71A65EC}"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EA169C2C-A8DB-4B57-9DA6-5C419647C1CA}" type="datetime1">
              <a:rPr lang="zh-TW" altLang="en-US"/>
              <a:pPr>
                <a:defRPr/>
              </a:pPr>
              <a:t>2018/8/16</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C0B9E2DB-DECC-4427-A288-BB9B642A5AEA}"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1D30B9BD-C7C7-42D0-9CC0-CAEF2E46F5C7}" type="datetime1">
              <a:rPr lang="zh-TW" altLang="en-US"/>
              <a:pPr>
                <a:defRPr/>
              </a:pPr>
              <a:t>2018/8/16</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C4144ADA-6D8A-429E-8D0C-66564F36418D}"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E736520-AA9F-4B9A-8543-6C8E38BCECA8}"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BED5024-3742-4A0E-8BBE-F1233F52957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B7EE0C19-A94B-4AEF-8ACD-996AEA119608}" type="datetime1">
              <a:rPr lang="zh-TW" altLang="en-US"/>
              <a:pPr>
                <a:defRPr/>
              </a:pPr>
              <a:t>2018/8/16</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93CCFC02-4D03-458B-AC69-A889205FF15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CDD70F5-DB05-498C-A3DD-9E41D45D4A99}"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007FC5F-7510-46B6-9D2F-1A8F2FB53063}"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352571B-095D-4ABF-B5F1-7BC01DA2531A}"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88D9397-EFED-42FA-AB5F-742934493C39}"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1F7012B3-03DC-44C5-9D78-E5C984574376}"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AAE45EC-ED63-468A-AA60-9BC463598FC5}"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D95EFD2-90B9-4752-8EDF-E8BBEC9C52BB}"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C2903A6-3ED1-439D-96C8-931D729C16DE}"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36E89E6-A0A2-48D1-823F-C8C8A9680F86}"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2BC2FBD-8637-48BA-AFBB-268597734E24}" type="slidenum">
              <a:rPr lang="zh-TW" altLang="en-US"/>
              <a:pPr>
                <a:defRPr/>
              </a:pPr>
              <a:t>‹#›</a:t>
            </a:fld>
            <a:endParaRPr lang="zh-TW"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38175" y="1530350"/>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7725" y="1530350"/>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a:defRPr/>
            </a:pPr>
            <a:fld id="{0FDCA8BC-FEDA-4AF3-91C5-716B8D6588B6}" type="datetime1">
              <a:rPr lang="zh-TW" altLang="en-US"/>
              <a:pPr>
                <a:defRPr/>
              </a:pPr>
              <a:t>2018/8/16</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EB689D9C-F8FD-45F2-BFA2-897734D364B5}"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pPr>
              <a:defRPr/>
            </a:pPr>
            <a:fld id="{03483754-5697-49DD-ABFE-3962529749FD}" type="datetime1">
              <a:rPr lang="zh-TW" altLang="en-US"/>
              <a:pPr>
                <a:defRPr/>
              </a:pPr>
              <a:t>2018/8/16</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pPr>
              <a:defRPr/>
            </a:pPr>
            <a:fld id="{6D6EB299-8267-4165-8B9A-14A84FE8475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11B172A9-FD91-4A1F-9DEC-B285EED058E6}" type="datetime1">
              <a:rPr lang="zh-TW" altLang="en-US"/>
              <a:pPr>
                <a:defRPr/>
              </a:pPr>
              <a:t>2018/8/16</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CDC14EE0-3EC2-4635-B893-D7A223B53091}" type="slidenum">
              <a:rPr lang="zh-TW" altLang="en-US"/>
              <a:pPr>
                <a:defRPr/>
              </a:pPr>
              <a:t>‹#›</a:t>
            </a:fld>
            <a:endParaRPr lang="zh-TW"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B06E289B-466C-4F3B-A1EF-D609F15DF512}" type="datetime1">
              <a:rPr lang="zh-TW" altLang="en-US"/>
              <a:pPr>
                <a:defRPr/>
              </a:pPr>
              <a:t>2018/8/16</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B5A589F2-6537-4639-8DF2-D9891D9DD546}"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4D4B6AE-4BC6-43F9-B962-2066161125F3}"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A86B4EF-7A8C-4146-B9AE-6380E7A49935}"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ABEDBFAA-D69E-4B88-B975-CEBB5A71F8AD}" type="datetime1">
              <a:rPr lang="zh-TW" altLang="en-US"/>
              <a:pPr>
                <a:defRPr/>
              </a:pPr>
              <a:t>2018/8/16</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F1E6D9AE-7354-4276-B42C-E65CBA5FE0FF}"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DAC8B941-5766-4967-A506-8FDAED2922C3}" type="datetime1">
              <a:rPr lang="zh-TW" altLang="en-US"/>
              <a:pPr>
                <a:defRPr/>
              </a:pPr>
              <a:t>2018/8/16</a:t>
            </a:fld>
            <a:endParaRPr lang="zh-TW" altLang="en-US" dirty="0"/>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3F684891-B556-4AD8-A74E-6701D4DEB623}"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6F7C52F-CFD9-4F4F-BDA8-1FDD6AEDC780}"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457E7A8-7975-4D5A-9DD2-52B4FC90C896}"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6850" y="360363"/>
            <a:ext cx="1978025" cy="58261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8013" y="360363"/>
            <a:ext cx="5786437" cy="58261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518B5C3-489B-42B1-86C3-0CB40FECBF7D}" type="datetime1">
              <a:rPr lang="zh-TW" altLang="en-US"/>
              <a:pPr>
                <a:defRPr/>
              </a:pPr>
              <a:t>2018/8/16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AC9AFA6-DCF8-47AF-966E-8CB642A2A07B}"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38175" y="1530350"/>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7725" y="1530350"/>
            <a:ext cx="3867150" cy="4656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a:defRPr/>
            </a:pPr>
            <a:fld id="{9587DDF0-B505-4191-A1EE-D29F53BB39AD}" type="datetime1">
              <a:rPr lang="zh-TW" altLang="en-US"/>
              <a:pPr>
                <a:defRPr/>
              </a:pPr>
              <a:t>2018/8/16</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93579B4F-3143-41CB-8CB5-0FC785BC8AF9}"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pPr>
              <a:defRPr/>
            </a:pPr>
            <a:fld id="{1D9117FA-3DF8-4C97-8BAC-3997BCFC0BA4}" type="datetime1">
              <a:rPr lang="zh-TW" altLang="en-US"/>
              <a:pPr>
                <a:defRPr/>
              </a:pPr>
              <a:t>2018/8/16</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pPr>
              <a:defRPr/>
            </a:pPr>
            <a:fld id="{6AE4EAE0-413B-491F-A950-A39336533242}"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pPr>
              <a:defRPr/>
            </a:pPr>
            <a:fld id="{4405E7B8-BEBD-46E6-9915-59D30DD1BD05}" type="datetime1">
              <a:rPr lang="zh-TW" altLang="en-US"/>
              <a:pPr>
                <a:defRPr/>
              </a:pPr>
              <a:t>2018/8/16</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79F90837-C171-4391-9F0F-9999F675E18E}"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324EB595-AD04-4CA3-88DB-535135983240}" type="datetime1">
              <a:rPr lang="zh-TW" altLang="en-US"/>
              <a:pPr>
                <a:defRPr/>
              </a:pPr>
              <a:t>2018/8/16</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E343B556-A541-4AB9-952D-19D2EA00794A}"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B3A1137A-D313-45B8-8097-D4DC4525F1A9}" type="datetime1">
              <a:rPr lang="zh-TW" altLang="en-US"/>
              <a:pPr>
                <a:defRPr/>
              </a:pPr>
              <a:t>2018/8/16</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8B919C13-32EA-43AB-94C5-5080221AF4B9}"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D29C1868-826F-4B42-A0EE-9C1471A108A8}" type="datetime1">
              <a:rPr lang="zh-TW" altLang="en-US"/>
              <a:pPr>
                <a:defRPr/>
              </a:pPr>
              <a:t>2018/8/16</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5A851B3A-724A-46B7-8FCE-DDE46C6AABA4}" type="slidenum">
              <a:rPr lang="zh-TW" altLang="en-US"/>
              <a:pPr>
                <a:defRPr/>
              </a:pPr>
              <a:t>‹#›</a:t>
            </a:fld>
            <a:endParaRPr lang="zh-TW"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652463" y="1343025"/>
            <a:ext cx="5884862" cy="19050"/>
          </a:xfrm>
          <a:prstGeom prst="line">
            <a:avLst/>
          </a:prstGeom>
          <a:noFill/>
          <a:ln w="76200" cmpd="tri">
            <a:solidFill>
              <a:srgbClr val="339966"/>
            </a:solidFill>
            <a:round/>
            <a:headEnd/>
            <a:tailEnd/>
          </a:ln>
          <a:effectLst/>
        </p:spPr>
        <p:txBody>
          <a:bodyPr/>
          <a:lstStyle/>
          <a:p>
            <a:pPr>
              <a:defRPr/>
            </a:pPr>
            <a:endParaRPr lang="zh-TW" altLang="en-US"/>
          </a:p>
        </p:txBody>
      </p:sp>
      <p:sp>
        <p:nvSpPr>
          <p:cNvPr id="11" name="矩形 7"/>
          <p:cNvSpPr/>
          <p:nvPr userDrawn="1"/>
        </p:nvSpPr>
        <p:spPr>
          <a:xfrm>
            <a:off x="180975" y="6367463"/>
            <a:ext cx="2428870" cy="307777"/>
          </a:xfrm>
          <a:prstGeom prst="rect">
            <a:avLst/>
          </a:prstGeom>
        </p:spPr>
        <p:txBody>
          <a:bodyPr wrap="none">
            <a:spAutoFit/>
          </a:bodyPr>
          <a:lstStyle/>
          <a:p>
            <a:r>
              <a:rPr lang="en-US" altLang="zh-TW" sz="1400" dirty="0" smtClean="0">
                <a:solidFill>
                  <a:srgbClr val="0000FF"/>
                </a:solidFill>
                <a:latin typeface="Times New Roman" pitchFamily="18" charset="0"/>
                <a:ea typeface="標楷體" pitchFamily="65" charset="-120"/>
              </a:rPr>
              <a:t>107</a:t>
            </a:r>
            <a:r>
              <a:rPr lang="zh-TW" altLang="en-US" sz="1400" dirty="0" smtClean="0">
                <a:solidFill>
                  <a:srgbClr val="0000FF"/>
                </a:solidFill>
                <a:latin typeface="Times New Roman" pitchFamily="18" charset="0"/>
                <a:ea typeface="標楷體" pitchFamily="65" charset="-120"/>
              </a:rPr>
              <a:t>學年度課程結構外審說明</a:t>
            </a:r>
          </a:p>
        </p:txBody>
      </p:sp>
      <p:sp>
        <p:nvSpPr>
          <p:cNvPr id="12" name="矩形 8"/>
          <p:cNvSpPr/>
          <p:nvPr userDrawn="1"/>
        </p:nvSpPr>
        <p:spPr>
          <a:xfrm>
            <a:off x="7172325" y="85725"/>
            <a:ext cx="1943100" cy="304800"/>
          </a:xfrm>
          <a:prstGeom prst="rect">
            <a:avLst/>
          </a:prstGeom>
        </p:spPr>
        <p:txBody>
          <a:bodyPr>
            <a:spAutoFit/>
          </a:bodyPr>
          <a:lstStyle/>
          <a:p>
            <a:r>
              <a:rPr lang="zh-TW" altLang="en-US" sz="1400">
                <a:latin typeface="Times New Roman" pitchFamily="18" charset="0"/>
                <a:ea typeface="標楷體" pitchFamily="65" charset="-120"/>
              </a:rPr>
              <a:t>國立嘉義大學教務處</a:t>
            </a:r>
          </a:p>
        </p:txBody>
      </p:sp>
      <p:pic>
        <p:nvPicPr>
          <p:cNvPr id="24581" name="圖片 9"/>
          <p:cNvPicPr>
            <a:picLocks noChangeAspect="1"/>
          </p:cNvPicPr>
          <p:nvPr userDrawn="1"/>
        </p:nvPicPr>
        <p:blipFill>
          <a:blip r:embed="rId14">
            <a:clrChange>
              <a:clrFrom>
                <a:srgbClr val="F9FFFF"/>
              </a:clrFrom>
              <a:clrTo>
                <a:srgbClr val="F9FFFF">
                  <a:alpha val="0"/>
                </a:srgbClr>
              </a:clrTo>
            </a:clrChange>
          </a:blip>
          <a:srcRect/>
          <a:stretch>
            <a:fillRect/>
          </a:stretch>
        </p:blipFill>
        <p:spPr bwMode="auto">
          <a:xfrm>
            <a:off x="6902450" y="85725"/>
            <a:ext cx="300038" cy="330200"/>
          </a:xfrm>
          <a:prstGeom prst="rect">
            <a:avLst/>
          </a:prstGeom>
          <a:noFill/>
          <a:ln w="9525">
            <a:noFill/>
            <a:miter lim="800000"/>
            <a:headEnd/>
            <a:tailEnd/>
          </a:ln>
        </p:spPr>
      </p:pic>
      <p:sp>
        <p:nvSpPr>
          <p:cNvPr id="24582" name="Title Placeholder 1"/>
          <p:cNvSpPr>
            <a:spLocks noGrp="1"/>
          </p:cNvSpPr>
          <p:nvPr>
            <p:ph type="title"/>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4583" name="Text Placeholder 2"/>
          <p:cNvSpPr>
            <a:spLocks noGrp="1"/>
          </p:cNvSpPr>
          <p:nvPr>
            <p:ph type="body" idx="1"/>
          </p:nvPr>
        </p:nvSpPr>
        <p:spPr bwMode="auto">
          <a:xfrm>
            <a:off x="638175" y="1530350"/>
            <a:ext cx="7886700" cy="4656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4" name="Date Placeholder 3"/>
          <p:cNvSpPr>
            <a:spLocks noGrp="1"/>
          </p:cNvSpPr>
          <p:nvPr>
            <p:ph type="dt" sz="half" idx="2"/>
          </p:nvPr>
        </p:nvSpPr>
        <p:spPr>
          <a:xfrm>
            <a:off x="639763" y="6356350"/>
            <a:ext cx="2057400" cy="365125"/>
          </a:xfrm>
          <a:prstGeom prst="rect">
            <a:avLst/>
          </a:prstGeom>
        </p:spPr>
        <p:txBody>
          <a:bodyPr vert="horz" lIns="91440" tIns="45720" rIns="91440" bIns="45720" rtlCol="0" anchor="ctr"/>
          <a:lstStyle>
            <a:lvl1pPr fontAlgn="auto">
              <a:spcBef>
                <a:spcPts val="0"/>
              </a:spcBef>
              <a:spcAft>
                <a:spcPts val="0"/>
              </a:spcAft>
              <a:defRPr kumimoji="0" sz="1200">
                <a:solidFill>
                  <a:schemeClr val="tx1">
                    <a:tint val="75000"/>
                  </a:schemeClr>
                </a:solidFill>
                <a:latin typeface="+mn-lt"/>
                <a:ea typeface="+mn-ea"/>
              </a:defRPr>
            </a:lvl1pPr>
          </a:lstStyle>
          <a:p>
            <a:pPr>
              <a:defRPr/>
            </a:pPr>
            <a:fld id="{268CA2C0-6CDC-4018-9DC2-22707B258761}" type="datetime1">
              <a:rPr lang="zh-TW" altLang="en-US"/>
              <a:pPr>
                <a:defRPr/>
              </a:pPr>
              <a:t>2018/8/16</a:t>
            </a:fld>
            <a:endParaRPr lang="zh-TW" altLang="en-US"/>
          </a:p>
        </p:txBody>
      </p:sp>
      <p:sp>
        <p:nvSpPr>
          <p:cNvPr id="1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16" name="Slide Number Placeholder 5"/>
          <p:cNvSpPr>
            <a:spLocks noGrp="1"/>
          </p:cNvSpPr>
          <p:nvPr>
            <p:ph type="sldNum" sz="quarter" idx="4"/>
          </p:nvPr>
        </p:nvSpPr>
        <p:spPr>
          <a:xfrm>
            <a:off x="68770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solidFill>
                <a:latin typeface="+mn-lt"/>
                <a:ea typeface="+mn-ea"/>
              </a:defRPr>
            </a:lvl1pPr>
          </a:lstStyle>
          <a:p>
            <a:pPr>
              <a:defRPr/>
            </a:pPr>
            <a:fld id="{A6262B2E-D70E-4201-A7B8-44BE41F7F005}"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p:titleStyle>
    <p:bodyStyle>
      <a:lvl1pPr marL="228600" indent="-228600" algn="l" rtl="0" fontAlgn="base">
        <a:lnSpc>
          <a:spcPct val="90000"/>
        </a:lnSpc>
        <a:spcBef>
          <a:spcPts val="1000"/>
        </a:spcBef>
        <a:spcAft>
          <a:spcPct val="0"/>
        </a:spcAft>
        <a:buClr>
          <a:srgbClr val="FF0000"/>
        </a:buClr>
        <a:buFont typeface="Wingdings 3" pitchFamily="18" charset="2"/>
        <a:buChar char=""/>
        <a:defRPr kumimoji="1" sz="3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FFC000"/>
        </a:buClr>
        <a:buFont typeface="Wingdings" pitchFamily="2" charset="2"/>
        <a:buChar char="u"/>
        <a:defRPr kumimoji="1" sz="3000">
          <a:solidFill>
            <a:schemeClr val="tx1"/>
          </a:solidFill>
          <a:latin typeface="+mn-lt"/>
          <a:ea typeface="+mn-ea"/>
        </a:defRPr>
      </a:lvl2pPr>
      <a:lvl3pPr marL="1143000" indent="-228600" algn="l" rtl="0" fontAlgn="base">
        <a:lnSpc>
          <a:spcPct val="90000"/>
        </a:lnSpc>
        <a:spcBef>
          <a:spcPts val="500"/>
        </a:spcBef>
        <a:spcAft>
          <a:spcPct val="0"/>
        </a:spcAft>
        <a:buFont typeface="Arial" charset="0"/>
        <a:buChar char="•"/>
        <a:defRPr kumimoji="1" sz="2800">
          <a:solidFill>
            <a:schemeClr val="tx1"/>
          </a:solidFill>
          <a:latin typeface="+mn-lt"/>
          <a:ea typeface="+mn-ea"/>
        </a:defRPr>
      </a:lvl3pPr>
      <a:lvl4pPr marL="1600200" indent="-228600" algn="l" rtl="0" fontAlgn="base">
        <a:lnSpc>
          <a:spcPct val="90000"/>
        </a:lnSpc>
        <a:spcBef>
          <a:spcPts val="500"/>
        </a:spcBef>
        <a:spcAft>
          <a:spcPct val="0"/>
        </a:spcAft>
        <a:buFont typeface="Arial" charset="0"/>
        <a:buChar char="•"/>
        <a:defRPr kumimoji="1" sz="2600">
          <a:solidFill>
            <a:schemeClr val="tx1"/>
          </a:solidFill>
          <a:latin typeface="+mn-lt"/>
          <a:ea typeface="+mn-ea"/>
        </a:defRPr>
      </a:lvl4pPr>
      <a:lvl5pPr marL="20574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5pPr>
      <a:lvl6pPr marL="25146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6pPr>
      <a:lvl7pPr marL="29718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7pPr>
      <a:lvl8pPr marL="34290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8pPr>
      <a:lvl9pPr marL="38862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628650" y="365125"/>
            <a:ext cx="7886700" cy="979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5603" name="Text Placeholder 2"/>
          <p:cNvSpPr>
            <a:spLocks noGrp="1"/>
          </p:cNvSpPr>
          <p:nvPr>
            <p:ph type="body" idx="1"/>
          </p:nvPr>
        </p:nvSpPr>
        <p:spPr bwMode="auto">
          <a:xfrm>
            <a:off x="628650" y="1520825"/>
            <a:ext cx="7886700" cy="4656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Date Placeholder 3"/>
          <p:cNvSpPr>
            <a:spLocks noGrp="1"/>
          </p:cNvSpPr>
          <p:nvPr>
            <p:ph type="dt" sz="half" idx="2"/>
          </p:nvPr>
        </p:nvSpPr>
        <p:spPr>
          <a:xfrm>
            <a:off x="639763" y="6356350"/>
            <a:ext cx="2057400" cy="365125"/>
          </a:xfrm>
          <a:prstGeom prst="rect">
            <a:avLst/>
          </a:prstGeom>
        </p:spPr>
        <p:txBody>
          <a:bodyPr vert="horz" lIns="91440" tIns="45720" rIns="91440" bIns="45720" rtlCol="0" anchor="ctr"/>
          <a:lstStyle>
            <a:lvl1pPr fontAlgn="auto">
              <a:spcBef>
                <a:spcPts val="0"/>
              </a:spcBef>
              <a:spcAft>
                <a:spcPts val="0"/>
              </a:spcAft>
              <a:defRPr kumimoji="0" sz="1200">
                <a:solidFill>
                  <a:schemeClr val="tx1">
                    <a:tint val="75000"/>
                  </a:schemeClr>
                </a:solidFill>
                <a:latin typeface="+mn-lt"/>
                <a:ea typeface="+mn-ea"/>
              </a:defRPr>
            </a:lvl1pPr>
          </a:lstStyle>
          <a:p>
            <a:pPr>
              <a:defRPr/>
            </a:pPr>
            <a:fld id="{AF15FB0B-2289-4C4C-90F8-408FF90159F9}" type="datetime1">
              <a:rPr lang="zh-TW" altLang="en-US"/>
              <a:pPr>
                <a:defRPr/>
              </a:pPr>
              <a:t>2018/8/16</a:t>
            </a:fld>
            <a:endParaRPr lang="zh-TW" altLang="en-US"/>
          </a:p>
        </p:txBody>
      </p:sp>
      <p:sp>
        <p:nvSpPr>
          <p:cNvPr id="8"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9" name="Slide Number Placeholder 5"/>
          <p:cNvSpPr>
            <a:spLocks noGrp="1"/>
          </p:cNvSpPr>
          <p:nvPr>
            <p:ph type="sldNum" sz="quarter" idx="4"/>
          </p:nvPr>
        </p:nvSpPr>
        <p:spPr>
          <a:xfrm>
            <a:off x="68770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solidFill>
                <a:latin typeface="+mn-lt"/>
                <a:ea typeface="+mn-ea"/>
                <a:cs typeface="+mn-cs"/>
              </a:defRPr>
            </a:lvl1pPr>
          </a:lstStyle>
          <a:p>
            <a:pPr>
              <a:defRPr/>
            </a:pPr>
            <a:fld id="{22241AE1-511F-4E10-A8E4-11D344FB0C7E}"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p:titleStyle>
    <p:bodyStyle>
      <a:lvl1pPr marL="228600" indent="-228600" algn="l" rtl="0" fontAlgn="base">
        <a:lnSpc>
          <a:spcPct val="90000"/>
        </a:lnSpc>
        <a:spcBef>
          <a:spcPts val="1000"/>
        </a:spcBef>
        <a:spcAft>
          <a:spcPct val="0"/>
        </a:spcAft>
        <a:buClr>
          <a:srgbClr val="FF0000"/>
        </a:buClr>
        <a:buFont typeface="Wingdings 3" pitchFamily="18" charset="2"/>
        <a:buChar char=""/>
        <a:defRPr kumimoji="1" sz="3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FFC000"/>
        </a:buClr>
        <a:buFont typeface="Wingdings" pitchFamily="2" charset="2"/>
        <a:buChar char="u"/>
        <a:defRPr kumimoji="1" sz="3000">
          <a:solidFill>
            <a:schemeClr val="tx1"/>
          </a:solidFill>
          <a:latin typeface="+mn-lt"/>
          <a:ea typeface="+mn-ea"/>
        </a:defRPr>
      </a:lvl2pPr>
      <a:lvl3pPr marL="1143000" indent="-228600" algn="l" rtl="0" fontAlgn="base">
        <a:lnSpc>
          <a:spcPct val="90000"/>
        </a:lnSpc>
        <a:spcBef>
          <a:spcPts val="500"/>
        </a:spcBef>
        <a:spcAft>
          <a:spcPct val="0"/>
        </a:spcAft>
        <a:buFont typeface="Arial" charset="0"/>
        <a:buChar char="•"/>
        <a:defRPr kumimoji="1" sz="2800">
          <a:solidFill>
            <a:schemeClr val="tx1"/>
          </a:solidFill>
          <a:latin typeface="+mn-lt"/>
          <a:ea typeface="+mn-ea"/>
        </a:defRPr>
      </a:lvl3pPr>
      <a:lvl4pPr marL="1600200" indent="-228600" algn="l" rtl="0" fontAlgn="base">
        <a:lnSpc>
          <a:spcPct val="90000"/>
        </a:lnSpc>
        <a:spcBef>
          <a:spcPts val="500"/>
        </a:spcBef>
        <a:spcAft>
          <a:spcPct val="0"/>
        </a:spcAft>
        <a:buFont typeface="Arial" charset="0"/>
        <a:buChar char="•"/>
        <a:defRPr kumimoji="1" sz="2600">
          <a:solidFill>
            <a:schemeClr val="tx1"/>
          </a:solidFill>
          <a:latin typeface="+mn-lt"/>
          <a:ea typeface="+mn-ea"/>
        </a:defRPr>
      </a:lvl4pPr>
      <a:lvl5pPr marL="20574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5pPr>
      <a:lvl6pPr marL="25146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6pPr>
      <a:lvl7pPr marL="29718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7pPr>
      <a:lvl8pPr marL="34290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8pPr>
      <a:lvl9pPr marL="38862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633413" y="944563"/>
            <a:ext cx="5884862" cy="19050"/>
          </a:xfrm>
          <a:prstGeom prst="line">
            <a:avLst/>
          </a:prstGeom>
          <a:noFill/>
          <a:ln w="76200" cmpd="tri">
            <a:solidFill>
              <a:srgbClr val="339966"/>
            </a:solidFill>
            <a:round/>
            <a:headEnd/>
            <a:tailEnd/>
          </a:ln>
          <a:effectLst/>
        </p:spPr>
        <p:txBody>
          <a:bodyPr/>
          <a:lstStyle/>
          <a:p>
            <a:pPr>
              <a:defRPr/>
            </a:pPr>
            <a:endParaRPr lang="zh-TW" altLang="en-US"/>
          </a:p>
        </p:txBody>
      </p:sp>
      <p:sp>
        <p:nvSpPr>
          <p:cNvPr id="11" name="矩形 7"/>
          <p:cNvSpPr/>
          <p:nvPr userDrawn="1"/>
        </p:nvSpPr>
        <p:spPr>
          <a:xfrm>
            <a:off x="180975" y="6367463"/>
            <a:ext cx="2428870" cy="307777"/>
          </a:xfrm>
          <a:prstGeom prst="rect">
            <a:avLst/>
          </a:prstGeom>
        </p:spPr>
        <p:txBody>
          <a:bodyPr wrap="none">
            <a:spAutoFit/>
          </a:bodyPr>
          <a:lstStyle/>
          <a:p>
            <a:r>
              <a:rPr lang="en-US" altLang="zh-TW" sz="1400" dirty="0" smtClean="0">
                <a:solidFill>
                  <a:srgbClr val="0000FF"/>
                </a:solidFill>
                <a:latin typeface="Times New Roman" pitchFamily="18" charset="0"/>
                <a:ea typeface="標楷體" pitchFamily="65" charset="-120"/>
              </a:rPr>
              <a:t>107</a:t>
            </a:r>
            <a:r>
              <a:rPr lang="zh-TW" altLang="en-US" sz="1400" dirty="0" smtClean="0">
                <a:solidFill>
                  <a:srgbClr val="0000FF"/>
                </a:solidFill>
                <a:latin typeface="Times New Roman" pitchFamily="18" charset="0"/>
                <a:ea typeface="標楷體" pitchFamily="65" charset="-120"/>
              </a:rPr>
              <a:t>學年度課程結構外審說明</a:t>
            </a:r>
          </a:p>
        </p:txBody>
      </p:sp>
      <p:sp>
        <p:nvSpPr>
          <p:cNvPr id="12" name="矩形 8"/>
          <p:cNvSpPr/>
          <p:nvPr userDrawn="1"/>
        </p:nvSpPr>
        <p:spPr>
          <a:xfrm>
            <a:off x="7172325" y="85725"/>
            <a:ext cx="1943100" cy="304800"/>
          </a:xfrm>
          <a:prstGeom prst="rect">
            <a:avLst/>
          </a:prstGeom>
        </p:spPr>
        <p:txBody>
          <a:bodyPr>
            <a:spAutoFit/>
          </a:bodyPr>
          <a:lstStyle/>
          <a:p>
            <a:r>
              <a:rPr lang="zh-TW" altLang="en-US" sz="1400">
                <a:latin typeface="Times New Roman" pitchFamily="18" charset="0"/>
                <a:ea typeface="標楷體" pitchFamily="65" charset="-120"/>
              </a:rPr>
              <a:t>國立嘉義大學教務處</a:t>
            </a:r>
          </a:p>
        </p:txBody>
      </p:sp>
      <p:pic>
        <p:nvPicPr>
          <p:cNvPr id="35845" name="圖片 9"/>
          <p:cNvPicPr>
            <a:picLocks noChangeAspect="1"/>
          </p:cNvPicPr>
          <p:nvPr userDrawn="1"/>
        </p:nvPicPr>
        <p:blipFill>
          <a:blip r:embed="rId14">
            <a:clrChange>
              <a:clrFrom>
                <a:srgbClr val="F9FFFF"/>
              </a:clrFrom>
              <a:clrTo>
                <a:srgbClr val="F9FFFF">
                  <a:alpha val="0"/>
                </a:srgbClr>
              </a:clrTo>
            </a:clrChange>
          </a:blip>
          <a:srcRect/>
          <a:stretch>
            <a:fillRect/>
          </a:stretch>
        </p:blipFill>
        <p:spPr bwMode="auto">
          <a:xfrm>
            <a:off x="6902450" y="85725"/>
            <a:ext cx="300038" cy="330200"/>
          </a:xfrm>
          <a:prstGeom prst="rect">
            <a:avLst/>
          </a:prstGeom>
          <a:noFill/>
          <a:ln w="9525">
            <a:noFill/>
            <a:miter lim="800000"/>
            <a:headEnd/>
            <a:tailEnd/>
          </a:ln>
        </p:spPr>
      </p:pic>
      <p:sp>
        <p:nvSpPr>
          <p:cNvPr id="35846" name="Title Placeholder 1"/>
          <p:cNvSpPr>
            <a:spLocks noGrp="1"/>
          </p:cNvSpPr>
          <p:nvPr>
            <p:ph type="title"/>
          </p:nvPr>
        </p:nvSpPr>
        <p:spPr bwMode="auto">
          <a:xfrm>
            <a:off x="608013" y="360363"/>
            <a:ext cx="7594600" cy="619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5847" name="Text Placeholder 2"/>
          <p:cNvSpPr>
            <a:spLocks noGrp="1"/>
          </p:cNvSpPr>
          <p:nvPr>
            <p:ph type="body" idx="1"/>
          </p:nvPr>
        </p:nvSpPr>
        <p:spPr bwMode="auto">
          <a:xfrm>
            <a:off x="638175" y="1530350"/>
            <a:ext cx="7886700" cy="4656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4" name="Date Placeholder 3"/>
          <p:cNvSpPr>
            <a:spLocks noGrp="1"/>
          </p:cNvSpPr>
          <p:nvPr>
            <p:ph type="dt" sz="half" idx="2"/>
          </p:nvPr>
        </p:nvSpPr>
        <p:spPr>
          <a:xfrm>
            <a:off x="639763" y="6356350"/>
            <a:ext cx="2057400" cy="365125"/>
          </a:xfrm>
          <a:prstGeom prst="rect">
            <a:avLst/>
          </a:prstGeom>
        </p:spPr>
        <p:txBody>
          <a:bodyPr vert="horz" lIns="91440" tIns="45720" rIns="91440" bIns="45720" rtlCol="0" anchor="ctr"/>
          <a:lstStyle>
            <a:lvl1pPr fontAlgn="auto">
              <a:spcBef>
                <a:spcPts val="0"/>
              </a:spcBef>
              <a:spcAft>
                <a:spcPts val="0"/>
              </a:spcAft>
              <a:defRPr kumimoji="0" sz="1200">
                <a:solidFill>
                  <a:schemeClr val="tx1">
                    <a:tint val="75000"/>
                  </a:schemeClr>
                </a:solidFill>
                <a:latin typeface="+mn-lt"/>
                <a:ea typeface="+mn-ea"/>
              </a:defRPr>
            </a:lvl1pPr>
          </a:lstStyle>
          <a:p>
            <a:pPr>
              <a:defRPr/>
            </a:pPr>
            <a:fld id="{4A9083E8-4767-4B2B-9E25-FC7BDF7940DB}" type="datetime1">
              <a:rPr lang="zh-TW" altLang="en-US"/>
              <a:pPr>
                <a:defRPr/>
              </a:pPr>
              <a:t>2018/8/16</a:t>
            </a:fld>
            <a:endParaRPr lang="zh-TW" altLang="en-US"/>
          </a:p>
        </p:txBody>
      </p:sp>
      <p:sp>
        <p:nvSpPr>
          <p:cNvPr id="1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16" name="Slide Number Placeholder 5"/>
          <p:cNvSpPr>
            <a:spLocks noGrp="1"/>
          </p:cNvSpPr>
          <p:nvPr>
            <p:ph type="sldNum" sz="quarter" idx="4"/>
          </p:nvPr>
        </p:nvSpPr>
        <p:spPr>
          <a:xfrm>
            <a:off x="68770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solidFill>
                <a:latin typeface="+mn-lt"/>
                <a:ea typeface="+mn-ea"/>
              </a:defRPr>
            </a:lvl1pPr>
          </a:lstStyle>
          <a:p>
            <a:pPr>
              <a:defRPr/>
            </a:pPr>
            <a:fld id="{3A33CF5F-559E-4628-81F5-00D5E76EDA12}"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ftr="0" dt="0"/>
  <p:txStyles>
    <p:title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p:titleStyle>
    <p:bodyStyle>
      <a:lvl1pPr marL="228600" indent="-228600" algn="l" rtl="0" fontAlgn="base">
        <a:lnSpc>
          <a:spcPct val="90000"/>
        </a:lnSpc>
        <a:spcBef>
          <a:spcPts val="1000"/>
        </a:spcBef>
        <a:spcAft>
          <a:spcPct val="0"/>
        </a:spcAft>
        <a:buClr>
          <a:srgbClr val="FF0000"/>
        </a:buClr>
        <a:buFont typeface="Wingdings 3" pitchFamily="18" charset="2"/>
        <a:buChar char=""/>
        <a:defRPr kumimoji="1" sz="3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FFC000"/>
        </a:buClr>
        <a:buFont typeface="Wingdings" pitchFamily="2" charset="2"/>
        <a:buChar char="u"/>
        <a:defRPr kumimoji="1" sz="3000">
          <a:solidFill>
            <a:schemeClr val="tx1"/>
          </a:solidFill>
          <a:latin typeface="+mn-lt"/>
          <a:ea typeface="+mn-ea"/>
        </a:defRPr>
      </a:lvl2pPr>
      <a:lvl3pPr marL="1143000" indent="-228600" algn="l" rtl="0" fontAlgn="base">
        <a:lnSpc>
          <a:spcPct val="90000"/>
        </a:lnSpc>
        <a:spcBef>
          <a:spcPts val="500"/>
        </a:spcBef>
        <a:spcAft>
          <a:spcPct val="0"/>
        </a:spcAft>
        <a:buFont typeface="Arial" charset="0"/>
        <a:buChar char="•"/>
        <a:defRPr kumimoji="1" sz="2800">
          <a:solidFill>
            <a:schemeClr val="tx1"/>
          </a:solidFill>
          <a:latin typeface="+mn-lt"/>
          <a:ea typeface="+mn-ea"/>
        </a:defRPr>
      </a:lvl3pPr>
      <a:lvl4pPr marL="1600200" indent="-228600" algn="l" rtl="0" fontAlgn="base">
        <a:lnSpc>
          <a:spcPct val="90000"/>
        </a:lnSpc>
        <a:spcBef>
          <a:spcPts val="500"/>
        </a:spcBef>
        <a:spcAft>
          <a:spcPct val="0"/>
        </a:spcAft>
        <a:buFont typeface="Arial" charset="0"/>
        <a:buChar char="•"/>
        <a:defRPr kumimoji="1" sz="2600">
          <a:solidFill>
            <a:schemeClr val="tx1"/>
          </a:solidFill>
          <a:latin typeface="+mn-lt"/>
          <a:ea typeface="+mn-ea"/>
        </a:defRPr>
      </a:lvl4pPr>
      <a:lvl5pPr marL="20574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5pPr>
      <a:lvl6pPr marL="25146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6pPr>
      <a:lvl7pPr marL="29718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7pPr>
      <a:lvl8pPr marL="34290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8pPr>
      <a:lvl9pPr marL="3886200" indent="-228600" algn="l" rtl="0" fontAlgn="base">
        <a:lnSpc>
          <a:spcPct val="90000"/>
        </a:lnSpc>
        <a:spcBef>
          <a:spcPts val="500"/>
        </a:spcBef>
        <a:spcAft>
          <a:spcPct val="0"/>
        </a:spcAft>
        <a:buFont typeface="Arial" charset="0"/>
        <a:buChar char="•"/>
        <a:defRPr kumimoji="1" sz="24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oo.gl/RLWAw4" TargetMode="Externa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9.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文字方塊 4"/>
          <p:cNvSpPr txBox="1"/>
          <p:nvPr/>
        </p:nvSpPr>
        <p:spPr>
          <a:xfrm>
            <a:off x="790400" y="1823752"/>
            <a:ext cx="7618413" cy="1446550"/>
          </a:xfrm>
          <a:prstGeom prst="rect">
            <a:avLst/>
          </a:prstGeom>
          <a:noFill/>
          <a:effectLst>
            <a:softEdge rad="63500"/>
          </a:effectLst>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harsh" dir="t"/>
            </a:scene3d>
            <a:sp3d extrusionH="57150" prstMaterial="matte">
              <a:bevelT w="63500" h="12700" prst="riblet"/>
              <a:contourClr>
                <a:schemeClr val="bg1">
                  <a:lumMod val="65000"/>
                </a:schemeClr>
              </a:contourClr>
            </a:sp3d>
          </a:bodyPr>
          <a:lstStyle>
            <a:defPPr>
              <a:defRPr lang="en-US"/>
            </a:defPPr>
            <a:lvl1pPr>
              <a:defRPr sz="4400" b="1">
                <a:ln/>
                <a:solidFill>
                  <a:schemeClr val="accent1">
                    <a:lumMod val="75000"/>
                  </a:schemeClr>
                </a:solidFill>
                <a:latin typeface="標楷體" panose="03000509000000000000" pitchFamily="65" charset="-120"/>
                <a:ea typeface="標楷體" panose="03000509000000000000" pitchFamily="65" charset="-120"/>
              </a:defRPr>
            </a:lvl1pPr>
          </a:lstStyle>
          <a:p>
            <a:pPr algn="just" fontAlgn="auto">
              <a:spcBef>
                <a:spcPts val="0"/>
              </a:spcBef>
              <a:spcAft>
                <a:spcPts val="0"/>
              </a:spcAft>
              <a:defRPr/>
            </a:pPr>
            <a:r>
              <a:rPr lang="zh-TW" altLang="zh-TW" dirty="0">
                <a:latin typeface="Times New Roman" panose="02020603050405020304" pitchFamily="18" charset="0"/>
                <a:cs typeface="Times New Roman" panose="02020603050405020304" pitchFamily="18" charset="0"/>
              </a:rPr>
              <a:t>課程結構外審暨課程</a:t>
            </a:r>
            <a:r>
              <a:rPr lang="zh-TW" altLang="zh-TW" dirty="0" smtClean="0">
                <a:latin typeface="Times New Roman" panose="02020603050405020304" pitchFamily="18" charset="0"/>
                <a:cs typeface="Times New Roman" panose="02020603050405020304" pitchFamily="18" charset="0"/>
              </a:rPr>
              <a:t>融入</a:t>
            </a:r>
            <a:endParaRPr lang="en-US" altLang="zh-TW" dirty="0" smtClean="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altLang="zh-TW" dirty="0" smtClean="0">
                <a:latin typeface="Times New Roman" panose="02020603050405020304" pitchFamily="18" charset="0"/>
                <a:cs typeface="Times New Roman" panose="02020603050405020304" pitchFamily="18" charset="0"/>
              </a:rPr>
              <a:t>U-CAN</a:t>
            </a:r>
            <a:r>
              <a:rPr lang="zh-TW" altLang="zh-TW" dirty="0">
                <a:latin typeface="Times New Roman" panose="02020603050405020304" pitchFamily="18" charset="0"/>
                <a:cs typeface="Times New Roman" panose="02020603050405020304" pitchFamily="18" charset="0"/>
              </a:rPr>
              <a:t>共通職能實際操做研習</a:t>
            </a:r>
            <a:endParaRPr kumimoji="0" lang="zh-TW" altLang="en-US" sz="2800" dirty="0">
              <a:solidFill>
                <a:srgbClr val="002060"/>
              </a:solidFill>
              <a:latin typeface="Times New Roman" panose="02020603050405020304" pitchFamily="18" charset="0"/>
              <a:cs typeface="Times New Roman" panose="02020603050405020304" pitchFamily="18" charset="0"/>
            </a:endParaRPr>
          </a:p>
        </p:txBody>
      </p:sp>
      <p:cxnSp>
        <p:nvCxnSpPr>
          <p:cNvPr id="7171" name="直線接點 6"/>
          <p:cNvCxnSpPr>
            <a:cxnSpLocks noChangeShapeType="1"/>
          </p:cNvCxnSpPr>
          <p:nvPr/>
        </p:nvCxnSpPr>
        <p:spPr bwMode="auto">
          <a:xfrm flipV="1">
            <a:off x="773774" y="3411197"/>
            <a:ext cx="7618413" cy="61912"/>
          </a:xfrm>
          <a:prstGeom prst="line">
            <a:avLst/>
          </a:prstGeom>
          <a:noFill/>
          <a:ln w="38100" algn="ctr">
            <a:solidFill>
              <a:schemeClr val="accent2"/>
            </a:solidFill>
            <a:miter lim="800000"/>
            <a:headEnd/>
            <a:tailEnd/>
          </a:ln>
        </p:spPr>
      </p:cxnSp>
      <p:sp>
        <p:nvSpPr>
          <p:cNvPr id="7172" name="文字版面配置區 8"/>
          <p:cNvSpPr txBox="1">
            <a:spLocks/>
          </p:cNvSpPr>
          <p:nvPr/>
        </p:nvSpPr>
        <p:spPr bwMode="auto">
          <a:xfrm>
            <a:off x="7061200" y="6319838"/>
            <a:ext cx="1820863" cy="415925"/>
          </a:xfrm>
          <a:prstGeom prst="rect">
            <a:avLst/>
          </a:prstGeom>
          <a:noFill/>
          <a:ln w="9525">
            <a:noFill/>
            <a:miter lim="800000"/>
            <a:headEnd/>
            <a:tailEnd/>
          </a:ln>
        </p:spPr>
        <p:txBody>
          <a:bodyPr/>
          <a:lstStyle/>
          <a:p>
            <a:pPr algn="ctr">
              <a:spcBef>
                <a:spcPct val="20000"/>
              </a:spcBef>
            </a:pPr>
            <a:r>
              <a:rPr kumimoji="0" lang="en-US" altLang="zh-TW" b="1" dirty="0" smtClean="0">
                <a:solidFill>
                  <a:srgbClr val="000000"/>
                </a:solidFill>
                <a:latin typeface="Times New Roman" pitchFamily="18" charset="0"/>
                <a:ea typeface="標楷體" pitchFamily="65" charset="-120"/>
              </a:rPr>
              <a:t>107</a:t>
            </a:r>
            <a:r>
              <a:rPr kumimoji="0" lang="zh-TW" altLang="en-US" b="1" dirty="0" smtClean="0">
                <a:solidFill>
                  <a:srgbClr val="000000"/>
                </a:solidFill>
                <a:latin typeface="Times New Roman" pitchFamily="18" charset="0"/>
                <a:ea typeface="標楷體" pitchFamily="65" charset="-120"/>
              </a:rPr>
              <a:t>年</a:t>
            </a:r>
            <a:r>
              <a:rPr kumimoji="0" lang="en-US" altLang="zh-TW" b="1" dirty="0" smtClean="0">
                <a:solidFill>
                  <a:srgbClr val="000000"/>
                </a:solidFill>
                <a:latin typeface="Times New Roman" pitchFamily="18" charset="0"/>
                <a:ea typeface="標楷體" pitchFamily="65" charset="-120"/>
              </a:rPr>
              <a:t>8</a:t>
            </a:r>
            <a:r>
              <a:rPr kumimoji="0" lang="zh-TW" altLang="en-US" b="1" dirty="0" smtClean="0">
                <a:solidFill>
                  <a:srgbClr val="000000"/>
                </a:solidFill>
                <a:latin typeface="Times New Roman" pitchFamily="18" charset="0"/>
                <a:ea typeface="標楷體" pitchFamily="65" charset="-120"/>
              </a:rPr>
              <a:t>月</a:t>
            </a:r>
            <a:r>
              <a:rPr kumimoji="0" lang="en-US" altLang="zh-TW" b="1" dirty="0" smtClean="0">
                <a:solidFill>
                  <a:srgbClr val="000000"/>
                </a:solidFill>
                <a:latin typeface="Times New Roman" pitchFamily="18" charset="0"/>
                <a:ea typeface="標楷體" pitchFamily="65" charset="-120"/>
              </a:rPr>
              <a:t>20</a:t>
            </a:r>
            <a:r>
              <a:rPr kumimoji="0" lang="zh-TW" altLang="en-US" b="1" dirty="0" smtClean="0">
                <a:solidFill>
                  <a:srgbClr val="000000"/>
                </a:solidFill>
                <a:latin typeface="Times New Roman" pitchFamily="18" charset="0"/>
                <a:ea typeface="標楷體" pitchFamily="65" charset="-120"/>
              </a:rPr>
              <a:t>日</a:t>
            </a:r>
            <a:endParaRPr kumimoji="0" lang="zh-TW" altLang="en-US" b="1" dirty="0">
              <a:solidFill>
                <a:srgbClr val="000000"/>
              </a:solidFill>
              <a:latin typeface="Times New Roman" pitchFamily="18" charset="0"/>
              <a:ea typeface="標楷體" pitchFamily="65" charset="-120"/>
            </a:endParaRPr>
          </a:p>
        </p:txBody>
      </p:sp>
      <p:sp>
        <p:nvSpPr>
          <p:cNvPr id="7173" name="矩形 1"/>
          <p:cNvSpPr>
            <a:spLocks noChangeArrowheads="1"/>
          </p:cNvSpPr>
          <p:nvPr/>
        </p:nvSpPr>
        <p:spPr bwMode="auto">
          <a:xfrm>
            <a:off x="1346659" y="3695092"/>
            <a:ext cx="6658496" cy="1224951"/>
          </a:xfrm>
          <a:prstGeom prst="rect">
            <a:avLst/>
          </a:prstGeom>
          <a:noFill/>
          <a:ln w="9525">
            <a:noFill/>
            <a:miter lim="800000"/>
            <a:headEnd/>
            <a:tailEnd/>
          </a:ln>
        </p:spPr>
        <p:txBody>
          <a:bodyPr wrap="square">
            <a:spAutoFit/>
          </a:bodyPr>
          <a:lstStyle/>
          <a:p>
            <a:pPr algn="ctr">
              <a:spcBef>
                <a:spcPct val="20000"/>
              </a:spcBef>
              <a:buClr>
                <a:schemeClr val="hlink"/>
              </a:buClr>
              <a:buFont typeface="Wingdings" pitchFamily="2" charset="2"/>
              <a:buNone/>
            </a:pPr>
            <a:r>
              <a:rPr kumimoji="0" lang="en-US" altLang="zh-TW" sz="4000" b="1" dirty="0" smtClean="0">
                <a:solidFill>
                  <a:srgbClr val="C00000"/>
                </a:solidFill>
                <a:latin typeface="Times New Roman" pitchFamily="18" charset="0"/>
                <a:ea typeface="標楷體" pitchFamily="65" charset="-120"/>
              </a:rPr>
              <a:t>107</a:t>
            </a:r>
            <a:r>
              <a:rPr kumimoji="0" lang="zh-TW" altLang="en-US" sz="4000" b="1" dirty="0" smtClean="0">
                <a:solidFill>
                  <a:srgbClr val="C00000"/>
                </a:solidFill>
                <a:latin typeface="Times New Roman" pitchFamily="18" charset="0"/>
                <a:ea typeface="標楷體" pitchFamily="65" charset="-120"/>
              </a:rPr>
              <a:t>學年</a:t>
            </a:r>
            <a:r>
              <a:rPr kumimoji="0" lang="zh-TW" altLang="en-US" sz="4000" b="1" dirty="0">
                <a:solidFill>
                  <a:srgbClr val="C00000"/>
                </a:solidFill>
                <a:latin typeface="Times New Roman" pitchFamily="18" charset="0"/>
                <a:ea typeface="標楷體" pitchFamily="65" charset="-120"/>
              </a:rPr>
              <a:t>度課程結構外</a:t>
            </a:r>
            <a:r>
              <a:rPr kumimoji="0" lang="zh-TW" altLang="en-US" sz="4000" b="1" dirty="0" smtClean="0">
                <a:solidFill>
                  <a:srgbClr val="C00000"/>
                </a:solidFill>
                <a:latin typeface="Times New Roman" pitchFamily="18" charset="0"/>
                <a:ea typeface="標楷體" pitchFamily="65" charset="-120"/>
              </a:rPr>
              <a:t>審說明</a:t>
            </a:r>
            <a:endParaRPr kumimoji="0" lang="en-US" altLang="zh-TW" sz="4000" b="1" dirty="0" smtClean="0">
              <a:solidFill>
                <a:srgbClr val="C00000"/>
              </a:solidFill>
              <a:latin typeface="Times New Roman" pitchFamily="18" charset="0"/>
              <a:ea typeface="標楷體" pitchFamily="65" charset="-120"/>
            </a:endParaRPr>
          </a:p>
          <a:p>
            <a:pPr algn="ctr">
              <a:spcBef>
                <a:spcPct val="20000"/>
              </a:spcBef>
              <a:buClr>
                <a:schemeClr val="hlink"/>
              </a:buClr>
              <a:buFont typeface="Wingdings" pitchFamily="2" charset="2"/>
              <a:buNone/>
            </a:pPr>
            <a:r>
              <a:rPr kumimoji="0" lang="zh-TW" altLang="en-US" sz="2800" b="1" dirty="0" smtClean="0">
                <a:solidFill>
                  <a:srgbClr val="0000FF"/>
                </a:solidFill>
                <a:latin typeface="標楷體" pitchFamily="65" charset="-120"/>
                <a:ea typeface="標楷體" pitchFamily="65" charset="-120"/>
              </a:rPr>
              <a:t>古國隆 </a:t>
            </a:r>
            <a:r>
              <a:rPr kumimoji="0" lang="zh-TW" altLang="en-US" sz="2800" b="1" dirty="0">
                <a:solidFill>
                  <a:srgbClr val="0000FF"/>
                </a:solidFill>
                <a:latin typeface="標楷體" pitchFamily="65" charset="-120"/>
                <a:ea typeface="標楷體" pitchFamily="65" charset="-120"/>
              </a:rPr>
              <a:t>教務長</a:t>
            </a:r>
          </a:p>
        </p:txBody>
      </p:sp>
      <p:grpSp>
        <p:nvGrpSpPr>
          <p:cNvPr id="7174" name="群組 14"/>
          <p:cNvGrpSpPr>
            <a:grpSpLocks/>
          </p:cNvGrpSpPr>
          <p:nvPr/>
        </p:nvGrpSpPr>
        <p:grpSpPr bwMode="auto">
          <a:xfrm>
            <a:off x="704850" y="1062038"/>
            <a:ext cx="3695700" cy="735012"/>
            <a:chOff x="855812" y="718387"/>
            <a:chExt cx="3697048" cy="735945"/>
          </a:xfrm>
        </p:grpSpPr>
        <p:sp>
          <p:nvSpPr>
            <p:cNvPr id="7175" name="標題 6"/>
            <p:cNvSpPr txBox="1">
              <a:spLocks/>
            </p:cNvSpPr>
            <p:nvPr/>
          </p:nvSpPr>
          <p:spPr bwMode="auto">
            <a:xfrm>
              <a:off x="1528673" y="718387"/>
              <a:ext cx="3024187" cy="593725"/>
            </a:xfrm>
            <a:prstGeom prst="rect">
              <a:avLst/>
            </a:prstGeom>
            <a:noFill/>
            <a:ln w="9525">
              <a:noFill/>
              <a:miter lim="800000"/>
              <a:headEnd/>
              <a:tailEnd/>
            </a:ln>
          </p:spPr>
          <p:txBody>
            <a:bodyPr/>
            <a:lstStyle/>
            <a:p>
              <a:r>
                <a:rPr kumimoji="0" lang="zh-TW" altLang="en-US" sz="3200" b="1">
                  <a:solidFill>
                    <a:srgbClr val="0000FF"/>
                  </a:solidFill>
                  <a:latin typeface="Times New Roman" pitchFamily="18" charset="0"/>
                  <a:ea typeface="標楷體" pitchFamily="65" charset="-120"/>
                </a:rPr>
                <a:t>國立嘉義大學</a:t>
              </a:r>
            </a:p>
          </p:txBody>
        </p:sp>
        <p:pic>
          <p:nvPicPr>
            <p:cNvPr id="7176" name="圖片 7"/>
            <p:cNvPicPr>
              <a:picLocks noChangeAspect="1"/>
            </p:cNvPicPr>
            <p:nvPr/>
          </p:nvPicPr>
          <p:blipFill>
            <a:blip r:embed="rId3"/>
            <a:srcRect/>
            <a:stretch>
              <a:fillRect/>
            </a:stretch>
          </p:blipFill>
          <p:spPr bwMode="auto">
            <a:xfrm>
              <a:off x="855812" y="769434"/>
              <a:ext cx="792225" cy="68489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idx="4294967295"/>
          </p:nvPr>
        </p:nvSpPr>
        <p:spPr>
          <a:xfrm>
            <a:off x="601663" y="257175"/>
            <a:ext cx="7686675" cy="704850"/>
          </a:xfrm>
        </p:spPr>
        <p:txBody>
          <a:bodyPr/>
          <a:lstStyle/>
          <a:p>
            <a:r>
              <a:rPr lang="zh-TW" altLang="zh-TW" sz="3200" kern="1200" dirty="0">
                <a:latin typeface="Times New Roman" panose="02020603050405020304" pitchFamily="18" charset="0"/>
                <a:ea typeface="標楷體" panose="03000509000000000000" pitchFamily="65" charset="-120"/>
                <a:cs typeface="Times New Roman" panose="02020603050405020304" pitchFamily="18" charset="0"/>
              </a:rPr>
              <a:t>必修課程教學設計</a:t>
            </a:r>
            <a:r>
              <a:rPr lang="zh-TW" altLang="en-US" sz="3200" dirty="0" smtClean="0">
                <a:ea typeface="標楷體" pitchFamily="65" charset="-120"/>
                <a:cs typeface="Times New Roman" pitchFamily="18" charset="0"/>
              </a:rPr>
              <a:t>審查</a:t>
            </a:r>
            <a:r>
              <a:rPr lang="zh-TW" altLang="en-US" sz="3200" dirty="0">
                <a:ea typeface="標楷體" pitchFamily="65" charset="-120"/>
                <a:cs typeface="Times New Roman" pitchFamily="18" charset="0"/>
              </a:rPr>
              <a:t>範圍與內容</a:t>
            </a:r>
          </a:p>
        </p:txBody>
      </p:sp>
      <p:sp>
        <p:nvSpPr>
          <p:cNvPr id="4" name="投影片編號版面配置區 3"/>
          <p:cNvSpPr>
            <a:spLocks noGrp="1"/>
          </p:cNvSpPr>
          <p:nvPr>
            <p:ph type="sldNum" sz="quarter" idx="12"/>
          </p:nvPr>
        </p:nvSpPr>
        <p:spPr/>
        <p:txBody>
          <a:bodyPr/>
          <a:lstStyle/>
          <a:p>
            <a:pPr>
              <a:defRPr/>
            </a:pPr>
            <a:fld id="{FE9A8167-C50B-433C-BE62-EBA7004E8911}" type="slidenum">
              <a:rPr lang="zh-TW" altLang="en-US" smtClean="0"/>
              <a:pPr>
                <a:defRPr/>
              </a:pPr>
              <a:t>10</a:t>
            </a:fld>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4290878644"/>
              </p:ext>
            </p:extLst>
          </p:nvPr>
        </p:nvGraphicFramePr>
        <p:xfrm>
          <a:off x="601662" y="1346260"/>
          <a:ext cx="7794194" cy="4521140"/>
        </p:xfrm>
        <a:graphic>
          <a:graphicData uri="http://schemas.openxmlformats.org/drawingml/2006/table">
            <a:tbl>
              <a:tblPr firstRow="1" bandRow="1">
                <a:tableStyleId>{21E4AEA4-8DFA-4A89-87EB-49C32662AFE0}</a:tableStyleId>
              </a:tblPr>
              <a:tblGrid>
                <a:gridCol w="5081086">
                  <a:extLst>
                    <a:ext uri="{9D8B030D-6E8A-4147-A177-3AD203B41FA5}">
                      <a16:colId xmlns:a16="http://schemas.microsoft.com/office/drawing/2014/main" val="1424893738"/>
                    </a:ext>
                  </a:extLst>
                </a:gridCol>
                <a:gridCol w="2713108">
                  <a:extLst>
                    <a:ext uri="{9D8B030D-6E8A-4147-A177-3AD203B41FA5}">
                      <a16:colId xmlns:a16="http://schemas.microsoft.com/office/drawing/2014/main" val="1463180695"/>
                    </a:ext>
                  </a:extLst>
                </a:gridCol>
              </a:tblGrid>
              <a:tr h="501855">
                <a:tc>
                  <a:txBody>
                    <a:bodyPr/>
                    <a:lstStyle/>
                    <a:p>
                      <a:pPr algn="ctr"/>
                      <a:r>
                        <a:rPr lang="en-US" altLang="zh-TW"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建議</a:t>
                      </a:r>
                      <a:endPar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62499486"/>
                  </a:ext>
                </a:extLst>
              </a:tr>
              <a:tr h="4019285">
                <a:tc>
                  <a:txBody>
                    <a:bodyPr/>
                    <a:lstStyle/>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教學內容大綱清楚說明教學目標及所要培養之必修能力。</a:t>
                      </a:r>
                      <a:endPar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教學設計採用合適之教材</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含自編教材</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，藉以達成所欲培養之必修能力。</a:t>
                      </a:r>
                      <a:endPar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教學設計採用合適之教學方法，藉以達成所欲培養之必修能力。</a:t>
                      </a: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教學設計採用合適之學習進度，藉以達成所欲培養之必修能力。</a:t>
                      </a: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教學設計採用合適之學習評量，藉以達成所欲培養之必修能力。</a:t>
                      </a: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教學設計課程教材與授課內容符合學用合一。</a:t>
                      </a:r>
                      <a:endPar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300"/>
                        </a:lnSpc>
                        <a:buFont typeface="+mj-lt"/>
                        <a:buAutoNum type="arabicPeriod"/>
                      </a:pP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與標竿</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或參考</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學系</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課程內容大綱相符程度。</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indent="0" algn="just">
                        <a:lnSpc>
                          <a:spcPts val="2300"/>
                        </a:lnSpc>
                        <a:buFont typeface="+mj-lt"/>
                        <a:buNone/>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檢附各個課程之教學內容大綱、教學目標說明、必修能力說明、採用之教材、教學方法說明、課程進度說明、學習評量說明、教學意見調查結果。</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817778980"/>
                  </a:ext>
                </a:extLst>
              </a:tr>
            </a:tbl>
          </a:graphicData>
        </a:graphic>
      </p:graphicFrame>
    </p:spTree>
    <p:extLst>
      <p:ext uri="{BB962C8B-B14F-4D97-AF65-F5344CB8AC3E}">
        <p14:creationId xmlns:p14="http://schemas.microsoft.com/office/powerpoint/2010/main" val="2958150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11</a:t>
            </a:fld>
            <a:endParaRPr lang="zh-TW" altLang="en-US" dirty="0"/>
          </a:p>
        </p:txBody>
      </p:sp>
      <p:sp>
        <p:nvSpPr>
          <p:cNvPr id="3" name="標題 1"/>
          <p:cNvSpPr txBox="1">
            <a:spLocks/>
          </p:cNvSpPr>
          <p:nvPr/>
        </p:nvSpPr>
        <p:spPr bwMode="auto">
          <a:xfrm>
            <a:off x="601663" y="257175"/>
            <a:ext cx="768667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zh-TW" sz="3200" dirty="0">
                <a:latin typeface="Times New Roman" panose="02020603050405020304" pitchFamily="18" charset="0"/>
                <a:ea typeface="標楷體" panose="03000509000000000000" pitchFamily="65" charset="-120"/>
                <a:cs typeface="Times New Roman" panose="02020603050405020304" pitchFamily="18" charset="0"/>
              </a:rPr>
              <a:t>必修課程教學</a:t>
            </a:r>
            <a:r>
              <a:rPr lang="zh-TW" altLang="zh-TW" sz="3200" dirty="0" smtClean="0">
                <a:latin typeface="Times New Roman" panose="02020603050405020304" pitchFamily="18" charset="0"/>
                <a:ea typeface="標楷體" panose="03000509000000000000" pitchFamily="65" charset="-120"/>
                <a:cs typeface="Times New Roman" panose="02020603050405020304" pitchFamily="18" charset="0"/>
              </a:rPr>
              <a:t>設計</a:t>
            </a:r>
            <a:r>
              <a:rPr lang="zh-TW" altLang="en-US" sz="3200" kern="0" dirty="0" smtClean="0">
                <a:ea typeface="標楷體" pitchFamily="65" charset="-120"/>
                <a:cs typeface="Times New Roman" pitchFamily="18" charset="0"/>
              </a:rPr>
              <a:t>審查</a:t>
            </a:r>
            <a:r>
              <a:rPr lang="zh-TW" altLang="en-US" sz="3200" kern="0" dirty="0">
                <a:ea typeface="標楷體" pitchFamily="65" charset="-120"/>
                <a:cs typeface="Times New Roman" pitchFamily="18" charset="0"/>
              </a:rPr>
              <a:t>資料表格</a:t>
            </a: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7150" t="4900" r="6078" b="6611"/>
          <a:stretch/>
        </p:blipFill>
        <p:spPr>
          <a:xfrm>
            <a:off x="4729944" y="1178045"/>
            <a:ext cx="3591097" cy="5178741"/>
          </a:xfrm>
          <a:prstGeom prst="rect">
            <a:avLst/>
          </a:prstGeom>
        </p:spPr>
      </p:pic>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6183" t="9847" r="5972" b="7649"/>
          <a:stretch/>
        </p:blipFill>
        <p:spPr>
          <a:xfrm>
            <a:off x="638899" y="1178046"/>
            <a:ext cx="3898840" cy="5178304"/>
          </a:xfrm>
          <a:prstGeom prst="rect">
            <a:avLst/>
          </a:prstGeom>
        </p:spPr>
      </p:pic>
    </p:spTree>
    <p:extLst>
      <p:ext uri="{BB962C8B-B14F-4D97-AF65-F5344CB8AC3E}">
        <p14:creationId xmlns:p14="http://schemas.microsoft.com/office/powerpoint/2010/main" val="4044100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idx="4294967295"/>
          </p:nvPr>
        </p:nvSpPr>
        <p:spPr>
          <a:xfrm>
            <a:off x="630238" y="195263"/>
            <a:ext cx="7886700" cy="704850"/>
          </a:xfrm>
        </p:spPr>
        <p:txBody>
          <a:bodyPr/>
          <a:lstStyle/>
          <a:p>
            <a:r>
              <a:rPr lang="zh-TW" altLang="en-US" sz="3200" dirty="0">
                <a:ea typeface="標楷體" pitchFamily="65" charset="-120"/>
              </a:rPr>
              <a:t>審查佐證資料</a:t>
            </a:r>
          </a:p>
        </p:txBody>
      </p:sp>
      <p:sp>
        <p:nvSpPr>
          <p:cNvPr id="4" name="投影片編號版面配置區 3"/>
          <p:cNvSpPr txBox="1">
            <a:spLocks noGrp="1"/>
          </p:cNvSpPr>
          <p:nvPr/>
        </p:nvSpPr>
        <p:spPr>
          <a:xfrm>
            <a:off x="6877050" y="6356350"/>
            <a:ext cx="2057400" cy="365125"/>
          </a:xfrm>
          <a:prstGeom prst="rect">
            <a:avLst/>
          </a:prstGeom>
          <a:noFill/>
        </p:spPr>
        <p:txBody>
          <a:bodyPr anchor="ctr"/>
          <a:lstStyle/>
          <a:p>
            <a:pPr algn="r" fontAlgn="auto">
              <a:spcBef>
                <a:spcPts val="0"/>
              </a:spcBef>
              <a:spcAft>
                <a:spcPts val="0"/>
              </a:spcAft>
              <a:defRPr/>
            </a:pPr>
            <a:fld id="{6A8C6D24-CA9F-43CE-A37F-D6A7D42C14C9}" type="slidenum">
              <a:rPr kumimoji="0" lang="zh-TW" altLang="en-US" sz="1200">
                <a:latin typeface="+mn-lt"/>
                <a:ea typeface="+mn-ea"/>
              </a:rPr>
              <a:pPr algn="r" fontAlgn="auto">
                <a:spcBef>
                  <a:spcPts val="0"/>
                </a:spcBef>
                <a:spcAft>
                  <a:spcPts val="0"/>
                </a:spcAft>
                <a:defRPr/>
              </a:pPr>
              <a:t>12</a:t>
            </a:fld>
            <a:endParaRPr kumimoji="0" lang="zh-TW" altLang="en-US" sz="1200" dirty="0">
              <a:latin typeface="+mn-lt"/>
              <a:ea typeface="+mn-ea"/>
            </a:endParaRPr>
          </a:p>
        </p:txBody>
      </p:sp>
      <p:graphicFrame>
        <p:nvGraphicFramePr>
          <p:cNvPr id="2" name="表格 1"/>
          <p:cNvGraphicFramePr>
            <a:graphicFrameLocks noGrp="1"/>
          </p:cNvGraphicFramePr>
          <p:nvPr>
            <p:extLst>
              <p:ext uri="{D42A27DB-BD31-4B8C-83A1-F6EECF244321}">
                <p14:modId xmlns:p14="http://schemas.microsoft.com/office/powerpoint/2010/main" val="4243334439"/>
              </p:ext>
            </p:extLst>
          </p:nvPr>
        </p:nvGraphicFramePr>
        <p:xfrm>
          <a:off x="630238" y="1072804"/>
          <a:ext cx="7886700" cy="4833216"/>
        </p:xfrm>
        <a:graphic>
          <a:graphicData uri="http://schemas.openxmlformats.org/drawingml/2006/table">
            <a:tbl>
              <a:tblPr firstRow="1" bandRow="1">
                <a:tableStyleId>{21E4AEA4-8DFA-4A89-87EB-49C32662AFE0}</a:tableStyleId>
              </a:tblPr>
              <a:tblGrid>
                <a:gridCol w="4141787">
                  <a:extLst>
                    <a:ext uri="{9D8B030D-6E8A-4147-A177-3AD203B41FA5}">
                      <a16:colId xmlns:a16="http://schemas.microsoft.com/office/drawing/2014/main" val="2226051074"/>
                    </a:ext>
                  </a:extLst>
                </a:gridCol>
                <a:gridCol w="3744913">
                  <a:extLst>
                    <a:ext uri="{9D8B030D-6E8A-4147-A177-3AD203B41FA5}">
                      <a16:colId xmlns:a16="http://schemas.microsoft.com/office/drawing/2014/main" val="3754870403"/>
                    </a:ext>
                  </a:extLst>
                </a:gridCol>
              </a:tblGrid>
              <a:tr h="448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rPr>
                        <a:t>課程結構審查</a:t>
                      </a:r>
                      <a:endParaRPr lang="zh-TW" altLang="en-US" b="1" dirty="0" smtClean="0">
                        <a:solidFill>
                          <a:schemeClr val="bg1"/>
                        </a:solidFill>
                        <a:latin typeface="標楷體" panose="03000509000000000000" pitchFamily="65" charset="-120"/>
                        <a:ea typeface="標楷體" panose="03000509000000000000" pitchFamily="65" charset="-120"/>
                        <a:cs typeface="Times New Roman" panose="02020603050405020304" pitchFamily="18" charset="0"/>
                      </a:endParaRPr>
                    </a:p>
                  </a:txBody>
                  <a:tcPr anchor="ctr">
                    <a:solidFill>
                      <a:srgbClr val="00B050"/>
                    </a:solidFill>
                  </a:tcPr>
                </a:tc>
                <a:tc>
                  <a:txBody>
                    <a:bodyPr/>
                    <a:lstStyle/>
                    <a:p>
                      <a:pPr algn="ctr"/>
                      <a:r>
                        <a:rPr lang="zh-TW" altLang="en-US"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必修課程審查</a:t>
                      </a:r>
                      <a:endPar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solidFill>
                      <a:srgbClr val="00B050"/>
                    </a:solidFill>
                  </a:tcPr>
                </a:tc>
                <a:extLst>
                  <a:ext uri="{0D108BD9-81ED-4DB2-BD59-A6C34878D82A}">
                    <a16:rowId xmlns:a16="http://schemas.microsoft.com/office/drawing/2014/main" val="334562977"/>
                  </a:ext>
                </a:extLst>
              </a:tr>
              <a:tr h="4384790">
                <a:tc>
                  <a:txBody>
                    <a:bodyPr/>
                    <a:lstStyle/>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院、系所教育目標與必修能力與其制定過程</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系所必修能力定義</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必修能力與課程對應表</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學生畢業門檻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最新與上一版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必選修科目一覽表</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最新與上一版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課程地圖</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修課流程圖</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學生職涯進路圖</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學生職涯進路與修課建議對應表</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最新版</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系所課程對應</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UCAN</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共通職能及專業職能對應表</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年實際開設課程一覽表</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年必修課程異動一覽表</a:t>
                      </a:r>
                    </a:p>
                    <a:p>
                      <a:pPr marL="34290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與國內外標竿</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或參考</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課程地圖</a:t>
                      </a:r>
                    </a:p>
                  </a:txBody>
                  <a:tcPr>
                    <a:solidFill>
                      <a:srgbClr val="CCFFCC"/>
                    </a:solidFill>
                  </a:tcPr>
                </a:tc>
                <a:tc>
                  <a:txBody>
                    <a:bodyPr/>
                    <a:lstStyle/>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教學內容大綱</a:t>
                      </a:r>
                    </a:p>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嘉義大學輔助教學平台線上教學網頁或其他課程教材網頁或自編教材</a:t>
                      </a:r>
                    </a:p>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教學評量及意見</a:t>
                      </a:r>
                    </a:p>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與國內外標竿</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或參考</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課程內容大綱相異一覽表</a:t>
                      </a:r>
                    </a:p>
                    <a:p>
                      <a:pPr marL="342900" lvl="0" indent="-342900" algn="just">
                        <a:lnSpc>
                          <a:spcPts val="2200"/>
                        </a:lnSpc>
                        <a:buFont typeface="+mj-lt"/>
                        <a:buAutoNum type="arabicPeriod"/>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其他授課老師補充佐證資料</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建議依照審查項目摘要補充說或提供下列佐證資料</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課綱設計說明</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自編教材</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個人網頁</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作業報告</a:t>
                      </a:r>
                    </a:p>
                    <a:p>
                      <a:pPr marL="342900" indent="-342900" algn="just">
                        <a:lnSpc>
                          <a:spcPts val="2200"/>
                        </a:lnSpc>
                        <a:buFont typeface="+mj-lt"/>
                        <a:buAutoNum type="arabicPeriod"/>
                      </a:pP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solidFill>
                      <a:srgbClr val="CCFFCC"/>
                    </a:solidFill>
                  </a:tcPr>
                </a:tc>
                <a:extLst>
                  <a:ext uri="{0D108BD9-81ED-4DB2-BD59-A6C34878D82A}">
                    <a16:rowId xmlns:a16="http://schemas.microsoft.com/office/drawing/2014/main" val="3245072234"/>
                  </a:ext>
                </a:extLst>
              </a:tr>
            </a:tbl>
          </a:graphicData>
        </a:graphic>
      </p:graphicFrame>
      <p:grpSp>
        <p:nvGrpSpPr>
          <p:cNvPr id="8" name="群組 7"/>
          <p:cNvGrpSpPr/>
          <p:nvPr/>
        </p:nvGrpSpPr>
        <p:grpSpPr>
          <a:xfrm>
            <a:off x="4778289" y="5935123"/>
            <a:ext cx="3551064" cy="392124"/>
            <a:chOff x="630238" y="5969652"/>
            <a:chExt cx="3551064" cy="392124"/>
          </a:xfrm>
        </p:grpSpPr>
        <p:pic>
          <p:nvPicPr>
            <p:cNvPr id="5" name="圖片 4">
              <a:hlinkClick r:id="rId2"/>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4667"/>
            <a:stretch/>
          </p:blipFill>
          <p:spPr>
            <a:xfrm>
              <a:off x="630238" y="5969652"/>
              <a:ext cx="616671" cy="386698"/>
            </a:xfrm>
            <a:prstGeom prst="rect">
              <a:avLst/>
            </a:prstGeom>
          </p:spPr>
        </p:pic>
        <p:sp>
          <p:nvSpPr>
            <p:cNvPr id="7" name="文字方塊 6"/>
            <p:cNvSpPr txBox="1"/>
            <p:nvPr/>
          </p:nvSpPr>
          <p:spPr>
            <a:xfrm>
              <a:off x="1122218" y="5992444"/>
              <a:ext cx="3059084" cy="369332"/>
            </a:xfrm>
            <a:prstGeom prst="rect">
              <a:avLst/>
            </a:prstGeom>
            <a:noFill/>
          </p:spPr>
          <p:txBody>
            <a:bodyPr wrap="square" rtlCol="0">
              <a:spAutoFit/>
            </a:bodyPr>
            <a:lstStyle/>
            <a:p>
              <a:r>
                <a:rPr lang="en-US" altLang="zh-TW" dirty="0">
                  <a:hlinkClick r:id="rId2"/>
                </a:rPr>
                <a:t>https://goo.gl/RLWAw4</a:t>
              </a:r>
              <a:endParaRPr lang="zh-TW" altLang="en-US" dirty="0"/>
            </a:p>
          </p:txBody>
        </p:sp>
      </p:grpSp>
      <p:sp>
        <p:nvSpPr>
          <p:cNvPr id="9" name="文字方塊 8"/>
          <p:cNvSpPr txBox="1"/>
          <p:nvPr/>
        </p:nvSpPr>
        <p:spPr>
          <a:xfrm>
            <a:off x="2859578" y="5975409"/>
            <a:ext cx="2088083" cy="369332"/>
          </a:xfrm>
          <a:prstGeom prst="rect">
            <a:avLst/>
          </a:prstGeom>
          <a:noFill/>
        </p:spPr>
        <p:txBody>
          <a:bodyPr wrap="square" rtlCol="0">
            <a:spAutoFit/>
          </a:bodyPr>
          <a:lstStyle/>
          <a:p>
            <a:r>
              <a:rPr lang="zh-TW" altLang="en-US" dirty="0" smtClean="0"/>
              <a:t>系所課程地圖連結</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13</a:t>
            </a:fld>
            <a:endParaRPr lang="zh-TW" altLang="en-US" dirty="0"/>
          </a:p>
        </p:txBody>
      </p:sp>
      <p:sp>
        <p:nvSpPr>
          <p:cNvPr id="3" name="標題 1"/>
          <p:cNvSpPr txBox="1">
            <a:spLocks/>
          </p:cNvSpPr>
          <p:nvPr/>
        </p:nvSpPr>
        <p:spPr bwMode="auto">
          <a:xfrm>
            <a:off x="601663" y="257175"/>
            <a:ext cx="768667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sz="3200" kern="0" dirty="0">
                <a:ea typeface="標楷體" pitchFamily="65" charset="-120"/>
                <a:cs typeface="Times New Roman" pitchFamily="18" charset="0"/>
              </a:rPr>
              <a:t>審查資料表格</a:t>
            </a:r>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l="6091" t="8819" r="7806" b="5203"/>
          <a:stretch/>
        </p:blipFill>
        <p:spPr>
          <a:xfrm>
            <a:off x="432789" y="1234816"/>
            <a:ext cx="3474193" cy="4905868"/>
          </a:xfrm>
          <a:prstGeom prst="rect">
            <a:avLst/>
          </a:prstGeom>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l="6666" t="8764" r="4887" b="7637"/>
          <a:stretch/>
        </p:blipFill>
        <p:spPr>
          <a:xfrm>
            <a:off x="4112342" y="1234817"/>
            <a:ext cx="2670844" cy="3569940"/>
          </a:xfrm>
          <a:prstGeom prst="rect">
            <a:avLst/>
          </a:prstGeom>
        </p:spPr>
      </p:pic>
      <p:pic>
        <p:nvPicPr>
          <p:cNvPr id="7" name="圖片 6"/>
          <p:cNvPicPr>
            <a:picLocks noChangeAspect="1"/>
          </p:cNvPicPr>
          <p:nvPr/>
        </p:nvPicPr>
        <p:blipFill rotWithShape="1">
          <a:blip r:embed="rId4" cstate="print">
            <a:extLst>
              <a:ext uri="{28A0092B-C50C-407E-A947-70E740481C1C}">
                <a14:useLocalDpi xmlns:a14="http://schemas.microsoft.com/office/drawing/2010/main" val="0"/>
              </a:ext>
            </a:extLst>
          </a:blip>
          <a:srcRect l="7732" t="9300" r="5646" b="10286"/>
          <a:stretch/>
        </p:blipFill>
        <p:spPr>
          <a:xfrm>
            <a:off x="5785659" y="2339306"/>
            <a:ext cx="2700814" cy="3546106"/>
          </a:xfrm>
          <a:prstGeom prst="rect">
            <a:avLst/>
          </a:prstGeom>
        </p:spPr>
      </p:pic>
    </p:spTree>
    <p:extLst>
      <p:ext uri="{BB962C8B-B14F-4D97-AF65-F5344CB8AC3E}">
        <p14:creationId xmlns:p14="http://schemas.microsoft.com/office/powerpoint/2010/main" val="35471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14</a:t>
            </a:fld>
            <a:endParaRPr lang="zh-TW" altLang="en-US" dirty="0"/>
          </a:p>
        </p:txBody>
      </p:sp>
      <p:sp>
        <p:nvSpPr>
          <p:cNvPr id="3" name="標題 1"/>
          <p:cNvSpPr txBox="1">
            <a:spLocks/>
          </p:cNvSpPr>
          <p:nvPr/>
        </p:nvSpPr>
        <p:spPr bwMode="auto">
          <a:xfrm>
            <a:off x="601663" y="257175"/>
            <a:ext cx="768667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sz="3200" kern="0" dirty="0" smtClean="0">
                <a:ea typeface="標楷體" pitchFamily="65" charset="-120"/>
                <a:cs typeface="Times New Roman" pitchFamily="18" charset="0"/>
              </a:rPr>
              <a:t>範例</a:t>
            </a:r>
            <a:endParaRPr lang="zh-TW" altLang="en-US" sz="3200" kern="0" dirty="0">
              <a:ea typeface="標楷體" pitchFamily="65" charset="-120"/>
              <a:cs typeface="Times New Roman" pitchFamily="18" charset="0"/>
            </a:endParaRPr>
          </a:p>
        </p:txBody>
      </p:sp>
      <p:sp>
        <p:nvSpPr>
          <p:cNvPr id="6" name="文字方塊 5"/>
          <p:cNvSpPr txBox="1"/>
          <p:nvPr/>
        </p:nvSpPr>
        <p:spPr>
          <a:xfrm>
            <a:off x="581313" y="1125105"/>
            <a:ext cx="4181880" cy="369332"/>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應化系的標竿學系為成功大學化學系</a:t>
            </a:r>
            <a:endParaRPr lang="zh-TW" altLang="en-US"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rotWithShape="1">
          <a:blip r:embed="rId2" cstate="print">
            <a:extLst>
              <a:ext uri="{28A0092B-C50C-407E-A947-70E740481C1C}">
                <a14:useLocalDpi xmlns:a14="http://schemas.microsoft.com/office/drawing/2010/main" val="0"/>
              </a:ext>
            </a:extLst>
          </a:blip>
          <a:srcRect l="7508" t="5873" r="5844" b="6216"/>
          <a:stretch/>
        </p:blipFill>
        <p:spPr>
          <a:xfrm>
            <a:off x="906087" y="1562792"/>
            <a:ext cx="3416531" cy="4675365"/>
          </a:xfrm>
          <a:prstGeom prst="rect">
            <a:avLst/>
          </a:prstGeom>
        </p:spPr>
      </p:pic>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l="7926" t="6228" r="5665" b="10123"/>
          <a:stretch/>
        </p:blipFill>
        <p:spPr>
          <a:xfrm>
            <a:off x="4887883" y="1557813"/>
            <a:ext cx="3418339" cy="4680343"/>
          </a:xfrm>
          <a:prstGeom prst="rect">
            <a:avLst/>
          </a:prstGeom>
        </p:spPr>
      </p:pic>
    </p:spTree>
    <p:extLst>
      <p:ext uri="{BB962C8B-B14F-4D97-AF65-F5344CB8AC3E}">
        <p14:creationId xmlns:p14="http://schemas.microsoft.com/office/powerpoint/2010/main" val="3512429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標題 1"/>
          <p:cNvSpPr>
            <a:spLocks noGrp="1"/>
          </p:cNvSpPr>
          <p:nvPr>
            <p:ph type="title" idx="4294967295"/>
          </p:nvPr>
        </p:nvSpPr>
        <p:spPr>
          <a:xfrm>
            <a:off x="639763" y="174830"/>
            <a:ext cx="7886700" cy="704850"/>
          </a:xfrm>
        </p:spPr>
        <p:txBody>
          <a:bodyPr/>
          <a:lstStyle/>
          <a:p>
            <a:r>
              <a:rPr lang="zh-TW" altLang="en-US" sz="3200" dirty="0" smtClean="0">
                <a:ea typeface="標楷體" pitchFamily="65" charset="-120"/>
                <a:cs typeface="Times New Roman" pitchFamily="18" charset="0"/>
              </a:rPr>
              <a:t>審查委員</a:t>
            </a:r>
            <a:endParaRPr lang="zh-TW" altLang="en-US" sz="3200" dirty="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883F777E-CC17-4C3C-8CD4-6FE544F04632}" type="slidenum">
              <a:rPr lang="zh-TW" altLang="en-US" smtClean="0"/>
              <a:pPr>
                <a:defRPr/>
              </a:pPr>
              <a:t>15</a:t>
            </a:fld>
            <a:endParaRPr lang="zh-TW" altLang="en-US" dirty="0"/>
          </a:p>
        </p:txBody>
      </p:sp>
      <p:sp>
        <p:nvSpPr>
          <p:cNvPr id="11287" name="內容版面配置區 2"/>
          <p:cNvSpPr txBox="1">
            <a:spLocks/>
          </p:cNvSpPr>
          <p:nvPr/>
        </p:nvSpPr>
        <p:spPr bwMode="auto">
          <a:xfrm>
            <a:off x="128588" y="6010275"/>
            <a:ext cx="8805862" cy="446088"/>
          </a:xfrm>
          <a:prstGeom prst="rect">
            <a:avLst/>
          </a:prstGeom>
          <a:noFill/>
          <a:ln w="9525">
            <a:noFill/>
            <a:miter lim="800000"/>
            <a:headEnd/>
            <a:tailEnd/>
          </a:ln>
        </p:spPr>
        <p:txBody>
          <a:bodyPr/>
          <a:lstStyle/>
          <a:p>
            <a:pPr marL="361950" indent="-361950" defTabSz="914400">
              <a:lnSpc>
                <a:spcPct val="90000"/>
              </a:lnSpc>
              <a:spcBef>
                <a:spcPts val="1000"/>
              </a:spcBef>
              <a:buClr>
                <a:srgbClr val="FF0000"/>
              </a:buClr>
              <a:buFont typeface="Wingdings 3" pitchFamily="18" charset="2"/>
              <a:buBlip>
                <a:blip r:embed="rId2"/>
              </a:buBlip>
            </a:pPr>
            <a:endParaRPr kumimoji="0" lang="en-US" altLang="zh-TW" sz="2400" b="1" dirty="0">
              <a:solidFill>
                <a:srgbClr val="FF0000"/>
              </a:solidFill>
              <a:latin typeface="Times New Roman" pitchFamily="18" charset="0"/>
              <a:ea typeface="標楷體" pitchFamily="65" charset="-120"/>
            </a:endParaRPr>
          </a:p>
        </p:txBody>
      </p:sp>
      <p:sp>
        <p:nvSpPr>
          <p:cNvPr id="2" name="文字方塊 1"/>
          <p:cNvSpPr txBox="1"/>
          <p:nvPr/>
        </p:nvSpPr>
        <p:spPr>
          <a:xfrm>
            <a:off x="639763" y="1113905"/>
            <a:ext cx="6924819" cy="923330"/>
          </a:xfrm>
          <a:prstGeom prst="rect">
            <a:avLst/>
          </a:prstGeom>
          <a:noFill/>
        </p:spPr>
        <p:txBody>
          <a:bodyPr wrap="square" rtlCol="0">
            <a:spAutoFit/>
          </a:bodyPr>
          <a:lstStyle/>
          <a:p>
            <a:pPr marL="342900" indent="-342900">
              <a:lnSpc>
                <a:spcPct val="150000"/>
              </a:lnSpc>
              <a:buFont typeface="+mj-lt"/>
              <a:buAutoNum type="arabicPeriod"/>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審查</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委員：</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位</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校外專家學者</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學者、業界人士及校友至少</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位</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 </a:t>
            </a:r>
          </a:p>
          <a:p>
            <a:pPr marL="342900" indent="-342900">
              <a:lnSpc>
                <a:spcPct val="150000"/>
              </a:lnSpc>
              <a:buFont typeface="+mj-lt"/>
              <a:buAutoNum type="arabicPeriod"/>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請</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主管推薦審查委員名單，經院長同意送教務處備查</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4667" t="4859" r="3583" b="6314"/>
          <a:stretch/>
        </p:blipFill>
        <p:spPr>
          <a:xfrm>
            <a:off x="4438996" y="2081267"/>
            <a:ext cx="3125585" cy="4276623"/>
          </a:xfrm>
          <a:prstGeom prst="rect">
            <a:avLst/>
          </a:prstGeom>
        </p:spPr>
      </p:pic>
      <p:pic>
        <p:nvPicPr>
          <p:cNvPr id="5" name="圖片 4"/>
          <p:cNvPicPr>
            <a:picLocks noChangeAspect="1"/>
          </p:cNvPicPr>
          <p:nvPr/>
        </p:nvPicPr>
        <p:blipFill rotWithShape="1">
          <a:blip r:embed="rId4" cstate="print">
            <a:extLst>
              <a:ext uri="{28A0092B-C50C-407E-A947-70E740481C1C}">
                <a14:useLocalDpi xmlns:a14="http://schemas.microsoft.com/office/drawing/2010/main" val="0"/>
              </a:ext>
            </a:extLst>
          </a:blip>
          <a:srcRect l="6584" t="4751" r="7199" b="7556"/>
          <a:stretch/>
        </p:blipFill>
        <p:spPr>
          <a:xfrm>
            <a:off x="1125977" y="2078182"/>
            <a:ext cx="2976118" cy="4278168"/>
          </a:xfrm>
          <a:prstGeom prst="rect">
            <a:avLst/>
          </a:prstGeom>
        </p:spPr>
      </p:pic>
      <p:pic>
        <p:nvPicPr>
          <p:cNvPr id="6" name="圖片 5" descr="Free illustration: Arrow, Down, Doodle, Drawing, Paint - Free Image on Pixabay - 1435215"/>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14724">
            <a:off x="7322510" y="2193710"/>
            <a:ext cx="649914" cy="649914"/>
          </a:xfrm>
          <a:prstGeom prst="rect">
            <a:avLst/>
          </a:prstGeom>
        </p:spPr>
      </p:pic>
      <p:sp>
        <p:nvSpPr>
          <p:cNvPr id="7" name="文字方塊 6"/>
          <p:cNvSpPr txBox="1"/>
          <p:nvPr/>
        </p:nvSpPr>
        <p:spPr>
          <a:xfrm>
            <a:off x="7674917" y="2531342"/>
            <a:ext cx="461665" cy="2438400"/>
          </a:xfrm>
          <a:prstGeom prst="rect">
            <a:avLst/>
          </a:prstGeom>
          <a:noFill/>
        </p:spPr>
        <p:txBody>
          <a:bodyPr vert="eaVert" wrap="square" rtlCol="0">
            <a:spAutoFit/>
          </a:bodyPr>
          <a:lstStyle/>
          <a:p>
            <a:r>
              <a:rPr lang="zh-TW" altLang="en-US" dirty="0" smtClean="0">
                <a:solidFill>
                  <a:srgbClr val="0070C0"/>
                </a:solidFill>
                <a:latin typeface="微軟正黑體" panose="020B0604030504040204" pitchFamily="34" charset="-120"/>
                <a:ea typeface="微軟正黑體" panose="020B0604030504040204" pitchFamily="34" charset="-120"/>
              </a:rPr>
              <a:t>請依委員優先順序填列</a:t>
            </a:r>
            <a:endParaRPr lang="zh-TW" altLang="en-US" dirty="0">
              <a:solidFill>
                <a:srgbClr val="0070C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idx="4294967295"/>
          </p:nvPr>
        </p:nvSpPr>
        <p:spPr/>
        <p:txBody>
          <a:bodyPr/>
          <a:lstStyle/>
          <a:p>
            <a:r>
              <a:rPr lang="zh-TW" altLang="en-US" sz="3200" dirty="0">
                <a:ea typeface="標楷體" pitchFamily="65" charset="-120"/>
              </a:rPr>
              <a:t>審查預算</a:t>
            </a:r>
          </a:p>
        </p:txBody>
      </p:sp>
      <p:sp>
        <p:nvSpPr>
          <p:cNvPr id="4" name="投影片編號版面配置區 3"/>
          <p:cNvSpPr txBox="1">
            <a:spLocks noGrp="1"/>
          </p:cNvSpPr>
          <p:nvPr/>
        </p:nvSpPr>
        <p:spPr>
          <a:xfrm>
            <a:off x="6877050" y="6356350"/>
            <a:ext cx="2057400" cy="365125"/>
          </a:xfrm>
          <a:prstGeom prst="rect">
            <a:avLst/>
          </a:prstGeom>
          <a:noFill/>
        </p:spPr>
        <p:txBody>
          <a:bodyPr anchor="ctr"/>
          <a:lstStyle/>
          <a:p>
            <a:pPr algn="r" fontAlgn="auto">
              <a:spcBef>
                <a:spcPts val="0"/>
              </a:spcBef>
              <a:spcAft>
                <a:spcPts val="0"/>
              </a:spcAft>
              <a:defRPr/>
            </a:pPr>
            <a:fld id="{D4C70D10-774C-49D0-B0B0-2C6BFC59A2C8}" type="slidenum">
              <a:rPr kumimoji="0" lang="zh-TW" altLang="en-US" sz="1200">
                <a:latin typeface="+mn-lt"/>
                <a:ea typeface="+mn-ea"/>
              </a:rPr>
              <a:pPr algn="r" fontAlgn="auto">
                <a:spcBef>
                  <a:spcPts val="0"/>
                </a:spcBef>
                <a:spcAft>
                  <a:spcPts val="0"/>
                </a:spcAft>
                <a:defRPr/>
              </a:pPr>
              <a:t>16</a:t>
            </a:fld>
            <a:endParaRPr kumimoji="0" lang="zh-TW" altLang="en-US" sz="1200" dirty="0">
              <a:latin typeface="+mn-lt"/>
              <a:ea typeface="+mn-ea"/>
            </a:endParaRPr>
          </a:p>
        </p:txBody>
      </p:sp>
      <p:sp>
        <p:nvSpPr>
          <p:cNvPr id="2" name="文字方塊 1"/>
          <p:cNvSpPr txBox="1"/>
          <p:nvPr/>
        </p:nvSpPr>
        <p:spPr>
          <a:xfrm>
            <a:off x="608013" y="1105594"/>
            <a:ext cx="3714605" cy="5078313"/>
          </a:xfrm>
          <a:prstGeom prst="rect">
            <a:avLst/>
          </a:prstGeom>
          <a:noFill/>
        </p:spPr>
        <p:txBody>
          <a:bodyPr wrap="square" rtlCol="0">
            <a:spAutoFit/>
          </a:bodyPr>
          <a:lstStyle/>
          <a:p>
            <a:pPr marL="342900" indent="-342900">
              <a:lnSpc>
                <a:spcPct val="150000"/>
              </a:lnSpc>
              <a:buFont typeface="+mj-lt"/>
              <a:buAutoNum type="arabicPeriod"/>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每一</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班制每位審查人經費：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3,000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元，每增加一班制增加</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元</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Font typeface="+mj-lt"/>
              <a:buAutoNum type="arabicPeriod"/>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每一班制補貼印刷及郵資費用：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元，每增加一班制增加</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元。</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Font typeface="+mj-lt"/>
              <a:buAutoNum type="arabicPeriod"/>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每系</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預估</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三位審查委員，</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總</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經費</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需</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661,000</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詳</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見經費</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概算</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Font typeface="+mj-lt"/>
              <a:buAutoNum type="arabicPeriod"/>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Font typeface="+mj-lt"/>
              <a:buAutoNum type="arabicPeriod"/>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三年完成所有專業必修課程外審作業，每年核撥經費額度相同。</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l="3739" t="5212" r="16247" b="7152"/>
          <a:stretch/>
        </p:blipFill>
        <p:spPr>
          <a:xfrm>
            <a:off x="4630189" y="669925"/>
            <a:ext cx="3882043" cy="6010103"/>
          </a:xfrm>
          <a:prstGeom prst="rect">
            <a:avLst/>
          </a:prstGeom>
        </p:spPr>
      </p:pic>
      <p:sp>
        <p:nvSpPr>
          <p:cNvPr id="5" name="矩形 4"/>
          <p:cNvSpPr/>
          <p:nvPr/>
        </p:nvSpPr>
        <p:spPr>
          <a:xfrm>
            <a:off x="2286002" y="4571997"/>
            <a:ext cx="33251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663366" y="4571997"/>
            <a:ext cx="33251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040730" y="4571997"/>
            <a:ext cx="33251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429698" y="4571997"/>
            <a:ext cx="33251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3818666" y="4476505"/>
            <a:ext cx="440575"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457950" y="1033463"/>
            <a:ext cx="1744663"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975387" y="6500727"/>
            <a:ext cx="1224000"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標題 1"/>
          <p:cNvSpPr>
            <a:spLocks noGrp="1"/>
          </p:cNvSpPr>
          <p:nvPr>
            <p:ph type="title" idx="4294967295"/>
          </p:nvPr>
        </p:nvSpPr>
        <p:spPr>
          <a:xfrm>
            <a:off x="649288" y="244475"/>
            <a:ext cx="7886700" cy="704850"/>
          </a:xfrm>
        </p:spPr>
        <p:txBody>
          <a:bodyPr/>
          <a:lstStyle/>
          <a:p>
            <a:r>
              <a:rPr lang="zh-TW" altLang="en-US" sz="3200" dirty="0">
                <a:ea typeface="標楷體" pitchFamily="65" charset="-120"/>
                <a:cs typeface="Times New Roman" pitchFamily="18" charset="0"/>
              </a:rPr>
              <a:t>繳交外</a:t>
            </a:r>
            <a:r>
              <a:rPr lang="zh-TW" altLang="en-US" sz="3200" dirty="0" smtClean="0">
                <a:ea typeface="標楷體" pitchFamily="65" charset="-120"/>
                <a:cs typeface="Times New Roman" pitchFamily="18" charset="0"/>
              </a:rPr>
              <a:t>審意</a:t>
            </a:r>
            <a:r>
              <a:rPr lang="zh-TW" altLang="en-US" sz="3200" dirty="0">
                <a:ea typeface="標楷體" pitchFamily="65" charset="-120"/>
                <a:cs typeface="Times New Roman" pitchFamily="18" charset="0"/>
              </a:rPr>
              <a:t>見</a:t>
            </a:r>
            <a:r>
              <a:rPr lang="zh-TW" altLang="en-US" sz="3200" dirty="0" smtClean="0">
                <a:ea typeface="標楷體" pitchFamily="65" charset="-120"/>
                <a:cs typeface="Times New Roman" pitchFamily="18" charset="0"/>
              </a:rPr>
              <a:t>回覆說明</a:t>
            </a:r>
            <a:r>
              <a:rPr lang="zh-TW" altLang="en-US" sz="3200" dirty="0">
                <a:ea typeface="標楷體" pitchFamily="65" charset="-120"/>
                <a:cs typeface="Times New Roman" pitchFamily="18" charset="0"/>
              </a:rPr>
              <a:t>表</a:t>
            </a:r>
          </a:p>
        </p:txBody>
      </p:sp>
      <p:sp>
        <p:nvSpPr>
          <p:cNvPr id="4" name="投影片編號版面配置區 3"/>
          <p:cNvSpPr>
            <a:spLocks noGrp="1"/>
          </p:cNvSpPr>
          <p:nvPr>
            <p:ph type="sldNum" sz="quarter" idx="12"/>
          </p:nvPr>
        </p:nvSpPr>
        <p:spPr/>
        <p:txBody>
          <a:bodyPr/>
          <a:lstStyle/>
          <a:p>
            <a:pPr>
              <a:defRPr/>
            </a:pPr>
            <a:fld id="{083DA051-E774-46A1-ADAD-18C80BBFC273}" type="slidenum">
              <a:rPr lang="zh-TW" altLang="en-US" smtClean="0"/>
              <a:pPr>
                <a:defRPr/>
              </a:pPr>
              <a:t>17</a:t>
            </a:fld>
            <a:endParaRPr lang="zh-TW" altLang="en-US" dirty="0"/>
          </a:p>
        </p:txBody>
      </p:sp>
      <p:sp>
        <p:nvSpPr>
          <p:cNvPr id="2" name="文字方塊 1"/>
          <p:cNvSpPr txBox="1"/>
          <p:nvPr/>
        </p:nvSpPr>
        <p:spPr>
          <a:xfrm>
            <a:off x="649288" y="1047399"/>
            <a:ext cx="7305992" cy="1061829"/>
          </a:xfrm>
          <a:prstGeom prst="rect">
            <a:avLst/>
          </a:prstGeom>
          <a:noFill/>
        </p:spPr>
        <p:txBody>
          <a:bodyPr wrap="square" rtlCol="0">
            <a:spAutoFit/>
          </a:bodyPr>
          <a:lstStyle/>
          <a:p>
            <a:pPr marL="342900" indent="-342900">
              <a:buBlip>
                <a:blip r:embed="rId2"/>
              </a:buBlip>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繳交</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送審資料時以一個班制裝訂成一本為原則，內容包含兩個部分，一為課程整體結構，二為必修課程</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ct val="150000"/>
              </a:lnSpc>
              <a:buBlip>
                <a:blip r:embed="rId2"/>
              </a:buBlip>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經費核銷時繳交</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份含光碟電子檔。</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rotWithShape="1">
          <a:blip r:embed="rId3" cstate="print">
            <a:extLst>
              <a:ext uri="{28A0092B-C50C-407E-A947-70E740481C1C}">
                <a14:useLocalDpi xmlns:a14="http://schemas.microsoft.com/office/drawing/2010/main" val="0"/>
              </a:ext>
            </a:extLst>
          </a:blip>
          <a:srcRect l="6380" t="8050" r="5752" b="8404"/>
          <a:stretch/>
        </p:blipFill>
        <p:spPr>
          <a:xfrm>
            <a:off x="5864502" y="2249909"/>
            <a:ext cx="2945126" cy="3960000"/>
          </a:xfrm>
          <a:prstGeom prst="rect">
            <a:avLst/>
          </a:prstGeom>
        </p:spPr>
      </p:pic>
      <p:pic>
        <p:nvPicPr>
          <p:cNvPr id="8" name="圖片 7"/>
          <p:cNvPicPr>
            <a:picLocks noChangeAspect="1"/>
          </p:cNvPicPr>
          <p:nvPr/>
        </p:nvPicPr>
        <p:blipFill rotWithShape="1">
          <a:blip r:embed="rId4" cstate="print">
            <a:extLst>
              <a:ext uri="{28A0092B-C50C-407E-A947-70E740481C1C}">
                <a14:useLocalDpi xmlns:a14="http://schemas.microsoft.com/office/drawing/2010/main" val="0"/>
              </a:ext>
            </a:extLst>
          </a:blip>
          <a:srcRect l="5845" t="8824" r="6295" b="12365"/>
          <a:stretch/>
        </p:blipFill>
        <p:spPr>
          <a:xfrm>
            <a:off x="266004" y="2249909"/>
            <a:ext cx="2818018" cy="3960000"/>
          </a:xfrm>
          <a:prstGeom prst="rect">
            <a:avLst/>
          </a:prstGeom>
        </p:spPr>
      </p:pic>
      <p:pic>
        <p:nvPicPr>
          <p:cNvPr id="9" name="圖片 8"/>
          <p:cNvPicPr>
            <a:picLocks noChangeAspect="1"/>
          </p:cNvPicPr>
          <p:nvPr/>
        </p:nvPicPr>
        <p:blipFill rotWithShape="1">
          <a:blip r:embed="rId5" cstate="print">
            <a:extLst>
              <a:ext uri="{28A0092B-C50C-407E-A947-70E740481C1C}">
                <a14:useLocalDpi xmlns:a14="http://schemas.microsoft.com/office/drawing/2010/main" val="0"/>
              </a:ext>
            </a:extLst>
          </a:blip>
          <a:srcRect l="5560" t="6084" r="4845" b="14159"/>
          <a:stretch/>
        </p:blipFill>
        <p:spPr>
          <a:xfrm>
            <a:off x="3075710" y="2249909"/>
            <a:ext cx="2574806" cy="3960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18</a:t>
            </a:fld>
            <a:endParaRPr lang="zh-TW" altLang="en-US" dirty="0"/>
          </a:p>
        </p:txBody>
      </p:sp>
      <p:grpSp>
        <p:nvGrpSpPr>
          <p:cNvPr id="14" name="群組 13"/>
          <p:cNvGrpSpPr/>
          <p:nvPr/>
        </p:nvGrpSpPr>
        <p:grpSpPr>
          <a:xfrm>
            <a:off x="466725" y="4214552"/>
            <a:ext cx="7715250" cy="2137635"/>
            <a:chOff x="466725" y="4214552"/>
            <a:chExt cx="7715250" cy="2137635"/>
          </a:xfrm>
        </p:grpSpPr>
        <p:sp>
          <p:nvSpPr>
            <p:cNvPr id="11" name="矩形圖說文字 10"/>
            <p:cNvSpPr/>
            <p:nvPr/>
          </p:nvSpPr>
          <p:spPr>
            <a:xfrm flipV="1">
              <a:off x="466725" y="4214552"/>
              <a:ext cx="7715250" cy="1995038"/>
            </a:xfrm>
            <a:prstGeom prst="wedgeRectCallout">
              <a:avLst>
                <a:gd name="adj1" fmla="val -20140"/>
                <a:gd name="adj2" fmla="val 6436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solidFill>
                  <a:schemeClr val="bg1"/>
                </a:solidFill>
              </a:endParaRPr>
            </a:p>
          </p:txBody>
        </p:sp>
        <p:sp>
          <p:nvSpPr>
            <p:cNvPr id="3" name="矩形 2"/>
            <p:cNvSpPr/>
            <p:nvPr/>
          </p:nvSpPr>
          <p:spPr>
            <a:xfrm>
              <a:off x="504825" y="4387224"/>
              <a:ext cx="7581900" cy="1964963"/>
            </a:xfrm>
            <a:prstGeom prst="rect">
              <a:avLst/>
            </a:prstGeom>
          </p:spPr>
          <p:txBody>
            <a:bodyPr wrap="square">
              <a:spAutoFit/>
            </a:bodyPr>
            <a:lstStyle/>
            <a:p>
              <a:pPr algn="just"/>
              <a:r>
                <a:rPr lang="zh-TW" altLang="en-US" dirty="0">
                  <a:latin typeface="+mn-lt"/>
                  <a:ea typeface="標楷體" panose="03000509000000000000" pitchFamily="65" charset="-120"/>
                </a:rPr>
                <a:t>　</a:t>
              </a:r>
              <a:r>
                <a:rPr lang="zh-TW" altLang="en-US" dirty="0" smtClean="0">
                  <a:latin typeface="+mn-lt"/>
                  <a:ea typeface="標楷體" panose="03000509000000000000" pitchFamily="65" charset="-120"/>
                </a:rPr>
                <a:t>　系所評鑑目的多屬系所自我檢視教育品質與效度、建構大學績效責任；另一方面，學生學習成效是高等教育評鑑的重要指標。因此成效為本的系所評鑑成為行政體系的要務，以達成「創造一個承諾品質保證、組織學習與後續改善的大學組織」，保證學生學習品質。</a:t>
              </a:r>
              <a:endParaRPr lang="en-US" altLang="zh-TW" dirty="0" smtClean="0">
                <a:latin typeface="+mn-lt"/>
                <a:ea typeface="標楷體" panose="03000509000000000000" pitchFamily="65" charset="-120"/>
              </a:endParaRPr>
            </a:p>
            <a:p>
              <a:pPr algn="just"/>
              <a:r>
                <a:rPr lang="zh-TW" altLang="en-US" dirty="0" smtClean="0">
                  <a:latin typeface="+mn-lt"/>
                  <a:ea typeface="標楷體" panose="03000509000000000000" pitchFamily="65" charset="-120"/>
                </a:rPr>
                <a:t>　　藉</a:t>
              </a:r>
              <a:r>
                <a:rPr lang="zh-TW" altLang="en-US" dirty="0">
                  <a:latin typeface="+mn-lt"/>
                  <a:ea typeface="標楷體" panose="03000509000000000000" pitchFamily="65" charset="-120"/>
                </a:rPr>
                <a:t>由課程外審</a:t>
              </a:r>
              <a:r>
                <a:rPr lang="zh-TW" altLang="en-US" dirty="0" smtClean="0">
                  <a:latin typeface="+mn-lt"/>
                  <a:ea typeface="標楷體" panose="03000509000000000000" pitchFamily="65" charset="-120"/>
                </a:rPr>
                <a:t>得以了解</a:t>
              </a:r>
              <a:r>
                <a:rPr lang="zh-TW" altLang="en-US" dirty="0">
                  <a:latin typeface="+mn-lt"/>
                  <a:ea typeface="標楷體" panose="03000509000000000000" pitchFamily="65" charset="-120"/>
                </a:rPr>
                <a:t>整體課程架構、供課質量是否符合該學位應有要求，及了解課程內涵、考題與作業設計是否符合課程</a:t>
              </a:r>
              <a:r>
                <a:rPr lang="zh-TW" altLang="en-US" dirty="0" smtClean="0">
                  <a:latin typeface="+mn-lt"/>
                  <a:ea typeface="標楷體" panose="03000509000000000000" pitchFamily="65" charset="-120"/>
                </a:rPr>
                <a:t>目標。</a:t>
              </a:r>
              <a:endParaRPr lang="zh-TW" altLang="en-US" b="0" i="0" dirty="0">
                <a:effectLst/>
                <a:latin typeface="+mn-lt"/>
                <a:ea typeface="標楷體" panose="03000509000000000000" pitchFamily="65" charset="-120"/>
              </a:endParaRPr>
            </a:p>
          </p:txBody>
        </p:sp>
      </p:grpSp>
      <p:pic>
        <p:nvPicPr>
          <p:cNvPr id="4" name="圖片 3"/>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44606" y="1166727"/>
            <a:ext cx="2746490" cy="2746490"/>
          </a:xfrm>
          <a:prstGeom prst="rect">
            <a:avLst/>
          </a:prstGeom>
        </p:spPr>
      </p:pic>
      <p:grpSp>
        <p:nvGrpSpPr>
          <p:cNvPr id="7" name="群組 6"/>
          <p:cNvGrpSpPr/>
          <p:nvPr/>
        </p:nvGrpSpPr>
        <p:grpSpPr>
          <a:xfrm>
            <a:off x="3448049" y="1133479"/>
            <a:ext cx="3981453" cy="714377"/>
            <a:chOff x="3448049" y="1133479"/>
            <a:chExt cx="3981453" cy="714377"/>
          </a:xfrm>
        </p:grpSpPr>
        <p:sp>
          <p:nvSpPr>
            <p:cNvPr id="5" name="矩形圖說文字 4"/>
            <p:cNvSpPr/>
            <p:nvPr/>
          </p:nvSpPr>
          <p:spPr>
            <a:xfrm rot="5400000">
              <a:off x="5081587" y="-500059"/>
              <a:ext cx="714377" cy="3981453"/>
            </a:xfrm>
            <a:prstGeom prst="wedgeRectCallout">
              <a:avLst>
                <a:gd name="adj1" fmla="val 27165"/>
                <a:gd name="adj2" fmla="val 61744"/>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p>
          </p:txBody>
        </p:sp>
        <p:sp>
          <p:nvSpPr>
            <p:cNvPr id="6" name="文字方塊 5"/>
            <p:cNvSpPr txBox="1"/>
            <p:nvPr/>
          </p:nvSpPr>
          <p:spPr>
            <a:xfrm>
              <a:off x="3724277" y="1290612"/>
              <a:ext cx="3705225" cy="400110"/>
            </a:xfrm>
            <a:prstGeom prst="rect">
              <a:avLst/>
            </a:prstGeom>
            <a:noFill/>
          </p:spPr>
          <p:txBody>
            <a:bodyPr wrap="square" rtlCol="0">
              <a:spAutoFit/>
            </a:bodyPr>
            <a:lstStyle/>
            <a:p>
              <a:r>
                <a:rPr lang="zh-TW" altLang="en-US" sz="2000" dirty="0" smtClean="0">
                  <a:solidFill>
                    <a:schemeClr val="bg1"/>
                  </a:solidFill>
                  <a:latin typeface="標楷體" panose="03000509000000000000" pitchFamily="65" charset="-120"/>
                  <a:ea typeface="標楷體" panose="03000509000000000000" pitchFamily="65" charset="-120"/>
                </a:rPr>
                <a:t>課程外審與系所評鑑的關係？</a:t>
              </a:r>
              <a:endParaRPr lang="zh-TW" altLang="en-US" sz="2000" dirty="0">
                <a:solidFill>
                  <a:schemeClr val="bg1"/>
                </a:solidFill>
                <a:latin typeface="標楷體" panose="03000509000000000000" pitchFamily="65" charset="-120"/>
                <a:ea typeface="標楷體" panose="03000509000000000000" pitchFamily="65" charset="-120"/>
              </a:endParaRPr>
            </a:p>
          </p:txBody>
        </p:sp>
      </p:grpSp>
      <p:sp>
        <p:nvSpPr>
          <p:cNvPr id="1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smtClean="0">
                <a:ea typeface="標楷體" pitchFamily="65" charset="-120"/>
                <a:cs typeface="Times New Roman" pitchFamily="18" charset="0"/>
              </a:rPr>
              <a:t>Q&amp;A</a:t>
            </a:r>
            <a:endParaRPr lang="zh-TW" altLang="en-US" sz="3200" kern="0" dirty="0">
              <a:ea typeface="標楷體" pitchFamily="65" charset="-120"/>
              <a:cs typeface="Times New Roman" pitchFamily="18" charset="0"/>
            </a:endParaRPr>
          </a:p>
        </p:txBody>
      </p:sp>
    </p:spTree>
    <p:extLst>
      <p:ext uri="{BB962C8B-B14F-4D97-AF65-F5344CB8AC3E}">
        <p14:creationId xmlns:p14="http://schemas.microsoft.com/office/powerpoint/2010/main" val="2613936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19</a:t>
            </a:fld>
            <a:endParaRPr lang="zh-TW" altLang="en-US" dirty="0"/>
          </a:p>
        </p:txBody>
      </p:sp>
      <p:sp>
        <p:nvSpPr>
          <p:cNvPr id="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smtClean="0">
                <a:ea typeface="標楷體" pitchFamily="65" charset="-120"/>
                <a:cs typeface="Times New Roman" pitchFamily="18" charset="0"/>
              </a:rPr>
              <a:t>Q&amp;A【</a:t>
            </a:r>
            <a:r>
              <a:rPr lang="zh-TW" altLang="en-US" sz="3200" kern="0" dirty="0" smtClean="0">
                <a:ea typeface="標楷體" pitchFamily="65" charset="-120"/>
                <a:cs typeface="Times New Roman" pitchFamily="18" charset="0"/>
              </a:rPr>
              <a:t>第一部分：送審作業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
        <p:nvSpPr>
          <p:cNvPr id="4" name="文字方塊 3"/>
          <p:cNvSpPr txBox="1"/>
          <p:nvPr/>
        </p:nvSpPr>
        <p:spPr>
          <a:xfrm>
            <a:off x="1590674" y="3819465"/>
            <a:ext cx="6907213" cy="2585323"/>
          </a:xfrm>
          <a:prstGeom prst="rect">
            <a:avLst/>
          </a:prstGeom>
          <a:noFill/>
        </p:spPr>
        <p:txBody>
          <a:bodyPr wrap="square" rtlCol="0">
            <a:spAutoFit/>
          </a:bodyPr>
          <a:lstStyle/>
          <a:p>
            <a:r>
              <a:rPr lang="en-US" altLang="zh-TW" dirty="0" smtClean="0">
                <a:latin typeface="+mn-lt"/>
                <a:ea typeface="標楷體" panose="03000509000000000000" pitchFamily="65" charset="-120"/>
              </a:rPr>
              <a:t>A</a:t>
            </a:r>
            <a:r>
              <a:rPr lang="zh-TW" altLang="en-US" dirty="0" smtClean="0">
                <a:latin typeface="+mn-lt"/>
                <a:ea typeface="標楷體" panose="03000509000000000000" pitchFamily="65" charset="-120"/>
              </a:rPr>
              <a:t>：</a:t>
            </a:r>
            <a:r>
              <a:rPr lang="zh-TW" altLang="en-US" b="1" dirty="0">
                <a:solidFill>
                  <a:srgbClr val="FF0000"/>
                </a:solidFill>
                <a:latin typeface="+mn-lt"/>
                <a:ea typeface="標楷體" panose="03000509000000000000" pitchFamily="65" charset="-120"/>
              </a:rPr>
              <a:t>否</a:t>
            </a:r>
            <a:r>
              <a:rPr lang="zh-TW" altLang="en-US" dirty="0">
                <a:latin typeface="+mn-lt"/>
                <a:ea typeface="標楷體" panose="03000509000000000000" pitchFamily="65" charset="-120"/>
              </a:rPr>
              <a:t>。</a:t>
            </a:r>
          </a:p>
          <a:p>
            <a:r>
              <a:rPr lang="en-US" altLang="zh-TW" dirty="0" smtClean="0">
                <a:latin typeface="+mn-lt"/>
                <a:ea typeface="標楷體" panose="03000509000000000000" pitchFamily="65" charset="-120"/>
              </a:rPr>
              <a:t>1</a:t>
            </a:r>
            <a:r>
              <a:rPr lang="en-US" altLang="zh-TW" dirty="0">
                <a:latin typeface="+mn-lt"/>
                <a:ea typeface="標楷體" panose="03000509000000000000" pitchFamily="65" charset="-120"/>
              </a:rPr>
              <a:t>.</a:t>
            </a:r>
            <a:r>
              <a:rPr lang="zh-TW" altLang="en-US" dirty="0" smtClean="0">
                <a:latin typeface="+mn-lt"/>
                <a:ea typeface="標楷體" panose="03000509000000000000" pitchFamily="65" charset="-120"/>
              </a:rPr>
              <a:t>須</a:t>
            </a:r>
            <a:r>
              <a:rPr lang="zh-TW" altLang="en-US" dirty="0">
                <a:latin typeface="+mn-lt"/>
                <a:ea typeface="標楷體" panose="03000509000000000000" pitchFamily="65" charset="-120"/>
              </a:rPr>
              <a:t>送外審課程：各系</a:t>
            </a:r>
            <a:r>
              <a:rPr lang="en-US" altLang="zh-TW" dirty="0">
                <a:solidFill>
                  <a:srgbClr val="FF0000"/>
                </a:solidFill>
                <a:latin typeface="+mn-lt"/>
                <a:ea typeface="標楷體" panose="03000509000000000000" pitchFamily="65" charset="-120"/>
              </a:rPr>
              <a:t>『</a:t>
            </a:r>
            <a:r>
              <a:rPr lang="zh-TW" altLang="en-US" dirty="0">
                <a:solidFill>
                  <a:srgbClr val="FF0000"/>
                </a:solidFill>
                <a:latin typeface="+mn-lt"/>
                <a:ea typeface="標楷體" panose="03000509000000000000" pitchFamily="65" charset="-120"/>
              </a:rPr>
              <a:t>專業</a:t>
            </a:r>
            <a:r>
              <a:rPr lang="en-US" altLang="zh-TW" dirty="0">
                <a:solidFill>
                  <a:srgbClr val="FF0000"/>
                </a:solidFill>
                <a:latin typeface="+mn-lt"/>
                <a:ea typeface="標楷體" panose="03000509000000000000" pitchFamily="65" charset="-120"/>
              </a:rPr>
              <a:t>』『</a:t>
            </a:r>
            <a:r>
              <a:rPr lang="zh-TW" altLang="en-US" dirty="0">
                <a:solidFill>
                  <a:srgbClr val="FF0000"/>
                </a:solidFill>
                <a:latin typeface="+mn-lt"/>
                <a:ea typeface="標楷體" panose="03000509000000000000" pitchFamily="65" charset="-120"/>
              </a:rPr>
              <a:t>必修</a:t>
            </a:r>
            <a:r>
              <a:rPr lang="en-US" altLang="zh-TW" dirty="0">
                <a:solidFill>
                  <a:srgbClr val="FF0000"/>
                </a:solidFill>
                <a:latin typeface="+mn-lt"/>
                <a:ea typeface="標楷體" panose="03000509000000000000" pitchFamily="65" charset="-120"/>
              </a:rPr>
              <a:t>』</a:t>
            </a:r>
            <a:r>
              <a:rPr lang="zh-TW" altLang="en-US" dirty="0">
                <a:latin typeface="+mn-lt"/>
                <a:ea typeface="標楷體" panose="03000509000000000000" pitchFamily="65" charset="-120"/>
              </a:rPr>
              <a:t>課程。</a:t>
            </a:r>
          </a:p>
          <a:p>
            <a:pPr algn="just"/>
            <a:r>
              <a:rPr lang="en-US" altLang="zh-TW" dirty="0" smtClean="0">
                <a:latin typeface="+mn-lt"/>
                <a:ea typeface="標楷體" panose="03000509000000000000" pitchFamily="65" charset="-120"/>
              </a:rPr>
              <a:t>2.『</a:t>
            </a:r>
            <a:r>
              <a:rPr lang="zh-TW" altLang="en-US" dirty="0">
                <a:solidFill>
                  <a:srgbClr val="FF0000"/>
                </a:solidFill>
                <a:latin typeface="+mn-lt"/>
                <a:ea typeface="標楷體" panose="03000509000000000000" pitchFamily="65" charset="-120"/>
              </a:rPr>
              <a:t>不</a:t>
            </a:r>
            <a:r>
              <a:rPr lang="en-US" altLang="zh-TW" dirty="0">
                <a:latin typeface="+mn-lt"/>
                <a:ea typeface="標楷體" panose="03000509000000000000" pitchFamily="65" charset="-120"/>
              </a:rPr>
              <a:t>』</a:t>
            </a:r>
            <a:r>
              <a:rPr lang="zh-TW" altLang="en-US" dirty="0">
                <a:latin typeface="+mn-lt"/>
                <a:ea typeface="標楷體" panose="03000509000000000000" pitchFamily="65" charset="-120"/>
              </a:rPr>
              <a:t>須送外審</a:t>
            </a:r>
            <a:r>
              <a:rPr lang="zh-TW" altLang="en-US" dirty="0" smtClean="0">
                <a:latin typeface="+mn-lt"/>
                <a:ea typeface="標楷體" panose="03000509000000000000" pitchFamily="65" charset="-120"/>
              </a:rPr>
              <a:t>課程：</a:t>
            </a:r>
            <a:endParaRPr lang="en-US" altLang="zh-TW" dirty="0" smtClean="0">
              <a:latin typeface="+mn-lt"/>
              <a:ea typeface="標楷體" panose="03000509000000000000" pitchFamily="65" charset="-120"/>
            </a:endParaRPr>
          </a:p>
          <a:p>
            <a:pPr algn="just"/>
            <a:r>
              <a:rPr lang="zh-TW" altLang="en-US" dirty="0" smtClean="0">
                <a:latin typeface="+mn-lt"/>
                <a:ea typeface="標楷體" panose="03000509000000000000" pitchFamily="65" charset="-120"/>
                <a:sym typeface="Wingdings"/>
              </a:rPr>
              <a:t>　</a:t>
            </a:r>
            <a:r>
              <a:rPr lang="en-US" altLang="zh-TW" dirty="0" smtClean="0">
                <a:latin typeface="+mn-lt"/>
                <a:ea typeface="標楷體" panose="03000509000000000000" pitchFamily="65" charset="-120"/>
                <a:sym typeface="Wingdings"/>
              </a:rPr>
              <a:t>(1)</a:t>
            </a:r>
            <a:r>
              <a:rPr lang="zh-TW" altLang="en-US" dirty="0">
                <a:latin typeface="+mn-lt"/>
                <a:ea typeface="標楷體" panose="03000509000000000000" pitchFamily="65" charset="-120"/>
              </a:rPr>
              <a:t>外系支援課程不列入此階段送外</a:t>
            </a:r>
            <a:r>
              <a:rPr lang="zh-TW" altLang="en-US" dirty="0" smtClean="0">
                <a:latin typeface="+mn-lt"/>
                <a:ea typeface="標楷體" panose="03000509000000000000" pitchFamily="65" charset="-120"/>
              </a:rPr>
              <a:t>審。</a:t>
            </a:r>
            <a:endParaRPr lang="en-US" altLang="zh-TW" dirty="0" smtClean="0">
              <a:latin typeface="+mn-lt"/>
              <a:ea typeface="標楷體" panose="03000509000000000000" pitchFamily="65" charset="-120"/>
            </a:endParaRPr>
          </a:p>
          <a:p>
            <a:pPr algn="just"/>
            <a:r>
              <a:rPr lang="zh-TW" altLang="en-US" dirty="0" smtClean="0">
                <a:latin typeface="+mn-lt"/>
                <a:ea typeface="標楷體" panose="03000509000000000000" pitchFamily="65" charset="-120"/>
              </a:rPr>
              <a:t>　</a:t>
            </a:r>
            <a:r>
              <a:rPr lang="en-US" altLang="zh-TW" dirty="0" smtClean="0">
                <a:latin typeface="+mn-lt"/>
                <a:ea typeface="標楷體" panose="03000509000000000000" pitchFamily="65" charset="-120"/>
              </a:rPr>
              <a:t>(2)</a:t>
            </a:r>
            <a:r>
              <a:rPr lang="zh-TW" altLang="en-US" dirty="0" smtClean="0">
                <a:latin typeface="+mn-lt"/>
                <a:ea typeface="標楷體" panose="03000509000000000000" pitchFamily="65" charset="-120"/>
              </a:rPr>
              <a:t>各</a:t>
            </a:r>
            <a:r>
              <a:rPr lang="zh-TW" altLang="en-US" dirty="0">
                <a:latin typeface="+mn-lt"/>
                <a:ea typeface="標楷體" panose="03000509000000000000" pitchFamily="65" charset="-120"/>
              </a:rPr>
              <a:t>系演講或講座類、專題研討</a:t>
            </a:r>
            <a:r>
              <a:rPr lang="en-US" altLang="zh-TW" dirty="0">
                <a:latin typeface="+mn-lt"/>
                <a:ea typeface="標楷體" panose="03000509000000000000" pitchFamily="65" charset="-120"/>
              </a:rPr>
              <a:t>(seminar)</a:t>
            </a:r>
            <a:r>
              <a:rPr lang="zh-TW" altLang="en-US" dirty="0">
                <a:latin typeface="+mn-lt"/>
                <a:ea typeface="標楷體" panose="03000509000000000000" pitchFamily="65" charset="-120"/>
              </a:rPr>
              <a:t>、專案實作</a:t>
            </a:r>
            <a:r>
              <a:rPr lang="en-US" altLang="zh-TW" dirty="0">
                <a:latin typeface="+mn-lt"/>
                <a:ea typeface="標楷體" panose="03000509000000000000" pitchFamily="65" charset="-120"/>
              </a:rPr>
              <a:t>(project</a:t>
            </a:r>
            <a:r>
              <a:rPr lang="en-US" altLang="zh-TW" dirty="0" smtClean="0">
                <a:latin typeface="+mn-lt"/>
                <a:ea typeface="標楷體" panose="03000509000000000000" pitchFamily="65" charset="-120"/>
              </a:rPr>
              <a:t>)</a:t>
            </a:r>
            <a:r>
              <a:rPr lang="zh-TW" altLang="en-US" dirty="0" smtClean="0">
                <a:latin typeface="+mn-lt"/>
                <a:ea typeface="標楷體" panose="03000509000000000000" pitchFamily="65" charset="-120"/>
              </a:rPr>
              <a:t>及</a:t>
            </a:r>
            <a:r>
              <a:rPr lang="en-US" altLang="zh-TW" dirty="0" smtClean="0">
                <a:latin typeface="+mn-lt"/>
                <a:ea typeface="標楷體" panose="03000509000000000000" pitchFamily="65" charset="-120"/>
              </a:rPr>
              <a:t>	</a:t>
            </a:r>
            <a:r>
              <a:rPr lang="zh-TW" altLang="en-US" dirty="0" smtClean="0">
                <a:latin typeface="+mn-lt"/>
                <a:ea typeface="標楷體" panose="03000509000000000000" pitchFamily="65" charset="-120"/>
              </a:rPr>
              <a:t>校外</a:t>
            </a:r>
            <a:r>
              <a:rPr lang="zh-TW" altLang="en-US" dirty="0">
                <a:latin typeface="+mn-lt"/>
                <a:ea typeface="標楷體" panose="03000509000000000000" pitchFamily="65" charset="-120"/>
              </a:rPr>
              <a:t>實習等必修課</a:t>
            </a:r>
            <a:r>
              <a:rPr lang="en-US" altLang="zh-TW" dirty="0">
                <a:latin typeface="+mn-lt"/>
                <a:ea typeface="標楷體" panose="03000509000000000000" pitchFamily="65" charset="-120"/>
              </a:rPr>
              <a:t>『</a:t>
            </a:r>
            <a:r>
              <a:rPr lang="zh-TW" altLang="en-US" dirty="0">
                <a:latin typeface="+mn-lt"/>
                <a:ea typeface="標楷體" panose="03000509000000000000" pitchFamily="65" charset="-120"/>
              </a:rPr>
              <a:t>不</a:t>
            </a:r>
            <a:r>
              <a:rPr lang="en-US" altLang="zh-TW" dirty="0">
                <a:latin typeface="+mn-lt"/>
                <a:ea typeface="標楷體" panose="03000509000000000000" pitchFamily="65" charset="-120"/>
              </a:rPr>
              <a:t>』</a:t>
            </a:r>
            <a:r>
              <a:rPr lang="zh-TW" altLang="en-US" dirty="0">
                <a:latin typeface="+mn-lt"/>
                <a:ea typeface="標楷體" panose="03000509000000000000" pitchFamily="65" charset="-120"/>
              </a:rPr>
              <a:t>須送外審，</a:t>
            </a:r>
            <a:r>
              <a:rPr lang="zh-TW" altLang="en-US" b="1" dirty="0">
                <a:latin typeface="+mn-lt"/>
                <a:ea typeface="標楷體" panose="03000509000000000000" pitchFamily="65" charset="-120"/>
              </a:rPr>
              <a:t>若前述課程為其他專業</a:t>
            </a:r>
            <a:r>
              <a:rPr lang="zh-TW" altLang="en-US" b="1" dirty="0" smtClean="0">
                <a:latin typeface="+mn-lt"/>
                <a:ea typeface="標楷體" panose="03000509000000000000" pitchFamily="65" charset="-120"/>
              </a:rPr>
              <a:t>必</a:t>
            </a:r>
            <a:r>
              <a:rPr lang="en-US" altLang="zh-TW" b="1" dirty="0" smtClean="0">
                <a:latin typeface="+mn-lt"/>
                <a:ea typeface="標楷體" panose="03000509000000000000" pitchFamily="65" charset="-120"/>
              </a:rPr>
              <a:t>	</a:t>
            </a:r>
            <a:r>
              <a:rPr lang="zh-TW" altLang="en-US" b="1" dirty="0" smtClean="0">
                <a:latin typeface="+mn-lt"/>
                <a:ea typeface="標楷體" panose="03000509000000000000" pitchFamily="65" charset="-120"/>
              </a:rPr>
              <a:t>修</a:t>
            </a:r>
            <a:r>
              <a:rPr lang="zh-TW" altLang="en-US" b="1" dirty="0">
                <a:latin typeface="+mn-lt"/>
                <a:ea typeface="標楷體" panose="03000509000000000000" pitchFamily="65" charset="-120"/>
              </a:rPr>
              <a:t>課之延續課程</a:t>
            </a:r>
            <a:r>
              <a:rPr lang="zh-TW" altLang="en-US" b="1" dirty="0" smtClean="0">
                <a:latin typeface="+mn-lt"/>
                <a:ea typeface="標楷體" panose="03000509000000000000" pitchFamily="65" charset="-120"/>
              </a:rPr>
              <a:t>，請</a:t>
            </a:r>
            <a:r>
              <a:rPr lang="zh-TW" altLang="en-US" b="1" dirty="0">
                <a:latin typeface="+mn-lt"/>
                <a:ea typeface="標楷體" panose="03000509000000000000" pitchFamily="65" charset="-120"/>
              </a:rPr>
              <a:t>於該送審科目之課程綱要內說明</a:t>
            </a:r>
            <a:r>
              <a:rPr lang="zh-TW" altLang="en-US" dirty="0" smtClean="0">
                <a:latin typeface="+mn-lt"/>
                <a:ea typeface="標楷體" panose="03000509000000000000" pitchFamily="65" charset="-120"/>
              </a:rPr>
              <a:t>。</a:t>
            </a:r>
            <a:endParaRPr lang="en-US" altLang="zh-TW" dirty="0" smtClean="0">
              <a:latin typeface="+mn-lt"/>
              <a:ea typeface="標楷體" panose="03000509000000000000" pitchFamily="65" charset="-120"/>
            </a:endParaRPr>
          </a:p>
          <a:p>
            <a:pPr algn="just"/>
            <a:r>
              <a:rPr lang="en-US" altLang="zh-TW" dirty="0" smtClean="0">
                <a:latin typeface="+mn-lt"/>
                <a:ea typeface="標楷體" panose="03000509000000000000" pitchFamily="65" charset="-120"/>
              </a:rPr>
              <a:t>3.</a:t>
            </a:r>
            <a:r>
              <a:rPr lang="zh-TW" altLang="en-US" dirty="0" smtClean="0">
                <a:latin typeface="+mn-lt"/>
                <a:ea typeface="標楷體" panose="03000509000000000000" pitchFamily="65" charset="-120"/>
              </a:rPr>
              <a:t>課程自審完善則可取代外審。</a:t>
            </a:r>
            <a:endParaRPr lang="en-US" altLang="zh-TW" dirty="0" smtClean="0">
              <a:latin typeface="+mn-lt"/>
              <a:ea typeface="標楷體" panose="03000509000000000000" pitchFamily="65" charset="-120"/>
            </a:endParaRPr>
          </a:p>
          <a:p>
            <a:endParaRPr lang="zh-TW" altLang="en-US" dirty="0">
              <a:latin typeface="+mn-lt"/>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888" y="949325"/>
            <a:ext cx="3167087" cy="3167087"/>
          </a:xfrm>
          <a:prstGeom prst="rect">
            <a:avLst/>
          </a:prstGeom>
        </p:spPr>
      </p:pic>
      <p:sp>
        <p:nvSpPr>
          <p:cNvPr id="6" name="文字方塊 5"/>
          <p:cNvSpPr txBox="1"/>
          <p:nvPr/>
        </p:nvSpPr>
        <p:spPr>
          <a:xfrm>
            <a:off x="476250" y="2943225"/>
            <a:ext cx="2828925" cy="400110"/>
          </a:xfrm>
          <a:prstGeom prst="rect">
            <a:avLst/>
          </a:prstGeom>
          <a:noFill/>
        </p:spPr>
        <p:txBody>
          <a:bodyPr wrap="square" rtlCol="0">
            <a:spAutoFit/>
          </a:bodyPr>
          <a:lstStyle/>
          <a:p>
            <a:r>
              <a:rPr lang="zh-TW" altLang="en-US" sz="2000" dirty="0">
                <a:latin typeface="華康勘亭流" panose="03000909000000000000" pitchFamily="65" charset="-120"/>
                <a:ea typeface="華康勘亭流" panose="03000909000000000000" pitchFamily="65" charset="-120"/>
              </a:rPr>
              <a:t>所有必修課都須送外審</a:t>
            </a:r>
            <a:r>
              <a:rPr lang="zh-TW" altLang="en-US" sz="2000" dirty="0" smtClean="0">
                <a:latin typeface="華康勘亭流" panose="03000909000000000000" pitchFamily="65" charset="-120"/>
                <a:ea typeface="華康勘亭流" panose="03000909000000000000" pitchFamily="65" charset="-120"/>
              </a:rPr>
              <a:t>？</a:t>
            </a:r>
            <a:endParaRPr lang="en-US" altLang="zh-TW" sz="2000" dirty="0">
              <a:latin typeface="華康勘亭流" panose="03000909000000000000" pitchFamily="65" charset="-120"/>
              <a:ea typeface="華康勘亭流" panose="03000909000000000000" pitchFamily="65" charset="-120"/>
            </a:endParaRPr>
          </a:p>
        </p:txBody>
      </p:sp>
    </p:spTree>
    <p:extLst>
      <p:ext uri="{BB962C8B-B14F-4D97-AF65-F5344CB8AC3E}">
        <p14:creationId xmlns:p14="http://schemas.microsoft.com/office/powerpoint/2010/main" val="2438301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E343B556-A541-4AB9-952D-19D2EA00794A}" type="slidenum">
              <a:rPr lang="zh-TW" altLang="en-US" smtClean="0"/>
              <a:pPr>
                <a:defRPr/>
              </a:pPr>
              <a:t>2</a:t>
            </a:fld>
            <a:endParaRPr lang="zh-TW" altLang="en-US" dirty="0"/>
          </a:p>
        </p:txBody>
      </p:sp>
      <p:sp>
        <p:nvSpPr>
          <p:cNvPr id="3" name="標題 1"/>
          <p:cNvSpPr txBox="1">
            <a:spLocks/>
          </p:cNvSpPr>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kern="0" dirty="0" smtClean="0">
                <a:ea typeface="標楷體" pitchFamily="65" charset="-120"/>
                <a:cs typeface="Times New Roman" pitchFamily="18" charset="0"/>
              </a:rPr>
              <a:t>簡報大鋼</a:t>
            </a:r>
            <a:endParaRPr lang="zh-TW" altLang="en-US" kern="0" dirty="0">
              <a:ea typeface="標楷體" pitchFamily="65" charset="-120"/>
              <a:cs typeface="Times New Roman" pitchFamily="18" charset="0"/>
            </a:endParaRPr>
          </a:p>
        </p:txBody>
      </p:sp>
      <p:sp>
        <p:nvSpPr>
          <p:cNvPr id="4" name="文字方塊 3"/>
          <p:cNvSpPr txBox="1"/>
          <p:nvPr/>
        </p:nvSpPr>
        <p:spPr>
          <a:xfrm>
            <a:off x="1200150" y="1304925"/>
            <a:ext cx="6696075" cy="5632311"/>
          </a:xfrm>
          <a:prstGeom prst="rect">
            <a:avLst/>
          </a:prstGeom>
          <a:noFill/>
        </p:spPr>
        <p:txBody>
          <a:bodyPr wrap="square" rtlCol="0">
            <a:spAutoFit/>
          </a:bodyPr>
          <a:lstStyle/>
          <a:p>
            <a:pPr marL="285750" indent="-285750">
              <a:lnSpc>
                <a:spcPct val="150000"/>
              </a:lnSpc>
              <a:buBlip>
                <a:blip r:embed="rId2"/>
              </a:buBlip>
            </a:pPr>
            <a:r>
              <a:rPr lang="zh-TW" altLang="en-US" sz="2400" dirty="0" smtClean="0">
                <a:latin typeface="+mn-lt"/>
                <a:ea typeface="標楷體" panose="03000509000000000000" pitchFamily="65" charset="-120"/>
              </a:rPr>
              <a:t>課程結構審查目的</a:t>
            </a:r>
            <a:endParaRPr lang="en-US" altLang="zh-TW" sz="2400" dirty="0" smtClean="0">
              <a:latin typeface="+mn-lt"/>
              <a:ea typeface="標楷體" panose="03000509000000000000" pitchFamily="65" charset="-120"/>
            </a:endParaRPr>
          </a:p>
          <a:p>
            <a:pPr marL="285750" indent="-285750">
              <a:lnSpc>
                <a:spcPct val="150000"/>
              </a:lnSpc>
              <a:buBlip>
                <a:blip r:embed="rId2"/>
              </a:buBlip>
            </a:pPr>
            <a:r>
              <a:rPr lang="zh-TW" altLang="en-US" sz="2400" dirty="0">
                <a:latin typeface="+mn-lt"/>
                <a:ea typeface="標楷體" panose="03000509000000000000" pitchFamily="65" charset="-120"/>
              </a:rPr>
              <a:t>課程結構</a:t>
            </a:r>
            <a:r>
              <a:rPr lang="zh-TW" altLang="en-US" sz="2400" dirty="0" smtClean="0">
                <a:latin typeface="+mn-lt"/>
                <a:ea typeface="標楷體" panose="03000509000000000000" pitchFamily="65" charset="-120"/>
              </a:rPr>
              <a:t>審查重點</a:t>
            </a:r>
            <a:endParaRPr lang="en-US" altLang="zh-TW" sz="2400" dirty="0" smtClean="0">
              <a:latin typeface="+mn-lt"/>
              <a:ea typeface="標楷體" panose="03000509000000000000" pitchFamily="65" charset="-120"/>
            </a:endParaRPr>
          </a:p>
          <a:p>
            <a:pPr marL="285750" indent="-285750">
              <a:lnSpc>
                <a:spcPct val="150000"/>
              </a:lnSpc>
              <a:buBlip>
                <a:blip r:embed="rId2"/>
              </a:buBlip>
            </a:pPr>
            <a:r>
              <a:rPr lang="zh-TW" altLang="en-US" sz="2400" dirty="0">
                <a:latin typeface="+mn-lt"/>
                <a:ea typeface="標楷體" panose="03000509000000000000" pitchFamily="65" charset="-120"/>
                <a:cs typeface="Times New Roman" pitchFamily="18" charset="0"/>
              </a:rPr>
              <a:t>課程結構外審作業期程</a:t>
            </a:r>
            <a:endParaRPr lang="en-US" altLang="zh-TW" sz="2400" dirty="0">
              <a:latin typeface="+mn-lt"/>
              <a:ea typeface="標楷體" panose="03000509000000000000" pitchFamily="65" charset="-120"/>
            </a:endParaRPr>
          </a:p>
          <a:p>
            <a:pPr marL="285750" indent="-285750">
              <a:lnSpc>
                <a:spcPct val="150000"/>
              </a:lnSpc>
              <a:buBlip>
                <a:blip r:embed="rId2"/>
              </a:buBlip>
            </a:pPr>
            <a:r>
              <a:rPr lang="zh-TW" altLang="en-US" sz="2400" dirty="0">
                <a:latin typeface="+mn-lt"/>
                <a:ea typeface="標楷體" panose="03000509000000000000" pitchFamily="65" charset="-120"/>
                <a:cs typeface="Times New Roman" pitchFamily="18" charset="0"/>
              </a:rPr>
              <a:t>課程結構審查範圍與</a:t>
            </a:r>
            <a:r>
              <a:rPr lang="zh-TW" altLang="en-US" sz="2400" dirty="0" smtClean="0">
                <a:latin typeface="+mn-lt"/>
                <a:ea typeface="標楷體" panose="03000509000000000000" pitchFamily="65" charset="-120"/>
                <a:cs typeface="Times New Roman" pitchFamily="18" charset="0"/>
              </a:rPr>
              <a:t>內容</a:t>
            </a:r>
            <a:endParaRPr lang="en-US" altLang="zh-TW" sz="2400" dirty="0" smtClean="0">
              <a:latin typeface="+mn-lt"/>
              <a:ea typeface="標楷體" panose="03000509000000000000" pitchFamily="65" charset="-120"/>
              <a:cs typeface="Times New Roman" pitchFamily="18" charset="0"/>
            </a:endParaRPr>
          </a:p>
          <a:p>
            <a:pPr marL="285750" indent="-285750">
              <a:lnSpc>
                <a:spcPct val="150000"/>
              </a:lnSpc>
              <a:buBlip>
                <a:blip r:embed="rId2"/>
              </a:buBlip>
            </a:pPr>
            <a:r>
              <a:rPr lang="zh-TW" altLang="zh-TW" sz="2400" dirty="0">
                <a:latin typeface="+mn-lt"/>
                <a:ea typeface="標楷體" panose="03000509000000000000" pitchFamily="65" charset="-120"/>
                <a:cs typeface="Times New Roman" panose="02020603050405020304" pitchFamily="18" charset="0"/>
              </a:rPr>
              <a:t>必修課程教學設計</a:t>
            </a:r>
            <a:r>
              <a:rPr lang="zh-TW" altLang="en-US" sz="2400" dirty="0">
                <a:latin typeface="+mn-lt"/>
                <a:ea typeface="標楷體" panose="03000509000000000000" pitchFamily="65" charset="-120"/>
                <a:cs typeface="Times New Roman" pitchFamily="18" charset="0"/>
              </a:rPr>
              <a:t>審查範圍與</a:t>
            </a:r>
            <a:r>
              <a:rPr lang="zh-TW" altLang="en-US" sz="2400" dirty="0" smtClean="0">
                <a:latin typeface="+mn-lt"/>
                <a:ea typeface="標楷體" panose="03000509000000000000" pitchFamily="65" charset="-120"/>
                <a:cs typeface="Times New Roman" pitchFamily="18" charset="0"/>
              </a:rPr>
              <a:t>內容</a:t>
            </a:r>
            <a:endParaRPr lang="en-US" altLang="zh-TW" sz="2400" dirty="0" smtClean="0">
              <a:latin typeface="+mn-lt"/>
              <a:ea typeface="標楷體" panose="03000509000000000000" pitchFamily="65" charset="-120"/>
              <a:cs typeface="Times New Roman" pitchFamily="18" charset="0"/>
            </a:endParaRPr>
          </a:p>
          <a:p>
            <a:pPr marL="285750" indent="-285750">
              <a:lnSpc>
                <a:spcPct val="150000"/>
              </a:lnSpc>
              <a:buBlip>
                <a:blip r:embed="rId2"/>
              </a:buBlip>
            </a:pPr>
            <a:r>
              <a:rPr lang="zh-TW" altLang="en-US" sz="2400" dirty="0">
                <a:latin typeface="+mn-lt"/>
                <a:ea typeface="標楷體" panose="03000509000000000000" pitchFamily="65" charset="-120"/>
              </a:rPr>
              <a:t>審查佐證</a:t>
            </a:r>
            <a:r>
              <a:rPr lang="zh-TW" altLang="en-US" sz="2400" dirty="0" smtClean="0">
                <a:latin typeface="+mn-lt"/>
                <a:ea typeface="標楷體" panose="03000509000000000000" pitchFamily="65" charset="-120"/>
              </a:rPr>
              <a:t>資料及相關表格</a:t>
            </a:r>
            <a:endParaRPr lang="en-US" altLang="zh-TW" sz="2400" dirty="0" smtClean="0">
              <a:latin typeface="+mn-lt"/>
              <a:ea typeface="標楷體" panose="03000509000000000000" pitchFamily="65" charset="-120"/>
            </a:endParaRPr>
          </a:p>
          <a:p>
            <a:pPr marL="285750" indent="-285750">
              <a:lnSpc>
                <a:spcPct val="150000"/>
              </a:lnSpc>
              <a:buBlip>
                <a:blip r:embed="rId2"/>
              </a:buBlip>
            </a:pPr>
            <a:r>
              <a:rPr lang="zh-TW" altLang="en-US" sz="2400" dirty="0">
                <a:latin typeface="+mn-lt"/>
                <a:ea typeface="標楷體" panose="03000509000000000000" pitchFamily="65" charset="-120"/>
                <a:cs typeface="Times New Roman" pitchFamily="18" charset="0"/>
              </a:rPr>
              <a:t>審查</a:t>
            </a:r>
            <a:r>
              <a:rPr lang="zh-TW" altLang="en-US" sz="2400" dirty="0" smtClean="0">
                <a:latin typeface="+mn-lt"/>
                <a:ea typeface="標楷體" panose="03000509000000000000" pitchFamily="65" charset="-120"/>
                <a:cs typeface="Times New Roman" pitchFamily="18" charset="0"/>
              </a:rPr>
              <a:t>委員與預算</a:t>
            </a:r>
            <a:endParaRPr lang="en-US" altLang="zh-TW" sz="2400" dirty="0" smtClean="0">
              <a:latin typeface="+mn-lt"/>
              <a:ea typeface="標楷體" panose="03000509000000000000" pitchFamily="65" charset="-120"/>
              <a:cs typeface="Times New Roman" pitchFamily="18" charset="0"/>
            </a:endParaRPr>
          </a:p>
          <a:p>
            <a:pPr marL="285750" indent="-285750">
              <a:lnSpc>
                <a:spcPct val="150000"/>
              </a:lnSpc>
              <a:buBlip>
                <a:blip r:embed="rId2"/>
              </a:buBlip>
            </a:pPr>
            <a:r>
              <a:rPr lang="zh-TW" altLang="en-US" sz="2400" dirty="0">
                <a:latin typeface="+mn-lt"/>
                <a:ea typeface="標楷體" panose="03000509000000000000" pitchFamily="65" charset="-120"/>
                <a:cs typeface="Times New Roman" pitchFamily="18" charset="0"/>
              </a:rPr>
              <a:t>繳交外審意見回覆說明</a:t>
            </a:r>
            <a:r>
              <a:rPr lang="zh-TW" altLang="en-US" sz="2400" dirty="0" smtClean="0">
                <a:latin typeface="+mn-lt"/>
                <a:ea typeface="標楷體" panose="03000509000000000000" pitchFamily="65" charset="-120"/>
                <a:cs typeface="Times New Roman" pitchFamily="18" charset="0"/>
              </a:rPr>
              <a:t>表</a:t>
            </a:r>
            <a:endParaRPr lang="en-US" altLang="zh-TW" sz="2400" dirty="0" smtClean="0">
              <a:latin typeface="+mn-lt"/>
              <a:ea typeface="標楷體" panose="03000509000000000000" pitchFamily="65" charset="-120"/>
              <a:cs typeface="Times New Roman" pitchFamily="18" charset="0"/>
            </a:endParaRPr>
          </a:p>
          <a:p>
            <a:pPr marL="285750" indent="-285750">
              <a:lnSpc>
                <a:spcPct val="150000"/>
              </a:lnSpc>
              <a:buBlip>
                <a:blip r:embed="rId2"/>
              </a:buBlip>
            </a:pPr>
            <a:r>
              <a:rPr lang="en-US" altLang="zh-TW" sz="2400" dirty="0" smtClean="0">
                <a:latin typeface="+mn-lt"/>
                <a:ea typeface="標楷體" panose="03000509000000000000" pitchFamily="65" charset="-120"/>
                <a:cs typeface="Times New Roman" pitchFamily="18" charset="0"/>
              </a:rPr>
              <a:t>Q&amp;A</a:t>
            </a:r>
            <a:endParaRPr lang="en-US" altLang="zh-TW" sz="2400" dirty="0" smtClean="0">
              <a:latin typeface="+mn-lt"/>
              <a:ea typeface="標楷體" panose="03000509000000000000" pitchFamily="65" charset="-120"/>
            </a:endParaRPr>
          </a:p>
          <a:p>
            <a:pPr marL="285750" indent="-285750">
              <a:lnSpc>
                <a:spcPct val="150000"/>
              </a:lnSpc>
              <a:buBlip>
                <a:blip r:embed="rId2"/>
              </a:buBlip>
            </a:pPr>
            <a:endParaRPr lang="zh-TW" altLang="en-US" sz="2400" dirty="0">
              <a:latin typeface="+mn-lt"/>
              <a:ea typeface="標楷體" panose="03000509000000000000" pitchFamily="65" charset="-120"/>
            </a:endParaRPr>
          </a:p>
        </p:txBody>
      </p:sp>
    </p:spTree>
    <p:extLst>
      <p:ext uri="{BB962C8B-B14F-4D97-AF65-F5344CB8AC3E}">
        <p14:creationId xmlns:p14="http://schemas.microsoft.com/office/powerpoint/2010/main" val="3924514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20</a:t>
            </a:fld>
            <a:endParaRPr lang="zh-TW" altLang="en-US" dirty="0"/>
          </a:p>
        </p:txBody>
      </p:sp>
      <p:sp>
        <p:nvSpPr>
          <p:cNvPr id="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a:ea typeface="標楷體" pitchFamily="65" charset="-120"/>
                <a:cs typeface="Times New Roman" pitchFamily="18" charset="0"/>
              </a:rPr>
              <a:t>第一部分：送審作業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pic>
        <p:nvPicPr>
          <p:cNvPr id="4" name="圖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17800" y="3844925"/>
            <a:ext cx="3532695" cy="2511425"/>
          </a:xfrm>
          <a:prstGeom prst="rect">
            <a:avLst/>
          </a:prstGeom>
        </p:spPr>
      </p:pic>
      <p:sp>
        <p:nvSpPr>
          <p:cNvPr id="5" name="直線圖說文字 1 4"/>
          <p:cNvSpPr/>
          <p:nvPr/>
        </p:nvSpPr>
        <p:spPr>
          <a:xfrm>
            <a:off x="649288" y="1581150"/>
            <a:ext cx="2922587" cy="2263775"/>
          </a:xfrm>
          <a:prstGeom prst="borderCallout1">
            <a:avLst>
              <a:gd name="adj1" fmla="val 106268"/>
              <a:gd name="adj2" fmla="val 35339"/>
              <a:gd name="adj3" fmla="val 145740"/>
              <a:gd name="adj4" fmla="val 73128"/>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zh-TW" altLang="en-US" sz="2400" dirty="0">
                <a:latin typeface="華康勘亭流" panose="03000909000000000000" pitchFamily="65" charset="-120"/>
                <a:ea typeface="華康勘亭流" panose="03000909000000000000" pitchFamily="65" charset="-120"/>
              </a:rPr>
              <a:t>如何</a:t>
            </a:r>
            <a:r>
              <a:rPr lang="zh-TW" altLang="en-US" sz="2400" dirty="0" smtClean="0">
                <a:latin typeface="華康勘亭流" panose="03000909000000000000" pitchFamily="65" charset="-120"/>
                <a:ea typeface="華康勘亭流" panose="03000909000000000000" pitchFamily="65" charset="-120"/>
              </a:rPr>
              <a:t>準備</a:t>
            </a:r>
            <a:endParaRPr lang="en-US" altLang="zh-TW" sz="2400" dirty="0" smtClean="0">
              <a:latin typeface="華康勘亭流" panose="03000909000000000000" pitchFamily="65" charset="-120"/>
              <a:ea typeface="華康勘亭流" panose="03000909000000000000" pitchFamily="65" charset="-120"/>
            </a:endParaRPr>
          </a:p>
          <a:p>
            <a:pPr algn="ctr"/>
            <a:r>
              <a:rPr lang="zh-TW" altLang="en-US" sz="2400" dirty="0" smtClean="0">
                <a:latin typeface="華康勘亭流" panose="03000909000000000000" pitchFamily="65" charset="-120"/>
                <a:ea typeface="華康勘亭流" panose="03000909000000000000" pitchFamily="65" charset="-120"/>
              </a:rPr>
              <a:t>「</a:t>
            </a:r>
            <a:r>
              <a:rPr lang="zh-TW" altLang="en-US" sz="2400" dirty="0">
                <a:latin typeface="華康勘亭流" panose="03000909000000000000" pitchFamily="65" charset="-120"/>
                <a:ea typeface="華康勘亭流" panose="03000909000000000000" pitchFamily="65" charset="-120"/>
              </a:rPr>
              <a:t>課程架構圖」？</a:t>
            </a:r>
          </a:p>
        </p:txBody>
      </p:sp>
      <p:sp>
        <p:nvSpPr>
          <p:cNvPr id="6" name="直線圖說文字 1 5"/>
          <p:cNvSpPr/>
          <p:nvPr/>
        </p:nvSpPr>
        <p:spPr>
          <a:xfrm>
            <a:off x="5249862" y="1581149"/>
            <a:ext cx="3170931" cy="2263775"/>
          </a:xfrm>
          <a:prstGeom prst="borderCallout1">
            <a:avLst>
              <a:gd name="adj1" fmla="val 105426"/>
              <a:gd name="adj2" fmla="val 63693"/>
              <a:gd name="adj3" fmla="val 145319"/>
              <a:gd name="adj4" fmla="val 32715"/>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r>
              <a:rPr lang="zh-TW" altLang="en-US" sz="2000" dirty="0">
                <a:solidFill>
                  <a:srgbClr val="0000FF"/>
                </a:solidFill>
                <a:latin typeface="標楷體" panose="03000509000000000000" pitchFamily="65" charset="-120"/>
                <a:ea typeface="標楷體" panose="03000509000000000000" pitchFamily="65" charset="-120"/>
              </a:rPr>
              <a:t>由</a:t>
            </a:r>
            <a:r>
              <a:rPr lang="zh-TW" altLang="en-US" sz="2000" u="sng" dirty="0">
                <a:solidFill>
                  <a:srgbClr val="0000FF"/>
                </a:solidFill>
                <a:latin typeface="標楷體" panose="03000509000000000000" pitchFamily="65" charset="-120"/>
                <a:ea typeface="標楷體" panose="03000509000000000000" pitchFamily="65" charset="-120"/>
              </a:rPr>
              <a:t>同一名審查委員</a:t>
            </a:r>
            <a:r>
              <a:rPr lang="zh-TW" altLang="en-US" sz="2000" dirty="0">
                <a:solidFill>
                  <a:srgbClr val="0000FF"/>
                </a:solidFill>
                <a:latin typeface="標楷體" panose="03000509000000000000" pitchFamily="65" charset="-120"/>
                <a:ea typeface="標楷體" panose="03000509000000000000" pitchFamily="65" charset="-120"/>
              </a:rPr>
              <a:t>審查同一學系不同課程者，只須檢附</a:t>
            </a:r>
            <a:r>
              <a:rPr lang="zh-TW" altLang="en-US" sz="2000" u="sng" dirty="0">
                <a:solidFill>
                  <a:srgbClr val="0000FF"/>
                </a:solidFill>
                <a:latin typeface="標楷體" panose="03000509000000000000" pitchFamily="65" charset="-120"/>
                <a:ea typeface="標楷體" panose="03000509000000000000" pitchFamily="65" charset="-120"/>
              </a:rPr>
              <a:t>一份</a:t>
            </a:r>
            <a:r>
              <a:rPr lang="zh-TW" altLang="en-US" sz="2000" dirty="0">
                <a:solidFill>
                  <a:srgbClr val="0000FF"/>
                </a:solidFill>
                <a:latin typeface="標楷體" panose="03000509000000000000" pitchFamily="65" charset="-120"/>
                <a:ea typeface="標楷體" panose="03000509000000000000" pitchFamily="65" charset="-120"/>
              </a:rPr>
              <a:t>課程架構圖，並以</a:t>
            </a:r>
            <a:r>
              <a:rPr lang="zh-TW" altLang="en-US" sz="2000" dirty="0" smtClean="0">
                <a:solidFill>
                  <a:srgbClr val="0000FF"/>
                </a:solidFill>
                <a:latin typeface="標楷體" panose="03000509000000000000" pitchFamily="65" charset="-120"/>
                <a:ea typeface="標楷體" panose="03000509000000000000" pitchFamily="65" charset="-120"/>
              </a:rPr>
              <a:t>螢光筆</a:t>
            </a:r>
            <a:r>
              <a:rPr lang="zh-TW" altLang="en-US" sz="2000" dirty="0">
                <a:solidFill>
                  <a:srgbClr val="0000FF"/>
                </a:solidFill>
                <a:latin typeface="標楷體" panose="03000509000000000000" pitchFamily="65" charset="-120"/>
                <a:ea typeface="標楷體" panose="03000509000000000000" pitchFamily="65" charset="-120"/>
              </a:rPr>
              <a:t>標示送審的各個課程名稱即可。</a:t>
            </a:r>
          </a:p>
        </p:txBody>
      </p:sp>
    </p:spTree>
    <p:extLst>
      <p:ext uri="{BB962C8B-B14F-4D97-AF65-F5344CB8AC3E}">
        <p14:creationId xmlns:p14="http://schemas.microsoft.com/office/powerpoint/2010/main" val="2751255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21</a:t>
            </a:fld>
            <a:endParaRPr lang="zh-TW" altLang="en-US" dirty="0"/>
          </a:p>
        </p:txBody>
      </p:sp>
      <p:pic>
        <p:nvPicPr>
          <p:cNvPr id="3" name="圖片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92233" y="1545703"/>
            <a:ext cx="4762500" cy="3638550"/>
          </a:xfrm>
          <a:prstGeom prst="rect">
            <a:avLst/>
          </a:prstGeom>
        </p:spPr>
      </p:pic>
      <p:sp>
        <p:nvSpPr>
          <p:cNvPr id="4" name="矩形圖說文字 3"/>
          <p:cNvSpPr/>
          <p:nvPr/>
        </p:nvSpPr>
        <p:spPr>
          <a:xfrm>
            <a:off x="507076" y="1479664"/>
            <a:ext cx="1438102" cy="1263535"/>
          </a:xfrm>
          <a:prstGeom prst="wedgeRectCallout">
            <a:avLst>
              <a:gd name="adj1" fmla="val 55754"/>
              <a:gd name="adj2" fmla="val 7215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延續性課程如何送審？</a:t>
            </a:r>
          </a:p>
        </p:txBody>
      </p:sp>
      <p:sp>
        <p:nvSpPr>
          <p:cNvPr id="5" name="矩形圖說文字 4"/>
          <p:cNvSpPr/>
          <p:nvPr/>
        </p:nvSpPr>
        <p:spPr>
          <a:xfrm>
            <a:off x="5910349" y="1280159"/>
            <a:ext cx="2787535" cy="1795549"/>
          </a:xfrm>
          <a:prstGeom prst="wedgeRectCallout">
            <a:avLst>
              <a:gd name="adj1" fmla="val -49813"/>
              <a:gd name="adj2" fmla="val 6818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單學期的課程，例如分析化學</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一</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、分析化學</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二</a:t>
            </a:r>
            <a:r>
              <a:rPr lang="en-US" altLang="zh-TW" dirty="0" smtClean="0">
                <a:solidFill>
                  <a:schemeClr val="tx1"/>
                </a:solidFill>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皆為</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相同課程名稱</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，可一併送審。</a:t>
            </a:r>
          </a:p>
        </p:txBody>
      </p:sp>
      <p:sp>
        <p:nvSpPr>
          <p:cNvPr id="6" name="矩形圖說文字 5"/>
          <p:cNvSpPr/>
          <p:nvPr/>
        </p:nvSpPr>
        <p:spPr>
          <a:xfrm>
            <a:off x="507076" y="4826808"/>
            <a:ext cx="3566160" cy="1463040"/>
          </a:xfrm>
          <a:prstGeom prst="wedgeRectCallout">
            <a:avLst>
              <a:gd name="adj1" fmla="val 21804"/>
              <a:gd name="adj2" fmla="val -80683"/>
            </a:avLst>
          </a:prstGeom>
        </p:spPr>
        <p:style>
          <a:lnRef idx="1">
            <a:schemeClr val="accent6"/>
          </a:lnRef>
          <a:fillRef idx="2">
            <a:schemeClr val="accent6"/>
          </a:fillRef>
          <a:effectRef idx="1">
            <a:schemeClr val="accent6"/>
          </a:effectRef>
          <a:fontRef idx="minor">
            <a:schemeClr val="dk1"/>
          </a:fontRef>
        </p:style>
        <p:txBody>
          <a:bodyPr rtlCol="0" anchor="ctr"/>
          <a:lstStyle/>
          <a:p>
            <a:r>
              <a:rPr lang="zh-TW" altLang="en-US" dirty="0">
                <a:latin typeface="標楷體" panose="03000509000000000000" pitchFamily="65" charset="-120"/>
                <a:ea typeface="標楷體" panose="03000509000000000000" pitchFamily="65" charset="-120"/>
              </a:rPr>
              <a:t>若課程統整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院共同必修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課程，由外系教師支援專業必修課</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例如：應數系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微積分、電物系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普通物理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，如何送審？</a:t>
            </a:r>
          </a:p>
        </p:txBody>
      </p:sp>
      <p:sp>
        <p:nvSpPr>
          <p:cNvPr id="7" name="矩形圖說文字 6"/>
          <p:cNvSpPr/>
          <p:nvPr/>
        </p:nvSpPr>
        <p:spPr>
          <a:xfrm>
            <a:off x="5343351" y="4801406"/>
            <a:ext cx="3067397" cy="1463040"/>
          </a:xfrm>
          <a:prstGeom prst="wedgeRectCallout">
            <a:avLst>
              <a:gd name="adj1" fmla="val -30851"/>
              <a:gd name="adj2" fmla="val -82388"/>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zh-TW" altLang="en-US" dirty="0">
                <a:latin typeface="標楷體" panose="03000509000000000000" pitchFamily="65" charset="-120"/>
                <a:ea typeface="標楷體" panose="03000509000000000000" pitchFamily="65" charset="-120"/>
              </a:rPr>
              <a:t>必修課程業經統整並使用同一份課綱者，統一由</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支援學系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負責外審作業。</a:t>
            </a:r>
          </a:p>
        </p:txBody>
      </p:sp>
      <p:sp>
        <p:nvSpPr>
          <p:cNvPr id="8"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a:ea typeface="標楷體" pitchFamily="65" charset="-120"/>
                <a:cs typeface="Times New Roman" pitchFamily="18" charset="0"/>
              </a:rPr>
              <a:t>第一部分：送審作業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Tree>
    <p:extLst>
      <p:ext uri="{BB962C8B-B14F-4D97-AF65-F5344CB8AC3E}">
        <p14:creationId xmlns:p14="http://schemas.microsoft.com/office/powerpoint/2010/main" val="219028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22</a:t>
            </a:fld>
            <a:endParaRPr lang="zh-TW" altLang="en-US" dirty="0"/>
          </a:p>
        </p:txBody>
      </p:sp>
      <p:sp>
        <p:nvSpPr>
          <p:cNvPr id="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a:ea typeface="標楷體" pitchFamily="65" charset="-120"/>
                <a:cs typeface="Times New Roman" pitchFamily="18" charset="0"/>
              </a:rPr>
              <a:t>第一部分：送審作業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
        <p:nvSpPr>
          <p:cNvPr id="5" name="五邊形 4"/>
          <p:cNvSpPr/>
          <p:nvPr/>
        </p:nvSpPr>
        <p:spPr>
          <a:xfrm>
            <a:off x="773084" y="3366655"/>
            <a:ext cx="2394065" cy="2335876"/>
          </a:xfrm>
          <a:prstGeom prst="homePlate">
            <a:avLst>
              <a:gd name="adj" fmla="val 17361"/>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dirty="0" smtClean="0">
                <a:ea typeface="標楷體" panose="03000509000000000000" pitchFamily="65" charset="-120"/>
              </a:rPr>
              <a:t>必修課程審查？</a:t>
            </a:r>
            <a:endParaRPr lang="en-US" altLang="zh-TW" dirty="0" smtClean="0">
              <a:ea typeface="標楷體" panose="03000509000000000000" pitchFamily="65" charset="-120"/>
            </a:endParaRPr>
          </a:p>
          <a:p>
            <a:r>
              <a:rPr lang="zh-TW" altLang="en-US" dirty="0" smtClean="0">
                <a:ea typeface="標楷體" panose="03000509000000000000" pitchFamily="65" charset="-120"/>
              </a:rPr>
              <a:t>若</a:t>
            </a:r>
            <a:r>
              <a:rPr lang="zh-TW" altLang="en-US" dirty="0">
                <a:ea typeface="標楷體" panose="03000509000000000000" pitchFamily="65" charset="-120"/>
              </a:rPr>
              <a:t>依規定「由學系自行決定送審科目，以三年為一週期，完成所有必修課程送審」，是否</a:t>
            </a:r>
            <a:r>
              <a:rPr lang="en-US" altLang="zh-TW" dirty="0">
                <a:ea typeface="標楷體" panose="03000509000000000000" pitchFamily="65" charset="-120"/>
              </a:rPr>
              <a:t>3</a:t>
            </a:r>
            <a:r>
              <a:rPr lang="zh-TW" altLang="en-US" dirty="0">
                <a:ea typeface="標楷體" panose="03000509000000000000" pitchFamily="65" charset="-120"/>
              </a:rPr>
              <a:t>年內須審完所有專業必修課？</a:t>
            </a:r>
          </a:p>
        </p:txBody>
      </p:sp>
      <p:sp>
        <p:nvSpPr>
          <p:cNvPr id="6" name="五邊形 5"/>
          <p:cNvSpPr/>
          <p:nvPr/>
        </p:nvSpPr>
        <p:spPr>
          <a:xfrm flipH="1">
            <a:off x="5353107" y="3366655"/>
            <a:ext cx="2826615" cy="2335876"/>
          </a:xfrm>
          <a:prstGeom prst="homePlate">
            <a:avLst>
              <a:gd name="adj" fmla="val 15004"/>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dirty="0">
                <a:ea typeface="標楷體" panose="03000509000000000000" pitchFamily="65" charset="-120"/>
              </a:rPr>
              <a:t>各學</a:t>
            </a:r>
            <a:r>
              <a:rPr lang="zh-TW" altLang="en-US" dirty="0" smtClean="0">
                <a:ea typeface="標楷體" panose="03000509000000000000" pitchFamily="65" charset="-120"/>
              </a:rPr>
              <a:t>系須於</a:t>
            </a:r>
            <a:r>
              <a:rPr lang="en-US" altLang="zh-TW" dirty="0" smtClean="0">
                <a:ea typeface="標楷體" panose="03000509000000000000" pitchFamily="65" charset="-120"/>
              </a:rPr>
              <a:t>3</a:t>
            </a:r>
            <a:r>
              <a:rPr lang="zh-TW" altLang="en-US" dirty="0" smtClean="0">
                <a:ea typeface="標楷體" panose="03000509000000000000" pitchFamily="65" charset="-120"/>
              </a:rPr>
              <a:t>年內</a:t>
            </a:r>
            <a:r>
              <a:rPr lang="en-US" altLang="zh-TW" dirty="0" smtClean="0">
                <a:ea typeface="標楷體" panose="03000509000000000000" pitchFamily="65" charset="-120"/>
              </a:rPr>
              <a:t>(</a:t>
            </a:r>
            <a:r>
              <a:rPr lang="en-US" altLang="zh-TW" dirty="0">
                <a:solidFill>
                  <a:srgbClr val="FF0000"/>
                </a:solidFill>
                <a:ea typeface="標楷體" panose="03000509000000000000" pitchFamily="65" charset="-120"/>
              </a:rPr>
              <a:t>107-109 </a:t>
            </a:r>
            <a:r>
              <a:rPr lang="zh-TW" altLang="en-US" dirty="0">
                <a:solidFill>
                  <a:srgbClr val="FF0000"/>
                </a:solidFill>
                <a:ea typeface="標楷體" panose="03000509000000000000" pitchFamily="65" charset="-120"/>
              </a:rPr>
              <a:t>年</a:t>
            </a:r>
            <a:r>
              <a:rPr lang="en-US" altLang="zh-TW" dirty="0">
                <a:ea typeface="標楷體" panose="03000509000000000000" pitchFamily="65" charset="-120"/>
              </a:rPr>
              <a:t>)</a:t>
            </a:r>
            <a:r>
              <a:rPr lang="zh-TW" altLang="en-US" dirty="0">
                <a:ea typeface="標楷體" panose="03000509000000000000" pitchFamily="65" charset="-120"/>
              </a:rPr>
              <a:t>完成所有</a:t>
            </a:r>
            <a:r>
              <a:rPr lang="zh-TW" altLang="en-US" dirty="0">
                <a:solidFill>
                  <a:srgbClr val="FF0000"/>
                </a:solidFill>
                <a:ea typeface="標楷體" panose="03000509000000000000" pitchFamily="65" charset="-120"/>
              </a:rPr>
              <a:t>專業必修</a:t>
            </a:r>
            <a:r>
              <a:rPr lang="zh-TW" altLang="en-US" dirty="0" smtClean="0">
                <a:ea typeface="標楷體" panose="03000509000000000000" pitchFamily="65" charset="-120"/>
              </a:rPr>
              <a:t>課程審查</a:t>
            </a:r>
            <a:r>
              <a:rPr lang="en-US" altLang="zh-TW" dirty="0" smtClean="0">
                <a:ea typeface="標楷體" panose="03000509000000000000" pitchFamily="65" charset="-120"/>
              </a:rPr>
              <a:t>(</a:t>
            </a:r>
            <a:r>
              <a:rPr lang="zh-TW" altLang="en-US" dirty="0" smtClean="0">
                <a:solidFill>
                  <a:srgbClr val="0000FF"/>
                </a:solidFill>
                <a:ea typeface="標楷體" panose="03000509000000000000" pitchFamily="65" charset="-120"/>
              </a:rPr>
              <a:t>可自審或外審</a:t>
            </a:r>
            <a:r>
              <a:rPr lang="en-US" altLang="zh-TW" dirty="0" smtClean="0">
                <a:ea typeface="標楷體" panose="03000509000000000000" pitchFamily="65" charset="-120"/>
              </a:rPr>
              <a:t>)</a:t>
            </a:r>
            <a:r>
              <a:rPr lang="zh-TW" altLang="en-US" dirty="0" smtClean="0">
                <a:ea typeface="標楷體" panose="03000509000000000000" pitchFamily="65" charset="-120"/>
              </a:rPr>
              <a:t>作業</a:t>
            </a:r>
            <a:r>
              <a:rPr lang="zh-TW" altLang="en-US" dirty="0">
                <a:ea typeface="標楷體" panose="03000509000000000000" pitchFamily="65" charset="-120"/>
              </a:rPr>
              <a:t>，因此，每年的送審科目數可適當調整</a:t>
            </a:r>
            <a:r>
              <a:rPr lang="zh-TW" altLang="en-US" dirty="0" smtClean="0">
                <a:ea typeface="標楷體" panose="03000509000000000000" pitchFamily="65" charset="-120"/>
              </a:rPr>
              <a:t>。</a:t>
            </a:r>
            <a:endParaRPr lang="en-US" altLang="zh-TW" dirty="0" smtClean="0">
              <a:ea typeface="標楷體" panose="03000509000000000000" pitchFamily="65" charset="-120"/>
            </a:endParaRPr>
          </a:p>
          <a:p>
            <a:r>
              <a:rPr lang="zh-TW" altLang="en-US" dirty="0" smtClean="0">
                <a:ea typeface="標楷體" panose="03000509000000000000" pitchFamily="65" charset="-120"/>
              </a:rPr>
              <a:t>每年核撥相同額度補助經費。</a:t>
            </a:r>
            <a:endParaRPr lang="zh-TW" altLang="en-US" dirty="0">
              <a:ea typeface="標楷體" panose="03000509000000000000" pitchFamily="65" charset="-120"/>
            </a:endParaRPr>
          </a:p>
        </p:txBody>
      </p:sp>
      <p:pic>
        <p:nvPicPr>
          <p:cNvPr id="4" name="圖片 3"/>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60902" y="927328"/>
            <a:ext cx="3815080" cy="3815080"/>
          </a:xfrm>
          <a:prstGeom prst="rect">
            <a:avLst/>
          </a:prstGeom>
        </p:spPr>
      </p:pic>
      <p:pic>
        <p:nvPicPr>
          <p:cNvPr id="7" name="圖片 6"/>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flipH="1">
            <a:off x="2474004" y="4048299"/>
            <a:ext cx="2118634" cy="2121893"/>
          </a:xfrm>
          <a:prstGeom prst="rect">
            <a:avLst/>
          </a:prstGeom>
        </p:spPr>
      </p:pic>
      <p:pic>
        <p:nvPicPr>
          <p:cNvPr id="8" name="圖片 7"/>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196919" y="4175698"/>
            <a:ext cx="1832773" cy="1846871"/>
          </a:xfrm>
          <a:prstGeom prst="rect">
            <a:avLst/>
          </a:prstGeom>
        </p:spPr>
      </p:pic>
      <p:sp>
        <p:nvSpPr>
          <p:cNvPr id="9" name="五邊形 8"/>
          <p:cNvSpPr/>
          <p:nvPr/>
        </p:nvSpPr>
        <p:spPr>
          <a:xfrm>
            <a:off x="773085" y="1167866"/>
            <a:ext cx="2219498" cy="1542010"/>
          </a:xfrm>
          <a:prstGeom prst="homePlate">
            <a:avLst>
              <a:gd name="adj" fmla="val 17361"/>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smtClean="0">
                <a:ea typeface="標楷體" panose="03000509000000000000" pitchFamily="65" charset="-120"/>
              </a:rPr>
              <a:t>課程結構審查？</a:t>
            </a:r>
            <a:endParaRPr lang="zh-TW" altLang="en-US" dirty="0">
              <a:ea typeface="標楷體" panose="03000509000000000000" pitchFamily="65" charset="-120"/>
            </a:endParaRPr>
          </a:p>
        </p:txBody>
      </p:sp>
      <p:sp>
        <p:nvSpPr>
          <p:cNvPr id="10" name="五邊形 9"/>
          <p:cNvSpPr/>
          <p:nvPr/>
        </p:nvSpPr>
        <p:spPr>
          <a:xfrm flipH="1">
            <a:off x="5552902" y="1167866"/>
            <a:ext cx="2626820" cy="1542010"/>
          </a:xfrm>
          <a:prstGeom prst="homePlate">
            <a:avLst>
              <a:gd name="adj" fmla="val 15004"/>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dirty="0">
                <a:ea typeface="標楷體" panose="03000509000000000000" pitchFamily="65" charset="-120"/>
              </a:rPr>
              <a:t>課程結構需</a:t>
            </a:r>
            <a:r>
              <a:rPr lang="zh-TW" altLang="en-US" dirty="0" smtClean="0">
                <a:ea typeface="標楷體" panose="03000509000000000000" pitchFamily="65" charset="-120"/>
              </a:rPr>
              <a:t>包含</a:t>
            </a:r>
            <a:r>
              <a:rPr lang="zh-TW" altLang="en-US" dirty="0" smtClean="0">
                <a:solidFill>
                  <a:srgbClr val="FF0000"/>
                </a:solidFill>
                <a:ea typeface="標楷體" panose="03000509000000000000" pitchFamily="65" charset="-120"/>
              </a:rPr>
              <a:t>必修、</a:t>
            </a:r>
            <a:r>
              <a:rPr lang="zh-TW" altLang="en-US" dirty="0" smtClean="0">
                <a:solidFill>
                  <a:srgbClr val="FF0000"/>
                </a:solidFill>
                <a:ea typeface="標楷體" panose="03000509000000000000" pitchFamily="65" charset="-120"/>
              </a:rPr>
              <a:t>選修</a:t>
            </a:r>
            <a:r>
              <a:rPr lang="zh-TW" altLang="en-US" dirty="0" smtClean="0">
                <a:ea typeface="標楷體" panose="03000509000000000000" pitchFamily="65" charset="-120"/>
              </a:rPr>
              <a:t>科目一併送</a:t>
            </a:r>
            <a:r>
              <a:rPr lang="zh-TW" altLang="en-US" dirty="0" smtClean="0">
                <a:solidFill>
                  <a:srgbClr val="FF0000"/>
                </a:solidFill>
                <a:ea typeface="標楷體" panose="03000509000000000000" pitchFamily="65" charset="-120"/>
              </a:rPr>
              <a:t>外審</a:t>
            </a:r>
            <a:r>
              <a:rPr lang="zh-TW" altLang="en-US" dirty="0" smtClean="0">
                <a:ea typeface="標楷體" panose="03000509000000000000" pitchFamily="65" charset="-120"/>
              </a:rPr>
              <a:t>。</a:t>
            </a:r>
            <a:endParaRPr lang="zh-TW" altLang="en-US" dirty="0">
              <a:ea typeface="標楷體" panose="03000509000000000000" pitchFamily="65" charset="-120"/>
            </a:endParaRPr>
          </a:p>
        </p:txBody>
      </p:sp>
    </p:spTree>
    <p:extLst>
      <p:ext uri="{BB962C8B-B14F-4D97-AF65-F5344CB8AC3E}">
        <p14:creationId xmlns:p14="http://schemas.microsoft.com/office/powerpoint/2010/main" val="2521417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23</a:t>
            </a:fld>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6" y="1068807"/>
            <a:ext cx="2015450" cy="1873897"/>
          </a:xfrm>
          <a:prstGeom prst="rect">
            <a:avLst/>
          </a:prstGeom>
        </p:spPr>
      </p:pic>
      <p:sp>
        <p:nvSpPr>
          <p:cNvPr id="5" name="文字方塊 4"/>
          <p:cNvSpPr txBox="1"/>
          <p:nvPr/>
        </p:nvSpPr>
        <p:spPr>
          <a:xfrm>
            <a:off x="1567801" y="1168561"/>
            <a:ext cx="5503025"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針對審查委員意見，授課教師如何準備回應資料？</a:t>
            </a:r>
          </a:p>
        </p:txBody>
      </p:sp>
      <p:sp>
        <p:nvSpPr>
          <p:cNvPr id="6" name="文字方塊 5"/>
          <p:cNvSpPr txBox="1"/>
          <p:nvPr/>
        </p:nvSpPr>
        <p:spPr>
          <a:xfrm>
            <a:off x="831273" y="3217025"/>
            <a:ext cx="7705898" cy="2959331"/>
          </a:xfrm>
          <a:prstGeom prst="rect">
            <a:avLst/>
          </a:prstGeom>
          <a:noFill/>
        </p:spPr>
        <p:txBody>
          <a:bodyPr wrap="square" rtlCol="0">
            <a:spAutoFit/>
          </a:bodyPr>
          <a:lstStyle/>
          <a:p>
            <a:endParaRPr lang="zh-TW" altLang="en-US" dirty="0"/>
          </a:p>
        </p:txBody>
      </p:sp>
      <p:sp>
        <p:nvSpPr>
          <p:cNvPr id="11" name="矩形 10"/>
          <p:cNvSpPr/>
          <p:nvPr/>
        </p:nvSpPr>
        <p:spPr>
          <a:xfrm>
            <a:off x="435385" y="2901795"/>
            <a:ext cx="8226477" cy="3539430"/>
          </a:xfrm>
          <a:prstGeom prst="rect">
            <a:avLst/>
          </a:prstGeom>
        </p:spPr>
        <p:txBody>
          <a:bodyPr wrap="square">
            <a:spAutoFit/>
          </a:bodyPr>
          <a:lstStyle/>
          <a:p>
            <a:r>
              <a:rPr lang="zh-TW" altLang="en-US" sz="1400" dirty="0" smtClean="0">
                <a:latin typeface="+mn-lt"/>
                <a:ea typeface="標楷體" panose="03000509000000000000" pitchFamily="65" charset="-120"/>
              </a:rPr>
              <a:t>一</a:t>
            </a:r>
            <a:r>
              <a:rPr lang="zh-TW" altLang="en-US" sz="1400" dirty="0">
                <a:latin typeface="+mn-lt"/>
                <a:ea typeface="標楷體" panose="03000509000000000000" pitchFamily="65" charset="-120"/>
              </a:rPr>
              <a:t>、</a:t>
            </a:r>
            <a:r>
              <a:rPr lang="zh-TW" altLang="en-US" sz="1400" dirty="0" smtClean="0">
                <a:latin typeface="+mn-lt"/>
                <a:ea typeface="標楷體" panose="03000509000000000000" pitchFamily="65" charset="-120"/>
              </a:rPr>
              <a:t>學</a:t>
            </a:r>
            <a:r>
              <a:rPr lang="zh-TW" altLang="en-US" sz="1400" dirty="0">
                <a:latin typeface="+mn-lt"/>
                <a:ea typeface="標楷體" panose="03000509000000000000" pitchFamily="65" charset="-120"/>
              </a:rPr>
              <a:t>系</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開課單位</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1)</a:t>
            </a:r>
            <a:r>
              <a:rPr lang="zh-TW" altLang="en-US" sz="1400" dirty="0">
                <a:latin typeface="+mn-lt"/>
                <a:ea typeface="標楷體" panose="03000509000000000000" pitchFamily="65" charset="-120"/>
              </a:rPr>
              <a:t>外審委員綜合建議為「待改進」，請系辦轉送</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外審意見回覆說明表</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及委員審查意見表及</a:t>
            </a:r>
            <a:r>
              <a:rPr lang="zh-TW" altLang="en-US" sz="1400" dirty="0" smtClean="0">
                <a:latin typeface="+mn-lt"/>
                <a:ea typeface="標楷體" panose="03000509000000000000" pitchFamily="65" charset="-120"/>
              </a:rPr>
              <a:t>教師</a:t>
            </a:r>
            <a:r>
              <a:rPr lang="en-US" altLang="zh-TW" sz="1400" dirty="0" smtClean="0">
                <a:latin typeface="+mn-lt"/>
                <a:ea typeface="標楷體" panose="03000509000000000000" pitchFamily="65" charset="-120"/>
              </a:rPr>
              <a:t>	</a:t>
            </a:r>
            <a:r>
              <a:rPr lang="zh-TW" altLang="en-US" sz="1400" dirty="0">
                <a:latin typeface="+mn-lt"/>
                <a:ea typeface="標楷體" panose="03000509000000000000" pitchFamily="65" charset="-120"/>
              </a:rPr>
              <a:t> </a:t>
            </a:r>
            <a:r>
              <a:rPr lang="zh-TW" altLang="en-US" sz="1400" dirty="0" smtClean="0">
                <a:latin typeface="+mn-lt"/>
                <a:ea typeface="標楷體" panose="03000509000000000000" pitchFamily="65" charset="-120"/>
              </a:rPr>
              <a:t> 送</a:t>
            </a:r>
            <a:r>
              <a:rPr lang="zh-TW" altLang="en-US" sz="1400" dirty="0">
                <a:latin typeface="+mn-lt"/>
                <a:ea typeface="標楷體" panose="03000509000000000000" pitchFamily="65" charset="-120"/>
              </a:rPr>
              <a:t>審資料一併轉知授課教師。</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2)</a:t>
            </a:r>
            <a:r>
              <a:rPr lang="zh-TW" altLang="en-US" sz="1400" dirty="0">
                <a:latin typeface="+mn-lt"/>
                <a:ea typeface="標楷體" panose="03000509000000000000" pitchFamily="65" charset="-120"/>
              </a:rPr>
              <a:t>相同課程名稱</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相同授課教師</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，例如單學期課程</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統計學</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一</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及統計學</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二</a:t>
            </a:r>
            <a:r>
              <a:rPr lang="en-US" altLang="zh-TW" sz="1400" dirty="0">
                <a:latin typeface="+mn-lt"/>
                <a:ea typeface="標楷體" panose="03000509000000000000" pitchFamily="65" charset="-120"/>
              </a:rPr>
              <a:t>)</a:t>
            </a:r>
            <a:r>
              <a:rPr lang="zh-TW" altLang="en-US" sz="1400" dirty="0" smtClean="0">
                <a:latin typeface="+mn-lt"/>
                <a:ea typeface="標楷體" panose="03000509000000000000" pitchFamily="65" charset="-120"/>
              </a:rPr>
              <a:t>，只</a:t>
            </a:r>
            <a:r>
              <a:rPr lang="zh-TW" altLang="en-US" sz="1400" dirty="0">
                <a:latin typeface="+mn-lt"/>
                <a:ea typeface="標楷體" panose="03000509000000000000" pitchFamily="65" charset="-120"/>
              </a:rPr>
              <a:t>須填寫一份意見</a:t>
            </a:r>
            <a:r>
              <a:rPr lang="zh-TW" altLang="en-US" sz="1400" dirty="0" smtClean="0">
                <a:latin typeface="+mn-lt"/>
                <a:ea typeface="標楷體" panose="03000509000000000000" pitchFamily="65" charset="-120"/>
              </a:rPr>
              <a:t>回　　</a:t>
            </a:r>
            <a:r>
              <a:rPr lang="en-US" altLang="zh-TW" sz="1400" dirty="0" smtClean="0">
                <a:latin typeface="+mn-lt"/>
                <a:ea typeface="標楷體" panose="03000509000000000000" pitchFamily="65" charset="-120"/>
              </a:rPr>
              <a:t>	</a:t>
            </a:r>
            <a:r>
              <a:rPr lang="zh-TW" altLang="en-US" sz="1400" dirty="0" smtClean="0">
                <a:latin typeface="+mn-lt"/>
                <a:ea typeface="標楷體" panose="03000509000000000000" pitchFamily="65" charset="-120"/>
              </a:rPr>
              <a:t>  應表</a:t>
            </a:r>
            <a:r>
              <a:rPr lang="zh-TW" altLang="en-US" sz="1400" dirty="0">
                <a:latin typeface="+mn-lt"/>
                <a:ea typeface="標楷體" panose="03000509000000000000" pitchFamily="65" charset="-120"/>
              </a:rPr>
              <a:t>。</a:t>
            </a:r>
          </a:p>
          <a:p>
            <a:r>
              <a:rPr lang="zh-TW" altLang="en-US" sz="1400" dirty="0" smtClean="0">
                <a:latin typeface="+mn-lt"/>
                <a:ea typeface="標楷體" panose="03000509000000000000" pitchFamily="65" charset="-120"/>
              </a:rPr>
              <a:t>二、授課</a:t>
            </a:r>
            <a:r>
              <a:rPr lang="zh-TW" altLang="en-US" sz="1400" dirty="0">
                <a:latin typeface="+mn-lt"/>
                <a:ea typeface="標楷體" panose="03000509000000000000" pitchFamily="65" charset="-120"/>
              </a:rPr>
              <a:t>教師：</a:t>
            </a:r>
          </a:p>
          <a:p>
            <a:r>
              <a:rPr lang="zh-TW" altLang="en-US" sz="1400" dirty="0">
                <a:latin typeface="+mn-lt"/>
                <a:ea typeface="標楷體" panose="03000509000000000000" pitchFamily="65" charset="-120"/>
              </a:rPr>
              <a:t>　</a:t>
            </a:r>
            <a:r>
              <a:rPr lang="zh-TW" altLang="en-US" sz="1400" dirty="0" smtClean="0">
                <a:latin typeface="+mn-lt"/>
                <a:ea typeface="標楷體" panose="03000509000000000000" pitchFamily="65" charset="-120"/>
              </a:rPr>
              <a:t>　授課</a:t>
            </a:r>
            <a:r>
              <a:rPr lang="zh-TW" altLang="en-US" sz="1400" dirty="0">
                <a:latin typeface="+mn-lt"/>
                <a:ea typeface="標楷體" panose="03000509000000000000" pitchFamily="65" charset="-120"/>
              </a:rPr>
              <a:t>教師須於規定期限內，依據審查委員意見，適度調整授課內容或進度，並提送下列資料至</a:t>
            </a:r>
            <a:r>
              <a:rPr lang="zh-TW" altLang="en-US" sz="1400" dirty="0" smtClean="0">
                <a:latin typeface="+mn-lt"/>
                <a:ea typeface="標楷體" panose="03000509000000000000" pitchFamily="65" charset="-120"/>
              </a:rPr>
              <a:t>開課</a:t>
            </a:r>
            <a:endParaRPr lang="en-US" altLang="zh-TW" sz="1400" dirty="0" smtClean="0">
              <a:latin typeface="+mn-lt"/>
              <a:ea typeface="標楷體" panose="03000509000000000000" pitchFamily="65" charset="-120"/>
            </a:endParaRPr>
          </a:p>
          <a:p>
            <a:r>
              <a:rPr lang="zh-TW" altLang="en-US" sz="1400" dirty="0" smtClean="0">
                <a:latin typeface="+mn-lt"/>
                <a:ea typeface="標楷體" panose="03000509000000000000" pitchFamily="65" charset="-120"/>
              </a:rPr>
              <a:t>        單位</a:t>
            </a:r>
            <a:r>
              <a:rPr lang="zh-TW" altLang="en-US" sz="1400" dirty="0">
                <a:latin typeface="+mn-lt"/>
                <a:ea typeface="標楷體" panose="03000509000000000000" pitchFamily="65" charset="-120"/>
              </a:rPr>
              <a:t>：</a:t>
            </a:r>
          </a:p>
          <a:p>
            <a:r>
              <a:rPr lang="zh-TW" altLang="en-US" sz="1400" dirty="0">
                <a:latin typeface="+mn-lt"/>
                <a:ea typeface="標楷體" panose="03000509000000000000" pitchFamily="65" charset="-120"/>
              </a:rPr>
              <a:t>　</a:t>
            </a:r>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1)</a:t>
            </a:r>
            <a:r>
              <a:rPr lang="zh-TW" altLang="en-US" sz="1400" dirty="0">
                <a:latin typeface="+mn-lt"/>
                <a:ea typeface="標楷體" panose="03000509000000000000" pitchFamily="65" charset="-120"/>
              </a:rPr>
              <a:t>授課教師填寫</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外審意見回覆說明表</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2)</a:t>
            </a:r>
            <a:r>
              <a:rPr lang="zh-TW" altLang="en-US" sz="1400" dirty="0">
                <a:latin typeface="+mn-lt"/>
                <a:ea typeface="標楷體" panose="03000509000000000000" pitchFamily="65" charset="-120"/>
              </a:rPr>
              <a:t>委員之審查表。</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3)『</a:t>
            </a:r>
            <a:r>
              <a:rPr lang="zh-TW" altLang="en-US" sz="1400" dirty="0">
                <a:latin typeface="+mn-lt"/>
                <a:ea typeface="標楷體" panose="03000509000000000000" pitchFamily="65" charset="-120"/>
              </a:rPr>
              <a:t>修正後</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的課程綱要或課程相關評量方式之規劃</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皆請註明修正處</a:t>
            </a:r>
            <a:r>
              <a:rPr lang="en-US" altLang="zh-TW" sz="1400" dirty="0">
                <a:latin typeface="+mn-lt"/>
                <a:ea typeface="標楷體" panose="03000509000000000000" pitchFamily="65" charset="-120"/>
              </a:rPr>
              <a:t>)</a:t>
            </a:r>
            <a:r>
              <a:rPr lang="zh-TW" altLang="en-US" sz="1400" dirty="0" smtClean="0">
                <a:latin typeface="+mn-lt"/>
                <a:ea typeface="標楷體" panose="03000509000000000000" pitchFamily="65" charset="-120"/>
              </a:rPr>
              <a:t>。</a:t>
            </a:r>
            <a:endParaRPr lang="en-US" altLang="zh-TW" sz="1400" dirty="0" smtClean="0">
              <a:latin typeface="+mn-lt"/>
              <a:ea typeface="標楷體" panose="03000509000000000000" pitchFamily="65" charset="-120"/>
            </a:endParaRPr>
          </a:p>
          <a:p>
            <a:r>
              <a:rPr lang="zh-TW" altLang="en-US" sz="1400" dirty="0" smtClean="0">
                <a:latin typeface="+mn-lt"/>
                <a:ea typeface="標楷體" panose="03000509000000000000" pitchFamily="65" charset="-120"/>
              </a:rPr>
              <a:t>三</a:t>
            </a:r>
            <a:r>
              <a:rPr lang="zh-TW" altLang="en-US" sz="1400" dirty="0">
                <a:latin typeface="+mn-lt"/>
                <a:ea typeface="標楷體" panose="03000509000000000000" pitchFamily="65" charset="-120"/>
              </a:rPr>
              <a:t>、</a:t>
            </a:r>
            <a:r>
              <a:rPr lang="zh-TW" altLang="en-US" sz="1400" dirty="0" smtClean="0">
                <a:latin typeface="+mn-lt"/>
                <a:ea typeface="標楷體" panose="03000509000000000000" pitchFamily="65" charset="-120"/>
              </a:rPr>
              <a:t>其他</a:t>
            </a:r>
            <a:r>
              <a:rPr lang="zh-TW" altLang="en-US" sz="1400" dirty="0">
                <a:latin typeface="+mn-lt"/>
                <a:ea typeface="標楷體" panose="03000509000000000000" pitchFamily="65" charset="-120"/>
              </a:rPr>
              <a:t>說明：</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1)</a:t>
            </a:r>
            <a:r>
              <a:rPr lang="zh-TW" altLang="en-US" sz="1400" dirty="0">
                <a:latin typeface="+mn-lt"/>
                <a:ea typeface="標楷體" panose="03000509000000000000" pitchFamily="65" charset="-120"/>
              </a:rPr>
              <a:t>外審意見回應表之授課教師簽章處：同一門課有 </a:t>
            </a:r>
            <a:r>
              <a:rPr lang="en-US" altLang="zh-TW" sz="1400" dirty="0">
                <a:latin typeface="+mn-lt"/>
                <a:ea typeface="標楷體" panose="03000509000000000000" pitchFamily="65" charset="-120"/>
              </a:rPr>
              <a:t>2 </a:t>
            </a:r>
            <a:r>
              <a:rPr lang="zh-TW" altLang="en-US" sz="1400" dirty="0">
                <a:latin typeface="+mn-lt"/>
                <a:ea typeface="標楷體" panose="03000509000000000000" pitchFamily="65" charset="-120"/>
              </a:rPr>
              <a:t>位以上老師授課，但</a:t>
            </a:r>
            <a:r>
              <a:rPr lang="zh-TW" altLang="en-US" sz="1400" dirty="0" smtClean="0">
                <a:latin typeface="+mn-lt"/>
                <a:ea typeface="標楷體" panose="03000509000000000000" pitchFamily="65" charset="-120"/>
              </a:rPr>
              <a:t>統一送</a:t>
            </a:r>
            <a:r>
              <a:rPr lang="zh-TW" altLang="en-US" sz="1400" dirty="0">
                <a:latin typeface="+mn-lt"/>
                <a:ea typeface="標楷體" panose="03000509000000000000" pitchFamily="65" charset="-120"/>
              </a:rPr>
              <a:t>一份課綱審查者</a:t>
            </a:r>
            <a:r>
              <a:rPr lang="zh-TW" altLang="en-US" sz="1400" dirty="0" smtClean="0">
                <a:latin typeface="+mn-lt"/>
                <a:ea typeface="標楷體" panose="03000509000000000000" pitchFamily="65" charset="-120"/>
              </a:rPr>
              <a:t>，</a:t>
            </a:r>
            <a:r>
              <a:rPr lang="en-US" altLang="zh-TW" sz="1400" dirty="0" smtClean="0">
                <a:latin typeface="+mn-lt"/>
                <a:ea typeface="標楷體" panose="03000509000000000000" pitchFamily="65" charset="-120"/>
              </a:rPr>
              <a:t>	</a:t>
            </a:r>
            <a:r>
              <a:rPr lang="zh-TW" altLang="en-US" sz="1400" dirty="0">
                <a:latin typeface="+mn-lt"/>
                <a:ea typeface="標楷體" panose="03000509000000000000" pitchFamily="65" charset="-120"/>
              </a:rPr>
              <a:t> </a:t>
            </a:r>
            <a:r>
              <a:rPr lang="zh-TW" altLang="en-US" sz="1400" dirty="0" smtClean="0">
                <a:latin typeface="+mn-lt"/>
                <a:ea typeface="標楷體" panose="03000509000000000000" pitchFamily="65" charset="-120"/>
              </a:rPr>
              <a:t> 應</a:t>
            </a:r>
            <a:r>
              <a:rPr lang="zh-TW" altLang="en-US" sz="1400" dirty="0">
                <a:latin typeface="+mn-lt"/>
                <a:ea typeface="標楷體" panose="03000509000000000000" pitchFamily="65" charset="-120"/>
              </a:rPr>
              <a:t>由全數教師簽名。院共同核心課程則由 </a:t>
            </a:r>
            <a:r>
              <a:rPr lang="en-US" altLang="zh-TW" sz="1400" dirty="0">
                <a:latin typeface="+mn-lt"/>
                <a:ea typeface="標楷體" panose="03000509000000000000" pitchFamily="65" charset="-120"/>
              </a:rPr>
              <a:t>1 </a:t>
            </a:r>
            <a:r>
              <a:rPr lang="zh-TW" altLang="en-US" sz="1400" dirty="0">
                <a:latin typeface="+mn-lt"/>
                <a:ea typeface="標楷體" panose="03000509000000000000" pitchFamily="65" charset="-120"/>
              </a:rPr>
              <a:t>位教師代表簽名，並請註明</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課綱調整後內容已</a:t>
            </a:r>
            <a:r>
              <a:rPr lang="zh-TW" altLang="en-US" sz="1400" dirty="0" smtClean="0">
                <a:latin typeface="+mn-lt"/>
                <a:ea typeface="標楷體" panose="03000509000000000000" pitchFamily="65" charset="-120"/>
              </a:rPr>
              <a:t>知會</a:t>
            </a:r>
            <a:r>
              <a:rPr lang="en-US" altLang="zh-TW" sz="1400" dirty="0" smtClean="0">
                <a:latin typeface="+mn-lt"/>
                <a:ea typeface="標楷體" panose="03000509000000000000" pitchFamily="65" charset="-120"/>
              </a:rPr>
              <a:t>	</a:t>
            </a:r>
            <a:r>
              <a:rPr lang="zh-TW" altLang="en-US" sz="1400" dirty="0" smtClean="0">
                <a:latin typeface="+mn-lt"/>
                <a:ea typeface="標楷體" panose="03000509000000000000" pitchFamily="65" charset="-120"/>
              </a:rPr>
              <a:t>  相關</a:t>
            </a:r>
            <a:r>
              <a:rPr lang="zh-TW" altLang="en-US" sz="1400" dirty="0">
                <a:latin typeface="+mn-lt"/>
                <a:ea typeface="標楷體" panose="03000509000000000000" pitchFamily="65" charset="-120"/>
              </a:rPr>
              <a:t>授課教師並同意調整</a:t>
            </a:r>
            <a:r>
              <a:rPr lang="en-US" altLang="zh-TW" sz="1400" dirty="0">
                <a:latin typeface="+mn-lt"/>
                <a:ea typeface="標楷體" panose="03000509000000000000" pitchFamily="65" charset="-120"/>
              </a:rPr>
              <a:t>】</a:t>
            </a:r>
            <a:r>
              <a:rPr lang="zh-TW" altLang="en-US" sz="1400" dirty="0">
                <a:latin typeface="+mn-lt"/>
                <a:ea typeface="標楷體" panose="03000509000000000000" pitchFamily="65" charset="-120"/>
              </a:rPr>
              <a:t>。</a:t>
            </a:r>
          </a:p>
          <a:p>
            <a:r>
              <a:rPr lang="zh-TW" altLang="en-US" sz="1400" dirty="0" smtClean="0">
                <a:latin typeface="+mn-lt"/>
                <a:ea typeface="標楷體" panose="03000509000000000000" pitchFamily="65" charset="-120"/>
              </a:rPr>
              <a:t>　　</a:t>
            </a:r>
            <a:r>
              <a:rPr lang="en-US" altLang="zh-TW" sz="1400" dirty="0" smtClean="0">
                <a:latin typeface="+mn-lt"/>
                <a:ea typeface="標楷體" panose="03000509000000000000" pitchFamily="65" charset="-120"/>
              </a:rPr>
              <a:t>(</a:t>
            </a:r>
            <a:r>
              <a:rPr lang="en-US" altLang="zh-TW" sz="1400" dirty="0">
                <a:latin typeface="+mn-lt"/>
                <a:ea typeface="標楷體" panose="03000509000000000000" pitchFamily="65" charset="-120"/>
              </a:rPr>
              <a:t>2)</a:t>
            </a:r>
            <a:r>
              <a:rPr lang="zh-TW" altLang="en-US" sz="1400" dirty="0">
                <a:latin typeface="+mn-lt"/>
                <a:ea typeface="標楷體" panose="03000509000000000000" pitchFamily="65" charset="-120"/>
              </a:rPr>
              <a:t>經各級課程委員會議審議通過後，後續開課請授課教師依此審查通過的版本進行教學規劃與授課。</a:t>
            </a:r>
          </a:p>
        </p:txBody>
      </p:sp>
      <p:sp>
        <p:nvSpPr>
          <p:cNvPr id="12"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smtClean="0">
                <a:ea typeface="標楷體" pitchFamily="65" charset="-120"/>
                <a:cs typeface="Times New Roman" pitchFamily="18" charset="0"/>
              </a:rPr>
              <a:t>第二部分</a:t>
            </a:r>
            <a:r>
              <a:rPr lang="zh-TW" altLang="en-US" sz="3200" kern="0" dirty="0">
                <a:ea typeface="標楷體" pitchFamily="65" charset="-120"/>
                <a:cs typeface="Times New Roman" pitchFamily="18" charset="0"/>
              </a:rPr>
              <a:t>：教師回應審查意見作業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Tree>
    <p:extLst>
      <p:ext uri="{BB962C8B-B14F-4D97-AF65-F5344CB8AC3E}">
        <p14:creationId xmlns:p14="http://schemas.microsoft.com/office/powerpoint/2010/main" val="367896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24</a:t>
            </a:fld>
            <a:endParaRPr lang="zh-TW" altLang="en-US" dirty="0"/>
          </a:p>
        </p:txBody>
      </p:sp>
      <p:pic>
        <p:nvPicPr>
          <p:cNvPr id="3" name="圖片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794" b="16378"/>
          <a:stretch/>
        </p:blipFill>
        <p:spPr>
          <a:xfrm>
            <a:off x="400050" y="955964"/>
            <a:ext cx="2857500" cy="1321723"/>
          </a:xfrm>
          <a:prstGeom prst="rect">
            <a:avLst/>
          </a:prstGeom>
        </p:spPr>
      </p:pic>
      <p:sp>
        <p:nvSpPr>
          <p:cNvPr id="4"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a:ea typeface="標楷體" pitchFamily="65" charset="-120"/>
                <a:cs typeface="Times New Roman" pitchFamily="18" charset="0"/>
              </a:rPr>
              <a:t>Q&amp;A【</a:t>
            </a:r>
            <a:r>
              <a:rPr lang="zh-TW" altLang="en-US" sz="3200" kern="0" dirty="0" smtClean="0">
                <a:ea typeface="標楷體" pitchFamily="65" charset="-120"/>
                <a:cs typeface="Times New Roman" pitchFamily="18" charset="0"/>
              </a:rPr>
              <a:t>第三部分：課程委員會審議作業</a:t>
            </a:r>
            <a:r>
              <a:rPr lang="en-US" altLang="zh-TW" sz="3200" kern="0" dirty="0" smtClean="0">
                <a:ea typeface="標楷體" pitchFamily="65" charset="-120"/>
                <a:cs typeface="Times New Roman" pitchFamily="18" charset="0"/>
              </a:rPr>
              <a:t>】</a:t>
            </a:r>
            <a:endParaRPr lang="zh-TW" altLang="en-US" sz="3200" kern="0" dirty="0">
              <a:ea typeface="標楷體" pitchFamily="65" charset="-120"/>
              <a:cs typeface="Times New Roman" pitchFamily="18" charset="0"/>
            </a:endParaRPr>
          </a:p>
        </p:txBody>
      </p:sp>
      <p:sp>
        <p:nvSpPr>
          <p:cNvPr id="5" name="文字方塊 4"/>
          <p:cNvSpPr txBox="1"/>
          <p:nvPr/>
        </p:nvSpPr>
        <p:spPr>
          <a:xfrm>
            <a:off x="3175463" y="1313410"/>
            <a:ext cx="5315396" cy="400110"/>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各級課程委員會審議外審課程所需資料及程序</a:t>
            </a:r>
          </a:p>
        </p:txBody>
      </p:sp>
      <p:graphicFrame>
        <p:nvGraphicFramePr>
          <p:cNvPr id="6" name="表格 5"/>
          <p:cNvGraphicFramePr>
            <a:graphicFrameLocks noGrp="1"/>
          </p:cNvGraphicFramePr>
          <p:nvPr>
            <p:extLst>
              <p:ext uri="{D42A27DB-BD31-4B8C-83A1-F6EECF244321}">
                <p14:modId xmlns:p14="http://schemas.microsoft.com/office/powerpoint/2010/main" val="1349411654"/>
              </p:ext>
            </p:extLst>
          </p:nvPr>
        </p:nvGraphicFramePr>
        <p:xfrm>
          <a:off x="694416" y="2284326"/>
          <a:ext cx="7796443" cy="3781790"/>
        </p:xfrm>
        <a:graphic>
          <a:graphicData uri="http://schemas.openxmlformats.org/drawingml/2006/table">
            <a:tbl>
              <a:tblPr>
                <a:tableStyleId>{5DA37D80-6434-44D0-A028-1B22A696006F}</a:tableStyleId>
              </a:tblPr>
              <a:tblGrid>
                <a:gridCol w="1747446">
                  <a:extLst>
                    <a:ext uri="{9D8B030D-6E8A-4147-A177-3AD203B41FA5}">
                      <a16:colId xmlns:a16="http://schemas.microsoft.com/office/drawing/2014/main" val="3721309106"/>
                    </a:ext>
                  </a:extLst>
                </a:gridCol>
                <a:gridCol w="1398618">
                  <a:extLst>
                    <a:ext uri="{9D8B030D-6E8A-4147-A177-3AD203B41FA5}">
                      <a16:colId xmlns:a16="http://schemas.microsoft.com/office/drawing/2014/main" val="3184553607"/>
                    </a:ext>
                  </a:extLst>
                </a:gridCol>
                <a:gridCol w="4650379">
                  <a:extLst>
                    <a:ext uri="{9D8B030D-6E8A-4147-A177-3AD203B41FA5}">
                      <a16:colId xmlns:a16="http://schemas.microsoft.com/office/drawing/2014/main" val="2279788291"/>
                    </a:ext>
                  </a:extLst>
                </a:gridCol>
              </a:tblGrid>
              <a:tr h="364319">
                <a:tc>
                  <a:txBody>
                    <a:bodyPr/>
                    <a:lstStyle/>
                    <a:p>
                      <a:pPr marL="48895" marR="29845" algn="ctr" eaLnBrk="0" hangingPunct="0">
                        <a:spcBef>
                          <a:spcPts val="15"/>
                        </a:spcBef>
                        <a:spcAft>
                          <a:spcPts val="0"/>
                        </a:spcAft>
                      </a:pPr>
                      <a:r>
                        <a:rPr lang="zh-TW" sz="1400" kern="100" dirty="0">
                          <a:effectLst/>
                          <a:latin typeface="+mn-lt"/>
                          <a:ea typeface="標楷體" panose="03000509000000000000" pitchFamily="65" charset="-120"/>
                        </a:rPr>
                        <a:t>時程</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9375" marR="60325" algn="ctr" eaLnBrk="0" hangingPunct="0">
                        <a:spcBef>
                          <a:spcPts val="15"/>
                        </a:spcBef>
                        <a:spcAft>
                          <a:spcPts val="0"/>
                        </a:spcAft>
                      </a:pPr>
                      <a:r>
                        <a:rPr lang="zh-TW" sz="1400" kern="100" dirty="0">
                          <a:effectLst/>
                          <a:latin typeface="+mn-lt"/>
                          <a:ea typeface="標楷體" panose="03000509000000000000" pitchFamily="65" charset="-120"/>
                        </a:rPr>
                        <a:t>執行者</a:t>
                      </a:r>
                      <a:r>
                        <a:rPr lang="en-US" sz="1400" kern="100" dirty="0">
                          <a:effectLst/>
                          <a:latin typeface="+mn-lt"/>
                          <a:ea typeface="標楷體" panose="03000509000000000000" pitchFamily="65" charset="-120"/>
                        </a:rPr>
                        <a:t>(</a:t>
                      </a:r>
                      <a:r>
                        <a:rPr lang="zh-TW" sz="1400" kern="100" dirty="0">
                          <a:effectLst/>
                          <a:latin typeface="+mn-lt"/>
                          <a:ea typeface="標楷體" panose="03000509000000000000" pitchFamily="65" charset="-120"/>
                        </a:rPr>
                        <a:t>單位</a:t>
                      </a:r>
                      <a:r>
                        <a:rPr lang="en-US" sz="1400" kern="100" dirty="0">
                          <a:effectLst/>
                          <a:latin typeface="+mn-lt"/>
                          <a:ea typeface="標楷體" panose="03000509000000000000" pitchFamily="65" charset="-120"/>
                        </a:rPr>
                        <a:t>)</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1588770" marR="1567180" algn="ctr" eaLnBrk="0" hangingPunct="0">
                        <a:spcBef>
                          <a:spcPts val="15"/>
                        </a:spcBef>
                        <a:spcAft>
                          <a:spcPts val="0"/>
                        </a:spcAft>
                      </a:pPr>
                      <a:r>
                        <a:rPr lang="zh-TW" sz="1400" kern="100" dirty="0">
                          <a:effectLst/>
                          <a:latin typeface="+mn-lt"/>
                          <a:ea typeface="標楷體" panose="03000509000000000000" pitchFamily="65" charset="-120"/>
                        </a:rPr>
                        <a:t>資料</a:t>
                      </a:r>
                      <a:r>
                        <a:rPr lang="en-US" sz="1400" kern="100" dirty="0">
                          <a:effectLst/>
                          <a:latin typeface="+mn-lt"/>
                          <a:ea typeface="標楷體" panose="03000509000000000000" pitchFamily="65" charset="-120"/>
                        </a:rPr>
                        <a:t>/</a:t>
                      </a:r>
                      <a:r>
                        <a:rPr lang="zh-TW" sz="1400" kern="100" dirty="0">
                          <a:effectLst/>
                          <a:latin typeface="+mn-lt"/>
                          <a:ea typeface="標楷體" panose="03000509000000000000" pitchFamily="65" charset="-120"/>
                        </a:rPr>
                        <a:t>作業項目</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extLst>
                  <a:ext uri="{0D108BD9-81ED-4DB2-BD59-A6C34878D82A}">
                    <a16:rowId xmlns:a16="http://schemas.microsoft.com/office/drawing/2014/main" val="1453560310"/>
                  </a:ext>
                </a:extLst>
              </a:tr>
              <a:tr h="539715">
                <a:tc>
                  <a:txBody>
                    <a:bodyPr/>
                    <a:lstStyle/>
                    <a:p>
                      <a:pPr algn="ctr">
                        <a:spcAft>
                          <a:spcPts val="0"/>
                        </a:spcAft>
                      </a:pPr>
                      <a:r>
                        <a:rPr lang="en-US" sz="1400" kern="100" dirty="0" smtClean="0">
                          <a:effectLst/>
                          <a:latin typeface="+mn-lt"/>
                          <a:ea typeface="標楷體" panose="03000509000000000000" pitchFamily="65" charset="-120"/>
                        </a:rPr>
                        <a:t>107/11/01~107/11/16</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180000" marR="59690" algn="ctr" eaLnBrk="0" hangingPunct="0">
                        <a:lnSpc>
                          <a:spcPts val="1570"/>
                        </a:lnSpc>
                        <a:spcAft>
                          <a:spcPts val="0"/>
                        </a:spcAft>
                      </a:pPr>
                      <a:r>
                        <a:rPr lang="zh-TW" sz="1400" kern="100" dirty="0">
                          <a:effectLst/>
                          <a:latin typeface="+mn-lt"/>
                          <a:ea typeface="標楷體" panose="03000509000000000000" pitchFamily="65" charset="-120"/>
                        </a:rPr>
                        <a:t>授課教師</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4930" algn="l" eaLnBrk="0" hangingPunct="0">
                        <a:lnSpc>
                          <a:spcPts val="1510"/>
                        </a:lnSpc>
                        <a:spcAft>
                          <a:spcPts val="0"/>
                        </a:spcAft>
                      </a:pPr>
                      <a:r>
                        <a:rPr lang="zh-TW" altLang="en-US" sz="1400" kern="100" dirty="0" smtClean="0">
                          <a:effectLst/>
                          <a:latin typeface="+mn-lt"/>
                          <a:ea typeface="標楷體" panose="03000509000000000000" pitchFamily="65" charset="-120"/>
                        </a:rPr>
                        <a:t>提送</a:t>
                      </a:r>
                      <a:r>
                        <a:rPr lang="en-US" altLang="zh-TW" sz="1400" kern="100" dirty="0" smtClean="0">
                          <a:effectLst/>
                          <a:latin typeface="+mn-lt"/>
                          <a:ea typeface="標楷體" panose="03000509000000000000" pitchFamily="65" charset="-120"/>
                        </a:rPr>
                        <a:t>(1)</a:t>
                      </a:r>
                      <a:r>
                        <a:rPr lang="zh-TW" altLang="en-US" sz="1400" kern="100" dirty="0" smtClean="0">
                          <a:effectLst/>
                          <a:latin typeface="+mn-lt"/>
                          <a:ea typeface="標楷體" panose="03000509000000000000" pitchFamily="65" charset="-120"/>
                        </a:rPr>
                        <a:t>外審意見回應表、</a:t>
                      </a:r>
                      <a:r>
                        <a:rPr lang="en-US" altLang="zh-TW" sz="1400" kern="100" dirty="0" smtClean="0">
                          <a:effectLst/>
                          <a:latin typeface="+mn-lt"/>
                          <a:ea typeface="標楷體" panose="03000509000000000000" pitchFamily="65" charset="-120"/>
                        </a:rPr>
                        <a:t>(2)</a:t>
                      </a:r>
                      <a:r>
                        <a:rPr lang="zh-TW" altLang="en-US" sz="1400" kern="100" dirty="0" smtClean="0">
                          <a:effectLst/>
                          <a:latin typeface="+mn-lt"/>
                          <a:ea typeface="標楷體" panose="03000509000000000000" pitchFamily="65" charset="-120"/>
                        </a:rPr>
                        <a:t>委員之審查意見表、</a:t>
                      </a:r>
                      <a:r>
                        <a:rPr lang="en-US" altLang="zh-TW" sz="1400" kern="100" dirty="0" smtClean="0">
                          <a:effectLst/>
                          <a:latin typeface="+mn-lt"/>
                          <a:ea typeface="標楷體" panose="03000509000000000000" pitchFamily="65" charset="-120"/>
                        </a:rPr>
                        <a:t>(3)</a:t>
                      </a:r>
                      <a:r>
                        <a:rPr lang="zh-TW" altLang="en-US" sz="1400" kern="100" dirty="0" smtClean="0">
                          <a:effectLst/>
                          <a:latin typeface="+mn-lt"/>
                          <a:ea typeface="標楷體" panose="03000509000000000000" pitchFamily="65" charset="-120"/>
                        </a:rPr>
                        <a:t>修正後的課綱或課程相關評量方式之規劃</a:t>
                      </a:r>
                      <a:r>
                        <a:rPr lang="en-US" altLang="zh-TW" sz="1400" kern="100" dirty="0" smtClean="0">
                          <a:effectLst/>
                          <a:latin typeface="+mn-lt"/>
                          <a:ea typeface="標楷體" panose="03000509000000000000" pitchFamily="65" charset="-120"/>
                        </a:rPr>
                        <a:t>(</a:t>
                      </a:r>
                      <a:r>
                        <a:rPr lang="zh-TW" altLang="en-US" sz="1400" kern="100" dirty="0" smtClean="0">
                          <a:effectLst/>
                          <a:latin typeface="+mn-lt"/>
                          <a:ea typeface="標楷體" panose="03000509000000000000" pitchFamily="65" charset="-120"/>
                        </a:rPr>
                        <a:t>皆須註明修正處</a:t>
                      </a:r>
                      <a:r>
                        <a:rPr lang="en-US" altLang="zh-TW" sz="1400" kern="100" dirty="0" smtClean="0">
                          <a:effectLst/>
                          <a:latin typeface="+mn-lt"/>
                          <a:ea typeface="標楷體" panose="03000509000000000000" pitchFamily="65" charset="-120"/>
                        </a:rPr>
                        <a:t>)</a:t>
                      </a:r>
                      <a:r>
                        <a:rPr lang="zh-TW" altLang="en-US" sz="1400" kern="100" dirty="0" smtClean="0">
                          <a:effectLst/>
                          <a:latin typeface="+mn-lt"/>
                          <a:ea typeface="標楷體" panose="03000509000000000000" pitchFamily="65" charset="-120"/>
                        </a:rPr>
                        <a:t>。</a:t>
                      </a:r>
                      <a:endParaRPr lang="zh-TW" altLang="en-US" sz="1400" kern="100" dirty="0">
                        <a:effectLst/>
                        <a:latin typeface="+mn-lt"/>
                        <a:ea typeface="標楷體" panose="03000509000000000000" pitchFamily="65" charset="-120"/>
                      </a:endParaRPr>
                    </a:p>
                  </a:txBody>
                  <a:tcPr marL="0" marR="0" marT="0" marB="0" anchor="ctr"/>
                </a:tc>
                <a:extLst>
                  <a:ext uri="{0D108BD9-81ED-4DB2-BD59-A6C34878D82A}">
                    <a16:rowId xmlns:a16="http://schemas.microsoft.com/office/drawing/2014/main" val="985021036"/>
                  </a:ext>
                </a:extLst>
              </a:tr>
              <a:tr h="1238072">
                <a:tc>
                  <a:txBody>
                    <a:bodyPr/>
                    <a:lstStyle/>
                    <a:p>
                      <a:pPr algn="ctr">
                        <a:spcAft>
                          <a:spcPts val="0"/>
                        </a:spcAft>
                      </a:pPr>
                      <a:r>
                        <a:rPr lang="en-US" sz="1400" kern="100" dirty="0" smtClean="0">
                          <a:effectLst/>
                          <a:latin typeface="+mn-lt"/>
                          <a:ea typeface="標楷體" panose="03000509000000000000" pitchFamily="65" charset="-120"/>
                        </a:rPr>
                        <a:t>107/11/19~107/12/14</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252000" marR="123190" indent="-228600" algn="ctr" eaLnBrk="0" hangingPunct="0">
                        <a:lnSpc>
                          <a:spcPct val="92000"/>
                        </a:lnSpc>
                        <a:spcAft>
                          <a:spcPts val="0"/>
                        </a:spcAft>
                      </a:pPr>
                      <a:r>
                        <a:rPr lang="zh-TW" sz="1400" kern="100" dirty="0" smtClean="0">
                          <a:effectLst/>
                          <a:latin typeface="+mn-lt"/>
                          <a:ea typeface="標楷體" panose="03000509000000000000" pitchFamily="65" charset="-120"/>
                        </a:rPr>
                        <a:t>系</a:t>
                      </a:r>
                      <a:r>
                        <a:rPr lang="zh-TW" sz="1400" kern="100" dirty="0">
                          <a:effectLst/>
                          <a:latin typeface="+mn-lt"/>
                          <a:ea typeface="標楷體" panose="03000509000000000000" pitchFamily="65" charset="-120"/>
                        </a:rPr>
                        <a:t>級課程委員會</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4930" algn="l" eaLnBrk="0" hangingPunct="0">
                        <a:lnSpc>
                          <a:spcPts val="1520"/>
                        </a:lnSpc>
                        <a:spcAft>
                          <a:spcPts val="0"/>
                        </a:spcAft>
                      </a:pPr>
                      <a:r>
                        <a:rPr lang="zh-TW" sz="1400" kern="100" dirty="0">
                          <a:effectLst/>
                          <a:latin typeface="+mn-lt"/>
                          <a:ea typeface="標楷體" panose="03000509000000000000" pitchFamily="65" charset="-120"/>
                        </a:rPr>
                        <a:t>審議當學年度所有送外審課程之審查結果及教師回應。</a:t>
                      </a:r>
                    </a:p>
                    <a:p>
                      <a:pPr marL="250825" marR="51435" indent="-175260" algn="l" eaLnBrk="0" hangingPunct="0">
                        <a:lnSpc>
                          <a:spcPct val="92000"/>
                        </a:lnSpc>
                        <a:spcBef>
                          <a:spcPts val="25"/>
                        </a:spcBef>
                        <a:spcAft>
                          <a:spcPts val="0"/>
                        </a:spcAft>
                      </a:pPr>
                      <a:r>
                        <a:rPr lang="en-US" sz="1400" kern="100" dirty="0">
                          <a:effectLst/>
                          <a:latin typeface="+mn-lt"/>
                          <a:ea typeface="標楷體" panose="03000509000000000000" pitchFamily="65" charset="-120"/>
                        </a:rPr>
                        <a:t>(1)</a:t>
                      </a:r>
                      <a:r>
                        <a:rPr lang="zh-TW" sz="1400" kern="100" dirty="0">
                          <a:effectLst/>
                          <a:latin typeface="+mn-lt"/>
                          <a:ea typeface="標楷體" panose="03000509000000000000" pitchFamily="65" charset="-120"/>
                        </a:rPr>
                        <a:t>通過：提送</a:t>
                      </a:r>
                      <a:r>
                        <a:rPr lang="zh-TW" sz="1400" u="sng" kern="100" dirty="0">
                          <a:effectLst/>
                          <a:uFill>
                            <a:solidFill>
                              <a:srgbClr val="000000"/>
                            </a:solidFill>
                          </a:uFill>
                          <a:latin typeface="+mn-lt"/>
                          <a:ea typeface="標楷體" panose="03000509000000000000" pitchFamily="65" charset="-120"/>
                        </a:rPr>
                        <a:t>全數資料</a:t>
                      </a:r>
                      <a:r>
                        <a:rPr lang="zh-TW" sz="1400" kern="100" dirty="0">
                          <a:effectLst/>
                          <a:latin typeface="+mn-lt"/>
                          <a:ea typeface="標楷體" panose="03000509000000000000" pitchFamily="65" charset="-120"/>
                        </a:rPr>
                        <a:t>及</a:t>
                      </a:r>
                      <a:r>
                        <a:rPr lang="zh-TW" sz="1400" u="sng" kern="100" dirty="0">
                          <a:effectLst/>
                          <a:uFill>
                            <a:solidFill>
                              <a:srgbClr val="000000"/>
                            </a:solidFill>
                          </a:uFill>
                          <a:latin typeface="+mn-lt"/>
                          <a:ea typeface="標楷體" panose="03000509000000000000" pitchFamily="65" charset="-120"/>
                        </a:rPr>
                        <a:t>審議結果彙總表</a:t>
                      </a:r>
                      <a:r>
                        <a:rPr lang="zh-TW" sz="1400" kern="100" dirty="0">
                          <a:effectLst/>
                          <a:latin typeface="+mn-lt"/>
                          <a:ea typeface="標楷體" panose="03000509000000000000" pitchFamily="65" charset="-120"/>
                        </a:rPr>
                        <a:t>至院級課程委員會</a:t>
                      </a:r>
                      <a:r>
                        <a:rPr lang="zh-TW" sz="1400" kern="100" spc="-85" dirty="0">
                          <a:effectLst/>
                          <a:latin typeface="+mn-lt"/>
                          <a:ea typeface="標楷體" panose="03000509000000000000" pitchFamily="65" charset="-120"/>
                        </a:rPr>
                        <a:t>審議</a:t>
                      </a:r>
                      <a:r>
                        <a:rPr lang="zh-TW" sz="1400" kern="100" spc="-85" dirty="0" smtClean="0">
                          <a:effectLst/>
                          <a:latin typeface="+mn-lt"/>
                          <a:ea typeface="標楷體" panose="03000509000000000000" pitchFamily="65" charset="-120"/>
                        </a:rPr>
                        <a:t>。</a:t>
                      </a:r>
                      <a:endParaRPr lang="en-US" altLang="zh-TW" sz="1400" kern="100" spc="0" dirty="0" smtClean="0">
                        <a:effectLst/>
                        <a:latin typeface="+mn-lt"/>
                        <a:ea typeface="標楷體" panose="03000509000000000000" pitchFamily="65" charset="-120"/>
                      </a:endParaRPr>
                    </a:p>
                    <a:p>
                      <a:pPr marL="250825" marR="51435" indent="-175260" algn="l" eaLnBrk="0" hangingPunct="0">
                        <a:lnSpc>
                          <a:spcPct val="92000"/>
                        </a:lnSpc>
                        <a:spcBef>
                          <a:spcPts val="25"/>
                        </a:spcBef>
                        <a:spcAft>
                          <a:spcPts val="0"/>
                        </a:spcAft>
                      </a:pPr>
                      <a:r>
                        <a:rPr lang="en-US" sz="1400" kern="100" dirty="0" smtClean="0">
                          <a:effectLst/>
                          <a:latin typeface="+mn-lt"/>
                          <a:ea typeface="標楷體" panose="03000509000000000000" pitchFamily="65" charset="-120"/>
                        </a:rPr>
                        <a:t>(</a:t>
                      </a:r>
                      <a:r>
                        <a:rPr lang="en-US" sz="1400" kern="100" dirty="0">
                          <a:effectLst/>
                          <a:latin typeface="+mn-lt"/>
                          <a:ea typeface="標楷體" panose="03000509000000000000" pitchFamily="65" charset="-120"/>
                        </a:rPr>
                        <a:t>2)</a:t>
                      </a:r>
                      <a:r>
                        <a:rPr lang="zh-TW" sz="1400" kern="100" dirty="0">
                          <a:effectLst/>
                          <a:latin typeface="+mn-lt"/>
                          <a:ea typeface="標楷體" panose="03000509000000000000" pitchFamily="65" charset="-120"/>
                        </a:rPr>
                        <a:t>未通過：請授課教師於『兩週內』修正，再提送系級</a:t>
                      </a:r>
                      <a:r>
                        <a:rPr lang="zh-TW" sz="1400" kern="100" dirty="0" smtClean="0">
                          <a:effectLst/>
                          <a:latin typeface="+mn-lt"/>
                          <a:ea typeface="標楷體" panose="03000509000000000000" pitchFamily="65" charset="-120"/>
                        </a:rPr>
                        <a:t>課程</a:t>
                      </a:r>
                      <a:r>
                        <a:rPr lang="zh-TW" sz="1400" kern="100" dirty="0" smtClean="0">
                          <a:solidFill>
                            <a:schemeClr val="tx1"/>
                          </a:solidFill>
                          <a:effectLst/>
                          <a:latin typeface="+mn-lt"/>
                          <a:ea typeface="標楷體" panose="03000509000000000000" pitchFamily="65" charset="-120"/>
                          <a:cs typeface="+mn-cs"/>
                        </a:rPr>
                        <a:t>委員會</a:t>
                      </a:r>
                      <a:r>
                        <a:rPr lang="zh-TW" sz="1400" kern="100" dirty="0">
                          <a:effectLst/>
                          <a:latin typeface="+mn-lt"/>
                          <a:ea typeface="標楷體" panose="03000509000000000000" pitchFamily="65" charset="-120"/>
                        </a:rPr>
                        <a:t>審議。</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extLst>
                  <a:ext uri="{0D108BD9-81ED-4DB2-BD59-A6C34878D82A}">
                    <a16:rowId xmlns:a16="http://schemas.microsoft.com/office/drawing/2014/main" val="1003849996"/>
                  </a:ext>
                </a:extLst>
              </a:tr>
              <a:tr h="1159721">
                <a:tc>
                  <a:txBody>
                    <a:bodyPr/>
                    <a:lstStyle/>
                    <a:p>
                      <a:pPr algn="ctr">
                        <a:spcAft>
                          <a:spcPts val="0"/>
                        </a:spcAft>
                      </a:pPr>
                      <a:r>
                        <a:rPr lang="en-US" sz="1400" kern="100" dirty="0">
                          <a:effectLst/>
                          <a:latin typeface="+mn-lt"/>
                          <a:ea typeface="標楷體" panose="03000509000000000000" pitchFamily="65" charset="-120"/>
                        </a:rPr>
                        <a:t>107/12/28</a:t>
                      </a:r>
                      <a:r>
                        <a:rPr lang="zh-TW" sz="1400" kern="100" dirty="0">
                          <a:effectLst/>
                          <a:latin typeface="+mn-lt"/>
                          <a:ea typeface="標楷體" panose="03000509000000000000" pitchFamily="65" charset="-120"/>
                        </a:rPr>
                        <a:t>前</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252000" marR="123190" indent="-228600" algn="ctr" eaLnBrk="0" hangingPunct="0">
                        <a:lnSpc>
                          <a:spcPct val="92000"/>
                        </a:lnSpc>
                        <a:spcAft>
                          <a:spcPts val="0"/>
                        </a:spcAft>
                      </a:pPr>
                      <a:r>
                        <a:rPr lang="zh-TW" sz="1400" kern="100" dirty="0" smtClean="0">
                          <a:effectLst/>
                          <a:latin typeface="+mn-lt"/>
                          <a:ea typeface="標楷體" panose="03000509000000000000" pitchFamily="65" charset="-120"/>
                        </a:rPr>
                        <a:t>院</a:t>
                      </a:r>
                      <a:r>
                        <a:rPr lang="zh-TW" sz="1400" kern="100" dirty="0">
                          <a:effectLst/>
                          <a:latin typeface="+mn-lt"/>
                          <a:ea typeface="標楷體" panose="03000509000000000000" pitchFamily="65" charset="-120"/>
                        </a:rPr>
                        <a:t>級課程委員會</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4930" algn="l" eaLnBrk="0" hangingPunct="0">
                        <a:lnSpc>
                          <a:spcPts val="1510"/>
                        </a:lnSpc>
                        <a:spcAft>
                          <a:spcPts val="0"/>
                        </a:spcAft>
                      </a:pPr>
                      <a:r>
                        <a:rPr lang="zh-TW" sz="1400" kern="100" dirty="0">
                          <a:effectLst/>
                          <a:latin typeface="+mn-lt"/>
                          <a:ea typeface="標楷體" panose="03000509000000000000" pitchFamily="65" charset="-120"/>
                        </a:rPr>
                        <a:t>審議各系外審課程之審查結果及教師回應。</a:t>
                      </a:r>
                    </a:p>
                    <a:p>
                      <a:pPr marL="250825" marR="52070" indent="-175260" algn="l" eaLnBrk="0" hangingPunct="0">
                        <a:lnSpc>
                          <a:spcPct val="92000"/>
                        </a:lnSpc>
                        <a:spcBef>
                          <a:spcPts val="25"/>
                        </a:spcBef>
                        <a:spcAft>
                          <a:spcPts val="0"/>
                        </a:spcAft>
                      </a:pPr>
                      <a:r>
                        <a:rPr lang="en-US" sz="1400" kern="100" dirty="0">
                          <a:effectLst/>
                          <a:latin typeface="+mn-lt"/>
                          <a:ea typeface="標楷體" panose="03000509000000000000" pitchFamily="65" charset="-120"/>
                        </a:rPr>
                        <a:t>(1)</a:t>
                      </a:r>
                      <a:r>
                        <a:rPr lang="zh-TW" sz="1400" kern="100" dirty="0">
                          <a:effectLst/>
                          <a:latin typeface="+mn-lt"/>
                          <a:ea typeface="標楷體" panose="03000509000000000000" pitchFamily="65" charset="-120"/>
                        </a:rPr>
                        <a:t>通過：提送</a:t>
                      </a:r>
                      <a:r>
                        <a:rPr lang="zh-TW" sz="1400" u="sng" kern="100" dirty="0">
                          <a:effectLst/>
                          <a:uFill>
                            <a:solidFill>
                              <a:srgbClr val="000000"/>
                            </a:solidFill>
                          </a:uFill>
                          <a:latin typeface="+mn-lt"/>
                          <a:ea typeface="標楷體" panose="03000509000000000000" pitchFamily="65" charset="-120"/>
                        </a:rPr>
                        <a:t>審議結果彙總表</a:t>
                      </a:r>
                      <a:r>
                        <a:rPr lang="zh-TW" sz="1400" kern="100" dirty="0">
                          <a:effectLst/>
                          <a:latin typeface="+mn-lt"/>
                          <a:ea typeface="標楷體" panose="03000509000000000000" pitchFamily="65" charset="-120"/>
                        </a:rPr>
                        <a:t>及</a:t>
                      </a:r>
                      <a:r>
                        <a:rPr lang="zh-TW" sz="1400" u="sng" kern="100" dirty="0">
                          <a:effectLst/>
                          <a:uFill>
                            <a:solidFill>
                              <a:srgbClr val="000000"/>
                            </a:solidFill>
                          </a:uFill>
                          <a:latin typeface="+mn-lt"/>
                          <a:ea typeface="標楷體" panose="03000509000000000000" pitchFamily="65" charset="-120"/>
                        </a:rPr>
                        <a:t>院級課程委員會會議紀錄</a:t>
                      </a:r>
                      <a:r>
                        <a:rPr lang="zh-TW" sz="1400" kern="100" dirty="0">
                          <a:effectLst/>
                          <a:latin typeface="+mn-lt"/>
                          <a:ea typeface="標楷體" panose="03000509000000000000" pitchFamily="65" charset="-120"/>
                        </a:rPr>
                        <a:t>至教務處</a:t>
                      </a:r>
                      <a:r>
                        <a:rPr lang="zh-TW" sz="1400" kern="100" dirty="0" smtClean="0">
                          <a:effectLst/>
                          <a:latin typeface="+mn-lt"/>
                          <a:ea typeface="標楷體" panose="03000509000000000000" pitchFamily="65" charset="-120"/>
                        </a:rPr>
                        <a:t>。</a:t>
                      </a:r>
                      <a:endParaRPr lang="en-US" altLang="zh-TW" sz="1400" kern="100" dirty="0" smtClean="0">
                        <a:effectLst/>
                        <a:latin typeface="+mn-lt"/>
                        <a:ea typeface="標楷體" panose="03000509000000000000" pitchFamily="65" charset="-120"/>
                      </a:endParaRPr>
                    </a:p>
                    <a:p>
                      <a:pPr marL="250825" marR="52070" indent="-175260" algn="l" eaLnBrk="0" hangingPunct="0">
                        <a:lnSpc>
                          <a:spcPct val="92000"/>
                        </a:lnSpc>
                        <a:spcBef>
                          <a:spcPts val="25"/>
                        </a:spcBef>
                        <a:spcAft>
                          <a:spcPts val="0"/>
                        </a:spcAft>
                      </a:pPr>
                      <a:r>
                        <a:rPr lang="en-US" sz="1400" kern="100" dirty="0" smtClean="0">
                          <a:effectLst/>
                          <a:latin typeface="+mn-lt"/>
                          <a:ea typeface="標楷體" panose="03000509000000000000" pitchFamily="65" charset="-120"/>
                        </a:rPr>
                        <a:t>(</a:t>
                      </a:r>
                      <a:r>
                        <a:rPr lang="en-US" sz="1400" kern="100" dirty="0">
                          <a:effectLst/>
                          <a:latin typeface="+mn-lt"/>
                          <a:ea typeface="標楷體" panose="03000509000000000000" pitchFamily="65" charset="-120"/>
                        </a:rPr>
                        <a:t>2)</a:t>
                      </a:r>
                      <a:r>
                        <a:rPr lang="zh-TW" sz="1400" kern="100" dirty="0">
                          <a:effectLst/>
                          <a:latin typeface="+mn-lt"/>
                          <a:ea typeface="標楷體" panose="03000509000000000000" pitchFamily="65" charset="-120"/>
                        </a:rPr>
                        <a:t>未通過：請授課教師於『兩週內』修正，再提送院級</a:t>
                      </a:r>
                      <a:r>
                        <a:rPr lang="zh-TW" sz="1400" kern="100" dirty="0" smtClean="0">
                          <a:effectLst/>
                          <a:latin typeface="+mn-lt"/>
                          <a:ea typeface="標楷體" panose="03000509000000000000" pitchFamily="65" charset="-120"/>
                        </a:rPr>
                        <a:t>課程委員會</a:t>
                      </a:r>
                      <a:r>
                        <a:rPr lang="zh-TW" sz="1400" kern="100" dirty="0">
                          <a:effectLst/>
                          <a:latin typeface="+mn-lt"/>
                          <a:ea typeface="標楷體" panose="03000509000000000000" pitchFamily="65" charset="-120"/>
                        </a:rPr>
                        <a:t>審議。</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extLst>
                  <a:ext uri="{0D108BD9-81ED-4DB2-BD59-A6C34878D82A}">
                    <a16:rowId xmlns:a16="http://schemas.microsoft.com/office/drawing/2014/main" val="902700374"/>
                  </a:ext>
                </a:extLst>
              </a:tr>
              <a:tr h="479963">
                <a:tc>
                  <a:txBody>
                    <a:bodyPr/>
                    <a:lstStyle/>
                    <a:p>
                      <a:pPr algn="ctr">
                        <a:spcAft>
                          <a:spcPts val="0"/>
                        </a:spcAft>
                      </a:pPr>
                      <a:r>
                        <a:rPr lang="en-US" sz="1400" kern="100">
                          <a:effectLst/>
                          <a:latin typeface="+mn-lt"/>
                          <a:ea typeface="標楷體" panose="03000509000000000000" pitchFamily="65" charset="-120"/>
                        </a:rPr>
                        <a:t>108/01</a:t>
                      </a:r>
                      <a:endParaRPr lang="zh-TW" sz="1400" kern="10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9375" marR="59690" algn="ctr" eaLnBrk="0" hangingPunct="0">
                        <a:lnSpc>
                          <a:spcPts val="1510"/>
                        </a:lnSpc>
                        <a:spcAft>
                          <a:spcPts val="0"/>
                        </a:spcAft>
                      </a:pPr>
                      <a:r>
                        <a:rPr lang="zh-TW" sz="1400" kern="100" dirty="0">
                          <a:effectLst/>
                          <a:latin typeface="+mn-lt"/>
                          <a:ea typeface="標楷體" panose="03000509000000000000" pitchFamily="65" charset="-120"/>
                        </a:rPr>
                        <a:t>校級課程</a:t>
                      </a:r>
                      <a:r>
                        <a:rPr lang="zh-TW" sz="1400" kern="100" dirty="0" smtClean="0">
                          <a:effectLst/>
                          <a:latin typeface="+mn-lt"/>
                          <a:ea typeface="標楷體" panose="03000509000000000000" pitchFamily="65" charset="-120"/>
                        </a:rPr>
                        <a:t>委員會</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tc>
                  <a:txBody>
                    <a:bodyPr/>
                    <a:lstStyle/>
                    <a:p>
                      <a:pPr marL="74930" algn="l" eaLnBrk="0" hangingPunct="0">
                        <a:lnSpc>
                          <a:spcPts val="1510"/>
                        </a:lnSpc>
                        <a:spcAft>
                          <a:spcPts val="0"/>
                        </a:spcAft>
                      </a:pPr>
                      <a:r>
                        <a:rPr lang="zh-TW" sz="1400" kern="100" dirty="0">
                          <a:effectLst/>
                          <a:latin typeface="+mn-lt"/>
                          <a:ea typeface="標楷體" panose="03000509000000000000" pitchFamily="65" charset="-120"/>
                        </a:rPr>
                        <a:t>教務處統一彙整提案資料、系</a:t>
                      </a:r>
                      <a:r>
                        <a:rPr lang="en-US" sz="1400" kern="100" dirty="0">
                          <a:effectLst/>
                          <a:latin typeface="+mn-lt"/>
                          <a:ea typeface="標楷體" panose="03000509000000000000" pitchFamily="65" charset="-120"/>
                        </a:rPr>
                        <a:t>/</a:t>
                      </a:r>
                      <a:r>
                        <a:rPr lang="zh-TW" sz="1400" kern="100" dirty="0">
                          <a:effectLst/>
                          <a:latin typeface="+mn-lt"/>
                          <a:ea typeface="標楷體" panose="03000509000000000000" pitchFamily="65" charset="-120"/>
                        </a:rPr>
                        <a:t>院級課程委員會審議</a:t>
                      </a:r>
                      <a:r>
                        <a:rPr lang="zh-TW" sz="1400" kern="100" dirty="0" smtClean="0">
                          <a:effectLst/>
                          <a:latin typeface="+mn-lt"/>
                          <a:ea typeface="標楷體" panose="03000509000000000000" pitchFamily="65" charset="-120"/>
                        </a:rPr>
                        <a:t>結果</a:t>
                      </a:r>
                      <a:r>
                        <a:rPr lang="zh-TW" sz="1400" kern="100" dirty="0">
                          <a:effectLst/>
                          <a:latin typeface="+mn-lt"/>
                          <a:ea typeface="標楷體" panose="03000509000000000000" pitchFamily="65" charset="-120"/>
                        </a:rPr>
                        <a:t>及教師回應至校級課程委員會審議。</a:t>
                      </a:r>
                      <a:endParaRPr lang="zh-TW" sz="1400" kern="100" dirty="0">
                        <a:effectLst/>
                        <a:latin typeface="+mn-lt"/>
                        <a:ea typeface="標楷體" panose="03000509000000000000" pitchFamily="65" charset="-120"/>
                        <a:cs typeface="標楷體" panose="03000509000000000000" pitchFamily="65" charset="-120"/>
                      </a:endParaRPr>
                    </a:p>
                  </a:txBody>
                  <a:tcPr marL="0" marR="0" marT="0" marB="0" anchor="ctr"/>
                </a:tc>
                <a:extLst>
                  <a:ext uri="{0D108BD9-81ED-4DB2-BD59-A6C34878D82A}">
                    <a16:rowId xmlns:a16="http://schemas.microsoft.com/office/drawing/2014/main" val="4259310259"/>
                  </a:ext>
                </a:extLst>
              </a:tr>
            </a:tbl>
          </a:graphicData>
        </a:graphic>
      </p:graphicFrame>
    </p:spTree>
    <p:extLst>
      <p:ext uri="{BB962C8B-B14F-4D97-AF65-F5344CB8AC3E}">
        <p14:creationId xmlns:p14="http://schemas.microsoft.com/office/powerpoint/2010/main" val="3260712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25</a:t>
            </a:fld>
            <a:endParaRPr lang="zh-TW" altLang="en-US" dirty="0"/>
          </a:p>
        </p:txBody>
      </p:sp>
      <p:sp>
        <p:nvSpPr>
          <p:cNvPr id="13" name="標題 1"/>
          <p:cNvSpPr txBox="1">
            <a:spLocks/>
          </p:cNvSpPr>
          <p:nvPr/>
        </p:nvSpPr>
        <p:spPr bwMode="auto">
          <a:xfrm>
            <a:off x="649288" y="244475"/>
            <a:ext cx="7886700"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en-US" altLang="zh-TW" sz="3200" kern="0" dirty="0" smtClean="0">
                <a:ea typeface="標楷體" pitchFamily="65" charset="-120"/>
                <a:cs typeface="Times New Roman" pitchFamily="18" charset="0"/>
              </a:rPr>
              <a:t>Q&amp;A</a:t>
            </a:r>
            <a:endParaRPr lang="zh-TW" altLang="en-US" sz="3200" kern="0" dirty="0">
              <a:ea typeface="標楷體" pitchFamily="65" charset="-120"/>
              <a:cs typeface="Times New Roman" pitchFamily="18" charset="0"/>
            </a:endParaRPr>
          </a:p>
        </p:txBody>
      </p:sp>
      <p:pic>
        <p:nvPicPr>
          <p:cNvPr id="8" name="圖片 7"/>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4151" t="4498" r="17603"/>
          <a:stretch/>
        </p:blipFill>
        <p:spPr>
          <a:xfrm>
            <a:off x="0" y="1896975"/>
            <a:ext cx="3665913" cy="4364181"/>
          </a:xfrm>
          <a:prstGeom prst="rect">
            <a:avLst/>
          </a:prstGeom>
        </p:spPr>
      </p:pic>
      <p:sp>
        <p:nvSpPr>
          <p:cNvPr id="10" name="文字方塊 9"/>
          <p:cNvSpPr txBox="1"/>
          <p:nvPr/>
        </p:nvSpPr>
        <p:spPr>
          <a:xfrm>
            <a:off x="3183775" y="3640974"/>
            <a:ext cx="3898669" cy="369332"/>
          </a:xfrm>
          <a:prstGeom prst="rect">
            <a:avLst/>
          </a:prstGeom>
          <a:noFill/>
        </p:spPr>
        <p:txBody>
          <a:bodyPr wrap="square" rtlCol="0">
            <a:spAutoFit/>
          </a:bodyPr>
          <a:lstStyle/>
          <a:p>
            <a:r>
              <a:rPr lang="zh-TW" altLang="en-US" dirty="0" smtClean="0"/>
              <a:t>委員</a:t>
            </a:r>
            <a:r>
              <a:rPr lang="zh-TW" altLang="en-US" dirty="0" smtClean="0">
                <a:solidFill>
                  <a:srgbClr val="FF0000"/>
                </a:solidFill>
              </a:rPr>
              <a:t>審查費、出席費</a:t>
            </a:r>
            <a:endParaRPr lang="en-US" altLang="zh-TW" dirty="0" smtClean="0"/>
          </a:p>
        </p:txBody>
      </p:sp>
      <p:sp>
        <p:nvSpPr>
          <p:cNvPr id="15" name="文字方塊 14"/>
          <p:cNvSpPr txBox="1"/>
          <p:nvPr/>
        </p:nvSpPr>
        <p:spPr>
          <a:xfrm>
            <a:off x="3158837" y="5320189"/>
            <a:ext cx="4588625" cy="646331"/>
          </a:xfrm>
          <a:prstGeom prst="rect">
            <a:avLst/>
          </a:prstGeom>
          <a:noFill/>
        </p:spPr>
        <p:txBody>
          <a:bodyPr wrap="square" rtlCol="0">
            <a:spAutoFit/>
          </a:bodyPr>
          <a:lstStyle/>
          <a:p>
            <a:r>
              <a:rPr lang="zh-TW" altLang="en-US" dirty="0" smtClean="0"/>
              <a:t>勞動型工讀生：工讀金、勞保、補充保費、工資墊償金、勞退</a:t>
            </a:r>
            <a:endParaRPr lang="en-US" altLang="zh-TW" dirty="0" smtClean="0"/>
          </a:p>
        </p:txBody>
      </p:sp>
      <p:sp>
        <p:nvSpPr>
          <p:cNvPr id="16" name="文字方塊 15"/>
          <p:cNvSpPr txBox="1"/>
          <p:nvPr/>
        </p:nvSpPr>
        <p:spPr>
          <a:xfrm>
            <a:off x="3183775" y="4215470"/>
            <a:ext cx="3898669" cy="369332"/>
          </a:xfrm>
          <a:prstGeom prst="rect">
            <a:avLst/>
          </a:prstGeom>
          <a:noFill/>
        </p:spPr>
        <p:txBody>
          <a:bodyPr wrap="square" rtlCol="0">
            <a:spAutoFit/>
          </a:bodyPr>
          <a:lstStyle/>
          <a:p>
            <a:r>
              <a:rPr lang="zh-TW" altLang="en-US" dirty="0" smtClean="0">
                <a:solidFill>
                  <a:srgbClr val="FF0000"/>
                </a:solidFill>
              </a:rPr>
              <a:t>印</a:t>
            </a:r>
            <a:r>
              <a:rPr lang="zh-TW" altLang="en-US" dirty="0">
                <a:solidFill>
                  <a:srgbClr val="FF0000"/>
                </a:solidFill>
              </a:rPr>
              <a:t>刷</a:t>
            </a:r>
            <a:r>
              <a:rPr lang="zh-TW" altLang="en-US" dirty="0" smtClean="0">
                <a:solidFill>
                  <a:srgbClr val="FF0000"/>
                </a:solidFill>
              </a:rPr>
              <a:t>費</a:t>
            </a:r>
            <a:endParaRPr lang="en-US" altLang="zh-TW" dirty="0" smtClean="0"/>
          </a:p>
        </p:txBody>
      </p:sp>
      <p:sp>
        <p:nvSpPr>
          <p:cNvPr id="17" name="文字方塊 16"/>
          <p:cNvSpPr txBox="1"/>
          <p:nvPr/>
        </p:nvSpPr>
        <p:spPr>
          <a:xfrm>
            <a:off x="3183775" y="4801653"/>
            <a:ext cx="3898669" cy="369332"/>
          </a:xfrm>
          <a:prstGeom prst="rect">
            <a:avLst/>
          </a:prstGeom>
          <a:noFill/>
        </p:spPr>
        <p:txBody>
          <a:bodyPr wrap="square" rtlCol="0">
            <a:spAutoFit/>
          </a:bodyPr>
          <a:lstStyle/>
          <a:p>
            <a:r>
              <a:rPr lang="zh-TW" altLang="en-US" dirty="0" smtClean="0">
                <a:solidFill>
                  <a:srgbClr val="FF0000"/>
                </a:solidFill>
              </a:rPr>
              <a:t>雜支：郵資、紙張</a:t>
            </a:r>
            <a:endParaRPr lang="en-US" altLang="zh-TW" dirty="0" smtClean="0"/>
          </a:p>
        </p:txBody>
      </p:sp>
      <p:sp>
        <p:nvSpPr>
          <p:cNvPr id="12" name="雲朵形圖說文字 11"/>
          <p:cNvSpPr/>
          <p:nvPr/>
        </p:nvSpPr>
        <p:spPr>
          <a:xfrm>
            <a:off x="2685011" y="1098529"/>
            <a:ext cx="5128953" cy="1737360"/>
          </a:xfrm>
          <a:prstGeom prst="cloudCallout">
            <a:avLst>
              <a:gd name="adj1" fmla="val -45468"/>
              <a:gd name="adj2" fmla="val 5484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18" name="文字方塊 17"/>
          <p:cNvSpPr txBox="1"/>
          <p:nvPr/>
        </p:nvSpPr>
        <p:spPr>
          <a:xfrm>
            <a:off x="3424844" y="1571105"/>
            <a:ext cx="3566160" cy="646331"/>
          </a:xfrm>
          <a:prstGeom prst="rect">
            <a:avLst/>
          </a:prstGeom>
          <a:noFill/>
        </p:spPr>
        <p:txBody>
          <a:bodyPr wrap="square" rtlCol="0">
            <a:spAutoFit/>
          </a:bodyPr>
          <a:lstStyle/>
          <a:p>
            <a:r>
              <a:rPr lang="zh-TW" altLang="en-US" sz="3600" dirty="0" smtClean="0">
                <a:latin typeface="華康POP1體W5(P)" panose="040B0500000000000000" pitchFamily="82" charset="-120"/>
                <a:ea typeface="華康POP1體W5(P)" panose="040B0500000000000000" pitchFamily="82" charset="-120"/>
              </a:rPr>
              <a:t>可核銷經費項目</a:t>
            </a:r>
            <a:r>
              <a:rPr lang="en-US" altLang="zh-TW" sz="3600" dirty="0" smtClean="0">
                <a:latin typeface="華康POP1體W5(P)" panose="040B0500000000000000" pitchFamily="82" charset="-120"/>
                <a:ea typeface="華康POP1體W5(P)" panose="040B0500000000000000" pitchFamily="82" charset="-120"/>
              </a:rPr>
              <a:t>?</a:t>
            </a:r>
            <a:endParaRPr lang="zh-TW" altLang="en-US" sz="3600" dirty="0">
              <a:latin typeface="華康POP1體W5(P)" panose="040B0500000000000000" pitchFamily="82" charset="-120"/>
              <a:ea typeface="華康POP1體W5(P)" panose="040B0500000000000000" pitchFamily="82" charset="-120"/>
            </a:endParaRPr>
          </a:p>
        </p:txBody>
      </p:sp>
    </p:spTree>
    <p:extLst>
      <p:ext uri="{BB962C8B-B14F-4D97-AF65-F5344CB8AC3E}">
        <p14:creationId xmlns:p14="http://schemas.microsoft.com/office/powerpoint/2010/main" val="3005274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3" name="標題 6"/>
          <p:cNvSpPr txBox="1">
            <a:spLocks/>
          </p:cNvSpPr>
          <p:nvPr/>
        </p:nvSpPr>
        <p:spPr bwMode="auto">
          <a:xfrm>
            <a:off x="2326496" y="1995488"/>
            <a:ext cx="3024187" cy="869950"/>
          </a:xfrm>
          <a:prstGeom prst="rect">
            <a:avLst/>
          </a:prstGeom>
          <a:noFill/>
          <a:ln w="9525">
            <a:noFill/>
            <a:miter lim="800000"/>
            <a:headEnd/>
            <a:tailEnd/>
          </a:ln>
        </p:spPr>
        <p:txBody>
          <a:bodyPr/>
          <a:lstStyle/>
          <a:p>
            <a:pPr algn="ctr"/>
            <a:r>
              <a:rPr kumimoji="0" lang="zh-TW" altLang="en-US" sz="4800" b="1" dirty="0" smtClean="0">
                <a:solidFill>
                  <a:srgbClr val="0000FF"/>
                </a:solidFill>
                <a:latin typeface="Times New Roman" pitchFamily="18" charset="0"/>
                <a:ea typeface="標楷體" pitchFamily="65" charset="-120"/>
              </a:rPr>
              <a:t>簡報結束</a:t>
            </a:r>
            <a:endParaRPr kumimoji="0" lang="zh-TW" altLang="en-US" sz="4800" b="1" dirty="0">
              <a:solidFill>
                <a:srgbClr val="0000FF"/>
              </a:solidFill>
              <a:latin typeface="Times New Roman" pitchFamily="18" charset="0"/>
              <a:ea typeface="標楷體" pitchFamily="65" charset="-120"/>
            </a:endParaRPr>
          </a:p>
        </p:txBody>
      </p:sp>
      <p:sp>
        <p:nvSpPr>
          <p:cNvPr id="20485" name="Rectangle 5"/>
          <p:cNvSpPr>
            <a:spLocks noChangeArrowheads="1"/>
          </p:cNvSpPr>
          <p:nvPr/>
        </p:nvSpPr>
        <p:spPr bwMode="auto">
          <a:xfrm>
            <a:off x="4730750" y="5888038"/>
            <a:ext cx="2927350" cy="457200"/>
          </a:xfrm>
          <a:prstGeom prst="rect">
            <a:avLst/>
          </a:prstGeom>
          <a:noFill/>
          <a:ln w="9525">
            <a:noFill/>
            <a:miter lim="800000"/>
            <a:headEnd/>
            <a:tailEnd/>
          </a:ln>
          <a:effectLst/>
        </p:spPr>
        <p:txBody>
          <a:bodyPr wrap="none">
            <a:spAutoFit/>
          </a:bodyPr>
          <a:lstStyle/>
          <a:p>
            <a:pPr defTabSz="914400"/>
            <a:r>
              <a:rPr lang="zh-TW" altLang="en-US" sz="2400">
                <a:ea typeface="標楷體" pitchFamily="65" charset="-120"/>
              </a:rPr>
              <a:t>國立嘉義大學教務處</a:t>
            </a:r>
          </a:p>
        </p:txBody>
      </p:sp>
      <p:sp>
        <p:nvSpPr>
          <p:cNvPr id="20486" name="Rectangle 6"/>
          <p:cNvSpPr>
            <a:spLocks noChangeArrowheads="1"/>
          </p:cNvSpPr>
          <p:nvPr/>
        </p:nvSpPr>
        <p:spPr bwMode="auto">
          <a:xfrm>
            <a:off x="134938" y="230188"/>
            <a:ext cx="3390672" cy="400110"/>
          </a:xfrm>
          <a:prstGeom prst="rect">
            <a:avLst/>
          </a:prstGeom>
          <a:noFill/>
          <a:ln w="9525">
            <a:noFill/>
            <a:miter lim="800000"/>
            <a:headEnd/>
            <a:tailEnd/>
          </a:ln>
          <a:effectLst/>
        </p:spPr>
        <p:txBody>
          <a:bodyPr wrap="none">
            <a:spAutoFit/>
          </a:bodyPr>
          <a:lstStyle/>
          <a:p>
            <a:pPr defTabSz="914400"/>
            <a:r>
              <a:rPr lang="en-US" altLang="zh-TW" sz="2000" dirty="0">
                <a:solidFill>
                  <a:srgbClr val="FF0000"/>
                </a:solidFill>
                <a:latin typeface="Times New Roman" pitchFamily="18" charset="0"/>
                <a:ea typeface="標楷體" pitchFamily="65" charset="-120"/>
              </a:rPr>
              <a:t>107</a:t>
            </a:r>
            <a:r>
              <a:rPr lang="zh-TW" altLang="en-US" sz="2000" dirty="0">
                <a:solidFill>
                  <a:srgbClr val="FF0000"/>
                </a:solidFill>
                <a:latin typeface="Times New Roman" pitchFamily="18" charset="0"/>
                <a:ea typeface="標楷體" pitchFamily="65" charset="-120"/>
              </a:rPr>
              <a:t>學年度課程結構外審說明</a:t>
            </a:r>
          </a:p>
        </p:txBody>
      </p:sp>
      <p:pic>
        <p:nvPicPr>
          <p:cNvPr id="3" name="圖片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9549" y="5771145"/>
            <a:ext cx="761201" cy="789530"/>
          </a:xfrm>
          <a:prstGeom prst="rect">
            <a:avLst/>
          </a:prstGeom>
        </p:spPr>
      </p:pic>
      <p:sp>
        <p:nvSpPr>
          <p:cNvPr id="7" name="標題 6"/>
          <p:cNvSpPr txBox="1">
            <a:spLocks/>
          </p:cNvSpPr>
          <p:nvPr/>
        </p:nvSpPr>
        <p:spPr bwMode="auto">
          <a:xfrm>
            <a:off x="4651193" y="3170354"/>
            <a:ext cx="3024187" cy="869950"/>
          </a:xfrm>
          <a:prstGeom prst="rect">
            <a:avLst/>
          </a:prstGeom>
          <a:noFill/>
          <a:ln w="9525">
            <a:noFill/>
            <a:miter lim="800000"/>
            <a:headEnd/>
            <a:tailEnd/>
          </a:ln>
        </p:spPr>
        <p:txBody>
          <a:bodyPr/>
          <a:lstStyle/>
          <a:p>
            <a:pPr algn="ctr"/>
            <a:r>
              <a:rPr kumimoji="0" lang="zh-TW" altLang="en-US" sz="4800" b="1" dirty="0">
                <a:solidFill>
                  <a:srgbClr val="0000FF"/>
                </a:solidFill>
                <a:latin typeface="Times New Roman" pitchFamily="18" charset="0"/>
                <a:ea typeface="標楷體" pitchFamily="65" charset="-120"/>
              </a:rPr>
              <a:t>敬請指教</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E343B556-A541-4AB9-952D-19D2EA00794A}" type="slidenum">
              <a:rPr lang="zh-TW" altLang="en-US" smtClean="0"/>
              <a:pPr>
                <a:defRPr/>
              </a:pPr>
              <a:t>3</a:t>
            </a:fld>
            <a:endParaRPr lang="zh-TW" altLang="en-US" dirty="0"/>
          </a:p>
        </p:txBody>
      </p:sp>
      <p:sp>
        <p:nvSpPr>
          <p:cNvPr id="4" name="標題 1"/>
          <p:cNvSpPr txBox="1">
            <a:spLocks/>
          </p:cNvSpPr>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kern="0" dirty="0">
                <a:ea typeface="標楷體" pitchFamily="65" charset="-120"/>
                <a:cs typeface="Times New Roman" pitchFamily="18" charset="0"/>
              </a:rPr>
              <a:t>課程結構審查</a:t>
            </a:r>
            <a:r>
              <a:rPr lang="zh-TW" altLang="en-US" kern="0" dirty="0" smtClean="0">
                <a:ea typeface="標楷體" pitchFamily="65" charset="-120"/>
                <a:cs typeface="Times New Roman" pitchFamily="18" charset="0"/>
              </a:rPr>
              <a:t>目的</a:t>
            </a:r>
            <a:endParaRPr lang="zh-TW" altLang="en-US" kern="0" dirty="0">
              <a:ea typeface="標楷體" pitchFamily="65" charset="-120"/>
              <a:cs typeface="Times New Roman" pitchFamily="18" charset="0"/>
            </a:endParaRPr>
          </a:p>
        </p:txBody>
      </p:sp>
      <p:sp>
        <p:nvSpPr>
          <p:cNvPr id="7" name="向下箭號圖說文字 6"/>
          <p:cNvSpPr/>
          <p:nvPr/>
        </p:nvSpPr>
        <p:spPr>
          <a:xfrm>
            <a:off x="603711" y="1737360"/>
            <a:ext cx="8001381" cy="671195"/>
          </a:xfrm>
          <a:prstGeom prst="downArrowCallout">
            <a:avLst>
              <a:gd name="adj1" fmla="val 57370"/>
              <a:gd name="adj2" fmla="val 40029"/>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ea typeface="標楷體" panose="03000509000000000000" pitchFamily="65" charset="-120"/>
              </a:rPr>
              <a:t>重整系所課程</a:t>
            </a:r>
            <a:r>
              <a:rPr lang="zh-TW" altLang="en-US" sz="2400" b="1" dirty="0" smtClean="0">
                <a:ea typeface="標楷體" panose="03000509000000000000" pitchFamily="65" charset="-120"/>
              </a:rPr>
              <a:t>架構</a:t>
            </a:r>
            <a:endParaRPr lang="zh-TW" altLang="en-US" sz="1600" b="1" dirty="0"/>
          </a:p>
        </p:txBody>
      </p:sp>
      <p:sp>
        <p:nvSpPr>
          <p:cNvPr id="8" name="向下箭號圖說文字 7"/>
          <p:cNvSpPr/>
          <p:nvPr/>
        </p:nvSpPr>
        <p:spPr>
          <a:xfrm>
            <a:off x="6877049" y="2433494"/>
            <a:ext cx="1728043" cy="2870026"/>
          </a:xfrm>
          <a:prstGeom prst="downArrowCallout">
            <a:avLst>
              <a:gd name="adj1" fmla="val 26633"/>
              <a:gd name="adj2" fmla="val 25000"/>
              <a:gd name="adj3" fmla="val 17177"/>
              <a:gd name="adj4" fmla="val 75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ea typeface="標楷體" panose="03000509000000000000" pitchFamily="65" charset="-120"/>
              </a:rPr>
              <a:t>重整項目包括系所課程及通識課程</a:t>
            </a:r>
            <a:endParaRPr lang="en-US" altLang="zh-TW" dirty="0">
              <a:ea typeface="標楷體" panose="03000509000000000000" pitchFamily="65" charset="-120"/>
            </a:endParaRPr>
          </a:p>
        </p:txBody>
      </p:sp>
      <p:sp>
        <p:nvSpPr>
          <p:cNvPr id="9" name="圓角矩形 8"/>
          <p:cNvSpPr/>
          <p:nvPr/>
        </p:nvSpPr>
        <p:spPr>
          <a:xfrm>
            <a:off x="603712" y="5328459"/>
            <a:ext cx="8001381" cy="7398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落實</a:t>
            </a:r>
            <a:r>
              <a:rPr lang="zh-TW" altLang="en-US" sz="2400" dirty="0" smtClean="0">
                <a:latin typeface="標楷體" panose="03000509000000000000" pitchFamily="65" charset="-120"/>
                <a:ea typeface="標楷體" panose="03000509000000000000" pitchFamily="65" charset="-120"/>
              </a:rPr>
              <a:t>課程與教育目標之對應</a:t>
            </a:r>
            <a:endParaRPr lang="zh-TW" altLang="en-US" sz="2400" dirty="0">
              <a:latin typeface="標楷體" panose="03000509000000000000" pitchFamily="65" charset="-120"/>
              <a:ea typeface="標楷體" panose="03000509000000000000" pitchFamily="65" charset="-120"/>
            </a:endParaRPr>
          </a:p>
        </p:txBody>
      </p:sp>
      <p:sp>
        <p:nvSpPr>
          <p:cNvPr id="10" name="向下箭號圖說文字 9"/>
          <p:cNvSpPr/>
          <p:nvPr/>
        </p:nvSpPr>
        <p:spPr>
          <a:xfrm>
            <a:off x="542751" y="2433494"/>
            <a:ext cx="2242013" cy="2870026"/>
          </a:xfrm>
          <a:prstGeom prst="downArrowCallout">
            <a:avLst>
              <a:gd name="adj1" fmla="val 25000"/>
              <a:gd name="adj2" fmla="val 25000"/>
              <a:gd name="adj3" fmla="val 16361"/>
              <a:gd name="adj4" fmla="val 75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ea typeface="標楷體" panose="03000509000000000000" pitchFamily="65" charset="-120"/>
              </a:rPr>
              <a:t>必選修各科大綱內容，以符合系、院、校訂定之教育目標及其對應之基本素養、專業及核心能力</a:t>
            </a:r>
            <a:endParaRPr lang="en-US" altLang="zh-TW" dirty="0" smtClean="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182565698"/>
              </p:ext>
            </p:extLst>
          </p:nvPr>
        </p:nvGraphicFramePr>
        <p:xfrm>
          <a:off x="2853357" y="2433494"/>
          <a:ext cx="3954766" cy="2795211"/>
        </p:xfrm>
        <a:graphic>
          <a:graphicData uri="http://schemas.openxmlformats.org/drawingml/2006/table">
            <a:tbl>
              <a:tblPr firstRow="1" bandRow="1">
                <a:tableStyleId>{2D5ABB26-0587-4C30-8999-92F81FD0307C}</a:tableStyleId>
              </a:tblPr>
              <a:tblGrid>
                <a:gridCol w="1977383">
                  <a:extLst>
                    <a:ext uri="{9D8B030D-6E8A-4147-A177-3AD203B41FA5}">
                      <a16:colId xmlns:a16="http://schemas.microsoft.com/office/drawing/2014/main" val="3927115334"/>
                    </a:ext>
                  </a:extLst>
                </a:gridCol>
                <a:gridCol w="1977383">
                  <a:extLst>
                    <a:ext uri="{9D8B030D-6E8A-4147-A177-3AD203B41FA5}">
                      <a16:colId xmlns:a16="http://schemas.microsoft.com/office/drawing/2014/main" val="1187964385"/>
                    </a:ext>
                  </a:extLst>
                </a:gridCol>
              </a:tblGrid>
              <a:tr h="310579">
                <a:tc>
                  <a:txBody>
                    <a:bodyPr/>
                    <a:lstStyle/>
                    <a:p>
                      <a:pPr algn="ctr">
                        <a:lnSpc>
                          <a:spcPts val="1600"/>
                        </a:lnSpc>
                      </a:pPr>
                      <a:r>
                        <a:rPr lang="zh-TW" altLang="en-US" sz="1200" dirty="0" smtClean="0"/>
                        <a:t>基本素養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600"/>
                        </a:lnSpc>
                      </a:pPr>
                      <a:r>
                        <a:rPr lang="zh-TW" altLang="en-US" sz="1200" dirty="0" smtClean="0"/>
                        <a:t>核心能力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95927148"/>
                  </a:ext>
                </a:extLst>
              </a:tr>
              <a:tr h="310579">
                <a:tc rowSpan="2">
                  <a:txBody>
                    <a:bodyPr/>
                    <a:lstStyle/>
                    <a:p>
                      <a:pPr algn="ctr">
                        <a:lnSpc>
                          <a:spcPts val="1600"/>
                        </a:lnSpc>
                      </a:pPr>
                      <a:r>
                        <a:rPr lang="zh-TW" altLang="en-US" sz="1200" dirty="0" smtClean="0"/>
                        <a:t>品德涵養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自主自律能力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74187"/>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關懷、參與及領導能力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60396"/>
                  </a:ext>
                </a:extLst>
              </a:tr>
              <a:tr h="310579">
                <a:tc rowSpan="2">
                  <a:txBody>
                    <a:bodyPr/>
                    <a:lstStyle/>
                    <a:p>
                      <a:pPr algn="ctr">
                        <a:lnSpc>
                          <a:spcPts val="1600"/>
                        </a:lnSpc>
                      </a:pPr>
                      <a:r>
                        <a:rPr lang="zh-TW" altLang="en-US" sz="1200" dirty="0" smtClean="0"/>
                        <a:t>通識素養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語文、資訊能力與體適能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675651"/>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博雅知能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679385"/>
                  </a:ext>
                </a:extLst>
              </a:tr>
              <a:tr h="310579">
                <a:tc rowSpan="2">
                  <a:txBody>
                    <a:bodyPr/>
                    <a:lstStyle/>
                    <a:p>
                      <a:pPr algn="ctr">
                        <a:lnSpc>
                          <a:spcPts val="1600"/>
                        </a:lnSpc>
                      </a:pPr>
                      <a:r>
                        <a:rPr lang="zh-TW" altLang="en-US" sz="1200" dirty="0" smtClean="0"/>
                        <a:t>專業與創新</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專業之基本與核心知能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058158"/>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培養獨立思考與創新能力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375177"/>
                  </a:ext>
                </a:extLst>
              </a:tr>
              <a:tr h="310579">
                <a:tc rowSpan="2">
                  <a:txBody>
                    <a:bodyPr/>
                    <a:lstStyle/>
                    <a:p>
                      <a:pPr algn="ctr">
                        <a:lnSpc>
                          <a:spcPts val="1600"/>
                        </a:lnSpc>
                      </a:pPr>
                      <a:r>
                        <a:rPr lang="zh-TW" altLang="en-US" sz="1200" dirty="0" smtClean="0"/>
                        <a:t>多元文化素養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在地理解</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703146"/>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全球視野</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2700649"/>
                  </a:ext>
                </a:extLst>
              </a:tr>
            </a:tbl>
          </a:graphicData>
        </a:graphic>
      </p:graphicFrame>
    </p:spTree>
    <p:extLst>
      <p:ext uri="{BB962C8B-B14F-4D97-AF65-F5344CB8AC3E}">
        <p14:creationId xmlns:p14="http://schemas.microsoft.com/office/powerpoint/2010/main" val="171456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877050" y="6306472"/>
            <a:ext cx="2057400" cy="365125"/>
          </a:xfrm>
        </p:spPr>
        <p:txBody>
          <a:bodyPr/>
          <a:lstStyle/>
          <a:p>
            <a:pPr>
              <a:defRPr/>
            </a:pPr>
            <a:fld id="{E343B556-A541-4AB9-952D-19D2EA00794A}" type="slidenum">
              <a:rPr lang="zh-TW" altLang="en-US" smtClean="0"/>
              <a:pPr>
                <a:defRPr/>
              </a:pPr>
              <a:t>4</a:t>
            </a:fld>
            <a:endParaRPr lang="zh-TW" altLang="en-US" dirty="0"/>
          </a:p>
        </p:txBody>
      </p:sp>
      <p:sp>
        <p:nvSpPr>
          <p:cNvPr id="4" name="標題 1"/>
          <p:cNvSpPr txBox="1">
            <a:spLocks/>
          </p:cNvSpPr>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kern="0" dirty="0">
                <a:ea typeface="標楷體" pitchFamily="65" charset="-120"/>
                <a:cs typeface="Times New Roman" pitchFamily="18" charset="0"/>
              </a:rPr>
              <a:t>課程結構</a:t>
            </a:r>
            <a:r>
              <a:rPr lang="zh-TW" altLang="en-US" kern="0" dirty="0" smtClean="0">
                <a:ea typeface="標楷體" pitchFamily="65" charset="-120"/>
                <a:cs typeface="Times New Roman" pitchFamily="18" charset="0"/>
              </a:rPr>
              <a:t>審查重點</a:t>
            </a:r>
            <a:endParaRPr lang="zh-TW" altLang="en-US" kern="0" dirty="0">
              <a:ea typeface="標楷體" pitchFamily="65" charset="-120"/>
              <a:cs typeface="Times New Roman" pitchFamily="18" charset="0"/>
            </a:endParaRPr>
          </a:p>
        </p:txBody>
      </p:sp>
      <p:sp>
        <p:nvSpPr>
          <p:cNvPr id="7" name="圓角化對角線角落矩形 6"/>
          <p:cNvSpPr/>
          <p:nvPr/>
        </p:nvSpPr>
        <p:spPr>
          <a:xfrm>
            <a:off x="1903617" y="1479410"/>
            <a:ext cx="6675118" cy="1162619"/>
          </a:xfrm>
          <a:prstGeom prst="round2DiagRect">
            <a:avLst/>
          </a:prstGeom>
          <a:solidFill>
            <a:srgbClr val="E7637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ea typeface="標楷體" panose="03000509000000000000" pitchFamily="65" charset="-120"/>
              </a:rPr>
              <a:t>1.</a:t>
            </a:r>
            <a:r>
              <a:rPr lang="zh-TW" altLang="en-US" sz="1600" dirty="0" smtClean="0">
                <a:ea typeface="標楷體" panose="03000509000000000000" pitchFamily="65" charset="-120"/>
              </a:rPr>
              <a:t>三年一次</a:t>
            </a:r>
            <a:endParaRPr lang="en-US" altLang="zh-TW" sz="1600" dirty="0" smtClean="0">
              <a:ea typeface="標楷體" panose="03000509000000000000" pitchFamily="65" charset="-120"/>
            </a:endParaRPr>
          </a:p>
          <a:p>
            <a:pPr marL="144000" indent="-457200"/>
            <a:r>
              <a:rPr lang="en-US" altLang="zh-TW" sz="1600" dirty="0" smtClean="0">
                <a:solidFill>
                  <a:schemeClr val="bg1"/>
                </a:solidFill>
                <a:ea typeface="標楷體" panose="03000509000000000000" pitchFamily="65" charset="-120"/>
              </a:rPr>
              <a:t>2</a:t>
            </a:r>
            <a:r>
              <a:rPr lang="en-US" altLang="zh-TW" sz="1600" dirty="0" smtClean="0">
                <a:solidFill>
                  <a:schemeClr val="bg1"/>
                </a:solidFill>
                <a:ea typeface="標楷體" panose="03000509000000000000" pitchFamily="65" charset="-120"/>
              </a:rPr>
              <a:t>.</a:t>
            </a:r>
            <a:r>
              <a:rPr lang="zh-TW" altLang="en-US" sz="1600" dirty="0">
                <a:solidFill>
                  <a:schemeClr val="bg1"/>
                </a:solidFill>
                <a:ea typeface="標楷體" panose="03000509000000000000" pitchFamily="65" charset="-120"/>
              </a:rPr>
              <a:t>首年度須先送</a:t>
            </a:r>
            <a:r>
              <a:rPr lang="zh-TW" altLang="en-US" sz="1600" b="1" u="sng" dirty="0">
                <a:solidFill>
                  <a:schemeClr val="bg1"/>
                </a:solidFill>
                <a:ea typeface="標楷體" panose="03000509000000000000" pitchFamily="65" charset="-120"/>
              </a:rPr>
              <a:t>整體架構</a:t>
            </a:r>
            <a:r>
              <a:rPr lang="en-US" altLang="zh-TW" sz="1600" b="1" u="sng" dirty="0">
                <a:solidFill>
                  <a:schemeClr val="bg1"/>
                </a:solidFill>
                <a:ea typeface="標楷體" panose="03000509000000000000" pitchFamily="65" charset="-120"/>
              </a:rPr>
              <a:t>(</a:t>
            </a:r>
            <a:r>
              <a:rPr lang="zh-TW" altLang="en-US" sz="1600" b="1" u="sng" dirty="0">
                <a:solidFill>
                  <a:schemeClr val="bg1"/>
                </a:solidFill>
                <a:ea typeface="標楷體" panose="03000509000000000000" pitchFamily="65" charset="-120"/>
              </a:rPr>
              <a:t>包括必選修</a:t>
            </a:r>
            <a:r>
              <a:rPr lang="en-US" altLang="zh-TW" sz="1600" b="1" u="sng" dirty="0">
                <a:solidFill>
                  <a:schemeClr val="bg1"/>
                </a:solidFill>
                <a:ea typeface="標楷體" panose="03000509000000000000" pitchFamily="65" charset="-120"/>
              </a:rPr>
              <a:t>)</a:t>
            </a:r>
            <a:r>
              <a:rPr lang="zh-TW" altLang="en-US" sz="1600" dirty="0">
                <a:solidFill>
                  <a:schemeClr val="bg1"/>
                </a:solidFill>
                <a:ea typeface="標楷體" panose="03000509000000000000" pitchFamily="65" charset="-120"/>
              </a:rPr>
              <a:t>，說明必選修之必要性及與教育</a:t>
            </a:r>
            <a:r>
              <a:rPr lang="zh-TW" altLang="en-US" sz="1600" dirty="0">
                <a:ea typeface="標楷體" panose="03000509000000000000" pitchFamily="65" charset="-120"/>
              </a:rPr>
              <a:t> </a:t>
            </a:r>
            <a:r>
              <a:rPr lang="zh-TW" altLang="en-US" sz="1600" dirty="0">
                <a:solidFill>
                  <a:schemeClr val="bg1"/>
                </a:solidFill>
                <a:ea typeface="標楷體" panose="03000509000000000000" pitchFamily="65" charset="-120"/>
              </a:rPr>
              <a:t>目標之相連性</a:t>
            </a:r>
          </a:p>
          <a:p>
            <a:pPr marL="180000" indent="-457200"/>
            <a:r>
              <a:rPr lang="en-US" altLang="zh-TW" sz="1600" dirty="0" smtClean="0">
                <a:solidFill>
                  <a:schemeClr val="bg1"/>
                </a:solidFill>
                <a:ea typeface="標楷體" panose="03000509000000000000" pitchFamily="65" charset="-120"/>
              </a:rPr>
              <a:t>3.</a:t>
            </a:r>
            <a:r>
              <a:rPr lang="zh-TW" altLang="zh-TW" sz="1600" dirty="0">
                <a:solidFill>
                  <a:schemeClr val="bg1"/>
                </a:solidFill>
                <a:ea typeface="標楷體" panose="03000509000000000000" pitchFamily="65" charset="-120"/>
              </a:rPr>
              <a:t>由學系自行決定送審科目</a:t>
            </a:r>
            <a:r>
              <a:rPr lang="zh-TW" altLang="en-US" sz="1600" dirty="0">
                <a:solidFill>
                  <a:schemeClr val="bg1"/>
                </a:solidFill>
                <a:ea typeface="標楷體" panose="03000509000000000000" pitchFamily="65" charset="-120"/>
              </a:rPr>
              <a:t>，並逐年</a:t>
            </a:r>
            <a:r>
              <a:rPr lang="zh-TW" altLang="zh-TW" sz="1600" dirty="0">
                <a:solidFill>
                  <a:schemeClr val="bg1"/>
                </a:solidFill>
                <a:ea typeface="標楷體" panose="03000509000000000000" pitchFamily="65" charset="-120"/>
              </a:rPr>
              <a:t>完成所有</a:t>
            </a:r>
            <a:r>
              <a:rPr lang="zh-TW" altLang="zh-TW" sz="1600" b="1" u="sng" dirty="0">
                <a:solidFill>
                  <a:schemeClr val="bg1"/>
                </a:solidFill>
                <a:ea typeface="標楷體" panose="03000509000000000000" pitchFamily="65" charset="-120"/>
              </a:rPr>
              <a:t>必修課程</a:t>
            </a:r>
            <a:r>
              <a:rPr lang="zh-TW" altLang="zh-TW" sz="1600" dirty="0">
                <a:solidFill>
                  <a:schemeClr val="bg1"/>
                </a:solidFill>
                <a:ea typeface="標楷體" panose="03000509000000000000" pitchFamily="65" charset="-120"/>
              </a:rPr>
              <a:t>送</a:t>
            </a:r>
            <a:r>
              <a:rPr lang="zh-TW" altLang="en-US" sz="1600" dirty="0">
                <a:solidFill>
                  <a:schemeClr val="bg1"/>
                </a:solidFill>
                <a:ea typeface="標楷體" panose="03000509000000000000" pitchFamily="65" charset="-120"/>
              </a:rPr>
              <a:t>審</a:t>
            </a:r>
            <a:endParaRPr lang="zh-TW" altLang="en-US" sz="1600" dirty="0">
              <a:solidFill>
                <a:schemeClr val="bg1"/>
              </a:solidFill>
              <a:ea typeface="標楷體" panose="03000509000000000000" pitchFamily="65" charset="-120"/>
            </a:endParaRPr>
          </a:p>
        </p:txBody>
      </p:sp>
      <p:sp>
        <p:nvSpPr>
          <p:cNvPr id="8" name="圓角化對角線角落矩形 7"/>
          <p:cNvSpPr/>
          <p:nvPr/>
        </p:nvSpPr>
        <p:spPr>
          <a:xfrm>
            <a:off x="1903616" y="2724153"/>
            <a:ext cx="6675119" cy="487090"/>
          </a:xfrm>
          <a:prstGeom prst="round2Diag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smtClean="0">
                <a:solidFill>
                  <a:schemeClr val="tx1"/>
                </a:solidFill>
                <a:ea typeface="標楷體" panose="03000509000000000000" pitchFamily="65" charset="-120"/>
              </a:rPr>
              <a:t>•</a:t>
            </a:r>
            <a:r>
              <a:rPr lang="zh-TW" altLang="en-US" sz="1600" dirty="0">
                <a:solidFill>
                  <a:schemeClr val="tx1"/>
                </a:solidFill>
                <a:ea typeface="標楷體" panose="03000509000000000000" pitchFamily="65" charset="-120"/>
              </a:rPr>
              <a:t> </a:t>
            </a:r>
            <a:r>
              <a:rPr lang="zh-TW" altLang="en-US" sz="1600" dirty="0" smtClean="0">
                <a:solidFill>
                  <a:schemeClr val="tx1"/>
                </a:solidFill>
                <a:ea typeface="標楷體" panose="03000509000000000000" pitchFamily="65" charset="-120"/>
              </a:rPr>
              <a:t>以</a:t>
            </a:r>
            <a:r>
              <a:rPr lang="zh-TW" altLang="en-US" sz="1600" dirty="0">
                <a:solidFill>
                  <a:schemeClr val="tx1"/>
                </a:solidFill>
                <a:ea typeface="標楷體" panose="03000509000000000000" pitchFamily="65" charset="-120"/>
              </a:rPr>
              <a:t>系</a:t>
            </a:r>
            <a:r>
              <a:rPr lang="en-US" altLang="zh-TW" sz="1600" dirty="0">
                <a:solidFill>
                  <a:schemeClr val="tx1"/>
                </a:solidFill>
                <a:ea typeface="標楷體" panose="03000509000000000000" pitchFamily="65" charset="-120"/>
              </a:rPr>
              <a:t>/</a:t>
            </a:r>
            <a:r>
              <a:rPr lang="zh-TW" altLang="en-US" sz="1600" dirty="0" smtClean="0">
                <a:solidFill>
                  <a:schemeClr val="tx1"/>
                </a:solidFill>
                <a:ea typeface="標楷體" panose="03000509000000000000" pitchFamily="65" charset="-120"/>
              </a:rPr>
              <a:t>所為</a:t>
            </a:r>
            <a:r>
              <a:rPr lang="zh-TW" altLang="en-US" sz="1600" dirty="0">
                <a:solidFill>
                  <a:schemeClr val="tx1"/>
                </a:solidFill>
                <a:ea typeface="標楷體" panose="03000509000000000000" pitchFamily="65" charset="-120"/>
              </a:rPr>
              <a:t>單位包裹送審，但分不同班</a:t>
            </a:r>
            <a:r>
              <a:rPr lang="zh-TW" altLang="en-US" sz="1600" dirty="0" smtClean="0">
                <a:solidFill>
                  <a:schemeClr val="tx1"/>
                </a:solidFill>
                <a:ea typeface="標楷體" panose="03000509000000000000" pitchFamily="65" charset="-120"/>
              </a:rPr>
              <a:t>制</a:t>
            </a:r>
            <a:r>
              <a:rPr lang="en-US" altLang="zh-TW" sz="1600" dirty="0" smtClean="0">
                <a:solidFill>
                  <a:schemeClr val="tx1"/>
                </a:solidFill>
                <a:ea typeface="標楷體" panose="03000509000000000000" pitchFamily="65" charset="-120"/>
              </a:rPr>
              <a:t>(</a:t>
            </a:r>
            <a:r>
              <a:rPr lang="zh-TW" altLang="en-US" sz="1600" dirty="0">
                <a:solidFill>
                  <a:srgbClr val="0000FF"/>
                </a:solidFill>
                <a:latin typeface="標楷體" panose="03000509000000000000" pitchFamily="65" charset="-120"/>
                <a:ea typeface="標楷體" panose="03000509000000000000" pitchFamily="65" charset="-120"/>
              </a:rPr>
              <a:t>學士班、碩士班、博士</a:t>
            </a:r>
            <a:r>
              <a:rPr lang="zh-TW" altLang="en-US" sz="1600" dirty="0" smtClean="0">
                <a:solidFill>
                  <a:srgbClr val="0000FF"/>
                </a:solidFill>
                <a:latin typeface="標楷體" panose="03000509000000000000" pitchFamily="65" charset="-120"/>
                <a:ea typeface="標楷體" panose="03000509000000000000" pitchFamily="65" charset="-120"/>
              </a:rPr>
              <a:t>班</a:t>
            </a:r>
            <a:r>
              <a:rPr lang="en-US" altLang="zh-TW" sz="1600" dirty="0" smtClean="0">
                <a:solidFill>
                  <a:schemeClr val="tx1"/>
                </a:solidFill>
                <a:ea typeface="標楷體" panose="03000509000000000000" pitchFamily="65" charset="-120"/>
              </a:rPr>
              <a:t>)</a:t>
            </a:r>
            <a:r>
              <a:rPr lang="zh-TW" altLang="en-US" sz="1600" dirty="0" smtClean="0">
                <a:solidFill>
                  <a:schemeClr val="tx1"/>
                </a:solidFill>
                <a:ea typeface="標楷體" panose="03000509000000000000" pitchFamily="65" charset="-120"/>
              </a:rPr>
              <a:t>審查</a:t>
            </a:r>
            <a:endParaRPr lang="zh-TW" altLang="en-US" sz="1600" dirty="0">
              <a:solidFill>
                <a:schemeClr val="tx1"/>
              </a:solidFill>
              <a:ea typeface="標楷體" panose="03000509000000000000" pitchFamily="65" charset="-120"/>
            </a:endParaRPr>
          </a:p>
        </p:txBody>
      </p:sp>
      <p:sp>
        <p:nvSpPr>
          <p:cNvPr id="9" name="圓角化對角線角落矩形 8"/>
          <p:cNvSpPr/>
          <p:nvPr/>
        </p:nvSpPr>
        <p:spPr>
          <a:xfrm>
            <a:off x="1903615" y="3293366"/>
            <a:ext cx="6675120" cy="1947939"/>
          </a:xfrm>
          <a:prstGeom prst="round2DiagRect">
            <a:avLst>
              <a:gd name="adj1" fmla="val 5743"/>
              <a:gd name="adj2" fmla="val 0"/>
            </a:avLst>
          </a:prstGeom>
          <a:solidFill>
            <a:srgbClr val="1F9BA1"/>
          </a:solidFill>
          <a:ln>
            <a:solidFill>
              <a:srgbClr val="1CB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pPr>
            <a:r>
              <a:rPr lang="en-US" altLang="zh-TW" sz="1600" dirty="0">
                <a:ea typeface="標楷體" panose="03000509000000000000" pitchFamily="65" charset="-120"/>
              </a:rPr>
              <a:t> 1.</a:t>
            </a:r>
            <a:r>
              <a:rPr lang="zh-TW" altLang="en-US" sz="1600" dirty="0">
                <a:ea typeface="標楷體" panose="03000509000000000000" pitchFamily="65" charset="-120"/>
              </a:rPr>
              <a:t>整體課程結構合宜，符合新時代知識結構發展趨勢</a:t>
            </a:r>
          </a:p>
          <a:p>
            <a:pPr>
              <a:lnSpc>
                <a:spcPts val="2300"/>
              </a:lnSpc>
            </a:pPr>
            <a:r>
              <a:rPr lang="en-US" altLang="zh-TW" sz="1600" dirty="0">
                <a:ea typeface="標楷體" panose="03000509000000000000" pitchFamily="65" charset="-120"/>
              </a:rPr>
              <a:t> 2.</a:t>
            </a:r>
            <a:r>
              <a:rPr lang="zh-TW" altLang="en-US" sz="1600" dirty="0">
                <a:ea typeface="標楷體" panose="03000509000000000000" pitchFamily="65" charset="-120"/>
              </a:rPr>
              <a:t>所設定之學生核心能力指標符合該學位授予目標</a:t>
            </a:r>
          </a:p>
          <a:p>
            <a:pPr>
              <a:lnSpc>
                <a:spcPts val="2300"/>
              </a:lnSpc>
            </a:pPr>
            <a:r>
              <a:rPr lang="en-US" altLang="zh-TW" sz="1600" dirty="0">
                <a:ea typeface="標楷體" panose="03000509000000000000" pitchFamily="65" charset="-120"/>
              </a:rPr>
              <a:t> 3.</a:t>
            </a:r>
            <a:r>
              <a:rPr lang="zh-TW" altLang="en-US" sz="1600" dirty="0">
                <a:ea typeface="標楷體" panose="03000509000000000000" pitchFamily="65" charset="-120"/>
              </a:rPr>
              <a:t>必修課具合理邏輯且配置具平衡性</a:t>
            </a:r>
          </a:p>
          <a:p>
            <a:pPr algn="just">
              <a:lnSpc>
                <a:spcPts val="2300"/>
              </a:lnSpc>
            </a:pPr>
            <a:r>
              <a:rPr lang="en-US" altLang="zh-TW" sz="1600" dirty="0">
                <a:ea typeface="標楷體" panose="03000509000000000000" pitchFamily="65" charset="-120"/>
              </a:rPr>
              <a:t> 4.</a:t>
            </a:r>
            <a:r>
              <a:rPr lang="zh-TW" altLang="en-US" sz="1600" dirty="0">
                <a:ea typeface="標楷體" panose="03000509000000000000" pitchFamily="65" charset="-120"/>
              </a:rPr>
              <a:t>課程內涵數量、修課要求或活動設計足以為該階段學習所需</a:t>
            </a:r>
            <a:r>
              <a:rPr lang="zh-TW" altLang="en-US" sz="1600" dirty="0" smtClean="0">
                <a:ea typeface="標楷體" panose="03000509000000000000" pitchFamily="65" charset="-120"/>
              </a:rPr>
              <a:t>之</a:t>
            </a:r>
            <a:r>
              <a:rPr lang="zh-TW" altLang="en-US" sz="1600" dirty="0">
                <a:ea typeface="標楷體" panose="03000509000000000000" pitchFamily="65" charset="-120"/>
              </a:rPr>
              <a:t>學習</a:t>
            </a:r>
            <a:endParaRPr lang="en-US" altLang="zh-TW" sz="1600" dirty="0">
              <a:ea typeface="標楷體" panose="03000509000000000000" pitchFamily="65" charset="-120"/>
            </a:endParaRPr>
          </a:p>
          <a:p>
            <a:pPr marL="648000" indent="-457200" algn="just">
              <a:lnSpc>
                <a:spcPts val="2300"/>
              </a:lnSpc>
            </a:pPr>
            <a:r>
              <a:rPr lang="zh-TW" altLang="en-US" sz="1600" dirty="0" smtClean="0">
                <a:ea typeface="標楷體" panose="03000509000000000000" pitchFamily="65" charset="-120"/>
              </a:rPr>
              <a:t>興趣和</a:t>
            </a:r>
            <a:r>
              <a:rPr lang="zh-TW" altLang="en-US" sz="1600" dirty="0">
                <a:ea typeface="標楷體" panose="03000509000000000000" pitchFamily="65" charset="-120"/>
              </a:rPr>
              <a:t>學科知識奠基</a:t>
            </a:r>
            <a:endParaRPr lang="en-US" altLang="zh-TW" sz="1600" dirty="0">
              <a:ea typeface="標楷體" panose="03000509000000000000" pitchFamily="65" charset="-120"/>
            </a:endParaRPr>
          </a:p>
          <a:p>
            <a:pPr algn="just">
              <a:lnSpc>
                <a:spcPts val="2300"/>
              </a:lnSpc>
            </a:pPr>
            <a:r>
              <a:rPr lang="en-US" altLang="zh-TW" sz="1600" dirty="0">
                <a:ea typeface="標楷體" panose="03000509000000000000" pitchFamily="65" charset="-120"/>
              </a:rPr>
              <a:t>5.</a:t>
            </a:r>
            <a:r>
              <a:rPr lang="zh-TW" altLang="zh-TW" sz="1600" dirty="0">
                <a:ea typeface="標楷體" panose="03000509000000000000" pitchFamily="65" charset="-120"/>
              </a:rPr>
              <a:t>課程結構設計與國內外標竿</a:t>
            </a:r>
            <a:r>
              <a:rPr lang="en-US" altLang="zh-TW" sz="1600" dirty="0">
                <a:ea typeface="標楷體" panose="03000509000000000000" pitchFamily="65" charset="-120"/>
              </a:rPr>
              <a:t>(</a:t>
            </a:r>
            <a:r>
              <a:rPr lang="zh-TW" altLang="zh-TW" sz="1600" dirty="0">
                <a:ea typeface="標楷體" panose="03000509000000000000" pitchFamily="65" charset="-120"/>
              </a:rPr>
              <a:t>或參考</a:t>
            </a:r>
            <a:r>
              <a:rPr lang="en-US" altLang="zh-TW" sz="1600" dirty="0">
                <a:ea typeface="標楷體" panose="03000509000000000000" pitchFamily="65" charset="-120"/>
              </a:rPr>
              <a:t>)</a:t>
            </a:r>
            <a:r>
              <a:rPr lang="zh-TW" altLang="zh-TW" sz="1600" dirty="0">
                <a:ea typeface="標楷體" panose="03000509000000000000" pitchFamily="65" charset="-120"/>
              </a:rPr>
              <a:t>學系</a:t>
            </a:r>
            <a:r>
              <a:rPr lang="en-US" altLang="zh-TW" sz="1600" dirty="0">
                <a:ea typeface="標楷體" panose="03000509000000000000" pitchFamily="65" charset="-120"/>
              </a:rPr>
              <a:t>(</a:t>
            </a:r>
            <a:r>
              <a:rPr lang="zh-TW" altLang="zh-TW" sz="1600" dirty="0">
                <a:ea typeface="標楷體" panose="03000509000000000000" pitchFamily="65" charset="-120"/>
              </a:rPr>
              <a:t>所</a:t>
            </a:r>
            <a:r>
              <a:rPr lang="en-US" altLang="zh-TW" sz="1600" dirty="0">
                <a:ea typeface="標楷體" panose="03000509000000000000" pitchFamily="65" charset="-120"/>
              </a:rPr>
              <a:t>)</a:t>
            </a:r>
            <a:r>
              <a:rPr lang="zh-TW" altLang="zh-TW" sz="1600" dirty="0">
                <a:ea typeface="標楷體" panose="03000509000000000000" pitchFamily="65" charset="-120"/>
              </a:rPr>
              <a:t> 相符程度。</a:t>
            </a:r>
            <a:endParaRPr lang="zh-TW" altLang="en-US" sz="1600" dirty="0">
              <a:ea typeface="標楷體" panose="03000509000000000000" pitchFamily="65" charset="-120"/>
            </a:endParaRPr>
          </a:p>
        </p:txBody>
      </p:sp>
      <p:sp>
        <p:nvSpPr>
          <p:cNvPr id="10" name="圓角化對角線角落矩形 9"/>
          <p:cNvSpPr/>
          <p:nvPr/>
        </p:nvSpPr>
        <p:spPr>
          <a:xfrm>
            <a:off x="1920241" y="5347266"/>
            <a:ext cx="6658494" cy="1062176"/>
          </a:xfrm>
          <a:prstGeom prst="round2DiagRect">
            <a:avLst/>
          </a:prstGeom>
          <a:solidFill>
            <a:srgbClr val="D47FDD"/>
          </a:solidFill>
          <a:ln>
            <a:solidFill>
              <a:srgbClr val="8B25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r>
              <a:rPr lang="en-US" altLang="zh-TW" sz="1600" dirty="0">
                <a:solidFill>
                  <a:schemeClr val="tx1"/>
                </a:solidFill>
                <a:ea typeface="標楷體" panose="03000509000000000000" pitchFamily="65" charset="-120"/>
              </a:rPr>
              <a:t>1.</a:t>
            </a:r>
            <a:r>
              <a:rPr lang="zh-TW" altLang="en-US" sz="1600" dirty="0">
                <a:solidFill>
                  <a:schemeClr val="tx1"/>
                </a:solidFill>
                <a:latin typeface="標楷體" panose="03000509000000000000" pitchFamily="65" charset="-120"/>
                <a:ea typeface="標楷體" panose="03000509000000000000" pitchFamily="65" charset="-120"/>
              </a:rPr>
              <a:t>系</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所、學位學程</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應就審查委員之審查結果及建議事項納入</a:t>
            </a:r>
            <a:r>
              <a:rPr lang="zh-TW" altLang="en-US" sz="1600" dirty="0" smtClean="0">
                <a:solidFill>
                  <a:schemeClr val="tx1"/>
                </a:solidFill>
                <a:latin typeface="標楷體" panose="03000509000000000000" pitchFamily="65" charset="-120"/>
                <a:ea typeface="標楷體" panose="03000509000000000000" pitchFamily="65" charset="-120"/>
              </a:rPr>
              <a:t>課程</a:t>
            </a:r>
            <a:r>
              <a:rPr lang="zh-TW" altLang="en-US" sz="1600" dirty="0">
                <a:solidFill>
                  <a:schemeClr val="tx1"/>
                </a:solidFill>
                <a:latin typeface="標楷體" panose="03000509000000000000" pitchFamily="65" charset="-120"/>
                <a:ea typeface="標楷體" panose="03000509000000000000" pitchFamily="65" charset="-120"/>
              </a:rPr>
              <a:t>委員會議案，作為課程結構修訂參考依據</a:t>
            </a:r>
            <a:endParaRPr lang="en-US" altLang="zh-TW" sz="1600" dirty="0">
              <a:solidFill>
                <a:schemeClr val="tx1"/>
              </a:solidFill>
              <a:latin typeface="標楷體" panose="03000509000000000000" pitchFamily="65" charset="-120"/>
              <a:ea typeface="標楷體" panose="03000509000000000000" pitchFamily="65" charset="-120"/>
            </a:endParaRPr>
          </a:p>
          <a:p>
            <a:pPr marL="144000" indent="-457200"/>
            <a:r>
              <a:rPr lang="en-US" altLang="zh-TW" sz="1600" dirty="0">
                <a:solidFill>
                  <a:schemeClr val="tx1"/>
                </a:solidFill>
                <a:ea typeface="標楷體" panose="03000509000000000000" pitchFamily="65" charset="-120"/>
              </a:rPr>
              <a:t>2.</a:t>
            </a:r>
            <a:r>
              <a:rPr lang="zh-TW" altLang="en-US" sz="1600" dirty="0">
                <a:solidFill>
                  <a:schemeClr val="tx1"/>
                </a:solidFill>
                <a:ea typeface="標楷體" panose="03000509000000000000" pitchFamily="65" charset="-120"/>
              </a:rPr>
              <a:t>系並將</a:t>
            </a:r>
            <a:r>
              <a:rPr lang="zh-TW" altLang="en-US" sz="1600" dirty="0">
                <a:solidFill>
                  <a:schemeClr val="tx1"/>
                </a:solidFill>
                <a:latin typeface="標楷體" panose="03000509000000000000" pitchFamily="65" charset="-120"/>
                <a:ea typeface="標楷體" panose="03000509000000000000" pitchFamily="65" charset="-120"/>
              </a:rPr>
              <a:t>審查結果及執行情形提報院級、校級課程委員會審議及</a:t>
            </a:r>
            <a:r>
              <a:rPr lang="zh-TW" altLang="en-US" sz="1600" dirty="0" smtClean="0">
                <a:solidFill>
                  <a:schemeClr val="tx1"/>
                </a:solidFill>
                <a:latin typeface="標楷體" panose="03000509000000000000" pitchFamily="65" charset="-120"/>
                <a:ea typeface="標楷體" panose="03000509000000000000" pitchFamily="65" charset="-120"/>
              </a:rPr>
              <a:t>教務</a:t>
            </a:r>
            <a:r>
              <a:rPr lang="zh-TW" altLang="en-US" sz="1600" dirty="0">
                <a:solidFill>
                  <a:schemeClr val="tx1"/>
                </a:solidFill>
                <a:latin typeface="標楷體" panose="03000509000000000000" pitchFamily="65" charset="-120"/>
                <a:ea typeface="標楷體" panose="03000509000000000000" pitchFamily="65" charset="-120"/>
              </a:rPr>
              <a:t>會議核備</a:t>
            </a:r>
          </a:p>
        </p:txBody>
      </p:sp>
      <p:grpSp>
        <p:nvGrpSpPr>
          <p:cNvPr id="14" name="群組 13"/>
          <p:cNvGrpSpPr/>
          <p:nvPr/>
        </p:nvGrpSpPr>
        <p:grpSpPr>
          <a:xfrm>
            <a:off x="581893" y="1704105"/>
            <a:ext cx="1321722" cy="400110"/>
            <a:chOff x="731520" y="1770612"/>
            <a:chExt cx="1321722" cy="400110"/>
          </a:xfrm>
        </p:grpSpPr>
        <p:cxnSp>
          <p:nvCxnSpPr>
            <p:cNvPr id="12" name="直線單箭頭接點 11"/>
            <p:cNvCxnSpPr/>
            <p:nvPr/>
          </p:nvCxnSpPr>
          <p:spPr>
            <a:xfrm>
              <a:off x="731520" y="2161308"/>
              <a:ext cx="1321722" cy="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3" name="文字方塊 12"/>
            <p:cNvSpPr txBox="1"/>
            <p:nvPr/>
          </p:nvSpPr>
          <p:spPr>
            <a:xfrm>
              <a:off x="748146" y="1770612"/>
              <a:ext cx="1238596"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辦理週期</a:t>
              </a:r>
              <a:endParaRPr lang="zh-TW" altLang="en-US" sz="2000" b="1" dirty="0">
                <a:latin typeface="標楷體" panose="03000509000000000000" pitchFamily="65" charset="-120"/>
                <a:ea typeface="標楷體" panose="03000509000000000000" pitchFamily="65" charset="-120"/>
              </a:endParaRPr>
            </a:p>
          </p:txBody>
        </p:sp>
      </p:grpSp>
      <p:grpSp>
        <p:nvGrpSpPr>
          <p:cNvPr id="15" name="群組 14"/>
          <p:cNvGrpSpPr/>
          <p:nvPr/>
        </p:nvGrpSpPr>
        <p:grpSpPr>
          <a:xfrm>
            <a:off x="581893" y="2724176"/>
            <a:ext cx="1321722" cy="358102"/>
            <a:chOff x="731520" y="1770612"/>
            <a:chExt cx="1321722" cy="479800"/>
          </a:xfrm>
        </p:grpSpPr>
        <p:cxnSp>
          <p:nvCxnSpPr>
            <p:cNvPr id="16" name="直線單箭頭接點 15"/>
            <p:cNvCxnSpPr/>
            <p:nvPr/>
          </p:nvCxnSpPr>
          <p:spPr>
            <a:xfrm>
              <a:off x="731520" y="2250412"/>
              <a:ext cx="1321722" cy="0"/>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17" name="文字方塊 16"/>
            <p:cNvSpPr txBox="1"/>
            <p:nvPr/>
          </p:nvSpPr>
          <p:spPr>
            <a:xfrm>
              <a:off x="748146" y="1770612"/>
              <a:ext cx="1238596"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受評單位</a:t>
              </a:r>
              <a:endParaRPr lang="zh-TW" altLang="en-US" sz="2000" b="1" dirty="0">
                <a:latin typeface="標楷體" panose="03000509000000000000" pitchFamily="65" charset="-120"/>
                <a:ea typeface="標楷體" panose="03000509000000000000" pitchFamily="65" charset="-120"/>
              </a:endParaRPr>
            </a:p>
          </p:txBody>
        </p:sp>
      </p:grpSp>
      <p:grpSp>
        <p:nvGrpSpPr>
          <p:cNvPr id="18" name="群組 17"/>
          <p:cNvGrpSpPr/>
          <p:nvPr/>
        </p:nvGrpSpPr>
        <p:grpSpPr>
          <a:xfrm>
            <a:off x="581893" y="4162287"/>
            <a:ext cx="1321722" cy="400110"/>
            <a:chOff x="731520" y="1995055"/>
            <a:chExt cx="1321722" cy="400110"/>
          </a:xfrm>
        </p:grpSpPr>
        <p:cxnSp>
          <p:nvCxnSpPr>
            <p:cNvPr id="19" name="直線單箭頭接點 18"/>
            <p:cNvCxnSpPr/>
            <p:nvPr/>
          </p:nvCxnSpPr>
          <p:spPr>
            <a:xfrm>
              <a:off x="731520" y="2385751"/>
              <a:ext cx="1321722" cy="0"/>
            </a:xfrm>
            <a:prstGeom prst="straightConnector1">
              <a:avLst/>
            </a:prstGeom>
            <a:ln>
              <a:solidFill>
                <a:srgbClr val="1CBEE4"/>
              </a:solidFill>
              <a:tailEnd type="triangle"/>
            </a:ln>
          </p:spPr>
          <p:style>
            <a:lnRef idx="3">
              <a:schemeClr val="accent6"/>
            </a:lnRef>
            <a:fillRef idx="0">
              <a:schemeClr val="accent6"/>
            </a:fillRef>
            <a:effectRef idx="2">
              <a:schemeClr val="accent6"/>
            </a:effectRef>
            <a:fontRef idx="minor">
              <a:schemeClr val="tx1"/>
            </a:fontRef>
          </p:style>
        </p:cxnSp>
        <p:sp>
          <p:nvSpPr>
            <p:cNvPr id="20" name="文字方塊 19"/>
            <p:cNvSpPr txBox="1"/>
            <p:nvPr/>
          </p:nvSpPr>
          <p:spPr>
            <a:xfrm>
              <a:off x="748146" y="1995055"/>
              <a:ext cx="1238596"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審查重點</a:t>
              </a:r>
              <a:endParaRPr lang="zh-TW" altLang="en-US" sz="2000" b="1" dirty="0">
                <a:latin typeface="標楷體" panose="03000509000000000000" pitchFamily="65" charset="-120"/>
                <a:ea typeface="標楷體" panose="03000509000000000000" pitchFamily="65" charset="-120"/>
              </a:endParaRPr>
            </a:p>
          </p:txBody>
        </p:sp>
      </p:grpSp>
      <p:grpSp>
        <p:nvGrpSpPr>
          <p:cNvPr id="21" name="群組 20"/>
          <p:cNvGrpSpPr/>
          <p:nvPr/>
        </p:nvGrpSpPr>
        <p:grpSpPr>
          <a:xfrm>
            <a:off x="581893" y="5530716"/>
            <a:ext cx="1321722" cy="400110"/>
            <a:chOff x="731520" y="1770612"/>
            <a:chExt cx="1321722" cy="400110"/>
          </a:xfrm>
        </p:grpSpPr>
        <p:cxnSp>
          <p:nvCxnSpPr>
            <p:cNvPr id="22" name="直線單箭頭接點 21"/>
            <p:cNvCxnSpPr/>
            <p:nvPr/>
          </p:nvCxnSpPr>
          <p:spPr>
            <a:xfrm>
              <a:off x="731520" y="2161308"/>
              <a:ext cx="1321722" cy="0"/>
            </a:xfrm>
            <a:prstGeom prst="straightConnector1">
              <a:avLst/>
            </a:prstGeom>
            <a:ln>
              <a:solidFill>
                <a:srgbClr val="8B2586"/>
              </a:solidFill>
              <a:tailEnd type="triangle"/>
            </a:ln>
          </p:spPr>
          <p:style>
            <a:lnRef idx="3">
              <a:schemeClr val="accent6"/>
            </a:lnRef>
            <a:fillRef idx="0">
              <a:schemeClr val="accent6"/>
            </a:fillRef>
            <a:effectRef idx="2">
              <a:schemeClr val="accent6"/>
            </a:effectRef>
            <a:fontRef idx="minor">
              <a:schemeClr val="tx1"/>
            </a:fontRef>
          </p:style>
        </p:cxnSp>
        <p:sp>
          <p:nvSpPr>
            <p:cNvPr id="23" name="文字方塊 22"/>
            <p:cNvSpPr txBox="1"/>
            <p:nvPr/>
          </p:nvSpPr>
          <p:spPr>
            <a:xfrm>
              <a:off x="748146" y="1770612"/>
              <a:ext cx="1238596" cy="400110"/>
            </a:xfrm>
            <a:prstGeom prst="rect">
              <a:avLst/>
            </a:prstGeom>
            <a:noFill/>
          </p:spPr>
          <p:txBody>
            <a:bodyPr wrap="square" rtlCol="0">
              <a:spAutoFit/>
            </a:bodyPr>
            <a:lstStyle/>
            <a:p>
              <a:r>
                <a:rPr lang="zh-TW" altLang="en-US" sz="2000" b="1" dirty="0" smtClean="0">
                  <a:latin typeface="標楷體" panose="03000509000000000000" pitchFamily="65" charset="-120"/>
                  <a:ea typeface="標楷體" panose="03000509000000000000" pitchFamily="65" charset="-120"/>
                </a:rPr>
                <a:t>審查回饋</a:t>
              </a:r>
              <a:endParaRPr lang="zh-TW" altLang="en-US" sz="2000" b="1"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17645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標題 1"/>
          <p:cNvSpPr>
            <a:spLocks noGrp="1"/>
          </p:cNvSpPr>
          <p:nvPr>
            <p:ph type="title" idx="4294967295"/>
          </p:nvPr>
        </p:nvSpPr>
        <p:spPr/>
        <p:txBody>
          <a:bodyPr/>
          <a:lstStyle/>
          <a:p>
            <a:r>
              <a:rPr lang="zh-TW" altLang="en-US" dirty="0">
                <a:ea typeface="標楷體" pitchFamily="65" charset="-120"/>
                <a:cs typeface="Times New Roman" pitchFamily="18" charset="0"/>
              </a:rPr>
              <a:t>課程結構</a:t>
            </a:r>
            <a:r>
              <a:rPr lang="zh-TW" altLang="en-US" dirty="0" smtClean="0">
                <a:ea typeface="標楷體" pitchFamily="65" charset="-120"/>
                <a:cs typeface="Times New Roman" pitchFamily="18" charset="0"/>
              </a:rPr>
              <a:t>外</a:t>
            </a:r>
            <a:r>
              <a:rPr lang="zh-TW" altLang="en-US" dirty="0">
                <a:ea typeface="標楷體" pitchFamily="65" charset="-120"/>
                <a:cs typeface="Times New Roman" pitchFamily="18" charset="0"/>
              </a:rPr>
              <a:t>審</a:t>
            </a:r>
            <a:r>
              <a:rPr lang="zh-TW" altLang="en-US" dirty="0" smtClean="0">
                <a:ea typeface="標楷體" pitchFamily="65" charset="-120"/>
                <a:cs typeface="Times New Roman" pitchFamily="18" charset="0"/>
              </a:rPr>
              <a:t>作業期程</a:t>
            </a:r>
            <a:endParaRPr lang="zh-TW" altLang="en-US" dirty="0">
              <a:ea typeface="標楷體" pitchFamily="65" charset="-120"/>
              <a:cs typeface="Times New Roman" pitchFamily="18" charset="0"/>
            </a:endParaRPr>
          </a:p>
        </p:txBody>
      </p:sp>
      <p:sp>
        <p:nvSpPr>
          <p:cNvPr id="10243" name="投影片編號版面配置區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A810F-39F8-41C0-B0F9-B8206410BFD2}" type="slidenum">
              <a:rPr lang="zh-TW" altLang="en-US"/>
              <a:pPr fontAlgn="base">
                <a:spcBef>
                  <a:spcPct val="0"/>
                </a:spcBef>
                <a:spcAft>
                  <a:spcPct val="0"/>
                </a:spcAft>
                <a:defRPr/>
              </a:pPr>
              <a:t>5</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3749033020"/>
              </p:ext>
            </p:extLst>
          </p:nvPr>
        </p:nvGraphicFramePr>
        <p:xfrm>
          <a:off x="714896" y="1451172"/>
          <a:ext cx="7800454" cy="4948818"/>
        </p:xfrm>
        <a:graphic>
          <a:graphicData uri="http://schemas.openxmlformats.org/drawingml/2006/table">
            <a:tbl>
              <a:tblPr firstRow="1" firstCol="1" lastRow="1" lastCol="1" bandRow="1" bandCol="1">
                <a:tableStyleId>{5940675A-B579-460E-94D1-54222C63F5DA}</a:tableStyleId>
              </a:tblPr>
              <a:tblGrid>
                <a:gridCol w="2011679">
                  <a:extLst>
                    <a:ext uri="{9D8B030D-6E8A-4147-A177-3AD203B41FA5}">
                      <a16:colId xmlns:a16="http://schemas.microsoft.com/office/drawing/2014/main" val="3020413928"/>
                    </a:ext>
                  </a:extLst>
                </a:gridCol>
                <a:gridCol w="3894277">
                  <a:extLst>
                    <a:ext uri="{9D8B030D-6E8A-4147-A177-3AD203B41FA5}">
                      <a16:colId xmlns:a16="http://schemas.microsoft.com/office/drawing/2014/main" val="691628546"/>
                    </a:ext>
                  </a:extLst>
                </a:gridCol>
                <a:gridCol w="1894498">
                  <a:extLst>
                    <a:ext uri="{9D8B030D-6E8A-4147-A177-3AD203B41FA5}">
                      <a16:colId xmlns:a16="http://schemas.microsoft.com/office/drawing/2014/main" val="570231198"/>
                    </a:ext>
                  </a:extLst>
                </a:gridCol>
              </a:tblGrid>
              <a:tr h="444150">
                <a:tc>
                  <a:txBody>
                    <a:bodyPr/>
                    <a:lstStyle/>
                    <a:p>
                      <a:pPr marL="122555" marR="118110" algn="ctr">
                        <a:lnSpc>
                          <a:spcPts val="2200"/>
                        </a:lnSpc>
                        <a:spcAft>
                          <a:spcPts val="0"/>
                        </a:spcAft>
                      </a:pPr>
                      <a:r>
                        <a:rPr lang="en-US" sz="1500" b="1" dirty="0">
                          <a:effectLst/>
                          <a:latin typeface="Times New Roman" panose="02020603050405020304" pitchFamily="18" charset="0"/>
                          <a:ea typeface="標楷體" panose="03000509000000000000" pitchFamily="65" charset="-120"/>
                          <a:cs typeface="Times New Roman" panose="02020603050405020304" pitchFamily="18" charset="0"/>
                        </a:rPr>
                        <a:t>時間</a:t>
                      </a:r>
                      <a:endParaRPr lang="zh-TW" sz="15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FFFFCC"/>
                    </a:solidFill>
                  </a:tcPr>
                </a:tc>
                <a:tc>
                  <a:txBody>
                    <a:bodyPr/>
                    <a:lstStyle/>
                    <a:p>
                      <a:pPr marL="1230630" marR="810260" algn="l">
                        <a:lnSpc>
                          <a:spcPts val="2200"/>
                        </a:lnSpc>
                        <a:spcAft>
                          <a:spcPts val="0"/>
                        </a:spcAft>
                      </a:pPr>
                      <a:r>
                        <a:rPr lang="zh-TW" altLang="en-US" sz="1500" b="1"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sz="1500" b="1" dirty="0">
                          <a:effectLst/>
                          <a:latin typeface="Times New Roman" panose="02020603050405020304" pitchFamily="18" charset="0"/>
                          <a:ea typeface="標楷體" panose="03000509000000000000" pitchFamily="65" charset="-120"/>
                          <a:cs typeface="Times New Roman" panose="02020603050405020304" pitchFamily="18" charset="0"/>
                        </a:rPr>
                        <a:t>工作內</a:t>
                      </a:r>
                      <a:r>
                        <a:rPr lang="zh-TW" sz="1500" b="1" dirty="0">
                          <a:effectLst/>
                          <a:latin typeface="Times New Roman" panose="02020603050405020304" pitchFamily="18" charset="0"/>
                          <a:ea typeface="標楷體" panose="03000509000000000000" pitchFamily="65" charset="-120"/>
                          <a:cs typeface="Times New Roman" panose="02020603050405020304" pitchFamily="18" charset="0"/>
                        </a:rPr>
                        <a:t>容</a:t>
                      </a:r>
                    </a:p>
                  </a:txBody>
                  <a:tcPr marL="0" marR="0" marT="0" marB="0" anchor="ctr">
                    <a:solidFill>
                      <a:srgbClr val="FFFFCC"/>
                    </a:solidFill>
                  </a:tcPr>
                </a:tc>
                <a:tc>
                  <a:txBody>
                    <a:bodyPr/>
                    <a:lstStyle/>
                    <a:p>
                      <a:pPr marL="153670" algn="ctr">
                        <a:lnSpc>
                          <a:spcPts val="2200"/>
                        </a:lnSpc>
                        <a:spcAft>
                          <a:spcPts val="0"/>
                        </a:spcAft>
                      </a:pPr>
                      <a:r>
                        <a:rPr lang="en-US" sz="1500" b="1" dirty="0">
                          <a:effectLst/>
                          <a:latin typeface="Times New Roman" panose="02020603050405020304" pitchFamily="18" charset="0"/>
                          <a:ea typeface="標楷體" panose="03000509000000000000" pitchFamily="65" charset="-120"/>
                          <a:cs typeface="Times New Roman" panose="02020603050405020304" pitchFamily="18" charset="0"/>
                        </a:rPr>
                        <a:t>執行單位</a:t>
                      </a:r>
                      <a:endParaRPr lang="zh-TW" sz="1500" b="1"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solidFill>
                      <a:srgbClr val="FFFFCC"/>
                    </a:solidFill>
                  </a:tcPr>
                </a:tc>
                <a:extLst>
                  <a:ext uri="{0D108BD9-81ED-4DB2-BD59-A6C34878D82A}">
                    <a16:rowId xmlns:a16="http://schemas.microsoft.com/office/drawing/2014/main" val="3098794727"/>
                  </a:ext>
                </a:extLst>
              </a:tr>
              <a:tr h="444150">
                <a:tc>
                  <a:txBody>
                    <a:bodyPr/>
                    <a:lstStyle/>
                    <a:p>
                      <a:pPr marL="122555"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107/08/20(</a:t>
                      </a: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一</a:t>
                      </a: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進行全校課程外審工作說明會</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教務處</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1738076222"/>
                  </a:ext>
                </a:extLst>
              </a:tr>
              <a:tr h="444150">
                <a:tc>
                  <a:txBody>
                    <a:bodyPr/>
                    <a:lstStyle/>
                    <a:p>
                      <a:pPr marL="122555"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107/09/01~107/09/28</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教學單位整理送審資料</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各教學單位</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1068688371"/>
                  </a:ext>
                </a:extLst>
              </a:tr>
              <a:tr h="444150">
                <a:tc>
                  <a:txBody>
                    <a:bodyPr/>
                    <a:lstStyle/>
                    <a:p>
                      <a:pPr marL="122555"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107/09/17~107/09/21</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學系提供審查名單經院長核章</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err="1">
                          <a:effectLst/>
                          <a:latin typeface="Times New Roman" panose="02020603050405020304" pitchFamily="18" charset="0"/>
                          <a:ea typeface="標楷體" panose="03000509000000000000" pitchFamily="65" charset="-120"/>
                          <a:cs typeface="Times New Roman" panose="02020603050405020304" pitchFamily="18" charset="0"/>
                        </a:rPr>
                        <a:t>各教學單位、院辦</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1371075459"/>
                  </a:ext>
                </a:extLst>
              </a:tr>
              <a:tr h="444150">
                <a:tc>
                  <a:txBody>
                    <a:bodyPr/>
                    <a:lstStyle/>
                    <a:p>
                      <a:pPr marL="122555" marR="118110" algn="ctr">
                        <a:lnSpc>
                          <a:spcPts val="2200"/>
                        </a:lnSpc>
                        <a:spcAft>
                          <a:spcPts val="0"/>
                        </a:spcAft>
                      </a:pPr>
                      <a:r>
                        <a:rPr lang="en-US" sz="15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107/09/28</a:t>
                      </a:r>
                      <a:r>
                        <a:rPr lang="zh-TW" sz="15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1500" b="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資料寄送外審委員審查</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各教學單位</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496795963"/>
                  </a:ext>
                </a:extLst>
              </a:tr>
              <a:tr h="444150">
                <a:tc>
                  <a:txBody>
                    <a:bodyPr/>
                    <a:lstStyle/>
                    <a:p>
                      <a:pPr marL="122555"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107/10/01~107/10/31</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外審委員審查課程資料</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err="1">
                          <a:effectLst/>
                          <a:latin typeface="Times New Roman" panose="02020603050405020304" pitchFamily="18" charset="0"/>
                          <a:ea typeface="標楷體" panose="03000509000000000000" pitchFamily="65" charset="-120"/>
                          <a:cs typeface="Times New Roman" panose="02020603050405020304" pitchFamily="18" charset="0"/>
                        </a:rPr>
                        <a:t>審查委員</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3455921723"/>
                  </a:ext>
                </a:extLst>
              </a:tr>
              <a:tr h="622181">
                <a:tc>
                  <a:txBody>
                    <a:bodyPr/>
                    <a:lstStyle/>
                    <a:p>
                      <a:pPr marL="122555"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107/11/01~107/11/16</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0" algn="ctr" defTabSz="914400" rtl="0" eaLnBrk="1" latinLnBrk="0" hangingPunct="1">
                        <a:lnSpc>
                          <a:spcPts val="2200"/>
                        </a:lnSpc>
                        <a:spcAft>
                          <a:spcPts val="0"/>
                        </a:spcAft>
                      </a:pPr>
                      <a:r>
                        <a:rPr lang="zh-TW" sz="15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審查意見收回與經費核銷</a:t>
                      </a:r>
                    </a:p>
                    <a:p>
                      <a:pPr marL="0" algn="ctr" defTabSz="914400" rtl="0" eaLnBrk="1" latinLnBrk="0" hangingPunct="1">
                        <a:lnSpc>
                          <a:spcPts val="2200"/>
                        </a:lnSpc>
                        <a:spcAft>
                          <a:spcPts val="0"/>
                        </a:spcAft>
                      </a:pPr>
                      <a:r>
                        <a:rPr lang="zh-TW" sz="15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審查意見回覆至各教學單位</a:t>
                      </a: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審查委員</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867425981"/>
                  </a:ext>
                </a:extLst>
              </a:tr>
              <a:tr h="444150">
                <a:tc>
                  <a:txBody>
                    <a:bodyPr/>
                    <a:lstStyle/>
                    <a:p>
                      <a:pPr marL="120650"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107/11/19~107/12/14</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7945"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系課程委員會開會討論外審意見</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err="1">
                          <a:effectLst/>
                          <a:latin typeface="Times New Roman" panose="02020603050405020304" pitchFamily="18" charset="0"/>
                          <a:ea typeface="標楷體" panose="03000509000000000000" pitchFamily="65" charset="-120"/>
                          <a:cs typeface="Times New Roman" panose="02020603050405020304" pitchFamily="18" charset="0"/>
                        </a:rPr>
                        <a:t>各教學單位</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3758927461"/>
                  </a:ext>
                </a:extLst>
              </a:tr>
              <a:tr h="658787">
                <a:tc>
                  <a:txBody>
                    <a:bodyPr/>
                    <a:lstStyle/>
                    <a:p>
                      <a:pPr marL="120650" marR="118110" algn="ctr">
                        <a:lnSpc>
                          <a:spcPts val="2200"/>
                        </a:lnSpc>
                        <a:spcAft>
                          <a:spcPts val="0"/>
                        </a:spcAft>
                      </a:pPr>
                      <a:r>
                        <a:rPr lang="en-US" sz="15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107/12/28前</a:t>
                      </a:r>
                      <a:endParaRPr lang="zh-TW" sz="1500" b="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學系外審結果及改善相關開會紀錄與審查回覆院</a:t>
                      </a:r>
                      <a:r>
                        <a:rPr lang="zh-TW" altLang="en-US" sz="1500" dirty="0">
                          <a:effectLst/>
                          <a:latin typeface="Times New Roman" panose="02020603050405020304" pitchFamily="18" charset="0"/>
                          <a:ea typeface="標楷體" panose="03000509000000000000" pitchFamily="65" charset="-120"/>
                          <a:cs typeface="Times New Roman" panose="02020603050405020304" pitchFamily="18" charset="0"/>
                        </a:rPr>
                        <a:t>校</a:t>
                      </a: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課程委員會，學院彙整各系送至教務處</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各教學單位</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3924941139"/>
                  </a:ext>
                </a:extLst>
              </a:tr>
              <a:tr h="444150">
                <a:tc>
                  <a:txBody>
                    <a:bodyPr/>
                    <a:lstStyle/>
                    <a:p>
                      <a:pPr marL="120650" marR="11811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108/01</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algn="ctr">
                        <a:lnSpc>
                          <a:spcPts val="2200"/>
                        </a:lnSpc>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教務處彙整統計並簽核提送校課程委員會</a:t>
                      </a:r>
                      <a:r>
                        <a:rPr lang="zh-TW" altLang="zh-TW" sz="15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審議及教務會議核備</a:t>
                      </a:r>
                      <a:endParaRPr lang="zh-TW" altLang="en-US" sz="1500"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tc>
                  <a:txBody>
                    <a:bodyPr/>
                    <a:lstStyle/>
                    <a:p>
                      <a:pPr marL="68580" algn="ctr">
                        <a:lnSpc>
                          <a:spcPts val="2200"/>
                        </a:lnSpc>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教務處</a:t>
                      </a:r>
                      <a:endParaRPr lang="zh-TW" sz="1500" b="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tc>
                <a:extLst>
                  <a:ext uri="{0D108BD9-81ED-4DB2-BD59-A6C34878D82A}">
                    <a16:rowId xmlns:a16="http://schemas.microsoft.com/office/drawing/2014/main" val="903099862"/>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idx="4294967295"/>
          </p:nvPr>
        </p:nvSpPr>
        <p:spPr>
          <a:xfrm>
            <a:off x="601663" y="257175"/>
            <a:ext cx="7686675" cy="704850"/>
          </a:xfrm>
        </p:spPr>
        <p:txBody>
          <a:bodyPr/>
          <a:lstStyle/>
          <a:p>
            <a:r>
              <a:rPr lang="zh-TW" altLang="en-US" sz="3200" dirty="0">
                <a:ea typeface="標楷體" pitchFamily="65" charset="-120"/>
                <a:cs typeface="Times New Roman" pitchFamily="18" charset="0"/>
              </a:rPr>
              <a:t>課程結構審查範圍與內容</a:t>
            </a:r>
          </a:p>
        </p:txBody>
      </p:sp>
      <p:sp>
        <p:nvSpPr>
          <p:cNvPr id="4" name="投影片編號版面配置區 3"/>
          <p:cNvSpPr>
            <a:spLocks noGrp="1"/>
          </p:cNvSpPr>
          <p:nvPr>
            <p:ph type="sldNum" sz="quarter" idx="12"/>
          </p:nvPr>
        </p:nvSpPr>
        <p:spPr/>
        <p:txBody>
          <a:bodyPr/>
          <a:lstStyle/>
          <a:p>
            <a:pPr>
              <a:defRPr/>
            </a:pPr>
            <a:fld id="{FE9A8167-C50B-433C-BE62-EBA7004E8911}" type="slidenum">
              <a:rPr lang="zh-TW" altLang="en-US" smtClean="0"/>
              <a:pPr>
                <a:defRPr/>
              </a:pPr>
              <a:t>6</a:t>
            </a:fld>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706166900"/>
              </p:ext>
            </p:extLst>
          </p:nvPr>
        </p:nvGraphicFramePr>
        <p:xfrm>
          <a:off x="601663" y="1122682"/>
          <a:ext cx="7910570" cy="4963794"/>
        </p:xfrm>
        <a:graphic>
          <a:graphicData uri="http://schemas.openxmlformats.org/drawingml/2006/table">
            <a:tbl>
              <a:tblPr firstRow="1" bandRow="1">
                <a:tableStyleId>{5C22544A-7EE6-4342-B048-85BDC9FD1C3A}</a:tableStyleId>
              </a:tblPr>
              <a:tblGrid>
                <a:gridCol w="2484084">
                  <a:extLst>
                    <a:ext uri="{9D8B030D-6E8A-4147-A177-3AD203B41FA5}">
                      <a16:colId xmlns:a16="http://schemas.microsoft.com/office/drawing/2014/main" val="1424893738"/>
                    </a:ext>
                  </a:extLst>
                </a:gridCol>
                <a:gridCol w="5426486">
                  <a:extLst>
                    <a:ext uri="{9D8B030D-6E8A-4147-A177-3AD203B41FA5}">
                      <a16:colId xmlns:a16="http://schemas.microsoft.com/office/drawing/2014/main" val="1463180695"/>
                    </a:ext>
                  </a:extLst>
                </a:gridCol>
              </a:tblGrid>
              <a:tr h="568102">
                <a:tc>
                  <a:txBody>
                    <a:bodyPr/>
                    <a:lstStyle/>
                    <a:p>
                      <a:pPr algn="ctr"/>
                      <a:r>
                        <a:rPr lang="en-US" altLang="zh-TW" sz="1800" b="1"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建議</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62499486"/>
                  </a:ext>
                </a:extLst>
              </a:tr>
              <a:tr h="1098923">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課程結構設計與系</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教育目標之一致性。</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摘要說明課程結構與教育目標之關聯性，並檢附系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各班制之教育目標與制定過程、必選修一覽表、課程關聯</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架構</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圖等佐證資料。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650188800"/>
                  </a:ext>
                </a:extLst>
              </a:tr>
              <a:tr h="1098923">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課程結構符合該專業領域中學術理論之架構</a:t>
                      </a:r>
                      <a:r>
                        <a:rPr lang="zh-TW" altLang="en-US"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摘要說明課程結構設計之專業學理架構依據，並檢附系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各班制之必選修一覽表、課程關聯</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架構</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圖、近</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年課程開設一覽表等相關資料佐證說明。</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1921787788"/>
                  </a:ext>
                </a:extLst>
              </a:tr>
              <a:tr h="1098923">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訂定之教育目標與必修能力與最新專業發展需求的符合程度。</a:t>
                      </a:r>
                      <a:endParaRPr lang="zh-TW" altLang="en-US"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檢附並摘要說明系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各班制之教育目標與必修能力，並說明最新專業發展之符合程度，建議檢附各班制之教育目標、必修能力之定義與制定過程等相關資料作為佐證資料。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594169480"/>
                  </a:ext>
                </a:extLst>
              </a:tr>
              <a:tr h="1098923">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相對於教育目標與學生必修能力指標，必選修學分數分配之適當性。</a:t>
                      </a:r>
                      <a:endParaRPr lang="zh-TW" altLang="en-US"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以圖表呈現學分配置並摘要說明教育目標與學生必修能力之關聯性， 並以必修能力、必選修一覽表等作為佐證資料。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104910406"/>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idx="4294967295"/>
          </p:nvPr>
        </p:nvSpPr>
        <p:spPr>
          <a:xfrm>
            <a:off x="601663" y="257175"/>
            <a:ext cx="7686675" cy="704850"/>
          </a:xfrm>
        </p:spPr>
        <p:txBody>
          <a:bodyPr/>
          <a:lstStyle/>
          <a:p>
            <a:r>
              <a:rPr lang="zh-TW" altLang="en-US" sz="3200" dirty="0">
                <a:ea typeface="標楷體" pitchFamily="65" charset="-120"/>
                <a:cs typeface="Times New Roman" pitchFamily="18" charset="0"/>
              </a:rPr>
              <a:t>課程結構審查範圍與內容</a:t>
            </a:r>
          </a:p>
        </p:txBody>
      </p:sp>
      <p:sp>
        <p:nvSpPr>
          <p:cNvPr id="4" name="投影片編號版面配置區 3"/>
          <p:cNvSpPr>
            <a:spLocks noGrp="1"/>
          </p:cNvSpPr>
          <p:nvPr>
            <p:ph type="sldNum" sz="quarter" idx="12"/>
          </p:nvPr>
        </p:nvSpPr>
        <p:spPr/>
        <p:txBody>
          <a:bodyPr/>
          <a:lstStyle/>
          <a:p>
            <a:pPr>
              <a:defRPr/>
            </a:pPr>
            <a:fld id="{FE9A8167-C50B-433C-BE62-EBA7004E8911}" type="slidenum">
              <a:rPr lang="zh-TW" altLang="en-US" smtClean="0"/>
              <a:pPr>
                <a:defRPr/>
              </a:pPr>
              <a:t>7</a:t>
            </a:fld>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2232374885"/>
              </p:ext>
            </p:extLst>
          </p:nvPr>
        </p:nvGraphicFramePr>
        <p:xfrm>
          <a:off x="601662" y="1155930"/>
          <a:ext cx="7893946" cy="5082946"/>
        </p:xfrm>
        <a:graphic>
          <a:graphicData uri="http://schemas.openxmlformats.org/drawingml/2006/table">
            <a:tbl>
              <a:tblPr firstRow="1" bandRow="1">
                <a:tableStyleId>{5C22544A-7EE6-4342-B048-85BDC9FD1C3A}</a:tableStyleId>
              </a:tblPr>
              <a:tblGrid>
                <a:gridCol w="2535271">
                  <a:extLst>
                    <a:ext uri="{9D8B030D-6E8A-4147-A177-3AD203B41FA5}">
                      <a16:colId xmlns:a16="http://schemas.microsoft.com/office/drawing/2014/main" val="1424893738"/>
                    </a:ext>
                  </a:extLst>
                </a:gridCol>
                <a:gridCol w="5358675">
                  <a:extLst>
                    <a:ext uri="{9D8B030D-6E8A-4147-A177-3AD203B41FA5}">
                      <a16:colId xmlns:a16="http://schemas.microsoft.com/office/drawing/2014/main" val="1463180695"/>
                    </a:ext>
                  </a:extLst>
                </a:gridCol>
              </a:tblGrid>
              <a:tr h="509710">
                <a:tc>
                  <a:txBody>
                    <a:bodyPr/>
                    <a:lstStyle/>
                    <a:p>
                      <a:pPr algn="ctr"/>
                      <a:r>
                        <a:rPr lang="en-US" altLang="zh-TW" sz="1800" b="1"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建議</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62499486"/>
                  </a:ext>
                </a:extLst>
              </a:tr>
              <a:tr h="1143309">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課程結構設計欲培育學生達成系</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之必修能力的檢核指標之適當程度。</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列出並說明系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學生必修能力之檢核指標，並檢附系</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各班制之必修能力、對應之必修能力檢核指標等為佐證資料。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650188800"/>
                  </a:ext>
                </a:extLst>
              </a:tr>
              <a:tr h="1143309">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每學年各學期</a:t>
                      </a:r>
                      <a:r>
                        <a:rPr lang="zh-TW" altLang="en-US"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必選修</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課程之銜接順序合理性。</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各學年必修課程設計之關聯，近</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年課程開設一覽表作為佐證資料。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1921787788"/>
                  </a:ext>
                </a:extLst>
              </a:tr>
              <a:tr h="1143309">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課程結構設計已考量就業需求與職涯進路，培育學生將所學應用在實務上的能力。</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說明職涯進路與畢業生就業分佈概況之情況並解釋課程設計之關聯性，並以課程關聯</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架構</a:t>
                      </a:r>
                      <a:r>
                        <a:rPr lang="en-US"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圖、職涯進路圖、外部意見回饋等相關資料作為佐證資料。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594169480"/>
                  </a:ext>
                </a:extLst>
              </a:tr>
              <a:tr h="1143309">
                <a:tc>
                  <a:txBody>
                    <a:bodyPr/>
                    <a:lstStyle/>
                    <a:p>
                      <a:pPr marL="144000" marR="0" indent="-457200" algn="just" defTabSz="914400" rtl="0" eaLnBrk="1" fontAlgn="auto" latinLnBrk="0" hangingPunct="1">
                        <a:lnSpc>
                          <a:spcPct val="100000"/>
                        </a:lnSpc>
                        <a:spcBef>
                          <a:spcPts val="0"/>
                        </a:spcBef>
                        <a:spcAft>
                          <a:spcPts val="0"/>
                        </a:spcAft>
                        <a:buClrTx/>
                        <a:buSzTx/>
                        <a:buFontTx/>
                        <a:buNone/>
                        <a:tabLst/>
                        <a:defRPr/>
                      </a:pP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與國內外標竿</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或參考</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學系</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課程結構設計相符程度。</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以雙方課程地圖對照，並檢附雙方課程地圖為佐證資料。</a:t>
                      </a:r>
                      <a:endParaRPr lang="zh-TW" altLang="en-US" sz="1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3104910406"/>
                  </a:ext>
                </a:extLst>
              </a:tr>
            </a:tbl>
          </a:graphicData>
        </a:graphic>
      </p:graphicFrame>
    </p:spTree>
    <p:extLst>
      <p:ext uri="{BB962C8B-B14F-4D97-AF65-F5344CB8AC3E}">
        <p14:creationId xmlns:p14="http://schemas.microsoft.com/office/powerpoint/2010/main" val="243624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E343B556-A541-4AB9-952D-19D2EA00794A}" type="slidenum">
              <a:rPr lang="zh-TW" altLang="en-US" smtClean="0"/>
              <a:pPr>
                <a:defRPr/>
              </a:pPr>
              <a:t>8</a:t>
            </a:fld>
            <a:endParaRPr lang="zh-TW" altLang="en-US" dirty="0"/>
          </a:p>
        </p:txBody>
      </p:sp>
      <p:sp>
        <p:nvSpPr>
          <p:cNvPr id="4" name="標題 1"/>
          <p:cNvSpPr txBox="1">
            <a:spLocks/>
          </p:cNvSpPr>
          <p:nvPr/>
        </p:nvSpPr>
        <p:spPr bwMode="auto">
          <a:xfrm>
            <a:off x="628650" y="376238"/>
            <a:ext cx="7886700" cy="979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kern="0" dirty="0">
                <a:ea typeface="標楷體" pitchFamily="65" charset="-120"/>
                <a:cs typeface="Times New Roman" pitchFamily="18" charset="0"/>
              </a:rPr>
              <a:t>課程</a:t>
            </a:r>
            <a:r>
              <a:rPr lang="zh-TW" altLang="en-US" kern="0" dirty="0" smtClean="0">
                <a:ea typeface="標楷體" pitchFamily="65" charset="-120"/>
                <a:cs typeface="Times New Roman" pitchFamily="18" charset="0"/>
              </a:rPr>
              <a:t>結構</a:t>
            </a:r>
            <a:r>
              <a:rPr lang="zh-TW" altLang="en-US" kern="0" dirty="0">
                <a:ea typeface="標楷體" pitchFamily="65" charset="-120"/>
                <a:cs typeface="Times New Roman" pitchFamily="18" charset="0"/>
              </a:rPr>
              <a:t>自</a:t>
            </a:r>
            <a:r>
              <a:rPr lang="zh-TW" altLang="en-US" kern="0" dirty="0" smtClean="0">
                <a:ea typeface="標楷體" pitchFamily="65" charset="-120"/>
                <a:cs typeface="Times New Roman" pitchFamily="18" charset="0"/>
              </a:rPr>
              <a:t>審</a:t>
            </a:r>
            <a:endParaRPr lang="zh-TW" altLang="en-US" kern="0" dirty="0">
              <a:ea typeface="標楷體" pitchFamily="65" charset="-120"/>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48696631"/>
              </p:ext>
            </p:extLst>
          </p:nvPr>
        </p:nvGraphicFramePr>
        <p:xfrm>
          <a:off x="3784383" y="1718600"/>
          <a:ext cx="3954766" cy="2795211"/>
        </p:xfrm>
        <a:graphic>
          <a:graphicData uri="http://schemas.openxmlformats.org/drawingml/2006/table">
            <a:tbl>
              <a:tblPr firstRow="1" bandRow="1">
                <a:tableStyleId>{2D5ABB26-0587-4C30-8999-92F81FD0307C}</a:tableStyleId>
              </a:tblPr>
              <a:tblGrid>
                <a:gridCol w="1977383">
                  <a:extLst>
                    <a:ext uri="{9D8B030D-6E8A-4147-A177-3AD203B41FA5}">
                      <a16:colId xmlns:a16="http://schemas.microsoft.com/office/drawing/2014/main" val="3927115334"/>
                    </a:ext>
                  </a:extLst>
                </a:gridCol>
                <a:gridCol w="1977383">
                  <a:extLst>
                    <a:ext uri="{9D8B030D-6E8A-4147-A177-3AD203B41FA5}">
                      <a16:colId xmlns:a16="http://schemas.microsoft.com/office/drawing/2014/main" val="1187964385"/>
                    </a:ext>
                  </a:extLst>
                </a:gridCol>
              </a:tblGrid>
              <a:tr h="310579">
                <a:tc>
                  <a:txBody>
                    <a:bodyPr/>
                    <a:lstStyle/>
                    <a:p>
                      <a:pPr algn="ctr">
                        <a:lnSpc>
                          <a:spcPts val="1600"/>
                        </a:lnSpc>
                      </a:pPr>
                      <a:r>
                        <a:rPr lang="zh-TW" altLang="en-US" sz="1200" dirty="0" smtClean="0"/>
                        <a:t>基本素養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600"/>
                        </a:lnSpc>
                      </a:pPr>
                      <a:r>
                        <a:rPr lang="zh-TW" altLang="en-US" sz="1200" dirty="0" smtClean="0"/>
                        <a:t>核心能力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95927148"/>
                  </a:ext>
                </a:extLst>
              </a:tr>
              <a:tr h="310579">
                <a:tc rowSpan="2">
                  <a:txBody>
                    <a:bodyPr/>
                    <a:lstStyle/>
                    <a:p>
                      <a:pPr algn="ctr">
                        <a:lnSpc>
                          <a:spcPts val="1600"/>
                        </a:lnSpc>
                      </a:pPr>
                      <a:r>
                        <a:rPr lang="zh-TW" altLang="en-US" sz="1200" dirty="0" smtClean="0"/>
                        <a:t>品德涵養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自主自律能力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74187"/>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關懷、參與及領導能力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60396"/>
                  </a:ext>
                </a:extLst>
              </a:tr>
              <a:tr h="310579">
                <a:tc rowSpan="2">
                  <a:txBody>
                    <a:bodyPr/>
                    <a:lstStyle/>
                    <a:p>
                      <a:pPr algn="ctr">
                        <a:lnSpc>
                          <a:spcPts val="1600"/>
                        </a:lnSpc>
                      </a:pPr>
                      <a:r>
                        <a:rPr lang="zh-TW" altLang="en-US" sz="1200" dirty="0" smtClean="0"/>
                        <a:t>通識素養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語文、資訊能力與體適能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675651"/>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博雅知能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679385"/>
                  </a:ext>
                </a:extLst>
              </a:tr>
              <a:tr h="310579">
                <a:tc rowSpan="2">
                  <a:txBody>
                    <a:bodyPr/>
                    <a:lstStyle/>
                    <a:p>
                      <a:pPr algn="ctr">
                        <a:lnSpc>
                          <a:spcPts val="1600"/>
                        </a:lnSpc>
                      </a:pPr>
                      <a:r>
                        <a:rPr lang="zh-TW" altLang="en-US" sz="1200" dirty="0" smtClean="0"/>
                        <a:t>專業與創新</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專業之基本與核心知能</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058158"/>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培養獨立思考與創新能力</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375177"/>
                  </a:ext>
                </a:extLst>
              </a:tr>
              <a:tr h="310579">
                <a:tc rowSpan="2">
                  <a:txBody>
                    <a:bodyPr/>
                    <a:lstStyle/>
                    <a:p>
                      <a:pPr algn="ctr">
                        <a:lnSpc>
                          <a:spcPts val="1600"/>
                        </a:lnSpc>
                      </a:pPr>
                      <a:r>
                        <a:rPr lang="zh-TW" altLang="en-US" sz="1200" dirty="0" smtClean="0"/>
                        <a:t>多元文化素養</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00"/>
                        </a:lnSpc>
                      </a:pPr>
                      <a:r>
                        <a:rPr lang="zh-TW" altLang="en-US" sz="1200" dirty="0" smtClean="0"/>
                        <a:t>在地理解</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703146"/>
                  </a:ext>
                </a:extLst>
              </a:tr>
              <a:tr h="310579">
                <a:tc vMerge="1">
                  <a:txBody>
                    <a:bodyPr/>
                    <a:lstStyle/>
                    <a:p>
                      <a:pPr>
                        <a:lnSpc>
                          <a:spcPts val="1800"/>
                        </a:lnSpc>
                      </a:pPr>
                      <a:endParaRPr lang="zh-TW" altLang="en-US" sz="1000" dirty="0"/>
                    </a:p>
                  </a:txBody>
                  <a:tcPr/>
                </a:tc>
                <a:tc>
                  <a:txBody>
                    <a:bodyPr/>
                    <a:lstStyle/>
                    <a:p>
                      <a:pPr algn="ctr">
                        <a:lnSpc>
                          <a:spcPts val="1600"/>
                        </a:lnSpc>
                      </a:pPr>
                      <a:r>
                        <a:rPr lang="zh-TW" altLang="en-US" sz="1200" dirty="0" smtClean="0"/>
                        <a:t>全球視野</a:t>
                      </a:r>
                      <a:endParaRPr lang="zh-TW"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2700649"/>
                  </a:ext>
                </a:extLst>
              </a:tr>
            </a:tbl>
          </a:graphicData>
        </a:graphic>
      </p:graphicFrame>
      <p:sp>
        <p:nvSpPr>
          <p:cNvPr id="5" name="向右箭號 4"/>
          <p:cNvSpPr/>
          <p:nvPr/>
        </p:nvSpPr>
        <p:spPr>
          <a:xfrm>
            <a:off x="753341" y="1718600"/>
            <a:ext cx="2912572" cy="2703771"/>
          </a:xfrm>
          <a:prstGeom prst="rightArrow">
            <a:avLst>
              <a:gd name="adj1" fmla="val 78571"/>
              <a:gd name="adj2" fmla="val 27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ea typeface="標楷體" panose="03000509000000000000" pitchFamily="65" charset="-120"/>
              </a:rPr>
              <a:t>必選修各科大綱內容，以符合系、院、校訂定之教育目標及其對應之基本素養、專業及核心</a:t>
            </a:r>
            <a:r>
              <a:rPr lang="zh-TW" altLang="en-US" dirty="0" smtClean="0">
                <a:ea typeface="標楷體" panose="03000509000000000000" pitchFamily="65" charset="-120"/>
              </a:rPr>
              <a:t>能力</a:t>
            </a:r>
            <a:endParaRPr lang="en-US" altLang="zh-TW" dirty="0">
              <a:ea typeface="標楷體" panose="03000509000000000000" pitchFamily="65" charset="-120"/>
            </a:endParaRPr>
          </a:p>
        </p:txBody>
      </p:sp>
      <p:sp>
        <p:nvSpPr>
          <p:cNvPr id="6" name="向下箭號 5"/>
          <p:cNvSpPr/>
          <p:nvPr/>
        </p:nvSpPr>
        <p:spPr>
          <a:xfrm>
            <a:off x="5486400" y="4588625"/>
            <a:ext cx="515389" cy="36576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1" name="文字方塊 10"/>
          <p:cNvSpPr txBox="1"/>
          <p:nvPr/>
        </p:nvSpPr>
        <p:spPr>
          <a:xfrm>
            <a:off x="3784383" y="5004261"/>
            <a:ext cx="4062832"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選修課程是否呈現多元性</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總整課程與學用合一</a:t>
            </a:r>
            <a:r>
              <a:rPr lang="zh-TW" altLang="en-US" dirty="0">
                <a:latin typeface="標楷體" panose="03000509000000000000" pitchFamily="65" charset="-120"/>
                <a:ea typeface="標楷體" panose="03000509000000000000" pitchFamily="65" charset="-120"/>
              </a:rPr>
              <a:t>之</a:t>
            </a:r>
            <a:r>
              <a:rPr lang="zh-TW" altLang="en-US" dirty="0" smtClean="0">
                <a:latin typeface="標楷體" panose="03000509000000000000" pitchFamily="65" charset="-120"/>
                <a:ea typeface="標楷體" panose="03000509000000000000" pitchFamily="65" charset="-120"/>
              </a:rPr>
              <a:t>配合度</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漸進型教學課程設計</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營運行總整課程概</a:t>
            </a:r>
            <a:r>
              <a:rPr lang="zh-TW" altLang="en-US" dirty="0">
                <a:latin typeface="標楷體" panose="03000509000000000000" pitchFamily="65" charset="-120"/>
                <a:ea typeface="標楷體" panose="03000509000000000000" pitchFamily="65" charset="-120"/>
              </a:rPr>
              <a:t>念</a:t>
            </a:r>
          </a:p>
        </p:txBody>
      </p:sp>
    </p:spTree>
    <p:extLst>
      <p:ext uri="{BB962C8B-B14F-4D97-AF65-F5344CB8AC3E}">
        <p14:creationId xmlns:p14="http://schemas.microsoft.com/office/powerpoint/2010/main" val="1888756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B5A589F2-6537-4639-8DF2-D9891D9DD546}" type="slidenum">
              <a:rPr lang="zh-TW" altLang="en-US" smtClean="0"/>
              <a:pPr>
                <a:defRPr/>
              </a:pPr>
              <a:t>9</a:t>
            </a:fld>
            <a:endParaRPr lang="zh-TW" altLang="en-US" dirty="0"/>
          </a:p>
        </p:txBody>
      </p:sp>
      <p:sp>
        <p:nvSpPr>
          <p:cNvPr id="3" name="標題 1"/>
          <p:cNvSpPr txBox="1">
            <a:spLocks/>
          </p:cNvSpPr>
          <p:nvPr/>
        </p:nvSpPr>
        <p:spPr bwMode="auto">
          <a:xfrm>
            <a:off x="601663" y="257175"/>
            <a:ext cx="7686675"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kumimoji="1" sz="3600" b="1">
                <a:solidFill>
                  <a:srgbClr val="0000FF"/>
                </a:solidFill>
                <a:latin typeface="+mj-lt"/>
                <a:ea typeface="+mj-ea"/>
                <a:cs typeface="+mj-cs"/>
              </a:defRPr>
            </a:lvl1pPr>
            <a:lvl2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2pPr>
            <a:lvl3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3pPr>
            <a:lvl4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4pPr>
            <a:lvl5pPr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5pPr>
            <a:lvl6pPr marL="4572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6pPr>
            <a:lvl7pPr marL="9144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7pPr>
            <a:lvl8pPr marL="13716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8pPr>
            <a:lvl9pPr marL="1828800" algn="l" rtl="0" fontAlgn="base">
              <a:lnSpc>
                <a:spcPct val="90000"/>
              </a:lnSpc>
              <a:spcBef>
                <a:spcPct val="0"/>
              </a:spcBef>
              <a:spcAft>
                <a:spcPct val="0"/>
              </a:spcAft>
              <a:defRPr kumimoji="1" sz="3600" b="1">
                <a:solidFill>
                  <a:srgbClr val="0000FF"/>
                </a:solidFill>
                <a:latin typeface="Times New Roman" pitchFamily="18" charset="0"/>
                <a:ea typeface="新細明體" charset="-120"/>
              </a:defRPr>
            </a:lvl9pPr>
          </a:lstStyle>
          <a:p>
            <a:pPr defTabSz="914400"/>
            <a:r>
              <a:rPr lang="zh-TW" altLang="en-US" sz="3200" kern="0" dirty="0">
                <a:ea typeface="標楷體" pitchFamily="65" charset="-120"/>
                <a:cs typeface="Times New Roman" pitchFamily="18" charset="0"/>
              </a:rPr>
              <a:t>課程</a:t>
            </a:r>
            <a:r>
              <a:rPr lang="zh-TW" altLang="en-US" sz="3200" kern="0" dirty="0" smtClean="0">
                <a:ea typeface="標楷體" pitchFamily="65" charset="-120"/>
                <a:cs typeface="Times New Roman" pitchFamily="18" charset="0"/>
              </a:rPr>
              <a:t>結構審查</a:t>
            </a:r>
            <a:r>
              <a:rPr lang="zh-TW" altLang="en-US" sz="3200" kern="0" dirty="0">
                <a:ea typeface="標楷體" pitchFamily="65" charset="-120"/>
                <a:cs typeface="Times New Roman" pitchFamily="18" charset="0"/>
              </a:rPr>
              <a:t>資料表格</a:t>
            </a: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4396" t="4852" r="5862" b="10968"/>
          <a:stretch/>
        </p:blipFill>
        <p:spPr>
          <a:xfrm>
            <a:off x="4796444" y="1127161"/>
            <a:ext cx="3883232" cy="5148000"/>
          </a:xfrm>
          <a:prstGeom prst="rect">
            <a:avLst/>
          </a:prstGeom>
        </p:spPr>
      </p:pic>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3685" t="9432" r="4802" b="6924"/>
          <a:stretch/>
        </p:blipFill>
        <p:spPr>
          <a:xfrm>
            <a:off x="654929" y="1127161"/>
            <a:ext cx="3985228" cy="5148000"/>
          </a:xfrm>
          <a:prstGeom prst="rect">
            <a:avLst/>
          </a:prstGeom>
        </p:spPr>
      </p:pic>
    </p:spTree>
    <p:extLst>
      <p:ext uri="{BB962C8B-B14F-4D97-AF65-F5344CB8AC3E}">
        <p14:creationId xmlns:p14="http://schemas.microsoft.com/office/powerpoint/2010/main" val="2389909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1_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1_Office 佈景主題">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Office 佈景主題">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佈景主題">
  <a:themeElements>
    <a:clrScheme name="2_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fontScheme name="2_Office 佈景主題">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佈景主題 1">
        <a:dk1>
          <a:srgbClr val="000000"/>
        </a:dk1>
        <a:lt1>
          <a:srgbClr val="FFFFFF"/>
        </a:lt1>
        <a:dk2>
          <a:srgbClr val="44546A"/>
        </a:dk2>
        <a:lt2>
          <a:srgbClr val="E7E6E6"/>
        </a:lt2>
        <a:accent1>
          <a:srgbClr val="4472C4"/>
        </a:accent1>
        <a:accent2>
          <a:srgbClr val="ED7D31"/>
        </a:accent2>
        <a:accent3>
          <a:srgbClr val="FFFFFF"/>
        </a:accent3>
        <a:accent4>
          <a:srgbClr val="000000"/>
        </a:accent4>
        <a:accent5>
          <a:srgbClr val="B0BCDE"/>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2409</TotalTime>
  <Words>2468</Words>
  <Application>Microsoft Office PowerPoint</Application>
  <PresentationFormat>如螢幕大小 (4:3)</PresentationFormat>
  <Paragraphs>275</Paragraphs>
  <Slides>26</Slides>
  <Notes>0</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26</vt:i4>
      </vt:variant>
    </vt:vector>
  </HeadingPairs>
  <TitlesOfParts>
    <vt:vector size="39" baseType="lpstr">
      <vt:lpstr>Wingdings</vt:lpstr>
      <vt:lpstr>華康POP1體W5(P)</vt:lpstr>
      <vt:lpstr>華康勘亭流</vt:lpstr>
      <vt:lpstr>微軟正黑體</vt:lpstr>
      <vt:lpstr>新細明體</vt:lpstr>
      <vt:lpstr>標楷體</vt:lpstr>
      <vt:lpstr>Arial</vt:lpstr>
      <vt:lpstr>Calibri</vt:lpstr>
      <vt:lpstr>Times New Roman</vt:lpstr>
      <vt:lpstr>Wingdings 3</vt:lpstr>
      <vt:lpstr>1_Office 佈景主題</vt:lpstr>
      <vt:lpstr>Office 佈景主題</vt:lpstr>
      <vt:lpstr>2_Office 佈景主題</vt:lpstr>
      <vt:lpstr>PowerPoint 簡報</vt:lpstr>
      <vt:lpstr>PowerPoint 簡報</vt:lpstr>
      <vt:lpstr>PowerPoint 簡報</vt:lpstr>
      <vt:lpstr>PowerPoint 簡報</vt:lpstr>
      <vt:lpstr>課程結構外審作業期程</vt:lpstr>
      <vt:lpstr>課程結構審查範圍與內容</vt:lpstr>
      <vt:lpstr>課程結構審查範圍與內容</vt:lpstr>
      <vt:lpstr>PowerPoint 簡報</vt:lpstr>
      <vt:lpstr>PowerPoint 簡報</vt:lpstr>
      <vt:lpstr>必修課程教學設計審查範圍與內容</vt:lpstr>
      <vt:lpstr>PowerPoint 簡報</vt:lpstr>
      <vt:lpstr>審查佐證資料</vt:lpstr>
      <vt:lpstr>PowerPoint 簡報</vt:lpstr>
      <vt:lpstr>PowerPoint 簡報</vt:lpstr>
      <vt:lpstr>審查委員</vt:lpstr>
      <vt:lpstr>審查預算</vt:lpstr>
      <vt:lpstr>繳交外審意見回覆說明表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148</cp:revision>
  <cp:lastPrinted>2017-02-07T06:20:59Z</cp:lastPrinted>
  <dcterms:created xsi:type="dcterms:W3CDTF">2017-02-07T01:27:48Z</dcterms:created>
  <dcterms:modified xsi:type="dcterms:W3CDTF">2018-08-16T08:34:15Z</dcterms:modified>
</cp:coreProperties>
</file>