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272" r:id="rId3"/>
    <p:sldId id="311" r:id="rId4"/>
    <p:sldId id="312" r:id="rId5"/>
    <p:sldId id="293" r:id="rId6"/>
    <p:sldId id="288" r:id="rId7"/>
    <p:sldId id="289" r:id="rId8"/>
    <p:sldId id="290" r:id="rId9"/>
    <p:sldId id="300" r:id="rId10"/>
    <p:sldId id="301" r:id="rId11"/>
    <p:sldId id="302" r:id="rId12"/>
    <p:sldId id="294" r:id="rId13"/>
    <p:sldId id="295" r:id="rId14"/>
    <p:sldId id="296" r:id="rId15"/>
    <p:sldId id="297" r:id="rId16"/>
    <p:sldId id="298" r:id="rId17"/>
    <p:sldId id="308" r:id="rId18"/>
    <p:sldId id="299" r:id="rId19"/>
    <p:sldId id="292" r:id="rId20"/>
    <p:sldId id="274" r:id="rId21"/>
    <p:sldId id="309" r:id="rId2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FF9900"/>
    <a:srgbClr val="CC3300"/>
    <a:srgbClr val="FFFF99"/>
    <a:srgbClr val="FFFFFF"/>
    <a:srgbClr val="FF5050"/>
    <a:srgbClr val="FFFF66"/>
    <a:srgbClr val="8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2559" autoAdjust="0"/>
  </p:normalViewPr>
  <p:slideViewPr>
    <p:cSldViewPr>
      <p:cViewPr varScale="1">
        <p:scale>
          <a:sx n="66" d="100"/>
          <a:sy n="66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sz="2000" b="1" i="0" baseline="0" dirty="0" smtClean="0">
                <a:effectLst/>
              </a:rPr>
              <a:t>105</a:t>
            </a:r>
            <a:r>
              <a:rPr lang="zh-TW" altLang="zh-TW" sz="2000" b="1" i="0" baseline="0" dirty="0" smtClean="0">
                <a:effectLst/>
              </a:rPr>
              <a:t>學年度個案輔導人數佔率</a:t>
            </a:r>
            <a:endParaRPr lang="zh-TW" altLang="zh-TW" sz="2000" dirty="0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49717978743374"/>
                  <c:y val="-0.26265975688235899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80</a:t>
                    </a:r>
                    <a:r>
                      <a:rPr lang="en-US" altLang="en-US" smtClean="0"/>
                      <a:t>%</a:t>
                    </a:r>
                  </a:p>
                  <a:p>
                    <a:r>
                      <a:rPr lang="en-US" altLang="en-US" smtClean="0"/>
                      <a:t>1621</a:t>
                    </a:r>
                    <a:r>
                      <a:rPr lang="zh-TW" altLang="en-US" smtClean="0"/>
                      <a:t>人次</a:t>
                    </a:r>
                    <a:endParaRPr lang="en-US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/>
                      <a:t>20</a:t>
                    </a:r>
                    <a:r>
                      <a:rPr lang="en-US" altLang="en-US" smtClean="0"/>
                      <a:t>%</a:t>
                    </a:r>
                  </a:p>
                  <a:p>
                    <a:r>
                      <a:rPr lang="en-US" altLang="en-US" smtClean="0"/>
                      <a:t>404</a:t>
                    </a:r>
                    <a:r>
                      <a:rPr lang="zh-TW" altLang="en-US" smtClean="0"/>
                      <a:t>人次</a:t>
                    </a:r>
                    <a:endParaRPr lang="en-US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其他學院</c:v>
                </c:pt>
                <c:pt idx="1">
                  <c:v>農學院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1621</c:v>
                </c:pt>
                <c:pt idx="1">
                  <c:v>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 dirty="0"/>
              <a:t>105</a:t>
            </a:r>
            <a:r>
              <a:rPr lang="zh-TW" altLang="en-US" dirty="0"/>
              <a:t>學年</a:t>
            </a:r>
            <a:r>
              <a:rPr lang="zh-TW" altLang="en-US" dirty="0" smtClean="0"/>
              <a:t>度學生人數</a:t>
            </a:r>
            <a:endParaRPr lang="zh-TW" alt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105學年度</c:v>
                </c:pt>
              </c:strCache>
            </c:strRef>
          </c:tx>
          <c:explosion val="30"/>
          <c:dLbls>
            <c:dLbl>
              <c:idx val="0"/>
              <c:layout>
                <c:manualLayout>
                  <c:x val="-0.18271366312833928"/>
                  <c:y val="-0.21961066054240588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81</a:t>
                    </a:r>
                    <a:r>
                      <a:rPr lang="en-US" altLang="zh-TW" dirty="0" smtClean="0"/>
                      <a:t>%</a:t>
                    </a:r>
                  </a:p>
                  <a:p>
                    <a:r>
                      <a:rPr lang="en-US" altLang="zh-TW" dirty="0" smtClean="0"/>
                      <a:t>9755</a:t>
                    </a:r>
                    <a:r>
                      <a:rPr lang="zh-TW" altLang="en-US" dirty="0" smtClean="0"/>
                      <a:t>人</a:t>
                    </a:r>
                    <a:endParaRPr lang="en-US" altLang="zh-TW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503327913060161"/>
                  <c:y val="3.120472185315000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19</a:t>
                    </a:r>
                    <a:r>
                      <a:rPr lang="en-US" altLang="zh-TW" smtClean="0"/>
                      <a:t>%</a:t>
                    </a:r>
                  </a:p>
                  <a:p>
                    <a:r>
                      <a:rPr lang="en-US" altLang="zh-TW" smtClean="0"/>
                      <a:t>2337</a:t>
                    </a:r>
                    <a:r>
                      <a:rPr lang="zh-TW" altLang="en-US" smtClean="0"/>
                      <a:t>人</a:t>
                    </a:r>
                    <a:endParaRPr lang="en-US" altLang="zh-TW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工作表1!$A$2:$A$3</c:f>
              <c:strCache>
                <c:ptCount val="2"/>
                <c:pt idx="0">
                  <c:v>其他學院</c:v>
                </c:pt>
                <c:pt idx="1">
                  <c:v>農學院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9755</c:v>
                </c:pt>
                <c:pt idx="1">
                  <c:v>2337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工作表1!$A$2:$A$18</c:f>
              <c:strCache>
                <c:ptCount val="17"/>
                <c:pt idx="0">
                  <c:v>學習</c:v>
                </c:pt>
                <c:pt idx="1">
                  <c:v>自我探索</c:v>
                </c:pt>
                <c:pt idx="2">
                  <c:v>生活調適</c:v>
                </c:pt>
                <c:pt idx="3">
                  <c:v>生涯探索</c:v>
                </c:pt>
                <c:pt idx="4">
                  <c:v>人際關係</c:v>
                </c:pt>
                <c:pt idx="5">
                  <c:v>家庭關係</c:v>
                </c:pt>
                <c:pt idx="6">
                  <c:v>情感困擾</c:v>
                </c:pt>
                <c:pt idx="7">
                  <c:v>心理疾患</c:v>
                </c:pt>
                <c:pt idx="8">
                  <c:v>性議題</c:v>
                </c:pt>
                <c:pt idx="9">
                  <c:v>成癮行為</c:v>
                </c:pt>
                <c:pt idx="10">
                  <c:v>性平事件</c:v>
                </c:pt>
                <c:pt idx="11">
                  <c:v>偏差行為</c:v>
                </c:pt>
                <c:pt idx="12">
                  <c:v>危機事件</c:v>
                </c:pt>
                <c:pt idx="13">
                  <c:v>心理測驗</c:v>
                </c:pt>
                <c:pt idx="14">
                  <c:v>經濟問題</c:v>
                </c:pt>
                <c:pt idx="15">
                  <c:v>生理健康</c:v>
                </c:pt>
                <c:pt idx="16">
                  <c:v>其他</c:v>
                </c:pt>
              </c:strCache>
            </c:strRef>
          </c:cat>
          <c:val>
            <c:numRef>
              <c:f>工作表1!$B$2:$B$18</c:f>
              <c:numCache>
                <c:formatCode>General</c:formatCode>
                <c:ptCount val="17"/>
                <c:pt idx="0">
                  <c:v>39</c:v>
                </c:pt>
                <c:pt idx="1">
                  <c:v>143</c:v>
                </c:pt>
                <c:pt idx="2">
                  <c:v>196</c:v>
                </c:pt>
                <c:pt idx="3">
                  <c:v>47</c:v>
                </c:pt>
                <c:pt idx="4">
                  <c:v>196</c:v>
                </c:pt>
                <c:pt idx="5">
                  <c:v>116</c:v>
                </c:pt>
                <c:pt idx="6">
                  <c:v>105</c:v>
                </c:pt>
                <c:pt idx="7">
                  <c:v>32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14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060736"/>
        <c:axId val="277970240"/>
      </c:barChart>
      <c:catAx>
        <c:axId val="31506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7970240"/>
        <c:crosses val="autoZero"/>
        <c:auto val="1"/>
        <c:lblAlgn val="ctr"/>
        <c:lblOffset val="50"/>
        <c:noMultiLvlLbl val="0"/>
      </c:catAx>
      <c:valAx>
        <c:axId val="2779702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 dirty="0" smtClean="0"/>
                  <a:t>人</a:t>
                </a:r>
                <a:endParaRPr lang="en-US" altLang="zh-TW" dirty="0" smtClean="0"/>
              </a:p>
              <a:p>
                <a:pPr>
                  <a:defRPr/>
                </a:pPr>
                <a:r>
                  <a:rPr lang="zh-TW" altLang="en-US" dirty="0" smtClean="0"/>
                  <a:t>數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zh-TW"/>
          </a:p>
        </c:txPr>
        <c:crossAx val="31506073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0.16211</cdr:x>
      <cdr:y>0.4638</cdr:y>
    </cdr:from>
    <cdr:to>
      <cdr:x>0.20748</cdr:x>
      <cdr:y>0.56686</cdr:y>
    </cdr:to>
    <cdr:sp macro="" textlink="">
      <cdr:nvSpPr>
        <cdr:cNvPr id="19" name="十角星形 18"/>
        <cdr:cNvSpPr/>
      </cdr:nvSpPr>
      <cdr:spPr>
        <a:xfrm xmlns:a="http://schemas.openxmlformats.org/drawingml/2006/main">
          <a:off x="1435837" y="2592288"/>
          <a:ext cx="401841" cy="576027"/>
        </a:xfrm>
        <a:prstGeom xmlns:a="http://schemas.openxmlformats.org/drawingml/2006/main" prst="star10">
          <a:avLst>
            <a:gd name="adj" fmla="val 40053"/>
            <a:gd name="hf" fmla="val 105146"/>
          </a:avLst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2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  <cdr:relSizeAnchor xmlns:cdr="http://schemas.openxmlformats.org/drawingml/2006/chartDrawing">
    <cdr:from>
      <cdr:x>0.43089</cdr:x>
      <cdr:y>0.4638</cdr:y>
    </cdr:from>
    <cdr:to>
      <cdr:x>0.47626</cdr:x>
      <cdr:y>0.56686</cdr:y>
    </cdr:to>
    <cdr:sp macro="" textlink="">
      <cdr:nvSpPr>
        <cdr:cNvPr id="3" name="十角星形 2"/>
        <cdr:cNvSpPr/>
      </cdr:nvSpPr>
      <cdr:spPr>
        <a:xfrm xmlns:a="http://schemas.openxmlformats.org/drawingml/2006/main">
          <a:off x="3816424" y="2592287"/>
          <a:ext cx="401841" cy="576027"/>
        </a:xfrm>
        <a:prstGeom xmlns:a="http://schemas.openxmlformats.org/drawingml/2006/main" prst="star10">
          <a:avLst>
            <a:gd name="adj" fmla="val 40053"/>
            <a:gd name="hf" fmla="val 105146"/>
          </a:avLst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4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122B-D9C6-41CE-99C1-DC3AF284A317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64F4-E645-44B1-8971-32BC09E057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49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775C5-AE45-4CBA-B681-76B0827C94C7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F098A-34FB-4698-B588-5CC2518066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1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學輔中心未來各項活動預告！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04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學年度各類班級輔導，歡迎各班、各系所踴躍報名！</a:t>
            </a:r>
            <a:endParaRPr lang="en-US" altLang="zh-TW" dirty="0" smtClean="0"/>
          </a:p>
          <a:p>
            <a:r>
              <a:rPr lang="zh-TW" altLang="en-US" b="1" dirty="0" smtClean="0"/>
              <a:t>主題包含自我肯定、情緒與壓力、人際溝通、情感教育、生涯教育、生命教育。</a:t>
            </a:r>
            <a:r>
              <a:rPr lang="zh-TW" altLang="en-US" dirty="0" smtClean="0"/>
              <a:t>（請老師們可配合簡報上各小標作簡介）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辦理方式：</a:t>
            </a:r>
            <a:r>
              <a:rPr lang="zh-TW" altLang="en-US" dirty="0" smtClean="0"/>
              <a:t>以班級為單位，與導師合作，藉由學輔中心專兼任心理師前往班級進行主題講座，提供導師、學生心理健康相關知能。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b="1" dirty="0" smtClean="0"/>
              <a:t>報名方式：</a:t>
            </a:r>
            <a:r>
              <a:rPr lang="zh-TW" altLang="en-US" dirty="0" smtClean="0"/>
              <a:t>簡報旁</a:t>
            </a:r>
            <a:r>
              <a:rPr lang="zh-TW" altLang="en-US" b="1" dirty="0" smtClean="0"/>
              <a:t>附上</a:t>
            </a:r>
            <a:r>
              <a:rPr lang="en-US" altLang="zh-TW" b="1" dirty="0" err="1" smtClean="0"/>
              <a:t>QRCode</a:t>
            </a:r>
            <a:r>
              <a:rPr lang="zh-TW" altLang="en-US" dirty="0" smtClean="0"/>
              <a:t>，也可邀請學生現場掃描。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47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（本頁內容可由團體帶領者親自介紹，以下提供其他老師參考。）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幸福「食」光</a:t>
            </a:r>
            <a:r>
              <a:rPr lang="en-US" altLang="zh-TW" b="1" dirty="0" smtClean="0"/>
              <a:t>in </a:t>
            </a:r>
            <a:r>
              <a:rPr lang="zh-TW" altLang="en-US" b="1" dirty="0" smtClean="0"/>
              <a:t>嘉大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自我探索團體</a:t>
            </a:r>
          </a:p>
          <a:p>
            <a:r>
              <a:rPr lang="zh-TW" altLang="en-US" dirty="0" smtClean="0"/>
              <a:t>藉由品嚐及手作食物，聊生活中的飲食記憶，與團體成員彼此對話，一起探索自我。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生命歷奇之旅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人際溝通成長團體</a:t>
            </a:r>
          </a:p>
          <a:p>
            <a:r>
              <a:rPr lang="zh-TW" altLang="en-US" dirty="0" smtClean="0"/>
              <a:t>藉由團體諮商進行自我探索、發掘自我優勢以增加自我價值感；培養人際溝通與團隊合作之能力，進而提升成員之人際智能。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55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情緒大平台，給你滿滿的情緒</a:t>
            </a:r>
            <a:r>
              <a:rPr lang="en-US" altLang="zh-TW" b="1" dirty="0" smtClean="0"/>
              <a:t>EQ</a:t>
            </a:r>
            <a:r>
              <a:rPr lang="zh-TW" altLang="en-US" b="1" dirty="0" smtClean="0"/>
              <a:t>密碼</a:t>
            </a:r>
            <a:r>
              <a:rPr lang="en-US" altLang="zh-TW" b="1" dirty="0" smtClean="0"/>
              <a:t>】</a:t>
            </a:r>
          </a:p>
          <a:p>
            <a:r>
              <a:rPr lang="zh-TW" altLang="en-US" dirty="0" smtClean="0"/>
              <a:t>為增進學生心理健康，提升大一學生辨識情緒及有效處理情緒及壓力的能力，特別安排以院系為單位的情緒</a:t>
            </a:r>
            <a:r>
              <a:rPr lang="en-US" altLang="zh-TW" dirty="0" smtClean="0"/>
              <a:t>/</a:t>
            </a:r>
            <a:r>
              <a:rPr lang="zh-TW" altLang="en-US" dirty="0" smtClean="0"/>
              <a:t>壓力講座，讓大一新生能具備自我照顧、適時向外尋找資源的能力。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滑世代的愛與情感表達</a:t>
            </a:r>
            <a:r>
              <a:rPr lang="en-US" altLang="zh-TW" b="1" dirty="0" smtClean="0"/>
              <a:t>】</a:t>
            </a:r>
            <a:r>
              <a:rPr lang="zh-TW" altLang="en-US" b="1" dirty="0" smtClean="0"/>
              <a:t>情感教育專家講座</a:t>
            </a:r>
          </a:p>
          <a:p>
            <a:r>
              <a:rPr lang="zh-TW" altLang="en-US" dirty="0" smtClean="0"/>
              <a:t>課程內容涵蓋三大主軸：「滑世代的愛與情感表達」、「安裝自我保護程式－避免交友</a:t>
            </a:r>
            <a:r>
              <a:rPr lang="en-US" altLang="zh-TW" dirty="0" smtClean="0"/>
              <a:t>APP</a:t>
            </a:r>
            <a:r>
              <a:rPr lang="zh-TW" altLang="en-US" dirty="0" smtClean="0"/>
              <a:t>陷阱」或「滑世代的臉書戀情」等。使參與學員於講座後能獲得情感關係正確價值觀，在虛擬世界和現實生活中取得平衡。預計辦理</a:t>
            </a:r>
            <a:r>
              <a:rPr lang="en-US" altLang="zh-TW" dirty="0" smtClean="0"/>
              <a:t>3</a:t>
            </a:r>
            <a:r>
              <a:rPr lang="zh-TW" altLang="en-US" dirty="0" smtClean="0"/>
              <a:t>場次。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我要你的”神”回覆！滑世代的戀愛工作坊</a:t>
            </a:r>
            <a:endParaRPr lang="en-US" altLang="zh-TW" b="1" dirty="0" smtClean="0"/>
          </a:p>
          <a:p>
            <a:r>
              <a:rPr lang="zh-TW" altLang="en-US" dirty="0" smtClean="0"/>
              <a:t>以伴侶共同參與為主，經由工作坊能探索並覺察彼此差異，學習相互同理與接納、尊重，並將感情經營回到日常生活裡的眼神交流和面對面溝通，強化現實生活中的親密關係歸屬。預計辦理</a:t>
            </a:r>
            <a:r>
              <a:rPr lang="en-US" altLang="zh-TW" dirty="0" smtClean="0"/>
              <a:t>2</a:t>
            </a:r>
            <a:r>
              <a:rPr lang="zh-TW" altLang="en-US" dirty="0" smtClean="0"/>
              <a:t>場次，每場次招收</a:t>
            </a:r>
            <a:r>
              <a:rPr lang="en-US" altLang="zh-TW" dirty="0" smtClean="0"/>
              <a:t>12</a:t>
            </a:r>
            <a:r>
              <a:rPr lang="zh-TW" altLang="en-US" dirty="0" smtClean="0"/>
              <a:t>名學生。</a:t>
            </a:r>
          </a:p>
          <a:p>
            <a:endParaRPr lang="en-US" altLang="zh-TW" dirty="0" smtClean="0"/>
          </a:p>
          <a:p>
            <a:r>
              <a:rPr lang="zh-TW" altLang="en-US" b="1" dirty="0" smtClean="0"/>
              <a:t>桌遊種子教師桌遊實作工作坊</a:t>
            </a:r>
          </a:p>
          <a:p>
            <a:r>
              <a:rPr lang="zh-TW" altLang="en-US" dirty="0" smtClean="0"/>
              <a:t>由過去兩年所培訓的師資帶領校內學生進行桌遊探索及教學，提升師資領導能力，增進帶領及教學經驗，預計辦理</a:t>
            </a:r>
            <a:r>
              <a:rPr lang="en-US" altLang="zh-TW" dirty="0" smtClean="0"/>
              <a:t>2</a:t>
            </a:r>
            <a:r>
              <a:rPr lang="zh-TW" altLang="en-US" dirty="0" smtClean="0"/>
              <a:t>場。</a:t>
            </a:r>
          </a:p>
          <a:p>
            <a:endParaRPr lang="en-US" altLang="zh-TW" dirty="0" smtClean="0"/>
          </a:p>
          <a:p>
            <a:r>
              <a:rPr lang="zh-TW" altLang="en-US" b="1" dirty="0" smtClean="0"/>
              <a:t>支持性工作坊暨心靈讀書會</a:t>
            </a:r>
          </a:p>
          <a:p>
            <a:r>
              <a:rPr lang="zh-TW" altLang="en-US" dirty="0" smtClean="0"/>
              <a:t>透過共同閱讀，提供弱勢學生互相討論與支持的空間，建立彼此的人際連結。預計辦理</a:t>
            </a:r>
            <a:r>
              <a:rPr lang="en-US" altLang="zh-TW" dirty="0" smtClean="0"/>
              <a:t>21</a:t>
            </a:r>
            <a:r>
              <a:rPr lang="zh-TW" altLang="en-US" dirty="0" smtClean="0"/>
              <a:t>場次。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自殺防治守門人學生培訓工作坊</a:t>
            </a:r>
          </a:p>
          <a:p>
            <a:r>
              <a:rPr lang="zh-TW" altLang="en-US" dirty="0" smtClean="0"/>
              <a:t>提升學生自殺防治守門人觀念，落實及早發現與介入之校園防護網。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/>
              <a:t>【</a:t>
            </a:r>
            <a:r>
              <a:rPr lang="zh-TW" altLang="en-US" b="1" dirty="0" smtClean="0"/>
              <a:t>愛的投遞信箱</a:t>
            </a:r>
            <a:r>
              <a:rPr lang="en-US" altLang="zh-TW" b="1" dirty="0" smtClean="0"/>
              <a:t>】</a:t>
            </a:r>
          </a:p>
          <a:p>
            <a:r>
              <a:rPr lang="zh-TW" altLang="en-US" dirty="0" smtClean="0"/>
              <a:t>本校教職員生將欲傳達的情感化為文字書寫在經設計的明信片上，交由學輔中心代為傳遞，使對方收到後能隨時翻閱，並珍惜此份特殊情意，讓彼此真情加分。三校區共同參與。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中心各項活動</a:t>
            </a:r>
            <a:r>
              <a:rPr lang="zh-TW" altLang="en-US" dirty="0"/>
              <a:t>都會更新</a:t>
            </a:r>
            <a:r>
              <a:rPr lang="zh-TW" altLang="en-US" dirty="0" smtClean="0"/>
              <a:t>在安心在</a:t>
            </a:r>
            <a:r>
              <a:rPr lang="zh-TW" altLang="en-US" dirty="0"/>
              <a:t>嘉的</a:t>
            </a:r>
            <a:r>
              <a:rPr lang="zh-TW" altLang="en-US" dirty="0" smtClean="0"/>
              <a:t>粉絲專頁</a:t>
            </a:r>
            <a:r>
              <a:rPr lang="zh-TW" altLang="en-US" dirty="0"/>
              <a:t>裡，同學們</a:t>
            </a:r>
            <a:r>
              <a:rPr lang="zh-TW" altLang="en-US" dirty="0" smtClean="0"/>
              <a:t>可以隨時上網了解我們</a:t>
            </a:r>
            <a:r>
              <a:rPr lang="zh-TW" altLang="en-US" dirty="0"/>
              <a:t>的</a:t>
            </a:r>
            <a:r>
              <a:rPr lang="zh-TW" altLang="en-US" dirty="0" smtClean="0"/>
              <a:t>活動資訊喔！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38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中心各項活動</a:t>
            </a:r>
            <a:r>
              <a:rPr lang="zh-TW" altLang="en-US" dirty="0"/>
              <a:t>都會更新</a:t>
            </a:r>
            <a:r>
              <a:rPr lang="zh-TW" altLang="en-US" dirty="0" smtClean="0"/>
              <a:t>在安心在</a:t>
            </a:r>
            <a:r>
              <a:rPr lang="zh-TW" altLang="en-US" dirty="0"/>
              <a:t>嘉的</a:t>
            </a:r>
            <a:r>
              <a:rPr lang="zh-TW" altLang="en-US" dirty="0" smtClean="0"/>
              <a:t>粉絲專頁</a:t>
            </a:r>
            <a:r>
              <a:rPr lang="zh-TW" altLang="en-US" dirty="0"/>
              <a:t>裡，同學們</a:t>
            </a:r>
            <a:r>
              <a:rPr lang="zh-TW" altLang="en-US" dirty="0" smtClean="0"/>
              <a:t>可以隨時上網了解我們</a:t>
            </a:r>
            <a:r>
              <a:rPr lang="zh-TW" altLang="en-US" dirty="0"/>
              <a:t>的</a:t>
            </a:r>
            <a:r>
              <a:rPr lang="zh-TW" altLang="en-US" dirty="0" smtClean="0"/>
              <a:t>活動資訊喔！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38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那麼各校區的學輔中心位置在哪裡呢，在這向大家簡介喔。（後面還會帶大家深入各個校區的學輔中心）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06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那麼各校區的學輔中心位置在哪裡呢，在這向大家簡介喔。（後面還會帶大家深入各個校區的學輔中心）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F75B9-8067-440D-ABEE-9E30D4998500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06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7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4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92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82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22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9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4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48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1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9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C076-072B-4552-8873-63188A440F4C}" type="datetimeFigureOut">
              <a:rPr lang="zh-TW" altLang="en-US" smtClean="0"/>
              <a:t>2017/9/13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5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6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テキスト ボックス 7"/>
          <p:cNvSpPr txBox="1">
            <a:spLocks noChangeArrowheads="1"/>
          </p:cNvSpPr>
          <p:nvPr/>
        </p:nvSpPr>
        <p:spPr bwMode="auto">
          <a:xfrm>
            <a:off x="2519772" y="4347140"/>
            <a:ext cx="4104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農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學院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導師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會議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簡報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蕭怡茹</a:t>
            </a:r>
            <a:r>
              <a:rPr kumimoji="0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心理師</a:t>
            </a:r>
            <a:endParaRPr kumimoji="0" lang="ja-JP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568825" y="6319838"/>
            <a:ext cx="43259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r>
              <a:rPr kumimoji="0" lang="en-US" altLang="ja-JP" sz="1600" dirty="0" smtClean="0">
                <a:solidFill>
                  <a:srgbClr val="008000"/>
                </a:solidFill>
                <a:latin typeface="Monotype Corsiva" pitchFamily="66" charset="0"/>
                <a:ea typeface="ＭＳ Ｐゴシック" pitchFamily="34" charset="-128"/>
              </a:rPr>
              <a:t>Center of Student Counseling Office of Student Affairs</a:t>
            </a:r>
            <a:endParaRPr kumimoji="0" lang="en-US" altLang="ja-JP" sz="1600" dirty="0">
              <a:solidFill>
                <a:srgbClr val="0080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3273425" y="5456682"/>
            <a:ext cx="2597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學務</a:t>
            </a:r>
            <a:r>
              <a:rPr lang="zh-TW" altLang="en-US" b="1" dirty="0" smtClean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處學生輔導中心</a:t>
            </a:r>
            <a:endParaRPr kumimoji="0" lang="en-US" altLang="ja-JP" b="1" dirty="0">
              <a:solidFill>
                <a:srgbClr val="008000"/>
              </a:solidFill>
              <a:latin typeface="Monotype Corsiva" pitchFamily="66" charset="0"/>
              <a:ea typeface="微軟正黑體" pitchFamily="34" charset="-12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1613" y="193675"/>
            <a:ext cx="8740775" cy="647065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3273425" y="5764459"/>
            <a:ext cx="2597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201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7</a:t>
            </a:r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.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9</a:t>
            </a:r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.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14</a:t>
            </a:r>
            <a:endParaRPr kumimoji="0" lang="en-US" altLang="ja-JP" sz="1600" b="1" dirty="0">
              <a:solidFill>
                <a:srgbClr val="0066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02" y="2058129"/>
            <a:ext cx="4613392" cy="18563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263398"/>
            <a:ext cx="2390711" cy="18303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11" y="4528465"/>
            <a:ext cx="2339752" cy="17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"/>
            <a:ext cx="9144000" cy="54726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1722399" cy="37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8402"/>
          <a:stretch/>
        </p:blipFill>
        <p:spPr>
          <a:xfrm>
            <a:off x="2339753" y="2011197"/>
            <a:ext cx="6804248" cy="4846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956577"/>
            <a:ext cx="1356145" cy="1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877" y="260648"/>
            <a:ext cx="856895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200" b="1" dirty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安心在嘉</a:t>
            </a:r>
            <a:r>
              <a:rPr lang="zh-TW" altLang="en-US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，幸福</a:t>
            </a:r>
            <a:r>
              <a:rPr lang="zh-TW" altLang="en-US" sz="4200" b="1" dirty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抵</a:t>
            </a:r>
            <a:r>
              <a:rPr lang="zh-TW" altLang="en-US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嘉。</a:t>
            </a:r>
            <a:r>
              <a:rPr lang="en-US" altLang="zh-TW" sz="4200" b="1" dirty="0" smtClean="0">
                <a:solidFill>
                  <a:srgbClr val="007635"/>
                </a:solidFill>
                <a:effectLst>
                  <a:glow rad="139700">
                    <a:srgbClr val="E4F6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marL="0" indent="0" algn="ctr">
              <a:buNone/>
            </a:pPr>
            <a:r>
              <a:rPr lang="zh-TW" altLang="en-US" sz="3400" b="1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班級輔導系列開放報名囉 </a:t>
            </a:r>
            <a:r>
              <a:rPr lang="en-US" altLang="zh-TW" sz="3400" b="1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!!!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249"/>
            <a:ext cx="7016236" cy="393262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14" y="3391916"/>
            <a:ext cx="1766286" cy="293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14" y="3815585"/>
            <a:ext cx="1418198" cy="141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306540" y="1899538"/>
            <a:ext cx="6701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400" b="1" dirty="0">
                <a:solidFill>
                  <a:srgbClr val="0066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每週三班週會</a:t>
            </a:r>
            <a: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時間，</a:t>
            </a:r>
            <a:r>
              <a:rPr lang="zh-TW" altLang="en-US" sz="2400" b="1" dirty="0" smtClean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或可利用</a:t>
            </a:r>
            <a:r>
              <a:rPr lang="zh-TW" altLang="en-US" sz="2400" b="1" dirty="0">
                <a:solidFill>
                  <a:srgbClr val="00669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班級空堂</a:t>
            </a:r>
            <a:r>
              <a:rPr lang="zh-TW" altLang="en-US" sz="2400" b="1" dirty="0">
                <a:solidFill>
                  <a:srgbClr val="47474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時間進行。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245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945" y="379709"/>
            <a:ext cx="8229600" cy="3232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sz="4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諮商系列：</a:t>
            </a:r>
            <a:r>
              <a:rPr lang="en-US" altLang="zh-TW" sz="4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月熱情開跑</a:t>
            </a:r>
            <a:r>
              <a:rPr lang="en-US" altLang="zh-TW" sz="4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4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E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1800" b="1" dirty="0" smtClean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「幸福食光</a:t>
            </a:r>
            <a:r>
              <a:rPr lang="en-US" altLang="zh-TW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r>
              <a:rPr lang="zh-TW" altLang="en-US" sz="3000" b="1" dirty="0" smtClean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嘉大」</a:t>
            </a:r>
            <a:r>
              <a:rPr lang="en-US" altLang="zh-TW" sz="3000" b="1" dirty="0" smtClean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rgbClr val="7332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自我探索團體</a:t>
            </a:r>
            <a:endParaRPr lang="en-US" altLang="zh-TW" sz="2800" b="1" dirty="0" smtClean="0">
              <a:solidFill>
                <a:srgbClr val="7332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期間：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10/12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12/07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每週四晚間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20:30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共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2600" b="1" dirty="0" smtClean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600" b="1" dirty="0" smtClean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潭校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區學輔中心團體室</a:t>
            </a:r>
            <a:endParaRPr lang="en-US" altLang="zh-TW" sz="28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04761" y="6501614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rgbClr val="E6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E6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397">
            <a:off x="6527620" y="1227428"/>
            <a:ext cx="1903846" cy="26929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320758" y="4017099"/>
            <a:ext cx="6438522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3000" b="1" dirty="0">
                <a:solidFill>
                  <a:srgbClr val="7030A0"/>
                </a:solidFill>
                <a:effectLst>
                  <a:glow rad="114300">
                    <a:srgbClr val="FACBCA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「生命歷奇之旅」</a:t>
            </a:r>
            <a:r>
              <a:rPr lang="en-US" altLang="zh-TW" sz="30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>
                <a:solidFill>
                  <a:srgbClr val="7332A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人際溝通成長團體</a:t>
            </a:r>
            <a:endParaRPr lang="en-US" altLang="zh-TW" sz="2800" b="1" dirty="0">
              <a:solidFill>
                <a:srgbClr val="7332A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期間：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10/13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12/15</a:t>
            </a:r>
            <a:endParaRPr lang="en-US" altLang="zh-TW" sz="26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時間：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每週五上午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10:00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en-US" sz="2600" b="1" dirty="0" smtClean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2600" b="1" dirty="0">
              <a:solidFill>
                <a:srgbClr val="893B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sz="2600" b="1" dirty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r>
              <a:rPr lang="zh-TW" altLang="en-US" sz="2600" b="1" dirty="0">
                <a:solidFill>
                  <a:srgbClr val="893B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新民校區室內與室外場地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206">
            <a:off x="201634" y="3624545"/>
            <a:ext cx="1965195" cy="27795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648" y="4325497"/>
            <a:ext cx="1305819" cy="134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47" t="79763" r="33698" b="11157"/>
          <a:stretch/>
        </p:blipFill>
        <p:spPr>
          <a:xfrm>
            <a:off x="7491225" y="2348880"/>
            <a:ext cx="1255567" cy="126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982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87844"/>
            <a:ext cx="6408712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200" b="1" dirty="0" smtClean="0">
                <a:solidFill>
                  <a:srgbClr val="005400"/>
                </a:solidFill>
                <a:effectLst>
                  <a:glow rad="101600">
                    <a:srgbClr val="EBF8D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各項講座與工作坊</a:t>
            </a:r>
            <a:endParaRPr lang="en-US" altLang="zh-TW" sz="4200" b="1" dirty="0" smtClean="0">
              <a:solidFill>
                <a:srgbClr val="005400"/>
              </a:solidFill>
              <a:effectLst>
                <a:glow rad="101600">
                  <a:srgbClr val="EBF8D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solidFill>
                  <a:srgbClr val="0054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月隆重登場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en-US" altLang="zh-TW" sz="3600" dirty="0">
              <a:solidFill>
                <a:srgbClr val="005400"/>
              </a:solidFill>
              <a:effectLst>
                <a:glow rad="101600">
                  <a:srgbClr val="DBF2AC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i="1" dirty="0">
              <a:latin typeface="華康POP1體W5(P)" pitchFamily="82" charset="-120"/>
              <a:ea typeface="華康POP1體W5(P)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0314" y="6519446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9551" y="1702743"/>
            <a:ext cx="83503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學院心理健康</a:t>
            </a:r>
            <a:r>
              <a:rPr lang="zh-TW" altLang="en-US" sz="28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講座</a:t>
            </a:r>
            <a:r>
              <a:rPr lang="en-US" altLang="zh-TW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情緒大平台，給你滿滿的情緒</a:t>
            </a:r>
            <a:r>
              <a:rPr lang="en-US" altLang="zh-TW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EQ</a:t>
            </a:r>
            <a:r>
              <a:rPr lang="zh-TW" altLang="en-US" sz="20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en-US" altLang="zh-TW" sz="20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>
              <a:lnSpc>
                <a:spcPct val="120000"/>
              </a:lnSpc>
            </a:pPr>
            <a:endParaRPr lang="en-US" altLang="zh-TW" sz="800" b="1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10/02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18:30-20:00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潭進學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 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10/23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18:30-20:00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進學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 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10/25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農學院 大一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11/01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民雄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幼教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 大一至大四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學院 大一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情感教育專家講座</a:t>
            </a:r>
            <a:r>
              <a:rPr lang="en-US" altLang="zh-TW" sz="22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2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滑世代的愛與情感表達</a:t>
            </a:r>
            <a:r>
              <a:rPr lang="en-US" altLang="zh-TW" sz="22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22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8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10/18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民雄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特教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 大一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11/01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新民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獸醫學院 大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TW" sz="2300" b="1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11/22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班週會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蘭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潭微藥系 大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lang="en-US" altLang="zh-TW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62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20314" y="6519446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背景出處：網路</a:t>
            </a:r>
            <a:r>
              <a:rPr lang="en-US" altLang="zh-TW" sz="1600" dirty="0" smtClean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rgbClr val="9BBB59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3538" y="1763243"/>
            <a:ext cx="795064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要你的”神”回覆</a:t>
            </a: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 滑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世代的戀愛工作</a:t>
            </a: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坊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10/21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09:00-16:30 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11/25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09:00-16:30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</a:t>
            </a:r>
            <a:endParaRPr lang="zh-TW" altLang="en-US" sz="23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桌遊種子教師桌遊實作工作坊 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12/01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09:00-12:00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潭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12/08  </a:t>
            </a:r>
            <a:r>
              <a:rPr lang="en-US" altLang="zh-TW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09:00-12:00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</a:t>
            </a:r>
          </a:p>
          <a:p>
            <a:endParaRPr lang="en-US" altLang="zh-TW" sz="12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6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支持性工作坊暨心靈讀書會 </a:t>
            </a:r>
            <a:endParaRPr lang="en-US" altLang="zh-TW" sz="2600" b="1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10/25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12/20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 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12:00-13:10 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蘭潭</a:t>
            </a:r>
          </a:p>
          <a:p>
            <a:endParaRPr lang="en-US" altLang="zh-TW" sz="1400" dirty="0" smtClean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Hold 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啾</a:t>
            </a:r>
            <a:r>
              <a:rPr lang="en-US" altLang="zh-TW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Back</a:t>
            </a:r>
            <a:r>
              <a:rPr lang="zh-TW" altLang="en-US" sz="26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」自殺防治守門人培訓 </a:t>
            </a:r>
            <a:endParaRPr lang="en-US" altLang="zh-TW" sz="2600" b="1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●</a:t>
            </a:r>
            <a:r>
              <a:rPr lang="en-US" altLang="zh-TW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10/18  </a:t>
            </a:r>
            <a:r>
              <a:rPr lang="zh-TW" altLang="en-US" sz="23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管理學院、獸醫學院各班一名代表、宿舍</a:t>
            </a:r>
            <a:r>
              <a:rPr lang="zh-TW" altLang="en-US" sz="23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幹部</a:t>
            </a:r>
            <a:endParaRPr lang="en-US" altLang="zh-TW" sz="2300" dirty="0" smtClean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solidFill>
                <a:srgbClr val="001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愛的投遞信箱</a:t>
            </a:r>
            <a:r>
              <a:rPr lang="en-US" altLang="zh-TW" sz="2700" b="1" dirty="0" smtClean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700" b="1" dirty="0">
                <a:solidFill>
                  <a:srgbClr val="001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dirty="0" smtClean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9/25</a:t>
            </a:r>
            <a:r>
              <a:rPr lang="zh-TW" altLang="en-US" sz="25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500" dirty="0">
                <a:solidFill>
                  <a:srgbClr val="003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10/31</a:t>
            </a:r>
            <a:endParaRPr lang="zh-TW" altLang="en-US" sz="2500" dirty="0">
              <a:solidFill>
                <a:srgbClr val="003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215173"/>
            <a:ext cx="640871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4200" b="1" dirty="0" smtClean="0">
                <a:solidFill>
                  <a:srgbClr val="005400"/>
                </a:solidFill>
                <a:effectLst>
                  <a:glow rad="101600">
                    <a:srgbClr val="EBF8D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各項講座與工作坊</a:t>
            </a:r>
            <a:endParaRPr lang="en-US" altLang="zh-TW" sz="4200" b="1" dirty="0" smtClean="0">
              <a:solidFill>
                <a:srgbClr val="005400"/>
              </a:solidFill>
              <a:effectLst>
                <a:glow rad="101600">
                  <a:srgbClr val="EBF8D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4000" dirty="0" smtClean="0">
                <a:solidFill>
                  <a:srgbClr val="0054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月隆重登場</a:t>
            </a:r>
            <a:r>
              <a:rPr lang="en-US" altLang="zh-TW" sz="3600" dirty="0" smtClean="0">
                <a:solidFill>
                  <a:srgbClr val="005400"/>
                </a:solidFill>
                <a:effectLst>
                  <a:glow rad="101600">
                    <a:srgbClr val="DBF2AC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73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06-嘉義學輔中心(玉靖)\導師相關事項\0914手冊\心理師報告檔案\106年國立嘉義大學「嘉輔志工隊」招募培訓海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940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232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安心</a:t>
            </a:r>
            <a:r>
              <a:rPr lang="zh-TW" altLang="en-US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在嘉</a:t>
            </a:r>
            <a:r>
              <a:rPr lang="en-US" altLang="zh-TW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4800" b="1" dirty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粉絲</a:t>
            </a:r>
            <a:r>
              <a:rPr lang="zh-TW" altLang="en-US" sz="4800" b="1" dirty="0" smtClean="0">
                <a:solidFill>
                  <a:srgbClr val="920092"/>
                </a:solidFill>
                <a:effectLst>
                  <a:glow rad="139700">
                    <a:srgbClr val="EEEAF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4800" b="1" dirty="0">
              <a:solidFill>
                <a:srgbClr val="920092"/>
              </a:solidFill>
              <a:effectLst>
                <a:glow rad="139700">
                  <a:srgbClr val="EEEAF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0314" y="6527020"/>
            <a:ext cx="2223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r>
              <a:rPr lang="zh-TW" altLang="en-US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出處：網路</a:t>
            </a:r>
            <a:r>
              <a:rPr lang="en-US" altLang="zh-TW" sz="16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 t="11291" r="4003" b="8177"/>
          <a:stretch/>
        </p:blipFill>
        <p:spPr bwMode="auto">
          <a:xfrm>
            <a:off x="1467206" y="1608686"/>
            <a:ext cx="6264696" cy="458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7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 flipH="1">
            <a:off x="4371763" y="1303747"/>
            <a:ext cx="29740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4800" b="1" kern="1200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蘭潭校區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324415" y="2236801"/>
            <a:ext cx="392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學生活動中心二樓</a:t>
            </a:r>
            <a:endParaRPr lang="en-US" altLang="zh-TW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餐廳美食街旁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2717080~3</a:t>
            </a:r>
            <a:endParaRPr lang="zh-TW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 flipH="1">
            <a:off x="395536" y="2636912"/>
            <a:ext cx="29740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3200" b="1" kern="1200" dirty="0">
                <a:solidFill>
                  <a:srgbClr val="873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民雄校區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39552" y="3219363"/>
            <a:ext cx="367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行政大樓</a:t>
            </a:r>
            <a:r>
              <a:rPr lang="zh-TW" altLang="en-US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二樓</a:t>
            </a:r>
            <a:endParaRPr lang="en-US" altLang="zh-TW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右側樓梯上去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即可看到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5-2263411#1226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~8</a:t>
            </a:r>
            <a:endParaRPr lang="zh-TW" alt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 flipH="1">
            <a:off x="395536" y="4365104"/>
            <a:ext cx="29740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sz="3200" b="1" kern="1200" dirty="0">
                <a:solidFill>
                  <a:srgbClr val="F68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新民校區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39552" y="4969740"/>
            <a:ext cx="3346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管理學院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棟一樓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(D02-112)</a:t>
            </a:r>
          </a:p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綜合辦公室旁</a:t>
            </a:r>
            <a:endPara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5-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2732948</a:t>
            </a:r>
            <a:endParaRPr lang="zh-TW" altLang="en-US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19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07504" y="689855"/>
            <a:ext cx="3456384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聯絡我們</a:t>
            </a:r>
            <a:endParaRPr lang="zh-TW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50">
            <a:off x="4432760" y="3580346"/>
            <a:ext cx="4347598" cy="31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1"/>
          <p:cNvSpPr txBox="1">
            <a:spLocks noChangeArrowheads="1"/>
          </p:cNvSpPr>
          <p:nvPr/>
        </p:nvSpPr>
        <p:spPr bwMode="auto">
          <a:xfrm>
            <a:off x="539552" y="1628800"/>
            <a:ext cx="8964488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蕭怡茹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學歷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：美國西南浸信會神學院家庭與婚姻諮商所碩士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美國德州大學奧斯汀分校教育心理學系碩士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證照：諮商心理師，諮心字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002808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現任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：國立嘉義大學學輔中心諮商心理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真理大學麻豆校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區學務組諮商室諮商心理師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嘉義基督教醫院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諮商心理師</a:t>
            </a: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en-US" altLang="zh-TW" sz="2200" dirty="0"/>
              <a:t>Walsh Counseling Center 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實習諮商心理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  <a:endParaRPr lang="zh-TW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專長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個別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團體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諮商、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自我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探索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人際關係、生涯探索、情緒與紓壓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95" y="0"/>
            <a:ext cx="2341917" cy="23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214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59832" y="1556792"/>
            <a:ext cx="496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66"/>
                </a:solidFill>
                <a:latin typeface="微軟正黑體" pitchFamily="34" charset="-120"/>
                <a:ea typeface="微軟正黑體" pitchFamily="34" charset="-120"/>
              </a:rPr>
              <a:t>謝謝您的聆聽指教</a:t>
            </a:r>
            <a:endParaRPr lang="zh-TW" altLang="en-US" sz="4400" b="1" dirty="0">
              <a:solidFill>
                <a:srgbClr val="FFFF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19" y="651944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&lt;&lt;</a:t>
            </a:r>
            <a:r>
              <a:rPr lang="zh-TW" altLang="en-US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背景與圖片出處：網路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&gt;&gt;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2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395536" y="1628800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中午用餐依餐券於早上簽到處領取便當，可在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玻璃屋</a:t>
            </a:r>
            <a:r>
              <a:rPr lang="en-US" altLang="zh-TW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用餐區</a:t>
            </a:r>
            <a:r>
              <a:rPr lang="en-US" altLang="zh-TW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或場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外任一休息區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享用午餐。</a:t>
            </a:r>
          </a:p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下午還有</a:t>
            </a:r>
            <a:r>
              <a:rPr lang="en-US" altLang="zh-TW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次簽到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12:50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開始簽到</a:t>
            </a:r>
            <a:r>
              <a:rPr lang="en-US" altLang="zh-TW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攜職員證</a:t>
            </a:r>
            <a:r>
              <a:rPr lang="en-US" altLang="zh-TW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下午的演講於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13:10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開始，請準時回到早上的演講廳內。</a:t>
            </a:r>
            <a:endParaRPr lang="zh-TW" alt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123728" y="485800"/>
            <a:ext cx="504056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溫馨提醒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4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24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8715"/>
              </p:ext>
            </p:extLst>
          </p:nvPr>
        </p:nvGraphicFramePr>
        <p:xfrm>
          <a:off x="4211960" y="1964852"/>
          <a:ext cx="44748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2411642119"/>
              </p:ext>
            </p:extLst>
          </p:nvPr>
        </p:nvGraphicFramePr>
        <p:xfrm>
          <a:off x="611560" y="1907704"/>
          <a:ext cx="396044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683568" y="5500879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：國立嘉義大學教務處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71297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農學院學生</a:t>
            </a:r>
            <a:endParaRPr lang="zh-TW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60032" y="550794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資料來源：國立嘉義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輔中心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41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農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學院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輔導個案問題類別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40969"/>
              </p:ext>
            </p:extLst>
          </p:nvPr>
        </p:nvGraphicFramePr>
        <p:xfrm>
          <a:off x="107504" y="1124744"/>
          <a:ext cx="885698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十角星形 14"/>
          <p:cNvSpPr/>
          <p:nvPr/>
        </p:nvSpPr>
        <p:spPr>
          <a:xfrm>
            <a:off x="1979712" y="3140968"/>
            <a:ext cx="401835" cy="576064"/>
          </a:xfrm>
          <a:prstGeom prst="star10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十角星形 15"/>
          <p:cNvSpPr/>
          <p:nvPr/>
        </p:nvSpPr>
        <p:spPr>
          <a:xfrm>
            <a:off x="2915816" y="3356992"/>
            <a:ext cx="401835" cy="576064"/>
          </a:xfrm>
          <a:prstGeom prst="star10">
            <a:avLst>
              <a:gd name="adj" fmla="val 40053"/>
              <a:gd name="hf" fmla="val 1051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十角星形 5"/>
          <p:cNvSpPr/>
          <p:nvPr/>
        </p:nvSpPr>
        <p:spPr>
          <a:xfrm>
            <a:off x="3407016" y="3717032"/>
            <a:ext cx="401841" cy="576027"/>
          </a:xfrm>
          <a:prstGeom prst="star10">
            <a:avLst>
              <a:gd name="adj" fmla="val 40053"/>
              <a:gd name="hf" fmla="val 1051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5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深入解析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31403"/>
              </p:ext>
            </p:extLst>
          </p:nvPr>
        </p:nvGraphicFramePr>
        <p:xfrm>
          <a:off x="1005271" y="1352178"/>
          <a:ext cx="3073400" cy="1428750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3812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  <a:r>
                        <a:rPr lang="zh-TW" altLang="en-US" sz="135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/>
                        </a:rPr>
                        <a:t>生活調適</a:t>
                      </a:r>
                      <a:endParaRPr lang="zh-TW" altLang="en-US" sz="13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壓力調適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憂鬱情緒調適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焦慮情緒調適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014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憤怒情緒調適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015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悲傷失落調適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其他自我調適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86175"/>
              </p:ext>
            </p:extLst>
          </p:nvPr>
        </p:nvGraphicFramePr>
        <p:xfrm>
          <a:off x="5364088" y="1712744"/>
          <a:ext cx="3073400" cy="714375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381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05</a:t>
                      </a:r>
                      <a:r>
                        <a:rPr lang="zh-TW" altLang="en-US" sz="135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/>
                        </a:rPr>
                        <a:t>人際關係</a:t>
                      </a:r>
                      <a:endParaRPr lang="zh-TW" altLang="en-US" sz="13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051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師生關係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052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同儕關係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059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其他人際關係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48147"/>
              </p:ext>
            </p:extLst>
          </p:nvPr>
        </p:nvGraphicFramePr>
        <p:xfrm>
          <a:off x="1138560" y="3501008"/>
          <a:ext cx="3073400" cy="989497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7512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自我探索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</a:t>
                      </a:r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自我探索與瞭解</a:t>
                      </a: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022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人生事物懷疑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023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宗教問題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029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其他自我成長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179512" y="2132856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1</a:t>
            </a:r>
            <a:endParaRPr lang="zh-TW" altLang="en-US" sz="4400" dirty="0"/>
          </a:p>
        </p:txBody>
      </p:sp>
      <p:sp>
        <p:nvSpPr>
          <p:cNvPr id="9" name="橢圓 8"/>
          <p:cNvSpPr/>
          <p:nvPr/>
        </p:nvSpPr>
        <p:spPr>
          <a:xfrm>
            <a:off x="4355976" y="1700808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1</a:t>
            </a:r>
            <a:endParaRPr lang="zh-TW" altLang="en-US" sz="4400" dirty="0"/>
          </a:p>
        </p:txBody>
      </p:sp>
      <p:sp>
        <p:nvSpPr>
          <p:cNvPr id="10" name="橢圓 9"/>
          <p:cNvSpPr/>
          <p:nvPr/>
        </p:nvSpPr>
        <p:spPr>
          <a:xfrm>
            <a:off x="211786" y="3822588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2</a:t>
            </a:r>
            <a:endParaRPr lang="zh-TW" altLang="en-US" sz="4400" dirty="0"/>
          </a:p>
        </p:txBody>
      </p:sp>
      <p:sp>
        <p:nvSpPr>
          <p:cNvPr id="11" name="橢圓 10"/>
          <p:cNvSpPr/>
          <p:nvPr/>
        </p:nvSpPr>
        <p:spPr>
          <a:xfrm>
            <a:off x="4511126" y="3645024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3</a:t>
            </a:r>
            <a:endParaRPr lang="zh-TW" altLang="en-US" sz="4400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41922"/>
              </p:ext>
            </p:extLst>
          </p:nvPr>
        </p:nvGraphicFramePr>
        <p:xfrm>
          <a:off x="1187624" y="5373216"/>
          <a:ext cx="3168352" cy="714375"/>
        </p:xfrm>
        <a:graphic>
          <a:graphicData uri="http://schemas.openxmlformats.org/drawingml/2006/table">
            <a:tbl>
              <a:tblPr/>
              <a:tblGrid>
                <a:gridCol w="1584176"/>
                <a:gridCol w="1584176"/>
              </a:tblGrid>
              <a:tr h="2381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  <a:r>
                        <a:rPr lang="zh-TW" alt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情感困擾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071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同性情愛關係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072 </a:t>
                      </a:r>
                      <a:r>
                        <a:rPr lang="zh-TW" altLang="en-US" sz="135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異性情愛關係</a:t>
                      </a:r>
                      <a:endParaRPr lang="zh-TW" altLang="en-US" sz="13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079 </a:t>
                      </a:r>
                      <a:r>
                        <a:rPr lang="zh-TW" alt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其他感情困擾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橢圓 14"/>
          <p:cNvSpPr/>
          <p:nvPr/>
        </p:nvSpPr>
        <p:spPr>
          <a:xfrm>
            <a:off x="285754" y="5517232"/>
            <a:ext cx="720080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4</a:t>
            </a:r>
            <a:endParaRPr lang="zh-TW" altLang="en-US" sz="4400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41667"/>
              </p:ext>
            </p:extLst>
          </p:nvPr>
        </p:nvGraphicFramePr>
        <p:xfrm>
          <a:off x="5364088" y="3368985"/>
          <a:ext cx="3073400" cy="1200150"/>
        </p:xfrm>
        <a:graphic>
          <a:graphicData uri="http://schemas.openxmlformats.org/drawingml/2006/table">
            <a:tbl>
              <a:tblPr/>
              <a:tblGrid>
                <a:gridCol w="1536700"/>
                <a:gridCol w="1536700"/>
              </a:tblGrid>
              <a:tr h="2476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TW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  <a:r>
                        <a:rPr lang="zh-TW" alt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家庭關係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061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親子關係</a:t>
                      </a:r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062</a:t>
                      </a:r>
                      <a:r>
                        <a:rPr lang="zh-TW" alt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手足關係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063</a:t>
                      </a:r>
                      <a:r>
                        <a:rPr lang="zh-TW" alt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夫妻關係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064</a:t>
                      </a:r>
                      <a:r>
                        <a:rPr lang="zh-TW" alt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家庭暴力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069</a:t>
                      </a:r>
                      <a:r>
                        <a:rPr lang="zh-TW" alt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其他家庭議題</a:t>
                      </a:r>
                      <a:endParaRPr lang="zh-TW" altLang="en-US" sz="13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2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高關懷學生的辨識與轉介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身體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病假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增加、身體經常感到不適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生病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突發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性的大病或長期的慢性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疾病、多次求醫卻找不出確切病因等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心理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長期感受壓力很大、心情低落、憂鬱、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認知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扭曲、自我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價值感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低落、對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自我意象抱持負面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看法、對生命不重視、自殺意念等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家庭支持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不足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疏離或衝突、朋友或人際網絡較差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孤立、同儕關係不佳、重要關係不穩定或衝突、不會求助等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外顯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表徵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出席率下降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、宅在宿舍、學業成績低下或退步、人際關係改變、遲交或拒繳作業、愁眉苦臉、變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了一個人、缺乏人生目標或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方向、容易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哭泣或沒有表情、哭不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出來、注意力渙散、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向他人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告別、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將心愛的東西送給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別人、成癮行為、偏差行為、攻擊行為、反社會行為、行為失常、失眠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、顯得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疲憊、飲食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規則變得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紊亂等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情境因素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請喪假者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好友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或重要他人身亡、家庭變故或發生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大變動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、失戀或分手、與密友吵架、遭遇性或身體傷害、懷孕、墮胎等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56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轉介過程中需要導師做的是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和學生建立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良好且信任的關係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讓學生了解學輔中心的服務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對主動性較高之學生，可鼓勵他親自前來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</a:rPr>
              <a:t>主動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性低者，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可陪同學生前來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轉介後，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一起協助學生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4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若學生拒絕被轉介</a:t>
            </a:r>
            <a:r>
              <a:rPr lang="en-US" altLang="zh-TW" sz="4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尊重學生的自主意願，導師</a:t>
            </a:r>
            <a:r>
              <a:rPr lang="zh-TW" altLang="en-US" b="1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不需要強迫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學生前來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，但請持續密切觀察並關懷學生。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若有需要可隨時電洽諮詢，或至學輔中心詢問轉介相關事宜。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明顯精神疾病症狀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、出現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自我傷害意圖或行為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，或有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家暴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性侵害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性騷擾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性霸凌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情事等，基於保護學生、維護專業倫理及遵守法律的立場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，有以上狀況的學生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請務必通報或轉介。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02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80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2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1726</Words>
  <Application>Microsoft Office PowerPoint</Application>
  <PresentationFormat>如螢幕大小 (4:3)</PresentationFormat>
  <Paragraphs>207</Paragraphs>
  <Slides>21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PowerPoint 簡報</vt:lpstr>
      <vt:lpstr>PowerPoint 簡報</vt:lpstr>
      <vt:lpstr>PowerPoint 簡報</vt:lpstr>
      <vt:lpstr>農學院輔導個案問題類別</vt:lpstr>
      <vt:lpstr>深入解析</vt:lpstr>
      <vt:lpstr>高關懷學生的辨識與轉介</vt:lpstr>
      <vt:lpstr>轉介過程中需要導師做的是…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安心在嘉FB粉絲頁</vt:lpstr>
      <vt:lpstr>PowerPoint 簡報</vt:lpstr>
      <vt:lpstr>PowerPoint 簡報</vt:lpstr>
      <vt:lpstr>PowerPoint 簡報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174</cp:revision>
  <cp:lastPrinted>2016-02-25T03:26:13Z</cp:lastPrinted>
  <dcterms:created xsi:type="dcterms:W3CDTF">2016-02-23T02:18:48Z</dcterms:created>
  <dcterms:modified xsi:type="dcterms:W3CDTF">2017-09-13T16:20:19Z</dcterms:modified>
</cp:coreProperties>
</file>