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3" r:id="rId2"/>
    <p:sldId id="304" r:id="rId3"/>
    <p:sldId id="305" r:id="rId4"/>
    <p:sldId id="306" r:id="rId5"/>
    <p:sldId id="307" r:id="rId6"/>
    <p:sldId id="288" r:id="rId7"/>
    <p:sldId id="289" r:id="rId8"/>
    <p:sldId id="290" r:id="rId9"/>
    <p:sldId id="300" r:id="rId10"/>
    <p:sldId id="301" r:id="rId11"/>
    <p:sldId id="302" r:id="rId12"/>
    <p:sldId id="294" r:id="rId13"/>
    <p:sldId id="295" r:id="rId14"/>
    <p:sldId id="296" r:id="rId15"/>
    <p:sldId id="297" r:id="rId16"/>
    <p:sldId id="298" r:id="rId17"/>
    <p:sldId id="299" r:id="rId18"/>
    <p:sldId id="292" r:id="rId19"/>
    <p:sldId id="274" r:id="rId20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00"/>
    <a:srgbClr val="FF9900"/>
    <a:srgbClr val="CC3300"/>
    <a:srgbClr val="FFFF99"/>
    <a:srgbClr val="FFFFFF"/>
    <a:srgbClr val="FF5050"/>
    <a:srgbClr val="FFFF66"/>
    <a:srgbClr val="80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2559" autoAdjust="0"/>
  </p:normalViewPr>
  <p:slideViewPr>
    <p:cSldViewPr>
      <p:cViewPr varScale="1">
        <p:scale>
          <a:sx n="83" d="100"/>
          <a:sy n="83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72101694277593E-2"/>
          <c:y val="0"/>
          <c:w val="0.66249590365596844"/>
          <c:h val="0.99035757454278195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  <a:lumMod val="99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00"/>
              </a:solidFill>
            </c:spPr>
          </c:dPt>
          <c:dPt>
            <c:idx val="5"/>
            <c:bubble3D val="0"/>
            <c:explosion val="24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工作表1!$A$2:$A$9</c:f>
              <c:strCache>
                <c:ptCount val="8"/>
                <c:pt idx="0">
                  <c:v>虛擬學院</c:v>
                </c:pt>
                <c:pt idx="1">
                  <c:v>農學院</c:v>
                </c:pt>
                <c:pt idx="2">
                  <c:v>理工學院</c:v>
                </c:pt>
                <c:pt idx="3">
                  <c:v>師範學院</c:v>
                </c:pt>
                <c:pt idx="4">
                  <c:v>生命科學院</c:v>
                </c:pt>
                <c:pt idx="5">
                  <c:v>人文藝術學院</c:v>
                </c:pt>
                <c:pt idx="6">
                  <c:v>管理學院</c:v>
                </c:pt>
                <c:pt idx="7">
                  <c:v>獸醫學院</c:v>
                </c:pt>
              </c:strCache>
            </c:strRef>
          </c:cat>
          <c:val>
            <c:numRef>
              <c:f>工作表1!$B$2:$B$9</c:f>
              <c:numCache>
                <c:formatCode>General</c:formatCode>
                <c:ptCount val="8"/>
                <c:pt idx="0">
                  <c:v>612</c:v>
                </c:pt>
                <c:pt idx="1">
                  <c:v>2345</c:v>
                </c:pt>
                <c:pt idx="2">
                  <c:v>2101</c:v>
                </c:pt>
                <c:pt idx="3">
                  <c:v>1365</c:v>
                </c:pt>
                <c:pt idx="4">
                  <c:v>2236</c:v>
                </c:pt>
                <c:pt idx="5">
                  <c:v>1689</c:v>
                </c:pt>
                <c:pt idx="6">
                  <c:v>2177</c:v>
                </c:pt>
                <c:pt idx="7">
                  <c:v>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000">
              <a:latin typeface="微軟正黑體" pitchFamily="34" charset="-120"/>
              <a:ea typeface="微軟正黑體" pitchFamily="34" charset="-12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explosion val="31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cat>
            <c:strRef>
              <c:f>工作表1!$A$2:$A$3</c:f>
              <c:strCache>
                <c:ptCount val="2"/>
                <c:pt idx="0">
                  <c:v>他院</c:v>
                </c:pt>
                <c:pt idx="1">
                  <c:v>生命科學院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1871</c:v>
                </c:pt>
                <c:pt idx="1">
                  <c:v>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5662017680059"/>
          <c:y val="3.8599344454702242E-2"/>
          <c:w val="0.86866093469289318"/>
          <c:h val="0.6719389398200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cat>
            <c:strRef>
              <c:f>工作表1!$A$2:$A$18</c:f>
              <c:strCache>
                <c:ptCount val="17"/>
                <c:pt idx="0">
                  <c:v>學習</c:v>
                </c:pt>
                <c:pt idx="1">
                  <c:v>生涯</c:v>
                </c:pt>
                <c:pt idx="2">
                  <c:v>自我成長</c:v>
                </c:pt>
                <c:pt idx="3">
                  <c:v>生活調適</c:v>
                </c:pt>
                <c:pt idx="4">
                  <c:v>人際</c:v>
                </c:pt>
                <c:pt idx="5">
                  <c:v>家庭</c:v>
                </c:pt>
                <c:pt idx="6">
                  <c:v>感情</c:v>
                </c:pt>
                <c:pt idx="7">
                  <c:v>成癮</c:v>
                </c:pt>
                <c:pt idx="8">
                  <c:v>性議題</c:v>
                </c:pt>
                <c:pt idx="9">
                  <c:v>偏差行為</c:v>
                </c:pt>
                <c:pt idx="10">
                  <c:v>經濟問題</c:v>
                </c:pt>
                <c:pt idx="11">
                  <c:v>生理健康</c:v>
                </c:pt>
                <c:pt idx="12">
                  <c:v>心理測驗</c:v>
                </c:pt>
                <c:pt idx="13">
                  <c:v>其他</c:v>
                </c:pt>
                <c:pt idx="14">
                  <c:v>心理疾患</c:v>
                </c:pt>
                <c:pt idx="15">
                  <c:v>危機事件</c:v>
                </c:pt>
                <c:pt idx="16">
                  <c:v>性平</c:v>
                </c:pt>
              </c:strCache>
            </c:strRef>
          </c:cat>
          <c:val>
            <c:numRef>
              <c:f>工作表1!$B$2:$B$18</c:f>
              <c:numCache>
                <c:formatCode>General</c:formatCode>
                <c:ptCount val="17"/>
                <c:pt idx="0">
                  <c:v>52</c:v>
                </c:pt>
                <c:pt idx="1">
                  <c:v>20</c:v>
                </c:pt>
                <c:pt idx="2">
                  <c:v>22</c:v>
                </c:pt>
                <c:pt idx="3">
                  <c:v>91</c:v>
                </c:pt>
                <c:pt idx="4">
                  <c:v>46</c:v>
                </c:pt>
                <c:pt idx="5">
                  <c:v>20</c:v>
                </c:pt>
                <c:pt idx="6">
                  <c:v>28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18</c:v>
                </c:pt>
                <c:pt idx="13">
                  <c:v>0</c:v>
                </c:pt>
                <c:pt idx="14">
                  <c:v>9</c:v>
                </c:pt>
                <c:pt idx="15">
                  <c:v>3</c:v>
                </c:pt>
                <c:pt idx="1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189440"/>
        <c:axId val="34280512"/>
      </c:barChart>
      <c:catAx>
        <c:axId val="136189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280512"/>
        <c:crosses val="autoZero"/>
        <c:auto val="1"/>
        <c:lblAlgn val="ctr"/>
        <c:lblOffset val="50"/>
        <c:noMultiLvlLbl val="0"/>
      </c:catAx>
      <c:valAx>
        <c:axId val="3428051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TW" altLang="en-US" dirty="0" smtClean="0"/>
                  <a:t>人</a:t>
                </a:r>
                <a:endParaRPr lang="en-US" altLang="zh-TW" dirty="0" smtClean="0"/>
              </a:p>
              <a:p>
                <a:pPr>
                  <a:defRPr/>
                </a:pPr>
                <a:r>
                  <a:rPr lang="zh-TW" altLang="en-US" dirty="0" smtClean="0"/>
                  <a:t>數</a:t>
                </a:r>
                <a:endParaRPr lang="zh-TW" alt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zh-TW"/>
          </a:p>
        </c:txPr>
        <c:crossAx val="13618944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72734-3BF5-4354-AA64-0BF0C05DFD57}" type="doc">
      <dgm:prSet loTypeId="urn:microsoft.com/office/officeart/2008/layout/BendingPictureSemiTransparentText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2E410BC-468C-4913-9A46-9471EF2A1770}">
      <dgm:prSet phldrT="[文字]" phldr="1"/>
      <dgm:spPr/>
      <dgm:t>
        <a:bodyPr/>
        <a:lstStyle/>
        <a:p>
          <a:pPr algn="ctr"/>
          <a:endParaRPr lang="zh-TW" altLang="en-US"/>
        </a:p>
      </dgm:t>
    </dgm:pt>
    <dgm:pt modelId="{70105DB1-BB13-48D5-B6E6-81556D8A4528}" type="parTrans" cxnId="{DD7088C0-3014-4675-9C64-D0DEC4340738}">
      <dgm:prSet/>
      <dgm:spPr/>
      <dgm:t>
        <a:bodyPr/>
        <a:lstStyle/>
        <a:p>
          <a:pPr algn="ctr"/>
          <a:endParaRPr lang="zh-TW" altLang="en-US"/>
        </a:p>
      </dgm:t>
    </dgm:pt>
    <dgm:pt modelId="{B59A5550-559B-4B35-BEB0-A80F9A2C8A1D}" type="sibTrans" cxnId="{DD7088C0-3014-4675-9C64-D0DEC4340738}">
      <dgm:prSet/>
      <dgm:spPr/>
      <dgm:t>
        <a:bodyPr/>
        <a:lstStyle/>
        <a:p>
          <a:pPr algn="ctr"/>
          <a:endParaRPr lang="zh-TW" altLang="en-US"/>
        </a:p>
      </dgm:t>
    </dgm:pt>
    <dgm:pt modelId="{5A030833-9F48-4946-836E-C21E3E4161B6}">
      <dgm:prSet/>
      <dgm:spPr/>
      <dgm:t>
        <a:bodyPr/>
        <a:lstStyle/>
        <a:p>
          <a:pPr algn="ctr"/>
          <a:endParaRPr lang="zh-TW" altLang="en-US"/>
        </a:p>
      </dgm:t>
    </dgm:pt>
    <dgm:pt modelId="{DEE3E8D8-46F3-48D1-B8C6-E130B59D1F84}" type="parTrans" cxnId="{650D9EBE-A4FD-4DE0-8AF7-5ADD8368A7A4}">
      <dgm:prSet/>
      <dgm:spPr/>
      <dgm:t>
        <a:bodyPr/>
        <a:lstStyle/>
        <a:p>
          <a:pPr algn="ctr"/>
          <a:endParaRPr lang="zh-TW" altLang="en-US"/>
        </a:p>
      </dgm:t>
    </dgm:pt>
    <dgm:pt modelId="{B3CBAC53-A51B-4C35-8AED-542905545556}" type="sibTrans" cxnId="{650D9EBE-A4FD-4DE0-8AF7-5ADD8368A7A4}">
      <dgm:prSet/>
      <dgm:spPr/>
      <dgm:t>
        <a:bodyPr/>
        <a:lstStyle/>
        <a:p>
          <a:pPr algn="ctr"/>
          <a:endParaRPr lang="zh-TW" altLang="en-US"/>
        </a:p>
      </dgm:t>
    </dgm:pt>
    <dgm:pt modelId="{F3839C2B-4353-41F4-A842-FE6C6AB34D07}">
      <dgm:prSet/>
      <dgm:spPr/>
      <dgm:t>
        <a:bodyPr/>
        <a:lstStyle/>
        <a:p>
          <a:pPr algn="ctr"/>
          <a:endParaRPr lang="zh-TW" altLang="en-US"/>
        </a:p>
      </dgm:t>
    </dgm:pt>
    <dgm:pt modelId="{955E8EBB-4570-483B-8FF5-12F43709301A}" type="sibTrans" cxnId="{E61ADE08-AB57-42F4-B662-E7843F7CC350}">
      <dgm:prSet/>
      <dgm:spPr/>
      <dgm:t>
        <a:bodyPr/>
        <a:lstStyle/>
        <a:p>
          <a:pPr algn="ctr"/>
          <a:endParaRPr lang="zh-TW" altLang="en-US"/>
        </a:p>
      </dgm:t>
    </dgm:pt>
    <dgm:pt modelId="{B79C8EDD-DB4D-4A4A-8D53-5D639DE90DC6}" type="parTrans" cxnId="{E61ADE08-AB57-42F4-B662-E7843F7CC350}">
      <dgm:prSet/>
      <dgm:spPr/>
      <dgm:t>
        <a:bodyPr/>
        <a:lstStyle/>
        <a:p>
          <a:pPr algn="ctr"/>
          <a:endParaRPr lang="zh-TW" altLang="en-US"/>
        </a:p>
      </dgm:t>
    </dgm:pt>
    <dgm:pt modelId="{4E35500F-BD24-40AE-817A-17A7692ECD30}">
      <dgm:prSet/>
      <dgm:spPr/>
      <dgm:t>
        <a:bodyPr/>
        <a:lstStyle/>
        <a:p>
          <a:pPr algn="ctr"/>
          <a:endParaRPr lang="zh-TW" altLang="en-US"/>
        </a:p>
      </dgm:t>
    </dgm:pt>
    <dgm:pt modelId="{940D1EFE-CB8E-49C1-A8AA-37B648763CBC}" type="sibTrans" cxnId="{51D507FA-B686-442C-B871-3C05677575D5}">
      <dgm:prSet/>
      <dgm:spPr/>
      <dgm:t>
        <a:bodyPr/>
        <a:lstStyle/>
        <a:p>
          <a:pPr algn="ctr"/>
          <a:endParaRPr lang="zh-TW" altLang="en-US"/>
        </a:p>
      </dgm:t>
    </dgm:pt>
    <dgm:pt modelId="{B68BE7A7-BA7F-4097-8809-DC33EF9AD1E5}" type="parTrans" cxnId="{51D507FA-B686-442C-B871-3C05677575D5}">
      <dgm:prSet/>
      <dgm:spPr/>
      <dgm:t>
        <a:bodyPr/>
        <a:lstStyle/>
        <a:p>
          <a:pPr algn="ctr"/>
          <a:endParaRPr lang="zh-TW" altLang="en-US"/>
        </a:p>
      </dgm:t>
    </dgm:pt>
    <dgm:pt modelId="{3EB66EF3-2969-4129-8B30-67A8E221200C}">
      <dgm:prSet phldrT="[文字]" phldr="1"/>
      <dgm:spPr/>
      <dgm:t>
        <a:bodyPr/>
        <a:lstStyle/>
        <a:p>
          <a:pPr algn="ctr"/>
          <a:endParaRPr lang="zh-TW" altLang="en-US"/>
        </a:p>
      </dgm:t>
    </dgm:pt>
    <dgm:pt modelId="{354D1BD5-F0E9-4039-8D1D-34E09238FBA3}" type="sibTrans" cxnId="{6F028103-404A-4F4B-BC6E-157B829536FE}">
      <dgm:prSet/>
      <dgm:spPr/>
      <dgm:t>
        <a:bodyPr/>
        <a:lstStyle/>
        <a:p>
          <a:pPr algn="ctr"/>
          <a:endParaRPr lang="zh-TW" altLang="en-US"/>
        </a:p>
      </dgm:t>
    </dgm:pt>
    <dgm:pt modelId="{7D889BBD-1D51-413A-9E88-3C504522AD3A}" type="parTrans" cxnId="{6F028103-404A-4F4B-BC6E-157B829536FE}">
      <dgm:prSet/>
      <dgm:spPr/>
      <dgm:t>
        <a:bodyPr/>
        <a:lstStyle/>
        <a:p>
          <a:pPr algn="ctr"/>
          <a:endParaRPr lang="zh-TW" altLang="en-US"/>
        </a:p>
      </dgm:t>
    </dgm:pt>
    <dgm:pt modelId="{77D93116-2835-4DBA-8039-73E4E2424980}">
      <dgm:prSet phldrT="[文字]" phldr="1"/>
      <dgm:spPr/>
      <dgm:t>
        <a:bodyPr/>
        <a:lstStyle/>
        <a:p>
          <a:pPr algn="ctr"/>
          <a:endParaRPr lang="zh-TW" altLang="en-US"/>
        </a:p>
      </dgm:t>
    </dgm:pt>
    <dgm:pt modelId="{A1B272CC-AFFC-4D53-9C1E-52250D67CF21}" type="sibTrans" cxnId="{F727EF7B-445B-4195-B840-D47EC9E9613B}">
      <dgm:prSet/>
      <dgm:spPr/>
      <dgm:t>
        <a:bodyPr/>
        <a:lstStyle/>
        <a:p>
          <a:pPr algn="ctr"/>
          <a:endParaRPr lang="zh-TW" altLang="en-US"/>
        </a:p>
      </dgm:t>
    </dgm:pt>
    <dgm:pt modelId="{975DB025-8D11-40E7-96A6-9380F7EA337B}" type="parTrans" cxnId="{F727EF7B-445B-4195-B840-D47EC9E9613B}">
      <dgm:prSet/>
      <dgm:spPr/>
      <dgm:t>
        <a:bodyPr/>
        <a:lstStyle/>
        <a:p>
          <a:pPr algn="ctr"/>
          <a:endParaRPr lang="zh-TW" altLang="en-US"/>
        </a:p>
      </dgm:t>
    </dgm:pt>
    <dgm:pt modelId="{094C7D91-0224-47C6-A599-D7635D9BD141}">
      <dgm:prSet/>
      <dgm:spPr/>
      <dgm:t>
        <a:bodyPr/>
        <a:lstStyle/>
        <a:p>
          <a:pPr algn="ctr"/>
          <a:endParaRPr lang="zh-TW" altLang="en-US"/>
        </a:p>
      </dgm:t>
    </dgm:pt>
    <dgm:pt modelId="{F5AE724A-0812-4036-BF44-036C00B71838}" type="sibTrans" cxnId="{6B9345D2-B878-41E3-B2F9-1DDA78D9019A}">
      <dgm:prSet/>
      <dgm:spPr/>
      <dgm:t>
        <a:bodyPr/>
        <a:lstStyle/>
        <a:p>
          <a:pPr algn="ctr"/>
          <a:endParaRPr lang="zh-TW" altLang="en-US"/>
        </a:p>
      </dgm:t>
    </dgm:pt>
    <dgm:pt modelId="{AD9591A4-33AA-46A8-8AAD-2632C096E093}" type="parTrans" cxnId="{6B9345D2-B878-41E3-B2F9-1DDA78D9019A}">
      <dgm:prSet/>
      <dgm:spPr/>
      <dgm:t>
        <a:bodyPr/>
        <a:lstStyle/>
        <a:p>
          <a:pPr algn="ctr"/>
          <a:endParaRPr lang="zh-TW" altLang="en-US"/>
        </a:p>
      </dgm:t>
    </dgm:pt>
    <dgm:pt modelId="{3DD65264-1469-45AA-AC51-C5A80A2EEA37}" type="pres">
      <dgm:prSet presAssocID="{53A72734-3BF5-4354-AA64-0BF0C05DFD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95A27A8-692A-4EB6-A9E1-6A027406A815}" type="pres">
      <dgm:prSet presAssocID="{52E410BC-468C-4913-9A46-9471EF2A1770}" presName="composite" presStyleCnt="0"/>
      <dgm:spPr/>
    </dgm:pt>
    <dgm:pt modelId="{ED1956B7-C21F-49CF-982C-A51FDC5E9AEB}" type="pres">
      <dgm:prSet presAssocID="{52E410BC-468C-4913-9A46-9471EF2A1770}" presName="rect1" presStyleLbl="bgShp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zh-TW" altLang="en-US"/>
        </a:p>
      </dgm:t>
    </dgm:pt>
    <dgm:pt modelId="{9A199E02-EFBF-439C-9B22-431674C97F15}" type="pres">
      <dgm:prSet presAssocID="{52E410BC-468C-4913-9A46-9471EF2A1770}" presName="rect2" presStyleLbl="trBgShp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807856-E7B2-41BB-BDD1-182C45CF310A}" type="pres">
      <dgm:prSet presAssocID="{B59A5550-559B-4B35-BEB0-A80F9A2C8A1D}" presName="sibTrans" presStyleCnt="0"/>
      <dgm:spPr/>
    </dgm:pt>
    <dgm:pt modelId="{3D06D571-94F5-4B94-AC4A-A227AB89575C}" type="pres">
      <dgm:prSet presAssocID="{3EB66EF3-2969-4129-8B30-67A8E221200C}" presName="composite" presStyleCnt="0"/>
      <dgm:spPr/>
    </dgm:pt>
    <dgm:pt modelId="{8A5F1F12-3F6A-494D-A909-BFA07EC5809B}" type="pres">
      <dgm:prSet presAssocID="{3EB66EF3-2969-4129-8B30-67A8E221200C}" presName="rect1" presStyleLbl="bgShp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zh-TW" altLang="en-US"/>
        </a:p>
      </dgm:t>
    </dgm:pt>
    <dgm:pt modelId="{67EE5E4E-A066-4DFE-B5D8-A7A3D941EB9C}" type="pres">
      <dgm:prSet presAssocID="{3EB66EF3-2969-4129-8B30-67A8E221200C}" presName="rect2" presStyleLbl="trBgShp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153A5F-47C3-49C2-8708-2ED73D06A827}" type="pres">
      <dgm:prSet presAssocID="{354D1BD5-F0E9-4039-8D1D-34E09238FBA3}" presName="sibTrans" presStyleCnt="0"/>
      <dgm:spPr/>
    </dgm:pt>
    <dgm:pt modelId="{C3914809-94CF-45C8-B86E-04B9059C5EAC}" type="pres">
      <dgm:prSet presAssocID="{77D93116-2835-4DBA-8039-73E4E2424980}" presName="composite" presStyleCnt="0"/>
      <dgm:spPr/>
    </dgm:pt>
    <dgm:pt modelId="{3D776D11-FA0A-4842-8344-AB5DB5AA954A}" type="pres">
      <dgm:prSet presAssocID="{77D93116-2835-4DBA-8039-73E4E2424980}" presName="rect1" presStyleLbl="bgShp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zh-TW" altLang="en-US"/>
        </a:p>
      </dgm:t>
    </dgm:pt>
    <dgm:pt modelId="{E651F487-160B-4B77-A26C-6738319E15CD}" type="pres">
      <dgm:prSet presAssocID="{77D93116-2835-4DBA-8039-73E4E2424980}" presName="rect2" presStyleLbl="trBgShp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672010-8E76-4647-8461-BFEF1FF36329}" type="pres">
      <dgm:prSet presAssocID="{A1B272CC-AFFC-4D53-9C1E-52250D67CF21}" presName="sibTrans" presStyleCnt="0"/>
      <dgm:spPr/>
    </dgm:pt>
    <dgm:pt modelId="{ABE94E49-AF3C-489B-8FA9-4D0FA1E3B51A}" type="pres">
      <dgm:prSet presAssocID="{F3839C2B-4353-41F4-A842-FE6C6AB34D07}" presName="composite" presStyleCnt="0"/>
      <dgm:spPr/>
    </dgm:pt>
    <dgm:pt modelId="{B4985C2A-2FCA-49EC-9282-ABBD234BEA49}" type="pres">
      <dgm:prSet presAssocID="{F3839C2B-4353-41F4-A842-FE6C6AB34D07}" presName="rect1" presStyleLbl="bgShp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zh-TW" altLang="en-US"/>
        </a:p>
      </dgm:t>
    </dgm:pt>
    <dgm:pt modelId="{C207C60A-65FB-4BD0-872E-D2CC500682E6}" type="pres">
      <dgm:prSet presAssocID="{F3839C2B-4353-41F4-A842-FE6C6AB34D07}" presName="rect2" presStyleLbl="trBgShp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B4C267-6E22-402D-B86C-DB28126BE440}" type="pres">
      <dgm:prSet presAssocID="{955E8EBB-4570-483B-8FF5-12F43709301A}" presName="sibTrans" presStyleCnt="0"/>
      <dgm:spPr/>
    </dgm:pt>
    <dgm:pt modelId="{BCA47DCA-C266-4C38-BE7B-D80FF3E008CC}" type="pres">
      <dgm:prSet presAssocID="{4E35500F-BD24-40AE-817A-17A7692ECD30}" presName="composite" presStyleCnt="0"/>
      <dgm:spPr/>
    </dgm:pt>
    <dgm:pt modelId="{9CD74857-674D-4DB2-BDBA-A03D29BD573C}" type="pres">
      <dgm:prSet presAssocID="{4E35500F-BD24-40AE-817A-17A7692ECD30}" presName="rect1" presStyleLbl="bgShp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zh-TW" altLang="en-US"/>
        </a:p>
      </dgm:t>
    </dgm:pt>
    <dgm:pt modelId="{9EC54AE0-5DDB-4659-81BC-A0FDB6E12167}" type="pres">
      <dgm:prSet presAssocID="{4E35500F-BD24-40AE-817A-17A7692ECD30}" presName="rect2" presStyleLbl="trBgShp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646AAB-E2D4-4338-ABB4-FDC02A605A48}" type="pres">
      <dgm:prSet presAssocID="{940D1EFE-CB8E-49C1-A8AA-37B648763CBC}" presName="sibTrans" presStyleCnt="0"/>
      <dgm:spPr/>
    </dgm:pt>
    <dgm:pt modelId="{45A06756-9E49-4319-8ED9-4A3A158AF178}" type="pres">
      <dgm:prSet presAssocID="{5A030833-9F48-4946-836E-C21E3E4161B6}" presName="composite" presStyleCnt="0"/>
      <dgm:spPr/>
    </dgm:pt>
    <dgm:pt modelId="{E98E9F47-CCF9-4A48-B9E4-F874457B6C38}" type="pres">
      <dgm:prSet presAssocID="{5A030833-9F48-4946-836E-C21E3E4161B6}" presName="rect1" presStyleLbl="bgShp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zh-TW" altLang="en-US"/>
        </a:p>
      </dgm:t>
    </dgm:pt>
    <dgm:pt modelId="{A948AF4C-16E2-4C4B-B5E7-F25EBCFF28E9}" type="pres">
      <dgm:prSet presAssocID="{5A030833-9F48-4946-836E-C21E3E4161B6}" presName="rect2" presStyleLbl="trBgShp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A7BB8D-310F-4EDB-8B76-836137041EFB}" type="pres">
      <dgm:prSet presAssocID="{B3CBAC53-A51B-4C35-8AED-542905545556}" presName="sibTrans" presStyleCnt="0"/>
      <dgm:spPr/>
    </dgm:pt>
    <dgm:pt modelId="{C93A1D68-D0CA-42B9-8162-B7FDE377D667}" type="pres">
      <dgm:prSet presAssocID="{094C7D91-0224-47C6-A599-D7635D9BD141}" presName="composite" presStyleCnt="0"/>
      <dgm:spPr/>
    </dgm:pt>
    <dgm:pt modelId="{848B2253-638E-407E-A43D-689392EB9462}" type="pres">
      <dgm:prSet presAssocID="{094C7D91-0224-47C6-A599-D7635D9BD141}" presName="rect1" presStyleLbl="bgShp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zh-TW" altLang="en-US"/>
        </a:p>
      </dgm:t>
    </dgm:pt>
    <dgm:pt modelId="{39A9BCD0-43F0-4D53-845B-D86CDEFACC46}" type="pres">
      <dgm:prSet presAssocID="{094C7D91-0224-47C6-A599-D7635D9BD141}" presName="rect2" presStyleLbl="trBgShp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85CB535-E534-43B7-9369-C0B5DD764AB4}" type="presOf" srcId="{52E410BC-468C-4913-9A46-9471EF2A1770}" destId="{9A199E02-EFBF-439C-9B22-431674C97F15}" srcOrd="0" destOrd="0" presId="urn:microsoft.com/office/officeart/2008/layout/BendingPictureSemiTransparentText"/>
    <dgm:cxn modelId="{0A0E65AA-073E-4790-B45E-50DF1226E7E3}" type="presOf" srcId="{3EB66EF3-2969-4129-8B30-67A8E221200C}" destId="{67EE5E4E-A066-4DFE-B5D8-A7A3D941EB9C}" srcOrd="0" destOrd="0" presId="urn:microsoft.com/office/officeart/2008/layout/BendingPictureSemiTransparentText"/>
    <dgm:cxn modelId="{DD7088C0-3014-4675-9C64-D0DEC4340738}" srcId="{53A72734-3BF5-4354-AA64-0BF0C05DFD57}" destId="{52E410BC-468C-4913-9A46-9471EF2A1770}" srcOrd="0" destOrd="0" parTransId="{70105DB1-BB13-48D5-B6E6-81556D8A4528}" sibTransId="{B59A5550-559B-4B35-BEB0-A80F9A2C8A1D}"/>
    <dgm:cxn modelId="{6B9345D2-B878-41E3-B2F9-1DDA78D9019A}" srcId="{53A72734-3BF5-4354-AA64-0BF0C05DFD57}" destId="{094C7D91-0224-47C6-A599-D7635D9BD141}" srcOrd="6" destOrd="0" parTransId="{AD9591A4-33AA-46A8-8AAD-2632C096E093}" sibTransId="{F5AE724A-0812-4036-BF44-036C00B71838}"/>
    <dgm:cxn modelId="{C3B5E8D1-E3A2-4386-83AF-7E28B46BC0AB}" type="presOf" srcId="{4E35500F-BD24-40AE-817A-17A7692ECD30}" destId="{9EC54AE0-5DDB-4659-81BC-A0FDB6E12167}" srcOrd="0" destOrd="0" presId="urn:microsoft.com/office/officeart/2008/layout/BendingPictureSemiTransparentText"/>
    <dgm:cxn modelId="{650D9EBE-A4FD-4DE0-8AF7-5ADD8368A7A4}" srcId="{53A72734-3BF5-4354-AA64-0BF0C05DFD57}" destId="{5A030833-9F48-4946-836E-C21E3E4161B6}" srcOrd="5" destOrd="0" parTransId="{DEE3E8D8-46F3-48D1-B8C6-E130B59D1F84}" sibTransId="{B3CBAC53-A51B-4C35-8AED-542905545556}"/>
    <dgm:cxn modelId="{B95FE7F3-7156-4F86-86A5-DBD30315BEC6}" type="presOf" srcId="{F3839C2B-4353-41F4-A842-FE6C6AB34D07}" destId="{C207C60A-65FB-4BD0-872E-D2CC500682E6}" srcOrd="0" destOrd="0" presId="urn:microsoft.com/office/officeart/2008/layout/BendingPictureSemiTransparentText"/>
    <dgm:cxn modelId="{F3A6FCEE-0DC1-4A4E-AF0C-3AC84FD6586A}" type="presOf" srcId="{53A72734-3BF5-4354-AA64-0BF0C05DFD57}" destId="{3DD65264-1469-45AA-AC51-C5A80A2EEA37}" srcOrd="0" destOrd="0" presId="urn:microsoft.com/office/officeart/2008/layout/BendingPictureSemiTransparentText"/>
    <dgm:cxn modelId="{E61ADE08-AB57-42F4-B662-E7843F7CC350}" srcId="{53A72734-3BF5-4354-AA64-0BF0C05DFD57}" destId="{F3839C2B-4353-41F4-A842-FE6C6AB34D07}" srcOrd="3" destOrd="0" parTransId="{B79C8EDD-DB4D-4A4A-8D53-5D639DE90DC6}" sibTransId="{955E8EBB-4570-483B-8FF5-12F43709301A}"/>
    <dgm:cxn modelId="{101511AF-C2E8-4602-B84F-DF800C429C30}" type="presOf" srcId="{5A030833-9F48-4946-836E-C21E3E4161B6}" destId="{A948AF4C-16E2-4C4B-B5E7-F25EBCFF28E9}" srcOrd="0" destOrd="0" presId="urn:microsoft.com/office/officeart/2008/layout/BendingPictureSemiTransparentText"/>
    <dgm:cxn modelId="{21525B59-EA4E-4327-91DE-65F5D4288734}" type="presOf" srcId="{77D93116-2835-4DBA-8039-73E4E2424980}" destId="{E651F487-160B-4B77-A26C-6738319E15CD}" srcOrd="0" destOrd="0" presId="urn:microsoft.com/office/officeart/2008/layout/BendingPictureSemiTransparentText"/>
    <dgm:cxn modelId="{E48D47BD-B7B7-4B17-BEB2-160C20191795}" type="presOf" srcId="{094C7D91-0224-47C6-A599-D7635D9BD141}" destId="{39A9BCD0-43F0-4D53-845B-D86CDEFACC46}" srcOrd="0" destOrd="0" presId="urn:microsoft.com/office/officeart/2008/layout/BendingPictureSemiTransparentText"/>
    <dgm:cxn modelId="{F727EF7B-445B-4195-B840-D47EC9E9613B}" srcId="{53A72734-3BF5-4354-AA64-0BF0C05DFD57}" destId="{77D93116-2835-4DBA-8039-73E4E2424980}" srcOrd="2" destOrd="0" parTransId="{975DB025-8D11-40E7-96A6-9380F7EA337B}" sibTransId="{A1B272CC-AFFC-4D53-9C1E-52250D67CF21}"/>
    <dgm:cxn modelId="{51D507FA-B686-442C-B871-3C05677575D5}" srcId="{53A72734-3BF5-4354-AA64-0BF0C05DFD57}" destId="{4E35500F-BD24-40AE-817A-17A7692ECD30}" srcOrd="4" destOrd="0" parTransId="{B68BE7A7-BA7F-4097-8809-DC33EF9AD1E5}" sibTransId="{940D1EFE-CB8E-49C1-A8AA-37B648763CBC}"/>
    <dgm:cxn modelId="{6F028103-404A-4F4B-BC6E-157B829536FE}" srcId="{53A72734-3BF5-4354-AA64-0BF0C05DFD57}" destId="{3EB66EF3-2969-4129-8B30-67A8E221200C}" srcOrd="1" destOrd="0" parTransId="{7D889BBD-1D51-413A-9E88-3C504522AD3A}" sibTransId="{354D1BD5-F0E9-4039-8D1D-34E09238FBA3}"/>
    <dgm:cxn modelId="{4B726148-03AD-4D45-9184-74AEA675D443}" type="presParOf" srcId="{3DD65264-1469-45AA-AC51-C5A80A2EEA37}" destId="{195A27A8-692A-4EB6-A9E1-6A027406A815}" srcOrd="0" destOrd="0" presId="urn:microsoft.com/office/officeart/2008/layout/BendingPictureSemiTransparentText"/>
    <dgm:cxn modelId="{BDA86612-5920-4068-89A6-FDC1676B0843}" type="presParOf" srcId="{195A27A8-692A-4EB6-A9E1-6A027406A815}" destId="{ED1956B7-C21F-49CF-982C-A51FDC5E9AEB}" srcOrd="0" destOrd="0" presId="urn:microsoft.com/office/officeart/2008/layout/BendingPictureSemiTransparentText"/>
    <dgm:cxn modelId="{5C053840-D025-4600-9108-89172C29E8A5}" type="presParOf" srcId="{195A27A8-692A-4EB6-A9E1-6A027406A815}" destId="{9A199E02-EFBF-439C-9B22-431674C97F15}" srcOrd="1" destOrd="0" presId="urn:microsoft.com/office/officeart/2008/layout/BendingPictureSemiTransparentText"/>
    <dgm:cxn modelId="{31328261-2A77-436C-A4CF-FDBB864EADBA}" type="presParOf" srcId="{3DD65264-1469-45AA-AC51-C5A80A2EEA37}" destId="{E5807856-E7B2-41BB-BDD1-182C45CF310A}" srcOrd="1" destOrd="0" presId="urn:microsoft.com/office/officeart/2008/layout/BendingPictureSemiTransparentText"/>
    <dgm:cxn modelId="{4281525F-B986-4BE4-A801-36D01FFB7328}" type="presParOf" srcId="{3DD65264-1469-45AA-AC51-C5A80A2EEA37}" destId="{3D06D571-94F5-4B94-AC4A-A227AB89575C}" srcOrd="2" destOrd="0" presId="urn:microsoft.com/office/officeart/2008/layout/BendingPictureSemiTransparentText"/>
    <dgm:cxn modelId="{DC6A68D6-0F8F-4F69-9769-D6AB80D8327E}" type="presParOf" srcId="{3D06D571-94F5-4B94-AC4A-A227AB89575C}" destId="{8A5F1F12-3F6A-494D-A909-BFA07EC5809B}" srcOrd="0" destOrd="0" presId="urn:microsoft.com/office/officeart/2008/layout/BendingPictureSemiTransparentText"/>
    <dgm:cxn modelId="{9FB87831-4914-4E25-99F3-0672F20E77A3}" type="presParOf" srcId="{3D06D571-94F5-4B94-AC4A-A227AB89575C}" destId="{67EE5E4E-A066-4DFE-B5D8-A7A3D941EB9C}" srcOrd="1" destOrd="0" presId="urn:microsoft.com/office/officeart/2008/layout/BendingPictureSemiTransparentText"/>
    <dgm:cxn modelId="{9C84F21A-2516-4A45-85BD-84B4B58CB316}" type="presParOf" srcId="{3DD65264-1469-45AA-AC51-C5A80A2EEA37}" destId="{B6153A5F-47C3-49C2-8708-2ED73D06A827}" srcOrd="3" destOrd="0" presId="urn:microsoft.com/office/officeart/2008/layout/BendingPictureSemiTransparentText"/>
    <dgm:cxn modelId="{3FDE3EE8-CC3B-4966-AB8C-64C228521EFE}" type="presParOf" srcId="{3DD65264-1469-45AA-AC51-C5A80A2EEA37}" destId="{C3914809-94CF-45C8-B86E-04B9059C5EAC}" srcOrd="4" destOrd="0" presId="urn:microsoft.com/office/officeart/2008/layout/BendingPictureSemiTransparentText"/>
    <dgm:cxn modelId="{53366D97-B2AE-465F-8D03-BFB4F0C9C681}" type="presParOf" srcId="{C3914809-94CF-45C8-B86E-04B9059C5EAC}" destId="{3D776D11-FA0A-4842-8344-AB5DB5AA954A}" srcOrd="0" destOrd="0" presId="urn:microsoft.com/office/officeart/2008/layout/BendingPictureSemiTransparentText"/>
    <dgm:cxn modelId="{0A96A36B-98E5-48DE-AA23-D9C552B28101}" type="presParOf" srcId="{C3914809-94CF-45C8-B86E-04B9059C5EAC}" destId="{E651F487-160B-4B77-A26C-6738319E15CD}" srcOrd="1" destOrd="0" presId="urn:microsoft.com/office/officeart/2008/layout/BendingPictureSemiTransparentText"/>
    <dgm:cxn modelId="{23408E1C-9EB2-450A-9E14-17EAAFA63ED2}" type="presParOf" srcId="{3DD65264-1469-45AA-AC51-C5A80A2EEA37}" destId="{D1672010-8E76-4647-8461-BFEF1FF36329}" srcOrd="5" destOrd="0" presId="urn:microsoft.com/office/officeart/2008/layout/BendingPictureSemiTransparentText"/>
    <dgm:cxn modelId="{1E81099C-9AE2-4660-966A-4AC9F0929E5D}" type="presParOf" srcId="{3DD65264-1469-45AA-AC51-C5A80A2EEA37}" destId="{ABE94E49-AF3C-489B-8FA9-4D0FA1E3B51A}" srcOrd="6" destOrd="0" presId="urn:microsoft.com/office/officeart/2008/layout/BendingPictureSemiTransparentText"/>
    <dgm:cxn modelId="{8C8578A5-1BCA-439A-92A2-EFB401A9BF6B}" type="presParOf" srcId="{ABE94E49-AF3C-489B-8FA9-4D0FA1E3B51A}" destId="{B4985C2A-2FCA-49EC-9282-ABBD234BEA49}" srcOrd="0" destOrd="0" presId="urn:microsoft.com/office/officeart/2008/layout/BendingPictureSemiTransparentText"/>
    <dgm:cxn modelId="{4FEFEF98-FD2E-48EA-ADB5-FF5F30D74D18}" type="presParOf" srcId="{ABE94E49-AF3C-489B-8FA9-4D0FA1E3B51A}" destId="{C207C60A-65FB-4BD0-872E-D2CC500682E6}" srcOrd="1" destOrd="0" presId="urn:microsoft.com/office/officeart/2008/layout/BendingPictureSemiTransparentText"/>
    <dgm:cxn modelId="{4BB2A9A2-1BC3-4481-A52F-F251B1EA03B4}" type="presParOf" srcId="{3DD65264-1469-45AA-AC51-C5A80A2EEA37}" destId="{97B4C267-6E22-402D-B86C-DB28126BE440}" srcOrd="7" destOrd="0" presId="urn:microsoft.com/office/officeart/2008/layout/BendingPictureSemiTransparentText"/>
    <dgm:cxn modelId="{58A3CEBD-55E3-48F9-92A8-D9AD0F13A8DA}" type="presParOf" srcId="{3DD65264-1469-45AA-AC51-C5A80A2EEA37}" destId="{BCA47DCA-C266-4C38-BE7B-D80FF3E008CC}" srcOrd="8" destOrd="0" presId="urn:microsoft.com/office/officeart/2008/layout/BendingPictureSemiTransparentText"/>
    <dgm:cxn modelId="{62B3DE78-6F07-4EF1-ADCC-B3A5FC642943}" type="presParOf" srcId="{BCA47DCA-C266-4C38-BE7B-D80FF3E008CC}" destId="{9CD74857-674D-4DB2-BDBA-A03D29BD573C}" srcOrd="0" destOrd="0" presId="urn:microsoft.com/office/officeart/2008/layout/BendingPictureSemiTransparentText"/>
    <dgm:cxn modelId="{0C4AA7EF-39E8-463E-9D4A-2AFB507A1231}" type="presParOf" srcId="{BCA47DCA-C266-4C38-BE7B-D80FF3E008CC}" destId="{9EC54AE0-5DDB-4659-81BC-A0FDB6E12167}" srcOrd="1" destOrd="0" presId="urn:microsoft.com/office/officeart/2008/layout/BendingPictureSemiTransparentText"/>
    <dgm:cxn modelId="{DD430FC6-7107-4135-BD6E-9AA803381769}" type="presParOf" srcId="{3DD65264-1469-45AA-AC51-C5A80A2EEA37}" destId="{2D646AAB-E2D4-4338-ABB4-FDC02A605A48}" srcOrd="9" destOrd="0" presId="urn:microsoft.com/office/officeart/2008/layout/BendingPictureSemiTransparentText"/>
    <dgm:cxn modelId="{44DDE3DA-AE28-4F92-87DB-FC05726EF534}" type="presParOf" srcId="{3DD65264-1469-45AA-AC51-C5A80A2EEA37}" destId="{45A06756-9E49-4319-8ED9-4A3A158AF178}" srcOrd="10" destOrd="0" presId="urn:microsoft.com/office/officeart/2008/layout/BendingPictureSemiTransparentText"/>
    <dgm:cxn modelId="{A9AB6667-2C42-4863-A27E-EB2572420F66}" type="presParOf" srcId="{45A06756-9E49-4319-8ED9-4A3A158AF178}" destId="{E98E9F47-CCF9-4A48-B9E4-F874457B6C38}" srcOrd="0" destOrd="0" presId="urn:microsoft.com/office/officeart/2008/layout/BendingPictureSemiTransparentText"/>
    <dgm:cxn modelId="{C541025C-DB5F-4040-85EF-C277EB26B2E2}" type="presParOf" srcId="{45A06756-9E49-4319-8ED9-4A3A158AF178}" destId="{A948AF4C-16E2-4C4B-B5E7-F25EBCFF28E9}" srcOrd="1" destOrd="0" presId="urn:microsoft.com/office/officeart/2008/layout/BendingPictureSemiTransparentText"/>
    <dgm:cxn modelId="{3ED343BC-7F03-4F49-8D46-56A4036F7B4C}" type="presParOf" srcId="{3DD65264-1469-45AA-AC51-C5A80A2EEA37}" destId="{08A7BB8D-310F-4EDB-8B76-836137041EFB}" srcOrd="11" destOrd="0" presId="urn:microsoft.com/office/officeart/2008/layout/BendingPictureSemiTransparentText"/>
    <dgm:cxn modelId="{C05D2BB1-2936-4480-9FEB-4066E0902A5E}" type="presParOf" srcId="{3DD65264-1469-45AA-AC51-C5A80A2EEA37}" destId="{C93A1D68-D0CA-42B9-8162-B7FDE377D667}" srcOrd="12" destOrd="0" presId="urn:microsoft.com/office/officeart/2008/layout/BendingPictureSemiTransparentText"/>
    <dgm:cxn modelId="{137ED7BC-DF60-4EC6-8285-8998AF97BB1A}" type="presParOf" srcId="{C93A1D68-D0CA-42B9-8162-B7FDE377D667}" destId="{848B2253-638E-407E-A43D-689392EB9462}" srcOrd="0" destOrd="0" presId="urn:microsoft.com/office/officeart/2008/layout/BendingPictureSemiTransparentText"/>
    <dgm:cxn modelId="{B5D27C73-D155-47F4-8944-D1620348DD65}" type="presParOf" srcId="{C93A1D68-D0CA-42B9-8162-B7FDE377D667}" destId="{39A9BCD0-43F0-4D53-845B-D86CDEFACC46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956B7-C21F-49CF-982C-A51FDC5E9AEB}">
      <dsp:nvSpPr>
        <dsp:cNvPr id="0" name=""/>
        <dsp:cNvSpPr/>
      </dsp:nvSpPr>
      <dsp:spPr>
        <a:xfrm>
          <a:off x="3339" y="335951"/>
          <a:ext cx="1743006" cy="14939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199E02-EFBF-439C-9B22-431674C97F15}">
      <dsp:nvSpPr>
        <dsp:cNvPr id="0" name=""/>
        <dsp:cNvSpPr/>
      </dsp:nvSpPr>
      <dsp:spPr>
        <a:xfrm>
          <a:off x="3339" y="1381725"/>
          <a:ext cx="1743006" cy="35855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3339" y="1381725"/>
        <a:ext cx="1743006" cy="358551"/>
      </dsp:txXfrm>
    </dsp:sp>
    <dsp:sp modelId="{8A5F1F12-3F6A-494D-A909-BFA07EC5809B}">
      <dsp:nvSpPr>
        <dsp:cNvPr id="0" name=""/>
        <dsp:cNvSpPr/>
      </dsp:nvSpPr>
      <dsp:spPr>
        <a:xfrm>
          <a:off x="1924127" y="335951"/>
          <a:ext cx="1743006" cy="149396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EE5E4E-A066-4DFE-B5D8-A7A3D941EB9C}">
      <dsp:nvSpPr>
        <dsp:cNvPr id="0" name=""/>
        <dsp:cNvSpPr/>
      </dsp:nvSpPr>
      <dsp:spPr>
        <a:xfrm>
          <a:off x="1924127" y="1381725"/>
          <a:ext cx="1743006" cy="35855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924127" y="1381725"/>
        <a:ext cx="1743006" cy="358551"/>
      </dsp:txXfrm>
    </dsp:sp>
    <dsp:sp modelId="{3D776D11-FA0A-4842-8344-AB5DB5AA954A}">
      <dsp:nvSpPr>
        <dsp:cNvPr id="0" name=""/>
        <dsp:cNvSpPr/>
      </dsp:nvSpPr>
      <dsp:spPr>
        <a:xfrm>
          <a:off x="3844915" y="335951"/>
          <a:ext cx="1743006" cy="14939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51F487-160B-4B77-A26C-6738319E15CD}">
      <dsp:nvSpPr>
        <dsp:cNvPr id="0" name=""/>
        <dsp:cNvSpPr/>
      </dsp:nvSpPr>
      <dsp:spPr>
        <a:xfrm>
          <a:off x="3844915" y="1381725"/>
          <a:ext cx="1743006" cy="35855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3844915" y="1381725"/>
        <a:ext cx="1743006" cy="358551"/>
      </dsp:txXfrm>
    </dsp:sp>
    <dsp:sp modelId="{B4985C2A-2FCA-49EC-9282-ABBD234BEA49}">
      <dsp:nvSpPr>
        <dsp:cNvPr id="0" name=""/>
        <dsp:cNvSpPr/>
      </dsp:nvSpPr>
      <dsp:spPr>
        <a:xfrm>
          <a:off x="5765703" y="335951"/>
          <a:ext cx="1743006" cy="149396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07C60A-65FB-4BD0-872E-D2CC500682E6}">
      <dsp:nvSpPr>
        <dsp:cNvPr id="0" name=""/>
        <dsp:cNvSpPr/>
      </dsp:nvSpPr>
      <dsp:spPr>
        <a:xfrm>
          <a:off x="5765703" y="1381725"/>
          <a:ext cx="1743006" cy="35855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5765703" y="1381725"/>
        <a:ext cx="1743006" cy="358551"/>
      </dsp:txXfrm>
    </dsp:sp>
    <dsp:sp modelId="{9CD74857-674D-4DB2-BDBA-A03D29BD573C}">
      <dsp:nvSpPr>
        <dsp:cNvPr id="0" name=""/>
        <dsp:cNvSpPr/>
      </dsp:nvSpPr>
      <dsp:spPr>
        <a:xfrm>
          <a:off x="963733" y="2004215"/>
          <a:ext cx="1743006" cy="149396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C54AE0-5DDB-4659-81BC-A0FDB6E12167}">
      <dsp:nvSpPr>
        <dsp:cNvPr id="0" name=""/>
        <dsp:cNvSpPr/>
      </dsp:nvSpPr>
      <dsp:spPr>
        <a:xfrm>
          <a:off x="963733" y="3049989"/>
          <a:ext cx="1743006" cy="35855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963733" y="3049989"/>
        <a:ext cx="1743006" cy="358551"/>
      </dsp:txXfrm>
    </dsp:sp>
    <dsp:sp modelId="{E98E9F47-CCF9-4A48-B9E4-F874457B6C38}">
      <dsp:nvSpPr>
        <dsp:cNvPr id="0" name=""/>
        <dsp:cNvSpPr/>
      </dsp:nvSpPr>
      <dsp:spPr>
        <a:xfrm>
          <a:off x="2884521" y="2004215"/>
          <a:ext cx="1743006" cy="1493962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48AF4C-16E2-4C4B-B5E7-F25EBCFF28E9}">
      <dsp:nvSpPr>
        <dsp:cNvPr id="0" name=""/>
        <dsp:cNvSpPr/>
      </dsp:nvSpPr>
      <dsp:spPr>
        <a:xfrm>
          <a:off x="2884521" y="3049989"/>
          <a:ext cx="1743006" cy="35855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2884521" y="3049989"/>
        <a:ext cx="1743006" cy="358551"/>
      </dsp:txXfrm>
    </dsp:sp>
    <dsp:sp modelId="{848B2253-638E-407E-A43D-689392EB9462}">
      <dsp:nvSpPr>
        <dsp:cNvPr id="0" name=""/>
        <dsp:cNvSpPr/>
      </dsp:nvSpPr>
      <dsp:spPr>
        <a:xfrm>
          <a:off x="4805309" y="2004215"/>
          <a:ext cx="1743006" cy="149396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A9BCD0-43F0-4D53-845B-D86CDEFACC46}">
      <dsp:nvSpPr>
        <dsp:cNvPr id="0" name=""/>
        <dsp:cNvSpPr/>
      </dsp:nvSpPr>
      <dsp:spPr>
        <a:xfrm>
          <a:off x="4805309" y="3049989"/>
          <a:ext cx="1743006" cy="35855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805309" y="3049989"/>
        <a:ext cx="1743006" cy="358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0.1095</cdr:x>
      <cdr:y>0.49964</cdr:y>
    </cdr:from>
    <cdr:to>
      <cdr:x>0.37685</cdr:x>
      <cdr:y>0.70011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442392" y="1974205"/>
          <a:ext cx="1080144" cy="792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22.73</a:t>
          </a:r>
          <a:r>
            <a:rPr lang="zh-TW" altLang="en-US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％</a:t>
          </a:r>
          <a:endParaRPr lang="en-US" altLang="zh-TW" sz="1800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 xmlns:a="http://schemas.openxmlformats.org/drawingml/2006/main">
          <a:pPr algn="ctr"/>
          <a:r>
            <a:rPr lang="en-US" altLang="zh-TW" sz="1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2748</a:t>
          </a:r>
          <a:r>
            <a:rPr lang="zh-TW" altLang="en-US" sz="1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人</a:t>
          </a:r>
          <a:endParaRPr lang="zh-TW" altLang="en-US" sz="12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0.15532</cdr:x>
      <cdr:y>0.11693</cdr:y>
    </cdr:from>
    <cdr:to>
      <cdr:x>0.51164</cdr:x>
      <cdr:y>0.29917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627756" y="462037"/>
          <a:ext cx="1440165" cy="720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7.6</a:t>
          </a:r>
          <a:r>
            <a:rPr lang="zh-TW" altLang="en-US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％</a:t>
          </a:r>
        </a:p>
        <a:p xmlns:a="http://schemas.openxmlformats.org/drawingml/2006/main">
          <a:pPr algn="ctr"/>
          <a:r>
            <a:rPr lang="en-US" altLang="zh-TW" sz="1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154</a:t>
          </a:r>
          <a:r>
            <a:rPr lang="zh-TW" altLang="en-US" sz="1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人</a:t>
          </a:r>
          <a:endParaRPr lang="en-US" altLang="zh-TW" sz="1400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cdr:txBody>
    </cdr:sp>
  </cdr:relSizeAnchor>
  <cdr:relSizeAnchor xmlns:cdr="http://schemas.openxmlformats.org/drawingml/2006/chartDrawing">
    <cdr:from>
      <cdr:x>0.46296</cdr:x>
      <cdr:y>0.33562</cdr:y>
    </cdr:from>
    <cdr:to>
      <cdr:x>0.80147</cdr:x>
      <cdr:y>0.51786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1871191" y="1326133"/>
          <a:ext cx="136815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92.4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％</a:t>
          </a:r>
        </a:p>
        <a:p xmlns:a="http://schemas.openxmlformats.org/drawingml/2006/main">
          <a:pPr algn="ctr"/>
          <a:r>
            <a:rPr lang="en-US" altLang="zh-TW" sz="1400" b="1" dirty="0" smtClean="0">
              <a:latin typeface="微軟正黑體" pitchFamily="34" charset="-120"/>
              <a:ea typeface="微軟正黑體" pitchFamily="34" charset="-120"/>
            </a:rPr>
            <a:t>1871</a:t>
          </a:r>
          <a:r>
            <a:rPr lang="zh-TW" altLang="en-US" sz="1400" b="1" dirty="0" smtClean="0">
              <a:latin typeface="微軟正黑體" pitchFamily="34" charset="-120"/>
              <a:ea typeface="微軟正黑體" pitchFamily="34" charset="-120"/>
            </a:rPr>
            <a:t>人</a:t>
          </a:r>
          <a:endParaRPr lang="en-US" altLang="zh-TW" sz="1400" b="1" dirty="0" smtClean="0">
            <a:latin typeface="微軟正黑體" pitchFamily="34" charset="-120"/>
            <a:ea typeface="微軟正黑體" pitchFamily="34" charset="-12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0.3252</cdr:x>
      <cdr:y>0.5789</cdr:y>
    </cdr:from>
    <cdr:to>
      <cdr:x>0.37057</cdr:x>
      <cdr:y>0.68196</cdr:y>
    </cdr:to>
    <cdr:sp macro="" textlink="">
      <cdr:nvSpPr>
        <cdr:cNvPr id="19" name="十角星形 18"/>
        <cdr:cNvSpPr/>
      </cdr:nvSpPr>
      <cdr:spPr>
        <a:xfrm xmlns:a="http://schemas.openxmlformats.org/drawingml/2006/main">
          <a:off x="2880320" y="3235595"/>
          <a:ext cx="401841" cy="576027"/>
        </a:xfrm>
        <a:prstGeom xmlns:a="http://schemas.openxmlformats.org/drawingml/2006/main" prst="star10">
          <a:avLst>
            <a:gd name="adj" fmla="val 40053"/>
            <a:gd name="hf" fmla="val 105146"/>
          </a:avLst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TW" sz="2000" b="1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3</a:t>
          </a:r>
          <a:endParaRPr lang="zh-TW" altLang="en-US" sz="20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cdr:txBody>
    </cdr:sp>
  </cdr:relSizeAnchor>
  <cdr:relSizeAnchor xmlns:cdr="http://schemas.openxmlformats.org/drawingml/2006/chartDrawing">
    <cdr:from>
      <cdr:x>0.42276</cdr:x>
      <cdr:y>0.58139</cdr:y>
    </cdr:from>
    <cdr:to>
      <cdr:x>0.46813</cdr:x>
      <cdr:y>0.68445</cdr:y>
    </cdr:to>
    <cdr:sp macro="" textlink="">
      <cdr:nvSpPr>
        <cdr:cNvPr id="5" name="十角星形 4"/>
        <cdr:cNvSpPr/>
      </cdr:nvSpPr>
      <cdr:spPr>
        <a:xfrm xmlns:a="http://schemas.openxmlformats.org/drawingml/2006/main">
          <a:off x="3744416" y="3249525"/>
          <a:ext cx="401841" cy="576027"/>
        </a:xfrm>
        <a:prstGeom xmlns:a="http://schemas.openxmlformats.org/drawingml/2006/main" prst="star10">
          <a:avLst>
            <a:gd name="adj" fmla="val 40053"/>
            <a:gd name="hf" fmla="val 105146"/>
          </a:avLst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4</a:t>
          </a:r>
          <a:endParaRPr lang="zh-TW" altLang="en-US" sz="20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9122B-D9C6-41CE-99C1-DC3AF284A317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964F4-E645-44B1-8971-32BC09E057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495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775C5-AE45-4CBA-B681-76B0827C94C7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F098A-34FB-4698-B588-5CC2518066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61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學輔中心未來各項活動預告！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04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106</a:t>
            </a:r>
            <a:r>
              <a:rPr lang="zh-TW" altLang="en-US" dirty="0" smtClean="0"/>
              <a:t>學年度各類班級輔導，歡迎各班、各系所踴躍報名！</a:t>
            </a:r>
            <a:endParaRPr lang="en-US" altLang="zh-TW" dirty="0" smtClean="0"/>
          </a:p>
          <a:p>
            <a:r>
              <a:rPr lang="zh-TW" altLang="en-US" b="1" dirty="0" smtClean="0"/>
              <a:t>主題包含自我肯定、情緒與壓力、人際溝通、情感教育、生涯教育、生命教育。</a:t>
            </a:r>
            <a:r>
              <a:rPr lang="zh-TW" altLang="en-US" dirty="0" smtClean="0"/>
              <a:t>（請老師們可配合簡報上各小標作簡介）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/>
              <a:t>辦理方式：</a:t>
            </a:r>
            <a:r>
              <a:rPr lang="zh-TW" altLang="en-US" dirty="0" smtClean="0"/>
              <a:t>以班級為單位，與導師合作，藉由學輔中心專兼任心理師前往班級進行主題講座，提供導師、學生心理健康相關知能。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b="1" dirty="0" smtClean="0"/>
              <a:t>報名方式：</a:t>
            </a:r>
            <a:r>
              <a:rPr lang="zh-TW" altLang="en-US" dirty="0" smtClean="0"/>
              <a:t>簡報旁</a:t>
            </a:r>
            <a:r>
              <a:rPr lang="zh-TW" altLang="en-US" b="1" dirty="0" smtClean="0"/>
              <a:t>附上</a:t>
            </a:r>
            <a:r>
              <a:rPr lang="en-US" altLang="zh-TW" b="1" dirty="0" err="1" smtClean="0"/>
              <a:t>QRCode</a:t>
            </a:r>
            <a:r>
              <a:rPr lang="zh-TW" altLang="en-US" dirty="0" smtClean="0"/>
              <a:t>，也可邀請學生現場掃描。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47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（本頁內容可由團體帶領者親自介紹，以下提供其他老師參考。）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b="1" dirty="0" smtClean="0"/>
              <a:t>【</a:t>
            </a:r>
            <a:r>
              <a:rPr lang="zh-TW" altLang="en-US" b="1" dirty="0" smtClean="0"/>
              <a:t>幸福「食」光</a:t>
            </a:r>
            <a:r>
              <a:rPr lang="en-US" altLang="zh-TW" b="1" dirty="0" smtClean="0"/>
              <a:t>in </a:t>
            </a:r>
            <a:r>
              <a:rPr lang="zh-TW" altLang="en-US" b="1" dirty="0" smtClean="0"/>
              <a:t>嘉大</a:t>
            </a:r>
            <a:r>
              <a:rPr lang="en-US" altLang="zh-TW" b="1" dirty="0" smtClean="0"/>
              <a:t>】</a:t>
            </a:r>
            <a:r>
              <a:rPr lang="zh-TW" altLang="en-US" b="1" dirty="0" smtClean="0"/>
              <a:t>自我探索團體</a:t>
            </a:r>
          </a:p>
          <a:p>
            <a:r>
              <a:rPr lang="zh-TW" altLang="en-US" dirty="0" smtClean="0"/>
              <a:t>藉由品嚐及手作食物，聊生活中的飲食記憶，與團體成員彼此對話，一起探索自我。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【</a:t>
            </a:r>
            <a:r>
              <a:rPr lang="zh-TW" altLang="en-US" b="1" dirty="0" smtClean="0"/>
              <a:t>生命歷奇之旅</a:t>
            </a:r>
            <a:r>
              <a:rPr lang="en-US" altLang="zh-TW" b="1" dirty="0" smtClean="0"/>
              <a:t>】</a:t>
            </a:r>
            <a:r>
              <a:rPr lang="zh-TW" altLang="en-US" b="1" dirty="0" smtClean="0"/>
              <a:t>人際溝通成長團體</a:t>
            </a:r>
          </a:p>
          <a:p>
            <a:r>
              <a:rPr lang="zh-TW" altLang="en-US" dirty="0" smtClean="0"/>
              <a:t>藉由團體諮商進行自我探索、發掘自我優勢以增加自我價值感；培養人際溝通與團隊合作之能力，進而提升成員之人際智能。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55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 smtClean="0"/>
              <a:t>【</a:t>
            </a:r>
            <a:r>
              <a:rPr lang="zh-TW" altLang="en-US" b="1" dirty="0" smtClean="0"/>
              <a:t>情緒大平台，給你滿滿的情緒</a:t>
            </a:r>
            <a:r>
              <a:rPr lang="en-US" altLang="zh-TW" b="1" dirty="0" smtClean="0"/>
              <a:t>EQ</a:t>
            </a:r>
            <a:r>
              <a:rPr lang="zh-TW" altLang="en-US" b="1" dirty="0" smtClean="0"/>
              <a:t>密碼</a:t>
            </a:r>
            <a:r>
              <a:rPr lang="en-US" altLang="zh-TW" b="1" dirty="0" smtClean="0"/>
              <a:t>】</a:t>
            </a:r>
          </a:p>
          <a:p>
            <a:r>
              <a:rPr lang="zh-TW" altLang="en-US" dirty="0" smtClean="0"/>
              <a:t>為增進學生心理健康，提升大一學生辨識情緒及有效處理情緒及壓力的能力，特別安排以院系為單位的情緒</a:t>
            </a:r>
            <a:r>
              <a:rPr lang="en-US" altLang="zh-TW" dirty="0" smtClean="0"/>
              <a:t>/</a:t>
            </a:r>
            <a:r>
              <a:rPr lang="zh-TW" altLang="en-US" dirty="0" smtClean="0"/>
              <a:t>壓力講座，讓大一新生能具備自我照顧、適時向外尋找資源的能力。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【</a:t>
            </a:r>
            <a:r>
              <a:rPr lang="zh-TW" altLang="en-US" b="1" dirty="0" smtClean="0"/>
              <a:t>滑世代的愛與情感表達</a:t>
            </a:r>
            <a:r>
              <a:rPr lang="en-US" altLang="zh-TW" b="1" dirty="0" smtClean="0"/>
              <a:t>】</a:t>
            </a:r>
            <a:r>
              <a:rPr lang="zh-TW" altLang="en-US" b="1" dirty="0" smtClean="0"/>
              <a:t>情感教育專家講座</a:t>
            </a:r>
          </a:p>
          <a:p>
            <a:r>
              <a:rPr lang="zh-TW" altLang="en-US" dirty="0" smtClean="0"/>
              <a:t>課程內容涵蓋三大主軸：「滑世代的愛與情感表達」、「安裝自我保護程式－避免交友</a:t>
            </a:r>
            <a:r>
              <a:rPr lang="en-US" altLang="zh-TW" dirty="0" smtClean="0"/>
              <a:t>APP</a:t>
            </a:r>
            <a:r>
              <a:rPr lang="zh-TW" altLang="en-US" dirty="0" smtClean="0"/>
              <a:t>陷阱」或「滑世代的臉書戀情」等。使參與學員於講座後能獲得情感關係正確價值觀，在虛擬世界和現實生活中取得平衡。預計辦理</a:t>
            </a:r>
            <a:r>
              <a:rPr lang="en-US" altLang="zh-TW" dirty="0" smtClean="0"/>
              <a:t>3</a:t>
            </a:r>
            <a:r>
              <a:rPr lang="zh-TW" altLang="en-US" dirty="0" smtClean="0"/>
              <a:t>場次。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2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我要你的”神”回覆！滑世代的戀愛工作坊</a:t>
            </a:r>
            <a:endParaRPr lang="en-US" altLang="zh-TW" b="1" dirty="0" smtClean="0"/>
          </a:p>
          <a:p>
            <a:r>
              <a:rPr lang="zh-TW" altLang="en-US" dirty="0" smtClean="0"/>
              <a:t>以伴侶共同參與為主，經由工作坊能探索並覺察彼此差異，學習相互同理與接納、尊重，並將感情經營回到日常生活裡的眼神交流和面對面溝通，強化現實生活中的親密關係歸屬。預計辦理</a:t>
            </a:r>
            <a:r>
              <a:rPr lang="en-US" altLang="zh-TW" dirty="0" smtClean="0"/>
              <a:t>2</a:t>
            </a:r>
            <a:r>
              <a:rPr lang="zh-TW" altLang="en-US" dirty="0" smtClean="0"/>
              <a:t>場次，每場次招收</a:t>
            </a:r>
            <a:r>
              <a:rPr lang="en-US" altLang="zh-TW" dirty="0" smtClean="0"/>
              <a:t>12</a:t>
            </a:r>
            <a:r>
              <a:rPr lang="zh-TW" altLang="en-US" dirty="0" smtClean="0"/>
              <a:t>名學生。</a:t>
            </a:r>
          </a:p>
          <a:p>
            <a:endParaRPr lang="en-US" altLang="zh-TW" dirty="0" smtClean="0"/>
          </a:p>
          <a:p>
            <a:r>
              <a:rPr lang="zh-TW" altLang="en-US" b="1" dirty="0" smtClean="0"/>
              <a:t>桌遊種子教師桌遊實作工作坊</a:t>
            </a:r>
          </a:p>
          <a:p>
            <a:r>
              <a:rPr lang="zh-TW" altLang="en-US" dirty="0" smtClean="0"/>
              <a:t>由過去兩年所培訓的師資帶領校內學生進行桌遊探索及教學，提升師資領導能力，增進帶領及教學經驗，預計辦理</a:t>
            </a:r>
            <a:r>
              <a:rPr lang="en-US" altLang="zh-TW" dirty="0" smtClean="0"/>
              <a:t>2</a:t>
            </a:r>
            <a:r>
              <a:rPr lang="zh-TW" altLang="en-US" dirty="0" smtClean="0"/>
              <a:t>場。</a:t>
            </a:r>
          </a:p>
          <a:p>
            <a:endParaRPr lang="en-US" altLang="zh-TW" dirty="0" smtClean="0"/>
          </a:p>
          <a:p>
            <a:r>
              <a:rPr lang="zh-TW" altLang="en-US" b="1" dirty="0" smtClean="0"/>
              <a:t>支持性工作坊暨心靈讀書會</a:t>
            </a:r>
          </a:p>
          <a:p>
            <a:r>
              <a:rPr lang="zh-TW" altLang="en-US" dirty="0" smtClean="0"/>
              <a:t>透過共同閱讀，提供弱勢學生互相討論與支持的空間，建立彼此的人際連結。預計辦理</a:t>
            </a:r>
            <a:r>
              <a:rPr lang="en-US" altLang="zh-TW" dirty="0" smtClean="0"/>
              <a:t>21</a:t>
            </a:r>
            <a:r>
              <a:rPr lang="zh-TW" altLang="en-US" dirty="0" smtClean="0"/>
              <a:t>場次。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/>
              <a:t>自殺防治守門人學生培訓工作坊</a:t>
            </a:r>
          </a:p>
          <a:p>
            <a:r>
              <a:rPr lang="zh-TW" altLang="en-US" dirty="0" smtClean="0"/>
              <a:t>提升學生自殺防治守門人觀念，落實及早發現與介入之校園防護網。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b="1" dirty="0" smtClean="0"/>
              <a:t>【</a:t>
            </a:r>
            <a:r>
              <a:rPr lang="zh-TW" altLang="en-US" b="1" dirty="0" smtClean="0"/>
              <a:t>愛的投遞信箱</a:t>
            </a:r>
            <a:r>
              <a:rPr lang="en-US" altLang="zh-TW" b="1" dirty="0" smtClean="0"/>
              <a:t>】</a:t>
            </a:r>
          </a:p>
          <a:p>
            <a:r>
              <a:rPr lang="zh-TW" altLang="en-US" dirty="0" smtClean="0"/>
              <a:t>本校教職員生將欲傳達的情感化為文字書寫在經設計的明信片上，交由學輔中心代為傳遞，使對方收到後能隨時翻閱，並珍惜此份特殊情意，讓彼此真情加分。三校區共同參與。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中心各項活動</a:t>
            </a:r>
            <a:r>
              <a:rPr lang="zh-TW" altLang="en-US" dirty="0"/>
              <a:t>都會更新</a:t>
            </a:r>
            <a:r>
              <a:rPr lang="zh-TW" altLang="en-US" dirty="0" smtClean="0"/>
              <a:t>在安心在</a:t>
            </a:r>
            <a:r>
              <a:rPr lang="zh-TW" altLang="en-US" dirty="0"/>
              <a:t>嘉的</a:t>
            </a:r>
            <a:r>
              <a:rPr lang="zh-TW" altLang="en-US" dirty="0" smtClean="0"/>
              <a:t>粉絲專頁</a:t>
            </a:r>
            <a:r>
              <a:rPr lang="zh-TW" altLang="en-US" dirty="0"/>
              <a:t>裡，同學們</a:t>
            </a:r>
            <a:r>
              <a:rPr lang="zh-TW" altLang="en-US" dirty="0" smtClean="0"/>
              <a:t>可以隨時上網了解我們</a:t>
            </a:r>
            <a:r>
              <a:rPr lang="zh-TW" altLang="en-US" dirty="0"/>
              <a:t>的</a:t>
            </a:r>
            <a:r>
              <a:rPr lang="zh-TW" altLang="en-US" dirty="0" smtClean="0"/>
              <a:t>活動資訊喔！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386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那麼各校區的學輔中心位置在哪裡呢，在這向大家簡介喔。（後面還會帶大家深入各個校區的學輔中心）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06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23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47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47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92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82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22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91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41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48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31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92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C076-072B-4552-8873-63188A440F4C}" type="datetimeFigureOut">
              <a:rPr lang="zh-TW" altLang="en-US" smtClean="0"/>
              <a:t>2018/5/30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54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テキスト ボックス 7"/>
          <p:cNvSpPr txBox="1">
            <a:spLocks noChangeArrowheads="1"/>
          </p:cNvSpPr>
          <p:nvPr/>
        </p:nvSpPr>
        <p:spPr bwMode="auto">
          <a:xfrm>
            <a:off x="2519772" y="4347140"/>
            <a:ext cx="41044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生命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科學院導師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會議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簡報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江玉靖</a:t>
            </a:r>
            <a:r>
              <a:rPr kumimoji="0"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心理師</a:t>
            </a:r>
            <a:endParaRPr kumimoji="0" lang="ja-JP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54" name="Text Box 15"/>
          <p:cNvSpPr txBox="1">
            <a:spLocks noChangeArrowheads="1"/>
          </p:cNvSpPr>
          <p:nvPr/>
        </p:nvSpPr>
        <p:spPr bwMode="auto">
          <a:xfrm>
            <a:off x="4568825" y="6319838"/>
            <a:ext cx="43259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/>
            <a:r>
              <a:rPr kumimoji="0" lang="en-US" altLang="ja-JP" sz="1600" dirty="0" smtClean="0">
                <a:solidFill>
                  <a:srgbClr val="008000"/>
                </a:solidFill>
                <a:latin typeface="Monotype Corsiva" pitchFamily="66" charset="0"/>
                <a:ea typeface="ＭＳ Ｐゴシック" pitchFamily="34" charset="-128"/>
              </a:rPr>
              <a:t>Center of Student Counseling Office of Student Affairs</a:t>
            </a:r>
            <a:endParaRPr kumimoji="0" lang="en-US" altLang="ja-JP" sz="1600" dirty="0">
              <a:solidFill>
                <a:srgbClr val="008000"/>
              </a:solidFill>
              <a:latin typeface="Monotype Corsiva" pitchFamily="66" charset="0"/>
              <a:ea typeface="ＭＳ Ｐゴシック" pitchFamily="34" charset="-128"/>
            </a:endParaRP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3273425" y="5456682"/>
            <a:ext cx="2597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b="1" dirty="0">
                <a:solidFill>
                  <a:srgbClr val="008000"/>
                </a:solidFill>
                <a:latin typeface="Monotype Corsiva" pitchFamily="66" charset="0"/>
                <a:ea typeface="微軟正黑體" pitchFamily="34" charset="-120"/>
              </a:rPr>
              <a:t>學務</a:t>
            </a:r>
            <a:r>
              <a:rPr lang="zh-TW" altLang="en-US" b="1" dirty="0" smtClean="0">
                <a:solidFill>
                  <a:srgbClr val="008000"/>
                </a:solidFill>
                <a:latin typeface="Monotype Corsiva" pitchFamily="66" charset="0"/>
                <a:ea typeface="微軟正黑體" pitchFamily="34" charset="-120"/>
              </a:rPr>
              <a:t>處學生輔導中心</a:t>
            </a:r>
            <a:endParaRPr kumimoji="0" lang="en-US" altLang="ja-JP" b="1" dirty="0">
              <a:solidFill>
                <a:srgbClr val="008000"/>
              </a:solidFill>
              <a:latin typeface="Monotype Corsiva" pitchFamily="66" charset="0"/>
              <a:ea typeface="微軟正黑體" pitchFamily="34" charset="-12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1613" y="193675"/>
            <a:ext cx="8740775" cy="6470650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/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3273425" y="5764459"/>
            <a:ext cx="2597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ja-JP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201</a:t>
            </a:r>
            <a:r>
              <a:rPr kumimoji="0" lang="en-US" altLang="zh-TW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7</a:t>
            </a:r>
            <a:r>
              <a:rPr kumimoji="0" lang="en-US" altLang="ja-JP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.</a:t>
            </a:r>
            <a:r>
              <a:rPr kumimoji="0" lang="en-US" altLang="zh-TW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9</a:t>
            </a:r>
            <a:r>
              <a:rPr kumimoji="0" lang="en-US" altLang="ja-JP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.</a:t>
            </a:r>
            <a:r>
              <a:rPr kumimoji="0" lang="en-US" altLang="zh-TW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14</a:t>
            </a:r>
            <a:endParaRPr kumimoji="0" lang="en-US" altLang="ja-JP" sz="1600" b="1" dirty="0">
              <a:solidFill>
                <a:srgbClr val="006600"/>
              </a:solidFill>
              <a:latin typeface="Monotype Corsiva" pitchFamily="66" charset="0"/>
              <a:ea typeface="ＭＳ Ｐゴシック" pitchFamily="34" charset="-128"/>
            </a:endParaRPr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787387298"/>
              </p:ext>
            </p:extLst>
          </p:nvPr>
        </p:nvGraphicFramePr>
        <p:xfrm>
          <a:off x="812800" y="515504"/>
          <a:ext cx="7512050" cy="383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26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"/>
            <a:ext cx="9144000" cy="54726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1722399" cy="370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519446"/>
            <a:ext cx="2839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背景與圖片出處：網路</a:t>
            </a: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40" b="8402"/>
          <a:stretch/>
        </p:blipFill>
        <p:spPr>
          <a:xfrm>
            <a:off x="2339753" y="2011197"/>
            <a:ext cx="6804248" cy="48468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956577"/>
            <a:ext cx="1356145" cy="1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4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877" y="260648"/>
            <a:ext cx="8568952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200" b="1" dirty="0" smtClean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4200" b="1" dirty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安心在嘉</a:t>
            </a:r>
            <a:r>
              <a:rPr lang="zh-TW" altLang="en-US" sz="4200" b="1" dirty="0" smtClean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，幸福</a:t>
            </a:r>
            <a:r>
              <a:rPr lang="zh-TW" altLang="en-US" sz="4200" b="1" dirty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抵</a:t>
            </a:r>
            <a:r>
              <a:rPr lang="zh-TW" altLang="en-US" sz="4200" b="1" dirty="0" smtClean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嘉。</a:t>
            </a:r>
            <a:r>
              <a:rPr lang="en-US" altLang="zh-TW" sz="4200" b="1" dirty="0" smtClean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marL="0" indent="0" algn="ctr">
              <a:buNone/>
            </a:pPr>
            <a:r>
              <a:rPr lang="zh-TW" altLang="en-US" sz="3400" b="1" dirty="0">
                <a:solidFill>
                  <a:srgbClr val="009A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班級輔導系列開放報名囉 </a:t>
            </a:r>
            <a:r>
              <a:rPr lang="en-US" altLang="zh-TW" sz="3400" b="1" dirty="0">
                <a:solidFill>
                  <a:srgbClr val="009A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!!!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519446"/>
            <a:ext cx="2839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背景與圖片出處：網路</a:t>
            </a:r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43249"/>
            <a:ext cx="7016236" cy="3932629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714" y="3391916"/>
            <a:ext cx="1766286" cy="293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714" y="3815585"/>
            <a:ext cx="1418198" cy="141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1306540" y="1899538"/>
            <a:ext cx="6701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2400" b="1" dirty="0">
                <a:solidFill>
                  <a:srgbClr val="0066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每週三班週會</a:t>
            </a:r>
            <a:r>
              <a:rPr lang="zh-TW" altLang="en-US" sz="24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時間，</a:t>
            </a:r>
            <a:r>
              <a:rPr lang="zh-TW" altLang="en-US" sz="2400" b="1" dirty="0" smtClean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或可利用</a:t>
            </a:r>
            <a:r>
              <a:rPr lang="zh-TW" altLang="en-US" sz="2400" b="1" dirty="0">
                <a:solidFill>
                  <a:srgbClr val="0066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班級空堂</a:t>
            </a:r>
            <a:r>
              <a:rPr lang="zh-TW" altLang="en-US" sz="24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時間進行。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2454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945" y="379709"/>
            <a:ext cx="8229600" cy="3232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</a:t>
            </a:r>
            <a:r>
              <a:rPr lang="zh-TW" altLang="en-US" sz="4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諮商系列：</a:t>
            </a:r>
            <a:r>
              <a:rPr lang="en-US" altLang="zh-TW" sz="4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4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月熱情開跑</a:t>
            </a:r>
            <a:r>
              <a:rPr lang="en-US" altLang="zh-TW" sz="4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en-US" altLang="zh-TW" sz="4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E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1800" b="1" dirty="0" smtClean="0"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000" b="1" dirty="0" smtClean="0">
                <a:solidFill>
                  <a:srgbClr val="7030A0"/>
                </a:solidFill>
                <a:effectLst>
                  <a:glow rad="114300">
                    <a:srgbClr val="FACBCA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「幸福食光</a:t>
            </a:r>
            <a:r>
              <a:rPr lang="en-US" altLang="zh-TW" sz="3000" b="1" dirty="0" smtClean="0">
                <a:solidFill>
                  <a:srgbClr val="7030A0"/>
                </a:solidFill>
                <a:effectLst>
                  <a:glow rad="114300">
                    <a:srgbClr val="FACBCA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in</a:t>
            </a:r>
            <a:r>
              <a:rPr lang="zh-TW" altLang="en-US" sz="3000" b="1" dirty="0" smtClean="0">
                <a:solidFill>
                  <a:srgbClr val="7030A0"/>
                </a:solidFill>
                <a:effectLst>
                  <a:glow rad="114300">
                    <a:srgbClr val="FACBCA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嘉大」</a:t>
            </a:r>
            <a:r>
              <a:rPr lang="en-US" altLang="zh-TW" sz="3000" b="1" dirty="0" smtClean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solidFill>
                  <a:srgbClr val="7332A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自我探索團體</a:t>
            </a:r>
            <a:endParaRPr lang="en-US" altLang="zh-TW" sz="2800" b="1" dirty="0" smtClean="0">
              <a:solidFill>
                <a:srgbClr val="7332A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600" b="1" dirty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期間：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10/12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12/07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600" b="1" dirty="0" smtClean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每週四晚間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18:30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20:30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共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sz="2600" b="1" dirty="0" smtClean="0">
              <a:solidFill>
                <a:srgbClr val="893B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600" b="1" dirty="0" smtClean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蘭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潭校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區學輔中心團體室</a:t>
            </a:r>
            <a:endParaRPr lang="en-US" altLang="zh-TW" sz="2800" b="1" dirty="0">
              <a:solidFill>
                <a:srgbClr val="893B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04761" y="6501614"/>
            <a:ext cx="2839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E6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rgbClr val="E6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背景與圖片出處：網路</a:t>
            </a:r>
            <a:r>
              <a:rPr lang="en-US" altLang="zh-TW" sz="1600" dirty="0" smtClean="0">
                <a:solidFill>
                  <a:srgbClr val="E6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rgbClr val="E6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397">
            <a:off x="6527620" y="1227428"/>
            <a:ext cx="1903846" cy="269298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20758" y="4017099"/>
            <a:ext cx="6438522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3000" b="1" dirty="0">
                <a:solidFill>
                  <a:srgbClr val="7030A0"/>
                </a:solidFill>
                <a:effectLst>
                  <a:glow rad="114300">
                    <a:srgbClr val="FACBCA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「生命歷奇之旅」</a:t>
            </a:r>
            <a:r>
              <a:rPr lang="en-US" altLang="zh-TW" sz="30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rgbClr val="7332A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人際溝通成長團體</a:t>
            </a:r>
            <a:endParaRPr lang="en-US" altLang="zh-TW" sz="2800" b="1" dirty="0">
              <a:solidFill>
                <a:srgbClr val="7332A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TW" altLang="en-US" sz="2600" b="1" dirty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期間：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10/13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12/15</a:t>
            </a:r>
            <a:endParaRPr lang="en-US" altLang="zh-TW" sz="2600" b="1" dirty="0">
              <a:solidFill>
                <a:srgbClr val="893B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TW" altLang="en-US" sz="2600" b="1" dirty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每週五上午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10:00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12:00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sz="2600" b="1" dirty="0">
              <a:solidFill>
                <a:srgbClr val="893B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TW" altLang="en-US" sz="2600" b="1" dirty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新民校區室內與室外場地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206">
            <a:off x="201634" y="3624545"/>
            <a:ext cx="1965195" cy="277950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648" y="4325497"/>
            <a:ext cx="1305819" cy="134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47" t="79763" r="33698" b="11157"/>
          <a:stretch/>
        </p:blipFill>
        <p:spPr>
          <a:xfrm>
            <a:off x="7491225" y="2348880"/>
            <a:ext cx="1255567" cy="126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982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87844"/>
            <a:ext cx="6408712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200" b="1" dirty="0" smtClean="0">
                <a:solidFill>
                  <a:srgbClr val="005400"/>
                </a:solidFill>
                <a:effectLst>
                  <a:glow rad="101600">
                    <a:srgbClr val="EBF8D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各項講座與工作坊</a:t>
            </a:r>
            <a:endParaRPr lang="en-US" altLang="zh-TW" sz="4200" b="1" dirty="0" smtClean="0">
              <a:solidFill>
                <a:srgbClr val="005400"/>
              </a:solidFill>
              <a:effectLst>
                <a:glow rad="101600">
                  <a:srgbClr val="EBF8D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solidFill>
                  <a:srgbClr val="0054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en-US" altLang="zh-TW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月隆重登場</a:t>
            </a:r>
            <a:r>
              <a:rPr lang="en-US" altLang="zh-TW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en-US" altLang="zh-TW" sz="3600" dirty="0">
              <a:solidFill>
                <a:srgbClr val="005400"/>
              </a:solidFill>
              <a:effectLst>
                <a:glow rad="101600">
                  <a:srgbClr val="DBF2AC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i="1" dirty="0">
              <a:latin typeface="華康POP1體W5(P)" pitchFamily="82" charset="-120"/>
              <a:ea typeface="華康POP1體W5(P)" pitchFamily="8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20314" y="6519446"/>
            <a:ext cx="2223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背景出處：網路</a:t>
            </a:r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39551" y="1702743"/>
            <a:ext cx="835032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學院心理健康</a:t>
            </a:r>
            <a:r>
              <a:rPr lang="zh-TW" altLang="en-US" sz="28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講座</a:t>
            </a:r>
            <a:r>
              <a:rPr lang="en-US" altLang="zh-TW" sz="20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情緒大平台，給你滿滿的情緒</a:t>
            </a:r>
            <a:r>
              <a:rPr lang="en-US" altLang="zh-TW" sz="20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EQ</a:t>
            </a:r>
            <a:r>
              <a:rPr lang="zh-TW" altLang="en-US" sz="20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  <a:r>
              <a:rPr lang="en-US" altLang="zh-TW" sz="20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>
              <a:lnSpc>
                <a:spcPct val="120000"/>
              </a:lnSpc>
            </a:pPr>
            <a:endParaRPr lang="en-US" altLang="zh-TW" sz="800" b="1" dirty="0" smtClean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10/02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18:30-20:00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蘭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潭進學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 大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10/23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18:30-20:00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新民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進學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 大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sz="2300" dirty="0" smtClean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10/25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 蘭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農學院 大一</a:t>
            </a:r>
            <a:endParaRPr lang="en-US" altLang="zh-TW" sz="2300" dirty="0" smtClean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11/01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 民雄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幼教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 大一至大四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11/22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 新民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學院 大一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情感教育專家講座</a:t>
            </a:r>
            <a:r>
              <a:rPr lang="en-US" altLang="zh-TW" sz="22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2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滑世代的愛與情感表達</a:t>
            </a:r>
            <a:r>
              <a:rPr lang="en-US" altLang="zh-TW" sz="22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200" b="1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800" dirty="0" smtClean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10/18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民雄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特教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 大一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11/01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新民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獸醫學院 大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11/22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蘭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潭微藥系 大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62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20314" y="6519446"/>
            <a:ext cx="2223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9BBB59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rgbClr val="9BBB59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背景出處：網路</a:t>
            </a:r>
            <a:r>
              <a:rPr lang="en-US" altLang="zh-TW" sz="1600" dirty="0" smtClean="0">
                <a:solidFill>
                  <a:srgbClr val="9BBB59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rgbClr val="9BBB59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03538" y="1763243"/>
            <a:ext cx="795064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6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要你的”神”回覆</a:t>
            </a:r>
            <a:r>
              <a:rPr lang="zh-TW" altLang="en-US" sz="26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 滑</a:t>
            </a:r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世代的戀愛工作</a:t>
            </a:r>
            <a:r>
              <a:rPr lang="zh-TW" altLang="en-US" sz="26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坊</a:t>
            </a:r>
            <a:endParaRPr lang="en-US" altLang="zh-TW" sz="2600" b="1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10/21  </a:t>
            </a:r>
            <a:r>
              <a:rPr lang="en-US" altLang="zh-TW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09:00-16:30  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民雄　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11/25  </a:t>
            </a:r>
            <a:r>
              <a:rPr lang="en-US" altLang="zh-TW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09:00-16:30  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蘭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</a:t>
            </a:r>
            <a:endParaRPr lang="zh-TW" altLang="en-US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桌遊種子教師桌遊實作工作坊 </a:t>
            </a:r>
            <a:endParaRPr lang="en-US" altLang="zh-TW" sz="2600" b="1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12/01  </a:t>
            </a:r>
            <a:r>
              <a:rPr lang="en-US" altLang="zh-TW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09:00-12:00  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蘭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　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12/08  </a:t>
            </a:r>
            <a:r>
              <a:rPr lang="en-US" altLang="zh-TW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09:00-12:00  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</a:p>
          <a:p>
            <a:endParaRPr lang="en-US" altLang="zh-TW" sz="1200" dirty="0" smtClean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6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支持性工作坊暨心靈讀書會 </a:t>
            </a:r>
            <a:endParaRPr lang="en-US" altLang="zh-TW" sz="2600" b="1" dirty="0" smtClean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10/25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12/20 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週三 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12:00-13:10 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蘭潭</a:t>
            </a:r>
          </a:p>
          <a:p>
            <a:endParaRPr lang="en-US" altLang="zh-TW" sz="1400" dirty="0" smtClean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Hold </a:t>
            </a:r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啾</a:t>
            </a:r>
            <a:r>
              <a:rPr lang="en-US" altLang="zh-TW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Back</a:t>
            </a:r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」自殺防治守門人培訓 </a:t>
            </a:r>
            <a:endParaRPr lang="en-US" altLang="zh-TW" sz="2600" b="1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10/18  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管理學院、獸醫學院各班一名代表、宿舍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幹部</a:t>
            </a:r>
            <a:endParaRPr lang="en-US" altLang="zh-TW" sz="2300" dirty="0" smtClean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7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7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愛的投遞信箱</a:t>
            </a:r>
            <a:r>
              <a:rPr lang="en-US" altLang="zh-TW" sz="27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7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5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9/25</a:t>
            </a:r>
            <a:r>
              <a:rPr lang="zh-TW" altLang="en-US" sz="25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5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10/31</a:t>
            </a:r>
            <a:endParaRPr lang="zh-TW" altLang="en-US" sz="25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79512" y="215173"/>
            <a:ext cx="640871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4200" b="1" dirty="0" smtClean="0">
                <a:solidFill>
                  <a:srgbClr val="005400"/>
                </a:solidFill>
                <a:effectLst>
                  <a:glow rad="101600">
                    <a:srgbClr val="EBF8D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各項講座與工作坊</a:t>
            </a:r>
            <a:endParaRPr lang="en-US" altLang="zh-TW" sz="4200" b="1" dirty="0" smtClean="0">
              <a:solidFill>
                <a:srgbClr val="005400"/>
              </a:solidFill>
              <a:effectLst>
                <a:glow rad="101600">
                  <a:srgbClr val="EBF8D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sz="4000" dirty="0" smtClean="0">
                <a:solidFill>
                  <a:srgbClr val="0054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en-US" altLang="zh-TW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月隆重登場</a:t>
            </a:r>
            <a:r>
              <a:rPr lang="en-US" altLang="zh-TW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42473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2320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920092"/>
                </a:solidFill>
                <a:effectLst>
                  <a:glow rad="139700">
                    <a:srgbClr val="EEEAF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安心</a:t>
            </a:r>
            <a:r>
              <a:rPr lang="zh-TW" altLang="en-US" sz="4800" b="1" dirty="0">
                <a:solidFill>
                  <a:srgbClr val="920092"/>
                </a:solidFill>
                <a:effectLst>
                  <a:glow rad="139700">
                    <a:srgbClr val="EEEAF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在嘉</a:t>
            </a:r>
            <a:r>
              <a:rPr lang="en-US" altLang="zh-TW" sz="4800" b="1" dirty="0">
                <a:solidFill>
                  <a:srgbClr val="920092"/>
                </a:solidFill>
                <a:effectLst>
                  <a:glow rad="139700">
                    <a:srgbClr val="EEEAF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4800" b="1" dirty="0">
                <a:solidFill>
                  <a:srgbClr val="920092"/>
                </a:solidFill>
                <a:effectLst>
                  <a:glow rad="139700">
                    <a:srgbClr val="EEEAF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粉絲</a:t>
            </a:r>
            <a:r>
              <a:rPr lang="zh-TW" altLang="en-US" sz="4800" b="1" dirty="0" smtClean="0">
                <a:solidFill>
                  <a:srgbClr val="920092"/>
                </a:solidFill>
                <a:effectLst>
                  <a:glow rad="139700">
                    <a:srgbClr val="EEEAF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endParaRPr lang="zh-TW" altLang="en-US" sz="4800" b="1" dirty="0">
              <a:solidFill>
                <a:srgbClr val="920092"/>
              </a:solidFill>
              <a:effectLst>
                <a:glow rad="139700">
                  <a:srgbClr val="EEEAF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20314" y="6527020"/>
            <a:ext cx="2223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  <a:r>
              <a:rPr lang="zh-TW" altLang="en-US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出處：網路</a:t>
            </a:r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 t="11291" r="4003" b="8177"/>
          <a:stretch/>
        </p:blipFill>
        <p:spPr bwMode="auto">
          <a:xfrm>
            <a:off x="1467206" y="1608686"/>
            <a:ext cx="6264696" cy="4580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97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 flipH="1">
            <a:off x="4371763" y="1303747"/>
            <a:ext cx="297403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zh-TW" altLang="en-US" sz="4800" b="1" kern="1200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蘭潭校區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324415" y="2236801"/>
            <a:ext cx="3929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學生活動中心二樓</a:t>
            </a:r>
            <a:endParaRPr lang="en-US" altLang="zh-TW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餐廳美食街旁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5-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2717080~3</a:t>
            </a:r>
            <a:endParaRPr lang="zh-TW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 flipH="1">
            <a:off x="395536" y="2636912"/>
            <a:ext cx="29740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zh-TW" altLang="en-US" sz="3200" b="1" kern="1200" dirty="0">
                <a:solidFill>
                  <a:srgbClr val="873A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民雄校區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539552" y="3219363"/>
            <a:ext cx="3671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行政大樓</a:t>
            </a:r>
            <a:r>
              <a:rPr lang="zh-TW" altLang="en-US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二樓</a:t>
            </a:r>
            <a:endParaRPr lang="en-US" altLang="zh-TW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右側樓梯上去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即可看到</a:t>
            </a:r>
            <a:endParaRPr lang="en-US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5-2263411#1226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~8</a:t>
            </a:r>
            <a:endParaRPr lang="zh-TW" altLang="en-US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 flipH="1">
            <a:off x="395536" y="4365104"/>
            <a:ext cx="29740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en-US" sz="3200" b="1" kern="1200" dirty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新民校區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539552" y="4969740"/>
            <a:ext cx="3346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管理學院</a:t>
            </a: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棟一樓</a:t>
            </a:r>
            <a:endParaRPr lang="en-US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(D02-112)</a:t>
            </a:r>
          </a:p>
          <a:p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綜合辦公室旁</a:t>
            </a:r>
            <a:endParaRPr lang="en-US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5-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2732948</a:t>
            </a:r>
            <a:endParaRPr lang="zh-TW" altLang="en-US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719" y="6519446"/>
            <a:ext cx="2839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背景與圖片出處：網路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07504" y="689855"/>
            <a:ext cx="3456384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8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聯絡我們</a:t>
            </a:r>
            <a:endParaRPr lang="zh-TW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350">
            <a:off x="4432760" y="3580346"/>
            <a:ext cx="4347598" cy="313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2142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059832" y="1556792"/>
            <a:ext cx="4965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FF66"/>
                </a:solidFill>
                <a:latin typeface="微軟正黑體" pitchFamily="34" charset="-120"/>
                <a:ea typeface="微軟正黑體" pitchFamily="34" charset="-120"/>
              </a:rPr>
              <a:t>謝謝您的聆聽指教</a:t>
            </a:r>
            <a:endParaRPr lang="zh-TW" altLang="en-US" sz="4400" b="1" dirty="0">
              <a:solidFill>
                <a:srgbClr val="FFFF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719" y="6519446"/>
            <a:ext cx="2839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背景與圖片出處：網路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42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字方塊 1"/>
          <p:cNvSpPr txBox="1">
            <a:spLocks noChangeArrowheads="1"/>
          </p:cNvSpPr>
          <p:nvPr/>
        </p:nvSpPr>
        <p:spPr bwMode="auto">
          <a:xfrm>
            <a:off x="123419" y="332656"/>
            <a:ext cx="8964488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江玉靖（</a:t>
            </a:r>
            <a:r>
              <a:rPr lang="en-US" altLang="zh-TW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YU-</a:t>
            </a:r>
            <a:r>
              <a:rPr lang="en-US" altLang="zh-TW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CHING,CHIANG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學歷：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國立彰化師範大學復健諮商研究所碩士</a:t>
            </a:r>
            <a:endParaRPr lang="en-US" altLang="zh-TW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證照：諮商心理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師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現任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：國立嘉義大學學輔中心諮商心理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師</a:t>
            </a:r>
            <a:r>
              <a:rPr lang="en-US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(106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經歷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：國立嘉義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大學特殊教育資源中心輔導員 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主責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特殊教育學生心理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諮商</a:t>
            </a: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18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嘉義市政府學生輔導諮商中心諮商心理師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主責國中小學生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心理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諮商</a:t>
            </a: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18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彰化縣政府勞工處職業重建個案管理員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主責身心障礙者職業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重建服務</a:t>
            </a: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18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彰化師範大學身心障礙者職業重建中心專員</a:t>
            </a: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責推動身心障礙者職業</a:t>
            </a:r>
            <a:endParaRPr lang="en-US" altLang="zh-TW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重建權益及相關資源</a:t>
            </a: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雲林縣信安醫院精神科社工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責精神疾患患者支持性晤談及資源連結</a:t>
            </a: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專長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個別諮商、團體諮商</a:t>
            </a:r>
            <a:r>
              <a:rPr lang="zh-TW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、個案</a:t>
            </a:r>
            <a:r>
              <a:rPr lang="zh-TW" altLang="zh-TW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管理、 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生涯諮商</a:t>
            </a:r>
            <a:r>
              <a:rPr lang="zh-TW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情緒與紓壓管理</a:t>
            </a:r>
            <a:r>
              <a:rPr lang="zh-TW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身心障礙者相關議題</a:t>
            </a:r>
            <a:endParaRPr lang="en-US" altLang="zh-TW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Users\USER\Desktop\下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生命科學院</a:t>
            </a:r>
            <a:endParaRPr lang="zh-TW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6190314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內容版面配置區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05544067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15407" cy="639762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個案輔導人數占率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538736" cy="639762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學生人數占率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499992" y="6093296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資料來源：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1050801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1060731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，學生輔導中心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75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生命科</a:t>
            </a: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學院輔導個案問題類別</a:t>
            </a:r>
            <a:endParaRPr lang="zh-TW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874656"/>
              </p:ext>
            </p:extLst>
          </p:nvPr>
        </p:nvGraphicFramePr>
        <p:xfrm>
          <a:off x="107504" y="1124744"/>
          <a:ext cx="8856984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十角星形 14"/>
          <p:cNvSpPr/>
          <p:nvPr/>
        </p:nvSpPr>
        <p:spPr>
          <a:xfrm>
            <a:off x="2486089" y="4365104"/>
            <a:ext cx="401835" cy="576064"/>
          </a:xfrm>
          <a:prstGeom prst="star10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十角星形 15"/>
          <p:cNvSpPr/>
          <p:nvPr/>
        </p:nvSpPr>
        <p:spPr>
          <a:xfrm>
            <a:off x="1115616" y="4072307"/>
            <a:ext cx="401835" cy="576064"/>
          </a:xfrm>
          <a:prstGeom prst="star10">
            <a:avLst>
              <a:gd name="adj" fmla="val 40053"/>
              <a:gd name="hf" fmla="val 10514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01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深入解析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18385"/>
              </p:ext>
            </p:extLst>
          </p:nvPr>
        </p:nvGraphicFramePr>
        <p:xfrm>
          <a:off x="992309" y="1585920"/>
          <a:ext cx="3073400" cy="1428750"/>
        </p:xfrm>
        <a:graphic>
          <a:graphicData uri="http://schemas.openxmlformats.org/drawingml/2006/table">
            <a:tbl>
              <a:tblPr/>
              <a:tblGrid>
                <a:gridCol w="1536700"/>
                <a:gridCol w="1536700"/>
              </a:tblGrid>
              <a:tr h="23812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TW" sz="135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01</a:t>
                      </a:r>
                      <a:r>
                        <a:rPr lang="zh-TW" altLang="en-US" sz="135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/>
                        </a:rPr>
                        <a:t>生活調適</a:t>
                      </a:r>
                      <a:endParaRPr lang="zh-TW" altLang="en-US" sz="13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壓力調適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012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憂鬱情緒調適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013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焦慮情緒調適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014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憤怒情緒調適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015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悲傷失落調適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019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其他自我調適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788451"/>
              </p:ext>
            </p:extLst>
          </p:nvPr>
        </p:nvGraphicFramePr>
        <p:xfrm>
          <a:off x="5302058" y="1775668"/>
          <a:ext cx="3073400" cy="714375"/>
        </p:xfrm>
        <a:graphic>
          <a:graphicData uri="http://schemas.openxmlformats.org/drawingml/2006/table">
            <a:tbl>
              <a:tblPr/>
              <a:tblGrid>
                <a:gridCol w="1536700"/>
                <a:gridCol w="1536700"/>
              </a:tblGrid>
              <a:tr h="2381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人際關係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051 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師生關係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052 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同儕關係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059 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其他人際關係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86871"/>
              </p:ext>
            </p:extLst>
          </p:nvPr>
        </p:nvGraphicFramePr>
        <p:xfrm>
          <a:off x="1115616" y="3344031"/>
          <a:ext cx="3073400" cy="962025"/>
        </p:xfrm>
        <a:graphic>
          <a:graphicData uri="http://schemas.openxmlformats.org/drawingml/2006/table">
            <a:tbl>
              <a:tblPr/>
              <a:tblGrid>
                <a:gridCol w="1536700"/>
                <a:gridCol w="1536700"/>
              </a:tblGrid>
              <a:tr h="2476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  <a:r>
                        <a:rPr lang="zh-TW" altLang="en-US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學習與課業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課業學習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042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考試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043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報告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049 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其他學業適應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06704"/>
              </p:ext>
            </p:extLst>
          </p:nvPr>
        </p:nvGraphicFramePr>
        <p:xfrm>
          <a:off x="5220072" y="3479121"/>
          <a:ext cx="3168352" cy="714375"/>
        </p:xfrm>
        <a:graphic>
          <a:graphicData uri="http://schemas.openxmlformats.org/drawingml/2006/table">
            <a:tbl>
              <a:tblPr/>
              <a:tblGrid>
                <a:gridCol w="1584176"/>
                <a:gridCol w="1584176"/>
              </a:tblGrid>
              <a:tr h="2381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  <a:r>
                        <a:rPr lang="zh-TW" altLang="en-US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情感困擾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071 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同性情愛關係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072 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異性情愛關係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079 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其他感情困擾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橢圓 7"/>
          <p:cNvSpPr/>
          <p:nvPr/>
        </p:nvSpPr>
        <p:spPr>
          <a:xfrm>
            <a:off x="133422" y="1808820"/>
            <a:ext cx="720080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1</a:t>
            </a:r>
            <a:endParaRPr lang="zh-TW" altLang="en-US" sz="4400" dirty="0"/>
          </a:p>
        </p:txBody>
      </p:sp>
      <p:sp>
        <p:nvSpPr>
          <p:cNvPr id="9" name="橢圓 8"/>
          <p:cNvSpPr/>
          <p:nvPr/>
        </p:nvSpPr>
        <p:spPr>
          <a:xfrm>
            <a:off x="251520" y="3501008"/>
            <a:ext cx="720080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2</a:t>
            </a:r>
            <a:endParaRPr lang="zh-TW" altLang="en-US" sz="4400" dirty="0"/>
          </a:p>
        </p:txBody>
      </p:sp>
      <p:sp>
        <p:nvSpPr>
          <p:cNvPr id="10" name="橢圓 9"/>
          <p:cNvSpPr/>
          <p:nvPr/>
        </p:nvSpPr>
        <p:spPr>
          <a:xfrm>
            <a:off x="4427984" y="1805967"/>
            <a:ext cx="720080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3</a:t>
            </a:r>
            <a:endParaRPr lang="zh-TW" altLang="en-US" sz="4400" dirty="0"/>
          </a:p>
        </p:txBody>
      </p:sp>
      <p:sp>
        <p:nvSpPr>
          <p:cNvPr id="11" name="橢圓 10"/>
          <p:cNvSpPr/>
          <p:nvPr/>
        </p:nvSpPr>
        <p:spPr>
          <a:xfrm>
            <a:off x="4427984" y="3501008"/>
            <a:ext cx="720080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4</a:t>
            </a:r>
            <a:endParaRPr lang="zh-TW" altLang="en-US" sz="4400" dirty="0"/>
          </a:p>
        </p:txBody>
      </p:sp>
      <p:sp>
        <p:nvSpPr>
          <p:cNvPr id="3" name="矩形 2"/>
          <p:cNvSpPr/>
          <p:nvPr/>
        </p:nvSpPr>
        <p:spPr>
          <a:xfrm>
            <a:off x="611560" y="465313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最高的求助</a:t>
            </a:r>
            <a:r>
              <a:rPr lang="zh-TW" altLang="en-US" sz="2400" dirty="0" smtClean="0"/>
              <a:t>項目與</a:t>
            </a:r>
            <a:r>
              <a:rPr lang="zh-TW" altLang="en-US" sz="2400" dirty="0" smtClean="0">
                <a:solidFill>
                  <a:srgbClr val="FF0000"/>
                </a:solidFill>
              </a:rPr>
              <a:t>生活調適</a:t>
            </a:r>
            <a:r>
              <a:rPr lang="zh-TW" altLang="en-US" sz="2400" dirty="0" smtClean="0"/>
              <a:t>有關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代表生命科學院的</a:t>
            </a:r>
            <a:r>
              <a:rPr lang="zh-TW" altLang="en-US" sz="2400" dirty="0"/>
              <a:t>學生在處理</a:t>
            </a:r>
            <a:r>
              <a:rPr lang="zh-TW" altLang="en-US" sz="2400" dirty="0" smtClean="0"/>
              <a:t>有關</a:t>
            </a:r>
            <a:r>
              <a:rPr lang="zh-TW" altLang="en-US" sz="2400" u="sng" dirty="0" smtClean="0"/>
              <a:t>壓力及情緒適應</a:t>
            </a:r>
            <a:r>
              <a:rPr lang="zh-TW" altLang="en-US" sz="2400" dirty="0" smtClean="0"/>
              <a:t>的</a:t>
            </a:r>
            <a:r>
              <a:rPr lang="zh-TW" altLang="en-US" sz="2400" dirty="0"/>
              <a:t>議題</a:t>
            </a:r>
            <a:r>
              <a:rPr lang="zh-TW" altLang="en-US" sz="2400" dirty="0" smtClean="0"/>
              <a:t>上有需協助的</a:t>
            </a:r>
            <a:r>
              <a:rPr lang="zh-TW" altLang="en-US" sz="2400" dirty="0"/>
              <a:t>空間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其次為</a:t>
            </a:r>
            <a:r>
              <a:rPr lang="zh-TW" altLang="en-US" sz="2400" dirty="0">
                <a:solidFill>
                  <a:srgbClr val="FF0000"/>
                </a:solidFill>
              </a:rPr>
              <a:t>學習</a:t>
            </a:r>
            <a:r>
              <a:rPr lang="zh-TW" altLang="en-US" sz="2400" dirty="0" smtClean="0"/>
              <a:t>，常</a:t>
            </a:r>
            <a:r>
              <a:rPr lang="zh-TW" altLang="en-US" sz="2400" dirty="0"/>
              <a:t>見的是</a:t>
            </a:r>
            <a:r>
              <a:rPr lang="zh-TW" altLang="en-US" sz="2400" u="sng" dirty="0"/>
              <a:t>關於課業、考試和報告準備上有困難</a:t>
            </a:r>
            <a:r>
              <a:rPr lang="zh-TW" altLang="en-US" sz="2400" dirty="0"/>
              <a:t>，如果無法建立個人</a:t>
            </a:r>
            <a:r>
              <a:rPr lang="zh-TW" altLang="en-US" sz="2400" dirty="0" smtClean="0"/>
              <a:t>的壓力因應及情緒</a:t>
            </a:r>
            <a:r>
              <a:rPr lang="zh-TW" altLang="en-US" sz="2400" dirty="0"/>
              <a:t>抒發管道</a:t>
            </a:r>
            <a:r>
              <a:rPr lang="zh-TW" altLang="en-US" sz="2400"/>
              <a:t>，</a:t>
            </a:r>
            <a:r>
              <a:rPr lang="zh-TW" altLang="en-US" sz="2400" smtClean="0"/>
              <a:t>容易造成更嚴重的學習進度落後。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2165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高關懷學生的辨識與轉介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身體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病假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增加、身體經常感到不適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生病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突發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性的大病或長期的慢性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疾病、多次求醫卻找不出確切病因等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心理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長期感受壓力很大、心情低落、憂鬱、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認知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扭曲、自我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價值感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低落、對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自我意象抱持負面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看法、對生命不重視、自殺意念等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家庭支持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不足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疏離或衝突、朋友或人際網絡較差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孤立、同儕關係不佳、重要關係不穩定或衝突、不會求助等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外顯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表徵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出席率下降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、宅在宿舍、學業成績低下或退步、人際關係改變、遲交或拒繳作業、愁眉苦臉、變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了一個人、缺乏人生目標或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方向、容易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哭泣或沒有表情、哭不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出來、注意力渙散、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向他人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告別、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將心愛的東西送給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別人、成癮行為、偏差行為、攻擊行為、反社會行為、行為失常、失眠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、顯得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疲憊、飲食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規則變得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紊亂等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情境因素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請喪假者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好友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或重要他人身亡、家庭變故或發生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大變動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、失戀或分手、與密友吵架、遭遇性或身體傷害、懷孕、墮胎等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56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轉介過程中需要導師做的是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54461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和學生建立</a:t>
            </a:r>
            <a:r>
              <a:rPr lang="zh-TW" altLang="en-US" sz="34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良好且信任的關係</a:t>
            </a:r>
            <a:endParaRPr lang="en-US" altLang="zh-TW" sz="34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讓學生了解學輔中心的服務</a:t>
            </a:r>
            <a:endParaRPr lang="en-US" altLang="zh-TW" sz="3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對主動性較高之學生，可鼓勵他親自前來</a:t>
            </a:r>
            <a:endParaRPr lang="en-US" altLang="zh-TW" sz="3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en-US" sz="3400" b="1" dirty="0">
                <a:latin typeface="微軟正黑體" pitchFamily="34" charset="-120"/>
                <a:ea typeface="微軟正黑體" pitchFamily="34" charset="-120"/>
              </a:rPr>
              <a:t>主動</a:t>
            </a: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性低者，</a:t>
            </a:r>
            <a:r>
              <a:rPr lang="zh-TW" altLang="en-US" sz="34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可陪同學生前來</a:t>
            </a:r>
            <a:endParaRPr lang="en-US" altLang="zh-TW" sz="34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轉介後，</a:t>
            </a:r>
            <a:r>
              <a:rPr lang="zh-TW" altLang="en-US" sz="34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一起協助學生</a:t>
            </a:r>
            <a:endParaRPr lang="en-US" altLang="zh-TW" sz="34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4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若學生拒絕被轉介</a:t>
            </a:r>
            <a:r>
              <a:rPr lang="en-US" altLang="zh-TW" sz="4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尊重學生的自主意願，導師</a:t>
            </a:r>
            <a:r>
              <a:rPr lang="zh-TW" altLang="en-US" b="1" dirty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不需要強迫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學生前來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，但請持續密切觀察並關懷學生。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若有需要可隨時電洽諮詢，或至學輔中心詢問轉介相關事宜。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明顯精神疾病症狀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、出現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自我傷害意圖或行為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，或有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家暴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性侵害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性騷擾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性霸凌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情事等，基於保護學生、維護專業倫理及遵守法律的立場，以上學生請務必通報或轉介。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02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680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2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7"/>
            <a:ext cx="9144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1708</Words>
  <Application>Microsoft Office PowerPoint</Application>
  <PresentationFormat>如螢幕大小 (4:3)</PresentationFormat>
  <Paragraphs>193</Paragraphs>
  <Slides>19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PowerPoint 簡報</vt:lpstr>
      <vt:lpstr>PowerPoint 簡報</vt:lpstr>
      <vt:lpstr>生命科學院</vt:lpstr>
      <vt:lpstr>生命科學院輔導個案問題類別</vt:lpstr>
      <vt:lpstr>深入解析</vt:lpstr>
      <vt:lpstr>高關懷學生的辨識與轉介</vt:lpstr>
      <vt:lpstr>轉介過程中需要導師做的是…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安心在嘉FB粉絲頁</vt:lpstr>
      <vt:lpstr>PowerPoint 簡報</vt:lpstr>
      <vt:lpstr>PowerPoint 簡報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161</cp:revision>
  <cp:lastPrinted>2016-02-25T03:26:13Z</cp:lastPrinted>
  <dcterms:created xsi:type="dcterms:W3CDTF">2016-02-23T02:18:48Z</dcterms:created>
  <dcterms:modified xsi:type="dcterms:W3CDTF">2018-05-30T07:32:01Z</dcterms:modified>
</cp:coreProperties>
</file>