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4" r:id="rId2"/>
    <p:sldId id="272" r:id="rId3"/>
    <p:sldId id="269" r:id="rId4"/>
    <p:sldId id="271" r:id="rId5"/>
    <p:sldId id="287" r:id="rId6"/>
    <p:sldId id="288" r:id="rId7"/>
    <p:sldId id="295" r:id="rId8"/>
    <p:sldId id="291" r:id="rId9"/>
    <p:sldId id="292" r:id="rId10"/>
    <p:sldId id="293" r:id="rId11"/>
    <p:sldId id="294" r:id="rId12"/>
    <p:sldId id="273" r:id="rId13"/>
    <p:sldId id="274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00"/>
    <a:srgbClr val="FF9900"/>
    <a:srgbClr val="CC3300"/>
    <a:srgbClr val="FFFF99"/>
    <a:srgbClr val="FFFFFF"/>
    <a:srgbClr val="FF5050"/>
    <a:srgbClr val="FFFF66"/>
    <a:srgbClr val="80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2559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72101694277593E-2"/>
          <c:y val="0"/>
          <c:w val="0.66249590365596844"/>
          <c:h val="0.9903575745427819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explosion val="24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工作表1!$A$2:$A$9</c:f>
              <c:strCache>
                <c:ptCount val="8"/>
                <c:pt idx="0">
                  <c:v>虛擬學院</c:v>
                </c:pt>
                <c:pt idx="1">
                  <c:v>農學院</c:v>
                </c:pt>
                <c:pt idx="2">
                  <c:v>理工學院</c:v>
                </c:pt>
                <c:pt idx="3">
                  <c:v>生命科學院</c:v>
                </c:pt>
                <c:pt idx="4">
                  <c:v>師範學院</c:v>
                </c:pt>
                <c:pt idx="5">
                  <c:v>人文藝術學院</c:v>
                </c:pt>
                <c:pt idx="6">
                  <c:v>管理學院</c:v>
                </c:pt>
                <c:pt idx="7">
                  <c:v>獸醫學院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612</c:v>
                </c:pt>
                <c:pt idx="1">
                  <c:v>2345</c:v>
                </c:pt>
                <c:pt idx="2">
                  <c:v>2101</c:v>
                </c:pt>
                <c:pt idx="3">
                  <c:v>1365</c:v>
                </c:pt>
                <c:pt idx="4">
                  <c:v>2236</c:v>
                </c:pt>
                <c:pt idx="5">
                  <c:v>1689</c:v>
                </c:pt>
                <c:pt idx="6">
                  <c:v>2177</c:v>
                </c:pt>
                <c:pt idx="7">
                  <c:v>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>
              <a:latin typeface="微軟正黑體" pitchFamily="34" charset="-120"/>
              <a:ea typeface="微軟正黑體" pitchFamily="34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explosion val="31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工作表1!$A$2:$A$3</c:f>
              <c:strCache>
                <c:ptCount val="2"/>
                <c:pt idx="0">
                  <c:v>他院</c:v>
                </c:pt>
                <c:pt idx="1">
                  <c:v>師範學院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1011</c:v>
                </c:pt>
                <c:pt idx="1">
                  <c:v>773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工作表1!$A$2:$A$18</c:f>
              <c:strCache>
                <c:ptCount val="17"/>
                <c:pt idx="0">
                  <c:v>學習</c:v>
                </c:pt>
                <c:pt idx="1">
                  <c:v>生涯</c:v>
                </c:pt>
                <c:pt idx="2">
                  <c:v>自我成長</c:v>
                </c:pt>
                <c:pt idx="3">
                  <c:v>生活調適</c:v>
                </c:pt>
                <c:pt idx="4">
                  <c:v>人際</c:v>
                </c:pt>
                <c:pt idx="5">
                  <c:v>家庭</c:v>
                </c:pt>
                <c:pt idx="6">
                  <c:v>感情</c:v>
                </c:pt>
                <c:pt idx="7">
                  <c:v>成癮</c:v>
                </c:pt>
                <c:pt idx="8">
                  <c:v>性議題</c:v>
                </c:pt>
                <c:pt idx="9">
                  <c:v>偏差行為</c:v>
                </c:pt>
                <c:pt idx="10">
                  <c:v>經濟問題</c:v>
                </c:pt>
                <c:pt idx="11">
                  <c:v>生理健康</c:v>
                </c:pt>
                <c:pt idx="12">
                  <c:v>心理測驗</c:v>
                </c:pt>
                <c:pt idx="13">
                  <c:v>其他</c:v>
                </c:pt>
                <c:pt idx="14">
                  <c:v>心理疾患</c:v>
                </c:pt>
                <c:pt idx="15">
                  <c:v>危機事件</c:v>
                </c:pt>
                <c:pt idx="16">
                  <c:v>性平</c:v>
                </c:pt>
              </c:strCache>
            </c:strRef>
          </c:cat>
          <c:val>
            <c:numRef>
              <c:f>工作表1!$B$2:$B$18</c:f>
              <c:numCache>
                <c:formatCode>General</c:formatCode>
                <c:ptCount val="17"/>
                <c:pt idx="0">
                  <c:v>88</c:v>
                </c:pt>
                <c:pt idx="1">
                  <c:v>103</c:v>
                </c:pt>
                <c:pt idx="2">
                  <c:v>158</c:v>
                </c:pt>
                <c:pt idx="3">
                  <c:v>319</c:v>
                </c:pt>
                <c:pt idx="4">
                  <c:v>185</c:v>
                </c:pt>
                <c:pt idx="5">
                  <c:v>238</c:v>
                </c:pt>
                <c:pt idx="6">
                  <c:v>174</c:v>
                </c:pt>
                <c:pt idx="7">
                  <c:v>0</c:v>
                </c:pt>
                <c:pt idx="8">
                  <c:v>11</c:v>
                </c:pt>
                <c:pt idx="9">
                  <c:v>8</c:v>
                </c:pt>
                <c:pt idx="10">
                  <c:v>6</c:v>
                </c:pt>
                <c:pt idx="11">
                  <c:v>0</c:v>
                </c:pt>
                <c:pt idx="12">
                  <c:v>16</c:v>
                </c:pt>
                <c:pt idx="13">
                  <c:v>16</c:v>
                </c:pt>
                <c:pt idx="14">
                  <c:v>67</c:v>
                </c:pt>
                <c:pt idx="15">
                  <c:v>27</c:v>
                </c:pt>
                <c:pt idx="1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16224"/>
        <c:axId val="77518464"/>
      </c:barChart>
      <c:catAx>
        <c:axId val="3691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7518464"/>
        <c:crosses val="autoZero"/>
        <c:auto val="1"/>
        <c:lblAlgn val="ctr"/>
        <c:lblOffset val="50"/>
        <c:noMultiLvlLbl val="0"/>
      </c:catAx>
      <c:valAx>
        <c:axId val="77518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zh-TW" altLang="en-US" dirty="0" smtClean="0"/>
                  <a:t>人</a:t>
                </a:r>
                <a:endParaRPr lang="en-US" altLang="zh-TW" dirty="0" smtClean="0"/>
              </a:p>
              <a:p>
                <a:pPr>
                  <a:defRPr/>
                </a:pPr>
                <a:r>
                  <a:rPr lang="zh-TW" altLang="en-US" dirty="0" smtClean="0"/>
                  <a:t>數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zh-TW"/>
          </a:p>
        </c:txPr>
        <c:crossAx val="36916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施測結果高關懷人數比率（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）</a:t>
            </a:r>
          </a:p>
        </c:rich>
      </c:tx>
      <c:layout>
        <c:manualLayout>
          <c:xMode val="edge"/>
          <c:yMode val="edge"/>
          <c:x val="0.26326771653543307"/>
          <c:y val="8.6773239672978809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018640031107225"/>
          <c:y val="0.13137760533609996"/>
          <c:w val="0.78055434042966854"/>
          <c:h val="0.82867616601371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施測結果高關懷人數比率（%）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rgbClr val="C00000"/>
                      </a:solidFill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工作表1!$A$2:$A$8</c:f>
              <c:strCache>
                <c:ptCount val="7"/>
                <c:pt idx="0">
                  <c:v>農學院</c:v>
                </c:pt>
                <c:pt idx="1">
                  <c:v>理工學院</c:v>
                </c:pt>
                <c:pt idx="2">
                  <c:v>生命科學院</c:v>
                </c:pt>
                <c:pt idx="3">
                  <c:v>師範學院</c:v>
                </c:pt>
                <c:pt idx="4">
                  <c:v>人文藝術學院</c:v>
                </c:pt>
                <c:pt idx="5">
                  <c:v>管理學院</c:v>
                </c:pt>
                <c:pt idx="6">
                  <c:v>獸醫學院</c:v>
                </c:pt>
              </c:strCache>
            </c:strRef>
          </c:cat>
          <c:val>
            <c:numRef>
              <c:f>工作表1!$B$2:$B$8</c:f>
              <c:numCache>
                <c:formatCode>0.00%</c:formatCode>
                <c:ptCount val="7"/>
                <c:pt idx="0">
                  <c:v>4.5028142589118199E-2</c:v>
                </c:pt>
                <c:pt idx="1">
                  <c:v>0.11398963730569948</c:v>
                </c:pt>
                <c:pt idx="2">
                  <c:v>0.12592592592592591</c:v>
                </c:pt>
                <c:pt idx="3">
                  <c:v>8.4592145015105744E-2</c:v>
                </c:pt>
                <c:pt idx="4">
                  <c:v>9.6317280453257784E-2</c:v>
                </c:pt>
                <c:pt idx="5">
                  <c:v>5.9740259740259739E-2</c:v>
                </c:pt>
                <c:pt idx="6">
                  <c:v>7.1428571428571425E-2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438272"/>
        <c:axId val="56651712"/>
      </c:barChart>
      <c:catAx>
        <c:axId val="56438272"/>
        <c:scaling>
          <c:orientation val="minMax"/>
        </c:scaling>
        <c:delete val="0"/>
        <c:axPos val="l"/>
        <c:majorTickMark val="none"/>
        <c:minorTickMark val="none"/>
        <c:tickLblPos val="nextTo"/>
        <c:crossAx val="56651712"/>
        <c:crosses val="autoZero"/>
        <c:auto val="1"/>
        <c:lblAlgn val="ctr"/>
        <c:lblOffset val="100"/>
        <c:noMultiLvlLbl val="0"/>
      </c:catAx>
      <c:valAx>
        <c:axId val="566517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6438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0.07385</cdr:x>
      <cdr:y>0.48141</cdr:y>
    </cdr:from>
    <cdr:to>
      <cdr:x>0.3412</cdr:x>
      <cdr:y>0.68188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98376" y="1902197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17.46</a:t>
          </a:r>
          <a:r>
            <a:rPr lang="zh-TW" altLang="en-US" sz="18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％</a:t>
          </a:r>
          <a:endParaRPr lang="en-US" altLang="zh-TW" sz="1800" b="1" dirty="0" smtClean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  <a:p xmlns:a="http://schemas.openxmlformats.org/drawingml/2006/main">
          <a:pPr algn="ctr"/>
          <a:r>
            <a:rPr lang="en-US" altLang="zh-TW" sz="1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2236</a:t>
          </a:r>
          <a:r>
            <a:rPr lang="zh-TW" altLang="en-US" sz="1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人</a:t>
          </a:r>
          <a:endParaRPr lang="zh-TW" altLang="en-US" sz="1200" b="1" dirty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0.2699</cdr:x>
      <cdr:y>0.75477</cdr:y>
    </cdr:from>
    <cdr:to>
      <cdr:x>0.76895</cdr:x>
      <cdr:y>0.84589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090464" y="2982317"/>
          <a:ext cx="20162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全校總人數為</a:t>
          </a:r>
          <a:r>
            <a:rPr lang="en-US" altLang="zh-TW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12,809</a:t>
          </a:r>
          <a:r>
            <a:rPr lang="zh-TW" alt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rPr>
            <a:t>人</a:t>
          </a:r>
          <a:endParaRPr lang="zh-TW" altLang="en-US" sz="1400" b="1" dirty="0">
            <a:solidFill>
              <a:schemeClr val="tx1">
                <a:lumMod val="95000"/>
                <a:lumOff val="5000"/>
              </a:schemeClr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0.01756</cdr:x>
      <cdr:y>0.37207</cdr:y>
    </cdr:from>
    <cdr:to>
      <cdr:x>0.37388</cdr:x>
      <cdr:y>0.55431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70991" y="1470149"/>
          <a:ext cx="1440160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43.33</a:t>
          </a:r>
          <a:r>
            <a:rPr lang="zh-TW" altLang="en-US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％</a:t>
          </a:r>
        </a:p>
        <a:p xmlns:a="http://schemas.openxmlformats.org/drawingml/2006/main">
          <a:pPr algn="ctr"/>
          <a:r>
            <a:rPr lang="en-US" altLang="zh-TW" sz="1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773</a:t>
          </a:r>
          <a:r>
            <a:rPr lang="zh-TW" altLang="en-US" sz="1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rPr>
            <a:t>人</a:t>
          </a:r>
          <a:endParaRPr lang="en-US" altLang="zh-TW" sz="1400" b="1" dirty="0" smtClean="0">
            <a:solidFill>
              <a:schemeClr val="bg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0.46296</cdr:x>
      <cdr:y>0.33562</cdr:y>
    </cdr:from>
    <cdr:to>
      <cdr:x>0.80147</cdr:x>
      <cdr:y>0.51786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1871191" y="1326133"/>
          <a:ext cx="13681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56.67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％</a:t>
          </a:r>
        </a:p>
        <a:p xmlns:a="http://schemas.openxmlformats.org/drawingml/2006/main">
          <a:pPr algn="ctr"/>
          <a:r>
            <a:rPr lang="en-US" altLang="zh-TW" sz="1400" b="1" dirty="0" smtClean="0">
              <a:latin typeface="微軟正黑體" pitchFamily="34" charset="-120"/>
              <a:ea typeface="微軟正黑體" pitchFamily="34" charset="-120"/>
            </a:rPr>
            <a:t>1011</a:t>
          </a:r>
          <a:r>
            <a:rPr lang="zh-TW" altLang="en-US" sz="1400" b="1" dirty="0" smtClean="0">
              <a:latin typeface="微軟正黑體" pitchFamily="34" charset="-120"/>
              <a:ea typeface="微軟正黑體" pitchFamily="34" charset="-120"/>
            </a:rPr>
            <a:t>人</a:t>
          </a:r>
          <a:endParaRPr lang="en-US" altLang="zh-TW" sz="1400" b="1" dirty="0" smtClean="0"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0.82114</cdr:x>
      <cdr:y>0.52822</cdr:y>
    </cdr:from>
    <cdr:to>
      <cdr:x>0.99187</cdr:x>
      <cdr:y>0.9276</cdr:y>
    </cdr:to>
    <cdr:sp macro="" textlink="">
      <cdr:nvSpPr>
        <cdr:cNvPr id="20" name="橢圓 19"/>
        <cdr:cNvSpPr/>
      </cdr:nvSpPr>
      <cdr:spPr>
        <a:xfrm xmlns:a="http://schemas.openxmlformats.org/drawingml/2006/main">
          <a:off x="7272808" y="2952328"/>
          <a:ext cx="1512169" cy="223224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0.78049</cdr:x>
      <cdr:y>0.42515</cdr:y>
    </cdr:from>
    <cdr:to>
      <cdr:x>1</cdr:x>
      <cdr:y>0.56687</cdr:y>
    </cdr:to>
    <cdr:sp macro="" textlink="">
      <cdr:nvSpPr>
        <cdr:cNvPr id="21" name="文字方塊 20"/>
        <cdr:cNvSpPr txBox="1"/>
      </cdr:nvSpPr>
      <cdr:spPr>
        <a:xfrm xmlns:a="http://schemas.openxmlformats.org/drawingml/2006/main">
          <a:off x="6912768" y="2376264"/>
          <a:ext cx="1944216" cy="792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zh-TW" altLang="en-US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校園安全事件</a:t>
          </a:r>
          <a:endParaRPr lang="en-US" altLang="zh-TW" sz="14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 xmlns:a="http://schemas.openxmlformats.org/drawingml/2006/main">
          <a:pPr algn="ctr"/>
          <a:r>
            <a:rPr lang="zh-TW" altLang="en-US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占</a:t>
          </a:r>
          <a:r>
            <a:rPr lang="en-US" altLang="zh-TW" sz="1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9</a:t>
          </a:r>
          <a:r>
            <a:rPr lang="zh-TW" altLang="en-US" sz="1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％</a:t>
          </a:r>
          <a:endParaRPr lang="zh-TW" altLang="en-US" sz="14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  <cdr:relSizeAnchor xmlns:cdr="http://schemas.openxmlformats.org/drawingml/2006/chartDrawing">
    <cdr:from>
      <cdr:x>0.32019</cdr:x>
      <cdr:y>0.57838</cdr:y>
    </cdr:from>
    <cdr:to>
      <cdr:x>0.36556</cdr:x>
      <cdr:y>0.68144</cdr:y>
    </cdr:to>
    <cdr:sp macro="" textlink="">
      <cdr:nvSpPr>
        <cdr:cNvPr id="19" name="十角星形 18"/>
        <cdr:cNvSpPr/>
      </cdr:nvSpPr>
      <cdr:spPr>
        <a:xfrm xmlns:a="http://schemas.openxmlformats.org/drawingml/2006/main">
          <a:off x="2835932" y="3232719"/>
          <a:ext cx="401842" cy="576027"/>
        </a:xfrm>
        <a:prstGeom xmlns:a="http://schemas.openxmlformats.org/drawingml/2006/main" prst="star10">
          <a:avLst>
            <a:gd name="adj" fmla="val 40053"/>
            <a:gd name="hf" fmla="val 105146"/>
          </a:avLst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2000" b="1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122B-D9C6-41CE-99C1-DC3AF284A317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64F4-E645-44B1-8971-32BC09E057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49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23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7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4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92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2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22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91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41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48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1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9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C076-072B-4552-8873-63188A440F4C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F50A-E725-45CD-A56B-70C555DD96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5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066455" y="1216817"/>
            <a:ext cx="4968551" cy="408587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72000" y="1484783"/>
            <a:ext cx="2328863" cy="367240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3" name="テキスト ボックス 7"/>
          <p:cNvSpPr txBox="1">
            <a:spLocks noChangeArrowheads="1"/>
          </p:cNvSpPr>
          <p:nvPr/>
        </p:nvSpPr>
        <p:spPr bwMode="auto">
          <a:xfrm>
            <a:off x="5002897" y="3954542"/>
            <a:ext cx="1467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6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胡景妮 心理師</a:t>
            </a:r>
            <a:endParaRPr kumimoji="0" lang="ja-JP" altLang="en-US" sz="1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68825" y="6319838"/>
            <a:ext cx="43259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r>
              <a:rPr kumimoji="0" lang="en-US" altLang="ja-JP" sz="1600" dirty="0" smtClean="0">
                <a:solidFill>
                  <a:srgbClr val="008000"/>
                </a:solidFill>
                <a:latin typeface="Monotype Corsiva" pitchFamily="66" charset="0"/>
                <a:ea typeface="ＭＳ Ｐゴシック" pitchFamily="34" charset="-128"/>
              </a:rPr>
              <a:t>Center of Student Counseling Office of Student Affairs</a:t>
            </a:r>
            <a:endParaRPr kumimoji="0" lang="en-US" altLang="ja-JP" sz="1600" dirty="0">
              <a:solidFill>
                <a:srgbClr val="0080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3273425" y="5456682"/>
            <a:ext cx="259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b="1" dirty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學務</a:t>
            </a:r>
            <a:r>
              <a:rPr lang="zh-TW" altLang="en-US" b="1" dirty="0" smtClean="0">
                <a:solidFill>
                  <a:srgbClr val="008000"/>
                </a:solidFill>
                <a:latin typeface="Monotype Corsiva" pitchFamily="66" charset="0"/>
                <a:ea typeface="微軟正黑體" pitchFamily="34" charset="-120"/>
              </a:rPr>
              <a:t>處學生輔導中心</a:t>
            </a:r>
            <a:endParaRPr kumimoji="0" lang="en-US" altLang="ja-JP" b="1" dirty="0">
              <a:solidFill>
                <a:srgbClr val="008000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1613" y="193675"/>
            <a:ext cx="8740775" cy="647065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/>
          </a:p>
        </p:txBody>
      </p:sp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3273425" y="5764459"/>
            <a:ext cx="2597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201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7</a:t>
            </a:r>
            <a:r>
              <a:rPr kumimoji="0" lang="en-US" altLang="ja-JP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.2.2</a:t>
            </a:r>
            <a:r>
              <a:rPr kumimoji="0" lang="en-US" altLang="zh-TW" sz="1600" b="1" dirty="0" smtClean="0">
                <a:solidFill>
                  <a:srgbClr val="006600"/>
                </a:solidFill>
                <a:latin typeface="Monotype Corsiva" pitchFamily="66" charset="0"/>
                <a:ea typeface="ＭＳ Ｐゴシック" pitchFamily="34" charset="-128"/>
              </a:rPr>
              <a:t>3</a:t>
            </a:r>
            <a:endParaRPr kumimoji="0" lang="en-US" altLang="ja-JP" sz="1600" b="1" dirty="0">
              <a:solidFill>
                <a:srgbClr val="006600"/>
              </a:solidFill>
              <a:latin typeface="Monotype Corsiva" pitchFamily="66" charset="0"/>
              <a:ea typeface="ＭＳ Ｐゴシック" pitchFamily="34" charset="-128"/>
            </a:endParaRPr>
          </a:p>
        </p:txBody>
      </p:sp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4437856" y="2996952"/>
            <a:ext cx="25971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600" b="1" dirty="0" smtClean="0">
                <a:solidFill>
                  <a:schemeClr val="bg1"/>
                </a:solidFill>
                <a:latin typeface="Monotype Corsiva" pitchFamily="66" charset="0"/>
                <a:ea typeface="微軟正黑體" pitchFamily="34" charset="-120"/>
              </a:rPr>
              <a:t>師範學院</a:t>
            </a:r>
            <a:endParaRPr lang="en-US" altLang="zh-TW" sz="2600" b="1" dirty="0" smtClean="0">
              <a:solidFill>
                <a:schemeClr val="bg1"/>
              </a:solidFill>
              <a:latin typeface="Monotype Corsiva" pitchFamily="66" charset="0"/>
              <a:ea typeface="微軟正黑體" pitchFamily="34" charset="-120"/>
            </a:endParaRPr>
          </a:p>
          <a:p>
            <a:pPr algn="ctr"/>
            <a:r>
              <a:rPr lang="zh-TW" altLang="en-US" sz="2600" b="1" dirty="0" smtClean="0">
                <a:solidFill>
                  <a:schemeClr val="bg1"/>
                </a:solidFill>
                <a:latin typeface="Monotype Corsiva" pitchFamily="66" charset="0"/>
                <a:ea typeface="微軟正黑體" pitchFamily="34" charset="-120"/>
              </a:rPr>
              <a:t>院務會議簡報</a:t>
            </a:r>
            <a:endParaRPr kumimoji="0" lang="en-US" altLang="ja-JP" sz="2600" b="1" dirty="0">
              <a:solidFill>
                <a:schemeClr val="bg1"/>
              </a:solidFill>
              <a:latin typeface="Monotype Corsiva" pitchFamily="66" charset="0"/>
              <a:ea typeface="微軟正黑體" pitchFamily="34" charset="-120"/>
            </a:endParaRPr>
          </a:p>
        </p:txBody>
      </p:sp>
      <p:pic>
        <p:nvPicPr>
          <p:cNvPr id="3074" name="Picture 2" descr="F:\yihui\1050204嘉義大學\1050225院務會議\民雄校區圖書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2301081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1"/>
            <a:ext cx="9144000" cy="54726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1722399" cy="37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轉介過程中需要導師做的是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和學生建立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良好且信任的關係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讓學生了解學輔中心的服務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對主動性較高之學生，可鼓勵他親自前來</a:t>
            </a:r>
            <a:endParaRPr lang="en-US" altLang="zh-TW" sz="3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3400" b="1" dirty="0"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性低者，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可陪同學生前來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sz="3400" b="1" dirty="0" smtClean="0">
                <a:latin typeface="微軟正黑體" pitchFamily="34" charset="-120"/>
                <a:ea typeface="微軟正黑體" pitchFamily="34" charset="-120"/>
              </a:rPr>
              <a:t>轉介後，</a:t>
            </a:r>
            <a:r>
              <a:rPr lang="zh-TW" altLang="en-US" sz="3400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一起協助學生</a:t>
            </a:r>
            <a:endParaRPr lang="en-US" altLang="zh-TW" sz="3400" b="1" dirty="0" smtClean="0">
              <a:solidFill>
                <a:srgbClr val="FF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若學生拒絕被轉介</a:t>
            </a:r>
            <a:r>
              <a:rPr lang="en-US" altLang="zh-TW" sz="46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尊重學生的自主意願，導師</a:t>
            </a:r>
            <a:r>
              <a:rPr lang="zh-TW" altLang="en-US" b="1" dirty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不需要強迫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學生前來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，但請持續密切觀察並關懷學生。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若有需要可隨時電洽諮詢，或至學輔中心詢問轉介相關事宜。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明顯精神疾病症狀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、出現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自我傷害意圖或行為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，或有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家暴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性侵害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性騷擾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b="1" dirty="0" smtClean="0">
                <a:solidFill>
                  <a:srgbClr val="FF3300"/>
                </a:solidFill>
                <a:latin typeface="微軟正黑體" pitchFamily="34" charset="-120"/>
                <a:ea typeface="微軟正黑體" pitchFamily="34" charset="-120"/>
              </a:rPr>
              <a:t>性霸凌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情事等，基於保護學生、維護專業倫理及遵守法律的立場，以上學生請務必通報或轉介。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1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3456384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聯絡我們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5" y="1196752"/>
            <a:ext cx="7362328" cy="2376264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zh-TW" altLang="en-US" b="1" dirty="0">
                <a:solidFill>
                  <a:srgbClr val="573B1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573B1F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b="1" dirty="0">
              <a:solidFill>
                <a:srgbClr val="573B1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蘭潭：學生活動中心二樓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餐廳隔壁、郵局樓上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defRPr/>
            </a:pPr>
            <a:r>
              <a:rPr lang="zh-TW" altLang="en-US" sz="57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民雄：行政大樓二樓</a:t>
            </a:r>
            <a:r>
              <a:rPr lang="en-US" altLang="zh-TW" sz="5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5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電梯旁</a:t>
            </a:r>
            <a:r>
              <a:rPr lang="en-US" altLang="zh-TW" sz="5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defRPr/>
            </a:pP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新民：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棟一樓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D02-118(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衛保組隔壁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>
              <a:buFont typeface="Arial" panose="020B0604020202020204" pitchFamily="34" charset="0"/>
              <a:buNone/>
              <a:defRPr/>
            </a:pPr>
            <a:endParaRPr lang="en-US" altLang="zh-TW" sz="27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r>
              <a:rPr lang="zh-TW" altLang="en-US" sz="3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分機</a:t>
            </a:r>
            <a:r>
              <a:rPr lang="zh-TW" altLang="en-US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1226</a:t>
            </a:r>
            <a:r>
              <a:rPr lang="zh-TW" altLang="en-US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1227</a:t>
            </a:r>
            <a:r>
              <a:rPr lang="zh-TW" altLang="en-US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3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1228</a:t>
            </a:r>
            <a:endParaRPr lang="en-US" altLang="zh-TW" sz="3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buFont typeface="Arial" panose="020B0604020202020204" pitchFamily="34" charset="0"/>
              <a:buNone/>
              <a:defRPr/>
            </a:pPr>
            <a:endParaRPr lang="en-US" altLang="zh-TW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  <a:defRPr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F:\yihui\1050204嘉義大學\1050225院務會議\DSCN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yihui\1050204嘉義大學\1050225院務會議\1387010083-636762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7934" y="4437112"/>
            <a:ext cx="496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66"/>
                </a:solidFill>
                <a:latin typeface="微軟正黑體" pitchFamily="34" charset="-120"/>
                <a:ea typeface="微軟正黑體" pitchFamily="34" charset="-120"/>
              </a:rPr>
              <a:t>謝謝您的聆聽指教</a:t>
            </a:r>
            <a:endParaRPr lang="zh-TW" altLang="en-US" sz="4400" b="1" dirty="0">
              <a:solidFill>
                <a:srgbClr val="FFFF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2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字方塊 1"/>
          <p:cNvSpPr txBox="1">
            <a:spLocks noChangeArrowheads="1"/>
          </p:cNvSpPr>
          <p:nvPr/>
        </p:nvSpPr>
        <p:spPr bwMode="auto">
          <a:xfrm>
            <a:off x="107504" y="332656"/>
            <a:ext cx="8964488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胡景妮（</a:t>
            </a:r>
            <a:r>
              <a:rPr lang="en-US" altLang="zh-TW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JING-NI HU</a:t>
            </a:r>
            <a:r>
              <a:rPr lang="zh-TW" alt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學歷：國立臺南大學諮商與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輔導學系碩士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96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畢）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證照：諮商心理師，諮心字第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000951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號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96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現任：國立嘉義大學學輔中心諮商心理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(101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：環球科大、聯合大學、竹南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國中特約心理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育達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商業科技大學學輔中心專任心理師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大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華技術學院學輔中心專任輔導老師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聯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華電子基金會</a:t>
            </a:r>
            <a:r>
              <a:rPr lang="en-US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國立臺南大學「撥撒希望種籽 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課輔多元計畫」兼任講師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國立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臺南大學輔導中心實習諮商心理師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台南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光華女中、建興國中、日新國小認輔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</a:t>
            </a:r>
            <a:endParaRPr lang="zh-TW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專長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個別諮商、團體諮商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、個案</a:t>
            </a:r>
            <a:r>
              <a:rPr lang="zh-TW" altLang="zh-TW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、心理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健康促進</a:t>
            </a:r>
            <a:r>
              <a:rPr lang="zh-TW" altLang="zh-TW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自我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探索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、性別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關係</a:t>
            </a:r>
            <a:r>
              <a:rPr lang="zh-TW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情緒管理、繪本導讀</a:t>
            </a:r>
            <a:endParaRPr lang="en-US" altLang="zh-TW" sz="2200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996" y="0"/>
            <a:ext cx="1755004" cy="254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師範學院</a:t>
            </a:r>
            <a:endParaRPr lang="zh-TW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304606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4326104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15407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個案輔導人數占率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38736" cy="639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學生人數占率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99992" y="6093296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1050201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1060131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，學生輔導中心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4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師範學院輔導個案問題類別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992024"/>
              </p:ext>
            </p:extLst>
          </p:nvPr>
        </p:nvGraphicFramePr>
        <p:xfrm>
          <a:off x="107504" y="1124744"/>
          <a:ext cx="88569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十角星形 14"/>
          <p:cNvSpPr/>
          <p:nvPr/>
        </p:nvSpPr>
        <p:spPr>
          <a:xfrm>
            <a:off x="2486089" y="4365104"/>
            <a:ext cx="401835" cy="576064"/>
          </a:xfrm>
          <a:prstGeom prst="star10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十角星形 15"/>
          <p:cNvSpPr/>
          <p:nvPr/>
        </p:nvSpPr>
        <p:spPr>
          <a:xfrm>
            <a:off x="3430477" y="4365104"/>
            <a:ext cx="401835" cy="576064"/>
          </a:xfrm>
          <a:prstGeom prst="star10">
            <a:avLst>
              <a:gd name="adj" fmla="val 40053"/>
              <a:gd name="hf" fmla="val 10514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40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大一心理測驗暨高關懷篩</a:t>
            </a:r>
            <a:r>
              <a:rPr lang="zh-TW" altLang="zh-TW" sz="4000" b="1" dirty="0" smtClean="0">
                <a:latin typeface="微軟正黑體" pitchFamily="34" charset="-120"/>
                <a:ea typeface="微軟正黑體" pitchFamily="34" charset="-120"/>
              </a:rPr>
              <a:t>檢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結果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297019"/>
              </p:ext>
            </p:extLst>
          </p:nvPr>
        </p:nvGraphicFramePr>
        <p:xfrm>
          <a:off x="467544" y="1268760"/>
          <a:ext cx="8229600" cy="36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15513"/>
              </p:ext>
            </p:extLst>
          </p:nvPr>
        </p:nvGraphicFramePr>
        <p:xfrm>
          <a:off x="1547664" y="5085184"/>
          <a:ext cx="6096000" cy="1483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C00000"/>
                          </a:solidFill>
                        </a:rPr>
                        <a:t>師範學院</a:t>
                      </a:r>
                      <a:endParaRPr lang="zh-TW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全校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有效施測人數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2300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高關懷人數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比率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8.46%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8.26%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高關懷學生的辨識與轉介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身體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病假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增加、身體經常感到不適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生病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突發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性的大病或長期的慢性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疾病、多次求醫卻找不出確切病因等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長期感受壓力很大、心情低落、憂鬱、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認知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扭曲、自我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價值感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低落、對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自我意象抱持負面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看法、對生命不重視、自殺意念等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社會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症狀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家庭支持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不足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疏離或衝突、朋友或人際網絡較差</a:t>
            </a:r>
            <a:r>
              <a:rPr lang="en-US" altLang="zh-TW" sz="3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孤立、同儕關係不佳、重要關係不穩定或衝突、不會求助等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外顯</a:t>
            </a: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表徵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出席率下降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、宅在宿舍、學業成績低下或退步、人際關係改變、遲交或拒繳作業、愁眉苦臉、變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了一個人、缺乏人生目標或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方向、容易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哭泣或沒有表情、哭不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出來、注意力渙散、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向他人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告別、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將心愛的東西送給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別人、成癮行為、偏差行為、攻擊行為、反社會行為、行為失常、失眠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、顯得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疲憊、飲食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規則變得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紊亂等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42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情境因素</a:t>
            </a:r>
            <a:endParaRPr lang="en-US" altLang="zh-TW" sz="42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請喪假者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好友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或重要他人身亡、家庭變故或發生</a:t>
            </a:r>
            <a:r>
              <a:rPr lang="zh-TW" altLang="en-US" sz="3800" dirty="0">
                <a:latin typeface="微軟正黑體" pitchFamily="34" charset="-120"/>
                <a:ea typeface="微軟正黑體" pitchFamily="34" charset="-120"/>
              </a:rPr>
              <a:t>大變動</a:t>
            </a:r>
            <a:r>
              <a:rPr lang="zh-TW" altLang="en-US" sz="3800" dirty="0" smtClean="0">
                <a:latin typeface="微軟正黑體" pitchFamily="34" charset="-120"/>
                <a:ea typeface="微軟正黑體" pitchFamily="34" charset="-120"/>
              </a:rPr>
              <a:t>、失戀或分手、與密友吵架、遭遇性或身體傷害、懷孕、墮胎等</a:t>
            </a:r>
            <a:endParaRPr lang="en-US" altLang="zh-TW" sz="3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5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680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2195736" y="6093296"/>
            <a:ext cx="43924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739</Words>
  <Application>Microsoft Office PowerPoint</Application>
  <PresentationFormat>如螢幕大小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PowerPoint 簡報</vt:lpstr>
      <vt:lpstr>師範學院</vt:lpstr>
      <vt:lpstr>師範學院輔導個案問題類別</vt:lpstr>
      <vt:lpstr>大一心理測驗暨高關懷篩檢結果</vt:lpstr>
      <vt:lpstr>高關懷學生的辨識與轉介</vt:lpstr>
      <vt:lpstr>PowerPoint 簡報</vt:lpstr>
      <vt:lpstr>PowerPoint 簡報</vt:lpstr>
      <vt:lpstr>PowerPoint 簡報</vt:lpstr>
      <vt:lpstr>PowerPoint 簡報</vt:lpstr>
      <vt:lpstr>轉介過程中需要導師做的是…</vt:lpstr>
      <vt:lpstr>聯絡我們</vt:lpstr>
      <vt:lpstr>PowerPoint 簡報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124</cp:revision>
  <cp:lastPrinted>2016-02-25T03:26:13Z</cp:lastPrinted>
  <dcterms:created xsi:type="dcterms:W3CDTF">2016-02-23T02:18:48Z</dcterms:created>
  <dcterms:modified xsi:type="dcterms:W3CDTF">2017-02-23T03:11:40Z</dcterms:modified>
</cp:coreProperties>
</file>