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4"/>
  </p:handoutMasterIdLst>
  <p:sldIdLst>
    <p:sldId id="264" r:id="rId2"/>
    <p:sldId id="297" r:id="rId3"/>
    <p:sldId id="272" r:id="rId4"/>
    <p:sldId id="304" r:id="rId5"/>
    <p:sldId id="298" r:id="rId6"/>
    <p:sldId id="269" r:id="rId7"/>
    <p:sldId id="271" r:id="rId8"/>
    <p:sldId id="299" r:id="rId9"/>
    <p:sldId id="288" r:id="rId10"/>
    <p:sldId id="300" r:id="rId11"/>
    <p:sldId id="302" r:id="rId12"/>
    <p:sldId id="301" r:id="rId13"/>
    <p:sldId id="295" r:id="rId14"/>
    <p:sldId id="291" r:id="rId15"/>
    <p:sldId id="292" r:id="rId16"/>
    <p:sldId id="293" r:id="rId17"/>
    <p:sldId id="305" r:id="rId18"/>
    <p:sldId id="294" r:id="rId19"/>
    <p:sldId id="303" r:id="rId20"/>
    <p:sldId id="296" r:id="rId21"/>
    <p:sldId id="273" r:id="rId22"/>
    <p:sldId id="274" r:id="rId23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00"/>
    <a:srgbClr val="FF9900"/>
    <a:srgbClr val="CC3300"/>
    <a:srgbClr val="FFFF99"/>
    <a:srgbClr val="FFFFFF"/>
    <a:srgbClr val="FF5050"/>
    <a:srgbClr val="FFFF66"/>
    <a:srgbClr val="80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2559" autoAdjust="0"/>
  </p:normalViewPr>
  <p:slideViewPr>
    <p:cSldViewPr>
      <p:cViewPr varScale="1">
        <p:scale>
          <a:sx n="107" d="100"/>
          <a:sy n="107" d="100"/>
        </p:scale>
        <p:origin x="-17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72101694277593E-2"/>
          <c:y val="0"/>
          <c:w val="0.66249590365596844"/>
          <c:h val="0.99035757454278195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2"/>
              </a:solidFill>
            </c:spPr>
          </c:dPt>
          <c:dPt>
            <c:idx val="5"/>
            <c:bubble3D val="0"/>
            <c:explosion val="24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工作表1!$A$2:$A$9</c:f>
              <c:strCache>
                <c:ptCount val="8"/>
                <c:pt idx="0">
                  <c:v>虛擬學院</c:v>
                </c:pt>
                <c:pt idx="1">
                  <c:v>農學院</c:v>
                </c:pt>
                <c:pt idx="2">
                  <c:v>理工學院</c:v>
                </c:pt>
                <c:pt idx="3">
                  <c:v>生命科學院</c:v>
                </c:pt>
                <c:pt idx="4">
                  <c:v>師範學院</c:v>
                </c:pt>
                <c:pt idx="5">
                  <c:v>人文藝術學院</c:v>
                </c:pt>
                <c:pt idx="6">
                  <c:v>管理學院</c:v>
                </c:pt>
                <c:pt idx="7">
                  <c:v>獸醫學院</c:v>
                </c:pt>
              </c:strCache>
            </c:strRef>
          </c:cat>
          <c:val>
            <c:numRef>
              <c:f>工作表1!$B$2:$B$9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11184</c:v>
                </c:pt>
                <c:pt idx="5">
                  <c:v>1813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7"/>
        <c:delete val="1"/>
      </c:legendEntry>
      <c:layout/>
      <c:overlay val="0"/>
      <c:txPr>
        <a:bodyPr/>
        <a:lstStyle/>
        <a:p>
          <a:pPr>
            <a:defRPr sz="1000">
              <a:latin typeface="微軟正黑體" pitchFamily="34" charset="-120"/>
              <a:ea typeface="微軟正黑體" pitchFamily="34" charset="-12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explosion val="31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cat>
            <c:strRef>
              <c:f>工作表1!$A$2:$A$3</c:f>
              <c:strCache>
                <c:ptCount val="2"/>
                <c:pt idx="0">
                  <c:v>他院</c:v>
                </c:pt>
                <c:pt idx="1">
                  <c:v>人文藝術學院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1814</c:v>
                </c:pt>
                <c:pt idx="1">
                  <c:v>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工作表1!$A$2:$A$18</c:f>
              <c:strCache>
                <c:ptCount val="17"/>
                <c:pt idx="0">
                  <c:v>學習</c:v>
                </c:pt>
                <c:pt idx="1">
                  <c:v>生涯</c:v>
                </c:pt>
                <c:pt idx="2">
                  <c:v>自我成長</c:v>
                </c:pt>
                <c:pt idx="3">
                  <c:v>生活調適</c:v>
                </c:pt>
                <c:pt idx="4">
                  <c:v>人際</c:v>
                </c:pt>
                <c:pt idx="5">
                  <c:v>家庭</c:v>
                </c:pt>
                <c:pt idx="6">
                  <c:v>感情</c:v>
                </c:pt>
                <c:pt idx="7">
                  <c:v>成癮</c:v>
                </c:pt>
                <c:pt idx="8">
                  <c:v>性議題</c:v>
                </c:pt>
                <c:pt idx="9">
                  <c:v>偏差行為</c:v>
                </c:pt>
                <c:pt idx="10">
                  <c:v>經濟問題</c:v>
                </c:pt>
                <c:pt idx="11">
                  <c:v>生理健康</c:v>
                </c:pt>
                <c:pt idx="12">
                  <c:v>心理測驗</c:v>
                </c:pt>
                <c:pt idx="13">
                  <c:v>其他</c:v>
                </c:pt>
                <c:pt idx="14">
                  <c:v>心理疾患</c:v>
                </c:pt>
                <c:pt idx="15">
                  <c:v>危機事件</c:v>
                </c:pt>
                <c:pt idx="16">
                  <c:v>性平</c:v>
                </c:pt>
              </c:strCache>
            </c:strRef>
          </c:cat>
          <c:val>
            <c:numRef>
              <c:f>工作表1!$B$2:$B$18</c:f>
              <c:numCache>
                <c:formatCode>General</c:formatCode>
                <c:ptCount val="17"/>
                <c:pt idx="0">
                  <c:v>7</c:v>
                </c:pt>
                <c:pt idx="1">
                  <c:v>22</c:v>
                </c:pt>
                <c:pt idx="2">
                  <c:v>74</c:v>
                </c:pt>
                <c:pt idx="3">
                  <c:v>62</c:v>
                </c:pt>
                <c:pt idx="4">
                  <c:v>54</c:v>
                </c:pt>
                <c:pt idx="5">
                  <c:v>29</c:v>
                </c:pt>
                <c:pt idx="6">
                  <c:v>31</c:v>
                </c:pt>
                <c:pt idx="7">
                  <c:v>9</c:v>
                </c:pt>
                <c:pt idx="8">
                  <c:v>4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9</c:v>
                </c:pt>
                <c:pt idx="13">
                  <c:v>29</c:v>
                </c:pt>
                <c:pt idx="14">
                  <c:v>39</c:v>
                </c:pt>
                <c:pt idx="15">
                  <c:v>1</c:v>
                </c:pt>
                <c:pt idx="16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718528"/>
        <c:axId val="40793152"/>
      </c:barChart>
      <c:catAx>
        <c:axId val="109718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0793152"/>
        <c:crosses val="autoZero"/>
        <c:auto val="1"/>
        <c:lblAlgn val="ctr"/>
        <c:lblOffset val="50"/>
        <c:noMultiLvlLbl val="0"/>
      </c:catAx>
      <c:valAx>
        <c:axId val="407931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TW" altLang="en-US" dirty="0" smtClean="0"/>
                  <a:t>人</a:t>
                </a:r>
                <a:endParaRPr lang="en-US" altLang="zh-TW" dirty="0" smtClean="0"/>
              </a:p>
              <a:p>
                <a:pPr>
                  <a:defRPr/>
                </a:pPr>
                <a:r>
                  <a:rPr lang="zh-TW" altLang="en-US" dirty="0" smtClean="0"/>
                  <a:t>數</a:t>
                </a:r>
                <a:endParaRPr lang="zh-TW" alt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zh-TW"/>
          </a:p>
        </c:txPr>
        <c:crossAx val="1097185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60A96-248E-421B-9157-48603A1026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9C8F317-E810-410D-A04E-989304EA4A39}">
      <dgm:prSet phldrT="[文字]" custT="1"/>
      <dgm:spPr/>
      <dgm:t>
        <a:bodyPr/>
        <a:lstStyle/>
        <a:p>
          <a:r>
            <a:rPr lang="zh-TW" altLang="en-US" sz="2800" b="1" dirty="0" smtClean="0">
              <a:latin typeface="+mj-ea"/>
              <a:ea typeface="+mj-ea"/>
            </a:rPr>
            <a:t>輔導</a:t>
          </a:r>
          <a:endParaRPr lang="zh-TW" altLang="en-US" sz="2800" b="1" dirty="0"/>
        </a:p>
      </dgm:t>
    </dgm:pt>
    <dgm:pt modelId="{F12A4F8E-B5F4-4DC2-B57C-01925F1E58C4}" type="parTrans" cxnId="{FA060E95-173A-4A15-9C24-041B04AA75EB}">
      <dgm:prSet/>
      <dgm:spPr/>
      <dgm:t>
        <a:bodyPr/>
        <a:lstStyle/>
        <a:p>
          <a:endParaRPr lang="zh-TW" altLang="en-US"/>
        </a:p>
      </dgm:t>
    </dgm:pt>
    <dgm:pt modelId="{5F893D0E-C398-4DD9-A95B-4038B773CC8F}" type="sibTrans" cxnId="{FA060E95-173A-4A15-9C24-041B04AA75EB}">
      <dgm:prSet/>
      <dgm:spPr/>
      <dgm:t>
        <a:bodyPr/>
        <a:lstStyle/>
        <a:p>
          <a:endParaRPr lang="zh-TW" altLang="en-US"/>
        </a:p>
      </dgm:t>
    </dgm:pt>
    <dgm:pt modelId="{22C84074-C3C3-4367-9755-A9506810548C}">
      <dgm:prSet phldrT="[文字]" custT="1"/>
      <dgm:spPr/>
      <dgm:t>
        <a:bodyPr/>
        <a:lstStyle/>
        <a:p>
          <a:r>
            <a:rPr lang="zh-TW" altLang="en-US" sz="2800" b="1" dirty="0" smtClean="0">
              <a:latin typeface="+mj-ea"/>
              <a:ea typeface="+mj-ea"/>
            </a:rPr>
            <a:t>諮商</a:t>
          </a:r>
          <a:endParaRPr lang="zh-TW" altLang="en-US" sz="2800" b="1" dirty="0"/>
        </a:p>
      </dgm:t>
    </dgm:pt>
    <dgm:pt modelId="{5CC24053-6A77-4E3F-8230-DDA9037040E0}" type="parTrans" cxnId="{9D1D0100-540C-49C2-AB51-3A3510035151}">
      <dgm:prSet/>
      <dgm:spPr/>
      <dgm:t>
        <a:bodyPr/>
        <a:lstStyle/>
        <a:p>
          <a:endParaRPr lang="zh-TW" altLang="en-US"/>
        </a:p>
      </dgm:t>
    </dgm:pt>
    <dgm:pt modelId="{93AC3983-E013-4462-97EA-57F875AF2B0A}" type="sibTrans" cxnId="{9D1D0100-540C-49C2-AB51-3A3510035151}">
      <dgm:prSet/>
      <dgm:spPr/>
      <dgm:t>
        <a:bodyPr/>
        <a:lstStyle/>
        <a:p>
          <a:endParaRPr lang="zh-TW" altLang="en-US"/>
        </a:p>
      </dgm:t>
    </dgm:pt>
    <dgm:pt modelId="{E4238E51-31E7-4332-932C-95DF79D11EC4}">
      <dgm:prSet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輔導乃是一種助人的歷程或方法，由輔導人員</a:t>
          </a:r>
          <a:r>
            <a:rPr lang="zh-TW" altLang="en-US" b="1" dirty="0" smtClean="0">
              <a:latin typeface="+mj-ea"/>
              <a:ea typeface="+mj-ea"/>
            </a:rPr>
            <a:t>根據某種信念</a:t>
          </a:r>
          <a:r>
            <a:rPr lang="zh-TW" altLang="en-US" dirty="0" smtClean="0">
              <a:latin typeface="+mj-ea"/>
              <a:ea typeface="+mj-ea"/>
            </a:rPr>
            <a:t>，</a:t>
          </a:r>
          <a:r>
            <a:rPr lang="zh-TW" altLang="en-US" b="1" dirty="0" smtClean="0">
              <a:latin typeface="+mj-ea"/>
              <a:ea typeface="+mj-ea"/>
            </a:rPr>
            <a:t>提供某種經驗</a:t>
          </a:r>
          <a:r>
            <a:rPr lang="zh-TW" altLang="en-US" dirty="0" smtClean="0">
              <a:latin typeface="+mj-ea"/>
              <a:ea typeface="+mj-ea"/>
            </a:rPr>
            <a:t>，以協助學生自我了解與充分發展。</a:t>
          </a:r>
          <a:endParaRPr lang="zh-TW" altLang="en-US" dirty="0"/>
        </a:p>
      </dgm:t>
    </dgm:pt>
    <dgm:pt modelId="{587EB5B4-B80A-4450-BF59-9DC39805BD50}" type="parTrans" cxnId="{2BD01141-8A15-4968-BC21-7B94378DE82F}">
      <dgm:prSet/>
      <dgm:spPr/>
      <dgm:t>
        <a:bodyPr/>
        <a:lstStyle/>
        <a:p>
          <a:endParaRPr lang="zh-TW" altLang="en-US"/>
        </a:p>
      </dgm:t>
    </dgm:pt>
    <dgm:pt modelId="{FF533108-8DB6-4CAE-AE86-4748C889D600}" type="sibTrans" cxnId="{2BD01141-8A15-4968-BC21-7B94378DE82F}">
      <dgm:prSet/>
      <dgm:spPr/>
      <dgm:t>
        <a:bodyPr/>
        <a:lstStyle/>
        <a:p>
          <a:endParaRPr lang="zh-TW" altLang="en-US"/>
        </a:p>
      </dgm:t>
    </dgm:pt>
    <dgm:pt modelId="{88CE3756-90EA-4C6D-B3E4-69183E952AD6}">
      <dgm:prSet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透過專業技術，協助個體在認知、感情、行動上產生改變以解決問題、適應生活、自我發展與成長的歷程。為一種專業的助人歷程，目的在協助個體自我瞭解、自我接納、自我發展與自我成長。</a:t>
          </a:r>
          <a:endParaRPr lang="zh-TW" altLang="en-US" dirty="0"/>
        </a:p>
      </dgm:t>
    </dgm:pt>
    <dgm:pt modelId="{CAADE070-09D0-4EB5-AF6B-368A22FA00EC}" type="parTrans" cxnId="{657D39CF-33E7-4629-A68A-8BA7D423FFC3}">
      <dgm:prSet/>
      <dgm:spPr/>
      <dgm:t>
        <a:bodyPr/>
        <a:lstStyle/>
        <a:p>
          <a:endParaRPr lang="zh-TW" altLang="en-US"/>
        </a:p>
      </dgm:t>
    </dgm:pt>
    <dgm:pt modelId="{83D2B85E-E15A-4B6F-A842-3DA1189CEBF4}" type="sibTrans" cxnId="{657D39CF-33E7-4629-A68A-8BA7D423FFC3}">
      <dgm:prSet/>
      <dgm:spPr/>
      <dgm:t>
        <a:bodyPr/>
        <a:lstStyle/>
        <a:p>
          <a:endParaRPr lang="zh-TW" altLang="en-US"/>
        </a:p>
      </dgm:t>
    </dgm:pt>
    <dgm:pt modelId="{B8197512-E0DA-4A29-8125-B3CCA8657D12}" type="pres">
      <dgm:prSet presAssocID="{86060A96-248E-421B-9157-48603A1026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23333E1-E195-4F22-ABA2-7AF88374D0DA}" type="pres">
      <dgm:prSet presAssocID="{49C8F317-E810-410D-A04E-989304EA4A39}" presName="parentLin" presStyleCnt="0"/>
      <dgm:spPr/>
    </dgm:pt>
    <dgm:pt modelId="{478DA20C-9E07-4B0E-B6DC-AD3F94448CC1}" type="pres">
      <dgm:prSet presAssocID="{49C8F317-E810-410D-A04E-989304EA4A39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4F1FECF1-3122-4B7F-8652-A727E392630D}" type="pres">
      <dgm:prSet presAssocID="{49C8F317-E810-410D-A04E-989304EA4A3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F32E3C-C80B-46A2-A87C-BF55DFA9D8DE}" type="pres">
      <dgm:prSet presAssocID="{49C8F317-E810-410D-A04E-989304EA4A39}" presName="negativeSpace" presStyleCnt="0"/>
      <dgm:spPr/>
    </dgm:pt>
    <dgm:pt modelId="{0F7C9325-9053-45C5-B4E2-053A2110C36F}" type="pres">
      <dgm:prSet presAssocID="{49C8F317-E810-410D-A04E-989304EA4A3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9F1862-CC20-4DB8-9734-6227EBCEED9C}" type="pres">
      <dgm:prSet presAssocID="{5F893D0E-C398-4DD9-A95B-4038B773CC8F}" presName="spaceBetweenRectangles" presStyleCnt="0"/>
      <dgm:spPr/>
    </dgm:pt>
    <dgm:pt modelId="{A77DF412-3E68-410B-986A-A19C5A55EEEC}" type="pres">
      <dgm:prSet presAssocID="{22C84074-C3C3-4367-9755-A9506810548C}" presName="parentLin" presStyleCnt="0"/>
      <dgm:spPr/>
    </dgm:pt>
    <dgm:pt modelId="{460DFB20-9B3B-4CF1-A585-DEABD98DD538}" type="pres">
      <dgm:prSet presAssocID="{22C84074-C3C3-4367-9755-A9506810548C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161CCC2C-5AE9-48D8-BB85-822FBA748934}" type="pres">
      <dgm:prSet presAssocID="{22C84074-C3C3-4367-9755-A9506810548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451065-0BF0-4089-BE44-363A21FCE5B8}" type="pres">
      <dgm:prSet presAssocID="{22C84074-C3C3-4367-9755-A9506810548C}" presName="negativeSpace" presStyleCnt="0"/>
      <dgm:spPr/>
    </dgm:pt>
    <dgm:pt modelId="{7F7931E8-FB2B-46DE-9A5D-8C1618C55356}" type="pres">
      <dgm:prSet presAssocID="{22C84074-C3C3-4367-9755-A9506810548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7D39CF-33E7-4629-A68A-8BA7D423FFC3}" srcId="{22C84074-C3C3-4367-9755-A9506810548C}" destId="{88CE3756-90EA-4C6D-B3E4-69183E952AD6}" srcOrd="0" destOrd="0" parTransId="{CAADE070-09D0-4EB5-AF6B-368A22FA00EC}" sibTransId="{83D2B85E-E15A-4B6F-A842-3DA1189CEBF4}"/>
    <dgm:cxn modelId="{BC4BD049-3235-43BE-963D-5665DAA4BD64}" type="presOf" srcId="{86060A96-248E-421B-9157-48603A1026AA}" destId="{B8197512-E0DA-4A29-8125-B3CCA8657D12}" srcOrd="0" destOrd="0" presId="urn:microsoft.com/office/officeart/2005/8/layout/list1"/>
    <dgm:cxn modelId="{A306F636-8C5C-4BC8-A268-CFCA56A2CE27}" type="presOf" srcId="{49C8F317-E810-410D-A04E-989304EA4A39}" destId="{4F1FECF1-3122-4B7F-8652-A727E392630D}" srcOrd="1" destOrd="0" presId="urn:microsoft.com/office/officeart/2005/8/layout/list1"/>
    <dgm:cxn modelId="{2BD01141-8A15-4968-BC21-7B94378DE82F}" srcId="{49C8F317-E810-410D-A04E-989304EA4A39}" destId="{E4238E51-31E7-4332-932C-95DF79D11EC4}" srcOrd="0" destOrd="0" parTransId="{587EB5B4-B80A-4450-BF59-9DC39805BD50}" sibTransId="{FF533108-8DB6-4CAE-AE86-4748C889D600}"/>
    <dgm:cxn modelId="{AD02F113-197B-4607-9E6C-824DD2FD5547}" type="presOf" srcId="{22C84074-C3C3-4367-9755-A9506810548C}" destId="{161CCC2C-5AE9-48D8-BB85-822FBA748934}" srcOrd="1" destOrd="0" presId="urn:microsoft.com/office/officeart/2005/8/layout/list1"/>
    <dgm:cxn modelId="{1086F2B2-BDF1-4684-A4F4-38A706413488}" type="presOf" srcId="{22C84074-C3C3-4367-9755-A9506810548C}" destId="{460DFB20-9B3B-4CF1-A585-DEABD98DD538}" srcOrd="0" destOrd="0" presId="urn:microsoft.com/office/officeart/2005/8/layout/list1"/>
    <dgm:cxn modelId="{9D1D0100-540C-49C2-AB51-3A3510035151}" srcId="{86060A96-248E-421B-9157-48603A1026AA}" destId="{22C84074-C3C3-4367-9755-A9506810548C}" srcOrd="1" destOrd="0" parTransId="{5CC24053-6A77-4E3F-8230-DDA9037040E0}" sibTransId="{93AC3983-E013-4462-97EA-57F875AF2B0A}"/>
    <dgm:cxn modelId="{6E4457F9-F264-4477-BFEC-5D8577D368D2}" type="presOf" srcId="{49C8F317-E810-410D-A04E-989304EA4A39}" destId="{478DA20C-9E07-4B0E-B6DC-AD3F94448CC1}" srcOrd="0" destOrd="0" presId="urn:microsoft.com/office/officeart/2005/8/layout/list1"/>
    <dgm:cxn modelId="{A603C33F-30E3-40F1-9734-DC78252593F5}" type="presOf" srcId="{E4238E51-31E7-4332-932C-95DF79D11EC4}" destId="{0F7C9325-9053-45C5-B4E2-053A2110C36F}" srcOrd="0" destOrd="0" presId="urn:microsoft.com/office/officeart/2005/8/layout/list1"/>
    <dgm:cxn modelId="{0191E32F-D7CA-458E-9244-1B958C41F3B7}" type="presOf" srcId="{88CE3756-90EA-4C6D-B3E4-69183E952AD6}" destId="{7F7931E8-FB2B-46DE-9A5D-8C1618C55356}" srcOrd="0" destOrd="0" presId="urn:microsoft.com/office/officeart/2005/8/layout/list1"/>
    <dgm:cxn modelId="{FA060E95-173A-4A15-9C24-041B04AA75EB}" srcId="{86060A96-248E-421B-9157-48603A1026AA}" destId="{49C8F317-E810-410D-A04E-989304EA4A39}" srcOrd="0" destOrd="0" parTransId="{F12A4F8E-B5F4-4DC2-B57C-01925F1E58C4}" sibTransId="{5F893D0E-C398-4DD9-A95B-4038B773CC8F}"/>
    <dgm:cxn modelId="{C484B664-48EB-45B5-B1E2-63399F0E0A82}" type="presParOf" srcId="{B8197512-E0DA-4A29-8125-B3CCA8657D12}" destId="{223333E1-E195-4F22-ABA2-7AF88374D0DA}" srcOrd="0" destOrd="0" presId="urn:microsoft.com/office/officeart/2005/8/layout/list1"/>
    <dgm:cxn modelId="{91AE0C24-1E62-4763-86D4-4565173FE846}" type="presParOf" srcId="{223333E1-E195-4F22-ABA2-7AF88374D0DA}" destId="{478DA20C-9E07-4B0E-B6DC-AD3F94448CC1}" srcOrd="0" destOrd="0" presId="urn:microsoft.com/office/officeart/2005/8/layout/list1"/>
    <dgm:cxn modelId="{0B3DCEDC-6755-4CF1-9698-5C9CEFD52F83}" type="presParOf" srcId="{223333E1-E195-4F22-ABA2-7AF88374D0DA}" destId="{4F1FECF1-3122-4B7F-8652-A727E392630D}" srcOrd="1" destOrd="0" presId="urn:microsoft.com/office/officeart/2005/8/layout/list1"/>
    <dgm:cxn modelId="{55A3851B-ED45-487C-9E47-D185DA92D32C}" type="presParOf" srcId="{B8197512-E0DA-4A29-8125-B3CCA8657D12}" destId="{E7F32E3C-C80B-46A2-A87C-BF55DFA9D8DE}" srcOrd="1" destOrd="0" presId="urn:microsoft.com/office/officeart/2005/8/layout/list1"/>
    <dgm:cxn modelId="{A30B2340-82EE-4FEF-A086-5CA523616456}" type="presParOf" srcId="{B8197512-E0DA-4A29-8125-B3CCA8657D12}" destId="{0F7C9325-9053-45C5-B4E2-053A2110C36F}" srcOrd="2" destOrd="0" presId="urn:microsoft.com/office/officeart/2005/8/layout/list1"/>
    <dgm:cxn modelId="{F9B27CCE-E448-4033-A994-4A56C6C75AA7}" type="presParOf" srcId="{B8197512-E0DA-4A29-8125-B3CCA8657D12}" destId="{0D9F1862-CC20-4DB8-9734-6227EBCEED9C}" srcOrd="3" destOrd="0" presId="urn:microsoft.com/office/officeart/2005/8/layout/list1"/>
    <dgm:cxn modelId="{2E371C77-A0A1-408F-94F1-3223C016C6D3}" type="presParOf" srcId="{B8197512-E0DA-4A29-8125-B3CCA8657D12}" destId="{A77DF412-3E68-410B-986A-A19C5A55EEEC}" srcOrd="4" destOrd="0" presId="urn:microsoft.com/office/officeart/2005/8/layout/list1"/>
    <dgm:cxn modelId="{7072FCE0-F185-495E-8A87-BDD63D4E98F1}" type="presParOf" srcId="{A77DF412-3E68-410B-986A-A19C5A55EEEC}" destId="{460DFB20-9B3B-4CF1-A585-DEABD98DD538}" srcOrd="0" destOrd="0" presId="urn:microsoft.com/office/officeart/2005/8/layout/list1"/>
    <dgm:cxn modelId="{862AF9A1-165A-499A-BE53-B81DC6D1BCD5}" type="presParOf" srcId="{A77DF412-3E68-410B-986A-A19C5A55EEEC}" destId="{161CCC2C-5AE9-48D8-BB85-822FBA748934}" srcOrd="1" destOrd="0" presId="urn:microsoft.com/office/officeart/2005/8/layout/list1"/>
    <dgm:cxn modelId="{B0F8718F-D232-4AB6-BD34-A5A9C2B74C55}" type="presParOf" srcId="{B8197512-E0DA-4A29-8125-B3CCA8657D12}" destId="{16451065-0BF0-4089-BE44-363A21FCE5B8}" srcOrd="5" destOrd="0" presId="urn:microsoft.com/office/officeart/2005/8/layout/list1"/>
    <dgm:cxn modelId="{9697AED4-2989-4D1E-A2CB-DA67B54B9FC7}" type="presParOf" srcId="{B8197512-E0DA-4A29-8125-B3CCA8657D12}" destId="{7F7931E8-FB2B-46DE-9A5D-8C1618C5535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B2D329-023C-47C0-A6F7-090BBF1E80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614A28B-9641-40FF-845E-289EB368C11D}">
      <dgm:prSet phldrT="[文字]" custT="1"/>
      <dgm:spPr/>
      <dgm:t>
        <a:bodyPr/>
        <a:lstStyle/>
        <a:p>
          <a:r>
            <a:rPr lang="zh-TW" altLang="en-US" sz="2800" b="1" dirty="0" smtClean="0">
              <a:latin typeface="+mj-ea"/>
              <a:ea typeface="+mj-ea"/>
            </a:rPr>
            <a:t>校內發生</a:t>
          </a:r>
          <a:endParaRPr lang="zh-TW" altLang="en-US" sz="2800" b="1" dirty="0">
            <a:latin typeface="+mj-ea"/>
            <a:ea typeface="+mj-ea"/>
          </a:endParaRPr>
        </a:p>
      </dgm:t>
    </dgm:pt>
    <dgm:pt modelId="{E2B4849D-6211-4EDA-AAF7-10E8A257BBFF}" type="parTrans" cxnId="{6DB2E8CF-406D-4F9A-B317-14B5FE2E5860}">
      <dgm:prSet/>
      <dgm:spPr/>
      <dgm:t>
        <a:bodyPr/>
        <a:lstStyle/>
        <a:p>
          <a:endParaRPr lang="zh-TW" altLang="en-US"/>
        </a:p>
      </dgm:t>
    </dgm:pt>
    <dgm:pt modelId="{7407CB35-0DA7-480D-9CD5-66CDA61A0A44}" type="sibTrans" cxnId="{6DB2E8CF-406D-4F9A-B317-14B5FE2E5860}">
      <dgm:prSet/>
      <dgm:spPr/>
      <dgm:t>
        <a:bodyPr/>
        <a:lstStyle/>
        <a:p>
          <a:endParaRPr lang="zh-TW" altLang="en-US"/>
        </a:p>
      </dgm:t>
    </dgm:pt>
    <dgm:pt modelId="{71386C2B-D6A0-4C1F-8D2E-7D30D9FCCEC1}">
      <dgm:prSet phldrT="[文字]" custT="1"/>
      <dgm:spPr/>
      <dgm:t>
        <a:bodyPr/>
        <a:lstStyle/>
        <a:p>
          <a:r>
            <a:rPr lang="zh-TW" altLang="en-US" sz="2800" b="1" dirty="0" smtClean="0">
              <a:latin typeface="+mj-ea"/>
              <a:ea typeface="+mj-ea"/>
            </a:rPr>
            <a:t>校外發生</a:t>
          </a:r>
          <a:endParaRPr lang="zh-TW" altLang="en-US" sz="2800" b="1" dirty="0">
            <a:latin typeface="+mj-ea"/>
            <a:ea typeface="+mj-ea"/>
          </a:endParaRPr>
        </a:p>
      </dgm:t>
    </dgm:pt>
    <dgm:pt modelId="{61F41874-A1AD-4902-BC64-F4CFA73F8ED6}" type="parTrans" cxnId="{25B1E72D-28E1-4AF9-9471-71DD7EF8C874}">
      <dgm:prSet/>
      <dgm:spPr/>
      <dgm:t>
        <a:bodyPr/>
        <a:lstStyle/>
        <a:p>
          <a:endParaRPr lang="zh-TW" altLang="en-US"/>
        </a:p>
      </dgm:t>
    </dgm:pt>
    <dgm:pt modelId="{7032B84B-CB8E-4710-B480-D673B966BA0C}" type="sibTrans" cxnId="{25B1E72D-28E1-4AF9-9471-71DD7EF8C874}">
      <dgm:prSet/>
      <dgm:spPr/>
      <dgm:t>
        <a:bodyPr/>
        <a:lstStyle/>
        <a:p>
          <a:endParaRPr lang="zh-TW" altLang="en-US"/>
        </a:p>
      </dgm:t>
    </dgm:pt>
    <dgm:pt modelId="{EF5F10F0-88A9-49CF-B6B6-2E46DC2B1C5D}">
      <dgm:prSet/>
      <dgm:spPr/>
      <dgm:t>
        <a:bodyPr/>
        <a:lstStyle/>
        <a:p>
          <a:r>
            <a:rPr lang="zh-TW" altLang="en-US" dirty="0" smtClean="0"/>
            <a:t>校安事件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en-US" altLang="zh-TW" dirty="0" smtClean="0">
              <a:sym typeface="Wingdings" panose="05000000000000000000" pitchFamily="2" charset="2"/>
            </a:rPr>
            <a:t></a:t>
          </a:r>
          <a:r>
            <a:rPr lang="zh-TW" altLang="en-US" dirty="0" smtClean="0"/>
            <a:t>通報軍訓室</a:t>
          </a:r>
          <a:endParaRPr lang="zh-TW" altLang="en-US" dirty="0"/>
        </a:p>
      </dgm:t>
    </dgm:pt>
    <dgm:pt modelId="{2593168F-029F-4BAF-801F-39F8C81C18B1}" type="parTrans" cxnId="{63AD2774-5877-440E-BBEC-972F719AF150}">
      <dgm:prSet/>
      <dgm:spPr/>
      <dgm:t>
        <a:bodyPr/>
        <a:lstStyle/>
        <a:p>
          <a:endParaRPr lang="zh-TW" altLang="en-US"/>
        </a:p>
      </dgm:t>
    </dgm:pt>
    <dgm:pt modelId="{0B3255CA-DAEA-494D-837A-BD888EFCCC96}" type="sibTrans" cxnId="{63AD2774-5877-440E-BBEC-972F719AF150}">
      <dgm:prSet/>
      <dgm:spPr/>
      <dgm:t>
        <a:bodyPr/>
        <a:lstStyle/>
        <a:p>
          <a:endParaRPr lang="zh-TW" altLang="en-US"/>
        </a:p>
      </dgm:t>
    </dgm:pt>
    <dgm:pt modelId="{B6EBB6D4-EFAD-403E-8ED5-39E055F52032}">
      <dgm:prSet/>
      <dgm:spPr/>
      <dgm:t>
        <a:bodyPr/>
        <a:lstStyle/>
        <a:p>
          <a:r>
            <a:rPr lang="zh-TW" altLang="en-US" dirty="0" smtClean="0"/>
            <a:t>報警</a:t>
          </a:r>
          <a:endParaRPr lang="zh-TW" altLang="en-US" dirty="0"/>
        </a:p>
      </dgm:t>
    </dgm:pt>
    <dgm:pt modelId="{1E9040E3-B9DC-4918-9855-63721E96164E}" type="parTrans" cxnId="{6D91212C-4B50-45FA-8528-E737B15EDF56}">
      <dgm:prSet/>
      <dgm:spPr/>
      <dgm:t>
        <a:bodyPr/>
        <a:lstStyle/>
        <a:p>
          <a:endParaRPr lang="zh-TW" altLang="en-US"/>
        </a:p>
      </dgm:t>
    </dgm:pt>
    <dgm:pt modelId="{0453BE07-2C9A-4AD2-9795-130F31893CF3}" type="sibTrans" cxnId="{6D91212C-4B50-45FA-8528-E737B15EDF56}">
      <dgm:prSet/>
      <dgm:spPr/>
      <dgm:t>
        <a:bodyPr/>
        <a:lstStyle/>
        <a:p>
          <a:endParaRPr lang="zh-TW" altLang="en-US"/>
        </a:p>
      </dgm:t>
    </dgm:pt>
    <dgm:pt modelId="{FABDAB6C-A60B-4A80-87E4-47BA6C2E7E98}">
      <dgm:prSet/>
      <dgm:spPr/>
      <dgm:t>
        <a:bodyPr/>
        <a:lstStyle/>
        <a:p>
          <a:r>
            <a:rPr lang="zh-TW" altLang="en-US" dirty="0" smtClean="0"/>
            <a:t>緊急意外事件專線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en-US" altLang="zh-TW" dirty="0" smtClean="0"/>
            <a:t>(05)</a:t>
          </a:r>
          <a:r>
            <a:rPr lang="zh-TW" altLang="en-US" dirty="0" smtClean="0"/>
            <a:t> </a:t>
          </a:r>
          <a:r>
            <a:rPr lang="en-US" altLang="zh-TW" dirty="0" smtClean="0"/>
            <a:t>271-7373</a:t>
          </a:r>
          <a:endParaRPr lang="zh-TW" altLang="en-US" dirty="0"/>
        </a:p>
      </dgm:t>
    </dgm:pt>
    <dgm:pt modelId="{C17FA393-5575-41BE-A487-B1537A41D991}" type="parTrans" cxnId="{114F0581-CF22-460E-97D1-636C880D611E}">
      <dgm:prSet/>
      <dgm:spPr/>
      <dgm:t>
        <a:bodyPr/>
        <a:lstStyle/>
        <a:p>
          <a:endParaRPr lang="zh-TW" altLang="en-US"/>
        </a:p>
      </dgm:t>
    </dgm:pt>
    <dgm:pt modelId="{5B85EB1C-0371-4B28-8D82-37513EBC72B9}" type="sibTrans" cxnId="{114F0581-CF22-460E-97D1-636C880D611E}">
      <dgm:prSet/>
      <dgm:spPr/>
      <dgm:t>
        <a:bodyPr/>
        <a:lstStyle/>
        <a:p>
          <a:endParaRPr lang="zh-TW" altLang="en-US"/>
        </a:p>
      </dgm:t>
    </dgm:pt>
    <dgm:pt modelId="{539583E2-F46F-4A29-94B5-36F049A544FD}" type="pres">
      <dgm:prSet presAssocID="{01B2D329-023C-47C0-A6F7-090BBF1E80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9348DC1-DED9-4F66-A9CA-9D941F724711}" type="pres">
      <dgm:prSet presAssocID="{5614A28B-9641-40FF-845E-289EB368C11D}" presName="parentLin" presStyleCnt="0"/>
      <dgm:spPr/>
    </dgm:pt>
    <dgm:pt modelId="{1414B1C8-6B41-4038-853D-9615E91CD8B8}" type="pres">
      <dgm:prSet presAssocID="{5614A28B-9641-40FF-845E-289EB368C11D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1CC3C994-6A38-436E-8464-47DCDCF9154E}" type="pres">
      <dgm:prSet presAssocID="{5614A28B-9641-40FF-845E-289EB368C11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1DF6C3-EAE5-4E2F-884C-C59460975B1E}" type="pres">
      <dgm:prSet presAssocID="{5614A28B-9641-40FF-845E-289EB368C11D}" presName="negativeSpace" presStyleCnt="0"/>
      <dgm:spPr/>
    </dgm:pt>
    <dgm:pt modelId="{811CB60B-71C9-432B-9C8E-3E239D6D2ED3}" type="pres">
      <dgm:prSet presAssocID="{5614A28B-9641-40FF-845E-289EB368C11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3DFB64-6601-4090-8257-38C5ECCFA73D}" type="pres">
      <dgm:prSet presAssocID="{7407CB35-0DA7-480D-9CD5-66CDA61A0A44}" presName="spaceBetweenRectangles" presStyleCnt="0"/>
      <dgm:spPr/>
    </dgm:pt>
    <dgm:pt modelId="{58CEBC42-BA96-4FEA-BA0C-3F51000870D5}" type="pres">
      <dgm:prSet presAssocID="{71386C2B-D6A0-4C1F-8D2E-7D30D9FCCEC1}" presName="parentLin" presStyleCnt="0"/>
      <dgm:spPr/>
    </dgm:pt>
    <dgm:pt modelId="{E2EEB886-F3B6-4F56-8B38-175757C08FD7}" type="pres">
      <dgm:prSet presAssocID="{71386C2B-D6A0-4C1F-8D2E-7D30D9FCCEC1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B6203AF1-6E40-47F2-B2A9-8C1190AB3AB5}" type="pres">
      <dgm:prSet presAssocID="{71386C2B-D6A0-4C1F-8D2E-7D30D9FCCE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533E95-75EA-428B-A59E-8FDD306A465D}" type="pres">
      <dgm:prSet presAssocID="{71386C2B-D6A0-4C1F-8D2E-7D30D9FCCEC1}" presName="negativeSpace" presStyleCnt="0"/>
      <dgm:spPr/>
    </dgm:pt>
    <dgm:pt modelId="{826893B0-8EFD-4D67-A02C-D27FE8B94B84}" type="pres">
      <dgm:prSet presAssocID="{71386C2B-D6A0-4C1F-8D2E-7D30D9FCCEC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C9C315-422A-4FB8-9144-AF828727BEDD}" type="presOf" srcId="{71386C2B-D6A0-4C1F-8D2E-7D30D9FCCEC1}" destId="{B6203AF1-6E40-47F2-B2A9-8C1190AB3AB5}" srcOrd="1" destOrd="0" presId="urn:microsoft.com/office/officeart/2005/8/layout/list1"/>
    <dgm:cxn modelId="{D010CDAB-AAE6-4790-9F8D-254FA606C5A0}" type="presOf" srcId="{B6EBB6D4-EFAD-403E-8ED5-39E055F52032}" destId="{826893B0-8EFD-4D67-A02C-D27FE8B94B84}" srcOrd="0" destOrd="0" presId="urn:microsoft.com/office/officeart/2005/8/layout/list1"/>
    <dgm:cxn modelId="{E0D4D051-ACED-461C-A11D-A12505B1801E}" type="presOf" srcId="{71386C2B-D6A0-4C1F-8D2E-7D30D9FCCEC1}" destId="{E2EEB886-F3B6-4F56-8B38-175757C08FD7}" srcOrd="0" destOrd="0" presId="urn:microsoft.com/office/officeart/2005/8/layout/list1"/>
    <dgm:cxn modelId="{6DB2E8CF-406D-4F9A-B317-14B5FE2E5860}" srcId="{01B2D329-023C-47C0-A6F7-090BBF1E80FE}" destId="{5614A28B-9641-40FF-845E-289EB368C11D}" srcOrd="0" destOrd="0" parTransId="{E2B4849D-6211-4EDA-AAF7-10E8A257BBFF}" sibTransId="{7407CB35-0DA7-480D-9CD5-66CDA61A0A44}"/>
    <dgm:cxn modelId="{571A5053-C696-4FE5-A21A-D6E77B93FD76}" type="presOf" srcId="{FABDAB6C-A60B-4A80-87E4-47BA6C2E7E98}" destId="{826893B0-8EFD-4D67-A02C-D27FE8B94B84}" srcOrd="0" destOrd="1" presId="urn:microsoft.com/office/officeart/2005/8/layout/list1"/>
    <dgm:cxn modelId="{6251522C-8E60-4D6E-8A79-B00AF0141954}" type="presOf" srcId="{5614A28B-9641-40FF-845E-289EB368C11D}" destId="{1CC3C994-6A38-436E-8464-47DCDCF9154E}" srcOrd="1" destOrd="0" presId="urn:microsoft.com/office/officeart/2005/8/layout/list1"/>
    <dgm:cxn modelId="{63AD2774-5877-440E-BBEC-972F719AF150}" srcId="{5614A28B-9641-40FF-845E-289EB368C11D}" destId="{EF5F10F0-88A9-49CF-B6B6-2E46DC2B1C5D}" srcOrd="0" destOrd="0" parTransId="{2593168F-029F-4BAF-801F-39F8C81C18B1}" sibTransId="{0B3255CA-DAEA-494D-837A-BD888EFCCC96}"/>
    <dgm:cxn modelId="{6D91212C-4B50-45FA-8528-E737B15EDF56}" srcId="{71386C2B-D6A0-4C1F-8D2E-7D30D9FCCEC1}" destId="{B6EBB6D4-EFAD-403E-8ED5-39E055F52032}" srcOrd="0" destOrd="0" parTransId="{1E9040E3-B9DC-4918-9855-63721E96164E}" sibTransId="{0453BE07-2C9A-4AD2-9795-130F31893CF3}"/>
    <dgm:cxn modelId="{54063FF5-9C45-42D6-9F17-9658C106E0CD}" type="presOf" srcId="{EF5F10F0-88A9-49CF-B6B6-2E46DC2B1C5D}" destId="{811CB60B-71C9-432B-9C8E-3E239D6D2ED3}" srcOrd="0" destOrd="0" presId="urn:microsoft.com/office/officeart/2005/8/layout/list1"/>
    <dgm:cxn modelId="{5D42493A-B705-4A1D-AB51-BC01E3679576}" type="presOf" srcId="{01B2D329-023C-47C0-A6F7-090BBF1E80FE}" destId="{539583E2-F46F-4A29-94B5-36F049A544FD}" srcOrd="0" destOrd="0" presId="urn:microsoft.com/office/officeart/2005/8/layout/list1"/>
    <dgm:cxn modelId="{25B1E72D-28E1-4AF9-9471-71DD7EF8C874}" srcId="{01B2D329-023C-47C0-A6F7-090BBF1E80FE}" destId="{71386C2B-D6A0-4C1F-8D2E-7D30D9FCCEC1}" srcOrd="1" destOrd="0" parTransId="{61F41874-A1AD-4902-BC64-F4CFA73F8ED6}" sibTransId="{7032B84B-CB8E-4710-B480-D673B966BA0C}"/>
    <dgm:cxn modelId="{114F0581-CF22-460E-97D1-636C880D611E}" srcId="{71386C2B-D6A0-4C1F-8D2E-7D30D9FCCEC1}" destId="{FABDAB6C-A60B-4A80-87E4-47BA6C2E7E98}" srcOrd="1" destOrd="0" parTransId="{C17FA393-5575-41BE-A487-B1537A41D991}" sibTransId="{5B85EB1C-0371-4B28-8D82-37513EBC72B9}"/>
    <dgm:cxn modelId="{5E990CCE-9069-4359-B754-75521BF0CC1D}" type="presOf" srcId="{5614A28B-9641-40FF-845E-289EB368C11D}" destId="{1414B1C8-6B41-4038-853D-9615E91CD8B8}" srcOrd="0" destOrd="0" presId="urn:microsoft.com/office/officeart/2005/8/layout/list1"/>
    <dgm:cxn modelId="{7E58136F-251F-463F-988E-B16C5869121E}" type="presParOf" srcId="{539583E2-F46F-4A29-94B5-36F049A544FD}" destId="{F9348DC1-DED9-4F66-A9CA-9D941F724711}" srcOrd="0" destOrd="0" presId="urn:microsoft.com/office/officeart/2005/8/layout/list1"/>
    <dgm:cxn modelId="{BC416BD0-60EA-45DE-A76F-9D14D41C0497}" type="presParOf" srcId="{F9348DC1-DED9-4F66-A9CA-9D941F724711}" destId="{1414B1C8-6B41-4038-853D-9615E91CD8B8}" srcOrd="0" destOrd="0" presId="urn:microsoft.com/office/officeart/2005/8/layout/list1"/>
    <dgm:cxn modelId="{CCD35E95-DD87-42C9-B4FA-40D94352D0B5}" type="presParOf" srcId="{F9348DC1-DED9-4F66-A9CA-9D941F724711}" destId="{1CC3C994-6A38-436E-8464-47DCDCF9154E}" srcOrd="1" destOrd="0" presId="urn:microsoft.com/office/officeart/2005/8/layout/list1"/>
    <dgm:cxn modelId="{0C01BF72-2246-4A53-A040-6DBE3FB5A5E5}" type="presParOf" srcId="{539583E2-F46F-4A29-94B5-36F049A544FD}" destId="{F21DF6C3-EAE5-4E2F-884C-C59460975B1E}" srcOrd="1" destOrd="0" presId="urn:microsoft.com/office/officeart/2005/8/layout/list1"/>
    <dgm:cxn modelId="{60201B64-AAF5-43B8-B554-84F21CBD132D}" type="presParOf" srcId="{539583E2-F46F-4A29-94B5-36F049A544FD}" destId="{811CB60B-71C9-432B-9C8E-3E239D6D2ED3}" srcOrd="2" destOrd="0" presId="urn:microsoft.com/office/officeart/2005/8/layout/list1"/>
    <dgm:cxn modelId="{2BF256F2-D6CF-494F-8E9E-1B4398172A2B}" type="presParOf" srcId="{539583E2-F46F-4A29-94B5-36F049A544FD}" destId="{FC3DFB64-6601-4090-8257-38C5ECCFA73D}" srcOrd="3" destOrd="0" presId="urn:microsoft.com/office/officeart/2005/8/layout/list1"/>
    <dgm:cxn modelId="{846B37A2-1965-46E7-97B4-44D84E1E1AAD}" type="presParOf" srcId="{539583E2-F46F-4A29-94B5-36F049A544FD}" destId="{58CEBC42-BA96-4FEA-BA0C-3F51000870D5}" srcOrd="4" destOrd="0" presId="urn:microsoft.com/office/officeart/2005/8/layout/list1"/>
    <dgm:cxn modelId="{61AAD76D-A069-4840-8B38-054B7E10819D}" type="presParOf" srcId="{58CEBC42-BA96-4FEA-BA0C-3F51000870D5}" destId="{E2EEB886-F3B6-4F56-8B38-175757C08FD7}" srcOrd="0" destOrd="0" presId="urn:microsoft.com/office/officeart/2005/8/layout/list1"/>
    <dgm:cxn modelId="{6F689DA8-2F78-49D0-BDB8-626C2709928E}" type="presParOf" srcId="{58CEBC42-BA96-4FEA-BA0C-3F51000870D5}" destId="{B6203AF1-6E40-47F2-B2A9-8C1190AB3AB5}" srcOrd="1" destOrd="0" presId="urn:microsoft.com/office/officeart/2005/8/layout/list1"/>
    <dgm:cxn modelId="{07AB9417-5E2A-4215-8915-11C1D40468F2}" type="presParOf" srcId="{539583E2-F46F-4A29-94B5-36F049A544FD}" destId="{2F533E95-75EA-428B-A59E-8FDD306A465D}" srcOrd="5" destOrd="0" presId="urn:microsoft.com/office/officeart/2005/8/layout/list1"/>
    <dgm:cxn modelId="{D4F65A2F-CA12-4471-AEB6-24CBD25BFBDD}" type="presParOf" srcId="{539583E2-F46F-4A29-94B5-36F049A544FD}" destId="{826893B0-8EFD-4D67-A02C-D27FE8B94B8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C9325-9053-45C5-B4E2-053A2110C36F}">
      <dsp:nvSpPr>
        <dsp:cNvPr id="0" name=""/>
        <dsp:cNvSpPr/>
      </dsp:nvSpPr>
      <dsp:spPr>
        <a:xfrm>
          <a:off x="0" y="538009"/>
          <a:ext cx="7776864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71" tIns="416560" rIns="60357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j-ea"/>
              <a:ea typeface="+mj-ea"/>
            </a:rPr>
            <a:t>輔導乃是一種助人的歷程或方法，由輔導人員</a:t>
          </a:r>
          <a:r>
            <a:rPr lang="zh-TW" altLang="en-US" sz="2000" b="1" kern="1200" dirty="0" smtClean="0">
              <a:latin typeface="+mj-ea"/>
              <a:ea typeface="+mj-ea"/>
            </a:rPr>
            <a:t>根據某種信念</a:t>
          </a:r>
          <a:r>
            <a:rPr lang="zh-TW" altLang="en-US" sz="2000" kern="1200" dirty="0" smtClean="0">
              <a:latin typeface="+mj-ea"/>
              <a:ea typeface="+mj-ea"/>
            </a:rPr>
            <a:t>，</a:t>
          </a:r>
          <a:r>
            <a:rPr lang="zh-TW" altLang="en-US" sz="2000" b="1" kern="1200" dirty="0" smtClean="0">
              <a:latin typeface="+mj-ea"/>
              <a:ea typeface="+mj-ea"/>
            </a:rPr>
            <a:t>提供某種經驗</a:t>
          </a:r>
          <a:r>
            <a:rPr lang="zh-TW" altLang="en-US" sz="2000" kern="1200" dirty="0" smtClean="0">
              <a:latin typeface="+mj-ea"/>
              <a:ea typeface="+mj-ea"/>
            </a:rPr>
            <a:t>，以協助學生自我了解與充分發展。</a:t>
          </a:r>
          <a:endParaRPr lang="zh-TW" altLang="en-US" sz="2000" kern="1200" dirty="0"/>
        </a:p>
      </dsp:txBody>
      <dsp:txXfrm>
        <a:off x="0" y="538009"/>
        <a:ext cx="7776864" cy="1354500"/>
      </dsp:txXfrm>
    </dsp:sp>
    <dsp:sp modelId="{4F1FECF1-3122-4B7F-8652-A727E392630D}">
      <dsp:nvSpPr>
        <dsp:cNvPr id="0" name=""/>
        <dsp:cNvSpPr/>
      </dsp:nvSpPr>
      <dsp:spPr>
        <a:xfrm>
          <a:off x="388843" y="242809"/>
          <a:ext cx="544380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+mj-ea"/>
              <a:ea typeface="+mj-ea"/>
            </a:rPr>
            <a:t>輔導</a:t>
          </a:r>
          <a:endParaRPr lang="zh-TW" altLang="en-US" sz="2800" b="1" kern="1200" dirty="0"/>
        </a:p>
      </dsp:txBody>
      <dsp:txXfrm>
        <a:off x="417664" y="271630"/>
        <a:ext cx="5386162" cy="532758"/>
      </dsp:txXfrm>
    </dsp:sp>
    <dsp:sp modelId="{7F7931E8-FB2B-46DE-9A5D-8C1618C55356}">
      <dsp:nvSpPr>
        <dsp:cNvPr id="0" name=""/>
        <dsp:cNvSpPr/>
      </dsp:nvSpPr>
      <dsp:spPr>
        <a:xfrm>
          <a:off x="0" y="2295710"/>
          <a:ext cx="7776864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71" tIns="416560" rIns="60357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j-ea"/>
              <a:ea typeface="+mj-ea"/>
            </a:rPr>
            <a:t>透過專業技術，協助個體在認知、感情、行動上產生改變以解決問題、適應生活、自我發展與成長的歷程。為一種專業的助人歷程，目的在協助個體自我瞭解、自我接納、自我發展與自我成長。</a:t>
          </a:r>
          <a:endParaRPr lang="zh-TW" altLang="en-US" sz="2000" kern="1200" dirty="0"/>
        </a:p>
      </dsp:txBody>
      <dsp:txXfrm>
        <a:off x="0" y="2295710"/>
        <a:ext cx="7776864" cy="2142000"/>
      </dsp:txXfrm>
    </dsp:sp>
    <dsp:sp modelId="{161CCC2C-5AE9-48D8-BB85-822FBA748934}">
      <dsp:nvSpPr>
        <dsp:cNvPr id="0" name=""/>
        <dsp:cNvSpPr/>
      </dsp:nvSpPr>
      <dsp:spPr>
        <a:xfrm>
          <a:off x="388843" y="2000510"/>
          <a:ext cx="544380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+mj-ea"/>
              <a:ea typeface="+mj-ea"/>
            </a:rPr>
            <a:t>諮商</a:t>
          </a:r>
          <a:endParaRPr lang="zh-TW" altLang="en-US" sz="2800" b="1" kern="1200" dirty="0"/>
        </a:p>
      </dsp:txBody>
      <dsp:txXfrm>
        <a:off x="417664" y="2029331"/>
        <a:ext cx="5386162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CB60B-71C9-432B-9C8E-3E239D6D2ED3}">
      <dsp:nvSpPr>
        <dsp:cNvPr id="0" name=""/>
        <dsp:cNvSpPr/>
      </dsp:nvSpPr>
      <dsp:spPr>
        <a:xfrm>
          <a:off x="0" y="393512"/>
          <a:ext cx="3240360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458216" rIns="25148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/>
            <a:t>校安事件</a:t>
          </a:r>
          <a:r>
            <a:rPr lang="en-US" altLang="zh-TW" sz="2200" kern="1200" dirty="0" smtClean="0"/>
            <a:t/>
          </a:r>
          <a:br>
            <a:rPr lang="en-US" altLang="zh-TW" sz="2200" kern="1200" dirty="0" smtClean="0"/>
          </a:br>
          <a:r>
            <a:rPr lang="en-US" altLang="zh-TW" sz="2200" kern="1200" dirty="0" smtClean="0">
              <a:sym typeface="Wingdings" panose="05000000000000000000" pitchFamily="2" charset="2"/>
            </a:rPr>
            <a:t></a:t>
          </a:r>
          <a:r>
            <a:rPr lang="zh-TW" altLang="en-US" sz="2200" kern="1200" dirty="0" smtClean="0"/>
            <a:t>通報軍訓室</a:t>
          </a:r>
          <a:endParaRPr lang="zh-TW" altLang="en-US" sz="2200" kern="1200" dirty="0"/>
        </a:p>
      </dsp:txBody>
      <dsp:txXfrm>
        <a:off x="0" y="393512"/>
        <a:ext cx="3240360" cy="1282049"/>
      </dsp:txXfrm>
    </dsp:sp>
    <dsp:sp modelId="{1CC3C994-6A38-436E-8464-47DCDCF9154E}">
      <dsp:nvSpPr>
        <dsp:cNvPr id="0" name=""/>
        <dsp:cNvSpPr/>
      </dsp:nvSpPr>
      <dsp:spPr>
        <a:xfrm>
          <a:off x="162018" y="68792"/>
          <a:ext cx="226825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5" tIns="0" rIns="857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+mj-ea"/>
              <a:ea typeface="+mj-ea"/>
            </a:rPr>
            <a:t>校內發生</a:t>
          </a:r>
          <a:endParaRPr lang="zh-TW" altLang="en-US" sz="2800" b="1" kern="1200" dirty="0">
            <a:latin typeface="+mj-ea"/>
            <a:ea typeface="+mj-ea"/>
          </a:endParaRPr>
        </a:p>
      </dsp:txBody>
      <dsp:txXfrm>
        <a:off x="193721" y="100495"/>
        <a:ext cx="2204846" cy="586034"/>
      </dsp:txXfrm>
    </dsp:sp>
    <dsp:sp modelId="{826893B0-8EFD-4D67-A02C-D27FE8B94B84}">
      <dsp:nvSpPr>
        <dsp:cNvPr id="0" name=""/>
        <dsp:cNvSpPr/>
      </dsp:nvSpPr>
      <dsp:spPr>
        <a:xfrm>
          <a:off x="0" y="2119082"/>
          <a:ext cx="3240360" cy="1628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458216" rIns="25148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/>
            <a:t>報警</a:t>
          </a:r>
          <a:endParaRPr lang="zh-TW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/>
            <a:t>緊急意外事件專線</a:t>
          </a:r>
          <a:r>
            <a:rPr lang="en-US" altLang="zh-TW" sz="2200" kern="1200" dirty="0" smtClean="0"/>
            <a:t/>
          </a:r>
          <a:br>
            <a:rPr lang="en-US" altLang="zh-TW" sz="2200" kern="1200" dirty="0" smtClean="0"/>
          </a:br>
          <a:r>
            <a:rPr lang="en-US" altLang="zh-TW" sz="2200" kern="1200" dirty="0" smtClean="0"/>
            <a:t>(05)</a:t>
          </a:r>
          <a:r>
            <a:rPr lang="zh-TW" altLang="en-US" sz="2200" kern="1200" dirty="0" smtClean="0"/>
            <a:t> </a:t>
          </a:r>
          <a:r>
            <a:rPr lang="en-US" altLang="zh-TW" sz="2200" kern="1200" dirty="0" smtClean="0"/>
            <a:t>271-7373</a:t>
          </a:r>
          <a:endParaRPr lang="zh-TW" altLang="en-US" sz="2200" kern="1200" dirty="0"/>
        </a:p>
      </dsp:txBody>
      <dsp:txXfrm>
        <a:off x="0" y="2119082"/>
        <a:ext cx="3240360" cy="1628549"/>
      </dsp:txXfrm>
    </dsp:sp>
    <dsp:sp modelId="{B6203AF1-6E40-47F2-B2A9-8C1190AB3AB5}">
      <dsp:nvSpPr>
        <dsp:cNvPr id="0" name=""/>
        <dsp:cNvSpPr/>
      </dsp:nvSpPr>
      <dsp:spPr>
        <a:xfrm>
          <a:off x="162018" y="1794362"/>
          <a:ext cx="226825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5" tIns="0" rIns="857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+mj-ea"/>
              <a:ea typeface="+mj-ea"/>
            </a:rPr>
            <a:t>校外發生</a:t>
          </a:r>
          <a:endParaRPr lang="zh-TW" altLang="en-US" sz="2800" b="1" kern="1200" dirty="0">
            <a:latin typeface="+mj-ea"/>
            <a:ea typeface="+mj-ea"/>
          </a:endParaRPr>
        </a:p>
      </dsp:txBody>
      <dsp:txXfrm>
        <a:off x="193721" y="1826065"/>
        <a:ext cx="2204846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0.0346</cdr:x>
      <cdr:y>0.78568</cdr:y>
    </cdr:from>
    <cdr:to>
      <cdr:x>0.62858</cdr:x>
      <cdr:y>0.95244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129208" y="3053308"/>
          <a:ext cx="2217799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全校總人數為</a:t>
          </a:r>
          <a:r>
            <a: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12997</a:t>
          </a:r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人</a:t>
          </a:r>
          <a:r>
            <a: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,</a:t>
          </a:r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 人藝院佔</a:t>
          </a:r>
          <a:r>
            <a: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1813</a:t>
          </a:r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人</a:t>
          </a:r>
          <a:endParaRPr lang="zh-TW" altLang="en-US" sz="1400" b="1" dirty="0">
            <a:solidFill>
              <a:schemeClr val="tx1">
                <a:lumMod val="95000"/>
                <a:lumOff val="5000"/>
              </a:schemeClr>
            </a:solidFill>
            <a:latin typeface="微軟正黑體" pitchFamily="34" charset="-120"/>
            <a:ea typeface="微軟正黑體" pitchFamily="34" charset="-120"/>
          </a:endParaRPr>
        </a:p>
      </cdr:txBody>
    </cdr:sp>
  </cdr:relSizeAnchor>
  <cdr:relSizeAnchor xmlns:cdr="http://schemas.openxmlformats.org/drawingml/2006/chartDrawing">
    <cdr:from>
      <cdr:x>0.13103</cdr:x>
      <cdr:y>0.19275</cdr:y>
    </cdr:from>
    <cdr:to>
      <cdr:x>0.37593</cdr:x>
      <cdr:y>0.42804</cdr:y>
    </cdr:to>
    <cdr:sp macro="" textlink="">
      <cdr:nvSpPr>
        <cdr:cNvPr id="4" name="文字方塊 1"/>
        <cdr:cNvSpPr txBox="1"/>
      </cdr:nvSpPr>
      <cdr:spPr>
        <a:xfrm xmlns:a="http://schemas.openxmlformats.org/drawingml/2006/main">
          <a:off x="489248" y="7490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2800" dirty="0" smtClean="0">
              <a:latin typeface="Aharoni" panose="02010803020104030203" pitchFamily="2" charset="-79"/>
              <a:cs typeface="Aharoni" panose="02010803020104030203" pitchFamily="2" charset="-79"/>
            </a:rPr>
            <a:t>14%</a:t>
          </a:r>
          <a:endParaRPr lang="zh-TW" altLang="en-US" sz="2800" dirty="0">
            <a:latin typeface="Aharoni" panose="02010803020104030203" pitchFamily="2" charset="-79"/>
            <a:cs typeface="Aharoni" panose="02010803020104030203" pitchFamily="2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0.21524</cdr:x>
      <cdr:y>0.17422</cdr:y>
    </cdr:from>
    <cdr:to>
      <cdr:x>0.46014</cdr:x>
      <cdr:y>0.40951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803668" y="6770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2800" dirty="0" smtClean="0">
              <a:latin typeface="Aharoni" panose="02010803020104030203" pitchFamily="2" charset="-79"/>
              <a:cs typeface="Aharoni" panose="02010803020104030203" pitchFamily="2" charset="-79"/>
            </a:rPr>
            <a:t>10%</a:t>
          </a:r>
          <a:endParaRPr lang="zh-TW" altLang="en-US" sz="2800" dirty="0">
            <a:latin typeface="Aharoni" panose="02010803020104030203" pitchFamily="2" charset="-79"/>
            <a:cs typeface="Aharoni" panose="02010803020104030203" pitchFamily="2" charset="-79"/>
          </a:endParaRPr>
        </a:p>
      </cdr:txBody>
    </cdr:sp>
  </cdr:relSizeAnchor>
  <cdr:relSizeAnchor xmlns:cdr="http://schemas.openxmlformats.org/drawingml/2006/chartDrawing">
    <cdr:from>
      <cdr:x>0.04821</cdr:x>
      <cdr:y>0.79875</cdr:y>
    </cdr:from>
    <cdr:to>
      <cdr:x>0.64219</cdr:x>
      <cdr:y>0.96551</cdr:y>
    </cdr:to>
    <cdr:sp macro="" textlink="">
      <cdr:nvSpPr>
        <cdr:cNvPr id="5" name="文字方塊 1"/>
        <cdr:cNvSpPr txBox="1"/>
      </cdr:nvSpPr>
      <cdr:spPr>
        <a:xfrm xmlns:a="http://schemas.openxmlformats.org/drawingml/2006/main">
          <a:off x="180008" y="3104108"/>
          <a:ext cx="2217799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全校總個案</a:t>
          </a:r>
          <a:r>
            <a: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1814</a:t>
          </a:r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人次</a:t>
          </a:r>
          <a:r>
            <a: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,</a:t>
          </a:r>
          <a:endParaRPr lang="en-US" altLang="zh-TW" sz="1400" b="1" dirty="0">
            <a:solidFill>
              <a:schemeClr val="tx1">
                <a:lumMod val="95000"/>
                <a:lumOff val="5000"/>
              </a:schemeClr>
            </a:solidFill>
            <a:latin typeface="微軟正黑體" pitchFamily="34" charset="-120"/>
            <a:ea typeface="微軟正黑體" pitchFamily="34" charset="-120"/>
          </a:endParaRPr>
        </a:p>
        <a:p xmlns:a="http://schemas.openxmlformats.org/drawingml/2006/main"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人藝院佔</a:t>
          </a:r>
          <a:r>
            <a: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181</a:t>
          </a:r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人次</a:t>
          </a:r>
          <a:endParaRPr lang="zh-TW" altLang="en-US" sz="1400" b="1" dirty="0">
            <a:solidFill>
              <a:schemeClr val="tx1">
                <a:lumMod val="95000"/>
                <a:lumOff val="5000"/>
              </a:schemeClr>
            </a:solidFill>
            <a:latin typeface="微軟正黑體" pitchFamily="34" charset="-120"/>
            <a:ea typeface="微軟正黑體" pitchFamily="34" charset="-12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0.31707</cdr:x>
      <cdr:y>0.24478</cdr:y>
    </cdr:from>
    <cdr:to>
      <cdr:x>0.36244</cdr:x>
      <cdr:y>0.34784</cdr:y>
    </cdr:to>
    <cdr:sp macro="" textlink="">
      <cdr:nvSpPr>
        <cdr:cNvPr id="19" name="十角星形 18"/>
        <cdr:cNvSpPr/>
      </cdr:nvSpPr>
      <cdr:spPr>
        <a:xfrm xmlns:a="http://schemas.openxmlformats.org/drawingml/2006/main">
          <a:off x="2808312" y="1368152"/>
          <a:ext cx="401841" cy="576027"/>
        </a:xfrm>
        <a:prstGeom xmlns:a="http://schemas.openxmlformats.org/drawingml/2006/main" prst="star10">
          <a:avLst>
            <a:gd name="adj" fmla="val 40053"/>
            <a:gd name="hf" fmla="val 105146"/>
          </a:avLst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3</a:t>
          </a:r>
          <a:endParaRPr lang="zh-TW" altLang="en-US" sz="20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9122B-D9C6-41CE-99C1-DC3AF284A317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964F4-E645-44B1-8971-32BC09E057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49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data_C勿刪\Downloads\img-170616083013-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586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テキスト ボックス 7"/>
          <p:cNvSpPr txBox="1">
            <a:spLocks noChangeArrowheads="1"/>
          </p:cNvSpPr>
          <p:nvPr/>
        </p:nvSpPr>
        <p:spPr bwMode="auto">
          <a:xfrm>
            <a:off x="531593" y="5845811"/>
            <a:ext cx="1877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許家綺 諮商心理師</a:t>
            </a:r>
            <a:endParaRPr kumimoji="0" lang="ja-JP" altLang="en-US" sz="16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4" name="Text Box 15"/>
          <p:cNvSpPr txBox="1">
            <a:spLocks noChangeArrowheads="1"/>
          </p:cNvSpPr>
          <p:nvPr/>
        </p:nvSpPr>
        <p:spPr bwMode="auto">
          <a:xfrm>
            <a:off x="246061" y="5395575"/>
            <a:ext cx="43259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/>
            <a:r>
              <a:rPr kumimoji="0" lang="en-US" altLang="ja-JP" sz="1600" dirty="0" smtClean="0">
                <a:solidFill>
                  <a:srgbClr val="008000"/>
                </a:solidFill>
                <a:latin typeface="Monotype Corsiva" pitchFamily="66" charset="0"/>
                <a:ea typeface="ＭＳ Ｐゴシック" pitchFamily="34" charset="-128"/>
              </a:rPr>
              <a:t>Center of Student Counseling Office of Student Affairs</a:t>
            </a:r>
            <a:endParaRPr kumimoji="0" lang="en-US" altLang="ja-JP" sz="1600" dirty="0">
              <a:solidFill>
                <a:srgbClr val="008000"/>
              </a:solidFill>
              <a:latin typeface="Monotype Corsiva" pitchFamily="66" charset="0"/>
              <a:ea typeface="ＭＳ Ｐゴシック" pitchFamily="34" charset="-128"/>
            </a:endParaRP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201613" y="4856966"/>
            <a:ext cx="48024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4000" b="1" dirty="0">
                <a:solidFill>
                  <a:srgbClr val="008000"/>
                </a:solidFill>
                <a:latin typeface="Monotype Corsiva" pitchFamily="66" charset="0"/>
                <a:ea typeface="微軟正黑體" pitchFamily="34" charset="-120"/>
              </a:rPr>
              <a:t>學務</a:t>
            </a:r>
            <a:r>
              <a:rPr lang="zh-TW" altLang="en-US" sz="4000" b="1" dirty="0" smtClean="0">
                <a:solidFill>
                  <a:srgbClr val="008000"/>
                </a:solidFill>
                <a:latin typeface="Monotype Corsiva" pitchFamily="66" charset="0"/>
                <a:ea typeface="微軟正黑體" pitchFamily="34" charset="-120"/>
              </a:rPr>
              <a:t>處學生輔導中心</a:t>
            </a:r>
            <a:endParaRPr kumimoji="0" lang="en-US" altLang="ja-JP" sz="4000" b="1" dirty="0">
              <a:solidFill>
                <a:srgbClr val="008000"/>
              </a:solidFill>
              <a:latin typeface="Monotype Corsiva" pitchFamily="66" charset="0"/>
              <a:ea typeface="微軟正黑體" pitchFamily="34" charset="-12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1613" y="193675"/>
            <a:ext cx="8740775" cy="6470650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/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621479" y="6188747"/>
            <a:ext cx="8640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ja-JP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201</a:t>
            </a:r>
            <a:r>
              <a:rPr kumimoji="0" lang="en-US" altLang="zh-TW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7</a:t>
            </a:r>
            <a:r>
              <a:rPr kumimoji="0" lang="en-US" altLang="ja-JP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.9</a:t>
            </a:r>
            <a:endParaRPr kumimoji="0" lang="en-US" altLang="ja-JP" sz="1600" b="1" dirty="0">
              <a:solidFill>
                <a:srgbClr val="006600"/>
              </a:solidFill>
              <a:latin typeface="Monotype Corsiva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33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一般個案轉介</a:t>
            </a:r>
            <a:r>
              <a:rPr lang="zh-TW" altLang="en-US" dirty="0" smtClean="0">
                <a:latin typeface="+mj-ea"/>
                <a:ea typeface="+mj-ea"/>
              </a:rPr>
              <a:t>流程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危機事件</a:t>
            </a:r>
            <a:r>
              <a:rPr lang="zh-TW" altLang="en-US" dirty="0" smtClean="0">
                <a:latin typeface="+mj-ea"/>
                <a:ea typeface="+mj-ea"/>
              </a:rPr>
              <a:t>轉介流程（校安事件）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103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" y="-513135"/>
            <a:ext cx="6207691" cy="73711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44208" y="274540"/>
            <a:ext cx="2921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+mj-ea"/>
                <a:ea typeface="+mj-ea"/>
              </a:rPr>
              <a:t>一般個案轉介流程</a:t>
            </a:r>
            <a:endParaRPr lang="en-US" altLang="zh-TW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296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708717"/>
            <a:ext cx="5616624" cy="7566717"/>
          </a:xfrm>
        </p:spPr>
      </p:pic>
      <p:sp>
        <p:nvSpPr>
          <p:cNvPr id="5" name="矩形 4"/>
          <p:cNvSpPr/>
          <p:nvPr/>
        </p:nvSpPr>
        <p:spPr>
          <a:xfrm>
            <a:off x="5148064" y="505373"/>
            <a:ext cx="385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+mj-ea"/>
                <a:ea typeface="+mj-ea"/>
              </a:rPr>
              <a:t>危機事件轉介流程</a:t>
            </a:r>
            <a:endParaRPr lang="en-US" altLang="zh-TW" sz="3600" b="1" dirty="0">
              <a:latin typeface="+mj-ea"/>
              <a:ea typeface="+mj-ea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784236849"/>
              </p:ext>
            </p:extLst>
          </p:nvPr>
        </p:nvGraphicFramePr>
        <p:xfrm>
          <a:off x="5652120" y="1844824"/>
          <a:ext cx="324036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42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680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2195736" y="6093296"/>
            <a:ext cx="439248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7"/>
            <a:ext cx="9144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"/>
            <a:ext cx="9144000" cy="54726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1722399" cy="37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轉介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轉介期間／拒絕轉介／護送就醫（強制就醫）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68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轉介過程中需要導師做的是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640960" cy="554461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和學生建立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良好且信任的關係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讓學生了解學輔中心的服務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主動性高者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：鼓勵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親自前來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主動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性低者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：請同學陪同或導師陪同皆可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轉介後，系統間彼此協助學生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01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拒絕轉介之學生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教師協助做為橋樑：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提供熟悉感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（學輔中心環境、心理師狀態等）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減少恐懼感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陪同至學輔、陪同查詢諮商定義）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漸進式協助（同意心理師電訪等）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尊重學生意願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避免強迫推銷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諮詢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學輔中心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明顯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精神疾病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症狀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」、「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自我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傷害意圖或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行為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」、「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法定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通報情事（家暴、性侵害、性騷擾、性霸凌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」等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，基於保護學生、維護專業倫理及遵守法律的立場，以上學生請務必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通報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或轉介。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15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院心理師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5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護送就醫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舊稱強制就醫</a:t>
            </a:r>
            <a:r>
              <a:rPr lang="en-US" altLang="zh-TW" b="1" dirty="0" smtClean="0"/>
              <a:t>)/</a:t>
            </a:r>
            <a:r>
              <a:rPr lang="zh-TW" altLang="en-US" b="1" dirty="0" smtClean="0"/>
              <a:t>強制住院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詳見導師手冊第陸章第五節</a:t>
            </a:r>
            <a:r>
              <a:rPr lang="en-US" altLang="zh-TW" dirty="0" smtClean="0"/>
              <a:t>&lt;</a:t>
            </a:r>
            <a:r>
              <a:rPr lang="zh-TW" altLang="en-US" dirty="0" smtClean="0"/>
              <a:t>資源連結</a:t>
            </a:r>
            <a:r>
              <a:rPr lang="en-US" altLang="zh-TW" dirty="0" smtClean="0"/>
              <a:t>&gt;</a:t>
            </a:r>
          </a:p>
          <a:p>
            <a:r>
              <a:rPr lang="zh-TW" altLang="en-US" b="1" dirty="0">
                <a:sym typeface="Wingdings" panose="05000000000000000000" pitchFamily="2" charset="2"/>
              </a:rPr>
              <a:t>護送</a:t>
            </a:r>
            <a:r>
              <a:rPr lang="zh-TW" altLang="en-US" b="1" dirty="0" smtClean="0">
                <a:sym typeface="Wingdings" panose="05000000000000000000" pitchFamily="2" charset="2"/>
              </a:rPr>
              <a:t>就醫：</a:t>
            </a:r>
            <a:r>
              <a:rPr lang="en-US" altLang="zh-TW" b="1" dirty="0" smtClean="0">
                <a:sym typeface="Wingdings" panose="05000000000000000000" pitchFamily="2" charset="2"/>
              </a:rPr>
              <a:t/>
            </a:r>
            <a:br>
              <a:rPr lang="en-US" altLang="zh-TW" b="1" dirty="0" smtClean="0">
                <a:sym typeface="Wingdings" panose="05000000000000000000" pitchFamily="2" charset="2"/>
              </a:rPr>
            </a:br>
            <a:r>
              <a:rPr lang="zh-TW" altLang="zh-TW" dirty="0" smtClean="0"/>
              <a:t>符合</a:t>
            </a:r>
            <a:r>
              <a:rPr lang="zh-TW" altLang="zh-TW" dirty="0"/>
              <a:t>「疑似病人」且「自傷傷人之虞者</a:t>
            </a:r>
            <a:r>
              <a:rPr lang="zh-TW" altLang="zh-TW" dirty="0" smtClean="0"/>
              <a:t>」</a:t>
            </a:r>
            <a:endParaRPr lang="en-US" altLang="zh-TW" dirty="0" smtClean="0"/>
          </a:p>
          <a:p>
            <a:r>
              <a:rPr lang="zh-TW" altLang="en-US" b="1" dirty="0"/>
              <a:t>強制住院</a:t>
            </a:r>
            <a:r>
              <a:rPr lang="zh-TW" altLang="en-US" b="1" dirty="0" smtClean="0"/>
              <a:t>：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dirty="0" smtClean="0"/>
              <a:t>護送就醫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/>
              <a:t>緊急安置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含鑑定日至多五天</a:t>
            </a:r>
            <a:r>
              <a:rPr lang="en-US" altLang="zh-TW" sz="2000" dirty="0" smtClean="0"/>
              <a:t>)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兩位精神專科醫生評估鑑定</a:t>
            </a:r>
            <a:r>
              <a:rPr lang="en-US" altLang="zh-TW" sz="2000" dirty="0" smtClean="0">
                <a:sym typeface="Wingdings" panose="05000000000000000000" pitchFamily="2" charset="2"/>
              </a:rPr>
              <a:t>(</a:t>
            </a:r>
            <a:r>
              <a:rPr lang="zh-TW" altLang="en-US" sz="2000" dirty="0" smtClean="0">
                <a:sym typeface="Wingdings" panose="05000000000000000000" pitchFamily="2" charset="2"/>
              </a:rPr>
              <a:t>至多兩天</a:t>
            </a:r>
            <a:r>
              <a:rPr lang="en-US" altLang="zh-TW" sz="2000" dirty="0" smtClean="0">
                <a:sym typeface="Wingdings" panose="05000000000000000000" pitchFamily="2" charset="2"/>
              </a:rPr>
              <a:t>,</a:t>
            </a:r>
            <a:r>
              <a:rPr lang="zh-TW" altLang="en-US" sz="2000" dirty="0" smtClean="0">
                <a:sym typeface="Wingdings" panose="05000000000000000000" pitchFamily="2" charset="2"/>
              </a:rPr>
              <a:t>已包含於前</a:t>
            </a:r>
            <a:r>
              <a:rPr lang="en-US" altLang="zh-TW" sz="2000" dirty="0" smtClean="0">
                <a:sym typeface="Wingdings" panose="05000000000000000000" pitchFamily="2" charset="2"/>
              </a:rPr>
              <a:t>)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強制住院</a:t>
            </a:r>
            <a:r>
              <a:rPr lang="en-US" altLang="zh-TW" sz="2000" dirty="0" smtClean="0">
                <a:sym typeface="Wingdings" panose="05000000000000000000" pitchFamily="2" charset="2"/>
              </a:rPr>
              <a:t>(</a:t>
            </a:r>
            <a:r>
              <a:rPr lang="zh-TW" altLang="en-US" sz="2000" dirty="0" smtClean="0">
                <a:sym typeface="Wingdings" panose="05000000000000000000" pitchFamily="2" charset="2"/>
              </a:rPr>
              <a:t>至多</a:t>
            </a:r>
            <a:r>
              <a:rPr lang="en-US" altLang="zh-TW" sz="2000" dirty="0" smtClean="0">
                <a:sym typeface="Wingdings" panose="05000000000000000000" pitchFamily="2" charset="2"/>
              </a:rPr>
              <a:t>60</a:t>
            </a:r>
            <a:r>
              <a:rPr lang="zh-TW" altLang="en-US" sz="2000" dirty="0" smtClean="0">
                <a:sym typeface="Wingdings" panose="05000000000000000000" pitchFamily="2" charset="2"/>
              </a:rPr>
              <a:t>天</a:t>
            </a:r>
            <a:r>
              <a:rPr lang="en-US" altLang="zh-TW" sz="2000" dirty="0" smtClean="0">
                <a:sym typeface="Wingdings" panose="05000000000000000000" pitchFamily="2" charset="2"/>
              </a:rPr>
              <a:t>)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b="1" dirty="0" smtClean="0"/>
              <a:t>提審：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dirty="0" smtClean="0"/>
              <a:t>個案於鑑定期間，有異議時得以申請提審。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85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25760"/>
            <a:ext cx="3456384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聯絡我們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7505" y="1196752"/>
            <a:ext cx="7362328" cy="2376264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zh-TW" altLang="en-US" b="1" dirty="0">
                <a:solidFill>
                  <a:srgbClr val="573B1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573B1F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endParaRPr lang="en-US" altLang="zh-TW" b="1" dirty="0">
              <a:solidFill>
                <a:srgbClr val="573B1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蘭潭：學生活動中心二樓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餐廳隔壁、郵局樓上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>
              <a:defRPr/>
            </a:pPr>
            <a:r>
              <a:rPr lang="zh-TW" altLang="en-US" sz="57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民雄：行政大樓二樓</a:t>
            </a:r>
            <a:r>
              <a:rPr lang="en-US" altLang="zh-TW" sz="5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5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電梯旁</a:t>
            </a:r>
            <a:r>
              <a:rPr lang="en-US" altLang="zh-TW" sz="5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>
              <a:defRPr/>
            </a:pPr>
            <a:r>
              <a:rPr lang="zh-TW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新民：</a:t>
            </a:r>
            <a:r>
              <a:rPr lang="en-US" altLang="zh-TW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棟一樓</a:t>
            </a:r>
            <a:r>
              <a:rPr lang="en-US" altLang="zh-TW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D02-118(</a:t>
            </a:r>
            <a:r>
              <a:rPr lang="zh-TW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衛保組隔壁</a:t>
            </a:r>
            <a:r>
              <a:rPr lang="en-US" altLang="zh-TW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>
              <a:buFont typeface="Arial" panose="020B0604020202020204" pitchFamily="34" charset="0"/>
              <a:buNone/>
              <a:defRPr/>
            </a:pPr>
            <a:endParaRPr lang="en-US" altLang="zh-TW" sz="27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zh-TW" altLang="en-US" sz="3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分機</a:t>
            </a:r>
            <a:r>
              <a:rPr lang="zh-TW" altLang="en-US" sz="3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3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1226</a:t>
            </a:r>
            <a:r>
              <a:rPr lang="zh-TW" altLang="en-US" sz="3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3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1227</a:t>
            </a:r>
            <a:r>
              <a:rPr lang="zh-TW" altLang="en-US" sz="3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3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1228</a:t>
            </a:r>
            <a:endParaRPr lang="en-US" altLang="zh-TW" sz="3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endParaRPr lang="en-US" altLang="zh-TW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  <a:defRPr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F:\yihui\1050204嘉義大學\1050225院務會議\DSCN0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068960"/>
            <a:ext cx="4578037" cy="3433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135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2852936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+mj-ea"/>
                <a:ea typeface="+mj-ea"/>
              </a:rPr>
              <a:t>感謝聆聽</a:t>
            </a:r>
            <a:endParaRPr lang="zh-TW" altLang="en-US" sz="4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842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字方塊 1"/>
          <p:cNvSpPr txBox="1">
            <a:spLocks noChangeArrowheads="1"/>
          </p:cNvSpPr>
          <p:nvPr/>
        </p:nvSpPr>
        <p:spPr bwMode="auto">
          <a:xfrm>
            <a:off x="251520" y="374317"/>
            <a:ext cx="5904656" cy="61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許家綺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學歷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國立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嘉義大學輔導與諮商研究所</a:t>
            </a:r>
            <a:endParaRPr lang="en-US" altLang="zh-TW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證照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：諮商心理師，諮心字第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002571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現任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：國立嘉義大學學輔中心諮商心理師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學輔中心志工　　　　　指導老師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學輔中心實習心理師　　專業督導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經歷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嘉義縣學生輔導與諮商中心 諮商心理師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中州科技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大學 資源教室輔導老師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逢甲大學諮商中心 實習諮商心理師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家庭與社區諮商中心 實習諮商心理師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專長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兒少輔導諮商、藝術治療、沙盤治療、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遊戲治療、成人諮商、敘事及後現代取向諮商</a:t>
            </a:r>
            <a:endParaRPr lang="en-US" altLang="zh-TW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D:\userdata_C勿刪\Pictures\09 家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34371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輔導？諮商？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55576" y="1484784"/>
            <a:ext cx="7772400" cy="4572000"/>
          </a:xfrm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輔導≠諮商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身心科醫師／精神</a:t>
            </a:r>
            <a:r>
              <a:rPr lang="zh-TW" altLang="en-US" dirty="0">
                <a:latin typeface="+mj-ea"/>
                <a:ea typeface="+mj-ea"/>
              </a:rPr>
              <a:t>科醫師≠心理醫生≠心理師</a:t>
            </a:r>
            <a:endParaRPr lang="en-US" altLang="zh-TW" dirty="0" smtClean="0">
              <a:latin typeface="+mj-ea"/>
              <a:ea typeface="+mj-ea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075242621"/>
              </p:ext>
            </p:extLst>
          </p:nvPr>
        </p:nvGraphicFramePr>
        <p:xfrm>
          <a:off x="683568" y="2276872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0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學生比例／案況比例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49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人文藝術</a:t>
            </a:r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學院</a:t>
            </a:r>
            <a:endParaRPr lang="zh-TW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538736" cy="639762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學生人數占率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3815407" cy="639762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個案輔導人數占率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3782885"/>
              </p:ext>
            </p:extLst>
          </p:nvPr>
        </p:nvGraphicFramePr>
        <p:xfrm>
          <a:off x="914400" y="2247900"/>
          <a:ext cx="373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內容版面配置區 10"/>
          <p:cNvGraphicFramePr>
            <a:graphicFrameLocks noGrp="1"/>
          </p:cNvGraphicFramePr>
          <p:nvPr>
            <p:ph sz="half" idx="4"/>
            <p:extLst>
              <p:ext uri="{D42A27DB-BD31-4B8C-83A1-F6EECF244321}">
                <p14:modId xmlns:p14="http://schemas.microsoft.com/office/powerpoint/2010/main" val="2340989498"/>
              </p:ext>
            </p:extLst>
          </p:nvPr>
        </p:nvGraphicFramePr>
        <p:xfrm>
          <a:off x="4953000" y="2247900"/>
          <a:ext cx="373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4499992" y="6093296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106/03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，學生輔導中心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74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TW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人文</a:t>
            </a:r>
            <a:r>
              <a:rPr lang="zh-TW" alt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學院</a:t>
            </a: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輔導個案問題類別</a:t>
            </a:r>
            <a:endParaRPr lang="zh-TW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87275816"/>
              </p:ext>
            </p:extLst>
          </p:nvPr>
        </p:nvGraphicFramePr>
        <p:xfrm>
          <a:off x="107504" y="1124744"/>
          <a:ext cx="8856984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十角星形 14"/>
          <p:cNvSpPr/>
          <p:nvPr/>
        </p:nvSpPr>
        <p:spPr>
          <a:xfrm>
            <a:off x="1907704" y="1340768"/>
            <a:ext cx="401835" cy="576064"/>
          </a:xfrm>
          <a:prstGeom prst="star10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十角星形 15"/>
          <p:cNvSpPr/>
          <p:nvPr/>
        </p:nvSpPr>
        <p:spPr>
          <a:xfrm>
            <a:off x="2411760" y="1916832"/>
            <a:ext cx="401835" cy="576064"/>
          </a:xfrm>
          <a:prstGeom prst="star10">
            <a:avLst>
              <a:gd name="adj" fmla="val 40053"/>
              <a:gd name="hf" fmla="val 10514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40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高關懷學生辨識及校內ＳＯＰ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3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高關懷學生的辨識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784976" cy="580526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身體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病假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增加、身體經常感到不適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生病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突發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性的大病或長期的慢性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疾病、多次求醫卻找不出確切病因等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心理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長期感受壓力很大、心情低落、憂鬱、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認知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扭曲、自我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價值感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低落、對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自我意象抱持負面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看法、對生命不重視、自殺意念等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家庭支持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不足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疏離或衝突、朋友或人際網絡較差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孤立、同儕關係不佳、重要關係不穩定或衝突、不會求助等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外顯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表徵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出席率下降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、宅在宿舍、學業成績低下或退步、人際關係改變、遲交或拒繳作業、愁眉苦臉、變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了一個人、缺乏人生目標或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方向、容易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哭泣或沒有表情、哭不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出來、注意力渙散、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向他人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告別、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將心愛的東西送給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別人、成癮行為、偏差行為、攻擊行為、反社會行為、行為失常、失眠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、顯得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疲憊、飲食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規則變得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紊亂等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情境因素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請喪假者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好友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或重要他人身亡、家庭變故或發生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大變動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、失戀或分手、與密友吵架、遭遇性或身體傷害、懷孕、墮胎等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56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1762</TotalTime>
  <Words>670</Words>
  <Application>Microsoft Office PowerPoint</Application>
  <PresentationFormat>如螢幕大小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公正</vt:lpstr>
      <vt:lpstr>PowerPoint 簡報</vt:lpstr>
      <vt:lpstr>院心理師</vt:lpstr>
      <vt:lpstr>PowerPoint 簡報</vt:lpstr>
      <vt:lpstr>輔導？諮商？</vt:lpstr>
      <vt:lpstr>學生比例／案況比例</vt:lpstr>
      <vt:lpstr>人文藝術學院</vt:lpstr>
      <vt:lpstr>人文學院輔導個案問題類別</vt:lpstr>
      <vt:lpstr>高關懷學生辨識及校內ＳＯＰ</vt:lpstr>
      <vt:lpstr>高關懷學生的辨識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轉介</vt:lpstr>
      <vt:lpstr>轉介過程中需要導師做的是…</vt:lpstr>
      <vt:lpstr>拒絕轉介之學生</vt:lpstr>
      <vt:lpstr>護送就醫(舊稱強制就醫)/強制住院</vt:lpstr>
      <vt:lpstr>聯絡我們</vt:lpstr>
      <vt:lpstr>PowerPoint 簡報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141</cp:revision>
  <cp:lastPrinted>2016-02-25T03:26:13Z</cp:lastPrinted>
  <dcterms:created xsi:type="dcterms:W3CDTF">2016-02-23T02:18:48Z</dcterms:created>
  <dcterms:modified xsi:type="dcterms:W3CDTF">2017-09-13T00:34:33Z</dcterms:modified>
</cp:coreProperties>
</file>