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20"/>
  </p:notesMasterIdLst>
  <p:handoutMasterIdLst>
    <p:handoutMasterId r:id="rId21"/>
  </p:handoutMasterIdLst>
  <p:sldIdLst>
    <p:sldId id="257" r:id="rId2"/>
    <p:sldId id="263" r:id="rId3"/>
    <p:sldId id="265" r:id="rId4"/>
    <p:sldId id="264" r:id="rId5"/>
    <p:sldId id="266" r:id="rId6"/>
    <p:sldId id="267" r:id="rId7"/>
    <p:sldId id="268" r:id="rId8"/>
    <p:sldId id="269" r:id="rId9"/>
    <p:sldId id="258" r:id="rId10"/>
    <p:sldId id="259" r:id="rId11"/>
    <p:sldId id="260" r:id="rId12"/>
    <p:sldId id="261" r:id="rId13"/>
    <p:sldId id="270" r:id="rId14"/>
    <p:sldId id="271" r:id="rId15"/>
    <p:sldId id="274" r:id="rId16"/>
    <p:sldId id="273" r:id="rId17"/>
    <p:sldId id="262" r:id="rId18"/>
    <p:sldId id="275"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ei01" initials="s" lastIdx="2" clrIdx="0">
    <p:extLst>
      <p:ext uri="{19B8F6BF-5375-455C-9EA6-DF929625EA0E}">
        <p15:presenceInfo xmlns:p15="http://schemas.microsoft.com/office/powerpoint/2012/main" userId="shumei0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1F3FF"/>
    <a:srgbClr val="33CC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0" autoAdjust="0"/>
  </p:normalViewPr>
  <p:slideViewPr>
    <p:cSldViewPr snapToGrid="0">
      <p:cViewPr varScale="1">
        <p:scale>
          <a:sx n="61" d="100"/>
          <a:sy n="61" d="100"/>
        </p:scale>
        <p:origin x="1392" y="56"/>
      </p:cViewPr>
      <p:guideLst/>
    </p:cSldViewPr>
  </p:slideViewPr>
  <p:notesTextViewPr>
    <p:cViewPr>
      <p:scale>
        <a:sx n="1" d="1"/>
        <a:sy n="1" d="1"/>
      </p:scale>
      <p:origin x="0" y="0"/>
    </p:cViewPr>
  </p:notesTextViewPr>
  <p:sorterViewPr>
    <p:cViewPr>
      <p:scale>
        <a:sx n="80" d="100"/>
        <a:sy n="80" d="100"/>
      </p:scale>
      <p:origin x="0" y="-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765236-5119-4E32-9683-4ABEA8C24613}" type="datetimeFigureOut">
              <a:rPr lang="zh-TW" altLang="en-US" smtClean="0"/>
              <a:t>2018/4/10</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B18FE-8E36-4DDD-B7F0-81162AFBA765}" type="slidenum">
              <a:rPr lang="zh-TW" altLang="en-US" smtClean="0"/>
              <a:t>‹#›</a:t>
            </a:fld>
            <a:endParaRPr lang="zh-TW" altLang="en-US"/>
          </a:p>
        </p:txBody>
      </p:sp>
    </p:spTree>
    <p:extLst>
      <p:ext uri="{BB962C8B-B14F-4D97-AF65-F5344CB8AC3E}">
        <p14:creationId xmlns:p14="http://schemas.microsoft.com/office/powerpoint/2010/main" val="22253058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4C809-05D9-4A45-94AC-27106EC8A812}" type="datetimeFigureOut">
              <a:rPr lang="zh-TW" altLang="en-US" smtClean="0"/>
              <a:t>2018/4/10</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03D13-C3C6-4069-B945-B59AB49449C0}" type="slidenum">
              <a:rPr lang="zh-TW" altLang="en-US" smtClean="0"/>
              <a:t>‹#›</a:t>
            </a:fld>
            <a:endParaRPr lang="zh-TW" altLang="en-US"/>
          </a:p>
        </p:txBody>
      </p:sp>
    </p:spTree>
    <p:extLst>
      <p:ext uri="{BB962C8B-B14F-4D97-AF65-F5344CB8AC3E}">
        <p14:creationId xmlns:p14="http://schemas.microsoft.com/office/powerpoint/2010/main" val="26700126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以學術著作（作品、成就證明）升等之評審標準：</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研究成績佔總成績百分之五十五、</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教學成績佔總成績百分之三十、</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服務成績佔總成績百分之十五，並依相關規定評定。</a:t>
            </a:r>
          </a:p>
          <a:p>
            <a:endParaRPr lang="zh-TW" altLang="en-US" dirty="0"/>
          </a:p>
        </p:txBody>
      </p:sp>
    </p:spTree>
    <p:extLst>
      <p:ext uri="{BB962C8B-B14F-4D97-AF65-F5344CB8AC3E}">
        <p14:creationId xmlns:p14="http://schemas.microsoft.com/office/powerpoint/2010/main" val="10765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最新版本</a:t>
            </a:r>
            <a:endParaRPr lang="en-US" altLang="zh-TW" dirty="0" smtClean="0"/>
          </a:p>
          <a:p>
            <a:r>
              <a:rPr lang="zh-TW" altLang="en-US" dirty="0" smtClean="0"/>
              <a:t>申請類別</a:t>
            </a:r>
            <a:endParaRPr lang="zh-TW" altLang="en-US" dirty="0"/>
          </a:p>
        </p:txBody>
      </p:sp>
    </p:spTree>
    <p:extLst>
      <p:ext uri="{BB962C8B-B14F-4D97-AF65-F5344CB8AC3E}">
        <p14:creationId xmlns:p14="http://schemas.microsoft.com/office/powerpoint/2010/main" val="82112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以學術著作（作品、成就證明）升等之評審標準：</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研究成績佔總成績百分之五十五、</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教學成績佔總成績百分之三十、</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服務成績佔總成績百分之十五，並依相關規定評定。</a:t>
            </a:r>
          </a:p>
          <a:p>
            <a:endParaRPr lang="zh-TW" altLang="en-US" dirty="0" smtClean="0"/>
          </a:p>
          <a:p>
            <a:endParaRPr lang="zh-TW" altLang="en-US" dirty="0"/>
          </a:p>
        </p:txBody>
      </p:sp>
    </p:spTree>
    <p:extLst>
      <p:ext uri="{BB962C8B-B14F-4D97-AF65-F5344CB8AC3E}">
        <p14:creationId xmlns:p14="http://schemas.microsoft.com/office/powerpoint/2010/main" val="378758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34706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以學術著作（作品、成就證明）升等之評審標準：</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研究成績佔總成績百分之五十五、</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教學成績佔總成績百分之三十、</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服務成績佔總成績百分之十五，並依相關規定評定。</a:t>
            </a:r>
          </a:p>
          <a:p>
            <a:endParaRPr lang="zh-TW" altLang="en-US" dirty="0" smtClean="0"/>
          </a:p>
          <a:p>
            <a:endParaRPr lang="zh-TW" altLang="en-US" dirty="0"/>
          </a:p>
        </p:txBody>
      </p:sp>
    </p:spTree>
    <p:extLst>
      <p:ext uri="{BB962C8B-B14F-4D97-AF65-F5344CB8AC3E}">
        <p14:creationId xmlns:p14="http://schemas.microsoft.com/office/powerpoint/2010/main" val="1664075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rgbClr val="FF0000"/>
                </a:solidFill>
                <a:latin typeface="標楷體" panose="03000509000000000000" pitchFamily="65" charset="-120"/>
                <a:ea typeface="標楷體" panose="03000509000000000000" pitchFamily="65" charset="-120"/>
              </a:rPr>
              <a:t>編排、標示以清楚</a:t>
            </a:r>
            <a:endParaRPr lang="en-US" altLang="zh-TW" sz="1200" dirty="0" smtClean="0">
              <a:solidFill>
                <a:prstClr val="black"/>
              </a:solidFill>
              <a:latin typeface="Times New Roman" panose="02020603050405020304" pitchFamily="18" charset="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682254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dirty="0" smtClean="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19094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r>
              <a:rPr lang="en-US" altLang="zh-TW" smtClean="0"/>
              <a:t>2018/4/11</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25411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r>
              <a:rPr lang="en-US" altLang="zh-TW" smtClean="0"/>
              <a:t>2018/4/11</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408902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r>
              <a:rPr lang="en-US" altLang="zh-TW" smtClean="0"/>
              <a:t>2018/4/11</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030B1D-0B1B-4E77-85E8-80E704C61678}"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56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r>
              <a:rPr lang="en-US" altLang="zh-TW" smtClean="0"/>
              <a:t>2018/4/11</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2778010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r>
              <a:rPr lang="en-US" altLang="zh-TW" smtClean="0"/>
              <a:t>2018/4/11</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030B1D-0B1B-4E77-85E8-80E704C61678}"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582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r>
              <a:rPr lang="en-US" altLang="zh-TW" smtClean="0"/>
              <a:t>2018/4/11</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3436167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zh-TW" smtClean="0"/>
              <a:t>2018/4/11</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3768808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zh-TW" smtClean="0"/>
              <a:t>2018/4/11</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239334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zh-TW" smtClean="0"/>
              <a:t>2018/4/11</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392678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r>
              <a:rPr lang="en-US" altLang="zh-TW" smtClean="0"/>
              <a:t>2018/4/11</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316121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r>
              <a:rPr lang="en-US" altLang="zh-TW" smtClean="0"/>
              <a:t>2018/4/11</a:t>
            </a:r>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85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r>
              <a:rPr lang="en-US" altLang="zh-TW" smtClean="0"/>
              <a:t>2018/4/11</a:t>
            </a:r>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55256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r>
              <a:rPr lang="en-US" altLang="zh-TW" smtClean="0"/>
              <a:t>2018/4/11</a:t>
            </a:r>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44944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TW" smtClean="0"/>
              <a:t>2018/4/11</a:t>
            </a:r>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41272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zh-TW" smtClean="0"/>
              <a:t>2018/4/11</a:t>
            </a:r>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389888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zh-TW" smtClean="0"/>
              <a:t>2018/4/11</a:t>
            </a:r>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234953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zh-TW" smtClean="0"/>
              <a:t>2018/4/11</a:t>
            </a:r>
            <a:endParaRPr lang="zh-TW"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D030B1D-0B1B-4E77-85E8-80E704C61678}" type="slidenum">
              <a:rPr lang="zh-TW" altLang="en-US" smtClean="0"/>
              <a:t>‹#›</a:t>
            </a:fld>
            <a:endParaRPr lang="zh-TW" altLang="en-US"/>
          </a:p>
        </p:txBody>
      </p:sp>
    </p:spTree>
    <p:extLst>
      <p:ext uri="{BB962C8B-B14F-4D97-AF65-F5344CB8AC3E}">
        <p14:creationId xmlns:p14="http://schemas.microsoft.com/office/powerpoint/2010/main" val="81752062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ncyu.edu.tw/personnel/itemize.aspx?itemize_sn=138531&amp;pages=0&amp;site_content_sn=8337"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www.ncyu.edu.tw/personnel/law.aspx?law_sn=1847&amp;pages=0" TargetMode="External"/><Relationship Id="rId4" Type="http://schemas.openxmlformats.org/officeDocument/2006/relationships/hyperlink" Target="http://www.ncyu.edu.tw/personnel/law.aspx?law_sn=1845&amp;pages=0"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22283;&#31435;&#22025;&#32681;&#22823;&#23416;&#25945;&#24107;&#21319;&#31561;&#26696;&#25552;&#36865;&#26657;&#25945;&#35413;&#26371;&#23529;&#26597;&#25033;&#32371;&#35657;&#20214;&#28165;&#21934;-&#36865;&#23529;&#39006;&#21029;&#65306;&#23416;&#34899;&#33879;&#20316;(&#25110;&#20316;&#21697;&#12289;&#25104;&#23601;&#35657;&#26126;&#12289;&#25216;&#34899;&#22577;&#21578;)1070320&#20844;&#21578;.doc"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15&#22283;&#31435;&#22025;&#32681;&#22823;&#23416;&#25945;&#24107;&#21319;&#31561;&#25945;&#23416;&#26381;&#21209;&#25104;&#32318;&#32771;&#26680;&#35413;&#20998;(1051018).doc" TargetMode="External"/><Relationship Id="rId2" Type="http://schemas.openxmlformats.org/officeDocument/2006/relationships/hyperlink" Target="&#32147;&#39511;/15&#22283;&#31435;&#22025;&#32681;&#22823;&#23416;&#25945;&#24107;&#21319;&#31561;&#25945;&#23416;&#26381;&#21209;&#25104;&#32318;&#32771;&#26680;&#35413;&#20998;(1051018).doc"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475231" y="2087644"/>
            <a:ext cx="7565069" cy="1461939"/>
          </a:xfrm>
          <a:prstGeom prst="rect">
            <a:avLst/>
          </a:prstGeom>
          <a:noFill/>
        </p:spPr>
        <p:txBody>
          <a:bodyPr wrap="square" rtlCol="0">
            <a:spAutoFit/>
          </a:bodyPr>
          <a:lstStyle/>
          <a:p>
            <a:pPr algn="ctr">
              <a:spcAft>
                <a:spcPts val="1200"/>
              </a:spcAft>
            </a:pPr>
            <a:r>
              <a:rPr lang="zh-TW" altLang="en-US" sz="2800" b="1" dirty="0" smtClean="0">
                <a:latin typeface="標楷體" panose="03000509000000000000" pitchFamily="65" charset="-120"/>
                <a:ea typeface="標楷體" panose="03000509000000000000" pitchFamily="65" charset="-120"/>
              </a:rPr>
              <a:t>教師學術著作升等申請經驗分享</a:t>
            </a:r>
            <a:endParaRPr lang="en-US" altLang="zh-TW" sz="2800" b="1" dirty="0" smtClean="0">
              <a:latin typeface="標楷體" panose="03000509000000000000" pitchFamily="65" charset="-120"/>
              <a:ea typeface="標楷體" panose="03000509000000000000" pitchFamily="65" charset="-120"/>
            </a:endParaRPr>
          </a:p>
          <a:p>
            <a:pPr algn="ctr">
              <a:spcBef>
                <a:spcPts val="1800"/>
              </a:spcBef>
            </a:pPr>
            <a:r>
              <a:rPr lang="zh-TW" altLang="en-US" sz="3600" b="1" dirty="0" smtClean="0">
                <a:latin typeface="標楷體" panose="03000509000000000000" pitchFamily="65" charset="-120"/>
                <a:ea typeface="標楷體" panose="03000509000000000000" pitchFamily="65" charset="-120"/>
              </a:rPr>
              <a:t>升</a:t>
            </a:r>
            <a:r>
              <a:rPr lang="zh-TW" altLang="en-US" sz="3600" b="1" dirty="0">
                <a:latin typeface="標楷體" panose="03000509000000000000" pitchFamily="65" charset="-120"/>
                <a:ea typeface="標楷體" panose="03000509000000000000" pitchFamily="65" charset="-120"/>
              </a:rPr>
              <a:t>等</a:t>
            </a:r>
            <a:r>
              <a:rPr lang="zh-TW" altLang="en-US" sz="3600" b="1" dirty="0" smtClean="0">
                <a:latin typeface="標楷體" panose="03000509000000000000" pitchFamily="65" charset="-120"/>
                <a:ea typeface="標楷體" panose="03000509000000000000" pitchFamily="65" charset="-120"/>
              </a:rPr>
              <a:t>教學服務注意</a:t>
            </a:r>
            <a:r>
              <a:rPr lang="zh-TW" altLang="en-US" sz="3600" b="1" dirty="0">
                <a:latin typeface="標楷體" panose="03000509000000000000" pitchFamily="65" charset="-120"/>
                <a:ea typeface="標楷體" panose="03000509000000000000" pitchFamily="65" charset="-120"/>
              </a:rPr>
              <a:t>相關</a:t>
            </a:r>
            <a:r>
              <a:rPr lang="zh-TW" altLang="en-US" sz="3600" b="1" dirty="0" smtClean="0">
                <a:latin typeface="標楷體" panose="03000509000000000000" pitchFamily="65" charset="-120"/>
                <a:ea typeface="標楷體" panose="03000509000000000000" pitchFamily="65" charset="-120"/>
              </a:rPr>
              <a:t>事項</a:t>
            </a:r>
            <a:endParaRPr lang="zh-TW" altLang="en-US" sz="3600" b="1" dirty="0">
              <a:latin typeface="標楷體" panose="03000509000000000000" pitchFamily="65" charset="-120"/>
              <a:ea typeface="標楷體" panose="03000509000000000000" pitchFamily="65" charset="-120"/>
            </a:endParaRPr>
          </a:p>
        </p:txBody>
      </p:sp>
      <p:pic>
        <p:nvPicPr>
          <p:cNvPr id="1030" name="Picture 6" descr="ååç¾©å¤§å­¸é¦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9" y="46566"/>
            <a:ext cx="3307299" cy="1000962"/>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2540608" y="4628853"/>
            <a:ext cx="3434317" cy="2000548"/>
          </a:xfrm>
          <a:prstGeom prst="rect">
            <a:avLst/>
          </a:prstGeom>
          <a:noFill/>
        </p:spPr>
        <p:txBody>
          <a:bodyPr wrap="square" rtlCol="0">
            <a:spAutoFit/>
          </a:bodyPr>
          <a:lstStyle/>
          <a:p>
            <a:pPr algn="ctr">
              <a:spcAft>
                <a:spcPts val="1200"/>
              </a:spcAft>
            </a:pPr>
            <a:r>
              <a:rPr lang="zh-TW" altLang="en-US" sz="2800" b="1" dirty="0" smtClean="0">
                <a:latin typeface="Times New Roman" panose="02020603050405020304" pitchFamily="18" charset="0"/>
                <a:ea typeface="標楷體" panose="03000509000000000000" pitchFamily="65" charset="-120"/>
              </a:rPr>
              <a:t>食品科學系</a:t>
            </a:r>
            <a:endParaRPr lang="en-US" altLang="zh-TW" sz="2800" b="1" dirty="0" smtClean="0">
              <a:latin typeface="Times New Roman" panose="02020603050405020304" pitchFamily="18" charset="0"/>
              <a:ea typeface="標楷體" panose="03000509000000000000" pitchFamily="65" charset="-120"/>
            </a:endParaRPr>
          </a:p>
          <a:p>
            <a:pPr algn="ctr">
              <a:spcAft>
                <a:spcPts val="1200"/>
              </a:spcAft>
            </a:pPr>
            <a:r>
              <a:rPr lang="zh-TW" altLang="en-US" sz="2400" b="1" dirty="0" smtClean="0">
                <a:latin typeface="Times New Roman" panose="02020603050405020304" pitchFamily="18" charset="0"/>
                <a:ea typeface="標楷體" panose="03000509000000000000" pitchFamily="65" charset="-120"/>
              </a:rPr>
              <a:t>林淑美 </a:t>
            </a:r>
          </a:p>
          <a:p>
            <a:pPr algn="ctr">
              <a:spcAft>
                <a:spcPts val="1200"/>
              </a:spcAft>
            </a:pPr>
            <a:endParaRPr lang="en-US" altLang="zh-TW" sz="2400" dirty="0" smtClean="0">
              <a:latin typeface="Times New Roman" panose="02020603050405020304" pitchFamily="18" charset="0"/>
              <a:ea typeface="標楷體" panose="03000509000000000000" pitchFamily="65" charset="-120"/>
            </a:endParaRPr>
          </a:p>
          <a:p>
            <a:pPr algn="ctr">
              <a:spcAft>
                <a:spcPts val="1200"/>
              </a:spcAft>
            </a:pPr>
            <a:r>
              <a:rPr lang="en-US" altLang="zh-TW" dirty="0" smtClean="0">
                <a:latin typeface="Times New Roman" panose="02020603050405020304" pitchFamily="18" charset="0"/>
                <a:ea typeface="標楷體" panose="03000509000000000000" pitchFamily="65" charset="-120"/>
              </a:rPr>
              <a:t>04/11/2018</a:t>
            </a:r>
          </a:p>
        </p:txBody>
      </p:sp>
      <p:sp>
        <p:nvSpPr>
          <p:cNvPr id="8" name="投影片編號版面配置區 4"/>
          <p:cNvSpPr txBox="1">
            <a:spLocks/>
          </p:cNvSpPr>
          <p:nvPr/>
        </p:nvSpPr>
        <p:spPr>
          <a:xfrm>
            <a:off x="8631362" y="6430509"/>
            <a:ext cx="512638" cy="365125"/>
          </a:xfrm>
          <a:prstGeom prst="rect">
            <a:avLst/>
          </a:prstGeom>
        </p:spPr>
        <p:txBody>
          <a:bodyPr vert="horz" lIns="91440" tIns="45720" rIns="91440" bIns="45720" rtlCol="0" anchor="ctr"/>
          <a:lstStyle>
            <a:defPPr>
              <a:defRPr lang="zh-TW"/>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200" smtClean="0">
                <a:solidFill>
                  <a:schemeClr val="tx1"/>
                </a:solidFill>
              </a:rPr>
              <a:t>1</a:t>
            </a:r>
            <a:endParaRPr lang="zh-TW" altLang="en-US" sz="1200" dirty="0">
              <a:solidFill>
                <a:schemeClr val="tx1"/>
              </a:solidFill>
            </a:endParaRPr>
          </a:p>
        </p:txBody>
      </p:sp>
    </p:spTree>
    <p:extLst>
      <p:ext uri="{BB962C8B-B14F-4D97-AF65-F5344CB8AC3E}">
        <p14:creationId xmlns:p14="http://schemas.microsoft.com/office/powerpoint/2010/main" val="2989696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1678329" y="0"/>
            <a:ext cx="5741043" cy="6858000"/>
          </a:xfrm>
          <a:prstGeom prst="rect">
            <a:avLst/>
          </a:prstGeom>
          <a:solidFill>
            <a:schemeClr val="bg1"/>
          </a:solidFill>
        </p:spPr>
      </p:pic>
      <p:sp>
        <p:nvSpPr>
          <p:cNvPr id="9" name="矩形 8"/>
          <p:cNvSpPr/>
          <p:nvPr/>
        </p:nvSpPr>
        <p:spPr>
          <a:xfrm>
            <a:off x="-22651" y="0"/>
            <a:ext cx="1427540" cy="677108"/>
          </a:xfrm>
          <a:prstGeom prst="rect">
            <a:avLst/>
          </a:prstGeom>
          <a:solidFill>
            <a:srgbClr val="FFFF00"/>
          </a:solidFill>
        </p:spPr>
        <p:txBody>
          <a:bodyPr wrap="square">
            <a:spAutoFit/>
          </a:bodyPr>
          <a:lstStyle/>
          <a:p>
            <a:r>
              <a:rPr lang="zh-TW" altLang="en-US" sz="2200" b="1" dirty="0" smtClean="0">
                <a:latin typeface="Times New Roman" panose="02020603050405020304" pitchFamily="18" charset="0"/>
                <a:ea typeface="標楷體" panose="03000509000000000000" pitchFamily="65" charset="-120"/>
              </a:rPr>
              <a:t>教學部分</a:t>
            </a:r>
            <a:endParaRPr lang="en-US" altLang="zh-TW" sz="1600" b="1" dirty="0" smtClean="0">
              <a:latin typeface="Times New Roman" panose="02020603050405020304" pitchFamily="18" charset="0"/>
              <a:ea typeface="標楷體" panose="03000509000000000000" pitchFamily="65" charset="-120"/>
            </a:endParaRPr>
          </a:p>
          <a:p>
            <a:r>
              <a:rPr lang="en-US" altLang="zh-TW" sz="1600" b="1" dirty="0" smtClean="0">
                <a:latin typeface="Times New Roman" panose="02020603050405020304" pitchFamily="18" charset="0"/>
                <a:ea typeface="標楷體" panose="03000509000000000000" pitchFamily="65" charset="-120"/>
              </a:rPr>
              <a:t>(</a:t>
            </a:r>
            <a:r>
              <a:rPr lang="zh-TW" altLang="en-US" sz="1600" b="1" dirty="0" smtClean="0">
                <a:latin typeface="Times New Roman" panose="02020603050405020304" pitchFamily="18" charset="0"/>
                <a:ea typeface="標楷體" panose="03000509000000000000" pitchFamily="65" charset="-120"/>
              </a:rPr>
              <a:t>續</a:t>
            </a:r>
            <a:r>
              <a:rPr lang="en-US" altLang="zh-TW" sz="1600" b="1" dirty="0" smtClean="0">
                <a:latin typeface="Times New Roman" panose="02020603050405020304" pitchFamily="18" charset="0"/>
                <a:ea typeface="標楷體" panose="03000509000000000000" pitchFamily="65" charset="-120"/>
              </a:rPr>
              <a:t>)</a:t>
            </a:r>
            <a:endParaRPr lang="en-US" altLang="zh-TW" sz="2200" b="1" dirty="0" smtClean="0">
              <a:latin typeface="Times New Roman" panose="02020603050405020304" pitchFamily="18" charset="0"/>
              <a:ea typeface="標楷體" panose="03000509000000000000" pitchFamily="65" charset="-120"/>
            </a:endParaRPr>
          </a:p>
        </p:txBody>
      </p:sp>
      <p:sp>
        <p:nvSpPr>
          <p:cNvPr id="10" name="矩形 9"/>
          <p:cNvSpPr/>
          <p:nvPr/>
        </p:nvSpPr>
        <p:spPr>
          <a:xfrm>
            <a:off x="2309150" y="1099595"/>
            <a:ext cx="2309150" cy="6829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309149" y="4184248"/>
            <a:ext cx="2309150" cy="24885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投影片編號版面配置區 4"/>
          <p:cNvSpPr txBox="1">
            <a:spLocks/>
          </p:cNvSpPr>
          <p:nvPr/>
        </p:nvSpPr>
        <p:spPr>
          <a:xfrm>
            <a:off x="8631362" y="6430509"/>
            <a:ext cx="512638" cy="365125"/>
          </a:xfrm>
          <a:prstGeom prst="rect">
            <a:avLst/>
          </a:prstGeom>
        </p:spPr>
        <p:txBody>
          <a:bodyPr vert="horz" lIns="91440" tIns="45720" rIns="91440" bIns="45720" rtlCol="0" anchor="ctr"/>
          <a:lstStyle>
            <a:defPPr>
              <a:defRPr lang="zh-TW"/>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200" dirty="0" smtClean="0">
                <a:solidFill>
                  <a:schemeClr val="tx1"/>
                </a:solidFill>
              </a:rPr>
              <a:t>5</a:t>
            </a:r>
            <a:endParaRPr lang="zh-TW" altLang="en-US" sz="1200" dirty="0">
              <a:solidFill>
                <a:schemeClr val="tx1"/>
              </a:solidFill>
            </a:endParaRPr>
          </a:p>
        </p:txBody>
      </p:sp>
    </p:spTree>
    <p:extLst>
      <p:ext uri="{BB962C8B-B14F-4D97-AF65-F5344CB8AC3E}">
        <p14:creationId xmlns:p14="http://schemas.microsoft.com/office/powerpoint/2010/main" val="2747235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0" y="0"/>
            <a:ext cx="1244009" cy="954107"/>
          </a:xfrm>
          <a:prstGeom prst="rect">
            <a:avLst/>
          </a:prstGeom>
          <a:solidFill>
            <a:srgbClr val="D1F3FF"/>
          </a:solidFill>
        </p:spPr>
        <p:txBody>
          <a:bodyPr wrap="square" rtlCol="0">
            <a:spAutoFit/>
          </a:bodyPr>
          <a:lstStyle/>
          <a:p>
            <a:r>
              <a:rPr lang="zh-TW" altLang="en-US" sz="2800" b="1" dirty="0" smtClean="0">
                <a:latin typeface="標楷體" panose="03000509000000000000" pitchFamily="65" charset="-120"/>
                <a:ea typeface="標楷體" panose="03000509000000000000" pitchFamily="65" charset="-120"/>
              </a:rPr>
              <a:t>服務部</a:t>
            </a:r>
            <a:r>
              <a:rPr lang="zh-TW" altLang="en-US" sz="2800" b="1" dirty="0">
                <a:latin typeface="標楷體" panose="03000509000000000000" pitchFamily="65" charset="-120"/>
                <a:ea typeface="標楷體" panose="03000509000000000000" pitchFamily="65" charset="-120"/>
              </a:rPr>
              <a:t>分</a:t>
            </a:r>
          </a:p>
        </p:txBody>
      </p:sp>
      <p:pic>
        <p:nvPicPr>
          <p:cNvPr id="11" name="圖片 10"/>
          <p:cNvPicPr>
            <a:picLocks noChangeAspect="1"/>
          </p:cNvPicPr>
          <p:nvPr/>
        </p:nvPicPr>
        <p:blipFill>
          <a:blip r:embed="rId2"/>
          <a:stretch>
            <a:fillRect/>
          </a:stretch>
        </p:blipFill>
        <p:spPr>
          <a:xfrm>
            <a:off x="1244009" y="2"/>
            <a:ext cx="7236000" cy="6771447"/>
          </a:xfrm>
          <a:prstGeom prst="rect">
            <a:avLst/>
          </a:prstGeom>
        </p:spPr>
      </p:pic>
      <p:sp>
        <p:nvSpPr>
          <p:cNvPr id="12" name="矩形 11"/>
          <p:cNvSpPr/>
          <p:nvPr/>
        </p:nvSpPr>
        <p:spPr>
          <a:xfrm>
            <a:off x="2093976" y="1837944"/>
            <a:ext cx="2871216" cy="54864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5330952" y="1837944"/>
            <a:ext cx="3103337" cy="369332"/>
          </a:xfrm>
          <a:prstGeom prst="rect">
            <a:avLst/>
          </a:prstGeom>
          <a:solidFill>
            <a:schemeClr val="bg1"/>
          </a:solidFill>
          <a:ln w="28575">
            <a:solidFill>
              <a:srgbClr val="7030A0"/>
            </a:solidFill>
          </a:ln>
        </p:spPr>
        <p:txBody>
          <a:bodyPr wrap="square" rtlCol="0">
            <a:spAutoFit/>
          </a:bodyPr>
          <a:lstStyle/>
          <a:p>
            <a:r>
              <a:rPr lang="zh-TW" altLang="en-US" dirty="0" smtClean="0">
                <a:latin typeface="標楷體" panose="03000509000000000000" pitchFamily="65" charset="-120"/>
                <a:ea typeface="標楷體" panose="03000509000000000000" pitchFamily="65" charset="-120"/>
              </a:rPr>
              <a:t>勿與研究部分重複</a:t>
            </a:r>
            <a:r>
              <a:rPr lang="zh-TW" altLang="en-US" dirty="0" smtClean="0">
                <a:latin typeface="標楷體" panose="03000509000000000000" pitchFamily="65" charset="-120"/>
                <a:ea typeface="標楷體" panose="03000509000000000000" pitchFamily="65" charset="-120"/>
              </a:rPr>
              <a:t>計算</a:t>
            </a:r>
            <a:endParaRPr lang="zh-TW" altLang="en-US" dirty="0">
              <a:latin typeface="標楷體" panose="03000509000000000000" pitchFamily="65" charset="-120"/>
              <a:ea typeface="標楷體" panose="03000509000000000000" pitchFamily="65" charset="-120"/>
            </a:endParaRPr>
          </a:p>
        </p:txBody>
      </p:sp>
      <p:sp>
        <p:nvSpPr>
          <p:cNvPr id="14" name="五角星形 13"/>
          <p:cNvSpPr/>
          <p:nvPr/>
        </p:nvSpPr>
        <p:spPr>
          <a:xfrm>
            <a:off x="5120640" y="1508760"/>
            <a:ext cx="393192" cy="2834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2093976" y="2934031"/>
            <a:ext cx="2871216" cy="72601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5236863" y="3155269"/>
            <a:ext cx="2774770" cy="646331"/>
          </a:xfrm>
          <a:prstGeom prst="rect">
            <a:avLst/>
          </a:prstGeom>
          <a:solidFill>
            <a:schemeClr val="bg1"/>
          </a:solidFill>
          <a:ln w="28575">
            <a:solidFill>
              <a:srgbClr val="7030A0"/>
            </a:solidFill>
          </a:ln>
        </p:spPr>
        <p:txBody>
          <a:bodyPr wrap="square" rtlCol="0">
            <a:spAutoFit/>
          </a:bodyPr>
          <a:lstStyle/>
          <a:p>
            <a:r>
              <a:rPr lang="zh-TW" altLang="en-US" dirty="0" smtClean="0">
                <a:latin typeface="標楷體" panose="03000509000000000000" pitchFamily="65" charset="-120"/>
                <a:ea typeface="標楷體" panose="03000509000000000000" pitchFamily="65" charset="-120"/>
              </a:rPr>
              <a:t>勿與教學部分重複</a:t>
            </a:r>
            <a:r>
              <a:rPr lang="zh-TW" altLang="en-US" dirty="0" smtClean="0">
                <a:latin typeface="標楷體" panose="03000509000000000000" pitchFamily="65" charset="-120"/>
                <a:ea typeface="標楷體" panose="03000509000000000000" pitchFamily="65" charset="-120"/>
              </a:rPr>
              <a:t>計算</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排除論文指導之學生</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17" name="五角星形 16"/>
          <p:cNvSpPr/>
          <p:nvPr/>
        </p:nvSpPr>
        <p:spPr>
          <a:xfrm>
            <a:off x="5106065" y="2782291"/>
            <a:ext cx="393192" cy="2834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4"/>
          <p:cNvSpPr txBox="1">
            <a:spLocks/>
          </p:cNvSpPr>
          <p:nvPr/>
        </p:nvSpPr>
        <p:spPr>
          <a:xfrm>
            <a:off x="8631362" y="6430509"/>
            <a:ext cx="512638" cy="365125"/>
          </a:xfrm>
          <a:prstGeom prst="rect">
            <a:avLst/>
          </a:prstGeom>
        </p:spPr>
        <p:txBody>
          <a:bodyPr vert="horz" lIns="91440" tIns="45720" rIns="91440" bIns="45720" rtlCol="0" anchor="ctr"/>
          <a:lstStyle>
            <a:defPPr>
              <a:defRPr lang="zh-TW"/>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200" dirty="0" smtClean="0">
                <a:solidFill>
                  <a:schemeClr val="tx1"/>
                </a:solidFill>
              </a:rPr>
              <a:t>6</a:t>
            </a:r>
            <a:endParaRPr lang="zh-TW" altLang="en-US" sz="1200" dirty="0">
              <a:solidFill>
                <a:schemeClr val="tx1"/>
              </a:solidFill>
            </a:endParaRPr>
          </a:p>
        </p:txBody>
      </p:sp>
      <p:sp>
        <p:nvSpPr>
          <p:cNvPr id="20" name="矩形 19"/>
          <p:cNvSpPr/>
          <p:nvPr/>
        </p:nvSpPr>
        <p:spPr>
          <a:xfrm>
            <a:off x="2093976" y="202733"/>
            <a:ext cx="2871216" cy="39703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5301660" y="220457"/>
            <a:ext cx="3103337" cy="369332"/>
          </a:xfrm>
          <a:prstGeom prst="rect">
            <a:avLst/>
          </a:prstGeom>
          <a:solidFill>
            <a:schemeClr val="bg1"/>
          </a:solidFill>
          <a:ln w="28575">
            <a:solidFill>
              <a:srgbClr val="7030A0"/>
            </a:solidFill>
          </a:ln>
        </p:spPr>
        <p:txBody>
          <a:bodyPr wrap="square" rtlCol="0">
            <a:spAutoFit/>
          </a:bodyPr>
          <a:lstStyle/>
          <a:p>
            <a:r>
              <a:rPr lang="zh-TW" altLang="en-US" dirty="0" smtClean="0">
                <a:latin typeface="標楷體" panose="03000509000000000000" pitchFamily="65" charset="-120"/>
                <a:ea typeface="標楷體" panose="03000509000000000000" pitchFamily="65" charset="-120"/>
              </a:rPr>
              <a:t>勿</a:t>
            </a:r>
            <a:r>
              <a:rPr lang="zh-TW" altLang="en-US" dirty="0" smtClean="0">
                <a:latin typeface="標楷體" panose="03000509000000000000" pitchFamily="65" charset="-120"/>
                <a:ea typeface="標楷體" panose="03000509000000000000" pitchFamily="65" charset="-120"/>
              </a:rPr>
              <a:t>與研究部分重複計算</a:t>
            </a:r>
            <a:endParaRPr lang="zh-TW" altLang="en-US" dirty="0">
              <a:latin typeface="標楷體" panose="03000509000000000000" pitchFamily="65" charset="-120"/>
              <a:ea typeface="標楷體" panose="03000509000000000000" pitchFamily="65" charset="-120"/>
            </a:endParaRPr>
          </a:p>
        </p:txBody>
      </p:sp>
      <p:sp>
        <p:nvSpPr>
          <p:cNvPr id="25" name="五角星形 24"/>
          <p:cNvSpPr/>
          <p:nvPr/>
        </p:nvSpPr>
        <p:spPr>
          <a:xfrm>
            <a:off x="5091348" y="-108727"/>
            <a:ext cx="393192" cy="2834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2093976" y="3694471"/>
            <a:ext cx="2871216" cy="1026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84529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302299" y="39163"/>
            <a:ext cx="7234095" cy="6876000"/>
          </a:xfrm>
          <a:prstGeom prst="rect">
            <a:avLst/>
          </a:prstGeom>
        </p:spPr>
      </p:pic>
      <p:sp>
        <p:nvSpPr>
          <p:cNvPr id="4" name="文字方塊 3"/>
          <p:cNvSpPr txBox="1"/>
          <p:nvPr/>
        </p:nvSpPr>
        <p:spPr>
          <a:xfrm>
            <a:off x="0" y="21266"/>
            <a:ext cx="1291666" cy="769441"/>
          </a:xfrm>
          <a:prstGeom prst="rect">
            <a:avLst/>
          </a:prstGeom>
          <a:solidFill>
            <a:srgbClr val="D1F3FF"/>
          </a:solidFill>
        </p:spPr>
        <p:txBody>
          <a:bodyPr wrap="square" rtlCol="0">
            <a:spAutoFit/>
          </a:bodyPr>
          <a:lstStyle/>
          <a:p>
            <a:r>
              <a:rPr lang="zh-TW" altLang="en-US" sz="2800" b="1" dirty="0" smtClean="0">
                <a:latin typeface="標楷體" panose="03000509000000000000" pitchFamily="65" charset="-120"/>
                <a:ea typeface="標楷體" panose="03000509000000000000" pitchFamily="65" charset="-120"/>
              </a:rPr>
              <a:t>服務</a:t>
            </a:r>
            <a:endParaRPr lang="en-US" altLang="zh-TW"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rPr>
              <a:t>(cont’d)</a:t>
            </a:r>
            <a:endParaRPr lang="zh-TW" altLang="en-US" sz="2800" b="1" dirty="0">
              <a:latin typeface="標楷體" panose="03000509000000000000" pitchFamily="65" charset="-120"/>
              <a:ea typeface="標楷體" panose="03000509000000000000" pitchFamily="65" charset="-120"/>
            </a:endParaRPr>
          </a:p>
        </p:txBody>
      </p:sp>
      <p:sp>
        <p:nvSpPr>
          <p:cNvPr id="6" name="投影片編號版面配置區 4"/>
          <p:cNvSpPr txBox="1">
            <a:spLocks/>
          </p:cNvSpPr>
          <p:nvPr/>
        </p:nvSpPr>
        <p:spPr>
          <a:xfrm>
            <a:off x="8631362" y="6430509"/>
            <a:ext cx="512638" cy="365125"/>
          </a:xfrm>
          <a:prstGeom prst="rect">
            <a:avLst/>
          </a:prstGeom>
        </p:spPr>
        <p:txBody>
          <a:bodyPr vert="horz" lIns="91440" tIns="45720" rIns="91440" bIns="45720" rtlCol="0" anchor="ctr"/>
          <a:lstStyle>
            <a:defPPr>
              <a:defRPr lang="zh-TW"/>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200" dirty="0" smtClean="0">
                <a:solidFill>
                  <a:schemeClr val="tx1"/>
                </a:solidFill>
              </a:rPr>
              <a:t>7</a:t>
            </a:r>
            <a:endParaRPr lang="zh-TW" altLang="en-US" sz="1200" dirty="0">
              <a:solidFill>
                <a:schemeClr val="tx1"/>
              </a:solidFill>
            </a:endParaRPr>
          </a:p>
        </p:txBody>
      </p:sp>
      <p:sp>
        <p:nvSpPr>
          <p:cNvPr id="7" name="矩形 6"/>
          <p:cNvSpPr/>
          <p:nvPr/>
        </p:nvSpPr>
        <p:spPr>
          <a:xfrm>
            <a:off x="2133600" y="2556387"/>
            <a:ext cx="2871019" cy="11208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47027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8931" y="2219341"/>
            <a:ext cx="6231371" cy="1969770"/>
          </a:xfrm>
          <a:prstGeom prst="rect">
            <a:avLst/>
          </a:prstGeom>
        </p:spPr>
        <p:txBody>
          <a:bodyPr wrap="square">
            <a:spAutoFit/>
          </a:bodyPr>
          <a:lstStyle/>
          <a:p>
            <a:pPr marL="895350" lvl="0" indent="-447675">
              <a:spcBef>
                <a:spcPts val="1200"/>
              </a:spcBef>
              <a:buFont typeface="Wingdings" panose="05000000000000000000" pitchFamily="2" charset="2"/>
              <a:buChar char="Ø"/>
            </a:pPr>
            <a:r>
              <a:rPr lang="zh-TW" altLang="en-US" sz="2800" dirty="0">
                <a:solidFill>
                  <a:srgbClr val="FF0000"/>
                </a:solidFill>
                <a:latin typeface="Times New Roman" panose="02020603050405020304" pitchFamily="18" charset="0"/>
                <a:ea typeface="標楷體" panose="03000509000000000000" pitchFamily="65" charset="-120"/>
              </a:rPr>
              <a:t>各項佐證資料依所填</a:t>
            </a:r>
            <a:r>
              <a:rPr lang="zh-TW" altLang="en-US" sz="2800" dirty="0" smtClean="0">
                <a:solidFill>
                  <a:srgbClr val="FF0000"/>
                </a:solidFill>
                <a:latin typeface="Times New Roman" panose="02020603050405020304" pitchFamily="18" charset="0"/>
                <a:ea typeface="標楷體" panose="03000509000000000000" pitchFamily="65" charset="-120"/>
              </a:rPr>
              <a:t>項目依序</a:t>
            </a:r>
            <a:r>
              <a:rPr lang="zh-TW" altLang="en-US" sz="2800" dirty="0">
                <a:solidFill>
                  <a:srgbClr val="FF0000"/>
                </a:solidFill>
                <a:latin typeface="Times New Roman" panose="02020603050405020304" pitchFamily="18" charset="0"/>
                <a:ea typeface="標楷體" panose="03000509000000000000" pitchFamily="65" charset="-120"/>
              </a:rPr>
              <a:t>整理為附件</a:t>
            </a:r>
            <a:endParaRPr lang="en-US" altLang="zh-TW" sz="2800" dirty="0">
              <a:solidFill>
                <a:srgbClr val="FF0000"/>
              </a:solidFill>
              <a:latin typeface="Times New Roman" panose="02020603050405020304" pitchFamily="18" charset="0"/>
              <a:ea typeface="標楷體" panose="03000509000000000000" pitchFamily="65" charset="-120"/>
            </a:endParaRPr>
          </a:p>
          <a:p>
            <a:pPr marL="895350" lvl="0" indent="-447675">
              <a:spcBef>
                <a:spcPts val="1200"/>
              </a:spcBef>
              <a:buFont typeface="Wingdings" panose="05000000000000000000" pitchFamily="2" charset="2"/>
              <a:buChar char="Ø"/>
            </a:pPr>
            <a:r>
              <a:rPr lang="zh-TW" altLang="en-US" sz="2800" dirty="0" smtClean="0">
                <a:solidFill>
                  <a:srgbClr val="FF0000"/>
                </a:solidFill>
                <a:latin typeface="Times New Roman" panose="02020603050405020304" pitchFamily="18" charset="0"/>
                <a:ea typeface="標楷體" panose="03000509000000000000" pitchFamily="65" charset="-120"/>
              </a:rPr>
              <a:t>依考核項目加列佐證</a:t>
            </a:r>
            <a:r>
              <a:rPr lang="zh-TW" altLang="en-US" sz="2800" dirty="0">
                <a:solidFill>
                  <a:srgbClr val="FF0000"/>
                </a:solidFill>
                <a:latin typeface="Times New Roman" panose="02020603050405020304" pitchFamily="18" charset="0"/>
                <a:ea typeface="標楷體" panose="03000509000000000000" pitchFamily="65" charset="-120"/>
              </a:rPr>
              <a:t>資料</a:t>
            </a:r>
            <a:r>
              <a:rPr lang="zh-TW" altLang="en-US" sz="2800" dirty="0" smtClean="0">
                <a:solidFill>
                  <a:srgbClr val="FF0000"/>
                </a:solidFill>
                <a:latin typeface="Times New Roman" panose="02020603050405020304" pitchFamily="18" charset="0"/>
                <a:ea typeface="標楷體" panose="03000509000000000000" pitchFamily="65" charset="-120"/>
              </a:rPr>
              <a:t>一覽表</a:t>
            </a:r>
            <a:r>
              <a:rPr lang="en-US" altLang="zh-TW" sz="2800" dirty="0" smtClean="0">
                <a:solidFill>
                  <a:srgbClr val="FF0000"/>
                </a:solidFill>
                <a:latin typeface="Times New Roman" panose="02020603050405020304" pitchFamily="18" charset="0"/>
                <a:ea typeface="標楷體" panose="03000509000000000000" pitchFamily="65" charset="-120"/>
              </a:rPr>
              <a:t>(</a:t>
            </a:r>
            <a:r>
              <a:rPr lang="zh-TW" altLang="en-US" sz="2800" dirty="0" smtClean="0">
                <a:solidFill>
                  <a:srgbClr val="FF0000"/>
                </a:solidFill>
                <a:latin typeface="Times New Roman" panose="02020603050405020304" pitchFamily="18" charset="0"/>
                <a:ea typeface="標楷體" panose="03000509000000000000" pitchFamily="65" charset="-120"/>
              </a:rPr>
              <a:t>各細項之件數</a:t>
            </a:r>
            <a:r>
              <a:rPr lang="en-US" altLang="zh-TW" sz="2800" dirty="0" smtClean="0">
                <a:solidFill>
                  <a:srgbClr val="FF0000"/>
                </a:solidFill>
                <a:latin typeface="Times New Roman" panose="02020603050405020304" pitchFamily="18" charset="0"/>
                <a:ea typeface="標楷體" panose="03000509000000000000" pitchFamily="65" charset="-120"/>
              </a:rPr>
              <a:t>)</a:t>
            </a:r>
            <a:endParaRPr lang="zh-TW" altLang="en-US" sz="2800" dirty="0">
              <a:solidFill>
                <a:srgbClr val="FF0000"/>
              </a:solidFill>
              <a:latin typeface="Times New Roman" panose="02020603050405020304" pitchFamily="18" charset="0"/>
              <a:ea typeface="標楷體" panose="03000509000000000000" pitchFamily="65" charset="-120"/>
            </a:endParaRPr>
          </a:p>
        </p:txBody>
      </p:sp>
      <p:sp>
        <p:nvSpPr>
          <p:cNvPr id="4" name="矩形 3"/>
          <p:cNvSpPr/>
          <p:nvPr/>
        </p:nvSpPr>
        <p:spPr>
          <a:xfrm>
            <a:off x="1188931" y="1353598"/>
            <a:ext cx="6524846" cy="584775"/>
          </a:xfrm>
          <a:prstGeom prst="rect">
            <a:avLst/>
          </a:prstGeom>
        </p:spPr>
        <p:txBody>
          <a:bodyPr wrap="square">
            <a:spAutoFit/>
          </a:bodyPr>
          <a:lstStyle/>
          <a:p>
            <a:pPr marL="357188" lvl="0" indent="-357188"/>
            <a:r>
              <a:rPr lang="en-US" altLang="zh-TW" sz="3200" dirty="0" smtClean="0">
                <a:latin typeface="Times New Roman" panose="02020603050405020304" pitchFamily="18" charset="0"/>
                <a:ea typeface="標楷體" panose="03000509000000000000" pitchFamily="65" charset="-120"/>
              </a:rPr>
              <a:t>4</a:t>
            </a:r>
            <a:r>
              <a:rPr lang="en-US" altLang="zh-TW" sz="3200" dirty="0">
                <a:latin typeface="Times New Roman" panose="02020603050405020304" pitchFamily="18" charset="0"/>
                <a:ea typeface="標楷體" panose="03000509000000000000" pitchFamily="65" charset="-120"/>
              </a:rPr>
              <a:t>.</a:t>
            </a:r>
            <a:r>
              <a:rPr lang="zh-TW" altLang="en-US" sz="3200" dirty="0">
                <a:latin typeface="Times New Roman" panose="02020603050405020304" pitchFamily="18" charset="0"/>
                <a:ea typeface="標楷體" panose="03000509000000000000" pitchFamily="65" charset="-120"/>
              </a:rPr>
              <a:t> </a:t>
            </a:r>
            <a:r>
              <a:rPr lang="zh-TW" altLang="en-US" sz="3200" b="1" dirty="0" smtClean="0">
                <a:latin typeface="Times New Roman" panose="02020603050405020304" pitchFamily="18" charset="0"/>
                <a:ea typeface="標楷體" panose="03000509000000000000" pitchFamily="65" charset="-120"/>
              </a:rPr>
              <a:t>編列佐證資料</a:t>
            </a:r>
            <a:endParaRPr lang="en-US" altLang="zh-TW" sz="3200" b="1" dirty="0" smtClean="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010020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rotWithShape="1">
          <a:blip r:embed="rId2">
            <a:extLst>
              <a:ext uri="{28A0092B-C50C-407E-A947-70E740481C1C}">
                <a14:useLocalDpi xmlns:a14="http://schemas.microsoft.com/office/drawing/2010/main" val="0"/>
              </a:ext>
            </a:extLst>
          </a:blip>
          <a:srcRect b="12316"/>
          <a:stretch/>
        </p:blipFill>
        <p:spPr bwMode="auto">
          <a:xfrm>
            <a:off x="252819" y="647700"/>
            <a:ext cx="7846828" cy="5755758"/>
          </a:xfrm>
          <a:prstGeom prst="rect">
            <a:avLst/>
          </a:prstGeom>
          <a:noFill/>
        </p:spPr>
      </p:pic>
    </p:spTree>
    <p:extLst>
      <p:ext uri="{BB962C8B-B14F-4D97-AF65-F5344CB8AC3E}">
        <p14:creationId xmlns:p14="http://schemas.microsoft.com/office/powerpoint/2010/main" val="4256088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extLst>
              <p:ext uri="{D42A27DB-BD31-4B8C-83A1-F6EECF244321}">
                <p14:modId xmlns:p14="http://schemas.microsoft.com/office/powerpoint/2010/main" val="2426319891"/>
              </p:ext>
            </p:extLst>
          </p:nvPr>
        </p:nvGraphicFramePr>
        <p:xfrm>
          <a:off x="953729" y="947045"/>
          <a:ext cx="5846464" cy="4170640"/>
        </p:xfrm>
        <a:graphic>
          <a:graphicData uri="http://schemas.openxmlformats.org/drawingml/2006/table">
            <a:tbl>
              <a:tblPr firstRow="1" firstCol="1" bandRow="1"/>
              <a:tblGrid>
                <a:gridCol w="474149">
                  <a:extLst>
                    <a:ext uri="{9D8B030D-6E8A-4147-A177-3AD203B41FA5}">
                      <a16:colId xmlns:a16="http://schemas.microsoft.com/office/drawing/2014/main" val="3132162272"/>
                    </a:ext>
                  </a:extLst>
                </a:gridCol>
                <a:gridCol w="595348">
                  <a:extLst>
                    <a:ext uri="{9D8B030D-6E8A-4147-A177-3AD203B41FA5}">
                      <a16:colId xmlns:a16="http://schemas.microsoft.com/office/drawing/2014/main" val="483037826"/>
                    </a:ext>
                  </a:extLst>
                </a:gridCol>
                <a:gridCol w="4776967">
                  <a:extLst>
                    <a:ext uri="{9D8B030D-6E8A-4147-A177-3AD203B41FA5}">
                      <a16:colId xmlns:a16="http://schemas.microsoft.com/office/drawing/2014/main" val="2506339174"/>
                    </a:ext>
                  </a:extLst>
                </a:gridCol>
              </a:tblGrid>
              <a:tr h="208532">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cs typeface="Times New Roman" panose="02020603050405020304" pitchFamily="18" charset="0"/>
                        </a:rPr>
                        <a:t>序號</a:t>
                      </a:r>
                      <a:endParaRPr lang="zh-TW" sz="12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cs typeface="Times New Roman" panose="02020603050405020304" pitchFamily="18" charset="0"/>
                        </a:rPr>
                        <a:t>年度</a:t>
                      </a:r>
                      <a:endParaRPr lang="zh-TW" sz="12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cs typeface="Times New Roman" panose="02020603050405020304" pitchFamily="18" charset="0"/>
                        </a:rPr>
                        <a:t>工作內容</a:t>
                      </a:r>
                      <a:endParaRPr lang="zh-TW" sz="12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126250"/>
                  </a:ext>
                </a:extLst>
              </a:tr>
              <a:tr h="208532">
                <a:tc>
                  <a:txBody>
                    <a:bodyPr/>
                    <a:lstStyle/>
                    <a:p>
                      <a:pPr algn="ctr">
                        <a:spcAft>
                          <a:spcPts val="0"/>
                        </a:spcAft>
                      </a:pPr>
                      <a:r>
                        <a:rPr lang="en-US" sz="1200" kern="100" dirty="0">
                          <a:effectLst/>
                          <a:latin typeface="標楷體" panose="03000509000000000000" pitchFamily="65" charset="-120"/>
                          <a:ea typeface="新細明體" panose="02020500000000000000" pitchFamily="18" charset="-120"/>
                          <a:cs typeface="新細明體" panose="02020500000000000000" pitchFamily="18" charset="-120"/>
                        </a:rPr>
                        <a:t>35</a:t>
                      </a:r>
                      <a:endParaRPr lang="zh-TW" sz="12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101</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dirty="0">
                          <a:effectLst/>
                          <a:latin typeface="標楷體" panose="03000509000000000000" pitchFamily="65" charset="-120"/>
                          <a:ea typeface="新細明體" panose="02020500000000000000" pitchFamily="18" charset="-120"/>
                          <a:cs typeface="新細明體" panose="02020500000000000000" pitchFamily="18" charset="-120"/>
                        </a:rPr>
                        <a:t>102</a:t>
                      </a:r>
                      <a:r>
                        <a:rPr lang="zh-TW" sz="1200" kern="100" dirty="0">
                          <a:effectLst/>
                          <a:latin typeface="新細明體" panose="02020500000000000000" pitchFamily="18" charset="-120"/>
                          <a:ea typeface="標楷體" panose="03000509000000000000" pitchFamily="65" charset="-120"/>
                          <a:cs typeface="新細明體" panose="02020500000000000000" pitchFamily="18" charset="-120"/>
                        </a:rPr>
                        <a:t>學年度碩士班推薦甄選招生口試委員</a:t>
                      </a:r>
                      <a:endParaRPr lang="zh-TW" sz="12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525694"/>
                  </a:ext>
                </a:extLst>
              </a:tr>
              <a:tr h="208532">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36</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dirty="0">
                          <a:effectLst/>
                          <a:latin typeface="標楷體" panose="03000509000000000000" pitchFamily="65" charset="-120"/>
                          <a:ea typeface="新細明體" panose="02020500000000000000" pitchFamily="18" charset="-120"/>
                          <a:cs typeface="新細明體" panose="02020500000000000000" pitchFamily="18" charset="-120"/>
                        </a:rPr>
                        <a:t>102</a:t>
                      </a:r>
                      <a:r>
                        <a:rPr lang="zh-TW" sz="1200" kern="100" dirty="0">
                          <a:effectLst/>
                          <a:latin typeface="新細明體" panose="02020500000000000000" pitchFamily="18" charset="-120"/>
                          <a:ea typeface="標楷體" panose="03000509000000000000" pitchFamily="65" charset="-120"/>
                          <a:cs typeface="新細明體" panose="02020500000000000000" pitchFamily="18" charset="-120"/>
                        </a:rPr>
                        <a:t>學年度碩士班招生命題、閱卷委員</a:t>
                      </a:r>
                      <a:endParaRPr lang="zh-TW" sz="12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33854"/>
                  </a:ext>
                </a:extLst>
              </a:tr>
              <a:tr h="208532">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37</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r>
                        <a:rPr lang="zh-TW" sz="1200" kern="100">
                          <a:effectLst/>
                          <a:latin typeface="新細明體" panose="02020500000000000000" pitchFamily="18" charset="-120"/>
                          <a:ea typeface="標楷體" panose="03000509000000000000" pitchFamily="65" charset="-120"/>
                          <a:cs typeface="新細明體" panose="02020500000000000000" pitchFamily="18" charset="-120"/>
                        </a:rPr>
                        <a:t>學年度大學甄選入學招生口試委員</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738857"/>
                  </a:ext>
                </a:extLst>
              </a:tr>
              <a:tr h="208532">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38</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r>
                        <a:rPr lang="zh-TW" sz="1200" kern="100">
                          <a:effectLst/>
                          <a:latin typeface="新細明體" panose="02020500000000000000" pitchFamily="18" charset="-120"/>
                          <a:ea typeface="標楷體" panose="03000509000000000000" pitchFamily="65" charset="-120"/>
                          <a:cs typeface="新細明體" panose="02020500000000000000" pitchFamily="18" charset="-120"/>
                        </a:rPr>
                        <a:t>學年度大學甄選入學招生資料審查委員</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869262"/>
                  </a:ext>
                </a:extLst>
              </a:tr>
              <a:tr h="208532">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39</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r>
                        <a:rPr lang="zh-TW" sz="1200" kern="100">
                          <a:effectLst/>
                          <a:latin typeface="新細明體" panose="02020500000000000000" pitchFamily="18" charset="-120"/>
                          <a:ea typeface="標楷體" panose="03000509000000000000" pitchFamily="65" charset="-120"/>
                          <a:cs typeface="新細明體" panose="02020500000000000000" pitchFamily="18" charset="-120"/>
                        </a:rPr>
                        <a:t>學年度招生宣傳招生講座</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019550"/>
                  </a:ext>
                </a:extLst>
              </a:tr>
              <a:tr h="208532">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40</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dirty="0">
                          <a:effectLst/>
                          <a:latin typeface="標楷體" panose="03000509000000000000" pitchFamily="65" charset="-120"/>
                          <a:ea typeface="新細明體" panose="02020500000000000000" pitchFamily="18" charset="-120"/>
                          <a:cs typeface="新細明體" panose="02020500000000000000" pitchFamily="18" charset="-120"/>
                        </a:rPr>
                        <a:t>102</a:t>
                      </a:r>
                      <a:r>
                        <a:rPr lang="zh-TW" sz="1200" kern="100" dirty="0">
                          <a:effectLst/>
                          <a:latin typeface="新細明體" panose="02020500000000000000" pitchFamily="18" charset="-120"/>
                          <a:ea typeface="標楷體" panose="03000509000000000000" pitchFamily="65" charset="-120"/>
                          <a:cs typeface="新細明體" panose="02020500000000000000" pitchFamily="18" charset="-120"/>
                        </a:rPr>
                        <a:t>學年度博士班招生口試委員</a:t>
                      </a:r>
                      <a:endParaRPr lang="zh-TW" sz="12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774272"/>
                  </a:ext>
                </a:extLst>
              </a:tr>
              <a:tr h="208532">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41</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r>
                        <a:rPr lang="zh-TW" sz="1200" kern="100">
                          <a:effectLst/>
                          <a:latin typeface="新細明體" panose="02020500000000000000" pitchFamily="18" charset="-120"/>
                          <a:ea typeface="標楷體" panose="03000509000000000000" pitchFamily="65" charset="-120"/>
                          <a:cs typeface="新細明體" panose="02020500000000000000" pitchFamily="18" charset="-120"/>
                        </a:rPr>
                        <a:t>學年度博士班招生資料審查委員</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458629"/>
                  </a:ext>
                </a:extLst>
              </a:tr>
              <a:tr h="208532">
                <a:tc>
                  <a:txBody>
                    <a:bodyPr/>
                    <a:lstStyle/>
                    <a:p>
                      <a:pPr algn="ctr">
                        <a:spcAft>
                          <a:spcPts val="0"/>
                        </a:spcAft>
                      </a:pPr>
                      <a:r>
                        <a:rPr lang="en-US" sz="1200" kern="100" dirty="0">
                          <a:effectLst/>
                          <a:latin typeface="標楷體" panose="03000509000000000000" pitchFamily="65" charset="-120"/>
                          <a:ea typeface="新細明體" panose="02020500000000000000" pitchFamily="18" charset="-120"/>
                          <a:cs typeface="新細明體" panose="02020500000000000000" pitchFamily="18" charset="-120"/>
                        </a:rPr>
                        <a:t>42</a:t>
                      </a:r>
                      <a:endParaRPr lang="zh-TW" sz="12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dirty="0">
                          <a:effectLst/>
                          <a:latin typeface="標楷體" panose="03000509000000000000" pitchFamily="65" charset="-120"/>
                          <a:ea typeface="新細明體" panose="02020500000000000000" pitchFamily="18" charset="-120"/>
                          <a:cs typeface="新細明體" panose="02020500000000000000" pitchFamily="18" charset="-120"/>
                        </a:rPr>
                        <a:t>102</a:t>
                      </a:r>
                      <a:r>
                        <a:rPr lang="zh-TW" sz="1200" kern="100" dirty="0">
                          <a:effectLst/>
                          <a:latin typeface="新細明體" panose="02020500000000000000" pitchFamily="18" charset="-120"/>
                          <a:ea typeface="標楷體" panose="03000509000000000000" pitchFamily="65" charset="-120"/>
                          <a:cs typeface="新細明體" panose="02020500000000000000" pitchFamily="18" charset="-120"/>
                        </a:rPr>
                        <a:t>學年度進修學士班入學招生考試評審委員</a:t>
                      </a:r>
                      <a:endParaRPr lang="zh-TW" sz="12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557065"/>
                  </a:ext>
                </a:extLst>
              </a:tr>
              <a:tr h="208532">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43</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indent="-25400">
                        <a:spcAft>
                          <a:spcPts val="0"/>
                        </a:spcAft>
                      </a:pPr>
                      <a:r>
                        <a:rPr lang="en-US" sz="1200" kern="100" dirty="0">
                          <a:effectLst/>
                          <a:latin typeface="標楷體" panose="03000509000000000000" pitchFamily="65" charset="-120"/>
                          <a:ea typeface="新細明體" panose="02020500000000000000" pitchFamily="18" charset="-120"/>
                          <a:cs typeface="新細明體" panose="02020500000000000000" pitchFamily="18" charset="-120"/>
                        </a:rPr>
                        <a:t>102</a:t>
                      </a:r>
                      <a:r>
                        <a:rPr lang="zh-TW" sz="1200" kern="100" dirty="0">
                          <a:effectLst/>
                          <a:latin typeface="新細明體" panose="02020500000000000000" pitchFamily="18" charset="-120"/>
                          <a:ea typeface="標楷體" panose="03000509000000000000" pitchFamily="65" charset="-120"/>
                          <a:cs typeface="新細明體" panose="02020500000000000000" pitchFamily="18" charset="-120"/>
                        </a:rPr>
                        <a:t>學年度進修學士班入學招生考試資料審查委員</a:t>
                      </a:r>
                      <a:endParaRPr lang="zh-TW" sz="12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441538"/>
                  </a:ext>
                </a:extLst>
              </a:tr>
              <a:tr h="208532">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44</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103</a:t>
                      </a:r>
                      <a:r>
                        <a:rPr lang="zh-TW" sz="1200" kern="100">
                          <a:effectLst/>
                          <a:latin typeface="新細明體" panose="02020500000000000000" pitchFamily="18" charset="-120"/>
                          <a:ea typeface="標楷體" panose="03000509000000000000" pitchFamily="65" charset="-120"/>
                          <a:cs typeface="新細明體" panose="02020500000000000000" pitchFamily="18" charset="-120"/>
                        </a:rPr>
                        <a:t>學年度碩士班推薦甄選招生資料審查委員</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768251"/>
                  </a:ext>
                </a:extLst>
              </a:tr>
              <a:tr h="208532">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45</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102</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dirty="0">
                          <a:effectLst/>
                          <a:latin typeface="標楷體" panose="03000509000000000000" pitchFamily="65" charset="-120"/>
                          <a:ea typeface="新細明體" panose="02020500000000000000" pitchFamily="18" charset="-120"/>
                          <a:cs typeface="新細明體" panose="02020500000000000000" pitchFamily="18" charset="-120"/>
                        </a:rPr>
                        <a:t>103</a:t>
                      </a:r>
                      <a:r>
                        <a:rPr lang="zh-TW" sz="1200" kern="100" dirty="0">
                          <a:effectLst/>
                          <a:latin typeface="新細明體" panose="02020500000000000000" pitchFamily="18" charset="-120"/>
                          <a:ea typeface="標楷體" panose="03000509000000000000" pitchFamily="65" charset="-120"/>
                          <a:cs typeface="新細明體" panose="02020500000000000000" pitchFamily="18" charset="-120"/>
                        </a:rPr>
                        <a:t>學年度碩士班推薦甄選招生口試委員</a:t>
                      </a:r>
                      <a:endParaRPr lang="zh-TW" sz="12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569877"/>
                  </a:ext>
                </a:extLst>
              </a:tr>
              <a:tr h="208532">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46</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104</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104</a:t>
                      </a:r>
                      <a:r>
                        <a:rPr lang="zh-TW" sz="1200" kern="100">
                          <a:effectLst/>
                          <a:latin typeface="新細明體" panose="02020500000000000000" pitchFamily="18" charset="-120"/>
                          <a:ea typeface="標楷體" panose="03000509000000000000" pitchFamily="65" charset="-120"/>
                          <a:cs typeface="新細明體" panose="02020500000000000000" pitchFamily="18" charset="-120"/>
                        </a:rPr>
                        <a:t>學年度博士班招生口試委員</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800706"/>
                  </a:ext>
                </a:extLst>
              </a:tr>
              <a:tr h="208532">
                <a:tc>
                  <a:txBody>
                    <a:bodyPr/>
                    <a:lstStyle/>
                    <a:p>
                      <a:pPr algn="ctr">
                        <a:spcAft>
                          <a:spcPts val="0"/>
                        </a:spcAft>
                      </a:pPr>
                      <a:r>
                        <a:rPr lang="en-US" sz="1200" kern="100">
                          <a:effectLst/>
                          <a:latin typeface="Times New Roman" panose="02020603050405020304" pitchFamily="18" charset="0"/>
                          <a:ea typeface="標楷體" panose="03000509000000000000" pitchFamily="65" charset="-120"/>
                          <a:cs typeface="新細明體" panose="02020500000000000000" pitchFamily="18" charset="-120"/>
                        </a:rPr>
                        <a:t>47</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104</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104</a:t>
                      </a:r>
                      <a:r>
                        <a:rPr lang="zh-TW" sz="1200" kern="100">
                          <a:effectLst/>
                          <a:latin typeface="新細明體" panose="02020500000000000000" pitchFamily="18" charset="-120"/>
                          <a:ea typeface="標楷體" panose="03000509000000000000" pitchFamily="65" charset="-120"/>
                          <a:cs typeface="新細明體" panose="02020500000000000000" pitchFamily="18" charset="-120"/>
                        </a:rPr>
                        <a:t>學年度博士班招生資料審查委員</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347133"/>
                  </a:ext>
                </a:extLst>
              </a:tr>
              <a:tr h="208532">
                <a:tc>
                  <a:txBody>
                    <a:bodyPr/>
                    <a:lstStyle/>
                    <a:p>
                      <a:pPr algn="ctr">
                        <a:spcAft>
                          <a:spcPts val="0"/>
                        </a:spcAft>
                      </a:pPr>
                      <a:r>
                        <a:rPr lang="en-US" sz="1200" kern="100">
                          <a:effectLst/>
                          <a:latin typeface="Times New Roman" panose="02020603050405020304" pitchFamily="18" charset="0"/>
                          <a:ea typeface="標楷體" panose="03000509000000000000" pitchFamily="65" charset="-120"/>
                          <a:cs typeface="新細明體" panose="02020500000000000000" pitchFamily="18" charset="-120"/>
                        </a:rPr>
                        <a:t>48</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104</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105</a:t>
                      </a:r>
                      <a:r>
                        <a:rPr lang="zh-TW" sz="1200" kern="100">
                          <a:effectLst/>
                          <a:latin typeface="新細明體" panose="02020500000000000000" pitchFamily="18" charset="-120"/>
                          <a:ea typeface="標楷體" panose="03000509000000000000" pitchFamily="65" charset="-120"/>
                          <a:cs typeface="新細明體" panose="02020500000000000000" pitchFamily="18" charset="-120"/>
                        </a:rPr>
                        <a:t>學年度碩士班推薦甄選招生口試委員</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061667"/>
                  </a:ext>
                </a:extLst>
              </a:tr>
              <a:tr h="208532">
                <a:tc>
                  <a:txBody>
                    <a:bodyPr/>
                    <a:lstStyle/>
                    <a:p>
                      <a:pPr algn="ctr">
                        <a:spcAft>
                          <a:spcPts val="0"/>
                        </a:spcAft>
                      </a:pPr>
                      <a:r>
                        <a:rPr lang="en-US" sz="1200" kern="100">
                          <a:effectLst/>
                          <a:latin typeface="Times New Roman" panose="02020603050405020304" pitchFamily="18" charset="0"/>
                          <a:ea typeface="標楷體" panose="03000509000000000000" pitchFamily="65" charset="-120"/>
                          <a:cs typeface="新細明體" panose="02020500000000000000" pitchFamily="18" charset="-120"/>
                        </a:rPr>
                        <a:t>49</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104</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105</a:t>
                      </a:r>
                      <a:r>
                        <a:rPr lang="zh-TW" sz="1200" kern="100">
                          <a:effectLst/>
                          <a:latin typeface="新細明體" panose="02020500000000000000" pitchFamily="18" charset="-120"/>
                          <a:ea typeface="標楷體" panose="03000509000000000000" pitchFamily="65" charset="-120"/>
                          <a:cs typeface="新細明體" panose="02020500000000000000" pitchFamily="18" charset="-120"/>
                        </a:rPr>
                        <a:t>學年度碩士班推薦甄選招生資料審查委員</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424780"/>
                  </a:ext>
                </a:extLst>
              </a:tr>
              <a:tr h="208532">
                <a:tc>
                  <a:txBody>
                    <a:bodyPr/>
                    <a:lstStyle/>
                    <a:p>
                      <a:pPr algn="ctr">
                        <a:spcAft>
                          <a:spcPts val="0"/>
                        </a:spcAft>
                      </a:pPr>
                      <a:r>
                        <a:rPr lang="en-US" sz="1200" kern="100">
                          <a:effectLst/>
                          <a:latin typeface="Times New Roman" panose="02020603050405020304" pitchFamily="18" charset="0"/>
                          <a:ea typeface="標楷體" panose="03000509000000000000" pitchFamily="65" charset="-120"/>
                          <a:cs typeface="新細明體" panose="02020500000000000000" pitchFamily="18" charset="-120"/>
                        </a:rPr>
                        <a:t>50</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105</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105</a:t>
                      </a:r>
                      <a:r>
                        <a:rPr lang="zh-TW" sz="1200" kern="100">
                          <a:effectLst/>
                          <a:latin typeface="新細明體" panose="02020500000000000000" pitchFamily="18" charset="-120"/>
                          <a:ea typeface="標楷體" panose="03000509000000000000" pitchFamily="65" charset="-120"/>
                          <a:cs typeface="新細明體" panose="02020500000000000000" pitchFamily="18" charset="-120"/>
                        </a:rPr>
                        <a:t>學年度碩士班招生命題委員</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82367"/>
                  </a:ext>
                </a:extLst>
              </a:tr>
              <a:tr h="208532">
                <a:tc>
                  <a:txBody>
                    <a:bodyPr/>
                    <a:lstStyle/>
                    <a:p>
                      <a:pPr algn="ctr">
                        <a:spcAft>
                          <a:spcPts val="0"/>
                        </a:spcAft>
                      </a:pPr>
                      <a:r>
                        <a:rPr lang="en-US" sz="1200" kern="100">
                          <a:effectLst/>
                          <a:latin typeface="Times New Roman" panose="02020603050405020304" pitchFamily="18" charset="0"/>
                          <a:ea typeface="標楷體" panose="03000509000000000000" pitchFamily="65" charset="-120"/>
                          <a:cs typeface="新細明體" panose="02020500000000000000" pitchFamily="18" charset="-120"/>
                        </a:rPr>
                        <a:t>51</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105</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105</a:t>
                      </a:r>
                      <a:r>
                        <a:rPr lang="zh-TW" sz="1200" kern="100">
                          <a:effectLst/>
                          <a:latin typeface="新細明體" panose="02020500000000000000" pitchFamily="18" charset="-120"/>
                          <a:ea typeface="標楷體" panose="03000509000000000000" pitchFamily="65" charset="-120"/>
                          <a:cs typeface="新細明體" panose="02020500000000000000" pitchFamily="18" charset="-120"/>
                        </a:rPr>
                        <a:t>學年度碩士班招生閱卷委員</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259784"/>
                  </a:ext>
                </a:extLst>
              </a:tr>
              <a:tr h="208532">
                <a:tc>
                  <a:txBody>
                    <a:bodyPr/>
                    <a:lstStyle/>
                    <a:p>
                      <a:pPr algn="ctr">
                        <a:spcAft>
                          <a:spcPts val="0"/>
                        </a:spcAft>
                      </a:pPr>
                      <a:r>
                        <a:rPr lang="en-US" sz="1200" kern="100">
                          <a:effectLst/>
                          <a:latin typeface="Times New Roman" panose="02020603050405020304" pitchFamily="18" charset="0"/>
                          <a:ea typeface="標楷體" panose="03000509000000000000" pitchFamily="65" charset="-120"/>
                          <a:cs typeface="新細明體" panose="02020500000000000000" pitchFamily="18" charset="-120"/>
                        </a:rPr>
                        <a:t>53</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105</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105</a:t>
                      </a:r>
                      <a:r>
                        <a:rPr lang="zh-TW" sz="1200" kern="100">
                          <a:effectLst/>
                          <a:latin typeface="新細明體" panose="02020500000000000000" pitchFamily="18" charset="-120"/>
                          <a:ea typeface="標楷體" panose="03000509000000000000" pitchFamily="65" charset="-120"/>
                          <a:cs typeface="新細明體" panose="02020500000000000000" pitchFamily="18" charset="-120"/>
                        </a:rPr>
                        <a:t>學年度大學個人申請入學招生口試委員</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275430"/>
                  </a:ext>
                </a:extLst>
              </a:tr>
              <a:tr h="208532">
                <a:tc>
                  <a:txBody>
                    <a:bodyPr/>
                    <a:lstStyle/>
                    <a:p>
                      <a:pPr algn="ctr">
                        <a:spcAft>
                          <a:spcPts val="0"/>
                        </a:spcAft>
                      </a:pPr>
                      <a:r>
                        <a:rPr lang="en-US" sz="1200" kern="100">
                          <a:effectLst/>
                          <a:latin typeface="Times New Roman" panose="02020603050405020304" pitchFamily="18" charset="0"/>
                          <a:ea typeface="標楷體" panose="03000509000000000000" pitchFamily="65" charset="-120"/>
                          <a:cs typeface="新細明體" panose="02020500000000000000" pitchFamily="18" charset="-120"/>
                        </a:rPr>
                        <a:t>54</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標楷體" panose="03000509000000000000" pitchFamily="65" charset="-120"/>
                          <a:ea typeface="新細明體" panose="02020500000000000000" pitchFamily="18" charset="-120"/>
                          <a:cs typeface="新細明體" panose="02020500000000000000" pitchFamily="18" charset="-120"/>
                        </a:rPr>
                        <a:t>105</a:t>
                      </a:r>
                      <a:endParaRPr lang="zh-TW" sz="1200" kern="10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5425">
                        <a:spcAft>
                          <a:spcPts val="0"/>
                        </a:spcAft>
                      </a:pPr>
                      <a:r>
                        <a:rPr lang="en-US" sz="1200" kern="100" dirty="0">
                          <a:effectLst/>
                          <a:latin typeface="標楷體" panose="03000509000000000000" pitchFamily="65" charset="-120"/>
                          <a:ea typeface="新細明體" panose="02020500000000000000" pitchFamily="18" charset="-120"/>
                          <a:cs typeface="新細明體" panose="02020500000000000000" pitchFamily="18" charset="-120"/>
                        </a:rPr>
                        <a:t>105</a:t>
                      </a:r>
                      <a:r>
                        <a:rPr lang="zh-TW" sz="1200" kern="100" dirty="0">
                          <a:effectLst/>
                          <a:latin typeface="新細明體" panose="02020500000000000000" pitchFamily="18" charset="-120"/>
                          <a:ea typeface="標楷體" panose="03000509000000000000" pitchFamily="65" charset="-120"/>
                          <a:cs typeface="新細明體" panose="02020500000000000000" pitchFamily="18" charset="-120"/>
                        </a:rPr>
                        <a:t>學年度大學個人申請入學招生資料審查委員</a:t>
                      </a:r>
                      <a:endParaRPr lang="zh-TW" sz="12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245367"/>
                  </a:ext>
                </a:extLst>
              </a:tr>
            </a:tbl>
          </a:graphicData>
        </a:graphic>
      </p:graphicFrame>
      <p:sp>
        <p:nvSpPr>
          <p:cNvPr id="14" name="Rectangle 2"/>
          <p:cNvSpPr>
            <a:spLocks noChangeArrowheads="1"/>
          </p:cNvSpPr>
          <p:nvPr/>
        </p:nvSpPr>
        <p:spPr bwMode="auto">
          <a:xfrm>
            <a:off x="598565" y="444976"/>
            <a:ext cx="57246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新細明體" panose="02020500000000000000" pitchFamily="18" charset="-120"/>
              </a:rPr>
              <a:t>(1) </a:t>
            </a:r>
            <a:r>
              <a:rPr kumimoji="0" lang="zh-TW" altLang="en-US"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新細明體" panose="02020500000000000000" pitchFamily="18" charset="-120"/>
              </a:rPr>
              <a:t>協助辦理入學考試</a:t>
            </a:r>
            <a:r>
              <a:rPr kumimoji="0" lang="en-US" altLang="zh-TW"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新細明體" panose="02020500000000000000" pitchFamily="18" charset="-120"/>
              </a:rPr>
              <a:t>(</a:t>
            </a:r>
            <a:r>
              <a:rPr kumimoji="0" lang="zh-TW" altLang="en-US"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新細明體" panose="02020500000000000000" pitchFamily="18" charset="-120"/>
              </a:rPr>
              <a:t>命題、閱卷、資料審查或口試</a:t>
            </a:r>
            <a:r>
              <a:rPr kumimoji="0" lang="en-US" altLang="zh-TW"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新細明體" panose="02020500000000000000" pitchFamily="18" charset="-120"/>
              </a:rPr>
              <a:t>)</a:t>
            </a:r>
            <a:endParaRPr kumimoji="0" lang="en-US" altLang="zh-TW" b="0" i="0" u="none" strike="noStrike" cap="none" normalizeH="0" baseline="0" dirty="0" smtClean="0">
              <a:ln>
                <a:noFill/>
              </a:ln>
              <a:solidFill>
                <a:schemeClr val="tx1"/>
              </a:solidFill>
              <a:effectLst/>
              <a:latin typeface="Arial" panose="020B0604020202020204" pitchFamily="34" charset="0"/>
            </a:endParaRPr>
          </a:p>
        </p:txBody>
      </p:sp>
      <p:sp>
        <p:nvSpPr>
          <p:cNvPr id="2" name="文字方塊 1"/>
          <p:cNvSpPr txBox="1"/>
          <p:nvPr/>
        </p:nvSpPr>
        <p:spPr>
          <a:xfrm>
            <a:off x="953729" y="5369934"/>
            <a:ext cx="4847304" cy="646331"/>
          </a:xfrm>
          <a:prstGeom prst="rect">
            <a:avLst/>
          </a:prstGeom>
          <a:noFill/>
        </p:spPr>
        <p:txBody>
          <a:bodyPr wrap="square" rtlCol="0">
            <a:spAutoFit/>
          </a:bodyPr>
          <a:lstStyle/>
          <a:p>
            <a:r>
              <a:rPr lang="en-US" altLang="zh-TW" b="1" dirty="0">
                <a:latin typeface="Times New Roman" panose="02020603050405020304" pitchFamily="18" charset="0"/>
                <a:ea typeface="標楷體" panose="03000509000000000000" pitchFamily="65" charset="-120"/>
              </a:rPr>
              <a:t>※</a:t>
            </a:r>
            <a:r>
              <a:rPr lang="zh-TW" altLang="zh-TW" b="1" dirty="0">
                <a:latin typeface="Times New Roman" panose="02020603050405020304" pitchFamily="18" charset="0"/>
                <a:ea typeface="標楷體" panose="03000509000000000000" pitchFamily="65" charset="-120"/>
              </a:rPr>
              <a:t>協辦入學考試自評：</a:t>
            </a:r>
            <a:r>
              <a:rPr lang="en-US" altLang="zh-TW" b="1" dirty="0">
                <a:latin typeface="Times New Roman" panose="02020603050405020304" pitchFamily="18" charset="0"/>
                <a:ea typeface="標楷體" panose="03000509000000000000" pitchFamily="65" charset="-120"/>
              </a:rPr>
              <a:t>0.5 </a:t>
            </a:r>
            <a:r>
              <a:rPr lang="zh-TW" altLang="zh-TW" b="1" dirty="0">
                <a:latin typeface="Times New Roman" panose="02020603050405020304" pitchFamily="18" charset="0"/>
                <a:ea typeface="標楷體" panose="03000509000000000000" pitchFamily="65" charset="-120"/>
              </a:rPr>
              <a:t>×</a:t>
            </a:r>
            <a:r>
              <a:rPr lang="en-US" altLang="zh-TW" b="1" dirty="0">
                <a:latin typeface="Times New Roman" panose="02020603050405020304" pitchFamily="18" charset="0"/>
                <a:ea typeface="標楷體" panose="03000509000000000000" pitchFamily="65" charset="-120"/>
              </a:rPr>
              <a:t> 54 =27</a:t>
            </a:r>
            <a:endParaRPr lang="zh-TW" altLang="zh-TW" dirty="0">
              <a:latin typeface="Times New Roman" panose="02020603050405020304" pitchFamily="18" charset="0"/>
              <a:ea typeface="標楷體" panose="03000509000000000000" pitchFamily="65" charset="-120"/>
            </a:endParaRPr>
          </a:p>
          <a:p>
            <a:endParaRPr lang="zh-TW" altLang="en-US" dirty="0"/>
          </a:p>
        </p:txBody>
      </p:sp>
    </p:spTree>
    <p:extLst>
      <p:ext uri="{BB962C8B-B14F-4D97-AF65-F5344CB8AC3E}">
        <p14:creationId xmlns:p14="http://schemas.microsoft.com/office/powerpoint/2010/main" val="869320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824" y="1138990"/>
            <a:ext cx="7921943" cy="3293209"/>
          </a:xfrm>
          <a:prstGeom prst="rect">
            <a:avLst/>
          </a:prstGeom>
        </p:spPr>
        <p:txBody>
          <a:bodyPr wrap="square">
            <a:spAutoFit/>
          </a:bodyPr>
          <a:lstStyle/>
          <a:p>
            <a:pPr marL="628650" lvl="0" indent="-274638"/>
            <a:r>
              <a:rPr lang="en-US" altLang="zh-TW" sz="3200" b="1" dirty="0" smtClean="0">
                <a:latin typeface="Times New Roman" panose="02020603050405020304" pitchFamily="18" charset="0"/>
                <a:ea typeface="標楷體" panose="03000509000000000000" pitchFamily="65" charset="-120"/>
              </a:rPr>
              <a:t>5. </a:t>
            </a:r>
            <a:r>
              <a:rPr lang="zh-TW" altLang="en-US" sz="3200" b="1" dirty="0" smtClean="0">
                <a:latin typeface="Times New Roman" panose="02020603050405020304" pitchFamily="18" charset="0"/>
                <a:ea typeface="標楷體" panose="03000509000000000000" pitchFamily="65" charset="-120"/>
              </a:rPr>
              <a:t>資料裝訂</a:t>
            </a:r>
            <a:endParaRPr lang="en-US" altLang="zh-TW" sz="3200" b="1" dirty="0" smtClean="0">
              <a:latin typeface="Times New Roman" panose="02020603050405020304" pitchFamily="18" charset="0"/>
              <a:ea typeface="標楷體" panose="03000509000000000000" pitchFamily="65" charset="-120"/>
            </a:endParaRPr>
          </a:p>
          <a:p>
            <a:pPr marL="628650" lvl="0" indent="-274638"/>
            <a:endParaRPr lang="en-US" altLang="zh-TW" sz="2400" dirty="0">
              <a:latin typeface="Times New Roman" panose="02020603050405020304" pitchFamily="18" charset="0"/>
              <a:ea typeface="標楷體" panose="03000509000000000000" pitchFamily="65" charset="-120"/>
            </a:endParaRPr>
          </a:p>
          <a:p>
            <a:pPr marL="695325" lvl="0" indent="-71438">
              <a:spcBef>
                <a:spcPts val="1200"/>
              </a:spcBef>
              <a:buFont typeface="Wingdings" panose="05000000000000000000" pitchFamily="2" charset="2"/>
              <a:buChar char="Ø"/>
            </a:pPr>
            <a:r>
              <a:rPr lang="zh-TW" altLang="en-US" sz="2800" dirty="0" smtClean="0">
                <a:solidFill>
                  <a:srgbClr val="FF0000"/>
                </a:solidFill>
                <a:latin typeface="Times New Roman" panose="02020603050405020304" pitchFamily="18" charset="0"/>
                <a:ea typeface="標楷體" panose="03000509000000000000" pitchFamily="65" charset="-120"/>
              </a:rPr>
              <a:t>應</a:t>
            </a:r>
            <a:r>
              <a:rPr lang="zh-TW" altLang="en-US" sz="2800" dirty="0">
                <a:solidFill>
                  <a:srgbClr val="FF0000"/>
                </a:solidFill>
                <a:latin typeface="Times New Roman" panose="02020603050405020304" pitchFamily="18" charset="0"/>
                <a:ea typeface="標楷體" panose="03000509000000000000" pitchFamily="65" charset="-120"/>
              </a:rPr>
              <a:t>繳表格電子檔及一份紙本</a:t>
            </a:r>
            <a:r>
              <a:rPr lang="en-US" altLang="zh-TW" sz="2800" dirty="0">
                <a:solidFill>
                  <a:srgbClr val="FF0000"/>
                </a:solidFill>
                <a:latin typeface="Times New Roman" panose="02020603050405020304" pitchFamily="18" charset="0"/>
                <a:ea typeface="標楷體" panose="03000509000000000000" pitchFamily="65" charset="-120"/>
              </a:rPr>
              <a:t>(</a:t>
            </a:r>
            <a:r>
              <a:rPr lang="zh-TW" altLang="en-US" sz="2800" dirty="0">
                <a:solidFill>
                  <a:srgbClr val="FF0000"/>
                </a:solidFill>
                <a:latin typeface="Times New Roman" panose="02020603050405020304" pitchFamily="18" charset="0"/>
                <a:ea typeface="標楷體" panose="03000509000000000000" pitchFamily="65" charset="-120"/>
              </a:rPr>
              <a:t>檔案夾</a:t>
            </a:r>
            <a:r>
              <a:rPr lang="en-US" altLang="zh-TW" sz="2800" dirty="0" smtClean="0">
                <a:solidFill>
                  <a:srgbClr val="FF0000"/>
                </a:solidFill>
                <a:latin typeface="Times New Roman" panose="02020603050405020304" pitchFamily="18" charset="0"/>
                <a:ea typeface="標楷體" panose="03000509000000000000" pitchFamily="65" charset="-120"/>
              </a:rPr>
              <a:t>)</a:t>
            </a:r>
          </a:p>
          <a:p>
            <a:pPr marL="900113" indent="-276225">
              <a:spcBef>
                <a:spcPts val="1200"/>
              </a:spcBef>
              <a:buFont typeface="Wingdings" panose="05000000000000000000" pitchFamily="2" charset="2"/>
              <a:buChar char="Ø"/>
            </a:pPr>
            <a:r>
              <a:rPr lang="zh-TW" altLang="en-US" sz="2800" dirty="0" smtClean="0">
                <a:solidFill>
                  <a:srgbClr val="FF0000"/>
                </a:solidFill>
                <a:latin typeface="Times New Roman" panose="02020603050405020304" pitchFamily="18" charset="0"/>
                <a:ea typeface="標楷體" panose="03000509000000000000" pitchFamily="65" charset="-120"/>
              </a:rPr>
              <a:t>佐證資料彙整、</a:t>
            </a:r>
            <a:r>
              <a:rPr lang="zh-TW" altLang="en-US" sz="2800" dirty="0" smtClean="0">
                <a:solidFill>
                  <a:srgbClr val="FF0000"/>
                </a:solidFill>
                <a:latin typeface="標楷體" panose="03000509000000000000" pitchFamily="65" charset="-120"/>
                <a:ea typeface="標楷體" panose="03000509000000000000" pitchFamily="65" charset="-120"/>
              </a:rPr>
              <a:t>編列頁碼、</a:t>
            </a:r>
            <a:r>
              <a:rPr lang="zh-TW" altLang="en-US" sz="2800" dirty="0">
                <a:solidFill>
                  <a:srgbClr val="FF0000"/>
                </a:solidFill>
                <a:latin typeface="Times New Roman" panose="02020603050405020304" pitchFamily="18" charset="0"/>
                <a:ea typeface="標楷體" panose="03000509000000000000" pitchFamily="65" charset="-120"/>
              </a:rPr>
              <a:t>裝訂</a:t>
            </a:r>
            <a:endParaRPr lang="en-US" altLang="zh-TW" sz="2800" dirty="0" smtClean="0">
              <a:solidFill>
                <a:srgbClr val="FF0000"/>
              </a:solidFill>
              <a:latin typeface="標楷體" panose="03000509000000000000" pitchFamily="65" charset="-120"/>
              <a:ea typeface="標楷體" panose="03000509000000000000" pitchFamily="65" charset="-120"/>
            </a:endParaRPr>
          </a:p>
          <a:p>
            <a:pPr marL="900113" indent="-276225">
              <a:spcBef>
                <a:spcPts val="1200"/>
              </a:spcBef>
              <a:buFont typeface="Wingdings" panose="05000000000000000000" pitchFamily="2" charset="2"/>
              <a:buChar char="Ø"/>
            </a:pPr>
            <a:r>
              <a:rPr lang="zh-TW" altLang="en-US" sz="2800" dirty="0" smtClean="0">
                <a:solidFill>
                  <a:srgbClr val="FF0000"/>
                </a:solidFill>
                <a:latin typeface="標楷體" panose="03000509000000000000" pitchFamily="65" charset="-120"/>
                <a:ea typeface="標楷體" panose="03000509000000000000" pitchFamily="65" charset="-120"/>
              </a:rPr>
              <a:t>佐證資料</a:t>
            </a:r>
            <a:r>
              <a:rPr lang="zh-TW" altLang="en-US" sz="2800" dirty="0">
                <a:solidFill>
                  <a:srgbClr val="FF0000"/>
                </a:solidFill>
                <a:latin typeface="標楷體" panose="03000509000000000000" pitchFamily="65" charset="-120"/>
                <a:ea typeface="標楷體" panose="03000509000000000000" pitchFamily="65" charset="-120"/>
              </a:rPr>
              <a:t>附件</a:t>
            </a:r>
            <a:r>
              <a:rPr lang="zh-TW" altLang="en-US" sz="2800" dirty="0" smtClean="0">
                <a:solidFill>
                  <a:srgbClr val="FF0000"/>
                </a:solidFill>
                <a:latin typeface="標楷體" panose="03000509000000000000" pitchFamily="65" charset="-120"/>
                <a:ea typeface="標楷體" panose="03000509000000000000" pitchFamily="65" charset="-120"/>
              </a:rPr>
              <a:t>指示</a:t>
            </a:r>
            <a:r>
              <a:rPr lang="zh-TW" altLang="en-US" sz="2800" dirty="0">
                <a:solidFill>
                  <a:srgbClr val="FF0000"/>
                </a:solidFill>
                <a:latin typeface="標楷體" panose="03000509000000000000" pitchFamily="65" charset="-120"/>
                <a:ea typeface="標楷體" panose="03000509000000000000" pitchFamily="65" charset="-120"/>
              </a:rPr>
              <a:t>標籤</a:t>
            </a:r>
            <a:endParaRPr lang="en-US" altLang="zh-TW" sz="2800" dirty="0" smtClean="0">
              <a:solidFill>
                <a:srgbClr val="FF0000"/>
              </a:solidFill>
              <a:latin typeface="Times New Roman" panose="02020603050405020304" pitchFamily="18" charset="0"/>
              <a:ea typeface="標楷體" panose="03000509000000000000" pitchFamily="65" charset="-120"/>
            </a:endParaRPr>
          </a:p>
          <a:p>
            <a:pPr marL="695325" lvl="0" indent="-71438">
              <a:spcBef>
                <a:spcPts val="1200"/>
              </a:spcBef>
              <a:buFont typeface="Wingdings" panose="05000000000000000000" pitchFamily="2" charset="2"/>
              <a:buChar char="Ø"/>
            </a:pPr>
            <a:r>
              <a:rPr lang="zh-TW" altLang="en-US" sz="2800" dirty="0" smtClean="0">
                <a:solidFill>
                  <a:srgbClr val="FF0000"/>
                </a:solidFill>
                <a:latin typeface="Times New Roman" panose="02020603050405020304" pitchFamily="18" charset="0"/>
                <a:ea typeface="標楷體" panose="03000509000000000000" pitchFamily="65" charset="-120"/>
              </a:rPr>
              <a:t>送審截止日</a:t>
            </a:r>
            <a:r>
              <a:rPr lang="zh-TW" altLang="en-US" sz="2800" dirty="0">
                <a:solidFill>
                  <a:srgbClr val="FF0000"/>
                </a:solidFill>
                <a:latin typeface="Times New Roman" panose="02020603050405020304" pitchFamily="18" charset="0"/>
                <a:ea typeface="標楷體" panose="03000509000000000000" pitchFamily="65" charset="-120"/>
              </a:rPr>
              <a:t>期</a:t>
            </a:r>
            <a:endParaRPr lang="en-US" altLang="zh-TW" sz="2800" dirty="0">
              <a:solidFill>
                <a:srgbClr val="FF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456043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3797" y="1004283"/>
            <a:ext cx="6195094" cy="2800767"/>
          </a:xfrm>
          <a:prstGeom prst="rect">
            <a:avLst/>
          </a:prstGeom>
        </p:spPr>
        <p:txBody>
          <a:bodyPr wrap="square">
            <a:spAutoFit/>
          </a:bodyPr>
          <a:lstStyle/>
          <a:p>
            <a:pPr>
              <a:defRPr/>
            </a:pPr>
            <a:r>
              <a:rPr lang="zh-TW" altLang="en-US" sz="3200" b="1" dirty="0" smtClean="0">
                <a:solidFill>
                  <a:srgbClr val="FF0000"/>
                </a:solidFill>
                <a:latin typeface="標楷體" panose="03000509000000000000" pitchFamily="65" charset="-120"/>
                <a:ea typeface="標楷體" panose="03000509000000000000" pitchFamily="65" charset="-120"/>
              </a:rPr>
              <a:t>參考前人的</a:t>
            </a:r>
            <a:r>
              <a:rPr lang="zh-TW" altLang="en-US" sz="3200" b="1" dirty="0">
                <a:solidFill>
                  <a:srgbClr val="FF0000"/>
                </a:solidFill>
                <a:latin typeface="標楷體" panose="03000509000000000000" pitchFamily="65" charset="-120"/>
                <a:ea typeface="標楷體" panose="03000509000000000000" pitchFamily="65" charset="-120"/>
              </a:rPr>
              <a:t>升等資料</a:t>
            </a:r>
            <a:endParaRPr lang="en-US" altLang="zh-TW" sz="3200" b="1" dirty="0">
              <a:solidFill>
                <a:srgbClr val="FF0000"/>
              </a:solidFill>
              <a:latin typeface="標楷體" panose="03000509000000000000" pitchFamily="65" charset="-120"/>
              <a:ea typeface="標楷體" panose="03000509000000000000" pitchFamily="65" charset="-120"/>
            </a:endParaRPr>
          </a:p>
          <a:p>
            <a:pPr>
              <a:defRPr/>
            </a:pPr>
            <a:endParaRPr lang="en-US" altLang="zh-TW" sz="3200" b="1" dirty="0" smtClean="0">
              <a:latin typeface="標楷體" panose="03000509000000000000" pitchFamily="65" charset="-120"/>
              <a:ea typeface="標楷體" panose="03000509000000000000" pitchFamily="65" charset="-120"/>
            </a:endParaRPr>
          </a:p>
          <a:p>
            <a:pPr indent="630238">
              <a:defRPr/>
            </a:pPr>
            <a:r>
              <a:rPr lang="zh-TW" altLang="en-US" sz="2800" b="1" dirty="0" smtClean="0">
                <a:latin typeface="標楷體" panose="03000509000000000000" pitchFamily="65" charset="-120"/>
                <a:ea typeface="標楷體" panose="03000509000000000000" pitchFamily="65" charset="-120"/>
              </a:rPr>
              <a:t>感謝</a:t>
            </a:r>
            <a:endParaRPr lang="en-US" altLang="zh-TW" sz="2800" b="1" dirty="0" smtClean="0">
              <a:latin typeface="標楷體" panose="03000509000000000000" pitchFamily="65" charset="-120"/>
              <a:ea typeface="標楷體" panose="03000509000000000000" pitchFamily="65" charset="-120"/>
            </a:endParaRPr>
          </a:p>
          <a:p>
            <a:pPr indent="1344613">
              <a:defRPr/>
            </a:pPr>
            <a:r>
              <a:rPr lang="zh-TW" altLang="en-US" sz="2800" b="1" dirty="0" smtClean="0">
                <a:latin typeface="標楷體" panose="03000509000000000000" pitchFamily="65" charset="-120"/>
                <a:ea typeface="標楷體" panose="03000509000000000000" pitchFamily="65" charset="-120"/>
              </a:rPr>
              <a:t>吳進益老師</a:t>
            </a:r>
            <a:endParaRPr lang="en-US" altLang="zh-TW" sz="2800" b="1" dirty="0" smtClean="0">
              <a:latin typeface="標楷體" panose="03000509000000000000" pitchFamily="65" charset="-120"/>
              <a:ea typeface="標楷體" panose="03000509000000000000" pitchFamily="65" charset="-120"/>
            </a:endParaRPr>
          </a:p>
          <a:p>
            <a:pPr indent="1344613">
              <a:defRPr/>
            </a:pPr>
            <a:r>
              <a:rPr lang="zh-TW" altLang="en-US" sz="2800" b="1" dirty="0">
                <a:latin typeface="標楷體" panose="03000509000000000000" pitchFamily="65" charset="-120"/>
                <a:ea typeface="標楷體" panose="03000509000000000000" pitchFamily="65" charset="-120"/>
              </a:rPr>
              <a:t>廖宏儒老師</a:t>
            </a:r>
            <a:endParaRPr lang="en-US" altLang="zh-TW" sz="2800" b="1" dirty="0">
              <a:latin typeface="標楷體" panose="03000509000000000000" pitchFamily="65" charset="-120"/>
              <a:ea typeface="標楷體" panose="03000509000000000000" pitchFamily="65" charset="-120"/>
            </a:endParaRPr>
          </a:p>
          <a:p>
            <a:pPr indent="1344613">
              <a:defRPr/>
            </a:pPr>
            <a:r>
              <a:rPr lang="zh-TW" altLang="en-US" sz="2800" b="1" dirty="0">
                <a:latin typeface="標楷體" panose="03000509000000000000" pitchFamily="65" charset="-120"/>
                <a:ea typeface="標楷體" panose="03000509000000000000" pitchFamily="65" charset="-120"/>
              </a:rPr>
              <a:t>羅至佑</a:t>
            </a:r>
            <a:r>
              <a:rPr lang="zh-TW" altLang="en-US" sz="2800" b="1" dirty="0" smtClean="0">
                <a:latin typeface="標楷體" panose="03000509000000000000" pitchFamily="65" charset="-120"/>
                <a:ea typeface="標楷體" panose="03000509000000000000" pitchFamily="65" charset="-120"/>
              </a:rPr>
              <a:t>老師</a:t>
            </a:r>
            <a:endParaRPr lang="en-US" altLang="zh-TW"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57800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61755" y="2285125"/>
            <a:ext cx="5557884" cy="707886"/>
          </a:xfrm>
          <a:prstGeom prst="rect">
            <a:avLst/>
          </a:prstGeom>
          <a:noFill/>
        </p:spPr>
        <p:txBody>
          <a:bodyPr wrap="square" rtlCol="0">
            <a:spAutoFit/>
          </a:bodyPr>
          <a:lstStyle/>
          <a:p>
            <a:pPr algn="ctr"/>
            <a:r>
              <a:rPr lang="zh-TW" altLang="en-US" sz="4000" dirty="0" smtClean="0">
                <a:latin typeface="標楷體" panose="03000509000000000000" pitchFamily="65" charset="-120"/>
                <a:ea typeface="標楷體" panose="03000509000000000000" pitchFamily="65" charset="-120"/>
              </a:rPr>
              <a:t>謝謝聆聽</a:t>
            </a:r>
            <a:r>
              <a:rPr lang="en-US" altLang="zh-TW" sz="4000" dirty="0" smtClean="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1012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00229" y="571481"/>
            <a:ext cx="8129068" cy="6001643"/>
          </a:xfrm>
          <a:prstGeom prst="rect">
            <a:avLst/>
          </a:prstGeom>
          <a:noFill/>
        </p:spPr>
        <p:txBody>
          <a:bodyPr wrap="square" rtlCol="0">
            <a:spAutoFit/>
          </a:bodyPr>
          <a:lstStyle/>
          <a:p>
            <a:r>
              <a:rPr lang="zh-TW" altLang="en-US" sz="3200" b="1" dirty="0" smtClean="0">
                <a:latin typeface="Times New Roman" panose="02020603050405020304" pitchFamily="18" charset="0"/>
                <a:ea typeface="標楷體" panose="03000509000000000000" pitchFamily="65" charset="-120"/>
              </a:rPr>
              <a:t>教學</a:t>
            </a:r>
            <a:r>
              <a:rPr lang="zh-TW" altLang="en-US" sz="3200" b="1" dirty="0">
                <a:latin typeface="Times New Roman" panose="02020603050405020304" pitchFamily="18" charset="0"/>
                <a:ea typeface="標楷體" panose="03000509000000000000" pitchFamily="65" charset="-120"/>
              </a:rPr>
              <a:t>服務</a:t>
            </a:r>
            <a:r>
              <a:rPr lang="zh-TW" altLang="en-US" sz="3200" b="1" dirty="0" smtClean="0">
                <a:latin typeface="Times New Roman" panose="02020603050405020304" pitchFamily="18" charset="0"/>
                <a:ea typeface="標楷體" panose="03000509000000000000" pitchFamily="65" charset="-120"/>
              </a:rPr>
              <a:t>送審資料準備流程及注意事項分享</a:t>
            </a:r>
            <a:endParaRPr lang="en-US" altLang="zh-TW" sz="3200" b="1" dirty="0" smtClean="0">
              <a:latin typeface="Times New Roman" panose="02020603050405020304" pitchFamily="18" charset="0"/>
              <a:ea typeface="標楷體" panose="03000509000000000000" pitchFamily="65" charset="-120"/>
            </a:endParaRPr>
          </a:p>
          <a:p>
            <a:pPr marL="628650" indent="-274638"/>
            <a:endParaRPr lang="en-US" altLang="zh-TW" sz="2400" dirty="0" smtClean="0">
              <a:latin typeface="Times New Roman" panose="02020603050405020304" pitchFamily="18" charset="0"/>
              <a:ea typeface="標楷體" panose="03000509000000000000" pitchFamily="65" charset="-120"/>
            </a:endParaRPr>
          </a:p>
          <a:p>
            <a:pPr marL="628650" indent="1588"/>
            <a:r>
              <a:rPr lang="en-US" altLang="zh-TW" sz="2800" dirty="0" smtClean="0">
                <a:latin typeface="Times New Roman" panose="02020603050405020304" pitchFamily="18" charset="0"/>
                <a:ea typeface="標楷體" panose="03000509000000000000" pitchFamily="65" charset="-120"/>
              </a:rPr>
              <a:t>1. </a:t>
            </a:r>
            <a:r>
              <a:rPr lang="zh-TW" altLang="en-US" sz="2800" dirty="0">
                <a:latin typeface="Times New Roman" panose="02020603050405020304" pitchFamily="18" charset="0"/>
                <a:ea typeface="標楷體" panose="03000509000000000000" pitchFamily="65" charset="-120"/>
              </a:rPr>
              <a:t>表格檔案</a:t>
            </a:r>
            <a:r>
              <a:rPr lang="zh-TW" altLang="en-US" sz="2800" dirty="0" smtClean="0">
                <a:latin typeface="Times New Roman" panose="02020603050405020304" pitchFamily="18" charset="0"/>
                <a:ea typeface="標楷體" panose="03000509000000000000" pitchFamily="65" charset="-120"/>
              </a:rPr>
              <a:t>下載 </a:t>
            </a:r>
            <a:r>
              <a:rPr lang="en-US" altLang="zh-TW" sz="2800" dirty="0" smtClean="0">
                <a:latin typeface="Times New Roman" panose="02020603050405020304" pitchFamily="18" charset="0"/>
                <a:ea typeface="標楷體" panose="03000509000000000000" pitchFamily="65" charset="-120"/>
              </a:rPr>
              <a:t>(</a:t>
            </a:r>
            <a:r>
              <a:rPr lang="zh-TW" altLang="en-US" sz="2800" dirty="0" smtClean="0">
                <a:latin typeface="Times New Roman" panose="02020603050405020304" pitchFamily="18" charset="0"/>
                <a:ea typeface="標楷體" panose="03000509000000000000" pitchFamily="65" charset="-120"/>
              </a:rPr>
              <a:t>人事室</a:t>
            </a:r>
            <a:r>
              <a:rPr lang="en-US" altLang="zh-TW" sz="2800" dirty="0" smtClean="0">
                <a:latin typeface="Times New Roman" panose="02020603050405020304" pitchFamily="18" charset="0"/>
                <a:ea typeface="標楷體" panose="03000509000000000000" pitchFamily="65" charset="-120"/>
              </a:rPr>
              <a:t>)</a:t>
            </a:r>
          </a:p>
          <a:p>
            <a:pPr marL="628650" indent="1588"/>
            <a:endParaRPr lang="en-US" altLang="zh-TW" sz="2800" dirty="0">
              <a:latin typeface="Times New Roman" panose="02020603050405020304" pitchFamily="18" charset="0"/>
              <a:ea typeface="標楷體" panose="03000509000000000000" pitchFamily="65" charset="-120"/>
            </a:endParaRPr>
          </a:p>
          <a:p>
            <a:pPr marL="628650" indent="1588"/>
            <a:r>
              <a:rPr lang="en-US" altLang="zh-TW" sz="2800" dirty="0" smtClean="0">
                <a:latin typeface="Times New Roman" panose="02020603050405020304" pitchFamily="18" charset="0"/>
                <a:ea typeface="標楷體" panose="03000509000000000000" pitchFamily="65" charset="-120"/>
              </a:rPr>
              <a:t>2.</a:t>
            </a:r>
            <a:r>
              <a:rPr lang="zh-TW" altLang="en-US" sz="2800" dirty="0" smtClean="0">
                <a:latin typeface="Times New Roman" panose="02020603050405020304" pitchFamily="18" charset="0"/>
                <a:ea typeface="標楷體" panose="03000509000000000000" pitchFamily="65" charset="-120"/>
              </a:rPr>
              <a:t> 教學服務佐證資料歸類、分項整理</a:t>
            </a:r>
            <a:endParaRPr lang="en-US" altLang="zh-TW" sz="2800" dirty="0" smtClean="0">
              <a:latin typeface="Times New Roman" panose="02020603050405020304" pitchFamily="18" charset="0"/>
              <a:ea typeface="標楷體" panose="03000509000000000000" pitchFamily="65" charset="-120"/>
            </a:endParaRPr>
          </a:p>
          <a:p>
            <a:pPr marL="628650" indent="1588"/>
            <a:endParaRPr lang="en-US" altLang="zh-TW" sz="2800" dirty="0">
              <a:latin typeface="Times New Roman" panose="02020603050405020304" pitchFamily="18" charset="0"/>
              <a:ea typeface="標楷體" panose="03000509000000000000" pitchFamily="65" charset="-120"/>
            </a:endParaRPr>
          </a:p>
          <a:p>
            <a:pPr marL="987425" indent="-357188"/>
            <a:r>
              <a:rPr lang="en-US" altLang="zh-TW" sz="2800" dirty="0" smtClean="0">
                <a:latin typeface="Times New Roman" panose="02020603050405020304" pitchFamily="18" charset="0"/>
                <a:ea typeface="標楷體" panose="03000509000000000000" pitchFamily="65" charset="-120"/>
              </a:rPr>
              <a:t>3.</a:t>
            </a:r>
            <a:r>
              <a:rPr lang="zh-TW" altLang="en-US" sz="2800" dirty="0" smtClean="0">
                <a:latin typeface="Times New Roman" panose="02020603050405020304" pitchFamily="18" charset="0"/>
                <a:ea typeface="標楷體" panose="03000509000000000000" pitchFamily="65" charset="-120"/>
              </a:rPr>
              <a:t> 填寫「</a:t>
            </a:r>
            <a:r>
              <a:rPr lang="zh-TW" altLang="en-US" sz="2800" dirty="0">
                <a:latin typeface="Times New Roman" panose="02020603050405020304" pitchFamily="18" charset="0"/>
                <a:ea typeface="標楷體" panose="03000509000000000000" pitchFamily="65" charset="-120"/>
              </a:rPr>
              <a:t>國立嘉義大學教師升等教學服務成績考核評分表</a:t>
            </a:r>
            <a:r>
              <a:rPr lang="zh-TW" altLang="en-US" sz="2800" dirty="0" smtClean="0">
                <a:latin typeface="Times New Roman" panose="02020603050405020304" pitchFamily="18" charset="0"/>
                <a:ea typeface="標楷體" panose="03000509000000000000" pitchFamily="65" charset="-120"/>
              </a:rPr>
              <a:t>」</a:t>
            </a:r>
            <a:endParaRPr lang="en-US" altLang="zh-TW" sz="2800" dirty="0">
              <a:latin typeface="Times New Roman" panose="02020603050405020304" pitchFamily="18" charset="0"/>
              <a:ea typeface="標楷體" panose="03000509000000000000" pitchFamily="65" charset="-120"/>
            </a:endParaRPr>
          </a:p>
          <a:p>
            <a:pPr marL="628650" indent="1588"/>
            <a:endParaRPr lang="en-US" altLang="zh-TW" sz="2800" dirty="0">
              <a:latin typeface="Times New Roman" panose="02020603050405020304" pitchFamily="18" charset="0"/>
              <a:ea typeface="標楷體" panose="03000509000000000000" pitchFamily="65" charset="-120"/>
            </a:endParaRPr>
          </a:p>
          <a:p>
            <a:pPr marL="628650" indent="1588"/>
            <a:r>
              <a:rPr lang="en-US" altLang="zh-TW" sz="2800" dirty="0" smtClean="0">
                <a:latin typeface="Times New Roman" panose="02020603050405020304" pitchFamily="18" charset="0"/>
                <a:ea typeface="標楷體" panose="03000509000000000000" pitchFamily="65" charset="-120"/>
              </a:rPr>
              <a:t>4.</a:t>
            </a:r>
            <a:r>
              <a:rPr lang="zh-TW" altLang="en-US" sz="2800" dirty="0">
                <a:latin typeface="Times New Roman" panose="02020603050405020304" pitchFamily="18" charset="0"/>
                <a:ea typeface="標楷體" panose="03000509000000000000" pitchFamily="65" charset="-120"/>
              </a:rPr>
              <a:t> 依序</a:t>
            </a:r>
            <a:r>
              <a:rPr lang="zh-TW" altLang="en-US" sz="2800" dirty="0" smtClean="0">
                <a:latin typeface="Times New Roman" panose="02020603050405020304" pitchFamily="18" charset="0"/>
                <a:ea typeface="標楷體" panose="03000509000000000000" pitchFamily="65" charset="-120"/>
              </a:rPr>
              <a:t>編列佐證資料</a:t>
            </a:r>
            <a:endParaRPr lang="en-US" altLang="zh-TW" sz="2800" dirty="0" smtClean="0">
              <a:latin typeface="Times New Roman" panose="02020603050405020304" pitchFamily="18" charset="0"/>
              <a:ea typeface="標楷體" panose="03000509000000000000" pitchFamily="65" charset="-120"/>
            </a:endParaRPr>
          </a:p>
          <a:p>
            <a:pPr marL="628650" indent="1588"/>
            <a:endParaRPr lang="en-US" altLang="zh-TW" sz="2800" dirty="0">
              <a:latin typeface="Times New Roman" panose="02020603050405020304" pitchFamily="18" charset="0"/>
              <a:ea typeface="標楷體" panose="03000509000000000000" pitchFamily="65" charset="-120"/>
            </a:endParaRPr>
          </a:p>
          <a:p>
            <a:pPr marL="628650" indent="1588"/>
            <a:r>
              <a:rPr lang="en-US" altLang="zh-TW" sz="2800" dirty="0" smtClean="0">
                <a:latin typeface="Times New Roman" panose="02020603050405020304" pitchFamily="18" charset="0"/>
                <a:ea typeface="標楷體" panose="03000509000000000000" pitchFamily="65" charset="-120"/>
              </a:rPr>
              <a:t>5. </a:t>
            </a:r>
            <a:r>
              <a:rPr lang="zh-TW" altLang="en-US" sz="2800" dirty="0" smtClean="0">
                <a:latin typeface="Times New Roman" panose="02020603050405020304" pitchFamily="18" charset="0"/>
                <a:ea typeface="標楷體" panose="03000509000000000000" pitchFamily="65" charset="-120"/>
              </a:rPr>
              <a:t>資料裝訂</a:t>
            </a:r>
            <a:endParaRPr lang="en-US" altLang="zh-TW" sz="2800" dirty="0" smtClean="0">
              <a:latin typeface="Times New Roman" panose="02020603050405020304" pitchFamily="18" charset="0"/>
              <a:ea typeface="標楷體" panose="03000509000000000000" pitchFamily="65" charset="-120"/>
            </a:endParaRPr>
          </a:p>
          <a:p>
            <a:endParaRPr lang="en-US" altLang="zh-TW" sz="2400" dirty="0">
              <a:latin typeface="Times New Roman" panose="02020603050405020304" pitchFamily="18" charset="0"/>
              <a:ea typeface="標楷體" panose="03000509000000000000" pitchFamily="65" charset="-120"/>
            </a:endParaRPr>
          </a:p>
          <a:p>
            <a:endParaRPr lang="zh-TW" altLang="en-US" sz="24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551931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629" y="1735627"/>
            <a:ext cx="8325293" cy="584775"/>
          </a:xfrm>
          <a:prstGeom prst="rect">
            <a:avLst/>
          </a:prstGeom>
          <a:noFill/>
        </p:spPr>
        <p:txBody>
          <a:bodyPr wrap="square" rtlCol="0">
            <a:spAutoFit/>
          </a:bodyPr>
          <a:lstStyle/>
          <a:p>
            <a:pPr algn="ctr"/>
            <a:r>
              <a:rPr lang="en-US" altLang="zh-TW" sz="3200" b="1" dirty="0" smtClean="0">
                <a:latin typeface="Times New Roman" panose="02020603050405020304" pitchFamily="18" charset="0"/>
                <a:ea typeface="標楷體" panose="03000509000000000000" pitchFamily="65" charset="-120"/>
              </a:rPr>
              <a:t>1. </a:t>
            </a:r>
            <a:r>
              <a:rPr lang="zh-TW" altLang="en-US" sz="3200" b="1" dirty="0">
                <a:latin typeface="Times New Roman" panose="02020603050405020304" pitchFamily="18" charset="0"/>
                <a:ea typeface="標楷體" panose="03000509000000000000" pitchFamily="65" charset="-120"/>
              </a:rPr>
              <a:t>表格檔案下載</a:t>
            </a:r>
            <a:endParaRPr lang="en-US" altLang="zh-TW" sz="3200" b="1" dirty="0" smtClean="0">
              <a:latin typeface="Times New Roman" panose="02020603050405020304" pitchFamily="18" charset="0"/>
              <a:ea typeface="標楷體" panose="03000509000000000000" pitchFamily="65" charset="-120"/>
            </a:endParaRPr>
          </a:p>
        </p:txBody>
      </p:sp>
      <p:sp>
        <p:nvSpPr>
          <p:cNvPr id="2" name="矩形 1"/>
          <p:cNvSpPr/>
          <p:nvPr/>
        </p:nvSpPr>
        <p:spPr>
          <a:xfrm>
            <a:off x="699502" y="4338966"/>
            <a:ext cx="7059561" cy="1015663"/>
          </a:xfrm>
          <a:prstGeom prst="rect">
            <a:avLst/>
          </a:prstGeom>
        </p:spPr>
        <p:txBody>
          <a:bodyPr wrap="square">
            <a:spAutoFit/>
          </a:bodyPr>
          <a:lstStyle/>
          <a:p>
            <a:r>
              <a:rPr lang="zh-TW" altLang="en-US" b="1" dirty="0" smtClean="0">
                <a:solidFill>
                  <a:srgbClr val="0070C0"/>
                </a:solidFill>
                <a:hlinkClick r:id="rId3"/>
              </a:rPr>
              <a:t>http</a:t>
            </a:r>
            <a:r>
              <a:rPr lang="zh-TW" altLang="en-US" b="1" dirty="0">
                <a:solidFill>
                  <a:srgbClr val="0070C0"/>
                </a:solidFill>
                <a:hlinkClick r:id="rId3"/>
              </a:rPr>
              <a:t>://www.ncyu.edu.tw/personnel/itemize.aspx?itemize_sn=138531&amp;pages=0&amp;site_content_sn=</a:t>
            </a:r>
            <a:r>
              <a:rPr lang="zh-TW" altLang="en-US" b="1" dirty="0" smtClean="0">
                <a:solidFill>
                  <a:srgbClr val="0070C0"/>
                </a:solidFill>
                <a:hlinkClick r:id="rId3"/>
              </a:rPr>
              <a:t>8337</a:t>
            </a:r>
            <a:r>
              <a:rPr lang="zh-TW" altLang="en-US" b="1" dirty="0" smtClean="0">
                <a:solidFill>
                  <a:srgbClr val="0070C0"/>
                </a:solidFill>
              </a:rPr>
              <a:t> </a:t>
            </a:r>
            <a:r>
              <a:rPr lang="en-US" altLang="zh-TW" sz="2400" b="1" dirty="0" smtClean="0">
                <a:solidFill>
                  <a:srgbClr val="FF0000"/>
                </a:solidFill>
                <a:latin typeface="標楷體" panose="03000509000000000000" pitchFamily="65" charset="-120"/>
                <a:ea typeface="標楷體" panose="03000509000000000000" pitchFamily="65" charset="-120"/>
              </a:rPr>
              <a:t>(</a:t>
            </a:r>
            <a:r>
              <a:rPr lang="en-US" altLang="zh-TW" b="1" dirty="0">
                <a:solidFill>
                  <a:srgbClr val="FF0000"/>
                </a:solidFill>
                <a:latin typeface="標楷體" panose="03000509000000000000" pitchFamily="65" charset="-120"/>
                <a:ea typeface="標楷體" panose="03000509000000000000" pitchFamily="65" charset="-120"/>
              </a:rPr>
              <a:t>107</a:t>
            </a:r>
            <a:r>
              <a:rPr lang="zh-TW" altLang="en-US" b="1" dirty="0">
                <a:solidFill>
                  <a:srgbClr val="FF0000"/>
                </a:solidFill>
                <a:latin typeface="標楷體" panose="03000509000000000000" pitchFamily="65" charset="-120"/>
                <a:ea typeface="標楷體" panose="03000509000000000000" pitchFamily="65" charset="-120"/>
              </a:rPr>
              <a:t>學年度升等表件</a:t>
            </a:r>
            <a:r>
              <a:rPr lang="en-US" altLang="zh-TW" b="1" dirty="0">
                <a:solidFill>
                  <a:srgbClr val="FF0000"/>
                </a:solidFill>
                <a:latin typeface="標楷體" panose="03000509000000000000" pitchFamily="65" charset="-120"/>
                <a:ea typeface="標楷體" panose="03000509000000000000" pitchFamily="65" charset="-120"/>
              </a:rPr>
              <a:t>)</a:t>
            </a:r>
          </a:p>
          <a:p>
            <a:endParaRPr lang="zh-TW" altLang="en-US" b="1" dirty="0">
              <a:solidFill>
                <a:srgbClr val="0070C0"/>
              </a:solidFill>
            </a:endParaRPr>
          </a:p>
        </p:txBody>
      </p:sp>
      <p:sp>
        <p:nvSpPr>
          <p:cNvPr id="5" name="矩形 4"/>
          <p:cNvSpPr/>
          <p:nvPr/>
        </p:nvSpPr>
        <p:spPr>
          <a:xfrm>
            <a:off x="699502" y="3770369"/>
            <a:ext cx="7692428" cy="369332"/>
          </a:xfrm>
          <a:prstGeom prst="rect">
            <a:avLst/>
          </a:prstGeom>
        </p:spPr>
        <p:txBody>
          <a:bodyPr wrap="square">
            <a:spAutoFit/>
          </a:bodyPr>
          <a:lstStyle/>
          <a:p>
            <a:r>
              <a:rPr lang="en-US" altLang="zh-TW" dirty="0">
                <a:hlinkClick r:id="rId4"/>
              </a:rPr>
              <a:t>http://www.ncyu.edu.tw/personnel/law.aspx?law_sn=1845&amp;pages=0</a:t>
            </a:r>
            <a:endParaRPr lang="zh-TW" altLang="en-US" dirty="0"/>
          </a:p>
        </p:txBody>
      </p:sp>
      <p:sp>
        <p:nvSpPr>
          <p:cNvPr id="6" name="矩形 5"/>
          <p:cNvSpPr/>
          <p:nvPr/>
        </p:nvSpPr>
        <p:spPr>
          <a:xfrm>
            <a:off x="699502" y="3258331"/>
            <a:ext cx="7525280" cy="369332"/>
          </a:xfrm>
          <a:prstGeom prst="rect">
            <a:avLst/>
          </a:prstGeom>
        </p:spPr>
        <p:txBody>
          <a:bodyPr wrap="square">
            <a:spAutoFit/>
          </a:bodyPr>
          <a:lstStyle/>
          <a:p>
            <a:r>
              <a:rPr lang="en-US" altLang="zh-TW" dirty="0">
                <a:hlinkClick r:id="rId5"/>
              </a:rPr>
              <a:t>http://</a:t>
            </a:r>
            <a:r>
              <a:rPr lang="en-US" altLang="zh-TW" dirty="0" smtClean="0">
                <a:hlinkClick r:id="rId5"/>
              </a:rPr>
              <a:t>ww.ncyu.edu.tw/personnel/law.aspx?law_sn=1847&amp;pages=0</a:t>
            </a:r>
            <a:endParaRPr lang="zh-TW" altLang="en-US" dirty="0"/>
          </a:p>
        </p:txBody>
      </p:sp>
      <p:sp>
        <p:nvSpPr>
          <p:cNvPr id="7" name="文字方塊 6"/>
          <p:cNvSpPr txBox="1"/>
          <p:nvPr/>
        </p:nvSpPr>
        <p:spPr>
          <a:xfrm>
            <a:off x="3255791" y="2743200"/>
            <a:ext cx="2035277" cy="461665"/>
          </a:xfrm>
          <a:prstGeom prst="rect">
            <a:avLst/>
          </a:prstGeom>
          <a:noFill/>
        </p:spPr>
        <p:txBody>
          <a:bodyPr wrap="square" rtlCol="0">
            <a:spAutoFit/>
          </a:bodyPr>
          <a:lstStyle/>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01221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670768940"/>
              </p:ext>
            </p:extLst>
          </p:nvPr>
        </p:nvGraphicFramePr>
        <p:xfrm>
          <a:off x="673206" y="1195298"/>
          <a:ext cx="8215155" cy="5355882"/>
        </p:xfrm>
        <a:graphic>
          <a:graphicData uri="http://schemas.openxmlformats.org/drawingml/2006/table">
            <a:tbl>
              <a:tblPr firstRow="1" firstCol="1" lastRow="1" lastCol="1" bandRow="1" bandCol="1"/>
              <a:tblGrid>
                <a:gridCol w="460423">
                  <a:extLst>
                    <a:ext uri="{9D8B030D-6E8A-4147-A177-3AD203B41FA5}">
                      <a16:colId xmlns:a16="http://schemas.microsoft.com/office/drawing/2014/main" val="3602835734"/>
                    </a:ext>
                  </a:extLst>
                </a:gridCol>
                <a:gridCol w="460423">
                  <a:extLst>
                    <a:ext uri="{9D8B030D-6E8A-4147-A177-3AD203B41FA5}">
                      <a16:colId xmlns:a16="http://schemas.microsoft.com/office/drawing/2014/main" val="3753068391"/>
                    </a:ext>
                  </a:extLst>
                </a:gridCol>
                <a:gridCol w="461189">
                  <a:extLst>
                    <a:ext uri="{9D8B030D-6E8A-4147-A177-3AD203B41FA5}">
                      <a16:colId xmlns:a16="http://schemas.microsoft.com/office/drawing/2014/main" val="792182015"/>
                    </a:ext>
                  </a:extLst>
                </a:gridCol>
                <a:gridCol w="461189">
                  <a:extLst>
                    <a:ext uri="{9D8B030D-6E8A-4147-A177-3AD203B41FA5}">
                      <a16:colId xmlns:a16="http://schemas.microsoft.com/office/drawing/2014/main" val="3971867189"/>
                    </a:ext>
                  </a:extLst>
                </a:gridCol>
                <a:gridCol w="2649165">
                  <a:extLst>
                    <a:ext uri="{9D8B030D-6E8A-4147-A177-3AD203B41FA5}">
                      <a16:colId xmlns:a16="http://schemas.microsoft.com/office/drawing/2014/main" val="522375807"/>
                    </a:ext>
                  </a:extLst>
                </a:gridCol>
                <a:gridCol w="834281">
                  <a:extLst>
                    <a:ext uri="{9D8B030D-6E8A-4147-A177-3AD203B41FA5}">
                      <a16:colId xmlns:a16="http://schemas.microsoft.com/office/drawing/2014/main" val="1816582035"/>
                    </a:ext>
                  </a:extLst>
                </a:gridCol>
                <a:gridCol w="2888485">
                  <a:extLst>
                    <a:ext uri="{9D8B030D-6E8A-4147-A177-3AD203B41FA5}">
                      <a16:colId xmlns:a16="http://schemas.microsoft.com/office/drawing/2014/main" val="4268087651"/>
                    </a:ext>
                  </a:extLst>
                </a:gridCol>
              </a:tblGrid>
              <a:tr h="548027">
                <a:tc gridSpan="4">
                  <a:txBody>
                    <a:bodyPr/>
                    <a:lstStyle/>
                    <a:p>
                      <a:pPr algn="ctr">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院</a:t>
                      </a:r>
                      <a:r>
                        <a:rPr lang="en-US" sz="1400" kern="100">
                          <a:solidFill>
                            <a:srgbClr val="000000"/>
                          </a:solidFill>
                          <a:effectLst/>
                          <a:latin typeface="Times New Roman" panose="02020603050405020304" pitchFamily="18" charset="0"/>
                          <a:ea typeface="標楷體" panose="03000509000000000000" pitchFamily="65" charset="-120"/>
                        </a:rPr>
                        <a:t>    </a:t>
                      </a:r>
                      <a:r>
                        <a:rPr lang="zh-TW" sz="1400" kern="100">
                          <a:solidFill>
                            <a:srgbClr val="000000"/>
                          </a:solidFill>
                          <a:effectLst/>
                          <a:latin typeface="Times New Roman" panose="02020603050405020304" pitchFamily="18" charset="0"/>
                          <a:ea typeface="標楷體" panose="03000509000000000000" pitchFamily="65" charset="-120"/>
                        </a:rPr>
                        <a:t>別</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spcAft>
                          <a:spcPts val="0"/>
                        </a:spcAft>
                      </a:pPr>
                      <a:r>
                        <a:rPr lang="en-US" sz="1400" kern="100" dirty="0">
                          <a:solidFill>
                            <a:srgbClr val="000000"/>
                          </a:solidFill>
                          <a:effectLst/>
                          <a:latin typeface="標楷體" panose="03000509000000000000" pitchFamily="65" charset="-120"/>
                          <a:ea typeface="新細明體" panose="02020500000000000000" pitchFamily="18" charset="-120"/>
                        </a:rPr>
                        <a:t> </a:t>
                      </a:r>
                      <a:endParaRPr lang="zh-TW" sz="1400" kern="100" dirty="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系所別</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9043967"/>
                  </a:ext>
                </a:extLst>
              </a:tr>
              <a:tr h="274013">
                <a:tc gridSpan="4">
                  <a:txBody>
                    <a:bodyPr/>
                    <a:lstStyle/>
                    <a:p>
                      <a:pPr algn="ctr">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姓</a:t>
                      </a:r>
                      <a:r>
                        <a:rPr lang="en-US" sz="1400" kern="100">
                          <a:solidFill>
                            <a:srgbClr val="000000"/>
                          </a:solidFill>
                          <a:effectLst/>
                          <a:latin typeface="Times New Roman" panose="02020603050405020304" pitchFamily="18" charset="0"/>
                          <a:ea typeface="標楷體" panose="03000509000000000000" pitchFamily="65" charset="-120"/>
                        </a:rPr>
                        <a:t>    </a:t>
                      </a:r>
                      <a:r>
                        <a:rPr lang="zh-TW" sz="1400" kern="100">
                          <a:solidFill>
                            <a:srgbClr val="000000"/>
                          </a:solidFill>
                          <a:effectLst/>
                          <a:latin typeface="Times New Roman" panose="02020603050405020304" pitchFamily="18" charset="0"/>
                          <a:ea typeface="標楷體" panose="03000509000000000000" pitchFamily="65" charset="-120"/>
                        </a:rPr>
                        <a:t>名</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indent="152400" algn="just">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575406141"/>
                  </a:ext>
                </a:extLst>
              </a:tr>
              <a:tr h="365161">
                <a:tc gridSpan="4">
                  <a:txBody>
                    <a:bodyPr/>
                    <a:lstStyle/>
                    <a:p>
                      <a:pPr algn="ctr">
                        <a:lnSpc>
                          <a:spcPts val="1400"/>
                        </a:lnSpc>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擬 升 等</a:t>
                      </a:r>
                      <a:r>
                        <a:rPr lang="en-US" sz="1400" kern="100">
                          <a:solidFill>
                            <a:srgbClr val="000000"/>
                          </a:solidFill>
                          <a:effectLst/>
                          <a:latin typeface="Times New Roman" panose="02020603050405020304" pitchFamily="18" charset="0"/>
                          <a:ea typeface="標楷體" panose="03000509000000000000" pitchFamily="65" charset="-120"/>
                        </a:rPr>
                        <a:t/>
                      </a:r>
                      <a:br>
                        <a:rPr lang="en-US" sz="1400" kern="100">
                          <a:solidFill>
                            <a:srgbClr val="000000"/>
                          </a:solidFill>
                          <a:effectLst/>
                          <a:latin typeface="Times New Roman" panose="02020603050405020304" pitchFamily="18" charset="0"/>
                          <a:ea typeface="標楷體" panose="03000509000000000000" pitchFamily="65" charset="-120"/>
                        </a:rPr>
                      </a:br>
                      <a:r>
                        <a:rPr lang="zh-TW" sz="1400" kern="100">
                          <a:solidFill>
                            <a:srgbClr val="000000"/>
                          </a:solidFill>
                          <a:effectLst/>
                          <a:latin typeface="Times New Roman" panose="02020603050405020304" pitchFamily="18" charset="0"/>
                          <a:ea typeface="標楷體" panose="03000509000000000000" pitchFamily="65" charset="-120"/>
                        </a:rPr>
                        <a:t>職</a:t>
                      </a:r>
                      <a:r>
                        <a:rPr lang="en-US" sz="1400" kern="100">
                          <a:solidFill>
                            <a:srgbClr val="000000"/>
                          </a:solidFill>
                          <a:effectLst/>
                          <a:latin typeface="Times New Roman" panose="02020603050405020304" pitchFamily="18" charset="0"/>
                          <a:ea typeface="標楷體" panose="03000509000000000000" pitchFamily="65" charset="-120"/>
                        </a:rPr>
                        <a:t>    </a:t>
                      </a:r>
                      <a:r>
                        <a:rPr lang="zh-TW" sz="1400" kern="100">
                          <a:solidFill>
                            <a:srgbClr val="000000"/>
                          </a:solidFill>
                          <a:effectLst/>
                          <a:latin typeface="Times New Roman" panose="02020603050405020304" pitchFamily="18" charset="0"/>
                          <a:ea typeface="標楷體" panose="03000509000000000000" pitchFamily="65" charset="-120"/>
                        </a:rPr>
                        <a:t>級</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4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400"/>
                        </a:lnSpc>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現</a:t>
                      </a:r>
                      <a:r>
                        <a:rPr lang="en-US" sz="1400" kern="100">
                          <a:solidFill>
                            <a:srgbClr val="000000"/>
                          </a:solidFill>
                          <a:effectLst/>
                          <a:latin typeface="Times New Roman" panose="02020603050405020304" pitchFamily="18" charset="0"/>
                          <a:ea typeface="標楷體" panose="03000509000000000000" pitchFamily="65" charset="-120"/>
                        </a:rPr>
                        <a:t>  </a:t>
                      </a:r>
                      <a:r>
                        <a:rPr lang="zh-TW" sz="1400" kern="100">
                          <a:solidFill>
                            <a:srgbClr val="000000"/>
                          </a:solidFill>
                          <a:effectLst/>
                          <a:latin typeface="Times New Roman" panose="02020603050405020304" pitchFamily="18" charset="0"/>
                          <a:ea typeface="標楷體" panose="03000509000000000000" pitchFamily="65" charset="-120"/>
                        </a:rPr>
                        <a:t>任</a:t>
                      </a:r>
                      <a:r>
                        <a:rPr lang="en-US" sz="1400" kern="100">
                          <a:solidFill>
                            <a:srgbClr val="000000"/>
                          </a:solidFill>
                          <a:effectLst/>
                          <a:latin typeface="Times New Roman" panose="02020603050405020304" pitchFamily="18" charset="0"/>
                          <a:ea typeface="標楷體" panose="03000509000000000000" pitchFamily="65" charset="-120"/>
                        </a:rPr>
                        <a:t/>
                      </a:r>
                      <a:br>
                        <a:rPr lang="en-US" sz="1400" kern="100">
                          <a:solidFill>
                            <a:srgbClr val="000000"/>
                          </a:solidFill>
                          <a:effectLst/>
                          <a:latin typeface="Times New Roman" panose="02020603050405020304" pitchFamily="18" charset="0"/>
                          <a:ea typeface="標楷體" panose="03000509000000000000" pitchFamily="65" charset="-120"/>
                        </a:rPr>
                      </a:br>
                      <a:r>
                        <a:rPr lang="zh-TW" sz="1400" kern="100">
                          <a:solidFill>
                            <a:srgbClr val="000000"/>
                          </a:solidFill>
                          <a:effectLst/>
                          <a:latin typeface="Times New Roman" panose="02020603050405020304" pitchFamily="18" charset="0"/>
                          <a:ea typeface="標楷體" panose="03000509000000000000" pitchFamily="65" charset="-120"/>
                        </a:rPr>
                        <a:t>職</a:t>
                      </a:r>
                      <a:r>
                        <a:rPr lang="en-US" sz="1400" kern="100">
                          <a:solidFill>
                            <a:srgbClr val="000000"/>
                          </a:solidFill>
                          <a:effectLst/>
                          <a:latin typeface="Times New Roman" panose="02020603050405020304" pitchFamily="18" charset="0"/>
                          <a:ea typeface="標楷體" panose="03000509000000000000" pitchFamily="65" charset="-120"/>
                        </a:rPr>
                        <a:t>  </a:t>
                      </a:r>
                      <a:r>
                        <a:rPr lang="zh-TW" sz="1400" kern="100">
                          <a:solidFill>
                            <a:srgbClr val="000000"/>
                          </a:solidFill>
                          <a:effectLst/>
                          <a:latin typeface="Times New Roman" panose="02020603050405020304" pitchFamily="18" charset="0"/>
                          <a:ea typeface="標楷體" panose="03000509000000000000" pitchFamily="65" charset="-120"/>
                        </a:rPr>
                        <a:t>級</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4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93594745"/>
                  </a:ext>
                </a:extLst>
              </a:tr>
              <a:tr h="387361">
                <a:tc rowSpan="2">
                  <a:txBody>
                    <a:bodyPr/>
                    <a:lstStyle/>
                    <a:p>
                      <a:pPr marL="635" indent="-66040" algn="ctr">
                        <a:lnSpc>
                          <a:spcPts val="1500"/>
                        </a:lnSpc>
                        <a:spcAft>
                          <a:spcPts val="0"/>
                        </a:spcAft>
                      </a:pPr>
                      <a:r>
                        <a:rPr lang="zh-TW" sz="1400" b="1" kern="100" spc="-50">
                          <a:solidFill>
                            <a:srgbClr val="000000"/>
                          </a:solidFill>
                          <a:effectLst/>
                          <a:latin typeface="Times New Roman" panose="02020603050405020304" pitchFamily="18" charset="0"/>
                          <a:ea typeface="標楷體" panose="03000509000000000000" pitchFamily="65" charset="-120"/>
                        </a:rPr>
                        <a:t>序號</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indent="635" algn="ctr">
                        <a:lnSpc>
                          <a:spcPts val="1500"/>
                        </a:lnSpc>
                        <a:spcAft>
                          <a:spcPts val="0"/>
                        </a:spcAft>
                        <a:tabLst>
                          <a:tab pos="-1541145" algn="l"/>
                        </a:tabLst>
                      </a:pPr>
                      <a:r>
                        <a:rPr lang="zh-TW" sz="1400" b="1" kern="100">
                          <a:solidFill>
                            <a:srgbClr val="000000"/>
                          </a:solidFill>
                          <a:effectLst/>
                          <a:latin typeface="Times New Roman" panose="02020603050405020304" pitchFamily="18" charset="0"/>
                          <a:ea typeface="標楷體" panose="03000509000000000000" pitchFamily="65" charset="-120"/>
                        </a:rPr>
                        <a:t>檢視</a:t>
                      </a:r>
                      <a:endParaRPr lang="zh-TW" sz="1400" kern="100">
                        <a:effectLst/>
                        <a:latin typeface="Times New Roman" panose="02020603050405020304" pitchFamily="18" charset="0"/>
                        <a:ea typeface="新細明體" panose="02020500000000000000" pitchFamily="18" charset="-120"/>
                      </a:endParaRPr>
                    </a:p>
                    <a:p>
                      <a:pPr indent="635" algn="ctr">
                        <a:lnSpc>
                          <a:spcPts val="1500"/>
                        </a:lnSpc>
                        <a:spcAft>
                          <a:spcPts val="0"/>
                        </a:spcAft>
                        <a:tabLst>
                          <a:tab pos="-1541145" algn="l"/>
                        </a:tabLst>
                      </a:pPr>
                      <a:r>
                        <a:rPr lang="zh-TW" sz="1400" b="1" kern="100" spc="-100">
                          <a:solidFill>
                            <a:srgbClr val="000000"/>
                          </a:solidFill>
                          <a:effectLst/>
                          <a:latin typeface="Times New Roman" panose="02020603050405020304" pitchFamily="18" charset="0"/>
                          <a:ea typeface="標楷體" panose="03000509000000000000" pitchFamily="65" charset="-120"/>
                        </a:rPr>
                        <a:t>（請勾選）</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rowSpan="2">
                  <a:txBody>
                    <a:bodyPr/>
                    <a:lstStyle/>
                    <a:p>
                      <a:pPr marR="254635" indent="260985" algn="dist">
                        <a:lnSpc>
                          <a:spcPts val="1500"/>
                        </a:lnSpc>
                        <a:spcAft>
                          <a:spcPts val="0"/>
                        </a:spcAft>
                      </a:pPr>
                      <a:r>
                        <a:rPr lang="zh-TW" sz="1400" b="1" kern="100">
                          <a:solidFill>
                            <a:srgbClr val="000000"/>
                          </a:solidFill>
                          <a:effectLst/>
                          <a:latin typeface="Times New Roman" panose="02020603050405020304" pitchFamily="18" charset="0"/>
                          <a:ea typeface="標楷體" panose="03000509000000000000" pitchFamily="65" charset="-120"/>
                        </a:rPr>
                        <a:t>文件名稱</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400" b="1" kern="100">
                          <a:solidFill>
                            <a:srgbClr val="000000"/>
                          </a:solidFill>
                          <a:effectLst/>
                          <a:latin typeface="Times New Roman" panose="02020603050405020304" pitchFamily="18" charset="0"/>
                          <a:ea typeface="標楷體" panose="03000509000000000000" pitchFamily="65" charset="-120"/>
                        </a:rPr>
                        <a:t>數量</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R="399415" indent="391795" algn="dist">
                        <a:lnSpc>
                          <a:spcPts val="1500"/>
                        </a:lnSpc>
                        <a:spcAft>
                          <a:spcPts val="0"/>
                        </a:spcAft>
                      </a:pPr>
                      <a:r>
                        <a:rPr lang="zh-TW" sz="1400" b="1" kern="100">
                          <a:solidFill>
                            <a:srgbClr val="000000"/>
                          </a:solidFill>
                          <a:effectLst/>
                          <a:latin typeface="Times New Roman" panose="02020603050405020304" pitchFamily="18" charset="0"/>
                          <a:ea typeface="標楷體" panose="03000509000000000000" pitchFamily="65" charset="-120"/>
                        </a:rPr>
                        <a:t>備註</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71498644"/>
                  </a:ext>
                </a:extLst>
              </a:tr>
              <a:tr h="1147684">
                <a:tc vMerge="1">
                  <a:txBody>
                    <a:bodyPr/>
                    <a:lstStyle/>
                    <a:p>
                      <a:endParaRPr lang="zh-TW" altLang="en-US"/>
                    </a:p>
                  </a:txBody>
                  <a:tcPr/>
                </a:tc>
                <a:tc>
                  <a:txBody>
                    <a:bodyPr/>
                    <a:lstStyle/>
                    <a:p>
                      <a:pPr indent="635" algn="ctr">
                        <a:lnSpc>
                          <a:spcPts val="1500"/>
                        </a:lnSpc>
                        <a:spcAft>
                          <a:spcPts val="0"/>
                        </a:spcAft>
                        <a:tabLst>
                          <a:tab pos="-1541145" algn="l"/>
                        </a:tabLst>
                      </a:pPr>
                      <a:r>
                        <a:rPr lang="zh-TW" sz="1400" b="1" kern="100">
                          <a:solidFill>
                            <a:srgbClr val="000000"/>
                          </a:solidFill>
                          <a:effectLst/>
                          <a:latin typeface="Times New Roman" panose="02020603050405020304" pitchFamily="18" charset="0"/>
                          <a:ea typeface="標楷體" panose="03000509000000000000" pitchFamily="65" charset="-120"/>
                        </a:rPr>
                        <a:t>申請人</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635" algn="ctr">
                        <a:lnSpc>
                          <a:spcPts val="1500"/>
                        </a:lnSpc>
                        <a:spcAft>
                          <a:spcPts val="0"/>
                        </a:spcAft>
                        <a:tabLst>
                          <a:tab pos="-1541145" algn="l"/>
                        </a:tabLst>
                      </a:pPr>
                      <a:r>
                        <a:rPr lang="zh-TW" sz="1400" b="1" kern="100">
                          <a:solidFill>
                            <a:srgbClr val="000000"/>
                          </a:solidFill>
                          <a:effectLst/>
                          <a:latin typeface="Times New Roman" panose="02020603050405020304" pitchFamily="18" charset="0"/>
                          <a:ea typeface="標楷體" panose="03000509000000000000" pitchFamily="65" charset="-120"/>
                        </a:rPr>
                        <a:t>系</a:t>
                      </a:r>
                      <a:r>
                        <a:rPr lang="en-US" sz="1400" b="1" kern="100">
                          <a:solidFill>
                            <a:srgbClr val="000000"/>
                          </a:solidFill>
                          <a:effectLst/>
                          <a:latin typeface="Times New Roman" panose="02020603050405020304" pitchFamily="18" charset="0"/>
                          <a:ea typeface="標楷體" panose="03000509000000000000" pitchFamily="65" charset="-120"/>
                        </a:rPr>
                        <a:t>(</a:t>
                      </a:r>
                      <a:r>
                        <a:rPr lang="zh-TW" sz="1400" b="1" kern="100">
                          <a:solidFill>
                            <a:srgbClr val="000000"/>
                          </a:solidFill>
                          <a:effectLst/>
                          <a:latin typeface="Times New Roman" panose="02020603050405020304" pitchFamily="18" charset="0"/>
                          <a:ea typeface="標楷體" panose="03000509000000000000" pitchFamily="65" charset="-120"/>
                        </a:rPr>
                        <a:t>所、中心</a:t>
                      </a:r>
                      <a:r>
                        <a:rPr lang="en-US" sz="1400" b="1" kern="100">
                          <a:solidFill>
                            <a:srgbClr val="000000"/>
                          </a:solidFill>
                          <a:effectLst/>
                          <a:latin typeface="Times New Roman" panose="02020603050405020304" pitchFamily="18" charset="0"/>
                          <a:ea typeface="標楷體" panose="03000509000000000000" pitchFamily="65" charset="-120"/>
                        </a:rPr>
                        <a:t>)</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635" algn="ctr">
                        <a:lnSpc>
                          <a:spcPts val="1500"/>
                        </a:lnSpc>
                        <a:spcAft>
                          <a:spcPts val="0"/>
                        </a:spcAft>
                        <a:tabLst>
                          <a:tab pos="-1541145" algn="l"/>
                        </a:tabLst>
                      </a:pPr>
                      <a:r>
                        <a:rPr lang="zh-TW" sz="1400" b="1" kern="100">
                          <a:solidFill>
                            <a:srgbClr val="000000"/>
                          </a:solidFill>
                          <a:effectLst/>
                          <a:latin typeface="Times New Roman" panose="02020603050405020304" pitchFamily="18" charset="0"/>
                          <a:ea typeface="標楷體" panose="03000509000000000000" pitchFamily="65" charset="-120"/>
                        </a:rPr>
                        <a:t>學院</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316480158"/>
                  </a:ext>
                </a:extLst>
              </a:tr>
              <a:tr h="1430768">
                <a:tc>
                  <a:txBody>
                    <a:bodyPr/>
                    <a:lstStyle/>
                    <a:p>
                      <a:pPr algn="ctr">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1</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400"/>
                        </a:lnSpc>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升等推薦表（正本）、</a:t>
                      </a:r>
                      <a:r>
                        <a:rPr lang="zh-HK" sz="1400" u="sng" kern="100">
                          <a:solidFill>
                            <a:srgbClr val="FF0000"/>
                          </a:solidFill>
                          <a:effectLst/>
                          <a:latin typeface="Times New Roman" panose="02020603050405020304" pitchFamily="18" charset="0"/>
                          <a:ea typeface="標楷體" panose="03000509000000000000" pitchFamily="65" charset="-120"/>
                        </a:rPr>
                        <a:t>送審作以</a:t>
                      </a:r>
                      <a:r>
                        <a:rPr lang="en-US" sz="1400" u="sng" kern="100">
                          <a:solidFill>
                            <a:srgbClr val="FF0000"/>
                          </a:solidFill>
                          <a:effectLst/>
                          <a:latin typeface="標楷體" panose="03000509000000000000" pitchFamily="65" charset="-120"/>
                          <a:ea typeface="新細明體" panose="02020500000000000000" pitchFamily="18" charset="-120"/>
                        </a:rPr>
                        <a:t>Turnitin</a:t>
                      </a:r>
                      <a:r>
                        <a:rPr lang="zh-TW" sz="1400" u="sng" kern="100">
                          <a:solidFill>
                            <a:srgbClr val="FF0000"/>
                          </a:solidFill>
                          <a:effectLst/>
                          <a:latin typeface="Times New Roman" panose="02020603050405020304" pitchFamily="18" charset="0"/>
                          <a:ea typeface="標楷體" panose="03000509000000000000" pitchFamily="65" charset="-120"/>
                        </a:rPr>
                        <a:t>／</a:t>
                      </a:r>
                      <a:r>
                        <a:rPr lang="en-US" sz="1400" u="sng" kern="100">
                          <a:solidFill>
                            <a:srgbClr val="FF0000"/>
                          </a:solidFill>
                          <a:effectLst/>
                          <a:latin typeface="Times New Roman" panose="02020603050405020304" pitchFamily="18" charset="0"/>
                          <a:ea typeface="標楷體" panose="03000509000000000000" pitchFamily="65" charset="-120"/>
                        </a:rPr>
                        <a:t>crosscheck </a:t>
                      </a:r>
                      <a:r>
                        <a:rPr lang="zh-TW" sz="1400" u="sng" kern="100">
                          <a:solidFill>
                            <a:srgbClr val="FF0000"/>
                          </a:solidFill>
                          <a:effectLst/>
                          <a:latin typeface="Times New Roman" panose="02020603050405020304" pitchFamily="18" charset="0"/>
                          <a:ea typeface="標楷體" panose="03000509000000000000" pitchFamily="65" charset="-120"/>
                        </a:rPr>
                        <a:t>論文原創性比對系統檢</a:t>
                      </a:r>
                      <a:r>
                        <a:rPr lang="zh-HK" sz="1400" u="sng" kern="100">
                          <a:solidFill>
                            <a:srgbClr val="FF0000"/>
                          </a:solidFill>
                          <a:effectLst/>
                          <a:latin typeface="Times New Roman" panose="02020603050405020304" pitchFamily="18" charset="0"/>
                          <a:ea typeface="標楷體" panose="03000509000000000000" pitchFamily="65" charset="-120"/>
                        </a:rPr>
                        <a:t>核結果</a:t>
                      </a:r>
                      <a:r>
                        <a:rPr lang="zh-TW" sz="1400" u="sng" kern="100">
                          <a:solidFill>
                            <a:srgbClr val="FF0000"/>
                          </a:solidFill>
                          <a:effectLst/>
                          <a:latin typeface="Times New Roman" panose="02020603050405020304" pitchFamily="18" charset="0"/>
                          <a:ea typeface="標楷體" panose="03000509000000000000" pitchFamily="65" charset="-120"/>
                        </a:rPr>
                        <a:t>。</a:t>
                      </a:r>
                      <a:r>
                        <a:rPr lang="en-US" sz="1400" u="sng" kern="100">
                          <a:solidFill>
                            <a:srgbClr val="FF0000"/>
                          </a:solidFill>
                          <a:effectLst/>
                          <a:latin typeface="Times New Roman" panose="02020603050405020304" pitchFamily="18" charset="0"/>
                          <a:ea typeface="標楷體" panose="03000509000000000000" pitchFamily="65" charset="-120"/>
                        </a:rPr>
                        <a:t>(</a:t>
                      </a:r>
                      <a:r>
                        <a:rPr lang="zh-HK" sz="1400" u="sng" kern="100">
                          <a:solidFill>
                            <a:srgbClr val="FF0000"/>
                          </a:solidFill>
                          <a:effectLst/>
                          <a:latin typeface="Times New Roman" panose="02020603050405020304" pitchFamily="18" charset="0"/>
                          <a:ea typeface="標楷體" panose="03000509000000000000" pitchFamily="65" charset="-120"/>
                        </a:rPr>
                        <a:t>以作品及體育成就升等送審者免附</a:t>
                      </a:r>
                      <a:r>
                        <a:rPr lang="en-US" sz="1400" u="sng" kern="100">
                          <a:solidFill>
                            <a:srgbClr val="FF0000"/>
                          </a:solidFill>
                          <a:effectLst/>
                          <a:latin typeface="標楷體" panose="03000509000000000000" pitchFamily="65" charset="-120"/>
                          <a:ea typeface="新細明體" panose="02020500000000000000" pitchFamily="18" charset="-120"/>
                        </a:rPr>
                        <a:t>)</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1</a:t>
                      </a:r>
                      <a:r>
                        <a:rPr lang="zh-TW" sz="1400" kern="100">
                          <a:solidFill>
                            <a:srgbClr val="000000"/>
                          </a:solidFill>
                          <a:effectLst/>
                          <a:latin typeface="Times New Roman" panose="02020603050405020304" pitchFamily="18" charset="0"/>
                          <a:ea typeface="標楷體" panose="03000509000000000000" pitchFamily="65" charset="-120"/>
                        </a:rPr>
                        <a:t>份</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just">
                        <a:lnSpc>
                          <a:spcPts val="1300"/>
                        </a:lnSpc>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請至本校人事室網頁</a:t>
                      </a:r>
                      <a:r>
                        <a:rPr lang="en-US" sz="1400" kern="100">
                          <a:solidFill>
                            <a:srgbClr val="000000"/>
                          </a:solidFill>
                          <a:effectLst/>
                          <a:latin typeface="Times New Roman" panose="02020603050405020304" pitchFamily="18" charset="0"/>
                          <a:ea typeface="標楷體" panose="03000509000000000000" pitchFamily="65" charset="-120"/>
                        </a:rPr>
                        <a:t>/</a:t>
                      </a:r>
                      <a:r>
                        <a:rPr lang="zh-TW" sz="1400" kern="100">
                          <a:solidFill>
                            <a:srgbClr val="000000"/>
                          </a:solidFill>
                          <a:effectLst/>
                          <a:latin typeface="Times New Roman" panose="02020603050405020304" pitchFamily="18" charset="0"/>
                          <a:ea typeface="標楷體" panose="03000509000000000000" pitchFamily="65" charset="-120"/>
                        </a:rPr>
                        <a:t>表格下載項下戴。</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9360013"/>
                  </a:ext>
                </a:extLst>
              </a:tr>
              <a:tr h="365161">
                <a:tc>
                  <a:txBody>
                    <a:bodyPr/>
                    <a:lstStyle/>
                    <a:p>
                      <a:pPr algn="ctr">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2</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400"/>
                        </a:lnSpc>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著作及論文目錄一覽表（正本）</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1</a:t>
                      </a:r>
                      <a:r>
                        <a:rPr lang="zh-TW" sz="1400" kern="100">
                          <a:solidFill>
                            <a:srgbClr val="000000"/>
                          </a:solidFill>
                          <a:effectLst/>
                          <a:latin typeface="Times New Roman" panose="02020603050405020304" pitchFamily="18" charset="0"/>
                          <a:ea typeface="標楷體" panose="03000509000000000000" pitchFamily="65" charset="-120"/>
                        </a:rPr>
                        <a:t>份</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52344572"/>
                  </a:ext>
                </a:extLst>
              </a:tr>
              <a:tr h="365161">
                <a:tc>
                  <a:txBody>
                    <a:bodyPr/>
                    <a:lstStyle/>
                    <a:p>
                      <a:pPr algn="ctr">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3</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400"/>
                        </a:lnSpc>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教育部頒發現任職級教師證書影本</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1</a:t>
                      </a:r>
                      <a:r>
                        <a:rPr lang="zh-TW" sz="1400" kern="100">
                          <a:solidFill>
                            <a:srgbClr val="000000"/>
                          </a:solidFill>
                          <a:effectLst/>
                          <a:latin typeface="Times New Roman" panose="02020603050405020304" pitchFamily="18" charset="0"/>
                          <a:ea typeface="標楷體" panose="03000509000000000000" pitchFamily="65" charset="-120"/>
                        </a:rPr>
                        <a:t>份</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just">
                        <a:lnSpc>
                          <a:spcPts val="1300"/>
                        </a:lnSpc>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請系（所、中心）承辦人於影本資料上蓋「核與正本無訛」之章戳並加蓋承辦人職章。</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8247166"/>
                  </a:ext>
                </a:extLst>
              </a:tr>
              <a:tr h="472546">
                <a:tc>
                  <a:txBody>
                    <a:bodyPr/>
                    <a:lstStyle/>
                    <a:p>
                      <a:pPr algn="ctr">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4</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400"/>
                        </a:lnSpc>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符合升等之相關服務年資聘書影本</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spcAft>
                          <a:spcPts val="0"/>
                        </a:spcAft>
                      </a:pPr>
                      <a:r>
                        <a:rPr lang="zh-TW" sz="1400" kern="100" spc="-100" dirty="0">
                          <a:solidFill>
                            <a:srgbClr val="000000"/>
                          </a:solidFill>
                          <a:effectLst/>
                          <a:latin typeface="Times New Roman" panose="02020603050405020304" pitchFamily="18" charset="0"/>
                          <a:ea typeface="標楷體" panose="03000509000000000000" pitchFamily="65" charset="-120"/>
                        </a:rPr>
                        <a:t>各</a:t>
                      </a:r>
                      <a:r>
                        <a:rPr lang="en-US" sz="1400" kern="100" spc="-100" dirty="0">
                          <a:solidFill>
                            <a:srgbClr val="000000"/>
                          </a:solidFill>
                          <a:effectLst/>
                          <a:latin typeface="Times New Roman" panose="02020603050405020304" pitchFamily="18" charset="0"/>
                          <a:ea typeface="標楷體" panose="03000509000000000000" pitchFamily="65" charset="-120"/>
                        </a:rPr>
                        <a:t>1</a:t>
                      </a:r>
                      <a:r>
                        <a:rPr lang="zh-TW" sz="1400" kern="100" spc="-100" dirty="0">
                          <a:solidFill>
                            <a:srgbClr val="000000"/>
                          </a:solidFill>
                          <a:effectLst/>
                          <a:latin typeface="Times New Roman" panose="02020603050405020304" pitchFamily="18" charset="0"/>
                          <a:ea typeface="標楷體" panose="03000509000000000000" pitchFamily="65" charset="-120"/>
                        </a:rPr>
                        <a:t>份</a:t>
                      </a:r>
                      <a:endParaRPr lang="zh-TW" sz="1400" kern="100" dirty="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2803766925"/>
                  </a:ext>
                </a:extLst>
              </a:tr>
            </a:tbl>
          </a:graphicData>
        </a:graphic>
      </p:graphicFrame>
      <p:sp>
        <p:nvSpPr>
          <p:cNvPr id="5" name="Rectangle 1"/>
          <p:cNvSpPr>
            <a:spLocks noChangeArrowheads="1"/>
          </p:cNvSpPr>
          <p:nvPr/>
        </p:nvSpPr>
        <p:spPr bwMode="auto">
          <a:xfrm>
            <a:off x="673206" y="0"/>
            <a:ext cx="7934286"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41463" algn="l"/>
              </a:tabLst>
              <a:defRPr>
                <a:solidFill>
                  <a:schemeClr val="tx1"/>
                </a:solidFill>
                <a:latin typeface="Arial" panose="020B0604020202020204" pitchFamily="34" charset="0"/>
              </a:defRPr>
            </a:lvl1pPr>
            <a:lvl2pPr eaLnBrk="0" fontAlgn="base" hangingPunct="0">
              <a:spcBef>
                <a:spcPct val="0"/>
              </a:spcBef>
              <a:spcAft>
                <a:spcPct val="0"/>
              </a:spcAft>
              <a:tabLst>
                <a:tab pos="-1541463" algn="l"/>
              </a:tabLst>
              <a:defRPr>
                <a:solidFill>
                  <a:schemeClr val="tx1"/>
                </a:solidFill>
                <a:latin typeface="Arial" panose="020B0604020202020204" pitchFamily="34" charset="0"/>
              </a:defRPr>
            </a:lvl2pPr>
            <a:lvl3pPr eaLnBrk="0" fontAlgn="base" hangingPunct="0">
              <a:spcBef>
                <a:spcPct val="0"/>
              </a:spcBef>
              <a:spcAft>
                <a:spcPct val="0"/>
              </a:spcAft>
              <a:tabLst>
                <a:tab pos="-1541463" algn="l"/>
              </a:tabLst>
              <a:defRPr>
                <a:solidFill>
                  <a:schemeClr val="tx1"/>
                </a:solidFill>
                <a:latin typeface="Arial" panose="020B0604020202020204" pitchFamily="34" charset="0"/>
              </a:defRPr>
            </a:lvl3pPr>
            <a:lvl4pPr eaLnBrk="0" fontAlgn="base" hangingPunct="0">
              <a:spcBef>
                <a:spcPct val="0"/>
              </a:spcBef>
              <a:spcAft>
                <a:spcPct val="0"/>
              </a:spcAft>
              <a:tabLst>
                <a:tab pos="-1541463" algn="l"/>
              </a:tabLst>
              <a:defRPr>
                <a:solidFill>
                  <a:schemeClr val="tx1"/>
                </a:solidFill>
                <a:latin typeface="Arial" panose="020B0604020202020204" pitchFamily="34" charset="0"/>
              </a:defRPr>
            </a:lvl4pPr>
            <a:lvl5pPr eaLnBrk="0" fontAlgn="base" hangingPunct="0">
              <a:spcBef>
                <a:spcPct val="0"/>
              </a:spcBef>
              <a:spcAft>
                <a:spcPct val="0"/>
              </a:spcAft>
              <a:tabLst>
                <a:tab pos="-1541463" algn="l"/>
              </a:tabLst>
              <a:defRPr>
                <a:solidFill>
                  <a:schemeClr val="tx1"/>
                </a:solidFill>
                <a:latin typeface="Arial" panose="020B0604020202020204" pitchFamily="34" charset="0"/>
              </a:defRPr>
            </a:lvl5pPr>
            <a:lvl6pPr eaLnBrk="0" fontAlgn="base" hangingPunct="0">
              <a:spcBef>
                <a:spcPct val="0"/>
              </a:spcBef>
              <a:spcAft>
                <a:spcPct val="0"/>
              </a:spcAft>
              <a:tabLst>
                <a:tab pos="-1541463" algn="l"/>
              </a:tabLst>
              <a:defRPr>
                <a:solidFill>
                  <a:schemeClr val="tx1"/>
                </a:solidFill>
                <a:latin typeface="Arial" panose="020B0604020202020204" pitchFamily="34" charset="0"/>
              </a:defRPr>
            </a:lvl6pPr>
            <a:lvl7pPr eaLnBrk="0" fontAlgn="base" hangingPunct="0">
              <a:spcBef>
                <a:spcPct val="0"/>
              </a:spcBef>
              <a:spcAft>
                <a:spcPct val="0"/>
              </a:spcAft>
              <a:tabLst>
                <a:tab pos="-1541463" algn="l"/>
              </a:tabLst>
              <a:defRPr>
                <a:solidFill>
                  <a:schemeClr val="tx1"/>
                </a:solidFill>
                <a:latin typeface="Arial" panose="020B0604020202020204" pitchFamily="34" charset="0"/>
              </a:defRPr>
            </a:lvl7pPr>
            <a:lvl8pPr eaLnBrk="0" fontAlgn="base" hangingPunct="0">
              <a:spcBef>
                <a:spcPct val="0"/>
              </a:spcBef>
              <a:spcAft>
                <a:spcPct val="0"/>
              </a:spcAft>
              <a:tabLst>
                <a:tab pos="-1541463" algn="l"/>
              </a:tabLst>
              <a:defRPr>
                <a:solidFill>
                  <a:schemeClr val="tx1"/>
                </a:solidFill>
                <a:latin typeface="Arial" panose="020B0604020202020204" pitchFamily="34" charset="0"/>
              </a:defRPr>
            </a:lvl8pPr>
            <a:lvl9pPr eaLnBrk="0" fontAlgn="base" hangingPunct="0">
              <a:spcBef>
                <a:spcPct val="0"/>
              </a:spcBef>
              <a:spcAft>
                <a:spcPct val="0"/>
              </a:spcAft>
              <a:tabLst>
                <a:tab pos="-154146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541463" algn="l"/>
              </a:tabLst>
            </a:pPr>
            <a:r>
              <a:rPr kumimoji="0" lang="zh-TW" altLang="zh-TW"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國立嘉義大學教師升等案提送校教評會審查</a:t>
            </a:r>
            <a:r>
              <a:rPr kumimoji="0" lang="zh-TW" altLang="zh-TW" b="1" i="0" u="none"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應繳證件清單</a:t>
            </a:r>
            <a:endParaRPr kumimoji="0" lang="zh-TW" altLang="zh-TW" b="0" i="0" u="none" strike="noStrike" cap="none" normalizeH="0" baseline="0" dirty="0" smtClean="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tab pos="-1541463" algn="l"/>
              </a:tabLst>
            </a:pP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101</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11</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月</a:t>
            </a: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27</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日</a:t>
            </a: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101</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學年度第</a:t>
            </a: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次校教評會審議通過</a:t>
            </a:r>
            <a:endParaRPr kumimoji="0" lang="zh-TW" altLang="en-US" sz="6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541463" algn="l"/>
              </a:tabLst>
            </a:pP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104</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09</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月</a:t>
            </a: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08</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日</a:t>
            </a: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104</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學年度第</a:t>
            </a: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次校教評會修正通過</a:t>
            </a:r>
            <a:endParaRPr kumimoji="0" lang="zh-TW" altLang="en-US" sz="6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541463" algn="l"/>
              </a:tabLst>
            </a:pP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105</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09</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月</a:t>
            </a: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06</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日</a:t>
            </a: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105</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學年度第</a:t>
            </a:r>
            <a:r>
              <a:rPr kumimoji="0" lang="en-US" altLang="zh-TW"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次校教評會修正通過</a:t>
            </a:r>
            <a:endParaRPr kumimoji="0" lang="zh-TW" altLang="en-US" sz="6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541463" algn="l"/>
              </a:tabLst>
            </a:pPr>
            <a:r>
              <a:rPr kumimoji="0" lang="en-US" altLang="zh-TW" sz="900" b="0" i="0" u="none"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107</a:t>
            </a:r>
            <a:r>
              <a:rPr kumimoji="0" lang="zh-TW" altLang="en-US" sz="900" b="0" i="0" u="none"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年</a:t>
            </a:r>
            <a:r>
              <a:rPr kumimoji="0" lang="en-US" altLang="zh-TW" sz="900" b="0" i="0" u="none"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02</a:t>
            </a:r>
            <a:r>
              <a:rPr kumimoji="0" lang="zh-TW" altLang="en-US" sz="900" b="0" i="0" u="none"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月</a:t>
            </a:r>
            <a:r>
              <a:rPr kumimoji="0" lang="en-US" altLang="zh-TW" sz="900" b="0" i="0" u="none"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22</a:t>
            </a:r>
            <a:r>
              <a:rPr kumimoji="0" lang="zh-TW" altLang="en-US" sz="900" b="0" i="0" u="none"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日</a:t>
            </a:r>
            <a:r>
              <a:rPr kumimoji="0" lang="en-US" altLang="zh-TW" sz="900" b="0" i="0" u="none"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106</a:t>
            </a:r>
            <a:r>
              <a:rPr kumimoji="0" lang="zh-TW" altLang="en-US" sz="900" b="0" i="0" u="none"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學年度第</a:t>
            </a:r>
            <a:r>
              <a:rPr kumimoji="0" lang="en-US" altLang="zh-TW" sz="900" b="0" i="0" u="none"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4</a:t>
            </a:r>
            <a:r>
              <a:rPr kumimoji="0" lang="zh-TW" altLang="en-US" sz="900" b="0" i="0" u="none"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次校教評會修正通過</a:t>
            </a:r>
            <a:endParaRPr kumimoji="0" lang="zh-TW" altLang="en-US" sz="600" b="0" i="0" u="none" strike="noStrike" cap="none" normalizeH="0" baseline="0" dirty="0" smtClean="0">
              <a:ln>
                <a:noFill/>
              </a:ln>
              <a:effectLst/>
            </a:endParaRPr>
          </a:p>
          <a:p>
            <a:pPr marL="0" marR="0" lvl="0" indent="0" defTabSz="914400" rtl="0" eaLnBrk="0" fontAlgn="base" latinLnBrk="0" hangingPunct="0">
              <a:lnSpc>
                <a:spcPct val="100000"/>
              </a:lnSpc>
              <a:spcBef>
                <a:spcPct val="0"/>
              </a:spcBef>
              <a:spcAft>
                <a:spcPct val="0"/>
              </a:spcAft>
              <a:buClrTx/>
              <a:buSzTx/>
              <a:buFontTx/>
              <a:buNone/>
              <a:tabLst>
                <a:tab pos="-1541463" algn="l"/>
              </a:tabLst>
            </a:pPr>
            <a:r>
              <a:rPr kumimoji="0" lang="zh-TW" altLang="en-US" sz="1200" b="1" i="0" u="sng"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送審類別：學術著作</a:t>
            </a:r>
            <a:r>
              <a:rPr kumimoji="0" lang="en-US" altLang="zh-TW" sz="1200" b="1" i="0" u="sng"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200" b="1" i="0" u="sng"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或作品、成就證明</a:t>
            </a:r>
            <a:r>
              <a:rPr kumimoji="0" lang="en-US" altLang="zh-TW" sz="1200" b="1" i="0" u="sng"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a:t>
            </a:r>
            <a:r>
              <a:rPr kumimoji="0" lang="en-US" altLang="zh-TW" sz="1200" b="0" i="0" u="none" strike="noStrike" cap="none" normalizeH="0" baseline="0" dirty="0" smtClean="0">
                <a:ln>
                  <a:noFill/>
                </a:ln>
                <a:effectLst/>
                <a:latin typeface="標楷體" panose="03000509000000000000" pitchFamily="65" charset="-120"/>
                <a:ea typeface="標楷體" panose="03000509000000000000" pitchFamily="65" charset="-120"/>
                <a:cs typeface="Times New Roman" panose="02020603050405020304" pitchFamily="18" charset="0"/>
              </a:rPr>
              <a:t> </a:t>
            </a:r>
            <a:endParaRPr kumimoji="0" lang="en-US" altLang="zh-TW" sz="1200" b="0" i="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tab pos="-1541463" algn="l"/>
              </a:tabLst>
            </a:pP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9" name="群組 8"/>
          <p:cNvGrpSpPr/>
          <p:nvPr/>
        </p:nvGrpSpPr>
        <p:grpSpPr>
          <a:xfrm>
            <a:off x="511277" y="422787"/>
            <a:ext cx="3676528" cy="462116"/>
            <a:chOff x="511277" y="422787"/>
            <a:chExt cx="3676528" cy="462116"/>
          </a:xfrm>
        </p:grpSpPr>
        <p:sp>
          <p:nvSpPr>
            <p:cNvPr id="6" name="五角星形 5"/>
            <p:cNvSpPr/>
            <p:nvPr/>
          </p:nvSpPr>
          <p:spPr>
            <a:xfrm>
              <a:off x="511277" y="422787"/>
              <a:ext cx="530942" cy="4621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042219" y="486103"/>
              <a:ext cx="3145586" cy="369332"/>
            </a:xfrm>
            <a:prstGeom prst="rect">
              <a:avLst/>
            </a:prstGeom>
            <a:noFill/>
          </p:spPr>
          <p:txBody>
            <a:bodyPr wrap="square" rtlCol="0">
              <a:spAutoFit/>
            </a:bodyPr>
            <a:lstStyle/>
            <a:p>
              <a:r>
                <a:rPr lang="zh-TW" altLang="en-US" b="1" dirty="0" smtClean="0">
                  <a:solidFill>
                    <a:srgbClr val="FF0000"/>
                  </a:solidFill>
                  <a:latin typeface="標楷體" panose="03000509000000000000" pitchFamily="65" charset="-120"/>
                  <a:ea typeface="標楷體" panose="03000509000000000000" pitchFamily="65" charset="-120"/>
                </a:rPr>
                <a:t>請注意版本、送審類別</a:t>
              </a:r>
              <a:endParaRPr lang="zh-TW" altLang="en-US" b="1" dirty="0">
                <a:solidFill>
                  <a:srgbClr val="FF0000"/>
                </a:solidFill>
                <a:latin typeface="標楷體" panose="03000509000000000000" pitchFamily="65" charset="-120"/>
                <a:ea typeface="標楷體" panose="03000509000000000000" pitchFamily="65" charset="-120"/>
              </a:endParaRPr>
            </a:p>
          </p:txBody>
        </p:sp>
      </p:grpSp>
      <p:sp>
        <p:nvSpPr>
          <p:cNvPr id="8" name="文字方塊 7"/>
          <p:cNvSpPr txBox="1"/>
          <p:nvPr/>
        </p:nvSpPr>
        <p:spPr>
          <a:xfrm>
            <a:off x="183899" y="54078"/>
            <a:ext cx="978613" cy="400110"/>
          </a:xfrm>
          <a:prstGeom prst="rect">
            <a:avLst/>
          </a:prstGeom>
          <a:noFill/>
        </p:spPr>
        <p:txBody>
          <a:bodyPr wrap="square" rtlCol="0">
            <a:spAutoFit/>
          </a:bodyPr>
          <a:lstStyle/>
          <a:p>
            <a:r>
              <a:rPr lang="en-US" altLang="zh-TW" sz="2000" dirty="0" smtClean="0">
                <a:hlinkClick r:id="rId2" action="ppaction://hlinkfile"/>
              </a:rPr>
              <a:t>(1)</a:t>
            </a:r>
            <a:endParaRPr lang="zh-TW" altLang="en-US" sz="2000" dirty="0"/>
          </a:p>
        </p:txBody>
      </p:sp>
    </p:spTree>
    <p:extLst>
      <p:ext uri="{BB962C8B-B14F-4D97-AF65-F5344CB8AC3E}">
        <p14:creationId xmlns:p14="http://schemas.microsoft.com/office/powerpoint/2010/main" val="2985358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023979158"/>
              </p:ext>
            </p:extLst>
          </p:nvPr>
        </p:nvGraphicFramePr>
        <p:xfrm>
          <a:off x="673206" y="650463"/>
          <a:ext cx="8215155" cy="6156167"/>
        </p:xfrm>
        <a:graphic>
          <a:graphicData uri="http://schemas.openxmlformats.org/drawingml/2006/table">
            <a:tbl>
              <a:tblPr firstRow="1" firstCol="1" lastRow="1" lastCol="1" bandRow="1" bandCol="1"/>
              <a:tblGrid>
                <a:gridCol w="460423">
                  <a:extLst>
                    <a:ext uri="{9D8B030D-6E8A-4147-A177-3AD203B41FA5}">
                      <a16:colId xmlns:a16="http://schemas.microsoft.com/office/drawing/2014/main" val="3602835734"/>
                    </a:ext>
                  </a:extLst>
                </a:gridCol>
                <a:gridCol w="460423">
                  <a:extLst>
                    <a:ext uri="{9D8B030D-6E8A-4147-A177-3AD203B41FA5}">
                      <a16:colId xmlns:a16="http://schemas.microsoft.com/office/drawing/2014/main" val="3753068391"/>
                    </a:ext>
                  </a:extLst>
                </a:gridCol>
                <a:gridCol w="461189">
                  <a:extLst>
                    <a:ext uri="{9D8B030D-6E8A-4147-A177-3AD203B41FA5}">
                      <a16:colId xmlns:a16="http://schemas.microsoft.com/office/drawing/2014/main" val="792182015"/>
                    </a:ext>
                  </a:extLst>
                </a:gridCol>
                <a:gridCol w="461189">
                  <a:extLst>
                    <a:ext uri="{9D8B030D-6E8A-4147-A177-3AD203B41FA5}">
                      <a16:colId xmlns:a16="http://schemas.microsoft.com/office/drawing/2014/main" val="3971867189"/>
                    </a:ext>
                  </a:extLst>
                </a:gridCol>
                <a:gridCol w="2649165">
                  <a:extLst>
                    <a:ext uri="{9D8B030D-6E8A-4147-A177-3AD203B41FA5}">
                      <a16:colId xmlns:a16="http://schemas.microsoft.com/office/drawing/2014/main" val="522375807"/>
                    </a:ext>
                  </a:extLst>
                </a:gridCol>
                <a:gridCol w="834281">
                  <a:extLst>
                    <a:ext uri="{9D8B030D-6E8A-4147-A177-3AD203B41FA5}">
                      <a16:colId xmlns:a16="http://schemas.microsoft.com/office/drawing/2014/main" val="1816582035"/>
                    </a:ext>
                  </a:extLst>
                </a:gridCol>
                <a:gridCol w="2888485">
                  <a:extLst>
                    <a:ext uri="{9D8B030D-6E8A-4147-A177-3AD203B41FA5}">
                      <a16:colId xmlns:a16="http://schemas.microsoft.com/office/drawing/2014/main" val="4268087651"/>
                    </a:ext>
                  </a:extLst>
                </a:gridCol>
              </a:tblGrid>
              <a:tr h="365161">
                <a:tc>
                  <a:txBody>
                    <a:bodyPr/>
                    <a:lstStyle/>
                    <a:p>
                      <a:pPr algn="ctr">
                        <a:lnSpc>
                          <a:spcPts val="1500"/>
                        </a:lnSpc>
                        <a:spcAft>
                          <a:spcPts val="0"/>
                        </a:spcAft>
                      </a:pPr>
                      <a:r>
                        <a:rPr lang="en-US" sz="1400" kern="100" dirty="0">
                          <a:solidFill>
                            <a:srgbClr val="000000"/>
                          </a:solidFill>
                          <a:effectLst/>
                          <a:latin typeface="標楷體" panose="03000509000000000000" pitchFamily="65" charset="-120"/>
                          <a:ea typeface="新細明體" panose="02020500000000000000" pitchFamily="18" charset="-120"/>
                        </a:rPr>
                        <a:t>5</a:t>
                      </a:r>
                      <a:endParaRPr lang="zh-TW" sz="1400" kern="100" dirty="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400"/>
                        </a:lnSpc>
                        <a:spcAft>
                          <a:spcPts val="0"/>
                        </a:spcAft>
                      </a:pPr>
                      <a:r>
                        <a:rPr lang="zh-TW" sz="1400" kern="100" dirty="0">
                          <a:solidFill>
                            <a:srgbClr val="000000"/>
                          </a:solidFill>
                          <a:effectLst/>
                          <a:latin typeface="Times New Roman" panose="02020603050405020304" pitchFamily="18" charset="0"/>
                          <a:ea typeface="標楷體" panose="03000509000000000000" pitchFamily="65" charset="-120"/>
                        </a:rPr>
                        <a:t>教師升等評分表（正本）</a:t>
                      </a:r>
                      <a:endParaRPr lang="zh-TW" sz="1400" kern="100" dirty="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400" kern="100" spc="-100" dirty="0">
                          <a:solidFill>
                            <a:srgbClr val="000000"/>
                          </a:solidFill>
                          <a:effectLst/>
                          <a:latin typeface="標楷體" panose="03000509000000000000" pitchFamily="65" charset="-120"/>
                          <a:ea typeface="新細明體" panose="02020500000000000000" pitchFamily="18" charset="-120"/>
                        </a:rPr>
                        <a:t>1</a:t>
                      </a:r>
                      <a:r>
                        <a:rPr lang="zh-TW" sz="1400" kern="100" spc="-100" dirty="0">
                          <a:solidFill>
                            <a:srgbClr val="000000"/>
                          </a:solidFill>
                          <a:effectLst/>
                          <a:latin typeface="Times New Roman" panose="02020603050405020304" pitchFamily="18" charset="0"/>
                          <a:ea typeface="標楷體" panose="03000509000000000000" pitchFamily="65" charset="-120"/>
                        </a:rPr>
                        <a:t>份</a:t>
                      </a:r>
                      <a:endParaRPr lang="zh-TW" sz="1400" kern="100" dirty="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marL="138430" indent="-138430" algn="just">
                        <a:lnSpc>
                          <a:spcPts val="1300"/>
                        </a:lnSpc>
                        <a:spcAft>
                          <a:spcPts val="0"/>
                        </a:spcAft>
                      </a:pPr>
                      <a:r>
                        <a:rPr lang="en-US" sz="1400" kern="100" spc="20" dirty="0">
                          <a:solidFill>
                            <a:srgbClr val="000000"/>
                          </a:solidFill>
                          <a:effectLst/>
                          <a:latin typeface="標楷體" panose="03000509000000000000" pitchFamily="65" charset="-120"/>
                          <a:ea typeface="新細明體" panose="02020500000000000000" pitchFamily="18" charset="-120"/>
                        </a:rPr>
                        <a:t>1.</a:t>
                      </a:r>
                      <a:r>
                        <a:rPr lang="zh-TW" sz="1400" kern="100" spc="20" dirty="0">
                          <a:solidFill>
                            <a:srgbClr val="000000"/>
                          </a:solidFill>
                          <a:effectLst/>
                          <a:latin typeface="Times New Roman" panose="02020603050405020304" pitchFamily="18" charset="0"/>
                          <a:ea typeface="標楷體" panose="03000509000000000000" pitchFamily="65" charset="-120"/>
                        </a:rPr>
                        <a:t>請至本校人事室網頁</a:t>
                      </a:r>
                      <a:r>
                        <a:rPr lang="en-US" sz="1400" kern="100" spc="20" dirty="0">
                          <a:solidFill>
                            <a:srgbClr val="000000"/>
                          </a:solidFill>
                          <a:effectLst/>
                          <a:latin typeface="Times New Roman" panose="02020603050405020304" pitchFamily="18" charset="0"/>
                          <a:ea typeface="標楷體" panose="03000509000000000000" pitchFamily="65" charset="-120"/>
                        </a:rPr>
                        <a:t>/</a:t>
                      </a:r>
                      <a:r>
                        <a:rPr lang="zh-TW" sz="1400" kern="100" spc="20" dirty="0">
                          <a:solidFill>
                            <a:srgbClr val="000000"/>
                          </a:solidFill>
                          <a:effectLst/>
                          <a:latin typeface="Times New Roman" panose="02020603050405020304" pitchFamily="18" charset="0"/>
                          <a:ea typeface="標楷體" panose="03000509000000000000" pitchFamily="65" charset="-120"/>
                        </a:rPr>
                        <a:t>表格下載項下戴。</a:t>
                      </a:r>
                      <a:endParaRPr lang="zh-TW" sz="1400" kern="100" dirty="0">
                        <a:effectLst/>
                        <a:latin typeface="Times New Roman" panose="02020603050405020304" pitchFamily="18" charset="0"/>
                        <a:ea typeface="新細明體" panose="02020500000000000000" pitchFamily="18" charset="-120"/>
                      </a:endParaRPr>
                    </a:p>
                    <a:p>
                      <a:pPr marL="133350" indent="-133350" algn="just">
                        <a:lnSpc>
                          <a:spcPts val="1300"/>
                        </a:lnSpc>
                        <a:spcAft>
                          <a:spcPts val="0"/>
                        </a:spcAft>
                      </a:pPr>
                      <a:r>
                        <a:rPr lang="en-US" sz="1400" kern="100" dirty="0">
                          <a:solidFill>
                            <a:srgbClr val="000000"/>
                          </a:solidFill>
                          <a:effectLst/>
                          <a:latin typeface="標楷體" panose="03000509000000000000" pitchFamily="65" charset="-120"/>
                          <a:ea typeface="新細明體" panose="02020500000000000000" pitchFamily="18" charset="-120"/>
                        </a:rPr>
                        <a:t>2.</a:t>
                      </a:r>
                      <a:r>
                        <a:rPr lang="zh-TW" sz="1400" kern="100" dirty="0">
                          <a:solidFill>
                            <a:srgbClr val="000000"/>
                          </a:solidFill>
                          <a:effectLst/>
                          <a:latin typeface="Times New Roman" panose="02020603050405020304" pitchFamily="18" charset="0"/>
                          <a:ea typeface="標楷體" panose="03000509000000000000" pitchFamily="65" charset="-120"/>
                        </a:rPr>
                        <a:t>請各系（所、中心）及院教評會召集人確認後核章。</a:t>
                      </a:r>
                      <a:endParaRPr lang="zh-TW" sz="1400" kern="100" dirty="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11757478"/>
                  </a:ext>
                </a:extLst>
              </a:tr>
              <a:tr h="542762">
                <a:tc>
                  <a:txBody>
                    <a:bodyPr/>
                    <a:lstStyle/>
                    <a:p>
                      <a:pPr algn="ctr">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6</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400"/>
                        </a:lnSpc>
                        <a:spcAft>
                          <a:spcPts val="0"/>
                        </a:spcAft>
                      </a:pPr>
                      <a:r>
                        <a:rPr lang="zh-TW" sz="1400" kern="100" dirty="0">
                          <a:solidFill>
                            <a:srgbClr val="000000"/>
                          </a:solidFill>
                          <a:effectLst/>
                          <a:latin typeface="Times New Roman" panose="02020603050405020304" pitchFamily="18" charset="0"/>
                          <a:ea typeface="標楷體" panose="03000509000000000000" pitchFamily="65" charset="-120"/>
                        </a:rPr>
                        <a:t>教師升等</a:t>
                      </a:r>
                      <a:r>
                        <a:rPr lang="en-US" sz="1400" u="sng" kern="100" dirty="0">
                          <a:solidFill>
                            <a:srgbClr val="000000"/>
                          </a:solidFill>
                          <a:effectLst/>
                          <a:latin typeface="Times New Roman" panose="02020603050405020304" pitchFamily="18" charset="0"/>
                          <a:ea typeface="標楷體" panose="03000509000000000000" pitchFamily="65" charset="-120"/>
                        </a:rPr>
                        <a:t>Aa</a:t>
                      </a:r>
                      <a:r>
                        <a:rPr lang="zh-TW" sz="1400" u="sng" kern="100" dirty="0">
                          <a:solidFill>
                            <a:srgbClr val="000000"/>
                          </a:solidFill>
                          <a:effectLst/>
                          <a:latin typeface="Times New Roman" panose="02020603050405020304" pitchFamily="18" charset="0"/>
                          <a:ea typeface="標楷體" panose="03000509000000000000" pitchFamily="65" charset="-120"/>
                        </a:rPr>
                        <a:t>研究計畫</a:t>
                      </a:r>
                      <a:r>
                        <a:rPr lang="zh-TW" sz="1400" kern="100" dirty="0">
                          <a:solidFill>
                            <a:srgbClr val="000000"/>
                          </a:solidFill>
                          <a:effectLst/>
                          <a:latin typeface="Times New Roman" panose="02020603050405020304" pitchFamily="18" charset="0"/>
                          <a:ea typeface="標楷體" panose="03000509000000000000" pitchFamily="65" charset="-120"/>
                        </a:rPr>
                        <a:t>評分表（正本）及相關佐證資料</a:t>
                      </a:r>
                      <a:endParaRPr lang="zh-TW" sz="1400" kern="100" dirty="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400" kern="100" spc="-100" dirty="0">
                          <a:solidFill>
                            <a:srgbClr val="000000"/>
                          </a:solidFill>
                          <a:effectLst/>
                          <a:latin typeface="標楷體" panose="03000509000000000000" pitchFamily="65" charset="-120"/>
                          <a:ea typeface="新細明體" panose="02020500000000000000" pitchFamily="18" charset="-120"/>
                        </a:rPr>
                        <a:t>1</a:t>
                      </a:r>
                      <a:r>
                        <a:rPr lang="zh-TW" sz="1400" kern="100" spc="-100" dirty="0">
                          <a:solidFill>
                            <a:srgbClr val="000000"/>
                          </a:solidFill>
                          <a:effectLst/>
                          <a:latin typeface="Times New Roman" panose="02020603050405020304" pitchFamily="18" charset="0"/>
                          <a:ea typeface="標楷體" panose="03000509000000000000" pitchFamily="65" charset="-120"/>
                        </a:rPr>
                        <a:t>份</a:t>
                      </a:r>
                      <a:endParaRPr lang="zh-TW" sz="1400" kern="100" dirty="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3062863524"/>
                  </a:ext>
                </a:extLst>
              </a:tr>
              <a:tr h="542762">
                <a:tc>
                  <a:txBody>
                    <a:bodyPr/>
                    <a:lstStyle/>
                    <a:p>
                      <a:pPr algn="ctr">
                        <a:lnSpc>
                          <a:spcPts val="1500"/>
                        </a:lnSpc>
                        <a:spcAft>
                          <a:spcPts val="0"/>
                        </a:spcAft>
                      </a:pPr>
                      <a:r>
                        <a:rPr lang="en-US" sz="1400" kern="100" dirty="0">
                          <a:solidFill>
                            <a:srgbClr val="000000"/>
                          </a:solidFill>
                          <a:effectLst/>
                          <a:latin typeface="標楷體" panose="03000509000000000000" pitchFamily="65" charset="-120"/>
                          <a:ea typeface="新細明體" panose="02020500000000000000" pitchFamily="18" charset="-120"/>
                        </a:rPr>
                        <a:t>7</a:t>
                      </a:r>
                      <a:endParaRPr lang="zh-TW" sz="1400" kern="100" dirty="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400"/>
                        </a:lnSpc>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教師升等</a:t>
                      </a:r>
                      <a:r>
                        <a:rPr lang="en-US" sz="1400" u="sng" kern="100">
                          <a:solidFill>
                            <a:srgbClr val="000000"/>
                          </a:solidFill>
                          <a:effectLst/>
                          <a:latin typeface="Times New Roman" panose="02020603050405020304" pitchFamily="18" charset="0"/>
                          <a:ea typeface="標楷體" panose="03000509000000000000" pitchFamily="65" charset="-120"/>
                        </a:rPr>
                        <a:t>Ab</a:t>
                      </a:r>
                      <a:r>
                        <a:rPr lang="zh-TW" sz="1400" u="sng" kern="100">
                          <a:solidFill>
                            <a:srgbClr val="000000"/>
                          </a:solidFill>
                          <a:effectLst/>
                          <a:latin typeface="Times New Roman" panose="02020603050405020304" pitchFamily="18" charset="0"/>
                          <a:ea typeface="標楷體" panose="03000509000000000000" pitchFamily="65" charset="-120"/>
                        </a:rPr>
                        <a:t>研究成果</a:t>
                      </a:r>
                      <a:r>
                        <a:rPr lang="zh-TW" sz="1400" kern="100">
                          <a:solidFill>
                            <a:srgbClr val="000000"/>
                          </a:solidFill>
                          <a:effectLst/>
                          <a:latin typeface="Times New Roman" panose="02020603050405020304" pitchFamily="18" charset="0"/>
                          <a:ea typeface="標楷體" panose="03000509000000000000" pitchFamily="65" charset="-120"/>
                        </a:rPr>
                        <a:t>評分表（正本）及相關佐證資料</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400" kern="100" spc="-100">
                          <a:solidFill>
                            <a:srgbClr val="000000"/>
                          </a:solidFill>
                          <a:effectLst/>
                          <a:latin typeface="標楷體" panose="03000509000000000000" pitchFamily="65" charset="-120"/>
                          <a:ea typeface="新細明體" panose="02020500000000000000" pitchFamily="18" charset="-120"/>
                        </a:rPr>
                        <a:t>1</a:t>
                      </a:r>
                      <a:r>
                        <a:rPr lang="zh-TW" sz="1400" kern="100" spc="-100">
                          <a:solidFill>
                            <a:srgbClr val="000000"/>
                          </a:solidFill>
                          <a:effectLst/>
                          <a:latin typeface="Times New Roman" panose="02020603050405020304" pitchFamily="18" charset="0"/>
                          <a:ea typeface="標楷體" panose="03000509000000000000" pitchFamily="65" charset="-120"/>
                        </a:rPr>
                        <a:t>份</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1297714080"/>
                  </a:ext>
                </a:extLst>
              </a:tr>
              <a:tr h="365161">
                <a:tc>
                  <a:txBody>
                    <a:bodyPr/>
                    <a:lstStyle/>
                    <a:p>
                      <a:pPr algn="ctr">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8</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400"/>
                        </a:lnSpc>
                        <a:spcAft>
                          <a:spcPts val="0"/>
                        </a:spcAft>
                      </a:pPr>
                      <a:r>
                        <a:rPr lang="zh-TW" sz="1400" kern="100" dirty="0">
                          <a:solidFill>
                            <a:srgbClr val="000000"/>
                          </a:solidFill>
                          <a:effectLst/>
                          <a:latin typeface="Times New Roman" panose="02020603050405020304" pitchFamily="18" charset="0"/>
                          <a:ea typeface="標楷體" panose="03000509000000000000" pitchFamily="65" charset="-120"/>
                        </a:rPr>
                        <a:t>教學服務成績考核評分標準表</a:t>
                      </a:r>
                      <a:endParaRPr lang="zh-TW" sz="1400" kern="100" dirty="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1</a:t>
                      </a:r>
                      <a:r>
                        <a:rPr lang="zh-TW" sz="1400" kern="100">
                          <a:solidFill>
                            <a:srgbClr val="000000"/>
                          </a:solidFill>
                          <a:effectLst/>
                          <a:latin typeface="Times New Roman" panose="02020603050405020304" pitchFamily="18" charset="0"/>
                          <a:ea typeface="標楷體" panose="03000509000000000000" pitchFamily="65" charset="-120"/>
                        </a:rPr>
                        <a:t>份</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150002827"/>
                  </a:ext>
                </a:extLst>
              </a:tr>
              <a:tr h="387361">
                <a:tc>
                  <a:txBody>
                    <a:bodyPr/>
                    <a:lstStyle/>
                    <a:p>
                      <a:pPr algn="ctr">
                        <a:lnSpc>
                          <a:spcPts val="1500"/>
                        </a:lnSpc>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　</a:t>
                      </a:r>
                      <a:r>
                        <a:rPr lang="en-US" sz="1400" kern="100">
                          <a:solidFill>
                            <a:srgbClr val="000000"/>
                          </a:solidFill>
                          <a:effectLst/>
                          <a:latin typeface="Times New Roman" panose="02020603050405020304" pitchFamily="18" charset="0"/>
                          <a:ea typeface="標楷體" panose="03000509000000000000" pitchFamily="65" charset="-120"/>
                        </a:rPr>
                        <a:t>9</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chemeClr val="bg1"/>
                    </a:solidFill>
                  </a:tcPr>
                </a:tc>
                <a:tc>
                  <a:txBody>
                    <a:bodyPr/>
                    <a:lstStyle/>
                    <a:p>
                      <a:pPr algn="just">
                        <a:lnSpc>
                          <a:spcPts val="1500"/>
                        </a:lnSpc>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自述歷年研究、教學及服務等資料</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1</a:t>
                      </a:r>
                      <a:r>
                        <a:rPr lang="zh-TW" sz="1400" kern="100">
                          <a:solidFill>
                            <a:srgbClr val="000000"/>
                          </a:solidFill>
                          <a:effectLst/>
                          <a:latin typeface="Times New Roman" panose="02020603050405020304" pitchFamily="18" charset="0"/>
                          <a:ea typeface="標楷體" panose="03000509000000000000" pitchFamily="65" charset="-120"/>
                        </a:rPr>
                        <a:t>份</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3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19373689"/>
                  </a:ext>
                </a:extLst>
              </a:tr>
              <a:tr h="2157030">
                <a:tc>
                  <a:txBody>
                    <a:bodyPr/>
                    <a:lstStyle/>
                    <a:p>
                      <a:pPr algn="ctr">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10</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400"/>
                        </a:lnSpc>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代表著作、參考著作、</a:t>
                      </a:r>
                      <a:r>
                        <a:rPr lang="zh-HK" sz="1400" u="sng" kern="100">
                          <a:solidFill>
                            <a:srgbClr val="FF0000"/>
                          </a:solidFill>
                          <a:effectLst/>
                          <a:latin typeface="Times New Roman" panose="02020603050405020304" pitchFamily="18" charset="0"/>
                          <a:ea typeface="標楷體" panose="03000509000000000000" pitchFamily="65" charset="-120"/>
                        </a:rPr>
                        <a:t>現任職級歷年研究成果清單</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60325" indent="-60325" algn="ctr">
                        <a:lnSpc>
                          <a:spcPts val="1400"/>
                        </a:lnSpc>
                        <a:spcAft>
                          <a:spcPts val="0"/>
                        </a:spcAft>
                      </a:pPr>
                      <a:r>
                        <a:rPr lang="en-US" sz="1400" kern="100" spc="-100">
                          <a:solidFill>
                            <a:srgbClr val="000000"/>
                          </a:solidFill>
                          <a:effectLst/>
                          <a:latin typeface="標楷體" panose="03000509000000000000" pitchFamily="65" charset="-120"/>
                          <a:ea typeface="新細明體" panose="02020500000000000000" pitchFamily="18" charset="-120"/>
                        </a:rPr>
                        <a:t>7</a:t>
                      </a:r>
                      <a:r>
                        <a:rPr lang="zh-TW" sz="1400" kern="100" spc="-100">
                          <a:solidFill>
                            <a:srgbClr val="000000"/>
                          </a:solidFill>
                          <a:effectLst/>
                          <a:latin typeface="Times New Roman" panose="02020603050405020304" pitchFamily="18" charset="0"/>
                          <a:ea typeface="標楷體" panose="03000509000000000000" pitchFamily="65" charset="-120"/>
                        </a:rPr>
                        <a:t>本</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38430" indent="-138430" algn="just">
                        <a:lnSpc>
                          <a:spcPts val="1300"/>
                        </a:lnSpc>
                        <a:spcAft>
                          <a:spcPts val="0"/>
                        </a:spcAft>
                      </a:pPr>
                      <a:r>
                        <a:rPr lang="en-US" sz="1400" kern="100" spc="20">
                          <a:solidFill>
                            <a:srgbClr val="000000"/>
                          </a:solidFill>
                          <a:effectLst/>
                          <a:latin typeface="標楷體" panose="03000509000000000000" pitchFamily="65" charset="-120"/>
                          <a:ea typeface="新細明體" panose="02020500000000000000" pitchFamily="18" charset="-120"/>
                        </a:rPr>
                        <a:t>1.</a:t>
                      </a:r>
                      <a:r>
                        <a:rPr lang="zh-TW" sz="1400" kern="100" spc="20">
                          <a:solidFill>
                            <a:srgbClr val="000000"/>
                          </a:solidFill>
                          <a:effectLst/>
                          <a:latin typeface="Times New Roman" panose="02020603050405020304" pitchFamily="18" charset="0"/>
                          <a:ea typeface="標楷體" panose="03000509000000000000" pitchFamily="65" charset="-120"/>
                        </a:rPr>
                        <a:t>封面空白處分別註記「代表著作」、「參考著作」和送審教師級別。</a:t>
                      </a:r>
                      <a:endParaRPr lang="zh-TW" sz="1400" kern="100">
                        <a:effectLst/>
                        <a:latin typeface="Times New Roman" panose="02020603050405020304" pitchFamily="18" charset="0"/>
                        <a:ea typeface="新細明體" panose="02020500000000000000" pitchFamily="18" charset="-120"/>
                      </a:endParaRPr>
                    </a:p>
                    <a:p>
                      <a:pPr marL="133350" indent="-133350" algn="just">
                        <a:lnSpc>
                          <a:spcPts val="13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2.</a:t>
                      </a:r>
                      <a:r>
                        <a:rPr lang="zh-TW" sz="1400" kern="100">
                          <a:solidFill>
                            <a:srgbClr val="000000"/>
                          </a:solidFill>
                          <a:effectLst/>
                          <a:latin typeface="Times New Roman" panose="02020603050405020304" pitchFamily="18" charset="0"/>
                          <a:ea typeface="標楷體" panose="03000509000000000000" pitchFamily="65" charset="-120"/>
                        </a:rPr>
                        <a:t>代表著作如係數人合著，請附合著者證明。</a:t>
                      </a:r>
                      <a:endParaRPr lang="zh-TW" sz="1400" kern="100">
                        <a:effectLst/>
                        <a:latin typeface="Times New Roman" panose="02020603050405020304" pitchFamily="18" charset="0"/>
                        <a:ea typeface="新細明體" panose="02020500000000000000" pitchFamily="18" charset="-120"/>
                      </a:endParaRPr>
                    </a:p>
                    <a:p>
                      <a:pPr marL="133350" indent="-133350" algn="just">
                        <a:lnSpc>
                          <a:spcPts val="13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3.</a:t>
                      </a:r>
                      <a:r>
                        <a:rPr lang="en-US" sz="1400" kern="100">
                          <a:solidFill>
                            <a:srgbClr val="000000"/>
                          </a:solidFill>
                          <a:effectLst/>
                          <a:latin typeface="Times New Roman" panose="02020603050405020304" pitchFamily="18" charset="0"/>
                          <a:ea typeface="新細明體" panose="02020500000000000000" pitchFamily="18" charset="-120"/>
                        </a:rPr>
                        <a:t> </a:t>
                      </a:r>
                      <a:r>
                        <a:rPr lang="en-US" sz="1400" kern="100">
                          <a:solidFill>
                            <a:srgbClr val="000000"/>
                          </a:solidFill>
                          <a:effectLst/>
                          <a:latin typeface="標楷體" panose="03000509000000000000" pitchFamily="65" charset="-120"/>
                          <a:ea typeface="新細明體" panose="02020500000000000000" pitchFamily="18" charset="-120"/>
                        </a:rPr>
                        <a:t>3</a:t>
                      </a:r>
                      <a:r>
                        <a:rPr lang="zh-TW" sz="1400" kern="100">
                          <a:solidFill>
                            <a:srgbClr val="000000"/>
                          </a:solidFill>
                          <a:effectLst/>
                          <a:latin typeface="Times New Roman" panose="02020603050405020304" pitchFamily="18" charset="0"/>
                          <a:ea typeface="標楷體" panose="03000509000000000000" pitchFamily="65" charset="-120"/>
                        </a:rPr>
                        <a:t>份存系、</a:t>
                      </a:r>
                      <a:r>
                        <a:rPr lang="en-US" sz="1400" kern="100">
                          <a:solidFill>
                            <a:srgbClr val="000000"/>
                          </a:solidFill>
                          <a:effectLst/>
                          <a:latin typeface="Times New Roman" panose="02020603050405020304" pitchFamily="18" charset="0"/>
                          <a:ea typeface="標楷體" panose="03000509000000000000" pitchFamily="65" charset="-120"/>
                        </a:rPr>
                        <a:t>4</a:t>
                      </a:r>
                      <a:r>
                        <a:rPr lang="zh-TW" sz="1400" kern="100">
                          <a:solidFill>
                            <a:srgbClr val="000000"/>
                          </a:solidFill>
                          <a:effectLst/>
                          <a:latin typeface="Times New Roman" panose="02020603050405020304" pitchFamily="18" charset="0"/>
                          <a:ea typeface="標楷體" panose="03000509000000000000" pitchFamily="65" charset="-120"/>
                        </a:rPr>
                        <a:t>份送院教評會</a:t>
                      </a:r>
                      <a:r>
                        <a:rPr lang="en-US" sz="1400" kern="100">
                          <a:solidFill>
                            <a:srgbClr val="000000"/>
                          </a:solidFill>
                          <a:effectLst/>
                          <a:latin typeface="Times New Roman" panose="02020603050405020304" pitchFamily="18" charset="0"/>
                          <a:ea typeface="標楷體" panose="03000509000000000000" pitchFamily="65" charset="-120"/>
                        </a:rPr>
                        <a:t>(</a:t>
                      </a:r>
                      <a:r>
                        <a:rPr lang="zh-TW" sz="1400" kern="100">
                          <a:solidFill>
                            <a:srgbClr val="000000"/>
                          </a:solidFill>
                          <a:effectLst/>
                          <a:latin typeface="Times New Roman" panose="02020603050405020304" pitchFamily="18" charset="0"/>
                          <a:ea typeface="標楷體" panose="03000509000000000000" pitchFamily="65" charset="-120"/>
                        </a:rPr>
                        <a:t>含其中</a:t>
                      </a:r>
                      <a:r>
                        <a:rPr lang="en-US" sz="1400" kern="100">
                          <a:solidFill>
                            <a:srgbClr val="000000"/>
                          </a:solidFill>
                          <a:effectLst/>
                          <a:latin typeface="Times New Roman" panose="02020603050405020304" pitchFamily="18" charset="0"/>
                          <a:ea typeface="標楷體" panose="03000509000000000000" pitchFamily="65" charset="-120"/>
                        </a:rPr>
                        <a:t>1</a:t>
                      </a:r>
                      <a:r>
                        <a:rPr lang="zh-TW" sz="1400" kern="100">
                          <a:solidFill>
                            <a:srgbClr val="000000"/>
                          </a:solidFill>
                          <a:effectLst/>
                          <a:latin typeface="Times New Roman" panose="02020603050405020304" pitchFamily="18" charset="0"/>
                          <a:ea typeface="標楷體" panose="03000509000000000000" pitchFamily="65" charset="-120"/>
                        </a:rPr>
                        <a:t>份，待院教評會通過後送校教評會備查</a:t>
                      </a:r>
                      <a:r>
                        <a:rPr lang="en-US" sz="1400" kern="100">
                          <a:solidFill>
                            <a:srgbClr val="000000"/>
                          </a:solidFill>
                          <a:effectLst/>
                          <a:latin typeface="Times New Roman" panose="02020603050405020304" pitchFamily="18" charset="0"/>
                          <a:ea typeface="標楷體" panose="03000509000000000000" pitchFamily="65" charset="-120"/>
                        </a:rPr>
                        <a:t>)</a:t>
                      </a:r>
                      <a:r>
                        <a:rPr lang="zh-TW" sz="1400" kern="100">
                          <a:solidFill>
                            <a:srgbClr val="000000"/>
                          </a:solidFill>
                          <a:effectLst/>
                          <a:latin typeface="Times New Roman" panose="02020603050405020304" pitchFamily="18" charset="0"/>
                          <a:ea typeface="標楷體" panose="03000509000000000000" pitchFamily="65" charset="-120"/>
                        </a:rPr>
                        <a:t>。</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9782575"/>
                  </a:ext>
                </a:extLst>
              </a:tr>
              <a:tr h="897965">
                <a:tc>
                  <a:txBody>
                    <a:bodyPr/>
                    <a:lstStyle/>
                    <a:p>
                      <a:pPr algn="ctr">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11</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chemeClr val="bg1"/>
                    </a:solidFill>
                  </a:tcPr>
                </a:tc>
                <a:tc>
                  <a:txBody>
                    <a:bodyPr/>
                    <a:lstStyle/>
                    <a:p>
                      <a:pPr algn="just">
                        <a:lnSpc>
                          <a:spcPts val="1400"/>
                        </a:lnSpc>
                        <a:spcAft>
                          <a:spcPts val="0"/>
                        </a:spcAft>
                      </a:pPr>
                      <a:r>
                        <a:rPr lang="zh-TW" sz="1400" kern="100">
                          <a:solidFill>
                            <a:srgbClr val="000000"/>
                          </a:solidFill>
                          <a:effectLst/>
                          <a:latin typeface="Times New Roman" panose="02020603050405020304" pitchFamily="18" charset="0"/>
                          <a:ea typeface="標楷體" panose="03000509000000000000" pitchFamily="65" charset="-120"/>
                        </a:rPr>
                        <a:t>著作、作品審查迴避參考名單</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1</a:t>
                      </a:r>
                      <a:r>
                        <a:rPr lang="zh-TW" sz="1400" kern="100">
                          <a:solidFill>
                            <a:srgbClr val="000000"/>
                          </a:solidFill>
                          <a:effectLst/>
                          <a:latin typeface="Times New Roman" panose="02020603050405020304" pitchFamily="18" charset="0"/>
                          <a:ea typeface="標楷體" panose="03000509000000000000" pitchFamily="65" charset="-120"/>
                        </a:rPr>
                        <a:t>份</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33350" indent="-133350" algn="just">
                        <a:lnSpc>
                          <a:spcPts val="14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1.</a:t>
                      </a:r>
                      <a:r>
                        <a:rPr lang="zh-TW" sz="1400" kern="100">
                          <a:solidFill>
                            <a:srgbClr val="000000"/>
                          </a:solidFill>
                          <a:effectLst/>
                          <a:latin typeface="Times New Roman" panose="02020603050405020304" pitchFamily="18" charset="0"/>
                          <a:ea typeface="標楷體" panose="03000509000000000000" pitchFamily="65" charset="-120"/>
                        </a:rPr>
                        <a:t>請至本校人事室網頁</a:t>
                      </a:r>
                      <a:r>
                        <a:rPr lang="en-US" sz="1400" kern="100">
                          <a:solidFill>
                            <a:srgbClr val="000000"/>
                          </a:solidFill>
                          <a:effectLst/>
                          <a:latin typeface="Times New Roman" panose="02020603050405020304" pitchFamily="18" charset="0"/>
                          <a:ea typeface="標楷體" panose="03000509000000000000" pitchFamily="65" charset="-120"/>
                        </a:rPr>
                        <a:t>/</a:t>
                      </a:r>
                      <a:r>
                        <a:rPr lang="zh-TW" sz="1400" kern="100">
                          <a:solidFill>
                            <a:srgbClr val="000000"/>
                          </a:solidFill>
                          <a:effectLst/>
                          <a:latin typeface="Times New Roman" panose="02020603050405020304" pitchFamily="18" charset="0"/>
                          <a:ea typeface="標楷體" panose="03000509000000000000" pitchFamily="65" charset="-120"/>
                        </a:rPr>
                        <a:t>表格下載項下戴</a:t>
                      </a:r>
                      <a:r>
                        <a:rPr lang="zh-TW" sz="1400" kern="100">
                          <a:solidFill>
                            <a:srgbClr val="000000"/>
                          </a:solidFill>
                          <a:effectLst/>
                          <a:latin typeface="Times New Roman" panose="02020603050405020304" pitchFamily="18" charset="0"/>
                          <a:ea typeface="標楷體" panose="03000509000000000000" pitchFamily="65" charset="-120"/>
                          <a:cs typeface="Arial" panose="020B0604020202020204" pitchFamily="34" charset="0"/>
                        </a:rPr>
                        <a:t>）。</a:t>
                      </a:r>
                      <a:endParaRPr lang="zh-TW" sz="1400" kern="100">
                        <a:effectLst/>
                        <a:latin typeface="Times New Roman" panose="02020603050405020304" pitchFamily="18" charset="0"/>
                        <a:ea typeface="新細明體" panose="02020500000000000000" pitchFamily="18" charset="-120"/>
                      </a:endParaRPr>
                    </a:p>
                    <a:p>
                      <a:pPr marL="133350" indent="-133350" algn="just">
                        <a:lnSpc>
                          <a:spcPts val="14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2.</a:t>
                      </a:r>
                      <a:r>
                        <a:rPr lang="zh-TW" sz="1400" kern="100">
                          <a:solidFill>
                            <a:srgbClr val="000000"/>
                          </a:solidFill>
                          <a:effectLst/>
                          <a:latin typeface="Times New Roman" panose="02020603050405020304" pitchFamily="18" charset="0"/>
                          <a:ea typeface="標楷體" panose="03000509000000000000" pitchFamily="65" charset="-120"/>
                          <a:cs typeface="Arial" panose="020B0604020202020204" pitchFamily="34" charset="0"/>
                        </a:rPr>
                        <a:t>備妥後請彌封，如</a:t>
                      </a:r>
                      <a:r>
                        <a:rPr lang="zh-TW" sz="1400" kern="100">
                          <a:solidFill>
                            <a:srgbClr val="000000"/>
                          </a:solidFill>
                          <a:effectLst/>
                          <a:latin typeface="Times New Roman" panose="02020603050405020304" pitchFamily="18" charset="0"/>
                          <a:ea typeface="標楷體" panose="03000509000000000000" pitchFamily="65" charset="-120"/>
                        </a:rPr>
                        <a:t>無免附。</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99016699"/>
                  </a:ext>
                </a:extLst>
              </a:tr>
              <a:tr h="897965">
                <a:tc>
                  <a:txBody>
                    <a:bodyPr/>
                    <a:lstStyle/>
                    <a:p>
                      <a:pPr algn="ctr">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12</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400"/>
                        </a:lnSpc>
                        <a:spcAft>
                          <a:spcPts val="0"/>
                        </a:spcAft>
                      </a:pPr>
                      <a:r>
                        <a:rPr lang="zh-TW" sz="1400" kern="100" dirty="0">
                          <a:solidFill>
                            <a:srgbClr val="000000"/>
                          </a:solidFill>
                          <a:effectLst/>
                          <a:latin typeface="Times New Roman" panose="02020603050405020304" pitchFamily="18" charset="0"/>
                          <a:ea typeface="標楷體" panose="03000509000000000000" pitchFamily="65" charset="-120"/>
                        </a:rPr>
                        <a:t>擬升等教師每週授課時數經審查符合教育部所定各等級教師應授課時數規定</a:t>
                      </a:r>
                      <a:endParaRPr lang="zh-TW" sz="1400" kern="100" dirty="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400" kern="100">
                          <a:solidFill>
                            <a:srgbClr val="000000"/>
                          </a:solidFill>
                          <a:effectLst/>
                          <a:latin typeface="標楷體" panose="03000509000000000000" pitchFamily="65" charset="-120"/>
                          <a:ea typeface="新細明體" panose="02020500000000000000" pitchFamily="18" charset="-120"/>
                        </a:rPr>
                        <a:t> </a:t>
                      </a:r>
                      <a:endParaRPr lang="zh-TW" sz="1400" kern="10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3355" indent="-173355" algn="just">
                        <a:lnSpc>
                          <a:spcPts val="1300"/>
                        </a:lnSpc>
                        <a:spcAft>
                          <a:spcPts val="0"/>
                        </a:spcAft>
                      </a:pPr>
                      <a:r>
                        <a:rPr lang="en-US" sz="1400" kern="100" dirty="0">
                          <a:solidFill>
                            <a:srgbClr val="000000"/>
                          </a:solidFill>
                          <a:effectLst/>
                          <a:latin typeface="標楷體" panose="03000509000000000000" pitchFamily="65" charset="-120"/>
                          <a:ea typeface="新細明體" panose="02020500000000000000" pitchFamily="18" charset="-120"/>
                        </a:rPr>
                        <a:t> </a:t>
                      </a:r>
                      <a:endParaRPr lang="zh-TW" sz="1400" kern="100" dirty="0">
                        <a:effectLst/>
                        <a:latin typeface="Times New Roman" panose="02020603050405020304" pitchFamily="18" charset="0"/>
                        <a:ea typeface="新細明體" panose="02020500000000000000" pitchFamily="18" charset="-120"/>
                      </a:endParaRPr>
                    </a:p>
                  </a:txBody>
                  <a:tcPr marL="33929" marR="339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9280290"/>
                  </a:ext>
                </a:extLst>
              </a:tr>
            </a:tbl>
          </a:graphicData>
        </a:graphic>
      </p:graphicFrame>
      <p:sp>
        <p:nvSpPr>
          <p:cNvPr id="5" name="Rectangle 1"/>
          <p:cNvSpPr>
            <a:spLocks noChangeArrowheads="1"/>
          </p:cNvSpPr>
          <p:nvPr/>
        </p:nvSpPr>
        <p:spPr bwMode="auto">
          <a:xfrm>
            <a:off x="673206" y="167120"/>
            <a:ext cx="79342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41463" algn="l"/>
              </a:tabLst>
              <a:defRPr>
                <a:solidFill>
                  <a:schemeClr val="tx1"/>
                </a:solidFill>
                <a:latin typeface="Arial" panose="020B0604020202020204" pitchFamily="34" charset="0"/>
              </a:defRPr>
            </a:lvl1pPr>
            <a:lvl2pPr eaLnBrk="0" fontAlgn="base" hangingPunct="0">
              <a:spcBef>
                <a:spcPct val="0"/>
              </a:spcBef>
              <a:spcAft>
                <a:spcPct val="0"/>
              </a:spcAft>
              <a:tabLst>
                <a:tab pos="-1541463" algn="l"/>
              </a:tabLst>
              <a:defRPr>
                <a:solidFill>
                  <a:schemeClr val="tx1"/>
                </a:solidFill>
                <a:latin typeface="Arial" panose="020B0604020202020204" pitchFamily="34" charset="0"/>
              </a:defRPr>
            </a:lvl2pPr>
            <a:lvl3pPr eaLnBrk="0" fontAlgn="base" hangingPunct="0">
              <a:spcBef>
                <a:spcPct val="0"/>
              </a:spcBef>
              <a:spcAft>
                <a:spcPct val="0"/>
              </a:spcAft>
              <a:tabLst>
                <a:tab pos="-1541463" algn="l"/>
              </a:tabLst>
              <a:defRPr>
                <a:solidFill>
                  <a:schemeClr val="tx1"/>
                </a:solidFill>
                <a:latin typeface="Arial" panose="020B0604020202020204" pitchFamily="34" charset="0"/>
              </a:defRPr>
            </a:lvl3pPr>
            <a:lvl4pPr eaLnBrk="0" fontAlgn="base" hangingPunct="0">
              <a:spcBef>
                <a:spcPct val="0"/>
              </a:spcBef>
              <a:spcAft>
                <a:spcPct val="0"/>
              </a:spcAft>
              <a:tabLst>
                <a:tab pos="-1541463" algn="l"/>
              </a:tabLst>
              <a:defRPr>
                <a:solidFill>
                  <a:schemeClr val="tx1"/>
                </a:solidFill>
                <a:latin typeface="Arial" panose="020B0604020202020204" pitchFamily="34" charset="0"/>
              </a:defRPr>
            </a:lvl4pPr>
            <a:lvl5pPr eaLnBrk="0" fontAlgn="base" hangingPunct="0">
              <a:spcBef>
                <a:spcPct val="0"/>
              </a:spcBef>
              <a:spcAft>
                <a:spcPct val="0"/>
              </a:spcAft>
              <a:tabLst>
                <a:tab pos="-1541463" algn="l"/>
              </a:tabLst>
              <a:defRPr>
                <a:solidFill>
                  <a:schemeClr val="tx1"/>
                </a:solidFill>
                <a:latin typeface="Arial" panose="020B0604020202020204" pitchFamily="34" charset="0"/>
              </a:defRPr>
            </a:lvl5pPr>
            <a:lvl6pPr eaLnBrk="0" fontAlgn="base" hangingPunct="0">
              <a:spcBef>
                <a:spcPct val="0"/>
              </a:spcBef>
              <a:spcAft>
                <a:spcPct val="0"/>
              </a:spcAft>
              <a:tabLst>
                <a:tab pos="-1541463" algn="l"/>
              </a:tabLst>
              <a:defRPr>
                <a:solidFill>
                  <a:schemeClr val="tx1"/>
                </a:solidFill>
                <a:latin typeface="Arial" panose="020B0604020202020204" pitchFamily="34" charset="0"/>
              </a:defRPr>
            </a:lvl6pPr>
            <a:lvl7pPr eaLnBrk="0" fontAlgn="base" hangingPunct="0">
              <a:spcBef>
                <a:spcPct val="0"/>
              </a:spcBef>
              <a:spcAft>
                <a:spcPct val="0"/>
              </a:spcAft>
              <a:tabLst>
                <a:tab pos="-1541463" algn="l"/>
              </a:tabLst>
              <a:defRPr>
                <a:solidFill>
                  <a:schemeClr val="tx1"/>
                </a:solidFill>
                <a:latin typeface="Arial" panose="020B0604020202020204" pitchFamily="34" charset="0"/>
              </a:defRPr>
            </a:lvl7pPr>
            <a:lvl8pPr eaLnBrk="0" fontAlgn="base" hangingPunct="0">
              <a:spcBef>
                <a:spcPct val="0"/>
              </a:spcBef>
              <a:spcAft>
                <a:spcPct val="0"/>
              </a:spcAft>
              <a:tabLst>
                <a:tab pos="-1541463" algn="l"/>
              </a:tabLst>
              <a:defRPr>
                <a:solidFill>
                  <a:schemeClr val="tx1"/>
                </a:solidFill>
                <a:latin typeface="Arial" panose="020B0604020202020204" pitchFamily="34" charset="0"/>
              </a:defRPr>
            </a:lvl8pPr>
            <a:lvl9pPr eaLnBrk="0" fontAlgn="base" hangingPunct="0">
              <a:spcBef>
                <a:spcPct val="0"/>
              </a:spcBef>
              <a:spcAft>
                <a:spcPct val="0"/>
              </a:spcAft>
              <a:tabLst>
                <a:tab pos="-154146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541463" algn="l"/>
              </a:tabLst>
            </a:pPr>
            <a:r>
              <a:rPr kumimoji="0" lang="zh-TW" altLang="zh-TW"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國立嘉義大學教師升等案提送校教評會審查應繳證件清單</a:t>
            </a:r>
            <a:r>
              <a:rPr lang="en-US" altLang="zh-TW"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續</a:t>
            </a:r>
            <a:r>
              <a:rPr lang="en-US" altLang="zh-TW"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endParaRPr kumimoji="0" lang="zh-TW" altLang="zh-TW" b="0" i="0" u="none" strike="noStrike" cap="none" normalizeH="0" baseline="0" dirty="0" smtClean="0">
              <a:ln>
                <a:noFill/>
              </a:ln>
              <a:solidFill>
                <a:schemeClr val="tx1"/>
              </a:solidFill>
              <a:effectLst/>
            </a:endParaRPr>
          </a:p>
        </p:txBody>
      </p:sp>
      <p:sp>
        <p:nvSpPr>
          <p:cNvPr id="7" name="矩形 6"/>
          <p:cNvSpPr/>
          <p:nvPr/>
        </p:nvSpPr>
        <p:spPr>
          <a:xfrm>
            <a:off x="2487561" y="983226"/>
            <a:ext cx="3528000" cy="1484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38062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a:hlinkClick r:id="rId2" action="ppaction://hlinkfile"/>
          </p:cNvPr>
          <p:cNvSpPr txBox="1"/>
          <p:nvPr/>
        </p:nvSpPr>
        <p:spPr>
          <a:xfrm>
            <a:off x="0" y="-74081"/>
            <a:ext cx="978613" cy="400110"/>
          </a:xfrm>
          <a:prstGeom prst="rect">
            <a:avLst/>
          </a:prstGeom>
          <a:noFill/>
        </p:spPr>
        <p:txBody>
          <a:bodyPr wrap="square" rtlCol="0">
            <a:spAutoFit/>
          </a:bodyPr>
          <a:lstStyle/>
          <a:p>
            <a:r>
              <a:rPr lang="en-US" altLang="zh-TW" sz="2000" dirty="0" smtClean="0">
                <a:hlinkClick r:id="rId3" action="ppaction://hlinkfile"/>
              </a:rPr>
              <a:t>(2)</a:t>
            </a:r>
            <a:endParaRPr lang="zh-TW" altLang="en-US" sz="2000" dirty="0"/>
          </a:p>
        </p:txBody>
      </p:sp>
      <p:pic>
        <p:nvPicPr>
          <p:cNvPr id="6" name="圖片 5"/>
          <p:cNvPicPr>
            <a:picLocks noChangeAspect="1"/>
          </p:cNvPicPr>
          <p:nvPr/>
        </p:nvPicPr>
        <p:blipFill>
          <a:blip r:embed="rId4"/>
          <a:stretch>
            <a:fillRect/>
          </a:stretch>
        </p:blipFill>
        <p:spPr>
          <a:xfrm>
            <a:off x="199697" y="125974"/>
            <a:ext cx="7136523" cy="6600647"/>
          </a:xfrm>
          <a:prstGeom prst="rect">
            <a:avLst/>
          </a:prstGeom>
        </p:spPr>
      </p:pic>
      <p:sp>
        <p:nvSpPr>
          <p:cNvPr id="7" name="文字方塊 6"/>
          <p:cNvSpPr txBox="1"/>
          <p:nvPr/>
        </p:nvSpPr>
        <p:spPr>
          <a:xfrm>
            <a:off x="7104993" y="-10510"/>
            <a:ext cx="2219508" cy="369332"/>
          </a:xfrm>
          <a:prstGeom prst="rect">
            <a:avLst/>
          </a:prstGeom>
          <a:noFill/>
        </p:spPr>
        <p:txBody>
          <a:bodyPr wrap="square" rtlCol="0">
            <a:spAutoFit/>
          </a:bodyPr>
          <a:lstStyle/>
          <a:p>
            <a:r>
              <a:rPr lang="en-US" altLang="zh-TW" dirty="0" smtClean="0">
                <a:solidFill>
                  <a:srgbClr val="FF0000"/>
                </a:solidFill>
              </a:rPr>
              <a:t>(</a:t>
            </a:r>
            <a:r>
              <a:rPr lang="zh-TW" altLang="en-US" dirty="0" smtClean="0">
                <a:solidFill>
                  <a:srgbClr val="FF0000"/>
                </a:solidFill>
              </a:rPr>
              <a:t>第一頁，共四頁</a:t>
            </a:r>
            <a:r>
              <a:rPr lang="en-US" altLang="zh-TW" dirty="0">
                <a:solidFill>
                  <a:srgbClr val="FF0000"/>
                </a:solidFill>
              </a:rPr>
              <a:t>)</a:t>
            </a:r>
            <a:endParaRPr lang="zh-TW" altLang="en-US" dirty="0">
              <a:solidFill>
                <a:srgbClr val="FF0000"/>
              </a:solidFill>
            </a:endParaRPr>
          </a:p>
        </p:txBody>
      </p:sp>
    </p:spTree>
    <p:extLst>
      <p:ext uri="{BB962C8B-B14F-4D97-AF65-F5344CB8AC3E}">
        <p14:creationId xmlns:p14="http://schemas.microsoft.com/office/powerpoint/2010/main" val="3387326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9725" y="859884"/>
            <a:ext cx="6750566" cy="584775"/>
          </a:xfrm>
          <a:prstGeom prst="rect">
            <a:avLst/>
          </a:prstGeom>
        </p:spPr>
        <p:txBody>
          <a:bodyPr wrap="none">
            <a:spAutoFit/>
          </a:bodyPr>
          <a:lstStyle/>
          <a:p>
            <a:r>
              <a:rPr lang="en-US" altLang="zh-TW" sz="3200" b="1" dirty="0">
                <a:latin typeface="Times New Roman" panose="02020603050405020304" pitchFamily="18" charset="0"/>
                <a:ea typeface="標楷體" panose="03000509000000000000" pitchFamily="65" charset="-120"/>
              </a:rPr>
              <a:t>2.</a:t>
            </a:r>
            <a:r>
              <a:rPr lang="zh-TW" altLang="en-US" sz="3200" b="1" dirty="0">
                <a:latin typeface="Times New Roman" panose="02020603050405020304" pitchFamily="18" charset="0"/>
                <a:ea typeface="標楷體" panose="03000509000000000000" pitchFamily="65" charset="-120"/>
              </a:rPr>
              <a:t> 教學服務佐證資料歸類、分項整理</a:t>
            </a:r>
            <a:endParaRPr lang="zh-TW" altLang="en-US" sz="3200" b="1" dirty="0"/>
          </a:p>
        </p:txBody>
      </p:sp>
      <p:sp>
        <p:nvSpPr>
          <p:cNvPr id="9" name="矩形 8"/>
          <p:cNvSpPr/>
          <p:nvPr/>
        </p:nvSpPr>
        <p:spPr>
          <a:xfrm>
            <a:off x="529725" y="1812209"/>
            <a:ext cx="7235904" cy="4308872"/>
          </a:xfrm>
          <a:prstGeom prst="rect">
            <a:avLst/>
          </a:prstGeom>
          <a:ln>
            <a:noFill/>
          </a:ln>
        </p:spPr>
        <p:txBody>
          <a:bodyPr wrap="square">
            <a:spAutoFit/>
          </a:bodyPr>
          <a:lstStyle/>
          <a:p>
            <a:pPr marL="342900" indent="-342900">
              <a:buFont typeface="Wingdings" panose="05000000000000000000" pitchFamily="2" charset="2"/>
              <a:buChar char="Ø"/>
            </a:pPr>
            <a:r>
              <a:rPr lang="zh-TW" altLang="zh-TW" sz="2400" kern="100" dirty="0">
                <a:solidFill>
                  <a:srgbClr val="FF0000"/>
                </a:solidFill>
                <a:ea typeface="標楷體" panose="03000509000000000000" pitchFamily="65" charset="-120"/>
                <a:cs typeface="Times New Roman" panose="02020603050405020304" pitchFamily="18" charset="0"/>
              </a:rPr>
              <a:t>教學及服務</a:t>
            </a:r>
            <a:r>
              <a:rPr lang="zh-TW" altLang="zh-TW" sz="2400" kern="100" dirty="0" smtClean="0">
                <a:solidFill>
                  <a:srgbClr val="FF0000"/>
                </a:solidFill>
                <a:ea typeface="標楷體" panose="03000509000000000000" pitchFamily="65" charset="-120"/>
                <a:cs typeface="Times New Roman" panose="02020603050405020304" pitchFamily="18" charset="0"/>
              </a:rPr>
              <a:t>成績</a:t>
            </a:r>
            <a:r>
              <a:rPr lang="zh-TW" altLang="en-US" sz="2400" kern="100" dirty="0" smtClean="0">
                <a:solidFill>
                  <a:srgbClr val="FF0000"/>
                </a:solidFill>
                <a:ea typeface="標楷體" panose="03000509000000000000" pitchFamily="65" charset="-120"/>
                <a:cs typeface="Times New Roman" panose="02020603050405020304" pitchFamily="18" charset="0"/>
              </a:rPr>
              <a:t>考</a:t>
            </a:r>
            <a:r>
              <a:rPr lang="zh-TW" altLang="en-US" sz="2400" kern="100" dirty="0">
                <a:solidFill>
                  <a:srgbClr val="FF0000"/>
                </a:solidFill>
                <a:ea typeface="標楷體" panose="03000509000000000000" pitchFamily="65" charset="-120"/>
                <a:cs typeface="Times New Roman" panose="02020603050405020304" pitchFamily="18" charset="0"/>
              </a:rPr>
              <a:t>核</a:t>
            </a:r>
            <a:r>
              <a:rPr lang="zh-TW" altLang="en-US" sz="2400" kern="100" dirty="0" smtClean="0">
                <a:solidFill>
                  <a:srgbClr val="FF0000"/>
                </a:solidFill>
                <a:ea typeface="標楷體" panose="03000509000000000000" pitchFamily="65" charset="-120"/>
                <a:cs typeface="Times New Roman" panose="02020603050405020304" pitchFamily="18" charset="0"/>
              </a:rPr>
              <a:t>項目</a:t>
            </a:r>
            <a:endParaRPr lang="en-US" altLang="zh-TW" sz="2000" dirty="0" smtClean="0">
              <a:solidFill>
                <a:prstClr val="black"/>
              </a:solidFill>
              <a:latin typeface="Times New Roman" panose="02020603050405020304" pitchFamily="18" charset="0"/>
              <a:ea typeface="標楷體" panose="03000509000000000000" pitchFamily="65" charset="-120"/>
            </a:endParaRPr>
          </a:p>
          <a:p>
            <a:pPr marL="265113" lvl="0" indent="92075"/>
            <a:endParaRPr lang="en-US" altLang="zh-TW" sz="2000" dirty="0" smtClean="0">
              <a:solidFill>
                <a:prstClr val="black"/>
              </a:solidFill>
              <a:latin typeface="Times New Roman" panose="02020603050405020304" pitchFamily="18" charset="0"/>
              <a:ea typeface="標楷體" panose="03000509000000000000" pitchFamily="65" charset="-120"/>
            </a:endParaRPr>
          </a:p>
          <a:p>
            <a:pPr marL="265113" lvl="0" indent="92075"/>
            <a:r>
              <a:rPr lang="zh-TW" altLang="en-US" sz="2000" dirty="0" smtClean="0">
                <a:solidFill>
                  <a:prstClr val="black"/>
                </a:solidFill>
                <a:latin typeface="Times New Roman" panose="02020603050405020304" pitchFamily="18" charset="0"/>
                <a:ea typeface="標楷體" panose="03000509000000000000" pitchFamily="65" charset="-120"/>
              </a:rPr>
              <a:t>教學</a:t>
            </a:r>
            <a:r>
              <a:rPr lang="zh-TW" altLang="en-US" sz="2000" dirty="0">
                <a:solidFill>
                  <a:prstClr val="black"/>
                </a:solidFill>
                <a:latin typeface="Times New Roman" panose="02020603050405020304" pitchFamily="18" charset="0"/>
                <a:ea typeface="標楷體" panose="03000509000000000000" pitchFamily="65" charset="-120"/>
              </a:rPr>
              <a:t>部分</a:t>
            </a:r>
            <a:r>
              <a:rPr lang="en-US" altLang="zh-TW" sz="2000" dirty="0">
                <a:solidFill>
                  <a:prstClr val="black"/>
                </a:solidFill>
                <a:latin typeface="Times New Roman" panose="02020603050405020304" pitchFamily="18" charset="0"/>
                <a:ea typeface="標楷體" panose="03000509000000000000" pitchFamily="65" charset="-120"/>
              </a:rPr>
              <a:t>(</a:t>
            </a:r>
            <a:r>
              <a:rPr lang="zh-TW" altLang="en-US" sz="2000" dirty="0">
                <a:solidFill>
                  <a:prstClr val="black"/>
                </a:solidFill>
                <a:latin typeface="Times New Roman" panose="02020603050405020304" pitchFamily="18" charset="0"/>
                <a:ea typeface="標楷體" panose="03000509000000000000" pitchFamily="65" charset="-120"/>
              </a:rPr>
              <a:t>四考核項目</a:t>
            </a:r>
            <a:r>
              <a:rPr lang="en-US" altLang="zh-TW" sz="2000" dirty="0">
                <a:solidFill>
                  <a:prstClr val="black"/>
                </a:solidFill>
                <a:latin typeface="Times New Roman" panose="02020603050405020304" pitchFamily="18" charset="0"/>
                <a:ea typeface="標楷體" panose="03000509000000000000" pitchFamily="65" charset="-120"/>
              </a:rPr>
              <a:t>)</a:t>
            </a:r>
            <a:r>
              <a:rPr lang="zh-TW" altLang="en-US" sz="2000" dirty="0">
                <a:solidFill>
                  <a:prstClr val="black"/>
                </a:solidFill>
                <a:latin typeface="Times New Roman" panose="02020603050405020304" pitchFamily="18" charset="0"/>
                <a:ea typeface="標楷體" panose="03000509000000000000" pitchFamily="65" charset="-120"/>
              </a:rPr>
              <a:t> </a:t>
            </a:r>
            <a:r>
              <a:rPr lang="en-US" altLang="zh-TW" sz="2000" dirty="0">
                <a:solidFill>
                  <a:prstClr val="black"/>
                </a:solidFill>
                <a:latin typeface="Times New Roman" panose="02020603050405020304" pitchFamily="18" charset="0"/>
                <a:ea typeface="標楷體" panose="03000509000000000000" pitchFamily="65" charset="-120"/>
              </a:rPr>
              <a:t>(30%)</a:t>
            </a:r>
          </a:p>
          <a:p>
            <a:pPr marL="265113" lvl="0" indent="365125"/>
            <a:r>
              <a:rPr lang="zh-TW" altLang="en-US" sz="2000" dirty="0">
                <a:solidFill>
                  <a:prstClr val="black"/>
                </a:solidFill>
                <a:latin typeface="Times New Roman" panose="02020603050405020304" pitchFamily="18" charset="0"/>
                <a:ea typeface="標楷體" panose="03000509000000000000" pitchFamily="65" charset="-120"/>
              </a:rPr>
              <a:t>教學績效</a:t>
            </a:r>
            <a:r>
              <a:rPr lang="en-US" altLang="zh-TW" sz="2000" dirty="0">
                <a:solidFill>
                  <a:prstClr val="black"/>
                </a:solidFill>
                <a:latin typeface="標楷體" panose="03000509000000000000" pitchFamily="65" charset="-120"/>
                <a:ea typeface="標楷體" panose="03000509000000000000" pitchFamily="65" charset="-120"/>
              </a:rPr>
              <a:t>(6</a:t>
            </a:r>
            <a:r>
              <a:rPr lang="zh-TW" altLang="en-US" sz="2000" dirty="0">
                <a:solidFill>
                  <a:prstClr val="black"/>
                </a:solidFill>
                <a:latin typeface="標楷體" panose="03000509000000000000" pitchFamily="65" charset="-120"/>
                <a:ea typeface="標楷體" panose="03000509000000000000" pitchFamily="65" charset="-120"/>
              </a:rPr>
              <a:t>細項，</a:t>
            </a:r>
            <a:r>
              <a:rPr lang="en-US" altLang="zh-TW" sz="2000" dirty="0">
                <a:solidFill>
                  <a:prstClr val="black"/>
                </a:solidFill>
                <a:latin typeface="Times New Roman" panose="02020603050405020304" pitchFamily="18" charset="0"/>
                <a:ea typeface="標楷體" panose="03000509000000000000" pitchFamily="65" charset="-120"/>
              </a:rPr>
              <a:t>30</a:t>
            </a:r>
            <a:r>
              <a:rPr lang="zh-TW" altLang="en-US" sz="2000" dirty="0">
                <a:solidFill>
                  <a:prstClr val="black"/>
                </a:solidFill>
                <a:latin typeface="Times New Roman" panose="02020603050405020304" pitchFamily="18" charset="0"/>
                <a:ea typeface="標楷體" panose="03000509000000000000" pitchFamily="65" charset="-120"/>
              </a:rPr>
              <a:t>分</a:t>
            </a:r>
            <a:r>
              <a:rPr lang="en-US" altLang="zh-TW" sz="2000" dirty="0">
                <a:solidFill>
                  <a:prstClr val="black"/>
                </a:solidFill>
                <a:latin typeface="標楷體" panose="03000509000000000000" pitchFamily="65" charset="-120"/>
                <a:ea typeface="標楷體" panose="03000509000000000000" pitchFamily="65" charset="-120"/>
              </a:rPr>
              <a:t>)</a:t>
            </a:r>
          </a:p>
          <a:p>
            <a:pPr marL="265113" lvl="0" indent="365125"/>
            <a:r>
              <a:rPr lang="zh-TW" altLang="en-US" sz="2000" dirty="0">
                <a:solidFill>
                  <a:prstClr val="black"/>
                </a:solidFill>
                <a:latin typeface="標楷體" panose="03000509000000000000" pitchFamily="65" charset="-120"/>
                <a:ea typeface="標楷體" panose="03000509000000000000" pitchFamily="65" charset="-120"/>
              </a:rPr>
              <a:t>教學改進</a:t>
            </a:r>
            <a:r>
              <a:rPr lang="en-US" altLang="zh-TW" sz="2000" dirty="0">
                <a:solidFill>
                  <a:prstClr val="black"/>
                </a:solidFill>
                <a:latin typeface="標楷體" panose="03000509000000000000" pitchFamily="65" charset="-120"/>
                <a:ea typeface="標楷體" panose="03000509000000000000" pitchFamily="65" charset="-120"/>
              </a:rPr>
              <a:t>(7</a:t>
            </a:r>
            <a:r>
              <a:rPr lang="zh-TW" altLang="en-US" sz="2000" dirty="0">
                <a:solidFill>
                  <a:prstClr val="black"/>
                </a:solidFill>
                <a:latin typeface="標楷體" panose="03000509000000000000" pitchFamily="65" charset="-120"/>
                <a:ea typeface="標楷體" panose="03000509000000000000" pitchFamily="65" charset="-120"/>
              </a:rPr>
              <a:t>細項，</a:t>
            </a:r>
            <a:r>
              <a:rPr lang="en-US" altLang="zh-TW" sz="2000" dirty="0">
                <a:solidFill>
                  <a:prstClr val="black"/>
                </a:solidFill>
                <a:latin typeface="標楷體" panose="03000509000000000000" pitchFamily="65" charset="-120"/>
                <a:ea typeface="標楷體" panose="03000509000000000000" pitchFamily="65" charset="-120"/>
              </a:rPr>
              <a:t>20</a:t>
            </a:r>
            <a:r>
              <a:rPr lang="zh-TW" altLang="en-US" sz="2000" dirty="0">
                <a:solidFill>
                  <a:prstClr val="black"/>
                </a:solidFill>
                <a:latin typeface="標楷體" panose="03000509000000000000" pitchFamily="65" charset="-120"/>
                <a:ea typeface="標楷體" panose="03000509000000000000" pitchFamily="65" charset="-120"/>
              </a:rPr>
              <a:t>分</a:t>
            </a:r>
            <a:r>
              <a:rPr lang="en-US" altLang="zh-TW" sz="2000" dirty="0">
                <a:solidFill>
                  <a:prstClr val="black"/>
                </a:solidFill>
                <a:latin typeface="標楷體" panose="03000509000000000000" pitchFamily="65" charset="-120"/>
                <a:ea typeface="標楷體" panose="03000509000000000000" pitchFamily="65" charset="-120"/>
              </a:rPr>
              <a:t>)</a:t>
            </a:r>
          </a:p>
          <a:p>
            <a:pPr marL="265113" lvl="0" indent="365125"/>
            <a:r>
              <a:rPr lang="zh-TW" altLang="en-US" sz="2000" dirty="0">
                <a:solidFill>
                  <a:prstClr val="black"/>
                </a:solidFill>
                <a:latin typeface="標楷體" panose="03000509000000000000" pitchFamily="65" charset="-120"/>
                <a:ea typeface="標楷體" panose="03000509000000000000" pitchFamily="65" charset="-120"/>
              </a:rPr>
              <a:t>課業輔導</a:t>
            </a:r>
            <a:r>
              <a:rPr lang="en-US" altLang="zh-TW" sz="2000" dirty="0">
                <a:solidFill>
                  <a:prstClr val="black"/>
                </a:solidFill>
                <a:latin typeface="標楷體" panose="03000509000000000000" pitchFamily="65" charset="-120"/>
                <a:ea typeface="標楷體" panose="03000509000000000000" pitchFamily="65" charset="-120"/>
              </a:rPr>
              <a:t>(3</a:t>
            </a:r>
            <a:r>
              <a:rPr lang="zh-TW" altLang="en-US" sz="2000" dirty="0">
                <a:solidFill>
                  <a:prstClr val="black"/>
                </a:solidFill>
                <a:latin typeface="標楷體" panose="03000509000000000000" pitchFamily="65" charset="-120"/>
                <a:ea typeface="標楷體" panose="03000509000000000000" pitchFamily="65" charset="-120"/>
              </a:rPr>
              <a:t>細項，</a:t>
            </a:r>
            <a:r>
              <a:rPr lang="en-US" altLang="zh-TW" sz="2000" dirty="0">
                <a:solidFill>
                  <a:prstClr val="black"/>
                </a:solidFill>
                <a:latin typeface="標楷體" panose="03000509000000000000" pitchFamily="65" charset="-120"/>
                <a:ea typeface="標楷體" panose="03000509000000000000" pitchFamily="65" charset="-120"/>
              </a:rPr>
              <a:t>15</a:t>
            </a:r>
            <a:r>
              <a:rPr lang="zh-TW" altLang="en-US" sz="2000" dirty="0">
                <a:solidFill>
                  <a:prstClr val="black"/>
                </a:solidFill>
                <a:latin typeface="標楷體" panose="03000509000000000000" pitchFamily="65" charset="-120"/>
                <a:ea typeface="標楷體" panose="03000509000000000000" pitchFamily="65" charset="-120"/>
              </a:rPr>
              <a:t>分</a:t>
            </a:r>
            <a:r>
              <a:rPr lang="en-US" altLang="zh-TW" sz="2000" dirty="0">
                <a:solidFill>
                  <a:prstClr val="black"/>
                </a:solidFill>
                <a:latin typeface="標楷體" panose="03000509000000000000" pitchFamily="65" charset="-120"/>
                <a:ea typeface="標楷體" panose="03000509000000000000" pitchFamily="65" charset="-120"/>
              </a:rPr>
              <a:t>)</a:t>
            </a:r>
          </a:p>
          <a:p>
            <a:pPr marL="265113" lvl="0" indent="365125"/>
            <a:r>
              <a:rPr lang="zh-TW" altLang="en-US" sz="2000" dirty="0">
                <a:solidFill>
                  <a:prstClr val="black"/>
                </a:solidFill>
                <a:latin typeface="標楷體" panose="03000509000000000000" pitchFamily="65" charset="-120"/>
                <a:ea typeface="標楷體" panose="03000509000000000000" pitchFamily="65" charset="-120"/>
              </a:rPr>
              <a:t>綜合考評</a:t>
            </a:r>
            <a:r>
              <a:rPr lang="en-US" altLang="zh-TW" sz="2000" dirty="0">
                <a:solidFill>
                  <a:prstClr val="black"/>
                </a:solidFill>
                <a:latin typeface="標楷體" panose="03000509000000000000" pitchFamily="65" charset="-120"/>
                <a:ea typeface="標楷體" panose="03000509000000000000" pitchFamily="65" charset="-120"/>
              </a:rPr>
              <a:t>(3</a:t>
            </a:r>
            <a:r>
              <a:rPr lang="zh-TW" altLang="en-US" sz="2000" dirty="0">
                <a:solidFill>
                  <a:prstClr val="black"/>
                </a:solidFill>
                <a:latin typeface="標楷體" panose="03000509000000000000" pitchFamily="65" charset="-120"/>
                <a:ea typeface="標楷體" panose="03000509000000000000" pitchFamily="65" charset="-120"/>
              </a:rPr>
              <a:t>細項，</a:t>
            </a:r>
            <a:r>
              <a:rPr lang="en-US" altLang="zh-TW" sz="2000" dirty="0">
                <a:solidFill>
                  <a:prstClr val="black"/>
                </a:solidFill>
                <a:latin typeface="標楷體" panose="03000509000000000000" pitchFamily="65" charset="-120"/>
                <a:ea typeface="標楷體" panose="03000509000000000000" pitchFamily="65" charset="-120"/>
              </a:rPr>
              <a:t>35</a:t>
            </a:r>
            <a:r>
              <a:rPr lang="zh-TW" altLang="en-US" sz="2000" dirty="0">
                <a:solidFill>
                  <a:prstClr val="black"/>
                </a:solidFill>
                <a:latin typeface="標楷體" panose="03000509000000000000" pitchFamily="65" charset="-120"/>
                <a:ea typeface="標楷體" panose="03000509000000000000" pitchFamily="65" charset="-120"/>
              </a:rPr>
              <a:t>分</a:t>
            </a:r>
            <a:r>
              <a:rPr lang="en-US" altLang="zh-TW" sz="2000" dirty="0">
                <a:solidFill>
                  <a:prstClr val="black"/>
                </a:solidFill>
                <a:latin typeface="標楷體" panose="03000509000000000000" pitchFamily="65" charset="-120"/>
                <a:ea typeface="標楷體" panose="03000509000000000000" pitchFamily="65" charset="-120"/>
              </a:rPr>
              <a:t>)</a:t>
            </a:r>
          </a:p>
          <a:p>
            <a:pPr marL="342900" indent="-342900">
              <a:spcBef>
                <a:spcPts val="1200"/>
              </a:spcBef>
              <a:buFont typeface="Wingdings" panose="05000000000000000000" pitchFamily="2" charset="2"/>
              <a:buChar char="Ø"/>
            </a:pPr>
            <a:r>
              <a:rPr lang="zh-TW" altLang="en-US" sz="2400" kern="100" dirty="0" smtClean="0">
                <a:solidFill>
                  <a:srgbClr val="FF0000"/>
                </a:solidFill>
                <a:ea typeface="標楷體" panose="03000509000000000000" pitchFamily="65" charset="-120"/>
                <a:cs typeface="Times New Roman" panose="02020603050405020304" pitchFamily="18" charset="0"/>
              </a:rPr>
              <a:t>採計</a:t>
            </a:r>
            <a:r>
              <a:rPr lang="zh-TW" altLang="zh-TW" sz="2400" kern="100" dirty="0" smtClean="0">
                <a:solidFill>
                  <a:srgbClr val="FF0000"/>
                </a:solidFill>
                <a:ea typeface="標楷體" panose="03000509000000000000" pitchFamily="65" charset="-120"/>
                <a:cs typeface="Times New Roman" panose="02020603050405020304" pitchFamily="18" charset="0"/>
              </a:rPr>
              <a:t>範圍</a:t>
            </a:r>
            <a:r>
              <a:rPr lang="zh-TW" altLang="en-US" sz="2400" kern="100" dirty="0" smtClean="0">
                <a:solidFill>
                  <a:srgbClr val="FF0000"/>
                </a:solidFill>
                <a:ea typeface="標楷體" panose="03000509000000000000" pitchFamily="65" charset="-120"/>
                <a:cs typeface="Times New Roman" panose="02020603050405020304" pitchFamily="18" charset="0"/>
              </a:rPr>
              <a:t>：</a:t>
            </a:r>
            <a:r>
              <a:rPr lang="zh-TW" altLang="zh-TW" sz="2400" kern="100" dirty="0" smtClean="0">
                <a:solidFill>
                  <a:srgbClr val="FF0000"/>
                </a:solidFill>
                <a:ea typeface="標楷體" panose="03000509000000000000" pitchFamily="65" charset="-120"/>
                <a:cs typeface="Times New Roman" panose="02020603050405020304" pitchFamily="18" charset="0"/>
              </a:rPr>
              <a:t>均</a:t>
            </a:r>
            <a:r>
              <a:rPr lang="zh-TW" altLang="zh-TW" sz="2400" kern="100" dirty="0">
                <a:solidFill>
                  <a:srgbClr val="FF0000"/>
                </a:solidFill>
                <a:ea typeface="標楷體" panose="03000509000000000000" pitchFamily="65" charset="-120"/>
                <a:cs typeface="Times New Roman" panose="02020603050405020304" pitchFamily="18" charset="0"/>
              </a:rPr>
              <a:t>為取得前一等級教師資格後之成果</a:t>
            </a:r>
            <a:endParaRPr lang="en-US" altLang="zh-TW" sz="2400" kern="100" dirty="0">
              <a:solidFill>
                <a:srgbClr val="FF0000"/>
              </a:solidFill>
              <a:ea typeface="標楷體" panose="03000509000000000000" pitchFamily="65" charset="-120"/>
              <a:cs typeface="Times New Roman" panose="02020603050405020304" pitchFamily="18" charset="0"/>
            </a:endParaRPr>
          </a:p>
          <a:p>
            <a:endParaRPr lang="en-US" altLang="zh-TW" sz="2400" b="1" kern="100" dirty="0" smtClean="0">
              <a:solidFill>
                <a:srgbClr val="FF0000"/>
              </a:solidFill>
              <a:ea typeface="標楷體" panose="03000509000000000000" pitchFamily="65" charset="-120"/>
              <a:cs typeface="Times New Roman" panose="02020603050405020304" pitchFamily="18" charset="0"/>
            </a:endParaRPr>
          </a:p>
          <a:p>
            <a:pPr marL="342900" indent="-342900">
              <a:buFont typeface="Wingdings" panose="05000000000000000000" pitchFamily="2" charset="2"/>
              <a:buChar char="Ø"/>
            </a:pPr>
            <a:r>
              <a:rPr lang="zh-TW" altLang="en-US" sz="2400" dirty="0" smtClean="0">
                <a:solidFill>
                  <a:srgbClr val="FF0000"/>
                </a:solidFill>
                <a:latin typeface="Times New Roman" panose="02020603050405020304" pitchFamily="18" charset="0"/>
                <a:ea typeface="標楷體" panose="03000509000000000000" pitchFamily="65" charset="-120"/>
              </a:rPr>
              <a:t>成果資料依</a:t>
            </a:r>
            <a:r>
              <a:rPr lang="zh-TW" altLang="zh-TW" sz="2400" kern="100" dirty="0">
                <a:solidFill>
                  <a:srgbClr val="FF0000"/>
                </a:solidFill>
                <a:latin typeface="Times New Roman" panose="02020603050405020304" pitchFamily="18" charset="0"/>
                <a:ea typeface="標楷體" panose="03000509000000000000" pitchFamily="65" charset="-120"/>
              </a:rPr>
              <a:t>教學服務成績考核評分</a:t>
            </a:r>
            <a:r>
              <a:rPr lang="zh-TW" altLang="zh-TW" sz="2400" kern="100" dirty="0" smtClean="0">
                <a:solidFill>
                  <a:srgbClr val="FF0000"/>
                </a:solidFill>
                <a:latin typeface="Times New Roman" panose="02020603050405020304" pitchFamily="18" charset="0"/>
                <a:ea typeface="標楷體" panose="03000509000000000000" pitchFamily="65" charset="-120"/>
              </a:rPr>
              <a:t>表</a:t>
            </a:r>
            <a:r>
              <a:rPr lang="zh-TW" altLang="en-US" sz="2400" kern="100" dirty="0" smtClean="0">
                <a:solidFill>
                  <a:srgbClr val="FF0000"/>
                </a:solidFill>
                <a:latin typeface="Times New Roman" panose="02020603050405020304" pitchFamily="18" charset="0"/>
                <a:ea typeface="標楷體" panose="03000509000000000000" pitchFamily="65" charset="-120"/>
              </a:rPr>
              <a:t>所列</a:t>
            </a:r>
            <a:r>
              <a:rPr lang="zh-TW" altLang="en-US" sz="2400" dirty="0" smtClean="0">
                <a:solidFill>
                  <a:srgbClr val="FF0000"/>
                </a:solidFill>
                <a:latin typeface="Times New Roman" panose="02020603050405020304" pitchFamily="18" charset="0"/>
                <a:ea typeface="標楷體" panose="03000509000000000000" pitchFamily="65" charset="-120"/>
              </a:rPr>
              <a:t>項目歸類、整理 </a:t>
            </a:r>
            <a:endParaRPr lang="en-US" altLang="zh-TW" sz="2400" dirty="0">
              <a:solidFill>
                <a:srgbClr val="FF0000"/>
              </a:solidFill>
              <a:latin typeface="Times New Roman" panose="02020603050405020304" pitchFamily="18" charset="0"/>
              <a:ea typeface="標楷體" panose="03000509000000000000" pitchFamily="65" charset="-120"/>
            </a:endParaRPr>
          </a:p>
          <a:p>
            <a:pPr marL="342900" indent="-342900">
              <a:buFont typeface="Wingdings" panose="05000000000000000000" pitchFamily="2" charset="2"/>
              <a:buChar char="Ø"/>
            </a:pPr>
            <a:endParaRPr lang="en-US" altLang="zh-TW" sz="2400" dirty="0">
              <a:solidFill>
                <a:srgbClr val="FF0000"/>
              </a:solidFill>
              <a:latin typeface="Times New Roman" panose="02020603050405020304" pitchFamily="18" charset="0"/>
              <a:ea typeface="標楷體" panose="03000509000000000000" pitchFamily="65" charset="-120"/>
            </a:endParaRPr>
          </a:p>
        </p:txBody>
      </p:sp>
      <p:sp>
        <p:nvSpPr>
          <p:cNvPr id="10" name="矩形 9"/>
          <p:cNvSpPr/>
          <p:nvPr/>
        </p:nvSpPr>
        <p:spPr>
          <a:xfrm>
            <a:off x="4147677" y="2511790"/>
            <a:ext cx="4572000" cy="1631216"/>
          </a:xfrm>
          <a:prstGeom prst="rect">
            <a:avLst/>
          </a:prstGeom>
        </p:spPr>
        <p:txBody>
          <a:bodyPr>
            <a:spAutoFit/>
          </a:bodyPr>
          <a:lstStyle/>
          <a:p>
            <a:pPr marL="265113" lvl="0" indent="92075"/>
            <a:r>
              <a:rPr lang="zh-TW" altLang="en-US" sz="2000" dirty="0">
                <a:solidFill>
                  <a:prstClr val="black"/>
                </a:solidFill>
                <a:latin typeface="Times New Roman" panose="02020603050405020304" pitchFamily="18" charset="0"/>
                <a:ea typeface="標楷體" panose="03000509000000000000" pitchFamily="65" charset="-120"/>
              </a:rPr>
              <a:t>服務部分</a:t>
            </a:r>
            <a:r>
              <a:rPr lang="en-US" altLang="zh-TW" sz="2000" dirty="0">
                <a:solidFill>
                  <a:prstClr val="black"/>
                </a:solidFill>
                <a:latin typeface="Times New Roman" panose="02020603050405020304" pitchFamily="18" charset="0"/>
                <a:ea typeface="標楷體" panose="03000509000000000000" pitchFamily="65" charset="-120"/>
              </a:rPr>
              <a:t>(</a:t>
            </a:r>
            <a:r>
              <a:rPr lang="zh-TW" altLang="en-US" sz="2000" dirty="0">
                <a:solidFill>
                  <a:prstClr val="black"/>
                </a:solidFill>
                <a:latin typeface="Times New Roman" panose="02020603050405020304" pitchFamily="18" charset="0"/>
                <a:ea typeface="標楷體" panose="03000509000000000000" pitchFamily="65" charset="-120"/>
              </a:rPr>
              <a:t>四評審項目</a:t>
            </a:r>
            <a:r>
              <a:rPr lang="en-US" altLang="zh-TW" sz="2000" dirty="0">
                <a:solidFill>
                  <a:prstClr val="black"/>
                </a:solidFill>
                <a:latin typeface="Times New Roman" panose="02020603050405020304" pitchFamily="18" charset="0"/>
                <a:ea typeface="標楷體" panose="03000509000000000000" pitchFamily="65" charset="-120"/>
              </a:rPr>
              <a:t>) (15%)</a:t>
            </a:r>
          </a:p>
          <a:p>
            <a:pPr marL="265113" lvl="0" indent="365125"/>
            <a:r>
              <a:rPr lang="zh-TW" altLang="en-US" sz="2000" dirty="0">
                <a:solidFill>
                  <a:prstClr val="black"/>
                </a:solidFill>
                <a:latin typeface="Times New Roman" panose="02020603050405020304" pitchFamily="18" charset="0"/>
                <a:ea typeface="標楷體" panose="03000509000000000000" pitchFamily="65" charset="-120"/>
              </a:rPr>
              <a:t>專業服務</a:t>
            </a:r>
            <a:r>
              <a:rPr lang="en-US" altLang="zh-TW" sz="2000" dirty="0">
                <a:solidFill>
                  <a:prstClr val="black"/>
                </a:solidFill>
                <a:latin typeface="Times New Roman" panose="02020603050405020304" pitchFamily="18" charset="0"/>
                <a:ea typeface="標楷體" panose="03000509000000000000" pitchFamily="65" charset="-120"/>
              </a:rPr>
              <a:t>(8</a:t>
            </a:r>
            <a:r>
              <a:rPr lang="zh-TW" altLang="en-US" sz="2000" dirty="0">
                <a:solidFill>
                  <a:prstClr val="black"/>
                </a:solidFill>
                <a:latin typeface="標楷體" panose="03000509000000000000" pitchFamily="65" charset="-120"/>
                <a:ea typeface="標楷體" panose="03000509000000000000" pitchFamily="65" charset="-120"/>
              </a:rPr>
              <a:t>細</a:t>
            </a:r>
            <a:r>
              <a:rPr lang="zh-TW" altLang="en-US" sz="2000" dirty="0">
                <a:solidFill>
                  <a:prstClr val="black"/>
                </a:solidFill>
                <a:latin typeface="Times New Roman" panose="02020603050405020304" pitchFamily="18" charset="0"/>
                <a:ea typeface="標楷體" panose="03000509000000000000" pitchFamily="65" charset="-120"/>
              </a:rPr>
              <a:t>項，</a:t>
            </a:r>
            <a:r>
              <a:rPr lang="en-US" altLang="zh-TW" sz="2000" dirty="0">
                <a:solidFill>
                  <a:prstClr val="black"/>
                </a:solidFill>
                <a:latin typeface="Times New Roman" panose="02020603050405020304" pitchFamily="18" charset="0"/>
                <a:ea typeface="標楷體" panose="03000509000000000000" pitchFamily="65" charset="-120"/>
              </a:rPr>
              <a:t>30</a:t>
            </a:r>
            <a:r>
              <a:rPr lang="zh-TW" altLang="en-US" sz="2000" dirty="0">
                <a:solidFill>
                  <a:prstClr val="black"/>
                </a:solidFill>
                <a:latin typeface="Times New Roman" panose="02020603050405020304" pitchFamily="18" charset="0"/>
                <a:ea typeface="標楷體" panose="03000509000000000000" pitchFamily="65" charset="-120"/>
              </a:rPr>
              <a:t>分</a:t>
            </a:r>
            <a:r>
              <a:rPr lang="en-US" altLang="zh-TW" sz="2000" dirty="0">
                <a:solidFill>
                  <a:prstClr val="black"/>
                </a:solidFill>
                <a:latin typeface="Times New Roman" panose="02020603050405020304" pitchFamily="18" charset="0"/>
                <a:ea typeface="標楷體" panose="03000509000000000000" pitchFamily="65" charset="-120"/>
              </a:rPr>
              <a:t>)</a:t>
            </a:r>
          </a:p>
          <a:p>
            <a:pPr marL="265113" lvl="0" indent="365125"/>
            <a:r>
              <a:rPr lang="zh-TW" altLang="en-US" sz="2000" dirty="0">
                <a:solidFill>
                  <a:prstClr val="black"/>
                </a:solidFill>
                <a:latin typeface="Times New Roman" panose="02020603050405020304" pitchFamily="18" charset="0"/>
                <a:ea typeface="標楷體" panose="03000509000000000000" pitchFamily="65" charset="-120"/>
              </a:rPr>
              <a:t>行政服務</a:t>
            </a:r>
            <a:r>
              <a:rPr lang="en-US" altLang="zh-TW" sz="2000" dirty="0">
                <a:solidFill>
                  <a:prstClr val="black"/>
                </a:solidFill>
                <a:latin typeface="Times New Roman" panose="02020603050405020304" pitchFamily="18" charset="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細</a:t>
            </a:r>
            <a:r>
              <a:rPr lang="zh-TW" altLang="en-US" sz="2000" dirty="0">
                <a:solidFill>
                  <a:prstClr val="black"/>
                </a:solidFill>
                <a:latin typeface="Times New Roman" panose="02020603050405020304" pitchFamily="18" charset="0"/>
                <a:ea typeface="標楷體" panose="03000509000000000000" pitchFamily="65" charset="-120"/>
              </a:rPr>
              <a:t>項，</a:t>
            </a:r>
            <a:r>
              <a:rPr lang="en-US" altLang="zh-TW" sz="2000" dirty="0">
                <a:solidFill>
                  <a:prstClr val="black"/>
                </a:solidFill>
                <a:latin typeface="Times New Roman" panose="02020603050405020304" pitchFamily="18" charset="0"/>
                <a:ea typeface="標楷體" panose="03000509000000000000" pitchFamily="65" charset="-120"/>
              </a:rPr>
              <a:t>20</a:t>
            </a:r>
            <a:r>
              <a:rPr lang="zh-TW" altLang="en-US" sz="2000" dirty="0">
                <a:solidFill>
                  <a:prstClr val="black"/>
                </a:solidFill>
                <a:latin typeface="Times New Roman" panose="02020603050405020304" pitchFamily="18" charset="0"/>
                <a:ea typeface="標楷體" panose="03000509000000000000" pitchFamily="65" charset="-120"/>
              </a:rPr>
              <a:t>分</a:t>
            </a:r>
            <a:r>
              <a:rPr lang="en-US" altLang="zh-TW" sz="2000" dirty="0">
                <a:solidFill>
                  <a:prstClr val="black"/>
                </a:solidFill>
                <a:latin typeface="Times New Roman" panose="02020603050405020304" pitchFamily="18" charset="0"/>
                <a:ea typeface="標楷體" panose="03000509000000000000" pitchFamily="65" charset="-120"/>
              </a:rPr>
              <a:t>)</a:t>
            </a:r>
          </a:p>
          <a:p>
            <a:pPr marL="265113" lvl="0" indent="365125"/>
            <a:r>
              <a:rPr lang="zh-TW" altLang="en-US" sz="2000" dirty="0">
                <a:solidFill>
                  <a:prstClr val="black"/>
                </a:solidFill>
                <a:latin typeface="Times New Roman" panose="02020603050405020304" pitchFamily="18" charset="0"/>
                <a:ea typeface="標楷體" panose="03000509000000000000" pitchFamily="65" charset="-120"/>
              </a:rPr>
              <a:t>輔導服務</a:t>
            </a:r>
            <a:r>
              <a:rPr lang="en-US" altLang="zh-TW" sz="2000" dirty="0">
                <a:solidFill>
                  <a:prstClr val="black"/>
                </a:solidFill>
                <a:latin typeface="Times New Roman" panose="02020603050405020304" pitchFamily="18" charset="0"/>
                <a:ea typeface="標楷體" panose="03000509000000000000" pitchFamily="65" charset="-120"/>
              </a:rPr>
              <a:t>(3</a:t>
            </a:r>
            <a:r>
              <a:rPr lang="zh-TW" altLang="en-US" sz="2000" dirty="0">
                <a:solidFill>
                  <a:prstClr val="black"/>
                </a:solidFill>
                <a:latin typeface="標楷體" panose="03000509000000000000" pitchFamily="65" charset="-120"/>
                <a:ea typeface="標楷體" panose="03000509000000000000" pitchFamily="65" charset="-120"/>
              </a:rPr>
              <a:t>細</a:t>
            </a:r>
            <a:r>
              <a:rPr lang="zh-TW" altLang="en-US" sz="2000" dirty="0">
                <a:solidFill>
                  <a:prstClr val="black"/>
                </a:solidFill>
                <a:latin typeface="Times New Roman" panose="02020603050405020304" pitchFamily="18" charset="0"/>
                <a:ea typeface="標楷體" panose="03000509000000000000" pitchFamily="65" charset="-120"/>
              </a:rPr>
              <a:t>項，</a:t>
            </a:r>
            <a:r>
              <a:rPr lang="en-US" altLang="zh-TW" sz="2000" dirty="0">
                <a:solidFill>
                  <a:prstClr val="black"/>
                </a:solidFill>
                <a:latin typeface="Times New Roman" panose="02020603050405020304" pitchFamily="18" charset="0"/>
                <a:ea typeface="標楷體" panose="03000509000000000000" pitchFamily="65" charset="-120"/>
              </a:rPr>
              <a:t>15</a:t>
            </a:r>
            <a:r>
              <a:rPr lang="zh-TW" altLang="en-US" sz="2000" dirty="0">
                <a:solidFill>
                  <a:prstClr val="black"/>
                </a:solidFill>
                <a:latin typeface="Times New Roman" panose="02020603050405020304" pitchFamily="18" charset="0"/>
                <a:ea typeface="標楷體" panose="03000509000000000000" pitchFamily="65" charset="-120"/>
              </a:rPr>
              <a:t>分</a:t>
            </a:r>
            <a:r>
              <a:rPr lang="en-US" altLang="zh-TW" sz="2000" dirty="0">
                <a:solidFill>
                  <a:prstClr val="black"/>
                </a:solidFill>
                <a:latin typeface="Times New Roman" panose="02020603050405020304" pitchFamily="18" charset="0"/>
                <a:ea typeface="標楷體" panose="03000509000000000000" pitchFamily="65" charset="-120"/>
              </a:rPr>
              <a:t>)</a:t>
            </a:r>
          </a:p>
          <a:p>
            <a:pPr marL="265113" lvl="0" indent="365125"/>
            <a:r>
              <a:rPr lang="zh-TW" altLang="en-US" sz="2000" dirty="0">
                <a:solidFill>
                  <a:prstClr val="black"/>
                </a:solidFill>
                <a:latin typeface="標楷體" panose="03000509000000000000" pitchFamily="65" charset="-120"/>
                <a:ea typeface="標楷體" panose="03000509000000000000" pitchFamily="65" charset="-120"/>
              </a:rPr>
              <a:t>綜合考評</a:t>
            </a:r>
            <a:r>
              <a:rPr lang="en-US" altLang="zh-TW" sz="2000" dirty="0">
                <a:solidFill>
                  <a:prstClr val="black"/>
                </a:solidFill>
                <a:latin typeface="標楷體" panose="03000509000000000000" pitchFamily="65" charset="-120"/>
                <a:ea typeface="標楷體" panose="03000509000000000000" pitchFamily="65" charset="-120"/>
              </a:rPr>
              <a:t>(3</a:t>
            </a:r>
            <a:r>
              <a:rPr lang="zh-TW" altLang="en-US" sz="2000" dirty="0">
                <a:solidFill>
                  <a:prstClr val="black"/>
                </a:solidFill>
                <a:latin typeface="標楷體" panose="03000509000000000000" pitchFamily="65" charset="-120"/>
                <a:ea typeface="標楷體" panose="03000509000000000000" pitchFamily="65" charset="-120"/>
              </a:rPr>
              <a:t>細項，</a:t>
            </a:r>
            <a:r>
              <a:rPr lang="en-US" altLang="zh-TW" sz="2000" dirty="0">
                <a:solidFill>
                  <a:prstClr val="black"/>
                </a:solidFill>
                <a:latin typeface="標楷體" panose="03000509000000000000" pitchFamily="65" charset="-120"/>
                <a:ea typeface="標楷體" panose="03000509000000000000" pitchFamily="65" charset="-120"/>
              </a:rPr>
              <a:t>35</a:t>
            </a:r>
            <a:r>
              <a:rPr lang="zh-TW" altLang="en-US" sz="2000" dirty="0">
                <a:solidFill>
                  <a:prstClr val="black"/>
                </a:solidFill>
                <a:latin typeface="標楷體" panose="03000509000000000000" pitchFamily="65" charset="-120"/>
                <a:ea typeface="標楷體" panose="03000509000000000000" pitchFamily="65" charset="-120"/>
              </a:rPr>
              <a:t>分</a:t>
            </a:r>
            <a:r>
              <a:rPr lang="en-US" altLang="zh-TW" sz="2000" dirty="0">
                <a:solidFill>
                  <a:prstClr val="black"/>
                </a:solidFill>
                <a:latin typeface="標楷體" panose="03000509000000000000" pitchFamily="65" charset="-120"/>
                <a:ea typeface="標楷體" panose="03000509000000000000" pitchFamily="65" charset="-120"/>
              </a:rPr>
              <a:t>)</a:t>
            </a:r>
            <a:endParaRPr lang="zh-TW" altLang="en-US" sz="2000" dirty="0">
              <a:solidFill>
                <a:prstClr val="black"/>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376654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821" y="976914"/>
            <a:ext cx="6761995" cy="1077218"/>
          </a:xfrm>
          <a:prstGeom prst="rect">
            <a:avLst/>
          </a:prstGeom>
        </p:spPr>
        <p:txBody>
          <a:bodyPr wrap="square">
            <a:spAutoFit/>
          </a:bodyPr>
          <a:lstStyle/>
          <a:p>
            <a:pPr marL="354013" indent="-354013"/>
            <a:r>
              <a:rPr lang="en-US" altLang="zh-TW" sz="3200" b="1" dirty="0" smtClean="0">
                <a:latin typeface="Times New Roman" panose="02020603050405020304" pitchFamily="18" charset="0"/>
                <a:ea typeface="標楷體" panose="03000509000000000000" pitchFamily="65" charset="-120"/>
              </a:rPr>
              <a:t>3. </a:t>
            </a:r>
            <a:r>
              <a:rPr lang="zh-TW" altLang="en-US" sz="3200" b="1" dirty="0" smtClean="0">
                <a:latin typeface="Times New Roman" panose="02020603050405020304" pitchFamily="18" charset="0"/>
                <a:ea typeface="標楷體" panose="03000509000000000000" pitchFamily="65" charset="-120"/>
              </a:rPr>
              <a:t>填寫</a:t>
            </a:r>
            <a:r>
              <a:rPr lang="zh-TW" altLang="en-US" sz="3200" b="1" dirty="0">
                <a:latin typeface="Times New Roman" panose="02020603050405020304" pitchFamily="18" charset="0"/>
                <a:ea typeface="標楷體" panose="03000509000000000000" pitchFamily="65" charset="-120"/>
              </a:rPr>
              <a:t>「國立嘉義大學教師升等教學服務成績考核評分表」</a:t>
            </a:r>
            <a:endParaRPr lang="zh-TW" altLang="en-US" sz="3200" dirty="0"/>
          </a:p>
        </p:txBody>
      </p:sp>
      <p:sp>
        <p:nvSpPr>
          <p:cNvPr id="3" name="矩形 2"/>
          <p:cNvSpPr/>
          <p:nvPr/>
        </p:nvSpPr>
        <p:spPr>
          <a:xfrm>
            <a:off x="1110796" y="2294286"/>
            <a:ext cx="6792983" cy="2923877"/>
          </a:xfrm>
          <a:prstGeom prst="rect">
            <a:avLst/>
          </a:prstGeom>
        </p:spPr>
        <p:txBody>
          <a:bodyPr wrap="square">
            <a:spAutoFit/>
          </a:bodyPr>
          <a:lstStyle/>
          <a:p>
            <a:pPr marL="324000" indent="-342900">
              <a:spcBef>
                <a:spcPts val="1200"/>
              </a:spcBef>
              <a:buFont typeface="Wingdings" panose="05000000000000000000" pitchFamily="2" charset="2"/>
              <a:buChar char="Ø"/>
            </a:pPr>
            <a:r>
              <a:rPr lang="zh-TW" altLang="en-US" sz="2400" dirty="0" smtClean="0">
                <a:solidFill>
                  <a:srgbClr val="FF0000"/>
                </a:solidFill>
                <a:latin typeface="Times New Roman" panose="02020603050405020304" pitchFamily="18" charset="0"/>
                <a:ea typeface="標楷體" panose="03000509000000000000" pitchFamily="65" charset="-120"/>
              </a:rPr>
              <a:t>各</a:t>
            </a:r>
            <a:r>
              <a:rPr lang="zh-TW" altLang="en-US" sz="2400" dirty="0">
                <a:solidFill>
                  <a:srgbClr val="FF0000"/>
                </a:solidFill>
                <a:latin typeface="Times New Roman" panose="02020603050405020304" pitchFamily="18" charset="0"/>
                <a:ea typeface="標楷體" panose="03000509000000000000" pitchFamily="65" charset="-120"/>
              </a:rPr>
              <a:t>送審類別均相同，共四</a:t>
            </a:r>
            <a:r>
              <a:rPr lang="zh-TW" altLang="en-US" sz="2400" dirty="0" smtClean="0">
                <a:solidFill>
                  <a:srgbClr val="FF0000"/>
                </a:solidFill>
                <a:latin typeface="Times New Roman" panose="02020603050405020304" pitchFamily="18" charset="0"/>
                <a:ea typeface="標楷體" panose="03000509000000000000" pitchFamily="65" charset="-120"/>
              </a:rPr>
              <a:t>頁</a:t>
            </a:r>
            <a:endParaRPr lang="en-US" altLang="zh-TW" sz="2400" dirty="0" smtClean="0">
              <a:solidFill>
                <a:srgbClr val="FF0000"/>
              </a:solidFill>
              <a:latin typeface="Times New Roman" panose="02020603050405020304" pitchFamily="18" charset="0"/>
              <a:ea typeface="標楷體" panose="03000509000000000000" pitchFamily="65" charset="-120"/>
            </a:endParaRPr>
          </a:p>
          <a:p>
            <a:pPr marL="324000" indent="-342900">
              <a:spcBef>
                <a:spcPts val="1200"/>
              </a:spcBef>
              <a:buFont typeface="Wingdings" panose="05000000000000000000" pitchFamily="2" charset="2"/>
              <a:buChar char="Ø"/>
            </a:pPr>
            <a:r>
              <a:rPr lang="zh-TW" altLang="en-US" sz="2400" dirty="0" smtClean="0">
                <a:solidFill>
                  <a:srgbClr val="FF0000"/>
                </a:solidFill>
                <a:latin typeface="Times New Roman" panose="02020603050405020304" pitchFamily="18" charset="0"/>
                <a:ea typeface="標楷體" panose="03000509000000000000" pitchFamily="65" charset="-120"/>
              </a:rPr>
              <a:t>遵照各細項計分標準按件數計分</a:t>
            </a:r>
            <a:endParaRPr lang="en-US" altLang="zh-TW" sz="2400" dirty="0">
              <a:solidFill>
                <a:prstClr val="black"/>
              </a:solidFill>
              <a:latin typeface="Times New Roman" panose="02020603050405020304" pitchFamily="18" charset="0"/>
              <a:ea typeface="標楷體" panose="03000509000000000000" pitchFamily="65" charset="-120"/>
            </a:endParaRPr>
          </a:p>
          <a:p>
            <a:pPr marL="324000" indent="-342900">
              <a:spcBef>
                <a:spcPts val="1200"/>
              </a:spcBef>
              <a:buFont typeface="Wingdings" panose="05000000000000000000" pitchFamily="2" charset="2"/>
              <a:buChar char="Ø"/>
            </a:pPr>
            <a:r>
              <a:rPr lang="zh-TW" altLang="en-US" sz="2400" kern="100" dirty="0" smtClean="0">
                <a:solidFill>
                  <a:srgbClr val="FF0000"/>
                </a:solidFill>
                <a:ea typeface="標楷體" panose="03000509000000000000" pitchFamily="65" charset="-120"/>
                <a:cs typeface="Times New Roman" panose="02020603050405020304" pitchFamily="18" charset="0"/>
              </a:rPr>
              <a:t>細</a:t>
            </a:r>
            <a:r>
              <a:rPr lang="zh-TW" altLang="en-US" sz="2400" kern="100" dirty="0">
                <a:solidFill>
                  <a:srgbClr val="FF0000"/>
                </a:solidFill>
                <a:ea typeface="標楷體" panose="03000509000000000000" pitchFamily="65" charset="-120"/>
                <a:cs typeface="Times New Roman" panose="02020603050405020304" pitchFamily="18" charset="0"/>
              </a:rPr>
              <a:t>項</a:t>
            </a:r>
            <a:r>
              <a:rPr lang="zh-TW" altLang="en-US" sz="2400" kern="100" dirty="0" smtClean="0">
                <a:solidFill>
                  <a:srgbClr val="FF0000"/>
                </a:solidFill>
                <a:ea typeface="標楷體" panose="03000509000000000000" pitchFamily="65" charset="-120"/>
                <a:cs typeface="Times New Roman" panose="02020603050405020304" pitchFamily="18" charset="0"/>
              </a:rPr>
              <a:t>較校務行政系統之教師</a:t>
            </a:r>
            <a:r>
              <a:rPr lang="zh-TW" altLang="en-US" sz="2400" kern="100" dirty="0">
                <a:solidFill>
                  <a:srgbClr val="FF0000"/>
                </a:solidFill>
                <a:ea typeface="標楷體" panose="03000509000000000000" pitchFamily="65" charset="-120"/>
                <a:cs typeface="Times New Roman" panose="02020603050405020304" pitchFamily="18" charset="0"/>
              </a:rPr>
              <a:t>履歷檔案所列</a:t>
            </a:r>
            <a:r>
              <a:rPr lang="zh-TW" altLang="en-US" sz="2400" kern="100" dirty="0" smtClean="0">
                <a:solidFill>
                  <a:srgbClr val="FF0000"/>
                </a:solidFill>
                <a:ea typeface="標楷體" panose="03000509000000000000" pitchFamily="65" charset="-120"/>
                <a:cs typeface="Times New Roman" panose="02020603050405020304" pitchFamily="18" charset="0"/>
              </a:rPr>
              <a:t>多，且評分標準可能不相同</a:t>
            </a:r>
            <a:endParaRPr lang="en-US" altLang="zh-TW" sz="2400" dirty="0" smtClean="0">
              <a:solidFill>
                <a:srgbClr val="FF0000"/>
              </a:solidFill>
              <a:latin typeface="Times New Roman" panose="02020603050405020304" pitchFamily="18" charset="0"/>
              <a:ea typeface="標楷體" panose="03000509000000000000" pitchFamily="65" charset="-120"/>
            </a:endParaRPr>
          </a:p>
          <a:p>
            <a:pPr marL="324000" indent="-342900">
              <a:spcBef>
                <a:spcPts val="1200"/>
              </a:spcBef>
              <a:buFont typeface="Wingdings" panose="05000000000000000000" pitchFamily="2" charset="2"/>
              <a:buChar char="Ø"/>
            </a:pPr>
            <a:r>
              <a:rPr lang="zh-TW" altLang="en-US" sz="2400" dirty="0" smtClean="0">
                <a:solidFill>
                  <a:srgbClr val="FF0000"/>
                </a:solidFill>
                <a:latin typeface="Times New Roman" panose="02020603050405020304" pitchFamily="18" charset="0"/>
                <a:ea typeface="標楷體" panose="03000509000000000000" pitchFamily="65" charset="-120"/>
              </a:rPr>
              <a:t>請勿重複</a:t>
            </a:r>
            <a:r>
              <a:rPr lang="zh-TW" altLang="en-US" sz="2400" dirty="0">
                <a:solidFill>
                  <a:srgbClr val="FF0000"/>
                </a:solidFill>
                <a:latin typeface="Times New Roman" panose="02020603050405020304" pitchFamily="18" charset="0"/>
                <a:ea typeface="標楷體" panose="03000509000000000000" pitchFamily="65" charset="-120"/>
              </a:rPr>
              <a:t>計分</a:t>
            </a:r>
            <a:endParaRPr lang="en-US" altLang="zh-TW" sz="2400" dirty="0" smtClean="0">
              <a:solidFill>
                <a:srgbClr val="FF0000"/>
              </a:solidFill>
              <a:latin typeface="Times New Roman" panose="02020603050405020304" pitchFamily="18" charset="0"/>
              <a:ea typeface="標楷體" panose="03000509000000000000" pitchFamily="65" charset="-120"/>
            </a:endParaRPr>
          </a:p>
          <a:p>
            <a:pPr marL="324000">
              <a:spcBef>
                <a:spcPts val="1200"/>
              </a:spcBef>
            </a:pPr>
            <a:endParaRPr lang="en-US" altLang="zh-TW" sz="2400" b="1" dirty="0">
              <a:solidFill>
                <a:srgbClr val="FF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523621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clrChange>
              <a:clrFrom>
                <a:srgbClr val="FFFFFF"/>
              </a:clrFrom>
              <a:clrTo>
                <a:srgbClr val="FFFFFF">
                  <a:alpha val="0"/>
                </a:srgbClr>
              </a:clrTo>
            </a:clrChange>
          </a:blip>
          <a:stretch>
            <a:fillRect/>
          </a:stretch>
        </p:blipFill>
        <p:spPr>
          <a:xfrm>
            <a:off x="286716" y="19788"/>
            <a:ext cx="7974782" cy="6833665"/>
          </a:xfrm>
          <a:prstGeom prst="rect">
            <a:avLst/>
          </a:prstGeom>
          <a:solidFill>
            <a:schemeClr val="bg1"/>
          </a:solidFill>
        </p:spPr>
      </p:pic>
      <p:sp>
        <p:nvSpPr>
          <p:cNvPr id="10" name="矩形 9"/>
          <p:cNvSpPr/>
          <p:nvPr/>
        </p:nvSpPr>
        <p:spPr>
          <a:xfrm>
            <a:off x="1742358" y="5238065"/>
            <a:ext cx="2759435" cy="4184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1777141" y="3434315"/>
            <a:ext cx="2678204" cy="9643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4848817" y="5005065"/>
            <a:ext cx="2520555" cy="369332"/>
          </a:xfrm>
          <a:prstGeom prst="rect">
            <a:avLst/>
          </a:prstGeom>
          <a:solidFill>
            <a:schemeClr val="bg1"/>
          </a:solidFill>
          <a:ln w="28575">
            <a:solidFill>
              <a:srgbClr val="7030A0"/>
            </a:solidFill>
          </a:ln>
        </p:spPr>
        <p:txBody>
          <a:bodyPr wrap="square" rtlCol="0">
            <a:spAutoFit/>
          </a:bodyPr>
          <a:lstStyle/>
          <a:p>
            <a:r>
              <a:rPr lang="zh-TW" altLang="en-US" dirty="0" smtClean="0">
                <a:latin typeface="標楷體" panose="03000509000000000000" pitchFamily="65" charset="-120"/>
                <a:ea typeface="標楷體" panose="03000509000000000000" pitchFamily="65" charset="-120"/>
              </a:rPr>
              <a:t>勿與研究部分重複計分</a:t>
            </a:r>
            <a:endParaRPr lang="zh-TW" altLang="en-US" dirty="0">
              <a:latin typeface="標楷體" panose="03000509000000000000" pitchFamily="65" charset="-120"/>
              <a:ea typeface="標楷體" panose="03000509000000000000" pitchFamily="65" charset="-120"/>
            </a:endParaRPr>
          </a:p>
        </p:txBody>
      </p:sp>
      <p:sp>
        <p:nvSpPr>
          <p:cNvPr id="16" name="矩形 15"/>
          <p:cNvSpPr/>
          <p:nvPr/>
        </p:nvSpPr>
        <p:spPr>
          <a:xfrm>
            <a:off x="1761348" y="4954772"/>
            <a:ext cx="2740445" cy="288609"/>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五角星形 18"/>
          <p:cNvSpPr/>
          <p:nvPr/>
        </p:nvSpPr>
        <p:spPr>
          <a:xfrm>
            <a:off x="4565430" y="4768850"/>
            <a:ext cx="323850" cy="23621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1761348" y="5656520"/>
            <a:ext cx="2740445" cy="8506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31316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564</TotalTime>
  <Words>1412</Words>
  <Application>Microsoft Office PowerPoint</Application>
  <PresentationFormat>如螢幕大小 (4:3)</PresentationFormat>
  <Paragraphs>261</Paragraphs>
  <Slides>18</Slides>
  <Notes>7</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微軟正黑體</vt:lpstr>
      <vt:lpstr>新細明體</vt:lpstr>
      <vt:lpstr>標楷體</vt:lpstr>
      <vt:lpstr>Arial</vt:lpstr>
      <vt:lpstr>Calibri</vt:lpstr>
      <vt:lpstr>Times New Roman</vt:lpstr>
      <vt:lpstr>Trebuchet MS</vt:lpstr>
      <vt:lpstr>Wingdings</vt:lpstr>
      <vt:lpstr>Wingdings 3</vt:lpstr>
      <vt:lpstr>多面向</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shumei01</dc:creator>
  <cp:lastModifiedBy>shumei01</cp:lastModifiedBy>
  <cp:revision>82</cp:revision>
  <dcterms:created xsi:type="dcterms:W3CDTF">2018-04-07T01:20:22Z</dcterms:created>
  <dcterms:modified xsi:type="dcterms:W3CDTF">2018-04-10T07:45:59Z</dcterms:modified>
</cp:coreProperties>
</file>